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67" r:id="rId6"/>
    <p:sldId id="270" r:id="rId7"/>
    <p:sldId id="271" r:id="rId8"/>
    <p:sldId id="272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>
        <p:scale>
          <a:sx n="183" d="100"/>
          <a:sy n="183" d="100"/>
        </p:scale>
        <p:origin x="-424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7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组合数学习题课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1111"/>
            <a:ext cx="6858000" cy="693236"/>
          </a:xfrm>
        </p:spPr>
        <p:txBody>
          <a:bodyPr/>
          <a:lstStyle/>
          <a:p>
            <a:r>
              <a:rPr lang="en-US" altLang="zh-CN" dirty="0" smtClean="0"/>
              <a:t>2018-11-20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1394" y="533293"/>
                <a:ext cx="8124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B1:1,2,3; B2:2,3,4; B3:3,4,1; B4:4,1,2. 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为该区组的关联矩阵，求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" y="533293"/>
                <a:ext cx="8124459" cy="830997"/>
              </a:xfrm>
              <a:prstGeom prst="rect">
                <a:avLst/>
              </a:prstGeom>
              <a:blipFill>
                <a:blip r:embed="rId2"/>
                <a:stretch>
                  <a:fillRect l="-1125" t="-8029" r="-4651" b="-16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8508" y="19314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49482" y="1931408"/>
                <a:ext cx="3399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易求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r=3, k=3,b=4,v=4,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=2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2" y="1931408"/>
                <a:ext cx="3399841" cy="400110"/>
              </a:xfrm>
              <a:prstGeom prst="rect">
                <a:avLst/>
              </a:prstGeom>
              <a:blipFill>
                <a:blip r:embed="rId3"/>
                <a:stretch>
                  <a:fillRect l="-1971" t="-12308" r="-1075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49482" y="24297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易得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08202" y="3105329"/>
            <a:ext cx="811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3 2 2 2</a:t>
            </a:r>
          </a:p>
          <a:p>
            <a:r>
              <a:rPr lang="en-US" altLang="zh-CN" dirty="0" smtClean="0"/>
              <a:t>2 3 2 2</a:t>
            </a:r>
          </a:p>
          <a:p>
            <a:r>
              <a:rPr lang="en-US" altLang="zh-CN" dirty="0" smtClean="0"/>
              <a:t>2 2 3 2</a:t>
            </a:r>
          </a:p>
          <a:p>
            <a:r>
              <a:rPr lang="en-US" altLang="zh-CN" dirty="0" smtClean="0"/>
              <a:t>2 2 2 3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816100" y="3518358"/>
                <a:ext cx="94602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3518358"/>
                <a:ext cx="946028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周，每天至少下一盘棋，一周不超过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盘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，是否可能存在一些连续的天下了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盘棋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711707" y="5126489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707" y="5126489"/>
                <a:ext cx="3048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13983" y="6407551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综上，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中必定有两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相等，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则一定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存在。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证明略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8508" y="1467292"/>
            <a:ext cx="7378238" cy="864226"/>
            <a:chOff x="378508" y="1467292"/>
            <a:chExt cx="7378238" cy="864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78508" y="1931408"/>
                  <a:ext cx="73782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考虑数列，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..,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77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+22,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+22, …,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77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+22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(154</a:t>
                  </a:r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项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08" y="1931408"/>
                  <a:ext cx="7378238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826" t="-12308" b="-2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1595" y="1467292"/>
                  <a:ext cx="4040209" cy="4248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第</a:t>
                  </a:r>
                  <a:r>
                    <a:rPr lang="en-US" altLang="zh-CN" sz="2000" dirty="0" err="1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天下棋的盘数，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  <m:r>
                        <a:rPr lang="pt-BR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000" b="0" i="1" smtClean="0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pt-BR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a14:m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" y="1467292"/>
                  <a:ext cx="4040209" cy="424860"/>
                </a:xfrm>
                <a:prstGeom prst="rect">
                  <a:avLst/>
                </a:prstGeom>
                <a:blipFill>
                  <a:blip r:embed="rId4"/>
                  <a:stretch>
                    <a:fillRect t="-110145" r="-3771" b="-1768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55926" y="3311212"/>
                <a:ext cx="3772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又因为：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&lt;…&lt;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77</m:t>
                        </m:r>
                      </m:sub>
                    </m:sSub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26" y="3311212"/>
                <a:ext cx="3772636" cy="400110"/>
              </a:xfrm>
              <a:prstGeom prst="rect">
                <a:avLst/>
              </a:prstGeom>
              <a:blipFill>
                <a:blip r:embed="rId5"/>
                <a:stretch>
                  <a:fillRect l="-1780"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349961" y="2421910"/>
            <a:ext cx="7922439" cy="789011"/>
            <a:chOff x="349961" y="2421910"/>
            <a:chExt cx="7922439" cy="789011"/>
          </a:xfrm>
        </p:grpSpPr>
        <p:sp>
          <p:nvSpPr>
            <p:cNvPr id="8" name="文本框 7"/>
            <p:cNvSpPr txBox="1"/>
            <p:nvPr/>
          </p:nvSpPr>
          <p:spPr>
            <a:xfrm>
              <a:off x="349961" y="2421910"/>
              <a:ext cx="41601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假设这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154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项中任意两项不相等，则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700904" y="2841589"/>
                  <a:ext cx="7571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{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..,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+22,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+22, …,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+22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}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是 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1,2,3,…,154 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的一个全排列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04" y="2841589"/>
                  <a:ext cx="75714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2" t="-11475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左大括号 28"/>
          <p:cNvSpPr/>
          <p:nvPr/>
        </p:nvSpPr>
        <p:spPr>
          <a:xfrm rot="16200000">
            <a:off x="3396777" y="3740879"/>
            <a:ext cx="255131" cy="1104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左大括号 32"/>
          <p:cNvSpPr/>
          <p:nvPr/>
        </p:nvSpPr>
        <p:spPr>
          <a:xfrm rot="5400000">
            <a:off x="4996461" y="3287767"/>
            <a:ext cx="236463" cy="31027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908854" y="4296481"/>
            <a:ext cx="0" cy="51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55926" y="5351684"/>
                <a:ext cx="1689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所以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=45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26" y="5351684"/>
                <a:ext cx="1689822" cy="369332"/>
              </a:xfrm>
              <a:prstGeom prst="rect">
                <a:avLst/>
              </a:prstGeom>
              <a:blipFill>
                <a:blip r:embed="rId7"/>
                <a:stretch>
                  <a:fillRect l="-1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820940" y="5907150"/>
                <a:ext cx="607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45 -22 = 23</a:t>
                </a:r>
                <a:r>
                  <a:rPr lang="zh-CN" altLang="en-US" dirty="0"/>
                  <a:t>，与一周不超过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盘 矛盾</a:t>
                </a:r>
                <a:r>
                  <a:rPr lang="zh-CN" altLang="en-US" dirty="0" smtClean="0"/>
                  <a:t>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40" y="5907150"/>
                <a:ext cx="607781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下箭头 52"/>
          <p:cNvSpPr/>
          <p:nvPr/>
        </p:nvSpPr>
        <p:spPr>
          <a:xfrm>
            <a:off x="4058926" y="5563300"/>
            <a:ext cx="222631" cy="34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07708" y="3796755"/>
            <a:ext cx="7694658" cy="1468039"/>
            <a:chOff x="507708" y="3796755"/>
            <a:chExt cx="7694658" cy="1468039"/>
          </a:xfrm>
        </p:grpSpPr>
        <p:grpSp>
          <p:nvGrpSpPr>
            <p:cNvPr id="49" name="组合 48"/>
            <p:cNvGrpSpPr/>
            <p:nvPr/>
          </p:nvGrpSpPr>
          <p:grpSpPr>
            <a:xfrm>
              <a:off x="674472" y="3796755"/>
              <a:ext cx="7527894" cy="1468039"/>
              <a:chOff x="674472" y="3796755"/>
              <a:chExt cx="7527894" cy="1468039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516144" y="3796755"/>
                <a:ext cx="4339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1, 2, 3, …, 22, 23, 24, …, 44, 45, 46, …, 154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997638" y="4851283"/>
                    <a:ext cx="7204728" cy="4135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..,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22, 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23,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77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+22,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+22, …,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22 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+22,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77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+22</m:t>
                          </m:r>
                        </m:oMath>
                      </m:oMathPara>
                    </a14:m>
                    <a:endPara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638" y="4851283"/>
                    <a:ext cx="7204728" cy="4135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组合 47"/>
              <p:cNvGrpSpPr/>
              <p:nvPr/>
            </p:nvGrpSpPr>
            <p:grpSpPr>
              <a:xfrm>
                <a:off x="1198161" y="4203323"/>
                <a:ext cx="1653634" cy="744856"/>
                <a:chOff x="1198161" y="4203323"/>
                <a:chExt cx="1653634" cy="744856"/>
              </a:xfrm>
            </p:grpSpPr>
            <p:sp>
              <p:nvSpPr>
                <p:cNvPr id="28" name="左大括号 27"/>
                <p:cNvSpPr/>
                <p:nvPr/>
              </p:nvSpPr>
              <p:spPr>
                <a:xfrm rot="16200000">
                  <a:off x="2140618" y="3702210"/>
                  <a:ext cx="210064" cy="1212290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左大括号 31"/>
                <p:cNvSpPr/>
                <p:nvPr/>
              </p:nvSpPr>
              <p:spPr>
                <a:xfrm rot="5400000">
                  <a:off x="1739646" y="4179404"/>
                  <a:ext cx="227290" cy="1310260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2088292" y="4296481"/>
                  <a:ext cx="0" cy="51450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674472" y="3808817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所以，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507708" y="4397135"/>
                  <a:ext cx="15744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1≤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≤22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08" y="4397135"/>
                  <a:ext cx="157440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5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9" grpId="0" animBg="1"/>
      <p:bldP spid="33" grpId="0" animBg="1"/>
      <p:bldP spid="50" grpId="0"/>
      <p:bldP spid="52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1-67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的正整数分成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部分，则其中必有一部分至少存在一个元素是其中两个元素之差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8508" y="19314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2" y="1483113"/>
            <a:ext cx="8590532" cy="1766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4" y="3348683"/>
            <a:ext cx="8788668" cy="29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6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1-67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的正整数分成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部分，则其中必有一部分至少存在一个元素是其中两个元素之差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8508" y="19314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85"/>
            <a:ext cx="8991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1-67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的正整数分成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部分，则其中必有一部分至少存在一个元素是其中两个元素之差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8508" y="19314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9" y="1545495"/>
            <a:ext cx="9020991" cy="39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1,2,3, ... ,200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中任取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个整数，其中之一小于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，那么必有两个数，一个能被另外一个整除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508" y="19314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63239" y="1473141"/>
                <a:ext cx="67633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任意一个整数可以表示为</a:t>
                </a:r>
                <a:r>
                  <a:rPr lang="en-US" altLang="zh-CN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(</m:t>
                    </m:r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zh-CN" alt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2))</m:t>
                    </m:r>
                  </m:oMath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（即，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把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其因式分解中2的最高次幂和一个奇数的乘积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39" y="1473141"/>
                <a:ext cx="6763390" cy="923330"/>
              </a:xfrm>
              <a:prstGeom prst="rect">
                <a:avLst/>
              </a:prstGeom>
              <a:blipFill>
                <a:blip r:embed="rId2"/>
                <a:stretch>
                  <a:fillRect l="-721" r="-90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0863" y="2369513"/>
                <a:ext cx="3608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按照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划分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200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这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200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个数： 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2369513"/>
                <a:ext cx="3608424" cy="369332"/>
              </a:xfrm>
              <a:prstGeom prst="rect">
                <a:avLst/>
              </a:prstGeom>
              <a:blipFill>
                <a:blip r:embed="rId3"/>
                <a:stretch>
                  <a:fillRect l="-1351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724" y="2764664"/>
            <a:ext cx="5222146" cy="2430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13208" y="5194816"/>
                <a:ext cx="5482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共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个集合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m&gt;100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里只有一个元素）。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8" y="5194816"/>
                <a:ext cx="5482206" cy="369332"/>
              </a:xfrm>
              <a:prstGeom prst="rect">
                <a:avLst/>
              </a:prstGeom>
              <a:blipFill>
                <a:blip r:embed="rId5"/>
                <a:stretch>
                  <a:fillRect l="-1001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7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1,2,3, ... ,200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中任取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个整数，其中之一小于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，那么必有两个数，一个能被另外一个整除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3239" y="1458443"/>
            <a:ext cx="7762614" cy="1933159"/>
            <a:chOff x="563239" y="1458443"/>
            <a:chExt cx="3558385" cy="1581170"/>
          </a:xfrm>
        </p:grpSpPr>
        <p:sp>
          <p:nvSpPr>
            <p:cNvPr id="19" name="文本框 18"/>
            <p:cNvSpPr txBox="1"/>
            <p:nvPr/>
          </p:nvSpPr>
          <p:spPr>
            <a:xfrm>
              <a:off x="563239" y="1458443"/>
              <a:ext cx="3558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假设这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100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个数中，任意两个不能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整除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设取出来的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100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个数为，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84079" y="1839284"/>
                  <a:ext cx="209365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altLang="zh-CN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zh-CN" altLang="en-US" dirty="0"/>
                </a:p>
                <a:p>
                  <a:r>
                    <a:rPr lang="en-US" altLang="zh-CN" dirty="0" smtClean="0"/>
                    <a:t>…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199</m:t>
                              </m:r>
                            </m:sub>
                          </m:sSub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79" y="1839284"/>
                  <a:ext cx="2093650" cy="120032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8" t="-2416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63238" y="3529005"/>
                <a:ext cx="7355093" cy="45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因为存在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&lt; 16, 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&lt; 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38" y="3529005"/>
                <a:ext cx="7355093" cy="453073"/>
              </a:xfrm>
              <a:prstGeom prst="rect">
                <a:avLst/>
              </a:prstGeom>
              <a:blipFill>
                <a:blip r:embed="rId3"/>
                <a:stretch>
                  <a:fillRect l="-663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63237" y="4674781"/>
                <a:ext cx="7355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因为存在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互不整除，所以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37" y="4674781"/>
                <a:ext cx="7355093" cy="369332"/>
              </a:xfrm>
              <a:prstGeom prst="rect">
                <a:avLst/>
              </a:prstGeom>
              <a:blipFill>
                <a:blip r:embed="rId4"/>
                <a:stretch>
                  <a:fillRect l="-66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86076" y="5221059"/>
                <a:ext cx="7355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=3/2</m:t>
                    </m:r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6" y="5221059"/>
                <a:ext cx="7355093" cy="369332"/>
              </a:xfrm>
              <a:prstGeom prst="rect">
                <a:avLst/>
              </a:prstGeom>
              <a:blipFill>
                <a:blip r:embed="rId5"/>
                <a:stretch>
                  <a:fillRect l="-66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0147" y="5683308"/>
                <a:ext cx="7355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&lt;16,</m:t>
                    </m:r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&lt;24,   </m:t>
                    </m:r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&lt;36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81 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7" y="5683308"/>
                <a:ext cx="7355093" cy="369332"/>
              </a:xfrm>
              <a:prstGeom prst="rect">
                <a:avLst/>
              </a:prstGeom>
              <a:blipFill>
                <a:blip r:embed="rId6"/>
                <a:stretch>
                  <a:fillRect l="-663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63235" y="6146793"/>
                <a:ext cx="7355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又因为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≥81 </m:t>
                    </m:r>
                  </m:oMath>
                </a14:m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矛盾 ！ 所以，原命题得证！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35" y="6146793"/>
                <a:ext cx="7355093" cy="369332"/>
              </a:xfrm>
              <a:prstGeom prst="rect">
                <a:avLst/>
              </a:prstGeom>
              <a:blipFill>
                <a:blip r:embed="rId7"/>
                <a:stretch>
                  <a:fillRect l="-66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3238" y="4133823"/>
                <a:ext cx="208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38" y="4133823"/>
                <a:ext cx="2087174" cy="369332"/>
              </a:xfrm>
              <a:prstGeom prst="rect">
                <a:avLst/>
              </a:prstGeom>
              <a:blipFill>
                <a:blip r:embed="rId8"/>
                <a:stretch>
                  <a:fillRect l="-233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73681" y="4073996"/>
                <a:ext cx="2295885" cy="533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=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 ∗</m:t>
                    </m:r>
                    <m:sSup>
                      <m:sSupPr>
                        <m:ctrlPr>
                          <a:rPr lang="zh-CN" alt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81" y="4073996"/>
                <a:ext cx="2295885" cy="533159"/>
              </a:xfrm>
              <a:prstGeom prst="rect">
                <a:avLst/>
              </a:prstGeom>
              <a:blipFill>
                <a:blip r:embed="rId9"/>
                <a:stretch>
                  <a:fillRect l="-2394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2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21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1394" y="533293"/>
                <a:ext cx="8714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k=2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或者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v-2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时，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400" b="1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b,v,r,k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)-BIBD,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他们对应的参数应取何值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" y="533293"/>
                <a:ext cx="8714006" cy="461665"/>
              </a:xfrm>
              <a:prstGeom prst="rect">
                <a:avLst/>
              </a:prstGeom>
              <a:blipFill>
                <a:blip r:embed="rId2"/>
                <a:stretch>
                  <a:fillRect l="-1049" t="-14474" r="-90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8508" y="19314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1394" y="2331518"/>
                <a:ext cx="6284606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k = 2</a:t>
                </a:r>
                <a:r>
                  <a:rPr lang="zh-CN" altLang="en-US" sz="2400" dirty="0" smtClean="0"/>
                  <a:t>时，  </a:t>
                </a:r>
                <a:r>
                  <a:rPr lang="en-US" altLang="zh-CN" sz="2400" dirty="0" smtClean="0"/>
                  <a:t>b=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， </a:t>
                </a:r>
                <a:r>
                  <a:rPr lang="en-US" altLang="zh-CN" sz="2400" dirty="0" smtClean="0"/>
                  <a:t>r =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(v-1) , k=2,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" y="2331518"/>
                <a:ext cx="6284606" cy="645048"/>
              </a:xfrm>
              <a:prstGeom prst="rect">
                <a:avLst/>
              </a:prstGeom>
              <a:blipFill>
                <a:blip r:embed="rId3"/>
                <a:stretch>
                  <a:fillRect l="-1455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7819" y="3462741"/>
                <a:ext cx="9179372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k = v-2</a:t>
                </a:r>
                <a:r>
                  <a:rPr lang="zh-CN" altLang="en-US" sz="2400" dirty="0" smtClean="0"/>
                  <a:t>时，  </a:t>
                </a:r>
                <a:r>
                  <a:rPr lang="en-US" altLang="zh-CN" sz="2400" dirty="0" smtClean="0"/>
                  <a:t>b=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， </a:t>
                </a:r>
                <a:r>
                  <a:rPr lang="en-US" altLang="zh-CN" sz="2400" dirty="0" smtClean="0"/>
                  <a:t>r =(v-1)(</a:t>
                </a:r>
                <a:r>
                  <a:rPr lang="en-US" altLang="zh-CN" sz="2400" dirty="0"/>
                  <a:t>v-</a:t>
                </a:r>
                <a:r>
                  <a:rPr lang="en-US" altLang="zh-CN" sz="2400" dirty="0" smtClean="0"/>
                  <a:t>2</a:t>
                </a:r>
                <a:r>
                  <a:rPr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400" dirty="0" smtClean="0"/>
                  <a:t>t, k=v-2,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=(v-2)(v-3)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9" y="3462741"/>
                <a:ext cx="9179372" cy="645048"/>
              </a:xfrm>
              <a:prstGeom prst="rect">
                <a:avLst/>
              </a:prstGeom>
              <a:blipFill>
                <a:blip r:embed="rId4"/>
                <a:stretch>
                  <a:fillRect l="-1063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下列区组是否为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BIBD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？若是，试确定对应的参数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508" y="19314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508" y="1208133"/>
            <a:ext cx="66953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 smtClean="0"/>
              <a:t>B1=1,2,3;    B2=4,5,6;   B3=7,8,9;    B4=1,4,7;</a:t>
            </a:r>
          </a:p>
          <a:p>
            <a:pPr>
              <a:lnSpc>
                <a:spcPts val="2600"/>
              </a:lnSpc>
            </a:pPr>
            <a:r>
              <a:rPr lang="en-US" altLang="zh-CN" dirty="0" smtClean="0"/>
              <a:t>B5=2,5,8;    B6=3,6,9;   B7=1,5,9;    B8=2,6,7;</a:t>
            </a:r>
          </a:p>
          <a:p>
            <a:pPr>
              <a:lnSpc>
                <a:spcPts val="2600"/>
              </a:lnSpc>
            </a:pPr>
            <a:r>
              <a:rPr lang="en-US" altLang="zh-CN" dirty="0" smtClean="0"/>
              <a:t>B9=3,4,8;    B10=1,6,8;</a:t>
            </a:r>
            <a:r>
              <a:rPr lang="en-US" altLang="zh-CN" dirty="0"/>
              <a:t> </a:t>
            </a:r>
            <a:r>
              <a:rPr lang="en-US" altLang="zh-CN" dirty="0" smtClean="0"/>
              <a:t>  B11= 2,4,9;   B12= 3,5,7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31" y="2513915"/>
            <a:ext cx="4699804" cy="31882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3239" y="607060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</a:t>
            </a:r>
            <a:r>
              <a:rPr lang="en-US" altLang="zh-CN" dirty="0" smtClean="0"/>
              <a:t>(12,9,4,3,1)-BIBD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</TotalTime>
  <Words>515</Words>
  <Application>Microsoft Macintosh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Cambria Math</vt:lpstr>
      <vt:lpstr>Times New Roman</vt:lpstr>
      <vt:lpstr>等线</vt:lpstr>
      <vt:lpstr>等线 Light</vt:lpstr>
      <vt:lpstr>黑体</vt:lpstr>
      <vt:lpstr>宋体</vt:lpstr>
      <vt:lpstr>Arial</vt:lpstr>
      <vt:lpstr>Office 主题​​</vt:lpstr>
      <vt:lpstr>组合数学习题课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cighao</dc:creator>
  <cp:lastModifiedBy>Chen Hao</cp:lastModifiedBy>
  <cp:revision>139</cp:revision>
  <dcterms:created xsi:type="dcterms:W3CDTF">2018-11-20T01:21:25Z</dcterms:created>
  <dcterms:modified xsi:type="dcterms:W3CDTF">2018-12-28T04:00:10Z</dcterms:modified>
</cp:coreProperties>
</file>