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97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1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25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8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08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18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8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2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63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52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1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77671-E2E3-4B00-81C3-F6FF29630CAE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06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组合数学习题课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zh-CN" dirty="0" smtClean="0"/>
          </a:p>
          <a:p>
            <a:pPr algn="r"/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/>
              <a:t>、</a:t>
            </a:r>
            <a:r>
              <a:rPr lang="en-US" altLang="zh-CN" dirty="0" smtClean="0"/>
              <a:t>11</a:t>
            </a:r>
            <a:r>
              <a:rPr lang="zh-CN" altLang="en-US" dirty="0" smtClean="0"/>
              <a:t>次作业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0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P234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10</a:t>
                </a:r>
                <a:r>
                  <a:rPr lang="zh-CN" altLang="en-US" sz="1800" dirty="0" smtClean="0"/>
                  <a:t>、设</a:t>
                </a:r>
                <a:r>
                  <a:rPr lang="en-US" altLang="zh-CN" sz="1800" dirty="0" smtClean="0"/>
                  <a:t>s=(1 2 3 4)</a:t>
                </a:r>
                <a:r>
                  <a:rPr lang="zh-CN" altLang="en-US" sz="1800" dirty="0" smtClean="0"/>
                  <a:t>，</a:t>
                </a:r>
                <a:r>
                  <a:rPr lang="en-US" altLang="zh-CN" sz="1800" dirty="0" smtClean="0"/>
                  <a:t>t=(1 2 4 3)</a:t>
                </a:r>
                <a:r>
                  <a:rPr lang="zh-CN" altLang="en-US" sz="1800" dirty="0" smtClean="0"/>
                  <a:t>，尝试找出一个置换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 smtClean="0"/>
                  <a:t>使得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𝑡𝑔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 smtClean="0"/>
                  <a:t>从而证明</a:t>
                </a:r>
                <a:r>
                  <a:rPr lang="en-US" altLang="zh-CN" sz="1800" dirty="0" smtClean="0"/>
                  <a:t>s</a:t>
                </a:r>
                <a:r>
                  <a:rPr lang="zh-CN" altLang="en-US" sz="1800" dirty="0" smtClean="0"/>
                  <a:t>与</a:t>
                </a:r>
                <a:r>
                  <a:rPr lang="en-US" altLang="zh-CN" sz="1800" dirty="0" smtClean="0"/>
                  <a:t>t</a:t>
                </a:r>
                <a:r>
                  <a:rPr lang="zh-CN" altLang="en-US" sz="1800" dirty="0" smtClean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zh-CN" altLang="en-US" sz="1800" i="1">
                        <a:latin typeface="Cambria Math" panose="02040503050406030204" pitchFamily="18" charset="0"/>
                      </a:rPr>
                      <m:t>共轭</m:t>
                    </m:r>
                  </m:oMath>
                </a14:m>
                <a:r>
                  <a:rPr lang="zh-CN" altLang="en-US" sz="1800" dirty="0" smtClean="0"/>
                  <a:t>的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解</a:t>
                </a:r>
                <a:r>
                  <a:rPr lang="en-US" altLang="zh-CN" sz="1800" dirty="0" smtClean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180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80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1800" i="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80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1800" i="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180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180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800" b="0" i="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1800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zh-CN" altLang="en-US" sz="1800" dirty="0" smtClean="0"/>
                  <a:t>另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1 4 2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1800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1800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800" b="0" i="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1800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𝑡𝑔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800" b="0" i="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1800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800" b="0" i="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1800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1800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1800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8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18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zh-CN" altLang="en-US" sz="1800" dirty="0" smtClean="0"/>
                  <a:t>得证</a:t>
                </a:r>
                <a:endParaRPr lang="en-US" altLang="zh-CN" sz="18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90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P234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11</a:t>
                </a:r>
                <a:r>
                  <a:rPr lang="zh-CN" altLang="en-US" sz="1800" dirty="0" smtClean="0"/>
                  <a:t>、写出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zh-CN" altLang="en-US" sz="18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800" dirty="0" smtClean="0"/>
                  <a:t>所有</a:t>
                </a:r>
                <a:r>
                  <a:rPr lang="en-US" altLang="zh-CN" sz="1800" dirty="0" err="1" smtClean="0"/>
                  <a:t>i</a:t>
                </a:r>
                <a:r>
                  <a:rPr lang="zh-CN" altLang="en-US" sz="1800" dirty="0" smtClean="0"/>
                  <a:t>不动置换类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解</a:t>
                </a:r>
                <a:r>
                  <a:rPr lang="en-US" altLang="zh-CN" sz="1800" dirty="0" smtClean="0">
                    <a:sym typeface="Wingdings" panose="05000000000000000000" pitchFamily="2" charset="2"/>
                  </a:rPr>
                  <a:t>:</a:t>
                </a:r>
                <a:endParaRPr lang="en-US" altLang="zh-CN" sz="1800" dirty="0"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 smtClean="0">
                    <a:sym typeface="Wingdings" panose="05000000000000000000" pitchFamily="2" charset="2"/>
                  </a:rPr>
                  <a:t>	</a:t>
                </a:r>
                <a:r>
                  <a:rPr lang="en-US" altLang="zh-CN" sz="1800" dirty="0" err="1" smtClean="0">
                    <a:sym typeface="Wingdings" panose="05000000000000000000" pitchFamily="2" charset="2"/>
                  </a:rPr>
                  <a:t>i</a:t>
                </a:r>
                <a:r>
                  <a:rPr lang="en-US" altLang="zh-CN" sz="1800" dirty="0" smtClean="0">
                    <a:sym typeface="Wingdings" panose="05000000000000000000" pitchFamily="2" charset="2"/>
                  </a:rPr>
                  <a:t>=1</a:t>
                </a:r>
                <a:r>
                  <a:rPr lang="zh-CN" altLang="en-US" sz="1800" dirty="0" smtClean="0">
                    <a:sym typeface="Wingdings" panose="05000000000000000000" pitchFamily="2" charset="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𝑍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={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𝐼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2 3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2 4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3 4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2 3 4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,(2 4 3)}</m:t>
                    </m:r>
                  </m:oMath>
                </a14:m>
                <a:endParaRPr lang="en-US" altLang="zh-CN" sz="1800" b="0" dirty="0" smtClean="0"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	</a:t>
                </a:r>
                <a:r>
                  <a:rPr lang="en-US" altLang="zh-CN" sz="1800" dirty="0" err="1" smtClean="0"/>
                  <a:t>i</a:t>
                </a:r>
                <a:r>
                  <a:rPr lang="en-US" altLang="zh-CN" sz="1800" dirty="0" smtClean="0"/>
                  <a:t>=2</a:t>
                </a:r>
                <a:r>
                  <a:rPr lang="zh-CN" altLang="en-US" sz="18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1 3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1 4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3 4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1 3 4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,(1 4 3)}</m:t>
                    </m:r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en-US" altLang="zh-CN" sz="1800" dirty="0" err="1" smtClean="0"/>
                  <a:t>i</a:t>
                </a:r>
                <a:r>
                  <a:rPr lang="en-US" altLang="zh-CN" sz="1800" dirty="0" smtClean="0"/>
                  <a:t>=3</a:t>
                </a:r>
                <a:r>
                  <a:rPr lang="zh-CN" altLang="en-US" sz="18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1 2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1 4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2 4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1 2 4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,(1 4 2)}</m:t>
                    </m:r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en-US" altLang="zh-CN" sz="1800" dirty="0" err="1" smtClean="0"/>
                  <a:t>i</a:t>
                </a:r>
                <a:r>
                  <a:rPr lang="en-US" altLang="zh-CN" sz="1800" dirty="0" smtClean="0"/>
                  <a:t>=4</a:t>
                </a:r>
                <a:r>
                  <a:rPr lang="zh-CN" altLang="en-US" sz="18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1 2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1 3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2 3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1 2 3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,(1 3 2)}</m:t>
                    </m:r>
                  </m:oMath>
                </a14:m>
                <a:endParaRPr lang="en-US" altLang="zh-CN" sz="18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65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P139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17</a:t>
                </a:r>
                <a:r>
                  <a:rPr lang="zh-CN" altLang="en-US" sz="1800" dirty="0" smtClean="0"/>
                  <a:t>、假设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 smtClean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 smtClean="0"/>
                  <a:t>如果</a:t>
                </a:r>
                <a:r>
                  <a:rPr lang="en-US" altLang="zh-CN" sz="1800" dirty="0" smtClean="0"/>
                  <a:t>A(x)</a:t>
                </a:r>
                <a:r>
                  <a:rPr lang="zh-CN" altLang="en-US" sz="1800" dirty="0" smtClean="0"/>
                  <a:t>是序列</a:t>
                </a:r>
                <a:r>
                  <a:rPr lang="en-US" altLang="zh-CN" sz="1800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800" dirty="0" smtClean="0"/>
                  <a:t>}</a:t>
                </a:r>
                <a:r>
                  <a:rPr lang="zh-CN" altLang="en-US" sz="1800" dirty="0" smtClean="0"/>
                  <a:t>的指数生成函数，</a:t>
                </a:r>
                <a:r>
                  <a:rPr lang="en-US" altLang="zh-CN" sz="1800" dirty="0" smtClean="0"/>
                  <a:t>B(x)</a:t>
                </a:r>
                <a:r>
                  <a:rPr lang="zh-CN" altLang="en-US" sz="1800" dirty="0" smtClean="0"/>
                  <a:t>是序列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800" dirty="0" smtClean="0"/>
                  <a:t>指数生成函数，推导</a:t>
                </a:r>
                <a:r>
                  <a:rPr lang="en-US" altLang="zh-CN" sz="1800" dirty="0" smtClean="0"/>
                  <a:t>A(x)</a:t>
                </a:r>
                <a:r>
                  <a:rPr lang="zh-CN" altLang="en-US" sz="1800" dirty="0" smtClean="0"/>
                  <a:t>和</a:t>
                </a:r>
                <a:r>
                  <a:rPr lang="en-US" altLang="zh-CN" sz="1800" dirty="0" smtClean="0"/>
                  <a:t>B(x)</a:t>
                </a:r>
                <a:r>
                  <a:rPr lang="zh-CN" altLang="en-US" sz="1800" dirty="0" smtClean="0"/>
                  <a:t>间的关系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解：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zh-CN" alt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zh-CN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18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f>
                          <m:fPr>
                            <m:ctrlPr>
                              <a:rPr lang="zh-CN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8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18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 sz="18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180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en-US" sz="1800" b="0" dirty="0" smtClean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f>
                          <m:fPr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1800" b="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US" altLang="zh-CN" sz="1800" i="0" dirty="0" smtClean="0">
                            <a:latin typeface="Cambria Math" panose="02040503050406030204" pitchFamily="18" charset="0"/>
                          </a:rPr>
                          <m:t>0!</m:t>
                        </m:r>
                      </m:den>
                    </m:f>
                    <m:r>
                      <a:rPr lang="en-US" altLang="zh-CN" sz="1800" i="0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0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0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i="0" dirty="0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i="0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0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0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i="0" dirty="0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zh-CN" altLang="en-US" sz="1800" dirty="0" smtClean="0"/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1800" i="1">
                        <a:latin typeface="Cambria Math" panose="02040503050406030204" pitchFamily="18" charset="0"/>
                      </a:rPr>
                      <m:t>可得</m:t>
                    </m:r>
                  </m:oMath>
                </a14:m>
                <a:r>
                  <a:rPr lang="zh-CN" altLang="en-US" sz="18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∴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0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0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i="0" dirty="0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altLang="zh-CN" sz="1800" i="0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0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0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i="0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i="0" dirty="0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i="0" dirty="0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0" dirty="0" smtClean="0">
                            <a:latin typeface="Cambria Math" panose="02040503050406030204" pitchFamily="18" charset="0"/>
                          </a:rPr>
                          <m:t>−1=0</m:t>
                        </m:r>
                      </m:sub>
                      <m:sup>
                        <m:r>
                          <a:rPr lang="en-US" altLang="zh-CN" sz="1800" i="0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i="0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0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0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1800" i="0" dirty="0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𝑥𝐵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72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P169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2</a:t>
                </a:r>
                <a:r>
                  <a:rPr lang="zh-CN" altLang="en-US" sz="1800" dirty="0" smtClean="0"/>
                  <a:t>、</a:t>
                </a:r>
                <a:r>
                  <a:rPr lang="en-US" altLang="zh-CN" sz="1800" dirty="0" smtClean="0"/>
                  <a:t>n</a:t>
                </a:r>
                <a:r>
                  <a:rPr lang="zh-CN" altLang="en-US" sz="1800" dirty="0" smtClean="0"/>
                  <a:t>位三进制数中，没有</a:t>
                </a:r>
                <a:r>
                  <a:rPr lang="en-US" altLang="zh-CN" sz="1800" dirty="0" smtClean="0"/>
                  <a:t>1</a:t>
                </a:r>
                <a:r>
                  <a:rPr lang="zh-CN" altLang="en-US" sz="1800" dirty="0" smtClean="0"/>
                  <a:t>出现在任何</a:t>
                </a:r>
                <a:r>
                  <a:rPr lang="en-US" altLang="zh-CN" sz="1800" dirty="0" smtClean="0"/>
                  <a:t>2</a:t>
                </a:r>
                <a:r>
                  <a:rPr lang="zh-CN" altLang="en-US" sz="1800" dirty="0" smtClean="0"/>
                  <a:t>的右边的序列的数目记为</a:t>
                </a:r>
                <a:r>
                  <a:rPr lang="en-US" altLang="zh-CN" sz="1800" dirty="0" smtClean="0"/>
                  <a:t>f(n)</a:t>
                </a:r>
                <a:r>
                  <a:rPr lang="zh-CN" altLang="en-US" sz="1800" dirty="0" smtClean="0"/>
                  <a:t>，求</a:t>
                </a:r>
                <a:r>
                  <a:rPr lang="en-US" altLang="zh-CN" sz="1800" dirty="0" smtClean="0"/>
                  <a:t>f(n)</a:t>
                </a:r>
                <a:r>
                  <a:rPr lang="zh-CN" altLang="en-US" sz="1800" dirty="0" smtClean="0"/>
                  <a:t>满足的递推关系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解：满足题设的序列可分为下列三类</a:t>
                </a:r>
                <a:endParaRPr lang="en-US" altLang="zh-CN" sz="1800" b="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	</a:t>
                </a:r>
                <a:r>
                  <a:rPr lang="zh-CN" altLang="en-US" sz="1800" dirty="0" smtClean="0"/>
                  <a:t>① 最左数字为</a:t>
                </a:r>
                <a:r>
                  <a:rPr lang="en-US" altLang="zh-CN" sz="1800" dirty="0" smtClean="0"/>
                  <a:t>0</a:t>
                </a:r>
                <a:r>
                  <a:rPr lang="zh-CN" altLang="en-US" sz="1800" dirty="0" smtClean="0"/>
                  <a:t>，则满足条件的序列数目为</a:t>
                </a:r>
                <a:r>
                  <a:rPr lang="en-US" altLang="zh-CN" sz="1800" dirty="0" smtClean="0"/>
                  <a:t>f(n-1)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zh-CN" altLang="en-US" sz="1800" dirty="0" smtClean="0"/>
                  <a:t>② 最左数字为</a:t>
                </a:r>
                <a:r>
                  <a:rPr lang="en-US" altLang="zh-CN" sz="1800" dirty="0" smtClean="0"/>
                  <a:t>1</a:t>
                </a:r>
                <a:r>
                  <a:rPr lang="zh-CN" altLang="en-US" sz="1800" dirty="0" smtClean="0"/>
                  <a:t>，则满足条件的序列数目为</a:t>
                </a:r>
                <a:r>
                  <a:rPr lang="en-US" altLang="zh-CN" sz="1800" dirty="0" smtClean="0"/>
                  <a:t>f(n-1)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en-US" altLang="zh-CN" sz="1800" dirty="0" smtClean="0"/>
                  <a:t>③ </a:t>
                </a:r>
                <a:r>
                  <a:rPr lang="zh-CN" altLang="en-US" sz="1800" dirty="0" smtClean="0"/>
                  <a:t>最左数字为</a:t>
                </a:r>
                <a:r>
                  <a:rPr lang="en-US" altLang="zh-CN" sz="1800" dirty="0" smtClean="0"/>
                  <a:t>2</a:t>
                </a:r>
                <a:r>
                  <a:rPr lang="zh-CN" altLang="en-US" sz="1800" dirty="0" smtClean="0"/>
                  <a:t>，那么其右边</a:t>
                </a:r>
                <a:r>
                  <a:rPr lang="en-US" altLang="zh-CN" sz="1800" dirty="0" smtClean="0"/>
                  <a:t>n-1</a:t>
                </a:r>
                <a:r>
                  <a:rPr lang="zh-CN" altLang="en-US" sz="1800" dirty="0" smtClean="0"/>
                  <a:t>个数字中不能出现</a:t>
                </a:r>
                <a:r>
                  <a:rPr lang="en-US" altLang="zh-CN" sz="1800" dirty="0" smtClean="0"/>
                  <a:t>1</a:t>
                </a:r>
                <a:r>
                  <a:rPr lang="zh-CN" altLang="en-US" sz="1800" dirty="0" smtClean="0"/>
                  <a:t>，只能是</a:t>
                </a:r>
                <a:r>
                  <a:rPr lang="en-US" altLang="zh-CN" sz="1800" dirty="0" smtClean="0"/>
                  <a:t>0</a:t>
                </a:r>
                <a:r>
                  <a:rPr lang="zh-CN" altLang="en-US" sz="1800" dirty="0" smtClean="0"/>
                  <a:t>和</a:t>
                </a:r>
                <a:r>
                  <a:rPr lang="en-US" altLang="zh-CN" sz="1800" dirty="0" smtClean="0"/>
                  <a:t>2</a:t>
                </a:r>
                <a:r>
                  <a:rPr lang="zh-CN" altLang="en-US" sz="1800" dirty="0" smtClean="0"/>
                  <a:t>，共有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sz="1800" i="1">
                        <a:latin typeface="Cambria Math" panose="02040503050406030204" pitchFamily="18" charset="0"/>
                      </a:rPr>
                      <m:t>种</m:t>
                    </m:r>
                  </m:oMath>
                </a14:m>
                <a:r>
                  <a:rPr lang="zh-CN" altLang="en-US" sz="1800" dirty="0" smtClean="0"/>
                  <a:t>可能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zh-CN" altLang="en-US" sz="1800" dirty="0" smtClean="0"/>
                  <a:t>且易得</a:t>
                </a:r>
                <a:r>
                  <a:rPr lang="en-US" altLang="zh-CN" sz="1800" dirty="0" smtClean="0"/>
                  <a:t>f(1) = 3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80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800" i="0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1800" i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80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800" i="0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1800" b="0" i="0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b="0" i="0" dirty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CN" sz="1800" b="0" i="0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zh-CN" altLang="en-US" sz="1800" dirty="0" smtClean="0"/>
                  <a:t>得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endParaRPr lang="en-US" altLang="zh-CN" sz="18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3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P169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3</a:t>
                </a:r>
                <a:r>
                  <a:rPr lang="zh-CN" altLang="en-US" sz="1800" dirty="0" smtClean="0"/>
                  <a:t>、</a:t>
                </a:r>
                <a:r>
                  <a:rPr lang="en-US" altLang="zh-CN" sz="1800" dirty="0" smtClean="0"/>
                  <a:t>n</a:t>
                </a:r>
                <a:r>
                  <a:rPr lang="zh-CN" altLang="en-US" sz="1800" dirty="0" smtClean="0"/>
                  <a:t>位四进制数中，</a:t>
                </a:r>
                <a:r>
                  <a:rPr lang="en-US" altLang="zh-CN" sz="1800" dirty="0" smtClean="0"/>
                  <a:t>(1)</a:t>
                </a:r>
                <a:r>
                  <a:rPr lang="zh-CN" altLang="en-US" sz="1800" dirty="0" smtClean="0"/>
                  <a:t>有偶数个</a:t>
                </a:r>
                <a:r>
                  <a:rPr lang="en-US" altLang="zh-CN" sz="1800" dirty="0" smtClean="0"/>
                  <a:t>0</a:t>
                </a:r>
                <a:r>
                  <a:rPr lang="zh-CN" altLang="en-US" sz="1800" dirty="0" smtClean="0"/>
                  <a:t>的序列有</a:t>
                </a:r>
                <a:r>
                  <a:rPr lang="en-US" altLang="zh-CN" sz="1800" dirty="0" smtClean="0"/>
                  <a:t>f(n)</a:t>
                </a:r>
                <a:r>
                  <a:rPr lang="zh-CN" altLang="en-US" sz="1800" dirty="0" smtClean="0"/>
                  <a:t>个；</a:t>
                </a:r>
                <a:r>
                  <a:rPr lang="en-US" altLang="zh-CN" sz="1800" dirty="0" smtClean="0"/>
                  <a:t>(2)</a:t>
                </a:r>
                <a:r>
                  <a:rPr lang="zh-CN" altLang="en-US" sz="1800" dirty="0" smtClean="0"/>
                  <a:t>有偶数个</a:t>
                </a:r>
                <a:r>
                  <a:rPr lang="en-US" altLang="zh-CN" sz="1800" dirty="0" smtClean="0"/>
                  <a:t>0</a:t>
                </a:r>
                <a:r>
                  <a:rPr lang="zh-CN" altLang="en-US" sz="1800" dirty="0" smtClean="0"/>
                  <a:t>且有偶数个</a:t>
                </a:r>
                <a:r>
                  <a:rPr lang="en-US" altLang="zh-CN" sz="1800" dirty="0" smtClean="0"/>
                  <a:t>1</a:t>
                </a:r>
                <a:r>
                  <a:rPr lang="zh-CN" altLang="en-US" sz="1800" dirty="0" smtClean="0"/>
                  <a:t>的序列有</a:t>
                </a:r>
                <a:r>
                  <a:rPr lang="en-US" altLang="zh-CN" sz="1800" dirty="0" smtClean="0"/>
                  <a:t>g(n)</a:t>
                </a:r>
                <a:r>
                  <a:rPr lang="zh-CN" altLang="en-US" sz="1800" dirty="0" smtClean="0"/>
                  <a:t>个。求</a:t>
                </a:r>
                <a:r>
                  <a:rPr lang="en-US" altLang="zh-CN" sz="1800" dirty="0" smtClean="0"/>
                  <a:t>f(n)</a:t>
                </a:r>
                <a:r>
                  <a:rPr lang="zh-CN" altLang="en-US" sz="1800" dirty="0" smtClean="0"/>
                  <a:t>，</a:t>
                </a:r>
                <a:r>
                  <a:rPr lang="en-US" altLang="zh-CN" sz="1800" dirty="0" smtClean="0"/>
                  <a:t>g(n)</a:t>
                </a:r>
                <a:r>
                  <a:rPr lang="zh-CN" altLang="en-US" sz="1800" dirty="0" smtClean="0"/>
                  <a:t>满足的递推关系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解</a:t>
                </a:r>
                <a:r>
                  <a:rPr lang="en-US" altLang="zh-CN" sz="1800" dirty="0" smtClean="0">
                    <a:sym typeface="Wingdings" panose="05000000000000000000" pitchFamily="2" charset="2"/>
                  </a:rPr>
                  <a:t>: (1)</a:t>
                </a:r>
                <a:r>
                  <a:rPr lang="zh-CN" altLang="en-US" sz="1800" dirty="0" smtClean="0">
                    <a:sym typeface="Wingdings" panose="05000000000000000000" pitchFamily="2" charset="2"/>
                  </a:rPr>
                  <a:t>可分为两种情况</a:t>
                </a:r>
                <a:endParaRPr lang="en-US" altLang="zh-CN" sz="1800" b="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	</a:t>
                </a:r>
                <a:r>
                  <a:rPr lang="zh-CN" altLang="en-US" sz="1800" dirty="0" smtClean="0"/>
                  <a:t>① 首位不为</a:t>
                </a:r>
                <a:r>
                  <a:rPr lang="en-US" altLang="zh-CN" sz="1800" dirty="0" smtClean="0"/>
                  <a:t>0</a:t>
                </a:r>
                <a:r>
                  <a:rPr lang="zh-CN" altLang="en-US" sz="1800" dirty="0" smtClean="0"/>
                  <a:t>，可取</a:t>
                </a:r>
                <a:r>
                  <a:rPr lang="en-US" altLang="zh-CN" sz="1800" dirty="0" smtClean="0"/>
                  <a:t>1</a:t>
                </a:r>
                <a:r>
                  <a:rPr lang="zh-CN" altLang="en-US" sz="1800" dirty="0" smtClean="0"/>
                  <a:t>，</a:t>
                </a:r>
                <a:r>
                  <a:rPr lang="en-US" altLang="zh-CN" sz="1800" dirty="0" smtClean="0"/>
                  <a:t>2</a:t>
                </a:r>
                <a:r>
                  <a:rPr lang="zh-CN" altLang="en-US" sz="1800" dirty="0" smtClean="0"/>
                  <a:t>，</a:t>
                </a:r>
                <a:r>
                  <a:rPr lang="en-US" altLang="zh-CN" sz="1800" dirty="0" smtClean="0"/>
                  <a:t>3</a:t>
                </a:r>
                <a:r>
                  <a:rPr lang="zh-CN" altLang="en-US" sz="1800" dirty="0" smtClean="0"/>
                  <a:t>，共有</a:t>
                </a:r>
                <a:r>
                  <a:rPr lang="en-US" altLang="zh-CN" sz="1800" dirty="0" smtClean="0"/>
                  <a:t>3f(n-1)</a:t>
                </a:r>
                <a:r>
                  <a:rPr lang="zh-CN" altLang="en-US" sz="1800" dirty="0"/>
                  <a:t>种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zh-CN" altLang="en-US" sz="1800" dirty="0" smtClean="0"/>
                  <a:t>② 首位为</a:t>
                </a:r>
                <a:r>
                  <a:rPr lang="en-US" altLang="zh-CN" sz="1800" dirty="0" smtClean="0"/>
                  <a:t>0</a:t>
                </a:r>
                <a:r>
                  <a:rPr lang="zh-CN" altLang="en-US" sz="1800" dirty="0" smtClean="0"/>
                  <a:t>，则剩余</a:t>
                </a:r>
                <a:r>
                  <a:rPr lang="en-US" altLang="zh-CN" sz="1800" dirty="0" smtClean="0"/>
                  <a:t>n-1</a:t>
                </a:r>
                <a:r>
                  <a:rPr lang="zh-CN" altLang="en-US" sz="1800" dirty="0" smtClean="0"/>
                  <a:t>位共有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种</m:t>
                    </m:r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zh-CN" altLang="en-US" sz="1800" dirty="0" smtClean="0"/>
                  <a:t>易得</a:t>
                </a:r>
                <a:r>
                  <a:rPr lang="en-US" altLang="zh-CN" sz="1800" dirty="0" smtClean="0"/>
                  <a:t>f(1)=3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80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800" i="0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1800" i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0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altLang="zh-CN" sz="180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800" i="0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1800" b="0" i="0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b="0" i="0" dirty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CN" sz="1800" b="0" i="0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zh-CN" altLang="en-US" sz="1800" dirty="0"/>
                  <a:t>得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 smtClean="0"/>
                  <a:t>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97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P169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3</a:t>
                </a:r>
                <a:r>
                  <a:rPr lang="zh-CN" altLang="en-US" sz="1800" dirty="0" smtClean="0"/>
                  <a:t>、</a:t>
                </a:r>
                <a:r>
                  <a:rPr lang="en-US" altLang="zh-CN" sz="1800" dirty="0" smtClean="0"/>
                  <a:t>n</a:t>
                </a:r>
                <a:r>
                  <a:rPr lang="zh-CN" altLang="en-US" sz="1800" dirty="0" smtClean="0"/>
                  <a:t>位四进制数中，</a:t>
                </a:r>
                <a:r>
                  <a:rPr lang="en-US" altLang="zh-CN" sz="1800" dirty="0" smtClean="0"/>
                  <a:t>(1)</a:t>
                </a:r>
                <a:r>
                  <a:rPr lang="zh-CN" altLang="en-US" sz="1800" dirty="0" smtClean="0"/>
                  <a:t>有偶数个</a:t>
                </a:r>
                <a:r>
                  <a:rPr lang="en-US" altLang="zh-CN" sz="1800" dirty="0" smtClean="0"/>
                  <a:t>0</a:t>
                </a:r>
                <a:r>
                  <a:rPr lang="zh-CN" altLang="en-US" sz="1800" dirty="0" smtClean="0"/>
                  <a:t>的序列有</a:t>
                </a:r>
                <a:r>
                  <a:rPr lang="en-US" altLang="zh-CN" sz="1800" dirty="0" smtClean="0"/>
                  <a:t>f(n)</a:t>
                </a:r>
                <a:r>
                  <a:rPr lang="zh-CN" altLang="en-US" sz="1800" dirty="0" smtClean="0"/>
                  <a:t>个；</a:t>
                </a:r>
                <a:r>
                  <a:rPr lang="en-US" altLang="zh-CN" sz="1800" dirty="0" smtClean="0"/>
                  <a:t>(2)</a:t>
                </a:r>
                <a:r>
                  <a:rPr lang="zh-CN" altLang="en-US" sz="1800" dirty="0" smtClean="0"/>
                  <a:t>有偶数个</a:t>
                </a:r>
                <a:r>
                  <a:rPr lang="en-US" altLang="zh-CN" sz="1800" dirty="0" smtClean="0"/>
                  <a:t>0</a:t>
                </a:r>
                <a:r>
                  <a:rPr lang="zh-CN" altLang="en-US" sz="1800" dirty="0" smtClean="0"/>
                  <a:t>且有偶数个</a:t>
                </a:r>
                <a:r>
                  <a:rPr lang="en-US" altLang="zh-CN" sz="1800" dirty="0" smtClean="0"/>
                  <a:t>1</a:t>
                </a:r>
                <a:r>
                  <a:rPr lang="zh-CN" altLang="en-US" sz="1800" dirty="0" smtClean="0"/>
                  <a:t>的序列有</a:t>
                </a:r>
                <a:r>
                  <a:rPr lang="en-US" altLang="zh-CN" sz="1800" dirty="0" smtClean="0"/>
                  <a:t>g(n)</a:t>
                </a:r>
                <a:r>
                  <a:rPr lang="zh-CN" altLang="en-US" sz="1800" dirty="0" smtClean="0"/>
                  <a:t>个。求</a:t>
                </a:r>
                <a:r>
                  <a:rPr lang="en-US" altLang="zh-CN" sz="1800" dirty="0" smtClean="0"/>
                  <a:t>f(n)</a:t>
                </a:r>
                <a:r>
                  <a:rPr lang="zh-CN" altLang="en-US" sz="1800" dirty="0" smtClean="0"/>
                  <a:t>，</a:t>
                </a:r>
                <a:r>
                  <a:rPr lang="en-US" altLang="zh-CN" sz="1800" dirty="0" smtClean="0"/>
                  <a:t>g(n)</a:t>
                </a:r>
                <a:r>
                  <a:rPr lang="zh-CN" altLang="en-US" sz="1800" dirty="0" smtClean="0"/>
                  <a:t>满足的递推关系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解</a:t>
                </a:r>
                <a:r>
                  <a:rPr lang="en-US" altLang="zh-CN" sz="1800" dirty="0" smtClean="0">
                    <a:sym typeface="Wingdings" panose="05000000000000000000" pitchFamily="2" charset="2"/>
                  </a:rPr>
                  <a:t>: (2)</a:t>
                </a:r>
                <a:r>
                  <a:rPr lang="zh-CN" altLang="en-US" sz="1800" dirty="0" smtClean="0">
                    <a:sym typeface="Wingdings" panose="05000000000000000000" pitchFamily="2" charset="2"/>
                  </a:rPr>
                  <a:t>设</a:t>
                </a:r>
                <a:r>
                  <a:rPr lang="en-US" altLang="zh-CN" sz="1800" dirty="0" smtClean="0">
                    <a:sym typeface="Wingdings" panose="05000000000000000000" pitchFamily="2" charset="2"/>
                  </a:rPr>
                  <a:t>h(n)</a:t>
                </a:r>
                <a:r>
                  <a:rPr lang="zh-CN" altLang="en-US" sz="1800" dirty="0" smtClean="0">
                    <a:sym typeface="Wingdings" panose="05000000000000000000" pitchFamily="2" charset="2"/>
                  </a:rPr>
                  <a:t>表示有偶数个</a:t>
                </a:r>
                <a:r>
                  <a:rPr lang="en-US" altLang="zh-CN" sz="1800" dirty="0" smtClean="0">
                    <a:sym typeface="Wingdings" panose="05000000000000000000" pitchFamily="2" charset="2"/>
                  </a:rPr>
                  <a:t>0</a:t>
                </a:r>
                <a:r>
                  <a:rPr lang="zh-CN" altLang="en-US" sz="1800" dirty="0" smtClean="0">
                    <a:sym typeface="Wingdings" panose="05000000000000000000" pitchFamily="2" charset="2"/>
                  </a:rPr>
                  <a:t>奇数个</a:t>
                </a:r>
                <a:r>
                  <a:rPr lang="en-US" altLang="zh-CN" sz="1800" dirty="0" smtClean="0">
                    <a:sym typeface="Wingdings" panose="05000000000000000000" pitchFamily="2" charset="2"/>
                  </a:rPr>
                  <a:t>1</a:t>
                </a:r>
                <a:r>
                  <a:rPr lang="zh-CN" altLang="en-US" sz="1800" dirty="0" smtClean="0">
                    <a:sym typeface="Wingdings" panose="05000000000000000000" pitchFamily="2" charset="2"/>
                  </a:rPr>
                  <a:t>的序列的数目，由对称性，其还可表示奇数个</a:t>
                </a:r>
                <a:r>
                  <a:rPr lang="en-US" altLang="zh-CN" sz="1800" dirty="0" smtClean="0">
                    <a:sym typeface="Wingdings" panose="05000000000000000000" pitchFamily="2" charset="2"/>
                  </a:rPr>
                  <a:t>0</a:t>
                </a:r>
                <a:r>
                  <a:rPr lang="zh-CN" altLang="en-US" sz="1800" dirty="0" smtClean="0">
                    <a:sym typeface="Wingdings" panose="05000000000000000000" pitchFamily="2" charset="2"/>
                  </a:rPr>
                  <a:t>偶数个</a:t>
                </a:r>
                <a:r>
                  <a:rPr lang="en-US" altLang="zh-CN" sz="1800" dirty="0" smtClean="0">
                    <a:sym typeface="Wingdings" panose="05000000000000000000" pitchFamily="2" charset="2"/>
                  </a:rPr>
                  <a:t>1</a:t>
                </a:r>
                <a:r>
                  <a:rPr lang="zh-CN" altLang="en-US" sz="1800" dirty="0" smtClean="0">
                    <a:sym typeface="Wingdings" panose="05000000000000000000" pitchFamily="2" charset="2"/>
                  </a:rPr>
                  <a:t>的序列数，则有两种情况：</a:t>
                </a:r>
                <a:endParaRPr lang="en-US" altLang="zh-CN" sz="1800" b="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	</a:t>
                </a:r>
                <a:r>
                  <a:rPr lang="zh-CN" altLang="en-US" sz="1800" dirty="0" smtClean="0"/>
                  <a:t>① 首位为</a:t>
                </a:r>
                <a:r>
                  <a:rPr lang="en-US" altLang="zh-CN" sz="1800" dirty="0" smtClean="0"/>
                  <a:t>0</a:t>
                </a:r>
                <a:r>
                  <a:rPr lang="zh-CN" altLang="en-US" sz="1800" dirty="0" smtClean="0"/>
                  <a:t>或</a:t>
                </a:r>
                <a:r>
                  <a:rPr lang="en-US" altLang="zh-CN" sz="1800" dirty="0" smtClean="0"/>
                  <a:t>1</a:t>
                </a:r>
                <a:r>
                  <a:rPr lang="zh-CN" altLang="en-US" sz="1800" dirty="0" smtClean="0"/>
                  <a:t>，则共有</a:t>
                </a:r>
                <a:r>
                  <a:rPr lang="en-US" altLang="zh-CN" sz="1800" dirty="0" smtClean="0"/>
                  <a:t>2h(n-1)</a:t>
                </a:r>
                <a:r>
                  <a:rPr lang="zh-CN" altLang="en-US" sz="1800" dirty="0"/>
                  <a:t>种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zh-CN" altLang="en-US" sz="1800" dirty="0" smtClean="0"/>
                  <a:t>② 首位为</a:t>
                </a:r>
                <a:r>
                  <a:rPr lang="en-US" altLang="zh-CN" sz="1800" dirty="0" smtClean="0"/>
                  <a:t>2</a:t>
                </a:r>
                <a:r>
                  <a:rPr lang="zh-CN" altLang="en-US" sz="1800" dirty="0" smtClean="0"/>
                  <a:t>或</a:t>
                </a:r>
                <a:r>
                  <a:rPr lang="en-US" altLang="zh-CN" sz="1800" dirty="0" smtClean="0"/>
                  <a:t>3</a:t>
                </a:r>
                <a:r>
                  <a:rPr lang="zh-CN" altLang="en-US" sz="1800" dirty="0" smtClean="0"/>
                  <a:t>，则共有</a:t>
                </a:r>
                <a:r>
                  <a:rPr lang="en-US" altLang="zh-CN" sz="1800" dirty="0" smtClean="0"/>
                  <a:t>2g(n-1)</a:t>
                </a:r>
                <a:r>
                  <a:rPr lang="zh-CN" altLang="en-US" sz="1800" dirty="0" smtClean="0"/>
                  <a:t>种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zh-CN" altLang="en-US" sz="1800" dirty="0" smtClean="0"/>
                  <a:t>即</a:t>
                </a:r>
                <a:r>
                  <a:rPr lang="en-US" altLang="zh-CN" sz="1800" dirty="0" smtClean="0"/>
                  <a:t>g(n) = 2g(n-1)+2h(n-1)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∵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</a:rPr>
                      <m:t>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80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800" i="0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2, 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zh-CN" altLang="en-US" sz="1800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18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b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0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P169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5</a:t>
                </a:r>
                <a:r>
                  <a:rPr lang="zh-CN" altLang="en-US" sz="1800" dirty="0" smtClean="0"/>
                  <a:t>、求</a:t>
                </a:r>
                <a:r>
                  <a:rPr lang="en-US" altLang="zh-CN" sz="1800" dirty="0" smtClean="0"/>
                  <a:t>n</a:t>
                </a:r>
                <a:r>
                  <a:rPr lang="zh-CN" altLang="en-US" sz="1800" dirty="0" smtClean="0"/>
                  <a:t>位</a:t>
                </a:r>
                <a:r>
                  <a:rPr lang="en-US" altLang="zh-CN" sz="1800" dirty="0" smtClean="0"/>
                  <a:t>0</a:t>
                </a:r>
                <a:r>
                  <a:rPr lang="zh-CN" altLang="en-US" sz="1800" dirty="0" smtClean="0"/>
                  <a:t>，</a:t>
                </a:r>
                <a:r>
                  <a:rPr lang="en-US" altLang="zh-CN" sz="1800" dirty="0" smtClean="0"/>
                  <a:t>1</a:t>
                </a:r>
                <a:r>
                  <a:rPr lang="zh-CN" altLang="en-US" sz="1800" dirty="0" smtClean="0"/>
                  <a:t>序列种，“</a:t>
                </a:r>
                <a:r>
                  <a:rPr lang="en-US" altLang="zh-CN" sz="1800" dirty="0" smtClean="0"/>
                  <a:t>010”</a:t>
                </a:r>
                <a:r>
                  <a:rPr lang="zh-CN" altLang="en-US" sz="1800" dirty="0" smtClean="0"/>
                  <a:t>出现一次且在第</a:t>
                </a:r>
                <a:r>
                  <a:rPr lang="en-US" altLang="zh-CN" sz="1800" dirty="0" smtClean="0"/>
                  <a:t>n</a:t>
                </a:r>
                <a:r>
                  <a:rPr lang="zh-CN" altLang="en-US" sz="1800" dirty="0" smtClean="0"/>
                  <a:t>位出现得序列数</a:t>
                </a:r>
                <a:r>
                  <a:rPr lang="en-US" altLang="zh-CN" sz="1800" dirty="0" smtClean="0"/>
                  <a:t>f(n)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解</a:t>
                </a:r>
                <a:r>
                  <a:rPr lang="en-US" altLang="zh-CN" sz="1800" dirty="0" smtClean="0">
                    <a:sym typeface="Wingdings" panose="05000000000000000000" pitchFamily="2" charset="2"/>
                  </a:rPr>
                  <a:t>: </a:t>
                </a:r>
                <a:r>
                  <a:rPr lang="zh-CN" altLang="en-US" sz="1800" dirty="0" smtClean="0">
                    <a:sym typeface="Wingdings" panose="05000000000000000000" pitchFamily="2" charset="2"/>
                  </a:rPr>
                  <a:t>最后</a:t>
                </a:r>
                <a:r>
                  <a:rPr lang="en-US" altLang="zh-CN" sz="1800" dirty="0" smtClean="0">
                    <a:sym typeface="Wingdings" panose="05000000000000000000" pitchFamily="2" charset="2"/>
                  </a:rPr>
                  <a:t>3</a:t>
                </a:r>
                <a:r>
                  <a:rPr lang="zh-CN" altLang="en-US" sz="1800" dirty="0" smtClean="0">
                    <a:sym typeface="Wingdings" panose="05000000000000000000" pitchFamily="2" charset="2"/>
                  </a:rPr>
                  <a:t>位是</a:t>
                </a:r>
                <a:r>
                  <a:rPr lang="en-US" altLang="zh-CN" sz="1800" dirty="0" smtClean="0">
                    <a:sym typeface="Wingdings" panose="05000000000000000000" pitchFamily="2" charset="2"/>
                  </a:rPr>
                  <a:t>010</a:t>
                </a:r>
                <a:r>
                  <a:rPr lang="zh-CN" altLang="en-US" sz="1800" dirty="0" smtClean="0">
                    <a:sym typeface="Wingdings" panose="05000000000000000000" pitchFamily="2" charset="2"/>
                  </a:rPr>
                  <a:t>的序列共有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−3</m:t>
                        </m:r>
                      </m:sup>
                    </m:sSup>
                    <m:r>
                      <a:rPr lang="zh-CN" altLang="en-US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个</m:t>
                    </m:r>
                  </m:oMath>
                </a14:m>
                <a:r>
                  <a:rPr lang="zh-CN" altLang="en-US" sz="1800" dirty="0" smtClean="0"/>
                  <a:t>，包括以下所有情况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zh-CN" altLang="en-US" sz="1800" dirty="0" smtClean="0"/>
                  <a:t>①</a:t>
                </a:r>
                <a:r>
                  <a:rPr lang="en-US" altLang="zh-CN" sz="1800" dirty="0" smtClean="0"/>
                  <a:t>f(n)</a:t>
                </a:r>
                <a:r>
                  <a:rPr lang="zh-CN" altLang="en-US" sz="1800" dirty="0" smtClean="0"/>
                  <a:t>，在第</a:t>
                </a:r>
                <a:r>
                  <a:rPr lang="en-US" altLang="zh-CN" sz="1800" dirty="0" smtClean="0"/>
                  <a:t>n</a:t>
                </a:r>
                <a:r>
                  <a:rPr lang="zh-CN" altLang="en-US" sz="1800" dirty="0" smtClean="0"/>
                  <a:t>位第一次出现</a:t>
                </a:r>
                <a:r>
                  <a:rPr lang="en-US" altLang="zh-CN" sz="1800" dirty="0" smtClean="0"/>
                  <a:t>010</a:t>
                </a:r>
                <a:r>
                  <a:rPr lang="zh-CN" altLang="en-US" sz="1800" dirty="0" smtClean="0"/>
                  <a:t>的序列的个数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zh-CN" altLang="en-US" sz="1800" dirty="0" smtClean="0"/>
                  <a:t>②</a:t>
                </a:r>
                <a:r>
                  <a:rPr lang="en-US" altLang="zh-CN" sz="1800" dirty="0" smtClean="0"/>
                  <a:t>f(n-2)</a:t>
                </a:r>
                <a:r>
                  <a:rPr lang="zh-CN" altLang="en-US" sz="1800" dirty="0" smtClean="0"/>
                  <a:t>，在</a:t>
                </a:r>
                <a:r>
                  <a:rPr lang="en-US" altLang="zh-CN" sz="1800" dirty="0" smtClean="0"/>
                  <a:t>n-4</a:t>
                </a:r>
                <a:r>
                  <a:rPr lang="zh-CN" altLang="en-US" sz="1800" dirty="0" smtClean="0"/>
                  <a:t>到</a:t>
                </a:r>
                <a:r>
                  <a:rPr lang="en-US" altLang="zh-CN" sz="1800" dirty="0" smtClean="0"/>
                  <a:t>n-2</a:t>
                </a:r>
                <a:r>
                  <a:rPr lang="zh-CN" altLang="en-US" sz="1800" dirty="0" smtClean="0"/>
                  <a:t>位第一次出现</a:t>
                </a:r>
                <a:r>
                  <a:rPr lang="en-US" altLang="zh-CN" sz="1800" dirty="0" smtClean="0"/>
                  <a:t>010</a:t>
                </a:r>
                <a:r>
                  <a:rPr lang="zh-CN" altLang="en-US" sz="1800" dirty="0" smtClean="0"/>
                  <a:t>的序列数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zh-CN" altLang="en-US" sz="1800" dirty="0" smtClean="0"/>
                  <a:t>③</a:t>
                </a:r>
                <a:r>
                  <a:rPr lang="en-US" altLang="zh-CN" sz="1800" dirty="0" smtClean="0"/>
                  <a:t>f(n-3)</a:t>
                </a:r>
                <a:r>
                  <a:rPr lang="zh-CN" altLang="en-US" sz="1800" dirty="0" smtClean="0"/>
                  <a:t>，在</a:t>
                </a:r>
                <a:r>
                  <a:rPr lang="en-US" altLang="zh-CN" sz="1800" dirty="0" smtClean="0"/>
                  <a:t>n-5</a:t>
                </a:r>
                <a:r>
                  <a:rPr lang="zh-CN" altLang="en-US" sz="1800" dirty="0" smtClean="0"/>
                  <a:t>到</a:t>
                </a:r>
                <a:r>
                  <a:rPr lang="en-US" altLang="zh-CN" sz="1800" dirty="0" smtClean="0"/>
                  <a:t>n-3</a:t>
                </a:r>
                <a:r>
                  <a:rPr lang="zh-CN" altLang="en-US" sz="1800" dirty="0" smtClean="0"/>
                  <a:t>位第一次出现</a:t>
                </a:r>
                <a:r>
                  <a:rPr lang="en-US" altLang="zh-CN" sz="1800" dirty="0" smtClean="0"/>
                  <a:t>010</a:t>
                </a:r>
                <a:r>
                  <a:rPr lang="zh-CN" altLang="en-US" sz="1800" dirty="0" smtClean="0"/>
                  <a:t>的序列数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zh-CN" altLang="en-US" sz="1800" dirty="0" smtClean="0"/>
                  <a:t>④从</a:t>
                </a:r>
                <a:r>
                  <a:rPr lang="en-US" altLang="zh-CN" sz="1800" dirty="0" smtClean="0"/>
                  <a:t>n-6</a:t>
                </a:r>
                <a:r>
                  <a:rPr lang="zh-CN" altLang="en-US" sz="1800" dirty="0" smtClean="0"/>
                  <a:t>到</a:t>
                </a:r>
                <a:r>
                  <a:rPr lang="en-US" altLang="zh-CN" sz="1800" dirty="0" smtClean="0"/>
                  <a:t>n-4</a:t>
                </a:r>
                <a:r>
                  <a:rPr lang="zh-CN" altLang="en-US" sz="1800" dirty="0" smtClean="0"/>
                  <a:t>位第一次出现</a:t>
                </a:r>
                <a:r>
                  <a:rPr lang="en-US" altLang="zh-CN" sz="1800" dirty="0" smtClean="0"/>
                  <a:t>010</a:t>
                </a:r>
                <a:r>
                  <a:rPr lang="zh-CN" altLang="en-US" sz="1800" dirty="0" smtClean="0"/>
                  <a:t>的序列数</a:t>
                </a:r>
                <a:r>
                  <a:rPr lang="zh-CN" altLang="en-US" sz="1800" dirty="0" smtClean="0"/>
                  <a:t>为</a:t>
                </a:r>
                <a:r>
                  <a:rPr lang="en-US" altLang="zh-CN" sz="1800" dirty="0" smtClean="0"/>
                  <a:t>2f(n-4</a:t>
                </a:r>
                <a:r>
                  <a:rPr lang="en-US" altLang="zh-CN" sz="1800" dirty="0" smtClean="0"/>
                  <a:t>)</a:t>
                </a:r>
                <a:r>
                  <a:rPr lang="zh-CN" altLang="en-US" sz="1800" dirty="0" smtClean="0"/>
                  <a:t>，因第</a:t>
                </a:r>
                <a:r>
                  <a:rPr lang="en-US" altLang="zh-CN" sz="1800" dirty="0" smtClean="0"/>
                  <a:t>n-3</a:t>
                </a:r>
                <a:r>
                  <a:rPr lang="zh-CN" altLang="en-US" sz="1800" dirty="0" smtClean="0"/>
                  <a:t>位可取</a:t>
                </a:r>
                <a:r>
                  <a:rPr lang="en-US" altLang="zh-CN" sz="1800" dirty="0" smtClean="0"/>
                  <a:t>0</a:t>
                </a:r>
                <a:r>
                  <a:rPr lang="zh-CN" altLang="en-US" sz="1800" dirty="0" smtClean="0"/>
                  <a:t>或</a:t>
                </a:r>
                <a:r>
                  <a:rPr lang="en-US" altLang="zh-CN" sz="1800" dirty="0" smtClean="0"/>
                  <a:t>1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zh-CN" altLang="en-US" sz="1800" dirty="0" smtClean="0"/>
                  <a:t>⑤当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≥3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1800" dirty="0" smtClean="0"/>
                  <a:t>，从</a:t>
                </a:r>
                <a:r>
                  <a:rPr lang="en-US" altLang="zh-CN" sz="1800" dirty="0" smtClean="0"/>
                  <a:t>n-i-2</a:t>
                </a:r>
                <a:r>
                  <a:rPr lang="zh-CN" altLang="en-US" sz="1800" dirty="0" smtClean="0"/>
                  <a:t>到</a:t>
                </a:r>
                <a:r>
                  <a:rPr lang="en-US" altLang="zh-CN" sz="1800" dirty="0" smtClean="0"/>
                  <a:t>n-</a:t>
                </a:r>
                <a:r>
                  <a:rPr lang="en-US" altLang="zh-CN" sz="1800" dirty="0" err="1" smtClean="0"/>
                  <a:t>i</a:t>
                </a:r>
                <a:r>
                  <a:rPr lang="zh-CN" altLang="en-US" sz="1800" dirty="0" smtClean="0"/>
                  <a:t>位第一次出现</a:t>
                </a:r>
                <a:r>
                  <a:rPr lang="en-US" altLang="zh-CN" sz="1800" dirty="0" smtClean="0"/>
                  <a:t>010</a:t>
                </a:r>
                <a:r>
                  <a:rPr lang="zh-CN" altLang="en-US" sz="1800" dirty="0" smtClean="0"/>
                  <a:t>的序列数为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1800" dirty="0" smtClean="0"/>
                  <a:t>，因中间</a:t>
                </a:r>
                <a:r>
                  <a:rPr lang="en-US" altLang="zh-CN" sz="1800" dirty="0" smtClean="0"/>
                  <a:t>i-3</a:t>
                </a:r>
                <a:r>
                  <a:rPr lang="zh-CN" altLang="en-US" sz="1800" dirty="0" smtClean="0"/>
                  <a:t>位都可取</a:t>
                </a:r>
                <a:r>
                  <a:rPr lang="en-US" altLang="zh-CN" sz="1800" dirty="0" smtClean="0"/>
                  <a:t>0</a:t>
                </a:r>
                <a:r>
                  <a:rPr lang="zh-CN" altLang="en-US" sz="1800" dirty="0" smtClean="0"/>
                  <a:t>或</a:t>
                </a:r>
                <a:r>
                  <a:rPr lang="en-US" altLang="zh-CN" sz="1800" dirty="0" smtClean="0"/>
                  <a:t>1</a:t>
                </a:r>
                <a:r>
                  <a:rPr lang="zh-CN" altLang="en-US" sz="1800" dirty="0" smtClean="0"/>
                  <a:t>，共有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zh-CN" altLang="en-US" sz="1800" i="1">
                        <a:latin typeface="Cambria Math" panose="02040503050406030204" pitchFamily="18" charset="0"/>
                      </a:rPr>
                      <m:t>种</m:t>
                    </m:r>
                  </m:oMath>
                </a14:m>
                <a:r>
                  <a:rPr lang="zh-CN" altLang="en-US" sz="1800" dirty="0" smtClean="0"/>
                  <a:t>可能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∴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⋯−</m:t>
                              </m:r>
                              <m:sSup>
                                <m:sSup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(3), 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&gt;5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(5)=3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800" dirty="0"/>
                  <a:t>	</a:t>
                </a:r>
                <a:endParaRPr lang="en-US" altLang="zh-CN" sz="18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59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P169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6</a:t>
                </a:r>
                <a:r>
                  <a:rPr lang="zh-CN" altLang="en-US" sz="1800" dirty="0" smtClean="0"/>
                  <a:t>、求解下列递推关系 </a:t>
                </a:r>
                <a:r>
                  <a:rPr lang="en-US" altLang="zh-CN" sz="1800" dirty="0" smtClean="0"/>
                  <a:t>(1)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≥3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(2)=2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解</a:t>
                </a:r>
                <a:r>
                  <a:rPr lang="en-US" altLang="zh-CN" sz="1800" dirty="0" smtClean="0">
                    <a:sym typeface="Wingdings" panose="05000000000000000000" pitchFamily="2" charset="2"/>
                  </a:rPr>
                  <a:t>: </a:t>
                </a:r>
                <a:r>
                  <a:rPr lang="zh-CN" altLang="en-US" sz="1800" dirty="0" smtClean="0">
                    <a:sym typeface="Wingdings" panose="05000000000000000000" pitchFamily="2" charset="2"/>
                  </a:rPr>
                  <a:t>得特征方程为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−9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+9=0</m:t>
                    </m:r>
                  </m:oMath>
                </a14:m>
                <a:endParaRPr lang="en-US" altLang="zh-CN" sz="1800" b="0" dirty="0" smtClean="0"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zh-CN" altLang="en-US" sz="1800" dirty="0" smtClean="0"/>
                  <a:t>解方程得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endParaRPr lang="en-US" altLang="zh-CN" sz="1800" b="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	</a:t>
                </a:r>
                <a:r>
                  <a:rPr lang="zh-CN" altLang="en-US" sz="1800" dirty="0" smtClean="0"/>
                  <a:t>通解为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1800" b="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	</a:t>
                </a:r>
                <a:r>
                  <a:rPr lang="zh-CN" altLang="en-US" sz="1800" dirty="0" smtClean="0"/>
                  <a:t>代入初始值得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0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sz="180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sSub>
                                <m:sSub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+9</m:t>
                              </m:r>
                              <m:sSub>
                                <m:sSub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+9</m:t>
                              </m:r>
                              <m:sSub>
                                <m:sSub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800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18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=0,1,2⋯</m:t>
                    </m:r>
                  </m:oMath>
                </a14:m>
                <a:endParaRPr lang="en-US" altLang="zh-CN" sz="18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4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P169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6</a:t>
                </a:r>
                <a:r>
                  <a:rPr lang="zh-CN" altLang="en-US" sz="1800" dirty="0" smtClean="0"/>
                  <a:t>、求解下列递推关系 </a:t>
                </a:r>
                <a:r>
                  <a:rPr lang="en-US" altLang="zh-CN" sz="1800" dirty="0" smtClean="0"/>
                  <a:t>(2)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≥3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(2)=0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解</a:t>
                </a:r>
                <a:r>
                  <a:rPr lang="en-US" altLang="zh-CN" sz="1800" dirty="0" smtClean="0">
                    <a:sym typeface="Wingdings" panose="05000000000000000000" pitchFamily="2" charset="2"/>
                  </a:rPr>
                  <a:t>: </a:t>
                </a:r>
                <a:r>
                  <a:rPr lang="zh-CN" altLang="en-US" sz="1800" dirty="0" smtClean="0">
                    <a:sym typeface="Wingdings" panose="05000000000000000000" pitchFamily="2" charset="2"/>
                  </a:rPr>
                  <a:t>采用与</a:t>
                </a:r>
                <a:r>
                  <a:rPr lang="en-US" altLang="zh-CN" sz="1800" dirty="0" smtClean="0">
                    <a:sym typeface="Wingdings" panose="05000000000000000000" pitchFamily="2" charset="2"/>
                  </a:rPr>
                  <a:t>(1)</a:t>
                </a:r>
                <a:r>
                  <a:rPr lang="zh-CN" altLang="en-US" sz="1800" dirty="0" smtClean="0">
                    <a:sym typeface="Wingdings" panose="05000000000000000000" pitchFamily="2" charset="2"/>
                  </a:rPr>
                  <a:t>相同得过程，可得</a:t>
                </a:r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=0,1,2⋯</m:t>
                    </m:r>
                  </m:oMath>
                </a14:m>
                <a:endParaRPr lang="en-US" altLang="zh-CN" sz="18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55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P169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6</a:t>
                </a:r>
                <a:r>
                  <a:rPr lang="zh-CN" altLang="en-US" sz="1800" dirty="0" smtClean="0"/>
                  <a:t>、求解下列递推关系 </a:t>
                </a:r>
                <a:r>
                  <a:rPr lang="en-US" altLang="zh-CN" sz="1800" dirty="0" smtClean="0"/>
                  <a:t>(3)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z="1800" dirty="0" smtClean="0"/>
                  <a:t>解</a:t>
                </a:r>
                <a:r>
                  <a:rPr lang="en-US" altLang="zh-CN" sz="1800" dirty="0" smtClean="0">
                    <a:sym typeface="Wingdings" panose="05000000000000000000" pitchFamily="2" charset="2"/>
                  </a:rPr>
                  <a:t>: </a:t>
                </a:r>
                <a:r>
                  <a:rPr lang="zh-CN" altLang="en-US" sz="1800" dirty="0" smtClean="0">
                    <a:sym typeface="Wingdings" panose="05000000000000000000" pitchFamily="2" charset="2"/>
                  </a:rPr>
                  <a:t>该非齐次关系式得齐次关系特征方程为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−4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+3=0</m:t>
                    </m:r>
                  </m:oMath>
                </a14:m>
                <a:endParaRPr lang="en-US" altLang="zh-CN" sz="1800" b="0" dirty="0" smtClean="0"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	</a:t>
                </a:r>
                <a:r>
                  <a:rPr lang="zh-CN" altLang="en-US" sz="1800" dirty="0" smtClean="0"/>
                  <a:t>解得特征根为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∵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1800" dirty="0" smtClean="0"/>
                  <a:t>是特征方程得一重根，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该</m:t>
                    </m:r>
                  </m:oMath>
                </a14:m>
                <a:r>
                  <a:rPr lang="zh-CN" altLang="en-US" sz="1800" dirty="0" smtClean="0"/>
                  <a:t>递推关系得非齐次特征解为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𝑎𝑛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altLang="zh-CN" sz="1800" b="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	</a:t>
                </a:r>
                <a:r>
                  <a:rPr lang="zh-CN" altLang="en-US" sz="1800" dirty="0" smtClean="0"/>
                  <a:t>得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𝑎𝑛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800" dirty="0" smtClean="0"/>
                  <a:t>，得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zh-CN" altLang="en-US" sz="1800" dirty="0" smtClean="0"/>
                  <a:t>相应的齐次递推关系的通解为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zh-CN" altLang="en-US" sz="1800" dirty="0" smtClean="0"/>
                  <a:t>非齐次递推关系的通解为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180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	</a:t>
                </a:r>
                <a:r>
                  <a:rPr lang="zh-CN" altLang="en-US" sz="1800" dirty="0" smtClean="0"/>
                  <a:t>代入初始值解得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sz="1800" b="0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z="18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=0,1,2⋯</m:t>
                    </m:r>
                  </m:oMath>
                </a14:m>
                <a:endParaRPr lang="en-US" altLang="zh-CN" sz="18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7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325</Words>
  <Application>Microsoft Office PowerPoint</Application>
  <PresentationFormat>宽屏</PresentationFormat>
  <Paragraphs>79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Wingdings</vt:lpstr>
      <vt:lpstr>Office 主题​​</vt:lpstr>
      <vt:lpstr>组合数学习题课</vt:lpstr>
      <vt:lpstr>P139</vt:lpstr>
      <vt:lpstr>P169</vt:lpstr>
      <vt:lpstr>P169</vt:lpstr>
      <vt:lpstr>P169</vt:lpstr>
      <vt:lpstr>P169</vt:lpstr>
      <vt:lpstr>P169</vt:lpstr>
      <vt:lpstr>P169</vt:lpstr>
      <vt:lpstr>P169</vt:lpstr>
      <vt:lpstr>P234</vt:lpstr>
      <vt:lpstr>P234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Betty</dc:creator>
  <cp:lastModifiedBy>l</cp:lastModifiedBy>
  <cp:revision>97</cp:revision>
  <dcterms:created xsi:type="dcterms:W3CDTF">2018-11-20T01:35:30Z</dcterms:created>
  <dcterms:modified xsi:type="dcterms:W3CDTF">2018-12-28T00:21:35Z</dcterms:modified>
</cp:coreProperties>
</file>