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8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0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7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9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7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3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2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2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8B69-AB52-48D6-AD1C-330993F1FA7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7DB0-C583-4060-A692-C974C0A1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6.3 n</a:t>
            </a:r>
            <a:r>
              <a:rPr lang="zh-CN" altLang="en-US" dirty="0" smtClean="0"/>
              <a:t>位四进制数中，若（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）有偶数个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的序列有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个；（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）有偶数个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且有偶数个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的序列有</a:t>
            </a:r>
            <a:r>
              <a:rPr lang="en-US" altLang="zh-CN" dirty="0" smtClean="0"/>
              <a:t>g(n)</a:t>
            </a:r>
            <a:r>
              <a:rPr lang="zh-CN" altLang="en-US" dirty="0" smtClean="0"/>
              <a:t>个；求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g(n)</a:t>
            </a:r>
            <a:r>
              <a:rPr lang="zh-CN" altLang="en-US" dirty="0" smtClean="0"/>
              <a:t>满足的递推关系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解：（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）分两种情况考虑：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zh-CN" altLang="en-US" dirty="0"/>
                  <a:t>①</a:t>
                </a:r>
                <a:r>
                  <a:rPr lang="zh-CN" altLang="en-US" dirty="0" smtClean="0"/>
                  <a:t>首位不为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，则首位有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种选择，共有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/>
                  <a:t>个序列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②</a:t>
                </a:r>
                <a:r>
                  <a:rPr lang="zh-CN" altLang="en-US" dirty="0" smtClean="0"/>
                  <a:t>首位为</a:t>
                </a:r>
                <a:r>
                  <a:rPr lang="en-US" altLang="zh-CN" dirty="0" smtClean="0"/>
                  <a:t>0</a:t>
                </a:r>
                <a:r>
                  <a:rPr lang="zh-CN" altLang="en-US" dirty="0"/>
                  <a:t>，则剩余</a:t>
                </a:r>
                <a:r>
                  <a:rPr lang="en-US" altLang="zh-CN" dirty="0"/>
                  <a:t>n-1</a:t>
                </a:r>
                <a:r>
                  <a:rPr lang="zh-CN" altLang="en-US" dirty="0" smtClean="0"/>
                  <a:t>位有奇数个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/>
                        </m:ctrlPr>
                      </m:sSupPr>
                      <m:e>
                        <m:r>
                          <a:rPr lang="en-US" altLang="zh-CN"/>
                          <m:t>4</m:t>
                        </m:r>
                      </m:e>
                      <m:sup>
                        <m:r>
                          <a:rPr lang="en-US" altLang="zh-CN"/>
                          <m:t>𝑛</m:t>
                        </m:r>
                        <m:r>
                          <a:rPr lang="en-US" altLang="zh-CN"/>
                          <m:t>−1</m:t>
                        </m:r>
                      </m:sup>
                    </m:sSup>
                    <m:r>
                      <a:rPr lang="en-US" altLang="zh-CN"/>
                      <m:t>−</m:t>
                    </m:r>
                    <m:r>
                      <a:rPr lang="en-US" altLang="zh-CN"/>
                      <m:t>𝑓</m:t>
                    </m:r>
                    <m:r>
                      <a:rPr lang="en-US" altLang="zh-CN"/>
                      <m:t>(</m:t>
                    </m:r>
                    <m:r>
                      <a:rPr lang="en-US" altLang="zh-CN"/>
                      <m:t>𝑛</m:t>
                    </m:r>
                    <m:r>
                      <a:rPr lang="en-US" altLang="zh-CN"/>
                      <m:t>−1)</m:t>
                    </m:r>
                    <m:r>
                      <a:rPr lang="zh-CN" altLang="en-US"/>
                      <m:t>种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−1)+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(1)=3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可以解得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78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6.3 n</a:t>
            </a:r>
            <a:r>
              <a:rPr lang="zh-CN" altLang="en-US" dirty="0" smtClean="0"/>
              <a:t>位四进制数中，若（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）有偶数个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的序列有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个；（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）有偶数个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且有偶数个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的序列有</a:t>
            </a:r>
            <a:r>
              <a:rPr lang="en-US" altLang="zh-CN" dirty="0" smtClean="0"/>
              <a:t>g(n)</a:t>
            </a:r>
            <a:r>
              <a:rPr lang="zh-CN" altLang="en-US" dirty="0" smtClean="0"/>
              <a:t>个；求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g(n)</a:t>
            </a:r>
            <a:r>
              <a:rPr lang="zh-CN" altLang="en-US" dirty="0" smtClean="0"/>
              <a:t>满足的递推关系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900" dirty="0"/>
                  <a:t>解：（</a:t>
                </a:r>
                <a:r>
                  <a:rPr lang="en-US" altLang="zh-CN" sz="2900" dirty="0"/>
                  <a:t>2</a:t>
                </a:r>
                <a:r>
                  <a:rPr lang="zh-CN" altLang="en-US" sz="2900" dirty="0"/>
                  <a:t>）</a:t>
                </a:r>
                <a:r>
                  <a:rPr lang="zh-CN" altLang="en-US" sz="2900" dirty="0">
                    <a:sym typeface="Wingdings" panose="05000000000000000000" pitchFamily="2" charset="2"/>
                  </a:rPr>
                  <a:t>设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h(n)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表示有偶数个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0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奇数个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的序列的数目，由对称性，其还可表示奇数个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0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偶数个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的序列数，则有两种情况：</a:t>
                </a:r>
                <a:endParaRPr lang="en-US" altLang="zh-CN" sz="2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① 首位为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，则共有</a:t>
                </a:r>
                <a:r>
                  <a:rPr lang="en-US" altLang="zh-CN" sz="2800" dirty="0"/>
                  <a:t>2h(n-1)</a:t>
                </a:r>
                <a:r>
                  <a:rPr lang="zh-CN" altLang="en-US" sz="2800" dirty="0"/>
                  <a:t>种</a:t>
                </a:r>
                <a:endParaRPr lang="en-US" altLang="zh-CN" sz="2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② 首位为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，则共有</a:t>
                </a:r>
                <a:r>
                  <a:rPr lang="en-US" altLang="zh-CN" sz="2800" dirty="0"/>
                  <a:t>2g(n-1)</a:t>
                </a:r>
                <a:r>
                  <a:rPr lang="zh-CN" altLang="en-US" sz="2800" dirty="0"/>
                  <a:t>种</a:t>
                </a:r>
                <a:endParaRPr lang="en-US" altLang="zh-CN" sz="2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即</a:t>
                </a:r>
                <a:r>
                  <a:rPr lang="en-US" altLang="zh-CN" sz="2800" dirty="0"/>
                  <a:t>g(n) = 2g(n-1)+2h(n-1)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800"/>
                      <m:t>∵</m:t>
                    </m:r>
                    <m:r>
                      <a:rPr lang="en-US" altLang="zh-CN" sz="2800"/>
                      <m:t>𝑔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𝑛</m:t>
                        </m:r>
                      </m:e>
                    </m:d>
                    <m:r>
                      <a:rPr lang="en-US" altLang="zh-CN" sz="2800"/>
                      <m:t>=</m:t>
                    </m:r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𝑛</m:t>
                        </m:r>
                      </m:e>
                    </m:d>
                    <m:r>
                      <a:rPr lang="en-US" altLang="zh-CN" sz="2800"/>
                      <m:t>−</m:t>
                    </m:r>
                    <m:r>
                      <a:rPr lang="en-US" altLang="zh-CN" sz="2800"/>
                      <m:t>h</m:t>
                    </m:r>
                    <m:r>
                      <a:rPr lang="en-US" altLang="zh-CN" sz="2800"/>
                      <m:t>(</m:t>
                    </m:r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)</m:t>
                    </m:r>
                  </m:oMath>
                </a14:m>
                <a:endParaRPr lang="en-US" altLang="zh-CN" sz="2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	</a:t>
                </a:r>
                <a14:m>
                  <m:oMath xmlns:m="http://schemas.openxmlformats.org/officeDocument/2006/math">
                    <m:r>
                      <a:rPr lang="zh-CN" altLang="en-US" sz="2800"/>
                      <m:t>得</m:t>
                    </m:r>
                    <m:r>
                      <a:rPr lang="en-US" altLang="zh-CN" sz="2800"/>
                      <m:t>𝑔</m:t>
                    </m:r>
                    <m:d>
                      <m:dPr>
                        <m:ctrlPr>
                          <a:rPr lang="en-US" altLang="zh-CN" sz="2800" dirty="0"/>
                        </m:ctrlPr>
                      </m:dPr>
                      <m:e>
                        <m:r>
                          <a:rPr lang="en-US" altLang="zh-CN" sz="2800" dirty="0"/>
                          <m:t>𝑛</m:t>
                        </m:r>
                      </m:e>
                    </m:d>
                    <m:r>
                      <a:rPr lang="en-US" altLang="zh-CN" sz="2800" dirty="0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dirty="0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dirty="0"/>
                            </m:ctrlPr>
                          </m:mPr>
                          <m:mr>
                            <m:e>
                              <m:r>
                                <a:rPr lang="en-US" altLang="zh-CN" sz="2800" dirty="0"/>
                                <m:t>2</m:t>
                              </m:r>
                              <m:r>
                                <a:rPr lang="en-US" altLang="zh-CN" sz="2800" dirty="0"/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dirty="0"/>
                                  </m:ctrlPr>
                                </m:dPr>
                                <m:e>
                                  <m:r>
                                    <a:rPr lang="en-US" altLang="zh-CN" sz="2800" dirty="0"/>
                                    <m:t>𝑛</m:t>
                                  </m:r>
                                  <m:r>
                                    <a:rPr lang="en-US" altLang="zh-CN" sz="2800" dirty="0"/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800" dirty="0"/>
                                <m:t>, </m:t>
                              </m:r>
                              <m:r>
                                <a:rPr lang="en-US" altLang="zh-CN" sz="2800" dirty="0"/>
                                <m:t>𝑛</m:t>
                              </m:r>
                              <m:r>
                                <a:rPr lang="en-US" altLang="zh-CN" sz="2800" dirty="0"/>
                                <m:t>&gt;1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dirty="0"/>
                                <m:t>2, </m:t>
                              </m:r>
                              <m:r>
                                <a:rPr lang="en-US" altLang="zh-CN" sz="2800" dirty="0"/>
                                <m:t>𝑛</m:t>
                              </m:r>
                              <m:r>
                                <a:rPr lang="en-US" altLang="zh-CN" sz="2800" dirty="0"/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𝑛</m:t>
                        </m:r>
                      </m:e>
                    </m:d>
                    <m:r>
                      <a:rPr lang="en-US" altLang="zh-CN" sz="2800"/>
                      <m:t>=</m:t>
                    </m:r>
                    <m:sSup>
                      <m:sSupPr>
                        <m:ctrlPr>
                          <a:rPr lang="en-US" altLang="zh-CN" sz="2800"/>
                        </m:ctrlPr>
                      </m:sSupPr>
                      <m:e>
                        <m:r>
                          <a:rPr lang="en-US" altLang="zh-CN" sz="2800"/>
                          <m:t>4</m:t>
                        </m:r>
                      </m:e>
                      <m:sup>
                        <m:r>
                          <a:rPr lang="en-US" altLang="zh-CN" sz="2800"/>
                          <m:t>𝑛</m:t>
                        </m:r>
                        <m:r>
                          <a:rPr lang="en-US" altLang="zh-CN" sz="2800"/>
                          <m:t>−1</m:t>
                        </m:r>
                      </m:sup>
                    </m:sSup>
                    <m:r>
                      <a:rPr lang="en-US" altLang="zh-CN" sz="2800"/>
                      <m:t>+</m:t>
                    </m:r>
                    <m:sSup>
                      <m:sSupPr>
                        <m:ctrlPr>
                          <a:rPr lang="en-US" altLang="zh-CN" sz="2800"/>
                        </m:ctrlPr>
                      </m:sSupPr>
                      <m:e>
                        <m:r>
                          <a:rPr lang="en-US" altLang="zh-CN" sz="2800"/>
                          <m:t>2</m:t>
                        </m:r>
                      </m:e>
                      <m:sup>
                        <m:r>
                          <a:rPr lang="en-US" altLang="zh-CN" sz="2800"/>
                          <m:t>𝑛</m:t>
                        </m:r>
                        <m:r>
                          <a:rPr lang="en-US" altLang="zh-CN" sz="2800"/>
                          <m:t>−1</m:t>
                        </m:r>
                      </m:sup>
                    </m:sSup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6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序列中</a:t>
            </a:r>
            <a:r>
              <a:rPr lang="en-US" altLang="zh-CN" dirty="0" smtClean="0"/>
              <a:t>”010”</a:t>
            </a:r>
            <a:r>
              <a:rPr lang="zh-CN" altLang="en-US" dirty="0" smtClean="0"/>
              <a:t>只出现一次且在第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位出现的序列数</a:t>
            </a:r>
            <a:r>
              <a:rPr lang="en-US" altLang="zh-CN" dirty="0" smtClean="0"/>
              <a:t>f(n)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解：</a:t>
                </a:r>
                <a:r>
                  <a:rPr lang="zh-CN" altLang="en-US" sz="2200" dirty="0" smtClean="0">
                    <a:sym typeface="Wingdings" panose="05000000000000000000" pitchFamily="2" charset="2"/>
                  </a:rPr>
                  <a:t>最后</a:t>
                </a:r>
                <a:r>
                  <a:rPr lang="en-US" altLang="zh-CN" sz="2200" dirty="0" smtClean="0">
                    <a:sym typeface="Wingdings" panose="05000000000000000000" pitchFamily="2" charset="2"/>
                  </a:rPr>
                  <a:t>3</a:t>
                </a:r>
                <a:r>
                  <a:rPr lang="zh-CN" altLang="en-US" sz="2200" dirty="0" smtClean="0">
                    <a:sym typeface="Wingdings" panose="05000000000000000000" pitchFamily="2" charset="2"/>
                  </a:rPr>
                  <a:t>位是</a:t>
                </a:r>
                <a:r>
                  <a:rPr lang="en-US" altLang="zh-CN" sz="2200" dirty="0" smtClean="0">
                    <a:sym typeface="Wingdings" panose="05000000000000000000" pitchFamily="2" charset="2"/>
                  </a:rPr>
                  <a:t>010</a:t>
                </a:r>
                <a:r>
                  <a:rPr lang="zh-CN" altLang="en-US" sz="2200" dirty="0" smtClean="0">
                    <a:sym typeface="Wingdings" panose="05000000000000000000" pitchFamily="2" charset="2"/>
                  </a:rPr>
                  <a:t>的序列共有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个</m:t>
                    </m:r>
                  </m:oMath>
                </a14:m>
                <a:r>
                  <a:rPr lang="zh-CN" altLang="en-US" sz="2200" dirty="0" smtClean="0"/>
                  <a:t>，包括以下所有情况</a:t>
                </a:r>
                <a:endParaRPr lang="en-US" altLang="zh-CN" sz="22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200" dirty="0"/>
                  <a:t>	</a:t>
                </a:r>
                <a:r>
                  <a:rPr lang="zh-CN" altLang="en-US" sz="2200" dirty="0" smtClean="0"/>
                  <a:t>①</a:t>
                </a:r>
                <a:r>
                  <a:rPr lang="en-US" altLang="zh-CN" sz="2200" dirty="0" smtClean="0"/>
                  <a:t>f(n)</a:t>
                </a:r>
                <a:r>
                  <a:rPr lang="zh-CN" altLang="en-US" sz="2200" dirty="0" smtClean="0"/>
                  <a:t>，在第</a:t>
                </a:r>
                <a:r>
                  <a:rPr lang="en-US" altLang="zh-CN" sz="2200" dirty="0" smtClean="0"/>
                  <a:t>n</a:t>
                </a:r>
                <a:r>
                  <a:rPr lang="zh-CN" altLang="en-US" sz="2200" dirty="0" smtClean="0"/>
                  <a:t>位第一次出现</a:t>
                </a:r>
                <a:r>
                  <a:rPr lang="en-US" altLang="zh-CN" sz="2200" dirty="0" smtClean="0"/>
                  <a:t>010</a:t>
                </a:r>
                <a:r>
                  <a:rPr lang="zh-CN" altLang="en-US" sz="2200" dirty="0" smtClean="0"/>
                  <a:t>的序列的个数</a:t>
                </a:r>
                <a:endParaRPr lang="en-US" altLang="zh-CN" sz="22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200" dirty="0"/>
                  <a:t>	</a:t>
                </a:r>
                <a:r>
                  <a:rPr lang="zh-CN" altLang="en-US" sz="2200" dirty="0" smtClean="0"/>
                  <a:t>②</a:t>
                </a:r>
                <a:r>
                  <a:rPr lang="en-US" altLang="zh-CN" sz="2200" dirty="0" smtClean="0"/>
                  <a:t>f(n-2)</a:t>
                </a:r>
                <a:r>
                  <a:rPr lang="zh-CN" altLang="en-US" sz="2200" dirty="0" smtClean="0"/>
                  <a:t>，在</a:t>
                </a:r>
                <a:r>
                  <a:rPr lang="en-US" altLang="zh-CN" sz="2200" dirty="0" smtClean="0"/>
                  <a:t>n-4</a:t>
                </a:r>
                <a:r>
                  <a:rPr lang="zh-CN" altLang="en-US" sz="2200" dirty="0" smtClean="0"/>
                  <a:t>到</a:t>
                </a:r>
                <a:r>
                  <a:rPr lang="en-US" altLang="zh-CN" sz="2200" dirty="0" smtClean="0"/>
                  <a:t>n-2</a:t>
                </a:r>
                <a:r>
                  <a:rPr lang="zh-CN" altLang="en-US" sz="2200" dirty="0" smtClean="0"/>
                  <a:t>位第一次出现</a:t>
                </a:r>
                <a:r>
                  <a:rPr lang="en-US" altLang="zh-CN" sz="2200" dirty="0" smtClean="0"/>
                  <a:t>010</a:t>
                </a:r>
                <a:r>
                  <a:rPr lang="zh-CN" altLang="en-US" sz="2200" dirty="0" smtClean="0"/>
                  <a:t>的序列</a:t>
                </a:r>
                <a:r>
                  <a:rPr lang="zh-CN" altLang="en-US" sz="2200" dirty="0" smtClean="0"/>
                  <a:t>数</a:t>
                </a:r>
                <a:r>
                  <a:rPr lang="zh-CN" altLang="en-US" sz="2200" dirty="0" smtClean="0"/>
                  <a:t>，即末尾为</a:t>
                </a:r>
                <a:r>
                  <a:rPr lang="en-US" altLang="zh-CN" sz="2200" dirty="0" smtClean="0"/>
                  <a:t>01010</a:t>
                </a:r>
                <a:endParaRPr lang="en-US" altLang="zh-CN" sz="22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200" dirty="0"/>
                  <a:t>	</a:t>
                </a:r>
                <a:r>
                  <a:rPr lang="zh-CN" altLang="en-US" sz="2200" dirty="0" smtClean="0"/>
                  <a:t>③</a:t>
                </a:r>
                <a:r>
                  <a:rPr lang="en-US" altLang="zh-CN" sz="2200" dirty="0" smtClean="0"/>
                  <a:t>f(n-3)</a:t>
                </a:r>
                <a:r>
                  <a:rPr lang="zh-CN" altLang="en-US" sz="2200" dirty="0" smtClean="0"/>
                  <a:t>，在</a:t>
                </a:r>
                <a:r>
                  <a:rPr lang="en-US" altLang="zh-CN" sz="2200" dirty="0" smtClean="0"/>
                  <a:t>n-5</a:t>
                </a:r>
                <a:r>
                  <a:rPr lang="zh-CN" altLang="en-US" sz="2200" dirty="0" smtClean="0"/>
                  <a:t>到</a:t>
                </a:r>
                <a:r>
                  <a:rPr lang="en-US" altLang="zh-CN" sz="2200" dirty="0" smtClean="0"/>
                  <a:t>n-3</a:t>
                </a:r>
                <a:r>
                  <a:rPr lang="zh-CN" altLang="en-US" sz="2200" dirty="0" smtClean="0"/>
                  <a:t>位第一次出现</a:t>
                </a:r>
                <a:r>
                  <a:rPr lang="en-US" altLang="zh-CN" sz="2200" dirty="0" smtClean="0"/>
                  <a:t>010</a:t>
                </a:r>
                <a:r>
                  <a:rPr lang="zh-CN" altLang="en-US" sz="2200" dirty="0" smtClean="0"/>
                  <a:t>的序列</a:t>
                </a:r>
                <a:r>
                  <a:rPr lang="zh-CN" altLang="en-US" sz="2200" dirty="0" smtClean="0"/>
                  <a:t>数，即末尾为</a:t>
                </a:r>
                <a:r>
                  <a:rPr lang="en-US" altLang="zh-CN" sz="2200" dirty="0" smtClean="0"/>
                  <a:t>010010</a:t>
                </a:r>
                <a:endParaRPr lang="en-US" altLang="zh-CN" sz="22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200" dirty="0"/>
                  <a:t>	</a:t>
                </a:r>
                <a:r>
                  <a:rPr lang="zh-CN" altLang="en-US" sz="2200" dirty="0" smtClean="0"/>
                  <a:t>④从</a:t>
                </a:r>
                <a:r>
                  <a:rPr lang="en-US" altLang="zh-CN" sz="2200" dirty="0" smtClean="0"/>
                  <a:t>n-6</a:t>
                </a:r>
                <a:r>
                  <a:rPr lang="zh-CN" altLang="en-US" sz="2200" dirty="0" smtClean="0"/>
                  <a:t>到</a:t>
                </a:r>
                <a:r>
                  <a:rPr lang="en-US" altLang="zh-CN" sz="2200" dirty="0" smtClean="0"/>
                  <a:t>n-4</a:t>
                </a:r>
                <a:r>
                  <a:rPr lang="zh-CN" altLang="en-US" sz="2200" dirty="0" smtClean="0"/>
                  <a:t>位第一次出现</a:t>
                </a:r>
                <a:r>
                  <a:rPr lang="en-US" altLang="zh-CN" sz="2200" dirty="0" smtClean="0"/>
                  <a:t>010</a:t>
                </a:r>
                <a:r>
                  <a:rPr lang="zh-CN" altLang="en-US" sz="2200" dirty="0" smtClean="0"/>
                  <a:t>的序列数为</a:t>
                </a:r>
                <a:r>
                  <a:rPr lang="en-US" altLang="zh-CN" sz="2200" dirty="0" smtClean="0"/>
                  <a:t>2f(n-4</a:t>
                </a:r>
                <a:r>
                  <a:rPr lang="en-US" altLang="zh-CN" sz="2200" dirty="0" smtClean="0"/>
                  <a:t>)</a:t>
                </a:r>
                <a:r>
                  <a:rPr lang="zh-CN" altLang="en-US" sz="2200" dirty="0" smtClean="0"/>
                  <a:t>，即末尾为</a:t>
                </a:r>
                <a:r>
                  <a:rPr lang="en-US" altLang="zh-CN" sz="2200" dirty="0" smtClean="0"/>
                  <a:t>0101010</a:t>
                </a:r>
                <a:r>
                  <a:rPr lang="zh-CN" altLang="en-US" sz="2200" dirty="0" smtClean="0"/>
                  <a:t>或</a:t>
                </a:r>
                <a:r>
                  <a:rPr lang="en-US" altLang="zh-CN" sz="2200" dirty="0" smtClean="0"/>
                  <a:t>0100010</a:t>
                </a:r>
                <a:endParaRPr lang="en-US" altLang="zh-CN" sz="22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200" dirty="0"/>
                  <a:t>	</a:t>
                </a:r>
                <a:r>
                  <a:rPr lang="zh-CN" altLang="en-US" sz="2200" dirty="0" smtClean="0"/>
                  <a:t>⑤当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≥3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200" dirty="0" smtClean="0"/>
                  <a:t>，从</a:t>
                </a:r>
                <a:r>
                  <a:rPr lang="en-US" altLang="zh-CN" sz="2200" dirty="0" smtClean="0"/>
                  <a:t>n-i-2</a:t>
                </a:r>
                <a:r>
                  <a:rPr lang="zh-CN" altLang="en-US" sz="2200" dirty="0" smtClean="0"/>
                  <a:t>到</a:t>
                </a:r>
                <a:r>
                  <a:rPr lang="en-US" altLang="zh-CN" sz="2200" dirty="0" smtClean="0"/>
                  <a:t>n-</a:t>
                </a:r>
                <a:r>
                  <a:rPr lang="en-US" altLang="zh-CN" sz="2200" dirty="0" err="1" smtClean="0"/>
                  <a:t>i</a:t>
                </a:r>
                <a:r>
                  <a:rPr lang="zh-CN" altLang="en-US" sz="2200" dirty="0" smtClean="0"/>
                  <a:t>位第一次出现</a:t>
                </a:r>
                <a:r>
                  <a:rPr lang="en-US" altLang="zh-CN" sz="2200" dirty="0" smtClean="0"/>
                  <a:t>010</a:t>
                </a:r>
                <a:r>
                  <a:rPr lang="zh-CN" altLang="en-US" sz="2200" dirty="0" smtClean="0"/>
                  <a:t>的序列数为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，因中间</a:t>
                </a:r>
                <a:r>
                  <a:rPr lang="en-US" altLang="zh-CN" sz="2200" dirty="0" smtClean="0"/>
                  <a:t>i-3</a:t>
                </a:r>
                <a:r>
                  <a:rPr lang="zh-CN" altLang="en-US" sz="2200" dirty="0" smtClean="0"/>
                  <a:t>位都可取</a:t>
                </a:r>
                <a:r>
                  <a:rPr lang="en-US" altLang="zh-CN" sz="2200" dirty="0" smtClean="0"/>
                  <a:t>0</a:t>
                </a:r>
                <a:r>
                  <a:rPr lang="zh-CN" altLang="en-US" sz="2200" dirty="0" smtClean="0"/>
                  <a:t>或</a:t>
                </a:r>
                <a:r>
                  <a:rPr lang="en-US" altLang="zh-CN" sz="2200" dirty="0" smtClean="0"/>
                  <a:t>1</a:t>
                </a:r>
                <a:r>
                  <a:rPr lang="zh-CN" altLang="en-US" sz="2200" dirty="0" smtClean="0"/>
                  <a:t>，共有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sz="2200" dirty="0" smtClean="0"/>
                  <a:t>可能</a:t>
                </a:r>
                <a:endParaRPr lang="en-US" altLang="zh-CN" sz="22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2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⋯−</m:t>
                              </m:r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(3), 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&gt;5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(5)=3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11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6.6</a:t>
                </a:r>
                <a:r>
                  <a:rPr lang="zh-CN" altLang="en-US" dirty="0"/>
                  <a:t>求解下列递推关系 </a:t>
                </a: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(2)=0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解：特征方程为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lang="zh-CN" altLang="en-US" dirty="0" smtClean="0"/>
                  <a:t>得特征根为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故通解为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带入初始值解出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，可得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=0,1,2⋯</m:t>
                    </m:r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67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1.15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1,2,…,2n</a:t>
            </a:r>
            <a:r>
              <a:rPr lang="zh-CN" altLang="en-US" dirty="0" smtClean="0"/>
              <a:t>中任选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个整数，则必有两个数最大公因子为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1,2,…,2n</a:t>
            </a:r>
            <a:r>
              <a:rPr lang="zh-CN" altLang="en-US" dirty="0" smtClean="0"/>
              <a:t>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(1,2),    (3,4),   …,    (2n-1,2n)</a:t>
            </a:r>
          </a:p>
          <a:p>
            <a:pPr marL="0" indent="0">
              <a:buNone/>
            </a:pPr>
            <a:r>
              <a:rPr lang="zh-CN" altLang="en-US" dirty="0" smtClean="0"/>
              <a:t>则必有两个数在同一组内，显然同组的这两个数最大公因子为</a:t>
            </a:r>
            <a:r>
              <a:rPr lang="en-US" altLang="zh-CN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23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1.20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67</a:t>
            </a:r>
            <a:r>
              <a:rPr lang="zh-CN" altLang="en-US" dirty="0" smtClean="0"/>
              <a:t>的整数任意分成</a:t>
            </a:r>
            <a:r>
              <a:rPr lang="zh-CN" altLang="en-US" dirty="0"/>
              <a:t>四</a:t>
            </a:r>
            <a:r>
              <a:rPr lang="zh-CN" altLang="en-US" dirty="0" smtClean="0"/>
              <a:t>部分，则其中必有一部分至少有一个元素是该部分中某两个元素之差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证：用反证法，设这四部分分别为</a:t>
                </a:r>
                <a:r>
                  <a:rPr lang="en-US" altLang="zh-CN" dirty="0" smtClean="0"/>
                  <a:t>P1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P4</a:t>
                </a:r>
                <a:r>
                  <a:rPr lang="zh-CN" altLang="en-US" dirty="0" smtClean="0"/>
                  <a:t>，并且由鸽巢原理知至少有一部分含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17</a:t>
                </a:r>
                <a:r>
                  <a:rPr lang="zh-CN" altLang="en-US" dirty="0" smtClean="0"/>
                  <a:t>个元素，不妨认为是</a:t>
                </a:r>
                <a:r>
                  <a:rPr lang="en-US" altLang="zh-CN" dirty="0" smtClean="0"/>
                  <a:t>P1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P1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17</a:t>
                </a:r>
                <a:r>
                  <a:rPr lang="zh-CN" altLang="en-US" dirty="0" smtClean="0"/>
                  <a:t>个元素从小到大为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则由反证的假设，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属于</a:t>
                </a:r>
                <a:r>
                  <a:rPr lang="en-US" altLang="zh-CN" dirty="0" smtClean="0"/>
                  <a:t>P2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P4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不妨设</a:t>
                </a:r>
                <a:r>
                  <a:rPr lang="en-US" altLang="zh-CN" dirty="0" smtClean="0"/>
                  <a:t>P2</a:t>
                </a:r>
                <a:r>
                  <a:rPr lang="zh-CN" altLang="en-US" dirty="0" smtClean="0"/>
                  <a:t>包含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，且令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不属于</a:t>
                </a:r>
                <a:r>
                  <a:rPr lang="en-US" altLang="zh-CN" dirty="0" smtClean="0"/>
                  <a:t>P2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5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1.20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67</a:t>
            </a:r>
            <a:r>
              <a:rPr lang="zh-CN" altLang="en-US" dirty="0" smtClean="0"/>
              <a:t>的整数任意分成</a:t>
            </a:r>
            <a:r>
              <a:rPr lang="zh-CN" altLang="en-US" dirty="0"/>
              <a:t>四</a:t>
            </a:r>
            <a:r>
              <a:rPr lang="zh-CN" altLang="en-US" dirty="0" smtClean="0"/>
              <a:t>部分，则其中必有一部分至少有一个元素是该部分中某两个元素之差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证：且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由反证假设，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不属于</a:t>
                </a:r>
                <a:r>
                  <a:rPr lang="en-US" altLang="zh-CN" dirty="0" smtClean="0"/>
                  <a:t>P1</a:t>
                </a:r>
              </a:p>
              <a:p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属于</a:t>
                </a:r>
                <a:r>
                  <a:rPr lang="en-US" altLang="zh-CN" dirty="0" smtClean="0"/>
                  <a:t>P3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P4</a:t>
                </a:r>
              </a:p>
              <a:p>
                <a:r>
                  <a:rPr lang="zh-CN" altLang="en-US" dirty="0" smtClean="0"/>
                  <a:t>不妨设</a:t>
                </a:r>
                <a:r>
                  <a:rPr lang="en-US" altLang="zh-CN" dirty="0" smtClean="0"/>
                  <a:t>P3</a:t>
                </a:r>
                <a:r>
                  <a:rPr lang="zh-CN" altLang="en-US" dirty="0" smtClean="0"/>
                  <a:t>包含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=3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不属于</a:t>
                </a:r>
                <a:r>
                  <a:rPr lang="en-US" altLang="zh-CN" dirty="0" smtClean="0"/>
                  <a:t>P3</a:t>
                </a:r>
                <a:r>
                  <a:rPr lang="zh-CN" altLang="en-US" dirty="0" smtClean="0"/>
                  <a:t>，类似可证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不属于</a:t>
                </a:r>
                <a:r>
                  <a:rPr lang="en-US" altLang="zh-CN" dirty="0" smtClean="0"/>
                  <a:t>P1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P2</a:t>
                </a:r>
                <a:endParaRPr lang="en-US" altLang="zh-CN" dirty="0"/>
              </a:p>
              <a:p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属于</a:t>
                </a:r>
                <a:r>
                  <a:rPr lang="en-US" altLang="zh-CN" dirty="0" smtClean="0"/>
                  <a:t>P4</a:t>
                </a:r>
                <a:r>
                  <a:rPr lang="zh-CN" altLang="en-US" dirty="0" smtClean="0"/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，则由反证假设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不属于</m:t>
                    </m:r>
                  </m:oMath>
                </a14:m>
                <a:r>
                  <a:rPr lang="en-US" altLang="zh-CN" dirty="0" smtClean="0"/>
                  <a:t>P4</a:t>
                </a:r>
              </a:p>
              <a:p>
                <a:r>
                  <a:rPr lang="zh-CN" altLang="en-US" dirty="0" smtClean="0"/>
                  <a:t>类似可证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不属于</m:t>
                    </m:r>
                  </m:oMath>
                </a14:m>
                <a:r>
                  <a:rPr lang="en-US" altLang="zh-CN" dirty="0" smtClean="0"/>
                  <a:t>P1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P3</a:t>
                </a:r>
                <a:r>
                  <a:rPr lang="zh-CN" altLang="en-US" dirty="0" smtClean="0"/>
                  <a:t>，推出矛盾。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比</a:t>
            </a:r>
            <a:r>
              <a:rPr lang="en-US" altLang="zh-CN" dirty="0" smtClean="0"/>
              <a:t>5400</a:t>
            </a:r>
            <a:r>
              <a:rPr lang="zh-CN" altLang="en-US" dirty="0" smtClean="0"/>
              <a:t>大的四位整数中，数字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不出现，且各位数不同的整数有多少个？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考虑千位数为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的情况，则其他位从剩余的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个数选择，且保持每位不相同。总共有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5=630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考虑千位数为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，则百位数只能取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，剩下的十位数和各位数分别有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种取法。总共有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5=120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因此满足条件的整数有</a:t>
            </a:r>
            <a:r>
              <a:rPr lang="en-US" altLang="zh-CN" dirty="0" smtClean="0"/>
              <a:t>750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8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2.3 12</a:t>
            </a:r>
            <a:r>
              <a:rPr lang="zh-CN" altLang="en-US" dirty="0" smtClean="0"/>
              <a:t>个人围坐在圆桌旁，其中一个拒绝和另一个相邻，共有多少种安排方法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解：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个人围坐一圈，所有的安排方法有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=11!</a:t>
                </a:r>
                <a:r>
                  <a:rPr lang="zh-CN" altLang="en-US" dirty="0" smtClean="0"/>
                  <a:t>种方法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考虑两个人相邻的情况，首先将两人视作一个整体，则有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 smtClean="0"/>
                  <a:t>=10!</a:t>
                </a:r>
                <a:r>
                  <a:rPr lang="zh-CN" altLang="en-US" dirty="0" smtClean="0"/>
                  <a:t>种安排方法，并且考虑到两人在左右的情况，因此两人相邻有</a:t>
                </a:r>
                <a:r>
                  <a:rPr lang="en-US" altLang="zh-CN" dirty="0" smtClean="0"/>
                  <a:t>2*10!</a:t>
                </a:r>
                <a:r>
                  <a:rPr lang="zh-CN" altLang="en-US" dirty="0" smtClean="0"/>
                  <a:t>种安排方法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满足题意的方法数有</a:t>
                </a:r>
                <a:r>
                  <a:rPr lang="en-US" altLang="zh-CN" dirty="0" smtClean="0"/>
                  <a:t>11!-2*10!=9*10!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67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4.15 </a:t>
                </a:r>
                <a:r>
                  <a:rPr lang="zh-CN" altLang="en-US" dirty="0" smtClean="0"/>
                  <a:t>设有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个不同的字母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对字母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组成长为</a:t>
                </a:r>
                <a:r>
                  <a:rPr lang="en-US" altLang="zh-CN" dirty="0" smtClean="0"/>
                  <a:t>2n</a:t>
                </a:r>
                <a:r>
                  <a:rPr lang="zh-CN" altLang="en-US" dirty="0" smtClean="0"/>
                  <a:t>的字，要求相同的一对字母不相邻，求这种字的个数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571" r="-1275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解：定义性质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字母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相邻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w(k)</a:t>
                </a:r>
                <a:r>
                  <a:rPr lang="zh-CN" altLang="en-US" dirty="0" smtClean="0"/>
                  <a:t>为有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个性质成立的字的个数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现在计算</a:t>
                </a:r>
                <a:r>
                  <a:rPr lang="en-US" altLang="zh-CN" dirty="0" smtClean="0"/>
                  <a:t>w(k)</a:t>
                </a:r>
                <a:r>
                  <a:rPr lang="zh-CN" altLang="en-US" dirty="0" smtClean="0"/>
                  <a:t>，首先从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个字母中选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个字母，与相同的字母相邻，有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选法，其次将这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个字母对看成整体，与剩下的</a:t>
                </a:r>
                <a:r>
                  <a:rPr lang="en-US" altLang="zh-CN" dirty="0" smtClean="0"/>
                  <a:t>n-k</a:t>
                </a:r>
                <a:r>
                  <a:rPr lang="zh-CN" altLang="en-US" dirty="0" smtClean="0"/>
                  <a:t>对字母一起进行全排列，有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 smtClean="0"/>
                  <a:t>排法，因此</a:t>
                </a:r>
                <a:endParaRPr lang="en-US" altLang="zh-CN" dirty="0" smtClean="0"/>
              </a:p>
              <a:p>
                <a:r>
                  <a:rPr lang="en-US" altLang="zh-CN" dirty="0" smtClean="0"/>
                  <a:t>w(k)=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满足题设的字的个数有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9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4.16 n</a:t>
            </a:r>
            <a:r>
              <a:rPr lang="zh-CN" altLang="en-US" dirty="0" smtClean="0"/>
              <a:t>个单位各派两名代表出席一个会议，</a:t>
            </a:r>
            <a:r>
              <a:rPr lang="en-US" altLang="zh-CN" dirty="0" smtClean="0"/>
              <a:t>2n</a:t>
            </a:r>
            <a:r>
              <a:rPr lang="zh-CN" altLang="en-US" dirty="0" smtClean="0"/>
              <a:t>位代表围坐圆桌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）各单位的代表入座</a:t>
                </a:r>
                <a:r>
                  <a:rPr lang="zh-CN" altLang="en-US" dirty="0" smtClean="0"/>
                  <a:t>方案有多少种？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解：</a:t>
                </a:r>
                <a:r>
                  <a:rPr lang="en-US" altLang="zh-CN" dirty="0" smtClean="0"/>
                  <a:t>2n</a:t>
                </a:r>
                <a:r>
                  <a:rPr lang="zh-CN" altLang="en-US" dirty="0" smtClean="0"/>
                  <a:t>个人的圆排列：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各单位的代表不相邻的方案数？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解：</a:t>
                </a:r>
                <a:r>
                  <a:rPr lang="zh-CN" altLang="en-US" dirty="0" smtClean="0"/>
                  <a:t>定义性质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单位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代表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相邻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w(k)</a:t>
                </a:r>
                <a:r>
                  <a:rPr lang="zh-CN" altLang="en-US" dirty="0" smtClean="0"/>
                  <a:t>为有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个性质成立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方案</a:t>
                </a:r>
                <a:r>
                  <a:rPr lang="zh-CN" altLang="en-US" dirty="0" smtClean="0"/>
                  <a:t>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现在计算</a:t>
                </a:r>
                <a:r>
                  <a:rPr lang="en-US" altLang="zh-CN" dirty="0" smtClean="0"/>
                  <a:t>w(k)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首先选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个单位，其代表相邻而坐，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选法，其次将这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个单位的代表看成整体，</a:t>
                </a:r>
                <a:r>
                  <a:rPr lang="zh-CN" altLang="en-US" dirty="0" smtClean="0"/>
                  <a:t>与剩下的</a:t>
                </a:r>
                <a:r>
                  <a:rPr lang="en-US" altLang="zh-CN" dirty="0" smtClean="0"/>
                  <a:t>n-k</a:t>
                </a:r>
                <a:r>
                  <a:rPr lang="zh-CN" altLang="en-US" dirty="0" smtClean="0"/>
                  <a:t>个单位一起进行圆排列</a:t>
                </a:r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 smtClean="0"/>
                  <a:t>排法</a:t>
                </a:r>
                <a:r>
                  <a:rPr lang="zh-CN" altLang="en-US" dirty="0" smtClean="0"/>
                  <a:t>，并且考虑到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个单位的整体有左右之分，有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 smtClean="0"/>
                  <a:t>分法，因此</a:t>
                </a:r>
                <a:endParaRPr lang="en-US" altLang="zh-CN" dirty="0" smtClean="0"/>
              </a:p>
              <a:p>
                <a:r>
                  <a:rPr lang="en-US" altLang="zh-CN" dirty="0"/>
                  <a:t>w</a:t>
                </a:r>
                <a:r>
                  <a:rPr lang="en-US" altLang="zh-CN" dirty="0" smtClean="0"/>
                  <a:t>(k)=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−1)!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故满足条件的方案数为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−1)!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5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596</Words>
  <Application>Microsoft Office PowerPoint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Wingdings</vt:lpstr>
      <vt:lpstr>Office 主题​​</vt:lpstr>
      <vt:lpstr>第2次作业</vt:lpstr>
      <vt:lpstr>1.15 从1,2,…,2n中任选n+1个整数，则必有两个数最大公因子为1 </vt:lpstr>
      <vt:lpstr>1.20 将1到67的整数任意分成四部分，则其中必有一部分至少有一个元素是该部分中某两个元素之差</vt:lpstr>
      <vt:lpstr>1.20 将1到67的整数任意分成四部分，则其中必有一部分至少有一个元素是该部分中某两个元素之差</vt:lpstr>
      <vt:lpstr>2.2 比5400大的四位整数中，数字2，7不出现，且各位数不同的整数有多少个？</vt:lpstr>
      <vt:lpstr>2.3 12个人围坐在圆桌旁，其中一个拒绝和另一个相邻，共有多少种安排方法</vt:lpstr>
      <vt:lpstr>第6次作业</vt:lpstr>
      <vt:lpstr>4.15 设有n个不同的字母a_1,a_2,…,a_n，用n对字母a_1,a_1,a_2,a_2,…,a_n,a_n组成长为2n的字，要求相同的一对字母不相邻，求这种字的个数</vt:lpstr>
      <vt:lpstr>4.16 n个单位各派两名代表出席一个会议，2n位代表围坐圆桌</vt:lpstr>
      <vt:lpstr>第10次作业</vt:lpstr>
      <vt:lpstr>6.3 n位四进制数中，若（1）有偶数个0的序列有f(n)个；（2）有偶数个0且有偶数个1的序列有g(n)个；求f(n)和g(n)满足的递推关系</vt:lpstr>
      <vt:lpstr>6.3 n位四进制数中，若（1）有偶数个0的序列有f(n)个；（2）有偶数个0且有偶数个1的序列有g(n)个；求f(n)和g(n)满足的递推关系</vt:lpstr>
      <vt:lpstr>6.5 求n位0，1序列中”010”只出现一次且在第n位出现的序列数f(n)</vt:lpstr>
      <vt:lpstr>6.6求解下列递推关系 (2) {■8(f(n)=3f(n-2)-2f(n-3), n≥3@f(0)=1,f(1)=0,f(2)=0)┤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ChengJin</dc:creator>
  <cp:lastModifiedBy>Tian ChengJin</cp:lastModifiedBy>
  <cp:revision>17</cp:revision>
  <dcterms:created xsi:type="dcterms:W3CDTF">2019-12-17T08:40:15Z</dcterms:created>
  <dcterms:modified xsi:type="dcterms:W3CDTF">2019-12-17T11:50:28Z</dcterms:modified>
</cp:coreProperties>
</file>