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52FC-6A22-478B-90AE-030921345792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66DC-A631-4944-A130-0C834024D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92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52FC-6A22-478B-90AE-030921345792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66DC-A631-4944-A130-0C834024D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5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52FC-6A22-478B-90AE-030921345792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66DC-A631-4944-A130-0C834024D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03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52FC-6A22-478B-90AE-030921345792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66DC-A631-4944-A130-0C834024D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5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52FC-6A22-478B-90AE-030921345792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66DC-A631-4944-A130-0C834024D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52FC-6A22-478B-90AE-030921345792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66DC-A631-4944-A130-0C834024D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9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52FC-6A22-478B-90AE-030921345792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66DC-A631-4944-A130-0C834024D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46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52FC-6A22-478B-90AE-030921345792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66DC-A631-4944-A130-0C834024D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1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52FC-6A22-478B-90AE-030921345792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66DC-A631-4944-A130-0C834024D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66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52FC-6A22-478B-90AE-030921345792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66DC-A631-4944-A130-0C834024D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1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52FC-6A22-478B-90AE-030921345792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66DC-A631-4944-A130-0C834024D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23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852FC-6A22-478B-90AE-030921345792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966DC-A631-4944-A130-0C834024D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48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6293" y="1214438"/>
            <a:ext cx="10399414" cy="2387600"/>
          </a:xfrm>
        </p:spPr>
        <p:txBody>
          <a:bodyPr>
            <a:normAutofit/>
          </a:bodyPr>
          <a:lstStyle/>
          <a:p>
            <a:r>
              <a:rPr lang="en-US" altLang="zh-CN" sz="7200" dirty="0" smtClean="0"/>
              <a:t>2019</a:t>
            </a:r>
            <a:r>
              <a:rPr lang="zh-CN" altLang="en-US" sz="7200" dirty="0" smtClean="0"/>
              <a:t>秋季组合数学习题</a:t>
            </a:r>
            <a:r>
              <a:rPr lang="zh-CN" altLang="en-US" dirty="0" smtClean="0"/>
              <a:t>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60625" y="4543599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助教：光煦灿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9019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3.11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证明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+…+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3502" b="-14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3600" dirty="0" smtClean="0"/>
                  <a:t> </a:t>
                </a:r>
                <a:r>
                  <a:rPr lang="en-US" altLang="zh-CN" sz="36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360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3600" dirty="0" smtClean="0"/>
                  <a:t> </a:t>
                </a:r>
                <a:r>
                  <a:rPr lang="en-US" altLang="zh-CN" sz="36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−→2</m:t>
                    </m:r>
                    <m:r>
                      <m:rPr>
                        <m:sty m:val="p"/>
                      </m:rPr>
                      <a:rPr lang="en-US" altLang="zh-CN" sz="3600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en-US" sz="3600" dirty="0" smtClean="0"/>
                  <a:t>元集合分为</a:t>
                </a:r>
                <a:r>
                  <a:rPr lang="en-US" altLang="zh-CN" sz="3600" dirty="0" err="1" smtClean="0"/>
                  <a:t>n+n</a:t>
                </a:r>
                <a:endParaRPr lang="en-US" altLang="zh-CN" sz="3600" dirty="0" smtClean="0"/>
              </a:p>
              <a:p>
                <a:r>
                  <a:rPr lang="zh-CN" altLang="en-US" sz="3600" dirty="0"/>
                  <a:t>第一</a:t>
                </a:r>
                <a:r>
                  <a:rPr lang="zh-CN" altLang="en-US" sz="3600" dirty="0" smtClean="0"/>
                  <a:t>个集合取</a:t>
                </a:r>
                <a:r>
                  <a:rPr lang="en-US" altLang="zh-CN" sz="3600" dirty="0" smtClean="0"/>
                  <a:t>0…n-1</a:t>
                </a:r>
                <a:r>
                  <a:rPr lang="zh-CN" altLang="en-US" sz="3600" dirty="0" smtClean="0"/>
                  <a:t>，第二个集合取</a:t>
                </a:r>
                <a:r>
                  <a:rPr lang="en-US" altLang="zh-CN" sz="3600" dirty="0" smtClean="0"/>
                  <a:t>n-1…0,</a:t>
                </a:r>
                <a:r>
                  <a:rPr lang="zh-CN" altLang="en-US" sz="3600" dirty="0" smtClean="0"/>
                  <a:t>总方法数为</a:t>
                </a:r>
                <a:r>
                  <a:rPr lang="en-US" altLang="zh-CN" sz="3600" dirty="0" smtClean="0"/>
                  <a:t>2n</a:t>
                </a:r>
                <a:r>
                  <a:rPr lang="zh-CN" altLang="en-US" sz="3600" dirty="0" smtClean="0"/>
                  <a:t>元集合取</a:t>
                </a:r>
                <a:r>
                  <a:rPr lang="en-US" altLang="zh-CN" sz="3600" dirty="0" smtClean="0"/>
                  <a:t>n-1</a:t>
                </a:r>
                <a:r>
                  <a:rPr lang="zh-CN" altLang="en-US" sz="3600" dirty="0" smtClean="0"/>
                  <a:t>元数的全部取法</a:t>
                </a:r>
                <a:endParaRPr lang="en-US" altLang="zh-CN" sz="3600" dirty="0" smtClean="0"/>
              </a:p>
              <a:p>
                <a:r>
                  <a:rPr lang="zh-CN" altLang="en-US" sz="3600" dirty="0" smtClean="0"/>
                  <a:t>右边</a:t>
                </a:r>
                <a:r>
                  <a:rPr lang="en-US" altLang="zh-CN" sz="36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zh-CN" sz="3600" dirty="0" smtClean="0"/>
                  <a:t>2n</a:t>
                </a:r>
                <a:r>
                  <a:rPr lang="zh-CN" altLang="en-US" sz="3600" dirty="0" smtClean="0"/>
                  <a:t>元集合取</a:t>
                </a:r>
                <a:r>
                  <a:rPr lang="en-US" altLang="zh-CN" sz="3600" dirty="0" smtClean="0"/>
                  <a:t>n-1</a:t>
                </a:r>
                <a:r>
                  <a:rPr lang="zh-CN" altLang="en-US" sz="3600" dirty="0" smtClean="0"/>
                  <a:t>元数</a:t>
                </a:r>
                <a:endParaRPr lang="en-US" altLang="zh-CN" sz="3600" dirty="0" smtClean="0"/>
              </a:p>
              <a:p>
                <a:r>
                  <a:rPr lang="zh-CN" altLang="en-US" sz="3600" dirty="0" smtClean="0"/>
                  <a:t>左右等价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210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8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4.2/3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计算集合数目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790098" y="886183"/>
            <a:ext cx="2383347" cy="2327796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357440" y="886183"/>
            <a:ext cx="2506718" cy="2327796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8790914" y="3021418"/>
            <a:ext cx="45268" cy="64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228783" y="3582010"/>
            <a:ext cx="55407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G{</a:t>
            </a:r>
            <a:r>
              <a:rPr lang="en-US" altLang="zh-CN" sz="3600" dirty="0" err="1" smtClean="0"/>
              <a:t>x|x</a:t>
            </a:r>
            <a:r>
              <a:rPr lang="zh-CN" altLang="en-US" sz="3600" dirty="0" smtClean="0"/>
              <a:t>非平方数非立方数</a:t>
            </a:r>
            <a:r>
              <a:rPr lang="en-US" altLang="zh-CN" sz="3600" dirty="0" smtClean="0"/>
              <a:t>}</a:t>
            </a:r>
          </a:p>
          <a:p>
            <a:r>
              <a:rPr lang="en-US" altLang="zh-CN" sz="3600" dirty="0" smtClean="0"/>
              <a:t>=</a:t>
            </a:r>
            <a:r>
              <a:rPr lang="en-US" altLang="zh-CN" sz="3600" dirty="0" smtClean="0"/>
              <a:t>I-G{</a:t>
            </a:r>
            <a:r>
              <a:rPr lang="en-US" altLang="zh-CN" sz="3600" dirty="0" err="1" smtClean="0"/>
              <a:t>x|x</a:t>
            </a:r>
            <a:r>
              <a:rPr lang="zh-CN" altLang="en-US" sz="3600" dirty="0"/>
              <a:t>是</a:t>
            </a:r>
            <a:r>
              <a:rPr lang="zh-CN" altLang="en-US" sz="3600" dirty="0" smtClean="0"/>
              <a:t>平方数</a:t>
            </a:r>
            <a:r>
              <a:rPr lang="en-US" altLang="zh-CN" sz="3600" dirty="0" smtClean="0"/>
              <a:t>}</a:t>
            </a:r>
          </a:p>
          <a:p>
            <a:r>
              <a:rPr lang="en-US" altLang="zh-CN" sz="3600" dirty="0" smtClean="0"/>
              <a:t>-</a:t>
            </a:r>
            <a:r>
              <a:rPr lang="en-US" altLang="zh-CN" sz="3600" dirty="0" smtClean="0"/>
              <a:t>G{</a:t>
            </a:r>
            <a:r>
              <a:rPr lang="en-US" altLang="zh-CN" sz="3600" dirty="0" err="1" smtClean="0"/>
              <a:t>x|x</a:t>
            </a:r>
            <a:r>
              <a:rPr lang="zh-CN" altLang="en-US" sz="3600" dirty="0" smtClean="0"/>
              <a:t>是立方数</a:t>
            </a:r>
            <a:r>
              <a:rPr lang="en-US" altLang="zh-CN" sz="3600" dirty="0" smtClean="0"/>
              <a:t>}</a:t>
            </a:r>
          </a:p>
          <a:p>
            <a:r>
              <a:rPr lang="en-US" altLang="zh-CN" sz="3600" dirty="0" smtClean="0"/>
              <a:t>+G{</a:t>
            </a:r>
            <a:r>
              <a:rPr lang="en-US" altLang="zh-CN" sz="3600" dirty="0" err="1" smtClean="0"/>
              <a:t>x|x</a:t>
            </a:r>
            <a:r>
              <a:rPr lang="zh-CN" altLang="en-US" sz="3600" dirty="0" smtClean="0"/>
              <a:t>既是平方数也是立方数</a:t>
            </a:r>
            <a:r>
              <a:rPr lang="en-US" altLang="zh-CN" sz="3600" dirty="0" smtClean="0"/>
              <a:t>}</a:t>
            </a:r>
            <a:endParaRPr lang="zh-CN" altLang="en-US" sz="3600" dirty="0"/>
          </a:p>
        </p:txBody>
      </p:sp>
      <p:sp>
        <p:nvSpPr>
          <p:cNvPr id="20" name="椭圆 19"/>
          <p:cNvSpPr/>
          <p:nvPr/>
        </p:nvSpPr>
        <p:spPr>
          <a:xfrm>
            <a:off x="838200" y="1882065"/>
            <a:ext cx="2383347" cy="2327796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405542" y="1882065"/>
            <a:ext cx="2506718" cy="2327796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1683945" y="3331675"/>
            <a:ext cx="1155072" cy="161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04857" y="5035685"/>
            <a:ext cx="6033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G{</a:t>
            </a:r>
            <a:r>
              <a:rPr lang="en-US" altLang="zh-CN" sz="3600" dirty="0" err="1" smtClean="0"/>
              <a:t>x|x</a:t>
            </a:r>
            <a:r>
              <a:rPr lang="zh-CN" altLang="en-US" sz="3600" dirty="0" smtClean="0"/>
              <a:t>能</a:t>
            </a:r>
            <a:r>
              <a:rPr lang="en-US" altLang="zh-CN" sz="3600" dirty="0" smtClean="0"/>
              <a:t>3/5</a:t>
            </a:r>
            <a:r>
              <a:rPr lang="zh-CN" altLang="en-US" sz="3600" dirty="0" smtClean="0"/>
              <a:t>整除不能</a:t>
            </a:r>
            <a:r>
              <a:rPr lang="en-US" altLang="zh-CN" sz="3600" dirty="0" smtClean="0"/>
              <a:t>7</a:t>
            </a:r>
            <a:r>
              <a:rPr lang="zh-CN" altLang="en-US" sz="3600" dirty="0" smtClean="0"/>
              <a:t>整除</a:t>
            </a:r>
            <a:r>
              <a:rPr lang="en-US" altLang="zh-CN" sz="3600" dirty="0" smtClean="0"/>
              <a:t>}</a:t>
            </a:r>
          </a:p>
          <a:p>
            <a:r>
              <a:rPr lang="en-US" altLang="zh-CN" sz="3600" dirty="0" smtClean="0"/>
              <a:t>=</a:t>
            </a:r>
            <a:r>
              <a:rPr lang="en-US" altLang="zh-CN" sz="3600" dirty="0" smtClean="0"/>
              <a:t>G{</a:t>
            </a:r>
            <a:r>
              <a:rPr lang="en-US" altLang="zh-CN" sz="3600" dirty="0" err="1" smtClean="0"/>
              <a:t>x|x</a:t>
            </a:r>
            <a:r>
              <a:rPr lang="zh-CN" altLang="en-US" sz="3600" dirty="0" smtClean="0"/>
              <a:t>能</a:t>
            </a:r>
            <a:r>
              <a:rPr lang="en-US" altLang="zh-CN" sz="3600" dirty="0" smtClean="0"/>
              <a:t>3/5</a:t>
            </a:r>
            <a:r>
              <a:rPr lang="zh-CN" altLang="en-US" sz="3600" dirty="0" smtClean="0"/>
              <a:t>整除</a:t>
            </a:r>
            <a:r>
              <a:rPr lang="en-US" altLang="zh-CN" sz="3600" dirty="0" smtClean="0"/>
              <a:t>}</a:t>
            </a:r>
          </a:p>
          <a:p>
            <a:r>
              <a:rPr lang="en-US" altLang="zh-CN" sz="3600" dirty="0" smtClean="0"/>
              <a:t>-</a:t>
            </a:r>
            <a:r>
              <a:rPr lang="en-US" altLang="zh-CN" sz="3600" dirty="0" smtClean="0"/>
              <a:t>G{</a:t>
            </a:r>
            <a:r>
              <a:rPr lang="en-US" altLang="zh-CN" sz="3600" dirty="0" err="1" smtClean="0"/>
              <a:t>x|x</a:t>
            </a:r>
            <a:r>
              <a:rPr lang="zh-CN" altLang="en-US" sz="3600" dirty="0" smtClean="0"/>
              <a:t>能</a:t>
            </a:r>
            <a:r>
              <a:rPr lang="en-US" altLang="zh-CN" sz="3600" dirty="0" smtClean="0"/>
              <a:t>3/5/7</a:t>
            </a:r>
            <a:r>
              <a:rPr lang="zh-CN" altLang="en-US" sz="3600" dirty="0" smtClean="0"/>
              <a:t>整除</a:t>
            </a:r>
            <a:r>
              <a:rPr lang="en-US" altLang="zh-CN" sz="3600" dirty="0" smtClean="0"/>
              <a:t>}</a:t>
            </a:r>
            <a:endParaRPr lang="zh-CN" altLang="en-US" sz="3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477810" y="2598342"/>
            <a:ext cx="1361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3/5</a:t>
            </a:r>
            <a:endParaRPr lang="zh-CN" altLang="en-US" sz="2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637251" y="2629654"/>
            <a:ext cx="1361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7</a:t>
            </a:r>
            <a:endParaRPr lang="zh-CN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7223666" y="178318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平方数</a:t>
            </a:r>
          </a:p>
        </p:txBody>
      </p:sp>
      <p:sp>
        <p:nvSpPr>
          <p:cNvPr id="28" name="矩形 27"/>
          <p:cNvSpPr/>
          <p:nvPr/>
        </p:nvSpPr>
        <p:spPr>
          <a:xfrm>
            <a:off x="9482356" y="174656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立方</a:t>
            </a:r>
            <a:r>
              <a:rPr lang="zh-CN" altLang="en-US" dirty="0"/>
              <a:t>数</a:t>
            </a:r>
          </a:p>
        </p:txBody>
      </p:sp>
    </p:spTree>
    <p:extLst>
      <p:ext uri="{BB962C8B-B14F-4D97-AF65-F5344CB8AC3E}">
        <p14:creationId xmlns:p14="http://schemas.microsoft.com/office/powerpoint/2010/main" val="37945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5.5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a,b,c,d,e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组合的长为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的字中，要求</a:t>
            </a:r>
            <a:r>
              <a:rPr lang="en-US" altLang="zh-CN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a,b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数目和为偶数，求符合要求的字的个数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3600" dirty="0" smtClean="0"/>
                  <a:t>多重集合排列</a:t>
                </a:r>
                <a14:m>
                  <m:oMath xmlns:m="http://schemas.openxmlformats.org/officeDocument/2006/math">
                    <m:r>
                      <a:rPr lang="en-US" altLang="zh-CN" sz="3600" b="0" i="0" dirty="0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zh-CN" altLang="en-US" sz="3600" dirty="0" smtClean="0"/>
                  <a:t> 指数型生成函数</a:t>
                </a:r>
                <a:endParaRPr lang="en-US" altLang="zh-CN" sz="3600" dirty="0" smtClean="0"/>
              </a:p>
              <a:p>
                <a14:m>
                  <m:oMath xmlns:m="http://schemas.openxmlformats.org/officeDocument/2006/math">
                    <m:r>
                      <a:rPr lang="zh-CN" altLang="en-US" sz="3600" i="1" dirty="0">
                        <a:latin typeface="Cambria Math" panose="02040503050406030204" pitchFamily="18" charset="0"/>
                      </a:rPr>
                      <m:t>数目和</m:t>
                    </m:r>
                    <m:r>
                      <a:rPr lang="zh-CN" altLang="en-US" sz="3600" i="1" dirty="0" smtClean="0">
                        <a:latin typeface="Cambria Math" panose="02040503050406030204" pitchFamily="18" charset="0"/>
                      </a:rPr>
                      <m:t>为偶</m:t>
                    </m:r>
                    <m:r>
                      <a:rPr lang="en-US" altLang="zh-CN" sz="3600" b="0" i="0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zh-CN" altLang="en-US" sz="3600" i="1" dirty="0">
                        <a:latin typeface="Cambria Math" panose="02040503050406030204" pitchFamily="18" charset="0"/>
                      </a:rPr>
                      <m:t>同</m:t>
                    </m:r>
                  </m:oMath>
                </a14:m>
                <a:r>
                  <a:rPr lang="zh-CN" altLang="en-US" sz="3600" dirty="0" smtClean="0"/>
                  <a:t>奇同偶</a:t>
                </a:r>
                <a:endParaRPr lang="en-US" altLang="zh-CN" sz="3600" dirty="0" smtClean="0"/>
              </a:p>
              <a:p>
                <a:r>
                  <a:rPr lang="zh-CN" altLang="en-US" sz="3600" dirty="0" smtClean="0"/>
                  <a:t>奇数情况（</a:t>
                </a:r>
                <a:r>
                  <a:rPr lang="en-US" altLang="zh-CN" sz="3600" dirty="0" smtClean="0"/>
                  <a:t>1,3,5…</a:t>
                </a:r>
                <a:r>
                  <a:rPr lang="zh-CN" altLang="en-US" sz="3600" dirty="0" smtClean="0"/>
                  <a:t>）偶数情况</a:t>
                </a:r>
                <a:r>
                  <a:rPr lang="en-US" altLang="zh-CN" sz="3600" dirty="0" smtClean="0"/>
                  <a:t>(0,2,4…)</a:t>
                </a:r>
                <a:r>
                  <a:rPr lang="zh-CN" altLang="en-US" sz="3600" dirty="0" smtClean="0"/>
                  <a:t>，任意</a:t>
                </a:r>
                <a:r>
                  <a:rPr lang="en-US" altLang="zh-CN" sz="3600" dirty="0" smtClean="0"/>
                  <a:t>(0,1,2…)</a:t>
                </a:r>
              </a:p>
              <a:p>
                <a:r>
                  <a:rPr lang="zh-CN" altLang="en-US" sz="3600" dirty="0" smtClean="0"/>
                  <a:t>生成函数</a:t>
                </a:r>
                <a14:m>
                  <m:oMath xmlns:m="http://schemas.openxmlformats.org/officeDocument/2006/math">
                    <m:r>
                      <a:rPr lang="zh-CN" altLang="en-US" sz="3600" b="0" i="1" dirty="0">
                        <a:latin typeface="Cambria Math" panose="02040503050406030204" pitchFamily="18" charset="0"/>
                      </a:rPr>
                      <m:t>奇数</m:t>
                    </m:r>
                    <m:r>
                      <a:rPr lang="zh-CN" altLang="en-US" sz="3600" i="1" dirty="0" smtClean="0">
                        <a:latin typeface="Cambria Math" panose="02040503050406030204" pitchFamily="18" charset="0"/>
                      </a:rPr>
                      <m:t>：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1!</m:t>
                            </m:r>
                          </m:den>
                        </m:f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3!</m:t>
                            </m:r>
                          </m:den>
                        </m:f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5!</m:t>
                            </m:r>
                          </m:den>
                        </m:f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+…)</m:t>
                        </m:r>
                        <m:r>
                          <m:rPr>
                            <m:nor/>
                          </m:rPr>
                          <a:rPr lang="zh-CN" altLang="en-US" sz="3600" dirty="0"/>
                          <m:t> 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1!</m:t>
                            </m:r>
                          </m:den>
                        </m:f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+…)</m:t>
                        </m:r>
                        <m:r>
                          <m:rPr>
                            <m:nor/>
                          </m:rPr>
                          <a:rPr lang="zh-CN" altLang="en-US" sz="3600" dirty="0"/>
                          <m:t> </m:t>
                        </m:r>
                      </m:e>
                      <m:sup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sz="36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偶数</m:t>
                        </m:r>
                        <m:r>
                          <a:rPr lang="zh-CN" altLang="en-US" sz="3600" i="1" smtClean="0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4!</m:t>
                            </m:r>
                          </m:den>
                        </m:f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+…)</m:t>
                        </m:r>
                        <m:r>
                          <m:rPr>
                            <m:nor/>
                          </m:rPr>
                          <a:rPr lang="zh-CN" altLang="en-US" sz="3600" dirty="0"/>
                          <m:t> 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1!</m:t>
                            </m:r>
                          </m:den>
                        </m:f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+…)</m:t>
                        </m:r>
                        <m:r>
                          <m:rPr>
                            <m:nor/>
                          </m:rPr>
                          <a:rPr lang="zh-CN" altLang="en-US" sz="3600" dirty="0"/>
                          <m:t> </m:t>
                        </m:r>
                      </m:e>
                      <m:sup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sz="3600" dirty="0" smtClean="0"/>
              </a:p>
              <a:p>
                <a:r>
                  <a:rPr lang="zh-CN" altLang="en-US" sz="3600" dirty="0" smtClean="0"/>
                  <a:t>求解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num>
                      <m:den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sz="3600" dirty="0" smtClean="0"/>
                  <a:t>的系数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 r="-2725" b="-127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13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5.6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4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证明</a:t>
            </a:r>
            <a:r>
              <a:rPr lang="en-US" altLang="zh-CN" sz="4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zh-CN" altLang="en-US" sz="4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的有</a:t>
            </a:r>
            <a:r>
              <a:rPr lang="en-US" altLang="zh-CN" sz="4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4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的有序</a:t>
            </a:r>
            <a:r>
              <a:rPr lang="en-US" altLang="zh-CN" sz="4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4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分拆与</a:t>
            </a:r>
            <a:r>
              <a:rPr lang="en-US" altLang="zh-CN" sz="4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4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的有</a:t>
            </a:r>
            <a:r>
              <a:rPr lang="en-US" altLang="zh-CN" sz="4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4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的有序</a:t>
            </a:r>
            <a:r>
              <a:rPr lang="en-US" altLang="zh-CN" sz="4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zh-CN" altLang="en-US" sz="4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分拆数目相等</a:t>
            </a:r>
            <a:endParaRPr lang="zh-CN" altLang="en-US" sz="4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3600" dirty="0" smtClean="0"/>
                  <a:t>13</a:t>
                </a:r>
                <a:r>
                  <a:rPr lang="zh-CN" altLang="en-US" sz="3600" dirty="0" smtClean="0"/>
                  <a:t>划分为</a:t>
                </a:r>
                <a:r>
                  <a:rPr lang="en-US" altLang="zh-CN" sz="3600" dirty="0" smtClean="0"/>
                  <a:t>7</a:t>
                </a:r>
                <a:r>
                  <a:rPr lang="zh-CN" altLang="en-US" sz="3600" dirty="0" smtClean="0"/>
                  <a:t>份，由于可以有</a:t>
                </a:r>
                <a:r>
                  <a:rPr lang="en-US" altLang="zh-CN" sz="3600" dirty="0" smtClean="0"/>
                  <a:t>0</a:t>
                </a:r>
                <a:r>
                  <a:rPr lang="zh-CN" altLang="en-US" sz="3600" dirty="0" smtClean="0"/>
                  <a:t>的存在，为了方便全体加一，等价于</a:t>
                </a:r>
                <a:r>
                  <a:rPr lang="en-US" altLang="zh-CN" sz="3600" dirty="0" smtClean="0"/>
                  <a:t>7</a:t>
                </a:r>
                <a:r>
                  <a:rPr lang="zh-CN" altLang="en-US" sz="3600" dirty="0" smtClean="0"/>
                  <a:t>份从</a:t>
                </a:r>
                <a:r>
                  <a:rPr lang="en-US" altLang="zh-CN" sz="3600" dirty="0" smtClean="0"/>
                  <a:t>1</a:t>
                </a:r>
                <a:r>
                  <a:rPr lang="zh-CN" altLang="en-US" sz="3600" dirty="0" smtClean="0"/>
                  <a:t>开始，题目等价于</a:t>
                </a:r>
                <a:r>
                  <a:rPr lang="en-US" altLang="zh-CN" sz="3600" dirty="0" smtClean="0"/>
                  <a:t>20</a:t>
                </a:r>
                <a:r>
                  <a:rPr lang="zh-CN" altLang="en-US" sz="3600" dirty="0" smtClean="0"/>
                  <a:t>的有序</a:t>
                </a:r>
                <a:r>
                  <a:rPr lang="en-US" altLang="zh-CN" sz="3600" dirty="0" smtClean="0"/>
                  <a:t>7</a:t>
                </a:r>
                <a:r>
                  <a:rPr lang="zh-CN" altLang="en-US" sz="3600" dirty="0"/>
                  <a:t>分</a:t>
                </a:r>
                <a:r>
                  <a:rPr lang="zh-CN" altLang="en-US" sz="3600" dirty="0" smtClean="0"/>
                  <a:t>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num>
                          <m:den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3600" dirty="0" smtClean="0"/>
              </a:p>
              <a:p>
                <a:r>
                  <a:rPr lang="zh-CN" altLang="en-US" sz="3600" dirty="0" smtClean="0"/>
                  <a:t>同理</a:t>
                </a:r>
                <a:r>
                  <a:rPr lang="en-US" altLang="zh-CN" sz="3600" dirty="0" smtClean="0"/>
                  <a:t>6</a:t>
                </a:r>
                <a:r>
                  <a:rPr lang="zh-CN" altLang="en-US" sz="3600" dirty="0" smtClean="0"/>
                  <a:t>的</a:t>
                </a:r>
                <a:r>
                  <a:rPr lang="en-US" altLang="zh-CN" sz="3600" dirty="0" smtClean="0"/>
                  <a:t>14</a:t>
                </a:r>
                <a:r>
                  <a:rPr lang="zh-CN" altLang="en-US" sz="3600" dirty="0" smtClean="0"/>
                  <a:t>划分等价于</a:t>
                </a:r>
                <a:r>
                  <a:rPr lang="en-US" altLang="zh-CN" sz="3600" dirty="0" smtClean="0"/>
                  <a:t>20</a:t>
                </a:r>
                <a:r>
                  <a:rPr lang="zh-CN" altLang="en-US" sz="3600" dirty="0" smtClean="0"/>
                  <a:t>的有序</a:t>
                </a:r>
                <a:r>
                  <a:rPr lang="en-US" altLang="zh-CN" sz="3600" dirty="0" smtClean="0"/>
                  <a:t>14</a:t>
                </a:r>
                <a:r>
                  <a:rPr lang="zh-CN" altLang="en-US" sz="3600" dirty="0" smtClean="0"/>
                  <a:t>分拆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num>
                          <m:den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360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num>
                          <m:den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6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num>
                          <m:den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3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7.10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证明：将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个不同的球放入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个不同的盒子里，允许有空盒，则放球的方法数为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385" y="3294316"/>
            <a:ext cx="11112374" cy="2219246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第一个看做从</a:t>
            </a:r>
            <a:r>
              <a:rPr lang="en-US" altLang="zh-CN" sz="3200" dirty="0"/>
              <a:t>m</a:t>
            </a:r>
            <a:r>
              <a:rPr lang="zh-CN" altLang="en-US" sz="3200" dirty="0"/>
              <a:t>个盒子先拿出</a:t>
            </a:r>
            <a:r>
              <a:rPr lang="en-US" altLang="zh-CN" sz="3200" dirty="0"/>
              <a:t>k</a:t>
            </a:r>
            <a:r>
              <a:rPr lang="zh-CN" altLang="en-US" sz="3200" dirty="0"/>
              <a:t>个盒子，</a:t>
            </a:r>
            <a:r>
              <a:rPr lang="en-US" altLang="zh-CN" sz="3200" dirty="0"/>
              <a:t>do what?</a:t>
            </a:r>
          </a:p>
          <a:p>
            <a:r>
              <a:rPr lang="zh-CN" altLang="en-US" sz="3200" dirty="0"/>
              <a:t>第二个表示这</a:t>
            </a:r>
            <a:r>
              <a:rPr lang="en-US" altLang="zh-CN" sz="3200" dirty="0"/>
              <a:t>k</a:t>
            </a:r>
            <a:r>
              <a:rPr lang="zh-CN" altLang="en-US" sz="3200" dirty="0"/>
              <a:t>个盒子是用来装</a:t>
            </a:r>
            <a:r>
              <a:rPr lang="en-US" altLang="zh-CN" sz="3200" dirty="0"/>
              <a:t>n</a:t>
            </a:r>
            <a:r>
              <a:rPr lang="zh-CN" altLang="en-US" sz="3200" dirty="0"/>
              <a:t>个球的，</a:t>
            </a:r>
            <a:r>
              <a:rPr lang="en-US" altLang="zh-CN" sz="3200" dirty="0"/>
              <a:t>n</a:t>
            </a:r>
            <a:r>
              <a:rPr lang="zh-CN" altLang="en-US" sz="3200" dirty="0"/>
              <a:t>的</a:t>
            </a:r>
            <a:r>
              <a:rPr lang="en-US" altLang="zh-CN" sz="3200" dirty="0"/>
              <a:t>k</a:t>
            </a:r>
            <a:r>
              <a:rPr lang="zh-CN" altLang="en-US" sz="3200" dirty="0"/>
              <a:t>分划</a:t>
            </a:r>
            <a:endParaRPr lang="en-US" altLang="zh-CN" sz="3200" dirty="0"/>
          </a:p>
          <a:p>
            <a:r>
              <a:rPr lang="zh-CN" altLang="en-US" sz="3200" dirty="0"/>
              <a:t>第三</a:t>
            </a:r>
            <a:r>
              <a:rPr lang="zh-CN" altLang="en-US" sz="3200" dirty="0" smtClean="0"/>
              <a:t>个表示</a:t>
            </a:r>
            <a:r>
              <a:rPr lang="en-US" altLang="zh-CN" sz="3200" dirty="0" smtClean="0"/>
              <a:t>k</a:t>
            </a:r>
            <a:r>
              <a:rPr lang="zh-CN" altLang="en-US" sz="3200" dirty="0"/>
              <a:t>个不同盒子里面的不同球的方法全排列</a:t>
            </a:r>
            <a:endParaRPr lang="en-US" altLang="zh-CN" sz="3200" dirty="0"/>
          </a:p>
          <a:p>
            <a:r>
              <a:rPr lang="zh-CN" altLang="en-US" sz="3200" dirty="0"/>
              <a:t>那么剩下的</a:t>
            </a:r>
            <a:r>
              <a:rPr lang="en-US" altLang="zh-CN" sz="3200" dirty="0"/>
              <a:t>m-k</a:t>
            </a:r>
            <a:r>
              <a:rPr lang="zh-CN" altLang="en-US" sz="3200" dirty="0"/>
              <a:t>个盒子，由于不同，所以全部为</a:t>
            </a:r>
            <a:r>
              <a:rPr lang="en-US" altLang="zh-CN" sz="3200" dirty="0"/>
              <a:t>0</a:t>
            </a:r>
            <a:r>
              <a:rPr lang="zh-CN" altLang="en-US" sz="3200" dirty="0"/>
              <a:t>只有一种</a:t>
            </a:r>
            <a:endParaRPr lang="en-US" altLang="zh-C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296289" y="1603259"/>
                <a:ext cx="5110245" cy="143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zh-CN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289" y="1603259"/>
                <a:ext cx="5110245" cy="1436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23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7.15 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排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座座位，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个学生排座，有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个总坐第一排，有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个人总坐后一排，求方法数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600" dirty="0" smtClean="0"/>
                  <a:t>前排</a:t>
                </a:r>
                <a:r>
                  <a:rPr lang="en-US" altLang="zh-CN" sz="3600" dirty="0" smtClean="0"/>
                  <a:t>8</a:t>
                </a:r>
                <a:r>
                  <a:rPr lang="zh-CN" altLang="en-US" sz="3600" dirty="0" smtClean="0"/>
                  <a:t>选</a:t>
                </a:r>
                <a:r>
                  <a:rPr lang="en-US" altLang="zh-CN" sz="3600" dirty="0" smtClean="0"/>
                  <a:t>5</a:t>
                </a:r>
                <a:r>
                  <a:rPr lang="zh-CN" altLang="en-US" sz="3600" dirty="0" smtClean="0"/>
                  <a:t>排列</a:t>
                </a:r>
                <a:endParaRPr lang="en-US" altLang="zh-CN" sz="3600" dirty="0" smtClean="0"/>
              </a:p>
              <a:p>
                <a:r>
                  <a:rPr lang="zh-CN" altLang="en-US" sz="3600" dirty="0" smtClean="0"/>
                  <a:t>后排</a:t>
                </a:r>
                <a:r>
                  <a:rPr lang="en-US" altLang="zh-CN" sz="3600" dirty="0" smtClean="0"/>
                  <a:t>8</a:t>
                </a:r>
                <a:r>
                  <a:rPr lang="zh-CN" altLang="en-US" sz="3600" dirty="0" smtClean="0"/>
                  <a:t>选</a:t>
                </a:r>
                <a:r>
                  <a:rPr lang="en-US" altLang="zh-CN" sz="3600" dirty="0" smtClean="0"/>
                  <a:t>4</a:t>
                </a:r>
                <a:r>
                  <a:rPr lang="zh-CN" altLang="en-US" sz="3600" dirty="0" smtClean="0"/>
                  <a:t>排列</a:t>
                </a:r>
                <a:endParaRPr lang="en-US" altLang="zh-CN" sz="3600" dirty="0" smtClean="0"/>
              </a:p>
              <a:p>
                <a:r>
                  <a:rPr lang="zh-CN" altLang="en-US" sz="3600" dirty="0" smtClean="0"/>
                  <a:t>剩下</a:t>
                </a:r>
                <a:r>
                  <a:rPr lang="en-US" altLang="zh-CN" sz="3600" dirty="0" smtClean="0"/>
                  <a:t>16-5-4=7</a:t>
                </a:r>
                <a:r>
                  <a:rPr lang="zh-CN" altLang="en-US" sz="3600" dirty="0" smtClean="0"/>
                  <a:t>个座位</a:t>
                </a:r>
                <a:endParaRPr lang="en-US" altLang="zh-CN" sz="3600" dirty="0" smtClean="0"/>
              </a:p>
              <a:p>
                <a:r>
                  <a:rPr lang="zh-CN" altLang="en-US" sz="3600" dirty="0" smtClean="0"/>
                  <a:t>剩下</a:t>
                </a:r>
                <a:r>
                  <a:rPr lang="en-US" altLang="zh-CN" sz="3600" dirty="0" smtClean="0"/>
                  <a:t>14-5-4=5</a:t>
                </a:r>
                <a:r>
                  <a:rPr lang="zh-CN" altLang="en-US" sz="3600" dirty="0" smtClean="0"/>
                  <a:t>个学生</a:t>
                </a:r>
                <a:endParaRPr lang="en-US" altLang="zh-CN" sz="3600" dirty="0" smtClean="0"/>
              </a:p>
              <a:p>
                <a:r>
                  <a:rPr lang="en-US" altLang="zh-CN" sz="3600" dirty="0" smtClean="0"/>
                  <a:t>7</a:t>
                </a:r>
                <a:r>
                  <a:rPr lang="zh-CN" altLang="en-US" sz="3600" dirty="0" smtClean="0"/>
                  <a:t>选</a:t>
                </a:r>
                <a:r>
                  <a:rPr lang="en-US" altLang="zh-CN" sz="3600" dirty="0" smtClean="0"/>
                  <a:t>5</a:t>
                </a:r>
                <a:r>
                  <a:rPr lang="zh-CN" altLang="en-US" sz="3600" dirty="0" smtClean="0"/>
                  <a:t>全排列</a:t>
                </a:r>
                <a:endParaRPr lang="en-US" altLang="zh-CN" sz="3600" dirty="0" smtClean="0"/>
              </a:p>
              <a:p>
                <a:r>
                  <a:rPr lang="zh-CN" altLang="en-US" sz="3600" dirty="0"/>
                  <a:t>方法</a:t>
                </a:r>
                <a:r>
                  <a:rPr lang="zh-CN" altLang="en-US" sz="3600" dirty="0" smtClean="0"/>
                  <a:t>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8!</m:t>
                        </m:r>
                      </m:num>
                      <m:den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(8−5)!</m:t>
                        </m:r>
                      </m:den>
                    </m:f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8!</m:t>
                        </m:r>
                      </m:num>
                      <m:den>
                        <m:d>
                          <m:d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8−4</m:t>
                            </m:r>
                          </m:e>
                        </m:d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7!</m:t>
                        </m:r>
                      </m:num>
                      <m:den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(7−5)!</m:t>
                        </m:r>
                      </m:den>
                    </m:f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8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7.17 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有多少个长度为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1/0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字串不包含子串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010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101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3200" dirty="0" smtClean="0"/>
                  <a:t>考虑递归形式，分情况讨论</a:t>
                </a:r>
                <a:endParaRPr lang="en-US" altLang="zh-CN" sz="3200" dirty="0"/>
              </a:p>
              <a:p>
                <a:r>
                  <a:rPr lang="zh-CN" altLang="en-US" sz="3200" dirty="0" smtClean="0"/>
                  <a:t>情况</a:t>
                </a:r>
                <a:r>
                  <a:rPr lang="en-US" altLang="zh-CN" sz="3200" dirty="0" smtClean="0"/>
                  <a:t>1</a:t>
                </a:r>
                <a:r>
                  <a:rPr lang="zh-CN" altLang="en-US" sz="3200" dirty="0" smtClean="0"/>
                  <a:t>：对于一个长度为</a:t>
                </a:r>
                <a:r>
                  <a:rPr lang="en-US" altLang="zh-CN" sz="3200" dirty="0" smtClean="0"/>
                  <a:t>n</a:t>
                </a:r>
                <a:r>
                  <a:rPr lang="zh-CN" altLang="en-US" sz="3200" dirty="0" smtClean="0"/>
                  <a:t>的字符串最后若同为</a:t>
                </a:r>
                <a:r>
                  <a:rPr lang="en-US" altLang="zh-CN" sz="3200" dirty="0" smtClean="0"/>
                  <a:t>11</a:t>
                </a:r>
                <a:r>
                  <a:rPr lang="zh-CN" altLang="en-US" sz="3200" dirty="0" smtClean="0"/>
                  <a:t>或</a:t>
                </a:r>
                <a:r>
                  <a:rPr lang="en-US" altLang="zh-CN" sz="3200" dirty="0" smtClean="0"/>
                  <a:t>00</a:t>
                </a:r>
                <a:r>
                  <a:rPr lang="zh-CN" altLang="en-US" sz="3200" dirty="0" smtClean="0"/>
                  <a:t>，倒数第三个字符不影响，即为所有满足条件的</a:t>
                </a:r>
                <a:r>
                  <a:rPr lang="en-US" altLang="zh-CN" sz="3200" dirty="0" smtClean="0"/>
                  <a:t>n-1</a:t>
                </a:r>
                <a:r>
                  <a:rPr lang="zh-CN" altLang="en-US" sz="3200" dirty="0" smtClean="0"/>
                  <a:t>字符串重复最后一位即可</a:t>
                </a:r>
                <a:endParaRPr lang="en-US" altLang="zh-CN" sz="3200" dirty="0" smtClean="0"/>
              </a:p>
              <a:p>
                <a:r>
                  <a:rPr lang="zh-CN" altLang="en-US" sz="3200" dirty="0" smtClean="0"/>
                  <a:t>情况</a:t>
                </a:r>
                <a:r>
                  <a:rPr lang="en-US" altLang="zh-CN" sz="3200" dirty="0" smtClean="0"/>
                  <a:t>2</a:t>
                </a:r>
                <a:r>
                  <a:rPr lang="zh-CN" altLang="en-US" sz="3200" dirty="0" smtClean="0"/>
                  <a:t>：以</a:t>
                </a:r>
                <a:r>
                  <a:rPr lang="en-US" altLang="zh-CN" sz="3200" dirty="0" smtClean="0"/>
                  <a:t>10</a:t>
                </a:r>
                <a:r>
                  <a:rPr lang="zh-CN" altLang="en-US" sz="3200" dirty="0" smtClean="0"/>
                  <a:t>或</a:t>
                </a:r>
                <a:r>
                  <a:rPr lang="en-US" altLang="zh-CN" sz="3200" dirty="0" smtClean="0"/>
                  <a:t>01</a:t>
                </a:r>
                <a:r>
                  <a:rPr lang="zh-CN" altLang="en-US" sz="3200" dirty="0" smtClean="0"/>
                  <a:t>结尾？</a:t>
                </a:r>
                <a:r>
                  <a:rPr lang="en-US" altLang="zh-CN" sz="3200" dirty="0" smtClean="0"/>
                  <a:t>10</a:t>
                </a:r>
                <a:r>
                  <a:rPr lang="en-US" altLang="zh-CN" sz="3200" dirty="0" smtClean="0">
                    <a:sym typeface="Wingdings" panose="05000000000000000000" pitchFamily="2" charset="2"/>
                  </a:rPr>
                  <a:t></a:t>
                </a:r>
                <a:r>
                  <a:rPr lang="zh-CN" altLang="en-US" sz="3200" dirty="0" smtClean="0">
                    <a:sym typeface="Wingdings" panose="05000000000000000000" pitchFamily="2" charset="2"/>
                  </a:rPr>
                  <a:t>考虑不能为</a:t>
                </a:r>
                <a:r>
                  <a:rPr lang="en-US" altLang="zh-CN" sz="3200" dirty="0" smtClean="0">
                    <a:sym typeface="Wingdings" panose="05000000000000000000" pitchFamily="2" charset="2"/>
                  </a:rPr>
                  <a:t>010</a:t>
                </a:r>
                <a:r>
                  <a:rPr lang="zh-CN" altLang="en-US" sz="3200" dirty="0" smtClean="0">
                    <a:sym typeface="Wingdings" panose="05000000000000000000" pitchFamily="2" charset="2"/>
                  </a:rPr>
                  <a:t>，则必为</a:t>
                </a:r>
                <a:r>
                  <a:rPr lang="en-US" altLang="zh-CN" sz="3200" dirty="0" smtClean="0">
                    <a:sym typeface="Wingdings" panose="05000000000000000000" pitchFamily="2" charset="2"/>
                  </a:rPr>
                  <a:t>110</a:t>
                </a:r>
                <a:r>
                  <a:rPr lang="zh-CN" altLang="en-US" sz="3200" dirty="0" smtClean="0">
                    <a:sym typeface="Wingdings" panose="05000000000000000000" pitchFamily="2" charset="2"/>
                  </a:rPr>
                  <a:t>，同理</a:t>
                </a:r>
                <a:r>
                  <a:rPr lang="en-US" altLang="zh-CN" sz="3200" dirty="0" smtClean="0">
                    <a:sym typeface="Wingdings" panose="05000000000000000000" pitchFamily="2" charset="2"/>
                  </a:rPr>
                  <a:t>01</a:t>
                </a:r>
                <a:r>
                  <a:rPr lang="zh-CN" altLang="en-US" sz="3200" dirty="0" smtClean="0">
                    <a:sym typeface="Wingdings" panose="05000000000000000000" pitchFamily="2" charset="2"/>
                  </a:rPr>
                  <a:t>必为</a:t>
                </a:r>
                <a:r>
                  <a:rPr lang="en-US" altLang="zh-CN" sz="3200" dirty="0" smtClean="0">
                    <a:sym typeface="Wingdings" panose="05000000000000000000" pitchFamily="2" charset="2"/>
                  </a:rPr>
                  <a:t>001</a:t>
                </a:r>
                <a:r>
                  <a:rPr lang="zh-CN" altLang="en-US" sz="3200" dirty="0" smtClean="0">
                    <a:sym typeface="Wingdings" panose="05000000000000000000" pitchFamily="2" charset="2"/>
                  </a:rPr>
                  <a:t>结尾，发现</a:t>
                </a:r>
                <a:r>
                  <a:rPr lang="en-US" altLang="zh-CN" sz="3200" dirty="0" smtClean="0">
                    <a:sym typeface="Wingdings" panose="05000000000000000000" pitchFamily="2" charset="2"/>
                  </a:rPr>
                  <a:t>11</a:t>
                </a:r>
                <a:r>
                  <a:rPr lang="zh-CN" altLang="en-US" sz="3200" dirty="0" smtClean="0">
                    <a:sym typeface="Wingdings" panose="05000000000000000000" pitchFamily="2" charset="2"/>
                  </a:rPr>
                  <a:t>与</a:t>
                </a:r>
                <a:r>
                  <a:rPr lang="en-US" altLang="zh-CN" sz="3200" dirty="0" smtClean="0">
                    <a:sym typeface="Wingdings" panose="05000000000000000000" pitchFamily="2" charset="2"/>
                  </a:rPr>
                  <a:t>00</a:t>
                </a:r>
                <a:r>
                  <a:rPr lang="zh-CN" altLang="en-US" sz="3200" dirty="0" smtClean="0">
                    <a:sym typeface="Wingdings" panose="05000000000000000000" pitchFamily="2" charset="2"/>
                  </a:rPr>
                  <a:t>与情况</a:t>
                </a:r>
                <a:r>
                  <a:rPr lang="en-US" altLang="zh-CN" sz="3200" dirty="0" smtClean="0">
                    <a:sym typeface="Wingdings" panose="05000000000000000000" pitchFamily="2" charset="2"/>
                  </a:rPr>
                  <a:t>1</a:t>
                </a:r>
                <a:r>
                  <a:rPr lang="zh-CN" altLang="en-US" sz="3200" dirty="0" smtClean="0">
                    <a:sym typeface="Wingdings" panose="05000000000000000000" pitchFamily="2" charset="2"/>
                  </a:rPr>
                  <a:t>等价，位置缩短一位，</a:t>
                </a:r>
                <a:r>
                  <a:rPr lang="zh-CN" altLang="en-US" sz="3200" dirty="0" smtClean="0"/>
                  <a:t>即为所有满足条件的</a:t>
                </a:r>
                <a:r>
                  <a:rPr lang="en-US" altLang="zh-CN" sz="3200" dirty="0" smtClean="0"/>
                  <a:t>n-2</a:t>
                </a:r>
                <a:r>
                  <a:rPr lang="zh-CN" altLang="en-US" sz="3200" dirty="0" smtClean="0"/>
                  <a:t>字符串重复最后一位即可</a:t>
                </a:r>
                <a:endParaRPr lang="en-US" altLang="zh-CN" sz="3200" dirty="0" smtClean="0"/>
              </a:p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=4,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 r="-5217" b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471</Words>
  <Application>Microsoft Office PowerPoint</Application>
  <PresentationFormat>宽屏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楷体</vt:lpstr>
      <vt:lpstr>Arial</vt:lpstr>
      <vt:lpstr>Cambria Math</vt:lpstr>
      <vt:lpstr>Wingdings</vt:lpstr>
      <vt:lpstr>Office 主题​​</vt:lpstr>
      <vt:lpstr>2019秋季组合数学习题课</vt:lpstr>
      <vt:lpstr>3.11 证明(n¦0)(n¦1)+(n¦1)(n¦2)+…+(n¦(n-1))(n¦n)=(2n)!/(n-1)!(n+1)!</vt:lpstr>
      <vt:lpstr>4.2/3 计算集合数目</vt:lpstr>
      <vt:lpstr>5.5 a,b,c,d,e组合的长为n的字中，要求a,b数目和为偶数，求符合要求的字的个数</vt:lpstr>
      <vt:lpstr>5.6  证明13的有0的有序7分拆与6的有0的有序14分拆数目相等</vt:lpstr>
      <vt:lpstr>7.10  证明：将n个不同的球放入m个不同的盒子里，允许有空盒，则放球的方法数为</vt:lpstr>
      <vt:lpstr>7.15 两排8座座位，14个学生排座，有5个总坐第一排，有4个人总坐后一排，求方法数</vt:lpstr>
      <vt:lpstr>7.17 有多少个长度为n的1/0字串不包含子串010与101？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2019秋季组合数学习题课</dc:title>
  <dc:creator>Summy Light</dc:creator>
  <cp:lastModifiedBy>Summy Light</cp:lastModifiedBy>
  <cp:revision>75</cp:revision>
  <dcterms:created xsi:type="dcterms:W3CDTF">2019-12-17T21:52:50Z</dcterms:created>
  <dcterms:modified xsi:type="dcterms:W3CDTF">2019-12-17T23:09:26Z</dcterms:modified>
</cp:coreProperties>
</file>