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67" r:id="rId4"/>
    <p:sldId id="268" r:id="rId5"/>
    <p:sldId id="277" r:id="rId6"/>
    <p:sldId id="269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8" r:id="rId15"/>
    <p:sldId id="287" r:id="rId16"/>
    <p:sldId id="286" r:id="rId17"/>
    <p:sldId id="289" r:id="rId18"/>
    <p:sldId id="290" r:id="rId19"/>
    <p:sldId id="291" r:id="rId20"/>
    <p:sldId id="295" r:id="rId21"/>
    <p:sldId id="294" r:id="rId22"/>
    <p:sldId id="296" r:id="rId23"/>
    <p:sldId id="293" r:id="rId24"/>
    <p:sldId id="292" r:id="rId25"/>
    <p:sldId id="298" r:id="rId26"/>
    <p:sldId id="299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D0E26-0396-4A74-8A4F-A2CCAEB5984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A520-E9F6-4F4E-8606-A86B165F7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63007177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A520-E9F6-4F4E-8606-A86B165F75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7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5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7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4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7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7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7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DA3B-D443-4550-AB8B-0FE007876EA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1036-9752-497F-818F-245C0647C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1242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1" y="350982"/>
            <a:ext cx="8289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P49 2.7  </a:t>
            </a:r>
            <a:r>
              <a:rPr lang="en-US" altLang="zh-CN" dirty="0"/>
              <a:t>8</a:t>
            </a:r>
            <a:r>
              <a:rPr lang="zh-CN" altLang="en-US" dirty="0"/>
              <a:t>个棋子大小相同，其中</a:t>
            </a:r>
            <a:r>
              <a:rPr lang="en-US" altLang="zh-CN" dirty="0"/>
              <a:t>5</a:t>
            </a:r>
            <a:r>
              <a:rPr lang="zh-CN" altLang="en-US" dirty="0"/>
              <a:t>个红的，</a:t>
            </a:r>
            <a:r>
              <a:rPr lang="en-US" altLang="zh-CN" dirty="0"/>
              <a:t>3</a:t>
            </a:r>
            <a:r>
              <a:rPr lang="zh-CN" altLang="en-US" dirty="0"/>
              <a:t>个蓝的。把它们放在</a:t>
            </a:r>
            <a:r>
              <a:rPr lang="en-US" altLang="zh-CN" dirty="0"/>
              <a:t>8x8</a:t>
            </a:r>
            <a:r>
              <a:rPr lang="zh-CN" altLang="en-US" dirty="0"/>
              <a:t>的棋盘上，每行、每列只放一个，问有多少种方法？若放在</a:t>
            </a:r>
            <a:r>
              <a:rPr lang="en-US" altLang="zh-CN" dirty="0"/>
              <a:t>12x12</a:t>
            </a:r>
            <a:r>
              <a:rPr lang="zh-CN" altLang="en-US" dirty="0"/>
              <a:t>的棋盘上，结果如何？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112077" cy="203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8x8</a:t>
                </a:r>
                <a:r>
                  <a:rPr lang="zh-CN" altLang="en-US" dirty="0"/>
                  <a:t>棋盘：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8,5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/>
                      <m:t>2257920</m:t>
                    </m:r>
                  </m:oMath>
                </a14:m>
                <a:r>
                  <a:rPr lang="zh-CN" altLang="en-US" dirty="0"/>
                  <a:t>种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 12x12</a:t>
                </a:r>
                <a:r>
                  <a:rPr lang="zh-CN" altLang="en-US" dirty="0"/>
                  <a:t>棋盘： （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方法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一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dirty="0"/>
                  <a:t>种</a:t>
                </a:r>
                <a:endParaRPr lang="en-US" altLang="zh-CN" dirty="0"/>
              </a:p>
              <a:p>
                <a:r>
                  <a:rPr lang="en-US" altLang="zh-CN" dirty="0"/>
                  <a:t>					  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方法二）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∗8!∗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5!3!</m:t>
                        </m:r>
                      </m:den>
                    </m:f>
                  </m:oMath>
                </a14:m>
                <a:r>
                  <a:rPr lang="zh-CN" altLang="en-US" dirty="0"/>
                  <a:t>种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112077" cy="2032223"/>
              </a:xfrm>
              <a:prstGeom prst="rect">
                <a:avLst/>
              </a:prstGeom>
              <a:blipFill>
                <a:blip r:embed="rId2"/>
                <a:stretch>
                  <a:fillRect l="-601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37" y="2927401"/>
            <a:ext cx="5573585" cy="19416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7" y="4869062"/>
            <a:ext cx="5408767" cy="19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770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P49 2.13  </a:t>
            </a:r>
            <a:r>
              <a:rPr lang="en-US" altLang="zh-CN" dirty="0"/>
              <a:t> </a:t>
            </a:r>
            <a:r>
              <a:rPr lang="zh-CN" altLang="en-US" dirty="0"/>
              <a:t>计数从</a:t>
            </a:r>
            <a:r>
              <a:rPr lang="en-US" altLang="zh-CN" dirty="0"/>
              <a:t>(0, 0)</a:t>
            </a:r>
            <a:r>
              <a:rPr lang="zh-CN" altLang="en-US" dirty="0"/>
              <a:t>点到</a:t>
            </a:r>
            <a:r>
              <a:rPr lang="en-US" altLang="zh-CN" dirty="0"/>
              <a:t>(n, n)</a:t>
            </a:r>
            <a:r>
              <a:rPr lang="zh-CN" altLang="en-US" dirty="0"/>
              <a:t>点的不穿过直线</a:t>
            </a:r>
            <a:r>
              <a:rPr lang="en-US" altLang="zh-CN" dirty="0"/>
              <a:t>y=x</a:t>
            </a:r>
            <a:r>
              <a:rPr lang="zh-CN" altLang="en-US" dirty="0"/>
              <a:t>的非降路径数。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112077" cy="509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设向右走记为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，向上走记为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，则从（</a:t>
                </a:r>
                <a:r>
                  <a:rPr lang="en-US" altLang="zh-CN" dirty="0"/>
                  <a:t>0,0</a:t>
                </a:r>
                <a:r>
                  <a:rPr lang="zh-CN" altLang="en-US" dirty="0"/>
                  <a:t>）到（</a:t>
                </a:r>
                <a:r>
                  <a:rPr lang="en-US" altLang="zh-CN" dirty="0" err="1"/>
                  <a:t>n,n</a:t>
                </a:r>
                <a:r>
                  <a:rPr lang="zh-CN" altLang="en-US" dirty="0"/>
                  <a:t>）的非降路径数为一个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序列。则不穿过</a:t>
                </a:r>
                <a:r>
                  <a:rPr lang="en-US" altLang="zh-CN" dirty="0"/>
                  <a:t>y=x</a:t>
                </a:r>
                <a:r>
                  <a:rPr lang="zh-CN" altLang="en-US" dirty="0"/>
                  <a:t>的非降路径数可以分为两类。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）任何时刻，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的数量，即在对角线下方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）任何时刻，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的数量，即在对角线上方</a:t>
                </a:r>
                <a:endParaRPr lang="en-US" altLang="zh-CN" dirty="0"/>
              </a:p>
              <a:p>
                <a:r>
                  <a:rPr lang="zh-CN" altLang="en-US" dirty="0"/>
                  <a:t>定义集合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组成的序列，集合大小为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定义集合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组成的序列，且在某个时刻，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的数量。</a:t>
                </a:r>
                <a:endParaRPr lang="en-US" altLang="zh-CN" dirty="0"/>
              </a:p>
              <a:p>
                <a:r>
                  <a:rPr lang="zh-CN" altLang="en-US" dirty="0"/>
                  <a:t>所以，</a:t>
                </a:r>
                <a:r>
                  <a:rPr lang="en-US" altLang="zh-CN" dirty="0"/>
                  <a:t>|A|-|B|</a:t>
                </a:r>
                <a:r>
                  <a:rPr lang="zh-CN" altLang="en-US" dirty="0"/>
                  <a:t>即为第（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）类序列的数量。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下面求解集合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的大小。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第一次出现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的数量，设此时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m-1</a:t>
                </a:r>
                <a:r>
                  <a:rPr lang="zh-CN" altLang="en-US" dirty="0"/>
                  <a:t>个，由于最后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的个数均为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个。所以该时刻后，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n-m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(n-m+1)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对该时刻后的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的序列进行翻转，则翻转后，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n-m+1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n-m</a:t>
                </a:r>
                <a:r>
                  <a:rPr lang="zh-CN" altLang="en-US" dirty="0"/>
                  <a:t>个。所以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的个数共有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所以，</a:t>
                </a:r>
                <a:r>
                  <a:rPr lang="en-US" altLang="zh-CN" dirty="0"/>
                  <a:t>|B|=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则第（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）类序列的数量为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所以，满足条件的序列数为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112077" cy="5099858"/>
              </a:xfrm>
              <a:prstGeom prst="rect">
                <a:avLst/>
              </a:prstGeom>
              <a:blipFill>
                <a:blip r:embed="rId2"/>
                <a:stretch>
                  <a:fillRect l="-601" t="-597" r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2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9628" y="2953255"/>
            <a:ext cx="4024745" cy="95149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97011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0565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P103 4.17</a:t>
            </a:r>
            <a:r>
              <a:rPr lang="en-US" altLang="zh-CN" dirty="0"/>
              <a:t>  </a:t>
            </a:r>
            <a:r>
              <a:rPr lang="zh-CN" altLang="en-US" dirty="0"/>
              <a:t>一书架有</a:t>
            </a:r>
            <a:r>
              <a:rPr lang="en-US" altLang="zh-CN" dirty="0"/>
              <a:t>m</a:t>
            </a:r>
            <a:r>
              <a:rPr lang="zh-CN" altLang="en-US" dirty="0"/>
              <a:t>层，分别放置</a:t>
            </a:r>
            <a:r>
              <a:rPr lang="en-US" altLang="zh-CN" dirty="0"/>
              <a:t>m</a:t>
            </a:r>
            <a:r>
              <a:rPr lang="zh-CN" altLang="en-US" dirty="0"/>
              <a:t>类不同种类的数，每层</a:t>
            </a:r>
            <a:r>
              <a:rPr lang="en-US" altLang="zh-CN" dirty="0"/>
              <a:t>n</a:t>
            </a:r>
            <a:r>
              <a:rPr lang="zh-CN" altLang="en-US" dirty="0"/>
              <a:t>册。现将书架上的图书全部取出清理，清理过程中要求不打乱图书所在的类别，试问：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</a:t>
            </a:r>
            <a:r>
              <a:rPr lang="zh-CN" altLang="en-US" dirty="0"/>
              <a:t>类图书全不在各自原来层次上的方案数有多少？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）每层的</a:t>
            </a:r>
            <a:r>
              <a:rPr lang="en-US" altLang="zh-CN" dirty="0"/>
              <a:t>n</a:t>
            </a:r>
            <a:r>
              <a:rPr lang="zh-CN" altLang="en-US" dirty="0"/>
              <a:t>本书都不在原来位置上的方案数有多少？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4182" y="1859087"/>
                <a:ext cx="8589818" cy="3046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层的错排数为：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![1−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每层的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册书进行全排列，有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种；共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层，所以共有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种。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综上，</a:t>
                </a:r>
                <a:r>
                  <a:rPr lang="en-US" altLang="zh-CN" dirty="0"/>
                  <a:t> m</a:t>
                </a:r>
                <a:r>
                  <a:rPr lang="zh-CN" altLang="en-US" dirty="0"/>
                  <a:t>类图书全不在各自原来层次上的方案数有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）先在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层中任取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层进行错排，对该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层中的书进行全排列。</a:t>
                </a:r>
                <a:endParaRPr lang="en-US" altLang="zh-CN" dirty="0"/>
              </a:p>
              <a:p>
                <a:r>
                  <a:rPr lang="zh-CN" altLang="en-US" dirty="0"/>
                  <a:t>剩下的</a:t>
                </a:r>
                <a:r>
                  <a:rPr lang="en-US" altLang="zh-CN" dirty="0"/>
                  <a:t>(m-k)</a:t>
                </a:r>
                <a:r>
                  <a:rPr lang="zh-CN" altLang="en-US" dirty="0"/>
                  <a:t>层中对应原层不变，对每层中的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本书要进行错排。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所以，每层的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本书都不在原来位置上的方案数为：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1859087"/>
                <a:ext cx="8589818" cy="3046283"/>
              </a:xfrm>
              <a:prstGeom prst="rect">
                <a:avLst/>
              </a:prstGeom>
              <a:blipFill>
                <a:blip r:embed="rId2"/>
                <a:stretch>
                  <a:fillRect l="-639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13261" y="5220393"/>
                <a:ext cx="7323513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注：第（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）问，很多同学的答案是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，这里忽略了只有层内错排无层间错排的情况，即缺少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这一项。此外，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1" y="5220393"/>
                <a:ext cx="7323513" cy="973728"/>
              </a:xfrm>
              <a:prstGeom prst="rect">
                <a:avLst/>
              </a:prstGeom>
              <a:blipFill>
                <a:blip r:embed="rId3"/>
                <a:stretch>
                  <a:fillRect l="-666" t="-43125" r="-3744" b="-10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4182" y="350982"/>
                <a:ext cx="705658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P103 4.19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试求由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dirty="0"/>
                  <a:t>所定义的函数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350982"/>
                <a:ext cx="7056582" cy="404213"/>
              </a:xfrm>
              <a:prstGeom prst="rect">
                <a:avLst/>
              </a:prstGeom>
              <a:blipFill>
                <a:blip r:embed="rId2"/>
                <a:stretch>
                  <a:fillRect l="-951" t="-107576" b="-16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822227"/>
                <a:ext cx="8112077" cy="1299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根据</a:t>
                </a:r>
                <a:r>
                  <a:rPr lang="en-US" altLang="zh-CN" dirty="0" err="1"/>
                  <a:t>Möbius</a:t>
                </a:r>
                <a:r>
                  <a:rPr lang="zh-CN" altLang="en-US" dirty="0"/>
                  <a:t>反演定理，有：</a:t>
                </a:r>
                <a:endParaRPr lang="en-US" altLang="zh-CN" dirty="0"/>
              </a:p>
              <a:p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822227"/>
                <a:ext cx="8112077" cy="1299074"/>
              </a:xfrm>
              <a:prstGeom prst="rect">
                <a:avLst/>
              </a:prstGeom>
              <a:blipFill>
                <a:blip r:embed="rId3"/>
                <a:stretch>
                  <a:fillRect l="-677" t="-12676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1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0565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P105 4.29</a:t>
            </a:r>
            <a:r>
              <a:rPr lang="en-US" altLang="zh-CN" dirty="0"/>
              <a:t>  </a:t>
            </a:r>
            <a:r>
              <a:rPr lang="zh-CN" altLang="en-US" dirty="0"/>
              <a:t>一部由</a:t>
            </a:r>
            <a:r>
              <a:rPr lang="en-US" altLang="zh-CN" dirty="0"/>
              <a:t>1</a:t>
            </a:r>
            <a:r>
              <a:rPr lang="zh-CN" altLang="en-US" dirty="0"/>
              <a:t>楼上升到</a:t>
            </a:r>
            <a:r>
              <a:rPr lang="en-US" altLang="zh-CN" dirty="0"/>
              <a:t>10</a:t>
            </a:r>
            <a:r>
              <a:rPr lang="zh-CN" altLang="en-US" dirty="0"/>
              <a:t>楼的电梯内共有</a:t>
            </a:r>
            <a:r>
              <a:rPr lang="en-US" altLang="zh-CN" dirty="0"/>
              <a:t>n</a:t>
            </a:r>
            <a:r>
              <a:rPr lang="zh-CN" altLang="en-US" dirty="0"/>
              <a:t>个乘客，该电梯从</a:t>
            </a:r>
            <a:r>
              <a:rPr lang="en-US" altLang="zh-CN" dirty="0"/>
              <a:t>5</a:t>
            </a:r>
            <a:r>
              <a:rPr lang="zh-CN" altLang="en-US" dirty="0"/>
              <a:t>楼开始每层都停，以便让乘客决定是否离开电梯。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</a:t>
            </a:r>
            <a:r>
              <a:rPr lang="en-US" altLang="zh-CN" dirty="0"/>
              <a:t>n</a:t>
            </a:r>
            <a:r>
              <a:rPr lang="zh-CN" altLang="en-US" dirty="0"/>
              <a:t>个乘客离开电梯的不同方法的种数。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）求每层楼都有人离开电梯的不同方法和种数。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799255"/>
                <a:ext cx="8112077" cy="2537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）每种乘客有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种选择，共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=1,2,3,4,5,6)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zh-CN" altLang="en-US" b="1" dirty="0"/>
                  <a:t>没有</a:t>
                </a:r>
                <a:r>
                  <a:rPr lang="zh-CN" altLang="en-US" dirty="0"/>
                  <a:t>乘客从第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层离开电梯的不同方法的集合，则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(6−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，该式表示没有乘客从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(4+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层离开电梯。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由容斥原理得，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…∩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−…+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799255"/>
                <a:ext cx="8112077" cy="2537939"/>
              </a:xfrm>
              <a:prstGeom prst="rect">
                <a:avLst/>
              </a:prstGeom>
              <a:blipFill>
                <a:blip r:embed="rId4"/>
                <a:stretch>
                  <a:fillRect l="-677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4182" y="350982"/>
                <a:ext cx="705658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P137 5.2</a:t>
                </a: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利用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生成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350982"/>
                <a:ext cx="7056582" cy="404213"/>
              </a:xfrm>
              <a:prstGeom prst="rect">
                <a:avLst/>
              </a:prstGeom>
              <a:blipFill>
                <a:blip r:embed="rId2"/>
                <a:stretch>
                  <a:fillRect l="-951" t="-9091" r="-39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822227"/>
                <a:ext cx="8112077" cy="478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记数列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dirty="0"/>
                  <a:t>，则生成函数为：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	   </a:t>
                </a:r>
                <a:r>
                  <a:rPr lang="zh-CN" altLang="en-US" dirty="0"/>
                  <a:t>设数列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则由课本</a:t>
                </a:r>
                <a:r>
                  <a:rPr lang="en-US" altLang="zh-CN" dirty="0"/>
                  <a:t>5.3</a:t>
                </a:r>
                <a:r>
                  <a:rPr lang="zh-CN" altLang="en-US" dirty="0"/>
                  <a:t>节性质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的生成函数为：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的系数为：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					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−1)]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				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822227"/>
                <a:ext cx="8112077" cy="4782399"/>
              </a:xfrm>
              <a:prstGeom prst="rect">
                <a:avLst/>
              </a:prstGeom>
              <a:blipFill>
                <a:blip r:embed="rId5"/>
                <a:stretch>
                  <a:fillRect l="-677" t="-765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2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423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ym typeface="Wingdings" panose="05000000000000000000" pitchFamily="2" charset="2"/>
                  </a:rPr>
                  <a:t>）排列问题，考虑使用指数型生成函数。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	</a:t>
                </a:r>
                <a:r>
                  <a:rPr lang="zh-CN" altLang="en-US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ym typeface="Wingdings" panose="05000000000000000000" pitchFamily="2" charset="2"/>
                  </a:rPr>
                  <a:t>）个数之和为偶数，意为</a:t>
                </a:r>
                <a:r>
                  <a:rPr lang="en-US" altLang="zh-CN" dirty="0">
                    <a:sym typeface="Wingdings" panose="05000000000000000000" pitchFamily="2" charset="2"/>
                  </a:rPr>
                  <a:t>a</a:t>
                </a:r>
                <a:r>
                  <a:rPr lang="zh-CN" altLang="en-US" dirty="0">
                    <a:sym typeface="Wingdings" panose="05000000000000000000" pitchFamily="2" charset="2"/>
                  </a:rPr>
                  <a:t>、</a:t>
                </a:r>
                <a:r>
                  <a:rPr lang="en-US" altLang="zh-CN" dirty="0">
                    <a:sym typeface="Wingdings" panose="05000000000000000000" pitchFamily="2" charset="2"/>
                  </a:rPr>
                  <a:t>b</a:t>
                </a:r>
                <a:r>
                  <a:rPr lang="zh-CN" altLang="en-US" dirty="0">
                    <a:sym typeface="Wingdings" panose="05000000000000000000" pitchFamily="2" charset="2"/>
                  </a:rPr>
                  <a:t>的个数均为偶数或者均为奇数。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/>
                  <a:t>解：</a:t>
                </a:r>
                <a:r>
                  <a:rPr lang="en-US" altLang="zh-CN" dirty="0"/>
                  <a:t>   </a:t>
                </a:r>
                <a:r>
                  <a:rPr lang="zh-CN" altLang="en-US" dirty="0"/>
                  <a:t>指数型生成函数为：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	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	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/>
                  <a:t>的系数为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4232312"/>
              </a:xfrm>
              <a:prstGeom prst="rect">
                <a:avLst/>
              </a:prstGeom>
              <a:blipFill>
                <a:blip r:embed="rId3"/>
                <a:stretch>
                  <a:fillRect l="-677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4182" y="350982"/>
            <a:ext cx="70565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P138 5.5</a:t>
            </a:r>
            <a:r>
              <a:rPr lang="en-US" altLang="zh-CN" dirty="0"/>
              <a:t>  </a:t>
            </a:r>
            <a:r>
              <a:rPr lang="zh-CN" altLang="en-US" dirty="0"/>
              <a:t>由字母</a:t>
            </a:r>
            <a:r>
              <a:rPr lang="en-US" altLang="zh-CN" dirty="0" err="1"/>
              <a:t>a,b,c,d,e</a:t>
            </a:r>
            <a:r>
              <a:rPr lang="zh-CN" altLang="en-US" dirty="0"/>
              <a:t>组成的长为</a:t>
            </a:r>
            <a:r>
              <a:rPr lang="en-US" altLang="zh-CN" dirty="0"/>
              <a:t>n</a:t>
            </a:r>
            <a:r>
              <a:rPr lang="zh-CN" altLang="en-US" dirty="0"/>
              <a:t>的字中，要求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的个数之和为偶数，问这样的字有多少个？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78279" y="3118981"/>
            <a:ext cx="5448822" cy="41335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78279" y="2505206"/>
            <a:ext cx="5448822" cy="5887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86192" y="2630466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（均为奇数）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86192" y="3093929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（均为偶数）</a:t>
            </a:r>
          </a:p>
        </p:txBody>
      </p:sp>
    </p:spTree>
    <p:extLst>
      <p:ext uri="{BB962C8B-B14F-4D97-AF65-F5344CB8AC3E}">
        <p14:creationId xmlns:p14="http://schemas.microsoft.com/office/powerpoint/2010/main" val="202802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9628" y="2953255"/>
            <a:ext cx="4024745" cy="95149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88458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80" y="485727"/>
            <a:ext cx="2298120" cy="238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3878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如图所示，将正四面体顶点标记。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）对正四面体不旋转，则为恒等置换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型置换，共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）以顶点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en-US" dirty="0"/>
                  <a:t>和相对面中点连线为轴旋转，有两种情况：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假设顶点为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，则对应置换为</a:t>
                </a:r>
                <a:r>
                  <a:rPr lang="en-US" altLang="zh-CN" dirty="0"/>
                  <a:t>1(234)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en-US" dirty="0"/>
                  <a:t>，假设顶点为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，则对应置换为</a:t>
                </a:r>
                <a:r>
                  <a:rPr lang="en-US" altLang="zh-CN" dirty="0"/>
                  <a:t>1(243)</a:t>
                </a:r>
              </a:p>
              <a:p>
                <a:pPr lvl="1"/>
                <a:r>
                  <a:rPr lang="zh-CN" altLang="en-US" dirty="0"/>
                  <a:t>共有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个顶点对应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组，故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型置换共有</a:t>
                </a:r>
                <a:r>
                  <a:rPr lang="en-US" altLang="zh-CN" dirty="0"/>
                  <a:t>2*4=8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）以对边中点（或者相对棱）连线（例如图中的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）为轴旋转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en-US" dirty="0"/>
                  <a:t>的置换。如相对棱为</a:t>
                </a:r>
                <a:r>
                  <a:rPr lang="en-US" altLang="zh-CN" dirty="0"/>
                  <a:t>(14)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(23)</a:t>
                </a:r>
                <a:r>
                  <a:rPr lang="zh-CN" altLang="en-US" dirty="0"/>
                  <a:t>，则对应置换为</a:t>
                </a:r>
                <a:r>
                  <a:rPr lang="en-US" altLang="zh-CN" dirty="0"/>
                  <a:t>(23)(14)</a:t>
                </a:r>
                <a:r>
                  <a:rPr lang="zh-CN" altLang="en-US" dirty="0"/>
                  <a:t>。由于共有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组相对棱，所以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置换共有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综上，共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个置换构成置换群。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3878241"/>
              </a:xfrm>
              <a:prstGeom prst="rect">
                <a:avLst/>
              </a:prstGeom>
              <a:blipFill>
                <a:blip r:embed="rId3"/>
                <a:stretch>
                  <a:fillRect l="-677" t="-786" b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4182" y="350982"/>
            <a:ext cx="705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P234 8.2</a:t>
            </a:r>
            <a:r>
              <a:rPr lang="en-US" altLang="zh-CN" dirty="0"/>
              <a:t>  </a:t>
            </a:r>
            <a:r>
              <a:rPr lang="zh-CN" altLang="en-US" dirty="0"/>
              <a:t>求正四面体关于顶点集合</a:t>
            </a:r>
            <a:r>
              <a:rPr lang="en-US" altLang="zh-CN" dirty="0"/>
              <a:t>{1,2,3,4}</a:t>
            </a:r>
            <a:r>
              <a:rPr lang="zh-CN" altLang="en-US" dirty="0"/>
              <a:t>的置换群。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866900" y="5314950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注：务必指出旋转多少度。</a:t>
            </a:r>
          </a:p>
        </p:txBody>
      </p:sp>
    </p:spTree>
    <p:extLst>
      <p:ext uri="{BB962C8B-B14F-4D97-AF65-F5344CB8AC3E}">
        <p14:creationId xmlns:p14="http://schemas.microsoft.com/office/powerpoint/2010/main" val="22548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9628" y="2953255"/>
            <a:ext cx="4024745" cy="95149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215899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41608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   </a:t>
                </a:r>
                <a:r>
                  <a:rPr lang="zh-CN" altLang="en-US" dirty="0"/>
                  <a:t>如右图：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）不旋转，则为恒等置换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）以相对面面中心连线为轴旋转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假设以上下面中心连线为轴旋转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en-US" dirty="0"/>
                  <a:t>，对应置换</a:t>
                </a:r>
                <a:endParaRPr lang="en-US" altLang="zh-CN" dirty="0"/>
              </a:p>
              <a:p>
                <a:r>
                  <a:rPr lang="zh-CN" altLang="en-US" dirty="0"/>
                  <a:t>分别为：</a:t>
                </a:r>
                <a:r>
                  <a:rPr lang="en-US" altLang="zh-CN" dirty="0"/>
                  <a:t>(1234)56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(13)(24)56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(1432)56</a:t>
                </a:r>
              </a:p>
              <a:p>
                <a:r>
                  <a:rPr lang="zh-CN" altLang="en-US" dirty="0"/>
                  <a:t>共有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个面中心连线轴，故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型置换共有</a:t>
                </a:r>
                <a:r>
                  <a:rPr lang="en-US" altLang="zh-CN" dirty="0"/>
                  <a:t>2*3=6</a:t>
                </a:r>
                <a:r>
                  <a:rPr lang="zh-CN" altLang="en-US" dirty="0"/>
                  <a:t>个，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型置换有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）以相对面顶点连线为轴旋转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假设以左前下顶点与右后上定点为轴（图中红色顶点），则对应置换为</a:t>
                </a:r>
                <a:r>
                  <a:rPr lang="en-US" altLang="zh-CN" dirty="0"/>
                  <a:t>(523)(164)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(532)(146)</a:t>
                </a:r>
              </a:p>
              <a:p>
                <a:r>
                  <a:rPr lang="zh-CN" altLang="en-US" dirty="0"/>
                  <a:t>共有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个相对面顶点连线轴，故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型置换共有</a:t>
                </a:r>
                <a:r>
                  <a:rPr lang="en-US" altLang="zh-CN" dirty="0"/>
                  <a:t>2*4=8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）以相对面边中点连线为轴旋转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假设以左前边中点和右后边中点连线（图中绿色点）为轴旋转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en-US" dirty="0"/>
                  <a:t>，则对应置换为</a:t>
                </a:r>
                <a:r>
                  <a:rPr lang="en-US" altLang="zh-CN" dirty="0"/>
                  <a:t>(14)(23)(56)</a:t>
                </a:r>
              </a:p>
              <a:p>
                <a:r>
                  <a:rPr lang="zh-CN" altLang="en-US" dirty="0"/>
                  <a:t>共有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个相对面重点连线轴，故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型置换共有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zh-CN" altLang="en-US" dirty="0"/>
                  <a:t>综上，共有</a:t>
                </a:r>
                <a:r>
                  <a:rPr lang="en-US" altLang="zh-CN" dirty="0"/>
                  <a:t>1+9+8+6=24</a:t>
                </a:r>
                <a:r>
                  <a:rPr lang="zh-CN" altLang="en-US" dirty="0"/>
                  <a:t>个置换构成置换群。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4160883"/>
              </a:xfrm>
              <a:prstGeom prst="rect">
                <a:avLst/>
              </a:prstGeom>
              <a:blipFill>
                <a:blip r:embed="rId2"/>
                <a:stretch>
                  <a:fillRect l="-677" t="-732" b="-131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4182" y="350982"/>
            <a:ext cx="705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补充题 </a:t>
            </a:r>
            <a:r>
              <a:rPr lang="en-US" altLang="zh-CN" dirty="0"/>
              <a:t> </a:t>
            </a:r>
            <a:r>
              <a:rPr lang="zh-CN" altLang="en-US" dirty="0"/>
              <a:t>求</a:t>
            </a:r>
            <a:r>
              <a:rPr lang="en-US" altLang="zh-CN" dirty="0"/>
              <a:t>P207 </a:t>
            </a:r>
            <a:r>
              <a:rPr lang="zh-CN" altLang="en-US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种的</a:t>
            </a:r>
            <a:r>
              <a:rPr lang="en-US" altLang="zh-CN" dirty="0"/>
              <a:t>6</a:t>
            </a:r>
            <a:r>
              <a:rPr lang="zh-CN" altLang="en-US" dirty="0"/>
              <a:t>次</a:t>
            </a:r>
            <a:r>
              <a:rPr lang="en-US" altLang="zh-CN" dirty="0"/>
              <a:t>24</a:t>
            </a:r>
            <a:r>
              <a:rPr lang="zh-CN" altLang="en-US" dirty="0"/>
              <a:t>阶置换群（参考</a:t>
            </a:r>
            <a:r>
              <a:rPr lang="en-US" altLang="zh-CN" dirty="0"/>
              <a:t>P205 </a:t>
            </a:r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770403" y="7815"/>
            <a:ext cx="2373597" cy="2663144"/>
            <a:chOff x="6770403" y="297596"/>
            <a:chExt cx="2373597" cy="2663144"/>
          </a:xfrm>
        </p:grpSpPr>
        <p:grpSp>
          <p:nvGrpSpPr>
            <p:cNvPr id="21" name="组合 20"/>
            <p:cNvGrpSpPr/>
            <p:nvPr/>
          </p:nvGrpSpPr>
          <p:grpSpPr>
            <a:xfrm>
              <a:off x="6770403" y="350982"/>
              <a:ext cx="2373597" cy="2609758"/>
              <a:chOff x="1355575" y="4209786"/>
              <a:chExt cx="2373597" cy="2609758"/>
            </a:xfrm>
          </p:grpSpPr>
          <p:sp>
            <p:nvSpPr>
              <p:cNvPr id="2" name="立方体 1"/>
              <p:cNvSpPr/>
              <p:nvPr/>
            </p:nvSpPr>
            <p:spPr>
              <a:xfrm>
                <a:off x="1538243" y="4209786"/>
                <a:ext cx="2008262" cy="2059537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2042445" y="4209786"/>
                <a:ext cx="25637" cy="156289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V="1">
                <a:off x="1538243" y="5772684"/>
                <a:ext cx="517020" cy="49664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059536" y="5772684"/>
                <a:ext cx="1478423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2062740" y="5322114"/>
                <a:ext cx="333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104261" y="4991235"/>
                <a:ext cx="333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431278" y="5090883"/>
                <a:ext cx="333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593790" y="5189753"/>
                <a:ext cx="333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405641" y="4252571"/>
                <a:ext cx="333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309500" y="5832557"/>
                <a:ext cx="333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55575" y="6296324"/>
                <a:ext cx="2373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/>
                  <a:t>前、右、后、左、上、下的编号分别为</a:t>
                </a:r>
                <a:r>
                  <a:rPr lang="en-US" altLang="zh-CN" sz="1400" dirty="0"/>
                  <a:t>1,2,3,4,5,6,</a:t>
                </a:r>
                <a:endParaRPr lang="zh-CN" altLang="en-US" sz="1400" dirty="0"/>
              </a:p>
            </p:txBody>
          </p:sp>
        </p:grpSp>
        <p:sp>
          <p:nvSpPr>
            <p:cNvPr id="22" name="流程图: 接点 21"/>
            <p:cNvSpPr/>
            <p:nvPr/>
          </p:nvSpPr>
          <p:spPr>
            <a:xfrm>
              <a:off x="6916662" y="2354582"/>
              <a:ext cx="91956" cy="11756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/>
            <p:cNvSpPr/>
            <p:nvPr/>
          </p:nvSpPr>
          <p:spPr>
            <a:xfrm>
              <a:off x="8915355" y="297596"/>
              <a:ext cx="91956" cy="11756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/>
            <p:cNvSpPr/>
            <p:nvPr/>
          </p:nvSpPr>
          <p:spPr>
            <a:xfrm>
              <a:off x="6927388" y="1563389"/>
              <a:ext cx="91956" cy="11756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8908687" y="1124380"/>
              <a:ext cx="91956" cy="117568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98205" y="5596203"/>
                <a:ext cx="6714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注：很多同学在作业中直接写旋转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𝟗𝟎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𝟏𝟖𝟎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𝟐𝟕𝟎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。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可以得到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(1234)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(13)(24)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(1432)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，但是没有写以哪个面中心连线得到，作业中未判错，但是考试中这样写会扣分。不指出旋转多少度考试中也会扣分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05" y="5596203"/>
                <a:ext cx="6714544" cy="1200329"/>
              </a:xfrm>
              <a:prstGeom prst="rect">
                <a:avLst/>
              </a:prstGeom>
              <a:blipFill>
                <a:blip r:embed="rId3"/>
                <a:stretch>
                  <a:fillRect l="-817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09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4369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(123)(234)(5)(14)(23)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(5)(14)(23)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(14)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(23)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(23)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=(1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(24)(5)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4369145"/>
              </a:xfrm>
              <a:prstGeom prst="rect">
                <a:avLst/>
              </a:prstGeom>
              <a:blipFill>
                <a:blip r:embed="rId2"/>
                <a:stretch>
                  <a:fillRect l="-625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4182" y="350982"/>
            <a:ext cx="705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P234 8.1</a:t>
            </a:r>
            <a:r>
              <a:rPr lang="en-US" altLang="zh-CN" dirty="0"/>
              <a:t>  </a:t>
            </a:r>
            <a:r>
              <a:rPr lang="zh-CN" altLang="en-US" dirty="0"/>
              <a:t>计算</a:t>
            </a:r>
            <a:r>
              <a:rPr lang="en-US" altLang="zh-CN" dirty="0"/>
              <a:t>(123)(234)(5)(14)(23)</a:t>
            </a:r>
            <a:r>
              <a:rPr lang="zh-CN" altLang="en-US" dirty="0"/>
              <a:t>，并指出它所在的共轭类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309343" y="4134050"/>
            <a:ext cx="160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注意：运算从右向左，参考课本</a:t>
            </a:r>
            <a:r>
              <a:rPr lang="en-US" altLang="zh-CN" b="1" dirty="0">
                <a:solidFill>
                  <a:srgbClr val="FF0000"/>
                </a:solidFill>
              </a:rPr>
              <a:t>P203</a:t>
            </a: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0340" y="5459046"/>
            <a:ext cx="438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注意：作业最开始是按照答案</a:t>
            </a:r>
            <a:r>
              <a:rPr lang="en-US" altLang="zh-CN" b="1" dirty="0">
                <a:solidFill>
                  <a:srgbClr val="FF0000"/>
                </a:solidFill>
              </a:rPr>
              <a:t>(12)(34)(5)</a:t>
            </a:r>
            <a:r>
              <a:rPr lang="zh-CN" altLang="en-US" b="1" dirty="0">
                <a:solidFill>
                  <a:srgbClr val="FF0000"/>
                </a:solidFill>
              </a:rPr>
              <a:t>来修改，后面又重新改了一次，未被改到的同学请说一下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373" r="14726"/>
          <a:stretch/>
        </p:blipFill>
        <p:spPr>
          <a:xfrm>
            <a:off x="6383748" y="5057380"/>
            <a:ext cx="2698805" cy="17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8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2982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(123)(234)(5)(14)(23)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=(13)(24)(5)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中型为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的置换共有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1!2!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分别为：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(12)(34)(5)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(13)(24)(5)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(14)(23)(5)</a:t>
                </a:r>
              </a:p>
              <a:p>
                <a:pPr algn="ctr"/>
                <a:r>
                  <a:rPr lang="en-US" altLang="zh-CN" dirty="0"/>
                  <a:t>(12)(35)(4)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(13)(25)(4)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(15)(23)(4)</a:t>
                </a:r>
              </a:p>
              <a:p>
                <a:pPr algn="ctr"/>
                <a:r>
                  <a:rPr lang="en-US" altLang="zh-CN" dirty="0"/>
                  <a:t>(12)(45)(3)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(14)(25)(3)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(15)(24)(3)</a:t>
                </a:r>
              </a:p>
              <a:p>
                <a:pPr algn="ctr"/>
                <a:r>
                  <a:rPr lang="en-US" altLang="zh-CN" dirty="0"/>
                  <a:t>(13)(45)(2)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(14)(35)(2)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(15)(34)(2)</a:t>
                </a:r>
              </a:p>
              <a:p>
                <a:pPr algn="ctr"/>
                <a:r>
                  <a:rPr lang="en-US" altLang="zh-CN" dirty="0"/>
                  <a:t>(23)(45)(1)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(24)(35)(1)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(25)(34)(1)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2982804"/>
              </a:xfrm>
              <a:prstGeom prst="rect">
                <a:avLst/>
              </a:prstGeom>
              <a:blipFill>
                <a:blip r:embed="rId2"/>
                <a:stretch>
                  <a:fillRect l="-625" t="-847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4182" y="350982"/>
            <a:ext cx="705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P234 8.1</a:t>
            </a:r>
            <a:r>
              <a:rPr lang="en-US" altLang="zh-CN" dirty="0"/>
              <a:t>  </a:t>
            </a:r>
            <a:r>
              <a:rPr lang="zh-CN" altLang="en-US" dirty="0"/>
              <a:t>计算</a:t>
            </a:r>
            <a:r>
              <a:rPr lang="en-US" altLang="zh-CN" dirty="0"/>
              <a:t>(123)(234)(5)(14)(23)</a:t>
            </a:r>
            <a:r>
              <a:rPr lang="zh-CN" altLang="en-US" dirty="0"/>
              <a:t>，并指出它所在的共轭类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309343" y="4134050"/>
            <a:ext cx="160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注意：运算从右向左，参考课本</a:t>
            </a:r>
            <a:r>
              <a:rPr lang="en-US" altLang="zh-CN" b="1" dirty="0">
                <a:solidFill>
                  <a:srgbClr val="FF0000"/>
                </a:solidFill>
              </a:rPr>
              <a:t>P203</a:t>
            </a: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0340" y="5459046"/>
            <a:ext cx="438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注意：作业最开始是按照答案</a:t>
            </a:r>
            <a:r>
              <a:rPr lang="en-US" altLang="zh-CN" b="1" dirty="0">
                <a:solidFill>
                  <a:srgbClr val="FF0000"/>
                </a:solidFill>
              </a:rPr>
              <a:t>(12)(34)(5)</a:t>
            </a:r>
            <a:r>
              <a:rPr lang="zh-CN" altLang="en-US" b="1" dirty="0">
                <a:solidFill>
                  <a:srgbClr val="FF0000"/>
                </a:solidFill>
              </a:rPr>
              <a:t>来修改，后面又重新改了一次，未被改到的同学请说一下，从右往左结合更快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373" r="14726"/>
          <a:stretch/>
        </p:blipFill>
        <p:spPr>
          <a:xfrm>
            <a:off x="6383748" y="5057380"/>
            <a:ext cx="2698805" cy="17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5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500005" cy="443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zh-CN" altLang="en-US" dirty="0"/>
                  <a:t>与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共轭的            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:r>
                  <a:rPr lang="en-US" altLang="zh-CN" dirty="0"/>
                  <a:t>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𝑡𝑔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     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在等式两边，左乘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𝑡𝑔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𝑡𝑔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，可得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①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a=1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d=3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c=4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b=2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g=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=(34)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②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a=2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d=1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c=3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b=4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g=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=(124)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r>
                  <a:rPr lang="en-US" altLang="zh-CN" dirty="0"/>
                  <a:t>	③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a=3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d=4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c=2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b=1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g=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132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④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a=4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d=2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c=1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b=3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g=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1423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500005" cy="4434034"/>
              </a:xfrm>
              <a:prstGeom prst="rect">
                <a:avLst/>
              </a:prstGeom>
              <a:blipFill>
                <a:blip r:embed="rId2"/>
                <a:stretch>
                  <a:fillRect l="-597" t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4181" y="350982"/>
                <a:ext cx="7470319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P234 8.10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s=(1234)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t=(1243)</a:t>
                </a:r>
                <a:r>
                  <a:rPr lang="zh-CN" altLang="en-US" dirty="0"/>
                  <a:t>。试找出一个置换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:r>
                  <a:rPr lang="en-US" altLang="zh-CN" dirty="0"/>
                  <a:t>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𝑡𝑔</m:t>
                    </m:r>
                  </m:oMath>
                </a14:m>
                <a:r>
                  <a:rPr lang="zh-CN" altLang="en-US" dirty="0"/>
                  <a:t>，从而证明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是共轭的。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350982"/>
                <a:ext cx="7470319" cy="700769"/>
              </a:xfrm>
              <a:prstGeom prst="rect">
                <a:avLst/>
              </a:prstGeom>
              <a:blipFill>
                <a:blip r:embed="rId3"/>
                <a:stretch>
                  <a:fillRect l="-898" t="-5217" r="-3755" b="-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右箭头 1"/>
          <p:cNvSpPr/>
          <p:nvPr/>
        </p:nvSpPr>
        <p:spPr>
          <a:xfrm>
            <a:off x="2787243" y="1508880"/>
            <a:ext cx="476739" cy="171939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7935" y="5372082"/>
            <a:ext cx="605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注：题目中要求找到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个，不必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个都找到。题中要求了证明，务必要有证明。有些同学只写了</a:t>
            </a:r>
            <a:r>
              <a:rPr lang="en-US" altLang="zh-CN" b="1" dirty="0">
                <a:solidFill>
                  <a:srgbClr val="FF0000"/>
                </a:solidFill>
              </a:rPr>
              <a:t>g=(34)</a:t>
            </a:r>
            <a:r>
              <a:rPr lang="zh-CN" altLang="en-US" b="1" dirty="0">
                <a:solidFill>
                  <a:srgbClr val="FF0000"/>
                </a:solidFill>
              </a:rPr>
              <a:t>并没有任何过程，考试这种答案最多给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20137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的不动置换即保持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不变的置换，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的所有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不动置换类如下：</a:t>
                </a:r>
                <a:endParaRPr lang="en-US" altLang="zh-CN" dirty="0"/>
              </a:p>
              <a:p>
                <a:pPr algn="ctr"/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,(243)}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 err="1"/>
                  <a:t>i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43)}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 err="1"/>
                  <a:t>i</a:t>
                </a:r>
                <a:r>
                  <a:rPr lang="en-US" altLang="zh-CN" dirty="0"/>
                  <a:t>=3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 err="1"/>
                  <a:t>i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1754326"/>
              </a:xfrm>
              <a:prstGeom prst="rect">
                <a:avLst/>
              </a:prstGeom>
              <a:blipFill>
                <a:blip r:embed="rId2"/>
                <a:stretch>
                  <a:fillRect l="-677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4182" y="350982"/>
                <a:ext cx="7056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P234 8.11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的所有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不动置换类。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350982"/>
                <a:ext cx="7056582" cy="400110"/>
              </a:xfrm>
              <a:prstGeom prst="rect">
                <a:avLst/>
              </a:prstGeom>
              <a:blipFill>
                <a:blip r:embed="rId3"/>
                <a:stretch>
                  <a:fillRect l="-95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00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9628" y="2953255"/>
            <a:ext cx="4024745" cy="951490"/>
          </a:xfrm>
        </p:spPr>
        <p:txBody>
          <a:bodyPr/>
          <a:lstStyle/>
          <a:p>
            <a:r>
              <a:rPr lang="en-US" altLang="zh-CN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9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1122851"/>
                <a:ext cx="8112077" cy="4369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(123)(234)(5)(14)(23)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(5)(14)(23)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(14)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(23)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(23)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=(1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(24)(5)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1122851"/>
                <a:ext cx="8112077" cy="4369145"/>
              </a:xfrm>
              <a:prstGeom prst="rect">
                <a:avLst/>
              </a:prstGeom>
              <a:blipFill>
                <a:blip r:embed="rId2"/>
                <a:stretch>
                  <a:fillRect l="-625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4182" y="350982"/>
            <a:ext cx="705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P234 8.1</a:t>
            </a:r>
            <a:r>
              <a:rPr lang="en-US" altLang="zh-CN" dirty="0"/>
              <a:t>  </a:t>
            </a:r>
            <a:r>
              <a:rPr lang="zh-CN" altLang="en-US" dirty="0"/>
              <a:t>计算</a:t>
            </a:r>
            <a:r>
              <a:rPr lang="en-US" altLang="zh-CN" dirty="0"/>
              <a:t>(123)(234)(5)(14)(23)</a:t>
            </a:r>
            <a:r>
              <a:rPr lang="zh-CN" altLang="en-US" dirty="0"/>
              <a:t>，并指出它所在的共轭类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309343" y="4134050"/>
            <a:ext cx="1609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注意：运算从右向左，参考课本</a:t>
            </a:r>
            <a:r>
              <a:rPr lang="en-US" altLang="zh-CN" b="1" dirty="0">
                <a:solidFill>
                  <a:srgbClr val="FF0000"/>
                </a:solidFill>
              </a:rPr>
              <a:t>P203</a:t>
            </a: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0340" y="5459046"/>
            <a:ext cx="438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注意：作业最开始是按照答案</a:t>
            </a:r>
            <a:r>
              <a:rPr lang="en-US" altLang="zh-CN" b="1" dirty="0">
                <a:solidFill>
                  <a:srgbClr val="FF0000"/>
                </a:solidFill>
              </a:rPr>
              <a:t>(12)(34)(5)</a:t>
            </a:r>
            <a:r>
              <a:rPr lang="zh-CN" altLang="en-US" b="1" dirty="0">
                <a:solidFill>
                  <a:srgbClr val="FF0000"/>
                </a:solidFill>
              </a:rPr>
              <a:t>来修改，后面又重新改了一次，未被改到的同学请说一下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373" r="14726"/>
          <a:stretch/>
        </p:blipFill>
        <p:spPr>
          <a:xfrm>
            <a:off x="6383748" y="5057380"/>
            <a:ext cx="2698805" cy="17266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7BC695-CB57-F04C-A14E-3BAE11FD6C6A}"/>
              </a:ext>
            </a:extLst>
          </p:cNvPr>
          <p:cNvSpPr txBox="1"/>
          <p:nvPr/>
        </p:nvSpPr>
        <p:spPr>
          <a:xfrm>
            <a:off x="4729655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①↓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1BCB9-7CA6-E84D-AB72-C1C24E424CC2}"/>
              </a:ext>
            </a:extLst>
          </p:cNvPr>
          <p:cNvSpPr txBox="1"/>
          <p:nvPr/>
        </p:nvSpPr>
        <p:spPr>
          <a:xfrm>
            <a:off x="2934268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②↓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8D903-CC4B-4640-A0C3-C211FB0C217A}"/>
              </a:ext>
            </a:extLst>
          </p:cNvPr>
          <p:cNvSpPr txBox="1"/>
          <p:nvPr/>
        </p:nvSpPr>
        <p:spPr>
          <a:xfrm>
            <a:off x="2934268" y="195418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③↓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0069CC-BF9A-FD4A-8B48-E53E7CDF15E2}"/>
              </a:ext>
            </a:extLst>
          </p:cNvPr>
          <p:cNvSpPr txBox="1"/>
          <p:nvPr/>
        </p:nvSpPr>
        <p:spPr>
          <a:xfrm>
            <a:off x="5144410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2">
                    <a:lumMod val="75000"/>
                  </a:schemeClr>
                </a:solidFill>
              </a:rPr>
              <a:t>①↓</a:t>
            </a:r>
            <a:endParaRPr kumimoji="1"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5785F8-162E-D64B-8457-91492E4BA848}"/>
              </a:ext>
            </a:extLst>
          </p:cNvPr>
          <p:cNvSpPr txBox="1"/>
          <p:nvPr/>
        </p:nvSpPr>
        <p:spPr>
          <a:xfrm>
            <a:off x="3664333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2">
                    <a:lumMod val="75000"/>
                  </a:schemeClr>
                </a:solidFill>
              </a:rPr>
              <a:t>②↓</a:t>
            </a:r>
            <a:endParaRPr kumimoji="1"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0E8D49-99AC-F24C-BB19-49458D721878}"/>
              </a:ext>
            </a:extLst>
          </p:cNvPr>
          <p:cNvSpPr txBox="1"/>
          <p:nvPr/>
        </p:nvSpPr>
        <p:spPr>
          <a:xfrm>
            <a:off x="3349023" y="195418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2">
                    <a:lumMod val="75000"/>
                  </a:schemeClr>
                </a:solidFill>
              </a:rPr>
              <a:t>③↓</a:t>
            </a:r>
            <a:endParaRPr kumimoji="1"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85065B-6339-CD43-8753-849A442E2894}"/>
              </a:ext>
            </a:extLst>
          </p:cNvPr>
          <p:cNvSpPr txBox="1"/>
          <p:nvPr/>
        </p:nvSpPr>
        <p:spPr>
          <a:xfrm>
            <a:off x="5459720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①↓</a:t>
            </a:r>
            <a:endParaRPr kumimoji="1"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8FA31B-9D62-EF47-BFFF-57746A5A9861}"/>
              </a:ext>
            </a:extLst>
          </p:cNvPr>
          <p:cNvSpPr txBox="1"/>
          <p:nvPr/>
        </p:nvSpPr>
        <p:spPr>
          <a:xfrm>
            <a:off x="3979643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②↓</a:t>
            </a:r>
            <a:endParaRPr kumimoji="1"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B19BCE-2B6A-F841-9E96-52FF08439754}"/>
              </a:ext>
            </a:extLst>
          </p:cNvPr>
          <p:cNvSpPr txBox="1"/>
          <p:nvPr/>
        </p:nvSpPr>
        <p:spPr>
          <a:xfrm>
            <a:off x="3664333" y="194666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③↓</a:t>
            </a:r>
            <a:endParaRPr kumimoji="1"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FEE528-68CB-EB44-8208-32AD73DC952C}"/>
              </a:ext>
            </a:extLst>
          </p:cNvPr>
          <p:cNvSpPr txBox="1"/>
          <p:nvPr/>
        </p:nvSpPr>
        <p:spPr>
          <a:xfrm>
            <a:off x="5851332" y="117803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①↓</a:t>
            </a:r>
            <a:endParaRPr kumimoji="1"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0FA755-425C-A74F-B838-066FB94D743C}"/>
              </a:ext>
            </a:extLst>
          </p:cNvPr>
          <p:cNvSpPr txBox="1"/>
          <p:nvPr/>
        </p:nvSpPr>
        <p:spPr>
          <a:xfrm>
            <a:off x="3293845" y="117802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②↓</a:t>
            </a:r>
            <a:endParaRPr kumimoji="1"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659A6D-FF71-B54E-9C49-076EBDE1F5D0}"/>
              </a:ext>
            </a:extLst>
          </p:cNvPr>
          <p:cNvSpPr txBox="1"/>
          <p:nvPr/>
        </p:nvSpPr>
        <p:spPr>
          <a:xfrm>
            <a:off x="4002786" y="196307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③↓</a:t>
            </a:r>
            <a:endParaRPr kumimoji="1"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1B081-BDD8-4040-BA5B-2561E897AB17}"/>
              </a:ext>
            </a:extLst>
          </p:cNvPr>
          <p:cNvSpPr txBox="1"/>
          <p:nvPr/>
        </p:nvSpPr>
        <p:spPr>
          <a:xfrm>
            <a:off x="4371255" y="116913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7030A0"/>
                </a:solidFill>
              </a:rPr>
              <a:t>②↓</a:t>
            </a:r>
            <a:endParaRPr kumimoji="1"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0ED9AD-9EA5-834B-8117-C6230F1E5A2B}"/>
              </a:ext>
            </a:extLst>
          </p:cNvPr>
          <p:cNvSpPr txBox="1"/>
          <p:nvPr/>
        </p:nvSpPr>
        <p:spPr>
          <a:xfrm>
            <a:off x="6242944" y="116913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7030A0"/>
                </a:solidFill>
              </a:rPr>
              <a:t>①↓</a:t>
            </a:r>
            <a:endParaRPr kumimoji="1"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162BDA-AE05-E94F-83A8-FFE32238E110}"/>
              </a:ext>
            </a:extLst>
          </p:cNvPr>
          <p:cNvSpPr txBox="1"/>
          <p:nvPr/>
        </p:nvSpPr>
        <p:spPr>
          <a:xfrm>
            <a:off x="4394398" y="195418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7030A0"/>
                </a:solidFill>
              </a:rPr>
              <a:t>③↓</a:t>
            </a:r>
            <a:endParaRPr kumimoji="1"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9552EA-517C-B44C-8774-ED31ECF8670A}"/>
              </a:ext>
            </a:extLst>
          </p:cNvPr>
          <p:cNvSpPr txBox="1"/>
          <p:nvPr/>
        </p:nvSpPr>
        <p:spPr>
          <a:xfrm>
            <a:off x="4750471" y="273034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①↓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267314-A7ED-5D42-8F9E-46F881F38606}"/>
              </a:ext>
            </a:extLst>
          </p:cNvPr>
          <p:cNvSpPr txBox="1"/>
          <p:nvPr/>
        </p:nvSpPr>
        <p:spPr>
          <a:xfrm>
            <a:off x="4002786" y="274812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②↓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8131DE-CB54-CB4C-82E2-9C888D667171}"/>
              </a:ext>
            </a:extLst>
          </p:cNvPr>
          <p:cNvSpPr txBox="1"/>
          <p:nvPr/>
        </p:nvSpPr>
        <p:spPr>
          <a:xfrm>
            <a:off x="2906745" y="34893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00"/>
                </a:solidFill>
              </a:rPr>
              <a:t>③↓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2E737A-3FC5-9E42-971F-2D70274F626B}"/>
              </a:ext>
            </a:extLst>
          </p:cNvPr>
          <p:cNvSpPr txBox="1"/>
          <p:nvPr/>
        </p:nvSpPr>
        <p:spPr>
          <a:xfrm>
            <a:off x="5851332" y="273033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①↓</a:t>
            </a:r>
            <a:endParaRPr kumimoji="1"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95ADA8-0066-CB45-829B-6FC5427C209D}"/>
              </a:ext>
            </a:extLst>
          </p:cNvPr>
          <p:cNvSpPr txBox="1"/>
          <p:nvPr/>
        </p:nvSpPr>
        <p:spPr>
          <a:xfrm>
            <a:off x="2906745" y="272903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②↓</a:t>
            </a:r>
            <a:endParaRPr kumimoji="1"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1C439F-7B65-5640-BA25-2AE927EF3C1F}"/>
              </a:ext>
            </a:extLst>
          </p:cNvPr>
          <p:cNvSpPr txBox="1"/>
          <p:nvPr/>
        </p:nvSpPr>
        <p:spPr>
          <a:xfrm>
            <a:off x="4002786" y="345576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</a:rPr>
              <a:t>③↓</a:t>
            </a:r>
            <a:endParaRPr kumimoji="1" lang="zh-CN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770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P49 2.13  </a:t>
            </a:r>
            <a:r>
              <a:rPr lang="en-US" altLang="zh-CN" dirty="0"/>
              <a:t> </a:t>
            </a:r>
            <a:r>
              <a:rPr lang="zh-CN" altLang="en-US" dirty="0"/>
              <a:t>计数从</a:t>
            </a:r>
            <a:r>
              <a:rPr lang="en-US" altLang="zh-CN" dirty="0"/>
              <a:t>(0, 0)</a:t>
            </a:r>
            <a:r>
              <a:rPr lang="zh-CN" altLang="en-US" dirty="0"/>
              <a:t>点到</a:t>
            </a:r>
            <a:r>
              <a:rPr lang="en-US" altLang="zh-CN" dirty="0"/>
              <a:t>(n, n)</a:t>
            </a:r>
            <a:r>
              <a:rPr lang="zh-CN" altLang="en-US" dirty="0"/>
              <a:t>点的不穿过直线</a:t>
            </a:r>
            <a:r>
              <a:rPr lang="en-US" altLang="zh-CN" dirty="0"/>
              <a:t>y=x</a:t>
            </a:r>
            <a:r>
              <a:rPr lang="zh-CN" altLang="en-US" dirty="0"/>
              <a:t>的非降路径数。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112077" cy="509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设向右走记为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，向上走记为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，则从（</a:t>
                </a:r>
                <a:r>
                  <a:rPr lang="en-US" altLang="zh-CN" dirty="0"/>
                  <a:t>0,0</a:t>
                </a:r>
                <a:r>
                  <a:rPr lang="zh-CN" altLang="en-US" dirty="0"/>
                  <a:t>）到（</a:t>
                </a:r>
                <a:r>
                  <a:rPr lang="en-US" altLang="zh-CN" dirty="0" err="1"/>
                  <a:t>n,n</a:t>
                </a:r>
                <a:r>
                  <a:rPr lang="zh-CN" altLang="en-US" dirty="0"/>
                  <a:t>）的非降路径数为一个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序列。则不穿过</a:t>
                </a:r>
                <a:r>
                  <a:rPr lang="en-US" altLang="zh-CN" dirty="0"/>
                  <a:t>y=x</a:t>
                </a:r>
                <a:r>
                  <a:rPr lang="zh-CN" altLang="en-US" dirty="0"/>
                  <a:t>的非降路径数可以分为两类。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）任何时刻，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的数量，即在对角线下方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）任何时刻，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的数量，即在对角线上方</a:t>
                </a:r>
                <a:endParaRPr lang="en-US" altLang="zh-CN" dirty="0"/>
              </a:p>
              <a:p>
                <a:r>
                  <a:rPr lang="zh-CN" altLang="en-US" dirty="0"/>
                  <a:t>定义集合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组成的序列，集合大小为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定义集合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组成的序列，且在某个时刻，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的数量。</a:t>
                </a:r>
                <a:endParaRPr lang="en-US" altLang="zh-CN" dirty="0"/>
              </a:p>
              <a:p>
                <a:r>
                  <a:rPr lang="zh-CN" altLang="en-US" dirty="0"/>
                  <a:t>所以，</a:t>
                </a:r>
                <a:r>
                  <a:rPr lang="en-US" altLang="zh-CN" dirty="0"/>
                  <a:t>|A|-|B|</a:t>
                </a:r>
                <a:r>
                  <a:rPr lang="zh-CN" altLang="en-US" dirty="0"/>
                  <a:t>即为第（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）类序列的数量。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下面求解集合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的大小。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第一次出现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的数量，设此时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m-1</a:t>
                </a:r>
                <a:r>
                  <a:rPr lang="zh-CN" altLang="en-US" dirty="0"/>
                  <a:t>个，由于最后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的个数均为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个。所以该时刻后，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n-m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(n-m+1)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对该时刻后的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的序列进行翻转，则翻转后，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n-m+1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n-m</a:t>
                </a:r>
                <a:r>
                  <a:rPr lang="zh-CN" altLang="en-US" dirty="0"/>
                  <a:t>个。所以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的个数共有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的个数为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所以，</a:t>
                </a:r>
                <a:r>
                  <a:rPr lang="en-US" altLang="zh-CN" dirty="0"/>
                  <a:t>|B|=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则第（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）类序列的数量为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所以，满足条件的序列数为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112077" cy="5099858"/>
              </a:xfrm>
              <a:prstGeom prst="rect">
                <a:avLst/>
              </a:prstGeom>
              <a:blipFill>
                <a:blip r:embed="rId2"/>
                <a:stretch>
                  <a:fillRect l="-601" t="-597" r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6" y="2243488"/>
            <a:ext cx="5058534" cy="42810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6" y="751092"/>
            <a:ext cx="4585923" cy="37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71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P22 1.2</a:t>
            </a:r>
            <a:r>
              <a:rPr lang="en-US" altLang="zh-CN" dirty="0"/>
              <a:t>  </a:t>
            </a:r>
            <a:r>
              <a:rPr lang="zh-CN" altLang="en-US" dirty="0"/>
              <a:t>任取</a:t>
            </a:r>
            <a:r>
              <a:rPr lang="en-US" altLang="zh-CN" dirty="0"/>
              <a:t>11</a:t>
            </a:r>
            <a:r>
              <a:rPr lang="zh-CN" altLang="en-US" dirty="0"/>
              <a:t>个整数，求证其中至少有两个数，它们的差是</a:t>
            </a:r>
            <a:r>
              <a:rPr lang="en-US" altLang="zh-CN" dirty="0"/>
              <a:t>10</a:t>
            </a:r>
            <a:r>
              <a:rPr lang="zh-CN" altLang="en-US" dirty="0"/>
              <a:t>的倍数。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995" y="822227"/>
                <a:ext cx="811207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对于任意一个数来说，其对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取余的结果只能是</a:t>
                </a:r>
                <a:r>
                  <a:rPr lang="en-US" altLang="zh-CN" dirty="0"/>
                  <a:t>0~9</a:t>
                </a:r>
                <a:r>
                  <a:rPr lang="zh-CN" altLang="en-US" dirty="0"/>
                  <a:t>之间的一个数，即任意一数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可写成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若任取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个数，由鸽巢原理知，必有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个数的余数相同，设为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此时这两个数的差值为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∗10+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综上，上述命题得证。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5" y="822227"/>
                <a:ext cx="8112077" cy="2031325"/>
              </a:xfrm>
              <a:prstGeom prst="rect">
                <a:avLst/>
              </a:prstGeom>
              <a:blipFill>
                <a:blip r:embed="rId2"/>
                <a:stretch>
                  <a:fillRect l="-677" t="-1802" r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7706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P22 1.4  </a:t>
            </a:r>
            <a:r>
              <a:rPr lang="zh-CN" altLang="en-US" dirty="0"/>
              <a:t>在</a:t>
            </a:r>
            <a:r>
              <a:rPr lang="en-US" altLang="zh-CN" dirty="0"/>
              <a:t>1.1</a:t>
            </a:r>
            <a:r>
              <a:rPr lang="zh-CN" altLang="en-US" dirty="0"/>
              <a:t>节例</a:t>
            </a:r>
            <a:r>
              <a:rPr lang="en-US" altLang="zh-CN" dirty="0"/>
              <a:t>4</a:t>
            </a:r>
            <a:r>
              <a:rPr lang="zh-CN" altLang="en-US" dirty="0"/>
              <a:t>中，证明存在连续的一些天，棋手恰好下来</a:t>
            </a:r>
            <a:r>
              <a:rPr lang="en-US" altLang="zh-CN" dirty="0"/>
              <a:t>k</a:t>
            </a:r>
            <a:r>
              <a:rPr lang="zh-CN" altLang="en-US" dirty="0"/>
              <a:t>盘棋（</a:t>
            </a:r>
            <a:r>
              <a:rPr lang="en-US" altLang="zh-CN" dirty="0"/>
              <a:t>k=1,2…,21</a:t>
            </a:r>
            <a:r>
              <a:rPr lang="zh-CN" altLang="en-US" dirty="0"/>
              <a:t>）。问是否可能存在连续的一些天，棋手恰好下了</a:t>
            </a:r>
            <a:r>
              <a:rPr lang="en-US" altLang="zh-CN" dirty="0"/>
              <a:t>22</a:t>
            </a:r>
            <a:r>
              <a:rPr lang="zh-CN" altLang="en-US" dirty="0"/>
              <a:t>盘棋？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306330" cy="318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天下棋的盘数，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天下棋的总盘数，即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依题意，</m:t>
                    </m:r>
                  </m:oMath>
                </a14:m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77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132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	</a:t>
                </a:r>
                <a:r>
                  <a:rPr lang="zh-CN" altLang="en-US" b="0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≤21</m:t>
                    </m:r>
                  </m:oMath>
                </a14:m>
                <a:r>
                  <a:rPr lang="zh-CN" altLang="en-US" b="0" dirty="0"/>
                  <a:t>时，考虑数列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，它们都在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之间，共</a:t>
                </a:r>
                <a:r>
                  <a:rPr lang="en-US" altLang="zh-CN" b="0" dirty="0"/>
                  <a:t>154</a:t>
                </a:r>
                <a:r>
                  <a:rPr lang="zh-CN" altLang="en-US" b="0" dirty="0"/>
                  <a:t>项。据鸽巢原理，必有两项相等</a:t>
                </a:r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互不相等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+22,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+22,…,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+22</m:t>
                    </m:r>
                  </m:oMath>
                </a14:m>
                <a:r>
                  <a:rPr lang="zh-CN" altLang="en-US" dirty="0"/>
                  <a:t>也互不相等，故一定存在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≤77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，即从第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天这连续的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天中棋手刚好下了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盘棋。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综上，存在连续的一些天，棋手恰好下了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盘棋</a:t>
                </a:r>
                <a:endParaRPr lang="en-US" altLang="zh-CN" dirty="0"/>
              </a:p>
              <a:p>
                <a:r>
                  <a:rPr lang="en-US" altLang="zh-CN" b="0" dirty="0"/>
                  <a:t>	</a:t>
                </a:r>
                <a:r>
                  <a:rPr lang="zh-CN" altLang="en-US" b="0" dirty="0"/>
                  <a:t>（</a:t>
                </a:r>
                <a:r>
                  <a:rPr lang="en-US" altLang="zh-CN" b="0" dirty="0"/>
                  <a:t>2</a:t>
                </a:r>
                <a:r>
                  <a:rPr lang="zh-CN" altLang="en-US" b="0" dirty="0"/>
                  <a:t>）可能存在连续的一些天，棋手恰好下了</a:t>
                </a:r>
                <a:r>
                  <a:rPr lang="en-US" altLang="zh-CN" b="0" dirty="0"/>
                  <a:t>22</a:t>
                </a:r>
                <a:r>
                  <a:rPr lang="zh-CN" altLang="en-US" b="0" dirty="0"/>
                  <a:t>盘棋，比如该棋手每天下一盘棋。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306330" cy="3187283"/>
              </a:xfrm>
              <a:prstGeom prst="rect">
                <a:avLst/>
              </a:prstGeom>
              <a:blipFill>
                <a:blip r:embed="rId2"/>
                <a:stretch>
                  <a:fillRect l="-587" t="-4589" r="-1834" b="-2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2" y="350982"/>
            <a:ext cx="77706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P22 1.6  </a:t>
            </a:r>
            <a:r>
              <a:rPr lang="zh-CN" altLang="en-US" dirty="0"/>
              <a:t>从</a:t>
            </a:r>
            <a:r>
              <a:rPr lang="en-US" altLang="zh-CN" dirty="0"/>
              <a:t>1,2,…,200</a:t>
            </a:r>
            <a:r>
              <a:rPr lang="zh-CN" altLang="en-US" dirty="0"/>
              <a:t>中任取</a:t>
            </a:r>
            <a:r>
              <a:rPr lang="en-US" altLang="zh-CN" dirty="0"/>
              <a:t>100</a:t>
            </a:r>
            <a:r>
              <a:rPr lang="zh-CN" altLang="en-US" dirty="0"/>
              <a:t>个整数，其中之一小于</a:t>
            </a:r>
            <a:r>
              <a:rPr lang="en-US" altLang="zh-CN" dirty="0"/>
              <a:t>16</a:t>
            </a:r>
            <a:r>
              <a:rPr lang="zh-CN" altLang="en-US" dirty="0"/>
              <a:t>，那么必有两个数，一个能被另一个整除。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112077" cy="563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任意一数都可唯一写成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2))</m:t>
                    </m:r>
                  </m:oMath>
                </a14:m>
                <a:r>
                  <a:rPr lang="zh-CN" altLang="en-US" dirty="0"/>
                  <a:t>，即整数可以表示为其因式分解中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的最高次幂和一个奇数的乘积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划分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zh-CN" altLang="en-US" dirty="0"/>
                  <a:t>这</a:t>
                </a:r>
                <a:r>
                  <a:rPr lang="en-US" altLang="zh-CN" dirty="0"/>
                  <a:t>200</a:t>
                </a:r>
                <a:r>
                  <a:rPr lang="zh-CN" altLang="en-US" dirty="0"/>
                  <a:t>个数，有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;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2"/>
                <a:r>
                  <a:rPr lang="en-US" altLang="zh-CN" i="1" dirty="0">
                    <a:latin typeface="Cambria Math" panose="02040503050406030204" pitchFamily="18" charset="0"/>
                  </a:rPr>
                  <a:t>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+1),…}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2"/>
                <a:r>
                  <a:rPr lang="en-US" altLang="zh-CN" dirty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个集合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b="1" dirty="0"/>
                  <a:t>假设题中这</a:t>
                </a:r>
                <a:r>
                  <a:rPr lang="en-US" altLang="zh-CN" b="1" dirty="0"/>
                  <a:t>100</a:t>
                </a:r>
                <a:r>
                  <a:rPr lang="zh-CN" altLang="en-US" b="1" dirty="0"/>
                  <a:t>个数中，任意两个数不能整除，</a:t>
                </a:r>
                <a:r>
                  <a:rPr lang="zh-CN" altLang="en-US" dirty="0"/>
                  <a:t>根据鸽巢原理，这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个数应分别来自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个集合，设取出的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个数为：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;…;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199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中的一个数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同时由题意设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&lt;16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据前述假设，这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个数中任意两个不能被整除，即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互不整除，则有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&lt;16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zh-CN" altLang="en-US" dirty="0"/>
                  <a:t>；又因为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与前述结论矛盾。综上，命题得证。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112077" cy="5635261"/>
              </a:xfrm>
              <a:prstGeom prst="rect">
                <a:avLst/>
              </a:prstGeom>
              <a:blipFill>
                <a:blip r:embed="rId2"/>
                <a:stretch>
                  <a:fillRect l="-601" t="-541" r="-676" b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8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1" y="350982"/>
            <a:ext cx="81923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P22 1.9  </a:t>
            </a:r>
            <a:r>
              <a:rPr lang="zh-CN" altLang="en-US" dirty="0"/>
              <a:t>在坐标平面上任意给定</a:t>
            </a:r>
            <a:r>
              <a:rPr lang="en-US" altLang="zh-CN" dirty="0"/>
              <a:t>13</a:t>
            </a:r>
            <a:r>
              <a:rPr lang="zh-CN" altLang="en-US" dirty="0"/>
              <a:t>个整点（即两个坐标均为整数的点），任意三点不共线，则必有一个以它们中的三个点为顶点的三角形，其重心也是整点。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1120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）对这</a:t>
                </a:r>
                <a:r>
                  <a:rPr lang="en-US" altLang="zh-CN" dirty="0"/>
                  <a:t>13</a:t>
                </a:r>
                <a:r>
                  <a:rPr lang="zh-CN" altLang="en-US" dirty="0"/>
                  <a:t>个整点的横坐标对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取模，可得到如下分类：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3=0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3=1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3=2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 </a:t>
                </a:r>
                <a:r>
                  <a:rPr lang="zh-CN" altLang="en-US" dirty="0"/>
                  <a:t>由鸽巢原理知，必有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个点的横坐标在同一集合中。对于这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个点，任取其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，它们的横坐标和必是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的整数倍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）再考虑这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个点的纵坐标对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取模，可得到如下分类：</a:t>
                </a:r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3=0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3=1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3=2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个值均可取到，从这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类的每类中任取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点，则取出的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点纵坐标也为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的整数倍，此时这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点的横纵坐标和均为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的整数倍，满足题意。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三类中只存在两类或一类，根据鸽巢原理，必有三点位于同一类中，此时这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个点也满足题意。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综上，命题得证。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112077" cy="4524315"/>
              </a:xfrm>
              <a:prstGeom prst="rect">
                <a:avLst/>
              </a:prstGeom>
              <a:blipFill>
                <a:blip r:embed="rId3"/>
                <a:stretch>
                  <a:fillRect l="-601" t="-674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1" y="350982"/>
            <a:ext cx="846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P23 1.15  </a:t>
            </a:r>
            <a:r>
              <a:rPr lang="zh-CN" altLang="en-US" dirty="0"/>
              <a:t>从</a:t>
            </a:r>
            <a:r>
              <a:rPr lang="en-US" altLang="zh-CN" dirty="0"/>
              <a:t>1,2,…,2n</a:t>
            </a:r>
            <a:r>
              <a:rPr lang="zh-CN" altLang="en-US" dirty="0"/>
              <a:t>中任选</a:t>
            </a:r>
            <a:r>
              <a:rPr lang="en-US" altLang="zh-CN" dirty="0"/>
              <a:t>n+1</a:t>
            </a:r>
            <a:r>
              <a:rPr lang="zh-CN" altLang="en-US" dirty="0"/>
              <a:t>个整数，则其中必有两个数，它们的最大公因子为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dirty="0"/>
              <a:t>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4470" y="1146077"/>
            <a:ext cx="8112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将</a:t>
            </a:r>
            <a:r>
              <a:rPr lang="en-US" altLang="zh-CN" dirty="0"/>
              <a:t>1,2,…,2n</a:t>
            </a:r>
            <a:r>
              <a:rPr lang="zh-CN" altLang="en-US" dirty="0"/>
              <a:t>按照从小到大的顺序每</a:t>
            </a:r>
            <a:r>
              <a:rPr lang="en-US" altLang="zh-CN" dirty="0"/>
              <a:t>2</a:t>
            </a:r>
            <a:r>
              <a:rPr lang="zh-CN" altLang="en-US" dirty="0"/>
              <a:t>个数分为一组，得到</a:t>
            </a:r>
            <a:r>
              <a:rPr lang="en-US" altLang="zh-CN" dirty="0"/>
              <a:t>{1,2},{3,4},…,{2n-1,2n}</a:t>
            </a:r>
            <a:r>
              <a:rPr lang="zh-CN" altLang="en-US" dirty="0"/>
              <a:t>共</a:t>
            </a:r>
            <a:r>
              <a:rPr lang="en-US" altLang="zh-CN" dirty="0"/>
              <a:t>n</a:t>
            </a:r>
            <a:r>
              <a:rPr lang="zh-CN" altLang="en-US" dirty="0"/>
              <a:t>组，每组中两个数的最大公因子为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从划分的</a:t>
            </a:r>
            <a:r>
              <a:rPr lang="en-US" altLang="zh-CN" dirty="0"/>
              <a:t>n</a:t>
            </a:r>
            <a:r>
              <a:rPr lang="zh-CN" altLang="en-US" dirty="0"/>
              <a:t>组中任选</a:t>
            </a:r>
            <a:r>
              <a:rPr lang="en-US" altLang="zh-CN" dirty="0"/>
              <a:t>n+1</a:t>
            </a:r>
            <a:r>
              <a:rPr lang="zh-CN" altLang="en-US" dirty="0"/>
              <a:t>个数，根据鸽巢原理，必有</a:t>
            </a:r>
            <a:r>
              <a:rPr lang="en-US" altLang="zh-CN" dirty="0"/>
              <a:t>2</a:t>
            </a:r>
            <a:r>
              <a:rPr lang="zh-CN" altLang="en-US" dirty="0"/>
              <a:t>个数来自同一组，所以从</a:t>
            </a:r>
            <a:r>
              <a:rPr lang="en-US" altLang="zh-CN" dirty="0"/>
              <a:t>1,2,…,2n</a:t>
            </a:r>
            <a:r>
              <a:rPr lang="zh-CN" altLang="en-US" dirty="0"/>
              <a:t>中任选</a:t>
            </a:r>
            <a:r>
              <a:rPr lang="en-US" altLang="zh-CN" dirty="0"/>
              <a:t>n+1</a:t>
            </a:r>
            <a:r>
              <a:rPr lang="zh-CN" altLang="en-US" dirty="0"/>
              <a:t>个数时必有两个数其最大公因子为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29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1" y="350982"/>
            <a:ext cx="848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P48 2.3  </a:t>
            </a:r>
            <a:r>
              <a:rPr lang="en-US" altLang="zh-CN" dirty="0"/>
              <a:t>12</a:t>
            </a:r>
            <a:r>
              <a:rPr lang="zh-CN" altLang="en-US" dirty="0"/>
              <a:t>个人围坐在圆桌旁，其中一个拒绝与另一个相邻，问有多少种安排方法？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4470" y="1146077"/>
                <a:ext cx="8112077" cy="198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个人围坐在圆桌旁，共有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12,12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=11!</m:t>
                    </m:r>
                  </m:oMath>
                </a14:m>
                <a:r>
                  <a:rPr lang="zh-CN" altLang="en-US" dirty="0"/>
                  <a:t>种安排方法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个人围坐在圆桌旁，并且某人与另一个人一定相邻，共有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种安排方法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因此，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人围坐在圆桌旁，其中一个拒绝与另一个相邻时，共有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!−2∗10!</m:t>
                    </m:r>
                  </m:oMath>
                </a14:m>
                <a:r>
                  <a:rPr lang="zh-CN" altLang="en-US" dirty="0"/>
                  <a:t>种安排方法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0" y="1146077"/>
                <a:ext cx="8112077" cy="1982594"/>
              </a:xfrm>
              <a:prstGeom prst="rect">
                <a:avLst/>
              </a:prstGeom>
              <a:blipFill>
                <a:blip r:embed="rId2"/>
                <a:stretch>
                  <a:fillRect l="-601" t="-1538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50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1" y="350982"/>
            <a:ext cx="806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P48 2.4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4181" y="1487822"/>
                <a:ext cx="8112077" cy="470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）共有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zh-CN" altLang="en-US" dirty="0"/>
                  <a:t>种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）每次使用一盏灯，可表示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种信号；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每次使用二盏灯，可表示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zh-CN" altLang="en-US" dirty="0"/>
                  <a:t>种信号；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每次使用三盏灯，可表示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4,3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zh-CN" altLang="en-US" dirty="0"/>
                  <a:t>种信号；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每次使用四盏灯，可表示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zh-CN" altLang="en-US" dirty="0"/>
                  <a:t>种信号</a:t>
                </a:r>
                <a:endParaRPr lang="en-US" altLang="zh-CN" dirty="0"/>
              </a:p>
              <a:p>
                <a:r>
                  <a:rPr lang="en-US" altLang="zh-CN" dirty="0"/>
                  <a:t>	           </a:t>
                </a:r>
                <a:r>
                  <a:rPr lang="zh-CN" altLang="en-US" dirty="0"/>
                  <a:t>综上，共有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zh-CN" altLang="en-US" dirty="0"/>
                  <a:t>种信号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）若信号与灯的次序无关，结果如下：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每次使用一盏灯，可表示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种信号；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每次使用二盏灯，可表示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种信号；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每次使用三盏灯，可表示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/>
                  <a:t>种信号；</a:t>
                </a:r>
                <a:endParaRPr lang="en-US" altLang="zh-CN" dirty="0"/>
              </a:p>
              <a:p>
                <a:r>
                  <a:rPr lang="en-US" altLang="zh-CN" dirty="0"/>
                  <a:t>		  </a:t>
                </a:r>
                <a:r>
                  <a:rPr lang="zh-CN" altLang="en-US" dirty="0"/>
                  <a:t>每次使用四盏灯，可表示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种信号</a:t>
                </a:r>
                <a:endParaRPr lang="en-US" altLang="zh-CN" dirty="0"/>
              </a:p>
              <a:p>
                <a:r>
                  <a:rPr lang="en-US" altLang="zh-CN" dirty="0"/>
                  <a:t>	           </a:t>
                </a:r>
                <a:r>
                  <a:rPr lang="zh-CN" altLang="en-US" dirty="0"/>
                  <a:t>综上，共有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+4+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zh-CN" altLang="en-US" dirty="0"/>
                  <a:t>种信号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1487822"/>
                <a:ext cx="8112077" cy="4700518"/>
              </a:xfrm>
              <a:prstGeom prst="rect">
                <a:avLst/>
              </a:prstGeom>
              <a:blipFill>
                <a:blip r:embed="rId2"/>
                <a:stretch>
                  <a:fillRect l="-676"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15" y="157786"/>
            <a:ext cx="662740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10874</TotalTime>
  <Words>4518</Words>
  <Application>Microsoft Office PowerPoint</Application>
  <PresentationFormat>全屏显示(4:3)</PresentationFormat>
  <Paragraphs>273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Cambria Math</vt:lpstr>
      <vt:lpstr>Office 主题​​</vt:lpstr>
      <vt:lpstr>组合数学</vt:lpstr>
      <vt:lpstr>第1次作业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第9次作业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Backup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Yao Lulu</dc:creator>
  <cp:lastModifiedBy>Classroom</cp:lastModifiedBy>
  <cp:revision>380</cp:revision>
  <dcterms:created xsi:type="dcterms:W3CDTF">2020-11-28T12:52:10Z</dcterms:created>
  <dcterms:modified xsi:type="dcterms:W3CDTF">2021-12-21T02:10:06Z</dcterms:modified>
</cp:coreProperties>
</file>