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0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Gill Sans MT" panose="02000603000000000000" pitchFamily="34" charset="0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Gill Sans MT" panose="02000603000000000000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1">
              <a:rPr lang="zh-CN" altLang="en-US" smtClean="0"/>
              <a:t>2021/12/20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8006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1">
              <a:rPr lang="zh-CN" altLang="en-US" smtClean="0"/>
              <a:t>2021/12/20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780070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1">
              <a:rPr lang="zh-CN" altLang="en-US" smtClean="0"/>
              <a:t>2021/12/20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561198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543795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13837"/>
            <a:ext cx="10515600" cy="4963126"/>
          </a:xfrm>
        </p:spPr>
        <p:txBody>
          <a:bodyPr>
            <a:normAutofit/>
          </a:bodyPr>
          <a:lstStyle>
            <a:lvl1pPr>
              <a:defRPr sz="3200" b="1" baseline="0">
                <a:latin typeface="Arial" panose="020B0604020202020204" pitchFamily="34" charset="0"/>
              </a:defRPr>
            </a:lvl1pPr>
            <a:lvl2pPr>
              <a:defRPr sz="2800" b="1" baseline="0"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>
              <a:defRPr sz="2400" b="1" baseline="0"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>
              <a:defRPr sz="2000" b="1" baseline="0"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>
              <a:defRPr sz="2000" b="1" baseline="0">
                <a:latin typeface="Arial" panose="020B0604020202020204" pitchFamily="34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1">
              <a:rPr lang="zh-CN" altLang="en-US" smtClean="0"/>
              <a:t>2021/12/20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6435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1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281901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800"/>
          </a:xfrm>
        </p:spPr>
        <p:txBody>
          <a:bodyPr/>
          <a:lstStyle>
            <a:lvl1pPr>
              <a:defRPr>
                <a:latin typeface="Gill Sans MT" panose="02000603000000000000" pitchFamily="34" charset="0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216152"/>
            <a:ext cx="5181600" cy="4965192"/>
          </a:xfrm>
        </p:spPr>
        <p:txBody>
          <a:bodyPr/>
          <a:lstStyle>
            <a:lvl1pPr>
              <a:defRPr baseline="0">
                <a:latin typeface="Gill Sans MT" panose="02000603000000000000" pitchFamily="34" charset="0"/>
              </a:defRPr>
            </a:lvl1pPr>
            <a:lvl2pPr>
              <a:defRPr baseline="0">
                <a:latin typeface="Gill Sans MT" panose="02000603000000000000" pitchFamily="34" charset="0"/>
              </a:defRPr>
            </a:lvl2pPr>
            <a:lvl3pPr>
              <a:defRPr baseline="0">
                <a:latin typeface="Gill Sans MT" panose="02000603000000000000" pitchFamily="34" charset="0"/>
              </a:defRPr>
            </a:lvl3pPr>
            <a:lvl4pPr>
              <a:defRPr baseline="0">
                <a:latin typeface="Gill Sans MT" panose="02000603000000000000" pitchFamily="34" charset="0"/>
              </a:defRPr>
            </a:lvl4pPr>
            <a:lvl5pPr>
              <a:defRPr baseline="0">
                <a:latin typeface="Gill Sans MT" panose="02000603000000000000" pitchFamily="34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216152"/>
            <a:ext cx="5181600" cy="4965192"/>
          </a:xfrm>
        </p:spPr>
        <p:txBody>
          <a:bodyPr/>
          <a:lstStyle>
            <a:lvl1pPr>
              <a:defRPr>
                <a:latin typeface="Gill Sans MT" panose="02000603000000000000" pitchFamily="34" charset="0"/>
              </a:defRPr>
            </a:lvl1pPr>
            <a:lvl2pPr>
              <a:defRPr>
                <a:latin typeface="Gill Sans MT" panose="02000603000000000000" pitchFamily="34" charset="0"/>
              </a:defRPr>
            </a:lvl2pPr>
            <a:lvl3pPr>
              <a:defRPr>
                <a:latin typeface="Gill Sans MT" panose="02000603000000000000" pitchFamily="34" charset="0"/>
              </a:defRPr>
            </a:lvl3pPr>
            <a:lvl4pPr>
              <a:defRPr>
                <a:latin typeface="Gill Sans MT" panose="02000603000000000000" pitchFamily="34" charset="0"/>
              </a:defRPr>
            </a:lvl4pPr>
            <a:lvl5pPr>
              <a:defRPr>
                <a:latin typeface="Gill Sans MT" panose="02000603000000000000" pitchFamily="34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1">
              <a:rPr lang="zh-CN" altLang="en-US" smtClean="0"/>
              <a:t>2021/12/20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139060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2161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145691"/>
            <a:ext cx="5157787" cy="40439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161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145691"/>
            <a:ext cx="5183188" cy="40439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1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902351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1">
              <a:rPr lang="zh-CN" altLang="en-US" smtClean="0"/>
              <a:t>2021/12/20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867553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1">
              <a:rPr lang="zh-CN" altLang="en-US" smtClean="0"/>
              <a:t>2021/12/20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275105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1">
              <a:rPr lang="zh-CN" altLang="en-US" smtClean="0"/>
              <a:t>2021/12/20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598292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1">
              <a:rPr lang="zh-CN" altLang="en-US" smtClean="0"/>
              <a:t>2021/12/20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759826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47B6A-4B73-4BD1-9F1B-A1EB82EA820D}" type="datetime1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143AB-BB00-44EC-A70D-BD02C261F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05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第七次作业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905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第十二次作业（部分）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656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题号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3, 4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1">
              <a:rPr lang="zh-CN" altLang="en-US" smtClean="0"/>
              <a:t>2021/12/20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919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1395" y="1255115"/>
            <a:ext cx="851280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294" indent="-228594">
              <a:lnSpc>
                <a:spcPts val="1915"/>
              </a:lnSpc>
              <a:buFont typeface="Wingdings"/>
              <a:buChar char=""/>
              <a:tabLst>
                <a:tab pos="241294" algn="l"/>
              </a:tabLst>
            </a:pPr>
            <a:r>
              <a:rPr sz="1600" b="1" dirty="0">
                <a:solidFill>
                  <a:prstClr val="black"/>
                </a:solidFill>
                <a:latin typeface="微软雅黑"/>
                <a:cs typeface="微软雅黑"/>
              </a:rPr>
              <a:t>设</a:t>
            </a:r>
            <a:r>
              <a:rPr sz="1600" b="1" dirty="0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r>
              <a:rPr sz="1600" b="1" dirty="0">
                <a:solidFill>
                  <a:prstClr val="black"/>
                </a:solidFill>
                <a:latin typeface="微软雅黑"/>
                <a:cs typeface="微软雅黑"/>
              </a:rPr>
              <a:t>是</a:t>
            </a:r>
            <a:r>
              <a:rPr sz="1600" b="1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z="1600" b="1" dirty="0">
                <a:solidFill>
                  <a:prstClr val="black"/>
                </a:solidFill>
                <a:latin typeface="微软雅黑"/>
                <a:cs typeface="微软雅黑"/>
              </a:rPr>
              <a:t>元集合，</a:t>
            </a:r>
            <a:r>
              <a:rPr sz="1600" b="1" dirty="0">
                <a:solidFill>
                  <a:prstClr val="black"/>
                </a:solidFill>
                <a:latin typeface="Times New Roman"/>
                <a:cs typeface="Times New Roman"/>
              </a:rPr>
              <a:t>G</a:t>
            </a:r>
            <a:r>
              <a:rPr sz="1600" b="1" dirty="0">
                <a:solidFill>
                  <a:prstClr val="black"/>
                </a:solidFill>
                <a:latin typeface="微软雅黑"/>
                <a:cs typeface="微软雅黑"/>
              </a:rPr>
              <a:t>是</a:t>
            </a:r>
            <a:r>
              <a:rPr sz="1600" b="1" dirty="0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r>
              <a:rPr sz="1600" b="1" dirty="0">
                <a:solidFill>
                  <a:prstClr val="black"/>
                </a:solidFill>
                <a:latin typeface="微软雅黑"/>
                <a:cs typeface="微软雅黑"/>
              </a:rPr>
              <a:t>上的置换群。对于</a:t>
            </a:r>
            <a:r>
              <a:rPr sz="1600" b="1" dirty="0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r>
              <a:rPr sz="1600" b="1" dirty="0">
                <a:solidFill>
                  <a:prstClr val="black"/>
                </a:solidFill>
                <a:latin typeface="微软雅黑"/>
                <a:cs typeface="微软雅黑"/>
              </a:rPr>
              <a:t>的子集</a:t>
            </a:r>
            <a:r>
              <a:rPr sz="1600" b="1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1600" b="1" dirty="0">
                <a:solidFill>
                  <a:prstClr val="black"/>
                </a:solidFill>
                <a:latin typeface="微软雅黑"/>
                <a:cs typeface="微软雅黑"/>
              </a:rPr>
              <a:t>和</a:t>
            </a:r>
            <a:r>
              <a:rPr sz="1600" b="1" dirty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sz="1600" b="1" dirty="0">
                <a:solidFill>
                  <a:prstClr val="black"/>
                </a:solidFill>
                <a:latin typeface="微软雅黑"/>
                <a:cs typeface="微软雅黑"/>
              </a:rPr>
              <a:t>，如果存在</a:t>
            </a:r>
            <a:r>
              <a:rPr sz="1600" dirty="0">
                <a:solidFill>
                  <a:prstClr val="black"/>
                </a:solidFill>
                <a:latin typeface="Cambria Math"/>
                <a:cs typeface="Cambria Math"/>
              </a:rPr>
              <a:t>o </a:t>
            </a:r>
            <a:r>
              <a:rPr sz="1600" spc="-5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sz="1600" spc="20" dirty="0">
                <a:solidFill>
                  <a:prstClr val="black"/>
                </a:solidFill>
                <a:latin typeface="Cambria Math"/>
                <a:cs typeface="Cambria Math"/>
              </a:rPr>
              <a:t>G</a:t>
            </a:r>
            <a:r>
              <a:rPr sz="1600" spc="20" dirty="0">
                <a:solidFill>
                  <a:prstClr val="black"/>
                </a:solidFill>
                <a:latin typeface="微软雅黑"/>
                <a:cs typeface="微软雅黑"/>
              </a:rPr>
              <a:t>，</a:t>
            </a:r>
            <a:r>
              <a:rPr sz="1600" b="1" spc="20" dirty="0">
                <a:solidFill>
                  <a:prstClr val="black"/>
                </a:solidFill>
                <a:latin typeface="微软雅黑"/>
                <a:cs typeface="微软雅黑"/>
              </a:rPr>
              <a:t>使得  </a:t>
            </a:r>
            <a:r>
              <a:rPr sz="1600" spc="175" dirty="0">
                <a:solidFill>
                  <a:prstClr val="black"/>
                </a:solidFill>
                <a:latin typeface="Cambria Math"/>
                <a:cs typeface="Cambria Math"/>
              </a:rPr>
              <a:t>B</a:t>
            </a:r>
            <a:r>
              <a:rPr sz="1600" spc="131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prstClr val="black"/>
                </a:solidFill>
                <a:latin typeface="Cambria Math"/>
                <a:cs typeface="Cambria Math"/>
              </a:rPr>
              <a:t>=</a:t>
            </a:r>
            <a:endParaRPr sz="1600" dirty="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59990" y="1498324"/>
            <a:ext cx="8284210" cy="2949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2275"/>
              </a:lnSpc>
              <a:tabLst>
                <a:tab pos="1299178" algn="l"/>
              </a:tabLst>
            </a:pPr>
            <a:r>
              <a:rPr sz="2400" b="0" spc="-7" baseline="1736" dirty="0">
                <a:solidFill>
                  <a:schemeClr val="tx1"/>
                </a:solidFill>
                <a:latin typeface="Cambria Math"/>
                <a:cs typeface="Cambria Math"/>
              </a:rPr>
              <a:t>{  </a:t>
            </a:r>
            <a:r>
              <a:rPr sz="1600" b="0" spc="91" dirty="0">
                <a:solidFill>
                  <a:schemeClr val="tx1"/>
                </a:solidFill>
                <a:latin typeface="Cambria Math"/>
                <a:cs typeface="Cambria Math"/>
              </a:rPr>
              <a:t>o</a:t>
            </a:r>
            <a:r>
              <a:rPr sz="2400" b="0" spc="135" baseline="1736" dirty="0">
                <a:solidFill>
                  <a:schemeClr val="tx1"/>
                </a:solidFill>
                <a:latin typeface="Cambria Math"/>
                <a:cs typeface="Cambria Math"/>
              </a:rPr>
              <a:t>(</a:t>
            </a:r>
            <a:r>
              <a:rPr sz="1600" b="0" spc="91" dirty="0">
                <a:solidFill>
                  <a:schemeClr val="tx1"/>
                </a:solidFill>
                <a:latin typeface="Cambria Math"/>
                <a:cs typeface="Cambria Math"/>
              </a:rPr>
              <a:t>a</a:t>
            </a:r>
            <a:r>
              <a:rPr sz="2400" b="0" spc="135" baseline="1736" dirty="0">
                <a:solidFill>
                  <a:schemeClr val="tx1"/>
                </a:solidFill>
                <a:latin typeface="Cambria Math"/>
                <a:cs typeface="Cambria Math"/>
              </a:rPr>
              <a:t>)  </a:t>
            </a:r>
            <a:r>
              <a:rPr sz="2400" b="0" spc="-7" baseline="1736" dirty="0">
                <a:solidFill>
                  <a:schemeClr val="tx1"/>
                </a:solidFill>
                <a:latin typeface="Cambria Math"/>
                <a:cs typeface="Cambria Math"/>
              </a:rPr>
              <a:t>|</a:t>
            </a:r>
            <a:r>
              <a:rPr sz="2400" b="0" spc="-271" baseline="1736" dirty="0">
                <a:solidFill>
                  <a:schemeClr val="tx1"/>
                </a:solidFill>
                <a:latin typeface="Cambria Math"/>
                <a:cs typeface="Cambria Math"/>
              </a:rPr>
              <a:t> </a:t>
            </a:r>
            <a:r>
              <a:rPr sz="1600" b="0" spc="204" dirty="0">
                <a:solidFill>
                  <a:schemeClr val="tx1"/>
                </a:solidFill>
                <a:latin typeface="Cambria Math"/>
                <a:cs typeface="Cambria Math"/>
              </a:rPr>
              <a:t>a</a:t>
            </a:r>
            <a:r>
              <a:rPr sz="1600" b="0" spc="440" dirty="0">
                <a:solidFill>
                  <a:schemeClr val="tx1"/>
                </a:solidFill>
                <a:latin typeface="Cambria Math"/>
                <a:cs typeface="Cambria Math"/>
              </a:rPr>
              <a:t> </a:t>
            </a:r>
            <a:r>
              <a:rPr sz="1600" b="0" spc="-5" dirty="0">
                <a:solidFill>
                  <a:schemeClr val="tx1"/>
                </a:solidFill>
                <a:latin typeface="Cambria Math"/>
                <a:cs typeface="Cambria Math"/>
              </a:rPr>
              <a:t>∈	</a:t>
            </a:r>
            <a:r>
              <a:rPr sz="1600" b="0" dirty="0">
                <a:solidFill>
                  <a:schemeClr val="tx1"/>
                </a:solidFill>
                <a:latin typeface="Cambria Math"/>
                <a:cs typeface="Cambria Math"/>
              </a:rPr>
              <a:t>A}</a:t>
            </a:r>
            <a:r>
              <a:rPr sz="1600" b="0" dirty="0">
                <a:solidFill>
                  <a:schemeClr val="tx1"/>
                </a:solidFill>
              </a:rPr>
              <a:t>，</a:t>
            </a:r>
            <a:r>
              <a:rPr sz="1600" dirty="0">
                <a:solidFill>
                  <a:schemeClr val="tx1"/>
                </a:solidFill>
              </a:rPr>
              <a:t>则称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chemeClr val="tx1"/>
                </a:solidFill>
              </a:rPr>
              <a:t>与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r>
              <a:rPr sz="1600" dirty="0">
                <a:solidFill>
                  <a:schemeClr val="tx1"/>
                </a:solidFill>
              </a:rPr>
              <a:t>是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G</a:t>
            </a:r>
            <a:r>
              <a:rPr sz="1600" dirty="0">
                <a:solidFill>
                  <a:schemeClr val="tx1"/>
                </a:solidFill>
              </a:rPr>
              <a:t>等价的，求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G</a:t>
            </a:r>
            <a:r>
              <a:rPr sz="1600" dirty="0">
                <a:solidFill>
                  <a:schemeClr val="tx1"/>
                </a:solidFill>
              </a:rPr>
              <a:t>等价类的个数</a:t>
            </a:r>
            <a:r>
              <a:rPr sz="1900" dirty="0">
                <a:solidFill>
                  <a:schemeClr val="tx1"/>
                </a:solidFill>
              </a:rPr>
              <a:t>。</a:t>
            </a:r>
            <a:endParaRPr sz="19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1392" y="1912976"/>
            <a:ext cx="8512808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294" marR="5080" indent="-228594"/>
            <a:r>
              <a:rPr sz="2300" dirty="0">
                <a:solidFill>
                  <a:prstClr val="black"/>
                </a:solidFill>
                <a:latin typeface="Wingdings"/>
                <a:cs typeface="Wingdings"/>
              </a:rPr>
              <a:t></a:t>
            </a:r>
            <a:r>
              <a:rPr sz="2300" b="1" dirty="0">
                <a:solidFill>
                  <a:prstClr val="black"/>
                </a:solidFill>
                <a:latin typeface="微软雅黑"/>
                <a:cs typeface="微软雅黑"/>
              </a:rPr>
              <a:t>解： </a:t>
            </a:r>
            <a:r>
              <a:rPr sz="2300" spc="11" dirty="0">
                <a:solidFill>
                  <a:prstClr val="black"/>
                </a:solidFill>
                <a:latin typeface="微软雅黑"/>
                <a:cs typeface="微软雅黑"/>
              </a:rPr>
              <a:t>令</a:t>
            </a:r>
            <a:r>
              <a:rPr sz="2300" spc="11" dirty="0">
                <a:solidFill>
                  <a:prstClr val="black"/>
                </a:solidFill>
                <a:latin typeface="Times New Roman"/>
                <a:cs typeface="Times New Roman"/>
              </a:rPr>
              <a:t>R={0,1}</a:t>
            </a:r>
            <a:r>
              <a:rPr sz="2300" spc="11" dirty="0">
                <a:solidFill>
                  <a:prstClr val="black"/>
                </a:solidFill>
                <a:latin typeface="微软雅黑"/>
                <a:cs typeface="微软雅黑"/>
              </a:rPr>
              <a:t>，对于</a:t>
            </a:r>
            <a:r>
              <a:rPr sz="2300" spc="11" dirty="0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r>
              <a:rPr sz="2300" spc="11" dirty="0">
                <a:solidFill>
                  <a:prstClr val="black"/>
                </a:solidFill>
                <a:latin typeface="微软雅黑"/>
                <a:cs typeface="微软雅黑"/>
              </a:rPr>
              <a:t>的子集</a:t>
            </a:r>
            <a:r>
              <a:rPr sz="2300" spc="11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300" spc="11" dirty="0">
                <a:solidFill>
                  <a:prstClr val="black"/>
                </a:solidFill>
                <a:latin typeface="微软雅黑"/>
                <a:cs typeface="微软雅黑"/>
              </a:rPr>
              <a:t>，定义映射</a:t>
            </a:r>
            <a:r>
              <a:rPr sz="2300" spc="11" dirty="0">
                <a:solidFill>
                  <a:prstClr val="black"/>
                </a:solidFill>
                <a:latin typeface="Cambria Math"/>
                <a:cs typeface="Cambria Math"/>
              </a:rPr>
              <a:t>f</a:t>
            </a:r>
            <a:r>
              <a:rPr sz="2475" spc="15" baseline="-15151" dirty="0">
                <a:solidFill>
                  <a:prstClr val="black"/>
                </a:solidFill>
                <a:latin typeface="Cambria Math"/>
                <a:cs typeface="Cambria Math"/>
              </a:rPr>
              <a:t>Æ</a:t>
            </a:r>
            <a:r>
              <a:rPr sz="2300" spc="11" dirty="0">
                <a:solidFill>
                  <a:prstClr val="black"/>
                </a:solidFill>
                <a:latin typeface="Cambria Math"/>
                <a:cs typeface="Cambria Math"/>
              </a:rPr>
              <a:t>: </a:t>
            </a:r>
            <a:r>
              <a:rPr sz="2300" spc="71" dirty="0">
                <a:solidFill>
                  <a:prstClr val="black"/>
                </a:solidFill>
                <a:latin typeface="Cambria Math"/>
                <a:cs typeface="Cambria Math"/>
              </a:rPr>
              <a:t>D </a:t>
            </a:r>
            <a:r>
              <a:rPr sz="2300" dirty="0">
                <a:solidFill>
                  <a:prstClr val="black"/>
                </a:solidFill>
                <a:latin typeface="Cambria Math"/>
                <a:cs typeface="Cambria Math"/>
              </a:rPr>
              <a:t>→  </a:t>
            </a:r>
            <a:r>
              <a:rPr sz="2300" spc="11" dirty="0">
                <a:solidFill>
                  <a:prstClr val="black"/>
                </a:solidFill>
                <a:latin typeface="Cambria Math"/>
                <a:cs typeface="Cambria Math"/>
              </a:rPr>
              <a:t>R</a:t>
            </a:r>
            <a:r>
              <a:rPr sz="2300" spc="11" dirty="0">
                <a:solidFill>
                  <a:prstClr val="black"/>
                </a:solidFill>
                <a:latin typeface="微软雅黑"/>
                <a:cs typeface="微软雅黑"/>
              </a:rPr>
              <a:t>，其中</a:t>
            </a:r>
            <a:endParaRPr sz="2300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8266" y="2867381"/>
            <a:ext cx="1461771" cy="354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300" spc="80" dirty="0">
                <a:solidFill>
                  <a:prstClr val="black"/>
                </a:solidFill>
                <a:latin typeface="Cambria Math"/>
                <a:cs typeface="Cambria Math"/>
              </a:rPr>
              <a:t>f</a:t>
            </a:r>
            <a:r>
              <a:rPr sz="2475" spc="120" baseline="-15151" dirty="0">
                <a:solidFill>
                  <a:prstClr val="black"/>
                </a:solidFill>
                <a:latin typeface="Cambria Math"/>
                <a:cs typeface="Cambria Math"/>
              </a:rPr>
              <a:t>Æ</a:t>
            </a:r>
            <a:r>
              <a:rPr sz="3451" spc="120" baseline="2415" dirty="0">
                <a:solidFill>
                  <a:prstClr val="black"/>
                </a:solidFill>
                <a:latin typeface="Cambria Math"/>
                <a:cs typeface="Cambria Math"/>
              </a:rPr>
              <a:t>(</a:t>
            </a:r>
            <a:r>
              <a:rPr sz="2300" spc="80" dirty="0">
                <a:solidFill>
                  <a:prstClr val="black"/>
                </a:solidFill>
                <a:latin typeface="Cambria Math"/>
                <a:cs typeface="Cambria Math"/>
              </a:rPr>
              <a:t>x</a:t>
            </a:r>
            <a:r>
              <a:rPr sz="3451" spc="120" baseline="2415" dirty="0">
                <a:solidFill>
                  <a:prstClr val="black"/>
                </a:solidFill>
                <a:latin typeface="Cambria Math"/>
                <a:cs typeface="Cambria Math"/>
              </a:rPr>
              <a:t>) </a:t>
            </a:r>
            <a:r>
              <a:rPr sz="2300" dirty="0">
                <a:solidFill>
                  <a:prstClr val="black"/>
                </a:solidFill>
                <a:latin typeface="Cambria Math"/>
                <a:cs typeface="Cambria Math"/>
              </a:rPr>
              <a:t>=</a:t>
            </a:r>
            <a:r>
              <a:rPr sz="2300" spc="10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300" spc="31" dirty="0">
                <a:solidFill>
                  <a:prstClr val="black"/>
                </a:solidFill>
                <a:latin typeface="Cambria Math"/>
                <a:cs typeface="Cambria Math"/>
              </a:rPr>
              <a:t>{</a:t>
            </a:r>
            <a:r>
              <a:rPr sz="3451" spc="44" baseline="33816" dirty="0">
                <a:solidFill>
                  <a:prstClr val="black"/>
                </a:solidFill>
                <a:latin typeface="Cambria Math"/>
                <a:cs typeface="Cambria Math"/>
              </a:rPr>
              <a:t>1,</a:t>
            </a:r>
            <a:endParaRPr sz="3451" baseline="33816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2427" y="2867382"/>
            <a:ext cx="3194051" cy="354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300" spc="131" dirty="0">
                <a:solidFill>
                  <a:prstClr val="black"/>
                </a:solidFill>
                <a:latin typeface="微软雅黑"/>
                <a:cs typeface="微软雅黑"/>
              </a:rPr>
              <a:t>同理，对</a:t>
            </a:r>
            <a:r>
              <a:rPr sz="2300" spc="131" dirty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sz="2300" spc="131" dirty="0">
                <a:solidFill>
                  <a:prstClr val="black"/>
                </a:solidFill>
                <a:latin typeface="微软雅黑"/>
                <a:cs typeface="微软雅黑"/>
              </a:rPr>
              <a:t>有</a:t>
            </a:r>
            <a:r>
              <a:rPr sz="2300" spc="131" dirty="0">
                <a:solidFill>
                  <a:prstClr val="black"/>
                </a:solidFill>
                <a:latin typeface="Cambria Math"/>
                <a:cs typeface="Cambria Math"/>
              </a:rPr>
              <a:t>f</a:t>
            </a:r>
            <a:r>
              <a:rPr sz="2475" spc="195" baseline="-15151" dirty="0">
                <a:solidFill>
                  <a:prstClr val="black"/>
                </a:solidFill>
                <a:latin typeface="Cambria Math"/>
                <a:cs typeface="Cambria Math"/>
              </a:rPr>
              <a:t>B</a:t>
            </a:r>
            <a:r>
              <a:rPr sz="3451" spc="195" baseline="2415" dirty="0">
                <a:solidFill>
                  <a:prstClr val="black"/>
                </a:solidFill>
                <a:latin typeface="Cambria Math"/>
                <a:cs typeface="Cambria Math"/>
              </a:rPr>
              <a:t>(</a:t>
            </a:r>
            <a:r>
              <a:rPr sz="2300" spc="131" dirty="0">
                <a:solidFill>
                  <a:prstClr val="black"/>
                </a:solidFill>
                <a:latin typeface="Cambria Math"/>
                <a:cs typeface="Cambria Math"/>
              </a:rPr>
              <a:t>x</a:t>
            </a:r>
            <a:r>
              <a:rPr sz="3451" spc="195" baseline="2415" dirty="0">
                <a:solidFill>
                  <a:prstClr val="black"/>
                </a:solidFill>
                <a:latin typeface="Cambria Math"/>
                <a:cs typeface="Cambria Math"/>
              </a:rPr>
              <a:t>) </a:t>
            </a:r>
            <a:r>
              <a:rPr sz="2300" dirty="0">
                <a:solidFill>
                  <a:prstClr val="black"/>
                </a:solidFill>
                <a:latin typeface="Cambria Math"/>
                <a:cs typeface="Cambria Math"/>
              </a:rPr>
              <a:t>=</a:t>
            </a:r>
            <a:r>
              <a:rPr sz="2300" spc="4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300" spc="31" dirty="0">
                <a:solidFill>
                  <a:prstClr val="black"/>
                </a:solidFill>
                <a:latin typeface="Cambria Math"/>
                <a:cs typeface="Cambria Math"/>
              </a:rPr>
              <a:t>{</a:t>
            </a:r>
            <a:r>
              <a:rPr sz="3451" spc="44" baseline="33816" dirty="0">
                <a:solidFill>
                  <a:prstClr val="black"/>
                </a:solidFill>
                <a:latin typeface="Cambria Math"/>
                <a:cs typeface="Cambria Math"/>
              </a:rPr>
              <a:t>1,</a:t>
            </a:r>
            <a:endParaRPr sz="3451" baseline="33816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0484" y="2691488"/>
            <a:ext cx="690371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8143">
              <a:lnSpc>
                <a:spcPts val="2725"/>
              </a:lnSpc>
              <a:tabLst>
                <a:tab pos="5014469" algn="l"/>
              </a:tabLst>
            </a:pPr>
            <a:r>
              <a:rPr sz="2300" spc="111" dirty="0">
                <a:solidFill>
                  <a:prstClr val="black"/>
                </a:solidFill>
                <a:latin typeface="Cambria Math"/>
                <a:cs typeface="Cambria Math"/>
              </a:rPr>
              <a:t>x</a:t>
            </a:r>
            <a:r>
              <a:rPr sz="2300" spc="131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300" dirty="0">
                <a:solidFill>
                  <a:prstClr val="black"/>
                </a:solidFill>
                <a:latin typeface="Cambria Math"/>
                <a:cs typeface="Cambria Math"/>
              </a:rPr>
              <a:t>∈</a:t>
            </a:r>
            <a:r>
              <a:rPr sz="2300" spc="131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300" spc="25" dirty="0">
                <a:solidFill>
                  <a:prstClr val="black"/>
                </a:solidFill>
                <a:latin typeface="Cambria Math"/>
                <a:cs typeface="Cambria Math"/>
              </a:rPr>
              <a:t>A	</a:t>
            </a:r>
            <a:r>
              <a:rPr sz="2300" spc="111" dirty="0">
                <a:solidFill>
                  <a:prstClr val="black"/>
                </a:solidFill>
                <a:latin typeface="Cambria Math"/>
                <a:cs typeface="Cambria Math"/>
              </a:rPr>
              <a:t>x </a:t>
            </a:r>
            <a:r>
              <a:rPr sz="2300" dirty="0">
                <a:solidFill>
                  <a:prstClr val="black"/>
                </a:solidFill>
                <a:latin typeface="Cambria Math"/>
                <a:cs typeface="Cambria Math"/>
              </a:rPr>
              <a:t>∈</a:t>
            </a:r>
            <a:r>
              <a:rPr sz="2300" spc="5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300" spc="105" dirty="0">
                <a:solidFill>
                  <a:prstClr val="black"/>
                </a:solidFill>
                <a:latin typeface="Cambria Math"/>
                <a:cs typeface="Cambria Math"/>
              </a:rPr>
              <a:t>B</a:t>
            </a:r>
            <a:endParaRPr sz="2300" dirty="0">
              <a:solidFill>
                <a:prstClr val="black"/>
              </a:solidFill>
              <a:latin typeface="Cambria Math"/>
              <a:cs typeface="Cambria Math"/>
            </a:endParaRPr>
          </a:p>
          <a:p>
            <a:pPr marL="12700">
              <a:lnSpc>
                <a:spcPts val="2725"/>
              </a:lnSpc>
              <a:tabLst>
                <a:tab pos="476239" algn="l"/>
                <a:tab pos="4548392" algn="l"/>
                <a:tab pos="5012565" algn="l"/>
              </a:tabLst>
            </a:pPr>
            <a:r>
              <a:rPr sz="2300" dirty="0">
                <a:solidFill>
                  <a:prstClr val="black"/>
                </a:solidFill>
                <a:latin typeface="Cambria Math"/>
                <a:cs typeface="Cambria Math"/>
              </a:rPr>
              <a:t>0,	</a:t>
            </a:r>
            <a:r>
              <a:rPr sz="2300" spc="111" dirty="0">
                <a:solidFill>
                  <a:prstClr val="black"/>
                </a:solidFill>
                <a:latin typeface="Cambria Math"/>
                <a:cs typeface="Cambria Math"/>
              </a:rPr>
              <a:t>x</a:t>
            </a:r>
            <a:r>
              <a:rPr sz="2300" spc="131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300" dirty="0">
                <a:solidFill>
                  <a:prstClr val="black"/>
                </a:solidFill>
                <a:latin typeface="Cambria Math"/>
                <a:cs typeface="Cambria Math"/>
              </a:rPr>
              <a:t>∉</a:t>
            </a:r>
            <a:r>
              <a:rPr sz="2300" spc="12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300" spc="25" dirty="0">
                <a:solidFill>
                  <a:prstClr val="black"/>
                </a:solidFill>
                <a:latin typeface="Cambria Math"/>
                <a:cs typeface="Cambria Math"/>
              </a:rPr>
              <a:t>A	</a:t>
            </a:r>
            <a:r>
              <a:rPr sz="2300" dirty="0">
                <a:solidFill>
                  <a:prstClr val="black"/>
                </a:solidFill>
                <a:latin typeface="Cambria Math"/>
                <a:cs typeface="Cambria Math"/>
              </a:rPr>
              <a:t>0,	</a:t>
            </a:r>
            <a:r>
              <a:rPr sz="2300" spc="111" dirty="0">
                <a:solidFill>
                  <a:prstClr val="black"/>
                </a:solidFill>
                <a:latin typeface="Cambria Math"/>
                <a:cs typeface="Cambria Math"/>
              </a:rPr>
              <a:t>x </a:t>
            </a:r>
            <a:r>
              <a:rPr sz="2300" dirty="0">
                <a:solidFill>
                  <a:prstClr val="black"/>
                </a:solidFill>
                <a:latin typeface="Cambria Math"/>
                <a:cs typeface="Cambria Math"/>
              </a:rPr>
              <a:t>∉</a:t>
            </a:r>
            <a:r>
              <a:rPr sz="2300" spc="51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300" spc="105" dirty="0">
                <a:solidFill>
                  <a:prstClr val="black"/>
                </a:solidFill>
                <a:latin typeface="Cambria Math"/>
                <a:cs typeface="Cambria Math"/>
              </a:rPr>
              <a:t>B</a:t>
            </a:r>
            <a:endParaRPr sz="2300" dirty="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1392" y="3483967"/>
            <a:ext cx="8512808" cy="1190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294" marR="5080" indent="-228594">
              <a:tabLst>
                <a:tab pos="2772341" algn="l"/>
              </a:tabLst>
            </a:pPr>
            <a:r>
              <a:rPr sz="2300" spc="-5" dirty="0">
                <a:solidFill>
                  <a:prstClr val="black"/>
                </a:solidFill>
                <a:latin typeface="Wingdings"/>
                <a:cs typeface="Wingdings"/>
              </a:rPr>
              <a:t></a:t>
            </a:r>
            <a:r>
              <a:rPr sz="2300" dirty="0">
                <a:solidFill>
                  <a:prstClr val="black"/>
                </a:solidFill>
                <a:latin typeface="微软雅黑"/>
                <a:cs typeface="微软雅黑"/>
              </a:rPr>
              <a:t>则</a:t>
            </a:r>
            <a:r>
              <a:rPr sz="2300" spc="-5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300" dirty="0">
                <a:solidFill>
                  <a:prstClr val="black"/>
                </a:solidFill>
                <a:latin typeface="微软雅黑"/>
                <a:cs typeface="微软雅黑"/>
              </a:rPr>
              <a:t>与</a:t>
            </a:r>
            <a:r>
              <a:rPr sz="2300" spc="-5" dirty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sz="2300" dirty="0">
                <a:solidFill>
                  <a:prstClr val="black"/>
                </a:solidFill>
                <a:latin typeface="微软雅黑"/>
                <a:cs typeface="微软雅黑"/>
              </a:rPr>
              <a:t>是</a:t>
            </a:r>
            <a:r>
              <a:rPr sz="2300" spc="-5" dirty="0">
                <a:solidFill>
                  <a:prstClr val="black"/>
                </a:solidFill>
                <a:latin typeface="Times New Roman"/>
                <a:cs typeface="Times New Roman"/>
              </a:rPr>
              <a:t>G</a:t>
            </a:r>
            <a:r>
              <a:rPr sz="2300" dirty="0">
                <a:solidFill>
                  <a:prstClr val="black"/>
                </a:solidFill>
                <a:latin typeface="微软雅黑"/>
                <a:cs typeface="微软雅黑"/>
              </a:rPr>
              <a:t>等价的等同于</a:t>
            </a:r>
            <a:r>
              <a:rPr sz="2300" spc="560" dirty="0">
                <a:solidFill>
                  <a:prstClr val="black"/>
                </a:solidFill>
                <a:latin typeface="Cambria Math"/>
                <a:cs typeface="Cambria Math"/>
              </a:rPr>
              <a:t>f</a:t>
            </a:r>
            <a:r>
              <a:rPr sz="2475" spc="-383" baseline="-15151" dirty="0">
                <a:solidFill>
                  <a:prstClr val="black"/>
                </a:solidFill>
                <a:latin typeface="Cambria Math"/>
                <a:cs typeface="Cambria Math"/>
              </a:rPr>
              <a:t>Æ</a:t>
            </a:r>
            <a:r>
              <a:rPr sz="3451" spc="-15" baseline="2415" dirty="0">
                <a:solidFill>
                  <a:prstClr val="black"/>
                </a:solidFill>
                <a:latin typeface="Cambria Math"/>
                <a:cs typeface="Cambria Math"/>
              </a:rPr>
              <a:t>(</a:t>
            </a:r>
            <a:r>
              <a:rPr sz="2300" spc="105" dirty="0">
                <a:solidFill>
                  <a:prstClr val="black"/>
                </a:solidFill>
                <a:latin typeface="Cambria Math"/>
                <a:cs typeface="Cambria Math"/>
              </a:rPr>
              <a:t>x</a:t>
            </a:r>
            <a:r>
              <a:rPr sz="3451" spc="-7" baseline="2415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sz="2300" dirty="0">
                <a:solidFill>
                  <a:prstClr val="black"/>
                </a:solidFill>
                <a:latin typeface="微软雅黑"/>
                <a:cs typeface="微软雅黑"/>
              </a:rPr>
              <a:t>和</a:t>
            </a:r>
            <a:r>
              <a:rPr sz="2300" spc="560" dirty="0">
                <a:solidFill>
                  <a:prstClr val="black"/>
                </a:solidFill>
                <a:latin typeface="Cambria Math"/>
                <a:cs typeface="Cambria Math"/>
              </a:rPr>
              <a:t>f</a:t>
            </a:r>
            <a:r>
              <a:rPr sz="2475" spc="292" baseline="-15151" dirty="0">
                <a:solidFill>
                  <a:prstClr val="black"/>
                </a:solidFill>
                <a:latin typeface="Cambria Math"/>
                <a:cs typeface="Cambria Math"/>
              </a:rPr>
              <a:t>B</a:t>
            </a:r>
            <a:r>
              <a:rPr sz="3451" spc="-15" baseline="2415" dirty="0">
                <a:solidFill>
                  <a:prstClr val="black"/>
                </a:solidFill>
                <a:latin typeface="Cambria Math"/>
                <a:cs typeface="Cambria Math"/>
              </a:rPr>
              <a:t>(</a:t>
            </a:r>
            <a:r>
              <a:rPr sz="2300" spc="105" dirty="0">
                <a:solidFill>
                  <a:prstClr val="black"/>
                </a:solidFill>
                <a:latin typeface="Cambria Math"/>
                <a:cs typeface="Cambria Math"/>
              </a:rPr>
              <a:t>x</a:t>
            </a:r>
            <a:r>
              <a:rPr sz="3451" spc="-7" baseline="2415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sz="2300" dirty="0">
                <a:solidFill>
                  <a:prstClr val="black"/>
                </a:solidFill>
                <a:latin typeface="微软雅黑"/>
                <a:cs typeface="微软雅黑"/>
              </a:rPr>
              <a:t>是</a:t>
            </a:r>
            <a:r>
              <a:rPr sz="2300" spc="-5" dirty="0">
                <a:solidFill>
                  <a:prstClr val="black"/>
                </a:solidFill>
                <a:latin typeface="Times New Roman"/>
                <a:cs typeface="Times New Roman"/>
              </a:rPr>
              <a:t>G</a:t>
            </a:r>
            <a:r>
              <a:rPr sz="2300" dirty="0">
                <a:solidFill>
                  <a:prstClr val="black"/>
                </a:solidFill>
                <a:latin typeface="微软雅黑"/>
                <a:cs typeface="微软雅黑"/>
              </a:rPr>
              <a:t>等价的，则</a:t>
            </a:r>
            <a:r>
              <a:rPr sz="2300" spc="5" dirty="0">
                <a:solidFill>
                  <a:prstClr val="black"/>
                </a:solidFill>
                <a:latin typeface="微软雅黑"/>
                <a:cs typeface="微软雅黑"/>
              </a:rPr>
              <a:t>问</a:t>
            </a:r>
            <a:r>
              <a:rPr sz="2300" dirty="0">
                <a:solidFill>
                  <a:prstClr val="black"/>
                </a:solidFill>
                <a:latin typeface="微软雅黑"/>
                <a:cs typeface="微软雅黑"/>
              </a:rPr>
              <a:t>题转化为求在</a:t>
            </a:r>
            <a:r>
              <a:rPr sz="2300" dirty="0">
                <a:solidFill>
                  <a:prstClr val="black"/>
                </a:solidFill>
                <a:latin typeface="Cambria Math"/>
                <a:cs typeface="Cambria Math"/>
              </a:rPr>
              <a:t>F</a:t>
            </a:r>
            <a:r>
              <a:rPr sz="2300" spc="131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300" dirty="0">
                <a:solidFill>
                  <a:prstClr val="black"/>
                </a:solidFill>
                <a:latin typeface="Cambria Math"/>
                <a:cs typeface="Cambria Math"/>
              </a:rPr>
              <a:t>=</a:t>
            </a:r>
            <a:r>
              <a:rPr sz="2300" spc="131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300" dirty="0" smtClean="0">
                <a:solidFill>
                  <a:prstClr val="black"/>
                </a:solidFill>
                <a:latin typeface="Cambria Math"/>
                <a:cs typeface="Cambria Math"/>
              </a:rPr>
              <a:t>{</a:t>
            </a:r>
            <a:r>
              <a:rPr sz="2300" spc="565" dirty="0" smtClean="0">
                <a:solidFill>
                  <a:prstClr val="black"/>
                </a:solidFill>
                <a:latin typeface="Cambria Math"/>
                <a:cs typeface="Cambria Math"/>
              </a:rPr>
              <a:t>f</a:t>
            </a:r>
            <a:r>
              <a:rPr sz="2300" spc="-11" dirty="0" smtClean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300" dirty="0">
                <a:solidFill>
                  <a:prstClr val="black"/>
                </a:solidFill>
                <a:latin typeface="Cambria Math"/>
                <a:cs typeface="Cambria Math"/>
              </a:rPr>
              <a:t>| </a:t>
            </a:r>
            <a:r>
              <a:rPr sz="2300" spc="560" dirty="0" err="1" smtClean="0">
                <a:solidFill>
                  <a:prstClr val="black"/>
                </a:solidFill>
                <a:latin typeface="Cambria Math"/>
                <a:cs typeface="Cambria Math"/>
              </a:rPr>
              <a:t>f</a:t>
            </a:r>
            <a:r>
              <a:rPr sz="2475" spc="-383" baseline="-15151" dirty="0" err="1" smtClean="0">
                <a:solidFill>
                  <a:prstClr val="black"/>
                </a:solidFill>
                <a:latin typeface="Cambria Math"/>
                <a:cs typeface="Cambria Math"/>
              </a:rPr>
              <a:t>Æ</a:t>
            </a:r>
            <a:r>
              <a:rPr sz="2300" spc="-5" dirty="0" smtClean="0">
                <a:solidFill>
                  <a:prstClr val="black"/>
                </a:solidFill>
                <a:latin typeface="Cambria Math"/>
                <a:cs typeface="Cambria Math"/>
              </a:rPr>
              <a:t>:</a:t>
            </a:r>
            <a:r>
              <a:rPr sz="2300" spc="-115" dirty="0" smtClean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300" spc="71" dirty="0">
                <a:solidFill>
                  <a:prstClr val="black"/>
                </a:solidFill>
                <a:latin typeface="Cambria Math"/>
                <a:cs typeface="Cambria Math"/>
              </a:rPr>
              <a:t>D</a:t>
            </a:r>
            <a:r>
              <a:rPr sz="2300" spc="12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300" dirty="0">
                <a:solidFill>
                  <a:prstClr val="black"/>
                </a:solidFill>
                <a:latin typeface="Cambria Math"/>
                <a:cs typeface="Cambria Math"/>
              </a:rPr>
              <a:t>→</a:t>
            </a:r>
            <a:r>
              <a:rPr sz="2300" spc="12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300" spc="35" dirty="0">
                <a:solidFill>
                  <a:prstClr val="black"/>
                </a:solidFill>
                <a:latin typeface="Cambria Math"/>
                <a:cs typeface="Cambria Math"/>
              </a:rPr>
              <a:t>R</a:t>
            </a:r>
            <a:r>
              <a:rPr sz="2300" spc="-5" dirty="0">
                <a:solidFill>
                  <a:prstClr val="black"/>
                </a:solidFill>
                <a:latin typeface="Cambria Math"/>
                <a:cs typeface="Cambria Math"/>
              </a:rPr>
              <a:t> }</a:t>
            </a:r>
            <a:r>
              <a:rPr sz="2300" dirty="0">
                <a:solidFill>
                  <a:prstClr val="black"/>
                </a:solidFill>
                <a:latin typeface="微软雅黑"/>
                <a:cs typeface="微软雅黑"/>
              </a:rPr>
              <a:t>上的等价类个数</a:t>
            </a:r>
            <a:r>
              <a:rPr sz="2300" spc="5" dirty="0">
                <a:solidFill>
                  <a:prstClr val="black"/>
                </a:solidFill>
                <a:latin typeface="微软雅黑"/>
                <a:cs typeface="微软雅黑"/>
              </a:rPr>
              <a:t>。</a:t>
            </a:r>
            <a:endParaRPr sz="2300" dirty="0">
              <a:solidFill>
                <a:prstClr val="black"/>
              </a:solidFill>
              <a:latin typeface="微软雅黑"/>
              <a:cs typeface="微软雅黑"/>
            </a:endParaRPr>
          </a:p>
          <a:p>
            <a:pPr marL="12700">
              <a:spcBef>
                <a:spcPts val="1000"/>
              </a:spcBef>
            </a:pPr>
            <a:r>
              <a:rPr sz="2300" spc="-5" dirty="0">
                <a:solidFill>
                  <a:prstClr val="black"/>
                </a:solidFill>
                <a:latin typeface="Wingdings"/>
                <a:cs typeface="Wingdings"/>
              </a:rPr>
              <a:t></a:t>
            </a:r>
            <a:r>
              <a:rPr sz="2300" spc="-5" dirty="0">
                <a:solidFill>
                  <a:prstClr val="black"/>
                </a:solidFill>
                <a:latin typeface="微软雅黑"/>
                <a:cs typeface="微软雅黑"/>
              </a:rPr>
              <a:t>由</a:t>
            </a:r>
            <a:r>
              <a:rPr sz="2300" spc="-5" dirty="0">
                <a:solidFill>
                  <a:prstClr val="black"/>
                </a:solidFill>
                <a:latin typeface="Times New Roman"/>
                <a:cs typeface="Times New Roman"/>
              </a:rPr>
              <a:t>Polya</a:t>
            </a:r>
            <a:r>
              <a:rPr sz="2300" spc="-5" dirty="0">
                <a:solidFill>
                  <a:prstClr val="black"/>
                </a:solidFill>
                <a:latin typeface="微软雅黑"/>
                <a:cs typeface="微软雅黑"/>
              </a:rPr>
              <a:t>计数定理得等价类的个数为</a:t>
            </a:r>
            <a:endParaRPr sz="2300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10455" y="5041347"/>
            <a:ext cx="369571" cy="0"/>
          </a:xfrm>
          <a:custGeom>
            <a:avLst/>
            <a:gdLst/>
            <a:ahLst/>
            <a:cxnLst/>
            <a:rect l="l" t="t" r="r" b="b"/>
            <a:pathLst>
              <a:path w="369570">
                <a:moveTo>
                  <a:pt x="0" y="0"/>
                </a:moveTo>
                <a:lnTo>
                  <a:pt x="369570" y="0"/>
                </a:lnTo>
              </a:path>
            </a:pathLst>
          </a:custGeom>
          <a:ln w="191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7755" y="5028289"/>
            <a:ext cx="394971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300" dirty="0">
                <a:solidFill>
                  <a:prstClr val="black"/>
                </a:solidFill>
                <a:latin typeface="Cambria Math"/>
                <a:cs typeface="Cambria Math"/>
              </a:rPr>
              <a:t>|</a:t>
            </a:r>
            <a:r>
              <a:rPr sz="2300" spc="45" dirty="0">
                <a:solidFill>
                  <a:prstClr val="black"/>
                </a:solidFill>
                <a:latin typeface="Cambria Math"/>
                <a:cs typeface="Cambria Math"/>
              </a:rPr>
              <a:t>G</a:t>
            </a:r>
            <a:r>
              <a:rPr sz="2300" dirty="0">
                <a:solidFill>
                  <a:prstClr val="black"/>
                </a:solidFill>
                <a:latin typeface="Cambria Math"/>
                <a:cs typeface="Cambria Math"/>
              </a:rPr>
              <a:t>|</a:t>
            </a:r>
            <a:endParaRPr sz="230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16855" y="5293716"/>
            <a:ext cx="411480" cy="254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51" spc="85" dirty="0">
                <a:solidFill>
                  <a:prstClr val="black"/>
                </a:solidFill>
                <a:latin typeface="Cambria Math"/>
                <a:cs typeface="Cambria Math"/>
              </a:rPr>
              <a:t>o</a:t>
            </a:r>
            <a:r>
              <a:rPr sz="1651" spc="-5" dirty="0">
                <a:solidFill>
                  <a:prstClr val="black"/>
                </a:solidFill>
                <a:latin typeface="Cambria Math"/>
                <a:cs typeface="Cambria Math"/>
              </a:rPr>
              <a:t>∈</a:t>
            </a:r>
            <a:r>
              <a:rPr sz="1651" spc="31" dirty="0">
                <a:solidFill>
                  <a:prstClr val="black"/>
                </a:solidFill>
                <a:latin typeface="Cambria Math"/>
                <a:cs typeface="Cambria Math"/>
              </a:rPr>
              <a:t>G</a:t>
            </a:r>
            <a:endParaRPr sz="1651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01259" y="4725391"/>
            <a:ext cx="2273300" cy="354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27017" algn="l"/>
              </a:tabLst>
            </a:pPr>
            <a:r>
              <a:rPr sz="3451" baseline="21739" dirty="0">
                <a:solidFill>
                  <a:prstClr val="black"/>
                </a:solidFill>
                <a:latin typeface="Cambria Math"/>
                <a:cs typeface="Cambria Math"/>
              </a:rPr>
              <a:t>1	</a:t>
            </a:r>
            <a:r>
              <a:rPr sz="3451" spc="2685" baseline="-20531" dirty="0">
                <a:solidFill>
                  <a:prstClr val="black"/>
                </a:solidFill>
                <a:latin typeface="Cambria Math"/>
                <a:cs typeface="Cambria Math"/>
              </a:rPr>
              <a:t>Σ</a:t>
            </a:r>
            <a:r>
              <a:rPr sz="3451" spc="-263" baseline="-20531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3451" spc="75" baseline="-20531" dirty="0">
                <a:solidFill>
                  <a:prstClr val="black"/>
                </a:solidFill>
                <a:latin typeface="Cambria Math"/>
                <a:cs typeface="Cambria Math"/>
              </a:rPr>
              <a:t>2</a:t>
            </a:r>
            <a:r>
              <a:rPr sz="1651" spc="51" dirty="0">
                <a:solidFill>
                  <a:prstClr val="black"/>
                </a:solidFill>
                <a:latin typeface="Cambria Math"/>
                <a:cs typeface="Cambria Math"/>
              </a:rPr>
              <a:t>b</a:t>
            </a:r>
            <a:r>
              <a:rPr sz="2025" spc="75" baseline="-14403" dirty="0">
                <a:solidFill>
                  <a:prstClr val="black"/>
                </a:solidFill>
                <a:latin typeface="Cambria Math"/>
                <a:cs typeface="Cambria Math"/>
              </a:rPr>
              <a:t>1</a:t>
            </a:r>
            <a:r>
              <a:rPr sz="1651" spc="51" dirty="0">
                <a:solidFill>
                  <a:prstClr val="black"/>
                </a:solidFill>
                <a:latin typeface="Cambria Math"/>
                <a:cs typeface="Cambria Math"/>
              </a:rPr>
              <a:t>+b</a:t>
            </a:r>
            <a:r>
              <a:rPr sz="2025" spc="75" baseline="-14403" dirty="0">
                <a:solidFill>
                  <a:prstClr val="black"/>
                </a:solidFill>
                <a:latin typeface="Cambria Math"/>
                <a:cs typeface="Cambria Math"/>
              </a:rPr>
              <a:t>2</a:t>
            </a:r>
            <a:r>
              <a:rPr sz="1651" spc="51" dirty="0">
                <a:solidFill>
                  <a:prstClr val="black"/>
                </a:solidFill>
                <a:latin typeface="Cambria Math"/>
                <a:cs typeface="Cambria Math"/>
              </a:rPr>
              <a:t>+…+b</a:t>
            </a:r>
            <a:r>
              <a:rPr sz="2025" spc="75" baseline="-14403" dirty="0">
                <a:solidFill>
                  <a:prstClr val="black"/>
                </a:solidFill>
                <a:latin typeface="Cambria Math"/>
                <a:cs typeface="Cambria Math"/>
              </a:rPr>
              <a:t>n</a:t>
            </a:r>
            <a:endParaRPr sz="2025" baseline="-14403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20593" y="5634077"/>
            <a:ext cx="155384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71" dirty="0">
                <a:solidFill>
                  <a:prstClr val="black"/>
                </a:solidFill>
                <a:latin typeface="Cambria Math"/>
                <a:cs typeface="Cambria Math"/>
              </a:rPr>
              <a:t>o</a:t>
            </a:r>
            <a:r>
              <a:rPr sz="1400" dirty="0">
                <a:solidFill>
                  <a:prstClr val="black"/>
                </a:solidFill>
                <a:latin typeface="微软雅黑"/>
                <a:cs typeface="微软雅黑"/>
              </a:rPr>
              <a:t>是</a:t>
            </a:r>
            <a:r>
              <a:rPr sz="1400" spc="-5" dirty="0">
                <a:solidFill>
                  <a:prstClr val="black"/>
                </a:solidFill>
                <a:latin typeface="Cambria Math"/>
                <a:cs typeface="Cambria Math"/>
              </a:rPr>
              <a:t>1</a:t>
            </a:r>
            <a:r>
              <a:rPr sz="1500" spc="75" baseline="27777" dirty="0">
                <a:solidFill>
                  <a:prstClr val="black"/>
                </a:solidFill>
                <a:latin typeface="Cambria Math"/>
                <a:cs typeface="Cambria Math"/>
              </a:rPr>
              <a:t>b</a:t>
            </a:r>
            <a:r>
              <a:rPr sz="1200" spc="187" baseline="20833" dirty="0">
                <a:solidFill>
                  <a:prstClr val="black"/>
                </a:solidFill>
                <a:latin typeface="Cambria Math"/>
                <a:cs typeface="Cambria Math"/>
              </a:rPr>
              <a:t>1</a:t>
            </a:r>
            <a:r>
              <a:rPr sz="1400" spc="-5" dirty="0">
                <a:solidFill>
                  <a:prstClr val="black"/>
                </a:solidFill>
                <a:latin typeface="Cambria Math"/>
                <a:cs typeface="Cambria Math"/>
              </a:rPr>
              <a:t>2</a:t>
            </a:r>
            <a:r>
              <a:rPr sz="1500" spc="75" baseline="27777" dirty="0">
                <a:solidFill>
                  <a:prstClr val="black"/>
                </a:solidFill>
                <a:latin typeface="Cambria Math"/>
                <a:cs typeface="Cambria Math"/>
              </a:rPr>
              <a:t>b</a:t>
            </a:r>
            <a:r>
              <a:rPr sz="1200" spc="52" baseline="20833" dirty="0">
                <a:solidFill>
                  <a:prstClr val="black"/>
                </a:solidFill>
                <a:latin typeface="Cambria Math"/>
                <a:cs typeface="Cambria Math"/>
              </a:rPr>
              <a:t>2</a:t>
            </a:r>
            <a:r>
              <a:rPr sz="1200" spc="-127" baseline="20833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ambria Math"/>
                <a:cs typeface="Cambria Math"/>
              </a:rPr>
              <a:t>…</a:t>
            </a:r>
            <a:r>
              <a:rPr sz="1400" spc="20" dirty="0">
                <a:solidFill>
                  <a:prstClr val="black"/>
                </a:solidFill>
                <a:latin typeface="Cambria Math"/>
                <a:cs typeface="Cambria Math"/>
              </a:rPr>
              <a:t>n</a:t>
            </a:r>
            <a:r>
              <a:rPr sz="1500" spc="75" baseline="27777" dirty="0">
                <a:solidFill>
                  <a:prstClr val="black"/>
                </a:solidFill>
                <a:latin typeface="Cambria Math"/>
                <a:cs typeface="Cambria Math"/>
              </a:rPr>
              <a:t>b</a:t>
            </a:r>
            <a:r>
              <a:rPr sz="1200" spc="307" baseline="20833" dirty="0">
                <a:solidFill>
                  <a:prstClr val="black"/>
                </a:solidFill>
                <a:latin typeface="Cambria Math"/>
                <a:cs typeface="Cambria Math"/>
              </a:rPr>
              <a:t>n</a:t>
            </a:r>
            <a:r>
              <a:rPr sz="1400" dirty="0">
                <a:solidFill>
                  <a:prstClr val="black"/>
                </a:solidFill>
                <a:latin typeface="微软雅黑"/>
                <a:cs typeface="微软雅黑"/>
              </a:rPr>
              <a:t>型</a:t>
            </a:r>
            <a:r>
              <a:rPr sz="1400" spc="5" dirty="0">
                <a:solidFill>
                  <a:prstClr val="black"/>
                </a:solidFill>
                <a:latin typeface="微软雅黑"/>
                <a:cs typeface="微软雅黑"/>
              </a:rPr>
              <a:t>的</a:t>
            </a:r>
            <a:endParaRPr sz="14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28727" y="388268"/>
            <a:ext cx="564489" cy="561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42938" y="469379"/>
            <a:ext cx="287921" cy="421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94700" y="408609"/>
            <a:ext cx="566967" cy="547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3701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5022"/>
                <a:ext cx="10515600" cy="4743617"/>
              </a:xfrm>
            </p:spPr>
            <p:txBody>
              <a:bodyPr/>
              <a:lstStyle/>
              <a:p>
                <a:r>
                  <a:rPr lang="zh-CN" altLang="en-US" dirty="0" smtClean="0"/>
                  <a:t>对本题中的顶点进行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着色，问多少种着色方案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/>
                  <a:t>将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旋转</a:t>
                </a:r>
                <a:r>
                  <a:rPr lang="zh-CN" altLang="en-US" dirty="0"/>
                  <a:t>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翻转</a:t>
                </a:r>
                <a:r>
                  <a:rPr lang="zh-CN" altLang="en-US" dirty="0"/>
                  <a:t>能重合的方案视为相同方案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/>
                  <a:t>旋转和翻转构成的置换群中的元素共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个，分别是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恒等置换：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</m:oMath>
                </a14:m>
                <a:r>
                  <a:rPr lang="zh-CN" altLang="en-US" dirty="0" smtClean="0"/>
                  <a:t>型，共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个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绕中心旋转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90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270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zh-CN" altLang="en-US" dirty="0" smtClean="0"/>
                  <a:t>的置换：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型，共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个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绕中心旋转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zh-CN" altLang="en-US" dirty="0" smtClean="0"/>
                  <a:t>的置换：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 smtClean="0"/>
                  <a:t>型，</a:t>
                </a:r>
                <a:r>
                  <a:rPr lang="zh-CN" altLang="en-US" dirty="0" smtClean="0"/>
                  <a:t>共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个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绕对边中点连线翻转的置换：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 smtClean="0"/>
                  <a:t>型，</a:t>
                </a:r>
                <a:r>
                  <a:rPr lang="zh-CN" altLang="en-US" dirty="0" smtClean="0"/>
                  <a:t>共</a:t>
                </a:r>
                <a:r>
                  <a:rPr lang="en-US" altLang="zh-CN" dirty="0"/>
                  <a:t>2</a:t>
                </a:r>
                <a:r>
                  <a:rPr lang="zh-CN" altLang="en-US" dirty="0" smtClean="0"/>
                  <a:t>个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绕对角顶点连线翻转的置换：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 smtClean="0"/>
                  <a:t>型，共</a:t>
                </a:r>
                <a:r>
                  <a:rPr lang="en-US" altLang="zh-CN" dirty="0"/>
                  <a:t>2</a:t>
                </a:r>
                <a:r>
                  <a:rPr lang="zh-CN" altLang="en-US" dirty="0" smtClean="0"/>
                  <a:t>个</a:t>
                </a:r>
                <a:endParaRPr lang="en-US" altLang="zh-CN" dirty="0" smtClean="0"/>
              </a:p>
              <a:p>
                <a:pPr lvl="1"/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5022"/>
                <a:ext cx="10515600" cy="4743617"/>
              </a:xfrm>
              <a:blipFill rotWithShape="0">
                <a:blip r:embed="rId2"/>
                <a:stretch>
                  <a:fillRect l="-1333" t="-2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1">
              <a:rPr lang="zh-CN" altLang="en-US" smtClean="0"/>
              <a:t>2021/12/20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569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轮换指标为：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等价类的个数为：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1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第五章 生成函数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5.7 (4)(5) 5.9 5.11(3)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821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5.7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设多重集合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={∞∙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,∞∙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,∞∙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,∞∙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表示集合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满足下列条件的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排列数，求数列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的生成函数</a:t>
                </a:r>
                <a:endParaRPr lang="en-US" altLang="zh-CN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1"/>
                <a:r>
                  <a:rPr lang="en-US" altLang="zh-CN" dirty="0" smtClean="0"/>
                  <a:t>(4)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dirty="0" smtClean="0"/>
                  <a:t>出现</a:t>
                </a:r>
                <a:r>
                  <a:rPr lang="en-US" altLang="zh-CN" dirty="0" smtClean="0"/>
                  <a:t>1</a:t>
                </a:r>
                <a:r>
                  <a:rPr lang="en-US" altLang="zh-CN" dirty="0"/>
                  <a:t>,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或</a:t>
                </a:r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次，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dirty="0" smtClean="0"/>
                  <a:t>出现</a:t>
                </a:r>
                <a:r>
                  <a:rPr lang="en-US" altLang="zh-CN" dirty="0" smtClean="0"/>
                  <a:t>2</a:t>
                </a:r>
                <a:r>
                  <a:rPr lang="en-US" altLang="zh-CN" dirty="0"/>
                  <a:t>,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或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次；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(5)</a:t>
                </a:r>
                <a:r>
                  <a:rPr lang="zh-CN" altLang="en-US" dirty="0" smtClean="0"/>
                  <a:t>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 smtClean="0"/>
                  <a:t>至少出现</a:t>
                </a:r>
                <a:r>
                  <a:rPr lang="en-US" altLang="zh-CN" b="1" dirty="0" smtClean="0"/>
                  <a:t>10</a:t>
                </a:r>
                <a:r>
                  <a:rPr lang="zh-CN" altLang="en-US" b="1" dirty="0" smtClean="0"/>
                  <a:t>次</a:t>
                </a:r>
                <a:r>
                  <a:rPr lang="en-US" altLang="zh-CN" b="1" dirty="0" smtClean="0"/>
                  <a:t>.</a:t>
                </a:r>
              </a:p>
              <a:p>
                <a:endParaRPr lang="en-US" altLang="zh-CN" dirty="0" smtClean="0">
                  <a:solidFill>
                    <a:srgbClr val="FF0000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思路</a:t>
                </a:r>
                <a:r>
                  <a:rPr lang="zh-CN" altLang="en-US" dirty="0">
                    <a:solidFill>
                      <a:srgbClr val="FF0000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：写出每个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对应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的形式幂级数，相乘即可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。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1">
              <a:rPr lang="zh-CN" altLang="en-US" smtClean="0"/>
              <a:t>2021/12/20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3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5.7(4)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 smtClean="0">
                    <a:solidFill>
                      <a:srgbClr val="00B050"/>
                    </a:solidFill>
                  </a:rPr>
                  <a:t>形式幂级数为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p>
                    </m:sSup>
                  </m:oMath>
                </a14:m>
                <a:r>
                  <a:rPr lang="zh-CN" altLang="en-US" b="1" dirty="0" smtClean="0">
                    <a:solidFill>
                      <a:srgbClr val="00B050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 smtClean="0">
                    <a:solidFill>
                      <a:srgbClr val="00B050"/>
                    </a:solidFill>
                  </a:rPr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zh-CN" altLang="en-US" b="1" dirty="0" smtClean="0">
                    <a:solidFill>
                      <a:srgbClr val="00B050"/>
                    </a:solidFill>
                  </a:rPr>
                  <a:t>，其余为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zh-CN" altLang="en-US" b="1" dirty="0" smtClean="0">
                    <a:solidFill>
                      <a:srgbClr val="00B050"/>
                    </a:solidFill>
                  </a:rPr>
                  <a:t>。因此生成函数为</a:t>
                </a:r>
                <a:endParaRPr lang="en-US" altLang="zh-CN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altLang="zh-CN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b="1" dirty="0" smtClean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211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1">
              <a:rPr lang="zh-CN" altLang="en-US" smtClean="0"/>
              <a:t>2021/12/20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41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5.7(5)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B050"/>
                    </a:solidFill>
                  </a:rPr>
                  <a:t>的形式幂级数为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zh-CN" altLang="en-US" dirty="0" smtClean="0">
                    <a:solidFill>
                      <a:srgbClr val="00B050"/>
                    </a:solidFill>
                  </a:rPr>
                  <a:t>，因此生成函数为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𝟒𝟎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3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1">
              <a:rPr lang="zh-CN" altLang="en-US" smtClean="0"/>
              <a:t>2021/12/20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65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zh-CN" altLang="en-US" dirty="0" smtClean="0"/>
                  <a:t>之间有多少个整数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其各位数字之和等于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？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>
                    <a:solidFill>
                      <a:srgbClr val="FF0000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思路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：等价于求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的非负整数解问题，其中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不全为零。</a:t>
                </a:r>
                <a:endParaRPr lang="en-US" altLang="zh-CN" dirty="0" smtClean="0">
                  <a:solidFill>
                    <a:srgbClr val="FF0000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可以先求没有限制条件的情况，再去掉全为零的情况。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1">
              <a:rPr lang="zh-CN" altLang="en-US" smtClean="0"/>
              <a:t>2021/12/20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698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任意位置都允许有零时，个数为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𝟐𝟓𝟐</m:t>
                    </m:r>
                  </m:oMath>
                </a14:m>
                <a:r>
                  <a:rPr lang="en-US" altLang="zh-CN" dirty="0" smtClean="0"/>
                  <a:t>,</a:t>
                </a:r>
              </a:p>
              <a:p>
                <a:r>
                  <a:rPr lang="zh-CN" altLang="en-US" dirty="0" smtClean="0"/>
                  <a:t>前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位全是零时，个数为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总个数为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𝟐𝟓𝟐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𝟐𝟒𝟔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1">
              <a:rPr lang="zh-CN" altLang="en-US" smtClean="0"/>
              <a:t>2021/12/20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815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5.11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设多重集合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={∞∙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,∞∙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,∞∙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,∞∙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表示集合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满足下列条件的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排列数，求数列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的指数型生成函数</a:t>
                </a:r>
                <a:endParaRPr lang="en-US" altLang="zh-CN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1"/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u="sng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至少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出现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次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=1,2,⋯,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endParaRPr lang="zh-CN" altLang="en-US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思路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：写出每个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对应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的形式幂级数，相乘即可。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703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443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5.11(3)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203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解</a:t>
                </a:r>
                <a:r>
                  <a:rPr lang="zh-CN" altLang="en-US" dirty="0" smtClean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：每个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B050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的形式幂级数为</a:t>
                </a:r>
                <a:endParaRPr lang="en-US" altLang="zh-CN" i="1" dirty="0" smtClean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+1)!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+⋯=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b="0" dirty="0" smtClean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00B050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因此生成函数为</a:t>
                </a:r>
                <a:endParaRPr lang="en-US" altLang="zh-CN" dirty="0" smtClean="0">
                  <a:solidFill>
                    <a:srgbClr val="00B050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en-US" altLang="zh-CN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00B050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2035"/>
              </a:xfrm>
              <a:blipFill>
                <a:blip r:embed="rId2"/>
                <a:stretch>
                  <a:fillRect l="-1217" t="-2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31896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华康俪金黑W8(P)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249</Words>
  <Application>Microsoft Office PowerPoint</Application>
  <PresentationFormat>宽屏</PresentationFormat>
  <Paragraphs>75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华康俪金黑W8(P)</vt:lpstr>
      <vt:lpstr>楷体</vt:lpstr>
      <vt:lpstr>微软雅黑</vt:lpstr>
      <vt:lpstr>Arial</vt:lpstr>
      <vt:lpstr>Calibri</vt:lpstr>
      <vt:lpstr>Cambria Math</vt:lpstr>
      <vt:lpstr>Gill Sans MT</vt:lpstr>
      <vt:lpstr>Times New Roman</vt:lpstr>
      <vt:lpstr>Wingdings</vt:lpstr>
      <vt:lpstr>1_Office 主题</vt:lpstr>
      <vt:lpstr>第七次作业</vt:lpstr>
      <vt:lpstr>题号</vt:lpstr>
      <vt:lpstr>5.7</vt:lpstr>
      <vt:lpstr>5.7(4)</vt:lpstr>
      <vt:lpstr>5.7(5)</vt:lpstr>
      <vt:lpstr>5.9</vt:lpstr>
      <vt:lpstr>5.9</vt:lpstr>
      <vt:lpstr>5.11</vt:lpstr>
      <vt:lpstr>5.11(3)</vt:lpstr>
      <vt:lpstr>第十二次作业（部分）</vt:lpstr>
      <vt:lpstr>题号</vt:lpstr>
      <vt:lpstr>{  o(a)  | a ∈ A}，则称A与B是G等价的，求G等价类的个数。</vt:lpstr>
      <vt:lpstr>8.4</vt:lpstr>
      <vt:lpstr>8.4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Daniel Shao</dc:creator>
  <cp:lastModifiedBy>Daniel Shao</cp:lastModifiedBy>
  <cp:revision>14</cp:revision>
  <dcterms:created xsi:type="dcterms:W3CDTF">2021-11-08T01:52:17Z</dcterms:created>
  <dcterms:modified xsi:type="dcterms:W3CDTF">2021-12-20T14:16:13Z</dcterms:modified>
</cp:coreProperties>
</file>