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960" r:id="rId2"/>
    <p:sldId id="962" r:id="rId3"/>
    <p:sldId id="963" r:id="rId4"/>
    <p:sldId id="965" r:id="rId5"/>
    <p:sldId id="964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1F2"/>
    <a:srgbClr val="FF0000"/>
    <a:srgbClr val="CCCCFF"/>
    <a:srgbClr val="E6E6E6"/>
    <a:srgbClr val="FF6600"/>
    <a:srgbClr val="FF66FF"/>
    <a:srgbClr val="0096FF"/>
    <a:srgbClr val="A9A3BF"/>
    <a:srgbClr val="7B6993"/>
    <a:srgbClr val="EFF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7610" autoAdjust="0"/>
  </p:normalViewPr>
  <p:slideViewPr>
    <p:cSldViewPr snapToGrid="0">
      <p:cViewPr varScale="1">
        <p:scale>
          <a:sx n="47" d="100"/>
          <a:sy n="47" d="100"/>
        </p:scale>
        <p:origin x="53" y="667"/>
      </p:cViewPr>
      <p:guideLst>
        <p:guide orient="horz" pos="208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9E7D-C476-411F-9DE4-AFDF8677CBE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89D9B-76E6-4543-8D22-54436690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27339-4593-4BA5-AB38-D4B775E3CFD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0C355-5A1D-4335-92A5-DAE37D824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9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6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2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5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3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7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5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7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6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2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6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6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C355-5A1D-4335-92A5-DAE37D8249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7A4A-00CA-4F2C-AB9A-A5D2822D2E26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2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4136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1830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2083" y="3899986"/>
            <a:ext cx="9144000" cy="165576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/>
              <a:t>Rui</a:t>
            </a:r>
            <a:r>
              <a:rPr lang="en-US" altLang="zh-CN" dirty="0"/>
              <a:t> Wang</a:t>
            </a:r>
          </a:p>
          <a:p>
            <a:r>
              <a:rPr lang="en-US" dirty="0"/>
              <a:t>2017.1.1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7A4A-00CA-4F2C-AB9A-A5D2822D2E26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B439-541C-42F0-99A8-30935AC5AFFC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47498" y="1449944"/>
            <a:ext cx="10506305" cy="10995"/>
          </a:xfrm>
          <a:prstGeom prst="line">
            <a:avLst/>
          </a:prstGeom>
          <a:ln w="63500" cap="rnd" cmpd="thickThin">
            <a:solidFill>
              <a:schemeClr val="accent1">
                <a:lumMod val="60000"/>
                <a:lumOff val="40000"/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6619-8703-4EE4-B7AC-420044AA637D}" type="datetime1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4" y="1231816"/>
            <a:ext cx="10506305" cy="10995"/>
          </a:xfrm>
          <a:prstGeom prst="line">
            <a:avLst/>
          </a:prstGeom>
          <a:ln w="63500" cap="sq" cmpd="thickThin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7132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5362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0467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889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75-02DF-4425-8578-0D3112877F40}" type="datetime1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662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601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360045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5C4A-F87D-4AAF-81D9-0247B5E33780}" type="datetime1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2BA1-9227-4CAA-8B2F-6DBCDE46C60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0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49" r:id="rId12"/>
    <p:sldLayoutId id="21474836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3200" kern="1200" baseline="0" dirty="0">
          <a:solidFill>
            <a:srgbClr val="2864B4">
              <a:alpha val="90000"/>
            </a:srgbClr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325755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>
              <a:alpha val="90000"/>
            </a:schemeClr>
          </a:solidFill>
          <a:latin typeface="Palatino Linotype" panose="0204050205050503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第四章</a:t>
            </a:r>
            <a:r>
              <a:rPr lang="en-US" altLang="zh-CN" sz="4800" dirty="0"/>
              <a:t>-</a:t>
            </a:r>
            <a:r>
              <a:rPr lang="zh-CN" altLang="en-US" sz="4800" dirty="0"/>
              <a:t>容斥原理</a:t>
            </a:r>
            <a:r>
              <a:rPr lang="en-US" altLang="zh-CN" sz="4800" dirty="0"/>
              <a:t>(P102)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求从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500</a:t>
                </a:r>
                <a:r>
                  <a:rPr lang="zh-CN" altLang="en-US" dirty="0"/>
                  <a:t>的整数中能被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整除，但不能被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整除的数的个数</a:t>
                </a: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表示能同时被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、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5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整除的数的个数，则；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500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=33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表示</m:t>
                    </m:r>
                  </m:oMath>
                </a14:m>
                <a:r>
                  <a:rPr lang="zh-CN" altLang="en-US" sz="2000" dirty="0"/>
                  <a:t>能被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整除的数的个数，则：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500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105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 </a:t>
                </a:r>
                <a:r>
                  <a:rPr lang="zh-CN" altLang="en-US" dirty="0"/>
                  <a:t>则，能被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整除但不能被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整除的数的个数为：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=33−4=29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783" t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第七章</a:t>
            </a:r>
            <a:r>
              <a:rPr lang="en-US" altLang="zh-CN" sz="4800" dirty="0"/>
              <a:t>-</a:t>
            </a:r>
            <a:r>
              <a:rPr lang="zh-CN" altLang="en-US" sz="4800" dirty="0"/>
              <a:t>特殊计数序列</a:t>
            </a:r>
            <a:r>
              <a:rPr lang="en-US" altLang="zh-CN" sz="4800" dirty="0"/>
              <a:t>(P194)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5337936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2.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b="0" dirty="0"/>
                  <a:t>Fibonacci</a:t>
                </a:r>
                <a:r>
                  <a:rPr lang="zh-CN" altLang="en-US" b="0" dirty="0"/>
                  <a:t>数列。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∓1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是什么值时，等式右边为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？当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什么值时，等式右边为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）采用归纳法，当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时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成立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∓1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sz="2000" dirty="0"/>
                  <a:t>，当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为偶数时，等式右边为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为奇数时，等式右边为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-1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5337936"/>
              </a:xfrm>
              <a:blipFill>
                <a:blip r:embed="rId3"/>
                <a:stretch>
                  <a:fillRect l="-783" t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F49EA8-5988-4F8D-8F52-B2C6FD8826FC}"/>
                  </a:ext>
                </a:extLst>
              </p:cNvPr>
              <p:cNvSpPr txBox="1"/>
              <p:nvPr/>
            </p:nvSpPr>
            <p:spPr>
              <a:xfrm>
                <a:off x="1832883" y="4211287"/>
                <a:ext cx="8149317" cy="1400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000" dirty="0"/>
                  <a:t>)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∓1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F49EA8-5988-4F8D-8F52-B2C6FD88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83" y="4211287"/>
                <a:ext cx="8149317" cy="1400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7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第七章</a:t>
            </a:r>
            <a:r>
              <a:rPr lang="en-US" altLang="zh-CN" sz="4800" dirty="0"/>
              <a:t>-</a:t>
            </a:r>
            <a:r>
              <a:rPr lang="zh-CN" altLang="en-US" sz="4800" dirty="0"/>
              <a:t>特殊计数序列</a:t>
            </a:r>
            <a:r>
              <a:rPr lang="en-US" altLang="zh-CN" sz="4800" dirty="0"/>
              <a:t>(P194)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</p:spPr>
            <p:txBody>
              <a:bodyPr>
                <a:normAutofit fontScale="92500"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4.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个点均匀分布在一个圆周上，我们用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条不相交的弦将这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个点分配成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对，试证明不同的配对方案数是第</a:t>
                </a:r>
                <a:r>
                  <a:rPr lang="en-US" altLang="zh-CN" dirty="0"/>
                  <a:t>n+1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Catalan</a:t>
                </a:r>
                <a:r>
                  <a:rPr lang="zh-CN" altLang="en-US" dirty="0"/>
                  <a:t>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令这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考虑某点与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相连，由于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条弦需两两不相交，因此只能是下标为偶数的点与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相连，不妨假设将点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相连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，形成的弧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k</m:t>
                            </m:r>
                          </m:sub>
                        </m:sSub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圆上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的点分为两部分，分别有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2k-2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2n-2k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，若设圆上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个点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弦不相交的方案数为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则剩余两部分的方案数为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-1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则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：</m:t>
                    </m:r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即为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Catalan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数的递推式，因此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  <a:blipFill>
                <a:blip r:embed="rId3"/>
                <a:stretch>
                  <a:fillRect l="-603" t="-1257" r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4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第七章</a:t>
            </a:r>
            <a:r>
              <a:rPr lang="en-US" altLang="zh-CN" sz="4800" dirty="0"/>
              <a:t>-</a:t>
            </a:r>
            <a:r>
              <a:rPr lang="zh-CN" altLang="en-US" sz="4800" dirty="0"/>
              <a:t>特殊计数序列</a:t>
            </a:r>
            <a:r>
              <a:rPr lang="en-US" altLang="zh-CN" sz="4800" dirty="0"/>
              <a:t>(P194)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</p:spPr>
            <p:txBody>
              <a:bodyPr>
                <a:normAutofit lnSpcReduction="10000"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5.n</a:t>
                </a:r>
                <a:r>
                  <a:rPr lang="zh-CN" altLang="en-US" dirty="0"/>
                  <a:t>个不同的字符按顺序进栈，问有多少种不同的出栈方式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个字符分别为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讨论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出栈情况：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第一个出栈，则必是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入栈了马上出栈，剩下有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种</m:t>
                    </m:r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第二个出栈，则必是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入栈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了马上出栈，再马上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出栈，剩下有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第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个出栈，则必是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ym typeface="Wingdings" panose="05000000000000000000" pitchFamily="2" charset="2"/>
                  </a:rPr>
                  <a:t>}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先按顺序入栈出栈，有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种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，然后出栈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，剩下字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符有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种</m:t>
                    </m:r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…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于是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  <a:blipFill>
                <a:blip r:embed="rId3"/>
                <a:stretch>
                  <a:fillRect l="-767" t="-2057" r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4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第八章</a:t>
            </a:r>
            <a:r>
              <a:rPr lang="en-US" altLang="zh-CN" sz="4800" dirty="0"/>
              <a:t>-</a:t>
            </a:r>
            <a:r>
              <a:rPr lang="en-US" altLang="zh-CN" sz="4800" dirty="0" err="1"/>
              <a:t>Polya</a:t>
            </a:r>
            <a:r>
              <a:rPr lang="zh-CN" altLang="en-US" sz="4800" dirty="0"/>
              <a:t>计数理论</a:t>
            </a:r>
            <a:r>
              <a:rPr lang="en-US" altLang="zh-CN" sz="4800" dirty="0"/>
              <a:t>(P234)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6.</a:t>
                </a:r>
                <a:r>
                  <a:rPr lang="zh-CN" altLang="en-US" dirty="0"/>
                  <a:t>用三色珠子串成四珠项链，要求各种颜色的珠子至少有一个。问有多少种不同的项链？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sz="2400" dirty="0"/>
                  <a:t>        对应置换群的轮换指标为：</a:t>
                </a:r>
                <a:r>
                  <a:rPr lang="en-US" altLang="zh-CN" sz="2400" dirty="0"/>
                  <a:t>P</a:t>
                </a:r>
                <a:r>
                  <a:rPr lang="en-US" altLang="zh-CN" sz="2400" baseline="-25000" dirty="0"/>
                  <a:t>G</a:t>
                </a:r>
                <a:r>
                  <a:rPr lang="en-US" altLang="zh-CN" sz="2400" dirty="0"/>
                  <a:t>(z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,z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,z</a:t>
                </a:r>
                <a:r>
                  <a:rPr lang="en-US" altLang="zh-CN" sz="2400" baseline="-25000" dirty="0"/>
                  <a:t>3</a:t>
                </a:r>
                <a:r>
                  <a:rPr lang="en-US" altLang="zh-CN" sz="2400" dirty="0"/>
                  <a:t>,z</a:t>
                </a:r>
                <a:r>
                  <a:rPr lang="en-US" altLang="zh-CN" sz="2400" baseline="-25000" dirty="0"/>
                  <a:t>4</a:t>
                </a:r>
                <a:r>
                  <a:rPr lang="en-US" altLang="zh-CN" sz="2400" dirty="0"/>
                  <a:t>)=1/8(z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baseline="30000" dirty="0"/>
                  <a:t>4</a:t>
                </a:r>
                <a:r>
                  <a:rPr lang="en-US" altLang="zh-CN" sz="2400" dirty="0"/>
                  <a:t>+2z</a:t>
                </a:r>
                <a:r>
                  <a:rPr lang="en-US" altLang="zh-CN" sz="2400" baseline="-25000" dirty="0"/>
                  <a:t>4</a:t>
                </a:r>
                <a:r>
                  <a:rPr lang="en-US" altLang="zh-CN" sz="2400" dirty="0"/>
                  <a:t>+3z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+2z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z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全部模式为：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G</a:t>
                </a:r>
                <a:r>
                  <a:rPr lang="en-US" altLang="zh-CN" dirty="0"/>
                  <a:t>(r+b+w,r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,r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,r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=1/8[(</a:t>
                </a:r>
                <a:r>
                  <a:rPr lang="en-US" altLang="zh-CN" dirty="0" err="1"/>
                  <a:t>r+b+w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+2(r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)+3(r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+2(</a:t>
                </a:r>
                <a:r>
                  <a:rPr lang="en-US" altLang="zh-CN" dirty="0" err="1"/>
                  <a:t>r+b+w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(r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+b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+w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)]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展开式中</a:t>
                </a:r>
                <a:r>
                  <a:rPr lang="en-US" altLang="zh-CN" dirty="0"/>
                  <a:t>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bw</a:t>
                </a:r>
                <a:r>
                  <a:rPr lang="zh-CN" altLang="en-US" dirty="0"/>
                  <a:t>的系数为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。由对称性可知，</a:t>
                </a:r>
                <a:r>
                  <a:rPr lang="en-US" altLang="zh-CN" dirty="0"/>
                  <a:t>rb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rbw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项的系数也是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，故不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同项链数为：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2+2+2=6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  <a:blipFill>
                <a:blip r:embed="rId3"/>
                <a:stretch>
                  <a:fillRect l="-767" t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3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第八章</a:t>
            </a:r>
            <a:r>
              <a:rPr lang="en-US" altLang="zh-CN" sz="4800" dirty="0"/>
              <a:t>-</a:t>
            </a:r>
            <a:r>
              <a:rPr lang="en-US" altLang="zh-CN" sz="4800" dirty="0" err="1"/>
              <a:t>Polya</a:t>
            </a:r>
            <a:r>
              <a:rPr lang="zh-CN" altLang="en-US" sz="4800" dirty="0"/>
              <a:t>计数理论</a:t>
            </a:r>
            <a:r>
              <a:rPr lang="en-US" altLang="zh-CN" sz="4800" dirty="0"/>
              <a:t>(P234)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</p:spPr>
            <p:txBody>
              <a:bodyPr>
                <a:normAutofit fontScale="92500"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12.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8.5</a:t>
                </a:r>
                <a:r>
                  <a:rPr lang="zh-CN" altLang="en-US" dirty="0"/>
                  <a:t>节例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中，令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红色</a:t>
                </a:r>
                <a:r>
                  <a:rPr lang="en-US" altLang="zh-CN" dirty="0"/>
                  <a:t>)=r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蓝色</a:t>
                </a:r>
                <a:r>
                  <a:rPr lang="en-US" altLang="zh-CN" dirty="0"/>
                  <a:t>)=b</a:t>
                </a:r>
                <a:r>
                  <a:rPr lang="zh-CN" altLang="en-US" dirty="0">
                    <a:sym typeface="Wingdings" panose="05000000000000000000" pitchFamily="2" charset="2"/>
                  </a:rPr>
                  <a:t>：将正方形的</a:t>
                </a:r>
                <a:r>
                  <a:rPr lang="en-US" altLang="zh-CN" dirty="0">
                    <a:sym typeface="Wingdings" panose="05000000000000000000" pitchFamily="2" charset="2"/>
                  </a:rPr>
                  <a:t>4</a:t>
                </a:r>
                <a:r>
                  <a:rPr lang="zh-CN" altLang="en-US" dirty="0">
                    <a:sym typeface="Wingdings" panose="05000000000000000000" pitchFamily="2" charset="2"/>
                  </a:rPr>
                  <a:t>个顶点分别标记为</a:t>
                </a:r>
                <a:r>
                  <a:rPr lang="en-US" altLang="zh-CN" dirty="0">
                    <a:sym typeface="Wingdings" panose="05000000000000000000" pitchFamily="2" charset="2"/>
                  </a:rPr>
                  <a:t>1,2,3,4</a:t>
                </a:r>
                <a:r>
                  <a:rPr lang="zh-CN" altLang="en-US" dirty="0">
                    <a:sym typeface="Wingdings" panose="05000000000000000000" pitchFamily="2" charset="2"/>
                  </a:rPr>
                  <a:t>，则正方形的旋转群</a:t>
                </a:r>
                <a:r>
                  <a:rPr lang="en-US" altLang="zh-CN" dirty="0">
                    <a:sym typeface="Wingdings" panose="05000000000000000000" pitchFamily="2" charset="2"/>
                  </a:rPr>
                  <a:t>G={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</a:t>
                </a:r>
                <a:r>
                  <a:rPr lang="zh-CN" altLang="en-US" dirty="0">
                    <a:sym typeface="Wingdings" panose="05000000000000000000" pitchFamily="2" charset="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𝟏𝟐𝟑𝟒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。</m:t>
                    </m:r>
                  </m:oMath>
                </a14:m>
                <a:r>
                  <a:rPr lang="zh-CN" altLang="en-US" dirty="0"/>
                  <a:t>令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=b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,w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=r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b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,w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分别求</a:t>
                </a:r>
                <a:r>
                  <a:rPr lang="en-US" altLang="zh-CN" dirty="0"/>
                  <a:t>(8.7.1)</a:t>
                </a:r>
                <a:r>
                  <a:rPr lang="zh-CN" altLang="en-US" dirty="0"/>
                  <a:t>定义的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假设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D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上的可旋转置换群为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，若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；等价集合为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；因此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16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r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；等价集合为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，根据定义可得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9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</m:t>
                      </m:r>
                    </m:oMath>
                  </m:oMathPara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0" y="1363493"/>
                <a:ext cx="11128309" cy="5337936"/>
              </a:xfrm>
              <a:blipFill>
                <a:blip r:embed="rId3"/>
                <a:stretch>
                  <a:fillRect l="-603" t="-1257" r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7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第八章</a:t>
            </a:r>
            <a:r>
              <a:rPr lang="en-US" altLang="zh-CN" sz="4800" dirty="0"/>
              <a:t>-</a:t>
            </a:r>
            <a:r>
              <a:rPr lang="en-US" altLang="zh-CN" sz="4800" dirty="0" err="1"/>
              <a:t>Polya</a:t>
            </a:r>
            <a:r>
              <a:rPr lang="zh-CN" altLang="en-US" sz="4800" dirty="0"/>
              <a:t>计数理论</a:t>
            </a:r>
            <a:r>
              <a:rPr lang="en-US" altLang="zh-CN" sz="4800" dirty="0"/>
              <a:t>(P234)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363493"/>
                <a:ext cx="11731625" cy="5337936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15.</a:t>
                </a:r>
                <a:r>
                  <a:rPr lang="zh-CN" altLang="en-US" dirty="0"/>
                  <a:t>用</a:t>
                </a:r>
                <a:r>
                  <a:rPr lang="en-US" altLang="zh-CN" dirty="0" err="1"/>
                  <a:t>Polya</a:t>
                </a:r>
                <a:r>
                  <a:rPr lang="zh-CN" altLang="en-US" dirty="0"/>
                  <a:t>计数定理求多重集合</a:t>
                </a:r>
                <a:r>
                  <a:rPr lang="en-US" altLang="zh-CN" dirty="0"/>
                  <a:t>M={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∞∙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∞∙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圆排列数。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sz="2400" dirty="0"/>
                  <a:t>        𝑫</a:t>
                </a:r>
                <a:r>
                  <a:rPr lang="en-US" altLang="zh-CN" sz="2400" dirty="0"/>
                  <a:t>={</a:t>
                </a:r>
                <a:r>
                  <a:rPr lang="zh-CN" altLang="en-US" sz="2400" dirty="0"/>
                  <a:t>𝟏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𝟐</a:t>
                </a:r>
                <a:r>
                  <a:rPr lang="en-US" altLang="zh-CN" sz="2400" dirty="0"/>
                  <a:t>,…,</a:t>
                </a:r>
                <a:r>
                  <a:rPr lang="zh-CN" altLang="en-US" sz="2400" dirty="0"/>
                  <a:t>𝒓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为圆的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个位置，𝑹</a:t>
                </a:r>
                <a:r>
                  <a:rPr lang="en-US" altLang="zh-CN" sz="2400" dirty="0"/>
                  <a:t>={</a:t>
                </a:r>
                <a:r>
                  <a:rPr lang="zh-CN" altLang="en-US" sz="2400" dirty="0"/>
                  <a:t>𝒂</a:t>
                </a:r>
                <a:r>
                  <a:rPr lang="en-US" altLang="zh-CN" sz="2400" dirty="0"/>
                  <a:t>_</a:t>
                </a:r>
                <a:r>
                  <a:rPr lang="zh-CN" altLang="en-US" sz="2400" dirty="0"/>
                  <a:t>𝟏</a:t>
                </a:r>
                <a:r>
                  <a:rPr lang="en-US" altLang="zh-CN" sz="2400" dirty="0"/>
                  <a:t>,…,</a:t>
                </a:r>
                <a:r>
                  <a:rPr lang="zh-CN" altLang="en-US" sz="2400" dirty="0"/>
                  <a:t>𝒂</a:t>
                </a:r>
                <a:r>
                  <a:rPr lang="en-US" altLang="zh-CN" sz="2400" dirty="0"/>
                  <a:t>_</a:t>
                </a:r>
                <a:r>
                  <a:rPr lang="zh-CN" altLang="en-US" sz="2400" dirty="0"/>
                  <a:t>𝒏</a:t>
                </a:r>
                <a:r>
                  <a:rPr lang="en-US" altLang="zh-CN" sz="2400" dirty="0"/>
                  <a:t>}, </a:t>
                </a:r>
                <a:r>
                  <a:rPr lang="zh-CN" altLang="en-US" sz="2400" dirty="0"/>
                  <a:t>则一个圆排列就是一个𝒇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𝑫→𝑹</a:t>
                </a:r>
                <a:r>
                  <a:rPr lang="en-US" altLang="zh-CN" sz="2400" dirty="0"/>
                  <a:t>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为旋转的置换群，则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圆排列数可有</a:t>
                </a:r>
                <a:r>
                  <a:rPr lang="en-US" altLang="zh-CN" sz="2400" dirty="0" err="1"/>
                  <a:t>Polya</a:t>
                </a:r>
                <a:r>
                  <a:rPr lang="zh-CN" altLang="en-US" sz="2400" dirty="0"/>
                  <a:t>计数定理计算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dirty="0"/>
                  <a:t>        令𝝈表示绕圆心旋转𝟑𝟔𝟎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𝒓度的置换，则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𝑮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分别讨论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型：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lvl="2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  <a:latin typeface="+mn-ea"/>
                    <a:ea typeface="+mn-ea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与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互素，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型；与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互素的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+mn-ea"/>
                    <a:ea typeface="+mn-ea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的个数有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𝝋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lvl="2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dirty="0" err="1">
                    <a:solidFill>
                      <a:srgbClr val="000000"/>
                    </a:solidFill>
                    <a:latin typeface="+mn-ea"/>
                    <a:ea typeface="+mn-ea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与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有最大公因子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d (&gt;1)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𝒅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𝒅</m:t>
                        </m:r>
                      </m:sup>
                    </m:sSup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en-US" altLang="zh-CN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; 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对于给定的最大公因子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ea typeface="+mn-ea"/>
                  </a:rPr>
                  <a:t>d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互素的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+mn-ea"/>
                    <a:ea typeface="+mn-ea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ea typeface="+mn-ea"/>
                  </a:rPr>
                  <a:t>的个数有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𝝋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𝒓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𝒅</m:t>
                        </m:r>
                      </m:den>
                    </m:f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        因此由</a:t>
                </a:r>
                <a:r>
                  <a:rPr lang="en-US" altLang="zh-CN" dirty="0" err="1">
                    <a:solidFill>
                      <a:prstClr val="black"/>
                    </a:solidFill>
                  </a:rPr>
                  <a:t>Polya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计数定理可得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圆排列数为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363493"/>
                <a:ext cx="11731625" cy="5337936"/>
              </a:xfrm>
              <a:blipFill>
                <a:blip r:embed="rId3"/>
                <a:stretch>
                  <a:fillRect l="-832" t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第四章</a:t>
            </a:r>
            <a:r>
              <a:rPr lang="en-US" altLang="zh-CN" sz="4800" dirty="0"/>
              <a:t>-</a:t>
            </a:r>
            <a:r>
              <a:rPr lang="zh-CN" altLang="en-US" sz="4800" dirty="0"/>
              <a:t>容斥原理</a:t>
            </a:r>
            <a:r>
              <a:rPr lang="en-US" altLang="zh-CN" sz="4800" dirty="0"/>
              <a:t>(P102)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3.</a:t>
                </a:r>
                <a:r>
                  <a:rPr lang="zh-CN" altLang="en-US" dirty="0"/>
                  <a:t>求从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之间既不是平方数又不是立方数的整数个数</a:t>
                </a: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表示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集合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、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表示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与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1000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之间平方数和立方数的个数，则；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1000</m:t>
                              </m:r>
                            </m:e>
                          </m:ra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=31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1000</m:t>
                              </m:r>
                            </m:e>
                          </m:ra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dirty="0"/>
                  <a:t>          根据容斥原理，既不是平方数也不是立方数个数为：</a:t>
                </a: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1000−31−10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=962</m:t>
                    </m:r>
                  </m:oMath>
                </a14:m>
                <a:r>
                  <a:rPr lang="en-US" altLang="zh-CN" dirty="0"/>
                  <a:t>                               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783" t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第四章</a:t>
            </a:r>
            <a:r>
              <a:rPr lang="en-US" altLang="zh-CN" sz="4800" dirty="0"/>
              <a:t>-</a:t>
            </a:r>
            <a:r>
              <a:rPr lang="zh-CN" altLang="en-US" sz="4800" dirty="0"/>
              <a:t>容斥原理</a:t>
            </a:r>
            <a:r>
              <a:rPr lang="en-US" altLang="zh-CN" sz="4800" dirty="0"/>
              <a:t>(P102)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 fontScale="92500"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4.</a:t>
                </a:r>
                <a:r>
                  <a:rPr lang="zh-CN" altLang="en-US" dirty="0"/>
                  <a:t>求多重集合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={∞∙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组合数。</a:t>
                </a: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zh-CN" altLang="en-US" dirty="0"/>
                  <a:t>，且令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组合全体，则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10+4−1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=286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</a:t>
                </a:r>
                <a:r>
                  <a:rPr lang="zh-CN" altLang="en-US" dirty="0"/>
                  <a:t>定义性质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分别表示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组合中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个数大于等于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个数大      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</a:t>
                </a:r>
                <a:r>
                  <a:rPr lang="zh-CN" altLang="en-US" dirty="0"/>
                  <a:t>于等于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个数大于等于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b="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𝑂𝑡h𝑒𝑟𝑠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</a:t>
                </a:r>
                <a:r>
                  <a:rPr lang="zh-CN" altLang="en-US" dirty="0"/>
                  <a:t>根据容斥原理，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组合数为：</a:t>
                </a:r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616" t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3EEBD-EBA1-49DC-96E4-ACE563D36F93}"/>
                  </a:ext>
                </a:extLst>
              </p:cNvPr>
              <p:cNvSpPr txBox="1"/>
              <p:nvPr/>
            </p:nvSpPr>
            <p:spPr>
              <a:xfrm>
                <a:off x="4115856" y="6041571"/>
                <a:ext cx="408220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=286−84−35−10+1=158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23EEBD-EBA1-49DC-96E4-ACE563D3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56" y="6041571"/>
                <a:ext cx="4082208" cy="338554"/>
              </a:xfrm>
              <a:prstGeom prst="rect">
                <a:avLst/>
              </a:prstGeom>
              <a:blipFill>
                <a:blip r:embed="rId4"/>
                <a:stretch>
                  <a:fillRect l="-299" r="-104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2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第四章</a:t>
            </a:r>
            <a:r>
              <a:rPr lang="en-US" altLang="zh-CN" sz="4800" dirty="0"/>
              <a:t>-</a:t>
            </a:r>
            <a:r>
              <a:rPr lang="zh-CN" altLang="en-US" sz="4800" dirty="0"/>
              <a:t>容斥原理</a:t>
            </a:r>
            <a:r>
              <a:rPr lang="en-US" altLang="zh-CN" sz="4800" dirty="0"/>
              <a:t>(P102)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2"/>
                <a:ext cx="10895396" cy="5108427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6.</a:t>
                </a:r>
                <a:r>
                  <a:rPr lang="zh-CN" altLang="en-US" dirty="0"/>
                  <a:t>在宴会后，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位男士检查他们的帽子，请问有多少种方法，使得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）没有人接到自己的帽子？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）至少一人接到自己的帽子？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）至少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人接到自己的帽子？</a:t>
                </a: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）设没有人接到自己的帽子为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zh-CN" altLang="en-US" sz="2000" dirty="0">
                    <a:sym typeface="Wingdings" panose="05000000000000000000" pitchFamily="2" charset="2"/>
                  </a:rPr>
                  <a:t>，其对应于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{1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…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7}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的错排，因此：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！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=1854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）至少一人接到自己的帽子即为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000" dirty="0"/>
                  <a:t>，全排数为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2000" dirty="0"/>
                  <a:t>，因此</a:t>
                </a:r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−1854=3186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 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）无人收到自己帽子的情况数为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sz="2000" dirty="0"/>
                  <a:t>，恰有一个人刚好接到自己的帽子数为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7∗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除去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             </a:t>
                </a:r>
                <a:r>
                  <a:rPr lang="zh-CN" altLang="en-US" sz="2000" dirty="0"/>
                  <a:t>这两种情况即为至少两人接到自己的帽子数；为</a:t>
                </a:r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−7∗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=1331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2"/>
                <a:ext cx="10895396" cy="5108427"/>
              </a:xfrm>
              <a:blipFill>
                <a:blip r:embed="rId3"/>
                <a:stretch>
                  <a:fillRect l="-783" t="-1432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第六章</a:t>
            </a:r>
            <a:r>
              <a:rPr lang="en-US" altLang="zh-CN" sz="4800" dirty="0"/>
              <a:t>-</a:t>
            </a:r>
            <a:r>
              <a:rPr lang="zh-CN" altLang="en-US" sz="4800" dirty="0"/>
              <a:t>递推关系</a:t>
            </a:r>
            <a:r>
              <a:rPr lang="en-US" altLang="zh-CN" sz="4800" dirty="0"/>
              <a:t>(P170)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11. </a:t>
                </a:r>
                <a:r>
                  <a:rPr lang="zh-CN" altLang="en-US" dirty="0"/>
                  <a:t>用红、白和蓝色对</a:t>
                </a:r>
                <a:r>
                  <a:rPr lang="en-US" altLang="zh-CN" dirty="0"/>
                  <a:t>1*n</a:t>
                </a:r>
                <a:r>
                  <a:rPr lang="zh-CN" altLang="en-US" dirty="0"/>
                  <a:t>棋盘方格涂色。设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没有两个涂成红色的方格相邻的着色方法数。求出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所满足的递推公式，然后找出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的公式。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若要满足两个红色方格不相邻，有以下两种情况。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）第一格涂红色，则第二格只能是白色或者蓝色，余下着色方案数有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）若第一格涂白色或者蓝色，余下</a:t>
                </a:r>
                <a:r>
                  <a:rPr lang="en-US" altLang="zh-CN" sz="2000" dirty="0"/>
                  <a:t>n-1</a:t>
                </a:r>
                <a:r>
                  <a:rPr lang="zh-CN" altLang="en-US" sz="2000" dirty="0"/>
                  <a:t>方格着色方案数有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</a:t>
                </a:r>
                <a:r>
                  <a:rPr lang="zh-CN" altLang="en-US" sz="2000" dirty="0"/>
                  <a:t>以上特征方程为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解得</m:t>
                    </m:r>
                  </m:oMath>
                </a14:m>
                <a:r>
                  <a:rPr lang="zh-CN" altLang="en-US" sz="2000" dirty="0"/>
                  <a:t>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</a:t>
                </a:r>
                <a:r>
                  <a:rPr lang="zh-CN" altLang="en-US" sz="2000" dirty="0"/>
                  <a:t>代入初值可得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(1+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783" t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6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第六章</a:t>
            </a:r>
            <a:r>
              <a:rPr lang="en-US" altLang="zh-CN" sz="4800" dirty="0"/>
              <a:t>-</a:t>
            </a:r>
            <a:r>
              <a:rPr lang="zh-CN" altLang="en-US" sz="4800" dirty="0"/>
              <a:t>递推关系</a:t>
            </a:r>
            <a:r>
              <a:rPr lang="en-US" altLang="zh-CN" sz="4800" dirty="0"/>
              <a:t>(P170)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13. 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的自然数中选取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个不相同且不相邻的数，设此选取方案数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满足的递推关系；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）用归纳法求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）若设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算是相邻的数，并设在此假定下从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的自然数中选取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个不同且不相邻的数的方案数为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试利用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）考虑数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是否在这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个数当中，若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	    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个数当中，则其余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k-1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个数只能在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…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n-2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中选，共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	    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不在这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个数当中，则这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个数应在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…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n-1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中选，共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zh-CN" altLang="en-US" sz="2000" dirty="0"/>
                  <a:t>综上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895" t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第六章</a:t>
            </a:r>
            <a:r>
              <a:rPr lang="en-US" altLang="zh-CN" sz="4800" dirty="0"/>
              <a:t>-</a:t>
            </a:r>
            <a:r>
              <a:rPr lang="zh-CN" altLang="en-US" sz="4800" dirty="0"/>
              <a:t>递推关系</a:t>
            </a:r>
            <a:r>
              <a:rPr lang="en-US" altLang="zh-CN" sz="4800" dirty="0"/>
              <a:t>(P170)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          </a:t>
                </a: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n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≥2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    </a:t>
                </a:r>
                <a:r>
                  <a:rPr lang="zh-CN" altLang="en-US" sz="20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假设对于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j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成立，则</a:t>
                </a:r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+1,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052E3A-D213-4F76-9B24-50B39418F986}"/>
                  </a:ext>
                </a:extLst>
              </p:cNvPr>
              <p:cNvSpPr txBox="1"/>
              <p:nvPr/>
            </p:nvSpPr>
            <p:spPr>
              <a:xfrm>
                <a:off x="5357856" y="4060581"/>
                <a:ext cx="3726996" cy="1983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zh-CN" altLang="en-US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得证</a:t>
                </a:r>
                <a:endParaRPr lang="en-US" altLang="zh-CN" sz="2000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052E3A-D213-4F76-9B24-50B39418F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56" y="4060581"/>
                <a:ext cx="3726996" cy="1983685"/>
              </a:xfrm>
              <a:prstGeom prst="rect">
                <a:avLst/>
              </a:prstGeom>
              <a:blipFill>
                <a:blip r:embed="rId4"/>
                <a:stretch>
                  <a:fillRect l="-1800" b="-3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45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第六章</a:t>
            </a:r>
            <a:r>
              <a:rPr lang="en-US" altLang="zh-CN" sz="4800" dirty="0"/>
              <a:t>-</a:t>
            </a:r>
            <a:r>
              <a:rPr lang="zh-CN" altLang="en-US" sz="4800" dirty="0"/>
              <a:t>递推关系</a:t>
            </a:r>
            <a:r>
              <a:rPr lang="en-US" altLang="zh-CN" sz="4800" dirty="0"/>
              <a:t>(P170)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）考虑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是否在这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个数当中；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	    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个数当中，则其余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k-1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个数只能在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…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n-2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中选，共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	    n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不在这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个数当中，则这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k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个数应在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…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n-1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中选，共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所以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−3,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4678078"/>
              </a:xfrm>
              <a:blipFill>
                <a:blip r:embed="rId3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71" y="156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第六章</a:t>
            </a:r>
            <a:r>
              <a:rPr lang="en-US" altLang="zh-CN" sz="4800" dirty="0"/>
              <a:t>-</a:t>
            </a:r>
            <a:r>
              <a:rPr lang="zh-CN" altLang="en-US" sz="4800" dirty="0"/>
              <a:t>递推关系</a:t>
            </a:r>
            <a:r>
              <a:rPr lang="en-US" altLang="zh-CN" sz="4800" dirty="0"/>
              <a:t>(P170)</a:t>
            </a:r>
            <a:endParaRPr lang="zh-CN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0171" y="1363493"/>
                <a:ext cx="10895396" cy="5337936"/>
              </a:xfrm>
            </p:spPr>
            <p:txBody>
              <a:bodyPr>
                <a:normAutofit/>
              </a:bodyPr>
              <a:lstStyle/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14. </a:t>
                </a:r>
                <a:r>
                  <a:rPr lang="zh-CN" altLang="en-US" dirty="0"/>
                  <a:t>利用生成函数求解下列递推关系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dirty="0"/>
              </a:p>
              <a:p>
                <a:pPr marL="108000" indent="-352800">
                  <a:lnSpc>
                    <a:spcPct val="100000"/>
                  </a:lnSpc>
                  <a:spcBef>
                    <a:spcPts val="2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解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: 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令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>
                    <a:sym typeface="Wingdings" panose="05000000000000000000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+…+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</a:t>
                </a:r>
                <a:r>
                  <a:rPr lang="zh-CN" altLang="en-US" sz="2000" dirty="0"/>
                  <a:t>将等式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与等式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相加，得到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−(−2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altLang="zh-CN" sz="2000" dirty="0"/>
                  <a:t>        </a:t>
                </a:r>
                <a:r>
                  <a:rPr lang="zh-CN" altLang="en-US" sz="2000" dirty="0"/>
                  <a:t>因此 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−(−2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71" y="1363493"/>
                <a:ext cx="10895396" cy="5337936"/>
              </a:xfrm>
              <a:blipFill>
                <a:blip r:embed="rId3"/>
                <a:stretch>
                  <a:fillRect l="-783" t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2BA1-9227-4CAA-8B2F-6DBCDE46C60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AutoShape 2" descr="放大镜Icon 图片、库存照片和矢量图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13B09D-E48C-4B3A-8DF6-2827478207CA}"/>
                  </a:ext>
                </a:extLst>
              </p:cNvPr>
              <p:cNvSpPr txBox="1"/>
              <p:nvPr/>
            </p:nvSpPr>
            <p:spPr>
              <a:xfrm>
                <a:off x="2969993" y="3631412"/>
                <a:ext cx="71464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−4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                  −4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13B09D-E48C-4B3A-8DF6-282747820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93" y="3631412"/>
                <a:ext cx="7146464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EEE9E24-C1C7-4A27-A6CE-D9EBD431A817}"/>
              </a:ext>
            </a:extLst>
          </p:cNvPr>
          <p:cNvSpPr txBox="1"/>
          <p:nvPr/>
        </p:nvSpPr>
        <p:spPr>
          <a:xfrm>
            <a:off x="10800080" y="333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51BF6A-8020-45AF-9B6C-04FA93C0F662}"/>
              </a:ext>
            </a:extLst>
          </p:cNvPr>
          <p:cNvSpPr txBox="1"/>
          <p:nvPr/>
        </p:nvSpPr>
        <p:spPr>
          <a:xfrm>
            <a:off x="10800080" y="3687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12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18332</TotalTime>
  <Words>2333</Words>
  <Application>Microsoft Office PowerPoint</Application>
  <PresentationFormat>宽屏</PresentationFormat>
  <Paragraphs>211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Calibri</vt:lpstr>
      <vt:lpstr>Cambria Math</vt:lpstr>
      <vt:lpstr>Palatino Linotype</vt:lpstr>
      <vt:lpstr>Wingdings</vt:lpstr>
      <vt:lpstr>Office 主题</vt:lpstr>
      <vt:lpstr>第四章-容斥原理(P102)</vt:lpstr>
      <vt:lpstr>第四章-容斥原理(P102)</vt:lpstr>
      <vt:lpstr>第四章-容斥原理(P102)</vt:lpstr>
      <vt:lpstr>第四章-容斥原理(P102)</vt:lpstr>
      <vt:lpstr>第六章-递推关系(P170)</vt:lpstr>
      <vt:lpstr>第六章-递推关系(P170)</vt:lpstr>
      <vt:lpstr>第六章-递推关系(P170)</vt:lpstr>
      <vt:lpstr>第六章-递推关系(P170)</vt:lpstr>
      <vt:lpstr>第六章-递推关系(P170)</vt:lpstr>
      <vt:lpstr>第七章-特殊计数序列(P194)</vt:lpstr>
      <vt:lpstr>第七章-特殊计数序列(P194)</vt:lpstr>
      <vt:lpstr>第七章-特殊计数序列(P194)</vt:lpstr>
      <vt:lpstr>第八章-Polya计数理论(P234)</vt:lpstr>
      <vt:lpstr>第八章-Polya计数理论(P234)</vt:lpstr>
      <vt:lpstr>第八章-Polya计数理论(P234)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shuai lin</cp:lastModifiedBy>
  <cp:revision>6325</cp:revision>
  <cp:lastPrinted>2020-06-29T09:30:05Z</cp:lastPrinted>
  <dcterms:created xsi:type="dcterms:W3CDTF">2017-07-26T04:24:00Z</dcterms:created>
  <dcterms:modified xsi:type="dcterms:W3CDTF">2021-12-20T14:22:58Z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