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82" r:id="rId4"/>
    <p:sldId id="283" r:id="rId5"/>
    <p:sldId id="284" r:id="rId6"/>
    <p:sldId id="271" r:id="rId7"/>
    <p:sldId id="281" r:id="rId8"/>
    <p:sldId id="285" r:id="rId9"/>
    <p:sldId id="286" r:id="rId10"/>
    <p:sldId id="523" r:id="rId11"/>
    <p:sldId id="524" r:id="rId12"/>
    <p:sldId id="525" r:id="rId13"/>
    <p:sldId id="270" r:id="rId14"/>
    <p:sldId id="536" r:id="rId15"/>
    <p:sldId id="538" r:id="rId16"/>
    <p:sldId id="537" r:id="rId17"/>
    <p:sldId id="540" r:id="rId18"/>
    <p:sldId id="49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4F4ED-B594-4B34-A1A9-59827822A3F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D8E54-CD61-4C12-9FF6-0AE0FAB24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9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D8E54-CD61-4C12-9FF6-0AE0FAB24D7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13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69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9081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04118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11636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" t="22011" r="24791" b="46455"/>
          <a:stretch>
            <a:fillRect/>
          </a:stretch>
        </p:blipFill>
        <p:spPr bwMode="auto">
          <a:xfrm>
            <a:off x="10350500" y="5245101"/>
            <a:ext cx="2523067" cy="197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92850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4963126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q"/>
              <a:defRPr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v"/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Ø"/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 b="1" baseline="0">
                <a:solidFill>
                  <a:srgbClr val="034D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06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481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>
            <a:lvl1pPr>
              <a:defRPr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16152"/>
            <a:ext cx="5181600" cy="4965192"/>
          </a:xfrm>
        </p:spPr>
        <p:txBody>
          <a:bodyPr/>
          <a:lstStyle>
            <a:lvl1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216152"/>
            <a:ext cx="5181600" cy="4965192"/>
          </a:xfrm>
        </p:spPr>
        <p:txBody>
          <a:bodyPr/>
          <a:lstStyle>
            <a:lvl1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9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21615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45691"/>
            <a:ext cx="5157787" cy="4043972"/>
          </a:xfrm>
        </p:spPr>
        <p:txBody>
          <a:bodyPr/>
          <a:lstStyle>
            <a:lvl1pPr>
              <a:defRPr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21615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45691"/>
            <a:ext cx="5183188" cy="4043972"/>
          </a:xfrm>
        </p:spPr>
        <p:txBody>
          <a:bodyPr/>
          <a:lstStyle>
            <a:lvl1pPr>
              <a:defRPr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1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47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03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886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243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BBC44-78B0-453E-BD89-E8A780907508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E6D6-28B6-4077-BEB8-FD4070D82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06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秋</a:t>
            </a:r>
            <a:r>
              <a:rPr lang="en-US" altLang="zh-CN" dirty="0"/>
              <a:t>《</a:t>
            </a:r>
            <a:r>
              <a:rPr lang="zh-CN" altLang="en-US" dirty="0"/>
              <a:t>组合数学</a:t>
            </a:r>
            <a:r>
              <a:rPr lang="en-US" altLang="zh-CN" dirty="0"/>
              <a:t>》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2,6,10</a:t>
            </a:r>
            <a:r>
              <a:rPr lang="zh-CN" altLang="en-US" dirty="0"/>
              <a:t>次作业</a:t>
            </a:r>
          </a:p>
        </p:txBody>
      </p:sp>
    </p:spTree>
    <p:extLst>
      <p:ext uri="{BB962C8B-B14F-4D97-AF65-F5344CB8AC3E}">
        <p14:creationId xmlns:p14="http://schemas.microsoft.com/office/powerpoint/2010/main" val="2056937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xmlns="" id="{EDEAD82F-3CE0-493E-AD66-8E14D66B8C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</a:t>
                </a:r>
                <a:r>
                  <a:rPr lang="zh-CN" altLang="en-US" dirty="0"/>
                  <a:t>位三进制数中，没有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出现在任何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的右边的序列的数目记为</a:t>
                </a:r>
                <a:r>
                  <a:rPr lang="en-US" altLang="zh-CN" dirty="0"/>
                  <a:t>f(n)</a:t>
                </a:r>
                <a:r>
                  <a:rPr lang="zh-CN" altLang="en-US" dirty="0"/>
                  <a:t>，求</a:t>
                </a:r>
                <a:r>
                  <a:rPr lang="en-US" altLang="zh-CN" dirty="0"/>
                  <a:t>f(n)</a:t>
                </a:r>
                <a:r>
                  <a:rPr lang="zh-CN" altLang="en-US" dirty="0"/>
                  <a:t>满足的递推关系。</a:t>
                </a:r>
                <a:endParaRPr lang="en-US" altLang="zh-CN" dirty="0"/>
              </a:p>
              <a:p>
                <a:r>
                  <a:rPr lang="zh-CN" altLang="en-US" dirty="0"/>
                  <a:t>解：</a:t>
                </a:r>
                <a:r>
                  <a:rPr lang="zh-CN" altLang="en-US" b="0" dirty="0"/>
                  <a:t>分两种情况讨论：</a:t>
                </a:r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1</a:t>
                </a:r>
                <a:r>
                  <a:rPr lang="zh-CN" altLang="en-US" dirty="0"/>
                  <a:t>）若左边第一位为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，则满足条件的序列有</a:t>
                </a:r>
                <a:r>
                  <a:rPr lang="en-US" altLang="zh-CN" dirty="0"/>
                  <a:t>f(n-1)</a:t>
                </a:r>
                <a:r>
                  <a:rPr lang="zh-CN" altLang="en-US" dirty="0"/>
                  <a:t>个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2</a:t>
                </a:r>
                <a:r>
                  <a:rPr lang="zh-CN" altLang="en-US" dirty="0"/>
                  <a:t>）若左边第一位为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，则剩下的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位只能为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dirty="0"/>
                  <a:t>个序列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故满足条件的序列数为：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  (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EDEAD82F-3CE0-493E-AD66-8E14D66B8C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29" r="-4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AC6C8B8-0175-4A78-8418-3B5F1EA3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79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68AE8-BFDF-4BC9-98D7-5330AF7EB2F5}" type="datetime1">
              <a:rPr lang="en-US" altLang="zh-CN" smtClean="0"/>
              <a:pPr/>
              <a:t>12/20/2021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FA96EDD3-FCA4-4433-A999-A5400CC2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章第</a:t>
            </a:r>
            <a:r>
              <a:rPr lang="en-US" altLang="zh-CN" dirty="0"/>
              <a:t>2</a:t>
            </a:r>
            <a:r>
              <a:rPr lang="zh-CN" altLang="en-US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3932612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xmlns="" id="{EDEAD82F-3CE0-493E-AD66-8E14D66B8C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3837"/>
                <a:ext cx="10591800" cy="5279038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求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位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序列中“</a:t>
                </a:r>
                <a:r>
                  <a:rPr lang="en-US" altLang="zh-CN" dirty="0"/>
                  <a:t>010</a:t>
                </a:r>
                <a:r>
                  <a:rPr lang="zh-CN" altLang="en-US" dirty="0"/>
                  <a:t>”只出现一次且在第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位出现的序列数</a:t>
                </a:r>
                <a:r>
                  <a:rPr lang="en-US" altLang="zh-CN" dirty="0"/>
                  <a:t>f(n).</a:t>
                </a:r>
              </a:p>
              <a:p>
                <a:r>
                  <a:rPr lang="zh-CN" altLang="en-US" dirty="0"/>
                  <a:t>解：</a:t>
                </a:r>
                <a:r>
                  <a:rPr lang="zh-CN" altLang="en-US" b="0" dirty="0"/>
                  <a:t>以</a:t>
                </a:r>
                <a:r>
                  <a:rPr lang="en-US" altLang="zh-CN" b="0" dirty="0"/>
                  <a:t>010</a:t>
                </a:r>
                <a:r>
                  <a:rPr lang="zh-CN" altLang="en-US" b="0" dirty="0"/>
                  <a:t>结尾的</a:t>
                </a:r>
                <a:r>
                  <a:rPr lang="en-US" altLang="zh-CN" b="0" dirty="0"/>
                  <a:t>n</a:t>
                </a:r>
                <a:r>
                  <a:rPr lang="zh-CN" altLang="en-US" b="0" dirty="0"/>
                  <a:t>位</a:t>
                </a:r>
                <a:r>
                  <a:rPr lang="en-US" altLang="zh-CN" b="0" dirty="0"/>
                  <a:t>0</a:t>
                </a:r>
                <a:r>
                  <a:rPr lang="zh-CN" altLang="en-US" b="0" dirty="0"/>
                  <a:t>，</a:t>
                </a:r>
                <a:r>
                  <a:rPr lang="en-US" altLang="zh-CN" b="0" dirty="0"/>
                  <a:t>1</a:t>
                </a:r>
                <a:r>
                  <a:rPr lang="zh-CN" altLang="en-US" b="0" dirty="0"/>
                  <a:t>序列共有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zh-CN" altLang="en-US" b="0" dirty="0"/>
                  <a:t>个，其中包含以下情况：</a:t>
                </a:r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f(n): </a:t>
                </a:r>
                <a:r>
                  <a:rPr lang="en-US" altLang="zh-CN" b="0" dirty="0"/>
                  <a:t>n-2, n-1, n</a:t>
                </a:r>
                <a:r>
                  <a:rPr lang="zh-CN" altLang="en-US" b="0" dirty="0"/>
                  <a:t>位第一次出现</a:t>
                </a:r>
                <a:r>
                  <a:rPr lang="en-US" altLang="zh-CN" b="0" dirty="0"/>
                  <a:t>010</a:t>
                </a:r>
                <a:r>
                  <a:rPr lang="zh-CN" altLang="en-US" b="0" dirty="0"/>
                  <a:t>的个数；</a:t>
                </a:r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f(n-2): </a:t>
                </a:r>
                <a:r>
                  <a:rPr lang="en-US" altLang="zh-CN" b="0" dirty="0"/>
                  <a:t>n-4, n-3, n-2</a:t>
                </a:r>
                <a:r>
                  <a:rPr lang="zh-CN" altLang="en-US" b="0" dirty="0"/>
                  <a:t>位第一次出现</a:t>
                </a:r>
                <a:r>
                  <a:rPr lang="en-US" altLang="zh-CN" b="0" dirty="0"/>
                  <a:t>010</a:t>
                </a:r>
                <a:r>
                  <a:rPr lang="zh-CN" altLang="en-US" b="0" dirty="0"/>
                  <a:t>的个数；</a:t>
                </a:r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f(n-3): </a:t>
                </a:r>
                <a:r>
                  <a:rPr lang="en-US" altLang="zh-CN" b="0" dirty="0"/>
                  <a:t>n-5, n-4, n-3</a:t>
                </a:r>
                <a:r>
                  <a:rPr lang="zh-CN" altLang="en-US" b="0" dirty="0"/>
                  <a:t>位第一次出现</a:t>
                </a:r>
                <a:r>
                  <a:rPr lang="en-US" altLang="zh-CN" b="0" dirty="0"/>
                  <a:t>010</a:t>
                </a:r>
                <a:r>
                  <a:rPr lang="zh-CN" altLang="en-US" b="0" dirty="0"/>
                  <a:t>的个数；</a:t>
                </a:r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2f(n-4): </a:t>
                </a:r>
                <a:r>
                  <a:rPr lang="en-US" altLang="zh-CN" b="0" dirty="0"/>
                  <a:t>n-6, n-5, n-4</a:t>
                </a:r>
                <a:r>
                  <a:rPr lang="zh-CN" altLang="en-US" b="0" dirty="0"/>
                  <a:t>位第一次出现</a:t>
                </a:r>
                <a:r>
                  <a:rPr lang="en-US" altLang="zh-CN" b="0" dirty="0"/>
                  <a:t>010</a:t>
                </a:r>
                <a:r>
                  <a:rPr lang="zh-CN" altLang="en-US" b="0" dirty="0"/>
                  <a:t>的个数，</a:t>
                </a:r>
                <a:r>
                  <a:rPr lang="en-US" altLang="zh-CN" b="0" dirty="0"/>
                  <a:t>n-3</a:t>
                </a:r>
                <a:r>
                  <a:rPr lang="zh-CN" altLang="en-US" b="0" dirty="0"/>
                  <a:t>位可取</a:t>
                </a:r>
                <a:r>
                  <a:rPr lang="en-US" altLang="zh-CN" b="0" dirty="0"/>
                  <a:t>0</a:t>
                </a:r>
                <a:r>
                  <a:rPr lang="zh-CN" altLang="en-US" b="0" dirty="0"/>
                  <a:t>或</a:t>
                </a:r>
                <a:r>
                  <a:rPr lang="en-US" altLang="zh-CN" b="0" dirty="0"/>
                  <a:t>1</a:t>
                </a:r>
                <a:r>
                  <a:rPr lang="zh-CN" altLang="en-US" b="0" dirty="0"/>
                  <a:t>；</a:t>
                </a:r>
                <a:endParaRPr lang="en-US" altLang="zh-CN" b="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dirty="0"/>
                  <a:t>f(n-5): </a:t>
                </a:r>
                <a:r>
                  <a:rPr lang="en-US" altLang="zh-CN" b="0" dirty="0"/>
                  <a:t>n-7, n-6, n-5</a:t>
                </a:r>
                <a:r>
                  <a:rPr lang="zh-CN" altLang="en-US" b="0" dirty="0"/>
                  <a:t>位第一次出现</a:t>
                </a:r>
                <a:r>
                  <a:rPr lang="en-US" altLang="zh-CN" b="0" dirty="0"/>
                  <a:t>010</a:t>
                </a:r>
                <a:r>
                  <a:rPr lang="zh-CN" altLang="en-US" b="0" dirty="0"/>
                  <a:t>的个数，</a:t>
                </a:r>
                <a:r>
                  <a:rPr lang="en-US" altLang="zh-CN" b="0" dirty="0"/>
                  <a:t>n-4</a:t>
                </a:r>
                <a:r>
                  <a:rPr lang="zh-CN" altLang="en-US" b="0" dirty="0"/>
                  <a:t>，</a:t>
                </a:r>
                <a:r>
                  <a:rPr lang="en-US" altLang="zh-CN" b="0" dirty="0"/>
                  <a:t>n-3</a:t>
                </a:r>
                <a:r>
                  <a:rPr lang="zh-CN" altLang="en-US" b="0" dirty="0"/>
                  <a:t>位可取</a:t>
                </a:r>
                <a:r>
                  <a:rPr lang="en-US" altLang="zh-CN" b="0" dirty="0"/>
                  <a:t>0</a:t>
                </a:r>
                <a:r>
                  <a:rPr lang="zh-CN" altLang="en-US" b="0" dirty="0"/>
                  <a:t>或</a:t>
                </a:r>
                <a:r>
                  <a:rPr lang="en-US" altLang="zh-CN" b="0" dirty="0"/>
                  <a:t>1</a:t>
                </a:r>
                <a:r>
                  <a:rPr lang="zh-CN" altLang="en-US" b="0" dirty="0"/>
                  <a:t>；</a:t>
                </a:r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zh-CN" altLang="en-US" b="0" dirty="0"/>
                  <a:t>类似地，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zh-CN" altLang="en-US" b="0" dirty="0"/>
                  <a:t>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b="0" dirty="0"/>
                  <a:t>：从</a:t>
                </a:r>
                <a:r>
                  <a:rPr lang="en-US" altLang="zh-CN" b="0" dirty="0"/>
                  <a:t>n-k-2</a:t>
                </a:r>
                <a:r>
                  <a:rPr lang="zh-CN" altLang="en-US" b="0" dirty="0"/>
                  <a:t>到</a:t>
                </a:r>
                <a:r>
                  <a:rPr lang="en-US" altLang="zh-CN" b="0" dirty="0"/>
                  <a:t>n-k</a:t>
                </a:r>
                <a:r>
                  <a:rPr lang="zh-CN" altLang="en-US" b="0" dirty="0"/>
                  <a:t>位第一次出现</a:t>
                </a:r>
                <a:r>
                  <a:rPr lang="en-US" altLang="zh-CN" b="0" dirty="0"/>
                  <a:t>010</a:t>
                </a:r>
                <a:r>
                  <a:rPr lang="zh-CN" altLang="en-US" b="0" dirty="0"/>
                  <a:t>的个数，第</a:t>
                </a:r>
                <a:r>
                  <a:rPr lang="en-US" altLang="zh-CN" b="0" dirty="0"/>
                  <a:t>n-k</a:t>
                </a:r>
                <a:r>
                  <a:rPr lang="zh-CN" altLang="en-US" b="0" dirty="0"/>
                  <a:t>位到第</a:t>
                </a:r>
                <a:r>
                  <a:rPr lang="en-US" altLang="zh-CN" b="0" dirty="0"/>
                  <a:t>n-3</a:t>
                </a:r>
                <a:r>
                  <a:rPr lang="zh-CN" altLang="en-US" b="0" dirty="0"/>
                  <a:t>位间的</a:t>
                </a:r>
                <a:r>
                  <a:rPr lang="en-US" altLang="zh-CN" b="0" dirty="0"/>
                  <a:t>k-3</a:t>
                </a:r>
                <a:r>
                  <a:rPr lang="zh-CN" altLang="en-US" b="0" dirty="0"/>
                  <a:t>位可取</a:t>
                </a:r>
                <a:r>
                  <a:rPr lang="en-US" altLang="zh-CN" b="0" dirty="0"/>
                  <a:t>0</a:t>
                </a:r>
                <a:r>
                  <a:rPr lang="zh-CN" altLang="en-US" b="0" dirty="0"/>
                  <a:t>或</a:t>
                </a:r>
                <a:r>
                  <a:rPr lang="en-US" altLang="zh-CN" b="0" dirty="0"/>
                  <a:t>1</a:t>
                </a:r>
                <a:r>
                  <a:rPr lang="zh-CN" altLang="en-US" b="0" dirty="0"/>
                  <a:t>；</a:t>
                </a:r>
                <a:endParaRPr lang="en-US" altLang="zh-CN" b="0" dirty="0"/>
              </a:p>
              <a:p>
                <a:pPr lvl="1"/>
                <a:r>
                  <a:rPr lang="zh-CN" altLang="en-US" b="0" dirty="0"/>
                  <a:t>故满足条件的递推关系为：</a:t>
                </a:r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…+</m:t>
                              </m:r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EDEAD82F-3CE0-493E-AD66-8E14D66B8C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3837"/>
                <a:ext cx="10591800" cy="5279038"/>
              </a:xfrm>
              <a:blipFill>
                <a:blip r:embed="rId2"/>
                <a:stretch>
                  <a:fillRect l="-921" t="-1039" r="-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AC6C8B8-0175-4A78-8418-3B5F1EA3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79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68AE8-BFDF-4BC9-98D7-5330AF7EB2F5}" type="datetime1">
              <a:rPr lang="en-US" altLang="zh-CN" smtClean="0"/>
              <a:pPr/>
              <a:t>12/20/2021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FA96EDD3-FCA4-4433-A999-A5400CC2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章第</a:t>
            </a:r>
            <a:r>
              <a:rPr lang="en-US" altLang="zh-CN" dirty="0"/>
              <a:t>5</a:t>
            </a:r>
            <a:r>
              <a:rPr lang="zh-CN" altLang="en-US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3772321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xmlns="" id="{EDEAD82F-3CE0-493E-AD66-8E14D66B8C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求解下列递推关系：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d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解：</a:t>
                </a:r>
                <a:endParaRPr lang="en-US" altLang="zh-CN" dirty="0"/>
              </a:p>
              <a:p>
                <a:r>
                  <a:rPr lang="zh-CN" altLang="en-US" b="0" dirty="0"/>
                  <a:t>特征方程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−9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+9=0</m:t>
                    </m:r>
                  </m:oMath>
                </a14:m>
                <a:r>
                  <a:rPr lang="zh-CN" altLang="en-US" b="0" dirty="0"/>
                  <a:t>的根为</a:t>
                </a:r>
                <a:r>
                  <a:rPr lang="en-US" altLang="zh-CN" b="0" dirty="0"/>
                  <a:t>1</a:t>
                </a:r>
                <a:r>
                  <a:rPr lang="zh-CN" altLang="en-US" b="0" dirty="0"/>
                  <a:t>，</a:t>
                </a:r>
                <a:r>
                  <a:rPr lang="en-US" altLang="zh-CN" b="0" dirty="0"/>
                  <a:t>3</a:t>
                </a:r>
                <a:r>
                  <a:rPr lang="zh-CN" altLang="en-US" b="0" dirty="0"/>
                  <a:t>，</a:t>
                </a:r>
                <a:r>
                  <a:rPr lang="en-US" altLang="zh-CN" b="0" dirty="0"/>
                  <a:t>-3</a:t>
                </a:r>
                <a:r>
                  <a:rPr lang="zh-CN" altLang="en-US" b="0" dirty="0"/>
                  <a:t>，故一般解为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(−3)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b="0" dirty="0"/>
                  <a:t>，由初始值得：</a:t>
                </a:r>
                <a:endParaRPr lang="en-US" altLang="zh-CN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+9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+9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zh-CN" altLang="en-US" b="0" dirty="0"/>
                  <a:t>解得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den>
                      </m:f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EDEAD82F-3CE0-493E-AD66-8E14D66B8C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AC6C8B8-0175-4A78-8418-3B5F1EA3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79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68AE8-BFDF-4BC9-98D7-5330AF7EB2F5}" type="datetime1">
              <a:rPr lang="en-US" altLang="zh-CN" smtClean="0"/>
              <a:pPr/>
              <a:t>12/20/2021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FA96EDD3-FCA4-4433-A999-A5400CC2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章第</a:t>
            </a:r>
            <a:r>
              <a:rPr lang="en-US" altLang="zh-CN" dirty="0"/>
              <a:t>6</a:t>
            </a:r>
            <a:r>
              <a:rPr lang="zh-CN" altLang="en-US" dirty="0"/>
              <a:t>题（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40627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</a:t>
            </a:r>
            <a:r>
              <a:rPr lang="en-US" altLang="zh-CN" dirty="0" err="1"/>
              <a:t>Polya</a:t>
            </a:r>
            <a:r>
              <a:rPr lang="zh-CN" altLang="en-US" dirty="0"/>
              <a:t>计数理论</a:t>
            </a:r>
            <a:endParaRPr lang="en-US" altLang="zh-CN" dirty="0"/>
          </a:p>
          <a:p>
            <a:pPr lvl="1"/>
            <a:r>
              <a:rPr lang="en-US" altLang="zh-CN" dirty="0"/>
              <a:t>5</a:t>
            </a:r>
          </a:p>
          <a:p>
            <a:pPr lvl="1"/>
            <a:r>
              <a:rPr lang="en-US" altLang="zh-CN" dirty="0"/>
              <a:t>8</a:t>
            </a:r>
          </a:p>
          <a:p>
            <a:pPr lvl="1"/>
            <a:r>
              <a:rPr lang="en-US" altLang="zh-CN"/>
              <a:t>12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次作业题号</a:t>
            </a:r>
          </a:p>
        </p:txBody>
      </p:sp>
    </p:spTree>
    <p:extLst>
      <p:ext uri="{BB962C8B-B14F-4D97-AF65-F5344CB8AC3E}">
        <p14:creationId xmlns:p14="http://schemas.microsoft.com/office/powerpoint/2010/main" val="1904739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xmlns="" id="{5F9B4658-7A2C-4A0B-97E7-380B80C72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3837"/>
                <a:ext cx="10934700" cy="496312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由</a:t>
                </a:r>
                <a:r>
                  <a:rPr lang="en-US" altLang="zh-CN" dirty="0"/>
                  <a:t>0,1,6,8,9</a:t>
                </a:r>
                <a:r>
                  <a:rPr lang="zh-CN" altLang="en-US" dirty="0"/>
                  <a:t>组成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位数，把一个数调转过来读得到另一个数，则称这两个数相等的，求不相等的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位数个数。</a:t>
                </a:r>
                <a:endParaRPr lang="en-US" altLang="zh-CN" dirty="0"/>
              </a:p>
              <a:p>
                <a:r>
                  <a:rPr lang="zh-CN" altLang="en-US" dirty="0"/>
                  <a:t>解：</a:t>
                </a:r>
                <a:r>
                  <a:rPr lang="zh-CN" altLang="en-US" b="0" dirty="0"/>
                  <a:t>令</a:t>
                </a:r>
                <a:r>
                  <a:rPr lang="en-US" altLang="zh-CN" b="0" dirty="0"/>
                  <a:t>D</a:t>
                </a:r>
                <a:r>
                  <a:rPr lang="zh-CN" altLang="en-US" b="0" dirty="0"/>
                  <a:t>是所有</a:t>
                </a:r>
                <a:r>
                  <a:rPr lang="en-US" altLang="zh-CN" b="0" dirty="0"/>
                  <a:t>n</a:t>
                </a:r>
                <a:r>
                  <a:rPr lang="zh-CN" altLang="en-US" b="0" dirty="0"/>
                  <a:t>位数组成的集合，</a:t>
                </a:r>
                <a:r>
                  <a:rPr lang="en-US" altLang="zh-CN" b="0" dirty="0"/>
                  <a:t>G={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b="0" dirty="0"/>
                  <a:t>}</a:t>
                </a:r>
                <a:r>
                  <a:rPr lang="zh-CN" altLang="en-US" b="0" dirty="0"/>
                  <a:t>，其中</a:t>
                </a:r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b="0" dirty="0"/>
                  <a:t>为</a:t>
                </a:r>
                <a:r>
                  <a:rPr lang="en-US" altLang="zh-CN" b="0" dirty="0"/>
                  <a:t>D</a:t>
                </a:r>
                <a:r>
                  <a:rPr lang="zh-CN" altLang="en-US" b="0" dirty="0"/>
                  <a:t>上的恒等置换，</a:t>
                </a:r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b="0" dirty="0"/>
                  <a:t>为</a:t>
                </a:r>
                <a:r>
                  <a:rPr lang="en-US" altLang="zh-CN" b="0" dirty="0"/>
                  <a:t>D</a:t>
                </a:r>
                <a:r>
                  <a:rPr lang="zh-CN" altLang="en-US" b="0" dirty="0"/>
                  <a:t>上的调转操作，则</a:t>
                </a:r>
                <a:r>
                  <a:rPr lang="en-US" altLang="zh-CN" b="0" dirty="0"/>
                  <a:t>G</a:t>
                </a:r>
                <a:r>
                  <a:rPr lang="zh-CN" altLang="en-US" b="0" dirty="0"/>
                  <a:t>为</a:t>
                </a:r>
                <a:r>
                  <a:rPr lang="en-US" altLang="zh-CN" b="0" dirty="0"/>
                  <a:t>D</a:t>
                </a:r>
                <a:r>
                  <a:rPr lang="zh-CN" altLang="en-US" b="0" dirty="0"/>
                  <a:t>上的置换群，不相等的</a:t>
                </a:r>
                <a:r>
                  <a:rPr lang="en-US" altLang="zh-CN" b="0" dirty="0"/>
                  <a:t>n</a:t>
                </a:r>
                <a:r>
                  <a:rPr lang="zh-CN" altLang="en-US" b="0" dirty="0"/>
                  <a:t>位数即为</a:t>
                </a:r>
                <a:r>
                  <a:rPr lang="en-US" altLang="zh-CN" b="0" dirty="0"/>
                  <a:t>G</a:t>
                </a:r>
                <a:r>
                  <a:rPr lang="zh-CN" altLang="en-US" b="0" dirty="0"/>
                  <a:t>诱导出来的等价类个数，可采用</a:t>
                </a:r>
                <a:r>
                  <a:rPr lang="en-US" altLang="zh-CN" b="0" dirty="0"/>
                  <a:t>Burnside</a:t>
                </a:r>
                <a:r>
                  <a:rPr lang="zh-CN" altLang="en-US" b="0" dirty="0"/>
                  <a:t>引理计算。</a:t>
                </a:r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即为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中元素个数，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r>
                      <m:rPr>
                        <m:nor/>
                      </m:rPr>
                      <a:rPr lang="zh-CN" altLang="en-US" dirty="0"/>
                      <m:t>在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调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转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操作</m:t>
                    </m:r>
                    <m:r>
                      <m:rPr>
                        <m:nor/>
                      </m:rPr>
                      <a:rPr lang="zh-CN" altLang="en-US" dirty="0"/>
                      <m:t>下保持不变的</m:t>
                    </m:r>
                  </m:oMath>
                </a14:m>
                <a:r>
                  <a:rPr lang="zh-CN" altLang="en-US" dirty="0"/>
                  <a:t>元素个数：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当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为偶数时，当前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 个数确定时，后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 个数也随之确定，因此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当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为奇数时，中间的一个数必须是</a:t>
                </a:r>
                <a:r>
                  <a:rPr lang="en-US" altLang="zh-CN" dirty="0"/>
                  <a:t>0,1,8</a:t>
                </a:r>
                <a:r>
                  <a:rPr lang="zh-CN" altLang="en-US" dirty="0"/>
                  <a:t>，因此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5F9B4658-7A2C-4A0B-97E7-380B80C72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3837"/>
                <a:ext cx="10934700" cy="4963126"/>
              </a:xfrm>
              <a:blipFill>
                <a:blip r:embed="rId2"/>
                <a:stretch>
                  <a:fillRect l="-1004" t="-1229" r="-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E44A56AF-286C-478F-8BD6-AFABEF74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79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68AE8-BFDF-4BC9-98D7-5330AF7EB2F5}" type="datetime1">
              <a:rPr lang="en-US" altLang="zh-CN" smtClean="0"/>
              <a:pPr/>
              <a:t>12/20/2021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E604EDE9-D31D-4510-A657-D714D95E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章第</a:t>
            </a:r>
            <a:r>
              <a:rPr lang="en-US" altLang="zh-CN" dirty="0"/>
              <a:t>5</a:t>
            </a:r>
            <a:r>
              <a:rPr lang="zh-CN" altLang="en-US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27461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xmlns="" id="{5F9B4658-7A2C-4A0B-97E7-380B80C72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由</a:t>
                </a:r>
                <a:r>
                  <a:rPr lang="en-US" altLang="zh-CN" dirty="0"/>
                  <a:t>0,1,6,8,9</a:t>
                </a:r>
                <a:r>
                  <a:rPr lang="zh-CN" altLang="en-US" dirty="0"/>
                  <a:t>组成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位数，把一个数调转过来读得到另一个数，则称这两个数相等的，求不相等的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位数个数。</a:t>
                </a:r>
                <a:endParaRPr lang="en-US" altLang="zh-CN" dirty="0"/>
              </a:p>
              <a:p>
                <a:r>
                  <a:rPr lang="zh-CN" altLang="en-US" b="0" dirty="0"/>
                  <a:t>所以，所有的不相等的</a:t>
                </a:r>
                <a:r>
                  <a:rPr lang="en-US" altLang="zh-CN" b="0" dirty="0"/>
                  <a:t>n</a:t>
                </a:r>
                <a:r>
                  <a:rPr lang="zh-CN" altLang="en-US" b="0" dirty="0"/>
                  <a:t>位数的个数是：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为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偶数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为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奇数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5F9B4658-7A2C-4A0B-97E7-380B80C72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29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E44A56AF-286C-478F-8BD6-AFABEF74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79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68AE8-BFDF-4BC9-98D7-5330AF7EB2F5}" type="datetime1">
              <a:rPr lang="en-US" altLang="zh-CN" smtClean="0"/>
              <a:pPr/>
              <a:t>12/20/2021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E604EDE9-D31D-4510-A657-D714D95E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章第</a:t>
            </a:r>
            <a:r>
              <a:rPr lang="en-US" altLang="zh-CN" dirty="0"/>
              <a:t>5</a:t>
            </a:r>
            <a:r>
              <a:rPr lang="zh-CN" altLang="en-US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127912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xmlns="" id="{5F9B4658-7A2C-4A0B-97E7-380B80C72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13837"/>
                <a:ext cx="10734676" cy="52790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用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种颜色（红、黄、绿、蓝）对正四面体的顶点着色，求着色方案数。若要求</a:t>
                </a:r>
                <a:r>
                  <a:rPr lang="en-US" altLang="zh-CN" dirty="0"/>
                  <a:t>m (m=0, 1, 2, 3, 4)</a:t>
                </a:r>
                <a:r>
                  <a:rPr lang="zh-CN" altLang="en-US" dirty="0"/>
                  <a:t>个顶点为红色，求着色方案数。</a:t>
                </a:r>
                <a:endParaRPr lang="en-US" altLang="zh-CN" dirty="0"/>
              </a:p>
              <a:p>
                <a:r>
                  <a:rPr lang="zh-CN" altLang="en-US" dirty="0"/>
                  <a:t>解：正四面体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个顶点的置换群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有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个元素，分别为：</a:t>
                </a:r>
                <a:endParaRPr lang="en-US" altLang="zh-CN" dirty="0"/>
              </a:p>
              <a:p>
                <a:pPr lvl="1"/>
                <a:r>
                  <a:rPr lang="en-US" altLang="zh-CN" b="0" dirty="0"/>
                  <a:t>(1) </a:t>
                </a:r>
                <a:r>
                  <a:rPr lang="zh-CN" altLang="en-US" b="0" dirty="0"/>
                  <a:t>不动的置换，型为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b="0" dirty="0"/>
                  <a:t>，有</a:t>
                </a:r>
                <a:r>
                  <a:rPr lang="en-US" altLang="zh-CN" b="0" dirty="0"/>
                  <a:t>1</a:t>
                </a:r>
                <a:r>
                  <a:rPr lang="zh-CN" altLang="en-US" b="0" dirty="0"/>
                  <a:t>个；</a:t>
                </a:r>
                <a:endParaRPr lang="en-US" altLang="zh-CN" b="0" dirty="0"/>
              </a:p>
              <a:p>
                <a:pPr lvl="1"/>
                <a:r>
                  <a:rPr lang="en-US" altLang="zh-CN" b="0" dirty="0"/>
                  <a:t>(2) </a:t>
                </a:r>
                <a:r>
                  <a:rPr lang="zh-CN" altLang="en-US" b="0" dirty="0"/>
                  <a:t>绕一个顶点和对面中点连线旋转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zh-CN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/>
                  <a:t>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b="0" dirty="0"/>
                  <a:t>，有</a:t>
                </a:r>
                <a:r>
                  <a:rPr lang="en-US" altLang="zh-CN" b="0" dirty="0"/>
                  <a:t>8</a:t>
                </a:r>
                <a:r>
                  <a:rPr lang="zh-CN" altLang="en-US" b="0" dirty="0"/>
                  <a:t>个</a:t>
                </a:r>
                <a:endParaRPr lang="en-US" altLang="zh-CN" b="0" dirty="0"/>
              </a:p>
              <a:p>
                <a:pPr lvl="1"/>
                <a:r>
                  <a:rPr lang="en-US" altLang="zh-CN" b="0" dirty="0"/>
                  <a:t>(3) </a:t>
                </a:r>
                <a:r>
                  <a:rPr lang="zh-CN" altLang="en-US" b="0" dirty="0"/>
                  <a:t>绕相对两边中点连线为轴旋转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zh-CN" altLang="en-US" b="0" dirty="0"/>
                  <a:t>，型为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b="0" dirty="0"/>
                  <a:t>，有</a:t>
                </a:r>
                <a:r>
                  <a:rPr lang="en-US" altLang="zh-CN" b="0" dirty="0"/>
                  <a:t>3</a:t>
                </a:r>
                <a:r>
                  <a:rPr lang="zh-CN" altLang="en-US" b="0" dirty="0"/>
                  <a:t>个；</a:t>
                </a:r>
                <a:endParaRPr lang="en-US" altLang="zh-CN" b="0" dirty="0"/>
              </a:p>
              <a:p>
                <a:r>
                  <a:rPr lang="zh-CN" altLang="en-US" dirty="0"/>
                  <a:t>所以该置换群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的轮换指标为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𝟖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等价类的个数为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den>
                      </m:f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5F9B4658-7A2C-4A0B-97E7-380B80C72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13837"/>
                <a:ext cx="10734676" cy="5279038"/>
              </a:xfrm>
              <a:blipFill>
                <a:blip r:embed="rId2"/>
                <a:stretch>
                  <a:fillRect l="-965" t="-1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E44A56AF-286C-478F-8BD6-AFABEF74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79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68AE8-BFDF-4BC9-98D7-5330AF7EB2F5}" type="datetime1">
              <a:rPr lang="en-US" altLang="zh-CN" smtClean="0"/>
              <a:pPr/>
              <a:t>12/20/2021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E604EDE9-D31D-4510-A657-D714D95E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章第</a:t>
            </a:r>
            <a:r>
              <a:rPr lang="en-US" altLang="zh-CN" dirty="0"/>
              <a:t>8</a:t>
            </a:r>
            <a:r>
              <a:rPr lang="zh-CN" altLang="en-US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2041872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xmlns="" id="{5F9B4658-7A2C-4A0B-97E7-380B80C72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3836"/>
                <a:ext cx="10515600" cy="543461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下面计算符合题意的着色模式：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/>
                  <a:t>于是</a:t>
                </a:r>
                <a:endParaRPr lang="en-US" altLang="zh-CN" b="0" dirty="0"/>
              </a:p>
              <a:p>
                <a:pPr marL="457200" lvl="1" indent="0" algn="ctr">
                  <a:buNone/>
                </a:pPr>
                <a:r>
                  <a:rPr lang="en-US" altLang="zh-CN" dirty="0"/>
                  <a:t>F</a:t>
                </a:r>
                <a:r>
                  <a:rPr lang="zh-CN" altLang="en-US" dirty="0"/>
                  <a:t>的全部模式表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𝟖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当</a:t>
                </a:r>
                <a:r>
                  <a:rPr lang="en-US" altLang="zh-CN" dirty="0"/>
                  <a:t>m=0(</a:t>
                </a:r>
                <a:r>
                  <a:rPr lang="zh-CN" altLang="en-US" dirty="0"/>
                  <a:t>不出现红色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时，着色方案数为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当</a:t>
                </a:r>
                <a:r>
                  <a:rPr lang="en-US" altLang="zh-CN" dirty="0"/>
                  <a:t>m=1</a:t>
                </a:r>
                <a:r>
                  <a:rPr lang="zh-CN" altLang="en-US" dirty="0"/>
                  <a:t>时，着色方案数为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当</a:t>
                </a:r>
                <a:r>
                  <a:rPr lang="en-US" altLang="zh-CN" dirty="0"/>
                  <a:t>m=2</a:t>
                </a:r>
                <a:r>
                  <a:rPr lang="zh-CN" altLang="en-US" dirty="0"/>
                  <a:t>时，着色方案数为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!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!∙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zh-CN" altLang="en-US" dirty="0"/>
                  <a:t>当</a:t>
                </a:r>
                <a:r>
                  <a:rPr lang="en-US" altLang="zh-CN" dirty="0"/>
                  <a:t>m=3</a:t>
                </a:r>
                <a:r>
                  <a:rPr lang="zh-CN" altLang="en-US" dirty="0"/>
                  <a:t>时，着色方案数为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zh-CN" altLang="en-US" dirty="0"/>
                  <a:t>当</a:t>
                </a:r>
                <a:r>
                  <a:rPr lang="en-US" altLang="zh-CN" dirty="0"/>
                  <a:t>m=4</a:t>
                </a:r>
                <a:r>
                  <a:rPr lang="zh-CN" altLang="en-US" dirty="0"/>
                  <a:t>时，着色方案数为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F9B4658-7A2C-4A0B-97E7-380B80C72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3836"/>
                <a:ext cx="10515600" cy="5434613"/>
              </a:xfrm>
              <a:blipFill rotWithShape="0">
                <a:blip r:embed="rId2"/>
                <a:stretch>
                  <a:fillRect l="-1043" t="-1121" b="-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E44A56AF-286C-478F-8BD6-AFABEF74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79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68AE8-BFDF-4BC9-98D7-5330AF7EB2F5}" type="datetime1">
              <a:rPr lang="en-US" altLang="zh-CN" smtClean="0"/>
              <a:pPr/>
              <a:t>12/20/2021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E604EDE9-D31D-4510-A657-D714D95E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章第</a:t>
            </a:r>
            <a:r>
              <a:rPr lang="en-US" altLang="zh-CN" dirty="0"/>
              <a:t>8</a:t>
            </a:r>
            <a:r>
              <a:rPr lang="zh-CN" altLang="en-US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2142699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xmlns="" id="{FB2F9D6A-1852-40FD-A7B3-17F66ADE0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3837"/>
                <a:ext cx="10673862" cy="496312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在</a:t>
                </a:r>
                <a:r>
                  <a:rPr lang="en-US" altLang="zh-CN" dirty="0"/>
                  <a:t>8.5</a:t>
                </a:r>
                <a:r>
                  <a:rPr lang="zh-CN" altLang="en-US" dirty="0"/>
                  <a:t>节例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中，对正方形的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个顶点进行红蓝着色，允许旋转。令</a:t>
                </a:r>
                <a:r>
                  <a:rPr lang="en-US" altLang="zh-CN" dirty="0"/>
                  <a:t>w(</a:t>
                </a:r>
                <a:r>
                  <a:rPr lang="zh-CN" altLang="en-US" dirty="0"/>
                  <a:t>红色</a:t>
                </a:r>
                <a:r>
                  <a:rPr lang="en-US" altLang="zh-CN" dirty="0"/>
                  <a:t>)=r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w(</a:t>
                </a:r>
                <a:r>
                  <a:rPr lang="zh-CN" altLang="en-US" dirty="0"/>
                  <a:t>蓝色</a:t>
                </a:r>
                <a:r>
                  <a:rPr lang="en-US" altLang="zh-CN" dirty="0"/>
                  <a:t>)=b.</a:t>
                </a:r>
              </a:p>
              <a:p>
                <a:r>
                  <a:rPr lang="en-US" altLang="zh-CN" dirty="0"/>
                  <a:t>(1) </a:t>
                </a:r>
                <a:r>
                  <a:rPr lang="zh-CN" altLang="en-US" dirty="0"/>
                  <a:t>写出着色方案的模式表；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b="0" dirty="0"/>
                  <a:t>   </a:t>
                </a:r>
                <a:r>
                  <a:rPr lang="zh-CN" altLang="en-US" dirty="0"/>
                  <a:t>解：</a:t>
                </a:r>
                <a:r>
                  <a:rPr lang="zh-CN" altLang="en-US" b="0" dirty="0"/>
                  <a:t>旋转对应的置换群为</a:t>
                </a:r>
              </a:p>
              <a:p>
                <a:pPr marL="0" indent="0" algn="ctr">
                  <a:buNone/>
                </a:pPr>
                <a:r>
                  <a:rPr lang="en-US" altLang="zh-CN" sz="2400" b="0" dirty="0">
                    <a:solidFill>
                      <a:srgbClr val="000000"/>
                    </a:solidFill>
                    <a:latin typeface="等线" panose="020F0502020204030204"/>
                    <a:ea typeface="等线" panose="02010600030101010101" pitchFamily="2" charset="-122"/>
                  </a:rPr>
                  <a:t>G={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1234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  <m:d>
                      <m:dPr>
                        <m:ctrlPr>
                          <a:rPr lang="en-US" altLang="zh-CN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,(1432)</m:t>
                    </m:r>
                  </m:oMath>
                </a14:m>
                <a:r>
                  <a:rPr lang="en-US" altLang="zh-CN" sz="2400" b="0" dirty="0">
                    <a:solidFill>
                      <a:srgbClr val="000000"/>
                    </a:solidFill>
                    <a:latin typeface="等线" panose="020F0502020204030204"/>
                    <a:ea typeface="等线" panose="02010600030101010101" pitchFamily="2" charset="-122"/>
                  </a:rPr>
                  <a:t>},</a:t>
                </a:r>
              </a:p>
              <a:p>
                <a:pPr marL="0" indent="0">
                  <a:buNone/>
                </a:pPr>
                <a:r>
                  <a:rPr lang="zh-CN" altLang="en-US" b="0" dirty="0"/>
                  <a:t>   由</a:t>
                </a:r>
                <a:r>
                  <a:rPr lang="en-US" altLang="zh-CN" b="0" dirty="0" err="1"/>
                  <a:t>Polya</a:t>
                </a:r>
                <a:r>
                  <a:rPr lang="zh-CN" altLang="en-US" b="0" dirty="0"/>
                  <a:t>计数定理可得模式表为</a:t>
                </a:r>
              </a:p>
              <a:p>
                <a:pPr marL="0" lvl="0" indent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zh-CN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4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lvl="0"/>
                <a:endParaRPr lang="zh-CN" altLang="en-US" b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B2F9D6A-1852-40FD-A7B3-17F66ADE0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3837"/>
                <a:ext cx="10673862" cy="4963126"/>
              </a:xfrm>
              <a:blipFill>
                <a:blip r:embed="rId3"/>
                <a:stretch>
                  <a:fillRect l="-1029" t="-1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B8244036-0509-41F4-A46F-14F52922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79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868AE8-BFDF-4BC9-98D7-5330AF7EB2F5}" type="datetime1">
              <a:rPr lang="en-US" altLang="zh-CN" smtClean="0"/>
              <a:pPr/>
              <a:t>12/20/2021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E8FEECCB-C5EE-4D62-B5F7-2D807E7B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章第</a:t>
            </a:r>
            <a:r>
              <a:rPr lang="en-US" altLang="zh-CN" dirty="0"/>
              <a:t>12</a:t>
            </a:r>
            <a:r>
              <a:rPr lang="zh-CN" altLang="en-US" dirty="0"/>
              <a:t>题（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7908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二项式系数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</a:p>
          <a:p>
            <a:pPr lvl="1"/>
            <a:r>
              <a:rPr lang="en-US" altLang="zh-CN" dirty="0"/>
              <a:t>13</a:t>
            </a:r>
          </a:p>
          <a:p>
            <a:pPr lvl="1"/>
            <a:r>
              <a:rPr lang="en-US" altLang="zh-CN" dirty="0"/>
              <a:t>14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次作业题号</a:t>
            </a:r>
          </a:p>
        </p:txBody>
      </p:sp>
    </p:spTree>
    <p:extLst>
      <p:ext uri="{BB962C8B-B14F-4D97-AF65-F5344CB8AC3E}">
        <p14:creationId xmlns:p14="http://schemas.microsoft.com/office/powerpoint/2010/main" val="21363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题：给出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的组合意义</a:t>
                </a:r>
                <a:endParaRPr lang="en-US" altLang="zh-CN" dirty="0"/>
              </a:p>
              <a:p>
                <a:r>
                  <a:rPr lang="zh-CN" altLang="en-US" dirty="0"/>
                  <a:t>等式右边相当于从</a:t>
                </a:r>
                <a:r>
                  <a:rPr lang="en-US" altLang="zh-CN" dirty="0"/>
                  <a:t>(0,0)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(m, n-m+r+1)</a:t>
                </a:r>
                <a:r>
                  <a:rPr lang="zh-CN" altLang="en-US" dirty="0"/>
                  <a:t>点的非降路径数，可以将这些路径分为如下</a:t>
                </a:r>
                <a:r>
                  <a:rPr lang="en-US" altLang="zh-CN" dirty="0"/>
                  <a:t>m+1</a:t>
                </a:r>
                <a:r>
                  <a:rPr lang="zh-CN" altLang="en-US" dirty="0"/>
                  <a:t>类：第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=0,1,2,…,m)</a:t>
                </a:r>
                <a:r>
                  <a:rPr lang="zh-CN" altLang="en-US" dirty="0"/>
                  <a:t>径是从</a:t>
                </a:r>
                <a:r>
                  <a:rPr lang="en-US" altLang="zh-CN" dirty="0"/>
                  <a:t>(0,0)</a:t>
                </a:r>
                <a:r>
                  <a:rPr lang="zh-CN" altLang="en-US" dirty="0"/>
                  <a:t>点到</a:t>
                </a:r>
                <a:r>
                  <a:rPr lang="en-US" altLang="zh-CN" dirty="0"/>
                  <a:t>(m-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 n-m)</a:t>
                </a:r>
                <a:r>
                  <a:rPr lang="zh-CN" altLang="en-US" dirty="0"/>
                  <a:t>点， 然后到</a:t>
                </a:r>
                <a:r>
                  <a:rPr lang="en-US" altLang="zh-CN" dirty="0"/>
                  <a:t>(m-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 n-m+1) </a:t>
                </a:r>
                <a:r>
                  <a:rPr lang="zh-CN" altLang="en-US" dirty="0"/>
                  <a:t>点， 最后到</a:t>
                </a:r>
                <a:r>
                  <a:rPr lang="en-US" altLang="zh-CN" dirty="0"/>
                  <a:t>(m, n-m+r+1) </a:t>
                </a:r>
                <a:r>
                  <a:rPr lang="zh-CN" altLang="en-US" dirty="0"/>
                  <a:t>点，路径数为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den>
                        </m:f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由加法原则，得等式成立</a:t>
                </a: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46" r="-2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32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题：用多项式定理展开</a:t>
                </a:r>
                <a:r>
                  <a:rPr lang="en-US" altLang="zh-CN" dirty="0"/>
                  <a:t>(x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+x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)</a:t>
                </a:r>
                <a:r>
                  <a:rPr lang="en-US" altLang="zh-CN" baseline="30000" dirty="0"/>
                  <a:t>4</a:t>
                </a:r>
              </a:p>
              <a:p>
                <a:r>
                  <a:rPr lang="en-US" altLang="zh-CN" dirty="0"/>
                  <a:t>(x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+x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)</a:t>
                </a:r>
                <a:r>
                  <a:rPr lang="en-US" altLang="zh-CN" baseline="30000" dirty="0"/>
                  <a:t>4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baseline="-2500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baseline="3000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baseline="-2500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baseline="-2500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baseline="3000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baseline="-2500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baseline="-2500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baseline="-2500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baseline="-2500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baseline="-2500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baseline="-2500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baseline="-2500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baseline="-2500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baseline="-2500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baseline="3000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baseline="-25000" dirty="0"/>
                  <a:t>2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baseline="-25000" dirty="0"/>
                  <a:t>3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baseline="-2500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baseline="-25000" dirty="0"/>
                  <a:t>3</a:t>
                </a:r>
                <a:r>
                  <a:rPr lang="en-US" altLang="zh-CN" baseline="30000" dirty="0"/>
                  <a:t>2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baseline="-2500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baseline="-25000" dirty="0"/>
                  <a:t>2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baseline="-25000" dirty="0"/>
                  <a:t>3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baseline="-2500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baseline="-25000" dirty="0"/>
                  <a:t>1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baseline="-25000" dirty="0"/>
                  <a:t>3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baseline="-2500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0" baseline="-2500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baseline="-25000" dirty="0"/>
                  <a:t>2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baseline="-25000" dirty="0"/>
                  <a:t>2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baseline="-25000" dirty="0"/>
                  <a:t>3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baseline="-25000" dirty="0"/>
                  <a:t>3</a:t>
                </a:r>
                <a:r>
                  <a:rPr lang="en-US" altLang="zh-CN" baseline="30000" dirty="0"/>
                  <a:t>2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baseline="-25000" dirty="0"/>
                  <a:t>2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baseline="-25000" dirty="0"/>
                  <a:t>3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baseline="-25000" dirty="0"/>
                  <a:t>1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baseline="-25000" dirty="0"/>
                  <a:t>3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aseline="-25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baseline="-25000" dirty="0"/>
                  <a:t>2</a:t>
                </a:r>
                <a:endParaRPr lang="zh-CN" altLang="en-US" baseline="30000" dirty="0"/>
              </a:p>
              <a:p>
                <a:endParaRPr lang="zh-CN" altLang="en-US" baseline="300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093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题：确定</a:t>
                </a:r>
                <a:r>
                  <a:rPr lang="en-US" altLang="zh-CN" dirty="0"/>
                  <a:t>(x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+x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+x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+x</a:t>
                </a:r>
                <a:r>
                  <a:rPr lang="en-US" altLang="zh-CN" baseline="-25000" dirty="0"/>
                  <a:t>4</a:t>
                </a:r>
                <a:r>
                  <a:rPr lang="en-US" altLang="zh-CN" dirty="0"/>
                  <a:t>+x</a:t>
                </a:r>
                <a:r>
                  <a:rPr lang="en-US" altLang="zh-CN" baseline="-25000" dirty="0"/>
                  <a:t>5</a:t>
                </a:r>
                <a:r>
                  <a:rPr lang="en-US" altLang="zh-CN" dirty="0"/>
                  <a:t>)</a:t>
                </a:r>
                <a:r>
                  <a:rPr lang="en-US" altLang="zh-CN" baseline="30000" dirty="0"/>
                  <a:t>10</a:t>
                </a:r>
                <a:r>
                  <a:rPr lang="zh-CN" altLang="en-US" dirty="0"/>
                  <a:t>的展开式中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1</a:t>
                </a:r>
                <a:r>
                  <a:rPr lang="en-US" altLang="zh-CN" baseline="30000" dirty="0"/>
                  <a:t>3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3</a:t>
                </a:r>
                <a:r>
                  <a:rPr lang="en-US" altLang="zh-CN" baseline="30000" dirty="0"/>
                  <a:t>4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5</a:t>
                </a:r>
                <a:r>
                  <a:rPr lang="en-US" altLang="zh-CN" baseline="30000" dirty="0"/>
                  <a:t>2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𝟏𝟐𝟔𝟎𝟎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30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生成函数</a:t>
            </a:r>
            <a:endParaRPr lang="en-US" altLang="zh-CN" dirty="0"/>
          </a:p>
          <a:p>
            <a:pPr lvl="1"/>
            <a:r>
              <a:rPr lang="en-US" altLang="zh-CN" dirty="0"/>
              <a:t>12</a:t>
            </a:r>
          </a:p>
          <a:p>
            <a:pPr lvl="1"/>
            <a:r>
              <a:rPr lang="en-US" altLang="zh-CN" dirty="0"/>
              <a:t>15</a:t>
            </a:r>
          </a:p>
          <a:p>
            <a:pPr lvl="1"/>
            <a:r>
              <a:rPr lang="en-US" altLang="zh-CN" dirty="0"/>
              <a:t>20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递推关系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</a:p>
          <a:p>
            <a:pPr lvl="1"/>
            <a:r>
              <a:rPr lang="en-US" altLang="zh-CN" dirty="0"/>
              <a:t>5</a:t>
            </a:r>
          </a:p>
          <a:p>
            <a:pPr lvl="1"/>
            <a:r>
              <a:rPr lang="en-US" altLang="zh-CN" dirty="0"/>
              <a:t>6(1)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次作业题号</a:t>
            </a:r>
          </a:p>
        </p:txBody>
      </p:sp>
    </p:spTree>
    <p:extLst>
      <p:ext uri="{BB962C8B-B14F-4D97-AF65-F5344CB8AC3E}">
        <p14:creationId xmlns:p14="http://schemas.microsoft.com/office/powerpoint/2010/main" val="405773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题：设有砝码重为</a:t>
            </a:r>
            <a:r>
              <a:rPr lang="en-US" altLang="zh-CN" dirty="0"/>
              <a:t>1g</a:t>
            </a:r>
            <a:r>
              <a:rPr lang="zh-CN" altLang="en-US" dirty="0"/>
              <a:t>的</a:t>
            </a:r>
            <a:r>
              <a:rPr lang="en-US" altLang="zh-CN" dirty="0"/>
              <a:t>3</a:t>
            </a:r>
            <a:r>
              <a:rPr lang="zh-CN" altLang="en-US" dirty="0"/>
              <a:t>个，重为</a:t>
            </a:r>
            <a:r>
              <a:rPr lang="en-US" altLang="zh-CN" dirty="0"/>
              <a:t>2g</a:t>
            </a:r>
            <a:r>
              <a:rPr lang="zh-CN" altLang="en-US" dirty="0"/>
              <a:t>的</a:t>
            </a:r>
            <a:r>
              <a:rPr lang="en-US" altLang="zh-CN" dirty="0"/>
              <a:t>4</a:t>
            </a:r>
            <a:r>
              <a:rPr lang="zh-CN" altLang="en-US" dirty="0"/>
              <a:t>个，重为</a:t>
            </a:r>
            <a:r>
              <a:rPr lang="en-US" altLang="zh-CN" dirty="0"/>
              <a:t>4g</a:t>
            </a:r>
            <a:r>
              <a:rPr lang="zh-CN" altLang="en-US" dirty="0"/>
              <a:t>的</a:t>
            </a:r>
            <a:r>
              <a:rPr lang="en-US" altLang="zh-CN" dirty="0"/>
              <a:t>2</a:t>
            </a:r>
            <a:r>
              <a:rPr lang="zh-CN" altLang="en-US" dirty="0"/>
              <a:t>个，问能称出多少种重量？各有几种方案？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1g</a:t>
            </a:r>
            <a:r>
              <a:rPr lang="zh-CN" altLang="en-US" dirty="0"/>
              <a:t>砝码取法为</a:t>
            </a:r>
            <a:r>
              <a:rPr lang="en-US" altLang="zh-CN" dirty="0"/>
              <a:t>M</a:t>
            </a:r>
            <a:r>
              <a:rPr lang="en-US" altLang="zh-CN" baseline="-25000" dirty="0"/>
              <a:t>1</a:t>
            </a:r>
            <a:r>
              <a:rPr lang="en-US" altLang="zh-CN" dirty="0"/>
              <a:t>={0,1,2,3}</a:t>
            </a:r>
            <a:r>
              <a:rPr lang="zh-CN" altLang="en-US" dirty="0"/>
              <a:t>，同理</a:t>
            </a:r>
            <a:r>
              <a:rPr lang="en-US" altLang="zh-CN" dirty="0"/>
              <a:t>2g</a:t>
            </a:r>
            <a:r>
              <a:rPr lang="zh-CN" altLang="en-US" dirty="0"/>
              <a:t>砝码</a:t>
            </a:r>
            <a:r>
              <a:rPr lang="en-US" altLang="zh-CN" dirty="0"/>
              <a:t>M</a:t>
            </a:r>
            <a:r>
              <a:rPr lang="en-US" altLang="zh-CN" baseline="-25000" dirty="0"/>
              <a:t>2</a:t>
            </a:r>
            <a:r>
              <a:rPr lang="en-US" altLang="zh-CN" dirty="0"/>
              <a:t>={0,1,2,3,4}</a:t>
            </a:r>
            <a:r>
              <a:rPr lang="zh-CN" altLang="en-US" dirty="0"/>
              <a:t>，</a:t>
            </a:r>
            <a:r>
              <a:rPr lang="en-US" altLang="zh-CN" dirty="0"/>
              <a:t>4g</a:t>
            </a:r>
            <a:r>
              <a:rPr lang="zh-CN" altLang="en-US" dirty="0"/>
              <a:t>砝码</a:t>
            </a:r>
            <a:r>
              <a:rPr lang="en-US" altLang="zh-CN" dirty="0"/>
              <a:t>M</a:t>
            </a:r>
            <a:r>
              <a:rPr lang="en-US" altLang="zh-CN" baseline="-25000" dirty="0"/>
              <a:t>2</a:t>
            </a:r>
            <a:r>
              <a:rPr lang="en-US" altLang="zh-CN" dirty="0"/>
              <a:t>={0,1,2}</a:t>
            </a:r>
          </a:p>
          <a:p>
            <a:r>
              <a:rPr lang="zh-CN" altLang="en-US" dirty="0"/>
              <a:t>砝码的分配方案的生成函数为</a:t>
            </a:r>
            <a:endParaRPr lang="en-US" altLang="zh-CN" dirty="0"/>
          </a:p>
          <a:p>
            <a:pPr lvl="1"/>
            <a:r>
              <a:rPr lang="en-US" altLang="zh-CN" dirty="0"/>
              <a:t>(1+x+x</a:t>
            </a:r>
            <a:r>
              <a:rPr lang="en-US" altLang="zh-CN" baseline="30000" dirty="0"/>
              <a:t>2</a:t>
            </a:r>
            <a:r>
              <a:rPr lang="en-US" altLang="zh-CN" dirty="0"/>
              <a:t>+x</a:t>
            </a:r>
            <a:r>
              <a:rPr lang="en-US" altLang="zh-CN" baseline="30000" dirty="0"/>
              <a:t>3</a:t>
            </a:r>
            <a:r>
              <a:rPr lang="en-US" altLang="zh-CN" dirty="0"/>
              <a:t>)(1+x</a:t>
            </a:r>
            <a:r>
              <a:rPr lang="en-US" altLang="zh-CN" baseline="30000" dirty="0"/>
              <a:t>2</a:t>
            </a:r>
            <a:r>
              <a:rPr lang="en-US" altLang="zh-CN" dirty="0"/>
              <a:t>+x</a:t>
            </a:r>
            <a:r>
              <a:rPr lang="en-US" altLang="zh-CN" baseline="30000" dirty="0"/>
              <a:t>4</a:t>
            </a:r>
            <a:r>
              <a:rPr lang="en-US" altLang="zh-CN" dirty="0"/>
              <a:t>+x</a:t>
            </a:r>
            <a:r>
              <a:rPr lang="en-US" altLang="zh-CN" baseline="30000" dirty="0"/>
              <a:t>6</a:t>
            </a:r>
            <a:r>
              <a:rPr lang="en-US" altLang="zh-CN" dirty="0"/>
              <a:t>+x</a:t>
            </a:r>
            <a:r>
              <a:rPr lang="en-US" altLang="zh-CN" baseline="30000" dirty="0"/>
              <a:t>8</a:t>
            </a:r>
            <a:r>
              <a:rPr lang="en-US" altLang="zh-CN" dirty="0"/>
              <a:t>)(1+x</a:t>
            </a:r>
            <a:r>
              <a:rPr lang="en-US" altLang="zh-CN" baseline="30000" dirty="0"/>
              <a:t>4</a:t>
            </a:r>
            <a:r>
              <a:rPr lang="en-US" altLang="zh-CN" dirty="0"/>
              <a:t>+x</a:t>
            </a:r>
            <a:r>
              <a:rPr lang="en-US" altLang="zh-CN" baseline="30000" dirty="0"/>
              <a:t>8</a:t>
            </a:r>
            <a:r>
              <a:rPr lang="en-US" altLang="zh-CN" dirty="0"/>
              <a:t>)=1+x+2x</a:t>
            </a:r>
            <a:r>
              <a:rPr lang="en-US" altLang="zh-CN" baseline="30000" dirty="0"/>
              <a:t>2</a:t>
            </a:r>
            <a:r>
              <a:rPr lang="en-US" altLang="zh-CN" dirty="0"/>
              <a:t>+2x</a:t>
            </a:r>
            <a:r>
              <a:rPr lang="en-US" altLang="zh-CN" baseline="30000" dirty="0"/>
              <a:t>3</a:t>
            </a:r>
            <a:r>
              <a:rPr lang="en-US" altLang="zh-CN" dirty="0"/>
              <a:t>+3x</a:t>
            </a:r>
            <a:r>
              <a:rPr lang="en-US" altLang="zh-CN" baseline="30000" dirty="0"/>
              <a:t>4</a:t>
            </a:r>
            <a:r>
              <a:rPr lang="en-US" altLang="zh-CN" dirty="0"/>
              <a:t>+3x</a:t>
            </a:r>
            <a:r>
              <a:rPr lang="en-US" altLang="zh-CN" baseline="30000" dirty="0"/>
              <a:t>5</a:t>
            </a:r>
            <a:r>
              <a:rPr lang="en-US" altLang="zh-CN" dirty="0"/>
              <a:t>+4x</a:t>
            </a:r>
            <a:r>
              <a:rPr lang="en-US" altLang="zh-CN" baseline="30000" dirty="0"/>
              <a:t>6</a:t>
            </a:r>
            <a:r>
              <a:rPr lang="en-US" altLang="zh-CN" dirty="0"/>
              <a:t>+4x</a:t>
            </a:r>
            <a:r>
              <a:rPr lang="en-US" altLang="zh-CN" baseline="30000" dirty="0"/>
              <a:t>7</a:t>
            </a:r>
            <a:r>
              <a:rPr lang="en-US" altLang="zh-CN" dirty="0"/>
              <a:t>+5x</a:t>
            </a:r>
            <a:r>
              <a:rPr lang="en-US" altLang="zh-CN" baseline="30000" dirty="0"/>
              <a:t>8</a:t>
            </a:r>
            <a:r>
              <a:rPr lang="en-US" altLang="zh-CN" dirty="0"/>
              <a:t>+5x</a:t>
            </a:r>
            <a:r>
              <a:rPr lang="en-US" altLang="zh-CN" baseline="30000" dirty="0"/>
              <a:t>9</a:t>
            </a:r>
            <a:r>
              <a:rPr lang="en-US" altLang="zh-CN" dirty="0"/>
              <a:t>+5x</a:t>
            </a:r>
            <a:r>
              <a:rPr lang="en-US" altLang="zh-CN" baseline="30000" dirty="0"/>
              <a:t>10</a:t>
            </a:r>
            <a:r>
              <a:rPr lang="en-US" altLang="zh-CN" dirty="0"/>
              <a:t>+5x</a:t>
            </a:r>
            <a:r>
              <a:rPr lang="en-US" altLang="zh-CN" baseline="30000" dirty="0"/>
              <a:t>11</a:t>
            </a:r>
            <a:r>
              <a:rPr lang="en-US" altLang="zh-CN" dirty="0"/>
              <a:t>+4x</a:t>
            </a:r>
            <a:r>
              <a:rPr lang="en-US" altLang="zh-CN" baseline="30000" dirty="0"/>
              <a:t>12</a:t>
            </a:r>
            <a:r>
              <a:rPr lang="en-US" altLang="zh-CN" dirty="0"/>
              <a:t>+4x</a:t>
            </a:r>
            <a:r>
              <a:rPr lang="en-US" altLang="zh-CN" baseline="30000" dirty="0"/>
              <a:t>13</a:t>
            </a:r>
            <a:r>
              <a:rPr lang="en-US" altLang="zh-CN" dirty="0"/>
              <a:t>+3x</a:t>
            </a:r>
            <a:r>
              <a:rPr lang="en-US" altLang="zh-CN" baseline="30000" dirty="0"/>
              <a:t>14</a:t>
            </a:r>
            <a:r>
              <a:rPr lang="en-US" altLang="zh-CN" dirty="0"/>
              <a:t>+3x</a:t>
            </a:r>
            <a:r>
              <a:rPr lang="en-US" altLang="zh-CN" baseline="30000" dirty="0"/>
              <a:t>15</a:t>
            </a:r>
            <a:r>
              <a:rPr lang="en-US" altLang="zh-CN" dirty="0"/>
              <a:t>+2x</a:t>
            </a:r>
            <a:r>
              <a:rPr lang="en-US" altLang="zh-CN" baseline="30000" dirty="0"/>
              <a:t>16</a:t>
            </a:r>
            <a:r>
              <a:rPr lang="en-US" altLang="zh-CN" dirty="0"/>
              <a:t>+2x</a:t>
            </a:r>
            <a:r>
              <a:rPr lang="en-US" altLang="zh-CN" baseline="30000" dirty="0"/>
              <a:t>17</a:t>
            </a:r>
            <a:r>
              <a:rPr lang="en-US" altLang="zh-CN" dirty="0"/>
              <a:t>+x</a:t>
            </a:r>
            <a:r>
              <a:rPr lang="en-US" altLang="zh-CN" baseline="30000" dirty="0"/>
              <a:t>18</a:t>
            </a:r>
            <a:r>
              <a:rPr lang="en-US" altLang="zh-CN" dirty="0"/>
              <a:t>+x</a:t>
            </a:r>
            <a:r>
              <a:rPr lang="en-US" altLang="zh-CN" baseline="30000" dirty="0"/>
              <a:t>19</a:t>
            </a:r>
          </a:p>
          <a:p>
            <a:pPr lvl="1"/>
            <a:r>
              <a:rPr lang="zh-CN" altLang="en-US" dirty="0"/>
              <a:t>共可称出来</a:t>
            </a:r>
            <a:r>
              <a:rPr lang="en-US" altLang="zh-CN" dirty="0"/>
              <a:t>20</a:t>
            </a:r>
            <a:r>
              <a:rPr lang="zh-CN" altLang="en-US" dirty="0"/>
              <a:t>种重量</a:t>
            </a:r>
            <a:endParaRPr lang="en-US" altLang="zh-CN" dirty="0"/>
          </a:p>
          <a:p>
            <a:pPr lvl="2"/>
            <a:r>
              <a:rPr lang="zh-CN" altLang="en-US" dirty="0"/>
              <a:t>指数为重量</a:t>
            </a:r>
            <a:endParaRPr lang="en-US" altLang="zh-CN" dirty="0"/>
          </a:p>
          <a:p>
            <a:pPr lvl="2"/>
            <a:r>
              <a:rPr lang="zh-CN" altLang="en-US" dirty="0"/>
              <a:t>系数为方案数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39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题：设</a:t>
            </a:r>
            <a:r>
              <a:rPr lang="en-US" altLang="zh-CN" dirty="0"/>
              <a:t>(N, n, m)</a:t>
            </a:r>
            <a:r>
              <a:rPr lang="zh-CN" altLang="en-US" dirty="0"/>
              <a:t>表示将</a:t>
            </a:r>
            <a:r>
              <a:rPr lang="en-US" altLang="zh-CN" dirty="0"/>
              <a:t>N</a:t>
            </a:r>
            <a:r>
              <a:rPr lang="zh-CN" altLang="en-US" dirty="0"/>
              <a:t>有序分拆成</a:t>
            </a:r>
            <a:r>
              <a:rPr lang="en-US" altLang="zh-CN" dirty="0"/>
              <a:t>n</a:t>
            </a:r>
            <a:r>
              <a:rPr lang="zh-CN" altLang="en-US" dirty="0"/>
              <a:t>个分部量且每个分部量都小于或等于</a:t>
            </a:r>
            <a:r>
              <a:rPr lang="en-US" altLang="zh-CN" dirty="0"/>
              <a:t>m</a:t>
            </a:r>
            <a:r>
              <a:rPr lang="zh-CN" altLang="en-US" dirty="0"/>
              <a:t>的分拆数。证明</a:t>
            </a:r>
            <a:r>
              <a:rPr lang="en-US" altLang="zh-CN" dirty="0"/>
              <a:t>(N, n, m)</a:t>
            </a:r>
            <a:r>
              <a:rPr lang="zh-CN" altLang="en-US" dirty="0"/>
              <a:t>就是</a:t>
            </a:r>
            <a:r>
              <a:rPr lang="en-US" altLang="zh-CN" dirty="0"/>
              <a:t>(x+x</a:t>
            </a:r>
            <a:r>
              <a:rPr lang="en-US" altLang="zh-CN" baseline="30000" dirty="0"/>
              <a:t>2</a:t>
            </a:r>
            <a:r>
              <a:rPr lang="en-US" altLang="zh-CN" dirty="0"/>
              <a:t>+…+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m</a:t>
            </a:r>
            <a:r>
              <a:rPr lang="en-US" altLang="zh-CN" dirty="0"/>
              <a:t>)</a:t>
            </a:r>
            <a:r>
              <a:rPr lang="en-US" altLang="zh-CN" baseline="30000" dirty="0"/>
              <a:t>n</a:t>
            </a:r>
            <a:r>
              <a:rPr lang="zh-CN" altLang="en-US" dirty="0"/>
              <a:t>的展开式中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N</a:t>
            </a:r>
            <a:r>
              <a:rPr lang="zh-CN" altLang="en-US" dirty="0"/>
              <a:t>的系数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x</a:t>
            </a:r>
            <a:r>
              <a:rPr lang="en-US" altLang="zh-CN" baseline="30000" dirty="0"/>
              <a:t>i</a:t>
            </a:r>
            <a:r>
              <a:rPr lang="zh-CN" altLang="en-US" dirty="0"/>
              <a:t>表示一个分部量取值为</a:t>
            </a:r>
            <a:r>
              <a:rPr lang="en-US" altLang="zh-CN" dirty="0" err="1"/>
              <a:t>i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= 1,2,…,m)</a:t>
            </a:r>
            <a:r>
              <a:rPr lang="zh-CN" altLang="en-US" dirty="0"/>
              <a:t>，则一个分部量的可能取值为 </a:t>
            </a:r>
            <a:r>
              <a:rPr lang="en-US" altLang="zh-CN" dirty="0"/>
              <a:t>x+x</a:t>
            </a:r>
            <a:r>
              <a:rPr lang="en-US" altLang="zh-CN" baseline="30000" dirty="0"/>
              <a:t>2</a:t>
            </a:r>
            <a:r>
              <a:rPr lang="en-US" altLang="zh-CN" dirty="0"/>
              <a:t>+…+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m</a:t>
            </a:r>
            <a:endParaRPr lang="en-US" altLang="zh-CN" baseline="30000" dirty="0"/>
          </a:p>
          <a:p>
            <a:r>
              <a:rPr lang="en-US" altLang="zh-CN" dirty="0"/>
              <a:t>n</a:t>
            </a:r>
            <a:r>
              <a:rPr lang="zh-CN" altLang="en-US" dirty="0" smtClean="0"/>
              <a:t>个</a:t>
            </a:r>
            <a:r>
              <a:rPr lang="zh-CN" altLang="en-US" dirty="0"/>
              <a:t>分部量之和为</a:t>
            </a:r>
            <a:r>
              <a:rPr lang="en-US" altLang="zh-CN" dirty="0"/>
              <a:t>(x+x</a:t>
            </a:r>
            <a:r>
              <a:rPr lang="en-US" altLang="zh-CN" baseline="30000" dirty="0"/>
              <a:t>2</a:t>
            </a:r>
            <a:r>
              <a:rPr lang="en-US" altLang="zh-CN" dirty="0"/>
              <a:t>+…+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m</a:t>
            </a:r>
            <a:r>
              <a:rPr lang="en-US" altLang="zh-CN" dirty="0"/>
              <a:t>)</a:t>
            </a:r>
            <a:r>
              <a:rPr lang="en-US" altLang="zh-CN" baseline="30000" dirty="0"/>
              <a:t>n</a:t>
            </a:r>
          </a:p>
          <a:p>
            <a:r>
              <a:rPr lang="zh-CN" altLang="en-US" dirty="0"/>
              <a:t>所以，</a:t>
            </a:r>
            <a:r>
              <a:rPr lang="en-US" altLang="zh-CN" dirty="0"/>
              <a:t>(x+x</a:t>
            </a:r>
            <a:r>
              <a:rPr lang="en-US" altLang="zh-CN" baseline="30000" dirty="0"/>
              <a:t>2</a:t>
            </a:r>
            <a:r>
              <a:rPr lang="en-US" altLang="zh-CN" dirty="0"/>
              <a:t>+…+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m</a:t>
            </a:r>
            <a:r>
              <a:rPr lang="en-US" altLang="zh-CN" dirty="0"/>
              <a:t>)</a:t>
            </a:r>
            <a:r>
              <a:rPr lang="en-US" altLang="zh-CN" baseline="30000" dirty="0"/>
              <a:t>n</a:t>
            </a:r>
            <a:r>
              <a:rPr lang="zh-CN" altLang="en-US" dirty="0"/>
              <a:t>对应的展开式中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N</a:t>
            </a:r>
            <a:r>
              <a:rPr lang="zh-CN" altLang="en-US" dirty="0"/>
              <a:t>的系数即表示将</a:t>
            </a:r>
            <a:r>
              <a:rPr lang="en-US" altLang="zh-CN" dirty="0"/>
              <a:t>N</a:t>
            </a:r>
            <a:r>
              <a:rPr lang="zh-CN" altLang="en-US" dirty="0"/>
              <a:t>有序分拆成</a:t>
            </a:r>
            <a:r>
              <a:rPr lang="en-US" altLang="zh-CN" dirty="0"/>
              <a:t>n</a:t>
            </a:r>
            <a:r>
              <a:rPr lang="zh-CN" altLang="en-US" dirty="0"/>
              <a:t>个分部量小于或等于</a:t>
            </a:r>
            <a:r>
              <a:rPr lang="en-US" altLang="zh-CN" dirty="0"/>
              <a:t>m</a:t>
            </a:r>
            <a:r>
              <a:rPr lang="zh-CN" altLang="en-US" dirty="0"/>
              <a:t>的分拆数</a:t>
            </a:r>
            <a:r>
              <a:rPr lang="en-US" altLang="zh-CN" dirty="0"/>
              <a:t>(N, n, m)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7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题：在一个程序设计课程里，每个学生的每个任务最多可以运行十次。教员发现某个任务共运行了</a:t>
                </a:r>
                <a:r>
                  <a:rPr lang="en-US" altLang="zh-CN" dirty="0"/>
                  <a:t>38</a:t>
                </a:r>
                <a:r>
                  <a:rPr lang="zh-CN" altLang="en-US" dirty="0"/>
                  <a:t>次。设有</a:t>
                </a:r>
                <a:r>
                  <a:rPr lang="en-US" altLang="zh-CN" dirty="0"/>
                  <a:t>15</a:t>
                </a:r>
                <a:r>
                  <a:rPr lang="zh-CN" altLang="en-US" dirty="0"/>
                  <a:t>名学生，每个学生对这一任务至少做一次。求观察到的总次数的组合数。</a:t>
                </a:r>
                <a:endParaRPr lang="en-US" altLang="zh-CN" dirty="0"/>
              </a:p>
              <a:p>
                <a:r>
                  <a:rPr lang="zh-CN" altLang="en-US" dirty="0"/>
                  <a:t>生成函数为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(x+x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+…+x</a:t>
                </a:r>
                <a:r>
                  <a:rPr lang="en-US" altLang="zh-CN" baseline="30000" dirty="0"/>
                  <a:t>10</a:t>
                </a:r>
                <a:r>
                  <a:rPr lang="en-US" altLang="zh-CN" dirty="0"/>
                  <a:t>)</a:t>
                </a:r>
                <a:r>
                  <a:rPr lang="en-US" altLang="zh-CN" baseline="30000" dirty="0"/>
                  <a:t>15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b="1" i="0" baseline="30000" smtClean="0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baseline="30000" smtClean="0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altLang="zh-CN" dirty="0"/>
                  <a:t>)</a:t>
                </a:r>
                <a:r>
                  <a:rPr lang="en-US" altLang="zh-CN" baseline="30000" dirty="0"/>
                  <a:t>15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b="1" i="0" baseline="30000" smtClean="0">
                        <a:latin typeface="Cambria Math" panose="02040503050406030204" pitchFamily="18" charset="0"/>
                      </a:rPr>
                      <m:t>𝟏𝟓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sup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b="1" i="1" baseline="30000" smtClean="0">
                            <a:latin typeface="Cambria Math" panose="02040503050406030204" pitchFamily="18" charset="0"/>
                          </a:rPr>
                          <m:t>𝒊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den>
                            </m:f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baseline="30000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zh-CN" b="1" i="1" baseline="30000" smtClean="0">
                            <a:latin typeface="Cambria Math" panose="02040503050406030204" pitchFamily="18" charset="0"/>
                          </a:rPr>
                          <m:t>𝒊</m:t>
                        </m:r>
                        <m:nary>
                          <m:naryPr>
                            <m:chr m:val="∑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brk m:alnAt="23"/>
                              </m:r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baseline="3000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:r>
                  <a:rPr lang="en-US" altLang="zh-CN" dirty="0"/>
                  <a:t>x</a:t>
                </a:r>
                <a:r>
                  <a:rPr lang="en-US" altLang="zh-CN" baseline="30000" dirty="0"/>
                  <a:t>38</a:t>
                </a:r>
                <a:r>
                  <a:rPr lang="zh-CN" altLang="en-US" dirty="0"/>
                  <a:t>的系数为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𝟐𝟑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𝟐𝟑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𝟏𝟓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𝟏𝟑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𝟏𝟑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𝟏𝟓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29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22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华康俪金黑W8(P)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演示文稿1" id="{4C865C33-78CE-492A-8A25-99F4E556760C}" vid="{8583AA32-E6ED-4A4C-9E0B-31E86EE0772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USTC模板(李诚老师提供)</Template>
  <TotalTime>474</TotalTime>
  <Words>1106</Words>
  <Application>Microsoft Office PowerPoint</Application>
  <PresentationFormat>宽屏</PresentationFormat>
  <Paragraphs>125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等线</vt:lpstr>
      <vt:lpstr>华康俪金黑W8(P)</vt:lpstr>
      <vt:lpstr>楷体</vt:lpstr>
      <vt:lpstr>宋体</vt:lpstr>
      <vt:lpstr>微软雅黑</vt:lpstr>
      <vt:lpstr>Arial</vt:lpstr>
      <vt:lpstr>Calibri</vt:lpstr>
      <vt:lpstr>Cambria Math</vt:lpstr>
      <vt:lpstr>Gill Sans MT</vt:lpstr>
      <vt:lpstr>Times New Roman</vt:lpstr>
      <vt:lpstr>Wingdings</vt:lpstr>
      <vt:lpstr>Office 主题</vt:lpstr>
      <vt:lpstr>2021秋《组合数学》 </vt:lpstr>
      <vt:lpstr>第2次作业题号</vt:lpstr>
      <vt:lpstr>3.4</vt:lpstr>
      <vt:lpstr>3.13</vt:lpstr>
      <vt:lpstr>3.14</vt:lpstr>
      <vt:lpstr>第6次作业题号</vt:lpstr>
      <vt:lpstr>5.12</vt:lpstr>
      <vt:lpstr>5.15</vt:lpstr>
      <vt:lpstr>5.20</vt:lpstr>
      <vt:lpstr>第6章第2题</vt:lpstr>
      <vt:lpstr>第6章第5题</vt:lpstr>
      <vt:lpstr>第6章第6题（1）</vt:lpstr>
      <vt:lpstr>第10次作业题号</vt:lpstr>
      <vt:lpstr>第8章第5题</vt:lpstr>
      <vt:lpstr>第8章第5题</vt:lpstr>
      <vt:lpstr>第8章第8题</vt:lpstr>
      <vt:lpstr>第8章第8题</vt:lpstr>
      <vt:lpstr>第8章第12题（1）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2019秋《组合数学》 </dc:title>
  <dc:creator>xu ll</dc:creator>
  <cp:lastModifiedBy>USTC</cp:lastModifiedBy>
  <cp:revision>70</cp:revision>
  <dcterms:created xsi:type="dcterms:W3CDTF">2019-12-14T06:02:28Z</dcterms:created>
  <dcterms:modified xsi:type="dcterms:W3CDTF">2021-12-20T14:27:46Z</dcterms:modified>
</cp:coreProperties>
</file>