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260" r:id="rId4"/>
    <p:sldId id="308" r:id="rId5"/>
    <p:sldId id="310" r:id="rId6"/>
    <p:sldId id="311" r:id="rId7"/>
    <p:sldId id="312" r:id="rId8"/>
    <p:sldId id="313" r:id="rId9"/>
    <p:sldId id="316" r:id="rId10"/>
    <p:sldId id="317" r:id="rId11"/>
    <p:sldId id="318" r:id="rId12"/>
    <p:sldId id="307" r:id="rId13"/>
    <p:sldId id="314" r:id="rId14"/>
    <p:sldId id="315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664" autoAdjust="0"/>
  </p:normalViewPr>
  <p:slideViewPr>
    <p:cSldViewPr showGuides="1">
      <p:cViewPr varScale="1">
        <p:scale>
          <a:sx n="98" d="100"/>
          <a:sy n="98" d="100"/>
        </p:scale>
        <p:origin x="1636" y="52"/>
      </p:cViewPr>
      <p:guideLst>
        <p:guide orient="horz" pos="2160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-250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-250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-250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4DC36-CCEF-2A49-887C-AD17D49F8DBA}" type="slidenum">
              <a:rPr kumimoji="0" lang="zh-CN" altLang="en-US" sz="1200" b="0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-250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3341B-8B3D-0B48-82B5-D8939F9FD6C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CED59E-99E1-774C-84A3-CD4E6E9041E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2.jpeg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11"/>
          <p:cNvSpPr>
            <a:spLocks noGrp="1"/>
          </p:cNvSpPr>
          <p:nvPr>
            <p:ph type="ctrTitle"/>
          </p:nvPr>
        </p:nvSpPr>
        <p:spPr>
          <a:xfrm>
            <a:off x="228600" y="1981200"/>
            <a:ext cx="8763000" cy="26670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72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7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秋算法习题课</a:t>
            </a:r>
            <a:endParaRPr lang="en-US" altLang="zh-CN" sz="7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12"/>
          <p:cNvSpPr>
            <a:spLocks noGrp="1"/>
          </p:cNvSpPr>
          <p:nvPr>
            <p:ph type="subTitle" idx="1"/>
          </p:nvPr>
        </p:nvSpPr>
        <p:spPr>
          <a:xfrm>
            <a:off x="228600" y="5226050"/>
            <a:ext cx="8610600" cy="1371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+mj-lt"/>
                <a:cs typeface="Times New Roman" panose="02020603050405020304" pitchFamily="18" charset="0"/>
              </a:rPr>
              <a:t>2020-12-28</a:t>
            </a:r>
            <a:endParaRPr lang="zh-CN" altLang="zh-CN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None/>
            </a:pP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习题解答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5" y="1828842"/>
            <a:ext cx="8443083" cy="4038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2" y="1309688"/>
            <a:ext cx="9037515" cy="5207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考试</a:t>
            </a:r>
            <a:r>
              <a:rPr lang="zh-CN" altLang="en-US" b="1" dirty="0">
                <a:solidFill>
                  <a:srgbClr val="FF0000"/>
                </a:solidFill>
              </a:rPr>
              <a:t>形式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闭卷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范围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概率算法</a:t>
            </a:r>
            <a:r>
              <a:rPr lang="en-US" altLang="zh-CN" dirty="0"/>
              <a:t>+</a:t>
            </a:r>
            <a:r>
              <a:rPr lang="zh-CN" altLang="en-US" dirty="0"/>
              <a:t>近似算法</a:t>
            </a:r>
            <a:r>
              <a:rPr lang="en-US" altLang="zh-CN" dirty="0"/>
              <a:t>+</a:t>
            </a:r>
            <a:r>
              <a:rPr lang="zh-CN" altLang="en-US" dirty="0"/>
              <a:t>分布式算法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题型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选择题</a:t>
            </a:r>
            <a:r>
              <a:rPr lang="en-US" altLang="zh-CN" dirty="0"/>
              <a:t>+</a:t>
            </a:r>
            <a:r>
              <a:rPr lang="zh-CN" altLang="en-US" dirty="0"/>
              <a:t>论述、证明题</a:t>
            </a:r>
            <a:r>
              <a:rPr lang="en-US" altLang="zh-CN" dirty="0"/>
              <a:t>+</a:t>
            </a:r>
            <a:r>
              <a:rPr lang="zh-CN" altLang="en-US" dirty="0"/>
              <a:t>算法设计题（往年情况）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noProof="1"/>
              <a:t> </a:t>
            </a:r>
            <a:br>
              <a:rPr lang="zh-CN" altLang="en-US" sz="2000" b="1" dirty="0"/>
            </a:br>
            <a:br>
              <a:rPr lang="zh-CN" altLang="en-US" sz="1400" dirty="0"/>
            </a:br>
            <a:br>
              <a:rPr lang="zh-CN" altLang="en-US" sz="1400" dirty="0"/>
            </a:br>
            <a:br>
              <a:rPr lang="zh-CN" altLang="en-US" sz="1400" dirty="0"/>
            </a:br>
            <a:endParaRPr lang="zh-CN" altLang="en-US" sz="14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关于考试</a:t>
            </a: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2952750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2" y="1309688"/>
            <a:ext cx="9037515" cy="5207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考试时间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考试周之前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考试周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noProof="1"/>
              <a:t> </a:t>
            </a:r>
            <a:br>
              <a:rPr lang="zh-CN" altLang="en-US" sz="2000" b="1" dirty="0"/>
            </a:br>
            <a:br>
              <a:rPr lang="zh-CN" altLang="en-US" sz="1400" dirty="0"/>
            </a:br>
            <a:br>
              <a:rPr lang="zh-CN" altLang="en-US" sz="1400" dirty="0"/>
            </a:br>
            <a:br>
              <a:rPr lang="zh-CN" altLang="en-US" sz="1400" dirty="0"/>
            </a:br>
            <a:endParaRPr lang="zh-CN" altLang="en-US" sz="14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关于考试</a:t>
            </a: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2952750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6" y="3454902"/>
            <a:ext cx="8135494" cy="23197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2" y="1309688"/>
            <a:ext cx="9037515" cy="5207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 algn="ctr" eaLnBrk="1" hangingPunct="1"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祝大家考试顺利！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noProof="1"/>
              <a:t> </a:t>
            </a:r>
            <a:br>
              <a:rPr lang="zh-CN" altLang="en-US" sz="2400" b="1" dirty="0"/>
            </a:br>
            <a:br>
              <a:rPr lang="zh-CN" altLang="en-US" sz="1800" dirty="0"/>
            </a:br>
            <a:br>
              <a:rPr lang="zh-CN" altLang="en-US" sz="1800" dirty="0"/>
            </a:b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2952750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10"/>
          <p:cNvSpPr>
            <a:spLocks noGrp="1"/>
          </p:cNvSpPr>
          <p:nvPr>
            <p:ph idx="1"/>
          </p:nvPr>
        </p:nvSpPr>
        <p:spPr>
          <a:xfrm>
            <a:off x="219075" y="1263650"/>
            <a:ext cx="8848725" cy="54419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习题中出现的问题</a:t>
            </a:r>
            <a:endParaRPr lang="en-US" altLang="zh-CN" sz="2800" b="1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/>
              <a:t>第一次作业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/>
              <a:t>第二次作业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/>
              <a:t>第三次作业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/>
              <a:t>第四次作业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cs typeface="+mn-cs"/>
              </a:rPr>
              <a:t>习题解答</a:t>
            </a:r>
            <a:endParaRPr lang="en-US" altLang="zh-CN" b="1" dirty="0">
              <a:cs typeface="+mn-cs"/>
            </a:endParaRPr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cs typeface="+mn-cs"/>
              </a:rPr>
              <a:t>期末考试</a:t>
            </a:r>
            <a:endParaRPr lang="en-US" altLang="zh-CN" b="1" dirty="0">
              <a:cs typeface="+mn-cs"/>
            </a:endParaRPr>
          </a:p>
        </p:txBody>
      </p:sp>
      <p:sp>
        <p:nvSpPr>
          <p:cNvPr id="6147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</a:p>
        </p:txBody>
      </p:sp>
      <p:sp>
        <p:nvSpPr>
          <p:cNvPr id="6148" name="内容占位符 6"/>
          <p:cNvSpPr>
            <a:spLocks noGrp="1"/>
          </p:cNvSpPr>
          <p:nvPr/>
        </p:nvSpPr>
        <p:spPr>
          <a:xfrm>
            <a:off x="228600" y="1263650"/>
            <a:ext cx="8763000" cy="4111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indent="0">
              <a:spcBef>
                <a:spcPct val="20000"/>
              </a:spcBef>
            </a:pP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1. </a:t>
            </a:r>
            <a:r>
              <a:rPr lang="zh-CN" altLang="en-US" b="1" noProof="1"/>
              <a:t>的</a:t>
            </a:r>
            <a:r>
              <a:rPr lang="zh-CN" altLang="en-US" b="1" noProof="1">
                <a:solidFill>
                  <a:srgbClr val="FF0000"/>
                </a:solidFill>
              </a:rPr>
              <a:t>答案</a:t>
            </a:r>
            <a:r>
              <a:rPr lang="zh-CN" altLang="en-US" b="1" noProof="1"/>
              <a:t>是：</a:t>
            </a:r>
            <a:endParaRPr lang="en-US" altLang="zh-CN" b="1" noProof="1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	</a:t>
            </a:r>
            <a:r>
              <a:rPr lang="zh-CN" altLang="en-US" sz="2400" b="1" noProof="1">
                <a:solidFill>
                  <a:srgbClr val="FF0000"/>
                </a:solidFill>
              </a:rPr>
              <a:t>❌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	</a:t>
            </a:r>
            <a:r>
              <a:rPr lang="zh-CN" altLang="en-US" sz="2400" b="1" noProof="1">
                <a:solidFill>
                  <a:srgbClr val="FF0000"/>
                </a:solidFill>
              </a:rPr>
              <a:t>❌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2.8	</a:t>
            </a:r>
            <a:r>
              <a:rPr lang="zh-CN" altLang="en-US" sz="2400" b="1" noProof="1">
                <a:solidFill>
                  <a:srgbClr val="FF0000"/>
                </a:solidFill>
              </a:rPr>
              <a:t>❌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</a:t>
            </a:r>
            <a:r>
              <a:rPr lang="zh-CN" altLang="en-US" sz="2400" b="1" noProof="1"/>
              <a:t>估计出来的 </a:t>
            </a:r>
            <a:r>
              <a:rPr lang="en-US" altLang="zh-CN" sz="2400" b="1" noProof="1"/>
              <a:t>pi </a:t>
            </a:r>
            <a:r>
              <a:rPr lang="zh-CN" altLang="en-US" sz="2400" b="1" noProof="1"/>
              <a:t>值为 </a:t>
            </a:r>
            <a:r>
              <a:rPr lang="en-US" altLang="zh-CN" sz="2400" b="1" noProof="1"/>
              <a:t>		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       </a:t>
            </a:r>
            <a:r>
              <a:rPr lang="zh-CN" altLang="en-US" sz="2400" b="1" noProof="1"/>
              <a:t>最好写成</a:t>
            </a:r>
            <a:r>
              <a:rPr lang="en-US" altLang="zh-CN" sz="2400" b="1" noProof="1"/>
              <a:t>	 		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zh-CN" sz="2400" b="1" noProof="1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>
                <a:cs typeface="+mn-cs"/>
              </a:rPr>
              <a:t>EX 3. </a:t>
            </a:r>
            <a:r>
              <a:rPr lang="zh-CN" altLang="en-US" b="1" noProof="1">
                <a:cs typeface="+mn-cs"/>
              </a:rPr>
              <a:t>中大部分同学的积分区间都设置为了</a:t>
            </a:r>
            <a:r>
              <a:rPr lang="zh-CN" altLang="en-US" b="1" noProof="1">
                <a:solidFill>
                  <a:srgbClr val="FF0000"/>
                </a:solidFill>
                <a:cs typeface="+mn-cs"/>
              </a:rPr>
              <a:t>正数</a:t>
            </a:r>
            <a:r>
              <a:rPr lang="zh-CN" altLang="en-US" b="1" noProof="1">
                <a:cs typeface="+mn-cs"/>
              </a:rPr>
              <a:t>，最好考虑一个更加</a:t>
            </a:r>
            <a:r>
              <a:rPr lang="zh-CN" altLang="en-US" b="1" noProof="1">
                <a:solidFill>
                  <a:srgbClr val="FF0000"/>
                </a:solidFill>
                <a:cs typeface="+mn-cs"/>
              </a:rPr>
              <a:t>普遍</a:t>
            </a:r>
            <a:r>
              <a:rPr lang="zh-CN" altLang="en-US" b="1" noProof="1">
                <a:cs typeface="+mn-cs"/>
              </a:rPr>
              <a:t>的情形。</a:t>
            </a:r>
            <a:endParaRPr lang="en-US" altLang="zh-CN" b="1" noProof="1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4. </a:t>
            </a:r>
            <a:r>
              <a:rPr lang="zh-CN" altLang="en-US" b="1" noProof="1"/>
              <a:t>集合计数有同学算出的结果波动特别大，最好运行多次求</a:t>
            </a:r>
            <a:r>
              <a:rPr lang="zh-CN" altLang="en-US" b="1" noProof="1">
                <a:solidFill>
                  <a:srgbClr val="FF0000"/>
                </a:solidFill>
              </a:rPr>
              <a:t>平均值</a:t>
            </a:r>
            <a:r>
              <a:rPr lang="zh-CN" altLang="en-US" b="1" noProof="1"/>
              <a:t>。</a:t>
            </a:r>
            <a:endParaRPr lang="en-US" altLang="zh-CN" b="1" noProof="1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b="1" noProof="1"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1800" noProof="1"/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第一次作业的问题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0618" y="2322512"/>
          <a:ext cx="561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2133600" imgH="1371600" progId="Equation.Ribbit">
                  <p:embed/>
                </p:oleObj>
              </mc:Choice>
              <mc:Fallback>
                <p:oleObj name="Formula" r:id="rId4" imgW="2133600" imgH="1371600" progId="Equation.Ribbit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618" y="2322512"/>
                        <a:ext cx="5619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06840" y="1447852"/>
          <a:ext cx="558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2114550" imgH="1371600" progId="Equation.Ribbit">
                  <p:embed/>
                </p:oleObj>
              </mc:Choice>
              <mc:Fallback>
                <p:oleObj name="Formula" r:id="rId6" imgW="2114550" imgH="1371600" progId="Equation.Ribbit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6840" y="1447852"/>
                        <a:ext cx="5588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66823" y="1884506"/>
          <a:ext cx="309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181100" imgH="1685925" progId="Equation.Ribbit">
                  <p:embed/>
                </p:oleObj>
              </mc:Choice>
              <mc:Fallback>
                <p:oleObj name="Formula" r:id="rId8" imgW="1181100" imgH="1685925" progId="Equation.Ribbit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6823" y="1884506"/>
                        <a:ext cx="30956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811588" y="3249613"/>
          <a:ext cx="558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2114550" imgH="1371600" progId="Equation.Ribbit">
                  <p:embed/>
                </p:oleObj>
              </mc:Choice>
              <mc:Fallback>
                <p:oleObj name="Formula" r:id="rId10" imgW="2114550" imgH="1371600" progId="Equation.Ribbit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1588" y="3249613"/>
                        <a:ext cx="5588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43013" y="3703638"/>
          <a:ext cx="423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1" imgW="1609725" imgH="1323975" progId="Equation.Ribbit">
                  <p:embed/>
                </p:oleObj>
              </mc:Choice>
              <mc:Fallback>
                <p:oleObj name="Formula" r:id="rId11" imgW="1609725" imgH="1323975" progId="Equation.Ribbit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3013" y="3703638"/>
                        <a:ext cx="4238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048040" y="3697288"/>
          <a:ext cx="558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3" imgW="2114550" imgH="1371600" progId="Equation.Ribbit">
                  <p:embed/>
                </p:oleObj>
              </mc:Choice>
              <mc:Fallback>
                <p:oleObj name="Formula" r:id="rId13" imgW="2114550" imgH="1371600" progId="Equation.Ribbit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40" y="3697288"/>
                        <a:ext cx="5588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1. </a:t>
            </a:r>
            <a:r>
              <a:rPr lang="zh-CN" altLang="en-US" b="1" noProof="1"/>
              <a:t>八皇后问题</a:t>
            </a:r>
            <a:r>
              <a:rPr lang="en-US" altLang="zh-CN" b="1" noProof="1"/>
              <a:t>-</a:t>
            </a:r>
            <a:r>
              <a:rPr lang="zh-CN" altLang="en-US" b="1" noProof="1"/>
              <a:t>证明</a:t>
            </a:r>
            <a:endParaRPr lang="en-US" altLang="zh-CN" b="1" noProof="1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	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				    </a:t>
            </a:r>
            <a:r>
              <a:rPr lang="en-US" altLang="zh-CN" sz="2400" b="1" noProof="1">
                <a:solidFill>
                  <a:srgbClr val="FF0000"/>
                </a:solidFill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</a:rPr>
              <a:t>❌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3200" b="1" noProof="1">
                <a:cs typeface="+mn-cs"/>
              </a:rPr>
              <a:t>EX 2. </a:t>
            </a:r>
            <a:r>
              <a:rPr lang="zh-CN" altLang="en-US" sz="3200" b="1" noProof="1">
                <a:cs typeface="+mn-cs"/>
              </a:rPr>
              <a:t>寻找最优的 </a:t>
            </a:r>
            <a:r>
              <a:rPr lang="en-US" altLang="zh-CN" sz="3200" b="1" noProof="1">
                <a:cs typeface="+mn-cs"/>
              </a:rPr>
              <a:t>StepVegas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b="1" noProof="1">
                <a:cs typeface="+mn-cs"/>
              </a:rPr>
              <a:t>有的同学写的过于简单，应该给出</a:t>
            </a:r>
            <a:r>
              <a:rPr lang="zh-CN" altLang="en-US" b="1" noProof="1">
                <a:solidFill>
                  <a:srgbClr val="FF0000"/>
                </a:solidFill>
                <a:cs typeface="+mn-cs"/>
              </a:rPr>
              <a:t>实验结果</a:t>
            </a:r>
            <a:r>
              <a:rPr lang="zh-CN" altLang="en-US" b="1" noProof="1">
                <a:cs typeface="+mn-cs"/>
              </a:rPr>
              <a:t>，然 后分析最优的 </a:t>
            </a:r>
            <a:r>
              <a:rPr lang="en-US" altLang="zh-CN" b="1" noProof="1">
                <a:cs typeface="+mn-cs"/>
              </a:rPr>
              <a:t>StepVegas </a:t>
            </a:r>
            <a:r>
              <a:rPr lang="zh-CN" altLang="en-US" b="1" noProof="1">
                <a:cs typeface="+mn-cs"/>
              </a:rPr>
              <a:t>是多少（最好给出</a:t>
            </a:r>
            <a:r>
              <a:rPr lang="zh-CN" altLang="en-US" b="1" noProof="1">
                <a:solidFill>
                  <a:srgbClr val="FF0000"/>
                </a:solidFill>
                <a:cs typeface="+mn-cs"/>
              </a:rPr>
              <a:t>理由</a:t>
            </a:r>
            <a:r>
              <a:rPr lang="zh-CN" altLang="en-US" b="1" noProof="1">
                <a:cs typeface="+mn-cs"/>
              </a:rPr>
              <a:t>为什么是最优的，比如说总的时间或者搜索节点数最小）</a:t>
            </a:r>
            <a:endParaRPr lang="en-US" altLang="zh-CN" b="1" noProof="1"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1800" noProof="1"/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第二次作业的问题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90" y="1828842"/>
            <a:ext cx="3047619" cy="1085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1. </a:t>
            </a:r>
            <a:r>
              <a:rPr lang="zh-CN" altLang="en-US" b="1" noProof="1"/>
              <a:t>素性检验</a:t>
            </a:r>
            <a:r>
              <a:rPr lang="en-US" altLang="zh-CN" sz="2400" b="1" noProof="1"/>
              <a:t>		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>
                <a:cs typeface="+mn-cs"/>
              </a:rPr>
              <a:t> </a:t>
            </a:r>
            <a:r>
              <a:rPr lang="zh-CN" altLang="en-US" sz="2400" b="1" noProof="1">
                <a:cs typeface="+mn-cs"/>
              </a:rPr>
              <a:t>很多同学都是简单地给出了实验结果，最好对实验结果进行总结得出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结论</a:t>
            </a:r>
            <a:r>
              <a:rPr lang="zh-CN" altLang="en-US" sz="2400" b="1" noProof="1">
                <a:cs typeface="+mn-cs"/>
              </a:rPr>
              <a:t>，然后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说明</a:t>
            </a:r>
            <a:r>
              <a:rPr lang="zh-CN" altLang="en-US" sz="2400" b="1" noProof="1">
                <a:cs typeface="+mn-cs"/>
              </a:rPr>
              <a:t>为什么会出现这样的结果。</a:t>
            </a: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4. </a:t>
            </a:r>
            <a:r>
              <a:rPr lang="zh-CN" altLang="en-US" b="1" noProof="1"/>
              <a:t>完善证明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000" b="1" noProof="1"/>
              <a:t>A(I) = OPT(I)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000" b="1" dirty="0">
              <a:sym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000" b="1" dirty="0">
              <a:sym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000" b="1" dirty="0">
              <a:sym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000" b="1" dirty="0">
              <a:sym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000" b="1" dirty="0">
              <a:sym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000" b="1" dirty="0">
              <a:sym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ym typeface="+mn-ea"/>
              </a:rPr>
              <a:t>找出一个具体的实例来说明近似比是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紧致</a:t>
            </a:r>
            <a:r>
              <a:rPr lang="zh-CN" altLang="en-US" sz="2000" b="1" dirty="0">
                <a:sym typeface="+mn-ea"/>
              </a:rPr>
              <a:t>的。</a:t>
            </a:r>
            <a:endParaRPr lang="en-US" altLang="zh-CN" sz="2000" b="1" noProof="1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000" noProof="1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000" b="1" noProof="1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000" b="1" noProof="1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1800" noProof="1"/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第三次作业的问题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6705"/>
            <a:ext cx="7706995" cy="2030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633" y="5131752"/>
            <a:ext cx="492125" cy="379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1. </a:t>
            </a:r>
            <a:r>
              <a:rPr lang="en-US" altLang="zh-CN" b="1" dirty="0" err="1"/>
              <a:t>convergecast</a:t>
            </a:r>
            <a:r>
              <a:rPr lang="en-US" altLang="zh-CN" b="1" dirty="0"/>
              <a:t> </a:t>
            </a:r>
            <a:r>
              <a:rPr lang="zh-CN" altLang="en-US" b="1" noProof="1"/>
              <a:t>时间复杂度分析</a:t>
            </a:r>
            <a:r>
              <a:rPr lang="en-US" altLang="zh-CN" sz="2400" b="1" noProof="1"/>
              <a:t>		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>
                <a:cs typeface="+mn-cs"/>
              </a:rPr>
              <a:t> </a:t>
            </a:r>
            <a:r>
              <a:rPr lang="zh-CN" altLang="en-US" sz="2400" b="1" noProof="1">
                <a:cs typeface="+mn-cs"/>
              </a:rPr>
              <a:t>时间复杂度要带符号 </a:t>
            </a:r>
            <a:r>
              <a:rPr lang="en-US" altLang="zh-CN" sz="2400" b="1" noProof="1">
                <a:cs typeface="+mn-cs"/>
              </a:rPr>
              <a:t>“O()”</a:t>
            </a:r>
            <a:r>
              <a:rPr lang="zh-CN" altLang="en-US" sz="2400" b="1" noProof="1">
                <a:cs typeface="+mn-cs"/>
              </a:rPr>
              <a:t>；</a:t>
            </a: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>
                <a:cs typeface="+mn-cs"/>
              </a:rPr>
              <a:t> </a:t>
            </a:r>
            <a:r>
              <a:rPr lang="zh-CN" altLang="en-US" sz="2400" b="1" noProof="1">
                <a:cs typeface="+mn-cs"/>
              </a:rPr>
              <a:t>题目的答案 </a:t>
            </a:r>
            <a:r>
              <a:rPr lang="en-US" altLang="zh-CN" sz="2400" b="1" noProof="1">
                <a:cs typeface="+mn-cs"/>
              </a:rPr>
              <a:t>O(d)</a:t>
            </a:r>
            <a:r>
              <a:rPr lang="zh-CN" altLang="en-US" sz="2400" b="1" noProof="1">
                <a:cs typeface="+mn-cs"/>
              </a:rPr>
              <a:t>，</a:t>
            </a:r>
            <a:r>
              <a:rPr lang="en-US" altLang="zh-CN" sz="2400" b="1" noProof="1">
                <a:cs typeface="+mn-cs"/>
              </a:rPr>
              <a:t>d</a:t>
            </a:r>
            <a:r>
              <a:rPr lang="zh-CN" altLang="en-US" sz="2400" b="1" noProof="1">
                <a:cs typeface="+mn-cs"/>
              </a:rPr>
              <a:t>表示树的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深度</a:t>
            </a:r>
            <a:r>
              <a:rPr lang="zh-CN" altLang="en-US" sz="2400" b="1" noProof="1">
                <a:cs typeface="+mn-cs"/>
              </a:rPr>
              <a:t>；</a:t>
            </a: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b="1" noProof="1">
                <a:cs typeface="+mn-cs"/>
              </a:rPr>
              <a:t>很多同学写成了</a:t>
            </a:r>
            <a:r>
              <a:rPr lang="en-US" altLang="zh-CN" sz="2400" b="1" noProof="1">
                <a:cs typeface="+mn-cs"/>
              </a:rPr>
              <a:t>O(n)</a:t>
            </a:r>
            <a:r>
              <a:rPr lang="zh-CN" altLang="en-US" sz="2400" b="1" noProof="1">
                <a:cs typeface="+mn-cs"/>
              </a:rPr>
              <a:t>，</a:t>
            </a:r>
            <a:r>
              <a:rPr lang="en-US" altLang="zh-CN" sz="2400" b="1" noProof="1">
                <a:cs typeface="+mn-cs"/>
              </a:rPr>
              <a:t>n </a:t>
            </a:r>
            <a:r>
              <a:rPr lang="zh-CN" altLang="en-US" sz="2400" b="1" noProof="1">
                <a:cs typeface="+mn-cs"/>
              </a:rPr>
              <a:t>是节点的个数。</a:t>
            </a:r>
            <a:endParaRPr lang="en-US" altLang="zh-CN" sz="2400" b="1" noProof="1">
              <a:cs typeface="+mn-cs"/>
            </a:endParaRPr>
          </a:p>
          <a:p>
            <a:pPr marL="457200" lvl="1" indent="0" eaLnBrk="1" hangingPunct="1">
              <a:buNone/>
            </a:pPr>
            <a:endParaRPr lang="en-US" altLang="zh-CN" sz="2400" b="1" noProof="1"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2. </a:t>
            </a:r>
            <a:r>
              <a:rPr lang="zh-CN" altLang="en-US" b="1" noProof="1"/>
              <a:t>可达</a:t>
            </a:r>
            <a:r>
              <a:rPr lang="en-US" altLang="zh-CN" b="1" noProof="1">
                <a:sym typeface="Wingdings" panose="05000000000000000000" pitchFamily="2" charset="2"/>
              </a:rPr>
              <a:t></a:t>
            </a:r>
            <a:r>
              <a:rPr lang="zh-CN" altLang="en-US" b="1" noProof="1">
                <a:sym typeface="Wingdings" panose="05000000000000000000" pitchFamily="2" charset="2"/>
              </a:rPr>
              <a:t>其</a:t>
            </a:r>
            <a:r>
              <a:rPr lang="en-US" altLang="zh-CN" b="1" noProof="1">
                <a:sym typeface="Wingdings" panose="05000000000000000000" pitchFamily="2" charset="2"/>
              </a:rPr>
              <a:t>parent</a:t>
            </a:r>
            <a:r>
              <a:rPr lang="zh-CN" altLang="en-US" b="1" noProof="1">
                <a:sym typeface="Wingdings" panose="05000000000000000000" pitchFamily="2" charset="2"/>
              </a:rPr>
              <a:t>变量赋值</a:t>
            </a:r>
            <a:endParaRPr lang="en-US" altLang="zh-CN" b="1" noProof="1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b="1" noProof="1">
                <a:cs typeface="+mn-cs"/>
              </a:rPr>
              <a:t> 这里要证的是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当且仅当</a:t>
            </a:r>
            <a:r>
              <a:rPr lang="zh-CN" altLang="en-US" sz="2400" b="1" noProof="1">
                <a:cs typeface="+mn-cs"/>
              </a:rPr>
              <a:t>，需要从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充分性</a:t>
            </a:r>
            <a:r>
              <a:rPr lang="zh-CN" altLang="en-US" sz="2400" b="1" noProof="1">
                <a:cs typeface="+mn-cs"/>
              </a:rPr>
              <a:t>和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必要性</a:t>
            </a:r>
            <a:r>
              <a:rPr lang="zh-CN" altLang="en-US" sz="2400" b="1" noProof="1">
                <a:cs typeface="+mn-cs"/>
              </a:rPr>
              <a:t>两个方面来证明，很多同学只证明了充分性。</a:t>
            </a: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第四次作业的问题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24343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3. </a:t>
            </a:r>
            <a:r>
              <a:rPr lang="zh-CN" altLang="en-US" b="1" dirty="0"/>
              <a:t>证明 </a:t>
            </a:r>
            <a:r>
              <a:rPr lang="en-US" altLang="zh-CN" b="1" dirty="0"/>
              <a:t>Alg2.3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以 </a:t>
            </a:r>
            <a:r>
              <a:rPr lang="en-US" altLang="zh-CN" b="1" dirty="0" err="1">
                <a:sym typeface="Wingdings" panose="05000000000000000000" pitchFamily="2" charset="2"/>
              </a:rPr>
              <a:t>pr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ym typeface="Wingdings" panose="05000000000000000000" pitchFamily="2" charset="2"/>
              </a:rPr>
              <a:t>为根的</a:t>
            </a:r>
            <a:r>
              <a:rPr lang="en-US" altLang="zh-CN" b="1" dirty="0">
                <a:sym typeface="Wingdings" panose="05000000000000000000" pitchFamily="2" charset="2"/>
              </a:rPr>
              <a:t>DFS</a:t>
            </a:r>
            <a:r>
              <a:rPr lang="zh-CN" altLang="en-US" b="1" dirty="0">
                <a:sym typeface="Wingdings" panose="05000000000000000000" pitchFamily="2" charset="2"/>
              </a:rPr>
              <a:t>树</a:t>
            </a:r>
            <a:endParaRPr lang="en-US" altLang="zh-CN" sz="2800" b="1" noProof="1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/>
              <a:t> </a:t>
            </a:r>
            <a:r>
              <a:rPr lang="zh-CN" altLang="en-US" sz="2400" b="1" noProof="1"/>
              <a:t>有些同学直接证深度优先性；</a:t>
            </a:r>
            <a:endParaRPr lang="en-US" altLang="zh-CN" sz="2400" b="1" noProof="1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>
                <a:cs typeface="+mn-cs"/>
              </a:rPr>
              <a:t> </a:t>
            </a:r>
            <a:r>
              <a:rPr lang="zh-CN" altLang="en-US" sz="2400" b="1" noProof="1">
                <a:cs typeface="+mn-cs"/>
              </a:rPr>
              <a:t>应该先证明构造了一棵树（从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连通</a:t>
            </a:r>
            <a:r>
              <a:rPr lang="zh-CN" altLang="en-US" sz="2400" b="1" noProof="1">
                <a:cs typeface="+mn-cs"/>
              </a:rPr>
              <a:t>性和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无环</a:t>
            </a:r>
            <a:r>
              <a:rPr lang="zh-CN" altLang="en-US" sz="2400" b="1" noProof="1">
                <a:cs typeface="+mn-cs"/>
              </a:rPr>
              <a:t>性说明）；</a:t>
            </a: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CN" sz="2400" b="1" noProof="1">
                <a:cs typeface="+mn-cs"/>
              </a:rPr>
              <a:t> </a:t>
            </a:r>
            <a:r>
              <a:rPr lang="zh-CN" altLang="en-US" sz="2400" b="1" noProof="1">
                <a:cs typeface="+mn-cs"/>
              </a:rPr>
              <a:t>然后再证明该生成树是 </a:t>
            </a:r>
            <a:r>
              <a:rPr lang="en-US" altLang="zh-CN" sz="2400" b="1" noProof="1">
                <a:cs typeface="+mn-cs"/>
              </a:rPr>
              <a:t>DFS </a:t>
            </a:r>
            <a:r>
              <a:rPr lang="zh-CN" altLang="en-US" sz="2400" b="1" noProof="1">
                <a:cs typeface="+mn-cs"/>
              </a:rPr>
              <a:t>树。</a:t>
            </a:r>
            <a:endParaRPr lang="en-US" altLang="zh-CN" sz="2400" b="1" noProof="1"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4. </a:t>
            </a:r>
            <a:r>
              <a:rPr lang="zh-CN" altLang="en-US" b="1" noProof="1"/>
              <a:t>证明</a:t>
            </a:r>
            <a:r>
              <a:rPr lang="en-US" altLang="zh-CN" b="1" noProof="1"/>
              <a:t>Alg 2.3</a:t>
            </a:r>
            <a:r>
              <a:rPr lang="zh-CN" altLang="en-US" b="1" noProof="1"/>
              <a:t>的时间复杂度为</a:t>
            </a:r>
            <a:r>
              <a:rPr lang="en-US" altLang="zh-CN" b="1" noProof="1"/>
              <a:t>O(m)</a:t>
            </a:r>
            <a:endParaRPr lang="en-US" altLang="zh-CN" b="1" noProof="1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b="1" noProof="1">
                <a:cs typeface="+mn-cs"/>
              </a:rPr>
              <a:t> 注意这里的证明需要分模型（</a:t>
            </a:r>
            <a:r>
              <a:rPr lang="zh-CN" altLang="en-US" sz="2400" b="1" noProof="1">
                <a:solidFill>
                  <a:srgbClr val="FF0000"/>
                </a:solidFill>
                <a:cs typeface="+mn-cs"/>
              </a:rPr>
              <a:t>同步和异步</a:t>
            </a:r>
            <a:r>
              <a:rPr lang="zh-CN" altLang="en-US" sz="2400" b="1" noProof="1">
                <a:cs typeface="+mn-cs"/>
              </a:rPr>
              <a:t>）讨论，有些同学只考虑了同步模型下的证明。</a:t>
            </a:r>
            <a:endParaRPr lang="en-US" altLang="zh-CN" sz="2400" b="1" noProof="1">
              <a:cs typeface="+mn-cs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3200" b="1" noProof="1">
                <a:cs typeface="+mn-cs"/>
              </a:rPr>
              <a:t>EX 5. </a:t>
            </a:r>
            <a:r>
              <a:rPr lang="zh-CN" altLang="en-US" sz="3200" b="1" noProof="1">
                <a:cs typeface="+mn-cs"/>
              </a:rPr>
              <a:t>修改算法</a:t>
            </a:r>
            <a:r>
              <a:rPr lang="en-US" altLang="zh-CN" sz="3200" b="1" noProof="1">
                <a:cs typeface="+mn-cs"/>
              </a:rPr>
              <a:t>Alg 2.3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b="1" noProof="1">
                <a:cs typeface="+mn-cs"/>
              </a:rPr>
              <a:t>有些同学只是简单地描述方法的思路，且描述得不够清楚，</a:t>
            </a:r>
            <a:r>
              <a:rPr lang="zh-CN" altLang="en-US" sz="2400" b="1" noProof="1"/>
              <a:t>最好结合算法的</a:t>
            </a:r>
            <a:r>
              <a:rPr lang="zh-CN" altLang="en-US" sz="2400" b="1" noProof="1">
                <a:solidFill>
                  <a:srgbClr val="FF0000"/>
                </a:solidFill>
              </a:rPr>
              <a:t>伪代码</a:t>
            </a:r>
            <a:r>
              <a:rPr lang="zh-CN" altLang="en-US" sz="2400" b="1" noProof="1"/>
              <a:t>进行说明 </a:t>
            </a:r>
            <a:r>
              <a:rPr lang="zh-CN" altLang="en-US" sz="2400" b="1" noProof="1">
                <a:cs typeface="+mn-cs"/>
              </a:rPr>
              <a:t>。</a:t>
            </a: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sz="2400" b="1" noProof="1">
                <a:cs typeface="+mn-cs"/>
              </a:rPr>
              <a:t>最好分析一下设计的算法的时间复杂度为什么是</a:t>
            </a:r>
            <a:r>
              <a:rPr lang="en-US" altLang="zh-CN" sz="2400" b="1" noProof="1">
                <a:cs typeface="+mn-cs"/>
              </a:rPr>
              <a:t>O(n)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第四次作业的问题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noProof="1"/>
              <a:t>EX 3. </a:t>
            </a:r>
            <a:r>
              <a:rPr lang="zh-CN" altLang="en-US" b="1" dirty="0"/>
              <a:t>证明 </a:t>
            </a:r>
            <a:r>
              <a:rPr lang="en-US" altLang="zh-CN" b="1" dirty="0"/>
              <a:t>Alg2.3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以 </a:t>
            </a:r>
            <a:r>
              <a:rPr lang="en-US" altLang="zh-CN" b="1" dirty="0" err="1">
                <a:sym typeface="Wingdings" panose="05000000000000000000" pitchFamily="2" charset="2"/>
              </a:rPr>
              <a:t>pr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ym typeface="Wingdings" panose="05000000000000000000" pitchFamily="2" charset="2"/>
              </a:rPr>
              <a:t>为根的</a:t>
            </a:r>
            <a:r>
              <a:rPr lang="en-US" altLang="zh-CN" b="1" dirty="0">
                <a:sym typeface="Wingdings" panose="05000000000000000000" pitchFamily="2" charset="2"/>
              </a:rPr>
              <a:t>DFS</a:t>
            </a:r>
            <a:r>
              <a:rPr lang="zh-CN" altLang="en-US" b="1" dirty="0">
                <a:sym typeface="Wingdings" panose="05000000000000000000" pitchFamily="2" charset="2"/>
              </a:rPr>
              <a:t>树</a:t>
            </a:r>
            <a:endParaRPr lang="en-US" altLang="zh-CN" sz="2800" b="1" noProof="1"/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习题解答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1309688"/>
            <a:ext cx="8636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4084638"/>
            <a:ext cx="7353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600180" y="1447852"/>
            <a:ext cx="228594" cy="22859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PPT内页副本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10"/>
          <p:cNvSpPr>
            <a:spLocks noGrp="1"/>
          </p:cNvSpPr>
          <p:nvPr>
            <p:ph idx="1"/>
          </p:nvPr>
        </p:nvSpPr>
        <p:spPr>
          <a:xfrm>
            <a:off x="182563" y="1309688"/>
            <a:ext cx="8739188" cy="55499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None/>
            </a:pPr>
            <a:endParaRPr lang="en-US" altLang="zh-CN" sz="2400" b="1" noProof="1"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zh-CN" sz="2400" b="1" noProof="1">
              <a:cs typeface="+mn-cs"/>
            </a:endParaRPr>
          </a:p>
          <a:p>
            <a:pPr marL="0" indent="0" eaLnBrk="1" hangingPunct="1">
              <a:buNone/>
            </a:pPr>
            <a:br>
              <a:rPr lang="zh-CN" altLang="en-US" sz="1800" dirty="0"/>
            </a:br>
            <a:endParaRPr lang="zh-CN" altLang="en-US" sz="1800" strike="noStrike" noProof="1"/>
          </a:p>
        </p:txBody>
      </p:sp>
      <p:sp>
        <p:nvSpPr>
          <p:cNvPr id="14339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chemeClr val="bg1"/>
                </a:solidFill>
              </a:rPr>
              <a:t>习题解答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00" y="1112838"/>
            <a:ext cx="7296542" cy="574516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1143090" y="1290688"/>
            <a:ext cx="304792" cy="22859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599</Words>
  <Application>Microsoft Office PowerPoint</Application>
  <PresentationFormat>全屏显示(4:3)</PresentationFormat>
  <Paragraphs>109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华文行楷</vt:lpstr>
      <vt:lpstr>Arial</vt:lpstr>
      <vt:lpstr>Calibri</vt:lpstr>
      <vt:lpstr>Times New Roman</vt:lpstr>
      <vt:lpstr>Wingdings</vt:lpstr>
      <vt:lpstr>默认设计模板</vt:lpstr>
      <vt:lpstr>1_默认设计模板</vt:lpstr>
      <vt:lpstr>Formula</vt:lpstr>
      <vt:lpstr>2020 秋算法习题课</vt:lpstr>
      <vt:lpstr>目  录</vt:lpstr>
      <vt:lpstr>第一次作业的问题</vt:lpstr>
      <vt:lpstr>第二次作业的问题</vt:lpstr>
      <vt:lpstr>第三次作业的问题</vt:lpstr>
      <vt:lpstr>第四次作业的问题</vt:lpstr>
      <vt:lpstr>第四次作业的问题</vt:lpstr>
      <vt:lpstr>习题解答</vt:lpstr>
      <vt:lpstr>习题解答</vt:lpstr>
      <vt:lpstr>习题解答</vt:lpstr>
      <vt:lpstr>关于考试</vt:lpstr>
      <vt:lpstr>关于考试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zhenguo ma</cp:lastModifiedBy>
  <cp:revision>1914</cp:revision>
  <dcterms:created xsi:type="dcterms:W3CDTF">2020-08-21T10:45:00Z</dcterms:created>
  <dcterms:modified xsi:type="dcterms:W3CDTF">2020-12-29T01:37:59Z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2052-11.1.0.10228</vt:lpwstr>
  </property>
</Properties>
</file>