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74" r:id="rId7"/>
    <p:sldId id="261" r:id="rId8"/>
    <p:sldId id="281" r:id="rId9"/>
    <p:sldId id="268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75" r:id="rId18"/>
    <p:sldId id="269" r:id="rId19"/>
    <p:sldId id="270" r:id="rId20"/>
    <p:sldId id="276" r:id="rId21"/>
    <p:sldId id="271" r:id="rId22"/>
    <p:sldId id="272" r:id="rId23"/>
    <p:sldId id="278" r:id="rId24"/>
    <p:sldId id="279" r:id="rId25"/>
    <p:sldId id="273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87EF-8C82-48A3-9F2D-50EF5B05F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67A61-5E0F-4632-A9B9-B553E50A0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67B8F-FA3F-4AD3-B692-05B97DA7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2A153-C87B-44D6-92AB-B382F215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97F79-F09C-4468-9C3E-061D9E3A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0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8CE0-E7B7-44A9-AA7D-C2BE6D1E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054EA-946F-48B0-9AFE-70C277A1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21F20-7A35-4944-A66A-AA340775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F0AEC-89A6-479A-924D-9351A08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BF7AF-F54D-4190-8D21-AD5E060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309F8-C04B-4288-BA25-A339D3CB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EB868-4650-438B-ABE5-BF7EABC0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C908-0AED-4AC3-A09B-E506F733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DE7BA-6675-4F31-9B10-9F231766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FD090-8B32-4638-BCE8-E4DEB84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993D-84D5-4F9B-9759-1649C04C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2B284-1F67-4F25-82E9-9EA51259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B5088-6FE3-4935-8FBD-378BD99D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4848C-706C-4192-9322-EFBD26F7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E7941-D1EB-4E73-A3FB-233EAD4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75571-428D-438F-803A-C251B869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F3BB1-ACB6-4529-8BBE-1625C6F3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9298C-AF06-46BC-9B79-7FC8AFF1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93B99-E5EA-4A7B-AC40-BF665100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B7A25-FD8A-48A8-93D1-249BAD62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102C2-E5AC-4E42-B341-B8DD829D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FA40E-B3AE-423D-96F0-F3B7AEC4E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04419-CE6A-421D-88A5-761DEBDF5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BBC58-0767-4CB8-BEC5-50A4D5A8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EB2D3-9FCE-4CD0-9BCC-E22F70AC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BB986-1DCB-487A-8383-F659C9C1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2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0A9C0-0D56-43E1-911A-831441D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EBA38-0131-4C98-A191-0C183406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17023-F9B9-47FB-936C-FB3906F6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96258-891A-418C-870C-F51D7987D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CBD9F-9ED7-46D3-84EE-0AD364B45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A2B2A5-6EE5-4B8D-9F4E-E43ECBCD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A5CFD-D2A7-4DD7-9CD7-A1DA88DE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42DF0-5D99-4E50-8656-1DD37B85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7009-53CA-4929-B0C4-C5AC3BC1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E568F-F33F-4FDA-8CE2-DE8925DA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DFA44-910E-4D6B-9680-A74EEBA3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3B31C-2054-48FA-9771-23D1CFB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6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491EC-A952-4F90-812D-019E906C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C91DE-5273-4431-8744-B58FD918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3B940-94E3-4933-AA1A-2FAEDED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4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696F-397B-4F04-BE8F-8C629C49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6C6E-18D8-4B60-97EE-4EFA12DF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6F97B-A0F5-4AA8-97CA-AADA99FB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DE064-6722-4754-B762-78EA26B5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3D99D-2ED8-417D-A943-6798CDA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441F2-8F95-4529-87DD-9DDBF24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D0966-D63F-46ED-B03B-2C6F292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A8C0E8-9042-4506-96B6-611A1B896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5B627-4A06-4CA1-BD36-3CE0A042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45D10-55A5-4642-A438-95E085B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590-004F-4CC6-9DC8-B46F1ECA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ACF7C-FAE6-45CB-9B1E-1D4B30FF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9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6A46E-C788-483D-876A-D3A69591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7BA2A-041F-4FB8-8CF4-122D6CE6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8E455-2832-4320-B8F1-42BE0B10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EA5A-D18F-4E9A-9A1C-674823E5D9B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851BF-5082-4A4A-9723-DA29583F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80877-9EE1-4162-BBDC-53E54D3F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AC36-F2F1-46C2-AC2A-3A473CE6B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9717-822F-4B90-8416-79C79327F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动态规划（基础篇）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3A6E1-AC23-4B3D-BEF1-B2F139E65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02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6D49E-9F9E-468B-A71E-487EE9D2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3BE51-E125-4EC3-9B6D-A8143E96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常见的背包问题：</a:t>
            </a:r>
            <a:endParaRPr lang="en-US" altLang="zh-CN" dirty="0"/>
          </a:p>
          <a:p>
            <a:r>
              <a:rPr lang="zh-CN" altLang="en-US" dirty="0"/>
              <a:t>完全背包</a:t>
            </a:r>
            <a:endParaRPr lang="en-US" altLang="zh-CN" dirty="0"/>
          </a:p>
          <a:p>
            <a:r>
              <a:rPr lang="zh-CN" altLang="en-US" dirty="0"/>
              <a:t>每个物品可以放入背包无限个，用</a:t>
            </a:r>
            <a:r>
              <a:rPr lang="en-US" altLang="zh-CN" dirty="0"/>
              <a:t>k</a:t>
            </a:r>
            <a:r>
              <a:rPr lang="zh-CN" altLang="en-US" dirty="0"/>
              <a:t>代表第</a:t>
            </a:r>
            <a:r>
              <a:rPr lang="en-US" altLang="zh-CN" dirty="0" err="1"/>
              <a:t>i</a:t>
            </a:r>
            <a:r>
              <a:rPr lang="zh-CN" altLang="en-US" dirty="0"/>
              <a:t>个物品放入背包的数量时，状态转移方程：</a:t>
            </a:r>
            <a:endParaRPr lang="en-US" altLang="zh-CN" dirty="0"/>
          </a:p>
          <a:p>
            <a:r>
              <a:rPr lang="pl-PL" altLang="zh-CN" dirty="0"/>
              <a:t>dp[i][j]=max(dp[i-1][j-k*w[i]]+k*v[i])(0&lt;=k)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/>
              <a:t>hdu1248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97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4AE2-85A9-487C-B74D-D2340F79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D212E-095D-4F08-89BE-B8EDE00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多重背包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个物品，每个物品的价值分别为</a:t>
            </a:r>
            <a:r>
              <a:rPr lang="en-US" altLang="zh-CN" dirty="0"/>
              <a:t>vi</a:t>
            </a:r>
            <a:r>
              <a:rPr lang="zh-CN" altLang="en-US" dirty="0"/>
              <a:t>，重量为</a:t>
            </a:r>
            <a:r>
              <a:rPr lang="en-US" altLang="zh-CN" dirty="0" err="1"/>
              <a:t>wi</a:t>
            </a:r>
            <a:r>
              <a:rPr lang="zh-CN" altLang="en-US" dirty="0"/>
              <a:t>，数量为</a:t>
            </a:r>
            <a:r>
              <a:rPr lang="en-US" altLang="zh-CN" dirty="0" err="1"/>
              <a:t>ki</a:t>
            </a:r>
            <a:r>
              <a:rPr lang="zh-CN" altLang="en-US" dirty="0"/>
              <a:t>。背包容积为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完全背包的情况是每个物品有无限个，其约束条件是物品重量超过背包容量。多重背包的另一个约束条件增加了一个物品数量</a:t>
            </a:r>
            <a:endParaRPr lang="en-US" altLang="zh-CN" dirty="0"/>
          </a:p>
          <a:p>
            <a:r>
              <a:rPr lang="zh-CN" altLang="en-US" dirty="0"/>
              <a:t>状态转移方程：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max{</a:t>
            </a:r>
            <a:r>
              <a:rPr lang="en-US" altLang="zh-CN" dirty="0" err="1"/>
              <a:t>dp</a:t>
            </a:r>
            <a:r>
              <a:rPr lang="en-US" altLang="zh-CN" dirty="0"/>
              <a:t>[i-1][j], (</a:t>
            </a:r>
            <a:r>
              <a:rPr lang="en-US" altLang="zh-CN" dirty="0" err="1"/>
              <a:t>dp</a:t>
            </a:r>
            <a:r>
              <a:rPr lang="en-US" altLang="zh-CN" dirty="0"/>
              <a:t>[i-1][y-k*</a:t>
            </a:r>
            <a:r>
              <a:rPr lang="en-US" altLang="zh-CN" dirty="0" err="1"/>
              <a:t>wi</a:t>
            </a:r>
            <a:r>
              <a:rPr lang="en-US" altLang="zh-CN" dirty="0"/>
              <a:t>]+k*vi)}(k</a:t>
            </a:r>
            <a:r>
              <a:rPr lang="zh-CN" altLang="en-US" dirty="0"/>
              <a:t>∈</a:t>
            </a:r>
            <a:r>
              <a:rPr lang="en-US" altLang="zh-CN" dirty="0"/>
              <a:t>[0,ki])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hdu1248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138C-7B6D-440C-99A4-58732C9D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多重背包的二进制优化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D9EE3-D38B-4270-BC62-4CA61997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多重背包的正常解法复杂度约等于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c(</a:t>
            </a:r>
            <a:r>
              <a:rPr lang="en-US" altLang="zh-CN" dirty="0" err="1"/>
              <a:t>Σki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总和特别大时，算法复杂度并不能满足题目的要求，所以就采用二进制进行优化</a:t>
            </a:r>
            <a:endParaRPr lang="en-US" altLang="zh-CN" dirty="0"/>
          </a:p>
          <a:p>
            <a:r>
              <a:rPr lang="zh-CN" altLang="en-US" dirty="0"/>
              <a:t>一种物品价值为</a:t>
            </a:r>
            <a:r>
              <a:rPr lang="en-US" altLang="zh-CN" dirty="0"/>
              <a:t>v</a:t>
            </a:r>
            <a:r>
              <a:rPr lang="zh-CN" altLang="en-US" dirty="0"/>
              <a:t>，重量为</a:t>
            </a:r>
            <a:r>
              <a:rPr lang="en-US" altLang="zh-CN" dirty="0"/>
              <a:t>w</a:t>
            </a:r>
            <a:r>
              <a:rPr lang="zh-CN" altLang="en-US" dirty="0"/>
              <a:t>，数量为</a:t>
            </a:r>
            <a:r>
              <a:rPr lang="en-US" altLang="zh-CN" dirty="0"/>
              <a:t>k</a:t>
            </a:r>
            <a:r>
              <a:rPr lang="zh-CN" altLang="en-US" dirty="0"/>
              <a:t>，则利用二进制对其进行分解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k=13</a:t>
            </a:r>
            <a:r>
              <a:rPr lang="zh-CN" altLang="en-US" dirty="0"/>
              <a:t>时，将其分解为四个物品价值与重量分别为：</a:t>
            </a:r>
            <a:endParaRPr lang="en-US" altLang="zh-CN" dirty="0"/>
          </a:p>
          <a:p>
            <a:r>
              <a:rPr lang="en-US" altLang="zh-CN" dirty="0"/>
              <a:t>v,w;2v,2w;4v,4w;6v,6w;</a:t>
            </a:r>
            <a:r>
              <a:rPr lang="zh-CN" altLang="en-US" dirty="0"/>
              <a:t>因为</a:t>
            </a:r>
            <a:r>
              <a:rPr lang="en-US" altLang="zh-CN" dirty="0"/>
              <a:t>1,2,4,6</a:t>
            </a:r>
            <a:r>
              <a:rPr lang="zh-CN" altLang="en-US" dirty="0"/>
              <a:t>可以组成</a:t>
            </a:r>
            <a:r>
              <a:rPr lang="en-US" altLang="zh-CN" dirty="0"/>
              <a:t>13</a:t>
            </a:r>
            <a:r>
              <a:rPr lang="zh-CN" altLang="en-US" dirty="0"/>
              <a:t>以内的任意一个数字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/>
              <a:t>hdu2844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6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A01DE-2608-497B-A2AD-FB7B218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F7D6-2248-4BA2-9EEC-7DFA2074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5976136"/>
          </a:xfrm>
        </p:spPr>
        <p:txBody>
          <a:bodyPr/>
          <a:lstStyle/>
          <a:p>
            <a:r>
              <a:rPr lang="zh-CN" altLang="en-US" dirty="0"/>
              <a:t>分解方法：</a:t>
            </a:r>
            <a:endParaRPr lang="en-US" altLang="zh-CN" dirty="0"/>
          </a:p>
          <a:p>
            <a:r>
              <a:rPr lang="en-US" altLang="zh-CN" dirty="0"/>
              <a:t>k&gt;1,</a:t>
            </a:r>
            <a:r>
              <a:rPr lang="zh-CN" altLang="en-US" dirty="0"/>
              <a:t>分解出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k-=1,k=12</a:t>
            </a:r>
          </a:p>
          <a:p>
            <a:r>
              <a:rPr lang="en-US" altLang="zh-CN" dirty="0"/>
              <a:t>k&gt;2,</a:t>
            </a:r>
            <a:r>
              <a:rPr lang="zh-CN" altLang="en-US" dirty="0"/>
              <a:t>分解出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k-=2,k=10</a:t>
            </a:r>
          </a:p>
          <a:p>
            <a:r>
              <a:rPr lang="en-US" altLang="zh-CN" dirty="0"/>
              <a:t>k&gt;4,</a:t>
            </a:r>
            <a:r>
              <a:rPr lang="zh-CN" altLang="en-US" dirty="0"/>
              <a:t>分解出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k-=4,k=6</a:t>
            </a:r>
          </a:p>
          <a:p>
            <a:r>
              <a:rPr lang="en-US" altLang="zh-CN" dirty="0"/>
              <a:t>k&lt;8,</a:t>
            </a:r>
            <a:r>
              <a:rPr lang="zh-CN" altLang="en-US" dirty="0"/>
              <a:t>分解出</a:t>
            </a:r>
            <a:r>
              <a:rPr lang="en-US" altLang="zh-CN" dirty="0"/>
              <a:t>k</a:t>
            </a:r>
            <a:r>
              <a:rPr lang="zh-CN" altLang="en-US" dirty="0"/>
              <a:t>，即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612DF7-9172-4DD1-9A95-4B689B48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85" y="1522500"/>
            <a:ext cx="3523809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1F48-A5C6-4452-9D65-61830D6C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682EF-B232-49E3-83B7-7EC8F229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2571</a:t>
            </a:r>
          </a:p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列的方格阵，每个格子中有一数字或正或负。现有一人要从左上角走到右下角，每次只能向右或向下走。走到一个格子中即获得该格子内的数字。问能获得的最大数字和为多少。</a:t>
            </a:r>
            <a:endParaRPr lang="en-US" altLang="zh-CN" dirty="0"/>
          </a:p>
          <a:p>
            <a:r>
              <a:rPr lang="zh-CN" altLang="en-US" dirty="0"/>
              <a:t>状态转移方程：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][j]=max{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][j-1],</a:t>
            </a:r>
            <a:r>
              <a:rPr lang="en-US" altLang="zh-CN" dirty="0" err="1"/>
              <a:t>dp</a:t>
            </a:r>
            <a:r>
              <a:rPr lang="en-US" altLang="zh-CN" dirty="0"/>
              <a:t>[i-1][j]}+a[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zh-CN" altLang="en-US" dirty="0"/>
              <a:t>注意边缘情况的处理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71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E3F81-C40B-4A9A-BAB8-64AFE909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划分型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4F0FF-F1A9-4E87-B5B0-BBEB13FF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个小球放入</a:t>
            </a:r>
            <a:r>
              <a:rPr lang="en-US" altLang="zh-CN" dirty="0"/>
              <a:t>k</a:t>
            </a:r>
            <a:r>
              <a:rPr lang="zh-CN" altLang="en-US" dirty="0"/>
              <a:t>个盒子中，每份不能为空，不考虑顺序的情况下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两种划分方案不能相同。问有几种方案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t</a:t>
            </a:r>
            <a:r>
              <a:rPr lang="zh-CN" altLang="en-US" dirty="0"/>
              <a:t>为只有</a:t>
            </a:r>
            <a:r>
              <a:rPr lang="en-US" altLang="zh-CN" dirty="0"/>
              <a:t>1</a:t>
            </a:r>
            <a:r>
              <a:rPr lang="zh-CN" altLang="en-US" dirty="0"/>
              <a:t>个小球的盒子数。则可分为两种情况</a:t>
            </a:r>
            <a:endParaRPr lang="en-US" altLang="zh-CN" dirty="0"/>
          </a:p>
          <a:p>
            <a:r>
              <a:rPr lang="en-US" altLang="zh-CN" dirty="0"/>
              <a:t>1.t&gt;0 </a:t>
            </a:r>
            <a:r>
              <a:rPr lang="zh-CN" altLang="en-US" dirty="0"/>
              <a:t>将一个小球放入一个盒子中，将剩下的</a:t>
            </a:r>
            <a:r>
              <a:rPr lang="en-US" altLang="zh-CN" dirty="0"/>
              <a:t>n-1</a:t>
            </a:r>
            <a:r>
              <a:rPr lang="zh-CN" altLang="en-US" dirty="0"/>
              <a:t>个小球放入剩下的</a:t>
            </a:r>
            <a:r>
              <a:rPr lang="en-US" altLang="zh-CN" dirty="0"/>
              <a:t>k-1</a:t>
            </a:r>
            <a:r>
              <a:rPr lang="zh-CN" altLang="en-US" dirty="0"/>
              <a:t>个盒子中</a:t>
            </a:r>
            <a:endParaRPr lang="en-US" altLang="zh-CN" dirty="0"/>
          </a:p>
          <a:p>
            <a:r>
              <a:rPr lang="en-US" altLang="zh-CN" dirty="0"/>
              <a:t>2.t=0 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必须</a:t>
            </a:r>
            <a:r>
              <a:rPr lang="en-US" altLang="zh-CN" dirty="0"/>
              <a:t>&gt;=2k</a:t>
            </a:r>
            <a:r>
              <a:rPr lang="zh-CN" altLang="en-US" dirty="0"/>
              <a:t>）</a:t>
            </a:r>
            <a:r>
              <a:rPr lang="en-US" altLang="zh-CN" dirty="0"/>
              <a:t>k</a:t>
            </a:r>
            <a:r>
              <a:rPr lang="zh-CN" altLang="en-US" dirty="0"/>
              <a:t>个盒子每个盒子放一个小球，将剩下的</a:t>
            </a:r>
            <a:r>
              <a:rPr lang="en-US" altLang="zh-CN" dirty="0"/>
              <a:t>n-k</a:t>
            </a:r>
            <a:r>
              <a:rPr lang="zh-CN" altLang="en-US" dirty="0"/>
              <a:t>个放入</a:t>
            </a:r>
            <a:r>
              <a:rPr lang="en-US" altLang="zh-CN" dirty="0"/>
              <a:t>k</a:t>
            </a:r>
            <a:r>
              <a:rPr lang="zh-CN" altLang="en-US" dirty="0"/>
              <a:t>个盒子中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表示将</a:t>
            </a:r>
            <a:r>
              <a:rPr lang="en-US" altLang="zh-CN" dirty="0" err="1"/>
              <a:t>i</a:t>
            </a:r>
            <a:r>
              <a:rPr lang="zh-CN" altLang="en-US" dirty="0"/>
              <a:t>个小球放入</a:t>
            </a:r>
            <a:r>
              <a:rPr lang="en-US" altLang="zh-CN" dirty="0"/>
              <a:t>j</a:t>
            </a:r>
            <a:r>
              <a:rPr lang="zh-CN" altLang="en-US" dirty="0"/>
              <a:t>个盒子中的方案数</a:t>
            </a:r>
            <a:endParaRPr lang="en-US" altLang="zh-CN" dirty="0"/>
          </a:p>
          <a:p>
            <a:r>
              <a:rPr lang="zh-CN" altLang="en-US" dirty="0"/>
              <a:t>状态转移方程：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[i-1][j-1]+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-j][j]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hdu5230</a:t>
            </a:r>
          </a:p>
        </p:txBody>
      </p:sp>
    </p:spTree>
    <p:extLst>
      <p:ext uri="{BB962C8B-B14F-4D97-AF65-F5344CB8AC3E}">
        <p14:creationId xmlns:p14="http://schemas.microsoft.com/office/powerpoint/2010/main" val="136997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7332-38DF-44C9-B56A-63C4CBD7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B9A7-AEF3-4884-B787-07946CDF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通常题目有明显的对区间操作的迹象时，可考虑用区间</a:t>
            </a:r>
            <a:r>
              <a:rPr lang="en-US" altLang="zh-CN" dirty="0"/>
              <a:t>DP</a:t>
            </a:r>
            <a:r>
              <a:rPr lang="zh-CN" altLang="en-US" dirty="0"/>
              <a:t>，如矩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阵连乘问题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/>
              <a:t>Neuoj1344</a:t>
            </a:r>
            <a:r>
              <a:rPr lang="zh-CN" altLang="en-US" dirty="0"/>
              <a:t>（三月月赛</a:t>
            </a:r>
            <a:r>
              <a:rPr lang="en-US" altLang="zh-CN" dirty="0"/>
              <a:t>B</a:t>
            </a:r>
            <a:r>
              <a:rPr lang="zh-CN" altLang="en-US" dirty="0"/>
              <a:t>题）</a:t>
            </a:r>
            <a:endParaRPr lang="en-US" altLang="zh-CN" dirty="0"/>
          </a:p>
          <a:p>
            <a:r>
              <a:rPr lang="zh-CN" altLang="en-US" dirty="0"/>
              <a:t>杰霸吃核桃，</a:t>
            </a:r>
            <a:r>
              <a:rPr lang="en-US" altLang="zh-CN" dirty="0"/>
              <a:t>n</a:t>
            </a:r>
            <a:r>
              <a:rPr lang="zh-CN" altLang="en-US" dirty="0"/>
              <a:t>颗核桃排成一个序列，每颗核桃都有一个值</a:t>
            </a:r>
            <a:r>
              <a:rPr lang="en-US" altLang="zh-CN" dirty="0"/>
              <a:t>ai</a:t>
            </a:r>
            <a:r>
              <a:rPr lang="zh-CN" altLang="en-US" dirty="0"/>
              <a:t>。当杰霸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拿走第</a:t>
            </a:r>
            <a:r>
              <a:rPr lang="en-US" altLang="zh-CN" dirty="0" err="1"/>
              <a:t>i</a:t>
            </a:r>
            <a:r>
              <a:rPr lang="zh-CN" altLang="en-US" dirty="0"/>
              <a:t>颗核桃时。他必须支付（</a:t>
            </a:r>
            <a:r>
              <a:rPr lang="en-US" altLang="zh-CN" dirty="0"/>
              <a:t>ai-1+ai+ai+1</a:t>
            </a:r>
            <a:r>
              <a:rPr lang="zh-CN" altLang="en-US" dirty="0"/>
              <a:t>）</a:t>
            </a:r>
            <a:r>
              <a:rPr lang="en-US" altLang="zh-CN" dirty="0"/>
              <a:t>^2</a:t>
            </a:r>
            <a:r>
              <a:rPr lang="zh-CN" altLang="en-US" dirty="0"/>
              <a:t>元钱，现在杰霸想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要吃掉除了第</a:t>
            </a:r>
            <a:r>
              <a:rPr lang="en-US" altLang="zh-CN" dirty="0"/>
              <a:t>1</a:t>
            </a:r>
            <a:r>
              <a:rPr lang="zh-CN" altLang="en-US" dirty="0"/>
              <a:t>颗和第</a:t>
            </a:r>
            <a:r>
              <a:rPr lang="en-US" altLang="zh-CN" dirty="0"/>
              <a:t>n</a:t>
            </a:r>
            <a:r>
              <a:rPr lang="zh-CN" altLang="en-US" dirty="0"/>
              <a:t>颗核桃，那么他至少要付多少钱。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代表吃掉从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的核桃所需的最少钱数</a:t>
            </a:r>
            <a:endParaRPr lang="en-US" altLang="zh-CN" dirty="0"/>
          </a:p>
          <a:p>
            <a:r>
              <a:rPr lang="zh-CN" altLang="en-US" dirty="0"/>
              <a:t>状态转移方程：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/>
              <a:t>][k-1]+</a:t>
            </a:r>
            <a:r>
              <a:rPr lang="en-US" altLang="zh-CN" dirty="0" err="1"/>
              <a:t>dp</a:t>
            </a:r>
            <a:r>
              <a:rPr lang="en-US" altLang="zh-CN" dirty="0"/>
              <a:t>[k+1][j]+(ai-1+ak+aj+1)^2}(k</a:t>
            </a:r>
            <a:r>
              <a:rPr lang="zh-CN" altLang="en-US" dirty="0"/>
              <a:t>∈</a:t>
            </a:r>
            <a:r>
              <a:rPr lang="en-US" altLang="zh-CN" dirty="0"/>
              <a:t>[i,j-1])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代表最后一刻吃的核桃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0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5DB9-65B0-4074-8317-33477B2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999521-66BD-46D9-9054-CC2F705D0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66652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B682-A356-4D99-95E7-1F1D031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910CA-B869-44B7-B17A-CA83A712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  <a:r>
              <a:rPr lang="en-US" altLang="zh-CN" dirty="0"/>
              <a:t>DP</a:t>
            </a:r>
            <a:r>
              <a:rPr lang="zh-CN" altLang="en-US" dirty="0"/>
              <a:t>经常被用来求数学期望或者计算概率。（没想到吧，期望可以用</a:t>
            </a:r>
            <a:r>
              <a:rPr lang="en-US" altLang="zh-CN" dirty="0"/>
              <a:t>DP</a:t>
            </a:r>
            <a:r>
              <a:rPr lang="zh-CN" altLang="en-US" dirty="0"/>
              <a:t>求）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/>
              <a:t>POJ 2096</a:t>
            </a:r>
          </a:p>
          <a:p>
            <a:r>
              <a:rPr lang="zh-CN" altLang="en-US" dirty="0"/>
              <a:t>某程序员可以找出</a:t>
            </a:r>
            <a:r>
              <a:rPr lang="en-US" altLang="zh-CN" dirty="0"/>
              <a:t>n</a:t>
            </a:r>
            <a:r>
              <a:rPr lang="zh-CN" altLang="en-US" dirty="0"/>
              <a:t>种类型的</a:t>
            </a:r>
            <a:r>
              <a:rPr lang="en-US" altLang="zh-CN" dirty="0"/>
              <a:t>bug</a:t>
            </a:r>
            <a:r>
              <a:rPr lang="zh-CN" altLang="en-US" dirty="0"/>
              <a:t>，现在一个程序有</a:t>
            </a:r>
            <a:r>
              <a:rPr lang="en-US" altLang="zh-CN" dirty="0"/>
              <a:t>s</a:t>
            </a:r>
            <a:r>
              <a:rPr lang="zh-CN" altLang="en-US" dirty="0"/>
              <a:t>个子系统，此程序员将对其进行改错。每种类型的</a:t>
            </a:r>
            <a:r>
              <a:rPr lang="en-US" altLang="zh-CN" dirty="0"/>
              <a:t>bug</a:t>
            </a:r>
            <a:r>
              <a:rPr lang="zh-CN" altLang="en-US" dirty="0"/>
              <a:t>出现在每个子系统中的概率相同。每个子系统出</a:t>
            </a:r>
            <a:r>
              <a:rPr lang="en-US" altLang="zh-CN" dirty="0"/>
              <a:t>bug</a:t>
            </a:r>
            <a:r>
              <a:rPr lang="zh-CN" altLang="en-US" dirty="0"/>
              <a:t>的概率也相同。程序员每天只能找出一个</a:t>
            </a:r>
            <a:r>
              <a:rPr lang="en-US" altLang="zh-CN" dirty="0"/>
              <a:t>bug</a:t>
            </a:r>
            <a:r>
              <a:rPr lang="zh-CN" altLang="en-US" dirty="0"/>
              <a:t>。现在问在这个程序找出全部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，并且每个子程序中至少有一种</a:t>
            </a:r>
            <a:r>
              <a:rPr lang="en-US" altLang="zh-CN" dirty="0"/>
              <a:t>bug</a:t>
            </a:r>
            <a:r>
              <a:rPr lang="zh-CN" altLang="en-US" dirty="0"/>
              <a:t>所需天数的期望？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14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8D56-4C69-436A-932D-57E77909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EE41D-7816-4123-A8F1-867C4DFF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整理出状态转移关系（极为重要）</a:t>
            </a:r>
            <a:endParaRPr lang="en-US" altLang="zh-CN" dirty="0"/>
          </a:p>
          <a:p>
            <a:r>
              <a:rPr lang="zh-CN" altLang="en-US" dirty="0"/>
              <a:t>本题可采取倒推的写法，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代表已经在前</a:t>
            </a:r>
            <a:r>
              <a:rPr lang="en-US" altLang="zh-CN" dirty="0"/>
              <a:t>j</a:t>
            </a:r>
            <a:r>
              <a:rPr lang="zh-CN" altLang="en-US" dirty="0"/>
              <a:t>个子程序中找出</a:t>
            </a:r>
            <a:r>
              <a:rPr lang="en-US" altLang="zh-CN" dirty="0"/>
              <a:t>i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，并且每个子程序至少有一个</a:t>
            </a:r>
            <a:r>
              <a:rPr lang="en-US" altLang="zh-CN" dirty="0"/>
              <a:t>bug,</a:t>
            </a:r>
            <a:r>
              <a:rPr lang="zh-CN" altLang="en-US" dirty="0"/>
              <a:t>在此情况下到达最后的目标所需天数的期望。所以最后</a:t>
            </a:r>
            <a:r>
              <a:rPr lang="en-US" altLang="zh-CN" dirty="0" err="1"/>
              <a:t>dp</a:t>
            </a:r>
            <a:r>
              <a:rPr lang="en-US" altLang="zh-CN" dirty="0"/>
              <a:t>[0][0]</a:t>
            </a:r>
            <a:r>
              <a:rPr lang="zh-CN" altLang="en-US" dirty="0"/>
              <a:t>即为所求</a:t>
            </a:r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n-US" altLang="zh-CN" dirty="0" err="1"/>
              <a:t>dp</a:t>
            </a:r>
            <a:r>
              <a:rPr lang="en-US" altLang="zh-CN" dirty="0"/>
              <a:t>[s][n]=0;</a:t>
            </a:r>
          </a:p>
          <a:p>
            <a:r>
              <a:rPr lang="zh-CN" altLang="en-US" dirty="0"/>
              <a:t>状态之间的关系：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的下一状态：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[i+1][j],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][j+1], </a:t>
            </a:r>
            <a:r>
              <a:rPr lang="en-US" altLang="zh-CN" dirty="0" err="1"/>
              <a:t>dp</a:t>
            </a:r>
            <a:r>
              <a:rPr lang="en-US" altLang="zh-CN" dirty="0"/>
              <a:t>[i+1][j+1],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4736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D7F0-B9E0-4BD0-BE03-CA76732A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7A9D-3EFB-425B-A1D2-372415A7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动态规划，在求解的每一步中不再从头计算，而是根据刚才求过状态的最优解，递推出当前状态的最优解。</a:t>
            </a:r>
            <a:endParaRPr lang="en-US" altLang="zh-CN" dirty="0"/>
          </a:p>
          <a:p>
            <a:r>
              <a:rPr lang="zh-CN" altLang="en-US" dirty="0"/>
              <a:t>记忆化搜索，每求解一个状态，就将它的解保存下来，以后再次遇到这个状态的时候，就不必重新求解了。</a:t>
            </a:r>
            <a:endParaRPr lang="en-US" altLang="zh-CN" dirty="0"/>
          </a:p>
          <a:p>
            <a:r>
              <a:rPr lang="zh-CN" altLang="en-US" dirty="0"/>
              <a:t>动态规划算法通常用于求解具有某种最优性质的问题。在这类问题中，可能会有许多可行解。每一个解都对应于一个值，我们希望找到具有最优值的解。动态规划算法与分治法类似，其基本思想也是将待求解问题分解成若干个子问题，先求解子问题，然后从这些子问题的解得到原问题的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6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A80A6-1D2E-4B82-BEBC-359C98A0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E5BF6A-D3B6-446A-9F5B-7C6460FC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9806"/>
            <a:ext cx="10814181" cy="61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8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E471-5DB2-4743-9533-712EA35C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进阶的动态规划（暂时了解）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02504-AC4E-4DF3-AB15-A729B12F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由于树本身就有子结构性质和递归性，一个节点会有多个节点与其关联，即可自然而然的将这种结构类比成状态转移的关系，状态转移会更加直观。但是往往需要进行递归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1520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36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00821-EB61-4216-AD73-9B00DBA3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B2B28-3A3C-4B3E-BFE7-133F91F9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状态压缩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有时题目中的状态不一定是简单的一两个变量可以描述的，而是需要很多互不相关的变量组成某一状态。这时再想要</a:t>
            </a:r>
            <a:r>
              <a:rPr lang="en-US" altLang="zh-CN" dirty="0"/>
              <a:t>DP</a:t>
            </a:r>
            <a:r>
              <a:rPr lang="zh-CN" altLang="en-US" dirty="0"/>
              <a:t>就需要进行状态压缩。例如将每个节点的状态抽象成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，用多位二进制数字来表示某一状态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1565</a:t>
            </a:r>
          </a:p>
          <a:p>
            <a:r>
              <a:rPr lang="zh-CN" altLang="en-US" dirty="0"/>
              <a:t>给定一个</a:t>
            </a:r>
            <a:r>
              <a:rPr lang="en-US" altLang="zh-CN" dirty="0"/>
              <a:t>n*n</a:t>
            </a:r>
            <a:r>
              <a:rPr lang="zh-CN" altLang="en-US" dirty="0"/>
              <a:t>的数字矩阵，里面的所有数都大于</a:t>
            </a:r>
            <a:r>
              <a:rPr lang="en-US" altLang="zh-CN" dirty="0"/>
              <a:t>0</a:t>
            </a:r>
            <a:r>
              <a:rPr lang="zh-CN" altLang="en-US" dirty="0"/>
              <a:t>，选定一些互不相邻数字使得它们的和最大。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792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1DFD1-58D9-4F80-B3BF-DD3F65E6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293615"/>
            <a:ext cx="10724626" cy="5883348"/>
          </a:xfrm>
        </p:spPr>
        <p:txBody>
          <a:bodyPr/>
          <a:lstStyle/>
          <a:p>
            <a:r>
              <a:rPr lang="zh-CN" altLang="en-US" dirty="0"/>
              <a:t>一行之内不能有相邻的数字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处理出第</a:t>
            </a:r>
            <a:r>
              <a:rPr lang="en-US" altLang="zh-CN" dirty="0" err="1"/>
              <a:t>i</a:t>
            </a:r>
            <a:r>
              <a:rPr lang="zh-CN" altLang="en-US" dirty="0"/>
              <a:t>行处于</a:t>
            </a:r>
            <a:r>
              <a:rPr lang="en-US" altLang="zh-CN" dirty="0"/>
              <a:t>j</a:t>
            </a:r>
            <a:r>
              <a:rPr lang="zh-CN" altLang="en-US" dirty="0"/>
              <a:t>状态时的单行数字和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C9A48-9FB4-412D-8435-0F892273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3" y="867111"/>
            <a:ext cx="2647619" cy="11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AD8984-1328-40B8-9E00-7F2DA922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" y="2864538"/>
            <a:ext cx="3961905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4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383D1-0A96-4785-ACB6-0F2DE23E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310393"/>
            <a:ext cx="10825294" cy="586657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][j]: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行处于</a:t>
            </a:r>
            <a:r>
              <a:rPr lang="en-US" altLang="zh-CN" dirty="0"/>
              <a:t>j</a:t>
            </a:r>
            <a:r>
              <a:rPr lang="zh-CN" altLang="en-US" dirty="0"/>
              <a:t>状态时前</a:t>
            </a:r>
            <a:r>
              <a:rPr lang="en-US" altLang="zh-CN" dirty="0" err="1"/>
              <a:t>i</a:t>
            </a:r>
            <a:r>
              <a:rPr lang="zh-CN" altLang="en-US" dirty="0"/>
              <a:t>行的最大和，</a:t>
            </a:r>
            <a:r>
              <a:rPr lang="en-US" altLang="zh-CN" dirty="0" err="1"/>
              <a:t>maxx</a:t>
            </a:r>
            <a:r>
              <a:rPr lang="zh-CN" altLang="en-US" dirty="0"/>
              <a:t>为实时更新的最大值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632E85-1918-4D58-BB7A-559283BC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86" y="3107575"/>
            <a:ext cx="553333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1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46D2-9BAE-4BDA-B5F9-EB78761A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EAD22-2E74-4347-8CA3-974A0714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通常在求一个范围内符合条件的数字，而采用暴力遍历会超时的情况下，会用到数位</a:t>
            </a:r>
            <a:r>
              <a:rPr lang="en-US" altLang="zh-CN" dirty="0"/>
              <a:t>DP</a:t>
            </a:r>
            <a:r>
              <a:rPr lang="zh-CN" altLang="en-US" dirty="0"/>
              <a:t>。复杂度为：进制数*位数</a:t>
            </a:r>
            <a:endParaRPr lang="en-US" altLang="zh-CN" dirty="0"/>
          </a:p>
          <a:p>
            <a:r>
              <a:rPr lang="zh-CN" altLang="en-US" dirty="0"/>
              <a:t>先将</a:t>
            </a:r>
            <a:r>
              <a:rPr lang="en-US" altLang="zh-CN" dirty="0"/>
              <a:t>n</a:t>
            </a:r>
            <a:r>
              <a:rPr lang="zh-CN" altLang="en-US" dirty="0"/>
              <a:t>位数字处理成</a:t>
            </a:r>
            <a:r>
              <a:rPr lang="en-US" altLang="zh-CN" dirty="0"/>
              <a:t>n</a:t>
            </a:r>
            <a:r>
              <a:rPr lang="zh-CN" altLang="en-US" dirty="0"/>
              <a:t>位数组形式，从高到低递归。</a:t>
            </a:r>
            <a:endParaRPr lang="en-US" altLang="zh-CN" dirty="0"/>
          </a:p>
          <a:p>
            <a:r>
              <a:rPr lang="zh-CN" altLang="en-US" dirty="0"/>
              <a:t>简单流程：</a:t>
            </a:r>
            <a:r>
              <a:rPr lang="en-US" altLang="zh-CN" dirty="0"/>
              <a:t> https://paste.ubuntu.com/p/nsRH4qnChY/</a:t>
            </a:r>
            <a:endParaRPr lang="zh-CN" altLang="en-US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2089</a:t>
            </a:r>
          </a:p>
          <a:p>
            <a:pPr latinLnBrk="1"/>
            <a:r>
              <a:rPr lang="zh-CN" altLang="en-US" dirty="0"/>
              <a:t>题目大意：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	</a:t>
            </a:r>
            <a:r>
              <a:rPr lang="zh-CN" altLang="en-US" dirty="0"/>
              <a:t>给两个整数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  <a:r>
              <a:rPr lang="zh-CN" altLang="en-US" dirty="0"/>
              <a:t>之间符合给定条件的数</a:t>
            </a:r>
          </a:p>
          <a:p>
            <a:pPr marL="0" indent="0" latinLnBrk="1">
              <a:buNone/>
            </a:pPr>
            <a:r>
              <a:rPr lang="en-US" altLang="zh-CN" dirty="0"/>
              <a:t>	</a:t>
            </a:r>
            <a:r>
              <a:rPr lang="zh-CN" altLang="en-US" dirty="0"/>
              <a:t>条件：不能有</a:t>
            </a:r>
            <a:r>
              <a:rPr lang="en-US" altLang="zh-CN" dirty="0"/>
              <a:t>4</a:t>
            </a:r>
            <a:r>
              <a:rPr lang="zh-CN" altLang="en-US" dirty="0"/>
              <a:t>，而且</a:t>
            </a:r>
            <a:r>
              <a:rPr lang="en-US" altLang="zh-CN" dirty="0"/>
              <a:t>6</a:t>
            </a:r>
            <a:r>
              <a:rPr lang="zh-CN" altLang="en-US" dirty="0"/>
              <a:t>后面不能是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81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91276-78A1-4511-A4A9-96D97A8E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将数字拆分成数组                                                 按数位动态规划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4121AF-9CCB-4BF8-A637-370A51A6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84" y="1086513"/>
            <a:ext cx="3407674" cy="3614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301D3E-3146-4F2B-963A-193F23AA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23" y="1086513"/>
            <a:ext cx="4800000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8D6A-EB62-47E1-9B5A-A89D41C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D4FAD-634C-40B5-AC66-5C2E17A7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划分型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区间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概率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进阶：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树形</a:t>
            </a:r>
            <a:r>
              <a:rPr lang="en-US" altLang="zh-CN" dirty="0"/>
              <a:t>DP</a:t>
            </a:r>
          </a:p>
          <a:p>
            <a:pPr marL="457200" lvl="1" indent="0">
              <a:buNone/>
            </a:pPr>
            <a:r>
              <a:rPr lang="zh-CN" altLang="en-US" dirty="0"/>
              <a:t>状压</a:t>
            </a:r>
            <a:r>
              <a:rPr lang="en-US" altLang="zh-CN" dirty="0"/>
              <a:t>DP</a:t>
            </a:r>
          </a:p>
          <a:p>
            <a:pPr marL="457200" lvl="1" indent="0">
              <a:buNone/>
            </a:pPr>
            <a:r>
              <a:rPr lang="zh-CN" altLang="en-US" dirty="0"/>
              <a:t>数位</a:t>
            </a:r>
            <a:r>
              <a:rPr lang="en-US" altLang="zh-CN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9563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944D-E13A-4844-A588-53EA78E7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53840-BAD9-43BB-B88C-1461F447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硬币找零</a:t>
            </a:r>
            <a:endParaRPr lang="en-US" altLang="zh-CN" dirty="0"/>
          </a:p>
          <a:p>
            <a:r>
              <a:rPr lang="zh-CN" altLang="en-US" dirty="0"/>
              <a:t>假设有几种硬币，如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，并且数量无限。请找出能够组成某个数目的找零所使用最少的硬币数。</a:t>
            </a:r>
            <a:endParaRPr lang="en-US" altLang="zh-CN" dirty="0"/>
          </a:p>
          <a:p>
            <a:r>
              <a:rPr lang="zh-CN" altLang="en-US" dirty="0"/>
              <a:t>由于此问题有子结构性质，想要组成</a:t>
            </a:r>
            <a:r>
              <a:rPr lang="en-US" altLang="zh-CN" dirty="0"/>
              <a:t>x</a:t>
            </a:r>
            <a:r>
              <a:rPr lang="zh-CN" altLang="en-US" dirty="0"/>
              <a:t>，容易想到通过组成</a:t>
            </a:r>
            <a:r>
              <a:rPr lang="en-US" altLang="zh-CN" dirty="0"/>
              <a:t>x-1,x-3,x-5</a:t>
            </a:r>
            <a:r>
              <a:rPr lang="zh-CN" altLang="en-US" dirty="0"/>
              <a:t>来求解方案数。 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表示要组成</a:t>
            </a:r>
            <a:r>
              <a:rPr lang="en-US" altLang="zh-CN" dirty="0" err="1"/>
              <a:t>i</a:t>
            </a:r>
            <a:r>
              <a:rPr lang="zh-CN" altLang="en-US" dirty="0"/>
              <a:t>的最少硬币数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]=min{</a:t>
            </a:r>
            <a:r>
              <a:rPr lang="en-US" altLang="zh-CN" dirty="0" err="1"/>
              <a:t>dp</a:t>
            </a:r>
            <a:r>
              <a:rPr lang="en-US" altLang="zh-CN" dirty="0"/>
              <a:t>[i-1],</a:t>
            </a:r>
            <a:r>
              <a:rPr lang="en-US" altLang="zh-CN" dirty="0" err="1"/>
              <a:t>dp</a:t>
            </a:r>
            <a:r>
              <a:rPr lang="en-US" altLang="zh-CN" dirty="0"/>
              <a:t>[i-3],</a:t>
            </a:r>
            <a:r>
              <a:rPr lang="en-US" altLang="zh-CN" dirty="0" err="1"/>
              <a:t>dp</a:t>
            </a:r>
            <a:r>
              <a:rPr lang="en-US" altLang="zh-CN" dirty="0"/>
              <a:t>[i-5]}+1;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8914-2E28-484F-8108-B8776721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25218-1C1D-4A5A-B376-FAE1EE76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背包问题</a:t>
            </a:r>
            <a:endParaRPr lang="en-US" altLang="zh-CN" dirty="0"/>
          </a:p>
          <a:p>
            <a:r>
              <a:rPr lang="zh-CN" altLang="en-US" dirty="0"/>
              <a:t>背包问题是一个经典的动态规划问题，最普通的</a:t>
            </a:r>
            <a:r>
              <a:rPr lang="en-US" altLang="zh-CN" dirty="0"/>
              <a:t>01</a:t>
            </a:r>
            <a:r>
              <a:rPr lang="zh-CN" altLang="en-US" dirty="0"/>
              <a:t>背包问题即为：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个物品，每个物品的价值为</a:t>
            </a:r>
            <a:r>
              <a:rPr lang="en-US" altLang="zh-CN" dirty="0"/>
              <a:t>vi</a:t>
            </a:r>
            <a:r>
              <a:rPr lang="zh-CN" altLang="en-US" dirty="0"/>
              <a:t>，重量为</a:t>
            </a:r>
            <a:r>
              <a:rPr lang="en-US" altLang="zh-CN" dirty="0" err="1"/>
              <a:t>wi</a:t>
            </a:r>
            <a:r>
              <a:rPr lang="zh-CN" altLang="en-US" dirty="0"/>
              <a:t>，有一个能容纳重量为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的背包，问如何选择物品才能使得背包能容纳物品的价值最大</a:t>
            </a:r>
            <a:endParaRPr lang="en-US" altLang="zh-CN" dirty="0"/>
          </a:p>
          <a:p>
            <a:r>
              <a:rPr lang="zh-CN" altLang="en-US" dirty="0"/>
              <a:t>解决：用二维数组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代表容量为</a:t>
            </a:r>
            <a:r>
              <a:rPr lang="en-US" altLang="zh-CN" dirty="0"/>
              <a:t>j</a:t>
            </a:r>
            <a:r>
              <a:rPr lang="zh-CN" altLang="en-US" dirty="0"/>
              <a:t>时，在前</a:t>
            </a:r>
            <a:r>
              <a:rPr lang="en-US" altLang="zh-CN" dirty="0" err="1"/>
              <a:t>i</a:t>
            </a:r>
            <a:r>
              <a:rPr lang="zh-CN" altLang="en-US" dirty="0"/>
              <a:t>个物品中选择的最大价值。</a:t>
            </a:r>
            <a:endParaRPr lang="en-US" altLang="zh-CN" dirty="0"/>
          </a:p>
          <a:p>
            <a:r>
              <a:rPr lang="zh-CN" altLang="en-US" dirty="0"/>
              <a:t>状态转移方程：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][j]=max{</a:t>
            </a:r>
            <a:r>
              <a:rPr lang="en-US" altLang="zh-CN" dirty="0" err="1"/>
              <a:t>dp</a:t>
            </a:r>
            <a:r>
              <a:rPr lang="en-US" altLang="zh-CN" dirty="0"/>
              <a:t>[i-1][j-w[</a:t>
            </a:r>
            <a:r>
              <a:rPr lang="en-US" altLang="zh-CN" dirty="0" err="1"/>
              <a:t>i</a:t>
            </a:r>
            <a:r>
              <a:rPr lang="en-US" altLang="zh-CN" dirty="0"/>
              <a:t>]]+</a:t>
            </a:r>
            <a:r>
              <a:rPr lang="en-US" altLang="zh-CN" dirty="0" err="1"/>
              <a:t>vi,dp</a:t>
            </a:r>
            <a:r>
              <a:rPr lang="en-US" altLang="zh-CN" dirty="0"/>
              <a:t>[i-1][j]}</a:t>
            </a:r>
            <a:r>
              <a:rPr lang="zh-CN" altLang="en-US" dirty="0"/>
              <a:t>（</a:t>
            </a:r>
            <a:r>
              <a:rPr lang="en-US" altLang="zh-CN" dirty="0"/>
              <a:t>j&gt;=w[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[i-1][j](j&lt;w[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参考贺佐安</a:t>
            </a:r>
            <a:r>
              <a:rPr lang="en-US" altLang="zh-CN" dirty="0"/>
              <a:t>《</a:t>
            </a:r>
            <a:r>
              <a:rPr lang="zh-CN" altLang="en-US" dirty="0"/>
              <a:t>背包九讲</a:t>
            </a:r>
            <a:r>
              <a:rPr lang="en-US" altLang="zh-CN" dirty="0"/>
              <a:t>》http://www.cnblogs.com/jbelial/articles/2116074.html</a:t>
            </a:r>
          </a:p>
        </p:txBody>
      </p:sp>
    </p:spTree>
    <p:extLst>
      <p:ext uri="{BB962C8B-B14F-4D97-AF65-F5344CB8AC3E}">
        <p14:creationId xmlns:p14="http://schemas.microsoft.com/office/powerpoint/2010/main" val="17503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CB09E-3D88-45C5-9E3F-CFC61777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1" y="1813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2602</a:t>
            </a:r>
          </a:p>
          <a:p>
            <a:pPr marL="0" indent="0">
              <a:buNone/>
            </a:pPr>
            <a:r>
              <a:rPr lang="zh-CN" altLang="en-US" dirty="0"/>
              <a:t>裸题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二维写法：                                一维写法（滚动数组）：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75DA1-E78E-45B9-A454-25D5AB38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0" y="1935758"/>
            <a:ext cx="4679388" cy="41965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5A8182-21B9-4DC3-8055-BB676783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25" y="1935758"/>
            <a:ext cx="4521566" cy="40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7B11-253B-437A-9C80-945F38BC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17F30-10A8-4378-9A0B-CB4454BB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最长公共子序列</a:t>
            </a:r>
            <a:r>
              <a:rPr lang="en-US" altLang="zh-CN" dirty="0"/>
              <a:t>(LCS)</a:t>
            </a:r>
          </a:p>
          <a:p>
            <a:r>
              <a:rPr lang="zh-CN" altLang="en-US" dirty="0"/>
              <a:t>给出两个字符串</a:t>
            </a:r>
            <a:r>
              <a:rPr lang="en-US" altLang="zh-CN" dirty="0"/>
              <a:t>s1s2s3s4s5...</a:t>
            </a:r>
            <a:r>
              <a:rPr lang="en-US" altLang="zh-CN" dirty="0" err="1"/>
              <a:t>sn</a:t>
            </a:r>
            <a:r>
              <a:rPr lang="zh-CN" altLang="en-US" dirty="0"/>
              <a:t>和</a:t>
            </a:r>
            <a:r>
              <a:rPr lang="en-US" altLang="zh-CN" dirty="0"/>
              <a:t>t1t2t3t4t5...tm</a:t>
            </a:r>
            <a:r>
              <a:rPr lang="zh-CN" altLang="en-US" dirty="0"/>
              <a:t>，求出最长公共子序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列的长度。</a:t>
            </a:r>
            <a:endParaRPr lang="en-US" altLang="zh-CN" dirty="0"/>
          </a:p>
          <a:p>
            <a:r>
              <a:rPr lang="zh-CN" altLang="en-US" dirty="0"/>
              <a:t>解决：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代表</a:t>
            </a:r>
            <a:r>
              <a:rPr lang="en-US" altLang="zh-CN" dirty="0"/>
              <a:t>s1~si</a:t>
            </a:r>
            <a:r>
              <a:rPr lang="zh-CN" altLang="en-US" dirty="0"/>
              <a:t>和</a:t>
            </a:r>
            <a:r>
              <a:rPr lang="en-US" altLang="zh-CN" dirty="0"/>
              <a:t>t1~tj</a:t>
            </a:r>
            <a:r>
              <a:rPr lang="zh-CN" altLang="en-US" dirty="0"/>
              <a:t>的最长公共子序列。</a:t>
            </a:r>
            <a:r>
              <a:rPr lang="en-US" altLang="zh-CN" dirty="0" err="1"/>
              <a:t>dp</a:t>
            </a:r>
            <a:r>
              <a:rPr lang="en-US" altLang="zh-CN" dirty="0"/>
              <a:t>[n][m]</a:t>
            </a:r>
            <a:r>
              <a:rPr lang="zh-CN" altLang="en-US" dirty="0"/>
              <a:t>即为所求。</a:t>
            </a:r>
            <a:endParaRPr lang="en-US" altLang="zh-CN" dirty="0"/>
          </a:p>
          <a:p>
            <a:r>
              <a:rPr lang="zh-CN" altLang="en-US" dirty="0"/>
              <a:t>状态转移方程：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si</a:t>
            </a:r>
            <a:r>
              <a:rPr lang="en-US" altLang="zh-CN" dirty="0"/>
              <a:t>==</a:t>
            </a:r>
            <a:r>
              <a:rPr lang="en-US" altLang="zh-CN" dirty="0" err="1"/>
              <a:t>ti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[i-1][j-1]+1,dp[i-1][j],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][j-1]);</a:t>
            </a:r>
          </a:p>
          <a:p>
            <a:pPr marL="0" indent="0">
              <a:buNone/>
            </a:pPr>
            <a:r>
              <a:rPr lang="en-US" altLang="zh-CN" dirty="0"/>
              <a:t>    else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[i-1][j],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][j-1]);</a:t>
            </a:r>
          </a:p>
          <a:p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1159</a:t>
            </a:r>
          </a:p>
        </p:txBody>
      </p:sp>
    </p:spTree>
    <p:extLst>
      <p:ext uri="{BB962C8B-B14F-4D97-AF65-F5344CB8AC3E}">
        <p14:creationId xmlns:p14="http://schemas.microsoft.com/office/powerpoint/2010/main" val="217463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5AE0-B7C6-4D5B-BCAB-17B95FB0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96FEF-7098-4E24-9B70-8E5AD180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最长递增子序列（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对于一个序列如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-5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-7</a:t>
            </a:r>
            <a:r>
              <a:rPr lang="zh-CN" altLang="en-US" dirty="0"/>
              <a:t>，其最长第增子序列为</a:t>
            </a:r>
            <a:r>
              <a:rPr lang="en-US" altLang="zh-CN" dirty="0"/>
              <a:t>1,2,4,6</a:t>
            </a:r>
            <a:r>
              <a:rPr lang="zh-CN" altLang="en-US" dirty="0"/>
              <a:t>。（元素最多）</a:t>
            </a:r>
            <a:endParaRPr lang="en-US" altLang="zh-CN" dirty="0"/>
          </a:p>
          <a:p>
            <a:r>
              <a:rPr lang="zh-CN" altLang="en-US" dirty="0"/>
              <a:t>由于每次对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处理都要在</a:t>
            </a:r>
            <a:r>
              <a:rPr lang="en-US" altLang="zh-CN" dirty="0"/>
              <a:t>a[1]~a[i-1]</a:t>
            </a:r>
            <a:r>
              <a:rPr lang="zh-CN" altLang="en-US" dirty="0"/>
              <a:t>中找到小于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的元素，所以用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作为序列尾元素时该子序列的长度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]=max{</a:t>
            </a:r>
            <a:r>
              <a:rPr lang="en-US" altLang="zh-CN" dirty="0" err="1"/>
              <a:t>dp</a:t>
            </a:r>
            <a:r>
              <a:rPr lang="en-US" altLang="zh-CN" dirty="0"/>
              <a:t>[j]}+1(j&lt;</a:t>
            </a:r>
            <a:r>
              <a:rPr lang="en-US" altLang="zh-CN" dirty="0" err="1"/>
              <a:t>i</a:t>
            </a:r>
            <a:r>
              <a:rPr lang="en-US" altLang="zh-CN" dirty="0"/>
              <a:t>&amp;&amp;a[j]&lt;a[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优化：可使用树状数组优化至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3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A2D25-EF6A-48F8-B6FF-CCDA7BA4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简单基础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3DEEA-775F-4831-8876-EEC4760B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最大连续子序列</a:t>
            </a:r>
            <a:endParaRPr lang="en-US" altLang="zh-CN" dirty="0"/>
          </a:p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的数组，找出最大的子序列和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代表以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结尾的最大子序列和，</a:t>
            </a:r>
            <a:r>
              <a:rPr lang="en-US" altLang="zh-CN" dirty="0" err="1"/>
              <a:t>dp</a:t>
            </a:r>
            <a:r>
              <a:rPr lang="en-US" altLang="zh-CN" dirty="0"/>
              <a:t>[n]</a:t>
            </a:r>
            <a:r>
              <a:rPr lang="zh-CN" altLang="en-US" dirty="0"/>
              <a:t>即为所求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]=max{a[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dp</a:t>
            </a:r>
            <a:r>
              <a:rPr lang="en-US" altLang="zh-CN" dirty="0"/>
              <a:t>[i-1]+a[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3596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2028</Words>
  <Application>Microsoft Office PowerPoint</Application>
  <PresentationFormat>宽屏</PresentationFormat>
  <Paragraphs>145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动态规划（基础篇）</vt:lpstr>
      <vt:lpstr>DP思想</vt:lpstr>
      <vt:lpstr>DP分类</vt:lpstr>
      <vt:lpstr>简单基础DP</vt:lpstr>
      <vt:lpstr>简单基础DP</vt:lpstr>
      <vt:lpstr>PowerPoint 演示文稿</vt:lpstr>
      <vt:lpstr>简单基础DP</vt:lpstr>
      <vt:lpstr>简单基础DP</vt:lpstr>
      <vt:lpstr>简单基础DP</vt:lpstr>
      <vt:lpstr>背包问题的分类</vt:lpstr>
      <vt:lpstr>PowerPoint 演示文稿</vt:lpstr>
      <vt:lpstr>多重背包的二进制优化</vt:lpstr>
      <vt:lpstr>PowerPoint 演示文稿</vt:lpstr>
      <vt:lpstr>简单基础DP</vt:lpstr>
      <vt:lpstr>划分型DP</vt:lpstr>
      <vt:lpstr>区间DP</vt:lpstr>
      <vt:lpstr>PowerPoint 演示文稿</vt:lpstr>
      <vt:lpstr>概率DP</vt:lpstr>
      <vt:lpstr>PowerPoint 演示文稿</vt:lpstr>
      <vt:lpstr>PowerPoint 演示文稿</vt:lpstr>
      <vt:lpstr>进阶的动态规划（暂时了解）</vt:lpstr>
      <vt:lpstr>状压DP</vt:lpstr>
      <vt:lpstr>PowerPoint 演示文稿</vt:lpstr>
      <vt:lpstr>PowerPoint 演示文稿</vt:lpstr>
      <vt:lpstr>数位DP</vt:lpstr>
      <vt:lpstr>将数字拆分成数组                                                 按数位动态规划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动态规划（DP）</dc:title>
  <dc:creator>毕继泽</dc:creator>
  <cp:lastModifiedBy>毕继泽</cp:lastModifiedBy>
  <cp:revision>40</cp:revision>
  <dcterms:created xsi:type="dcterms:W3CDTF">2018-07-21T14:43:25Z</dcterms:created>
  <dcterms:modified xsi:type="dcterms:W3CDTF">2018-07-27T06:55:05Z</dcterms:modified>
</cp:coreProperties>
</file>