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D189-D936-4FD2-9FCE-634A5B6F426B}" type="datetimeFigureOut">
              <a:rPr lang="zh-CN" altLang="en-US" smtClean="0"/>
              <a:t>2016/9/14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2EAC-0A3E-4338-A644-168158B85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27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D189-D936-4FD2-9FCE-634A5B6F426B}" type="datetimeFigureOut">
              <a:rPr lang="zh-CN" altLang="en-US" smtClean="0"/>
              <a:t>2016/9/14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2EAC-0A3E-4338-A644-168158B85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86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D189-D936-4FD2-9FCE-634A5B6F426B}" type="datetimeFigureOut">
              <a:rPr lang="zh-CN" altLang="en-US" smtClean="0"/>
              <a:t>2016/9/14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2EAC-0A3E-4338-A644-168158B85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95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D189-D936-4FD2-9FCE-634A5B6F426B}" type="datetimeFigureOut">
              <a:rPr lang="zh-CN" altLang="en-US" smtClean="0"/>
              <a:t>2016/9/14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2EAC-0A3E-4338-A644-168158B85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0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D189-D936-4FD2-9FCE-634A5B6F426B}" type="datetimeFigureOut">
              <a:rPr lang="zh-CN" altLang="en-US" smtClean="0"/>
              <a:t>2016/9/14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2EAC-0A3E-4338-A644-168158B85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58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D189-D936-4FD2-9FCE-634A5B6F426B}" type="datetimeFigureOut">
              <a:rPr lang="zh-CN" altLang="en-US" smtClean="0"/>
              <a:t>2016/9/14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2EAC-0A3E-4338-A644-168158B85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62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D189-D936-4FD2-9FCE-634A5B6F426B}" type="datetimeFigureOut">
              <a:rPr lang="zh-CN" altLang="en-US" smtClean="0"/>
              <a:t>2016/9/14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2EAC-0A3E-4338-A644-168158B85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16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D189-D936-4FD2-9FCE-634A5B6F426B}" type="datetimeFigureOut">
              <a:rPr lang="zh-CN" altLang="en-US" smtClean="0"/>
              <a:t>2016/9/14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2EAC-0A3E-4338-A644-168158B85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92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D189-D936-4FD2-9FCE-634A5B6F426B}" type="datetimeFigureOut">
              <a:rPr lang="zh-CN" altLang="en-US" smtClean="0"/>
              <a:t>2016/9/14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2EAC-0A3E-4338-A644-168158B85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12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D189-D936-4FD2-9FCE-634A5B6F426B}" type="datetimeFigureOut">
              <a:rPr lang="zh-CN" altLang="en-US" smtClean="0"/>
              <a:t>2016/9/14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2EAC-0A3E-4338-A644-168158B85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08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D189-D936-4FD2-9FCE-634A5B6F426B}" type="datetimeFigureOut">
              <a:rPr lang="zh-CN" altLang="en-US" smtClean="0"/>
              <a:t>2016/9/14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2EAC-0A3E-4338-A644-168158B85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38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D189-D936-4FD2-9FCE-634A5B6F426B}" type="datetimeFigureOut">
              <a:rPr lang="zh-CN" altLang="en-US" smtClean="0"/>
              <a:t>2016/9/14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12EAC-0A3E-4338-A644-168158B85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3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容斥原理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Site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775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hdu</a:t>
            </a:r>
            <a:r>
              <a:rPr lang="en-US" altLang="zh-CN" dirty="0" smtClean="0"/>
              <a:t> 4059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题目大意</a:t>
            </a:r>
            <a:r>
              <a:rPr lang="zh-CN" altLang="en-US" dirty="0" smtClean="0"/>
              <a:t>：</a:t>
            </a:r>
            <a:r>
              <a:rPr lang="zh-CN" altLang="en-US" dirty="0"/>
              <a:t>给一个</a:t>
            </a:r>
            <a:r>
              <a:rPr lang="en-US" altLang="zh-CN" dirty="0"/>
              <a:t>n</a:t>
            </a:r>
            <a:r>
              <a:rPr lang="zh-CN" altLang="en-US" dirty="0"/>
              <a:t>，求</a:t>
            </a:r>
            <a:r>
              <a:rPr lang="en-US" altLang="zh-CN" dirty="0"/>
              <a:t>1~n</a:t>
            </a:r>
            <a:r>
              <a:rPr lang="zh-CN" altLang="en-US" dirty="0"/>
              <a:t>中与</a:t>
            </a:r>
            <a:r>
              <a:rPr lang="en-US" altLang="zh-CN" dirty="0"/>
              <a:t>n</a:t>
            </a:r>
            <a:r>
              <a:rPr lang="zh-CN" altLang="en-US" dirty="0"/>
              <a:t>互质的数的</a:t>
            </a:r>
            <a:r>
              <a:rPr lang="en-US" altLang="zh-CN" dirty="0"/>
              <a:t>4</a:t>
            </a:r>
            <a:r>
              <a:rPr lang="zh-CN" altLang="en-US" dirty="0"/>
              <a:t>次方的</a:t>
            </a:r>
            <a:r>
              <a:rPr lang="zh-CN" altLang="en-US" dirty="0" smtClean="0"/>
              <a:t>总和，再</a:t>
            </a:r>
            <a:r>
              <a:rPr lang="en-US" altLang="zh-CN" dirty="0" smtClean="0"/>
              <a:t>mod 1e9 + 7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(case &lt; 1000, n &lt; 1e8)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解题思路</a:t>
            </a:r>
            <a:r>
              <a:rPr lang="zh-CN" altLang="en-US" dirty="0" smtClean="0"/>
              <a:t>：看着就很容斥，具体写的时候注意细节。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先推导出</a:t>
            </a:r>
            <a:r>
              <a:rPr lang="en-US" altLang="zh-CN" dirty="0" smtClean="0"/>
              <a:t>1^4+2^4+…n^4</a:t>
            </a:r>
            <a:r>
              <a:rPr lang="zh-CN" altLang="en-US" dirty="0" smtClean="0"/>
              <a:t>的公式。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公式里有除法，由于有</a:t>
            </a:r>
            <a:r>
              <a:rPr lang="en-US" altLang="zh-CN" dirty="0" smtClean="0"/>
              <a:t>mod</a:t>
            </a:r>
            <a:r>
              <a:rPr lang="zh-CN" altLang="en-US" dirty="0" smtClean="0"/>
              <a:t>，所以要拿逆元搞。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3.ANS = </a:t>
            </a:r>
            <a:r>
              <a:rPr lang="zh-CN" altLang="en-US" dirty="0" smtClean="0"/>
              <a:t>总和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与</a:t>
            </a:r>
            <a:r>
              <a:rPr lang="en-US" altLang="zh-CN" dirty="0"/>
              <a:t>n</a:t>
            </a:r>
            <a:r>
              <a:rPr lang="zh-CN" altLang="en-US" dirty="0"/>
              <a:t>不互质的数</a:t>
            </a:r>
            <a:r>
              <a:rPr lang="en-US" altLang="zh-CN" dirty="0"/>
              <a:t>4</a:t>
            </a:r>
            <a:r>
              <a:rPr lang="zh-CN" altLang="en-US" dirty="0"/>
              <a:t>次</a:t>
            </a:r>
            <a:r>
              <a:rPr lang="zh-CN" altLang="en-US" dirty="0" smtClean="0"/>
              <a:t>方，故用容斥。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26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Uvalive</a:t>
            </a:r>
            <a:r>
              <a:rPr lang="en-US" altLang="zh-CN" dirty="0" smtClean="0"/>
              <a:t> 7040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题目大意：共有</a:t>
            </a:r>
            <a:r>
              <a:rPr lang="en-US" altLang="zh-CN" dirty="0"/>
              <a:t>m </a:t>
            </a:r>
            <a:r>
              <a:rPr lang="zh-CN" altLang="en-US" dirty="0"/>
              <a:t>种颜色，为</a:t>
            </a:r>
            <a:r>
              <a:rPr lang="en-US" altLang="zh-CN" dirty="0"/>
              <a:t>n</a:t>
            </a:r>
            <a:r>
              <a:rPr lang="zh-CN" altLang="en-US" dirty="0"/>
              <a:t>盆排成一直线的花涂色。要求相邻花的颜色不相同，且使用的颜色</a:t>
            </a:r>
            <a:r>
              <a:rPr lang="zh-CN" altLang="en-US" dirty="0" smtClean="0"/>
              <a:t>恰好（注意这个恰好）是</a:t>
            </a:r>
            <a:r>
              <a:rPr lang="en-US" altLang="zh-CN" dirty="0"/>
              <a:t>k</a:t>
            </a:r>
            <a:r>
              <a:rPr lang="zh-CN" altLang="en-US" dirty="0"/>
              <a:t>种。问一共有几种涂色方案（</a:t>
            </a:r>
            <a:r>
              <a:rPr lang="zh-CN" altLang="en-US" dirty="0" smtClean="0"/>
              <a:t>结果</a:t>
            </a:r>
            <a:r>
              <a:rPr lang="en-US" altLang="zh-CN" dirty="0" smtClean="0"/>
              <a:t>mod 1e9+7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(1 &lt;= n, m &lt;= 1e9, 1&lt;= k &lt;=1e6, k &lt;= n, m)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解题思路：我们要从 </a:t>
            </a:r>
            <a:r>
              <a:rPr lang="en-US" altLang="zh-CN" dirty="0"/>
              <a:t>m </a:t>
            </a:r>
            <a:r>
              <a:rPr lang="zh-CN" altLang="en-US" dirty="0"/>
              <a:t>种颜色中选出 </a:t>
            </a:r>
            <a:r>
              <a:rPr lang="en-US" altLang="zh-CN" dirty="0"/>
              <a:t>k </a:t>
            </a:r>
            <a:r>
              <a:rPr lang="zh-CN" altLang="en-US" dirty="0"/>
              <a:t>个进行涂色 ，</a:t>
            </a:r>
            <a:r>
              <a:rPr lang="zh-CN" altLang="en-US" dirty="0" smtClean="0"/>
              <a:t>所以</a:t>
            </a:r>
            <a:r>
              <a:rPr lang="zh-CN" altLang="en-US" dirty="0"/>
              <a:t>用的方法数就是 </a:t>
            </a:r>
            <a:r>
              <a:rPr lang="en-US" altLang="zh-CN" dirty="0"/>
              <a:t>C(</a:t>
            </a:r>
            <a:r>
              <a:rPr lang="en-US" altLang="zh-CN" dirty="0" err="1"/>
              <a:t>m,k</a:t>
            </a:r>
            <a:r>
              <a:rPr lang="en-US" altLang="zh-CN" dirty="0"/>
              <a:t>)</a:t>
            </a:r>
            <a:r>
              <a:rPr lang="zh-CN" altLang="en-US" dirty="0"/>
              <a:t>，然后对这 </a:t>
            </a:r>
            <a:r>
              <a:rPr lang="en-US" altLang="zh-CN" dirty="0"/>
              <a:t>n </a:t>
            </a:r>
            <a:r>
              <a:rPr lang="zh-CN" altLang="en-US" dirty="0"/>
              <a:t>个方格涂色，第一个 有 </a:t>
            </a:r>
            <a:r>
              <a:rPr lang="en-US" altLang="zh-CN" dirty="0"/>
              <a:t>k </a:t>
            </a:r>
            <a:r>
              <a:rPr lang="zh-CN" altLang="en-US" dirty="0"/>
              <a:t>种选择， 而后边的 </a:t>
            </a:r>
            <a:r>
              <a:rPr lang="en-US" altLang="zh-CN" dirty="0"/>
              <a:t>n-1 </a:t>
            </a:r>
            <a:r>
              <a:rPr lang="zh-CN" altLang="en-US" dirty="0"/>
              <a:t>个方格中只有 </a:t>
            </a:r>
            <a:r>
              <a:rPr lang="en-US" altLang="zh-CN" dirty="0"/>
              <a:t>k-1 </a:t>
            </a:r>
            <a:r>
              <a:rPr lang="zh-CN" altLang="en-US" dirty="0"/>
              <a:t>种选择，所以 就有</a:t>
            </a:r>
            <a:r>
              <a:rPr lang="zh-CN" altLang="en-US" dirty="0" smtClean="0"/>
              <a:t>公式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363" y="5363570"/>
            <a:ext cx="4845472" cy="81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2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续</a:t>
            </a:r>
            <a:r>
              <a:rPr lang="en-US" altLang="zh-CN" dirty="0" err="1"/>
              <a:t>Uvalive</a:t>
            </a:r>
            <a:r>
              <a:rPr lang="en-US" altLang="zh-CN" dirty="0"/>
              <a:t> </a:t>
            </a:r>
            <a:r>
              <a:rPr lang="en-US" altLang="zh-CN" dirty="0" smtClean="0"/>
              <a:t>7040…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但是这不是最终结果，这是所</a:t>
                </a:r>
                <a:r>
                  <a:rPr lang="zh-CN" altLang="en-US" dirty="0"/>
                  <a:t>选的颜色不超过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种的方法数，而不是 恰好 用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种颜色</a:t>
                </a:r>
                <a:r>
                  <a:rPr lang="zh-CN" altLang="en-US" dirty="0" smtClean="0"/>
                  <a:t>的。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那么我们如果同样道理算出颜色不超过</a:t>
                </a:r>
                <a:r>
                  <a:rPr lang="en-US" altLang="zh-CN" dirty="0" smtClean="0"/>
                  <a:t>k-1</a:t>
                </a:r>
                <a:r>
                  <a:rPr lang="zh-CN" altLang="en-US" dirty="0" smtClean="0"/>
                  <a:t>的方法数，然后相减不就行了</a:t>
                </a:r>
                <a:r>
                  <a:rPr lang="en-US" altLang="zh-CN" dirty="0" smtClean="0"/>
                  <a:t>~</a:t>
                </a:r>
              </a:p>
              <a:p>
                <a:r>
                  <a:rPr lang="zh-CN" altLang="en-US" dirty="0" smtClean="0"/>
                  <a:t>可是，这是不对的，（黑板举</a:t>
                </a:r>
                <a:r>
                  <a:rPr lang="zh-CN" altLang="en-US" dirty="0"/>
                  <a:t>个例子</a:t>
                </a:r>
                <a:r>
                  <a:rPr lang="zh-CN" altLang="en-US" dirty="0" smtClean="0"/>
                  <a:t>），假如我们有三种颜色，那么我们所求的就是</a:t>
                </a:r>
                <a:r>
                  <a:rPr lang="en-US" altLang="zh-CN" dirty="0"/>
                  <a:t>|A∩B∩C</a:t>
                </a:r>
                <a:r>
                  <a:rPr lang="en-US" altLang="zh-CN" dirty="0" smtClean="0"/>
                  <a:t>|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由容斥的式子我们有：</a:t>
                </a:r>
                <a:endParaRPr lang="en-US" altLang="zh-CN" dirty="0" smtClean="0"/>
              </a:p>
              <a:p>
                <a:r>
                  <a:rPr lang="en-US" altLang="zh-CN" dirty="0"/>
                  <a:t>|</a:t>
                </a:r>
                <a:r>
                  <a:rPr lang="en-US" altLang="zh-CN" dirty="0" smtClean="0"/>
                  <a:t>A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 smtClean="0"/>
                  <a:t>B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 smtClean="0"/>
                  <a:t>C</a:t>
                </a:r>
                <a:r>
                  <a:rPr lang="en-US" altLang="zh-CN" dirty="0"/>
                  <a:t>| = |A|+|B|+|C| - |A∩B| - |B∩C| - |C∩A| + |A∩B∩C</a:t>
                </a:r>
                <a:r>
                  <a:rPr lang="en-US" altLang="zh-CN" dirty="0" smtClean="0"/>
                  <a:t>|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可以类似得到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：（注意，这里不是移项）</a:t>
                </a:r>
                <a:endParaRPr lang="en-US" altLang="zh-CN" dirty="0" smtClean="0"/>
              </a:p>
              <a:p>
                <a:r>
                  <a:rPr lang="en-US" altLang="zh-CN" dirty="0"/>
                  <a:t>|A∩B∩C</a:t>
                </a:r>
                <a:r>
                  <a:rPr lang="en-US" altLang="zh-CN" dirty="0" smtClean="0"/>
                  <a:t>|  = </a:t>
                </a:r>
                <a:r>
                  <a:rPr lang="en-US" altLang="zh-CN" dirty="0"/>
                  <a:t>|</a:t>
                </a:r>
                <a:r>
                  <a:rPr lang="en-US" altLang="zh-CN" dirty="0" smtClean="0"/>
                  <a:t>A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 smtClean="0"/>
                  <a:t>B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 smtClean="0"/>
                  <a:t>C</a:t>
                </a:r>
                <a:r>
                  <a:rPr lang="en-US" altLang="zh-CN" dirty="0"/>
                  <a:t>| </a:t>
                </a:r>
                <a:r>
                  <a:rPr lang="en-US" altLang="zh-CN" dirty="0" smtClean="0"/>
                  <a:t> - </a:t>
                </a:r>
                <a:r>
                  <a:rPr lang="en-US" altLang="zh-CN" dirty="0"/>
                  <a:t>|</a:t>
                </a:r>
                <a:r>
                  <a:rPr lang="en-US" altLang="zh-CN" dirty="0" smtClean="0"/>
                  <a:t>A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 smtClean="0"/>
                  <a:t> B</a:t>
                </a:r>
                <a:r>
                  <a:rPr lang="en-US" altLang="zh-CN" dirty="0"/>
                  <a:t>| </a:t>
                </a:r>
                <a:r>
                  <a:rPr lang="en-US" altLang="zh-CN" dirty="0" smtClean="0"/>
                  <a:t> - </a:t>
                </a:r>
                <a:r>
                  <a:rPr lang="en-US" altLang="zh-CN" dirty="0"/>
                  <a:t>|</a:t>
                </a:r>
                <a:r>
                  <a:rPr lang="en-US" altLang="zh-CN" dirty="0" smtClean="0"/>
                  <a:t>B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 smtClean="0"/>
                  <a:t> C</a:t>
                </a:r>
                <a:r>
                  <a:rPr lang="en-US" altLang="zh-CN" dirty="0"/>
                  <a:t>| </a:t>
                </a:r>
                <a:r>
                  <a:rPr lang="en-US" altLang="zh-CN" dirty="0" smtClean="0"/>
                  <a:t> - </a:t>
                </a:r>
                <a:r>
                  <a:rPr lang="en-US" altLang="zh-CN" dirty="0"/>
                  <a:t>|</a:t>
                </a:r>
                <a:r>
                  <a:rPr lang="en-US" altLang="zh-CN" dirty="0" smtClean="0"/>
                  <a:t>C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 smtClean="0"/>
                  <a:t> A</a:t>
                </a:r>
                <a:r>
                  <a:rPr lang="en-US" altLang="zh-CN" dirty="0"/>
                  <a:t>| </a:t>
                </a:r>
                <a:r>
                  <a:rPr lang="en-US" altLang="zh-CN" dirty="0" smtClean="0"/>
                  <a:t> + </a:t>
                </a:r>
                <a:r>
                  <a:rPr lang="en-US" altLang="zh-CN" dirty="0"/>
                  <a:t>|A|+|B|+|C| 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922" r="-1159" b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90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hdu</a:t>
            </a:r>
            <a:r>
              <a:rPr lang="en-US" altLang="zh-CN" dirty="0" smtClean="0"/>
              <a:t> 5072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题目大意</a:t>
            </a:r>
            <a:r>
              <a:rPr lang="zh-CN" altLang="en-US" dirty="0" smtClean="0"/>
              <a:t>：</a:t>
            </a:r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 smtClean="0"/>
              <a:t>个数</a:t>
            </a:r>
            <a:r>
              <a:rPr lang="en-US" altLang="zh-CN" dirty="0" smtClean="0"/>
              <a:t>Xi</a:t>
            </a:r>
            <a:r>
              <a:rPr lang="zh-CN" altLang="en-US" dirty="0" smtClean="0"/>
              <a:t>，</a:t>
            </a:r>
            <a:r>
              <a:rPr lang="zh-CN" altLang="en-US" dirty="0"/>
              <a:t>求全部互质或者全部不互质的三元组的</a:t>
            </a:r>
            <a:r>
              <a:rPr lang="zh-CN" altLang="en-US" dirty="0" smtClean="0"/>
              <a:t>个数。（</a:t>
            </a:r>
            <a:r>
              <a:rPr lang="en-US" altLang="zh-CN" dirty="0" smtClean="0"/>
              <a:t>3 &lt;= n &lt;= 1e5, 1&lt;= Xi &lt;= 1e5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互质：</a:t>
            </a:r>
            <a:r>
              <a:rPr lang="en-US" altLang="zh-CN" dirty="0" err="1">
                <a:sym typeface="Wingdings" panose="05000000000000000000" pitchFamily="2" charset="2"/>
              </a:rPr>
              <a:t>gcd</a:t>
            </a:r>
            <a:r>
              <a:rPr lang="en-US" altLang="zh-CN" dirty="0">
                <a:sym typeface="Wingdings" panose="05000000000000000000" pitchFamily="2" charset="2"/>
              </a:rPr>
              <a:t>(a, b) = </a:t>
            </a:r>
            <a:r>
              <a:rPr lang="en-US" altLang="zh-CN" dirty="0" err="1">
                <a:sym typeface="Wingdings" panose="05000000000000000000" pitchFamily="2" charset="2"/>
              </a:rPr>
              <a:t>gcd</a:t>
            </a:r>
            <a:r>
              <a:rPr lang="en-US" altLang="zh-CN" dirty="0">
                <a:sym typeface="Wingdings" panose="05000000000000000000" pitchFamily="2" charset="2"/>
              </a:rPr>
              <a:t>(b, c) = </a:t>
            </a:r>
            <a:r>
              <a:rPr lang="en-US" altLang="zh-CN" dirty="0" err="1">
                <a:sym typeface="Wingdings" panose="05000000000000000000" pitchFamily="2" charset="2"/>
              </a:rPr>
              <a:t>gcd</a:t>
            </a:r>
            <a:r>
              <a:rPr lang="en-US" altLang="zh-CN" dirty="0">
                <a:sym typeface="Wingdings" panose="05000000000000000000" pitchFamily="2" charset="2"/>
              </a:rPr>
              <a:t>(a, c) = 1</a:t>
            </a:r>
          </a:p>
          <a:p>
            <a:pPr marL="0" indent="0">
              <a:buNone/>
            </a:pPr>
            <a:r>
              <a:rPr lang="zh-CN" altLang="en-US" dirty="0"/>
              <a:t>不互质：</a:t>
            </a:r>
            <a:r>
              <a:rPr lang="en-US" altLang="zh-CN" dirty="0" err="1">
                <a:sym typeface="Wingdings" panose="05000000000000000000" pitchFamily="2" charset="2"/>
              </a:rPr>
              <a:t>gcd</a:t>
            </a:r>
            <a:r>
              <a:rPr lang="en-US" altLang="zh-CN" dirty="0">
                <a:sym typeface="Wingdings" panose="05000000000000000000" pitchFamily="2" charset="2"/>
              </a:rPr>
              <a:t>(a, b) != 1 &amp;&amp; </a:t>
            </a:r>
            <a:r>
              <a:rPr lang="en-US" altLang="zh-CN" dirty="0" err="1">
                <a:sym typeface="Wingdings" panose="05000000000000000000" pitchFamily="2" charset="2"/>
              </a:rPr>
              <a:t>gcd</a:t>
            </a:r>
            <a:r>
              <a:rPr lang="en-US" altLang="zh-CN" dirty="0">
                <a:sym typeface="Wingdings" panose="05000000000000000000" pitchFamily="2" charset="2"/>
              </a:rPr>
              <a:t>(b, c) != 1 &amp;&amp; </a:t>
            </a:r>
            <a:r>
              <a:rPr lang="en-US" altLang="zh-CN" dirty="0" err="1">
                <a:sym typeface="Wingdings" panose="05000000000000000000" pitchFamily="2" charset="2"/>
              </a:rPr>
              <a:t>gcd</a:t>
            </a:r>
            <a:r>
              <a:rPr lang="en-US" altLang="zh-CN" dirty="0">
                <a:sym typeface="Wingdings" panose="05000000000000000000" pitchFamily="2" charset="2"/>
              </a:rPr>
              <a:t>(a, c) != </a:t>
            </a:r>
            <a:r>
              <a:rPr lang="en-US" altLang="zh-CN" dirty="0" smtClean="0">
                <a:sym typeface="Wingdings" panose="05000000000000000000" pitchFamily="2" charset="2"/>
              </a:rPr>
              <a:t>1</a:t>
            </a:r>
            <a:endParaRPr lang="en-US" altLang="zh-CN" dirty="0" smtClean="0"/>
          </a:p>
          <a:p>
            <a:r>
              <a:rPr lang="zh-CN" altLang="en-US" dirty="0"/>
              <a:t>解题思路</a:t>
            </a:r>
            <a:r>
              <a:rPr lang="zh-CN" altLang="en-US" dirty="0" smtClean="0"/>
              <a:t>：建立单色三角形模型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zh-CN" altLang="en-US" dirty="0" smtClean="0"/>
              <a:t>点，每</a:t>
            </a:r>
            <a:r>
              <a:rPr lang="zh-CN" altLang="en-US" dirty="0"/>
              <a:t>两个点连一条边（可以为红色或者黑色），求形成的三条边颜色相同的三角形的</a:t>
            </a:r>
            <a:r>
              <a:rPr lang="zh-CN" altLang="en-US" dirty="0" smtClean="0"/>
              <a:t>个数。反面</a:t>
            </a:r>
            <a:r>
              <a:rPr lang="zh-CN" altLang="en-US" dirty="0"/>
              <a:t>考虑这个问题，只需</a:t>
            </a:r>
            <a:r>
              <a:rPr lang="zh-CN" altLang="en-US" dirty="0" smtClean="0"/>
              <a:t>要</a:t>
            </a:r>
            <a:r>
              <a:rPr lang="en-US" altLang="zh-CN" dirty="0" smtClean="0"/>
              <a:t>C(n,3</a:t>
            </a:r>
            <a:r>
              <a:rPr lang="en-US" altLang="zh-CN" dirty="0"/>
              <a:t>)</a:t>
            </a:r>
            <a:r>
              <a:rPr lang="zh-CN" altLang="en-US" dirty="0"/>
              <a:t>减去不同色的三角形个数即</a:t>
            </a:r>
            <a:r>
              <a:rPr lang="zh-CN" altLang="en-US" dirty="0" smtClean="0"/>
              <a:t>可，对于</a:t>
            </a:r>
            <a:r>
              <a:rPr lang="zh-CN" altLang="en-US" dirty="0"/>
              <a:t>每一个点，所形成的不同色三角形即为 红色边的数量*黑色边的数量，所以可以</a:t>
            </a:r>
            <a:r>
              <a:rPr lang="en-US" altLang="zh-CN" dirty="0"/>
              <a:t>O(n)</a:t>
            </a:r>
            <a:r>
              <a:rPr lang="zh-CN" altLang="en-US" dirty="0"/>
              <a:t>地算出不同色三角形的个数（注意总数要除以</a:t>
            </a:r>
            <a:r>
              <a:rPr lang="en-US" altLang="zh-CN" dirty="0"/>
              <a:t>2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18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续</a:t>
            </a:r>
            <a:r>
              <a:rPr lang="en-US" altLang="zh-CN" dirty="0" err="1"/>
              <a:t>hdu</a:t>
            </a:r>
            <a:r>
              <a:rPr lang="en-US" altLang="zh-CN" dirty="0"/>
              <a:t> </a:t>
            </a:r>
            <a:r>
              <a:rPr lang="en-US" altLang="zh-CN" dirty="0" smtClean="0"/>
              <a:t>5072…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那么这里</a:t>
            </a:r>
            <a:r>
              <a:rPr lang="zh-CN" altLang="en-US" dirty="0"/>
              <a:t>把互质看作红色边，不互质看作黑色</a:t>
            </a:r>
            <a:r>
              <a:rPr lang="zh-CN" altLang="en-US" dirty="0" smtClean="0"/>
              <a:t>边，那么这个题就是求每个数与它互质和它不互质的个数就好了。</a:t>
            </a:r>
            <a:endParaRPr lang="en-US" altLang="zh-CN" dirty="0" smtClean="0"/>
          </a:p>
          <a:p>
            <a:r>
              <a:rPr lang="zh-CN" altLang="en-US" dirty="0" smtClean="0"/>
              <a:t>看到互质，不互质，计数问题，考虑容斥。</a:t>
            </a:r>
            <a:endParaRPr lang="en-US" altLang="zh-CN" dirty="0" smtClean="0"/>
          </a:p>
          <a:p>
            <a:r>
              <a:rPr lang="zh-CN" altLang="en-US" dirty="0" smtClean="0"/>
              <a:t>如果两个数不互质，则他们共有至少一个因子（非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），那么我么就将对于每个数质因子分解，然后枚举它的因子，看其他数字是否包含这个因子，包含则不互质数</a:t>
            </a:r>
            <a:r>
              <a:rPr lang="en-US" altLang="zh-CN" dirty="0" smtClean="0"/>
              <a:t>+1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由于可能两个数共有很多因子，所以用先预处理好每个数因子，然后容斥搞搞即可。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44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容斥原理小结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它就是通常</a:t>
            </a:r>
            <a:r>
              <a:rPr lang="zh-CN" altLang="en-US" sz="4000" dirty="0"/>
              <a:t>用于解决有穷集合计数的</a:t>
            </a:r>
            <a:r>
              <a:rPr lang="zh-CN" altLang="en-US" sz="4000" dirty="0" smtClean="0"/>
              <a:t>问题。</a:t>
            </a:r>
            <a:endParaRPr lang="en-US" altLang="zh-CN" sz="4000" dirty="0"/>
          </a:p>
          <a:p>
            <a:r>
              <a:rPr lang="en-US" altLang="zh-CN" dirty="0" err="1" smtClean="0"/>
              <a:t>Vjudge</a:t>
            </a:r>
            <a:r>
              <a:rPr lang="zh-CN" altLang="en-US" dirty="0" smtClean="0"/>
              <a:t>上面挂了套题目，难度适中，个别题目略具综合性。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标题：</a:t>
            </a:r>
            <a:r>
              <a:rPr lang="en-US" altLang="zh-CN" dirty="0"/>
              <a:t>NEU_</a:t>
            </a:r>
            <a:r>
              <a:rPr lang="zh-CN" altLang="en-US" dirty="0"/>
              <a:t>容斥</a:t>
            </a:r>
            <a:r>
              <a:rPr lang="zh-CN" altLang="en-US" dirty="0" smtClean="0"/>
              <a:t>练习</a:t>
            </a:r>
            <a:endParaRPr lang="en-US" altLang="zh-CN" dirty="0" smtClean="0"/>
          </a:p>
          <a:p>
            <a:r>
              <a:rPr lang="zh-CN" altLang="en-US" dirty="0" smtClean="0"/>
              <a:t>密码</a:t>
            </a:r>
            <a:r>
              <a:rPr lang="zh-CN" altLang="en-US" dirty="0"/>
              <a:t>：</a:t>
            </a:r>
            <a:r>
              <a:rPr lang="en-US" altLang="zh-CN" dirty="0" err="1" smtClean="0"/>
              <a:t>neuacm</a:t>
            </a:r>
            <a:endParaRPr lang="en-US" altLang="zh-CN" dirty="0" smtClean="0"/>
          </a:p>
          <a:p>
            <a:r>
              <a:rPr lang="zh-CN" altLang="en-US" dirty="0" smtClean="0"/>
              <a:t>传送门</a:t>
            </a:r>
            <a:r>
              <a:rPr lang="zh-CN" altLang="en-US" dirty="0" smtClean="0"/>
              <a:t>：</a:t>
            </a:r>
            <a:r>
              <a:rPr lang="en-US" altLang="zh-CN" dirty="0"/>
              <a:t>http://vjudge.net/contest/132366#overview</a:t>
            </a:r>
            <a:endParaRPr lang="en-US" altLang="zh-CN" dirty="0" smtClean="0"/>
          </a:p>
          <a:p>
            <a:r>
              <a:rPr lang="zh-CN" altLang="en-US" dirty="0" smtClean="0"/>
              <a:t>最后欢迎同学们来讨论问题</a:t>
            </a:r>
            <a:r>
              <a:rPr lang="en-US" altLang="zh-CN" dirty="0" smtClean="0"/>
              <a:t>~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635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容斥原理简介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243782" cy="4351338"/>
          </a:xfrm>
        </p:spPr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344" y="1714714"/>
            <a:ext cx="7894894" cy="423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2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容斥原理简介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0" y="1825625"/>
            <a:ext cx="4905996" cy="256577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简单来说，就是先容许，再排斥，通常用于解决有穷集合计数的问题。</a:t>
                </a:r>
                <a:endParaRPr lang="en-US" altLang="zh-CN" dirty="0" smtClean="0"/>
              </a:p>
              <a:p>
                <a:r>
                  <a:rPr lang="zh-CN" altLang="en-US" dirty="0"/>
                  <a:t>时间复杂</a:t>
                </a:r>
                <a:r>
                  <a:rPr lang="zh-CN" altLang="en-US" dirty="0" smtClean="0"/>
                  <a:t>度：</a:t>
                </a:r>
                <a:r>
                  <a:rPr lang="en-US" altLang="zh-CN" dirty="0" smtClean="0"/>
                  <a:t>O(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r>
                  <a:rPr lang="en-US" altLang="zh-CN" dirty="0" smtClean="0"/>
                  <a:t>【</a:t>
                </a:r>
                <a:r>
                  <a:rPr lang="zh-CN" altLang="en-US" dirty="0"/>
                  <a:t>例子</a:t>
                </a:r>
                <a:r>
                  <a:rPr lang="en-US" altLang="zh-CN" dirty="0" smtClean="0"/>
                  <a:t>】</a:t>
                </a:r>
                <a:r>
                  <a:rPr lang="zh-CN" altLang="en-US" dirty="0" smtClean="0"/>
                  <a:t>求不超过</a:t>
                </a:r>
                <a:r>
                  <a:rPr lang="en-US" altLang="zh-CN" dirty="0" smtClean="0"/>
                  <a:t>20</a:t>
                </a:r>
                <a:r>
                  <a:rPr lang="zh-CN" altLang="en-US" dirty="0" smtClean="0"/>
                  <a:t>的正整数中是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的倍数或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的倍数的数的个数。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ANS:10 + 6 – 3 = 13</a:t>
                </a:r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838200" y="4599296"/>
            <a:ext cx="4692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|A∪B∪C| = |A|+|B|+|C| - |A∩B| - |B∩C| - |C∩A| + |A∩B∩C|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4192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容斥原理的主要两种写法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1.DFS</a:t>
                </a:r>
                <a:r>
                  <a:rPr lang="zh-CN" altLang="en-US" dirty="0" smtClean="0"/>
                  <a:t>型（递归）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主要思想是针对每一个集合一个一个往后计数。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|A∪B∪C| = 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A ∩(1 - B ∩(1 - C)) + B ∩(1 - C) + C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不难发现，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个集合对应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个式子相加，第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个式子的最开头就是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 ∩(1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 smtClean="0"/>
                  <a:t> ∩(1 -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altLang="zh-CN" dirty="0" smtClean="0"/>
                  <a:t> ∩(…)))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471" t="-2941" r="-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二进制枚举型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主要思想是选中元素为奇数时则加，偶数时则减。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|A∪B∪C| = </a:t>
            </a:r>
          </a:p>
          <a:p>
            <a:pPr marL="0" indent="0">
              <a:buNone/>
            </a:pPr>
            <a:r>
              <a:rPr lang="en-US" altLang="zh-CN" dirty="0" smtClean="0"/>
              <a:t>|A|+|B|+|C| - |A∩B| - |B∩C| - |C∩A| + |A∩B∩C|</a:t>
            </a:r>
          </a:p>
          <a:p>
            <a:pPr marL="0" indent="0">
              <a:buNone/>
            </a:pPr>
            <a:r>
              <a:rPr lang="zh-CN" altLang="en-US" dirty="0" smtClean="0"/>
              <a:t>容易看出，“</a:t>
            </a:r>
            <a:r>
              <a:rPr lang="en-US" altLang="zh-CN" dirty="0" smtClean="0"/>
              <a:t>||</a:t>
            </a:r>
            <a:r>
              <a:rPr lang="zh-CN" altLang="en-US" dirty="0" smtClean="0"/>
              <a:t>”内有奇数个集合的前面符号是“</a:t>
            </a:r>
            <a:r>
              <a:rPr lang="en-US" altLang="zh-CN" dirty="0" smtClean="0"/>
              <a:t>+</a:t>
            </a:r>
            <a:r>
              <a:rPr lang="zh-CN" altLang="en-US" dirty="0" smtClean="0"/>
              <a:t>”，偶数个的是“</a:t>
            </a:r>
            <a:r>
              <a:rPr lang="en-US" altLang="zh-CN" dirty="0" smtClean="0"/>
              <a:t>-</a:t>
            </a:r>
            <a:r>
              <a:rPr lang="zh-CN" altLang="en-US" dirty="0" smtClean="0"/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427037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/>
          <a:lstStyle/>
          <a:p>
            <a:r>
              <a:rPr lang="zh-CN" altLang="en-US" dirty="0" smtClean="0"/>
              <a:t>容斥原理的主要两种写法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41946"/>
            <a:ext cx="5181600" cy="493501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1.DFS</a:t>
            </a:r>
            <a:r>
              <a:rPr lang="zh-CN" altLang="en-US" dirty="0" smtClean="0"/>
              <a:t>型（递归）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易于</a:t>
            </a:r>
            <a:r>
              <a:rPr lang="zh-CN" altLang="en-US" dirty="0" smtClean="0"/>
              <a:t>剪枝，代码短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241946"/>
            <a:ext cx="5181600" cy="493501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二进制枚举型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便于</a:t>
            </a:r>
            <a:r>
              <a:rPr lang="zh-CN" altLang="en-US" dirty="0" smtClean="0"/>
              <a:t>理解，有点暴力</a:t>
            </a:r>
            <a:r>
              <a:rPr lang="en-US" altLang="zh-CN" dirty="0" smtClean="0"/>
              <a:t>..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585" y="2118767"/>
            <a:ext cx="5736960" cy="45822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2830698"/>
            <a:ext cx="5334001" cy="224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3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容斥原理的常见问题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求</a:t>
            </a:r>
            <a:r>
              <a:rPr lang="en-US" altLang="zh-CN" dirty="0" smtClean="0"/>
              <a:t>1~n</a:t>
            </a:r>
            <a:r>
              <a:rPr lang="zh-CN" altLang="en-US" dirty="0" smtClean="0"/>
              <a:t>这些数中有几个数与</a:t>
            </a:r>
            <a:r>
              <a:rPr lang="en-US" altLang="zh-CN" dirty="0" smtClean="0"/>
              <a:t>m</a:t>
            </a:r>
            <a:r>
              <a:rPr lang="zh-CN" altLang="en-US" dirty="0" smtClean="0"/>
              <a:t>互质</a:t>
            </a:r>
            <a:endParaRPr lang="en-US" altLang="zh-CN" dirty="0" smtClean="0"/>
          </a:p>
          <a:p>
            <a:r>
              <a:rPr lang="zh-CN" altLang="en-US" dirty="0" smtClean="0"/>
              <a:t>求</a:t>
            </a:r>
            <a:r>
              <a:rPr lang="en-US" altLang="zh-CN" dirty="0" smtClean="0"/>
              <a:t>1~n</a:t>
            </a:r>
            <a:r>
              <a:rPr lang="zh-CN" altLang="en-US" dirty="0" smtClean="0"/>
              <a:t>这些数中，与</a:t>
            </a:r>
            <a:r>
              <a:rPr lang="en-US" altLang="zh-CN" dirty="0" smtClean="0"/>
              <a:t>m</a:t>
            </a:r>
            <a:r>
              <a:rPr lang="zh-CN" altLang="en-US" dirty="0" smtClean="0"/>
              <a:t>互质的数字之和</a:t>
            </a:r>
            <a:endParaRPr lang="en-US" altLang="zh-CN" dirty="0" smtClean="0"/>
          </a:p>
          <a:p>
            <a:r>
              <a:rPr lang="zh-CN" altLang="en-US" dirty="0"/>
              <a:t>给</a:t>
            </a:r>
            <a:r>
              <a:rPr lang="zh-CN" altLang="en-US" dirty="0" smtClean="0"/>
              <a:t>你几个条件，求</a:t>
            </a:r>
            <a:r>
              <a:rPr lang="en-US" altLang="zh-CN" dirty="0" smtClean="0"/>
              <a:t>1~n</a:t>
            </a:r>
            <a:r>
              <a:rPr lang="zh-CN" altLang="en-US" dirty="0" smtClean="0"/>
              <a:t>内满足这些条件的数字有多少。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（这里有些数字满足多个条件，所以容斥去重）</a:t>
            </a:r>
            <a:endParaRPr lang="en-US" altLang="zh-CN" dirty="0" smtClean="0"/>
          </a:p>
          <a:p>
            <a:r>
              <a:rPr lang="zh-CN" altLang="en-US" dirty="0" smtClean="0"/>
              <a:t>给你平面上一些矩形，求这些矩形的面积并。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（用于矩形个数比较少的情况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关键特征：互质，</a:t>
            </a:r>
            <a:r>
              <a:rPr lang="en-US" altLang="zh-CN" dirty="0" err="1" smtClean="0"/>
              <a:t>gcd</a:t>
            </a:r>
            <a:r>
              <a:rPr lang="zh-CN" altLang="en-US" dirty="0" smtClean="0"/>
              <a:t>，交集，计数</a:t>
            </a:r>
            <a:r>
              <a:rPr lang="en-US" altLang="zh-CN" dirty="0" smtClean="0"/>
              <a:t>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所以说，容斥通常</a:t>
            </a:r>
            <a:r>
              <a:rPr lang="zh-CN" altLang="en-US" dirty="0"/>
              <a:t>用于解决有穷集合计数的</a:t>
            </a:r>
            <a:r>
              <a:rPr lang="zh-CN" altLang="en-US" dirty="0" smtClean="0"/>
              <a:t>问题。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9976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6129"/>
          </a:xfrm>
        </p:spPr>
        <p:txBody>
          <a:bodyPr/>
          <a:lstStyle/>
          <a:p>
            <a:r>
              <a:rPr lang="en-US" altLang="zh-CN" dirty="0" err="1"/>
              <a:t>h</a:t>
            </a:r>
            <a:r>
              <a:rPr lang="en-US" altLang="zh-CN" dirty="0" err="1" smtClean="0"/>
              <a:t>du</a:t>
            </a:r>
            <a:r>
              <a:rPr lang="en-US" altLang="zh-CN" dirty="0" smtClean="0"/>
              <a:t> 1796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4557"/>
            <a:ext cx="10515600" cy="4351338"/>
          </a:xfrm>
        </p:spPr>
        <p:txBody>
          <a:bodyPr/>
          <a:lstStyle/>
          <a:p>
            <a:r>
              <a:rPr lang="zh-CN" altLang="en-US" dirty="0"/>
              <a:t>题目大意：给定</a:t>
            </a:r>
            <a:r>
              <a:rPr lang="en-US" altLang="zh-CN" dirty="0"/>
              <a:t>n</a:t>
            </a:r>
            <a:r>
              <a:rPr lang="zh-CN" altLang="en-US" dirty="0"/>
              <a:t>和一个大小为</a:t>
            </a:r>
            <a:r>
              <a:rPr lang="en-US" altLang="zh-CN" dirty="0"/>
              <a:t>m</a:t>
            </a:r>
            <a:r>
              <a:rPr lang="zh-CN" altLang="en-US" dirty="0"/>
              <a:t>的集合，集合元素为非负整数。为</a:t>
            </a:r>
            <a:r>
              <a:rPr lang="en-US" altLang="zh-CN" dirty="0"/>
              <a:t>1...n</a:t>
            </a:r>
            <a:r>
              <a:rPr lang="zh-CN" altLang="en-US" dirty="0"/>
              <a:t>内能被集合里任意一个数整除的数字个数</a:t>
            </a:r>
            <a:r>
              <a:rPr lang="zh-CN" altLang="en-US" dirty="0" smtClean="0"/>
              <a:t>。   </a:t>
            </a:r>
            <a:r>
              <a:rPr lang="en-US" altLang="zh-CN" dirty="0" smtClean="0"/>
              <a:t>(n</a:t>
            </a:r>
            <a:r>
              <a:rPr lang="en-US" altLang="zh-CN" dirty="0"/>
              <a:t>&lt;=</a:t>
            </a:r>
            <a:r>
              <a:rPr lang="en-US" altLang="zh-CN" dirty="0" smtClean="0"/>
              <a:t>2^31,m</a:t>
            </a:r>
            <a:r>
              <a:rPr lang="en-US" altLang="zh-CN" dirty="0"/>
              <a:t>&lt;=</a:t>
            </a:r>
            <a:r>
              <a:rPr lang="en-US" altLang="zh-CN" dirty="0" smtClean="0"/>
              <a:t>10)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解题思路：</a:t>
            </a:r>
            <a:r>
              <a:rPr lang="zh-CN" altLang="en-US" dirty="0" smtClean="0"/>
              <a:t>容斥原理</a:t>
            </a:r>
            <a:r>
              <a:rPr lang="zh-CN" altLang="en-US" dirty="0"/>
              <a:t>的</a:t>
            </a:r>
            <a:r>
              <a:rPr lang="zh-CN" altLang="en-US" dirty="0" smtClean="0"/>
              <a:t>简单</a:t>
            </a:r>
            <a:r>
              <a:rPr lang="zh-CN" altLang="en-US" dirty="0"/>
              <a:t>应用。先找出</a:t>
            </a:r>
            <a:r>
              <a:rPr lang="en-US" altLang="zh-CN" dirty="0"/>
              <a:t>1...n</a:t>
            </a:r>
            <a:r>
              <a:rPr lang="zh-CN" altLang="en-US" dirty="0"/>
              <a:t>内能被集合中任意一个元素整除的个数，再减去能被集合中任意两个整除的个数</a:t>
            </a:r>
            <a:r>
              <a:rPr lang="zh-CN" altLang="en-US" dirty="0" smtClean="0"/>
              <a:t>，，</a:t>
            </a:r>
            <a:r>
              <a:rPr lang="zh-CN" altLang="en-US" dirty="0"/>
              <a:t>因为这部分被计算了两次，然后又加上三个时候的个数，然后又减去四个时候的倍数</a:t>
            </a:r>
            <a:r>
              <a:rPr lang="en-US" altLang="zh-CN" dirty="0"/>
              <a:t>...</a:t>
            </a:r>
            <a:r>
              <a:rPr lang="zh-CN" altLang="en-US" dirty="0"/>
              <a:t>所以深</a:t>
            </a:r>
            <a:r>
              <a:rPr lang="zh-CN" altLang="en-US" dirty="0" smtClean="0"/>
              <a:t>搜或者二进制枚举，</a:t>
            </a:r>
            <a:r>
              <a:rPr lang="zh-CN" altLang="en-US" dirty="0"/>
              <a:t>最后判断下集合元素的个数为奇还是偶，奇加偶减。</a:t>
            </a:r>
          </a:p>
        </p:txBody>
      </p:sp>
    </p:spTree>
    <p:extLst>
      <p:ext uri="{BB962C8B-B14F-4D97-AF65-F5344CB8AC3E}">
        <p14:creationId xmlns:p14="http://schemas.microsoft.com/office/powerpoint/2010/main" val="280353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hdu</a:t>
            </a:r>
            <a:r>
              <a:rPr lang="en-US" altLang="zh-CN" dirty="0"/>
              <a:t> 2841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题目大意</a:t>
            </a:r>
            <a:r>
              <a:rPr lang="zh-CN" altLang="en-US" dirty="0" smtClean="0"/>
              <a:t>：</a:t>
            </a:r>
            <a:r>
              <a:rPr lang="en-US" altLang="zh-CN" dirty="0"/>
              <a:t>n*m</a:t>
            </a:r>
            <a:r>
              <a:rPr lang="zh-CN" altLang="en-US" dirty="0"/>
              <a:t>的格子，每个格子都种有一树，左下角坐标为</a:t>
            </a:r>
            <a:r>
              <a:rPr lang="en-US" altLang="zh-CN" dirty="0"/>
              <a:t>(1,1)</a:t>
            </a:r>
            <a:r>
              <a:rPr lang="zh-CN" altLang="en-US" dirty="0"/>
              <a:t>。问在</a:t>
            </a:r>
            <a:r>
              <a:rPr lang="en-US" altLang="zh-CN" dirty="0"/>
              <a:t>(0,0)</a:t>
            </a:r>
            <a:r>
              <a:rPr lang="zh-CN" altLang="en-US" dirty="0"/>
              <a:t>最多看到多少树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(m, n</a:t>
            </a:r>
            <a:r>
              <a:rPr lang="en-US" altLang="zh-CN" dirty="0"/>
              <a:t>&lt;=100000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解题思路</a:t>
            </a:r>
            <a:r>
              <a:rPr lang="zh-CN" altLang="en-US" dirty="0" smtClean="0"/>
              <a:t>：</a:t>
            </a:r>
            <a:r>
              <a:rPr lang="zh-CN" altLang="en-US" dirty="0"/>
              <a:t>容斥原理的简单应用。</a:t>
            </a:r>
            <a:r>
              <a:rPr lang="zh-CN" altLang="en-US" dirty="0" smtClean="0"/>
              <a:t>先</a:t>
            </a:r>
            <a:r>
              <a:rPr lang="zh-CN" altLang="en-US" dirty="0"/>
              <a:t>线性筛素数法筛出</a:t>
            </a:r>
            <a:r>
              <a:rPr lang="en-US" altLang="zh-CN" dirty="0"/>
              <a:t>100000</a:t>
            </a:r>
            <a:r>
              <a:rPr lang="zh-CN" altLang="en-US" dirty="0"/>
              <a:t>之内每个数的质因子，然后容斥求</a:t>
            </a:r>
            <a:r>
              <a:rPr lang="en-US" altLang="zh-CN" dirty="0"/>
              <a:t>1-n</a:t>
            </a:r>
            <a:r>
              <a:rPr lang="zh-CN" altLang="en-US" dirty="0"/>
              <a:t>中有多少个数和</a:t>
            </a:r>
            <a:r>
              <a:rPr lang="en-US" altLang="zh-CN" dirty="0" err="1"/>
              <a:t>i</a:t>
            </a:r>
            <a:r>
              <a:rPr lang="zh-CN" altLang="en-US" dirty="0"/>
              <a:t>互质。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737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poj</a:t>
            </a:r>
            <a:r>
              <a:rPr lang="en-US" altLang="zh-CN" dirty="0" smtClean="0"/>
              <a:t> 2773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题目大意：给出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，求</a:t>
            </a:r>
            <a:r>
              <a:rPr lang="zh-CN" altLang="en-US" dirty="0"/>
              <a:t>出第</a:t>
            </a:r>
            <a:r>
              <a:rPr lang="en-US" altLang="zh-CN" dirty="0"/>
              <a:t>k</a:t>
            </a:r>
            <a:r>
              <a:rPr lang="zh-CN" altLang="en-US" dirty="0"/>
              <a:t>个与</a:t>
            </a:r>
            <a:r>
              <a:rPr lang="en-US" altLang="zh-CN" dirty="0"/>
              <a:t>n</a:t>
            </a:r>
            <a:r>
              <a:rPr lang="zh-CN" altLang="en-US" dirty="0"/>
              <a:t>互素的</a:t>
            </a:r>
            <a:r>
              <a:rPr lang="zh-CN" altLang="en-US" dirty="0" smtClean="0"/>
              <a:t>数。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n</a:t>
            </a:r>
            <a:r>
              <a:rPr lang="nn-NO" altLang="zh-CN" dirty="0"/>
              <a:t> (1 &lt;= </a:t>
            </a:r>
            <a:r>
              <a:rPr lang="en-US" altLang="zh-CN" dirty="0"/>
              <a:t>n</a:t>
            </a:r>
            <a:r>
              <a:rPr lang="nn-NO" altLang="zh-CN" dirty="0"/>
              <a:t> &lt;= 1000000),  k (1 &lt;= k </a:t>
            </a:r>
            <a:r>
              <a:rPr lang="nn-NO" altLang="zh-CN" dirty="0" smtClean="0"/>
              <a:t>&lt;=100000000)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解题思路</a:t>
            </a:r>
            <a:r>
              <a:rPr lang="zh-CN" altLang="en-US" dirty="0" smtClean="0"/>
              <a:t>：</a:t>
            </a:r>
            <a:r>
              <a:rPr lang="zh-CN" altLang="en-US" dirty="0"/>
              <a:t>容斥原理的简单应用。</a:t>
            </a:r>
            <a:r>
              <a:rPr lang="zh-CN" altLang="en-US" dirty="0" smtClean="0"/>
              <a:t>二</a:t>
            </a:r>
            <a:r>
              <a:rPr lang="zh-CN" altLang="en-US" dirty="0"/>
              <a:t>分枚举</a:t>
            </a:r>
            <a:r>
              <a:rPr lang="en-US" altLang="zh-CN" dirty="0"/>
              <a:t>[1,2^64]</a:t>
            </a:r>
            <a:r>
              <a:rPr lang="zh-CN" altLang="en-US" dirty="0"/>
              <a:t>范围内所有的数</a:t>
            </a:r>
            <a:r>
              <a:rPr lang="en-US" altLang="zh-CN" dirty="0"/>
              <a:t>x</a:t>
            </a:r>
            <a:r>
              <a:rPr lang="zh-CN" altLang="en-US" dirty="0"/>
              <a:t>，找到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x</a:t>
            </a:r>
            <a:r>
              <a:rPr lang="zh-CN" altLang="en-US" dirty="0"/>
              <a:t>范围内与</a:t>
            </a:r>
            <a:r>
              <a:rPr lang="en-US" altLang="zh-CN" dirty="0"/>
              <a:t>m</a:t>
            </a:r>
            <a:r>
              <a:rPr lang="zh-CN" altLang="en-US" dirty="0"/>
              <a:t>不互素的数的个数</a:t>
            </a:r>
            <a:r>
              <a:rPr lang="en-US" altLang="zh-CN" dirty="0"/>
              <a:t>y</a:t>
            </a:r>
            <a:r>
              <a:rPr lang="zh-CN" altLang="en-US" dirty="0"/>
              <a:t>（用容斥原理）。然后用</a:t>
            </a:r>
            <a:r>
              <a:rPr lang="en-US" altLang="zh-CN" dirty="0"/>
              <a:t>x - y</a:t>
            </a:r>
            <a:r>
              <a:rPr lang="zh-CN" altLang="en-US" dirty="0"/>
              <a:t>，如果等于</a:t>
            </a:r>
            <a:r>
              <a:rPr lang="en-US" altLang="zh-CN" dirty="0"/>
              <a:t>k</a:t>
            </a:r>
            <a:r>
              <a:rPr lang="zh-CN" altLang="en-US" dirty="0"/>
              <a:t>就是结果。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4357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1487</Words>
  <Application>Microsoft Office PowerPoint</Application>
  <PresentationFormat>宽屏</PresentationFormat>
  <Paragraphs>91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Cambria Math</vt:lpstr>
      <vt:lpstr>Wingdings</vt:lpstr>
      <vt:lpstr>Office 主题</vt:lpstr>
      <vt:lpstr>容斥原理</vt:lpstr>
      <vt:lpstr>容斥原理简介</vt:lpstr>
      <vt:lpstr>容斥原理简介</vt:lpstr>
      <vt:lpstr>容斥原理的主要两种写法</vt:lpstr>
      <vt:lpstr>容斥原理的主要两种写法</vt:lpstr>
      <vt:lpstr>容斥原理的常见问题</vt:lpstr>
      <vt:lpstr>hdu 1796</vt:lpstr>
      <vt:lpstr>hdu 2841 </vt:lpstr>
      <vt:lpstr>poj 2773</vt:lpstr>
      <vt:lpstr>hdu 4059</vt:lpstr>
      <vt:lpstr>Uvalive 7040</vt:lpstr>
      <vt:lpstr>续Uvalive 7040…</vt:lpstr>
      <vt:lpstr>hdu 5072</vt:lpstr>
      <vt:lpstr>续hdu 5072…</vt:lpstr>
      <vt:lpstr>容斥原理小结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容斥&amp;莫比乌斯</dc:title>
  <dc:creator>Site</dc:creator>
  <cp:lastModifiedBy>Site</cp:lastModifiedBy>
  <cp:revision>43</cp:revision>
  <dcterms:created xsi:type="dcterms:W3CDTF">2016-09-04T03:24:09Z</dcterms:created>
  <dcterms:modified xsi:type="dcterms:W3CDTF">2016-09-14T12:51:33Z</dcterms:modified>
</cp:coreProperties>
</file>