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63" r:id="rId14"/>
    <p:sldId id="28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70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2018年7月30日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2018年7月30日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38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86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32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550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9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9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4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76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93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66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FD335-6D8E-486A-8F5F-DFC732590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9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5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5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2018年7月30日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2018年7月30日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并查集，最小生成树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859034"/>
            <a:ext cx="6604000" cy="1752600"/>
          </a:xfrm>
        </p:spPr>
        <p:txBody>
          <a:bodyPr rtlCol="0"/>
          <a:lstStyle/>
          <a:p>
            <a:pPr rtl="0"/>
            <a:r>
              <a:rPr lang="en-US" altLang="zh-CN" smtClean="0"/>
              <a:t>By </a:t>
            </a:r>
            <a:r>
              <a:rPr lang="zh-CN" altLang="en-US" smtClean="0"/>
              <a:t>李霄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变形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带权并查集：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用一个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Rank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数组来记录结点与根之间的关系，典型的像同义词反义词，如果和根为同义词，则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Rank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如果和根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反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义词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Rank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更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新方法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如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果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为新边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 Rank[a]=(Rank[a]+Rank[b])%2; </a:t>
            </a:r>
          </a:p>
        </p:txBody>
      </p:sp>
    </p:spTree>
    <p:extLst>
      <p:ext uri="{BB962C8B-B14F-4D97-AF65-F5344CB8AC3E}">
        <p14:creationId xmlns:p14="http://schemas.microsoft.com/office/powerpoint/2010/main" val="11471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并查集例题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  <a:defRPr/>
            </a:pPr>
            <a:r>
              <a:rPr lang="en-US" altLang="zh-CN"/>
              <a:t>HDU 1213 </a:t>
            </a:r>
            <a:r>
              <a:rPr lang="en-US" altLang="zh-CN" b="1"/>
              <a:t>How Many </a:t>
            </a:r>
            <a:r>
              <a:rPr lang="en-US" altLang="zh-CN" b="1" smtClean="0"/>
              <a:t>Tables</a:t>
            </a:r>
          </a:p>
          <a:p>
            <a:pPr marL="109728" indent="0">
              <a:buNone/>
              <a:defRPr/>
            </a:pPr>
            <a:r>
              <a:rPr lang="zh-CN" altLang="en-US" b="1"/>
              <a:t>题</a:t>
            </a:r>
            <a:r>
              <a:rPr lang="zh-CN" altLang="en-US" b="1" smtClean="0"/>
              <a:t>意</a:t>
            </a:r>
            <a:r>
              <a:rPr lang="en-US" altLang="zh-CN" b="1" smtClean="0"/>
              <a:t>:</a:t>
            </a:r>
          </a:p>
          <a:p>
            <a:r>
              <a:rPr lang="en-US" altLang="zh-CN">
                <a:ea typeface="华文新魏" panose="02010800040101010101" pitchFamily="2" charset="-122"/>
              </a:rPr>
              <a:t>1 </a:t>
            </a:r>
            <a:r>
              <a:rPr lang="zh-CN" altLang="en-US">
                <a:ea typeface="华文新魏" panose="02010800040101010101" pitchFamily="2" charset="-122"/>
              </a:rPr>
              <a:t>认识</a:t>
            </a:r>
            <a:r>
              <a:rPr lang="en-US" altLang="zh-CN">
                <a:ea typeface="华文新魏" panose="02010800040101010101" pitchFamily="2" charset="-122"/>
              </a:rPr>
              <a:t>2</a:t>
            </a:r>
            <a:r>
              <a:rPr lang="zh-CN" altLang="en-US">
                <a:ea typeface="华文新魏" panose="02010800040101010101" pitchFamily="2" charset="-122"/>
              </a:rPr>
              <a:t>，两人可在一个桌子</a:t>
            </a:r>
            <a:endParaRPr lang="en-US" altLang="zh-CN">
              <a:ea typeface="华文新魏" panose="02010800040101010101" pitchFamily="2" charset="-122"/>
            </a:endParaRPr>
          </a:p>
          <a:p>
            <a:r>
              <a:rPr lang="en-US" altLang="zh-CN">
                <a:ea typeface="华文新魏" panose="02010800040101010101" pitchFamily="2" charset="-122"/>
              </a:rPr>
              <a:t>2</a:t>
            </a:r>
            <a:r>
              <a:rPr lang="zh-CN" altLang="en-US">
                <a:ea typeface="华文新魏" panose="02010800040101010101" pitchFamily="2" charset="-122"/>
              </a:rPr>
              <a:t>再认识</a:t>
            </a:r>
            <a:r>
              <a:rPr lang="en-US" altLang="zh-CN">
                <a:ea typeface="华文新魏" panose="02010800040101010101" pitchFamily="2" charset="-122"/>
              </a:rPr>
              <a:t>3</a:t>
            </a:r>
            <a:r>
              <a:rPr lang="zh-CN" altLang="en-US">
                <a:ea typeface="华文新魏" panose="02010800040101010101" pitchFamily="2" charset="-122"/>
              </a:rPr>
              <a:t>，</a:t>
            </a:r>
            <a:r>
              <a:rPr lang="en-US" altLang="zh-CN">
                <a:ea typeface="华文新魏" panose="02010800040101010101" pitchFamily="2" charset="-122"/>
              </a:rPr>
              <a:t>1</a:t>
            </a:r>
            <a:r>
              <a:rPr lang="zh-CN" altLang="en-US"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2</a:t>
            </a:r>
            <a:r>
              <a:rPr lang="zh-CN" altLang="en-US"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3</a:t>
            </a:r>
            <a:r>
              <a:rPr lang="zh-CN" altLang="en-US">
                <a:ea typeface="华文新魏" panose="02010800040101010101" pitchFamily="2" charset="-122"/>
              </a:rPr>
              <a:t>三人可在一个桌子</a:t>
            </a:r>
            <a:endParaRPr lang="en-US" altLang="zh-CN">
              <a:ea typeface="华文新魏" panose="02010800040101010101" pitchFamily="2" charset="-122"/>
            </a:endParaRPr>
          </a:p>
          <a:p>
            <a:r>
              <a:rPr lang="en-US" altLang="zh-CN" smtClean="0">
                <a:ea typeface="华文新魏" panose="02010800040101010101" pitchFamily="2" charset="-122"/>
              </a:rPr>
              <a:t>……</a:t>
            </a:r>
            <a:endParaRPr lang="en-US" altLang="zh-CN">
              <a:ea typeface="华文新魏" panose="02010800040101010101" pitchFamily="2" charset="-122"/>
            </a:endParaRPr>
          </a:p>
          <a:p>
            <a:r>
              <a:rPr lang="zh-CN" altLang="en-US">
                <a:ea typeface="华文新魏" panose="02010800040101010101" pitchFamily="2" charset="-122"/>
              </a:rPr>
              <a:t>查找共有多少个不同的集合，即多少个桌</a:t>
            </a:r>
            <a:r>
              <a:rPr lang="zh-CN" altLang="en-US" smtClean="0">
                <a:ea typeface="华文新魏" panose="02010800040101010101" pitchFamily="2" charset="-122"/>
              </a:rPr>
              <a:t>子</a:t>
            </a:r>
            <a:endParaRPr lang="en-US" altLang="zh-CN" smtClean="0">
              <a:ea typeface="华文新魏" panose="02010800040101010101" pitchFamily="2" charset="-122"/>
            </a:endParaRPr>
          </a:p>
          <a:p>
            <a:pPr marL="109728" indent="0">
              <a:buNone/>
              <a:defRPr/>
            </a:pPr>
            <a:r>
              <a:rPr lang="zh-CN" altLang="en-US" b="1"/>
              <a:t>讲解</a:t>
            </a:r>
            <a:r>
              <a:rPr lang="en-US" altLang="zh-CN" b="1"/>
              <a:t>:</a:t>
            </a:r>
          </a:p>
          <a:p>
            <a:r>
              <a:rPr lang="zh-CN" altLang="en-US" smtClean="0">
                <a:ea typeface="华文新魏" panose="02010800040101010101" pitchFamily="2" charset="-122"/>
              </a:rPr>
              <a:t>略，裸</a:t>
            </a:r>
            <a:r>
              <a:rPr lang="zh-CN" altLang="en-US">
                <a:ea typeface="华文新魏" panose="02010800040101010101" pitchFamily="2" charset="-122"/>
              </a:rPr>
              <a:t>题，入</a:t>
            </a:r>
            <a:r>
              <a:rPr lang="zh-CN" altLang="en-US" smtClean="0">
                <a:ea typeface="华文新魏" panose="02010800040101010101" pitchFamily="2" charset="-122"/>
              </a:rPr>
              <a:t>门。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3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并查集例题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  <a:defRPr/>
            </a:pPr>
            <a:r>
              <a:rPr lang="en-US" altLang="zh-CN" b="1"/>
              <a:t>POJ 1182</a:t>
            </a:r>
            <a:r>
              <a:rPr lang="zh-CN" altLang="en-US" b="1"/>
              <a:t> 食物链（</a:t>
            </a:r>
            <a:r>
              <a:rPr lang="en-US" altLang="zh-CN" b="1"/>
              <a:t>NOI 2001</a:t>
            </a:r>
            <a:r>
              <a:rPr lang="zh-CN" altLang="en-US" b="1"/>
              <a:t>）</a:t>
            </a:r>
            <a:endParaRPr lang="en-US" altLang="zh-CN" b="1"/>
          </a:p>
          <a:p>
            <a:pPr marL="109728" indent="0">
              <a:buNone/>
              <a:defRPr/>
            </a:pPr>
            <a:r>
              <a:rPr lang="zh-CN" altLang="en-US" b="1" smtClean="0"/>
              <a:t>题意</a:t>
            </a:r>
            <a:r>
              <a:rPr lang="en-US" altLang="zh-CN" b="1" smtClean="0"/>
              <a:t>: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三种动物，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a&lt;c b&lt;c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c&lt;a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给出其中两个的关系，看是否与前面给出的矛盾，输出矛盾的个数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9728" indent="0">
              <a:buNone/>
              <a:defRPr/>
            </a:pPr>
            <a:r>
              <a:rPr lang="zh-CN" altLang="en-US" b="1" smtClean="0"/>
              <a:t>讲</a:t>
            </a:r>
            <a:r>
              <a:rPr lang="zh-CN" altLang="en-US" b="1"/>
              <a:t>解</a:t>
            </a:r>
            <a:r>
              <a:rPr lang="en-US" altLang="zh-CN" b="1"/>
              <a:t>:</a:t>
            </a:r>
          </a:p>
          <a:p>
            <a:r>
              <a:rPr lang="zh-CN" altLang="en-US" smtClean="0">
                <a:ea typeface="华文新魏" panose="02010800040101010101" pitchFamily="2" charset="-122"/>
              </a:rPr>
              <a:t>第一种思路比较简单，就是开三个并查集（或者一个并查集分块），分别表示三种动物。</a:t>
            </a:r>
            <a:endParaRPr lang="en-US" altLang="zh-CN" smtClean="0">
              <a:ea typeface="华文新魏" panose="02010800040101010101" pitchFamily="2" charset="-122"/>
            </a:endParaRPr>
          </a:p>
          <a:p>
            <a:r>
              <a:rPr lang="zh-CN" altLang="en-US" smtClean="0">
                <a:ea typeface="华文新魏" panose="02010800040101010101" pitchFamily="2" charset="-122"/>
              </a:rPr>
              <a:t>第二种思路是带权并查集，使用</a:t>
            </a:r>
            <a:r>
              <a:rPr lang="en-US" altLang="zh-CN" smtClean="0">
                <a:ea typeface="华文新魏" panose="02010800040101010101" pitchFamily="2" charset="-122"/>
              </a:rPr>
              <a:t>Rank</a:t>
            </a:r>
            <a:r>
              <a:rPr lang="zh-CN" altLang="en-US" smtClean="0">
                <a:ea typeface="华文新魏" panose="02010800040101010101" pitchFamily="2" charset="-122"/>
              </a:rPr>
              <a:t>权值，用</a:t>
            </a:r>
            <a:r>
              <a:rPr lang="en-US" altLang="zh-CN" smtClean="0">
                <a:ea typeface="华文新魏" panose="02010800040101010101" pitchFamily="2" charset="-122"/>
              </a:rPr>
              <a:t>0,1,2</a:t>
            </a:r>
            <a:r>
              <a:rPr lang="zh-CN" altLang="en-US" smtClean="0">
                <a:ea typeface="华文新魏" panose="02010800040101010101" pitchFamily="2" charset="-122"/>
              </a:rPr>
              <a:t>表示同类，吃，被吃的关系，更新方法比较复杂。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3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/>
              <a:t>POJ 1182</a:t>
            </a:r>
            <a:r>
              <a:rPr lang="zh-CN" altLang="en-US" b="1"/>
              <a:t> 食物链（</a:t>
            </a:r>
            <a:r>
              <a:rPr lang="en-US" altLang="zh-CN" b="1"/>
              <a:t>NOI 2001</a:t>
            </a:r>
            <a:r>
              <a:rPr lang="zh-CN" altLang="en-US" b="1" smtClean="0"/>
              <a:t>）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给结点一个标记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struct node{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int father,anminal;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father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代表父节点，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anminal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代表种类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0&lt;1  1&lt;2 2&lt;0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/>
              <a:t>POJ 1182</a:t>
            </a:r>
            <a:r>
              <a:rPr lang="zh-CN" altLang="en-US" b="1"/>
              <a:t> 食物链（</a:t>
            </a:r>
            <a:r>
              <a:rPr lang="en-US" altLang="zh-CN" b="1"/>
              <a:t>NOI 2001</a:t>
            </a:r>
            <a:r>
              <a:rPr lang="zh-CN" altLang="en-US" b="1" smtClean="0"/>
              <a:t>）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find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(int i)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	if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(f[i].father==i)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return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i;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int pf=f[i].father;        ///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标记父节点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f[i].father=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find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(f[i].father);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f[i].animal=(f[i].animal+f[pf].animal)%3;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	return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f[i].father; 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5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并查集例题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altLang="zh-CN" b="1"/>
              <a:t>Codeforces 766D </a:t>
            </a:r>
            <a:r>
              <a:rPr lang="zh-CN" altLang="en-US" b="1"/>
              <a:t>并查</a:t>
            </a:r>
            <a:r>
              <a:rPr lang="zh-CN" altLang="en-US" b="1" smtClean="0"/>
              <a:t>集</a:t>
            </a:r>
            <a:endParaRPr lang="en-US" altLang="zh-CN" b="1" smtClean="0"/>
          </a:p>
          <a:p>
            <a:pPr marL="109728" indent="0">
              <a:buNone/>
              <a:defRPr/>
            </a:pPr>
            <a:r>
              <a:rPr lang="zh-CN" altLang="en-US" b="1" smtClean="0"/>
              <a:t>题意</a:t>
            </a:r>
            <a:r>
              <a:rPr lang="en-US" altLang="zh-CN" b="1" smtClean="0"/>
              <a:t>: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个单词，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个条件，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次询问，每个条件是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 x y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，如果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，代表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xy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是同义词，否则是反义词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判断这个条件是否与以前的冲突，如果不冲突则列为已知条件并输出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yes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，否则输出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no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9728" indent="0">
              <a:buNone/>
            </a:pPr>
            <a:r>
              <a:rPr lang="zh-CN" altLang="en-US" b="1" smtClean="0"/>
              <a:t>讲</a:t>
            </a:r>
            <a:r>
              <a:rPr lang="zh-CN" altLang="en-US" b="1"/>
              <a:t>解</a:t>
            </a:r>
            <a:r>
              <a:rPr lang="en-US" altLang="zh-CN" b="1" smtClean="0"/>
              <a:t>:</a:t>
            </a:r>
          </a:p>
          <a:p>
            <a:r>
              <a:rPr lang="zh-CN" altLang="en-US" smtClean="0">
                <a:ea typeface="华文新魏" panose="02010800040101010101" pitchFamily="2" charset="-122"/>
              </a:rPr>
              <a:t>带权并查集。</a:t>
            </a:r>
            <a:endParaRPr lang="en-US" altLang="zh-CN" smtClean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7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并查集例题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altLang="zh-CN"/>
              <a:t>HDU 3635 Dragon </a:t>
            </a:r>
            <a:r>
              <a:rPr lang="en-US" altLang="zh-CN" smtClean="0"/>
              <a:t>Balls</a:t>
            </a:r>
          </a:p>
          <a:p>
            <a:pPr marL="109728" indent="0">
              <a:buNone/>
              <a:defRPr/>
            </a:pPr>
            <a:r>
              <a:rPr lang="zh-CN" altLang="en-US" b="1" smtClean="0"/>
              <a:t>题意</a:t>
            </a:r>
            <a:r>
              <a:rPr lang="en-US" altLang="zh-CN" b="1" smtClean="0"/>
              <a:t>: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两个操作：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 a b 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在一起的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球加入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的集合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Q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所在集合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中球的个数，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的转移次数</a:t>
            </a:r>
          </a:p>
          <a:p>
            <a:pPr marL="109728" indent="0">
              <a:buNone/>
            </a:pPr>
            <a:r>
              <a:rPr lang="zh-CN" altLang="en-US" b="1" smtClean="0"/>
              <a:t>讲</a:t>
            </a:r>
            <a:r>
              <a:rPr lang="zh-CN" altLang="en-US" b="1"/>
              <a:t>解</a:t>
            </a:r>
            <a:r>
              <a:rPr lang="en-US" altLang="zh-CN" b="1" smtClean="0"/>
              <a:t>:</a:t>
            </a:r>
          </a:p>
          <a:p>
            <a:r>
              <a:rPr lang="zh-CN" altLang="en-US">
                <a:ea typeface="华文新魏" panose="02010800040101010101" pitchFamily="2" charset="-122"/>
              </a:rPr>
              <a:t>使</a:t>
            </a:r>
            <a:r>
              <a:rPr lang="zh-CN" altLang="en-US" smtClean="0">
                <a:ea typeface="华文新魏" panose="02010800040101010101" pitchFamily="2" charset="-122"/>
              </a:rPr>
              <a:t>用并查集来压缩路径，时间</a:t>
            </a:r>
            <a:r>
              <a:rPr lang="zh-CN" altLang="en-US">
                <a:ea typeface="华文新魏" panose="02010800040101010101" pitchFamily="2" charset="-122"/>
              </a:rPr>
              <a:t>复杂度</a:t>
            </a:r>
            <a:r>
              <a:rPr lang="zh-CN" altLang="en-US" smtClean="0">
                <a:ea typeface="华文新魏" panose="02010800040101010101" pitchFamily="2" charset="-122"/>
              </a:rPr>
              <a:t>较小。</a:t>
            </a:r>
            <a:endParaRPr lang="en-US" altLang="zh-CN" smtClean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5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/>
              <a:t>HDU 3635 Dragon </a:t>
            </a:r>
            <a:r>
              <a:rPr lang="en-US" altLang="zh-CN" smtClean="0"/>
              <a:t>Balls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转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移时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(T a b)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代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码：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A=find(a);B=find(b);f[A]=B;  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节点转移次数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，求子节点的转移次数的时候加上其父节点的即可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的球数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+=A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1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最小生成树（</a:t>
            </a:r>
            <a:r>
              <a:rPr lang="en-US" altLang="zh-CN" smtClean="0"/>
              <a:t>MST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寻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找一个连通图的最小权值边集，使得这个边集包含所有点集且连通。</a:t>
            </a:r>
            <a:endParaRPr lang="en-US" altLang="zh-CN" smtClean="0">
              <a:latin typeface="Gill Sans MT" pitchFamily="34" charset="0"/>
              <a:ea typeface="华文新魏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两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种算法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:kruskal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与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prim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。</a:t>
            </a:r>
            <a:endParaRPr lang="en-US" altLang="zh-CN" dirty="0">
              <a:latin typeface="Gill Sans MT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6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Kruskal</a:t>
            </a:r>
            <a:r>
              <a:rPr lang="zh-CN" altLang="en-US" smtClean="0"/>
              <a:t>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贪心算法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: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把边权从小到大排序，依次尝试加入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如果当前边加入后不产生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环（产生环的过程通过并查集判断）则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加入，否则放弃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经过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n-1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次操作之后，就求出了该图的最小生成树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可以证明这个贪心算法是正确的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(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证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明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略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复杂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度为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O(eloge) </a:t>
            </a:r>
          </a:p>
          <a:p>
            <a:pPr marL="109728" indent="0">
              <a:buNone/>
              <a:defRPr/>
            </a:pPr>
            <a:r>
              <a:rPr lang="en-US" altLang="zh-CN">
                <a:latin typeface="Gill Sans MT" pitchFamily="34" charset="0"/>
                <a:ea typeface="华文新魏" pitchFamily="2" charset="-122"/>
              </a:rPr>
              <a:t> 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  e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为图中的边数</a:t>
            </a:r>
            <a:endParaRPr lang="en-US" altLang="zh-CN" dirty="0">
              <a:latin typeface="Gill Sans MT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0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并查集（</a:t>
            </a:r>
            <a:r>
              <a:rPr lang="en-US" altLang="zh-CN"/>
              <a:t>Union-Find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并查集是一种树型的数据结构，用于处理一些不相交集合的合并问题。</a:t>
            </a:r>
            <a:endParaRPr lang="en-US" altLang="zh-CN" dirty="0">
              <a:latin typeface="Gill Sans MT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P</a:t>
            </a:r>
            <a:r>
              <a:rPr lang="en-US" altLang="zh-CN" smtClean="0"/>
              <a:t>rim</a:t>
            </a:r>
            <a:r>
              <a:rPr lang="zh-CN" altLang="en-US" smtClean="0"/>
              <a:t>算法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贪心算法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: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初始化点集为一个点。</a:t>
            </a:r>
            <a:endParaRPr lang="en-US" altLang="zh-CN">
              <a:latin typeface="Gill Sans MT" pitchFamily="34" charset="0"/>
              <a:ea typeface="华文新魏" pitchFamily="2" charset="-122"/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选择与点集相连最小权值的边所连的点加入点集，不断更新即可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同样经过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n-1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次操作之后，就求出了该图的最小生成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树</a:t>
            </a:r>
            <a:endParaRPr lang="en-US" altLang="zh-CN" smtClean="0">
              <a:latin typeface="Gill Sans MT" pitchFamily="34" charset="0"/>
              <a:ea typeface="华文新魏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Gill Sans MT" pitchFamily="34" charset="0"/>
                <a:ea typeface="华文新魏" pitchFamily="2" charset="-122"/>
              </a:rPr>
              <a:t>复杂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度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:</a:t>
            </a:r>
          </a:p>
          <a:p>
            <a:pPr marL="109728" indent="0">
              <a:buNone/>
              <a:defRPr/>
            </a:pPr>
            <a:r>
              <a:rPr lang="en-US" altLang="zh-CN">
                <a:latin typeface="Gill Sans MT" pitchFamily="34" charset="0"/>
                <a:ea typeface="华文新魏" pitchFamily="2" charset="-122"/>
              </a:rPr>
              <a:t> 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  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这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里记顶点数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v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，边数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e</a:t>
            </a:r>
          </a:p>
          <a:p>
            <a:pPr marL="109728" indent="0">
              <a:buNone/>
              <a:defRPr/>
            </a:pPr>
            <a:r>
              <a:rPr lang="en-US" altLang="zh-CN">
                <a:latin typeface="Gill Sans MT" pitchFamily="34" charset="0"/>
                <a:ea typeface="华文新魏" pitchFamily="2" charset="-122"/>
              </a:rPr>
              <a:t> 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  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邻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接矩阵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:O(v2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) </a:t>
            </a:r>
          </a:p>
          <a:p>
            <a:pPr marL="109728" indent="0">
              <a:buNone/>
              <a:defRPr/>
            </a:pPr>
            <a:r>
              <a:rPr lang="en-US" altLang="zh-CN">
                <a:latin typeface="Gill Sans MT" pitchFamily="34" charset="0"/>
                <a:ea typeface="华文新魏" pitchFamily="2" charset="-122"/>
              </a:rPr>
              <a:t> 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  </a:t>
            </a:r>
            <a:r>
              <a:rPr lang="zh-CN" altLang="en-US" smtClean="0">
                <a:latin typeface="Gill Sans MT" pitchFamily="34" charset="0"/>
                <a:ea typeface="华文新魏" pitchFamily="2" charset="-122"/>
              </a:rPr>
              <a:t>邻</a:t>
            </a:r>
            <a:r>
              <a:rPr lang="zh-CN" altLang="en-US">
                <a:latin typeface="Gill Sans MT" pitchFamily="34" charset="0"/>
                <a:ea typeface="华文新魏" pitchFamily="2" charset="-122"/>
              </a:rPr>
              <a:t>接表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:</a:t>
            </a:r>
            <a:r>
              <a:rPr lang="en-US" altLang="zh-CN" smtClean="0">
                <a:latin typeface="Gill Sans MT" pitchFamily="34" charset="0"/>
                <a:ea typeface="华文新魏" pitchFamily="2" charset="-122"/>
              </a:rPr>
              <a:t>O(elogv</a:t>
            </a:r>
            <a:r>
              <a:rPr lang="en-US" altLang="zh-CN">
                <a:latin typeface="Gill Sans MT" pitchFamily="34" charset="0"/>
                <a:ea typeface="华文新魏" pitchFamily="2" charset="-122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altLang="zh-CN" smtClean="0">
              <a:latin typeface="Gill Sans MT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2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MST</a:t>
            </a:r>
            <a:r>
              <a:rPr lang="zh-CN" altLang="en-US" smtClean="0"/>
              <a:t>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  <a:defRPr/>
            </a:pPr>
            <a:r>
              <a:rPr lang="en-US" altLang="zh-CN" b="1" smtClean="0"/>
              <a:t>Hdu1863 </a:t>
            </a:r>
            <a:r>
              <a:rPr lang="zh-CN" altLang="en-US" b="1" smtClean="0"/>
              <a:t>畅通工程</a:t>
            </a:r>
            <a:endParaRPr lang="en-US" altLang="zh-CN" b="1" smtClean="0"/>
          </a:p>
          <a:p>
            <a:pPr marL="109728" indent="0">
              <a:buNone/>
              <a:defRPr/>
            </a:pPr>
            <a:r>
              <a:rPr lang="zh-CN" altLang="en-US" b="1" smtClean="0"/>
              <a:t>题意</a:t>
            </a:r>
            <a:r>
              <a:rPr lang="en-US" altLang="zh-CN" b="1" smtClean="0"/>
              <a:t>:</a:t>
            </a:r>
          </a:p>
          <a:p>
            <a:r>
              <a:rPr lang="zh-CN" altLang="en-US" smtClean="0">
                <a:ea typeface="华文新魏" panose="02010800040101010101" pitchFamily="2" charset="-122"/>
              </a:rPr>
              <a:t>要使得任何两个村庄之间有路相通。</a:t>
            </a:r>
            <a:endParaRPr lang="en-US" altLang="zh-CN" smtClean="0">
              <a:ea typeface="华文新魏" panose="02010800040101010101" pitchFamily="2" charset="-122"/>
            </a:endParaRPr>
          </a:p>
          <a:p>
            <a:r>
              <a:rPr lang="zh-CN" altLang="en-US" smtClean="0">
                <a:ea typeface="华文新魏" panose="02010800040101010101" pitchFamily="2" charset="-122"/>
              </a:rPr>
              <a:t>给出路的成本，要你计算最小。</a:t>
            </a:r>
            <a:endParaRPr lang="en-US" altLang="zh-CN" smtClean="0">
              <a:ea typeface="华文新魏" panose="02010800040101010101" pitchFamily="2" charset="-122"/>
            </a:endParaRPr>
          </a:p>
          <a:p>
            <a:pPr marL="109728" indent="0">
              <a:buNone/>
            </a:pPr>
            <a:r>
              <a:rPr lang="zh-CN" altLang="en-US" b="1" smtClean="0"/>
              <a:t>讲</a:t>
            </a:r>
            <a:r>
              <a:rPr lang="zh-CN" altLang="en-US" b="1"/>
              <a:t>解</a:t>
            </a:r>
            <a:r>
              <a:rPr lang="en-US" altLang="zh-CN" b="1"/>
              <a:t>:</a:t>
            </a:r>
          </a:p>
          <a:p>
            <a:r>
              <a:rPr lang="zh-CN" altLang="en-US" smtClean="0">
                <a:ea typeface="华文新魏" panose="02010800040101010101" pitchFamily="2" charset="-122"/>
              </a:rPr>
              <a:t>略，入门题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9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MST</a:t>
            </a:r>
            <a:r>
              <a:rPr lang="zh-CN" altLang="en-US" smtClean="0"/>
              <a:t>例题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  <a:defRPr/>
            </a:pPr>
            <a:r>
              <a:rPr lang="en-US" altLang="zh-CN" b="1"/>
              <a:t>HDU 1598 </a:t>
            </a:r>
            <a:br>
              <a:rPr lang="en-US" altLang="zh-CN" b="1"/>
            </a:br>
            <a:r>
              <a:rPr lang="en-US" altLang="zh-CN" b="1"/>
              <a:t>find the most comfortable road</a:t>
            </a:r>
          </a:p>
          <a:p>
            <a:pPr marL="109728" indent="0">
              <a:buNone/>
              <a:defRPr/>
            </a:pPr>
            <a:r>
              <a:rPr lang="zh-CN" altLang="en-US" b="1" smtClean="0"/>
              <a:t>题意</a:t>
            </a:r>
            <a:r>
              <a:rPr lang="en-US" altLang="zh-CN" b="1" smtClean="0"/>
              <a:t>: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求一条路从起点到终点，其中路径上的最大值减最小值的差最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9728" indent="0">
              <a:buNone/>
            </a:pPr>
            <a:r>
              <a:rPr lang="zh-CN" altLang="en-US" b="1" smtClean="0"/>
              <a:t>讲</a:t>
            </a:r>
            <a:r>
              <a:rPr lang="zh-CN" altLang="en-US" b="1"/>
              <a:t>解</a:t>
            </a:r>
            <a:r>
              <a:rPr lang="en-US" altLang="zh-CN" b="1"/>
              <a:t>: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边大小排序，从最小的边往后扫，得到一条连接起点终点的路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0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3367454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9600" smtClean="0"/>
              <a:t>讲解完毕</a:t>
            </a:r>
            <a:endParaRPr 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765430"/>
            <a:ext cx="10972800" cy="1809105"/>
          </a:xfrm>
        </p:spPr>
        <p:txBody>
          <a:bodyPr rtlCol="0"/>
          <a:lstStyle/>
          <a:p>
            <a:pPr rtl="0"/>
            <a:r>
              <a:rPr lang="zh-CN" altLang="en-US" smtClean="0"/>
              <a:t>不多废话开始做题吧。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并查集</a:t>
            </a:r>
            <a:r>
              <a:rPr lang="zh-CN" altLang="en-US" smtClean="0"/>
              <a:t>的实</a:t>
            </a:r>
            <a:r>
              <a:rPr lang="zh-CN" altLang="en-US"/>
              <a:t>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一般来说我们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类似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森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林的结构实现并查集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在森林中，每棵树代表一个集合。用树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根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作为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这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个集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合的代表。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合并操作：两个集合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S1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S2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合并，将其中的一个树根作为另一个树根的子树即可。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查找操作：对于一个元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素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查找，顺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着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往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上找，直到线索到根节点，也就确定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了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所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在的集合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优化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4938346" cy="4325112"/>
          </a:xfrm>
        </p:spPr>
        <p:txBody>
          <a:bodyPr rtlCol="0"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路径压缩：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我们在查找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至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根节点的路径之后，一般将这条路径上的所有节点的父节点都设为根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，这样可以大大减少之后的查找次数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。也就是对于一个并查集的集合，除了根结点，其余都为根节点的叶子（只有叶子与根）。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36" y="1961558"/>
            <a:ext cx="5897879" cy="434072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360328" y="2374063"/>
            <a:ext cx="641838" cy="474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</a:t>
            </a:r>
            <a:endParaRPr lang="zh-CN" altLang="en-US"/>
          </a:p>
        </p:txBody>
      </p:sp>
      <p:cxnSp>
        <p:nvCxnSpPr>
          <p:cNvPr id="7" name="直接连接符 6"/>
          <p:cNvCxnSpPr>
            <a:stCxn id="5" idx="5"/>
          </p:cNvCxnSpPr>
          <p:nvPr/>
        </p:nvCxnSpPr>
        <p:spPr>
          <a:xfrm>
            <a:off x="6908171" y="2779316"/>
            <a:ext cx="313803" cy="7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201757" y="3454454"/>
            <a:ext cx="687663" cy="5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6162" y="4668715"/>
            <a:ext cx="677007" cy="527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/>
          </a:p>
        </p:txBody>
      </p:sp>
      <p:cxnSp>
        <p:nvCxnSpPr>
          <p:cNvPr id="11" name="直接连接符 10"/>
          <p:cNvCxnSpPr>
            <a:stCxn id="8" idx="4"/>
            <a:endCxn id="9" idx="7"/>
          </p:cNvCxnSpPr>
          <p:nvPr/>
        </p:nvCxnSpPr>
        <p:spPr>
          <a:xfrm flipH="1">
            <a:off x="6794024" y="3957345"/>
            <a:ext cx="751565" cy="78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40649" y="3833446"/>
            <a:ext cx="751659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718620" y="2377915"/>
            <a:ext cx="665095" cy="4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29700" y="3552092"/>
            <a:ext cx="597877" cy="50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902462" y="3552092"/>
            <a:ext cx="679938" cy="50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20" name="直接连接符 19"/>
          <p:cNvCxnSpPr>
            <a:stCxn id="16" idx="3"/>
            <a:endCxn id="17" idx="7"/>
          </p:cNvCxnSpPr>
          <p:nvPr/>
        </p:nvCxnSpPr>
        <p:spPr>
          <a:xfrm flipH="1">
            <a:off x="9540020" y="2772257"/>
            <a:ext cx="276001" cy="85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5"/>
            <a:endCxn id="18" idx="1"/>
          </p:cNvCxnSpPr>
          <p:nvPr/>
        </p:nvCxnSpPr>
        <p:spPr>
          <a:xfrm>
            <a:off x="10286314" y="2772257"/>
            <a:ext cx="715723" cy="85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并查集</a:t>
            </a:r>
            <a:r>
              <a:rPr lang="zh-CN" altLang="en-US" smtClean="0"/>
              <a:t>的</a:t>
            </a:r>
            <a:r>
              <a:rPr lang="zh-CN" altLang="en-US"/>
              <a:t>操作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>
              <a:buNone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并查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集的主要操作有三种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>
                <a:ea typeface="华文新魏" panose="02010800040101010101" pitchFamily="2" charset="-122"/>
              </a:rPr>
              <a:t>初始化</a:t>
            </a:r>
            <a:r>
              <a:rPr lang="en-US" altLang="zh-CN">
                <a:ea typeface="华文新魏" panose="02010800040101010101" pitchFamily="2" charset="-122"/>
              </a:rPr>
              <a:t>init</a:t>
            </a:r>
            <a:r>
              <a:rPr lang="zh-CN" altLang="en-US">
                <a:ea typeface="华文新魏" panose="02010800040101010101" pitchFamily="2" charset="-122"/>
              </a:rPr>
              <a:t>：用于建立只有1个元素的集合</a:t>
            </a:r>
            <a:endParaRPr lang="en-US" altLang="zh-CN">
              <a:ea typeface="华文新魏" panose="02010800040101010101" pitchFamily="2" charset="-122"/>
            </a:endParaRPr>
          </a:p>
          <a:p>
            <a:r>
              <a:rPr lang="zh-CN" altLang="en-US">
                <a:ea typeface="华文新魏" panose="02010800040101010101" pitchFamily="2" charset="-122"/>
              </a:rPr>
              <a:t>查找find：查找一个指定元素属于哪个集合。对于判断两个元素是否属于同一个集合是非常有用的</a:t>
            </a:r>
            <a:r>
              <a:rPr lang="zh-CN" altLang="en-US" smtClean="0">
                <a:ea typeface="华文新魏" panose="02010800040101010101" pitchFamily="2" charset="-122"/>
              </a:rPr>
              <a:t>。</a:t>
            </a:r>
            <a:endParaRPr lang="en-US" altLang="zh-CN">
              <a:ea typeface="华文新魏" panose="02010800040101010101" pitchFamily="2" charset="-122"/>
            </a:endParaRPr>
          </a:p>
          <a:p>
            <a:r>
              <a:rPr lang="zh-CN" altLang="en-US">
                <a:ea typeface="华文新魏" panose="02010800040101010101" pitchFamily="2" charset="-122"/>
              </a:rPr>
              <a:t>合并union：将两个集合合并为1个集合。</a:t>
            </a:r>
            <a:endParaRPr lang="en-US" altLang="zh-CN">
              <a:ea typeface="华文新魏" panose="02010800040101010101" pitchFamily="2" charset="-122"/>
            </a:endParaRPr>
          </a:p>
          <a:p>
            <a:pPr marL="109728" indent="0">
              <a:buNone/>
              <a:defRPr/>
            </a:pP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5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初始化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rtlCol="0"/>
          <a:lstStyle/>
          <a:p>
            <a:pPr marL="109728" indent="0">
              <a:buNone/>
            </a:pPr>
            <a:r>
              <a:rPr lang="en-US" altLang="zh-CN" smtClean="0"/>
              <a:t>void </a:t>
            </a:r>
            <a:r>
              <a:rPr lang="en-US" altLang="zh-CN"/>
              <a:t>init</a:t>
            </a:r>
            <a:r>
              <a:rPr lang="en-US" altLang="zh-CN" smtClean="0"/>
              <a:t>(){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for(int i=1;i&lt;=N;i++)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	f[i]=i;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每个点的根节点指向自己，共形成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个不同的集合</a:t>
            </a:r>
          </a:p>
        </p:txBody>
      </p:sp>
    </p:spTree>
    <p:extLst>
      <p:ext uri="{BB962C8B-B14F-4D97-AF65-F5344CB8AC3E}">
        <p14:creationId xmlns:p14="http://schemas.microsoft.com/office/powerpoint/2010/main" val="22038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查找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rtlCol="0"/>
          <a:lstStyle/>
          <a:p>
            <a:pPr>
              <a:buFont typeface="Arial" charset="0"/>
              <a:buNone/>
              <a:defRPr/>
            </a:pPr>
            <a:r>
              <a:rPr lang="en-US" altLang="zh-CN" sz="3200">
                <a:ea typeface="华文新魏" pitchFamily="2" charset="-122"/>
              </a:rPr>
              <a:t>int find(int i</a:t>
            </a:r>
            <a:r>
              <a:rPr lang="en-US" altLang="zh-CN" sz="3200" smtClean="0">
                <a:ea typeface="华文新魏" pitchFamily="2" charset="-122"/>
              </a:rPr>
              <a:t>){</a:t>
            </a:r>
            <a:endParaRPr lang="en-US" altLang="zh-CN" sz="3200">
              <a:ea typeface="华文新魏" pitchFamily="2" charset="-122"/>
            </a:endParaRPr>
          </a:p>
          <a:p>
            <a:pPr lvl="1">
              <a:buFont typeface="Arial" charset="0"/>
              <a:buNone/>
              <a:defRPr/>
            </a:pPr>
            <a:r>
              <a:rPr lang="en-US" altLang="zh-CN" sz="3200">
                <a:ea typeface="华文新魏" pitchFamily="2" charset="-122"/>
              </a:rPr>
              <a:t>	if(f[i]==i) return i;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3200">
                <a:ea typeface="华文新魏" pitchFamily="2" charset="-122"/>
              </a:rPr>
              <a:t>	f[i]=find(f[i]);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3200">
                <a:ea typeface="华文新魏" pitchFamily="2" charset="-122"/>
              </a:rPr>
              <a:t>	return f[i</a:t>
            </a:r>
            <a:r>
              <a:rPr lang="en-US" altLang="zh-CN" sz="3200" smtClean="0">
                <a:ea typeface="华文新魏" pitchFamily="2" charset="-122"/>
              </a:rPr>
              <a:t>];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3200" smtClean="0">
                <a:ea typeface="华文新魏" pitchFamily="2" charset="-122"/>
              </a:rPr>
              <a:t>}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3200" smtClean="0">
                <a:ea typeface="华文新魏" pitchFamily="2" charset="-122"/>
              </a:rPr>
              <a:t>//</a:t>
            </a:r>
            <a:r>
              <a:rPr lang="zh-CN" altLang="en-US" sz="3200">
                <a:ea typeface="华文新魏" pitchFamily="2" charset="-122"/>
              </a:rPr>
              <a:t>不</a:t>
            </a:r>
            <a:r>
              <a:rPr lang="zh-CN" altLang="en-US" sz="3200" smtClean="0">
                <a:ea typeface="华文新魏" pitchFamily="2" charset="-122"/>
              </a:rPr>
              <a:t>断压缩结点到根的路径，过程可视为</a:t>
            </a:r>
            <a:r>
              <a:rPr lang="en-US" altLang="zh-CN" sz="3200" smtClean="0">
                <a:ea typeface="华文新魏" pitchFamily="2" charset="-122"/>
              </a:rPr>
              <a:t>O(1)</a:t>
            </a:r>
            <a:endParaRPr lang="en-US" altLang="zh-CN" sz="3200">
              <a:ea typeface="华文新魏" pitchFamily="2" charset="-122"/>
            </a:endParaRPr>
          </a:p>
          <a:p>
            <a:pPr lvl="1">
              <a:buFont typeface="Arial" charset="0"/>
              <a:buNone/>
              <a:defRPr/>
            </a:pPr>
            <a:r>
              <a:rPr lang="en-US" altLang="zh-CN" sz="420">
                <a:ea typeface="华文新魏" pitchFamily="2" charset="-122"/>
              </a:rPr>
              <a:t>}</a:t>
            </a:r>
            <a:endParaRPr lang="en-US" altLang="zh-CN" sz="420" dirty="0"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8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合并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rtlCol="0"/>
          <a:lstStyle/>
          <a:p>
            <a:pPr marL="109728" indent="0">
              <a:buNone/>
            </a:pPr>
            <a:r>
              <a:rPr lang="en-US" altLang="zh-CN"/>
              <a:t>void union (int a,int b</a:t>
            </a:r>
            <a:r>
              <a:rPr lang="en-US" altLang="zh-CN" smtClean="0"/>
              <a:t>){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int A = find(a);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int B = find(b);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if(A!=B)</a:t>
            </a:r>
            <a:r>
              <a:rPr lang="zh-CN" altLang="en-US"/>
              <a:t> </a:t>
            </a:r>
            <a:r>
              <a:rPr lang="en-US" altLang="zh-CN"/>
              <a:t>f[A]=B;	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///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所在集合合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endParaRPr lang="en-US" altLang="zh-CN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mtClean="0"/>
              <a:t>}</a:t>
            </a:r>
            <a:endParaRPr lang="en-US" altLang="zh-CN"/>
          </a:p>
          <a:p>
            <a:pPr lvl="1">
              <a:buFont typeface="Arial" charset="0"/>
              <a:buNone/>
              <a:defRPr/>
            </a:pPr>
            <a:r>
              <a:rPr lang="en-US" altLang="zh-CN" sz="420" smtClean="0">
                <a:ea typeface="华文新魏" pitchFamily="2" charset="-122"/>
              </a:rPr>
              <a:t>}</a:t>
            </a:r>
            <a:endParaRPr lang="en-US" altLang="zh-CN" sz="420" dirty="0"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用途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charset="0"/>
              <a:buChar char="•"/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亲戚问题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用来判断图中是否有回路。（假如在添加边的时候，发现对于要添加的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a-b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边，已经有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F[a] ==F[b]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，则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ab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之间形成了一个回路）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快速集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合判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定。（由于并查集速度非常快，因此发现时间复杂度要求极高的集合问题一般考虑并查集优化）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8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74</TotalTime>
  <Words>1850</Words>
  <Application>Microsoft Office PowerPoint</Application>
  <PresentationFormat>宽屏</PresentationFormat>
  <Paragraphs>199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Gill Sans MT</vt:lpstr>
      <vt:lpstr>华文新魏</vt:lpstr>
      <vt:lpstr>宋体</vt:lpstr>
      <vt:lpstr>微软雅黑</vt:lpstr>
      <vt:lpstr>Arial</vt:lpstr>
      <vt:lpstr>Calibri</vt:lpstr>
      <vt:lpstr>Georgia</vt:lpstr>
      <vt:lpstr>Wingdings</vt:lpstr>
      <vt:lpstr>Wingdings 2</vt:lpstr>
      <vt:lpstr>培训演示文稿</vt:lpstr>
      <vt:lpstr>并查集，最小生成树</vt:lpstr>
      <vt:lpstr>并查集（Union-Find）</vt:lpstr>
      <vt:lpstr>并查集的实现</vt:lpstr>
      <vt:lpstr>优化</vt:lpstr>
      <vt:lpstr>并查集的操作</vt:lpstr>
      <vt:lpstr>初始化</vt:lpstr>
      <vt:lpstr>查找</vt:lpstr>
      <vt:lpstr>合并</vt:lpstr>
      <vt:lpstr>用途</vt:lpstr>
      <vt:lpstr>变形</vt:lpstr>
      <vt:lpstr>并查集例题</vt:lpstr>
      <vt:lpstr>并查集例题</vt:lpstr>
      <vt:lpstr>POJ 1182 食物链（NOI 2001）</vt:lpstr>
      <vt:lpstr>POJ 1182 食物链（NOI 2001）</vt:lpstr>
      <vt:lpstr>并查集例题</vt:lpstr>
      <vt:lpstr>并查集例题</vt:lpstr>
      <vt:lpstr>HDU 3635 Dragon Balls</vt:lpstr>
      <vt:lpstr>最小生成树（MST）</vt:lpstr>
      <vt:lpstr>Kruskal算法</vt:lpstr>
      <vt:lpstr>Prim算法</vt:lpstr>
      <vt:lpstr>MST例题</vt:lpstr>
      <vt:lpstr>MST例题</vt:lpstr>
      <vt:lpstr>讲解完毕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NEUACM 并查集，最小生成树</dc:title>
  <dc:creator>neko kira</dc:creator>
  <cp:lastModifiedBy>neko kira</cp:lastModifiedBy>
  <cp:revision>33</cp:revision>
  <dcterms:created xsi:type="dcterms:W3CDTF">2018-07-30T11:45:12Z</dcterms:created>
  <dcterms:modified xsi:type="dcterms:W3CDTF">2018-07-30T13:08:25Z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