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8AC7B-0406-47F0-9736-325DDAB7B612}" type="datetimeFigureOut">
              <a:rPr lang="zh-CN" altLang="en-US" smtClean="0"/>
              <a:pPr/>
              <a:t>2018/8/17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9729-1E14-43DC-9AF7-6C99F247C7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D9729-1E14-43DC-9AF7-6C99F247C7A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莫比乌斯反演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乞讨学院</a:t>
            </a:r>
            <a:endParaRPr lang="en-US" altLang="zh-CN" dirty="0" smtClean="0"/>
          </a:p>
          <a:p>
            <a:r>
              <a:rPr lang="en-US" altLang="zh-CN" dirty="0" smtClean="0"/>
              <a:t>WYJ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这个题最难的地方在于 </a:t>
            </a:r>
            <a:r>
              <a:rPr lang="en-US" altLang="zh-CN" dirty="0" err="1" smtClean="0"/>
              <a:t>Gu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的实际意义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考虑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的质因子</a:t>
            </a:r>
            <a:r>
              <a:rPr lang="en-US" altLang="zh-CN" dirty="0" smtClean="0"/>
              <a:t>p1,p2…pm</a:t>
            </a:r>
          </a:p>
          <a:p>
            <a:r>
              <a:rPr lang="zh-CN" altLang="en-US" dirty="0" smtClean="0"/>
              <a:t>考虑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的质因子</a:t>
            </a:r>
            <a:r>
              <a:rPr lang="en-US" altLang="zh-CN" dirty="0" smtClean="0"/>
              <a:t>q1,q2…</a:t>
            </a:r>
            <a:r>
              <a:rPr lang="en-US" altLang="zh-CN" dirty="0" err="1" smtClean="0"/>
              <a:t>qp</a:t>
            </a:r>
            <a:endParaRPr lang="en-US" altLang="zh-CN" dirty="0" smtClean="0"/>
          </a:p>
          <a:p>
            <a:r>
              <a:rPr lang="zh-CN" altLang="en-US" dirty="0" smtClean="0"/>
              <a:t>考虑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的公共质因子</a:t>
            </a:r>
            <a:r>
              <a:rPr lang="en-US" altLang="zh-CN" dirty="0" smtClean="0"/>
              <a:t>k1,k2…</a:t>
            </a:r>
            <a:r>
              <a:rPr lang="en-US" altLang="zh-CN" dirty="0" err="1" smtClean="0"/>
              <a:t>kn</a:t>
            </a:r>
            <a:endParaRPr lang="en-US" altLang="zh-CN" dirty="0" smtClean="0"/>
          </a:p>
          <a:p>
            <a:r>
              <a:rPr lang="zh-CN" altLang="en-US" dirty="0" smtClean="0"/>
              <a:t>如果有公共部分，底下会被多除一次</a:t>
            </a:r>
            <a:endParaRPr lang="en-US" altLang="zh-CN" dirty="0" smtClean="0"/>
          </a:p>
          <a:p>
            <a:r>
              <a:rPr lang="zh-CN" altLang="en-US" dirty="0" smtClean="0"/>
              <a:t>公共质因子乘积是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的因子</a:t>
            </a:r>
            <a:endParaRPr lang="en-US" altLang="zh-CN" dirty="0" smtClean="0"/>
          </a:p>
          <a:p>
            <a:r>
              <a:rPr lang="zh-CN" altLang="en-US" dirty="0" smtClean="0"/>
              <a:t>上下补上一个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Gu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)=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)/phi(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接下来就是套莫比乌斯反演的一般格式了</a:t>
            </a:r>
            <a:endParaRPr lang="en-US" altLang="zh-CN" dirty="0" smtClean="0"/>
          </a:p>
          <a:p>
            <a:r>
              <a:rPr lang="zh-CN" altLang="en-US" dirty="0" smtClean="0"/>
              <a:t>复杂度</a:t>
            </a:r>
            <a:r>
              <a:rPr lang="en-US" altLang="zh-CN" dirty="0" err="1" smtClean="0"/>
              <a:t>nlogn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Codeforces</a:t>
            </a:r>
            <a:r>
              <a:rPr lang="en-US" altLang="zh-CN" dirty="0" smtClean="0"/>
              <a:t> 839d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给你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</a:t>
            </a:r>
            <a:r>
              <a:rPr lang="en-US" altLang="zh-CN" dirty="0" smtClean="0"/>
              <a:t>a1,a2…an</a:t>
            </a:r>
          </a:p>
          <a:p>
            <a:r>
              <a:rPr lang="zh-CN" altLang="en-US" dirty="0" smtClean="0"/>
              <a:t>任意选出</a:t>
            </a:r>
            <a:r>
              <a:rPr lang="en-US" altLang="zh-CN" dirty="0" smtClean="0"/>
              <a:t>k(1&lt;=k&lt;=n)</a:t>
            </a:r>
            <a:r>
              <a:rPr lang="zh-CN" altLang="en-US" dirty="0" smtClean="0"/>
              <a:t>个数 如果这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个数的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&gt;1 </a:t>
            </a:r>
            <a:r>
              <a:rPr lang="zh-CN" altLang="en-US" dirty="0" smtClean="0"/>
              <a:t>答案加上</a:t>
            </a:r>
            <a:r>
              <a:rPr lang="en-US" altLang="zh-CN" dirty="0" smtClean="0"/>
              <a:t>k*</a:t>
            </a:r>
            <a:r>
              <a:rPr lang="en-US" altLang="zh-CN" dirty="0" err="1" smtClean="0"/>
              <a:t>gcd</a:t>
            </a:r>
            <a:endParaRPr lang="en-US" altLang="zh-CN" dirty="0" smtClean="0"/>
          </a:p>
          <a:p>
            <a:r>
              <a:rPr lang="zh-CN" altLang="en-US" dirty="0" smtClean="0"/>
              <a:t>求答案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一看就是个莫比乌斯反演</a:t>
            </a:r>
            <a:endParaRPr lang="en-US" altLang="zh-CN" dirty="0" smtClean="0"/>
          </a:p>
          <a:p>
            <a:r>
              <a:rPr lang="zh-CN" altLang="en-US" dirty="0" smtClean="0"/>
              <a:t>难在</a:t>
            </a:r>
            <a:r>
              <a:rPr lang="en-US" altLang="zh-CN" dirty="0" smtClean="0"/>
              <a:t>f(g)</a:t>
            </a:r>
            <a:r>
              <a:rPr lang="zh-CN" altLang="en-US" dirty="0" smtClean="0"/>
              <a:t>怎么定义</a:t>
            </a:r>
            <a:endParaRPr lang="en-US" altLang="zh-CN" dirty="0" smtClean="0"/>
          </a:p>
          <a:p>
            <a:r>
              <a:rPr lang="zh-CN" altLang="en-US" dirty="0" smtClean="0"/>
              <a:t>直接定义</a:t>
            </a:r>
            <a:r>
              <a:rPr lang="en-US" altLang="zh-CN" dirty="0" smtClean="0"/>
              <a:t>f(g)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gcd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的倍数情况下所有</a:t>
            </a:r>
            <a:r>
              <a:rPr lang="en-US" altLang="zh-CN" dirty="0" smtClean="0"/>
              <a:t>k</a:t>
            </a:r>
            <a:r>
              <a:rPr lang="zh-CN" altLang="en-US" dirty="0" smtClean="0"/>
              <a:t>*</a:t>
            </a:r>
            <a:r>
              <a:rPr lang="en-US" altLang="zh-CN" dirty="0" err="1" smtClean="0"/>
              <a:t>gcd</a:t>
            </a:r>
            <a:r>
              <a:rPr lang="zh-CN" altLang="en-US" dirty="0" smtClean="0"/>
              <a:t>的结果？不太现实</a:t>
            </a:r>
            <a:endParaRPr lang="en-US" altLang="zh-CN" dirty="0" smtClean="0"/>
          </a:p>
          <a:p>
            <a:r>
              <a:rPr lang="zh-CN" altLang="en-US" dirty="0" smtClean="0"/>
              <a:t>我们可以换个角度 如果能求出</a:t>
            </a:r>
            <a:r>
              <a:rPr lang="en-US" altLang="zh-CN" dirty="0" smtClean="0"/>
              <a:t>F(g),f(g)</a:t>
            </a:r>
            <a:r>
              <a:rPr lang="zh-CN" altLang="en-US" dirty="0" smtClean="0"/>
              <a:t>中带</a:t>
            </a:r>
            <a:r>
              <a:rPr lang="en-US" altLang="zh-CN" dirty="0" err="1" smtClean="0"/>
              <a:t>gcd</a:t>
            </a:r>
            <a:r>
              <a:rPr lang="zh-CN" altLang="en-US" dirty="0" smtClean="0"/>
              <a:t>的内容是多余的</a:t>
            </a:r>
            <a:endParaRPr lang="en-US" altLang="zh-CN" dirty="0" smtClean="0"/>
          </a:p>
          <a:p>
            <a:r>
              <a:rPr lang="zh-CN" altLang="en-US" dirty="0" smtClean="0"/>
              <a:t>根据这个想法，我们可以定义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f(g)</a:t>
            </a:r>
            <a:r>
              <a:rPr lang="zh-CN" altLang="en-US" dirty="0" smtClean="0"/>
              <a:t>表示为取出的若干个数</a:t>
            </a:r>
            <a:r>
              <a:rPr lang="en-US" altLang="zh-CN" dirty="0" err="1" smtClean="0"/>
              <a:t>gcd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的倍数的答案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我们可以预处理出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的倍数在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中出现了多少个（类似筛法，不会的就地自闭吧）</a:t>
            </a:r>
            <a:endParaRPr lang="en-US" altLang="zh-CN" dirty="0" smtClean="0"/>
          </a:p>
          <a:p>
            <a:r>
              <a:rPr lang="zh-CN" altLang="en-US" dirty="0" smtClean="0"/>
              <a:t>假设有</a:t>
            </a:r>
            <a:r>
              <a:rPr lang="en-US" altLang="zh-CN" dirty="0" err="1" smtClean="0"/>
              <a:t>cnt</a:t>
            </a:r>
            <a:r>
              <a:rPr lang="en-US" altLang="zh-CN" dirty="0" smtClean="0"/>
              <a:t>[g]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zh-CN" altLang="en-US" dirty="0" smtClean="0"/>
              <a:t>那么，</a:t>
            </a:r>
            <a:r>
              <a:rPr lang="en-US" altLang="zh-CN" dirty="0" smtClean="0"/>
              <a:t>f(g)=C(</a:t>
            </a:r>
            <a:r>
              <a:rPr lang="en-US" altLang="zh-CN" dirty="0" err="1" smtClean="0"/>
              <a:t>cnt</a:t>
            </a:r>
            <a:r>
              <a:rPr lang="en-US" altLang="zh-CN" dirty="0" smtClean="0"/>
              <a:t>[g],1)+2*C(</a:t>
            </a:r>
            <a:r>
              <a:rPr lang="en-US" altLang="zh-CN" dirty="0" err="1" smtClean="0"/>
              <a:t>cnt</a:t>
            </a:r>
            <a:r>
              <a:rPr lang="en-US" altLang="zh-CN" dirty="0" smtClean="0"/>
              <a:t>[g],2)+…+</a:t>
            </a:r>
            <a:r>
              <a:rPr lang="en-US" altLang="zh-CN" dirty="0" err="1" smtClean="0"/>
              <a:t>cnt</a:t>
            </a:r>
            <a:r>
              <a:rPr lang="en-US" altLang="zh-CN" dirty="0" smtClean="0"/>
              <a:t>[g]*C(</a:t>
            </a:r>
            <a:r>
              <a:rPr lang="en-US" altLang="zh-CN" dirty="0" err="1" smtClean="0"/>
              <a:t>cnt</a:t>
            </a:r>
            <a:r>
              <a:rPr lang="en-US" altLang="zh-CN" dirty="0" smtClean="0"/>
              <a:t>[g],</a:t>
            </a:r>
            <a:r>
              <a:rPr lang="en-US" altLang="zh-CN" dirty="0" err="1" smtClean="0"/>
              <a:t>cnt</a:t>
            </a:r>
            <a:r>
              <a:rPr lang="en-US" altLang="zh-CN" dirty="0" smtClean="0"/>
              <a:t>[g])</a:t>
            </a:r>
          </a:p>
          <a:p>
            <a:r>
              <a:rPr lang="zh-CN" altLang="en-US" dirty="0" smtClean="0"/>
              <a:t>这个玩意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cnt</a:t>
            </a:r>
            <a:r>
              <a:rPr lang="en-US" altLang="zh-CN" dirty="0" smtClean="0"/>
              <a:t>[g]*2^(</a:t>
            </a:r>
            <a:r>
              <a:rPr lang="en-US" altLang="zh-CN" dirty="0" err="1" smtClean="0"/>
              <a:t>cnt</a:t>
            </a:r>
            <a:r>
              <a:rPr lang="en-US" altLang="zh-CN" dirty="0" smtClean="0"/>
              <a:t>[g]-1)</a:t>
            </a:r>
          </a:p>
          <a:p>
            <a:r>
              <a:rPr lang="zh-CN" altLang="en-US" dirty="0" smtClean="0"/>
              <a:t>为什么？二项式展开</a:t>
            </a:r>
            <a:r>
              <a:rPr lang="en-US" altLang="zh-CN" dirty="0" smtClean="0"/>
              <a:t>+</a:t>
            </a:r>
            <a:r>
              <a:rPr lang="zh-CN" altLang="en-US" dirty="0" smtClean="0"/>
              <a:t>求导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(1+x)^n</a:t>
            </a:r>
            <a:r>
              <a:rPr lang="zh-CN" altLang="en-US" dirty="0" smtClean="0"/>
              <a:t>展开，然后求一次导，再代入</a:t>
            </a:r>
            <a:r>
              <a:rPr lang="en-US" altLang="zh-CN" dirty="0" smtClean="0"/>
              <a:t>x=1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HDU 6051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8442445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一个显然的事实就是</a:t>
            </a:r>
            <a:endParaRPr lang="en-US" altLang="zh-CN" dirty="0" smtClean="0"/>
          </a:p>
          <a:p>
            <a:r>
              <a:rPr lang="zh-CN" altLang="en-US" dirty="0" smtClean="0"/>
              <a:t>要让题目的条件成立，所有数的</a:t>
            </a:r>
            <a:r>
              <a:rPr lang="en-US" altLang="zh-CN" dirty="0" err="1" smtClean="0"/>
              <a:t>gcd</a:t>
            </a:r>
            <a:r>
              <a:rPr lang="zh-CN" altLang="en-US" dirty="0" smtClean="0"/>
              <a:t>一定</a:t>
            </a:r>
            <a:r>
              <a:rPr lang="en-US" altLang="zh-CN" dirty="0" smtClean="0"/>
              <a:t>&gt;=2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f(g):</a:t>
            </a:r>
            <a:r>
              <a:rPr lang="zh-CN" altLang="en-US" dirty="0" smtClean="0"/>
              <a:t>所有数的</a:t>
            </a:r>
            <a:r>
              <a:rPr lang="en-US" altLang="zh-CN" dirty="0" err="1" smtClean="0"/>
              <a:t>gcd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的倍数的答案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怎么求</a:t>
            </a:r>
            <a:r>
              <a:rPr lang="en-US" altLang="zh-CN" dirty="0" smtClean="0"/>
              <a:t>f(g)?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一个显然的答案是：</a:t>
            </a:r>
            <a:r>
              <a:rPr lang="en-US" altLang="zh-CN" dirty="0" smtClean="0"/>
              <a:t>f(g)=a1/g*a2/g*…an/g</a:t>
            </a:r>
          </a:p>
          <a:p>
            <a:r>
              <a:rPr lang="zh-CN" altLang="en-US" dirty="0" smtClean="0"/>
              <a:t>这样的一次计算是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的，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到飞起</a:t>
            </a:r>
            <a:endParaRPr lang="en-US" altLang="zh-CN" dirty="0" smtClean="0"/>
          </a:p>
          <a:p>
            <a:r>
              <a:rPr lang="zh-CN" altLang="en-US" dirty="0" smtClean="0"/>
              <a:t>我们可以这么考虑，我们通过筛法可以算出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*g,(i+1)*g)</a:t>
            </a:r>
            <a:r>
              <a:rPr lang="zh-CN" altLang="en-US" dirty="0" smtClean="0"/>
              <a:t>区间内有多少个数在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里面，这些数的答案是确定的，直接用快速幂算出来即可。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https://nanti.jisuanke.com/t/15276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现在给定一个长度为</a:t>
            </a:r>
            <a:r>
              <a:rPr lang="en-US" altLang="zh-CN" b="1" dirty="0" smtClean="0"/>
              <a:t>N</a:t>
            </a:r>
            <a:r>
              <a:rPr lang="zh-CN" altLang="en-US" dirty="0" smtClean="0"/>
              <a:t>的数列</a:t>
            </a:r>
            <a:r>
              <a:rPr lang="en-US" altLang="zh-CN" b="1" dirty="0" smtClean="0"/>
              <a:t>{a1,a2,a3...</a:t>
            </a:r>
            <a:r>
              <a:rPr lang="en-US" altLang="zh-CN" b="1" dirty="0" err="1" smtClean="0"/>
              <a:t>aN</a:t>
            </a:r>
            <a:r>
              <a:rPr lang="en-US" altLang="zh-CN" b="1" dirty="0" smtClean="0"/>
              <a:t>}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个正整数</a:t>
            </a:r>
            <a:r>
              <a:rPr lang="en-US" altLang="zh-CN" b="1" dirty="0" smtClean="0"/>
              <a:t>M</a:t>
            </a:r>
            <a:r>
              <a:rPr lang="en-US" altLang="zh-CN" dirty="0" smtClean="0"/>
              <a:t>,</a:t>
            </a:r>
            <a:r>
              <a:rPr lang="en-US" altLang="zh-CN" b="1" dirty="0" smtClean="0"/>
              <a:t>K</a:t>
            </a:r>
            <a:r>
              <a:rPr lang="zh-CN" altLang="en-US" dirty="0" smtClean="0"/>
              <a:t>，保证任意</a:t>
            </a:r>
            <a:r>
              <a:rPr lang="en-US" altLang="zh-CN" b="1" dirty="0" err="1" smtClean="0"/>
              <a:t>ai</a:t>
            </a:r>
            <a:r>
              <a:rPr lang="zh-CN" altLang="en-US" dirty="0" smtClean="0"/>
              <a:t>都有</a:t>
            </a:r>
            <a:r>
              <a:rPr lang="en-US" altLang="zh-CN" b="1" dirty="0" smtClean="0"/>
              <a:t>1&lt;=</a:t>
            </a:r>
            <a:r>
              <a:rPr lang="en-US" altLang="zh-CN" b="1" dirty="0" err="1" smtClean="0"/>
              <a:t>ai</a:t>
            </a:r>
            <a:r>
              <a:rPr lang="en-US" altLang="zh-CN" b="1" dirty="0" smtClean="0"/>
              <a:t>&lt;=M</a:t>
            </a:r>
            <a:r>
              <a:rPr lang="zh-CN" altLang="en-US" dirty="0" smtClean="0"/>
              <a:t>。通过改变其中的恰好</a:t>
            </a:r>
            <a:r>
              <a:rPr lang="en-US" altLang="zh-CN" b="1" dirty="0" smtClean="0"/>
              <a:t>K</a:t>
            </a:r>
            <a:r>
              <a:rPr lang="zh-CN" altLang="en-US" dirty="0" smtClean="0"/>
              <a:t>个数，得到新的数列</a:t>
            </a:r>
            <a:r>
              <a:rPr lang="en-US" altLang="zh-CN" b="1" dirty="0" smtClean="0"/>
              <a:t>B</a:t>
            </a:r>
            <a:r>
              <a:rPr lang="zh-CN" altLang="en-US" dirty="0" smtClean="0"/>
              <a:t>，且改变后的</a:t>
            </a:r>
            <a:r>
              <a:rPr lang="en-US" altLang="zh-CN" b="1" dirty="0" smtClean="0"/>
              <a:t>bi</a:t>
            </a:r>
            <a:r>
              <a:rPr lang="zh-CN" altLang="en-US" dirty="0" smtClean="0"/>
              <a:t>也必须保证</a:t>
            </a:r>
            <a:r>
              <a:rPr lang="en-US" altLang="zh-CN" b="1" dirty="0" smtClean="0"/>
              <a:t>1&lt;=bi&lt;=M</a:t>
            </a:r>
            <a:r>
              <a:rPr lang="zh-CN" altLang="en-US" dirty="0" smtClean="0"/>
              <a:t>，则数列</a:t>
            </a:r>
            <a:r>
              <a:rPr lang="en-US" altLang="zh-CN" b="1" dirty="0" smtClean="0"/>
              <a:t>B</a:t>
            </a:r>
            <a:r>
              <a:rPr lang="zh-CN" altLang="en-US" dirty="0" smtClean="0"/>
              <a:t>的幸运值为</a:t>
            </a:r>
            <a:r>
              <a:rPr lang="en-US" altLang="zh-CN" b="1" dirty="0" smtClean="0"/>
              <a:t>B</a:t>
            </a:r>
            <a:r>
              <a:rPr lang="zh-CN" altLang="en-US" dirty="0" smtClean="0"/>
              <a:t>中所有数的最大公约数。</a:t>
            </a:r>
          </a:p>
          <a:p>
            <a:r>
              <a:rPr lang="zh-CN" altLang="en-US" dirty="0" smtClean="0"/>
              <a:t>现在</a:t>
            </a:r>
            <a:r>
              <a:rPr lang="en-US" altLang="zh-CN" dirty="0" err="1" smtClean="0"/>
              <a:t>william</a:t>
            </a:r>
            <a:r>
              <a:rPr lang="zh-CN" altLang="en-US" dirty="0" smtClean="0"/>
              <a:t>想知道，对于某个给定的正整数</a:t>
            </a:r>
            <a:r>
              <a:rPr lang="en-US" altLang="zh-CN" b="1" dirty="0" smtClean="0"/>
              <a:t>d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有多少个数列</a:t>
            </a:r>
            <a:r>
              <a:rPr lang="en-US" altLang="zh-CN" b="1" dirty="0" smtClean="0"/>
              <a:t>B</a:t>
            </a:r>
            <a:r>
              <a:rPr lang="zh-CN" altLang="en-US" dirty="0" smtClean="0"/>
              <a:t>满足其幸运值恰好为</a:t>
            </a:r>
            <a:r>
              <a:rPr lang="en-US" altLang="zh-CN" b="1" dirty="0" smtClean="0"/>
              <a:t>d</a:t>
            </a:r>
            <a:r>
              <a:rPr lang="zh-CN" altLang="en-US" dirty="0" smtClean="0"/>
              <a:t>（两个数列相同当且仅当：其长度相同且对应下标的数字都完全相同）。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题面都接近“扒光给你看”了，肯定要想出来这是个莫比乌斯反演</a:t>
            </a:r>
            <a:endParaRPr lang="en-US" altLang="zh-CN" dirty="0" smtClean="0"/>
          </a:p>
          <a:p>
            <a:r>
              <a:rPr lang="zh-CN" altLang="en-US" dirty="0" smtClean="0"/>
              <a:t>老规矩，令</a:t>
            </a:r>
            <a:r>
              <a:rPr lang="en-US" altLang="zh-CN" dirty="0" smtClean="0"/>
              <a:t>f(d)</a:t>
            </a:r>
            <a:r>
              <a:rPr lang="zh-CN" altLang="en-US" dirty="0" smtClean="0"/>
              <a:t>表示</a:t>
            </a:r>
            <a:r>
              <a:rPr lang="en-US" altLang="zh-CN" dirty="0" err="1" smtClean="0"/>
              <a:t>gcd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的倍数的答案</a:t>
            </a:r>
            <a:endParaRPr lang="en-US" altLang="zh-CN" dirty="0" smtClean="0"/>
          </a:p>
          <a:p>
            <a:r>
              <a:rPr lang="zh-CN" altLang="en-US" dirty="0" smtClean="0"/>
              <a:t>考虑原数组中为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的倍数的个数</a:t>
            </a:r>
            <a:r>
              <a:rPr lang="en-US" altLang="zh-CN" dirty="0" smtClean="0"/>
              <a:t>num1</a:t>
            </a:r>
            <a:r>
              <a:rPr lang="zh-CN" altLang="en-US" dirty="0" smtClean="0"/>
              <a:t>，和不是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的倍数的个数</a:t>
            </a:r>
            <a:r>
              <a:rPr lang="en-US" altLang="zh-CN" dirty="0" smtClean="0"/>
              <a:t>num2</a:t>
            </a:r>
          </a:p>
          <a:p>
            <a:r>
              <a:rPr lang="en-US" altLang="zh-CN" dirty="0" smtClean="0"/>
              <a:t>num2</a:t>
            </a:r>
            <a:r>
              <a:rPr lang="zh-CN" altLang="en-US" dirty="0" smtClean="0"/>
              <a:t>个一定要全改成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的倍数，每个数有</a:t>
            </a:r>
            <a:r>
              <a:rPr lang="en-US" altLang="zh-CN" dirty="0" smtClean="0"/>
              <a:t>m/d</a:t>
            </a:r>
            <a:r>
              <a:rPr lang="zh-CN" altLang="en-US" dirty="0" smtClean="0"/>
              <a:t>种可能取值</a:t>
            </a:r>
            <a:endParaRPr lang="en-US" altLang="zh-CN" dirty="0" smtClean="0"/>
          </a:p>
          <a:p>
            <a:r>
              <a:rPr lang="zh-CN" altLang="en-US" dirty="0" smtClean="0"/>
              <a:t>剩下的</a:t>
            </a:r>
            <a:r>
              <a:rPr lang="en-US" altLang="zh-CN" dirty="0" smtClean="0"/>
              <a:t>num1</a:t>
            </a:r>
            <a:r>
              <a:rPr lang="zh-CN" altLang="en-US" dirty="0" smtClean="0"/>
              <a:t>个选</a:t>
            </a:r>
            <a:r>
              <a:rPr lang="en-US" altLang="zh-CN" dirty="0" smtClean="0"/>
              <a:t>(k-num2)</a:t>
            </a:r>
            <a:r>
              <a:rPr lang="zh-CN" altLang="en-US" dirty="0" smtClean="0"/>
              <a:t>个改，有</a:t>
            </a:r>
            <a:r>
              <a:rPr lang="en-US" altLang="zh-CN" dirty="0" smtClean="0"/>
              <a:t>(m/d-1)</a:t>
            </a:r>
            <a:r>
              <a:rPr lang="zh-CN" altLang="en-US" dirty="0" smtClean="0"/>
              <a:t>种可能（不能不变）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什么是莫比乌斯反演？</a:t>
            </a:r>
            <a:endParaRPr lang="en-US" altLang="zh-CN" dirty="0" smtClean="0"/>
          </a:p>
          <a:p>
            <a:r>
              <a:rPr lang="zh-CN" altLang="en-US" dirty="0" smtClean="0"/>
              <a:t>简单的来说 就是数论版本的容斥原理</a:t>
            </a:r>
            <a:endParaRPr lang="en-US" altLang="zh-CN" dirty="0" smtClean="0"/>
          </a:p>
          <a:p>
            <a:r>
              <a:rPr lang="zh-CN" altLang="en-US" dirty="0" smtClean="0"/>
              <a:t>莫比乌斯函数表示的是容斥原理的“系数”</a:t>
            </a:r>
            <a:endParaRPr lang="en-US" altLang="zh-CN" dirty="0" smtClean="0"/>
          </a:p>
          <a:p>
            <a:r>
              <a:rPr lang="zh-CN" altLang="en-US" dirty="0" smtClean="0"/>
              <a:t>如果能用莫比乌斯反演解决，时间复杂度上一般比正常的容斥原理优秀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彩蛋题：</a:t>
            </a:r>
            <a:endParaRPr lang="en-US" altLang="zh-CN" dirty="0" smtClean="0"/>
          </a:p>
          <a:p>
            <a:r>
              <a:rPr lang="en-US" altLang="zh-CN" dirty="0" smtClean="0"/>
              <a:t>NEUOJ 1</a:t>
            </a:r>
            <a:r>
              <a:rPr lang="zh-CN" altLang="en-US" dirty="0" smtClean="0"/>
              <a:t>月月赛 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306476"/>
            <a:ext cx="8229600" cy="3113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276872"/>
            <a:ext cx="4542857" cy="7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184482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约数形式：</a:t>
            </a:r>
            <a:endParaRPr lang="zh-CN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4797152"/>
            <a:ext cx="42576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9552" y="4149080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倍数形式：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2656"/>
            <a:ext cx="8219256" cy="5793507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mobius</a:t>
            </a:r>
            <a:r>
              <a:rPr lang="en-US" altLang="zh-CN" dirty="0" smtClean="0"/>
              <a:t>()</a:t>
            </a:r>
            <a:endParaRPr lang="zh-CN" altLang="zh-CN" dirty="0" smtClean="0"/>
          </a:p>
          <a:p>
            <a:r>
              <a:rPr lang="en-US" altLang="zh-CN" dirty="0" smtClean="0"/>
              <a:t>{</a:t>
            </a:r>
            <a:endParaRPr lang="zh-CN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memset</a:t>
            </a:r>
            <a:r>
              <a:rPr lang="en-US" altLang="zh-CN" dirty="0" smtClean="0"/>
              <a:t>(vis,0,sizeof(</a:t>
            </a:r>
            <a:r>
              <a:rPr lang="en-US" altLang="zh-CN" dirty="0" err="1" smtClean="0"/>
              <a:t>vis</a:t>
            </a:r>
            <a:r>
              <a:rPr lang="en-US" altLang="zh-CN" dirty="0" smtClean="0"/>
              <a:t>));</a:t>
            </a:r>
            <a:endParaRPr lang="zh-CN" altLang="zh-CN" dirty="0" smtClean="0"/>
          </a:p>
          <a:p>
            <a:r>
              <a:rPr lang="en-US" altLang="zh-CN" dirty="0" smtClean="0"/>
              <a:t>    mu[1]=1;</a:t>
            </a:r>
            <a:endParaRPr lang="zh-CN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cnt</a:t>
            </a:r>
            <a:r>
              <a:rPr lang="en-US" altLang="zh-CN" dirty="0" smtClean="0"/>
              <a:t>=0;</a:t>
            </a:r>
            <a:endParaRPr lang="zh-CN" altLang="zh-CN" dirty="0" smtClean="0"/>
          </a:p>
          <a:p>
            <a:r>
              <a:rPr lang="en-US" altLang="zh-CN" dirty="0" smtClean="0"/>
              <a:t>    for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=2;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</a:t>
            </a:r>
            <a:r>
              <a:rPr lang="en-US" altLang="zh-CN" dirty="0" err="1" smtClean="0"/>
              <a:t>maxn;i</a:t>
            </a:r>
            <a:r>
              <a:rPr lang="en-US" altLang="zh-CN" dirty="0" smtClean="0"/>
              <a:t>++)</a:t>
            </a:r>
            <a:endParaRPr lang="zh-CN" altLang="zh-CN" dirty="0" smtClean="0"/>
          </a:p>
          <a:p>
            <a:r>
              <a:rPr lang="en-US" altLang="zh-CN" dirty="0" smtClean="0"/>
              <a:t>    {</a:t>
            </a:r>
            <a:endParaRPr lang="zh-CN" altLang="zh-CN" dirty="0" smtClean="0"/>
          </a:p>
          <a:p>
            <a:r>
              <a:rPr lang="en-US" altLang="zh-CN" dirty="0" smtClean="0"/>
              <a:t>        if (!</a:t>
            </a:r>
            <a:r>
              <a:rPr lang="en-US" altLang="zh-CN" dirty="0" err="1" smtClean="0"/>
              <a:t>vis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</a:t>
            </a:r>
            <a:endParaRPr lang="zh-CN" altLang="zh-CN" dirty="0" smtClean="0"/>
          </a:p>
          <a:p>
            <a:r>
              <a:rPr lang="en-US" altLang="zh-CN" dirty="0" smtClean="0"/>
              <a:t>        {</a:t>
            </a:r>
            <a:endParaRPr lang="zh-CN" altLang="zh-CN" dirty="0" smtClean="0"/>
          </a:p>
          <a:p>
            <a:r>
              <a:rPr lang="en-US" altLang="zh-CN" dirty="0" smtClean="0"/>
              <a:t>            prime[</a:t>
            </a:r>
            <a:r>
              <a:rPr lang="en-US" altLang="zh-CN" dirty="0" err="1" smtClean="0"/>
              <a:t>cnt</a:t>
            </a:r>
            <a:r>
              <a:rPr lang="en-US" altLang="zh-CN" dirty="0" smtClean="0"/>
              <a:t>++]=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  <a:endParaRPr lang="zh-CN" altLang="zh-CN" dirty="0" smtClean="0"/>
          </a:p>
          <a:p>
            <a:r>
              <a:rPr lang="en-US" altLang="zh-CN" dirty="0" smtClean="0"/>
              <a:t>            mu[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]=-1;</a:t>
            </a:r>
            <a:endParaRPr lang="zh-CN" altLang="zh-CN" dirty="0" smtClean="0"/>
          </a:p>
          <a:p>
            <a:r>
              <a:rPr lang="en-US" altLang="zh-CN" dirty="0" smtClean="0"/>
              <a:t>        }</a:t>
            </a:r>
            <a:endParaRPr lang="zh-CN" altLang="zh-CN" dirty="0" smtClean="0"/>
          </a:p>
          <a:p>
            <a:r>
              <a:rPr lang="en-US" altLang="zh-CN" dirty="0" smtClean="0"/>
              <a:t>        for 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j=0;j&lt;</a:t>
            </a:r>
            <a:r>
              <a:rPr lang="en-US" altLang="zh-CN" dirty="0" err="1" smtClean="0"/>
              <a:t>cnt</a:t>
            </a:r>
            <a:r>
              <a:rPr lang="en-US" altLang="zh-CN" dirty="0" smtClean="0"/>
              <a:t>&amp;&amp;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*prime[j]&lt;=</a:t>
            </a:r>
            <a:r>
              <a:rPr lang="en-US" altLang="zh-CN" dirty="0" err="1" smtClean="0"/>
              <a:t>maxn;j</a:t>
            </a:r>
            <a:r>
              <a:rPr lang="en-US" altLang="zh-CN" dirty="0" smtClean="0"/>
              <a:t>++)</a:t>
            </a:r>
            <a:endParaRPr lang="zh-CN" altLang="zh-CN" dirty="0" smtClean="0"/>
          </a:p>
          <a:p>
            <a:r>
              <a:rPr lang="en-US" altLang="zh-CN" dirty="0" smtClean="0"/>
              <a:t>        {</a:t>
            </a:r>
            <a:endParaRPr lang="zh-CN" altLang="zh-CN" dirty="0" smtClean="0"/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vis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*prime[j]]=1;</a:t>
            </a:r>
            <a:endParaRPr lang="zh-CN" altLang="zh-CN" dirty="0" smtClean="0"/>
          </a:p>
          <a:p>
            <a:r>
              <a:rPr lang="en-US" altLang="zh-CN" dirty="0" smtClean="0"/>
              <a:t>            if (</a:t>
            </a:r>
            <a:r>
              <a:rPr lang="en-US" altLang="zh-CN" dirty="0" err="1" smtClean="0"/>
              <a:t>i%prime</a:t>
            </a:r>
            <a:r>
              <a:rPr lang="en-US" altLang="zh-CN" dirty="0" smtClean="0"/>
              <a:t>[j]==0)</a:t>
            </a:r>
            <a:endParaRPr lang="zh-CN" altLang="zh-CN" dirty="0" smtClean="0"/>
          </a:p>
          <a:p>
            <a:r>
              <a:rPr lang="en-US" altLang="zh-CN" dirty="0" smtClean="0"/>
              <a:t>            {</a:t>
            </a:r>
            <a:endParaRPr lang="zh-CN" altLang="zh-CN" dirty="0" smtClean="0"/>
          </a:p>
          <a:p>
            <a:r>
              <a:rPr lang="en-US" altLang="zh-CN" dirty="0" smtClean="0"/>
              <a:t>                mu[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*prime[j]]=0;</a:t>
            </a:r>
            <a:endParaRPr lang="zh-CN" altLang="zh-CN" dirty="0" smtClean="0"/>
          </a:p>
          <a:p>
            <a:r>
              <a:rPr lang="en-US" altLang="zh-CN" dirty="0" smtClean="0"/>
              <a:t>                break;</a:t>
            </a:r>
            <a:endParaRPr lang="zh-CN" altLang="zh-CN" dirty="0" smtClean="0"/>
          </a:p>
          <a:p>
            <a:r>
              <a:rPr lang="en-US" altLang="zh-CN" dirty="0" smtClean="0"/>
              <a:t>            }</a:t>
            </a:r>
            <a:endParaRPr lang="zh-CN" altLang="zh-CN" dirty="0" smtClean="0"/>
          </a:p>
          <a:p>
            <a:r>
              <a:rPr lang="en-US" altLang="zh-CN" dirty="0" smtClean="0"/>
              <a:t>            else mu[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*prime[j]]=-mu[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</a:t>
            </a:r>
            <a:endParaRPr lang="zh-CN" altLang="zh-CN" dirty="0" smtClean="0"/>
          </a:p>
          <a:p>
            <a:r>
              <a:rPr lang="en-US" altLang="zh-CN" dirty="0" smtClean="0"/>
              <a:t>        }</a:t>
            </a:r>
            <a:endParaRPr lang="zh-CN" altLang="zh-CN" dirty="0" smtClean="0"/>
          </a:p>
          <a:p>
            <a:r>
              <a:rPr lang="en-US" altLang="zh-CN" dirty="0" smtClean="0"/>
              <a:t>    }</a:t>
            </a:r>
            <a:endParaRPr lang="zh-CN" altLang="zh-CN" dirty="0" smtClean="0"/>
          </a:p>
          <a:p>
            <a:r>
              <a:rPr lang="en-US" altLang="zh-CN" dirty="0" smtClean="0"/>
              <a:t>}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常见出题方式：</a:t>
            </a:r>
            <a:endParaRPr lang="en-US" altLang="zh-CN" dirty="0" smtClean="0"/>
          </a:p>
          <a:p>
            <a:r>
              <a:rPr lang="zh-CN" altLang="en-US" dirty="0" smtClean="0"/>
              <a:t>求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)=k</a:t>
            </a:r>
            <a:r>
              <a:rPr lang="zh-CN" altLang="en-US" dirty="0" smtClean="0"/>
              <a:t>的时候</a:t>
            </a:r>
            <a:r>
              <a:rPr lang="en-US" altLang="zh-CN" dirty="0" smtClean="0"/>
              <a:t>…..</a:t>
            </a:r>
            <a:r>
              <a:rPr lang="zh-CN" altLang="en-US" dirty="0" smtClean="0"/>
              <a:t>的答案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常见解决方式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f(g):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  <a:r>
              <a:rPr lang="zh-CN" altLang="en-US" dirty="0" smtClean="0"/>
              <a:t>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的倍数的时候的答案</a:t>
            </a:r>
            <a:endParaRPr lang="en-US" altLang="zh-CN" dirty="0" smtClean="0"/>
          </a:p>
          <a:p>
            <a:r>
              <a:rPr lang="en-US" altLang="zh-CN" dirty="0" smtClean="0"/>
              <a:t>F(g):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  <a:r>
              <a:rPr lang="zh-CN" altLang="en-US" dirty="0" smtClean="0"/>
              <a:t>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的时候的答案</a:t>
            </a:r>
            <a:endParaRPr lang="en-US" altLang="zh-CN" dirty="0" smtClean="0"/>
          </a:p>
          <a:p>
            <a:r>
              <a:rPr lang="en-US" altLang="zh-CN" dirty="0" smtClean="0"/>
              <a:t>F(g)=u(1)f(g)+u(2)f(2g)+….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hdu</a:t>
            </a:r>
            <a:r>
              <a:rPr lang="en-US" altLang="zh-CN" dirty="0" smtClean="0"/>
              <a:t> 1695 </a:t>
            </a:r>
            <a:r>
              <a:rPr lang="zh-CN" altLang="en-US" dirty="0" smtClean="0"/>
              <a:t>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给你两个区间</a:t>
            </a:r>
            <a:r>
              <a:rPr lang="en-US" altLang="zh-CN" dirty="0" smtClean="0"/>
              <a:t>(1, b)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(1, d)</a:t>
            </a:r>
            <a:r>
              <a:rPr lang="zh-CN" altLang="en-US" dirty="0" smtClean="0"/>
              <a:t>，求解二元组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的个数，使得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= 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莫比乌斯反演入门题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f(g):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  <a:r>
              <a:rPr lang="zh-CN" altLang="en-US" dirty="0" smtClean="0"/>
              <a:t>为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的倍数的时候的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的对数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显然</a:t>
            </a:r>
            <a:r>
              <a:rPr lang="en-US" altLang="zh-CN" dirty="0" smtClean="0"/>
              <a:t> f(g)=</a:t>
            </a:r>
            <a:r>
              <a:rPr lang="en-US" altLang="zh-CN" dirty="0" err="1" smtClean="0"/>
              <a:t>a/g</a:t>
            </a:r>
            <a:r>
              <a:rPr lang="en-US" altLang="zh-CN" dirty="0" smtClean="0"/>
              <a:t>*b/g</a:t>
            </a:r>
          </a:p>
          <a:p>
            <a:pPr>
              <a:buNone/>
            </a:pPr>
            <a:r>
              <a:rPr lang="en-US" altLang="zh-CN" dirty="0" smtClean="0"/>
              <a:t>F(g):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  <a:r>
              <a:rPr lang="zh-CN" altLang="en-US" dirty="0" smtClean="0"/>
              <a:t>为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的时候的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  <a:r>
              <a:rPr lang="zh-CN" altLang="en-US" dirty="0" smtClean="0"/>
              <a:t>对数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F(g)=u(1)f(g)+u(2)f(2g)+….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HDU 6390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8"/>
            <a:ext cx="8627583" cy="344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862</Words>
  <Application>Microsoft Office PowerPoint</Application>
  <PresentationFormat>全屏显示(4:3)</PresentationFormat>
  <Paragraphs>96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莫比乌斯反演</vt:lpstr>
      <vt:lpstr>幻灯片 2</vt:lpstr>
      <vt:lpstr>幻灯片 3</vt:lpstr>
      <vt:lpstr>幻灯片 4</vt:lpstr>
      <vt:lpstr>幻灯片 5</vt:lpstr>
      <vt:lpstr>幻灯片 6</vt:lpstr>
      <vt:lpstr>hdu 1695 改</vt:lpstr>
      <vt:lpstr>幻灯片 8</vt:lpstr>
      <vt:lpstr>HDU 6390</vt:lpstr>
      <vt:lpstr>幻灯片 10</vt:lpstr>
      <vt:lpstr>幻灯片 11</vt:lpstr>
      <vt:lpstr>Codeforces 839d</vt:lpstr>
      <vt:lpstr>幻灯片 13</vt:lpstr>
      <vt:lpstr>幻灯片 14</vt:lpstr>
      <vt:lpstr>HDU 6051</vt:lpstr>
      <vt:lpstr>幻灯片 16</vt:lpstr>
      <vt:lpstr>幻灯片 17</vt:lpstr>
      <vt:lpstr>https://nanti.jisuanke.com/t/15276</vt:lpstr>
      <vt:lpstr>幻灯片 19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莫比乌斯反演</dc:title>
  <dc:creator>thinkpad</dc:creator>
  <cp:lastModifiedBy>thinkpad</cp:lastModifiedBy>
  <cp:revision>4</cp:revision>
  <dcterms:created xsi:type="dcterms:W3CDTF">2018-08-16T10:50:44Z</dcterms:created>
  <dcterms:modified xsi:type="dcterms:W3CDTF">2018-08-17T07:54:38Z</dcterms:modified>
</cp:coreProperties>
</file>