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9" r:id="rId3"/>
    <p:sldId id="258" r:id="rId4"/>
    <p:sldId id="257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7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5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324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9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58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7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1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7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9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3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4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4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1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9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3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5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8B764-84F9-4B97-B808-8BECBA3182D6}" type="datetimeFigureOut">
              <a:rPr lang="zh-CN" altLang="en-US" smtClean="0"/>
              <a:pPr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031CB0-E528-4163-AED9-4BEB50DF9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8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c++project/Debug/c++project.ex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++project/Debug/c++project.ex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c++project/Debug/c++project.ex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4475" y="1956472"/>
            <a:ext cx="8361762" cy="182585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 algn="ctr"/>
            <a:r>
              <a:rPr lang="en-US" altLang="zh-CN" sz="6000" dirty="0" smtClean="0">
                <a:solidFill>
                  <a:srgbClr val="92D050"/>
                </a:solidFill>
              </a:rPr>
              <a:t>C++ project</a:t>
            </a:r>
            <a:r>
              <a:rPr lang="zh-CN" altLang="en-US" sz="6000" dirty="0" smtClean="0">
                <a:solidFill>
                  <a:srgbClr val="92D050"/>
                </a:solidFill>
              </a:rPr>
              <a:t>演示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205143" y="5755183"/>
            <a:ext cx="4593613" cy="6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管胡昊 王涛 罗涵泽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96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2786" y="466338"/>
            <a:ext cx="6958636" cy="1159262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pPr algn="ctr"/>
            <a:r>
              <a:rPr lang="zh-CN" altLang="en-US" sz="6000" dirty="0" smtClean="0">
                <a:solidFill>
                  <a:srgbClr val="92D050"/>
                </a:solidFill>
              </a:rPr>
              <a:t>关于头文件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779896" y="1725048"/>
            <a:ext cx="3374415" cy="467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iostream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altLang="zh-CN" sz="3200" noProof="0" dirty="0" smtClean="0">
                <a:solidFill>
                  <a:srgbClr val="92D050"/>
                </a:solidFill>
              </a:rPr>
              <a:t>#include &lt;</a:t>
            </a:r>
            <a:r>
              <a:rPr lang="en-US" altLang="zh-CN" sz="3200" noProof="0" dirty="0" err="1" smtClean="0">
                <a:solidFill>
                  <a:srgbClr val="92D050"/>
                </a:solidFill>
              </a:rPr>
              <a:t>fstream</a:t>
            </a:r>
            <a:r>
              <a:rPr lang="en-US" altLang="zh-CN" sz="3200" noProof="0" dirty="0" smtClean="0">
                <a:solidFill>
                  <a:srgbClr val="92D050"/>
                </a:solidFill>
              </a:rPr>
              <a:t>&gt;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altLang="zh-CN" sz="3200" b="0" i="0" u="none" strike="noStrike" kern="1200" cap="none" spc="0" normalizeH="0" baseline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ifstream</a:t>
            </a:r>
            <a:r>
              <a:rPr kumimoji="0" lang="en-US" altLang="zh-CN" sz="3200" b="0" i="0" u="none" strike="noStrike" kern="1200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altLang="zh-CN" sz="3200" noProof="0" dirty="0" smtClean="0">
                <a:solidFill>
                  <a:srgbClr val="92D050"/>
                </a:solidFill>
              </a:rPr>
              <a:t>#include &lt;</a:t>
            </a:r>
            <a:r>
              <a:rPr lang="en-US" altLang="zh-CN" sz="3200" noProof="0" dirty="0" err="1" smtClean="0">
                <a:solidFill>
                  <a:srgbClr val="92D050"/>
                </a:solidFill>
              </a:rPr>
              <a:t>ofstream</a:t>
            </a:r>
            <a:r>
              <a:rPr lang="en-US" altLang="zh-CN" sz="3200" noProof="0" dirty="0" smtClean="0">
                <a:solidFill>
                  <a:srgbClr val="92D050"/>
                </a:solidFill>
              </a:rPr>
              <a:t>&gt;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&lt;string&gt;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altLang="zh-CN" sz="3200" noProof="0" dirty="0" smtClean="0">
                <a:solidFill>
                  <a:srgbClr val="92D050"/>
                </a:solidFill>
              </a:rPr>
              <a:t>#include &lt;</a:t>
            </a:r>
            <a:r>
              <a:rPr lang="en-US" altLang="zh-CN" sz="3200" noProof="0" dirty="0" err="1" smtClean="0">
                <a:solidFill>
                  <a:srgbClr val="92D050"/>
                </a:solidFill>
              </a:rPr>
              <a:t>cstdio</a:t>
            </a:r>
            <a:r>
              <a:rPr lang="en-US" altLang="zh-CN" sz="3200" noProof="0" dirty="0" smtClean="0">
                <a:solidFill>
                  <a:srgbClr val="92D050"/>
                </a:solidFill>
              </a:rPr>
              <a:t>&gt;</a:t>
            </a:r>
            <a:endParaRPr lang="en-US" altLang="zh-CN" sz="3200" dirty="0">
              <a:solidFill>
                <a:srgbClr val="92D050"/>
              </a:solidFill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altLang="zh-CN" sz="3200" noProof="0" dirty="0" smtClean="0">
                <a:solidFill>
                  <a:srgbClr val="92D050"/>
                </a:solidFill>
              </a:rPr>
              <a:t>#include &lt;</a:t>
            </a:r>
            <a:r>
              <a:rPr lang="en-US" altLang="zh-CN" sz="3200" noProof="0" dirty="0" err="1" smtClean="0">
                <a:solidFill>
                  <a:srgbClr val="92D050"/>
                </a:solidFill>
              </a:rPr>
              <a:t>cstdlib</a:t>
            </a:r>
            <a:r>
              <a:rPr lang="en-US" altLang="zh-CN" sz="3200" noProof="0" dirty="0" smtClean="0">
                <a:solidFill>
                  <a:srgbClr val="92D050"/>
                </a:solidFill>
              </a:rPr>
              <a:t>&gt;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altLang="zh-CN" sz="3200" dirty="0" smtClean="0">
                <a:solidFill>
                  <a:srgbClr val="92D050"/>
                </a:solidFill>
              </a:rPr>
              <a:t>……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altLang="zh-CN" sz="3200" noProof="0" dirty="0" smtClean="0">
                <a:solidFill>
                  <a:srgbClr val="92D050"/>
                </a:solidFill>
              </a:rPr>
              <a:t>#include &lt;vector&gt;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altLang="zh-CN" sz="3200" dirty="0" smtClean="0">
                <a:solidFill>
                  <a:srgbClr val="92D050"/>
                </a:solidFill>
              </a:rPr>
              <a:t>#include &lt;list&gt;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altLang="zh-CN" sz="3200" noProof="0" dirty="0" smtClean="0">
                <a:solidFill>
                  <a:srgbClr val="92D050"/>
                </a:solidFill>
              </a:rPr>
              <a:t>#include &lt;map&gt;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altLang="zh-CN" sz="3200" dirty="0" smtClean="0">
                <a:solidFill>
                  <a:srgbClr val="92D050"/>
                </a:solidFill>
              </a:rPr>
              <a:t>#include &lt;algorithm&gt;</a:t>
            </a:r>
            <a:endParaRPr lang="en-US" altLang="zh-CN" sz="3200" noProof="0" dirty="0" smtClean="0">
              <a:solidFill>
                <a:srgbClr val="92D050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325576" y="3476060"/>
            <a:ext cx="6016013" cy="76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altLang="zh-CN" sz="6000" dirty="0" smtClean="0">
                <a:solidFill>
                  <a:srgbClr val="92D050"/>
                </a:solidFill>
              </a:rPr>
              <a:t>#include&lt;bits/</a:t>
            </a:r>
            <a:r>
              <a:rPr lang="en-US" altLang="zh-CN" sz="6000" dirty="0" err="1" smtClean="0">
                <a:solidFill>
                  <a:srgbClr val="92D050"/>
                </a:solidFill>
              </a:rPr>
              <a:t>stdc</a:t>
            </a:r>
            <a:r>
              <a:rPr lang="en-US" altLang="zh-CN" sz="6000" dirty="0" smtClean="0">
                <a:solidFill>
                  <a:srgbClr val="92D050"/>
                </a:solidFill>
              </a:rPr>
              <a:t>++.h&gt;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939656" y="3555906"/>
            <a:ext cx="1614311" cy="903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Picture 1" descr="C:\Users\Administrator\AppData\Roaming\Tencent\Users\1057368050\QQ\WinTemp\RichOle\[@}WYM9UN2NS$S9`(U8$`F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868" y="1548122"/>
            <a:ext cx="2879664" cy="496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AppData\Roaming\Tencent\Users\1057368050\QQ\WinTemp\RichOle\ONFI6{C8]7{W{PFCLGW$_[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30" y="1583563"/>
            <a:ext cx="1703540" cy="488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4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5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6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7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8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9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762000" y="76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0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914400" y="91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11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1066800" y="106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12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1219200" y="121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13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1371600" y="1371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14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1524000" y="1524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15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1676400" y="1676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16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1828800" y="1828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17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1981200" y="1981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AutoShape 18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21336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AutoShape 19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2286000" y="2286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AutoShape 20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2438400" y="243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AutoShape 21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2590800" y="259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AutoShape 22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2743200" y="2743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AutoShape 23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2895600" y="289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AutoShape 24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304800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AutoShape 25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32004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AutoShape 26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3352800" y="335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AutoShape 27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3505200" y="3505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AutoShape 28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AutoShape 29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3810000" y="3810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AutoShape 30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39624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AutoShape 31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41148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AutoShape 32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4267200" y="426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AutoShape 33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4419600" y="441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AutoShape 34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AutoShape 35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47244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AutoShape 36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4876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AutoShape 37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5029200" y="502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AutoShape 38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5181600" y="5181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AutoShape 39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5334000" y="5334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AutoShape 40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41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5638800" y="5638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AutoShape 42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5791200" y="5791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AutoShape 43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5943600" y="594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AutoShape 44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6096000" y="6096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AutoShape 45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6248400" y="6248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AutoShape 46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6400800" y="640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AutoShape 47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6553200" y="6553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AutoShape 48" descr="C:\Users\Administrator\AppData\Roaming\Tencent\Users\1057368050\QQ\WinTemp\RichOle\WZ~6_D8OPQD$}PSHEY{W.png"/>
          <p:cNvSpPr>
            <a:spLocks noChangeAspect="1" noChangeArrowheads="1"/>
          </p:cNvSpPr>
          <p:nvPr/>
        </p:nvSpPr>
        <p:spPr bwMode="auto">
          <a:xfrm>
            <a:off x="6705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73" name="Picture 49" descr="C:\Users\Administrator\AppData\Roaming\Tencent\Users\1057368050\QQ\WinTemp\RichOle\D0N%`Q@PRED_GNV7JROJZE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5" y="2189432"/>
            <a:ext cx="4876800" cy="354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C:\Users\Administrator\AppData\Roaming\Tencent\Users\1057368050\QQ\WinTemp\RichOle\M2YIGGD{Y}`F@QFKOX2PH7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882" y="2286000"/>
            <a:ext cx="2448569" cy="326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6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52" y="197874"/>
            <a:ext cx="9246203" cy="6478499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25648" y="1818686"/>
            <a:ext cx="953257" cy="1825856"/>
          </a:xfrm>
        </p:spPr>
        <p:txBody>
          <a:bodyPr>
            <a:normAutofit fontScale="25000" lnSpcReduction="20000"/>
          </a:bodyPr>
          <a:lstStyle/>
          <a:p>
            <a:endParaRPr lang="en-US" altLang="zh-CN" dirty="0" smtClean="0"/>
          </a:p>
          <a:p>
            <a:pPr algn="ctr"/>
            <a:r>
              <a:rPr lang="zh-CN" altLang="en-US" sz="21600" dirty="0">
                <a:solidFill>
                  <a:srgbClr val="92D050"/>
                </a:solidFill>
              </a:rPr>
              <a:t>数据结构</a:t>
            </a:r>
            <a:endParaRPr lang="en-US" altLang="zh-CN" sz="2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6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43409" y="158044"/>
            <a:ext cx="6936058" cy="857956"/>
          </a:xfrm>
        </p:spPr>
        <p:txBody>
          <a:bodyPr>
            <a:normAutofit fontScale="62500" lnSpcReduction="20000"/>
          </a:bodyPr>
          <a:lstStyle/>
          <a:p>
            <a:endParaRPr lang="en-US" altLang="zh-CN" dirty="0" smtClean="0"/>
          </a:p>
          <a:p>
            <a:pPr algn="ctr"/>
            <a:r>
              <a:rPr lang="zh-CN" altLang="en-US" sz="6000" dirty="0" smtClean="0">
                <a:solidFill>
                  <a:srgbClr val="92D050"/>
                </a:solidFill>
              </a:rPr>
              <a:t>主界面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  <p:pic>
        <p:nvPicPr>
          <p:cNvPr id="4097" name="Picture 1" descr="C:\Users\Administrator\AppData\Roaming\Tencent\Users\1057368050\QQ\WinTemp\RichOle\HA1CTGL4LCB4NHXQI`[R]D2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7616" y="1016000"/>
            <a:ext cx="8387644" cy="5393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96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1817" y="331955"/>
            <a:ext cx="6256715" cy="782861"/>
          </a:xfrm>
        </p:spPr>
        <p:txBody>
          <a:bodyPr>
            <a:normAutofit fontScale="55000" lnSpcReduction="20000"/>
          </a:bodyPr>
          <a:lstStyle/>
          <a:p>
            <a:endParaRPr lang="en-US" altLang="zh-CN" dirty="0" smtClean="0"/>
          </a:p>
          <a:p>
            <a:pPr algn="ctr"/>
            <a:r>
              <a:rPr lang="en-US" altLang="zh-CN" sz="6000" dirty="0">
                <a:solidFill>
                  <a:srgbClr val="92D050"/>
                </a:solidFill>
              </a:rPr>
              <a:t> </a:t>
            </a:r>
            <a:r>
              <a:rPr lang="zh-CN" altLang="en-US" sz="6000" dirty="0">
                <a:solidFill>
                  <a:srgbClr val="92D050"/>
                </a:solidFill>
              </a:rPr>
              <a:t>我</a:t>
            </a:r>
            <a:r>
              <a:rPr lang="zh-CN" altLang="en-US" sz="6000" dirty="0" smtClean="0">
                <a:solidFill>
                  <a:srgbClr val="92D050"/>
                </a:solidFill>
              </a:rPr>
              <a:t>的牧场界面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09" y="1114816"/>
            <a:ext cx="9181929" cy="548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6" y="1354702"/>
            <a:ext cx="5229225" cy="452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32" y="3144489"/>
            <a:ext cx="49530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1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62441" y="382059"/>
            <a:ext cx="6256715" cy="782861"/>
          </a:xfrm>
        </p:spPr>
        <p:txBody>
          <a:bodyPr>
            <a:normAutofit fontScale="55000" lnSpcReduction="20000"/>
          </a:bodyPr>
          <a:lstStyle/>
          <a:p>
            <a:endParaRPr lang="en-US" altLang="zh-CN" dirty="0" smtClean="0"/>
          </a:p>
          <a:p>
            <a:pPr algn="ctr"/>
            <a:r>
              <a:rPr lang="zh-CN" altLang="en-US" sz="6000" dirty="0" smtClean="0">
                <a:solidFill>
                  <a:srgbClr val="92D050"/>
                </a:solidFill>
              </a:rPr>
              <a:t>关于</a:t>
            </a:r>
            <a:r>
              <a:rPr lang="en-US" altLang="zh-CN" sz="6000" dirty="0" err="1" smtClean="0">
                <a:solidFill>
                  <a:srgbClr val="92D050"/>
                </a:solidFill>
              </a:rPr>
              <a:t>stl</a:t>
            </a:r>
            <a:r>
              <a:rPr lang="zh-CN" altLang="en-US" sz="6000" dirty="0" smtClean="0">
                <a:solidFill>
                  <a:srgbClr val="92D050"/>
                </a:solidFill>
              </a:rPr>
              <a:t>（标准模板库）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676489" y="1787063"/>
            <a:ext cx="1285952" cy="73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pPr algn="ctr"/>
            <a:r>
              <a:rPr lang="zh-CN" altLang="en-US" sz="6000" dirty="0">
                <a:solidFill>
                  <a:srgbClr val="92D050"/>
                </a:solidFill>
              </a:rPr>
              <a:t>容器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8256775" y="1924858"/>
            <a:ext cx="1285952" cy="73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pPr algn="ctr"/>
            <a:r>
              <a:rPr lang="zh-CN" altLang="en-US" sz="6000" dirty="0">
                <a:solidFill>
                  <a:srgbClr val="92D050"/>
                </a:solidFill>
              </a:rPr>
              <a:t>迭代器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4966632" y="1787063"/>
            <a:ext cx="1285952" cy="73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pPr algn="ctr"/>
            <a:r>
              <a:rPr lang="zh-CN" altLang="en-US" sz="6000" dirty="0">
                <a:solidFill>
                  <a:srgbClr val="92D050"/>
                </a:solidFill>
              </a:rPr>
              <a:t>算法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173409" y="2655528"/>
            <a:ext cx="2292111" cy="21189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pPr algn="l"/>
            <a:r>
              <a:rPr lang="en-US" altLang="zh-CN" sz="6000" dirty="0" smtClean="0">
                <a:solidFill>
                  <a:srgbClr val="92D050"/>
                </a:solidFill>
              </a:rPr>
              <a:t>#include&lt;string&gt;</a:t>
            </a:r>
          </a:p>
          <a:p>
            <a:pPr algn="l"/>
            <a:r>
              <a:rPr lang="en-US" altLang="zh-CN" sz="6000" dirty="0" smtClean="0">
                <a:solidFill>
                  <a:srgbClr val="92D050"/>
                </a:solidFill>
              </a:rPr>
              <a:t>#include &lt;vector&gt;</a:t>
            </a:r>
          </a:p>
          <a:p>
            <a:pPr algn="l"/>
            <a:r>
              <a:rPr lang="en-US" altLang="zh-CN" sz="6000" dirty="0" smtClean="0">
                <a:solidFill>
                  <a:srgbClr val="92D050"/>
                </a:solidFill>
              </a:rPr>
              <a:t>#include &lt;stack&gt;</a:t>
            </a:r>
          </a:p>
          <a:p>
            <a:pPr algn="l"/>
            <a:r>
              <a:rPr lang="en-US" altLang="zh-CN" sz="6000" dirty="0" smtClean="0">
                <a:solidFill>
                  <a:srgbClr val="92D050"/>
                </a:solidFill>
              </a:rPr>
              <a:t>……</a:t>
            </a:r>
          </a:p>
          <a:p>
            <a:pPr algn="l"/>
            <a:r>
              <a:rPr lang="en-US" altLang="zh-CN" sz="6000" dirty="0" smtClean="0">
                <a:solidFill>
                  <a:srgbClr val="92D050"/>
                </a:solidFill>
              </a:rPr>
              <a:t>#include &lt;queue&gt;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4778218" y="2530269"/>
            <a:ext cx="2625160" cy="26179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8000" dirty="0" smtClean="0"/>
          </a:p>
          <a:p>
            <a:pPr algn="l"/>
            <a:r>
              <a:rPr lang="en-US" altLang="zh-CN" sz="8000" dirty="0" smtClean="0">
                <a:solidFill>
                  <a:srgbClr val="92D050"/>
                </a:solidFill>
              </a:rPr>
              <a:t>#include&lt;algorithm&gt;</a:t>
            </a:r>
          </a:p>
          <a:p>
            <a:pPr algn="l"/>
            <a:endParaRPr lang="en-US" altLang="zh-CN" sz="8000" dirty="0" smtClean="0">
              <a:solidFill>
                <a:srgbClr val="92D050"/>
              </a:solidFill>
            </a:endParaRPr>
          </a:p>
          <a:p>
            <a:pPr algn="l"/>
            <a:r>
              <a:rPr lang="en-US" altLang="zh-CN" sz="8000" dirty="0">
                <a:solidFill>
                  <a:srgbClr val="92D050"/>
                </a:solidFill>
              </a:rPr>
              <a:t>s</a:t>
            </a:r>
            <a:r>
              <a:rPr lang="en-US" altLang="zh-CN" sz="8000" dirty="0" smtClean="0">
                <a:solidFill>
                  <a:srgbClr val="92D050"/>
                </a:solidFill>
              </a:rPr>
              <a:t>ort</a:t>
            </a:r>
            <a:r>
              <a:rPr lang="zh-CN" altLang="en-US" sz="8000" dirty="0" smtClean="0">
                <a:solidFill>
                  <a:srgbClr val="92D050"/>
                </a:solidFill>
              </a:rPr>
              <a:t>（）</a:t>
            </a:r>
            <a:r>
              <a:rPr lang="en-US" altLang="zh-CN" sz="8000" dirty="0" smtClean="0">
                <a:solidFill>
                  <a:srgbClr val="92D050"/>
                </a:solidFill>
              </a:rPr>
              <a:t>;</a:t>
            </a:r>
          </a:p>
          <a:p>
            <a:pPr algn="l"/>
            <a:r>
              <a:rPr lang="en-US" altLang="zh-CN" sz="8000" dirty="0">
                <a:solidFill>
                  <a:srgbClr val="92D050"/>
                </a:solidFill>
              </a:rPr>
              <a:t>f</a:t>
            </a:r>
            <a:r>
              <a:rPr lang="en-US" altLang="zh-CN" sz="8000" dirty="0" smtClean="0">
                <a:solidFill>
                  <a:srgbClr val="92D050"/>
                </a:solidFill>
              </a:rPr>
              <a:t>ind</a:t>
            </a:r>
            <a:r>
              <a:rPr lang="zh-CN" altLang="en-US" sz="8000" dirty="0" smtClean="0">
                <a:solidFill>
                  <a:srgbClr val="92D050"/>
                </a:solidFill>
              </a:rPr>
              <a:t>（）</a:t>
            </a:r>
            <a:r>
              <a:rPr lang="en-US" altLang="zh-CN" sz="8000" dirty="0" smtClean="0">
                <a:solidFill>
                  <a:srgbClr val="92D050"/>
                </a:solidFill>
              </a:rPr>
              <a:t>;</a:t>
            </a:r>
          </a:p>
          <a:p>
            <a:pPr algn="l"/>
            <a:r>
              <a:rPr lang="en-US" altLang="zh-CN" sz="8000" dirty="0" err="1">
                <a:solidFill>
                  <a:srgbClr val="92D050"/>
                </a:solidFill>
              </a:rPr>
              <a:t>l</a:t>
            </a:r>
            <a:r>
              <a:rPr lang="en-US" altLang="zh-CN" sz="8000" dirty="0" err="1" smtClean="0">
                <a:solidFill>
                  <a:srgbClr val="92D050"/>
                </a:solidFill>
              </a:rPr>
              <a:t>ower_bound</a:t>
            </a:r>
            <a:r>
              <a:rPr lang="en-US" altLang="zh-CN" sz="8000" dirty="0" smtClean="0">
                <a:solidFill>
                  <a:srgbClr val="92D050"/>
                </a:solidFill>
              </a:rPr>
              <a:t>();</a:t>
            </a:r>
          </a:p>
          <a:p>
            <a:pPr algn="l"/>
            <a:r>
              <a:rPr lang="en-US" altLang="zh-CN" sz="8000" dirty="0" smtClean="0">
                <a:solidFill>
                  <a:srgbClr val="92D050"/>
                </a:solidFill>
              </a:rPr>
              <a:t>Copy();</a:t>
            </a:r>
          </a:p>
          <a:p>
            <a:pPr algn="l"/>
            <a:endParaRPr lang="en-US" altLang="zh-CN" sz="6000" dirty="0" smtClean="0">
              <a:solidFill>
                <a:srgbClr val="92D050"/>
              </a:solidFill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8073100" y="2779749"/>
            <a:ext cx="2292111" cy="2118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92D050"/>
                </a:solidFill>
              </a:rPr>
              <a:t>#include&lt;iterator&gt;</a:t>
            </a:r>
          </a:p>
          <a:p>
            <a:pPr algn="l"/>
            <a:r>
              <a:rPr lang="zh-CN" altLang="en-US" sz="2000" dirty="0" smtClean="0">
                <a:solidFill>
                  <a:srgbClr val="92D050"/>
                </a:solidFill>
              </a:rPr>
              <a:t>泛化的指针主要用于</a:t>
            </a:r>
            <a:r>
              <a:rPr lang="en-US" altLang="zh-CN" sz="2000" dirty="0" err="1" smtClean="0">
                <a:solidFill>
                  <a:srgbClr val="92D050"/>
                </a:solidFill>
              </a:rPr>
              <a:t>stl</a:t>
            </a:r>
            <a:r>
              <a:rPr lang="zh-CN" altLang="en-US" sz="2000" dirty="0" smtClean="0">
                <a:solidFill>
                  <a:srgbClr val="92D050"/>
                </a:solidFill>
              </a:rPr>
              <a:t>里容器的对应操作</a:t>
            </a:r>
            <a:endParaRPr lang="en-US" altLang="zh-CN" sz="2000" dirty="0" smtClean="0">
              <a:solidFill>
                <a:srgbClr val="92D05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79" y="2130190"/>
            <a:ext cx="6309472" cy="78868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799" y="3627073"/>
            <a:ext cx="3428431" cy="8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9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9499" y="407111"/>
            <a:ext cx="6256715" cy="782861"/>
          </a:xfrm>
        </p:spPr>
        <p:txBody>
          <a:bodyPr>
            <a:normAutofit fontScale="55000" lnSpcReduction="20000"/>
          </a:bodyPr>
          <a:lstStyle/>
          <a:p>
            <a:endParaRPr lang="en-US" altLang="zh-CN" dirty="0" smtClean="0"/>
          </a:p>
          <a:p>
            <a:pPr algn="ctr"/>
            <a:r>
              <a:rPr lang="zh-CN" altLang="en-US" sz="6000" dirty="0" smtClean="0">
                <a:solidFill>
                  <a:srgbClr val="92D050"/>
                </a:solidFill>
              </a:rPr>
              <a:t>贪吃蛇（多线程）</a:t>
            </a:r>
            <a:endParaRPr lang="en-US" altLang="zh-CN" sz="6000" dirty="0">
              <a:solidFill>
                <a:srgbClr val="92D050"/>
              </a:solidFill>
            </a:endParaRPr>
          </a:p>
        </p:txBody>
      </p:sp>
      <p:pic>
        <p:nvPicPr>
          <p:cNvPr id="2050" name="Picture 2" descr="MKOMX16HKKG6ZKTTPQ0_B4I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b="13861"/>
          <a:stretch>
            <a:fillRect/>
          </a:stretch>
        </p:blipFill>
        <p:spPr bwMode="auto">
          <a:xfrm>
            <a:off x="1947884" y="1189972"/>
            <a:ext cx="7617147" cy="527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514350" y="1410711"/>
            <a:ext cx="5473091" cy="32239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pPr algn="ctr"/>
            <a:r>
              <a:rPr lang="en-US" altLang="zh-CN" sz="8000" dirty="0" smtClean="0">
                <a:solidFill>
                  <a:srgbClr val="92D050"/>
                </a:solidFill>
              </a:rPr>
              <a:t>#include&lt;thread&gt;</a:t>
            </a:r>
          </a:p>
          <a:p>
            <a:pPr algn="ctr"/>
            <a:endParaRPr lang="en-US" altLang="zh-CN" sz="8000" dirty="0">
              <a:solidFill>
                <a:srgbClr val="92D050"/>
              </a:solidFill>
            </a:endParaRPr>
          </a:p>
          <a:p>
            <a:pPr algn="l"/>
            <a:r>
              <a:rPr lang="zh-CN" altLang="en-US" sz="8000" dirty="0" smtClean="0">
                <a:solidFill>
                  <a:srgbClr val="92D050"/>
                </a:solidFill>
              </a:rPr>
              <a:t>只要声明一个</a:t>
            </a:r>
            <a:r>
              <a:rPr lang="en-US" altLang="zh-CN" sz="8000" dirty="0" smtClean="0">
                <a:solidFill>
                  <a:srgbClr val="92D050"/>
                </a:solidFill>
              </a:rPr>
              <a:t>thread</a:t>
            </a:r>
            <a:r>
              <a:rPr lang="zh-CN" altLang="en-US" sz="8000" dirty="0" smtClean="0">
                <a:solidFill>
                  <a:srgbClr val="92D050"/>
                </a:solidFill>
              </a:rPr>
              <a:t>的对象，用这个对象指向某个函数，之后就可衣蛾通过这个对象对这个函数进行多线程操作，例：</a:t>
            </a:r>
            <a:endParaRPr lang="en-US" altLang="zh-CN" sz="8000" dirty="0" smtClean="0">
              <a:solidFill>
                <a:srgbClr val="92D050"/>
              </a:solidFill>
            </a:endParaRPr>
          </a:p>
          <a:p>
            <a:pPr algn="l"/>
            <a:endParaRPr lang="en-US" altLang="zh-CN" sz="8000" dirty="0" smtClean="0">
              <a:solidFill>
                <a:srgbClr val="92D050"/>
              </a:solidFill>
            </a:endParaRPr>
          </a:p>
          <a:p>
            <a:pPr algn="l"/>
            <a:r>
              <a:rPr lang="en-US" altLang="zh-CN" sz="8000" dirty="0">
                <a:solidFill>
                  <a:srgbClr val="92D050"/>
                </a:solidFill>
              </a:rPr>
              <a:t> </a:t>
            </a:r>
            <a:r>
              <a:rPr lang="en-US" altLang="zh-CN" sz="8000" dirty="0" smtClean="0">
                <a:solidFill>
                  <a:srgbClr val="92D050"/>
                </a:solidFill>
              </a:rPr>
              <a:t>thread t1(</a:t>
            </a:r>
            <a:r>
              <a:rPr lang="en-US" altLang="zh-CN" sz="8000" dirty="0" err="1" smtClean="0">
                <a:solidFill>
                  <a:srgbClr val="92D050"/>
                </a:solidFill>
              </a:rPr>
              <a:t>my_fun</a:t>
            </a:r>
            <a:r>
              <a:rPr lang="en-US" altLang="zh-CN" sz="8000" dirty="0" smtClean="0">
                <a:solidFill>
                  <a:srgbClr val="92D050"/>
                </a:solidFill>
              </a:rPr>
              <a:t>);</a:t>
            </a:r>
          </a:p>
          <a:p>
            <a:pPr algn="l"/>
            <a:r>
              <a:rPr lang="en-US" altLang="zh-CN" sz="8000" dirty="0" smtClean="0">
                <a:solidFill>
                  <a:srgbClr val="92D050"/>
                </a:solidFill>
              </a:rPr>
              <a:t> t1.detach();</a:t>
            </a:r>
          </a:p>
          <a:p>
            <a:pPr algn="ctr"/>
            <a:endParaRPr lang="en-US" altLang="zh-CN" sz="8000" dirty="0">
              <a:solidFill>
                <a:srgbClr val="92D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6" y="4690192"/>
            <a:ext cx="1762125" cy="857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85" y="3672713"/>
            <a:ext cx="1285875" cy="30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130" y="4401267"/>
            <a:ext cx="2571750" cy="2171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64" y="2696292"/>
            <a:ext cx="38195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6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1389</TotalTime>
  <Words>185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CORNER</dc:title>
  <dc:creator>China</dc:creator>
  <cp:lastModifiedBy>China</cp:lastModifiedBy>
  <cp:revision>67</cp:revision>
  <dcterms:created xsi:type="dcterms:W3CDTF">2018-03-28T07:11:38Z</dcterms:created>
  <dcterms:modified xsi:type="dcterms:W3CDTF">2018-05-08T14:26:10Z</dcterms:modified>
</cp:coreProperties>
</file>