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417" r:id="rId2"/>
    <p:sldId id="418" r:id="rId3"/>
    <p:sldId id="419" r:id="rId4"/>
    <p:sldId id="420" r:id="rId5"/>
    <p:sldId id="423" r:id="rId6"/>
    <p:sldId id="421" r:id="rId7"/>
    <p:sldId id="422" r:id="rId8"/>
    <p:sldId id="424" r:id="rId9"/>
    <p:sldId id="425" r:id="rId10"/>
    <p:sldId id="426" r:id="rId11"/>
    <p:sldId id="427" r:id="rId12"/>
    <p:sldId id="428" r:id="rId13"/>
    <p:sldId id="364" r:id="rId14"/>
    <p:sldId id="368" r:id="rId15"/>
    <p:sldId id="365" r:id="rId16"/>
    <p:sldId id="367" r:id="rId17"/>
    <p:sldId id="373" r:id="rId18"/>
    <p:sldId id="369" r:id="rId19"/>
    <p:sldId id="372" r:id="rId20"/>
    <p:sldId id="411" r:id="rId21"/>
    <p:sldId id="412" r:id="rId22"/>
    <p:sldId id="467" r:id="rId23"/>
    <p:sldId id="459" r:id="rId24"/>
    <p:sldId id="460" r:id="rId25"/>
    <p:sldId id="461" r:id="rId26"/>
    <p:sldId id="462" r:id="rId27"/>
    <p:sldId id="463" r:id="rId28"/>
    <p:sldId id="464" r:id="rId29"/>
    <p:sldId id="465" r:id="rId30"/>
    <p:sldId id="466" r:id="rId31"/>
    <p:sldId id="468" r:id="rId32"/>
    <p:sldId id="384" r:id="rId33"/>
    <p:sldId id="469" r:id="rId34"/>
    <p:sldId id="470" r:id="rId35"/>
    <p:sldId id="471" r:id="rId36"/>
    <p:sldId id="472" r:id="rId37"/>
    <p:sldId id="473" r:id="rId38"/>
    <p:sldId id="474" r:id="rId39"/>
    <p:sldId id="475" r:id="rId40"/>
    <p:sldId id="476" r:id="rId41"/>
    <p:sldId id="477" r:id="rId42"/>
    <p:sldId id="478" r:id="rId43"/>
    <p:sldId id="479" r:id="rId44"/>
    <p:sldId id="379" r:id="rId45"/>
    <p:sldId id="389" r:id="rId46"/>
    <p:sldId id="430" r:id="rId47"/>
    <p:sldId id="431" r:id="rId48"/>
    <p:sldId id="437" r:id="rId49"/>
    <p:sldId id="438" r:id="rId50"/>
    <p:sldId id="440" r:id="rId51"/>
    <p:sldId id="394" r:id="rId52"/>
    <p:sldId id="429" r:id="rId53"/>
    <p:sldId id="442" r:id="rId54"/>
    <p:sldId id="443" r:id="rId55"/>
    <p:sldId id="445" r:id="rId56"/>
    <p:sldId id="446" r:id="rId57"/>
    <p:sldId id="447" r:id="rId58"/>
    <p:sldId id="448" r:id="rId59"/>
    <p:sldId id="450" r:id="rId60"/>
    <p:sldId id="451" r:id="rId61"/>
    <p:sldId id="480" r:id="rId62"/>
    <p:sldId id="481" r:id="rId6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8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76A"/>
    <a:srgbClr val="CCFFFF"/>
    <a:srgbClr val="33FFFF"/>
    <a:srgbClr val="0EB1C8"/>
    <a:srgbClr val="0093DD"/>
    <a:srgbClr val="005072"/>
    <a:srgbClr val="FFCCFF"/>
    <a:srgbClr val="FF99CC"/>
    <a:srgbClr val="FDD000"/>
    <a:srgbClr val="0054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74514" autoAdjust="0"/>
  </p:normalViewPr>
  <p:slideViewPr>
    <p:cSldViewPr>
      <p:cViewPr varScale="1">
        <p:scale>
          <a:sx n="98" d="100"/>
          <a:sy n="98" d="100"/>
        </p:scale>
        <p:origin x="274" y="77"/>
      </p:cViewPr>
      <p:guideLst>
        <p:guide orient="horz" pos="1620"/>
        <p:guide pos="2880"/>
        <p:guide orient="horz" pos="1847"/>
      </p:guideLst>
    </p:cSldViewPr>
  </p:slideViewPr>
  <p:notesTextViewPr>
    <p:cViewPr>
      <p:scale>
        <a:sx n="150" d="100"/>
        <a:sy n="150" d="100"/>
      </p:scale>
      <p:origin x="0" y="0"/>
    </p:cViewPr>
  </p:notesTextViewPr>
  <p:sorterViewPr>
    <p:cViewPr>
      <p:scale>
        <a:sx n="50" d="100"/>
        <a:sy n="50" d="100"/>
      </p:scale>
      <p:origin x="0" y="172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6DA51D-4080-4BB4-AD44-5F30D51FDB3C}" type="datetimeFigureOut">
              <a:rPr lang="zh-CN" altLang="en-US" smtClean="0"/>
              <a:pPr/>
              <a:t>2022/11/15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9FEAC-2858-416F-A4F6-E1735B752296}" type="slidenum">
              <a:rPr lang="zh-CN" altLang="en-US" smtClean="0"/>
              <a:pPr/>
              <a:t>‹#›</a:t>
            </a:fld>
            <a:endParaRPr lang="zh-CN" altLang="en-US"/>
          </a:p>
        </p:txBody>
      </p:sp>
    </p:spTree>
    <p:extLst>
      <p:ext uri="{BB962C8B-B14F-4D97-AF65-F5344CB8AC3E}">
        <p14:creationId xmlns:p14="http://schemas.microsoft.com/office/powerpoint/2010/main" val="3587902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前面的进程状态模型主要讨论的是跟</a:t>
            </a:r>
            <a:r>
              <a:rPr lang="en-US" altLang="zh-CN"/>
              <a:t>CPU</a:t>
            </a:r>
            <a:r>
              <a:rPr lang="zh-CN" altLang="en-US"/>
              <a:t>相关的状态。但实际上进程的状态中，还有一类是跟存储相关，这种状态下进程的一部分存储是放在外存中的，与虚拟存储相关联，即挂起进程模型。</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32</a:t>
            </a:fld>
            <a:endParaRPr lang="zh-CN" altLang="en-US"/>
          </a:p>
        </p:txBody>
      </p:sp>
    </p:spTree>
    <p:extLst>
      <p:ext uri="{BB962C8B-B14F-4D97-AF65-F5344CB8AC3E}">
        <p14:creationId xmlns:p14="http://schemas.microsoft.com/office/powerpoint/2010/main" val="2177134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进程的切换没有了，所有的切换都变成是线程的切换。（可能不太严谨）</a:t>
            </a:r>
            <a:endParaRPr lang="en-US" altLang="zh-CN"/>
          </a:p>
          <a:p>
            <a:r>
              <a:rPr lang="zh-CN" altLang="en-US"/>
              <a:t>原来通过函数库方式来实现同一个进程内部的线程切换的速度会快于用内核实现的同一个进程内的线程切换</a:t>
            </a:r>
            <a:endParaRPr lang="en-US" altLang="zh-CN"/>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60</a:t>
            </a:fld>
            <a:endParaRPr lang="zh-CN" altLang="en-US"/>
          </a:p>
        </p:txBody>
      </p:sp>
    </p:spTree>
    <p:extLst>
      <p:ext uri="{BB962C8B-B14F-4D97-AF65-F5344CB8AC3E}">
        <p14:creationId xmlns:p14="http://schemas.microsoft.com/office/powerpoint/2010/main" val="1854044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每一个轻权进程对应一个内核线程，每个轻权进程可以对应多个用户线程</a:t>
            </a:r>
            <a:endParaRPr lang="en-US" altLang="zh-CN"/>
          </a:p>
          <a:p>
            <a:endParaRPr lang="en-US" altLang="zh-CN"/>
          </a:p>
          <a:p>
            <a:r>
              <a:rPr lang="zh-CN" altLang="en-US"/>
              <a:t>永久绑定的线程相当于是在内核支持线程，因为在用户态跟它相对应的就只有一个线程。</a:t>
            </a:r>
            <a:endParaRPr lang="en-US" altLang="zh-CN"/>
          </a:p>
          <a:p>
            <a:endParaRPr lang="en-US" altLang="zh-CN"/>
          </a:p>
          <a:p>
            <a:r>
              <a:rPr lang="zh-CN" altLang="en-US"/>
              <a:t>两个未绑定的轻权进程对应于上面三个未绑定的用户态线程。它们之间的切换可以由用户态来给出一些相应的策略，使得更好地提高应用的效率。</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61</a:t>
            </a:fld>
            <a:endParaRPr lang="zh-CN" altLang="en-US"/>
          </a:p>
        </p:txBody>
      </p:sp>
    </p:spTree>
    <p:extLst>
      <p:ext uri="{BB962C8B-B14F-4D97-AF65-F5344CB8AC3E}">
        <p14:creationId xmlns:p14="http://schemas.microsoft.com/office/powerpoint/2010/main" val="3093019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一对一：完全由内核线程来实现。对于用户态来说，看到的就是内核线程。用户线程和内核线程是一一对应的关系。</a:t>
            </a:r>
            <a:endParaRPr lang="en-US" altLang="zh-CN"/>
          </a:p>
          <a:p>
            <a:r>
              <a:rPr lang="zh-CN" altLang="en-US"/>
              <a:t>多对一：内核中一个进程只有一个线程，即传统意义上的多进程系统。用户态可以实现自己的用户态线程。</a:t>
            </a:r>
            <a:endParaRPr lang="en-US" altLang="zh-CN"/>
          </a:p>
          <a:p>
            <a:r>
              <a:rPr lang="zh-CN" altLang="en-US"/>
              <a:t>多对多：对应于轻权进程。而且在轻权进程中，这种多对多的对应关系可以在执行过程中动态变化。</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62</a:t>
            </a:fld>
            <a:endParaRPr lang="zh-CN" altLang="en-US"/>
          </a:p>
        </p:txBody>
      </p:sp>
    </p:spTree>
    <p:extLst>
      <p:ext uri="{BB962C8B-B14F-4D97-AF65-F5344CB8AC3E}">
        <p14:creationId xmlns:p14="http://schemas.microsoft.com/office/powerpoint/2010/main" val="3098224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有高优先级进程等待，低优先级进程在内存中处于就绪状态。为了让高优先级等待进程进入内存之后有足够的空间，操作系统就把低优先级的就绪进程对换到外存当中，从而成为挂起就绪</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37</a:t>
            </a:fld>
            <a:endParaRPr lang="zh-CN" altLang="en-US"/>
          </a:p>
        </p:txBody>
      </p:sp>
    </p:spTree>
    <p:extLst>
      <p:ext uri="{BB962C8B-B14F-4D97-AF65-F5344CB8AC3E}">
        <p14:creationId xmlns:p14="http://schemas.microsoft.com/office/powerpoint/2010/main" val="2056171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每个进程内部的指令执行是有一个叫指令指针的寄存器来描述当前这个进程执行到什么地方</a:t>
            </a:r>
            <a:endParaRPr lang="en-US" altLang="zh-CN"/>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46</a:t>
            </a:fld>
            <a:endParaRPr lang="zh-CN" altLang="en-US"/>
          </a:p>
        </p:txBody>
      </p:sp>
    </p:spTree>
    <p:extLst>
      <p:ext uri="{BB962C8B-B14F-4D97-AF65-F5344CB8AC3E}">
        <p14:creationId xmlns:p14="http://schemas.microsoft.com/office/powerpoint/2010/main" val="4280132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解释（</a:t>
            </a:r>
            <a:r>
              <a:rPr lang="en-US" altLang="zh-CN" dirty="0"/>
              <a:t>1</a:t>
            </a:r>
            <a:r>
              <a:rPr lang="zh-CN" altLang="en-US" dirty="0"/>
              <a:t>）：有多个指令指针在执行</a:t>
            </a:r>
            <a:endParaRPr lang="en-US" altLang="zh-CN" dirty="0"/>
          </a:p>
          <a:p>
            <a:r>
              <a:rPr lang="zh-CN" altLang="en-US" dirty="0"/>
              <a:t>解释（</a:t>
            </a:r>
            <a:r>
              <a:rPr lang="en-US" altLang="zh-CN" dirty="0"/>
              <a:t>2</a:t>
            </a:r>
            <a:r>
              <a:rPr lang="zh-CN" altLang="en-US" dirty="0"/>
              <a:t>）：信息交流比进程之间的信息交流更方便</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49</a:t>
            </a:fld>
            <a:endParaRPr lang="zh-CN" altLang="en-US"/>
          </a:p>
        </p:txBody>
      </p:sp>
    </p:spTree>
    <p:extLst>
      <p:ext uri="{BB962C8B-B14F-4D97-AF65-F5344CB8AC3E}">
        <p14:creationId xmlns:p14="http://schemas.microsoft.com/office/powerpoint/2010/main" val="2091041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相比于单线程的进程，与指令流相关的东西就不放在进程中了，即堆栈</a:t>
            </a:r>
            <a:r>
              <a:rPr lang="en-US" altLang="zh-CN"/>
              <a:t>——</a:t>
            </a:r>
            <a:r>
              <a:rPr lang="zh-CN" altLang="en-US"/>
              <a:t>每个指令流有函数调用的时候，它必须有自己独立的堆栈。故多线程的进程将其从进程中剥离出来，作为线程的组成部分。若干个线程，各自有各自的堆栈，把相关的关于执行流状态的信息作为线程控制块。线程控制块从属于进程控制块。</a:t>
            </a:r>
            <a:endParaRPr lang="en-US" altLang="zh-CN"/>
          </a:p>
          <a:p>
            <a:r>
              <a:rPr lang="zh-CN" altLang="en-US" b="1"/>
              <a:t>有多线程的进程，就有多个指令指针，多个堆栈和多个</a:t>
            </a:r>
            <a:r>
              <a:rPr lang="en-US" altLang="zh-CN" b="1"/>
              <a:t>CPU</a:t>
            </a:r>
            <a:r>
              <a:rPr lang="zh-CN" altLang="en-US" b="1"/>
              <a:t>中的寄存器的现场保护</a:t>
            </a:r>
            <a:r>
              <a:rPr lang="en-US" altLang="zh-CN" b="1"/>
              <a:t>——</a:t>
            </a:r>
            <a:r>
              <a:rPr lang="zh-CN" altLang="en-US" b="1"/>
              <a:t>现场保护是和执行流相关的。</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50</a:t>
            </a:fld>
            <a:endParaRPr lang="zh-CN" altLang="en-US"/>
          </a:p>
        </p:txBody>
      </p:sp>
    </p:spTree>
    <p:extLst>
      <p:ext uri="{BB962C8B-B14F-4D97-AF65-F5344CB8AC3E}">
        <p14:creationId xmlns:p14="http://schemas.microsoft.com/office/powerpoint/2010/main" val="574508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用户线程：在用户空间里通过函数库的形式来支持线程的创建、删除和切换</a:t>
            </a:r>
            <a:endParaRPr lang="en-US" altLang="zh-CN"/>
          </a:p>
          <a:p>
            <a:endParaRPr lang="en-US" altLang="zh-CN"/>
          </a:p>
          <a:p>
            <a:r>
              <a:rPr lang="zh-CN" altLang="en-US"/>
              <a:t>用户线程可以更好地做针对应用的调度</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55</a:t>
            </a:fld>
            <a:endParaRPr lang="zh-CN" altLang="en-US"/>
          </a:p>
        </p:txBody>
      </p:sp>
    </p:spTree>
    <p:extLst>
      <p:ext uri="{BB962C8B-B14F-4D97-AF65-F5344CB8AC3E}">
        <p14:creationId xmlns:p14="http://schemas.microsoft.com/office/powerpoint/2010/main" val="2121266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操作系统内核中，仍然只有进程控制块来描述处理机的调度情况，操作系统并不感知应用态有多线程的支持。而多线程的支持是用户的函数库支持的多线程，在应用程序内部，通过构造相应的线程控制块来控制一个进程内部多个线程的交替执行和同步</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56</a:t>
            </a:fld>
            <a:endParaRPr lang="zh-CN" altLang="en-US"/>
          </a:p>
        </p:txBody>
      </p:sp>
    </p:spTree>
    <p:extLst>
      <p:ext uri="{BB962C8B-B14F-4D97-AF65-F5344CB8AC3E}">
        <p14:creationId xmlns:p14="http://schemas.microsoft.com/office/powerpoint/2010/main" val="3983640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解释第一条：</a:t>
            </a:r>
            <a:r>
              <a:rPr lang="zh-CN" altLang="en-US" b="1" dirty="0"/>
              <a:t>因为对于内核来讲，并不知道这个进程是多线程的，做不到一个线程堵塞的时候把另一个线程继续运行下去。要做到这一点的话，必须有内核的支持</a:t>
            </a:r>
            <a:r>
              <a:rPr lang="zh-CN" altLang="en-US" dirty="0"/>
              <a:t>。</a:t>
            </a:r>
            <a:endParaRPr lang="en-US" altLang="zh-CN" dirty="0"/>
          </a:p>
          <a:p>
            <a:r>
              <a:rPr lang="zh-CN" altLang="en-US" dirty="0"/>
              <a:t>解释第二条：操作系统没有办法让一个线程停下来，然后让这一个进程内部的另一个线程来运行，必须由当前运行的线程主动放弃，才可以做这种切换</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58</a:t>
            </a:fld>
            <a:endParaRPr lang="zh-CN" altLang="en-US"/>
          </a:p>
        </p:txBody>
      </p:sp>
    </p:spTree>
    <p:extLst>
      <p:ext uri="{BB962C8B-B14F-4D97-AF65-F5344CB8AC3E}">
        <p14:creationId xmlns:p14="http://schemas.microsoft.com/office/powerpoint/2010/main" val="1500483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用户线程的线程控制块是在用户态的，由用户的应用程序自己来维护。内核线程把线程控制块挪到内核态里来了。内核中，进程控制块中有指针指向它自己的相应的线程的线程控制块。所以线程的创建、切换和删除都是在内核中来进行的。</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59</a:t>
            </a:fld>
            <a:endParaRPr lang="zh-CN" altLang="en-US"/>
          </a:p>
        </p:txBody>
      </p:sp>
    </p:spTree>
    <p:extLst>
      <p:ext uri="{BB962C8B-B14F-4D97-AF65-F5344CB8AC3E}">
        <p14:creationId xmlns:p14="http://schemas.microsoft.com/office/powerpoint/2010/main" val="3309449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2022/11/15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2022/11/15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2022/11/15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2022/11/15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2022/11/15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2022/11/15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2022/11/15</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2022/11/15</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2022/11/15</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2022/11/15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2022/11/15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背景1.jpg"/>
          <p:cNvPicPr>
            <a:picLocks noChangeAspect="1"/>
          </p:cNvPicPr>
          <p:nvPr userDrawn="1"/>
        </p:nvPicPr>
        <p:blipFill>
          <a:blip r:embed="rId13" cstate="print"/>
          <a:stretch>
            <a:fillRect/>
          </a:stretch>
        </p:blipFill>
        <p:spPr>
          <a:xfrm>
            <a:off x="122" y="782"/>
            <a:ext cx="9143756" cy="51419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2"/>
          <p:cNvSpPr txBox="1">
            <a:spLocks noChangeArrowheads="1"/>
          </p:cNvSpPr>
          <p:nvPr/>
        </p:nvSpPr>
        <p:spPr bwMode="auto">
          <a:xfrm>
            <a:off x="1907704" y="190050"/>
            <a:ext cx="5248611"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defTabSz="457200">
              <a:spcBef>
                <a:spcPct val="0"/>
              </a:spcBef>
            </a:pPr>
            <a:r>
              <a:rPr lang="zh-CN" altLang="en-US" sz="3000" b="1" dirty="0">
                <a:solidFill>
                  <a:srgbClr val="11576A"/>
                </a:solidFill>
                <a:latin typeface="微软雅黑" pitchFamily="34" charset="-122"/>
                <a:ea typeface="微软雅黑" pitchFamily="34" charset="-122"/>
                <a:cs typeface="SimSun" charset="0"/>
              </a:rPr>
              <a:t>实际操作系统中的进程</a:t>
            </a:r>
          </a:p>
        </p:txBody>
      </p:sp>
      <p:sp>
        <p:nvSpPr>
          <p:cNvPr id="8197" name="Text Box 3"/>
          <p:cNvSpPr txBox="1">
            <a:spLocks noChangeArrowheads="1"/>
          </p:cNvSpPr>
          <p:nvPr/>
        </p:nvSpPr>
        <p:spPr bwMode="auto">
          <a:xfrm>
            <a:off x="1547664" y="3887975"/>
            <a:ext cx="3700052" cy="523220"/>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eaLnBrk="1" hangingPunct="1"/>
            <a:r>
              <a:rPr lang="zh-CN" altLang="en-US" sz="2800" b="1" dirty="0">
                <a:solidFill>
                  <a:srgbClr val="C00000"/>
                </a:solidFill>
                <a:latin typeface="宋体" charset="0"/>
              </a:rPr>
              <a:t> </a:t>
            </a:r>
            <a:r>
              <a:rPr lang="zh-CN" altLang="en-US" sz="2000" b="1" dirty="0">
                <a:solidFill>
                  <a:srgbClr val="C00000"/>
                </a:solidFill>
                <a:latin typeface="微软雅黑" pitchFamily="34" charset="-122"/>
                <a:ea typeface="微软雅黑" pitchFamily="34" charset="-122"/>
              </a:rPr>
              <a:t>进程和程序是什么样的关系？</a:t>
            </a:r>
          </a:p>
        </p:txBody>
      </p:sp>
      <p:pic>
        <p:nvPicPr>
          <p:cNvPr id="8198" name="Picture 4" descr="system-monito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33" y="1051188"/>
            <a:ext cx="3465343" cy="2717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99" name="Picture 5" descr="system-monito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059582"/>
            <a:ext cx="3483907" cy="2727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69455398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anim calcmode="lin" valueType="num">
                                      <p:cBhvr additive="base">
                                        <p:cTn id="7" dur="500" fill="hold"/>
                                        <p:tgtEl>
                                          <p:spTgt spid="8197"/>
                                        </p:tgtEl>
                                        <p:attrNameLst>
                                          <p:attrName>ppt_x</p:attrName>
                                        </p:attrNameLst>
                                      </p:cBhvr>
                                      <p:tavLst>
                                        <p:tav tm="0">
                                          <p:val>
                                            <p:strVal val="1+#ppt_w/2"/>
                                          </p:val>
                                        </p:tav>
                                        <p:tav tm="100000">
                                          <p:val>
                                            <p:strVal val="#ppt_x"/>
                                          </p:val>
                                        </p:tav>
                                      </p:tavLst>
                                    </p:anim>
                                    <p:anim calcmode="lin" valueType="num">
                                      <p:cBhvr additive="base">
                                        <p:cTn id="8" dur="500" fill="hold"/>
                                        <p:tgtEl>
                                          <p:spTgt spid="81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ldLvl="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marR="0" lvl="0" indent="-342900" algn="ctr" defTabSz="914400" rtl="0" eaLnBrk="1" fontAlgn="auto" latinLnBrk="0" hangingPunct="1">
              <a:lnSpc>
                <a:spcPct val="100000"/>
              </a:lnSpc>
              <a:spcBef>
                <a:spcPct val="20000"/>
              </a:spcBef>
              <a:spcAft>
                <a:spcPts val="0"/>
              </a:spcAft>
              <a:buClrTx/>
              <a:buSzTx/>
              <a:buFontTx/>
              <a:buNone/>
              <a:tabLst/>
              <a:defRPr/>
            </a:pPr>
            <a:r>
              <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rPr>
              <a:t>进程控制块</a:t>
            </a:r>
            <a:endParaRPr kumimoji="0" lang="zh-CN" altLang="zh-CN"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grpSp>
        <p:nvGrpSpPr>
          <p:cNvPr id="4" name="组合 3"/>
          <p:cNvGrpSpPr/>
          <p:nvPr/>
        </p:nvGrpSpPr>
        <p:grpSpPr>
          <a:xfrm>
            <a:off x="572961" y="1177025"/>
            <a:ext cx="1973263" cy="3931132"/>
            <a:chOff x="4902993" y="829867"/>
            <a:chExt cx="1973263" cy="3931132"/>
          </a:xfrm>
        </p:grpSpPr>
        <p:sp>
          <p:nvSpPr>
            <p:cNvPr id="26" name="Rectangle 42"/>
            <p:cNvSpPr>
              <a:spLocks noChangeArrowheads="1"/>
            </p:cNvSpPr>
            <p:nvPr/>
          </p:nvSpPr>
          <p:spPr bwMode="auto">
            <a:xfrm>
              <a:off x="5079017" y="4391025"/>
              <a:ext cx="1570943" cy="3699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rPr>
                <a:t>进程地址空间</a:t>
              </a:r>
              <a:endParaRPr kumimoji="0" 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endParaRPr>
            </a:p>
          </p:txBody>
        </p:sp>
        <p:grpSp>
          <p:nvGrpSpPr>
            <p:cNvPr id="46" name="组合 45"/>
            <p:cNvGrpSpPr/>
            <p:nvPr/>
          </p:nvGrpSpPr>
          <p:grpSpPr>
            <a:xfrm>
              <a:off x="4902993" y="829867"/>
              <a:ext cx="1973263" cy="3561158"/>
              <a:chOff x="6045172" y="829867"/>
              <a:chExt cx="1973263" cy="3561158"/>
            </a:xfrm>
          </p:grpSpPr>
          <p:sp>
            <p:nvSpPr>
              <p:cNvPr id="11" name="Rectangle 20"/>
              <p:cNvSpPr>
                <a:spLocks noChangeArrowheads="1"/>
              </p:cNvSpPr>
              <p:nvPr/>
            </p:nvSpPr>
            <p:spPr bwMode="auto">
              <a:xfrm>
                <a:off x="6046760" y="833437"/>
                <a:ext cx="1968500" cy="3557588"/>
              </a:xfrm>
              <a:prstGeom prst="rect">
                <a:avLst/>
              </a:prstGeom>
              <a:noFill/>
              <a:ln w="28575" cmpd="sng">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endParaRPr kumimoji="0" lang="zh-CN" altLang="en-US" sz="1800" b="0" i="0" u="none" strike="noStrike" kern="1200" cap="none" spc="0" normalizeH="0" baseline="0" noProof="0">
                  <a:ln>
                    <a:noFill/>
                  </a:ln>
                  <a:solidFill>
                    <a:prstClr val="black"/>
                  </a:solidFill>
                  <a:effectLst/>
                  <a:uLnTx/>
                  <a:uFillTx/>
                  <a:latin typeface="Calibri"/>
                  <a:ea typeface="SimSun" charset="0"/>
                  <a:cs typeface="SimSun" charset="0"/>
                </a:endParaRPr>
              </a:p>
            </p:txBody>
          </p:sp>
          <p:sp>
            <p:nvSpPr>
              <p:cNvPr id="12" name="Rectangle 23"/>
              <p:cNvSpPr>
                <a:spLocks noChangeArrowheads="1"/>
              </p:cNvSpPr>
              <p:nvPr/>
            </p:nvSpPr>
            <p:spPr bwMode="auto">
              <a:xfrm>
                <a:off x="6049935" y="3775472"/>
                <a:ext cx="1968500" cy="613172"/>
              </a:xfrm>
              <a:prstGeom prst="rect">
                <a:avLst/>
              </a:prstGeom>
              <a:gradFill>
                <a:gsLst>
                  <a:gs pos="100000">
                    <a:srgbClr val="9966CC"/>
                  </a:gs>
                  <a:gs pos="0">
                    <a:srgbClr val="CC99FF"/>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endParaRPr kumimoji="0" lang="zh-CN" altLang="en-US" sz="1800" b="0" i="0" u="none" strike="noStrike" kern="1200" cap="none" spc="0" normalizeH="0" baseline="0" noProof="0">
                  <a:ln>
                    <a:noFill/>
                  </a:ln>
                  <a:solidFill>
                    <a:prstClr val="black"/>
                  </a:solidFill>
                  <a:effectLst/>
                  <a:uLnTx/>
                  <a:uFillTx/>
                  <a:latin typeface="Calibri"/>
                  <a:ea typeface="SimSun" charset="0"/>
                  <a:cs typeface="SimSun" charset="0"/>
                </a:endParaRPr>
              </a:p>
            </p:txBody>
          </p:sp>
          <p:sp>
            <p:nvSpPr>
              <p:cNvPr id="13" name="Rectangle 24"/>
              <p:cNvSpPr>
                <a:spLocks noChangeArrowheads="1"/>
              </p:cNvSpPr>
              <p:nvPr/>
            </p:nvSpPr>
            <p:spPr bwMode="auto">
              <a:xfrm>
                <a:off x="6761675" y="3927849"/>
                <a:ext cx="545021"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zh-CN" altLang="en-US" sz="1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rPr>
                  <a:t>代码</a:t>
                </a:r>
                <a:endParaRPr kumimoji="0" lang="en-US" altLang="en-US" sz="1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endParaRPr>
              </a:p>
            </p:txBody>
          </p:sp>
          <p:sp>
            <p:nvSpPr>
              <p:cNvPr id="14" name="Rectangle 26"/>
              <p:cNvSpPr>
                <a:spLocks noChangeArrowheads="1"/>
              </p:cNvSpPr>
              <p:nvPr/>
            </p:nvSpPr>
            <p:spPr bwMode="auto">
              <a:xfrm>
                <a:off x="6049935" y="3150394"/>
                <a:ext cx="1968500" cy="615554"/>
              </a:xfrm>
              <a:prstGeom prst="rect">
                <a:avLst/>
              </a:prstGeom>
              <a:gradFill>
                <a:gsLst>
                  <a:gs pos="100000">
                    <a:srgbClr val="FDD000"/>
                  </a:gs>
                  <a:gs pos="0">
                    <a:srgbClr val="FFF9B1"/>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endParaRPr kumimoji="0" lang="zh-CN" altLang="en-US" sz="1800" b="0" i="0" u="none" strike="noStrike" kern="1200" cap="none" spc="0" normalizeH="0" baseline="0" noProof="0">
                  <a:ln>
                    <a:noFill/>
                  </a:ln>
                  <a:solidFill>
                    <a:prstClr val="black"/>
                  </a:solidFill>
                  <a:effectLst/>
                  <a:uLnTx/>
                  <a:uFillTx/>
                  <a:latin typeface="Calibri"/>
                  <a:ea typeface="SimSun" charset="0"/>
                  <a:cs typeface="SimSun" charset="0"/>
                </a:endParaRPr>
              </a:p>
            </p:txBody>
          </p:sp>
          <p:sp>
            <p:nvSpPr>
              <p:cNvPr id="15" name="Rectangle 27"/>
              <p:cNvSpPr>
                <a:spLocks noChangeArrowheads="1"/>
              </p:cNvSpPr>
              <p:nvPr/>
            </p:nvSpPr>
            <p:spPr bwMode="auto">
              <a:xfrm>
                <a:off x="6492370" y="3303962"/>
                <a:ext cx="108363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zh-CN" altLang="en-US" sz="1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rPr>
                  <a:t>初始化数据</a:t>
                </a:r>
                <a:endParaRPr kumimoji="0" lang="en-US" altLang="en-US" sz="1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endParaRPr>
              </a:p>
            </p:txBody>
          </p:sp>
          <p:sp>
            <p:nvSpPr>
              <p:cNvPr id="16" name="Rectangle 31"/>
              <p:cNvSpPr>
                <a:spLocks noChangeArrowheads="1"/>
              </p:cNvSpPr>
              <p:nvPr/>
            </p:nvSpPr>
            <p:spPr bwMode="auto">
              <a:xfrm>
                <a:off x="6049935" y="2733676"/>
                <a:ext cx="1968500" cy="411956"/>
              </a:xfrm>
              <a:prstGeom prst="rect">
                <a:avLst/>
              </a:prstGeom>
              <a:gradFill>
                <a:gsLst>
                  <a:gs pos="100000">
                    <a:srgbClr val="666666"/>
                  </a:gs>
                  <a:gs pos="0">
                    <a:srgbClr val="CCCCCC"/>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 typeface="Monotype Sorts" charset="0"/>
                  <a:buNone/>
                  <a:tabLst/>
                  <a:defRPr/>
                </a:pPr>
                <a:endParaRPr kumimoji="0" lang="zh-CN" altLang="en-US" sz="1800" b="0" i="0" u="none" strike="noStrike" kern="1200" cap="none" spc="0" normalizeH="0" baseline="0" noProof="0">
                  <a:ln>
                    <a:noFill/>
                  </a:ln>
                  <a:solidFill>
                    <a:prstClr val="black"/>
                  </a:solidFill>
                  <a:effectLst/>
                  <a:uLnTx/>
                  <a:uFillTx/>
                  <a:latin typeface="Times New Roman" charset="0"/>
                  <a:ea typeface="SimSun" charset="0"/>
                  <a:cs typeface="SimSun" charset="0"/>
                </a:endParaRPr>
              </a:p>
            </p:txBody>
          </p:sp>
          <p:sp>
            <p:nvSpPr>
              <p:cNvPr id="17" name="Rectangle 32"/>
              <p:cNvSpPr>
                <a:spLocks noChangeArrowheads="1"/>
              </p:cNvSpPr>
              <p:nvPr/>
            </p:nvSpPr>
            <p:spPr bwMode="auto">
              <a:xfrm>
                <a:off x="6851443" y="2785445"/>
                <a:ext cx="365485"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zh-CN" altLang="en-US" sz="1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rPr>
                  <a:t>堆</a:t>
                </a:r>
                <a:endParaRPr kumimoji="0" lang="en-US" altLang="en-US" sz="1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endParaRPr>
              </a:p>
            </p:txBody>
          </p:sp>
          <p:sp>
            <p:nvSpPr>
              <p:cNvPr id="19" name="Rectangle 34"/>
              <p:cNvSpPr>
                <a:spLocks noChangeArrowheads="1"/>
              </p:cNvSpPr>
              <p:nvPr/>
            </p:nvSpPr>
            <p:spPr bwMode="auto">
              <a:xfrm>
                <a:off x="6045172" y="1504950"/>
                <a:ext cx="1968500" cy="390525"/>
              </a:xfrm>
              <a:prstGeom prst="rect">
                <a:avLst/>
              </a:prstGeom>
              <a:gradFill>
                <a:gsLst>
                  <a:gs pos="100000">
                    <a:srgbClr val="33FFFF"/>
                  </a:gs>
                  <a:gs pos="0">
                    <a:srgbClr val="CCFFFF"/>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endParaRPr kumimoji="0" lang="zh-CN" altLang="en-US" sz="1800" b="0" i="0" u="none" strike="noStrike" kern="1200" cap="none" spc="0" normalizeH="0" baseline="0" noProof="0">
                  <a:ln>
                    <a:noFill/>
                  </a:ln>
                  <a:solidFill>
                    <a:prstClr val="black"/>
                  </a:solidFill>
                  <a:effectLst/>
                  <a:uLnTx/>
                  <a:uFillTx/>
                  <a:latin typeface="Calibri"/>
                  <a:ea typeface="SimSun" charset="0"/>
                  <a:cs typeface="SimSun" charset="0"/>
                </a:endParaRPr>
              </a:p>
            </p:txBody>
          </p:sp>
          <p:sp>
            <p:nvSpPr>
              <p:cNvPr id="21" name="Rectangle 36"/>
              <p:cNvSpPr>
                <a:spLocks noChangeArrowheads="1"/>
              </p:cNvSpPr>
              <p:nvPr/>
            </p:nvSpPr>
            <p:spPr bwMode="auto">
              <a:xfrm>
                <a:off x="6846680" y="1522810"/>
                <a:ext cx="365485"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zh-CN" altLang="en-US" sz="1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rPr>
                  <a:t>栈</a:t>
                </a:r>
                <a:endParaRPr kumimoji="0" lang="en-US" altLang="en-US" sz="1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endParaRPr>
              </a:p>
            </p:txBody>
          </p:sp>
          <p:sp>
            <p:nvSpPr>
              <p:cNvPr id="22" name="Rectangle 37"/>
              <p:cNvSpPr>
                <a:spLocks noChangeArrowheads="1"/>
              </p:cNvSpPr>
              <p:nvPr/>
            </p:nvSpPr>
            <p:spPr bwMode="auto">
              <a:xfrm>
                <a:off x="6045172" y="1119188"/>
                <a:ext cx="1968500" cy="390525"/>
              </a:xfrm>
              <a:prstGeom prst="rect">
                <a:avLst/>
              </a:prstGeom>
              <a:gradFill>
                <a:gsLst>
                  <a:gs pos="100000">
                    <a:srgbClr val="FF9900"/>
                  </a:gs>
                  <a:gs pos="0">
                    <a:srgbClr val="FFCC66"/>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endParaRPr kumimoji="0" lang="zh-CN" altLang="en-US" sz="1800" b="0" i="0" u="none" strike="noStrike" kern="1200" cap="none" spc="0" normalizeH="0" baseline="0" noProof="0">
                  <a:ln>
                    <a:noFill/>
                  </a:ln>
                  <a:solidFill>
                    <a:prstClr val="black"/>
                  </a:solidFill>
                  <a:effectLst/>
                  <a:uLnTx/>
                  <a:uFillTx/>
                  <a:latin typeface="Calibri"/>
                  <a:ea typeface="SimSun" charset="0"/>
                  <a:cs typeface="SimSun" charset="0"/>
                </a:endParaRPr>
              </a:p>
            </p:txBody>
          </p:sp>
          <p:sp>
            <p:nvSpPr>
              <p:cNvPr id="23" name="Rectangle 38"/>
              <p:cNvSpPr>
                <a:spLocks noChangeArrowheads="1"/>
              </p:cNvSpPr>
              <p:nvPr/>
            </p:nvSpPr>
            <p:spPr bwMode="auto">
              <a:xfrm>
                <a:off x="6667144" y="1165623"/>
                <a:ext cx="724557"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zh-CN" altLang="en-US" sz="1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rPr>
                  <a:t>共享库</a:t>
                </a:r>
                <a:endParaRPr kumimoji="0" lang="en-US" altLang="en-US" sz="1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endParaRPr>
              </a:p>
            </p:txBody>
          </p:sp>
          <p:sp>
            <p:nvSpPr>
              <p:cNvPr id="24" name="Rectangle 39"/>
              <p:cNvSpPr>
                <a:spLocks noChangeArrowheads="1"/>
              </p:cNvSpPr>
              <p:nvPr/>
            </p:nvSpPr>
            <p:spPr bwMode="auto">
              <a:xfrm>
                <a:off x="6046760" y="840581"/>
                <a:ext cx="1968500" cy="276225"/>
              </a:xfrm>
              <a:prstGeom prst="rect">
                <a:avLst/>
              </a:prstGeom>
              <a:gradFill>
                <a:gsLst>
                  <a:gs pos="100000">
                    <a:srgbClr val="339900"/>
                  </a:gs>
                  <a:gs pos="0">
                    <a:srgbClr val="CCFF99"/>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endParaRPr kumimoji="0" lang="zh-CN" altLang="en-US" sz="1800" b="0" i="0" u="none" strike="noStrike" kern="1200" cap="none" spc="0" normalizeH="0" baseline="0" noProof="0">
                  <a:ln>
                    <a:noFill/>
                  </a:ln>
                  <a:solidFill>
                    <a:prstClr val="black"/>
                  </a:solidFill>
                  <a:effectLst/>
                  <a:uLnTx/>
                  <a:uFillTx/>
                  <a:latin typeface="Calibri"/>
                  <a:ea typeface="SimSun" charset="0"/>
                  <a:cs typeface="SimSun" charset="0"/>
                </a:endParaRPr>
              </a:p>
            </p:txBody>
          </p:sp>
          <p:sp>
            <p:nvSpPr>
              <p:cNvPr id="25" name="Rectangle 40"/>
              <p:cNvSpPr>
                <a:spLocks noChangeArrowheads="1"/>
              </p:cNvSpPr>
              <p:nvPr/>
            </p:nvSpPr>
            <p:spPr bwMode="auto">
              <a:xfrm>
                <a:off x="6758500" y="829867"/>
                <a:ext cx="545021"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zh-CN" altLang="en-US" sz="1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rPr>
                  <a:t>段表</a:t>
                </a:r>
                <a:endParaRPr kumimoji="0" lang="en-US" sz="1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endParaRPr>
              </a:p>
            </p:txBody>
          </p:sp>
          <p:sp>
            <p:nvSpPr>
              <p:cNvPr id="44" name="下箭头 43"/>
              <p:cNvSpPr/>
              <p:nvPr/>
            </p:nvSpPr>
            <p:spPr>
              <a:xfrm>
                <a:off x="6816696" y="1913568"/>
                <a:ext cx="428628" cy="285752"/>
              </a:xfrm>
              <a:prstGeom prst="downArrow">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5" name="下箭头 44"/>
              <p:cNvSpPr/>
              <p:nvPr/>
            </p:nvSpPr>
            <p:spPr>
              <a:xfrm>
                <a:off x="6816696" y="2436494"/>
                <a:ext cx="428628" cy="285752"/>
              </a:xfrm>
              <a:prstGeom prst="downArrow">
                <a:avLst/>
              </a:prstGeom>
              <a:gradFill>
                <a:gsLst>
                  <a:gs pos="100000">
                    <a:srgbClr val="11576A"/>
                  </a:gs>
                  <a:gs pos="0">
                    <a:srgbClr val="0EB1C8"/>
                  </a:gs>
                  <a:gs pos="100000">
                    <a:schemeClr val="accent1">
                      <a:tint val="23500"/>
                      <a:satMod val="160000"/>
                    </a:schemeClr>
                  </a:gs>
                </a:gsLst>
                <a:lin ang="5400000" scaled="0"/>
              </a:gradFill>
              <a:ln>
                <a:noFill/>
              </a:ln>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grpSp>
        <p:nvGrpSpPr>
          <p:cNvPr id="5" name="组合 4"/>
          <p:cNvGrpSpPr/>
          <p:nvPr/>
        </p:nvGrpSpPr>
        <p:grpSpPr>
          <a:xfrm>
            <a:off x="2546223" y="1530573"/>
            <a:ext cx="4401825" cy="2898644"/>
            <a:chOff x="-2029229" y="1142990"/>
            <a:chExt cx="4401825" cy="2898644"/>
          </a:xfrm>
        </p:grpSpPr>
        <p:grpSp>
          <p:nvGrpSpPr>
            <p:cNvPr id="42" name="组合 41"/>
            <p:cNvGrpSpPr/>
            <p:nvPr/>
          </p:nvGrpSpPr>
          <p:grpSpPr>
            <a:xfrm>
              <a:off x="428596" y="1142990"/>
              <a:ext cx="1944000" cy="2664000"/>
              <a:chOff x="1785918" y="2071684"/>
              <a:chExt cx="1944000" cy="2664000"/>
            </a:xfrm>
          </p:grpSpPr>
          <p:sp>
            <p:nvSpPr>
              <p:cNvPr id="33" name="矩形 32"/>
              <p:cNvSpPr/>
              <p:nvPr/>
            </p:nvSpPr>
            <p:spPr>
              <a:xfrm>
                <a:off x="1785918" y="2071684"/>
                <a:ext cx="1944000" cy="2664000"/>
              </a:xfrm>
              <a:prstGeom prst="rect">
                <a:avLst/>
              </a:prstGeom>
              <a:gradFill>
                <a:gsLst>
                  <a:gs pos="100000">
                    <a:srgbClr val="11576A"/>
                  </a:gs>
                  <a:gs pos="0">
                    <a:srgbClr val="0EB1C8"/>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4" name="TextBox 33"/>
              <p:cNvSpPr txBox="1"/>
              <p:nvPr/>
            </p:nvSpPr>
            <p:spPr>
              <a:xfrm>
                <a:off x="2466643" y="2071684"/>
                <a:ext cx="492443"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rPr>
                  <a:t>PC</a:t>
                </a:r>
                <a:endParaRPr kumimoji="0" lang="zh-CN" altLang="en-US"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35" name="TextBox 34"/>
              <p:cNvSpPr txBox="1"/>
              <p:nvPr/>
            </p:nvSpPr>
            <p:spPr>
              <a:xfrm>
                <a:off x="2466643" y="2386464"/>
                <a:ext cx="476413"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rPr>
                  <a:t>SP</a:t>
                </a:r>
                <a:endParaRPr kumimoji="0" lang="zh-CN" altLang="en-US"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36" name="TextBox 35"/>
              <p:cNvSpPr txBox="1"/>
              <p:nvPr/>
            </p:nvSpPr>
            <p:spPr>
              <a:xfrm>
                <a:off x="2073645" y="2701244"/>
                <a:ext cx="133882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rPr>
                  <a:t>其他寄存器</a:t>
                </a:r>
              </a:p>
            </p:txBody>
          </p:sp>
          <p:sp>
            <p:nvSpPr>
              <p:cNvPr id="37" name="TextBox 36"/>
              <p:cNvSpPr txBox="1"/>
              <p:nvPr/>
            </p:nvSpPr>
            <p:spPr>
              <a:xfrm>
                <a:off x="2434531" y="3016024"/>
                <a:ext cx="59663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rPr>
                  <a:t>PID</a:t>
                </a:r>
                <a:endParaRPr kumimoji="0" lang="zh-CN" altLang="en-US"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38" name="TextBox 37"/>
              <p:cNvSpPr txBox="1"/>
              <p:nvPr/>
            </p:nvSpPr>
            <p:spPr>
              <a:xfrm>
                <a:off x="2434531" y="3330804"/>
                <a:ext cx="623889"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rPr>
                  <a:t>UID</a:t>
                </a:r>
                <a:endParaRPr kumimoji="0" lang="zh-CN" altLang="en-US"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39" name="TextBox 38"/>
              <p:cNvSpPr txBox="1"/>
              <p:nvPr/>
            </p:nvSpPr>
            <p:spPr>
              <a:xfrm>
                <a:off x="2073645" y="3645584"/>
                <a:ext cx="133882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rPr>
                  <a:t>调度优先级</a:t>
                </a:r>
              </a:p>
            </p:txBody>
          </p:sp>
          <p:sp>
            <p:nvSpPr>
              <p:cNvPr id="40" name="TextBox 39"/>
              <p:cNvSpPr txBox="1"/>
              <p:nvPr/>
            </p:nvSpPr>
            <p:spPr>
              <a:xfrm>
                <a:off x="1972047" y="3960364"/>
                <a:ext cx="1569661"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rPr>
                  <a:t>打开文件列表</a:t>
                </a:r>
              </a:p>
            </p:txBody>
          </p:sp>
          <p:sp>
            <p:nvSpPr>
              <p:cNvPr id="41" name="TextBox 40"/>
              <p:cNvSpPr txBox="1"/>
              <p:nvPr/>
            </p:nvSpPr>
            <p:spPr>
              <a:xfrm>
                <a:off x="2523579" y="4275144"/>
                <a:ext cx="431528"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rPr>
                  <a:t>…</a:t>
                </a:r>
                <a:endParaRPr kumimoji="0" lang="zh-CN" altLang="en-US" sz="20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grpSp>
        <p:sp>
          <p:nvSpPr>
            <p:cNvPr id="28" name="Line 54"/>
            <p:cNvSpPr>
              <a:spLocks noChangeShapeType="1"/>
            </p:cNvSpPr>
            <p:nvPr/>
          </p:nvSpPr>
          <p:spPr bwMode="auto">
            <a:xfrm>
              <a:off x="51408" y="1327740"/>
              <a:ext cx="1152000" cy="0"/>
            </a:xfrm>
            <a:prstGeom prst="line">
              <a:avLst/>
            </a:prstGeom>
            <a:noFill/>
            <a:ln w="28575" cmpd="sng">
              <a:solidFill>
                <a:srgbClr val="11576A"/>
              </a:solidFill>
              <a:prstDash val="dash"/>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Line 55"/>
            <p:cNvSpPr>
              <a:spLocks noChangeShapeType="1"/>
            </p:cNvSpPr>
            <p:nvPr/>
          </p:nvSpPr>
          <p:spPr bwMode="auto">
            <a:xfrm>
              <a:off x="67521" y="1331821"/>
              <a:ext cx="13706" cy="2700000"/>
            </a:xfrm>
            <a:prstGeom prst="line">
              <a:avLst/>
            </a:prstGeom>
            <a:noFill/>
            <a:ln w="28575" cmpd="sng">
              <a:solidFill>
                <a:srgbClr val="11576A"/>
              </a:solidFill>
              <a:prstDash val="dash"/>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Line 56"/>
            <p:cNvSpPr>
              <a:spLocks noChangeShapeType="1"/>
            </p:cNvSpPr>
            <p:nvPr/>
          </p:nvSpPr>
          <p:spPr bwMode="auto">
            <a:xfrm flipH="1" flipV="1">
              <a:off x="-2026053" y="4031822"/>
              <a:ext cx="2107280" cy="9812"/>
            </a:xfrm>
            <a:prstGeom prst="line">
              <a:avLst/>
            </a:prstGeom>
            <a:noFill/>
            <a:ln w="28575" cmpd="sng">
              <a:solidFill>
                <a:srgbClr val="11576A"/>
              </a:solidFill>
              <a:prstDash val="dash"/>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Line 57"/>
            <p:cNvSpPr>
              <a:spLocks noChangeShapeType="1"/>
            </p:cNvSpPr>
            <p:nvPr/>
          </p:nvSpPr>
          <p:spPr bwMode="auto">
            <a:xfrm flipH="1" flipV="1">
              <a:off x="-2029229" y="1623428"/>
              <a:ext cx="3195485" cy="0"/>
            </a:xfrm>
            <a:prstGeom prst="line">
              <a:avLst/>
            </a:prstGeom>
            <a:noFill/>
            <a:ln w="28575" cmpd="sng">
              <a:solidFill>
                <a:srgbClr val="11576A"/>
              </a:solidFill>
              <a:prstDash val="dash"/>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 name="组合 1"/>
          <p:cNvGrpSpPr/>
          <p:nvPr/>
        </p:nvGrpSpPr>
        <p:grpSpPr>
          <a:xfrm>
            <a:off x="2763246" y="889141"/>
            <a:ext cx="2094447" cy="1012462"/>
            <a:chOff x="2763246" y="702126"/>
            <a:chExt cx="2094447" cy="1012462"/>
          </a:xfrm>
        </p:grpSpPr>
        <p:sp>
          <p:nvSpPr>
            <p:cNvPr id="32" name="文本框 1"/>
            <p:cNvSpPr txBox="1"/>
            <p:nvPr/>
          </p:nvSpPr>
          <p:spPr>
            <a:xfrm>
              <a:off x="3057200" y="712242"/>
              <a:ext cx="1569660" cy="369332"/>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rPr>
                <a:t>进程标识信息</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endParaRPr>
            </a:p>
          </p:txBody>
        </p:sp>
        <p:sp>
          <p:nvSpPr>
            <p:cNvPr id="47" name="文本框 1"/>
            <p:cNvSpPr txBox="1"/>
            <p:nvPr/>
          </p:nvSpPr>
          <p:spPr>
            <a:xfrm>
              <a:off x="3057200" y="1023292"/>
              <a:ext cx="1800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rPr>
                <a:t>处理机现场保存</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endParaRPr>
            </a:p>
          </p:txBody>
        </p:sp>
        <p:sp>
          <p:nvSpPr>
            <p:cNvPr id="48" name="文本框 1"/>
            <p:cNvSpPr txBox="1"/>
            <p:nvPr/>
          </p:nvSpPr>
          <p:spPr>
            <a:xfrm>
              <a:off x="3057200" y="1324636"/>
              <a:ext cx="1569660" cy="369332"/>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进程</a:t>
              </a: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rPr>
                <a:t>控制信息</a:t>
              </a:r>
            </a:p>
          </p:txBody>
        </p:sp>
        <p:sp>
          <p:nvSpPr>
            <p:cNvPr id="49" name="TextBox 48"/>
            <p:cNvSpPr txBox="1"/>
            <p:nvPr/>
          </p:nvSpPr>
          <p:spPr>
            <a:xfrm>
              <a:off x="2763246" y="702126"/>
              <a:ext cx="389518"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50" name="TextBox 49"/>
            <p:cNvSpPr txBox="1"/>
            <p:nvPr/>
          </p:nvSpPr>
          <p:spPr>
            <a:xfrm>
              <a:off x="2763246" y="999908"/>
              <a:ext cx="389518"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51" name="TextBox 50"/>
            <p:cNvSpPr txBox="1"/>
            <p:nvPr/>
          </p:nvSpPr>
          <p:spPr>
            <a:xfrm>
              <a:off x="2763246" y="1314478"/>
              <a:ext cx="389518"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13550723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457200" marR="0" lvl="0" indent="-457200" algn="ctr" defTabSz="914400" rtl="0" eaLnBrk="1" fontAlgn="auto" latinLnBrk="0" hangingPunct="1">
              <a:lnSpc>
                <a:spcPct val="100000"/>
              </a:lnSpc>
              <a:spcBef>
                <a:spcPts val="0"/>
              </a:spcBef>
              <a:spcAft>
                <a:spcPts val="0"/>
              </a:spcAft>
              <a:buClrTx/>
              <a:buSzTx/>
              <a:buFontTx/>
              <a:buNone/>
              <a:tabLst/>
              <a:defRPr/>
            </a:pPr>
            <a:r>
              <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进程控制信息</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4" name="组合 3"/>
          <p:cNvGrpSpPr/>
          <p:nvPr/>
        </p:nvGrpSpPr>
        <p:grpSpPr>
          <a:xfrm>
            <a:off x="852069" y="978560"/>
            <a:ext cx="3557834" cy="761458"/>
            <a:chOff x="852069" y="978560"/>
            <a:chExt cx="3557834" cy="761458"/>
          </a:xfrm>
        </p:grpSpPr>
        <p:sp>
          <p:nvSpPr>
            <p:cNvPr id="2" name="Rectangle 3"/>
            <p:cNvSpPr txBox="1">
              <a:spLocks noChangeArrowheads="1"/>
            </p:cNvSpPr>
            <p:nvPr/>
          </p:nvSpPr>
          <p:spPr>
            <a:xfrm>
              <a:off x="1165161" y="978560"/>
              <a:ext cx="2406707" cy="429544"/>
            </a:xfrm>
            <a:prstGeom prst="rect">
              <a:avLst/>
            </a:prstGeom>
          </p:spPr>
          <p:txBody>
            <a:bodyPr/>
            <a:lstStyle/>
            <a:p>
              <a:pPr marL="0" marR="0" lvl="0" indent="0" algn="l" defTabSz="914400" rtl="0" eaLnBrk="1" fontAlgn="auto" latinLnBrk="0" hangingPunct="1">
                <a:lnSpc>
                  <a:spcPct val="12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调度和状态信息</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7" name="TextBox 16"/>
            <p:cNvSpPr txBox="1"/>
            <p:nvPr/>
          </p:nvSpPr>
          <p:spPr>
            <a:xfrm>
              <a:off x="852069" y="1021012"/>
              <a:ext cx="357508"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8" name="矩形 17"/>
            <p:cNvSpPr/>
            <p:nvPr/>
          </p:nvSpPr>
          <p:spPr>
            <a:xfrm>
              <a:off x="1386318" y="1370686"/>
              <a:ext cx="3023585" cy="369332"/>
            </a:xfrm>
            <a:prstGeom prst="rect">
              <a:avLst/>
            </a:prstGeom>
          </p:spPr>
          <p:txBody>
            <a:bodyPr wrap="none">
              <a:sp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调度进程和处理机使用情况 </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6" name="图片 35" descr="小点1.png"/>
            <p:cNvPicPr>
              <a:picLocks noChangeAspect="1"/>
            </p:cNvPicPr>
            <p:nvPr/>
          </p:nvPicPr>
          <p:blipFill>
            <a:blip r:embed="rId2" cstate="print"/>
            <a:stretch>
              <a:fillRect/>
            </a:stretch>
          </p:blipFill>
          <p:spPr>
            <a:xfrm>
              <a:off x="1259632" y="1463948"/>
              <a:ext cx="152577" cy="148997"/>
            </a:xfrm>
            <a:prstGeom prst="rect">
              <a:avLst/>
            </a:prstGeom>
          </p:spPr>
        </p:pic>
      </p:grpSp>
      <p:grpSp>
        <p:nvGrpSpPr>
          <p:cNvPr id="5" name="组合 4"/>
          <p:cNvGrpSpPr/>
          <p:nvPr/>
        </p:nvGrpSpPr>
        <p:grpSpPr>
          <a:xfrm>
            <a:off x="852069" y="1643056"/>
            <a:ext cx="3488904" cy="723800"/>
            <a:chOff x="852069" y="1643056"/>
            <a:chExt cx="3488904" cy="723800"/>
          </a:xfrm>
        </p:grpSpPr>
        <p:sp>
          <p:nvSpPr>
            <p:cNvPr id="20" name="Rectangle 3"/>
            <p:cNvSpPr txBox="1">
              <a:spLocks noChangeArrowheads="1"/>
            </p:cNvSpPr>
            <p:nvPr/>
          </p:nvSpPr>
          <p:spPr>
            <a:xfrm>
              <a:off x="1165161" y="1643056"/>
              <a:ext cx="2406707" cy="429544"/>
            </a:xfrm>
            <a:prstGeom prst="rect">
              <a:avLst/>
            </a:prstGeom>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进程间通信信息</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20"/>
            <p:cNvSpPr txBox="1"/>
            <p:nvPr/>
          </p:nvSpPr>
          <p:spPr>
            <a:xfrm>
              <a:off x="852069" y="1685508"/>
              <a:ext cx="357508"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3" name="矩形 22"/>
            <p:cNvSpPr/>
            <p:nvPr/>
          </p:nvSpPr>
          <p:spPr>
            <a:xfrm>
              <a:off x="1386318" y="1997524"/>
              <a:ext cx="2954655" cy="369332"/>
            </a:xfrm>
            <a:prstGeom prst="rect">
              <a:avLst/>
            </a:prstGeom>
          </p:spPr>
          <p:txBody>
            <a:bodyPr wrap="none">
              <a:sp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进程间通信相关的各种标识</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7" name="图片 36" descr="小点1.png"/>
            <p:cNvPicPr>
              <a:picLocks noChangeAspect="1"/>
            </p:cNvPicPr>
            <p:nvPr/>
          </p:nvPicPr>
          <p:blipFill>
            <a:blip r:embed="rId2" cstate="print"/>
            <a:stretch>
              <a:fillRect/>
            </a:stretch>
          </p:blipFill>
          <p:spPr>
            <a:xfrm>
              <a:off x="1261875" y="2103820"/>
              <a:ext cx="152577" cy="148997"/>
            </a:xfrm>
            <a:prstGeom prst="rect">
              <a:avLst/>
            </a:prstGeom>
          </p:spPr>
        </p:pic>
      </p:grpSp>
      <p:grpSp>
        <p:nvGrpSpPr>
          <p:cNvPr id="6" name="组合 5"/>
          <p:cNvGrpSpPr/>
          <p:nvPr/>
        </p:nvGrpSpPr>
        <p:grpSpPr>
          <a:xfrm>
            <a:off x="852069" y="2269894"/>
            <a:ext cx="3950569" cy="740362"/>
            <a:chOff x="852069" y="2269894"/>
            <a:chExt cx="3950569" cy="740362"/>
          </a:xfrm>
        </p:grpSpPr>
        <p:sp>
          <p:nvSpPr>
            <p:cNvPr id="24" name="Rectangle 3"/>
            <p:cNvSpPr txBox="1">
              <a:spLocks noChangeArrowheads="1"/>
            </p:cNvSpPr>
            <p:nvPr/>
          </p:nvSpPr>
          <p:spPr>
            <a:xfrm>
              <a:off x="1165161" y="2269894"/>
              <a:ext cx="2406707" cy="429544"/>
            </a:xfrm>
            <a:prstGeom prst="rect">
              <a:avLst/>
            </a:prstGeom>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存储管理信息</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52069" y="2312346"/>
              <a:ext cx="357508"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7" name="矩形 26"/>
            <p:cNvSpPr/>
            <p:nvPr/>
          </p:nvSpPr>
          <p:spPr>
            <a:xfrm>
              <a:off x="1386318" y="2640924"/>
              <a:ext cx="3416320" cy="369332"/>
            </a:xfrm>
            <a:prstGeom prst="rect">
              <a:avLst/>
            </a:prstGeom>
          </p:spPr>
          <p:txBody>
            <a:bodyPr wrap="none">
              <a:sp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指向进程映像存储空间数据结构</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8" name="图片 37" descr="小点1.png"/>
            <p:cNvPicPr>
              <a:picLocks noChangeAspect="1"/>
            </p:cNvPicPr>
            <p:nvPr/>
          </p:nvPicPr>
          <p:blipFill>
            <a:blip r:embed="rId2" cstate="print"/>
            <a:stretch>
              <a:fillRect/>
            </a:stretch>
          </p:blipFill>
          <p:spPr>
            <a:xfrm>
              <a:off x="1259632" y="2734717"/>
              <a:ext cx="152577" cy="148997"/>
            </a:xfrm>
            <a:prstGeom prst="rect">
              <a:avLst/>
            </a:prstGeom>
          </p:spPr>
        </p:pic>
      </p:grpSp>
      <p:grpSp>
        <p:nvGrpSpPr>
          <p:cNvPr id="7" name="组合 6"/>
          <p:cNvGrpSpPr/>
          <p:nvPr/>
        </p:nvGrpSpPr>
        <p:grpSpPr>
          <a:xfrm>
            <a:off x="852069" y="2929614"/>
            <a:ext cx="4412234" cy="740362"/>
            <a:chOff x="852069" y="2929614"/>
            <a:chExt cx="4412234" cy="740362"/>
          </a:xfrm>
        </p:grpSpPr>
        <p:sp>
          <p:nvSpPr>
            <p:cNvPr id="28" name="Rectangle 3"/>
            <p:cNvSpPr txBox="1">
              <a:spLocks noChangeArrowheads="1"/>
            </p:cNvSpPr>
            <p:nvPr/>
          </p:nvSpPr>
          <p:spPr>
            <a:xfrm>
              <a:off x="1165161" y="2929614"/>
              <a:ext cx="2406707" cy="429544"/>
            </a:xfrm>
            <a:prstGeom prst="rect">
              <a:avLst/>
            </a:prstGeom>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进程所用资源</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9" name="TextBox 28"/>
            <p:cNvSpPr txBox="1"/>
            <p:nvPr/>
          </p:nvSpPr>
          <p:spPr>
            <a:xfrm>
              <a:off x="852069" y="2972066"/>
              <a:ext cx="357508"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31" name="矩形 30"/>
            <p:cNvSpPr/>
            <p:nvPr/>
          </p:nvSpPr>
          <p:spPr>
            <a:xfrm>
              <a:off x="1386318" y="3300644"/>
              <a:ext cx="3877985" cy="369332"/>
            </a:xfrm>
            <a:prstGeom prst="rect">
              <a:avLst/>
            </a:prstGeom>
          </p:spPr>
          <p:txBody>
            <a:bodyPr wrap="none">
              <a:sp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进程使用的系统资源，如打开文件等</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9" name="图片 38" descr="小点1.png"/>
            <p:cNvPicPr>
              <a:picLocks noChangeAspect="1"/>
            </p:cNvPicPr>
            <p:nvPr/>
          </p:nvPicPr>
          <p:blipFill>
            <a:blip r:embed="rId2" cstate="print"/>
            <a:stretch>
              <a:fillRect/>
            </a:stretch>
          </p:blipFill>
          <p:spPr>
            <a:xfrm>
              <a:off x="1259632" y="3390378"/>
              <a:ext cx="152577" cy="148997"/>
            </a:xfrm>
            <a:prstGeom prst="rect">
              <a:avLst/>
            </a:prstGeom>
          </p:spPr>
        </p:pic>
      </p:grpSp>
      <p:grpSp>
        <p:nvGrpSpPr>
          <p:cNvPr id="8" name="组合 7"/>
          <p:cNvGrpSpPr/>
          <p:nvPr/>
        </p:nvGrpSpPr>
        <p:grpSpPr>
          <a:xfrm>
            <a:off x="852069" y="3600868"/>
            <a:ext cx="3934245" cy="697536"/>
            <a:chOff x="852069" y="3600868"/>
            <a:chExt cx="3934245" cy="697536"/>
          </a:xfrm>
        </p:grpSpPr>
        <p:sp>
          <p:nvSpPr>
            <p:cNvPr id="32" name="Rectangle 3"/>
            <p:cNvSpPr txBox="1">
              <a:spLocks noChangeArrowheads="1"/>
            </p:cNvSpPr>
            <p:nvPr/>
          </p:nvSpPr>
          <p:spPr>
            <a:xfrm>
              <a:off x="1165161" y="3600868"/>
              <a:ext cx="3621153" cy="429544"/>
            </a:xfrm>
            <a:prstGeom prst="rect">
              <a:avLst/>
            </a:prstGeom>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有关数据结构连接信息</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3" name="TextBox 32"/>
            <p:cNvSpPr txBox="1"/>
            <p:nvPr/>
          </p:nvSpPr>
          <p:spPr>
            <a:xfrm>
              <a:off x="852069" y="3643320"/>
              <a:ext cx="357508"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35" name="矩形 34"/>
            <p:cNvSpPr/>
            <p:nvPr/>
          </p:nvSpPr>
          <p:spPr>
            <a:xfrm>
              <a:off x="1386318" y="3929072"/>
              <a:ext cx="2496196" cy="369332"/>
            </a:xfrm>
            <a:prstGeom prst="rect">
              <a:avLst/>
            </a:prstGeom>
          </p:spPr>
          <p:txBody>
            <a:bodyPr wrap="none">
              <a:sp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与</a:t>
              </a:r>
              <a:r>
                <a:rPr kumimoji="0" lang="en-US" altLang="zh-CN"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PCB</a:t>
              </a:r>
              <a:r>
                <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相关的进程队列</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0" name="图片 39" descr="小点1.png"/>
            <p:cNvPicPr>
              <a:picLocks noChangeAspect="1"/>
            </p:cNvPicPr>
            <p:nvPr/>
          </p:nvPicPr>
          <p:blipFill>
            <a:blip r:embed="rId2" cstate="print"/>
            <a:stretch>
              <a:fillRect/>
            </a:stretch>
          </p:blipFill>
          <p:spPr>
            <a:xfrm>
              <a:off x="1259632" y="4030412"/>
              <a:ext cx="152577" cy="148997"/>
            </a:xfrm>
            <a:prstGeom prst="rect">
              <a:avLst/>
            </a:prstGeom>
          </p:spPr>
        </p:pic>
      </p:grpSp>
    </p:spTree>
    <p:extLst>
      <p:ext uri="{BB962C8B-B14F-4D97-AF65-F5344CB8AC3E}">
        <p14:creationId xmlns:p14="http://schemas.microsoft.com/office/powerpoint/2010/main" val="33104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28728" y="3410994"/>
            <a:ext cx="1620957" cy="1398700"/>
            <a:chOff x="1428728" y="3410994"/>
            <a:chExt cx="1620957" cy="1398700"/>
          </a:xfrm>
        </p:grpSpPr>
        <p:sp>
          <p:nvSpPr>
            <p:cNvPr id="88" name="矩形 87"/>
            <p:cNvSpPr/>
            <p:nvPr/>
          </p:nvSpPr>
          <p:spPr>
            <a:xfrm>
              <a:off x="1714480" y="3730080"/>
              <a:ext cx="648000" cy="180000"/>
            </a:xfrm>
            <a:prstGeom prst="rect">
              <a:avLst/>
            </a:prstGeom>
            <a:gradFill flip="none" rotWithShape="1">
              <a:gsLst>
                <a:gs pos="0">
                  <a:schemeClr val="accent1">
                    <a:shade val="30000"/>
                    <a:satMod val="115000"/>
                  </a:schemeClr>
                </a:gs>
                <a:gs pos="100000">
                  <a:srgbClr val="00B0F0"/>
                </a:gs>
              </a:gsLst>
              <a:lin ang="16200000" scaled="1"/>
              <a:tileRect/>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9" name="矩形 88"/>
            <p:cNvSpPr/>
            <p:nvPr/>
          </p:nvSpPr>
          <p:spPr>
            <a:xfrm>
              <a:off x="1714480" y="3915816"/>
              <a:ext cx="648000" cy="180000"/>
            </a:xfrm>
            <a:prstGeom prst="rect">
              <a:avLst/>
            </a:prstGeom>
            <a:gradFill>
              <a:gsLst>
                <a:gs pos="0">
                  <a:schemeClr val="bg1">
                    <a:lumMod val="65000"/>
                  </a:schemeClr>
                </a:gs>
                <a:gs pos="100000">
                  <a:schemeClr val="bg1">
                    <a:lumMod val="95000"/>
                  </a:schemeClr>
                </a:gs>
              </a:gsLst>
              <a:lin ang="16200000" scaled="1"/>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0" name="矩形 89"/>
            <p:cNvSpPr/>
            <p:nvPr/>
          </p:nvSpPr>
          <p:spPr>
            <a:xfrm>
              <a:off x="1714480" y="4087741"/>
              <a:ext cx="648000" cy="180000"/>
            </a:xfrm>
            <a:prstGeom prst="rect">
              <a:avLst/>
            </a:prstGeom>
            <a:gradFill>
              <a:gsLst>
                <a:gs pos="0">
                  <a:schemeClr val="accent1">
                    <a:shade val="30000"/>
                    <a:satMod val="115000"/>
                  </a:schemeClr>
                </a:gs>
                <a:gs pos="100000">
                  <a:srgbClr val="00B0F0"/>
                </a:gs>
              </a:gsLst>
              <a:lin ang="16200000" scaled="1"/>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1" name="矩形 90"/>
            <p:cNvSpPr/>
            <p:nvPr/>
          </p:nvSpPr>
          <p:spPr>
            <a:xfrm>
              <a:off x="1714480" y="4263958"/>
              <a:ext cx="648000" cy="180000"/>
            </a:xfrm>
            <a:prstGeom prst="rect">
              <a:avLst/>
            </a:prstGeom>
            <a:gradFill>
              <a:gsLst>
                <a:gs pos="0">
                  <a:schemeClr val="bg1">
                    <a:lumMod val="65000"/>
                  </a:schemeClr>
                </a:gs>
                <a:gs pos="100000">
                  <a:schemeClr val="bg1">
                    <a:lumMod val="95000"/>
                  </a:schemeClr>
                </a:gs>
              </a:gsLst>
              <a:lin ang="16200000" scaled="1"/>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2" name="矩形 91"/>
            <p:cNvSpPr/>
            <p:nvPr/>
          </p:nvSpPr>
          <p:spPr>
            <a:xfrm>
              <a:off x="1714480" y="4443958"/>
              <a:ext cx="648000" cy="180000"/>
            </a:xfrm>
            <a:prstGeom prst="rect">
              <a:avLst/>
            </a:prstGeom>
            <a:gradFill>
              <a:gsLst>
                <a:gs pos="0">
                  <a:schemeClr val="accent1">
                    <a:shade val="30000"/>
                    <a:satMod val="115000"/>
                  </a:schemeClr>
                </a:gs>
                <a:gs pos="100000">
                  <a:srgbClr val="00B0F0"/>
                </a:gs>
              </a:gsLst>
              <a:lin ang="16200000" scaled="1"/>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6" name="矩形 95"/>
            <p:cNvSpPr/>
            <p:nvPr/>
          </p:nvSpPr>
          <p:spPr>
            <a:xfrm>
              <a:off x="1714480" y="4629694"/>
              <a:ext cx="648000" cy="180000"/>
            </a:xfrm>
            <a:prstGeom prst="rect">
              <a:avLst/>
            </a:prstGeom>
            <a:gradFill>
              <a:gsLst>
                <a:gs pos="0">
                  <a:schemeClr val="bg1">
                    <a:lumMod val="65000"/>
                  </a:schemeClr>
                </a:gs>
                <a:gs pos="100000">
                  <a:schemeClr val="bg1">
                    <a:lumMod val="95000"/>
                  </a:schemeClr>
                </a:gs>
              </a:gsLst>
              <a:lin ang="16200000" scaled="1"/>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7" name="TextBox 48"/>
            <p:cNvSpPr txBox="1"/>
            <p:nvPr/>
          </p:nvSpPr>
          <p:spPr>
            <a:xfrm>
              <a:off x="1428728" y="3410994"/>
              <a:ext cx="162095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进程控制块列表</a:t>
              </a:r>
            </a:p>
          </p:txBody>
        </p:sp>
      </p:grpSp>
      <p:sp>
        <p:nvSpPr>
          <p:cNvPr id="3"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进程控制块的组织</a:t>
            </a:r>
          </a:p>
        </p:txBody>
      </p:sp>
      <p:grpSp>
        <p:nvGrpSpPr>
          <p:cNvPr id="8" name="组合 7"/>
          <p:cNvGrpSpPr/>
          <p:nvPr/>
        </p:nvGrpSpPr>
        <p:grpSpPr>
          <a:xfrm>
            <a:off x="539552" y="751933"/>
            <a:ext cx="1440161" cy="481188"/>
            <a:chOff x="539552" y="751933"/>
            <a:chExt cx="1440161" cy="481188"/>
          </a:xfrm>
        </p:grpSpPr>
        <p:sp>
          <p:nvSpPr>
            <p:cNvPr id="2" name="Rectangle 3"/>
            <p:cNvSpPr txBox="1">
              <a:spLocks noChangeArrowheads="1"/>
            </p:cNvSpPr>
            <p:nvPr/>
          </p:nvSpPr>
          <p:spPr>
            <a:xfrm>
              <a:off x="852645" y="751933"/>
              <a:ext cx="1127068" cy="481188"/>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
                  <a:srgbClr val="1F497D"/>
                </a:buClr>
                <a:buSzPct val="75000"/>
                <a:buFontTx/>
                <a:buNone/>
                <a:tabLst/>
                <a:defRPr/>
              </a:pPr>
              <a:r>
                <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rPr>
                <a:t>链表</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7" name="TextBox 16"/>
            <p:cNvSpPr txBox="1"/>
            <p:nvPr/>
          </p:nvSpPr>
          <p:spPr>
            <a:xfrm>
              <a:off x="539552" y="767490"/>
              <a:ext cx="357508"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539551" y="1878457"/>
            <a:ext cx="1440162" cy="400110"/>
            <a:chOff x="539552" y="1793694"/>
            <a:chExt cx="1440162" cy="400110"/>
          </a:xfrm>
        </p:grpSpPr>
        <p:sp>
          <p:nvSpPr>
            <p:cNvPr id="38" name="Rectangle 3"/>
            <p:cNvSpPr txBox="1">
              <a:spLocks noChangeArrowheads="1"/>
            </p:cNvSpPr>
            <p:nvPr/>
          </p:nvSpPr>
          <p:spPr>
            <a:xfrm>
              <a:off x="852644" y="1797995"/>
              <a:ext cx="1127070" cy="379662"/>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
                  <a:srgbClr val="1F497D"/>
                </a:buClr>
                <a:buSzPct val="75000"/>
                <a:buFontTx/>
                <a:buNone/>
                <a:tabLst/>
                <a:defRPr/>
              </a:pPr>
              <a:r>
                <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rPr>
                <a:t>索引表</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9" name="TextBox 38"/>
            <p:cNvSpPr txBox="1"/>
            <p:nvPr/>
          </p:nvSpPr>
          <p:spPr>
            <a:xfrm>
              <a:off x="539552" y="1793694"/>
              <a:ext cx="357508"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740678" y="3641189"/>
            <a:ext cx="2157075" cy="1131045"/>
            <a:chOff x="740678" y="3554597"/>
            <a:chExt cx="2157075" cy="1131045"/>
          </a:xfrm>
        </p:grpSpPr>
        <p:sp>
          <p:nvSpPr>
            <p:cNvPr id="50" name="TextBox 49"/>
            <p:cNvSpPr txBox="1"/>
            <p:nvPr/>
          </p:nvSpPr>
          <p:spPr>
            <a:xfrm>
              <a:off x="746640" y="3554597"/>
              <a:ext cx="59503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就绪</a:t>
              </a:r>
            </a:p>
          </p:txBody>
        </p:sp>
        <p:sp>
          <p:nvSpPr>
            <p:cNvPr id="51" name="TextBox 50"/>
            <p:cNvSpPr txBox="1"/>
            <p:nvPr/>
          </p:nvSpPr>
          <p:spPr>
            <a:xfrm>
              <a:off x="740678" y="4132433"/>
              <a:ext cx="59503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等待</a:t>
              </a:r>
            </a:p>
          </p:txBody>
        </p:sp>
        <p:cxnSp>
          <p:nvCxnSpPr>
            <p:cNvPr id="53" name="直接箭头连接符 52"/>
            <p:cNvCxnSpPr/>
            <p:nvPr/>
          </p:nvCxnSpPr>
          <p:spPr>
            <a:xfrm flipV="1">
              <a:off x="1304902" y="4270867"/>
              <a:ext cx="360000"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V="1">
              <a:off x="1304902" y="3738736"/>
              <a:ext cx="360000"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56" name="任意多边形 55"/>
            <p:cNvSpPr/>
            <p:nvPr/>
          </p:nvSpPr>
          <p:spPr>
            <a:xfrm>
              <a:off x="2358006" y="3686313"/>
              <a:ext cx="491448" cy="392388"/>
            </a:xfrm>
            <a:custGeom>
              <a:avLst/>
              <a:gdLst>
                <a:gd name="connsiteX0" fmla="*/ 4763 w 243682"/>
                <a:gd name="connsiteY0" fmla="*/ 0 h 288132"/>
                <a:gd name="connsiteX1" fmla="*/ 242888 w 243682"/>
                <a:gd name="connsiteY1" fmla="*/ 142875 h 288132"/>
                <a:gd name="connsiteX2" fmla="*/ 0 w 243682"/>
                <a:gd name="connsiteY2" fmla="*/ 288132 h 288132"/>
              </a:gdLst>
              <a:ahLst/>
              <a:cxnLst>
                <a:cxn ang="0">
                  <a:pos x="connsiteX0" y="connsiteY0"/>
                </a:cxn>
                <a:cxn ang="0">
                  <a:pos x="connsiteX1" y="connsiteY1"/>
                </a:cxn>
                <a:cxn ang="0">
                  <a:pos x="connsiteX2" y="connsiteY2"/>
                </a:cxn>
              </a:cxnLst>
              <a:rect l="l" t="t" r="r" b="b"/>
              <a:pathLst>
                <a:path w="243682" h="288132">
                  <a:moveTo>
                    <a:pt x="4763" y="0"/>
                  </a:moveTo>
                  <a:cubicBezTo>
                    <a:pt x="124222" y="47426"/>
                    <a:pt x="243682" y="94853"/>
                    <a:pt x="242888" y="142875"/>
                  </a:cubicBezTo>
                  <a:cubicBezTo>
                    <a:pt x="242094" y="190897"/>
                    <a:pt x="121047" y="239514"/>
                    <a:pt x="0" y="288132"/>
                  </a:cubicBezTo>
                </a:path>
              </a:pathLst>
            </a:cu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7" name="任意多边形 56"/>
            <p:cNvSpPr/>
            <p:nvPr/>
          </p:nvSpPr>
          <p:spPr>
            <a:xfrm>
              <a:off x="2358006" y="4109079"/>
              <a:ext cx="467639" cy="382739"/>
            </a:xfrm>
            <a:custGeom>
              <a:avLst/>
              <a:gdLst>
                <a:gd name="connsiteX0" fmla="*/ 4763 w 243682"/>
                <a:gd name="connsiteY0" fmla="*/ 0 h 288132"/>
                <a:gd name="connsiteX1" fmla="*/ 242888 w 243682"/>
                <a:gd name="connsiteY1" fmla="*/ 142875 h 288132"/>
                <a:gd name="connsiteX2" fmla="*/ 0 w 243682"/>
                <a:gd name="connsiteY2" fmla="*/ 288132 h 288132"/>
              </a:gdLst>
              <a:ahLst/>
              <a:cxnLst>
                <a:cxn ang="0">
                  <a:pos x="connsiteX0" y="connsiteY0"/>
                </a:cxn>
                <a:cxn ang="0">
                  <a:pos x="connsiteX1" y="connsiteY1"/>
                </a:cxn>
                <a:cxn ang="0">
                  <a:pos x="connsiteX2" y="connsiteY2"/>
                </a:cxn>
              </a:cxnLst>
              <a:rect l="l" t="t" r="r" b="b"/>
              <a:pathLst>
                <a:path w="243682" h="288132">
                  <a:moveTo>
                    <a:pt x="4763" y="0"/>
                  </a:moveTo>
                  <a:cubicBezTo>
                    <a:pt x="124222" y="47426"/>
                    <a:pt x="243682" y="94853"/>
                    <a:pt x="242888" y="142875"/>
                  </a:cubicBezTo>
                  <a:cubicBezTo>
                    <a:pt x="242094" y="190897"/>
                    <a:pt x="121047" y="239514"/>
                    <a:pt x="0" y="288132"/>
                  </a:cubicBezTo>
                </a:path>
              </a:pathLst>
            </a:cu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0" name="任意多边形 59"/>
            <p:cNvSpPr/>
            <p:nvPr/>
          </p:nvSpPr>
          <p:spPr>
            <a:xfrm>
              <a:off x="2363879" y="3882507"/>
              <a:ext cx="533874" cy="803135"/>
            </a:xfrm>
            <a:custGeom>
              <a:avLst/>
              <a:gdLst>
                <a:gd name="connsiteX0" fmla="*/ 4763 w 243682"/>
                <a:gd name="connsiteY0" fmla="*/ 0 h 288132"/>
                <a:gd name="connsiteX1" fmla="*/ 242888 w 243682"/>
                <a:gd name="connsiteY1" fmla="*/ 142875 h 288132"/>
                <a:gd name="connsiteX2" fmla="*/ 0 w 243682"/>
                <a:gd name="connsiteY2" fmla="*/ 288132 h 288132"/>
              </a:gdLst>
              <a:ahLst/>
              <a:cxnLst>
                <a:cxn ang="0">
                  <a:pos x="connsiteX0" y="connsiteY0"/>
                </a:cxn>
                <a:cxn ang="0">
                  <a:pos x="connsiteX1" y="connsiteY1"/>
                </a:cxn>
                <a:cxn ang="0">
                  <a:pos x="connsiteX2" y="connsiteY2"/>
                </a:cxn>
              </a:cxnLst>
              <a:rect l="l" t="t" r="r" b="b"/>
              <a:pathLst>
                <a:path w="243682" h="288132">
                  <a:moveTo>
                    <a:pt x="4763" y="0"/>
                  </a:moveTo>
                  <a:cubicBezTo>
                    <a:pt x="124222" y="47426"/>
                    <a:pt x="243682" y="94853"/>
                    <a:pt x="242888" y="142875"/>
                  </a:cubicBezTo>
                  <a:cubicBezTo>
                    <a:pt x="242094" y="190897"/>
                    <a:pt x="121047" y="239514"/>
                    <a:pt x="0" y="288132"/>
                  </a:cubicBezTo>
                </a:path>
              </a:pathLst>
            </a:custGeom>
            <a:ln w="28575">
              <a:solidFill>
                <a:srgbClr val="11576A"/>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1" name="任意多边形 60"/>
            <p:cNvSpPr/>
            <p:nvPr/>
          </p:nvSpPr>
          <p:spPr>
            <a:xfrm flipV="1">
              <a:off x="2358006" y="3954490"/>
              <a:ext cx="354021" cy="304440"/>
            </a:xfrm>
            <a:custGeom>
              <a:avLst/>
              <a:gdLst>
                <a:gd name="connsiteX0" fmla="*/ 4763 w 243682"/>
                <a:gd name="connsiteY0" fmla="*/ 0 h 288132"/>
                <a:gd name="connsiteX1" fmla="*/ 242888 w 243682"/>
                <a:gd name="connsiteY1" fmla="*/ 142875 h 288132"/>
                <a:gd name="connsiteX2" fmla="*/ 0 w 243682"/>
                <a:gd name="connsiteY2" fmla="*/ 288132 h 288132"/>
              </a:gdLst>
              <a:ahLst/>
              <a:cxnLst>
                <a:cxn ang="0">
                  <a:pos x="connsiteX0" y="connsiteY0"/>
                </a:cxn>
                <a:cxn ang="0">
                  <a:pos x="connsiteX1" y="connsiteY1"/>
                </a:cxn>
                <a:cxn ang="0">
                  <a:pos x="connsiteX2" y="connsiteY2"/>
                </a:cxn>
              </a:cxnLst>
              <a:rect l="l" t="t" r="r" b="b"/>
              <a:pathLst>
                <a:path w="243682" h="288132">
                  <a:moveTo>
                    <a:pt x="4763" y="0"/>
                  </a:moveTo>
                  <a:cubicBezTo>
                    <a:pt x="124222" y="47426"/>
                    <a:pt x="243682" y="94853"/>
                    <a:pt x="242888" y="142875"/>
                  </a:cubicBezTo>
                  <a:cubicBezTo>
                    <a:pt x="242094" y="190897"/>
                    <a:pt x="121047" y="239514"/>
                    <a:pt x="0" y="288132"/>
                  </a:cubicBezTo>
                </a:path>
              </a:pathLst>
            </a:custGeom>
            <a:ln w="28575">
              <a:solidFill>
                <a:srgbClr val="11576A"/>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5" name="组合 4"/>
          <p:cNvGrpSpPr/>
          <p:nvPr/>
        </p:nvGrpSpPr>
        <p:grpSpPr>
          <a:xfrm>
            <a:off x="3354173" y="3363838"/>
            <a:ext cx="2147413" cy="1585448"/>
            <a:chOff x="3354173" y="3277246"/>
            <a:chExt cx="2147413" cy="1585448"/>
          </a:xfrm>
        </p:grpSpPr>
        <p:grpSp>
          <p:nvGrpSpPr>
            <p:cNvPr id="65" name="组合 64"/>
            <p:cNvGrpSpPr/>
            <p:nvPr/>
          </p:nvGrpSpPr>
          <p:grpSpPr>
            <a:xfrm>
              <a:off x="4296303" y="3590705"/>
              <a:ext cx="360000" cy="546155"/>
              <a:chOff x="3643306" y="3705793"/>
              <a:chExt cx="648000" cy="546155"/>
            </a:xfrm>
          </p:grpSpPr>
          <p:sp>
            <p:nvSpPr>
              <p:cNvPr id="62" name="矩形 61"/>
              <p:cNvSpPr/>
              <p:nvPr/>
            </p:nvSpPr>
            <p:spPr>
              <a:xfrm>
                <a:off x="3643306" y="3705793"/>
                <a:ext cx="648000" cy="180000"/>
              </a:xfrm>
              <a:prstGeom prst="rect">
                <a:avLst/>
              </a:prstGeom>
              <a:gradFill>
                <a:gsLst>
                  <a:gs pos="0">
                    <a:schemeClr val="accent6">
                      <a:lumMod val="75000"/>
                    </a:schemeClr>
                  </a:gs>
                  <a:gs pos="100000">
                    <a:srgbClr val="FFFF00"/>
                  </a:gs>
                </a:gsLst>
                <a:lin ang="16200000" scaled="1"/>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3" name="矩形 62"/>
              <p:cNvSpPr/>
              <p:nvPr/>
            </p:nvSpPr>
            <p:spPr>
              <a:xfrm>
                <a:off x="3643306" y="3889384"/>
                <a:ext cx="648000" cy="180000"/>
              </a:xfrm>
              <a:prstGeom prst="rect">
                <a:avLst/>
              </a:prstGeom>
              <a:gradFill>
                <a:gsLst>
                  <a:gs pos="0">
                    <a:schemeClr val="accent6">
                      <a:lumMod val="75000"/>
                    </a:schemeClr>
                  </a:gs>
                  <a:gs pos="100000">
                    <a:srgbClr val="FFFF00"/>
                  </a:gs>
                </a:gsLst>
                <a:lin ang="16200000" scaled="1"/>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4" name="矩形 63"/>
              <p:cNvSpPr/>
              <p:nvPr/>
            </p:nvSpPr>
            <p:spPr>
              <a:xfrm>
                <a:off x="3643306" y="4071948"/>
                <a:ext cx="648000" cy="180000"/>
              </a:xfrm>
              <a:prstGeom prst="rect">
                <a:avLst/>
              </a:prstGeom>
              <a:gradFill>
                <a:gsLst>
                  <a:gs pos="0">
                    <a:schemeClr val="accent6">
                      <a:lumMod val="75000"/>
                    </a:schemeClr>
                  </a:gs>
                  <a:gs pos="100000">
                    <a:srgbClr val="FFFF00"/>
                  </a:gs>
                </a:gsLst>
                <a:lin ang="16200000" scaled="1"/>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66" name="组合 65"/>
            <p:cNvGrpSpPr/>
            <p:nvPr/>
          </p:nvGrpSpPr>
          <p:grpSpPr>
            <a:xfrm>
              <a:off x="4296303" y="4316539"/>
              <a:ext cx="360000" cy="546155"/>
              <a:chOff x="3643306" y="3705793"/>
              <a:chExt cx="648000" cy="546155"/>
            </a:xfrm>
          </p:grpSpPr>
          <p:sp>
            <p:nvSpPr>
              <p:cNvPr id="67" name="矩形 66"/>
              <p:cNvSpPr/>
              <p:nvPr/>
            </p:nvSpPr>
            <p:spPr>
              <a:xfrm>
                <a:off x="3643306" y="3705793"/>
                <a:ext cx="648000" cy="180000"/>
              </a:xfrm>
              <a:prstGeom prst="rect">
                <a:avLst/>
              </a:prstGeom>
              <a:gradFill>
                <a:gsLst>
                  <a:gs pos="0">
                    <a:schemeClr val="accent6">
                      <a:lumMod val="75000"/>
                    </a:schemeClr>
                  </a:gs>
                  <a:gs pos="100000">
                    <a:srgbClr val="FFFF00"/>
                  </a:gs>
                </a:gsLst>
                <a:lin ang="16200000" scaled="1"/>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8" name="矩形 67"/>
              <p:cNvSpPr/>
              <p:nvPr/>
            </p:nvSpPr>
            <p:spPr>
              <a:xfrm>
                <a:off x="3643306" y="3889384"/>
                <a:ext cx="648000" cy="180000"/>
              </a:xfrm>
              <a:prstGeom prst="rect">
                <a:avLst/>
              </a:prstGeom>
              <a:gradFill>
                <a:gsLst>
                  <a:gs pos="0">
                    <a:schemeClr val="accent6">
                      <a:lumMod val="75000"/>
                    </a:schemeClr>
                  </a:gs>
                  <a:gs pos="100000">
                    <a:srgbClr val="FFFF00"/>
                  </a:gs>
                </a:gsLst>
                <a:lin ang="16200000" scaled="1"/>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9" name="矩形 68"/>
              <p:cNvSpPr/>
              <p:nvPr/>
            </p:nvSpPr>
            <p:spPr>
              <a:xfrm>
                <a:off x="3643306" y="4071948"/>
                <a:ext cx="648000" cy="180000"/>
              </a:xfrm>
              <a:prstGeom prst="rect">
                <a:avLst/>
              </a:prstGeom>
              <a:gradFill>
                <a:gsLst>
                  <a:gs pos="0">
                    <a:schemeClr val="accent6">
                      <a:lumMod val="75000"/>
                    </a:schemeClr>
                  </a:gs>
                  <a:gs pos="100000">
                    <a:srgbClr val="FFFF00"/>
                  </a:gs>
                </a:gsLst>
                <a:lin ang="16200000" scaled="1"/>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77" name="TextBox 76"/>
            <p:cNvSpPr txBox="1"/>
            <p:nvPr/>
          </p:nvSpPr>
          <p:spPr>
            <a:xfrm>
              <a:off x="3356002" y="3575560"/>
              <a:ext cx="59503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就绪</a:t>
              </a:r>
            </a:p>
          </p:txBody>
        </p:sp>
        <p:sp>
          <p:nvSpPr>
            <p:cNvPr id="78" name="TextBox 77"/>
            <p:cNvSpPr txBox="1"/>
            <p:nvPr/>
          </p:nvSpPr>
          <p:spPr>
            <a:xfrm>
              <a:off x="3354173" y="4222292"/>
              <a:ext cx="59503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等待</a:t>
              </a:r>
            </a:p>
          </p:txBody>
        </p:sp>
        <p:cxnSp>
          <p:nvCxnSpPr>
            <p:cNvPr id="79" name="直接箭头连接符 78"/>
            <p:cNvCxnSpPr/>
            <p:nvPr/>
          </p:nvCxnSpPr>
          <p:spPr>
            <a:xfrm flipV="1">
              <a:off x="3891600" y="4382479"/>
              <a:ext cx="360000"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flipV="1">
              <a:off x="3891600" y="3738736"/>
              <a:ext cx="360000"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071072" y="3277246"/>
              <a:ext cx="80021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索引表</a:t>
              </a:r>
            </a:p>
          </p:txBody>
        </p:sp>
        <p:cxnSp>
          <p:nvCxnSpPr>
            <p:cNvPr id="84" name="直接箭头连接符 83"/>
            <p:cNvCxnSpPr>
              <a:stCxn id="62" idx="3"/>
              <a:endCxn id="99" idx="1"/>
            </p:cNvCxnSpPr>
            <p:nvPr/>
          </p:nvCxnSpPr>
          <p:spPr>
            <a:xfrm>
              <a:off x="4656303" y="3680705"/>
              <a:ext cx="845283" cy="72569"/>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endCxn id="101" idx="1"/>
            </p:cNvCxnSpPr>
            <p:nvPr/>
          </p:nvCxnSpPr>
          <p:spPr>
            <a:xfrm>
              <a:off x="4656303" y="3875262"/>
              <a:ext cx="845283" cy="235673"/>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endCxn id="103" idx="1"/>
            </p:cNvCxnSpPr>
            <p:nvPr/>
          </p:nvCxnSpPr>
          <p:spPr>
            <a:xfrm>
              <a:off x="4656303" y="4043538"/>
              <a:ext cx="845283" cy="423614"/>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69" idx="3"/>
              <a:endCxn id="104" idx="1"/>
            </p:cNvCxnSpPr>
            <p:nvPr/>
          </p:nvCxnSpPr>
          <p:spPr>
            <a:xfrm flipV="1">
              <a:off x="4656303" y="4652888"/>
              <a:ext cx="845283" cy="119806"/>
            </a:xfrm>
            <a:prstGeom prst="straightConnector1">
              <a:avLst/>
            </a:prstGeom>
            <a:ln w="28575">
              <a:solidFill>
                <a:srgbClr val="11576A"/>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endCxn id="102" idx="1"/>
            </p:cNvCxnSpPr>
            <p:nvPr/>
          </p:nvCxnSpPr>
          <p:spPr>
            <a:xfrm flipV="1">
              <a:off x="4656303" y="4287152"/>
              <a:ext cx="845283" cy="292012"/>
            </a:xfrm>
            <a:prstGeom prst="straightConnector1">
              <a:avLst/>
            </a:prstGeom>
            <a:ln w="28575">
              <a:solidFill>
                <a:srgbClr val="11576A"/>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endCxn id="100" idx="1"/>
            </p:cNvCxnSpPr>
            <p:nvPr/>
          </p:nvCxnSpPr>
          <p:spPr>
            <a:xfrm flipV="1">
              <a:off x="4656303" y="3939010"/>
              <a:ext cx="845283" cy="484578"/>
            </a:xfrm>
            <a:prstGeom prst="straightConnector1">
              <a:avLst/>
            </a:prstGeom>
            <a:ln w="28575">
              <a:solidFill>
                <a:srgbClr val="11576A"/>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55" name="Rectangle 3"/>
          <p:cNvSpPr txBox="1">
            <a:spLocks noChangeArrowheads="1"/>
          </p:cNvSpPr>
          <p:nvPr/>
        </p:nvSpPr>
        <p:spPr>
          <a:xfrm>
            <a:off x="867909" y="1041453"/>
            <a:ext cx="6095621" cy="392344"/>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
                <a:srgbClr val="1F497D"/>
              </a:buClr>
              <a:buSzPct val="75000"/>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同一状态的进程</a:t>
            </a:r>
            <a:r>
              <a:rPr kumimoji="0" lang="zh-CN" altLang="en-US" sz="20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其PCB</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成一链表，多个状态对应多个不同的链表</a:t>
            </a:r>
          </a:p>
        </p:txBody>
      </p:sp>
      <p:grpSp>
        <p:nvGrpSpPr>
          <p:cNvPr id="6" name="组合 5"/>
          <p:cNvGrpSpPr/>
          <p:nvPr/>
        </p:nvGrpSpPr>
        <p:grpSpPr>
          <a:xfrm>
            <a:off x="978655" y="1645447"/>
            <a:ext cx="5736485" cy="441235"/>
            <a:chOff x="954534" y="1417362"/>
            <a:chExt cx="5736485" cy="441235"/>
          </a:xfrm>
        </p:grpSpPr>
        <p:sp>
          <p:nvSpPr>
            <p:cNvPr id="37" name="Rectangle 3"/>
            <p:cNvSpPr txBox="1">
              <a:spLocks noChangeArrowheads="1"/>
            </p:cNvSpPr>
            <p:nvPr/>
          </p:nvSpPr>
          <p:spPr>
            <a:xfrm>
              <a:off x="1092180" y="1417362"/>
              <a:ext cx="5598839" cy="441235"/>
            </a:xfrm>
            <a:prstGeom prst="rect">
              <a:avLst/>
            </a:prstGeom>
          </p:spPr>
          <p:txBody>
            <a:bodyPr/>
            <a:lstStyle/>
            <a:p>
              <a:pPr marL="0" marR="0" lvl="1" indent="0" algn="l" defTabSz="914400" rtl="0" eaLnBrk="1" fontAlgn="auto" latinLnBrk="0" hangingPunct="1">
                <a:lnSpc>
                  <a:spcPct val="100000"/>
                </a:lnSpc>
                <a:spcBef>
                  <a:spcPct val="20000"/>
                </a:spcBef>
                <a:spcAft>
                  <a:spcPts val="0"/>
                </a:spcAft>
                <a:buClr>
                  <a:prstClr val="black"/>
                </a:buClr>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各状态的进程形成不同的链表：就绪链表、阻塞链表</a:t>
              </a:r>
            </a:p>
          </p:txBody>
        </p:sp>
        <p:pic>
          <p:nvPicPr>
            <p:cNvPr id="58" name="图片 57" descr="小点1.png"/>
            <p:cNvPicPr>
              <a:picLocks noChangeAspect="1"/>
            </p:cNvPicPr>
            <p:nvPr/>
          </p:nvPicPr>
          <p:blipFill>
            <a:blip r:embed="rId2" cstate="print"/>
            <a:stretch>
              <a:fillRect/>
            </a:stretch>
          </p:blipFill>
          <p:spPr>
            <a:xfrm>
              <a:off x="954534" y="1526503"/>
              <a:ext cx="152577" cy="148997"/>
            </a:xfrm>
            <a:prstGeom prst="rect">
              <a:avLst/>
            </a:prstGeom>
          </p:spPr>
        </p:pic>
      </p:grpSp>
      <p:sp>
        <p:nvSpPr>
          <p:cNvPr id="59" name="Rectangle 3"/>
          <p:cNvSpPr txBox="1">
            <a:spLocks noChangeArrowheads="1"/>
          </p:cNvSpPr>
          <p:nvPr/>
        </p:nvSpPr>
        <p:spPr>
          <a:xfrm>
            <a:off x="867909" y="2226785"/>
            <a:ext cx="6167629" cy="735934"/>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
                <a:srgbClr val="1F497D"/>
              </a:buClr>
              <a:buSzPct val="75000"/>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同一状态的进程归入一个索引表（由索引指向PCB），多个状态对应多个不同的索引表</a:t>
            </a:r>
          </a:p>
        </p:txBody>
      </p:sp>
      <p:grpSp>
        <p:nvGrpSpPr>
          <p:cNvPr id="9" name="组合 8"/>
          <p:cNvGrpSpPr/>
          <p:nvPr/>
        </p:nvGrpSpPr>
        <p:grpSpPr>
          <a:xfrm>
            <a:off x="964453" y="2851131"/>
            <a:ext cx="6513571" cy="423062"/>
            <a:chOff x="964453" y="2851131"/>
            <a:chExt cx="6513571" cy="423062"/>
          </a:xfrm>
        </p:grpSpPr>
        <p:sp>
          <p:nvSpPr>
            <p:cNvPr id="41" name="Rectangle 3"/>
            <p:cNvSpPr txBox="1">
              <a:spLocks noChangeArrowheads="1"/>
            </p:cNvSpPr>
            <p:nvPr/>
          </p:nvSpPr>
          <p:spPr>
            <a:xfrm>
              <a:off x="1114582" y="2851131"/>
              <a:ext cx="6363442" cy="423062"/>
            </a:xfrm>
            <a:prstGeom prst="rect">
              <a:avLst/>
            </a:prstGeom>
          </p:spPr>
          <p:txBody>
            <a:bodyPr/>
            <a:lstStyle/>
            <a:p>
              <a:pPr marL="0" marR="0" lvl="1" indent="0" algn="l" defTabSz="914400" rtl="0" eaLnBrk="1" fontAlgn="auto" latinLnBrk="0" hangingPunct="1">
                <a:lnSpc>
                  <a:spcPct val="100000"/>
                </a:lnSpc>
                <a:spcBef>
                  <a:spcPct val="20000"/>
                </a:spcBef>
                <a:spcAft>
                  <a:spcPts val="0"/>
                </a:spcAft>
                <a:buClr>
                  <a:prstClr val="black"/>
                </a:buClr>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各状态</a:t>
              </a:r>
              <a:r>
                <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的进程形成</a:t>
              </a: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不同的索引表：就绪索引表、阻塞索引表</a:t>
              </a:r>
            </a:p>
          </p:txBody>
        </p:sp>
        <p:pic>
          <p:nvPicPr>
            <p:cNvPr id="87" name="图片 86" descr="小点1.png"/>
            <p:cNvPicPr>
              <a:picLocks noChangeAspect="1"/>
            </p:cNvPicPr>
            <p:nvPr/>
          </p:nvPicPr>
          <p:blipFill>
            <a:blip r:embed="rId2" cstate="print"/>
            <a:stretch>
              <a:fillRect/>
            </a:stretch>
          </p:blipFill>
          <p:spPr>
            <a:xfrm>
              <a:off x="964453" y="2958246"/>
              <a:ext cx="152577" cy="148997"/>
            </a:xfrm>
            <a:prstGeom prst="rect">
              <a:avLst/>
            </a:prstGeom>
          </p:spPr>
        </p:pic>
      </p:grpSp>
      <p:grpSp>
        <p:nvGrpSpPr>
          <p:cNvPr id="98" name="组合 97"/>
          <p:cNvGrpSpPr/>
          <p:nvPr/>
        </p:nvGrpSpPr>
        <p:grpSpPr>
          <a:xfrm>
            <a:off x="5215834" y="3430780"/>
            <a:ext cx="1620957" cy="1398700"/>
            <a:chOff x="1428728" y="3410994"/>
            <a:chExt cx="1620957" cy="1398700"/>
          </a:xfrm>
        </p:grpSpPr>
        <p:sp>
          <p:nvSpPr>
            <p:cNvPr id="99" name="矩形 98"/>
            <p:cNvSpPr/>
            <p:nvPr/>
          </p:nvSpPr>
          <p:spPr>
            <a:xfrm>
              <a:off x="1714480" y="3730080"/>
              <a:ext cx="648000" cy="180000"/>
            </a:xfrm>
            <a:prstGeom prst="rect">
              <a:avLst/>
            </a:prstGeom>
            <a:gradFill flip="none" rotWithShape="1">
              <a:gsLst>
                <a:gs pos="0">
                  <a:schemeClr val="accent1">
                    <a:shade val="30000"/>
                    <a:satMod val="115000"/>
                  </a:schemeClr>
                </a:gs>
                <a:gs pos="100000">
                  <a:srgbClr val="00B0F0"/>
                </a:gs>
              </a:gsLst>
              <a:lin ang="16200000" scaled="1"/>
              <a:tileRect/>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0" name="矩形 99"/>
            <p:cNvSpPr/>
            <p:nvPr/>
          </p:nvSpPr>
          <p:spPr>
            <a:xfrm>
              <a:off x="1714480" y="3915816"/>
              <a:ext cx="648000" cy="180000"/>
            </a:xfrm>
            <a:prstGeom prst="rect">
              <a:avLst/>
            </a:prstGeom>
            <a:gradFill>
              <a:gsLst>
                <a:gs pos="0">
                  <a:schemeClr val="bg1">
                    <a:lumMod val="65000"/>
                  </a:schemeClr>
                </a:gs>
                <a:gs pos="100000">
                  <a:schemeClr val="bg1">
                    <a:lumMod val="95000"/>
                  </a:schemeClr>
                </a:gs>
              </a:gsLst>
              <a:lin ang="16200000" scaled="1"/>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1" name="矩形 100"/>
            <p:cNvSpPr/>
            <p:nvPr/>
          </p:nvSpPr>
          <p:spPr>
            <a:xfrm>
              <a:off x="1714480" y="4087741"/>
              <a:ext cx="648000" cy="180000"/>
            </a:xfrm>
            <a:prstGeom prst="rect">
              <a:avLst/>
            </a:prstGeom>
            <a:gradFill>
              <a:gsLst>
                <a:gs pos="0">
                  <a:schemeClr val="accent1">
                    <a:shade val="30000"/>
                    <a:satMod val="115000"/>
                  </a:schemeClr>
                </a:gs>
                <a:gs pos="100000">
                  <a:srgbClr val="00B0F0"/>
                </a:gs>
              </a:gsLst>
              <a:lin ang="16200000" scaled="1"/>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2" name="矩形 101"/>
            <p:cNvSpPr/>
            <p:nvPr/>
          </p:nvSpPr>
          <p:spPr>
            <a:xfrm>
              <a:off x="1714480" y="4263958"/>
              <a:ext cx="648000" cy="180000"/>
            </a:xfrm>
            <a:prstGeom prst="rect">
              <a:avLst/>
            </a:prstGeom>
            <a:gradFill>
              <a:gsLst>
                <a:gs pos="0">
                  <a:schemeClr val="bg1">
                    <a:lumMod val="65000"/>
                  </a:schemeClr>
                </a:gs>
                <a:gs pos="100000">
                  <a:schemeClr val="bg1">
                    <a:lumMod val="95000"/>
                  </a:schemeClr>
                </a:gs>
              </a:gsLst>
              <a:lin ang="16200000" scaled="1"/>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3" name="矩形 102"/>
            <p:cNvSpPr/>
            <p:nvPr/>
          </p:nvSpPr>
          <p:spPr>
            <a:xfrm>
              <a:off x="1714480" y="4443958"/>
              <a:ext cx="648000" cy="180000"/>
            </a:xfrm>
            <a:prstGeom prst="rect">
              <a:avLst/>
            </a:prstGeom>
            <a:gradFill>
              <a:gsLst>
                <a:gs pos="0">
                  <a:schemeClr val="accent1">
                    <a:shade val="30000"/>
                    <a:satMod val="115000"/>
                  </a:schemeClr>
                </a:gs>
                <a:gs pos="100000">
                  <a:srgbClr val="00B0F0"/>
                </a:gs>
              </a:gsLst>
              <a:lin ang="16200000" scaled="1"/>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4" name="矩形 103"/>
            <p:cNvSpPr/>
            <p:nvPr/>
          </p:nvSpPr>
          <p:spPr>
            <a:xfrm>
              <a:off x="1714480" y="4629694"/>
              <a:ext cx="648000" cy="180000"/>
            </a:xfrm>
            <a:prstGeom prst="rect">
              <a:avLst/>
            </a:prstGeom>
            <a:gradFill>
              <a:gsLst>
                <a:gs pos="0">
                  <a:schemeClr val="bg1">
                    <a:lumMod val="65000"/>
                  </a:schemeClr>
                </a:gs>
                <a:gs pos="100000">
                  <a:schemeClr val="bg1">
                    <a:lumMod val="95000"/>
                  </a:schemeClr>
                </a:gs>
              </a:gsLst>
              <a:lin ang="16200000" scaled="1"/>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5" name="TextBox 48"/>
            <p:cNvSpPr txBox="1"/>
            <p:nvPr/>
          </p:nvSpPr>
          <p:spPr>
            <a:xfrm>
              <a:off x="1428728" y="3410994"/>
              <a:ext cx="162095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进程控制块列表</a:t>
              </a:r>
            </a:p>
          </p:txBody>
        </p:sp>
      </p:grpSp>
    </p:spTree>
    <p:extLst>
      <p:ext uri="{BB962C8B-B14F-4D97-AF65-F5344CB8AC3E}">
        <p14:creationId xmlns:p14="http://schemas.microsoft.com/office/powerpoint/2010/main" val="54485379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left)">
                                      <p:cBhvr>
                                        <p:cTn id="10" dur="500"/>
                                        <p:tgtEl>
                                          <p:spTgt spid="5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wipe(left)">
                                      <p:cBhvr>
                                        <p:cTn id="31" dur="500"/>
                                        <p:tgtEl>
                                          <p:spTgt spid="59"/>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wipe(left)">
                                      <p:cBhvr>
                                        <p:cTn id="35" dur="500"/>
                                        <p:tgtEl>
                                          <p:spTgt spid="9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1520874" y="1000114"/>
            <a:ext cx="1682974"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进程创建</a:t>
            </a:r>
            <a:endParaRPr kumimoji="0" lang="zh-CN" altLang="zh-CN"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sp>
        <p:nvSpPr>
          <p:cNvPr id="50" name="TextBox 49"/>
          <p:cNvSpPr txBox="1"/>
          <p:nvPr/>
        </p:nvSpPr>
        <p:spPr>
          <a:xfrm>
            <a:off x="1520874" y="1428742"/>
            <a:ext cx="1682974"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进程执行</a:t>
            </a:r>
            <a:endParaRPr kumimoji="0" lang="zh-CN" altLang="zh-CN"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sp>
        <p:nvSpPr>
          <p:cNvPr id="51" name="TextBox 50"/>
          <p:cNvSpPr txBox="1"/>
          <p:nvPr/>
        </p:nvSpPr>
        <p:spPr>
          <a:xfrm>
            <a:off x="1520874" y="2243078"/>
            <a:ext cx="1682974"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进程抢占</a:t>
            </a:r>
            <a:endParaRPr kumimoji="0" lang="zh-CN"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sp>
        <p:nvSpPr>
          <p:cNvPr id="52" name="TextBox 51"/>
          <p:cNvSpPr txBox="1"/>
          <p:nvPr/>
        </p:nvSpPr>
        <p:spPr>
          <a:xfrm>
            <a:off x="1524151" y="1835023"/>
            <a:ext cx="1682974"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进程等待</a:t>
            </a:r>
            <a:endParaRPr kumimoji="0" lang="zh-CN"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sp>
        <p:nvSpPr>
          <p:cNvPr id="53" name="TextBox 52"/>
          <p:cNvSpPr txBox="1"/>
          <p:nvPr/>
        </p:nvSpPr>
        <p:spPr>
          <a:xfrm>
            <a:off x="1520874" y="2643188"/>
            <a:ext cx="1682974"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进程唤醒</a:t>
            </a:r>
            <a:endParaRPr kumimoji="0" lang="zh-CN" altLang="zh-CN"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sp>
        <p:nvSpPr>
          <p:cNvPr id="54" name="TextBox 53"/>
          <p:cNvSpPr txBox="1"/>
          <p:nvPr/>
        </p:nvSpPr>
        <p:spPr>
          <a:xfrm>
            <a:off x="1520874" y="3028896"/>
            <a:ext cx="1682974"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进程结束</a:t>
            </a:r>
            <a:endParaRPr kumimoji="0" lang="zh-CN" altLang="zh-CN"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sp>
        <p:nvSpPr>
          <p:cNvPr id="55"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marR="0" lvl="0" indent="-342900" algn="ctr" defTabSz="914400" rtl="0" eaLnBrk="1" fontAlgn="auto" latinLnBrk="0" hangingPunct="1">
              <a:lnSpc>
                <a:spcPct val="100000"/>
              </a:lnSpc>
              <a:spcBef>
                <a:spcPct val="20000"/>
              </a:spcBef>
              <a:spcAft>
                <a:spcPts val="0"/>
              </a:spcAft>
              <a:buClrTx/>
              <a:buSzTx/>
              <a:buFontTx/>
              <a:buNone/>
              <a:tabLst/>
              <a:defRPr/>
            </a:pPr>
            <a:r>
              <a:rPr kumimoji="0" lang="zh-CN" altLang="en-US" sz="32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进程的生命周期划分</a:t>
            </a:r>
            <a:endParaRPr kumimoji="0" lang="zh-CN" altLang="zh-CN" sz="32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sp>
        <p:nvSpPr>
          <p:cNvPr id="56" name="TextBox 55"/>
          <p:cNvSpPr txBox="1"/>
          <p:nvPr/>
        </p:nvSpPr>
        <p:spPr>
          <a:xfrm>
            <a:off x="1187144" y="1012967"/>
            <a:ext cx="433390"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7" name="TextBox 16"/>
          <p:cNvSpPr txBox="1"/>
          <p:nvPr/>
        </p:nvSpPr>
        <p:spPr>
          <a:xfrm>
            <a:off x="1187144" y="1428742"/>
            <a:ext cx="433390"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1187144" y="2213011"/>
            <a:ext cx="433390"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1190421" y="1835023"/>
            <a:ext cx="433390"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1187144" y="2613121"/>
            <a:ext cx="433390"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1" name="TextBox 20"/>
          <p:cNvSpPr txBox="1"/>
          <p:nvPr/>
        </p:nvSpPr>
        <p:spPr>
          <a:xfrm>
            <a:off x="1187144" y="3028896"/>
            <a:ext cx="433390"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3987867595"/>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1275952"/>
            <a:ext cx="5572164" cy="40011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ct val="50000"/>
              </a:spcBef>
              <a:spcAft>
                <a:spcPts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引起进程创建的情况</a:t>
            </a:r>
          </a:p>
        </p:txBody>
      </p:sp>
      <p:sp>
        <p:nvSpPr>
          <p:cNvPr id="3"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marR="0" lvl="0" indent="-342900" algn="ctr" defTabSz="914400" rtl="0" eaLnBrk="1" fontAlgn="auto" latinLnBrk="0" hangingPunct="1">
              <a:lnSpc>
                <a:spcPct val="100000"/>
              </a:lnSpc>
              <a:spcBef>
                <a:spcPct val="2000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sym typeface="MS PGothic" pitchFamily="34" charset="-128"/>
              </a:rPr>
              <a:t>进程创建</a:t>
            </a:r>
            <a:endParaRPr kumimoji="0" lang="zh-CN"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grpSp>
        <p:nvGrpSpPr>
          <p:cNvPr id="8" name="组合 7"/>
          <p:cNvGrpSpPr/>
          <p:nvPr/>
        </p:nvGrpSpPr>
        <p:grpSpPr>
          <a:xfrm>
            <a:off x="899592" y="1606154"/>
            <a:ext cx="3727476" cy="1384166"/>
            <a:chOff x="1241101" y="3341637"/>
            <a:chExt cx="3727476" cy="1384166"/>
          </a:xfrm>
        </p:grpSpPr>
        <p:sp>
          <p:nvSpPr>
            <p:cNvPr id="4" name="TextBox 3"/>
            <p:cNvSpPr txBox="1"/>
            <p:nvPr/>
          </p:nvSpPr>
          <p:spPr>
            <a:xfrm>
              <a:off x="1539553" y="3341637"/>
              <a:ext cx="2000264"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系统初始化时</a:t>
              </a:r>
              <a:endParaRPr kumimoji="0" lang="zh-CN" altLang="zh-CN"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sp>
          <p:nvSpPr>
            <p:cNvPr id="5" name="TextBox 4"/>
            <p:cNvSpPr txBox="1"/>
            <p:nvPr/>
          </p:nvSpPr>
          <p:spPr>
            <a:xfrm>
              <a:off x="1539553" y="3678189"/>
              <a:ext cx="3429024"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用户请求创建一个新进程</a:t>
              </a:r>
              <a:endParaRPr kumimoji="0" lang="zh-CN" altLang="zh-CN"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sp>
          <p:nvSpPr>
            <p:cNvPr id="6" name="TextBox 5"/>
            <p:cNvSpPr txBox="1"/>
            <p:nvPr/>
          </p:nvSpPr>
          <p:spPr>
            <a:xfrm>
              <a:off x="1539553" y="4017917"/>
              <a:ext cx="3032447" cy="707886"/>
            </a:xfrm>
            <a:prstGeom prst="rect">
              <a:avLst/>
            </a:prstGeom>
            <a:noFill/>
          </p:spPr>
          <p:txBody>
            <a:bodyPr wrap="square" rtlCol="0">
              <a:spAutoFit/>
            </a:bodyPr>
            <a:lstStyle/>
            <a:p>
              <a:pPr marL="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正在运行的进程执行了创建进程的系统调用</a:t>
              </a:r>
              <a:endParaRPr kumimoji="0" lang="zh-CN"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sp>
          <p:nvSpPr>
            <p:cNvPr id="10" name="TextBox 9"/>
            <p:cNvSpPr txBox="1"/>
            <p:nvPr/>
          </p:nvSpPr>
          <p:spPr>
            <a:xfrm>
              <a:off x="1241101" y="3341637"/>
              <a:ext cx="433390"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1" name="TextBox 10"/>
            <p:cNvSpPr txBox="1"/>
            <p:nvPr/>
          </p:nvSpPr>
          <p:spPr>
            <a:xfrm>
              <a:off x="1241101" y="3652789"/>
              <a:ext cx="433390"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1241101" y="4002041"/>
              <a:ext cx="433390"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25" name="组合 24"/>
          <p:cNvGrpSpPr/>
          <p:nvPr/>
        </p:nvGrpSpPr>
        <p:grpSpPr>
          <a:xfrm>
            <a:off x="4572000" y="1275606"/>
            <a:ext cx="1280211" cy="640662"/>
            <a:chOff x="5004048" y="1347614"/>
            <a:chExt cx="1280211" cy="640662"/>
          </a:xfrm>
        </p:grpSpPr>
        <p:sp>
          <p:nvSpPr>
            <p:cNvPr id="26" name="椭圆 2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 name="TextBox 61"/>
            <p:cNvSpPr txBox="1"/>
            <p:nvPr/>
          </p:nvSpPr>
          <p:spPr>
            <a:xfrm>
              <a:off x="5198357" y="1437112"/>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创 建</a:t>
              </a:r>
            </a:p>
          </p:txBody>
        </p:sp>
      </p:grpSp>
      <p:grpSp>
        <p:nvGrpSpPr>
          <p:cNvPr id="28" name="组合 27"/>
          <p:cNvGrpSpPr/>
          <p:nvPr/>
        </p:nvGrpSpPr>
        <p:grpSpPr>
          <a:xfrm>
            <a:off x="4572000" y="2274265"/>
            <a:ext cx="1280211" cy="640662"/>
            <a:chOff x="5004048" y="1347614"/>
            <a:chExt cx="1280211" cy="640662"/>
          </a:xfrm>
        </p:grpSpPr>
        <p:sp>
          <p:nvSpPr>
            <p:cNvPr id="29" name="椭圆 2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0" name="TextBox 61"/>
            <p:cNvSpPr txBox="1"/>
            <p:nvPr/>
          </p:nvSpPr>
          <p:spPr>
            <a:xfrm>
              <a:off x="5198357" y="1437112"/>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就 绪</a:t>
              </a:r>
            </a:p>
          </p:txBody>
        </p:sp>
      </p:grpSp>
      <p:cxnSp>
        <p:nvCxnSpPr>
          <p:cNvPr id="36" name="直接箭头连接符 35"/>
          <p:cNvCxnSpPr/>
          <p:nvPr/>
        </p:nvCxnSpPr>
        <p:spPr>
          <a:xfrm flipV="1">
            <a:off x="5212104" y="1915360"/>
            <a:ext cx="0" cy="357997"/>
          </a:xfrm>
          <a:prstGeom prst="straightConnector1">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12850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582980" y="1529079"/>
            <a:ext cx="379470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内核选择一个就绪的进程，让它占用处理机并执行</a:t>
            </a:r>
          </a:p>
        </p:txBody>
      </p:sp>
      <p:sp>
        <p:nvSpPr>
          <p:cNvPr id="38"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marR="0" lvl="0" indent="-342900" algn="ctr" defTabSz="914400" rtl="0" eaLnBrk="1" fontAlgn="auto" latinLnBrk="0" hangingPunct="1">
              <a:lnSpc>
                <a:spcPct val="100000"/>
              </a:lnSpc>
              <a:spcBef>
                <a:spcPct val="20000"/>
              </a:spcBef>
              <a:spcAft>
                <a:spcPts val="0"/>
              </a:spcAft>
              <a:buClrTx/>
              <a:buSzTx/>
              <a:buFontTx/>
              <a:buNone/>
              <a:tabLst/>
              <a:defRPr/>
            </a:pPr>
            <a:r>
              <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rPr>
              <a:t>进程执行</a:t>
            </a:r>
            <a:endParaRPr kumimoji="0" lang="zh-CN" altLang="zh-CN"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grpSp>
        <p:nvGrpSpPr>
          <p:cNvPr id="2" name="组合 1"/>
          <p:cNvGrpSpPr/>
          <p:nvPr/>
        </p:nvGrpSpPr>
        <p:grpSpPr>
          <a:xfrm>
            <a:off x="618639" y="2250252"/>
            <a:ext cx="2237156" cy="402884"/>
            <a:chOff x="949022" y="3859930"/>
            <a:chExt cx="2237156" cy="402884"/>
          </a:xfrm>
        </p:grpSpPr>
        <p:sp>
          <p:nvSpPr>
            <p:cNvPr id="51" name="TextBox 50"/>
            <p:cNvSpPr txBox="1"/>
            <p:nvPr/>
          </p:nvSpPr>
          <p:spPr>
            <a:xfrm>
              <a:off x="1257352" y="3859930"/>
              <a:ext cx="1928826"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如何选择？</a:t>
              </a:r>
              <a:endParaRPr kumimoji="0" lang="zh-CN"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sp>
          <p:nvSpPr>
            <p:cNvPr id="59" name="TextBox 58"/>
            <p:cNvSpPr txBox="1"/>
            <p:nvPr/>
          </p:nvSpPr>
          <p:spPr>
            <a:xfrm>
              <a:off x="949022" y="3862704"/>
              <a:ext cx="433390"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40" name="组合 39"/>
          <p:cNvGrpSpPr/>
          <p:nvPr/>
        </p:nvGrpSpPr>
        <p:grpSpPr>
          <a:xfrm>
            <a:off x="4572000" y="1275606"/>
            <a:ext cx="1280211" cy="640662"/>
            <a:chOff x="5004048" y="1347614"/>
            <a:chExt cx="1280211" cy="640662"/>
          </a:xfrm>
        </p:grpSpPr>
        <p:sp>
          <p:nvSpPr>
            <p:cNvPr id="41" name="椭圆 4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2" name="TextBox 61"/>
            <p:cNvSpPr txBox="1"/>
            <p:nvPr/>
          </p:nvSpPr>
          <p:spPr>
            <a:xfrm>
              <a:off x="5198357" y="1437112"/>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创 建</a:t>
              </a:r>
            </a:p>
          </p:txBody>
        </p:sp>
      </p:grpSp>
      <p:grpSp>
        <p:nvGrpSpPr>
          <p:cNvPr id="43" name="组合 42"/>
          <p:cNvGrpSpPr/>
          <p:nvPr/>
        </p:nvGrpSpPr>
        <p:grpSpPr>
          <a:xfrm>
            <a:off x="4572000" y="2274265"/>
            <a:ext cx="1280211" cy="640662"/>
            <a:chOff x="5004048" y="1347614"/>
            <a:chExt cx="1280211" cy="640662"/>
          </a:xfrm>
        </p:grpSpPr>
        <p:sp>
          <p:nvSpPr>
            <p:cNvPr id="44" name="椭圆 4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5" name="TextBox 61"/>
            <p:cNvSpPr txBox="1"/>
            <p:nvPr/>
          </p:nvSpPr>
          <p:spPr>
            <a:xfrm>
              <a:off x="5198357" y="1437112"/>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就 绪</a:t>
              </a:r>
            </a:p>
          </p:txBody>
        </p:sp>
      </p:grpSp>
      <p:grpSp>
        <p:nvGrpSpPr>
          <p:cNvPr id="4" name="组合 3"/>
          <p:cNvGrpSpPr/>
          <p:nvPr/>
        </p:nvGrpSpPr>
        <p:grpSpPr>
          <a:xfrm>
            <a:off x="5275964" y="2078726"/>
            <a:ext cx="2304439" cy="1484437"/>
            <a:chOff x="5275964" y="2078726"/>
            <a:chExt cx="2304439" cy="1484437"/>
          </a:xfrm>
        </p:grpSpPr>
        <p:grpSp>
          <p:nvGrpSpPr>
            <p:cNvPr id="46" name="组合 45"/>
            <p:cNvGrpSpPr/>
            <p:nvPr/>
          </p:nvGrpSpPr>
          <p:grpSpPr>
            <a:xfrm>
              <a:off x="6300192" y="2252854"/>
              <a:ext cx="1280211" cy="640662"/>
              <a:chOff x="5004048" y="1347614"/>
              <a:chExt cx="1280211" cy="640662"/>
            </a:xfrm>
          </p:grpSpPr>
          <p:sp>
            <p:nvSpPr>
              <p:cNvPr id="47" name="椭圆 4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8" name="TextBox 61"/>
              <p:cNvSpPr txBox="1"/>
              <p:nvPr/>
            </p:nvSpPr>
            <p:spPr>
              <a:xfrm>
                <a:off x="5214966" y="1447863"/>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运 行</a:t>
                </a:r>
              </a:p>
            </p:txBody>
          </p:sp>
        </p:grpSp>
        <p:sp>
          <p:nvSpPr>
            <p:cNvPr id="49" name="弧形 48"/>
            <p:cNvSpPr/>
            <p:nvPr/>
          </p:nvSpPr>
          <p:spPr>
            <a:xfrm rot="18840000">
              <a:off x="5300215" y="2054475"/>
              <a:ext cx="1484437" cy="1532939"/>
            </a:xfrm>
            <a:prstGeom prst="arc">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cxnSp>
        <p:nvCxnSpPr>
          <p:cNvPr id="52" name="直接箭头连接符 51"/>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748949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txBox="1">
            <a:spLocks noGrp="1" noChangeArrowheads="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951FA1-5359-4BD8-BA85-DB44C38EF41C}" type="slidenum">
              <a:rPr kumimoji="0" lang="zh-CN" altLang="en-US" sz="1000" b="1" i="0" u="none" strike="noStrike" kern="1200" cap="none" spc="0" normalizeH="0" baseline="0" noProof="0">
                <a:ln>
                  <a:noFill/>
                </a:ln>
                <a:solidFill>
                  <a:prstClr val="white"/>
                </a:solidFill>
                <a:effectLst>
                  <a:outerShdw blurRad="38100" dist="38100" dir="2700000" algn="tl">
                    <a:srgbClr val="C0C0C0"/>
                  </a:outerShdw>
                </a:effectLst>
                <a:uLnTx/>
                <a:uFillTx/>
                <a:latin typeface="微软雅黑" pitchFamily="34" charset="-122"/>
                <a:ea typeface="微软雅黑"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000" b="1" i="0" u="none" strike="noStrike" kern="1200" cap="none" spc="0" normalizeH="0" baseline="0" noProof="0">
              <a:ln>
                <a:noFill/>
              </a:ln>
              <a:solidFill>
                <a:prstClr val="white"/>
              </a:solidFill>
              <a:effectLst>
                <a:outerShdw blurRad="38100" dist="38100" dir="2700000" algn="tl">
                  <a:srgbClr val="C0C0C0"/>
                </a:outerShdw>
              </a:effectLst>
              <a:uLnTx/>
              <a:uFillTx/>
              <a:latin typeface="微软雅黑" pitchFamily="34" charset="-122"/>
              <a:ea typeface="微软雅黑" pitchFamily="34" charset="-122"/>
              <a:cs typeface="+mn-cs"/>
            </a:endParaRPr>
          </a:p>
        </p:txBody>
      </p:sp>
      <p:sp>
        <p:nvSpPr>
          <p:cNvPr id="5"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marR="0" lvl="0" indent="-342900" algn="ctr" defTabSz="914400" rtl="0" eaLnBrk="1" fontAlgn="auto" latinLnBrk="0" hangingPunct="1">
              <a:lnSpc>
                <a:spcPct val="100000"/>
              </a:lnSpc>
              <a:spcBef>
                <a:spcPct val="20000"/>
              </a:spcBef>
              <a:spcAft>
                <a:spcPts val="0"/>
              </a:spcAft>
              <a:buClrTx/>
              <a:buSzTx/>
              <a:buFontTx/>
              <a:buNone/>
              <a:tabLst/>
              <a:defRPr/>
            </a:pPr>
            <a:r>
              <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rPr>
              <a:t>进程等待</a:t>
            </a:r>
            <a:endParaRPr kumimoji="0" lang="zh-CN" altLang="zh-CN"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grpSp>
        <p:nvGrpSpPr>
          <p:cNvPr id="10" name="组合 9"/>
          <p:cNvGrpSpPr/>
          <p:nvPr/>
        </p:nvGrpSpPr>
        <p:grpSpPr>
          <a:xfrm>
            <a:off x="663270" y="3224476"/>
            <a:ext cx="3727149" cy="707886"/>
            <a:chOff x="663270" y="3224476"/>
            <a:chExt cx="3727149" cy="707886"/>
          </a:xfrm>
        </p:grpSpPr>
        <p:sp>
          <p:nvSpPr>
            <p:cNvPr id="4" name="TextBox 3"/>
            <p:cNvSpPr txBox="1"/>
            <p:nvPr/>
          </p:nvSpPr>
          <p:spPr>
            <a:xfrm>
              <a:off x="971600" y="3224476"/>
              <a:ext cx="341881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只有进程自身才能知道何时需要等待某种事件的发生</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663270" y="3238161"/>
              <a:ext cx="391336"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2" name="组合 1"/>
          <p:cNvGrpSpPr/>
          <p:nvPr/>
        </p:nvGrpSpPr>
        <p:grpSpPr>
          <a:xfrm>
            <a:off x="663270" y="1131590"/>
            <a:ext cx="5237552" cy="2020959"/>
            <a:chOff x="663270" y="1131590"/>
            <a:chExt cx="5237552" cy="2020959"/>
          </a:xfrm>
        </p:grpSpPr>
        <p:sp>
          <p:nvSpPr>
            <p:cNvPr id="6" name="TextBox 5"/>
            <p:cNvSpPr txBox="1"/>
            <p:nvPr/>
          </p:nvSpPr>
          <p:spPr>
            <a:xfrm>
              <a:off x="971600" y="1131590"/>
              <a:ext cx="4929222"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sym typeface="MS PGothic" pitchFamily="34" charset="-128"/>
                </a:rPr>
                <a:t>进程进入等待</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sym typeface="MS PGothic" pitchFamily="34" charset="-128"/>
                </a:rPr>
                <a:t>(</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sym typeface="MS PGothic" pitchFamily="34" charset="-128"/>
                </a:rPr>
                <a:t>阻塞</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sym typeface="MS PGothic" pitchFamily="34" charset="-128"/>
                </a:rPr>
                <a:t>)</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sym typeface="MS PGothic" pitchFamily="34" charset="-128"/>
                </a:rPr>
                <a:t>的情况：</a:t>
              </a:r>
              <a:endParaRPr kumimoji="0" lang="zh-CN"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sp>
          <p:nvSpPr>
            <p:cNvPr id="7" name="TextBox 6"/>
            <p:cNvSpPr txBox="1"/>
            <p:nvPr/>
          </p:nvSpPr>
          <p:spPr>
            <a:xfrm>
              <a:off x="1219251" y="1479255"/>
              <a:ext cx="319519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rPr>
                <a:t>请求并等待系统服务，无法马上完成</a:t>
              </a:r>
              <a:endParaRPr kumimoji="0" lang="zh-CN" altLang="zh-CN"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sp>
          <p:nvSpPr>
            <p:cNvPr id="8" name="TextBox 7"/>
            <p:cNvSpPr txBox="1"/>
            <p:nvPr/>
          </p:nvSpPr>
          <p:spPr>
            <a:xfrm>
              <a:off x="1224014" y="2122197"/>
              <a:ext cx="3190898"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rPr>
                <a:t>启动某种操作，无法马上完成</a:t>
              </a:r>
              <a:endParaRPr kumimoji="0" lang="zh-CN" altLang="zh-CN"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sp>
          <p:nvSpPr>
            <p:cNvPr id="9" name="TextBox 8"/>
            <p:cNvSpPr txBox="1"/>
            <p:nvPr/>
          </p:nvSpPr>
          <p:spPr>
            <a:xfrm>
              <a:off x="1209726" y="2752439"/>
              <a:ext cx="3190898"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rPr>
                <a:t>需要的数据没有到达</a:t>
              </a:r>
              <a:endParaRPr kumimoji="0" lang="zh-CN" altLang="zh-CN"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sp>
          <p:nvSpPr>
            <p:cNvPr id="18" name="TextBox 17"/>
            <p:cNvSpPr txBox="1"/>
            <p:nvPr/>
          </p:nvSpPr>
          <p:spPr>
            <a:xfrm>
              <a:off x="663270" y="1145878"/>
              <a:ext cx="391336"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0" name="图片 19" descr="小点1.png"/>
            <p:cNvPicPr>
              <a:picLocks noChangeAspect="1"/>
            </p:cNvPicPr>
            <p:nvPr/>
          </p:nvPicPr>
          <p:blipFill>
            <a:blip r:embed="rId2" cstate="print"/>
            <a:stretch>
              <a:fillRect/>
            </a:stretch>
          </p:blipFill>
          <p:spPr>
            <a:xfrm>
              <a:off x="1074612" y="1595849"/>
              <a:ext cx="136407" cy="148997"/>
            </a:xfrm>
            <a:prstGeom prst="rect">
              <a:avLst/>
            </a:prstGeom>
            <a:effectLst/>
          </p:spPr>
        </p:pic>
        <p:pic>
          <p:nvPicPr>
            <p:cNvPr id="65" name="图片 64" descr="小点1.png"/>
            <p:cNvPicPr>
              <a:picLocks noChangeAspect="1"/>
            </p:cNvPicPr>
            <p:nvPr/>
          </p:nvPicPr>
          <p:blipFill>
            <a:blip r:embed="rId2" cstate="print"/>
            <a:stretch>
              <a:fillRect/>
            </a:stretch>
          </p:blipFill>
          <p:spPr>
            <a:xfrm>
              <a:off x="1074612" y="2258952"/>
              <a:ext cx="136407" cy="148997"/>
            </a:xfrm>
            <a:prstGeom prst="rect">
              <a:avLst/>
            </a:prstGeom>
            <a:effectLst/>
          </p:spPr>
        </p:pic>
        <p:pic>
          <p:nvPicPr>
            <p:cNvPr id="66" name="图片 65" descr="小点1.png"/>
            <p:cNvPicPr>
              <a:picLocks noChangeAspect="1"/>
            </p:cNvPicPr>
            <p:nvPr/>
          </p:nvPicPr>
          <p:blipFill>
            <a:blip r:embed="rId2" cstate="print"/>
            <a:stretch>
              <a:fillRect/>
            </a:stretch>
          </p:blipFill>
          <p:spPr>
            <a:xfrm>
              <a:off x="1074612" y="2904841"/>
              <a:ext cx="136407" cy="148997"/>
            </a:xfrm>
            <a:prstGeom prst="rect">
              <a:avLst/>
            </a:prstGeom>
            <a:effectLst/>
          </p:spPr>
        </p:pic>
      </p:grpSp>
      <p:grpSp>
        <p:nvGrpSpPr>
          <p:cNvPr id="33" name="组合 32"/>
          <p:cNvGrpSpPr/>
          <p:nvPr/>
        </p:nvGrpSpPr>
        <p:grpSpPr>
          <a:xfrm>
            <a:off x="4572000" y="1275606"/>
            <a:ext cx="1280211" cy="640662"/>
            <a:chOff x="5004048" y="1347614"/>
            <a:chExt cx="1280211" cy="640662"/>
          </a:xfrm>
        </p:grpSpPr>
        <p:sp>
          <p:nvSpPr>
            <p:cNvPr id="35" name="椭圆 3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6" name="TextBox 61"/>
            <p:cNvSpPr txBox="1"/>
            <p:nvPr/>
          </p:nvSpPr>
          <p:spPr>
            <a:xfrm>
              <a:off x="5198357" y="1437112"/>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创 建</a:t>
              </a:r>
            </a:p>
          </p:txBody>
        </p:sp>
      </p:grpSp>
      <p:grpSp>
        <p:nvGrpSpPr>
          <p:cNvPr id="37" name="组合 36"/>
          <p:cNvGrpSpPr/>
          <p:nvPr/>
        </p:nvGrpSpPr>
        <p:grpSpPr>
          <a:xfrm>
            <a:off x="4572000" y="2274265"/>
            <a:ext cx="1280211" cy="640662"/>
            <a:chOff x="5004048" y="1347614"/>
            <a:chExt cx="1280211" cy="640662"/>
          </a:xfrm>
        </p:grpSpPr>
        <p:sp>
          <p:nvSpPr>
            <p:cNvPr id="39" name="椭圆 3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0" name="TextBox 61"/>
            <p:cNvSpPr txBox="1"/>
            <p:nvPr/>
          </p:nvSpPr>
          <p:spPr>
            <a:xfrm>
              <a:off x="5198357" y="1437112"/>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就 绪</a:t>
              </a:r>
            </a:p>
          </p:txBody>
        </p:sp>
      </p:grpSp>
      <p:grpSp>
        <p:nvGrpSpPr>
          <p:cNvPr id="41" name="组合 40"/>
          <p:cNvGrpSpPr/>
          <p:nvPr/>
        </p:nvGrpSpPr>
        <p:grpSpPr>
          <a:xfrm>
            <a:off x="6300192" y="2252854"/>
            <a:ext cx="1280211" cy="640662"/>
            <a:chOff x="5004048" y="1347614"/>
            <a:chExt cx="1280211" cy="640662"/>
          </a:xfrm>
        </p:grpSpPr>
        <p:sp>
          <p:nvSpPr>
            <p:cNvPr id="42" name="椭圆 4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6" name="TextBox 61"/>
            <p:cNvSpPr txBox="1"/>
            <p:nvPr/>
          </p:nvSpPr>
          <p:spPr>
            <a:xfrm>
              <a:off x="5214966" y="1447863"/>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运 行</a:t>
              </a:r>
            </a:p>
          </p:txBody>
        </p:sp>
      </p:grpSp>
      <p:sp>
        <p:nvSpPr>
          <p:cNvPr id="51" name="弧形 50"/>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cxnSp>
        <p:nvCxnSpPr>
          <p:cNvPr id="60" name="直接箭头连接符 59"/>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5436096" y="2228395"/>
            <a:ext cx="1629555" cy="1639321"/>
            <a:chOff x="5652120" y="2228395"/>
            <a:chExt cx="1629555" cy="1639321"/>
          </a:xfrm>
        </p:grpSpPr>
        <p:grpSp>
          <p:nvGrpSpPr>
            <p:cNvPr id="47" name="组合 46"/>
            <p:cNvGrpSpPr/>
            <p:nvPr/>
          </p:nvGrpSpPr>
          <p:grpSpPr>
            <a:xfrm>
              <a:off x="5652120" y="3227054"/>
              <a:ext cx="1280211" cy="640662"/>
              <a:chOff x="5004048" y="1347614"/>
              <a:chExt cx="1280211" cy="640662"/>
            </a:xfrm>
          </p:grpSpPr>
          <p:sp>
            <p:nvSpPr>
              <p:cNvPr id="49" name="椭圆 4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0" name="TextBox 61"/>
              <p:cNvSpPr txBox="1"/>
              <p:nvPr/>
            </p:nvSpPr>
            <p:spPr>
              <a:xfrm>
                <a:off x="5198357" y="1437112"/>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等 待</a:t>
                </a:r>
              </a:p>
            </p:txBody>
          </p:sp>
        </p:grpSp>
        <p:sp>
          <p:nvSpPr>
            <p:cNvPr id="61" name="弧形 60"/>
            <p:cNvSpPr/>
            <p:nvPr/>
          </p:nvSpPr>
          <p:spPr>
            <a:xfrm>
              <a:off x="6609906" y="2228395"/>
              <a:ext cx="671769" cy="1328491"/>
            </a:xfrm>
            <a:prstGeom prst="arc">
              <a:avLst>
                <a:gd name="adj1" fmla="val 53704"/>
                <a:gd name="adj2" fmla="val 5400000"/>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168362407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marR="0" lvl="0" indent="-342900" algn="ctr" defTabSz="914400" rtl="0" eaLnBrk="1" fontAlgn="auto" latinLnBrk="0" hangingPunct="1">
              <a:lnSpc>
                <a:spcPct val="100000"/>
              </a:lnSpc>
              <a:spcBef>
                <a:spcPct val="20000"/>
              </a:spcBef>
              <a:spcAft>
                <a:spcPts val="0"/>
              </a:spcAft>
              <a:buClrTx/>
              <a:buSzTx/>
              <a:buFontTx/>
              <a:buNone/>
              <a:tabLst/>
              <a:defRPr/>
            </a:pPr>
            <a:r>
              <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rPr>
              <a:t>进程抢占</a:t>
            </a:r>
            <a:endParaRPr kumimoji="0" lang="zh-CN" altLang="zh-CN"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grpSp>
        <p:nvGrpSpPr>
          <p:cNvPr id="10" name="组合 9"/>
          <p:cNvGrpSpPr/>
          <p:nvPr/>
        </p:nvGrpSpPr>
        <p:grpSpPr>
          <a:xfrm>
            <a:off x="557425" y="1515250"/>
            <a:ext cx="3548758" cy="1339224"/>
            <a:chOff x="557425" y="1515250"/>
            <a:chExt cx="3548758" cy="1339224"/>
          </a:xfrm>
        </p:grpSpPr>
        <p:sp>
          <p:nvSpPr>
            <p:cNvPr id="4" name="TextBox 3"/>
            <p:cNvSpPr txBox="1"/>
            <p:nvPr/>
          </p:nvSpPr>
          <p:spPr>
            <a:xfrm>
              <a:off x="868613" y="1515250"/>
              <a:ext cx="257176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进程会被抢占的情况</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5" name="TextBox 4"/>
            <p:cNvSpPr txBox="1"/>
            <p:nvPr/>
          </p:nvSpPr>
          <p:spPr>
            <a:xfrm>
              <a:off x="1105787" y="1997218"/>
              <a:ext cx="257176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高优先级进程就绪</a:t>
              </a:r>
            </a:p>
          </p:txBody>
        </p:sp>
        <p:sp>
          <p:nvSpPr>
            <p:cNvPr id="6" name="TextBox 5"/>
            <p:cNvSpPr txBox="1"/>
            <p:nvPr/>
          </p:nvSpPr>
          <p:spPr>
            <a:xfrm>
              <a:off x="1105787" y="2454364"/>
              <a:ext cx="300039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进程执行当前时间用完</a:t>
              </a:r>
            </a:p>
          </p:txBody>
        </p:sp>
        <p:sp>
          <p:nvSpPr>
            <p:cNvPr id="19" name="TextBox 18"/>
            <p:cNvSpPr txBox="1"/>
            <p:nvPr/>
          </p:nvSpPr>
          <p:spPr>
            <a:xfrm>
              <a:off x="557425" y="1518050"/>
              <a:ext cx="433390"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970531" y="2140094"/>
              <a:ext cx="151066" cy="148997"/>
            </a:xfrm>
            <a:prstGeom prst="rect">
              <a:avLst/>
            </a:prstGeom>
            <a:effectLst/>
          </p:spPr>
        </p:pic>
        <p:pic>
          <p:nvPicPr>
            <p:cNvPr id="23" name="图片 22" descr="小点1.png"/>
            <p:cNvPicPr>
              <a:picLocks noChangeAspect="1"/>
            </p:cNvPicPr>
            <p:nvPr/>
          </p:nvPicPr>
          <p:blipFill>
            <a:blip r:embed="rId2" cstate="print"/>
            <a:stretch>
              <a:fillRect/>
            </a:stretch>
          </p:blipFill>
          <p:spPr>
            <a:xfrm>
              <a:off x="970531" y="2594354"/>
              <a:ext cx="151066" cy="148997"/>
            </a:xfrm>
            <a:prstGeom prst="rect">
              <a:avLst/>
            </a:prstGeom>
            <a:effectLst/>
          </p:spPr>
        </p:pic>
      </p:grpSp>
      <p:grpSp>
        <p:nvGrpSpPr>
          <p:cNvPr id="8" name="组合 7"/>
          <p:cNvGrpSpPr/>
          <p:nvPr/>
        </p:nvGrpSpPr>
        <p:grpSpPr>
          <a:xfrm>
            <a:off x="4572000" y="1275606"/>
            <a:ext cx="3008403" cy="2592110"/>
            <a:chOff x="4572000" y="1275606"/>
            <a:chExt cx="3008403" cy="2592110"/>
          </a:xfrm>
        </p:grpSpPr>
        <p:grpSp>
          <p:nvGrpSpPr>
            <p:cNvPr id="72" name="组合 71"/>
            <p:cNvGrpSpPr/>
            <p:nvPr/>
          </p:nvGrpSpPr>
          <p:grpSpPr>
            <a:xfrm>
              <a:off x="4572000" y="1275606"/>
              <a:ext cx="1280211" cy="640662"/>
              <a:chOff x="5004048" y="1347614"/>
              <a:chExt cx="1280211" cy="640662"/>
            </a:xfrm>
          </p:grpSpPr>
          <p:sp>
            <p:nvSpPr>
              <p:cNvPr id="73" name="椭圆 7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4" name="TextBox 61"/>
              <p:cNvSpPr txBox="1"/>
              <p:nvPr/>
            </p:nvSpPr>
            <p:spPr>
              <a:xfrm>
                <a:off x="5198357" y="1437112"/>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创 建</a:t>
                </a:r>
              </a:p>
            </p:txBody>
          </p:sp>
        </p:grpSp>
        <p:grpSp>
          <p:nvGrpSpPr>
            <p:cNvPr id="75" name="组合 74"/>
            <p:cNvGrpSpPr/>
            <p:nvPr/>
          </p:nvGrpSpPr>
          <p:grpSpPr>
            <a:xfrm>
              <a:off x="4572000" y="2274265"/>
              <a:ext cx="1280211" cy="640662"/>
              <a:chOff x="5004048" y="1347614"/>
              <a:chExt cx="1280211" cy="640662"/>
            </a:xfrm>
          </p:grpSpPr>
          <p:sp>
            <p:nvSpPr>
              <p:cNvPr id="76" name="椭圆 7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7" name="TextBox 61"/>
              <p:cNvSpPr txBox="1"/>
              <p:nvPr/>
            </p:nvSpPr>
            <p:spPr>
              <a:xfrm>
                <a:off x="5198357" y="1437112"/>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就 绪</a:t>
                </a:r>
              </a:p>
            </p:txBody>
          </p:sp>
        </p:grpSp>
        <p:grpSp>
          <p:nvGrpSpPr>
            <p:cNvPr id="78" name="组合 77"/>
            <p:cNvGrpSpPr/>
            <p:nvPr/>
          </p:nvGrpSpPr>
          <p:grpSpPr>
            <a:xfrm>
              <a:off x="6300192" y="2252854"/>
              <a:ext cx="1280211" cy="640662"/>
              <a:chOff x="5004048" y="1347614"/>
              <a:chExt cx="1280211" cy="640662"/>
            </a:xfrm>
          </p:grpSpPr>
          <p:sp>
            <p:nvSpPr>
              <p:cNvPr id="79" name="椭圆 7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0" name="TextBox 61"/>
              <p:cNvSpPr txBox="1"/>
              <p:nvPr/>
            </p:nvSpPr>
            <p:spPr>
              <a:xfrm>
                <a:off x="5214966" y="1447863"/>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运 行</a:t>
                </a:r>
              </a:p>
            </p:txBody>
          </p:sp>
        </p:grpSp>
        <p:sp>
          <p:nvSpPr>
            <p:cNvPr id="81" name="弧形 80"/>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cxnSp>
          <p:nvCxnSpPr>
            <p:cNvPr id="82" name="直接箭头连接符 81"/>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3" name="组合 82"/>
            <p:cNvGrpSpPr/>
            <p:nvPr/>
          </p:nvGrpSpPr>
          <p:grpSpPr>
            <a:xfrm>
              <a:off x="5436096" y="2228395"/>
              <a:ext cx="1629555" cy="1639321"/>
              <a:chOff x="5652120" y="2228395"/>
              <a:chExt cx="1629555" cy="1639321"/>
            </a:xfrm>
          </p:grpSpPr>
          <p:grpSp>
            <p:nvGrpSpPr>
              <p:cNvPr id="84" name="组合 83"/>
              <p:cNvGrpSpPr/>
              <p:nvPr/>
            </p:nvGrpSpPr>
            <p:grpSpPr>
              <a:xfrm>
                <a:off x="5652120" y="3227054"/>
                <a:ext cx="1280211" cy="640662"/>
                <a:chOff x="5004048" y="1347614"/>
                <a:chExt cx="1280211" cy="640662"/>
              </a:xfrm>
            </p:grpSpPr>
            <p:sp>
              <p:nvSpPr>
                <p:cNvPr id="86" name="椭圆 8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7" name="TextBox 61"/>
                <p:cNvSpPr txBox="1"/>
                <p:nvPr/>
              </p:nvSpPr>
              <p:spPr>
                <a:xfrm>
                  <a:off x="5198357" y="1437112"/>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等 待</a:t>
                  </a:r>
                </a:p>
              </p:txBody>
            </p:sp>
          </p:grpSp>
          <p:sp>
            <p:nvSpPr>
              <p:cNvPr id="85" name="弧形 84"/>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91" name="弧形 90"/>
          <p:cNvSpPr/>
          <p:nvPr/>
        </p:nvSpPr>
        <p:spPr>
          <a:xfrm rot="-2760000">
            <a:off x="5214514" y="2661023"/>
            <a:ext cx="1523237" cy="1573007"/>
          </a:xfrm>
          <a:prstGeom prst="arc">
            <a:avLst/>
          </a:prstGeom>
          <a:ln w="38100">
            <a:solidFill>
              <a:srgbClr val="C00000"/>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3627616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right)">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txBox="1">
            <a:spLocks noGrp="1" noChangeArrowheads="1"/>
          </p:cNvSpPr>
          <p:nvPr/>
        </p:nvSpPr>
        <p:spPr bwMode="auto">
          <a:xfrm>
            <a:off x="6553200" y="6248400"/>
            <a:ext cx="2133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DD72BE-E902-4C2D-8F70-C603ADBE88CB}" type="slidenum">
              <a:rPr kumimoji="0" lang="zh-CN" altLang="en-US" sz="1000" b="1" i="0" u="none" strike="noStrike" kern="1200" cap="none" spc="0" normalizeH="0" baseline="0" noProof="0">
                <a:ln>
                  <a:noFill/>
                </a:ln>
                <a:solidFill>
                  <a:prstClr val="white"/>
                </a:solidFill>
                <a:effectLst>
                  <a:outerShdw blurRad="38100" dist="38100" dir="2700000" algn="tl">
                    <a:srgbClr val="C0C0C0"/>
                  </a:outerShdw>
                </a:effectLst>
                <a:uLnTx/>
                <a:uFillTx/>
                <a:latin typeface="微软雅黑" pitchFamily="34" charset="-122"/>
                <a:ea typeface="微软雅黑"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000" b="1" i="0" u="none" strike="noStrike" kern="1200" cap="none" spc="0" normalizeH="0" baseline="0" noProof="0">
              <a:ln>
                <a:noFill/>
              </a:ln>
              <a:solidFill>
                <a:prstClr val="white"/>
              </a:solidFill>
              <a:effectLst>
                <a:outerShdw blurRad="38100" dist="38100" dir="2700000" algn="tl">
                  <a:srgbClr val="C0C0C0"/>
                </a:outerShdw>
              </a:effectLst>
              <a:uLnTx/>
              <a:uFillTx/>
              <a:latin typeface="微软雅黑" pitchFamily="34" charset="-122"/>
              <a:ea typeface="微软雅黑" pitchFamily="34" charset="-122"/>
              <a:cs typeface="+mn-cs"/>
            </a:endParaRPr>
          </a:p>
        </p:txBody>
      </p:sp>
      <p:sp>
        <p:nvSpPr>
          <p:cNvPr id="5"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marR="0" lvl="0" indent="-342900" algn="ctr" defTabSz="914400" rtl="0" eaLnBrk="1" fontAlgn="auto" latinLnBrk="0" hangingPunct="1">
              <a:lnSpc>
                <a:spcPct val="100000"/>
              </a:lnSpc>
              <a:spcBef>
                <a:spcPct val="20000"/>
              </a:spcBef>
              <a:spcAft>
                <a:spcPts val="0"/>
              </a:spcAft>
              <a:buClrTx/>
              <a:buSzTx/>
              <a:buFontTx/>
              <a:buNone/>
              <a:tabLst/>
              <a:defRPr/>
            </a:pPr>
            <a:r>
              <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rPr>
              <a:t>进程唤醒</a:t>
            </a:r>
            <a:endParaRPr kumimoji="0" lang="zh-CN" altLang="zh-CN"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grpSp>
        <p:nvGrpSpPr>
          <p:cNvPr id="9" name="组合 8"/>
          <p:cNvGrpSpPr/>
          <p:nvPr/>
        </p:nvGrpSpPr>
        <p:grpSpPr>
          <a:xfrm>
            <a:off x="683568" y="1254734"/>
            <a:ext cx="3737354" cy="1705985"/>
            <a:chOff x="813554" y="1254734"/>
            <a:chExt cx="3737354" cy="1705985"/>
          </a:xfrm>
        </p:grpSpPr>
        <p:sp>
          <p:nvSpPr>
            <p:cNvPr id="3" name="TextBox 2"/>
            <p:cNvSpPr txBox="1"/>
            <p:nvPr/>
          </p:nvSpPr>
          <p:spPr>
            <a:xfrm>
              <a:off x="1121884" y="1254734"/>
              <a:ext cx="201842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唤醒进程的情况：</a:t>
              </a:r>
            </a:p>
          </p:txBody>
        </p:sp>
        <p:sp>
          <p:nvSpPr>
            <p:cNvPr id="6" name="TextBox 5"/>
            <p:cNvSpPr txBox="1"/>
            <p:nvPr/>
          </p:nvSpPr>
          <p:spPr>
            <a:xfrm>
              <a:off x="1355072" y="1621591"/>
              <a:ext cx="319583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被阻塞进程需要的资源可被满足</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 name="TextBox 6"/>
            <p:cNvSpPr txBox="1"/>
            <p:nvPr/>
          </p:nvSpPr>
          <p:spPr>
            <a:xfrm>
              <a:off x="1355072" y="2252833"/>
              <a:ext cx="319583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被阻塞进程等待的事件到达</a:t>
              </a:r>
              <a:endParaRPr kumimoji="0" lang="en-US" altLang="zh-CN"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13554" y="1277891"/>
              <a:ext cx="340141"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19" name="图片 18" descr="小点1.png"/>
            <p:cNvPicPr>
              <a:picLocks noChangeAspect="1"/>
            </p:cNvPicPr>
            <p:nvPr/>
          </p:nvPicPr>
          <p:blipFill>
            <a:blip r:embed="rId2" cstate="print"/>
            <a:stretch>
              <a:fillRect/>
            </a:stretch>
          </p:blipFill>
          <p:spPr>
            <a:xfrm>
              <a:off x="1226660" y="1757059"/>
              <a:ext cx="118562" cy="148997"/>
            </a:xfrm>
            <a:prstGeom prst="rect">
              <a:avLst/>
            </a:prstGeom>
            <a:effectLst/>
          </p:spPr>
        </p:pic>
        <p:pic>
          <p:nvPicPr>
            <p:cNvPr id="20" name="图片 19" descr="小点1.png"/>
            <p:cNvPicPr>
              <a:picLocks noChangeAspect="1"/>
            </p:cNvPicPr>
            <p:nvPr/>
          </p:nvPicPr>
          <p:blipFill>
            <a:blip r:embed="rId2" cstate="print"/>
            <a:stretch>
              <a:fillRect/>
            </a:stretch>
          </p:blipFill>
          <p:spPr>
            <a:xfrm>
              <a:off x="1226660" y="2389769"/>
              <a:ext cx="118562" cy="148997"/>
            </a:xfrm>
            <a:prstGeom prst="rect">
              <a:avLst/>
            </a:prstGeom>
            <a:effectLst/>
          </p:spPr>
        </p:pic>
      </p:grpSp>
      <p:grpSp>
        <p:nvGrpSpPr>
          <p:cNvPr id="10" name="组合 9"/>
          <p:cNvGrpSpPr/>
          <p:nvPr/>
        </p:nvGrpSpPr>
        <p:grpSpPr>
          <a:xfrm>
            <a:off x="710303" y="3250586"/>
            <a:ext cx="3731711" cy="724524"/>
            <a:chOff x="840289" y="3250586"/>
            <a:chExt cx="3731711" cy="724524"/>
          </a:xfrm>
        </p:grpSpPr>
        <p:sp>
          <p:nvSpPr>
            <p:cNvPr id="4" name="TextBox 3"/>
            <p:cNvSpPr txBox="1"/>
            <p:nvPr/>
          </p:nvSpPr>
          <p:spPr>
            <a:xfrm>
              <a:off x="1154265" y="3267224"/>
              <a:ext cx="34177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进程只能被别的进程或操作系统唤醒</a:t>
              </a:r>
            </a:p>
          </p:txBody>
        </p:sp>
        <p:sp>
          <p:nvSpPr>
            <p:cNvPr id="22" name="TextBox 21"/>
            <p:cNvSpPr txBox="1"/>
            <p:nvPr/>
          </p:nvSpPr>
          <p:spPr>
            <a:xfrm>
              <a:off x="840289" y="3250586"/>
              <a:ext cx="340141"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35" name="组合 34"/>
          <p:cNvGrpSpPr/>
          <p:nvPr/>
        </p:nvGrpSpPr>
        <p:grpSpPr>
          <a:xfrm>
            <a:off x="4572000" y="1275606"/>
            <a:ext cx="3008403" cy="2287557"/>
            <a:chOff x="4572000" y="1275606"/>
            <a:chExt cx="3008403" cy="2287557"/>
          </a:xfrm>
        </p:grpSpPr>
        <p:grpSp>
          <p:nvGrpSpPr>
            <p:cNvPr id="36" name="组合 35"/>
            <p:cNvGrpSpPr/>
            <p:nvPr/>
          </p:nvGrpSpPr>
          <p:grpSpPr>
            <a:xfrm>
              <a:off x="4572000" y="1275606"/>
              <a:ext cx="1280211" cy="640662"/>
              <a:chOff x="5004048" y="1347614"/>
              <a:chExt cx="1280211" cy="640662"/>
            </a:xfrm>
          </p:grpSpPr>
          <p:sp>
            <p:nvSpPr>
              <p:cNvPr id="69" name="椭圆 6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0" name="TextBox 61"/>
              <p:cNvSpPr txBox="1"/>
              <p:nvPr/>
            </p:nvSpPr>
            <p:spPr>
              <a:xfrm>
                <a:off x="5198357" y="1437112"/>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创 建</a:t>
                </a:r>
              </a:p>
            </p:txBody>
          </p:sp>
        </p:grpSp>
        <p:grpSp>
          <p:nvGrpSpPr>
            <p:cNvPr id="37" name="组合 36"/>
            <p:cNvGrpSpPr/>
            <p:nvPr/>
          </p:nvGrpSpPr>
          <p:grpSpPr>
            <a:xfrm>
              <a:off x="4572000" y="2274265"/>
              <a:ext cx="1280211" cy="640662"/>
              <a:chOff x="5004048" y="1347614"/>
              <a:chExt cx="1280211" cy="640662"/>
            </a:xfrm>
          </p:grpSpPr>
          <p:sp>
            <p:nvSpPr>
              <p:cNvPr id="67" name="椭圆 6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8" name="TextBox 61"/>
              <p:cNvSpPr txBox="1"/>
              <p:nvPr/>
            </p:nvSpPr>
            <p:spPr>
              <a:xfrm>
                <a:off x="5198357" y="1437112"/>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就 绪</a:t>
                </a:r>
              </a:p>
            </p:txBody>
          </p:sp>
        </p:grpSp>
        <p:grpSp>
          <p:nvGrpSpPr>
            <p:cNvPr id="38" name="组合 37"/>
            <p:cNvGrpSpPr/>
            <p:nvPr/>
          </p:nvGrpSpPr>
          <p:grpSpPr>
            <a:xfrm>
              <a:off x="6300192" y="2252854"/>
              <a:ext cx="1280211" cy="640662"/>
              <a:chOff x="5004048" y="1347614"/>
              <a:chExt cx="1280211" cy="640662"/>
            </a:xfrm>
          </p:grpSpPr>
          <p:sp>
            <p:nvSpPr>
              <p:cNvPr id="62" name="椭圆 6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6" name="TextBox 61"/>
              <p:cNvSpPr txBox="1"/>
              <p:nvPr/>
            </p:nvSpPr>
            <p:spPr>
              <a:xfrm>
                <a:off x="5214966" y="1447863"/>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运 行</a:t>
                </a:r>
              </a:p>
            </p:txBody>
          </p:sp>
        </p:grpSp>
        <p:sp>
          <p:nvSpPr>
            <p:cNvPr id="39" name="弧形 38"/>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cxnSp>
          <p:nvCxnSpPr>
            <p:cNvPr id="40" name="直接箭头连接符 39"/>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弧形 46"/>
            <p:cNvSpPr/>
            <p:nvPr/>
          </p:nvSpPr>
          <p:spPr>
            <a:xfrm>
              <a:off x="6393882"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76" name="弧形 75"/>
          <p:cNvSpPr/>
          <p:nvPr/>
        </p:nvSpPr>
        <p:spPr>
          <a:xfrm flipH="1">
            <a:off x="5073215" y="2263813"/>
            <a:ext cx="692649" cy="1308095"/>
          </a:xfrm>
          <a:prstGeom prst="arc">
            <a:avLst>
              <a:gd name="adj1" fmla="val 53704"/>
              <a:gd name="adj2" fmla="val 5400000"/>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8" name="椭圆 77"/>
          <p:cNvSpPr/>
          <p:nvPr/>
        </p:nvSpPr>
        <p:spPr>
          <a:xfrm>
            <a:off x="5436096" y="322705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9" name="TextBox 61"/>
          <p:cNvSpPr txBox="1"/>
          <p:nvPr/>
        </p:nvSpPr>
        <p:spPr>
          <a:xfrm>
            <a:off x="5630405" y="3316552"/>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等 待</a:t>
            </a:r>
          </a:p>
        </p:txBody>
      </p:sp>
      <p:sp>
        <p:nvSpPr>
          <p:cNvPr id="80" name="弧形 79"/>
          <p:cNvSpPr/>
          <p:nvPr/>
        </p:nvSpPr>
        <p:spPr>
          <a:xfrm rot="-2760000">
            <a:off x="5214514" y="2661023"/>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6144674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marR="0" lvl="0" indent="-342900" algn="ctr" defTabSz="914400" rtl="0" eaLnBrk="1" fontAlgn="auto" latinLnBrk="0" hangingPunct="1">
              <a:lnSpc>
                <a:spcPct val="100000"/>
              </a:lnSpc>
              <a:spcBef>
                <a:spcPct val="20000"/>
              </a:spcBef>
              <a:spcAft>
                <a:spcPts val="0"/>
              </a:spcAft>
              <a:buClrTx/>
              <a:buSzTx/>
              <a:buFontTx/>
              <a:buNone/>
              <a:tabLst/>
              <a:defRPr/>
            </a:pPr>
            <a:r>
              <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进程结束</a:t>
            </a:r>
            <a:endParaRPr kumimoji="0" lang="zh-CN" altLang="zh-CN"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grpSp>
        <p:nvGrpSpPr>
          <p:cNvPr id="8" name="组合 7"/>
          <p:cNvGrpSpPr/>
          <p:nvPr/>
        </p:nvGrpSpPr>
        <p:grpSpPr>
          <a:xfrm>
            <a:off x="592603" y="1238734"/>
            <a:ext cx="4497772" cy="1933328"/>
            <a:chOff x="834646" y="1021012"/>
            <a:chExt cx="4497772" cy="1933328"/>
          </a:xfrm>
        </p:grpSpPr>
        <p:sp>
          <p:nvSpPr>
            <p:cNvPr id="2" name="TextBox 1"/>
            <p:cNvSpPr txBox="1"/>
            <p:nvPr/>
          </p:nvSpPr>
          <p:spPr>
            <a:xfrm>
              <a:off x="1163614" y="1046152"/>
              <a:ext cx="242889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进程结束的情况：</a:t>
              </a:r>
              <a:endParaRPr kumimoji="0" lang="en-US" altLang="zh-CN"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4" name="TextBox 3"/>
            <p:cNvSpPr txBox="1"/>
            <p:nvPr/>
          </p:nvSpPr>
          <p:spPr>
            <a:xfrm>
              <a:off x="1403328" y="1382704"/>
              <a:ext cx="321471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Arial" pitchFamily="34" charset="0"/>
                </a:rPr>
                <a:t>正常退出</a:t>
              </a:r>
              <a:r>
                <a:rPr kumimoji="0" lang="en-US" altLang="zh-CN"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Arial" pitchFamily="34" charset="0"/>
                </a:rPr>
                <a:t>(</a:t>
              </a: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Arial" pitchFamily="34" charset="0"/>
                </a:rPr>
                <a:t>自愿的</a:t>
              </a:r>
              <a:r>
                <a:rPr kumimoji="0" lang="en-US" altLang="zh-CN"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Arial" pitchFamily="34" charset="0"/>
                </a:rPr>
                <a:t>)</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5" name="TextBox 4"/>
            <p:cNvSpPr txBox="1"/>
            <p:nvPr/>
          </p:nvSpPr>
          <p:spPr>
            <a:xfrm>
              <a:off x="1403328" y="1768412"/>
              <a:ext cx="292895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srgbClr val="FF0000"/>
                  </a:solidFill>
                  <a:effectLst/>
                  <a:uLnTx/>
                  <a:uFillTx/>
                  <a:latin typeface="微软雅黑" pitchFamily="34" charset="-122"/>
                  <a:ea typeface="微软雅黑" pitchFamily="34" charset="-122"/>
                  <a:cs typeface="+mn-cs"/>
                  <a:sym typeface="Arial" pitchFamily="34" charset="0"/>
                </a:rPr>
                <a:t>错误退出</a:t>
              </a:r>
              <a:r>
                <a:rPr kumimoji="0" lang="en-US" altLang="zh-CN" sz="2000" b="1" i="0" u="none" strike="noStrike" kern="1200" cap="none" spc="0" normalizeH="0" baseline="0" noProof="0">
                  <a:ln>
                    <a:noFill/>
                  </a:ln>
                  <a:solidFill>
                    <a:srgbClr val="FF0000"/>
                  </a:solidFill>
                  <a:effectLst/>
                  <a:uLnTx/>
                  <a:uFillTx/>
                  <a:latin typeface="微软雅黑" pitchFamily="34" charset="-122"/>
                  <a:ea typeface="微软雅黑" pitchFamily="34" charset="-122"/>
                  <a:cs typeface="+mn-cs"/>
                  <a:sym typeface="Arial" pitchFamily="34" charset="0"/>
                </a:rPr>
                <a:t>(</a:t>
              </a:r>
              <a:r>
                <a:rPr kumimoji="0" lang="zh-CN" altLang="en-US" sz="2000" b="1" i="0" u="none" strike="noStrike" kern="1200" cap="none" spc="0" normalizeH="0" baseline="0" noProof="0">
                  <a:ln>
                    <a:noFill/>
                  </a:ln>
                  <a:solidFill>
                    <a:srgbClr val="FF0000"/>
                  </a:solidFill>
                  <a:effectLst/>
                  <a:uLnTx/>
                  <a:uFillTx/>
                  <a:latin typeface="微软雅黑" pitchFamily="34" charset="-122"/>
                  <a:ea typeface="微软雅黑" pitchFamily="34" charset="-122"/>
                  <a:cs typeface="+mn-cs"/>
                  <a:sym typeface="Arial" pitchFamily="34" charset="0"/>
                </a:rPr>
                <a:t>自愿的</a:t>
              </a:r>
              <a:r>
                <a:rPr kumimoji="0" lang="en-US" altLang="zh-CN" sz="2000" b="1" i="0" u="none" strike="noStrike" kern="1200" cap="none" spc="0" normalizeH="0" baseline="0" noProof="0">
                  <a:ln>
                    <a:noFill/>
                  </a:ln>
                  <a:solidFill>
                    <a:srgbClr val="FF0000"/>
                  </a:solidFill>
                  <a:effectLst/>
                  <a:uLnTx/>
                  <a:uFillTx/>
                  <a:latin typeface="微软雅黑" pitchFamily="34" charset="-122"/>
                  <a:ea typeface="微软雅黑" pitchFamily="34" charset="-122"/>
                  <a:cs typeface="+mn-cs"/>
                  <a:sym typeface="Arial" pitchFamily="34" charset="0"/>
                </a:rPr>
                <a:t>)</a:t>
              </a:r>
            </a:p>
          </p:txBody>
        </p:sp>
        <p:sp>
          <p:nvSpPr>
            <p:cNvPr id="6" name="TextBox 5"/>
            <p:cNvSpPr txBox="1"/>
            <p:nvPr/>
          </p:nvSpPr>
          <p:spPr>
            <a:xfrm>
              <a:off x="1403328" y="2168522"/>
              <a:ext cx="321471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srgbClr val="FF0000"/>
                  </a:solidFill>
                  <a:effectLst/>
                  <a:uLnTx/>
                  <a:uFillTx/>
                  <a:latin typeface="微软雅黑" pitchFamily="34" charset="-122"/>
                  <a:ea typeface="微软雅黑" pitchFamily="34" charset="-122"/>
                  <a:cs typeface="+mn-cs"/>
                  <a:sym typeface="Arial" pitchFamily="34" charset="0"/>
                </a:rPr>
                <a:t>致命错误</a:t>
              </a:r>
              <a:r>
                <a:rPr kumimoji="0" lang="en-US" altLang="zh-CN" sz="2000" b="1" i="0" u="none" strike="noStrike" kern="1200" cap="none" spc="0" normalizeH="0" baseline="0" noProof="0">
                  <a:ln>
                    <a:noFill/>
                  </a:ln>
                  <a:solidFill>
                    <a:srgbClr val="FF0000"/>
                  </a:solidFill>
                  <a:effectLst/>
                  <a:uLnTx/>
                  <a:uFillTx/>
                  <a:latin typeface="微软雅黑" pitchFamily="34" charset="-122"/>
                  <a:ea typeface="微软雅黑" pitchFamily="34" charset="-122"/>
                  <a:cs typeface="+mn-cs"/>
                  <a:sym typeface="Arial" pitchFamily="34" charset="0"/>
                </a:rPr>
                <a:t>(</a:t>
              </a:r>
              <a:r>
                <a:rPr kumimoji="0" lang="zh-CN" altLang="en-US" sz="2000" b="1" i="0" u="none" strike="noStrike" kern="1200" cap="none" spc="0" normalizeH="0" baseline="0" noProof="0">
                  <a:ln>
                    <a:noFill/>
                  </a:ln>
                  <a:solidFill>
                    <a:srgbClr val="FF0000"/>
                  </a:solidFill>
                  <a:effectLst/>
                  <a:uLnTx/>
                  <a:uFillTx/>
                  <a:latin typeface="微软雅黑" pitchFamily="34" charset="-122"/>
                  <a:ea typeface="微软雅黑" pitchFamily="34" charset="-122"/>
                  <a:cs typeface="+mn-cs"/>
                  <a:sym typeface="Arial" pitchFamily="34" charset="0"/>
                </a:rPr>
                <a:t>强制性的</a:t>
              </a:r>
              <a:r>
                <a:rPr kumimoji="0" lang="en-US" altLang="zh-CN" sz="2000" b="1" i="0" u="none" strike="noStrike" kern="1200" cap="none" spc="0" normalizeH="0" baseline="0" noProof="0">
                  <a:ln>
                    <a:noFill/>
                  </a:ln>
                  <a:solidFill>
                    <a:srgbClr val="FF0000"/>
                  </a:solidFill>
                  <a:effectLst/>
                  <a:uLnTx/>
                  <a:uFillTx/>
                  <a:latin typeface="微软雅黑" pitchFamily="34" charset="-122"/>
                  <a:ea typeface="微软雅黑" pitchFamily="34" charset="-122"/>
                  <a:cs typeface="+mn-cs"/>
                  <a:sym typeface="Arial" pitchFamily="34" charset="0"/>
                </a:rPr>
                <a:t>)</a:t>
              </a:r>
            </a:p>
          </p:txBody>
        </p:sp>
        <p:sp>
          <p:nvSpPr>
            <p:cNvPr id="7" name="TextBox 6"/>
            <p:cNvSpPr txBox="1"/>
            <p:nvPr/>
          </p:nvSpPr>
          <p:spPr>
            <a:xfrm>
              <a:off x="1403328" y="2554230"/>
              <a:ext cx="392909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被其他进程所杀</a:t>
              </a:r>
              <a:r>
                <a:rPr kumimoji="0" lang="en-US" altLang="zh-CN"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a:t>
              </a: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强制性的</a:t>
              </a:r>
              <a:r>
                <a:rPr kumimoji="0" lang="en-US" altLang="zh-CN"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a:t>
              </a:r>
              <a:endParaRPr kumimoji="0" lang="en-US" altLang="zh-CN"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Arial" pitchFamily="34" charset="0"/>
              </a:endParaRPr>
            </a:p>
          </p:txBody>
        </p:sp>
        <p:sp>
          <p:nvSpPr>
            <p:cNvPr id="46" name="TextBox 45"/>
            <p:cNvSpPr txBox="1"/>
            <p:nvPr/>
          </p:nvSpPr>
          <p:spPr>
            <a:xfrm>
              <a:off x="834646" y="1021012"/>
              <a:ext cx="433390"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47" name="图片 46" descr="小点1.png"/>
            <p:cNvPicPr>
              <a:picLocks noChangeAspect="1"/>
            </p:cNvPicPr>
            <p:nvPr/>
          </p:nvPicPr>
          <p:blipFill>
            <a:blip r:embed="rId2" cstate="print"/>
            <a:stretch>
              <a:fillRect/>
            </a:stretch>
          </p:blipFill>
          <p:spPr>
            <a:xfrm>
              <a:off x="1247752" y="1512880"/>
              <a:ext cx="151066" cy="148997"/>
            </a:xfrm>
            <a:prstGeom prst="rect">
              <a:avLst/>
            </a:prstGeom>
            <a:effectLst/>
          </p:spPr>
        </p:pic>
        <p:pic>
          <p:nvPicPr>
            <p:cNvPr id="48" name="图片 47" descr="小点1.png"/>
            <p:cNvPicPr>
              <a:picLocks noChangeAspect="1"/>
            </p:cNvPicPr>
            <p:nvPr/>
          </p:nvPicPr>
          <p:blipFill>
            <a:blip r:embed="rId2" cstate="print"/>
            <a:stretch>
              <a:fillRect/>
            </a:stretch>
          </p:blipFill>
          <p:spPr>
            <a:xfrm>
              <a:off x="1247752" y="1904290"/>
              <a:ext cx="151066" cy="148997"/>
            </a:xfrm>
            <a:prstGeom prst="rect">
              <a:avLst/>
            </a:prstGeom>
            <a:effectLst/>
          </p:spPr>
        </p:pic>
        <p:pic>
          <p:nvPicPr>
            <p:cNvPr id="49" name="图片 48" descr="小点1.png"/>
            <p:cNvPicPr>
              <a:picLocks noChangeAspect="1"/>
            </p:cNvPicPr>
            <p:nvPr/>
          </p:nvPicPr>
          <p:blipFill>
            <a:blip r:embed="rId2" cstate="print"/>
            <a:stretch>
              <a:fillRect/>
            </a:stretch>
          </p:blipFill>
          <p:spPr>
            <a:xfrm>
              <a:off x="1247752" y="2297640"/>
              <a:ext cx="151066" cy="148997"/>
            </a:xfrm>
            <a:prstGeom prst="rect">
              <a:avLst/>
            </a:prstGeom>
            <a:effectLst/>
          </p:spPr>
        </p:pic>
        <p:pic>
          <p:nvPicPr>
            <p:cNvPr id="50" name="图片 49" descr="小点1.png"/>
            <p:cNvPicPr>
              <a:picLocks noChangeAspect="1"/>
            </p:cNvPicPr>
            <p:nvPr/>
          </p:nvPicPr>
          <p:blipFill>
            <a:blip r:embed="rId2" cstate="print"/>
            <a:stretch>
              <a:fillRect/>
            </a:stretch>
          </p:blipFill>
          <p:spPr>
            <a:xfrm>
              <a:off x="1247752" y="2701926"/>
              <a:ext cx="151066" cy="148997"/>
            </a:xfrm>
            <a:prstGeom prst="rect">
              <a:avLst/>
            </a:prstGeom>
            <a:effectLst/>
          </p:spPr>
        </p:pic>
      </p:grpSp>
      <p:grpSp>
        <p:nvGrpSpPr>
          <p:cNvPr id="38" name="组合 37"/>
          <p:cNvGrpSpPr/>
          <p:nvPr/>
        </p:nvGrpSpPr>
        <p:grpSpPr>
          <a:xfrm>
            <a:off x="4572000" y="1275606"/>
            <a:ext cx="3008403" cy="2592110"/>
            <a:chOff x="4572000" y="1275606"/>
            <a:chExt cx="3008403" cy="2592110"/>
          </a:xfrm>
        </p:grpSpPr>
        <p:grpSp>
          <p:nvGrpSpPr>
            <p:cNvPr id="39" name="组合 38"/>
            <p:cNvGrpSpPr/>
            <p:nvPr/>
          </p:nvGrpSpPr>
          <p:grpSpPr>
            <a:xfrm>
              <a:off x="4572000" y="1275606"/>
              <a:ext cx="1280211" cy="640662"/>
              <a:chOff x="5004048" y="1347614"/>
              <a:chExt cx="1280211" cy="640662"/>
            </a:xfrm>
          </p:grpSpPr>
          <p:sp>
            <p:nvSpPr>
              <p:cNvPr id="83" name="椭圆 8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4" name="TextBox 61"/>
              <p:cNvSpPr txBox="1"/>
              <p:nvPr/>
            </p:nvSpPr>
            <p:spPr>
              <a:xfrm>
                <a:off x="5198357" y="1437112"/>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创 建</a:t>
                </a:r>
              </a:p>
            </p:txBody>
          </p:sp>
        </p:grpSp>
        <p:grpSp>
          <p:nvGrpSpPr>
            <p:cNvPr id="40" name="组合 39"/>
            <p:cNvGrpSpPr/>
            <p:nvPr/>
          </p:nvGrpSpPr>
          <p:grpSpPr>
            <a:xfrm>
              <a:off x="4572000" y="2274265"/>
              <a:ext cx="1280211" cy="640662"/>
              <a:chOff x="5004048" y="1347614"/>
              <a:chExt cx="1280211" cy="640662"/>
            </a:xfrm>
          </p:grpSpPr>
          <p:sp>
            <p:nvSpPr>
              <p:cNvPr id="81" name="椭圆 8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2" name="TextBox 61"/>
              <p:cNvSpPr txBox="1"/>
              <p:nvPr/>
            </p:nvSpPr>
            <p:spPr>
              <a:xfrm>
                <a:off x="5198357" y="1437112"/>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就 绪</a:t>
                </a:r>
              </a:p>
            </p:txBody>
          </p:sp>
        </p:grpSp>
        <p:grpSp>
          <p:nvGrpSpPr>
            <p:cNvPr id="41" name="组合 40"/>
            <p:cNvGrpSpPr/>
            <p:nvPr/>
          </p:nvGrpSpPr>
          <p:grpSpPr>
            <a:xfrm>
              <a:off x="6300192" y="2252854"/>
              <a:ext cx="1280211" cy="640662"/>
              <a:chOff x="5004048" y="1347614"/>
              <a:chExt cx="1280211" cy="640662"/>
            </a:xfrm>
          </p:grpSpPr>
          <p:sp>
            <p:nvSpPr>
              <p:cNvPr id="79" name="椭圆 7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0" name="TextBox 61"/>
              <p:cNvSpPr txBox="1"/>
              <p:nvPr/>
            </p:nvSpPr>
            <p:spPr>
              <a:xfrm>
                <a:off x="5214966" y="1447863"/>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运 行</a:t>
                </a:r>
              </a:p>
            </p:txBody>
          </p:sp>
        </p:grpSp>
        <p:sp>
          <p:nvSpPr>
            <p:cNvPr id="42" name="弧形 41"/>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cxnSp>
          <p:nvCxnSpPr>
            <p:cNvPr id="43" name="直接箭头连接符 42"/>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5436096" y="2228395"/>
              <a:ext cx="1629555" cy="1639321"/>
              <a:chOff x="5652120" y="2228395"/>
              <a:chExt cx="1629555" cy="1639321"/>
            </a:xfrm>
          </p:grpSpPr>
          <p:grpSp>
            <p:nvGrpSpPr>
              <p:cNvPr id="45" name="组合 44"/>
              <p:cNvGrpSpPr/>
              <p:nvPr/>
            </p:nvGrpSpPr>
            <p:grpSpPr>
              <a:xfrm>
                <a:off x="5652120" y="3227054"/>
                <a:ext cx="1280211" cy="640662"/>
                <a:chOff x="5004048" y="1347614"/>
                <a:chExt cx="1280211" cy="640662"/>
              </a:xfrm>
            </p:grpSpPr>
            <p:sp>
              <p:nvSpPr>
                <p:cNvPr id="77" name="椭圆 7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8" name="TextBox 61"/>
                <p:cNvSpPr txBox="1"/>
                <p:nvPr/>
              </p:nvSpPr>
              <p:spPr>
                <a:xfrm>
                  <a:off x="5198357" y="1437112"/>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等 待</a:t>
                  </a:r>
                </a:p>
              </p:txBody>
            </p:sp>
          </p:grpSp>
          <p:sp>
            <p:nvSpPr>
              <p:cNvPr id="76" name="弧形 75"/>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grpSp>
        <p:nvGrpSpPr>
          <p:cNvPr id="85" name="组合 84"/>
          <p:cNvGrpSpPr/>
          <p:nvPr/>
        </p:nvGrpSpPr>
        <p:grpSpPr>
          <a:xfrm>
            <a:off x="6305502" y="1245560"/>
            <a:ext cx="1280211" cy="989694"/>
            <a:chOff x="6305502" y="1245560"/>
            <a:chExt cx="1280211" cy="989694"/>
          </a:xfrm>
        </p:grpSpPr>
        <p:grpSp>
          <p:nvGrpSpPr>
            <p:cNvPr id="86" name="组合 85"/>
            <p:cNvGrpSpPr/>
            <p:nvPr/>
          </p:nvGrpSpPr>
          <p:grpSpPr>
            <a:xfrm>
              <a:off x="6305502" y="1245560"/>
              <a:ext cx="1280211" cy="640662"/>
              <a:chOff x="5004048" y="1347614"/>
              <a:chExt cx="1280211" cy="640662"/>
            </a:xfrm>
          </p:grpSpPr>
          <p:sp>
            <p:nvSpPr>
              <p:cNvPr id="88" name="椭圆 8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9" name="TextBox 61"/>
              <p:cNvSpPr txBox="1"/>
              <p:nvPr/>
            </p:nvSpPr>
            <p:spPr>
              <a:xfrm>
                <a:off x="5198357" y="1437112"/>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退 出</a:t>
                </a:r>
              </a:p>
            </p:txBody>
          </p:sp>
        </p:grpSp>
        <p:cxnSp>
          <p:nvCxnSpPr>
            <p:cNvPr id="87" name="直接箭头连接符 86"/>
            <p:cNvCxnSpPr/>
            <p:nvPr/>
          </p:nvCxnSpPr>
          <p:spPr>
            <a:xfrm flipV="1">
              <a:off x="6945608" y="1877257"/>
              <a:ext cx="0" cy="35799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弧形 89"/>
          <p:cNvSpPr/>
          <p:nvPr/>
        </p:nvSpPr>
        <p:spPr>
          <a:xfrm flipH="1">
            <a:off x="5073215" y="2263813"/>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1" name="弧形 90"/>
          <p:cNvSpPr/>
          <p:nvPr/>
        </p:nvSpPr>
        <p:spPr>
          <a:xfrm rot="-2760000">
            <a:off x="5214514" y="2661023"/>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8118011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down)">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2"/>
          <p:cNvSpPr txBox="1">
            <a:spLocks noChangeArrowheads="1"/>
          </p:cNvSpPr>
          <p:nvPr/>
        </p:nvSpPr>
        <p:spPr bwMode="auto">
          <a:xfrm>
            <a:off x="3357554" y="123478"/>
            <a:ext cx="2257615"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zh-CN" altLang="en-US" sz="3200" b="1" dirty="0">
                <a:solidFill>
                  <a:srgbClr val="11576A"/>
                </a:solidFill>
                <a:latin typeface="微软雅黑" pitchFamily="34" charset="-122"/>
                <a:ea typeface="微软雅黑" pitchFamily="34" charset="-122"/>
              </a:rPr>
              <a:t>进程的定义</a:t>
            </a:r>
          </a:p>
        </p:txBody>
      </p:sp>
      <p:sp>
        <p:nvSpPr>
          <p:cNvPr id="9221" name="Text Box 3"/>
          <p:cNvSpPr txBox="1">
            <a:spLocks noChangeArrowheads="1"/>
          </p:cNvSpPr>
          <p:nvPr/>
        </p:nvSpPr>
        <p:spPr bwMode="auto">
          <a:xfrm>
            <a:off x="458276" y="839375"/>
            <a:ext cx="503079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zh-CN" altLang="en-US" sz="2000" b="1" dirty="0">
                <a:solidFill>
                  <a:srgbClr val="FF0000"/>
                </a:solidFill>
                <a:latin typeface="微软雅黑" pitchFamily="34" charset="-122"/>
                <a:ea typeface="微软雅黑" pitchFamily="34" charset="-122"/>
              </a:rPr>
              <a:t>进程是指一个具有一定独立功能的程序在一个数据集合上的一次动态执行过程</a:t>
            </a:r>
            <a:endParaRPr lang="en-US" altLang="zh-CN" sz="2000" b="1" dirty="0">
              <a:solidFill>
                <a:srgbClr val="FF0000"/>
              </a:solidFill>
              <a:latin typeface="微软雅黑" pitchFamily="34" charset="-122"/>
              <a:ea typeface="微软雅黑" pitchFamily="34" charset="-122"/>
            </a:endParaRPr>
          </a:p>
        </p:txBody>
      </p:sp>
      <p:grpSp>
        <p:nvGrpSpPr>
          <p:cNvPr id="4" name="组合 3"/>
          <p:cNvGrpSpPr/>
          <p:nvPr/>
        </p:nvGrpSpPr>
        <p:grpSpPr>
          <a:xfrm>
            <a:off x="5158985" y="905492"/>
            <a:ext cx="2607178" cy="3938168"/>
            <a:chOff x="5158985" y="905492"/>
            <a:chExt cx="2607178" cy="3938168"/>
          </a:xfrm>
        </p:grpSpPr>
        <p:sp>
          <p:nvSpPr>
            <p:cNvPr id="55" name="Rectangle 42"/>
            <p:cNvSpPr>
              <a:spLocks noChangeArrowheads="1"/>
            </p:cNvSpPr>
            <p:nvPr/>
          </p:nvSpPr>
          <p:spPr bwMode="auto">
            <a:xfrm>
              <a:off x="5991678" y="4473686"/>
              <a:ext cx="1570943" cy="3699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buFont typeface="Monotype Sorts" charset="0"/>
                <a:buNone/>
              </a:pPr>
              <a:r>
                <a:rPr lang="zh-CN" altLang="en-US" b="1" dirty="0">
                  <a:solidFill>
                    <a:srgbClr val="11576A"/>
                  </a:solidFill>
                  <a:latin typeface="微软雅黑" pitchFamily="34" charset="-122"/>
                  <a:ea typeface="微软雅黑" pitchFamily="34" charset="-122"/>
                  <a:cs typeface="SimSun" charset="0"/>
                </a:rPr>
                <a:t>进程地址空间</a:t>
              </a:r>
              <a:endParaRPr lang="en-US" b="1" dirty="0">
                <a:solidFill>
                  <a:srgbClr val="11576A"/>
                </a:solidFill>
                <a:latin typeface="微软雅黑" pitchFamily="34" charset="-122"/>
                <a:ea typeface="微软雅黑" pitchFamily="34" charset="-122"/>
                <a:cs typeface="SimSun" charset="0"/>
              </a:endParaRPr>
            </a:p>
          </p:txBody>
        </p:sp>
        <p:sp>
          <p:nvSpPr>
            <p:cNvPr id="57" name="Rectangle 20"/>
            <p:cNvSpPr>
              <a:spLocks noChangeArrowheads="1"/>
            </p:cNvSpPr>
            <p:nvPr/>
          </p:nvSpPr>
          <p:spPr bwMode="auto">
            <a:xfrm>
              <a:off x="5794488" y="909062"/>
              <a:ext cx="1968500" cy="3557588"/>
            </a:xfrm>
            <a:prstGeom prst="rect">
              <a:avLst/>
            </a:prstGeom>
            <a:noFill/>
            <a:ln w="28575" cmpd="sng">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Font typeface="Monotype Sorts" charset="0"/>
                <a:buNone/>
              </a:pPr>
              <a:endParaRPr lang="zh-CN" altLang="en-US">
                <a:ea typeface="SimSun" charset="0"/>
                <a:cs typeface="SimSun" charset="0"/>
              </a:endParaRPr>
            </a:p>
          </p:txBody>
        </p:sp>
        <p:sp>
          <p:nvSpPr>
            <p:cNvPr id="58" name="Rectangle 23"/>
            <p:cNvSpPr>
              <a:spLocks noChangeArrowheads="1"/>
            </p:cNvSpPr>
            <p:nvPr/>
          </p:nvSpPr>
          <p:spPr bwMode="auto">
            <a:xfrm>
              <a:off x="5797663" y="3851097"/>
              <a:ext cx="1968500" cy="613172"/>
            </a:xfrm>
            <a:prstGeom prst="rect">
              <a:avLst/>
            </a:prstGeom>
            <a:gradFill>
              <a:gsLst>
                <a:gs pos="100000">
                  <a:srgbClr val="9966CC"/>
                </a:gs>
                <a:gs pos="0">
                  <a:srgbClr val="CC99FF"/>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buFont typeface="Monotype Sorts" charset="0"/>
                <a:buNone/>
              </a:pPr>
              <a:endParaRPr lang="zh-CN" altLang="en-US">
                <a:ea typeface="SimSun" charset="0"/>
                <a:cs typeface="SimSun" charset="0"/>
              </a:endParaRPr>
            </a:p>
          </p:txBody>
        </p:sp>
        <p:sp>
          <p:nvSpPr>
            <p:cNvPr id="59" name="Rectangle 24"/>
            <p:cNvSpPr>
              <a:spLocks noChangeArrowheads="1"/>
            </p:cNvSpPr>
            <p:nvPr/>
          </p:nvSpPr>
          <p:spPr bwMode="auto">
            <a:xfrm>
              <a:off x="6509403" y="4003474"/>
              <a:ext cx="545021"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buFont typeface="Monotype Sorts" charset="0"/>
                <a:buNone/>
              </a:pPr>
              <a:r>
                <a:rPr lang="zh-CN" altLang="en-US" sz="1400" b="1" dirty="0">
                  <a:solidFill>
                    <a:srgbClr val="11576A"/>
                  </a:solidFill>
                  <a:latin typeface="微软雅黑" pitchFamily="34" charset="-122"/>
                  <a:ea typeface="微软雅黑" pitchFamily="34" charset="-122"/>
                  <a:cs typeface="SimSun" charset="0"/>
                </a:rPr>
                <a:t>代码</a:t>
              </a:r>
              <a:endParaRPr lang="en-US" altLang="en-US" sz="1400" b="1" dirty="0">
                <a:solidFill>
                  <a:srgbClr val="11576A"/>
                </a:solidFill>
                <a:latin typeface="微软雅黑" pitchFamily="34" charset="-122"/>
                <a:ea typeface="微软雅黑" pitchFamily="34" charset="-122"/>
                <a:cs typeface="SimSun" charset="0"/>
              </a:endParaRPr>
            </a:p>
          </p:txBody>
        </p:sp>
        <p:sp>
          <p:nvSpPr>
            <p:cNvPr id="60" name="Rectangle 26"/>
            <p:cNvSpPr>
              <a:spLocks noChangeArrowheads="1"/>
            </p:cNvSpPr>
            <p:nvPr/>
          </p:nvSpPr>
          <p:spPr bwMode="auto">
            <a:xfrm>
              <a:off x="5797663" y="3226019"/>
              <a:ext cx="1968500" cy="615554"/>
            </a:xfrm>
            <a:prstGeom prst="rect">
              <a:avLst/>
            </a:prstGeom>
            <a:gradFill>
              <a:gsLst>
                <a:gs pos="100000">
                  <a:srgbClr val="FDD000"/>
                </a:gs>
                <a:gs pos="0">
                  <a:srgbClr val="FFF9B1"/>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buFont typeface="Monotype Sorts" charset="0"/>
                <a:buNone/>
              </a:pPr>
              <a:endParaRPr lang="zh-CN" altLang="en-US">
                <a:ea typeface="SimSun" charset="0"/>
                <a:cs typeface="SimSun" charset="0"/>
              </a:endParaRPr>
            </a:p>
          </p:txBody>
        </p:sp>
        <p:sp>
          <p:nvSpPr>
            <p:cNvPr id="61" name="Rectangle 27"/>
            <p:cNvSpPr>
              <a:spLocks noChangeArrowheads="1"/>
            </p:cNvSpPr>
            <p:nvPr/>
          </p:nvSpPr>
          <p:spPr bwMode="auto">
            <a:xfrm>
              <a:off x="6240098" y="3379587"/>
              <a:ext cx="108363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buFont typeface="Monotype Sorts" charset="0"/>
                <a:buNone/>
              </a:pPr>
              <a:r>
                <a:rPr lang="zh-CN" altLang="en-US" sz="1400" b="1" dirty="0">
                  <a:solidFill>
                    <a:srgbClr val="11576A"/>
                  </a:solidFill>
                  <a:latin typeface="微软雅黑" pitchFamily="34" charset="-122"/>
                  <a:ea typeface="微软雅黑" pitchFamily="34" charset="-122"/>
                  <a:cs typeface="SimSun" charset="0"/>
                </a:rPr>
                <a:t>初始化数据</a:t>
              </a:r>
              <a:endParaRPr lang="en-US" altLang="en-US" sz="1400" b="1" dirty="0">
                <a:solidFill>
                  <a:srgbClr val="11576A"/>
                </a:solidFill>
                <a:latin typeface="微软雅黑" pitchFamily="34" charset="-122"/>
                <a:ea typeface="微软雅黑" pitchFamily="34" charset="-122"/>
                <a:cs typeface="SimSun" charset="0"/>
              </a:endParaRPr>
            </a:p>
          </p:txBody>
        </p:sp>
        <p:sp>
          <p:nvSpPr>
            <p:cNvPr id="62" name="Rectangle 31"/>
            <p:cNvSpPr>
              <a:spLocks noChangeArrowheads="1"/>
            </p:cNvSpPr>
            <p:nvPr/>
          </p:nvSpPr>
          <p:spPr bwMode="auto">
            <a:xfrm>
              <a:off x="5797663" y="2809301"/>
              <a:ext cx="1968500" cy="411956"/>
            </a:xfrm>
            <a:prstGeom prst="rect">
              <a:avLst/>
            </a:prstGeom>
            <a:gradFill>
              <a:gsLst>
                <a:gs pos="100000">
                  <a:srgbClr val="666666"/>
                </a:gs>
                <a:gs pos="0">
                  <a:srgbClr val="CCCCCC"/>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lgn="ctr">
                <a:buFont typeface="Monotype Sorts" charset="0"/>
                <a:buNone/>
              </a:pPr>
              <a:endParaRPr lang="zh-CN" altLang="en-US">
                <a:latin typeface="Times New Roman" charset="0"/>
                <a:ea typeface="SimSun" charset="0"/>
                <a:cs typeface="SimSun" charset="0"/>
              </a:endParaRPr>
            </a:p>
          </p:txBody>
        </p:sp>
        <p:sp>
          <p:nvSpPr>
            <p:cNvPr id="63" name="Rectangle 32"/>
            <p:cNvSpPr>
              <a:spLocks noChangeArrowheads="1"/>
            </p:cNvSpPr>
            <p:nvPr/>
          </p:nvSpPr>
          <p:spPr bwMode="auto">
            <a:xfrm>
              <a:off x="6599171" y="2861070"/>
              <a:ext cx="365485"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buFont typeface="Monotype Sorts" charset="0"/>
                <a:buNone/>
              </a:pPr>
              <a:r>
                <a:rPr lang="zh-CN" altLang="en-US" sz="1400" b="1" dirty="0">
                  <a:solidFill>
                    <a:srgbClr val="11576A"/>
                  </a:solidFill>
                  <a:latin typeface="微软雅黑" pitchFamily="34" charset="-122"/>
                  <a:ea typeface="微软雅黑" pitchFamily="34" charset="-122"/>
                  <a:cs typeface="SimSun" charset="0"/>
                </a:rPr>
                <a:t>堆</a:t>
              </a:r>
              <a:endParaRPr lang="en-US" altLang="en-US" sz="1400" b="1" dirty="0">
                <a:solidFill>
                  <a:srgbClr val="11576A"/>
                </a:solidFill>
                <a:latin typeface="微软雅黑" pitchFamily="34" charset="-122"/>
                <a:ea typeface="微软雅黑" pitchFamily="34" charset="-122"/>
                <a:cs typeface="SimSun" charset="0"/>
              </a:endParaRPr>
            </a:p>
          </p:txBody>
        </p:sp>
        <p:sp>
          <p:nvSpPr>
            <p:cNvPr id="64" name="Rectangle 34"/>
            <p:cNvSpPr>
              <a:spLocks noChangeArrowheads="1"/>
            </p:cNvSpPr>
            <p:nvPr/>
          </p:nvSpPr>
          <p:spPr bwMode="auto">
            <a:xfrm>
              <a:off x="5792900" y="1580575"/>
              <a:ext cx="1968500" cy="390525"/>
            </a:xfrm>
            <a:prstGeom prst="rect">
              <a:avLst/>
            </a:prstGeom>
            <a:gradFill>
              <a:gsLst>
                <a:gs pos="100000">
                  <a:srgbClr val="33FFFF"/>
                </a:gs>
                <a:gs pos="0">
                  <a:srgbClr val="CCFFFF"/>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buFont typeface="Monotype Sorts" charset="0"/>
                <a:buNone/>
              </a:pPr>
              <a:endParaRPr lang="zh-CN" altLang="en-US">
                <a:ea typeface="SimSun" charset="0"/>
                <a:cs typeface="SimSun" charset="0"/>
              </a:endParaRPr>
            </a:p>
          </p:txBody>
        </p:sp>
        <p:sp>
          <p:nvSpPr>
            <p:cNvPr id="65" name="Rectangle 36"/>
            <p:cNvSpPr>
              <a:spLocks noChangeArrowheads="1"/>
            </p:cNvSpPr>
            <p:nvPr/>
          </p:nvSpPr>
          <p:spPr bwMode="auto">
            <a:xfrm>
              <a:off x="6594408" y="1598435"/>
              <a:ext cx="365485"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buFont typeface="Monotype Sorts" charset="0"/>
                <a:buNone/>
              </a:pPr>
              <a:r>
                <a:rPr lang="zh-CN" altLang="en-US" sz="1400" b="1" dirty="0">
                  <a:solidFill>
                    <a:srgbClr val="11576A"/>
                  </a:solidFill>
                  <a:latin typeface="微软雅黑" pitchFamily="34" charset="-122"/>
                  <a:ea typeface="微软雅黑" pitchFamily="34" charset="-122"/>
                  <a:cs typeface="SimSun" charset="0"/>
                </a:rPr>
                <a:t>栈</a:t>
              </a:r>
              <a:endParaRPr lang="en-US" altLang="en-US" sz="1400" b="1" dirty="0">
                <a:solidFill>
                  <a:srgbClr val="11576A"/>
                </a:solidFill>
                <a:latin typeface="微软雅黑" pitchFamily="34" charset="-122"/>
                <a:ea typeface="微软雅黑" pitchFamily="34" charset="-122"/>
                <a:cs typeface="SimSun" charset="0"/>
              </a:endParaRPr>
            </a:p>
          </p:txBody>
        </p:sp>
        <p:sp>
          <p:nvSpPr>
            <p:cNvPr id="66" name="Rectangle 37"/>
            <p:cNvSpPr>
              <a:spLocks noChangeArrowheads="1"/>
            </p:cNvSpPr>
            <p:nvPr/>
          </p:nvSpPr>
          <p:spPr bwMode="auto">
            <a:xfrm>
              <a:off x="5792900" y="1194813"/>
              <a:ext cx="1968500" cy="390525"/>
            </a:xfrm>
            <a:prstGeom prst="rect">
              <a:avLst/>
            </a:prstGeom>
            <a:gradFill>
              <a:gsLst>
                <a:gs pos="100000">
                  <a:srgbClr val="FF9900"/>
                </a:gs>
                <a:gs pos="0">
                  <a:srgbClr val="FFCC66"/>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buFont typeface="Monotype Sorts" charset="0"/>
                <a:buNone/>
              </a:pPr>
              <a:endParaRPr lang="zh-CN" altLang="en-US">
                <a:ea typeface="SimSun" charset="0"/>
                <a:cs typeface="SimSun" charset="0"/>
              </a:endParaRPr>
            </a:p>
          </p:txBody>
        </p:sp>
        <p:sp>
          <p:nvSpPr>
            <p:cNvPr id="67" name="Rectangle 38"/>
            <p:cNvSpPr>
              <a:spLocks noChangeArrowheads="1"/>
            </p:cNvSpPr>
            <p:nvPr/>
          </p:nvSpPr>
          <p:spPr bwMode="auto">
            <a:xfrm>
              <a:off x="6414872" y="1241248"/>
              <a:ext cx="724557"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buFont typeface="Monotype Sorts" charset="0"/>
                <a:buNone/>
              </a:pPr>
              <a:r>
                <a:rPr lang="zh-CN" altLang="en-US" sz="1400" b="1" dirty="0">
                  <a:solidFill>
                    <a:srgbClr val="11576A"/>
                  </a:solidFill>
                  <a:latin typeface="微软雅黑" pitchFamily="34" charset="-122"/>
                  <a:ea typeface="微软雅黑" pitchFamily="34" charset="-122"/>
                  <a:cs typeface="SimSun" charset="0"/>
                </a:rPr>
                <a:t>共享库</a:t>
              </a:r>
              <a:endParaRPr lang="en-US" altLang="en-US" sz="1400" b="1" dirty="0">
                <a:solidFill>
                  <a:srgbClr val="11576A"/>
                </a:solidFill>
                <a:latin typeface="微软雅黑" pitchFamily="34" charset="-122"/>
                <a:ea typeface="微软雅黑" pitchFamily="34" charset="-122"/>
                <a:cs typeface="SimSun" charset="0"/>
              </a:endParaRPr>
            </a:p>
          </p:txBody>
        </p:sp>
        <p:sp>
          <p:nvSpPr>
            <p:cNvPr id="68" name="Rectangle 39"/>
            <p:cNvSpPr>
              <a:spLocks noChangeArrowheads="1"/>
            </p:cNvSpPr>
            <p:nvPr/>
          </p:nvSpPr>
          <p:spPr bwMode="auto">
            <a:xfrm>
              <a:off x="5794488" y="916206"/>
              <a:ext cx="1968500" cy="276225"/>
            </a:xfrm>
            <a:prstGeom prst="rect">
              <a:avLst/>
            </a:prstGeom>
            <a:gradFill>
              <a:gsLst>
                <a:gs pos="100000">
                  <a:srgbClr val="339900"/>
                </a:gs>
                <a:gs pos="0">
                  <a:srgbClr val="CCFF99"/>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buFont typeface="Monotype Sorts" charset="0"/>
                <a:buNone/>
              </a:pPr>
              <a:endParaRPr lang="zh-CN" altLang="en-US">
                <a:ea typeface="SimSun" charset="0"/>
                <a:cs typeface="SimSun" charset="0"/>
              </a:endParaRPr>
            </a:p>
          </p:txBody>
        </p:sp>
        <p:sp>
          <p:nvSpPr>
            <p:cNvPr id="69" name="Rectangle 40"/>
            <p:cNvSpPr>
              <a:spLocks noChangeArrowheads="1"/>
            </p:cNvSpPr>
            <p:nvPr/>
          </p:nvSpPr>
          <p:spPr bwMode="auto">
            <a:xfrm>
              <a:off x="6506228" y="905492"/>
              <a:ext cx="545021"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buFont typeface="Monotype Sorts" charset="0"/>
                <a:buNone/>
              </a:pPr>
              <a:r>
                <a:rPr lang="zh-CN" altLang="en-US" sz="1400" b="1" dirty="0">
                  <a:solidFill>
                    <a:srgbClr val="11576A"/>
                  </a:solidFill>
                  <a:latin typeface="微软雅黑" pitchFamily="34" charset="-122"/>
                  <a:ea typeface="微软雅黑" pitchFamily="34" charset="-122"/>
                  <a:cs typeface="SimSun" charset="0"/>
                </a:rPr>
                <a:t>段表</a:t>
              </a:r>
              <a:endParaRPr lang="en-US" sz="1400" b="1" dirty="0">
                <a:solidFill>
                  <a:srgbClr val="11576A"/>
                </a:solidFill>
                <a:latin typeface="微软雅黑" pitchFamily="34" charset="-122"/>
                <a:ea typeface="微软雅黑" pitchFamily="34" charset="-122"/>
                <a:cs typeface="SimSun" charset="0"/>
              </a:endParaRPr>
            </a:p>
          </p:txBody>
        </p:sp>
        <p:sp>
          <p:nvSpPr>
            <p:cNvPr id="70" name="下箭头 69"/>
            <p:cNvSpPr/>
            <p:nvPr/>
          </p:nvSpPr>
          <p:spPr>
            <a:xfrm>
              <a:off x="6564424" y="1989193"/>
              <a:ext cx="428628" cy="285752"/>
            </a:xfrm>
            <a:prstGeom prst="downArrow">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下箭头 70"/>
            <p:cNvSpPr/>
            <p:nvPr/>
          </p:nvSpPr>
          <p:spPr>
            <a:xfrm>
              <a:off x="6564424" y="2512119"/>
              <a:ext cx="428628" cy="285752"/>
            </a:xfrm>
            <a:prstGeom prst="downArrow">
              <a:avLst/>
            </a:prstGeom>
            <a:gradFill>
              <a:gsLst>
                <a:gs pos="100000">
                  <a:srgbClr val="11576A"/>
                </a:gs>
                <a:gs pos="0">
                  <a:srgbClr val="0EB1C8"/>
                </a:gs>
                <a:gs pos="100000">
                  <a:schemeClr val="accent1">
                    <a:tint val="23500"/>
                    <a:satMod val="160000"/>
                  </a:schemeClr>
                </a:gs>
              </a:gsLst>
              <a:lin ang="5400000" scaled="0"/>
            </a:gradFill>
            <a:ln>
              <a:noFill/>
            </a:ln>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 name="右箭头 84"/>
            <p:cNvSpPr/>
            <p:nvPr/>
          </p:nvSpPr>
          <p:spPr>
            <a:xfrm>
              <a:off x="5215731" y="2666425"/>
              <a:ext cx="528243" cy="714380"/>
            </a:xfrm>
            <a:prstGeom prst="rightArrow">
              <a:avLst/>
            </a:prstGeom>
            <a:gradFill>
              <a:gsLst>
                <a:gs pos="100000">
                  <a:srgbClr val="11576A"/>
                </a:gs>
                <a:gs pos="0">
                  <a:srgbClr val="0EB1C8"/>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TextBox 85"/>
            <p:cNvSpPr txBox="1"/>
            <p:nvPr/>
          </p:nvSpPr>
          <p:spPr>
            <a:xfrm>
              <a:off x="5158985" y="2868526"/>
              <a:ext cx="543739" cy="307777"/>
            </a:xfrm>
            <a:prstGeom prst="rect">
              <a:avLst/>
            </a:prstGeom>
            <a:noFill/>
          </p:spPr>
          <p:txBody>
            <a:bodyPr wrap="none" rtlCol="0">
              <a:spAutoFit/>
            </a:bodyPr>
            <a:lstStyle/>
            <a:p>
              <a:r>
                <a:rPr lang="zh-CN" altLang="en-US" sz="1400" b="1" dirty="0">
                  <a:solidFill>
                    <a:schemeClr val="bg1"/>
                  </a:solidFill>
                  <a:latin typeface="微软雅黑" pitchFamily="34" charset="-122"/>
                  <a:ea typeface="微软雅黑" pitchFamily="34" charset="-122"/>
                </a:rPr>
                <a:t>加载</a:t>
              </a:r>
            </a:p>
          </p:txBody>
        </p:sp>
      </p:grpSp>
      <p:grpSp>
        <p:nvGrpSpPr>
          <p:cNvPr id="3" name="组合 2"/>
          <p:cNvGrpSpPr/>
          <p:nvPr/>
        </p:nvGrpSpPr>
        <p:grpSpPr>
          <a:xfrm>
            <a:off x="2279006" y="1647243"/>
            <a:ext cx="2920843" cy="3179170"/>
            <a:chOff x="2279006" y="1647243"/>
            <a:chExt cx="2920843" cy="3179170"/>
          </a:xfrm>
        </p:grpSpPr>
        <p:sp>
          <p:nvSpPr>
            <p:cNvPr id="9234" name="Rectangle 17"/>
            <p:cNvSpPr>
              <a:spLocks noChangeArrowheads="1"/>
            </p:cNvSpPr>
            <p:nvPr/>
          </p:nvSpPr>
          <p:spPr bwMode="auto">
            <a:xfrm>
              <a:off x="3590985" y="4456439"/>
              <a:ext cx="1340110" cy="3699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spAutoFit/>
            </a:bodyPr>
            <a:lstStyle/>
            <a:p>
              <a:pPr eaLnBrk="1" hangingPunct="1">
                <a:buFont typeface="Wingdings" charset="0"/>
                <a:buNone/>
              </a:pPr>
              <a:r>
                <a:rPr lang="zh-CN" altLang="en-US" b="1" dirty="0">
                  <a:solidFill>
                    <a:srgbClr val="11576A"/>
                  </a:solidFill>
                  <a:latin typeface="微软雅黑" pitchFamily="34" charset="-122"/>
                  <a:ea typeface="微软雅黑" pitchFamily="34" charset="-122"/>
                  <a:cs typeface="SimSun" charset="0"/>
                </a:rPr>
                <a:t>可执行文件</a:t>
              </a:r>
            </a:p>
          </p:txBody>
        </p:sp>
        <p:sp>
          <p:nvSpPr>
            <p:cNvPr id="72" name="Rectangle 23"/>
            <p:cNvSpPr>
              <a:spLocks noChangeArrowheads="1"/>
            </p:cNvSpPr>
            <p:nvPr/>
          </p:nvSpPr>
          <p:spPr bwMode="auto">
            <a:xfrm>
              <a:off x="3231349" y="1932995"/>
              <a:ext cx="1968500" cy="613172"/>
            </a:xfrm>
            <a:prstGeom prst="rect">
              <a:avLst/>
            </a:prstGeom>
            <a:gradFill>
              <a:gsLst>
                <a:gs pos="100000">
                  <a:srgbClr val="9966CC"/>
                </a:gs>
                <a:gs pos="0">
                  <a:srgbClr val="CC99FF"/>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buFont typeface="Monotype Sorts" charset="0"/>
                <a:buNone/>
              </a:pPr>
              <a:endParaRPr lang="zh-CN" altLang="en-US">
                <a:ea typeface="SimSun" charset="0"/>
                <a:cs typeface="SimSun" charset="0"/>
              </a:endParaRPr>
            </a:p>
          </p:txBody>
        </p:sp>
        <p:sp>
          <p:nvSpPr>
            <p:cNvPr id="73" name="Rectangle 24"/>
            <p:cNvSpPr>
              <a:spLocks noChangeArrowheads="1"/>
            </p:cNvSpPr>
            <p:nvPr/>
          </p:nvSpPr>
          <p:spPr bwMode="auto">
            <a:xfrm>
              <a:off x="3943089" y="2085372"/>
              <a:ext cx="545021"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buFont typeface="Monotype Sorts" charset="0"/>
                <a:buNone/>
              </a:pPr>
              <a:r>
                <a:rPr lang="zh-CN" altLang="en-US" sz="1400" b="1" dirty="0">
                  <a:solidFill>
                    <a:srgbClr val="11576A"/>
                  </a:solidFill>
                  <a:latin typeface="微软雅黑" pitchFamily="34" charset="-122"/>
                  <a:ea typeface="微软雅黑" pitchFamily="34" charset="-122"/>
                  <a:cs typeface="SimSun" charset="0"/>
                </a:rPr>
                <a:t>代码</a:t>
              </a:r>
              <a:endParaRPr lang="en-US" altLang="en-US" sz="1400" b="1" dirty="0">
                <a:solidFill>
                  <a:srgbClr val="11576A"/>
                </a:solidFill>
                <a:latin typeface="微软雅黑" pitchFamily="34" charset="-122"/>
                <a:ea typeface="微软雅黑" pitchFamily="34" charset="-122"/>
                <a:cs typeface="SimSun" charset="0"/>
              </a:endParaRPr>
            </a:p>
          </p:txBody>
        </p:sp>
        <p:sp>
          <p:nvSpPr>
            <p:cNvPr id="75" name="Rectangle 26"/>
            <p:cNvSpPr>
              <a:spLocks noChangeArrowheads="1"/>
            </p:cNvSpPr>
            <p:nvPr/>
          </p:nvSpPr>
          <p:spPr bwMode="auto">
            <a:xfrm>
              <a:off x="3231349" y="2537837"/>
              <a:ext cx="1968500" cy="615554"/>
            </a:xfrm>
            <a:prstGeom prst="rect">
              <a:avLst/>
            </a:prstGeom>
            <a:gradFill>
              <a:gsLst>
                <a:gs pos="100000">
                  <a:srgbClr val="FDD000"/>
                </a:gs>
                <a:gs pos="0">
                  <a:srgbClr val="FFF9B1"/>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buFont typeface="Monotype Sorts" charset="0"/>
                <a:buNone/>
              </a:pPr>
              <a:endParaRPr lang="zh-CN" altLang="en-US">
                <a:ea typeface="SimSun" charset="0"/>
                <a:cs typeface="SimSun" charset="0"/>
              </a:endParaRPr>
            </a:p>
          </p:txBody>
        </p:sp>
        <p:sp>
          <p:nvSpPr>
            <p:cNvPr id="76" name="Rectangle 27"/>
            <p:cNvSpPr>
              <a:spLocks noChangeArrowheads="1"/>
            </p:cNvSpPr>
            <p:nvPr/>
          </p:nvSpPr>
          <p:spPr bwMode="auto">
            <a:xfrm>
              <a:off x="3673784" y="2691405"/>
              <a:ext cx="108363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buFont typeface="Monotype Sorts" charset="0"/>
                <a:buNone/>
              </a:pPr>
              <a:r>
                <a:rPr lang="zh-CN" altLang="en-US" sz="1400" b="1" dirty="0">
                  <a:solidFill>
                    <a:srgbClr val="11576A"/>
                  </a:solidFill>
                  <a:latin typeface="微软雅黑" pitchFamily="34" charset="-122"/>
                  <a:ea typeface="微软雅黑" pitchFamily="34" charset="-122"/>
                  <a:cs typeface="SimSun" charset="0"/>
                </a:rPr>
                <a:t>初始化数据</a:t>
              </a:r>
              <a:endParaRPr lang="en-US" altLang="en-US" sz="1400" b="1" dirty="0">
                <a:solidFill>
                  <a:srgbClr val="11576A"/>
                </a:solidFill>
                <a:latin typeface="微软雅黑" pitchFamily="34" charset="-122"/>
                <a:ea typeface="微软雅黑" pitchFamily="34" charset="-122"/>
                <a:cs typeface="SimSun" charset="0"/>
              </a:endParaRPr>
            </a:p>
          </p:txBody>
        </p:sp>
        <p:sp>
          <p:nvSpPr>
            <p:cNvPr id="77" name="Rectangle 39"/>
            <p:cNvSpPr>
              <a:spLocks noChangeArrowheads="1"/>
            </p:cNvSpPr>
            <p:nvPr/>
          </p:nvSpPr>
          <p:spPr bwMode="auto">
            <a:xfrm>
              <a:off x="3231348" y="1657957"/>
              <a:ext cx="1968500" cy="276225"/>
            </a:xfrm>
            <a:prstGeom prst="rect">
              <a:avLst/>
            </a:prstGeom>
            <a:gradFill>
              <a:gsLst>
                <a:gs pos="100000">
                  <a:srgbClr val="339900"/>
                </a:gs>
                <a:gs pos="0">
                  <a:srgbClr val="CCFF99"/>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buFont typeface="Monotype Sorts" charset="0"/>
                <a:buNone/>
              </a:pPr>
              <a:endParaRPr lang="zh-CN" altLang="en-US">
                <a:ea typeface="SimSun" charset="0"/>
                <a:cs typeface="SimSun" charset="0"/>
              </a:endParaRPr>
            </a:p>
          </p:txBody>
        </p:sp>
        <p:sp>
          <p:nvSpPr>
            <p:cNvPr id="78" name="Rectangle 40"/>
            <p:cNvSpPr>
              <a:spLocks noChangeArrowheads="1"/>
            </p:cNvSpPr>
            <p:nvPr/>
          </p:nvSpPr>
          <p:spPr bwMode="auto">
            <a:xfrm>
              <a:off x="3853320" y="1647243"/>
              <a:ext cx="724557"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buFont typeface="Monotype Sorts" charset="0"/>
                <a:buNone/>
              </a:pPr>
              <a:r>
                <a:rPr lang="zh-CN" altLang="en-US" sz="1400" b="1" dirty="0">
                  <a:solidFill>
                    <a:srgbClr val="11576A"/>
                  </a:solidFill>
                  <a:latin typeface="微软雅黑" pitchFamily="34" charset="-122"/>
                  <a:ea typeface="微软雅黑" pitchFamily="34" charset="-122"/>
                  <a:cs typeface="SimSun" charset="0"/>
                </a:rPr>
                <a:t>文件头</a:t>
              </a:r>
              <a:endParaRPr lang="en-US" sz="1400" b="1" dirty="0">
                <a:solidFill>
                  <a:srgbClr val="11576A"/>
                </a:solidFill>
                <a:latin typeface="微软雅黑" pitchFamily="34" charset="-122"/>
                <a:ea typeface="微软雅黑" pitchFamily="34" charset="-122"/>
                <a:cs typeface="SimSun" charset="0"/>
              </a:endParaRPr>
            </a:p>
          </p:txBody>
        </p:sp>
        <p:sp>
          <p:nvSpPr>
            <p:cNvPr id="79" name="Rectangle 31"/>
            <p:cNvSpPr>
              <a:spLocks noChangeArrowheads="1"/>
            </p:cNvSpPr>
            <p:nvPr/>
          </p:nvSpPr>
          <p:spPr bwMode="auto">
            <a:xfrm>
              <a:off x="3231349" y="3102201"/>
              <a:ext cx="1968500" cy="360000"/>
            </a:xfrm>
            <a:prstGeom prst="rect">
              <a:avLst/>
            </a:prstGeom>
            <a:gradFill>
              <a:gsLst>
                <a:gs pos="100000">
                  <a:srgbClr val="FF99CC"/>
                </a:gs>
                <a:gs pos="0">
                  <a:srgbClr val="FFCCFF"/>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lgn="ctr">
                <a:buFont typeface="Monotype Sorts" charset="0"/>
                <a:buNone/>
              </a:pPr>
              <a:endParaRPr lang="zh-CN" altLang="en-US">
                <a:latin typeface="Times New Roman" charset="0"/>
                <a:ea typeface="SimSun" charset="0"/>
                <a:cs typeface="SimSun" charset="0"/>
              </a:endParaRPr>
            </a:p>
          </p:txBody>
        </p:sp>
        <p:sp>
          <p:nvSpPr>
            <p:cNvPr id="81" name="Rectangle 31"/>
            <p:cNvSpPr>
              <a:spLocks noChangeArrowheads="1"/>
            </p:cNvSpPr>
            <p:nvPr/>
          </p:nvSpPr>
          <p:spPr bwMode="auto">
            <a:xfrm>
              <a:off x="3231349" y="3458593"/>
              <a:ext cx="1968500" cy="648000"/>
            </a:xfrm>
            <a:prstGeom prst="rect">
              <a:avLst/>
            </a:prstGeom>
            <a:noFill/>
            <a:ln w="28575" cmpd="sng">
              <a:solidFill>
                <a:srgbClr val="11576A"/>
              </a:solidFill>
              <a:miter lim="800000"/>
              <a:headEnd/>
              <a:tailEnd/>
            </a:ln>
          </p:spPr>
          <p:txBody>
            <a:bodyPr wrap="none" anchor="ctr"/>
            <a:lstStyle/>
            <a:p>
              <a:pPr algn="ctr">
                <a:buFont typeface="Monotype Sorts" charset="0"/>
                <a:buNone/>
              </a:pPr>
              <a:endParaRPr lang="zh-CN" altLang="en-US">
                <a:latin typeface="Times New Roman" charset="0"/>
                <a:ea typeface="SimSun" charset="0"/>
                <a:cs typeface="SimSun" charset="0"/>
              </a:endParaRPr>
            </a:p>
          </p:txBody>
        </p:sp>
        <p:sp>
          <p:nvSpPr>
            <p:cNvPr id="82" name="Oval 14"/>
            <p:cNvSpPr>
              <a:spLocks noChangeArrowheads="1"/>
            </p:cNvSpPr>
            <p:nvPr/>
          </p:nvSpPr>
          <p:spPr bwMode="auto">
            <a:xfrm>
              <a:off x="4215599" y="3576069"/>
              <a:ext cx="88900" cy="66675"/>
            </a:xfrm>
            <a:prstGeom prst="ellipse">
              <a:avLst/>
            </a:prstGeom>
            <a:solidFill>
              <a:srgbClr val="11576A"/>
            </a:solidFill>
            <a:ln w="12700" cmpd="sng">
              <a:no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Font typeface="Wingdings" charset="0"/>
                <a:buNone/>
              </a:pPr>
              <a:endParaRPr lang="zh-CN" altLang="en-US" sz="3200">
                <a:solidFill>
                  <a:schemeClr val="bg1"/>
                </a:solidFill>
                <a:effectLst>
                  <a:outerShdw blurRad="38100" dist="38100" dir="2700000" algn="tl">
                    <a:srgbClr val="000000"/>
                  </a:outerShdw>
                </a:effectLst>
                <a:latin typeface="Times" charset="0"/>
              </a:endParaRPr>
            </a:p>
          </p:txBody>
        </p:sp>
        <p:sp>
          <p:nvSpPr>
            <p:cNvPr id="83" name="Oval 15"/>
            <p:cNvSpPr>
              <a:spLocks noChangeArrowheads="1"/>
            </p:cNvSpPr>
            <p:nvPr/>
          </p:nvSpPr>
          <p:spPr bwMode="auto">
            <a:xfrm>
              <a:off x="4215599" y="3752283"/>
              <a:ext cx="88900" cy="66675"/>
            </a:xfrm>
            <a:prstGeom prst="ellipse">
              <a:avLst/>
            </a:prstGeom>
            <a:solidFill>
              <a:srgbClr val="11576A"/>
            </a:solidFill>
            <a:ln w="12700" cmpd="sng">
              <a:no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Font typeface="Wingdings" charset="0"/>
                <a:buNone/>
              </a:pPr>
              <a:endParaRPr lang="zh-CN" altLang="en-US" sz="3200">
                <a:solidFill>
                  <a:schemeClr val="bg1"/>
                </a:solidFill>
                <a:effectLst>
                  <a:outerShdw blurRad="38100" dist="38100" dir="2700000" algn="tl">
                    <a:srgbClr val="000000"/>
                  </a:outerShdw>
                </a:effectLst>
                <a:latin typeface="Times" charset="0"/>
              </a:endParaRPr>
            </a:p>
          </p:txBody>
        </p:sp>
        <p:sp>
          <p:nvSpPr>
            <p:cNvPr id="84" name="Oval 16"/>
            <p:cNvSpPr>
              <a:spLocks noChangeArrowheads="1"/>
            </p:cNvSpPr>
            <p:nvPr/>
          </p:nvSpPr>
          <p:spPr bwMode="auto">
            <a:xfrm>
              <a:off x="4215599" y="3914209"/>
              <a:ext cx="88900" cy="66675"/>
            </a:xfrm>
            <a:prstGeom prst="ellipse">
              <a:avLst/>
            </a:prstGeom>
            <a:solidFill>
              <a:srgbClr val="11576A"/>
            </a:solidFill>
            <a:ln w="12700" cmpd="sng">
              <a:no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Font typeface="Wingdings" charset="0"/>
                <a:buNone/>
              </a:pPr>
              <a:endParaRPr lang="zh-CN" altLang="en-US" sz="3200">
                <a:solidFill>
                  <a:schemeClr val="bg1"/>
                </a:solidFill>
                <a:effectLst>
                  <a:outerShdw blurRad="38100" dist="38100" dir="2700000" algn="tl">
                    <a:srgbClr val="000000"/>
                  </a:outerShdw>
                </a:effectLst>
                <a:latin typeface="Times" charset="0"/>
              </a:endParaRPr>
            </a:p>
          </p:txBody>
        </p:sp>
        <p:sp>
          <p:nvSpPr>
            <p:cNvPr id="87" name="右箭头 86"/>
            <p:cNvSpPr/>
            <p:nvPr/>
          </p:nvSpPr>
          <p:spPr>
            <a:xfrm>
              <a:off x="2340685" y="2590800"/>
              <a:ext cx="856628" cy="714380"/>
            </a:xfrm>
            <a:prstGeom prst="rightArrow">
              <a:avLst/>
            </a:prstGeom>
            <a:gradFill>
              <a:gsLst>
                <a:gs pos="100000">
                  <a:srgbClr val="11576A"/>
                </a:gs>
                <a:gs pos="0">
                  <a:srgbClr val="0EB1C8"/>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 name="TextBox 87"/>
            <p:cNvSpPr txBox="1"/>
            <p:nvPr/>
          </p:nvSpPr>
          <p:spPr>
            <a:xfrm>
              <a:off x="2279006" y="2792901"/>
              <a:ext cx="902811" cy="307777"/>
            </a:xfrm>
            <a:prstGeom prst="rect">
              <a:avLst/>
            </a:prstGeom>
            <a:noFill/>
          </p:spPr>
          <p:txBody>
            <a:bodyPr wrap="none" rtlCol="0">
              <a:spAutoFit/>
            </a:bodyPr>
            <a:lstStyle/>
            <a:p>
              <a:r>
                <a:rPr lang="zh-CN" altLang="en-US" sz="1400" b="1" dirty="0">
                  <a:solidFill>
                    <a:schemeClr val="bg1"/>
                  </a:solidFill>
                  <a:latin typeface="微软雅黑" pitchFamily="34" charset="-122"/>
                  <a:ea typeface="微软雅黑" pitchFamily="34" charset="-122"/>
                </a:rPr>
                <a:t>编译链接</a:t>
              </a:r>
            </a:p>
          </p:txBody>
        </p:sp>
      </p:grpSp>
      <p:grpSp>
        <p:nvGrpSpPr>
          <p:cNvPr id="2" name="组合 1"/>
          <p:cNvGrpSpPr/>
          <p:nvPr/>
        </p:nvGrpSpPr>
        <p:grpSpPr>
          <a:xfrm>
            <a:off x="251520" y="1760532"/>
            <a:ext cx="2071702" cy="2990256"/>
            <a:chOff x="251520" y="1760532"/>
            <a:chExt cx="2071702" cy="2990256"/>
          </a:xfrm>
        </p:grpSpPr>
        <p:sp>
          <p:nvSpPr>
            <p:cNvPr id="9235" name="Rectangle 18"/>
            <p:cNvSpPr>
              <a:spLocks noChangeArrowheads="1"/>
            </p:cNvSpPr>
            <p:nvPr/>
          </p:nvSpPr>
          <p:spPr bwMode="auto">
            <a:xfrm>
              <a:off x="543719" y="4380814"/>
              <a:ext cx="1340110" cy="3699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spAutoFit/>
            </a:bodyPr>
            <a:lstStyle/>
            <a:p>
              <a:pPr eaLnBrk="1" hangingPunct="1">
                <a:buFont typeface="Wingdings" charset="0"/>
                <a:buNone/>
              </a:pPr>
              <a:r>
                <a:rPr lang="zh-CN" altLang="en-US" b="1" dirty="0">
                  <a:solidFill>
                    <a:srgbClr val="11576A"/>
                  </a:solidFill>
                  <a:latin typeface="微软雅黑" pitchFamily="34" charset="-122"/>
                  <a:ea typeface="微软雅黑" pitchFamily="34" charset="-122"/>
                  <a:cs typeface="SimSun" charset="0"/>
                </a:rPr>
                <a:t>源代码文件</a:t>
              </a:r>
            </a:p>
          </p:txBody>
        </p:sp>
        <p:sp>
          <p:nvSpPr>
            <p:cNvPr id="38" name="矩形 37"/>
            <p:cNvSpPr/>
            <p:nvPr/>
          </p:nvSpPr>
          <p:spPr>
            <a:xfrm>
              <a:off x="251520" y="1760532"/>
              <a:ext cx="2071702" cy="2357454"/>
            </a:xfrm>
            <a:prstGeom prst="rect">
              <a:avLst/>
            </a:prstGeom>
            <a:noFill/>
            <a:ln w="28575">
              <a:solidFill>
                <a:srgbClr val="11576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9" name="矩形 88"/>
            <p:cNvSpPr/>
            <p:nvPr/>
          </p:nvSpPr>
          <p:spPr>
            <a:xfrm>
              <a:off x="345183" y="1876439"/>
              <a:ext cx="1928826" cy="2111347"/>
            </a:xfrm>
            <a:prstGeom prst="rect">
              <a:avLst/>
            </a:prstGeom>
          </p:spPr>
          <p:txBody>
            <a:bodyPr wrap="square">
              <a:spAutoFit/>
            </a:bodyPr>
            <a:lstStyle/>
            <a:p>
              <a:pPr marL="0" lvl="1">
                <a:spcBef>
                  <a:spcPct val="20000"/>
                </a:spcBef>
                <a:buClr>
                  <a:schemeClr val="hlink"/>
                </a:buClr>
                <a:buSzPct val="75000"/>
              </a:pPr>
              <a:r>
                <a:rPr lang="zh-CN" altLang="en-US" sz="1600" b="1">
                  <a:solidFill>
                    <a:srgbClr val="11576A"/>
                  </a:solidFill>
                  <a:latin typeface="微软雅黑" pitchFamily="34" charset="-122"/>
                  <a:ea typeface="微软雅黑" pitchFamily="34" charset="-122"/>
                </a:rPr>
                <a:t>void X (int b) {</a:t>
              </a:r>
            </a:p>
            <a:p>
              <a:pPr marL="0" lvl="1">
                <a:spcBef>
                  <a:spcPct val="20000"/>
                </a:spcBef>
                <a:buClr>
                  <a:schemeClr val="hlink"/>
                </a:buClr>
                <a:buSzPct val="75000"/>
              </a:pPr>
              <a:r>
                <a:rPr lang="zh-CN" altLang="en-US" sz="1600" b="1">
                  <a:solidFill>
                    <a:srgbClr val="11576A"/>
                  </a:solidFill>
                  <a:latin typeface="微软雅黑" pitchFamily="34" charset="-122"/>
                  <a:ea typeface="微软雅黑" pitchFamily="34" charset="-122"/>
                </a:rPr>
                <a:t>   if(b == 1) {</a:t>
              </a:r>
            </a:p>
            <a:p>
              <a:pPr marL="0" lvl="1">
                <a:spcBef>
                  <a:spcPct val="20000"/>
                </a:spcBef>
                <a:buClr>
                  <a:schemeClr val="hlink"/>
                </a:buClr>
                <a:buSzPct val="75000"/>
              </a:pPr>
              <a:r>
                <a:rPr lang="zh-CN" altLang="en-US" sz="1600" b="1">
                  <a:solidFill>
                    <a:srgbClr val="11576A"/>
                  </a:solidFill>
                  <a:latin typeface="微软雅黑" pitchFamily="34" charset="-122"/>
                  <a:ea typeface="微软雅黑" pitchFamily="34" charset="-122"/>
                </a:rPr>
                <a:t>…</a:t>
              </a:r>
            </a:p>
            <a:p>
              <a:pPr marL="0" lvl="1">
                <a:spcBef>
                  <a:spcPct val="20000"/>
                </a:spcBef>
                <a:buClr>
                  <a:schemeClr val="hlink"/>
                </a:buClr>
                <a:buSzPct val="75000"/>
              </a:pPr>
              <a:r>
                <a:rPr lang="zh-CN" altLang="en-US" sz="1600" b="1">
                  <a:solidFill>
                    <a:srgbClr val="11576A"/>
                  </a:solidFill>
                  <a:latin typeface="微软雅黑" pitchFamily="34" charset="-122"/>
                  <a:ea typeface="微软雅黑" pitchFamily="34" charset="-122"/>
                </a:rPr>
                <a:t>int main() {</a:t>
              </a:r>
            </a:p>
            <a:p>
              <a:pPr marL="0" lvl="1">
                <a:spcBef>
                  <a:spcPct val="20000"/>
                </a:spcBef>
                <a:buClr>
                  <a:schemeClr val="hlink"/>
                </a:buClr>
                <a:buSzPct val="75000"/>
              </a:pPr>
              <a:r>
                <a:rPr lang="zh-CN" altLang="en-US" sz="1600" b="1">
                  <a:solidFill>
                    <a:srgbClr val="11576A"/>
                  </a:solidFill>
                  <a:latin typeface="微软雅黑" pitchFamily="34" charset="-122"/>
                  <a:ea typeface="微软雅黑" pitchFamily="34" charset="-122"/>
                </a:rPr>
                <a:t>  int a = 2;</a:t>
              </a:r>
            </a:p>
            <a:p>
              <a:pPr marL="0" lvl="1">
                <a:spcBef>
                  <a:spcPct val="20000"/>
                </a:spcBef>
                <a:buClr>
                  <a:schemeClr val="hlink"/>
                </a:buClr>
                <a:buSzPct val="75000"/>
              </a:pPr>
              <a:r>
                <a:rPr lang="zh-CN" altLang="en-US" sz="1600" b="1">
                  <a:solidFill>
                    <a:srgbClr val="11576A"/>
                  </a:solidFill>
                  <a:latin typeface="微软雅黑" pitchFamily="34" charset="-122"/>
                  <a:ea typeface="微软雅黑" pitchFamily="34" charset="-122"/>
                </a:rPr>
                <a:t>  X(a);</a:t>
              </a:r>
            </a:p>
            <a:p>
              <a:pPr marL="0" lvl="1">
                <a:spcBef>
                  <a:spcPct val="20000"/>
                </a:spcBef>
                <a:buClr>
                  <a:schemeClr val="hlink"/>
                </a:buClr>
                <a:buSzPct val="75000"/>
              </a:pPr>
              <a:r>
                <a:rPr lang="zh-CN" altLang="en-US" sz="1600" b="1">
                  <a:solidFill>
                    <a:srgbClr val="11576A"/>
                  </a:solidFill>
                  <a:latin typeface="微软雅黑" pitchFamily="34" charset="-122"/>
                  <a:ea typeface="微软雅黑" pitchFamily="34" charset="-122"/>
                </a:rPr>
                <a:t>}</a:t>
              </a:r>
              <a:endParaRPr lang="zh-CN" altLang="en-US" sz="16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98464795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wipe(left)">
                                      <p:cBhvr>
                                        <p:cTn id="7" dur="500"/>
                                        <p:tgtEl>
                                          <p:spTgt spid="92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826990" y="1340580"/>
            <a:ext cx="3008403" cy="2613521"/>
            <a:chOff x="1763688" y="1347614"/>
            <a:chExt cx="3008403" cy="2613521"/>
          </a:xfrm>
        </p:grpSpPr>
        <p:grpSp>
          <p:nvGrpSpPr>
            <p:cNvPr id="4" name="组合 3"/>
            <p:cNvGrpSpPr/>
            <p:nvPr/>
          </p:nvGrpSpPr>
          <p:grpSpPr>
            <a:xfrm>
              <a:off x="1763688" y="1369025"/>
              <a:ext cx="1280211" cy="640662"/>
              <a:chOff x="5004048" y="1347614"/>
              <a:chExt cx="1280211" cy="640662"/>
            </a:xfrm>
          </p:grpSpPr>
          <p:sp>
            <p:nvSpPr>
              <p:cNvPr id="2" name="椭圆 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4" name="TextBox 61"/>
              <p:cNvSpPr txBox="1"/>
              <p:nvPr/>
            </p:nvSpPr>
            <p:spPr>
              <a:xfrm>
                <a:off x="5198357" y="1437112"/>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创 建</a:t>
                </a:r>
              </a:p>
            </p:txBody>
          </p:sp>
        </p:grpSp>
        <p:grpSp>
          <p:nvGrpSpPr>
            <p:cNvPr id="45" name="组合 44"/>
            <p:cNvGrpSpPr/>
            <p:nvPr/>
          </p:nvGrpSpPr>
          <p:grpSpPr>
            <a:xfrm>
              <a:off x="1763688" y="2367684"/>
              <a:ext cx="1280211" cy="640662"/>
              <a:chOff x="5004048" y="1347614"/>
              <a:chExt cx="1280211" cy="640662"/>
            </a:xfrm>
          </p:grpSpPr>
          <p:sp>
            <p:nvSpPr>
              <p:cNvPr id="46" name="椭圆 4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7" name="TextBox 61"/>
              <p:cNvSpPr txBox="1"/>
              <p:nvPr/>
            </p:nvSpPr>
            <p:spPr>
              <a:xfrm>
                <a:off x="5198357" y="1437112"/>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就 绪</a:t>
                </a:r>
              </a:p>
            </p:txBody>
          </p:sp>
        </p:grpSp>
        <p:grpSp>
          <p:nvGrpSpPr>
            <p:cNvPr id="48" name="组合 47"/>
            <p:cNvGrpSpPr/>
            <p:nvPr/>
          </p:nvGrpSpPr>
          <p:grpSpPr>
            <a:xfrm>
              <a:off x="3491880" y="1347614"/>
              <a:ext cx="1280211" cy="640662"/>
              <a:chOff x="5004048" y="1347614"/>
              <a:chExt cx="1280211" cy="640662"/>
            </a:xfrm>
          </p:grpSpPr>
          <p:sp>
            <p:nvSpPr>
              <p:cNvPr id="49" name="椭圆 4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0" name="TextBox 61"/>
              <p:cNvSpPr txBox="1"/>
              <p:nvPr/>
            </p:nvSpPr>
            <p:spPr>
              <a:xfrm>
                <a:off x="5198357" y="1437112"/>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退 出</a:t>
                </a:r>
              </a:p>
            </p:txBody>
          </p:sp>
        </p:grpSp>
        <p:grpSp>
          <p:nvGrpSpPr>
            <p:cNvPr id="51" name="组合 50"/>
            <p:cNvGrpSpPr/>
            <p:nvPr/>
          </p:nvGrpSpPr>
          <p:grpSpPr>
            <a:xfrm>
              <a:off x="3491880" y="2346273"/>
              <a:ext cx="1280211" cy="640662"/>
              <a:chOff x="5004048" y="1347614"/>
              <a:chExt cx="1280211" cy="640662"/>
            </a:xfrm>
          </p:grpSpPr>
          <p:sp>
            <p:nvSpPr>
              <p:cNvPr id="52" name="椭圆 5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3" name="TextBox 61"/>
              <p:cNvSpPr txBox="1"/>
              <p:nvPr/>
            </p:nvSpPr>
            <p:spPr>
              <a:xfrm>
                <a:off x="5214966" y="1447863"/>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运 行</a:t>
                </a:r>
              </a:p>
            </p:txBody>
          </p:sp>
        </p:grpSp>
        <p:grpSp>
          <p:nvGrpSpPr>
            <p:cNvPr id="54" name="组合 53"/>
            <p:cNvGrpSpPr/>
            <p:nvPr/>
          </p:nvGrpSpPr>
          <p:grpSpPr>
            <a:xfrm>
              <a:off x="2627784" y="3320473"/>
              <a:ext cx="1280211" cy="640662"/>
              <a:chOff x="5004048" y="1347614"/>
              <a:chExt cx="1280211" cy="640662"/>
            </a:xfrm>
          </p:grpSpPr>
          <p:sp>
            <p:nvSpPr>
              <p:cNvPr id="55" name="椭圆 5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6" name="TextBox 61"/>
              <p:cNvSpPr txBox="1"/>
              <p:nvPr/>
            </p:nvSpPr>
            <p:spPr>
              <a:xfrm>
                <a:off x="5198357" y="1437112"/>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等 待</a:t>
                </a:r>
              </a:p>
            </p:txBody>
          </p:sp>
        </p:grpSp>
        <p:sp>
          <p:nvSpPr>
            <p:cNvPr id="57" name="弧形 56"/>
            <p:cNvSpPr/>
            <p:nvPr/>
          </p:nvSpPr>
          <p:spPr>
            <a:xfrm rot="-2760000">
              <a:off x="2491903" y="2147894"/>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cxnSp>
          <p:nvCxnSpPr>
            <p:cNvPr id="59" name="直接箭头连接符 58"/>
            <p:cNvCxnSpPr/>
            <p:nvPr/>
          </p:nvCxnSpPr>
          <p:spPr>
            <a:xfrm flipV="1">
              <a:off x="4131986" y="1979311"/>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flipV="1">
              <a:off x="2403792" y="2008779"/>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弧形 9"/>
            <p:cNvSpPr/>
            <p:nvPr/>
          </p:nvSpPr>
          <p:spPr>
            <a:xfrm>
              <a:off x="3585570" y="2314780"/>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4" name="弧形 63"/>
            <p:cNvSpPr/>
            <p:nvPr/>
          </p:nvSpPr>
          <p:spPr>
            <a:xfrm flipH="1">
              <a:off x="2259593" y="2365867"/>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3"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marR="0" lvl="0" indent="-342900" algn="ctr" defTabSz="914400" rtl="0" eaLnBrk="1" fontAlgn="auto" latinLnBrk="0" hangingPunct="1">
              <a:lnSpc>
                <a:spcPct val="100000"/>
              </a:lnSpc>
              <a:spcBef>
                <a:spcPct val="20000"/>
              </a:spcBef>
              <a:spcAft>
                <a:spcPts val="0"/>
              </a:spcAft>
              <a:buClrTx/>
              <a:buSzTx/>
              <a:buFontTx/>
              <a:buNone/>
              <a:tabLst/>
              <a:defRPr/>
            </a:pPr>
            <a:r>
              <a:rPr kumimoji="0" lang="en-US" altLang="zh-CN"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sleep()</a:t>
            </a:r>
            <a:r>
              <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系统调用对应的进程状态变化</a:t>
            </a:r>
            <a:endParaRPr kumimoji="0" lang="zh-CN" altLang="zh-CN"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sp>
        <p:nvSpPr>
          <p:cNvPr id="58" name="弧形 57"/>
          <p:cNvSpPr/>
          <p:nvPr/>
        </p:nvSpPr>
        <p:spPr>
          <a:xfrm rot="-2760000">
            <a:off x="2400892" y="276307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66" name="组合 65"/>
          <p:cNvGrpSpPr/>
          <p:nvPr/>
        </p:nvGrpSpPr>
        <p:grpSpPr>
          <a:xfrm>
            <a:off x="1830775" y="1362968"/>
            <a:ext cx="1280211" cy="640662"/>
            <a:chOff x="5004048" y="1347614"/>
            <a:chExt cx="1280211" cy="640662"/>
          </a:xfrm>
        </p:grpSpPr>
        <p:sp>
          <p:nvSpPr>
            <p:cNvPr id="67" name="椭圆 66"/>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8" name="TextBox 61"/>
            <p:cNvSpPr txBox="1"/>
            <p:nvPr/>
          </p:nvSpPr>
          <p:spPr>
            <a:xfrm>
              <a:off x="5198357" y="1437112"/>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rPr>
                <a:t>创 建</a:t>
              </a:r>
            </a:p>
          </p:txBody>
        </p:sp>
      </p:grpSp>
      <p:grpSp>
        <p:nvGrpSpPr>
          <p:cNvPr id="69" name="组合 68"/>
          <p:cNvGrpSpPr/>
          <p:nvPr/>
        </p:nvGrpSpPr>
        <p:grpSpPr>
          <a:xfrm>
            <a:off x="1830775" y="2361627"/>
            <a:ext cx="1280211" cy="640662"/>
            <a:chOff x="5004048" y="1347614"/>
            <a:chExt cx="1280211" cy="640662"/>
          </a:xfrm>
        </p:grpSpPr>
        <p:sp>
          <p:nvSpPr>
            <p:cNvPr id="70" name="椭圆 69"/>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1" name="TextBox 61"/>
            <p:cNvSpPr txBox="1"/>
            <p:nvPr/>
          </p:nvSpPr>
          <p:spPr>
            <a:xfrm>
              <a:off x="5198357" y="1437112"/>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rPr>
                <a:t>就 绪</a:t>
              </a:r>
            </a:p>
          </p:txBody>
        </p:sp>
      </p:grpSp>
      <p:grpSp>
        <p:nvGrpSpPr>
          <p:cNvPr id="72" name="组合 71"/>
          <p:cNvGrpSpPr/>
          <p:nvPr/>
        </p:nvGrpSpPr>
        <p:grpSpPr>
          <a:xfrm>
            <a:off x="3551933" y="1341557"/>
            <a:ext cx="1280211" cy="640662"/>
            <a:chOff x="5004048" y="1347614"/>
            <a:chExt cx="1280211" cy="640662"/>
          </a:xfrm>
        </p:grpSpPr>
        <p:sp>
          <p:nvSpPr>
            <p:cNvPr id="73" name="椭圆 72"/>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4" name="TextBox 61"/>
            <p:cNvSpPr txBox="1"/>
            <p:nvPr/>
          </p:nvSpPr>
          <p:spPr>
            <a:xfrm>
              <a:off x="5198357" y="1437112"/>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rPr>
                <a:t>退 出</a:t>
              </a:r>
            </a:p>
          </p:txBody>
        </p:sp>
      </p:grpSp>
      <p:grpSp>
        <p:nvGrpSpPr>
          <p:cNvPr id="75" name="组合 74"/>
          <p:cNvGrpSpPr/>
          <p:nvPr/>
        </p:nvGrpSpPr>
        <p:grpSpPr>
          <a:xfrm>
            <a:off x="3551933" y="2340216"/>
            <a:ext cx="1280211" cy="640662"/>
            <a:chOff x="5004048" y="1347614"/>
            <a:chExt cx="1280211" cy="640662"/>
          </a:xfrm>
        </p:grpSpPr>
        <p:sp>
          <p:nvSpPr>
            <p:cNvPr id="76" name="椭圆 75"/>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7" name="TextBox 61"/>
            <p:cNvSpPr txBox="1"/>
            <p:nvPr/>
          </p:nvSpPr>
          <p:spPr>
            <a:xfrm>
              <a:off x="5214966" y="1447863"/>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rPr>
                <a:t>运 行</a:t>
              </a:r>
            </a:p>
          </p:txBody>
        </p:sp>
      </p:grpSp>
      <p:grpSp>
        <p:nvGrpSpPr>
          <p:cNvPr id="78" name="组合 77"/>
          <p:cNvGrpSpPr/>
          <p:nvPr/>
        </p:nvGrpSpPr>
        <p:grpSpPr>
          <a:xfrm>
            <a:off x="2694871" y="3314416"/>
            <a:ext cx="1280211" cy="640662"/>
            <a:chOff x="5004048" y="1347614"/>
            <a:chExt cx="1280211" cy="640662"/>
          </a:xfrm>
        </p:grpSpPr>
        <p:sp>
          <p:nvSpPr>
            <p:cNvPr id="79" name="椭圆 78"/>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0" name="TextBox 61"/>
            <p:cNvSpPr txBox="1"/>
            <p:nvPr/>
          </p:nvSpPr>
          <p:spPr>
            <a:xfrm>
              <a:off x="5198357" y="1437112"/>
              <a:ext cx="8915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rPr>
                <a:t>等 待</a:t>
              </a:r>
            </a:p>
          </p:txBody>
        </p:sp>
      </p:grpSp>
      <p:sp>
        <p:nvSpPr>
          <p:cNvPr id="81" name="弧形 80"/>
          <p:cNvSpPr/>
          <p:nvPr/>
        </p:nvSpPr>
        <p:spPr>
          <a:xfrm rot="-2760000">
            <a:off x="2558990" y="2141837"/>
            <a:ext cx="1484437" cy="1532939"/>
          </a:xfrm>
          <a:prstGeom prst="arc">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cxnSp>
        <p:nvCxnSpPr>
          <p:cNvPr id="82" name="直接箭头连接符 81"/>
          <p:cNvCxnSpPr/>
          <p:nvPr/>
        </p:nvCxnSpPr>
        <p:spPr>
          <a:xfrm flipV="1">
            <a:off x="4199073" y="1973254"/>
            <a:ext cx="0" cy="35799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flipV="1">
            <a:off x="2470879" y="2002722"/>
            <a:ext cx="0" cy="357997"/>
          </a:xfrm>
          <a:prstGeom prst="straightConnector1">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弧形 83"/>
          <p:cNvSpPr/>
          <p:nvPr/>
        </p:nvSpPr>
        <p:spPr>
          <a:xfrm>
            <a:off x="3638589" y="2336859"/>
            <a:ext cx="671769" cy="1328491"/>
          </a:xfrm>
          <a:prstGeom prst="arc">
            <a:avLst>
              <a:gd name="adj1" fmla="val 53704"/>
              <a:gd name="adj2" fmla="val 5400000"/>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5" name="弧形 84"/>
          <p:cNvSpPr/>
          <p:nvPr/>
        </p:nvSpPr>
        <p:spPr>
          <a:xfrm flipH="1">
            <a:off x="2326680" y="2359810"/>
            <a:ext cx="692649" cy="1308095"/>
          </a:xfrm>
          <a:prstGeom prst="arc">
            <a:avLst>
              <a:gd name="adj1" fmla="val 53704"/>
              <a:gd name="adj2" fmla="val 5400000"/>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4704908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6"/>
                                        </p:tgtEl>
                                      </p:cBhvr>
                                    </p:animEffect>
                                    <p:set>
                                      <p:cBhvr>
                                        <p:cTn id="12" dur="1" fill="hold">
                                          <p:stCondLst>
                                            <p:cond delay="499"/>
                                          </p:stCondLst>
                                        </p:cTn>
                                        <p:tgtEl>
                                          <p:spTgt spid="66"/>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wipe(up)">
                                      <p:cBhvr>
                                        <p:cTn id="16" dur="500"/>
                                        <p:tgtEl>
                                          <p:spTgt spid="8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83"/>
                                        </p:tgtEl>
                                      </p:cBhvr>
                                    </p:animEffect>
                                    <p:set>
                                      <p:cBhvr>
                                        <p:cTn id="21" dur="1" fill="hold">
                                          <p:stCondLst>
                                            <p:cond delay="499"/>
                                          </p:stCondLst>
                                        </p:cTn>
                                        <p:tgtEl>
                                          <p:spTgt spid="83"/>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fade">
                                      <p:cBhvr>
                                        <p:cTn id="25" dur="500"/>
                                        <p:tgtEl>
                                          <p:spTgt spid="6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69"/>
                                        </p:tgtEl>
                                      </p:cBhvr>
                                    </p:animEffect>
                                    <p:set>
                                      <p:cBhvr>
                                        <p:cTn id="30" dur="1" fill="hold">
                                          <p:stCondLst>
                                            <p:cond delay="499"/>
                                          </p:stCondLst>
                                        </p:cTn>
                                        <p:tgtEl>
                                          <p:spTgt spid="69"/>
                                        </p:tgtEl>
                                        <p:attrNameLst>
                                          <p:attrName>style.visibility</p:attrName>
                                        </p:attrNameLst>
                                      </p:cBhvr>
                                      <p:to>
                                        <p:strVal val="hidden"/>
                                      </p:to>
                                    </p:se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wipe(left)">
                                      <p:cBhvr>
                                        <p:cTn id="34" dur="500"/>
                                        <p:tgtEl>
                                          <p:spTgt spid="8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81"/>
                                        </p:tgtEl>
                                      </p:cBhvr>
                                    </p:animEffect>
                                    <p:set>
                                      <p:cBhvr>
                                        <p:cTn id="39" dur="1" fill="hold">
                                          <p:stCondLst>
                                            <p:cond delay="499"/>
                                          </p:stCondLst>
                                        </p:cTn>
                                        <p:tgtEl>
                                          <p:spTgt spid="81"/>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fade">
                                      <p:cBhvr>
                                        <p:cTn id="43" dur="500"/>
                                        <p:tgtEl>
                                          <p:spTgt spid="7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75"/>
                                        </p:tgtEl>
                                      </p:cBhvr>
                                    </p:animEffect>
                                    <p:set>
                                      <p:cBhvr>
                                        <p:cTn id="48" dur="1" fill="hold">
                                          <p:stCondLst>
                                            <p:cond delay="499"/>
                                          </p:stCondLst>
                                        </p:cTn>
                                        <p:tgtEl>
                                          <p:spTgt spid="75"/>
                                        </p:tgtEl>
                                        <p:attrNameLst>
                                          <p:attrName>style.visibility</p:attrName>
                                        </p:attrNameLst>
                                      </p:cBhvr>
                                      <p:to>
                                        <p:strVal val="hidden"/>
                                      </p:to>
                                    </p:se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84"/>
                                        </p:tgtEl>
                                        <p:attrNameLst>
                                          <p:attrName>style.visibility</p:attrName>
                                        </p:attrNameLst>
                                      </p:cBhvr>
                                      <p:to>
                                        <p:strVal val="visible"/>
                                      </p:to>
                                    </p:set>
                                    <p:animEffect transition="in" filter="wipe(up)">
                                      <p:cBhvr>
                                        <p:cTn id="52" dur="500"/>
                                        <p:tgtEl>
                                          <p:spTgt spid="8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84"/>
                                        </p:tgtEl>
                                      </p:cBhvr>
                                    </p:animEffect>
                                    <p:set>
                                      <p:cBhvr>
                                        <p:cTn id="57" dur="1" fill="hold">
                                          <p:stCondLst>
                                            <p:cond delay="499"/>
                                          </p:stCondLst>
                                        </p:cTn>
                                        <p:tgtEl>
                                          <p:spTgt spid="84"/>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fade">
                                      <p:cBhvr>
                                        <p:cTn id="61" dur="500"/>
                                        <p:tgtEl>
                                          <p:spTgt spid="7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78"/>
                                        </p:tgtEl>
                                      </p:cBhvr>
                                    </p:animEffect>
                                    <p:set>
                                      <p:cBhvr>
                                        <p:cTn id="66" dur="1" fill="hold">
                                          <p:stCondLst>
                                            <p:cond delay="499"/>
                                          </p:stCondLst>
                                        </p:cTn>
                                        <p:tgtEl>
                                          <p:spTgt spid="78"/>
                                        </p:tgtEl>
                                        <p:attrNameLst>
                                          <p:attrName>style.visibility</p:attrName>
                                        </p:attrNameLst>
                                      </p:cBhvr>
                                      <p:to>
                                        <p:strVal val="hidden"/>
                                      </p:to>
                                    </p:set>
                                  </p:childTnLst>
                                </p:cTn>
                              </p:par>
                            </p:childTnLst>
                          </p:cTn>
                        </p:par>
                        <p:par>
                          <p:cTn id="67" fill="hold">
                            <p:stCondLst>
                              <p:cond delay="500"/>
                            </p:stCondLst>
                            <p:childTnLst>
                              <p:par>
                                <p:cTn id="68" presetID="22" presetClass="entr" presetSubtype="4" fill="hold" grpId="0" nodeType="afterEffect">
                                  <p:stCondLst>
                                    <p:cond delay="0"/>
                                  </p:stCondLst>
                                  <p:childTnLst>
                                    <p:set>
                                      <p:cBhvr>
                                        <p:cTn id="69" dur="1" fill="hold">
                                          <p:stCondLst>
                                            <p:cond delay="0"/>
                                          </p:stCondLst>
                                        </p:cTn>
                                        <p:tgtEl>
                                          <p:spTgt spid="85"/>
                                        </p:tgtEl>
                                        <p:attrNameLst>
                                          <p:attrName>style.visibility</p:attrName>
                                        </p:attrNameLst>
                                      </p:cBhvr>
                                      <p:to>
                                        <p:strVal val="visible"/>
                                      </p:to>
                                    </p:set>
                                    <p:animEffect transition="in" filter="wipe(down)">
                                      <p:cBhvr>
                                        <p:cTn id="70" dur="500"/>
                                        <p:tgtEl>
                                          <p:spTgt spid="8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85"/>
                                        </p:tgtEl>
                                      </p:cBhvr>
                                    </p:animEffect>
                                    <p:set>
                                      <p:cBhvr>
                                        <p:cTn id="75" dur="1" fill="hold">
                                          <p:stCondLst>
                                            <p:cond delay="499"/>
                                          </p:stCondLst>
                                        </p:cTn>
                                        <p:tgtEl>
                                          <p:spTgt spid="85"/>
                                        </p:tgtEl>
                                        <p:attrNameLst>
                                          <p:attrName>style.visibility</p:attrName>
                                        </p:attrNameLst>
                                      </p:cBhvr>
                                      <p:to>
                                        <p:strVal val="hidden"/>
                                      </p:to>
                                    </p:se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fade">
                                      <p:cBhvr>
                                        <p:cTn id="79" dur="500"/>
                                        <p:tgtEl>
                                          <p:spTgt spid="69"/>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nodeType="clickEffect">
                                  <p:stCondLst>
                                    <p:cond delay="0"/>
                                  </p:stCondLst>
                                  <p:childTnLst>
                                    <p:animEffect transition="out" filter="fade">
                                      <p:cBhvr>
                                        <p:cTn id="83" dur="500"/>
                                        <p:tgtEl>
                                          <p:spTgt spid="69"/>
                                        </p:tgtEl>
                                      </p:cBhvr>
                                    </p:animEffect>
                                    <p:set>
                                      <p:cBhvr>
                                        <p:cTn id="84" dur="1" fill="hold">
                                          <p:stCondLst>
                                            <p:cond delay="499"/>
                                          </p:stCondLst>
                                        </p:cTn>
                                        <p:tgtEl>
                                          <p:spTgt spid="69"/>
                                        </p:tgtEl>
                                        <p:attrNameLst>
                                          <p:attrName>style.visibility</p:attrName>
                                        </p:attrNameLst>
                                      </p:cBhvr>
                                      <p:to>
                                        <p:strVal val="hidden"/>
                                      </p:to>
                                    </p:set>
                                  </p:childTnLst>
                                </p:cTn>
                              </p:par>
                            </p:childTnLst>
                          </p:cTn>
                        </p:par>
                        <p:par>
                          <p:cTn id="85" fill="hold">
                            <p:stCondLst>
                              <p:cond delay="500"/>
                            </p:stCondLst>
                            <p:childTnLst>
                              <p:par>
                                <p:cTn id="86" presetID="22" presetClass="entr" presetSubtype="8" fill="hold" grpId="2" nodeType="afterEffect">
                                  <p:stCondLst>
                                    <p:cond delay="0"/>
                                  </p:stCondLst>
                                  <p:childTnLst>
                                    <p:set>
                                      <p:cBhvr>
                                        <p:cTn id="87" dur="1" fill="hold">
                                          <p:stCondLst>
                                            <p:cond delay="0"/>
                                          </p:stCondLst>
                                        </p:cTn>
                                        <p:tgtEl>
                                          <p:spTgt spid="81"/>
                                        </p:tgtEl>
                                        <p:attrNameLst>
                                          <p:attrName>style.visibility</p:attrName>
                                        </p:attrNameLst>
                                      </p:cBhvr>
                                      <p:to>
                                        <p:strVal val="visible"/>
                                      </p:to>
                                    </p:set>
                                    <p:animEffect transition="in" filter="wipe(left)">
                                      <p:cBhvr>
                                        <p:cTn id="88" dur="500"/>
                                        <p:tgtEl>
                                          <p:spTgt spid="8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grpId="3" nodeType="clickEffect">
                                  <p:stCondLst>
                                    <p:cond delay="0"/>
                                  </p:stCondLst>
                                  <p:childTnLst>
                                    <p:animEffect transition="out" filter="fade">
                                      <p:cBhvr>
                                        <p:cTn id="92" dur="500"/>
                                        <p:tgtEl>
                                          <p:spTgt spid="81"/>
                                        </p:tgtEl>
                                      </p:cBhvr>
                                    </p:animEffect>
                                    <p:set>
                                      <p:cBhvr>
                                        <p:cTn id="93" dur="1" fill="hold">
                                          <p:stCondLst>
                                            <p:cond delay="499"/>
                                          </p:stCondLst>
                                        </p:cTn>
                                        <p:tgtEl>
                                          <p:spTgt spid="81"/>
                                        </p:tgtEl>
                                        <p:attrNameLst>
                                          <p:attrName>style.visibility</p:attrName>
                                        </p:attrNameLst>
                                      </p:cBhvr>
                                      <p:to>
                                        <p:strVal val="hidden"/>
                                      </p:to>
                                    </p:set>
                                  </p:childTnLst>
                                </p:cTn>
                              </p:par>
                            </p:childTnLst>
                          </p:cTn>
                        </p:par>
                        <p:par>
                          <p:cTn id="94" fill="hold">
                            <p:stCondLst>
                              <p:cond delay="500"/>
                            </p:stCondLst>
                            <p:childTnLst>
                              <p:par>
                                <p:cTn id="95" presetID="10" presetClass="entr" presetSubtype="0" fill="hold" nodeType="afterEffect">
                                  <p:stCondLst>
                                    <p:cond delay="0"/>
                                  </p:stCondLst>
                                  <p:childTnLst>
                                    <p:set>
                                      <p:cBhvr>
                                        <p:cTn id="96" dur="1" fill="hold">
                                          <p:stCondLst>
                                            <p:cond delay="0"/>
                                          </p:stCondLst>
                                        </p:cTn>
                                        <p:tgtEl>
                                          <p:spTgt spid="75"/>
                                        </p:tgtEl>
                                        <p:attrNameLst>
                                          <p:attrName>style.visibility</p:attrName>
                                        </p:attrNameLst>
                                      </p:cBhvr>
                                      <p:to>
                                        <p:strVal val="visible"/>
                                      </p:to>
                                    </p:set>
                                    <p:animEffect transition="in" filter="fade">
                                      <p:cBhvr>
                                        <p:cTn id="97" dur="500"/>
                                        <p:tgtEl>
                                          <p:spTgt spid="75"/>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500"/>
                                        <p:tgtEl>
                                          <p:spTgt spid="75"/>
                                        </p:tgtEl>
                                      </p:cBhvr>
                                    </p:animEffect>
                                    <p:set>
                                      <p:cBhvr>
                                        <p:cTn id="102" dur="1" fill="hold">
                                          <p:stCondLst>
                                            <p:cond delay="499"/>
                                          </p:stCondLst>
                                        </p:cTn>
                                        <p:tgtEl>
                                          <p:spTgt spid="75"/>
                                        </p:tgtEl>
                                        <p:attrNameLst>
                                          <p:attrName>style.visibility</p:attrName>
                                        </p:attrNameLst>
                                      </p:cBhvr>
                                      <p:to>
                                        <p:strVal val="hidden"/>
                                      </p:to>
                                    </p:set>
                                  </p:childTnLst>
                                </p:cTn>
                              </p:par>
                            </p:childTnLst>
                          </p:cTn>
                        </p:par>
                        <p:par>
                          <p:cTn id="103" fill="hold">
                            <p:stCondLst>
                              <p:cond delay="500"/>
                            </p:stCondLst>
                            <p:childTnLst>
                              <p:par>
                                <p:cTn id="104" presetID="22" presetClass="entr" presetSubtype="4" fill="hold" nodeType="afterEffect">
                                  <p:stCondLst>
                                    <p:cond delay="0"/>
                                  </p:stCondLst>
                                  <p:childTnLst>
                                    <p:set>
                                      <p:cBhvr>
                                        <p:cTn id="105" dur="1" fill="hold">
                                          <p:stCondLst>
                                            <p:cond delay="0"/>
                                          </p:stCondLst>
                                        </p:cTn>
                                        <p:tgtEl>
                                          <p:spTgt spid="82"/>
                                        </p:tgtEl>
                                        <p:attrNameLst>
                                          <p:attrName>style.visibility</p:attrName>
                                        </p:attrNameLst>
                                      </p:cBhvr>
                                      <p:to>
                                        <p:strVal val="visible"/>
                                      </p:to>
                                    </p:set>
                                    <p:animEffect transition="in" filter="wipe(down)">
                                      <p:cBhvr>
                                        <p:cTn id="106" dur="500"/>
                                        <p:tgtEl>
                                          <p:spTgt spid="82"/>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nodeType="clickEffect">
                                  <p:stCondLst>
                                    <p:cond delay="0"/>
                                  </p:stCondLst>
                                  <p:childTnLst>
                                    <p:animEffect transition="out" filter="fade">
                                      <p:cBhvr>
                                        <p:cTn id="110" dur="500"/>
                                        <p:tgtEl>
                                          <p:spTgt spid="82"/>
                                        </p:tgtEl>
                                      </p:cBhvr>
                                    </p:animEffect>
                                    <p:set>
                                      <p:cBhvr>
                                        <p:cTn id="111" dur="1" fill="hold">
                                          <p:stCondLst>
                                            <p:cond delay="499"/>
                                          </p:stCondLst>
                                        </p:cTn>
                                        <p:tgtEl>
                                          <p:spTgt spid="82"/>
                                        </p:tgtEl>
                                        <p:attrNameLst>
                                          <p:attrName>style.visibility</p:attrName>
                                        </p:attrNameLst>
                                      </p:cBhvr>
                                      <p:to>
                                        <p:strVal val="hidden"/>
                                      </p:to>
                                    </p:se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72"/>
                                        </p:tgtEl>
                                        <p:attrNameLst>
                                          <p:attrName>style.visibility</p:attrName>
                                        </p:attrNameLst>
                                      </p:cBhvr>
                                      <p:to>
                                        <p:strVal val="visible"/>
                                      </p:to>
                                    </p:set>
                                    <p:animEffect transition="in" filter="fade">
                                      <p:cBhvr>
                                        <p:cTn id="115"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1" grpId="2" animBg="1"/>
      <p:bldP spid="81" grpId="3" animBg="1"/>
      <p:bldP spid="84" grpId="0" animBg="1"/>
      <p:bldP spid="84" grpId="1" animBg="1"/>
      <p:bldP spid="85" grpId="0" animBg="1"/>
      <p:bldP spid="85"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marR="0" lvl="0" indent="-342900" algn="ctr" defTabSz="914400" rtl="0" eaLnBrk="1" fontAlgn="auto" latinLnBrk="0" hangingPunct="1">
              <a:lnSpc>
                <a:spcPct val="100000"/>
              </a:lnSpc>
              <a:spcBef>
                <a:spcPct val="20000"/>
              </a:spcBef>
              <a:spcAft>
                <a:spcPts val="0"/>
              </a:spcAft>
              <a:buClrTx/>
              <a:buSzTx/>
              <a:buFontTx/>
              <a:buNone/>
              <a:tabLst/>
              <a:defRPr/>
            </a:pPr>
            <a:r>
              <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进程切换</a:t>
            </a:r>
            <a:endParaRPr kumimoji="0" lang="zh-CN" altLang="zh-CN"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sp>
        <p:nvSpPr>
          <p:cNvPr id="38" name="Line 25"/>
          <p:cNvSpPr>
            <a:spLocks noChangeShapeType="1"/>
          </p:cNvSpPr>
          <p:nvPr/>
        </p:nvSpPr>
        <p:spPr bwMode="auto">
          <a:xfrm>
            <a:off x="7129958" y="1150823"/>
            <a:ext cx="0" cy="2981325"/>
          </a:xfrm>
          <a:prstGeom prst="line">
            <a:avLst/>
          </a:prstGeom>
          <a:noFill/>
          <a:ln w="28575"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62" name="Line 49"/>
          <p:cNvSpPr>
            <a:spLocks noChangeShapeType="1"/>
          </p:cNvSpPr>
          <p:nvPr/>
        </p:nvSpPr>
        <p:spPr bwMode="auto">
          <a:xfrm>
            <a:off x="5618658" y="2474798"/>
            <a:ext cx="1739900" cy="0"/>
          </a:xfrm>
          <a:prstGeom prst="line">
            <a:avLst/>
          </a:prstGeom>
          <a:noFill/>
          <a:ln w="28575" cmpd="sng">
            <a:solidFill>
              <a:srgbClr val="11576A"/>
            </a:solidFill>
            <a:prstDash val="lgDash"/>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nvGrpSpPr>
          <p:cNvPr id="6" name="组合 5"/>
          <p:cNvGrpSpPr/>
          <p:nvPr/>
        </p:nvGrpSpPr>
        <p:grpSpPr>
          <a:xfrm>
            <a:off x="2554032" y="1407998"/>
            <a:ext cx="1007007" cy="775455"/>
            <a:chOff x="2554032" y="1407998"/>
            <a:chExt cx="1007007" cy="775455"/>
          </a:xfrm>
        </p:grpSpPr>
        <p:sp>
          <p:nvSpPr>
            <p:cNvPr id="31" name="Line 17"/>
            <p:cNvSpPr>
              <a:spLocks noChangeShapeType="1"/>
            </p:cNvSpPr>
            <p:nvPr/>
          </p:nvSpPr>
          <p:spPr bwMode="auto">
            <a:xfrm>
              <a:off x="2694483" y="1722323"/>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2" name="Line 18"/>
            <p:cNvSpPr>
              <a:spLocks noChangeShapeType="1"/>
            </p:cNvSpPr>
            <p:nvPr/>
          </p:nvSpPr>
          <p:spPr bwMode="auto">
            <a:xfrm>
              <a:off x="2694483" y="1769948"/>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3" name="Line 19"/>
            <p:cNvSpPr>
              <a:spLocks noChangeShapeType="1"/>
            </p:cNvSpPr>
            <p:nvPr/>
          </p:nvSpPr>
          <p:spPr bwMode="auto">
            <a:xfrm>
              <a:off x="2694483" y="1817573"/>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4" name="Line 20"/>
            <p:cNvSpPr>
              <a:spLocks noChangeShapeType="1"/>
            </p:cNvSpPr>
            <p:nvPr/>
          </p:nvSpPr>
          <p:spPr bwMode="auto">
            <a:xfrm>
              <a:off x="2694483" y="1865198"/>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5" name="Line 21"/>
            <p:cNvSpPr>
              <a:spLocks noChangeShapeType="1"/>
            </p:cNvSpPr>
            <p:nvPr/>
          </p:nvSpPr>
          <p:spPr bwMode="auto">
            <a:xfrm>
              <a:off x="2694483" y="1912823"/>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6" name="Text Box 23"/>
            <p:cNvSpPr txBox="1">
              <a:spLocks noChangeArrowheads="1"/>
            </p:cNvSpPr>
            <p:nvPr/>
          </p:nvSpPr>
          <p:spPr bwMode="auto">
            <a:xfrm>
              <a:off x="2554032" y="1875676"/>
              <a:ext cx="100700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en-US" sz="1400" b="1" i="1"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rPr>
                <a:t>k</a:t>
              </a:r>
              <a:r>
                <a:rPr kumimoji="0" lang="en-US" sz="1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rPr>
                <a:t>: </a:t>
              </a:r>
              <a:r>
                <a:rPr kumimoji="0" lang="en-US" sz="1400" b="1" i="0" u="none" strike="noStrike" kern="1200" cap="none" spc="0" normalizeH="0" baseline="0" noProof="0" dirty="0">
                  <a:ln>
                    <a:noFill/>
                  </a:ln>
                  <a:solidFill>
                    <a:srgbClr val="0000FF"/>
                  </a:solidFill>
                  <a:effectLst/>
                  <a:uLnTx/>
                  <a:uFillTx/>
                  <a:latin typeface="微软雅黑" pitchFamily="34" charset="-122"/>
                  <a:ea typeface="微软雅黑" pitchFamily="34" charset="-122"/>
                  <a:cs typeface="SimSun" charset="0"/>
                </a:rPr>
                <a:t>sleep()</a:t>
              </a:r>
              <a:endParaRPr kumimoji="0" lang="en-US" sz="1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SimSun" charset="0"/>
              </a:endParaRPr>
            </a:p>
          </p:txBody>
        </p:sp>
        <p:sp>
          <p:nvSpPr>
            <p:cNvPr id="100" name="Text Box 78"/>
            <p:cNvSpPr txBox="1">
              <a:spLocks noChangeArrowheads="1"/>
            </p:cNvSpPr>
            <p:nvPr/>
          </p:nvSpPr>
          <p:spPr bwMode="auto">
            <a:xfrm>
              <a:off x="2605583" y="1407998"/>
              <a:ext cx="85151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main{</a:t>
              </a:r>
            </a:p>
          </p:txBody>
        </p:sp>
      </p:grpSp>
      <p:grpSp>
        <p:nvGrpSpPr>
          <p:cNvPr id="5" name="组合 4"/>
          <p:cNvGrpSpPr/>
          <p:nvPr/>
        </p:nvGrpSpPr>
        <p:grpSpPr>
          <a:xfrm>
            <a:off x="2516684" y="1062010"/>
            <a:ext cx="5871740" cy="419855"/>
            <a:chOff x="2516684" y="1062010"/>
            <a:chExt cx="5871740" cy="419855"/>
          </a:xfrm>
        </p:grpSpPr>
        <p:sp>
          <p:nvSpPr>
            <p:cNvPr id="27" name="Text Box 12"/>
            <p:cNvSpPr txBox="1">
              <a:spLocks noChangeArrowheads="1"/>
            </p:cNvSpPr>
            <p:nvPr/>
          </p:nvSpPr>
          <p:spPr bwMode="auto">
            <a:xfrm>
              <a:off x="2516684" y="1081755"/>
              <a:ext cx="95586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程序</a:t>
              </a:r>
              <a:r>
                <a:rPr kumimoji="0" 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 1</a:t>
              </a:r>
            </a:p>
          </p:txBody>
        </p:sp>
        <p:sp>
          <p:nvSpPr>
            <p:cNvPr id="28" name="Text Box 13"/>
            <p:cNvSpPr txBox="1">
              <a:spLocks noChangeArrowheads="1"/>
            </p:cNvSpPr>
            <p:nvPr/>
          </p:nvSpPr>
          <p:spPr bwMode="auto">
            <a:xfrm>
              <a:off x="5818684" y="1062705"/>
              <a:ext cx="95586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程序</a:t>
              </a:r>
              <a:r>
                <a:rPr kumimoji="0" 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 2</a:t>
              </a:r>
            </a:p>
          </p:txBody>
        </p:sp>
        <p:sp>
          <p:nvSpPr>
            <p:cNvPr id="29" name="Text Box 14"/>
            <p:cNvSpPr txBox="1">
              <a:spLocks noChangeArrowheads="1"/>
            </p:cNvSpPr>
            <p:nvPr/>
          </p:nvSpPr>
          <p:spPr bwMode="auto">
            <a:xfrm>
              <a:off x="4141266" y="1062010"/>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操作系统</a:t>
              </a:r>
              <a:endParaRPr kumimoji="0" 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endParaRPr>
            </a:p>
          </p:txBody>
        </p:sp>
        <p:sp>
          <p:nvSpPr>
            <p:cNvPr id="30" name="Text Box 15"/>
            <p:cNvSpPr txBox="1">
              <a:spLocks noChangeArrowheads="1"/>
            </p:cNvSpPr>
            <p:nvPr/>
          </p:nvSpPr>
          <p:spPr bwMode="auto">
            <a:xfrm>
              <a:off x="7272413" y="1117474"/>
              <a:ext cx="111601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ctr" defTabSz="914400" rtl="0" eaLnBrk="1" fontAlgn="auto" latinLnBrk="0" hangingPunct="1">
                <a:lnSpc>
                  <a:spcPct val="80000"/>
                </a:lnSpc>
                <a:spcBef>
                  <a:spcPts val="0"/>
                </a:spcBef>
                <a:spcAft>
                  <a:spcPts val="0"/>
                </a:spcAft>
                <a:buClrTx/>
                <a:buSzTx/>
                <a:buFont typeface="Monotype Sorts" charset="0"/>
                <a:buNone/>
                <a:tabLst/>
                <a:defRPr/>
              </a:pPr>
              <a:r>
                <a:rPr kumimoji="0" lang="en-US" altLang="zh-CN"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I/O</a:t>
              </a: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设备</a:t>
              </a:r>
              <a:endParaRPr kumimoji="0" 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endParaRPr>
            </a:p>
          </p:txBody>
        </p:sp>
        <p:sp>
          <p:nvSpPr>
            <p:cNvPr id="104" name="Line 81"/>
            <p:cNvSpPr>
              <a:spLocks noChangeShapeType="1"/>
            </p:cNvSpPr>
            <p:nvPr/>
          </p:nvSpPr>
          <p:spPr bwMode="auto">
            <a:xfrm>
              <a:off x="2570658" y="1435370"/>
              <a:ext cx="5803900" cy="0"/>
            </a:xfrm>
            <a:prstGeom prst="line">
              <a:avLst/>
            </a:prstGeom>
            <a:noFill/>
            <a:ln w="28575"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3548558" y="1798523"/>
            <a:ext cx="1730145" cy="792538"/>
            <a:chOff x="3548558" y="1798523"/>
            <a:chExt cx="1730145" cy="792538"/>
          </a:xfrm>
        </p:grpSpPr>
        <p:sp>
          <p:nvSpPr>
            <p:cNvPr id="39" name="Line 26"/>
            <p:cNvSpPr>
              <a:spLocks noChangeShapeType="1"/>
            </p:cNvSpPr>
            <p:nvPr/>
          </p:nvSpPr>
          <p:spPr bwMode="auto">
            <a:xfrm>
              <a:off x="3548558" y="2027123"/>
              <a:ext cx="571500" cy="0"/>
            </a:xfrm>
            <a:prstGeom prst="line">
              <a:avLst/>
            </a:prstGeom>
            <a:noFill/>
            <a:ln w="28575" cmpd="sng">
              <a:solidFill>
                <a:srgbClr val="11576A"/>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nvGrpSpPr>
            <p:cNvPr id="47" name="Group 31"/>
            <p:cNvGrpSpPr>
              <a:grpSpLocks/>
            </p:cNvGrpSpPr>
            <p:nvPr/>
          </p:nvGrpSpPr>
          <p:grpSpPr bwMode="auto">
            <a:xfrm>
              <a:off x="4218483" y="2141423"/>
              <a:ext cx="736600" cy="238125"/>
              <a:chOff x="0" y="0"/>
              <a:chExt cx="488" cy="200"/>
            </a:xfrm>
          </p:grpSpPr>
          <p:sp>
            <p:nvSpPr>
              <p:cNvPr id="48" name="Line 35"/>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9" name="Line 36"/>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50" name="Line 37"/>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51" name="Line 38"/>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52" name="Line 39"/>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53" name="Line 40"/>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sp>
          <p:nvSpPr>
            <p:cNvPr id="59" name="Text Box 46"/>
            <p:cNvSpPr txBox="1">
              <a:spLocks noChangeArrowheads="1"/>
            </p:cNvSpPr>
            <p:nvPr/>
          </p:nvSpPr>
          <p:spPr bwMode="auto">
            <a:xfrm>
              <a:off x="4048879" y="2283284"/>
              <a:ext cx="122982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en-US" sz="1400" b="1" i="0" u="none" strike="noStrike" kern="1200" cap="none" spc="0" normalizeH="0" baseline="0" noProof="0" dirty="0" err="1">
                  <a:ln>
                    <a:noFill/>
                  </a:ln>
                  <a:solidFill>
                    <a:srgbClr val="0000FF"/>
                  </a:solidFill>
                  <a:effectLst/>
                  <a:uLnTx/>
                  <a:uFillTx/>
                  <a:latin typeface="微软雅黑" pitchFamily="34" charset="-122"/>
                  <a:ea typeface="微软雅黑" pitchFamily="34" charset="-122"/>
                  <a:cs typeface="SimSun" charset="0"/>
                </a:rPr>
                <a:t>add_timer</a:t>
              </a:r>
              <a:r>
                <a:rPr kumimoji="0" lang="en-US" sz="1400" b="1" i="0" u="none" strike="noStrike" kern="1200" cap="none" spc="0" normalizeH="0" baseline="0" noProof="0" dirty="0">
                  <a:ln>
                    <a:noFill/>
                  </a:ln>
                  <a:solidFill>
                    <a:srgbClr val="0000FF"/>
                  </a:solidFill>
                  <a:effectLst/>
                  <a:uLnTx/>
                  <a:uFillTx/>
                  <a:latin typeface="微软雅黑" pitchFamily="34" charset="-122"/>
                  <a:ea typeface="微软雅黑" pitchFamily="34" charset="-122"/>
                  <a:cs typeface="SimSun" charset="0"/>
                </a:rPr>
                <a:t>()</a:t>
              </a:r>
            </a:p>
          </p:txBody>
        </p:sp>
        <p:sp>
          <p:nvSpPr>
            <p:cNvPr id="106" name="Text Box 83"/>
            <p:cNvSpPr txBox="1">
              <a:spLocks noChangeArrowheads="1"/>
            </p:cNvSpPr>
            <p:nvPr/>
          </p:nvSpPr>
          <p:spPr bwMode="auto">
            <a:xfrm>
              <a:off x="4117583" y="1798523"/>
              <a:ext cx="88036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sleep{</a:t>
              </a:r>
            </a:p>
          </p:txBody>
        </p:sp>
      </p:grpSp>
      <p:grpSp>
        <p:nvGrpSpPr>
          <p:cNvPr id="10" name="组合 9"/>
          <p:cNvGrpSpPr/>
          <p:nvPr/>
        </p:nvGrpSpPr>
        <p:grpSpPr>
          <a:xfrm>
            <a:off x="5593258" y="2627197"/>
            <a:ext cx="1256341" cy="1104901"/>
            <a:chOff x="5593258" y="2627197"/>
            <a:chExt cx="1256341" cy="1104901"/>
          </a:xfrm>
        </p:grpSpPr>
        <p:sp>
          <p:nvSpPr>
            <p:cNvPr id="54" name="Line 41"/>
            <p:cNvSpPr>
              <a:spLocks noChangeShapeType="1"/>
            </p:cNvSpPr>
            <p:nvPr/>
          </p:nvSpPr>
          <p:spPr bwMode="auto">
            <a:xfrm>
              <a:off x="6067921" y="2970098"/>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55" name="Line 42"/>
            <p:cNvSpPr>
              <a:spLocks noChangeShapeType="1"/>
            </p:cNvSpPr>
            <p:nvPr/>
          </p:nvSpPr>
          <p:spPr bwMode="auto">
            <a:xfrm>
              <a:off x="6067921" y="3017723"/>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56" name="Line 43"/>
            <p:cNvSpPr>
              <a:spLocks noChangeShapeType="1"/>
            </p:cNvSpPr>
            <p:nvPr/>
          </p:nvSpPr>
          <p:spPr bwMode="auto">
            <a:xfrm>
              <a:off x="6067921" y="3065348"/>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57" name="Line 44"/>
            <p:cNvSpPr>
              <a:spLocks noChangeShapeType="1"/>
            </p:cNvSpPr>
            <p:nvPr/>
          </p:nvSpPr>
          <p:spPr bwMode="auto">
            <a:xfrm>
              <a:off x="6067921" y="3112973"/>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58" name="Line 45"/>
            <p:cNvSpPr>
              <a:spLocks noChangeShapeType="1"/>
            </p:cNvSpPr>
            <p:nvPr/>
          </p:nvSpPr>
          <p:spPr bwMode="auto">
            <a:xfrm>
              <a:off x="6067921" y="3160598"/>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63" name="Line 50"/>
            <p:cNvSpPr>
              <a:spLocks noChangeShapeType="1"/>
            </p:cNvSpPr>
            <p:nvPr/>
          </p:nvSpPr>
          <p:spPr bwMode="auto">
            <a:xfrm>
              <a:off x="5593258" y="2846273"/>
              <a:ext cx="393700" cy="0"/>
            </a:xfrm>
            <a:prstGeom prst="line">
              <a:avLst/>
            </a:prstGeom>
            <a:noFill/>
            <a:ln w="28575" cmpd="sng">
              <a:solidFill>
                <a:srgbClr val="11576A"/>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nvGrpSpPr>
            <p:cNvPr id="64" name="Group 48"/>
            <p:cNvGrpSpPr>
              <a:grpSpLocks/>
            </p:cNvGrpSpPr>
            <p:nvPr/>
          </p:nvGrpSpPr>
          <p:grpSpPr bwMode="auto">
            <a:xfrm>
              <a:off x="6067921" y="3208223"/>
              <a:ext cx="736600" cy="238125"/>
              <a:chOff x="0" y="0"/>
              <a:chExt cx="488" cy="200"/>
            </a:xfrm>
          </p:grpSpPr>
          <p:sp>
            <p:nvSpPr>
              <p:cNvPr id="65" name="Line 52"/>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66" name="Line 53"/>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67" name="Line 54"/>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68" name="Line 55"/>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69" name="Line 56"/>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70" name="Line 57"/>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sp>
          <p:nvSpPr>
            <p:cNvPr id="101" name="Text Box 79"/>
            <p:cNvSpPr txBox="1">
              <a:spLocks noChangeArrowheads="1"/>
            </p:cNvSpPr>
            <p:nvPr/>
          </p:nvSpPr>
          <p:spPr bwMode="auto">
            <a:xfrm>
              <a:off x="5998084" y="2627197"/>
              <a:ext cx="85151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main{</a:t>
              </a:r>
            </a:p>
          </p:txBody>
        </p:sp>
        <p:grpSp>
          <p:nvGrpSpPr>
            <p:cNvPr id="110" name="Group 84"/>
            <p:cNvGrpSpPr>
              <a:grpSpLocks/>
            </p:cNvGrpSpPr>
            <p:nvPr/>
          </p:nvGrpSpPr>
          <p:grpSpPr bwMode="auto">
            <a:xfrm>
              <a:off x="6067921" y="3493973"/>
              <a:ext cx="736600" cy="238125"/>
              <a:chOff x="0" y="0"/>
              <a:chExt cx="488" cy="200"/>
            </a:xfrm>
          </p:grpSpPr>
          <p:sp>
            <p:nvSpPr>
              <p:cNvPr id="111" name="Line 88"/>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12" name="Line 89"/>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13" name="Line 90"/>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14" name="Line 91"/>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15" name="Line 92"/>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16" name="Line 93"/>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grpSp>
      <p:sp>
        <p:nvSpPr>
          <p:cNvPr id="127" name="Line 98"/>
          <p:cNvSpPr>
            <a:spLocks noChangeShapeType="1"/>
          </p:cNvSpPr>
          <p:nvPr/>
        </p:nvSpPr>
        <p:spPr bwMode="auto">
          <a:xfrm>
            <a:off x="2938958" y="4875098"/>
            <a:ext cx="1282700" cy="0"/>
          </a:xfrm>
          <a:prstGeom prst="line">
            <a:avLst/>
          </a:prstGeom>
          <a:noFill/>
          <a:ln w="28575" cmpd="sng">
            <a:solidFill>
              <a:srgbClr val="11576A"/>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nvGrpSpPr>
          <p:cNvPr id="13" name="组合 12"/>
          <p:cNvGrpSpPr/>
          <p:nvPr/>
        </p:nvGrpSpPr>
        <p:grpSpPr>
          <a:xfrm>
            <a:off x="2068994" y="4114289"/>
            <a:ext cx="2076464" cy="977741"/>
            <a:chOff x="2068994" y="4114289"/>
            <a:chExt cx="2076464" cy="977741"/>
          </a:xfrm>
        </p:grpSpPr>
        <p:sp>
          <p:nvSpPr>
            <p:cNvPr id="37" name="Text Box 24"/>
            <p:cNvSpPr txBox="1">
              <a:spLocks noChangeArrowheads="1"/>
            </p:cNvSpPr>
            <p:nvPr/>
          </p:nvSpPr>
          <p:spPr bwMode="auto">
            <a:xfrm>
              <a:off x="2068994" y="4114289"/>
              <a:ext cx="70724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en-US" sz="1800" b="1" i="1"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k</a:t>
              </a: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+1:</a:t>
              </a:r>
            </a:p>
          </p:txBody>
        </p:sp>
        <p:grpSp>
          <p:nvGrpSpPr>
            <p:cNvPr id="40" name="Group 24"/>
            <p:cNvGrpSpPr>
              <a:grpSpLocks/>
            </p:cNvGrpSpPr>
            <p:nvPr/>
          </p:nvGrpSpPr>
          <p:grpSpPr bwMode="auto">
            <a:xfrm>
              <a:off x="2694483" y="4255973"/>
              <a:ext cx="736600" cy="238125"/>
              <a:chOff x="0" y="0"/>
              <a:chExt cx="488" cy="200"/>
            </a:xfrm>
          </p:grpSpPr>
          <p:sp>
            <p:nvSpPr>
              <p:cNvPr id="41" name="Line 28"/>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2" name="Line 29"/>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3" name="Line 30"/>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4" name="Line 31"/>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5" name="Line 32"/>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6" name="Line 33"/>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sp>
          <p:nvSpPr>
            <p:cNvPr id="98" name="Line 76"/>
            <p:cNvSpPr>
              <a:spLocks noChangeShapeType="1"/>
            </p:cNvSpPr>
            <p:nvPr/>
          </p:nvSpPr>
          <p:spPr bwMode="auto">
            <a:xfrm flipH="1">
              <a:off x="3472358" y="4255973"/>
              <a:ext cx="673100" cy="0"/>
            </a:xfrm>
            <a:prstGeom prst="line">
              <a:avLst/>
            </a:prstGeom>
            <a:noFill/>
            <a:ln w="28575" cmpd="sng">
              <a:solidFill>
                <a:srgbClr val="11576A"/>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05" name="Text Box 82"/>
            <p:cNvSpPr txBox="1">
              <a:spLocks noChangeArrowheads="1"/>
            </p:cNvSpPr>
            <p:nvPr/>
          </p:nvSpPr>
          <p:spPr bwMode="auto">
            <a:xfrm>
              <a:off x="2605584" y="4722698"/>
              <a:ext cx="27443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a:t>
              </a:r>
            </a:p>
          </p:txBody>
        </p:sp>
        <p:grpSp>
          <p:nvGrpSpPr>
            <p:cNvPr id="128" name="Group 96"/>
            <p:cNvGrpSpPr>
              <a:grpSpLocks/>
            </p:cNvGrpSpPr>
            <p:nvPr/>
          </p:nvGrpSpPr>
          <p:grpSpPr bwMode="auto">
            <a:xfrm>
              <a:off x="2694483" y="4494098"/>
              <a:ext cx="736600" cy="238125"/>
              <a:chOff x="0" y="0"/>
              <a:chExt cx="488" cy="200"/>
            </a:xfrm>
          </p:grpSpPr>
          <p:sp>
            <p:nvSpPr>
              <p:cNvPr id="129" name="Line 100"/>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30" name="Line 101"/>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31" name="Line 102"/>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32" name="Line 103"/>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33" name="Line 104"/>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34" name="Line 105"/>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grpSp>
      <p:grpSp>
        <p:nvGrpSpPr>
          <p:cNvPr id="9" name="组合 8"/>
          <p:cNvGrpSpPr/>
          <p:nvPr/>
        </p:nvGrpSpPr>
        <p:grpSpPr>
          <a:xfrm>
            <a:off x="2545258" y="2541473"/>
            <a:ext cx="2670206" cy="788432"/>
            <a:chOff x="2545258" y="2541473"/>
            <a:chExt cx="2670206" cy="788432"/>
          </a:xfrm>
        </p:grpSpPr>
        <p:sp>
          <p:nvSpPr>
            <p:cNvPr id="60" name="Line 47"/>
            <p:cNvSpPr>
              <a:spLocks noChangeShapeType="1"/>
            </p:cNvSpPr>
            <p:nvPr/>
          </p:nvSpPr>
          <p:spPr bwMode="auto">
            <a:xfrm>
              <a:off x="4205783" y="2550998"/>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61" name="Line 48"/>
            <p:cNvSpPr>
              <a:spLocks noChangeShapeType="1"/>
            </p:cNvSpPr>
            <p:nvPr/>
          </p:nvSpPr>
          <p:spPr bwMode="auto">
            <a:xfrm>
              <a:off x="4205783" y="2598623"/>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03" name="Line 80"/>
            <p:cNvSpPr>
              <a:spLocks noChangeShapeType="1"/>
            </p:cNvSpPr>
            <p:nvPr/>
          </p:nvSpPr>
          <p:spPr bwMode="auto">
            <a:xfrm>
              <a:off x="4205783" y="2646248"/>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07" name="Text Box 84"/>
            <p:cNvSpPr txBox="1">
              <a:spLocks noChangeArrowheads="1"/>
            </p:cNvSpPr>
            <p:nvPr/>
          </p:nvSpPr>
          <p:spPr bwMode="auto">
            <a:xfrm>
              <a:off x="4154984" y="2960573"/>
              <a:ext cx="27443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a:t>
              </a:r>
            </a:p>
          </p:txBody>
        </p:sp>
        <p:sp>
          <p:nvSpPr>
            <p:cNvPr id="136" name="Line 107"/>
            <p:cNvSpPr>
              <a:spLocks noChangeShapeType="1"/>
            </p:cNvSpPr>
            <p:nvPr/>
          </p:nvSpPr>
          <p:spPr bwMode="auto">
            <a:xfrm>
              <a:off x="4205783" y="2693873"/>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37" name="Line 108"/>
            <p:cNvSpPr>
              <a:spLocks noChangeShapeType="1"/>
            </p:cNvSpPr>
            <p:nvPr/>
          </p:nvSpPr>
          <p:spPr bwMode="auto">
            <a:xfrm>
              <a:off x="4205783" y="2741498"/>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38" name="Line 109"/>
            <p:cNvSpPr>
              <a:spLocks noChangeShapeType="1"/>
            </p:cNvSpPr>
            <p:nvPr/>
          </p:nvSpPr>
          <p:spPr bwMode="auto">
            <a:xfrm>
              <a:off x="4205783" y="2789123"/>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55" name="AutoShape 125"/>
            <p:cNvSpPr>
              <a:spLocks/>
            </p:cNvSpPr>
            <p:nvPr/>
          </p:nvSpPr>
          <p:spPr bwMode="auto">
            <a:xfrm>
              <a:off x="3994646" y="2541473"/>
              <a:ext cx="74613" cy="266700"/>
            </a:xfrm>
            <a:prstGeom prst="leftBrace">
              <a:avLst>
                <a:gd name="adj1" fmla="val 39716"/>
                <a:gd name="adj2" fmla="val 50000"/>
              </a:avLst>
            </a:prstGeom>
            <a:noFill/>
            <a:ln w="19050" cmpd="sng">
              <a:solidFill>
                <a:srgbClr val="11576A"/>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endParaRPr kumimoji="0" lang="zh-CN" altLang="en-US" sz="18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endParaRPr>
            </a:p>
          </p:txBody>
        </p:sp>
        <p:sp>
          <p:nvSpPr>
            <p:cNvPr id="156" name="Oval 126"/>
            <p:cNvSpPr>
              <a:spLocks noChangeArrowheads="1"/>
            </p:cNvSpPr>
            <p:nvPr/>
          </p:nvSpPr>
          <p:spPr bwMode="auto">
            <a:xfrm>
              <a:off x="2545258" y="2570051"/>
              <a:ext cx="1079500" cy="514350"/>
            </a:xfrm>
            <a:prstGeom prst="ellipse">
              <a:avLst/>
            </a:prstGeom>
            <a:solidFill>
              <a:schemeClr val="accent2"/>
            </a:solidFill>
            <a:ln>
              <a:noFill/>
            </a:ln>
            <a:effectLst>
              <a:outerShdw blurRad="63500" dist="107763" dir="2700000" algn="ctr" rotWithShape="0">
                <a:srgbClr val="B2B2B2">
                  <a:alpha val="71999"/>
                </a:srgbClr>
              </a:outerShdw>
            </a:effectLst>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ctr" defTabSz="914400" rtl="0" eaLnBrk="1" fontAlgn="auto" latinLnBrk="0" hangingPunct="1">
                <a:lnSpc>
                  <a:spcPct val="75000"/>
                </a:lnSpc>
                <a:spcBef>
                  <a:spcPts val="0"/>
                </a:spcBef>
                <a:spcAft>
                  <a:spcPts val="0"/>
                </a:spcAft>
                <a:buClrTx/>
                <a:buSzTx/>
                <a:buFontTx/>
                <a:buNone/>
                <a:tabLst/>
                <a:defRPr/>
              </a:pPr>
              <a:r>
                <a:rPr kumimoji="0" lang="zh-CN" altLang="en-US"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rPr>
                <a:t>保存现场</a:t>
              </a:r>
              <a:endParaRPr kumimoji="0" lang="en-US"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157" name="Line 127"/>
            <p:cNvSpPr>
              <a:spLocks noChangeShapeType="1"/>
            </p:cNvSpPr>
            <p:nvPr/>
          </p:nvSpPr>
          <p:spPr bwMode="auto">
            <a:xfrm flipH="1">
              <a:off x="3612058" y="2674823"/>
              <a:ext cx="355600" cy="28575"/>
            </a:xfrm>
            <a:prstGeom prst="line">
              <a:avLst/>
            </a:prstGeom>
            <a:noFill/>
            <a:ln w="28575"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58" name="Text Box 131"/>
            <p:cNvSpPr txBox="1">
              <a:spLocks noChangeArrowheads="1"/>
            </p:cNvSpPr>
            <p:nvPr/>
          </p:nvSpPr>
          <p:spPr bwMode="auto">
            <a:xfrm>
              <a:off x="4096247" y="2752902"/>
              <a:ext cx="111921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en-US" sz="1400" b="1" i="0" u="none" strike="noStrike" kern="1200" cap="none" spc="0" normalizeH="0" baseline="0" noProof="0" dirty="0">
                  <a:ln>
                    <a:noFill/>
                  </a:ln>
                  <a:solidFill>
                    <a:srgbClr val="0000FF"/>
                  </a:solidFill>
                  <a:effectLst/>
                  <a:uLnTx/>
                  <a:uFillTx/>
                  <a:latin typeface="微软雅黑" pitchFamily="34" charset="-122"/>
                  <a:ea typeface="微软雅黑" pitchFamily="34" charset="-122"/>
                  <a:cs typeface="SimSun" charset="0"/>
                </a:rPr>
                <a:t>schedule()</a:t>
              </a:r>
            </a:p>
          </p:txBody>
        </p:sp>
      </p:grpSp>
      <p:grpSp>
        <p:nvGrpSpPr>
          <p:cNvPr id="11" name="组合 10"/>
          <p:cNvGrpSpPr/>
          <p:nvPr/>
        </p:nvGrpSpPr>
        <p:grpSpPr>
          <a:xfrm>
            <a:off x="7418883" y="2370021"/>
            <a:ext cx="736600" cy="1190625"/>
            <a:chOff x="7418883" y="2370021"/>
            <a:chExt cx="736600" cy="1190625"/>
          </a:xfrm>
        </p:grpSpPr>
        <p:grpSp>
          <p:nvGrpSpPr>
            <p:cNvPr id="71" name="Group 55"/>
            <p:cNvGrpSpPr>
              <a:grpSpLocks/>
            </p:cNvGrpSpPr>
            <p:nvPr/>
          </p:nvGrpSpPr>
          <p:grpSpPr bwMode="auto">
            <a:xfrm>
              <a:off x="7418883" y="2465271"/>
              <a:ext cx="736600" cy="238125"/>
              <a:chOff x="0" y="0"/>
              <a:chExt cx="488" cy="200"/>
            </a:xfrm>
          </p:grpSpPr>
          <p:sp>
            <p:nvSpPr>
              <p:cNvPr id="72" name="Line 59"/>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73" name="Line 60"/>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74" name="Line 61"/>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75" name="Line 62"/>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76" name="Line 63"/>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77" name="Line 64"/>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grpSp>
          <p:nvGrpSpPr>
            <p:cNvPr id="78" name="Group 62"/>
            <p:cNvGrpSpPr>
              <a:grpSpLocks/>
            </p:cNvGrpSpPr>
            <p:nvPr/>
          </p:nvGrpSpPr>
          <p:grpSpPr bwMode="auto">
            <a:xfrm>
              <a:off x="7418883" y="2751021"/>
              <a:ext cx="736600" cy="238125"/>
              <a:chOff x="0" y="0"/>
              <a:chExt cx="488" cy="200"/>
            </a:xfrm>
          </p:grpSpPr>
          <p:sp>
            <p:nvSpPr>
              <p:cNvPr id="79" name="Line 66"/>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80" name="Line 67"/>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81" name="Line 68"/>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82" name="Line 69"/>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83" name="Line 70"/>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84" name="Line 71"/>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sp>
          <p:nvSpPr>
            <p:cNvPr id="87" name="Line 72"/>
            <p:cNvSpPr>
              <a:spLocks noChangeShapeType="1"/>
            </p:cNvSpPr>
            <p:nvPr/>
          </p:nvSpPr>
          <p:spPr bwMode="auto">
            <a:xfrm>
              <a:off x="7418883" y="3370146"/>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95" name="Line 73"/>
            <p:cNvSpPr>
              <a:spLocks noChangeShapeType="1"/>
            </p:cNvSpPr>
            <p:nvPr/>
          </p:nvSpPr>
          <p:spPr bwMode="auto">
            <a:xfrm>
              <a:off x="7418883" y="341777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17" name="Line 94"/>
            <p:cNvSpPr>
              <a:spLocks noChangeShapeType="1"/>
            </p:cNvSpPr>
            <p:nvPr/>
          </p:nvSpPr>
          <p:spPr bwMode="auto">
            <a:xfrm>
              <a:off x="7418883" y="341777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20" name="Line 95"/>
            <p:cNvSpPr>
              <a:spLocks noChangeShapeType="1"/>
            </p:cNvSpPr>
            <p:nvPr/>
          </p:nvSpPr>
          <p:spPr bwMode="auto">
            <a:xfrm>
              <a:off x="7418883" y="3465396"/>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25" name="Line 96"/>
            <p:cNvSpPr>
              <a:spLocks noChangeShapeType="1"/>
            </p:cNvSpPr>
            <p:nvPr/>
          </p:nvSpPr>
          <p:spPr bwMode="auto">
            <a:xfrm>
              <a:off x="7418883" y="351302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26" name="Line 97"/>
            <p:cNvSpPr>
              <a:spLocks noChangeShapeType="1"/>
            </p:cNvSpPr>
            <p:nvPr/>
          </p:nvSpPr>
          <p:spPr bwMode="auto">
            <a:xfrm>
              <a:off x="7418883" y="3560646"/>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46" name="Line 117"/>
            <p:cNvSpPr>
              <a:spLocks noChangeShapeType="1"/>
            </p:cNvSpPr>
            <p:nvPr/>
          </p:nvSpPr>
          <p:spPr bwMode="auto">
            <a:xfrm>
              <a:off x="7418883" y="303677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47" name="Line 118"/>
            <p:cNvSpPr>
              <a:spLocks noChangeShapeType="1"/>
            </p:cNvSpPr>
            <p:nvPr/>
          </p:nvSpPr>
          <p:spPr bwMode="auto">
            <a:xfrm>
              <a:off x="7418883" y="3084396"/>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48" name="Line 119"/>
            <p:cNvSpPr>
              <a:spLocks noChangeShapeType="1"/>
            </p:cNvSpPr>
            <p:nvPr/>
          </p:nvSpPr>
          <p:spPr bwMode="auto">
            <a:xfrm>
              <a:off x="7418883" y="313202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49" name="Line 120"/>
            <p:cNvSpPr>
              <a:spLocks noChangeShapeType="1"/>
            </p:cNvSpPr>
            <p:nvPr/>
          </p:nvSpPr>
          <p:spPr bwMode="auto">
            <a:xfrm>
              <a:off x="7418883" y="3179646"/>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50" name="Line 121"/>
            <p:cNvSpPr>
              <a:spLocks noChangeShapeType="1"/>
            </p:cNvSpPr>
            <p:nvPr/>
          </p:nvSpPr>
          <p:spPr bwMode="auto">
            <a:xfrm>
              <a:off x="7418883" y="322727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51" name="Line 122"/>
            <p:cNvSpPr>
              <a:spLocks noChangeShapeType="1"/>
            </p:cNvSpPr>
            <p:nvPr/>
          </p:nvSpPr>
          <p:spPr bwMode="auto">
            <a:xfrm>
              <a:off x="7418883" y="322727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52" name="Line 123"/>
            <p:cNvSpPr>
              <a:spLocks noChangeShapeType="1"/>
            </p:cNvSpPr>
            <p:nvPr/>
          </p:nvSpPr>
          <p:spPr bwMode="auto">
            <a:xfrm>
              <a:off x="7418883" y="3274896"/>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53" name="Line 124"/>
            <p:cNvSpPr>
              <a:spLocks noChangeShapeType="1"/>
            </p:cNvSpPr>
            <p:nvPr/>
          </p:nvSpPr>
          <p:spPr bwMode="auto">
            <a:xfrm>
              <a:off x="7418883" y="332252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63" name="Line 136"/>
            <p:cNvSpPr>
              <a:spLocks noChangeShapeType="1"/>
            </p:cNvSpPr>
            <p:nvPr/>
          </p:nvSpPr>
          <p:spPr bwMode="auto">
            <a:xfrm>
              <a:off x="7418883" y="237002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64" name="Line 137"/>
            <p:cNvSpPr>
              <a:spLocks noChangeShapeType="1"/>
            </p:cNvSpPr>
            <p:nvPr/>
          </p:nvSpPr>
          <p:spPr bwMode="auto">
            <a:xfrm>
              <a:off x="7418883" y="2417646"/>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grpSp>
        <p:nvGrpSpPr>
          <p:cNvPr id="14" name="组合 13"/>
          <p:cNvGrpSpPr/>
          <p:nvPr/>
        </p:nvGrpSpPr>
        <p:grpSpPr>
          <a:xfrm>
            <a:off x="3949630" y="3564558"/>
            <a:ext cx="4087977" cy="390306"/>
            <a:chOff x="3949630" y="3564558"/>
            <a:chExt cx="4087977" cy="390306"/>
          </a:xfrm>
        </p:grpSpPr>
        <p:sp>
          <p:nvSpPr>
            <p:cNvPr id="96" name="Line 74"/>
            <p:cNvSpPr>
              <a:spLocks noChangeShapeType="1"/>
            </p:cNvSpPr>
            <p:nvPr/>
          </p:nvSpPr>
          <p:spPr bwMode="auto">
            <a:xfrm flipH="1">
              <a:off x="5288458" y="3779723"/>
              <a:ext cx="2070100" cy="0"/>
            </a:xfrm>
            <a:prstGeom prst="line">
              <a:avLst/>
            </a:prstGeom>
            <a:noFill/>
            <a:ln w="28575" cmpd="sng">
              <a:solidFill>
                <a:srgbClr val="11576A"/>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97" name="Text Box 75"/>
            <p:cNvSpPr txBox="1">
              <a:spLocks noChangeArrowheads="1"/>
            </p:cNvSpPr>
            <p:nvPr/>
          </p:nvSpPr>
          <p:spPr bwMode="auto">
            <a:xfrm>
              <a:off x="3949630" y="3564558"/>
              <a:ext cx="133882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zh-CN" altLang="en-US" sz="18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SimSun" charset="0"/>
                </a:rPr>
                <a:t>定时时间到</a:t>
              </a:r>
              <a:endParaRPr kumimoji="0" lang="en-US" sz="18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SimSun" charset="0"/>
              </a:endParaRPr>
            </a:p>
          </p:txBody>
        </p:sp>
        <p:sp>
          <p:nvSpPr>
            <p:cNvPr id="99" name="Text Box 77"/>
            <p:cNvSpPr txBox="1">
              <a:spLocks noChangeArrowheads="1"/>
            </p:cNvSpPr>
            <p:nvPr/>
          </p:nvSpPr>
          <p:spPr bwMode="auto">
            <a:xfrm>
              <a:off x="7378452" y="3585532"/>
              <a:ext cx="65915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rPr>
                <a:t>中断</a:t>
              </a:r>
              <a:endParaRPr kumimoji="0" 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endParaRPr>
            </a:p>
          </p:txBody>
        </p:sp>
      </p:grpSp>
      <p:grpSp>
        <p:nvGrpSpPr>
          <p:cNvPr id="15" name="组合 14"/>
          <p:cNvGrpSpPr/>
          <p:nvPr/>
        </p:nvGrpSpPr>
        <p:grpSpPr>
          <a:xfrm>
            <a:off x="4042509" y="3855914"/>
            <a:ext cx="3601799" cy="1092100"/>
            <a:chOff x="4042509" y="3735373"/>
            <a:chExt cx="3601799" cy="1092100"/>
          </a:xfrm>
        </p:grpSpPr>
        <p:sp>
          <p:nvSpPr>
            <p:cNvPr id="108" name="Text Box 85"/>
            <p:cNvSpPr txBox="1">
              <a:spLocks noChangeArrowheads="1"/>
            </p:cNvSpPr>
            <p:nvPr/>
          </p:nvSpPr>
          <p:spPr bwMode="auto">
            <a:xfrm>
              <a:off x="4154984" y="4275023"/>
              <a:ext cx="27443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a:t>
              </a:r>
            </a:p>
          </p:txBody>
        </p:sp>
        <p:sp>
          <p:nvSpPr>
            <p:cNvPr id="109" name="Text Box 86"/>
            <p:cNvSpPr txBox="1">
              <a:spLocks noChangeArrowheads="1"/>
            </p:cNvSpPr>
            <p:nvPr/>
          </p:nvSpPr>
          <p:spPr bwMode="auto">
            <a:xfrm>
              <a:off x="4042509" y="3735373"/>
              <a:ext cx="111921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en-US" sz="1400" b="1" i="0" u="none" strike="noStrike" kern="1200" cap="none" spc="0" normalizeH="0" baseline="0" noProof="0" dirty="0">
                  <a:ln>
                    <a:noFill/>
                  </a:ln>
                  <a:solidFill>
                    <a:srgbClr val="0000FF"/>
                  </a:solidFill>
                  <a:effectLst/>
                  <a:uLnTx/>
                  <a:uFillTx/>
                  <a:latin typeface="微软雅黑" pitchFamily="34" charset="-122"/>
                  <a:ea typeface="微软雅黑" pitchFamily="34" charset="-122"/>
                  <a:cs typeface="SimSun" charset="0"/>
                </a:rPr>
                <a:t>schedule()</a:t>
              </a:r>
            </a:p>
          </p:txBody>
        </p:sp>
        <p:grpSp>
          <p:nvGrpSpPr>
            <p:cNvPr id="139" name="Group 107"/>
            <p:cNvGrpSpPr>
              <a:grpSpLocks/>
            </p:cNvGrpSpPr>
            <p:nvPr/>
          </p:nvGrpSpPr>
          <p:grpSpPr bwMode="auto">
            <a:xfrm>
              <a:off x="4205783" y="4008323"/>
              <a:ext cx="736600" cy="238125"/>
              <a:chOff x="0" y="0"/>
              <a:chExt cx="464" cy="200"/>
            </a:xfrm>
          </p:grpSpPr>
          <p:sp>
            <p:nvSpPr>
              <p:cNvPr id="140" name="Line 111"/>
              <p:cNvSpPr>
                <a:spLocks noChangeShapeType="1"/>
              </p:cNvSpPr>
              <p:nvPr/>
            </p:nvSpPr>
            <p:spPr bwMode="auto">
              <a:xfrm>
                <a:off x="0" y="0"/>
                <a:ext cx="464"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41" name="Line 112"/>
              <p:cNvSpPr>
                <a:spLocks noChangeShapeType="1"/>
              </p:cNvSpPr>
              <p:nvPr/>
            </p:nvSpPr>
            <p:spPr bwMode="auto">
              <a:xfrm>
                <a:off x="0" y="40"/>
                <a:ext cx="464"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42" name="Line 113"/>
              <p:cNvSpPr>
                <a:spLocks noChangeShapeType="1"/>
              </p:cNvSpPr>
              <p:nvPr/>
            </p:nvSpPr>
            <p:spPr bwMode="auto">
              <a:xfrm>
                <a:off x="0" y="80"/>
                <a:ext cx="464"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43" name="Line 114"/>
              <p:cNvSpPr>
                <a:spLocks noChangeShapeType="1"/>
              </p:cNvSpPr>
              <p:nvPr/>
            </p:nvSpPr>
            <p:spPr bwMode="auto">
              <a:xfrm>
                <a:off x="0" y="120"/>
                <a:ext cx="464"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44" name="Line 115"/>
              <p:cNvSpPr>
                <a:spLocks noChangeShapeType="1"/>
              </p:cNvSpPr>
              <p:nvPr/>
            </p:nvSpPr>
            <p:spPr bwMode="auto">
              <a:xfrm>
                <a:off x="0" y="160"/>
                <a:ext cx="464"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45" name="Line 116"/>
              <p:cNvSpPr>
                <a:spLocks noChangeShapeType="1"/>
              </p:cNvSpPr>
              <p:nvPr/>
            </p:nvSpPr>
            <p:spPr bwMode="auto">
              <a:xfrm>
                <a:off x="0" y="200"/>
                <a:ext cx="464"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sp>
          <p:nvSpPr>
            <p:cNvPr id="160" name="AutoShape 129"/>
            <p:cNvSpPr>
              <a:spLocks/>
            </p:cNvSpPr>
            <p:nvPr/>
          </p:nvSpPr>
          <p:spPr bwMode="auto">
            <a:xfrm flipH="1">
              <a:off x="5137646" y="4017848"/>
              <a:ext cx="74612" cy="266700"/>
            </a:xfrm>
            <a:prstGeom prst="leftBrace">
              <a:avLst>
                <a:gd name="adj1" fmla="val 39716"/>
                <a:gd name="adj2" fmla="val 50000"/>
              </a:avLst>
            </a:prstGeom>
            <a:noFill/>
            <a:ln w="19050" cmpd="sng">
              <a:solidFill>
                <a:srgbClr val="11576A"/>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endParaRPr kumimoji="0" lang="zh-CN" alt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SimSun" charset="0"/>
              </a:endParaRPr>
            </a:p>
          </p:txBody>
        </p:sp>
        <p:sp>
          <p:nvSpPr>
            <p:cNvPr id="161" name="Line 130"/>
            <p:cNvSpPr>
              <a:spLocks noChangeShapeType="1"/>
            </p:cNvSpPr>
            <p:nvPr/>
          </p:nvSpPr>
          <p:spPr bwMode="auto">
            <a:xfrm flipH="1" flipV="1">
              <a:off x="5224958" y="4160723"/>
              <a:ext cx="520700" cy="200025"/>
            </a:xfrm>
            <a:prstGeom prst="line">
              <a:avLst/>
            </a:prstGeom>
            <a:noFill/>
            <a:ln w="28575"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62" name="Oval 128"/>
            <p:cNvSpPr>
              <a:spLocks noChangeArrowheads="1"/>
            </p:cNvSpPr>
            <p:nvPr/>
          </p:nvSpPr>
          <p:spPr bwMode="auto">
            <a:xfrm>
              <a:off x="5377358" y="4313123"/>
              <a:ext cx="1079500" cy="514350"/>
            </a:xfrm>
            <a:prstGeom prst="ellipse">
              <a:avLst/>
            </a:prstGeom>
            <a:solidFill>
              <a:schemeClr val="accent2"/>
            </a:solidFill>
            <a:ln>
              <a:noFill/>
            </a:ln>
            <a:effectLst>
              <a:outerShdw blurRad="63500" dist="107763" dir="2700000" algn="ctr" rotWithShape="0">
                <a:srgbClr val="B2B2B2">
                  <a:alpha val="71999"/>
                </a:srgbClr>
              </a:outerShdw>
            </a:effectLst>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ctr" defTabSz="914400" rtl="0" eaLnBrk="1" fontAlgn="auto" latinLnBrk="0" hangingPunct="1">
                <a:lnSpc>
                  <a:spcPct val="75000"/>
                </a:lnSpc>
                <a:spcBef>
                  <a:spcPts val="0"/>
                </a:spcBef>
                <a:spcAft>
                  <a:spcPts val="0"/>
                </a:spcAft>
                <a:buClrTx/>
                <a:buSzTx/>
                <a:buFontTx/>
                <a:buNone/>
                <a:tabLst/>
                <a:defRPr/>
              </a:pPr>
              <a:r>
                <a:rPr kumimoji="0" lang="zh-CN" altLang="en-US"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rPr>
                <a:t>恢复现场</a:t>
              </a:r>
              <a:endParaRPr kumimoji="0" lang="en-US"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166" name="Oval 140"/>
            <p:cNvSpPr>
              <a:spLocks noChangeArrowheads="1"/>
            </p:cNvSpPr>
            <p:nvPr/>
          </p:nvSpPr>
          <p:spPr bwMode="auto">
            <a:xfrm>
              <a:off x="6564808" y="4027373"/>
              <a:ext cx="1079500" cy="514350"/>
            </a:xfrm>
            <a:prstGeom prst="ellipse">
              <a:avLst/>
            </a:prstGeom>
            <a:solidFill>
              <a:schemeClr val="accent2"/>
            </a:solidFill>
            <a:ln>
              <a:noFill/>
            </a:ln>
            <a:effectLst>
              <a:outerShdw blurRad="63500" dist="107763" dir="2700000" algn="ctr" rotWithShape="0">
                <a:srgbClr val="B2B2B2">
                  <a:alpha val="71999"/>
                </a:srgbClr>
              </a:outerShdw>
            </a:effectLst>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ctr" defTabSz="914400" rtl="0" eaLnBrk="1" fontAlgn="auto" latinLnBrk="0" hangingPunct="1">
                <a:lnSpc>
                  <a:spcPct val="75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保存现场</a:t>
              </a:r>
              <a:endParaRPr kumimoji="0" lang="en-US" sz="18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67" name="Line 141"/>
            <p:cNvSpPr>
              <a:spLocks noChangeShapeType="1"/>
            </p:cNvSpPr>
            <p:nvPr/>
          </p:nvSpPr>
          <p:spPr bwMode="auto">
            <a:xfrm flipH="1" flipV="1">
              <a:off x="5199558" y="4160723"/>
              <a:ext cx="1358900" cy="104775"/>
            </a:xfrm>
            <a:prstGeom prst="line">
              <a:avLst/>
            </a:prstGeom>
            <a:noFill/>
            <a:ln w="28575"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79512" y="1357304"/>
            <a:ext cx="2268000" cy="3314947"/>
            <a:chOff x="179512" y="1357304"/>
            <a:chExt cx="2268000" cy="3314947"/>
          </a:xfrm>
        </p:grpSpPr>
        <p:sp>
          <p:nvSpPr>
            <p:cNvPr id="135" name="Text Box 106"/>
            <p:cNvSpPr txBox="1">
              <a:spLocks noChangeArrowheads="1"/>
            </p:cNvSpPr>
            <p:nvPr/>
          </p:nvSpPr>
          <p:spPr bwMode="auto">
            <a:xfrm>
              <a:off x="660555" y="4302919"/>
              <a:ext cx="110799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地址空间</a:t>
              </a:r>
              <a:endPar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endParaRPr>
            </a:p>
          </p:txBody>
        </p:sp>
        <p:grpSp>
          <p:nvGrpSpPr>
            <p:cNvPr id="2" name="组合 1"/>
            <p:cNvGrpSpPr/>
            <p:nvPr/>
          </p:nvGrpSpPr>
          <p:grpSpPr>
            <a:xfrm>
              <a:off x="179512" y="1357304"/>
              <a:ext cx="2268000" cy="2772000"/>
              <a:chOff x="179512" y="1357304"/>
              <a:chExt cx="2268000" cy="2772000"/>
            </a:xfrm>
          </p:grpSpPr>
          <p:sp>
            <p:nvSpPr>
              <p:cNvPr id="26" name="Text Box 11"/>
              <p:cNvSpPr txBox="1">
                <a:spLocks noChangeArrowheads="1"/>
              </p:cNvSpPr>
              <p:nvPr/>
            </p:nvSpPr>
            <p:spPr bwMode="auto">
              <a:xfrm rot="16200000">
                <a:off x="901278" y="1754476"/>
                <a:ext cx="57900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en-US" sz="3600" b="1" i="0" u="none" strike="noStrike" kern="1200" cap="none" spc="0" normalizeH="0" baseline="0" noProof="0">
                    <a:ln>
                      <a:noFill/>
                    </a:ln>
                    <a:solidFill>
                      <a:prstClr val="black"/>
                    </a:solidFill>
                    <a:effectLst/>
                    <a:uLnTx/>
                    <a:uFillTx/>
                    <a:latin typeface="微软雅黑" pitchFamily="34" charset="-122"/>
                    <a:ea typeface="微软雅黑" pitchFamily="34" charset="-122"/>
                    <a:cs typeface="SimSun" charset="0"/>
                  </a:rPr>
                  <a:t>...</a:t>
                </a:r>
              </a:p>
            </p:txBody>
          </p:sp>
          <p:sp>
            <p:nvSpPr>
              <p:cNvPr id="168" name="矩形 167"/>
              <p:cNvSpPr/>
              <p:nvPr/>
            </p:nvSpPr>
            <p:spPr>
              <a:xfrm>
                <a:off x="179512" y="1357304"/>
                <a:ext cx="2268000" cy="2772000"/>
              </a:xfrm>
              <a:prstGeom prst="rect">
                <a:avLst/>
              </a:prstGeom>
              <a:gradFill>
                <a:gsLst>
                  <a:gs pos="100000">
                    <a:srgbClr val="33FFFF"/>
                  </a:gs>
                  <a:gs pos="0">
                    <a:srgbClr val="CCFFFF"/>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69" name="矩形 168"/>
              <p:cNvSpPr/>
              <p:nvPr/>
            </p:nvSpPr>
            <p:spPr>
              <a:xfrm>
                <a:off x="393826" y="1464461"/>
                <a:ext cx="1800000" cy="324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70" name="Text Box 12"/>
              <p:cNvSpPr txBox="1">
                <a:spLocks noChangeArrowheads="1"/>
              </p:cNvSpPr>
              <p:nvPr/>
            </p:nvSpPr>
            <p:spPr bwMode="auto">
              <a:xfrm>
                <a:off x="896121" y="1441795"/>
                <a:ext cx="79541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zh-CN" altLang="en-US"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SimSun" charset="0"/>
                  </a:rPr>
                  <a:t>进程</a:t>
                </a:r>
                <a:r>
                  <a:rPr kumimoji="0" lang="en-US" altLang="zh-CN"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SimSun" charset="0"/>
                  </a:rPr>
                  <a:t>n</a:t>
                </a:r>
                <a:endParaRPr kumimoji="0" lang="en-US"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SimSun" charset="0"/>
                </a:endParaRPr>
              </a:p>
            </p:txBody>
          </p:sp>
          <p:sp>
            <p:nvSpPr>
              <p:cNvPr id="171" name="矩形 170"/>
              <p:cNvSpPr/>
              <p:nvPr/>
            </p:nvSpPr>
            <p:spPr>
              <a:xfrm>
                <a:off x="393826" y="2357436"/>
                <a:ext cx="1800000" cy="324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72" name="Text Box 12"/>
              <p:cNvSpPr txBox="1">
                <a:spLocks noChangeArrowheads="1"/>
              </p:cNvSpPr>
              <p:nvPr/>
            </p:nvSpPr>
            <p:spPr bwMode="auto">
              <a:xfrm>
                <a:off x="896121" y="2334770"/>
                <a:ext cx="79541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zh-CN" altLang="en-US"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SimSun" charset="0"/>
                  </a:rPr>
                  <a:t>进程</a:t>
                </a:r>
                <a:r>
                  <a:rPr kumimoji="0" lang="en-US" altLang="zh-CN"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SimSun" charset="0"/>
                  </a:rPr>
                  <a:t>2</a:t>
                </a:r>
                <a:endParaRPr kumimoji="0" lang="en-US"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SimSun" charset="0"/>
                </a:endParaRPr>
              </a:p>
            </p:txBody>
          </p:sp>
          <p:sp>
            <p:nvSpPr>
              <p:cNvPr id="173" name="矩形 172"/>
              <p:cNvSpPr/>
              <p:nvPr/>
            </p:nvSpPr>
            <p:spPr>
              <a:xfrm>
                <a:off x="393826" y="2770113"/>
                <a:ext cx="1800000" cy="324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74" name="Text Box 12"/>
              <p:cNvSpPr txBox="1">
                <a:spLocks noChangeArrowheads="1"/>
              </p:cNvSpPr>
              <p:nvPr/>
            </p:nvSpPr>
            <p:spPr bwMode="auto">
              <a:xfrm>
                <a:off x="896121" y="2747447"/>
                <a:ext cx="79541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zh-CN" altLang="en-US"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SimSun" charset="0"/>
                  </a:rPr>
                  <a:t>进程</a:t>
                </a:r>
                <a:r>
                  <a:rPr kumimoji="0" lang="en-US" altLang="zh-CN"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SimSun" charset="0"/>
                  </a:rPr>
                  <a:t>1</a:t>
                </a:r>
                <a:endParaRPr kumimoji="0" lang="en-US"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SimSun" charset="0"/>
                </a:endParaRPr>
              </a:p>
            </p:txBody>
          </p:sp>
          <p:sp>
            <p:nvSpPr>
              <p:cNvPr id="175" name="矩形 174"/>
              <p:cNvSpPr/>
              <p:nvPr/>
            </p:nvSpPr>
            <p:spPr>
              <a:xfrm>
                <a:off x="393826" y="3214692"/>
                <a:ext cx="1800000" cy="324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76" name="Text Box 12"/>
              <p:cNvSpPr txBox="1">
                <a:spLocks noChangeArrowheads="1"/>
              </p:cNvSpPr>
              <p:nvPr/>
            </p:nvSpPr>
            <p:spPr bwMode="auto">
              <a:xfrm>
                <a:off x="512890" y="3192026"/>
                <a:ext cx="156966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zh-CN" altLang="en-US"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SimSun" charset="0"/>
                  </a:rPr>
                  <a:t>系统应用软件</a:t>
                </a:r>
                <a:endParaRPr kumimoji="0" lang="en-US"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SimSun" charset="0"/>
                </a:endParaRPr>
              </a:p>
            </p:txBody>
          </p:sp>
          <p:sp>
            <p:nvSpPr>
              <p:cNvPr id="177" name="矩形 176"/>
              <p:cNvSpPr/>
              <p:nvPr/>
            </p:nvSpPr>
            <p:spPr>
              <a:xfrm>
                <a:off x="393826" y="3643320"/>
                <a:ext cx="1800000" cy="324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78" name="Text Box 12"/>
              <p:cNvSpPr txBox="1">
                <a:spLocks noChangeArrowheads="1"/>
              </p:cNvSpPr>
              <p:nvPr/>
            </p:nvSpPr>
            <p:spPr bwMode="auto">
              <a:xfrm>
                <a:off x="784354" y="3620654"/>
                <a:ext cx="110799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zh-CN" altLang="en-US"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SimSun" charset="0"/>
                  </a:rPr>
                  <a:t>操作系统</a:t>
                </a:r>
                <a:endParaRPr kumimoji="0" lang="en-US" sz="1800" b="1" i="0" u="none" strike="noStrike" kern="1200" cap="none" spc="0" normalizeH="0" baseline="0" noProof="0">
                  <a:ln>
                    <a:noFill/>
                  </a:ln>
                  <a:solidFill>
                    <a:prstClr val="white"/>
                  </a:solidFill>
                  <a:effectLst/>
                  <a:uLnTx/>
                  <a:uFillTx/>
                  <a:latin typeface="微软雅黑" pitchFamily="34" charset="-122"/>
                  <a:ea typeface="微软雅黑" pitchFamily="34" charset="-122"/>
                  <a:cs typeface="SimSun" charset="0"/>
                </a:endParaRPr>
              </a:p>
            </p:txBody>
          </p:sp>
          <p:sp>
            <p:nvSpPr>
              <p:cNvPr id="179" name="Text Box 11"/>
              <p:cNvSpPr txBox="1">
                <a:spLocks noChangeArrowheads="1"/>
              </p:cNvSpPr>
              <p:nvPr/>
            </p:nvSpPr>
            <p:spPr bwMode="auto">
              <a:xfrm rot="16200000">
                <a:off x="852528" y="1754476"/>
                <a:ext cx="554584"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1" fontAlgn="auto" latinLnBrk="0" hangingPunct="1">
                  <a:lnSpc>
                    <a:spcPct val="100000"/>
                  </a:lnSpc>
                  <a:spcBef>
                    <a:spcPts val="0"/>
                  </a:spcBef>
                  <a:spcAft>
                    <a:spcPts val="0"/>
                  </a:spcAft>
                  <a:buClrTx/>
                  <a:buSzTx/>
                  <a:buFont typeface="Monotype Sorts" charset="0"/>
                  <a:buNone/>
                  <a:tabLst/>
                  <a:defRPr/>
                </a:pPr>
                <a:r>
                  <a:rPr kumimoji="0" lang="en-US" sz="3600" b="1" i="0" u="none" strike="noStrike" kern="1200" cap="none" spc="0" normalizeH="0" baseline="0" noProof="0">
                    <a:ln>
                      <a:noFill/>
                    </a:ln>
                    <a:solidFill>
                      <a:srgbClr val="11576A"/>
                    </a:solidFill>
                    <a:effectLst/>
                    <a:uLnTx/>
                    <a:uFillTx/>
                    <a:latin typeface="Calibri"/>
                    <a:ea typeface="SimSun" charset="0"/>
                    <a:cs typeface="SimSun" charset="0"/>
                  </a:rPr>
                  <a:t>...</a:t>
                </a:r>
              </a:p>
            </p:txBody>
          </p:sp>
        </p:grpSp>
      </p:grpSp>
    </p:spTree>
    <p:extLst>
      <p:ext uri="{BB962C8B-B14F-4D97-AF65-F5344CB8AC3E}">
        <p14:creationId xmlns:p14="http://schemas.microsoft.com/office/powerpoint/2010/main" val="23834288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wipe(left)">
                                      <p:cBhvr>
                                        <p:cTn id="26" dur="500"/>
                                        <p:tgtEl>
                                          <p:spTgt spid="62"/>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up)">
                                      <p:cBhvr>
                                        <p:cTn id="30" dur="500"/>
                                        <p:tgtEl>
                                          <p:spTgt spid="38"/>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right)">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up)">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right)">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27"/>
                                        </p:tgtEl>
                                        <p:attrNameLst>
                                          <p:attrName>style.visibility</p:attrName>
                                        </p:attrNameLst>
                                      </p:cBhvr>
                                      <p:to>
                                        <p:strVal val="visible"/>
                                      </p:to>
                                    </p:set>
                                    <p:animEffect transition="in" filter="wipe(left)">
                                      <p:cBhvr>
                                        <p:cTn id="64"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62" grpId="0" animBg="1"/>
      <p:bldP spid="1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7504" y="1627328"/>
            <a:ext cx="4062009" cy="3304311"/>
            <a:chOff x="107504" y="1627328"/>
            <a:chExt cx="4062009" cy="3304311"/>
          </a:xfrm>
        </p:grpSpPr>
        <p:sp>
          <p:nvSpPr>
            <p:cNvPr id="63" name="弧形 62"/>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 name="组合 9"/>
            <p:cNvGrpSpPr/>
            <p:nvPr/>
          </p:nvGrpSpPr>
          <p:grpSpPr>
            <a:xfrm>
              <a:off x="107504" y="1627328"/>
              <a:ext cx="4062009" cy="2950417"/>
              <a:chOff x="368908" y="1667425"/>
              <a:chExt cx="4062009" cy="2950417"/>
            </a:xfrm>
          </p:grpSpPr>
          <p:grpSp>
            <p:nvGrpSpPr>
              <p:cNvPr id="32" name="组合 31"/>
              <p:cNvGrpSpPr/>
              <p:nvPr/>
            </p:nvGrpSpPr>
            <p:grpSpPr>
              <a:xfrm>
                <a:off x="1043608" y="2025732"/>
                <a:ext cx="3008403" cy="2592110"/>
                <a:chOff x="4572000" y="1275606"/>
                <a:chExt cx="3008403" cy="2592110"/>
              </a:xfrm>
            </p:grpSpPr>
            <p:grpSp>
              <p:nvGrpSpPr>
                <p:cNvPr id="41" name="组合 40"/>
                <p:cNvGrpSpPr/>
                <p:nvPr/>
              </p:nvGrpSpPr>
              <p:grpSpPr>
                <a:xfrm>
                  <a:off x="4572000" y="1275606"/>
                  <a:ext cx="1280211" cy="640662"/>
                  <a:chOff x="5004048" y="1347614"/>
                  <a:chExt cx="1280211" cy="640662"/>
                </a:xfrm>
              </p:grpSpPr>
              <p:sp>
                <p:nvSpPr>
                  <p:cNvPr id="55" name="椭圆 5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42" name="组合 41"/>
                <p:cNvGrpSpPr/>
                <p:nvPr/>
              </p:nvGrpSpPr>
              <p:grpSpPr>
                <a:xfrm>
                  <a:off x="4572000" y="2274265"/>
                  <a:ext cx="1280211" cy="640662"/>
                  <a:chOff x="5004048" y="1347614"/>
                  <a:chExt cx="1280211" cy="640662"/>
                </a:xfrm>
              </p:grpSpPr>
              <p:sp>
                <p:nvSpPr>
                  <p:cNvPr id="53" name="椭圆 5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43" name="组合 42"/>
                <p:cNvGrpSpPr/>
                <p:nvPr/>
              </p:nvGrpSpPr>
              <p:grpSpPr>
                <a:xfrm>
                  <a:off x="6300192" y="2252854"/>
                  <a:ext cx="1280211" cy="640662"/>
                  <a:chOff x="5004048" y="1347614"/>
                  <a:chExt cx="1280211" cy="640662"/>
                </a:xfrm>
              </p:grpSpPr>
              <p:sp>
                <p:nvSpPr>
                  <p:cNvPr id="51" name="椭圆 5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44" name="弧形 43"/>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5" name="直接箭头连接符 44"/>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5436096" y="2228395"/>
                  <a:ext cx="1629555" cy="1639321"/>
                  <a:chOff x="5652120" y="2228395"/>
                  <a:chExt cx="1629555" cy="1639321"/>
                </a:xfrm>
              </p:grpSpPr>
              <p:grpSp>
                <p:nvGrpSpPr>
                  <p:cNvPr id="47" name="组合 46"/>
                  <p:cNvGrpSpPr/>
                  <p:nvPr/>
                </p:nvGrpSpPr>
                <p:grpSpPr>
                  <a:xfrm>
                    <a:off x="5652120" y="3227054"/>
                    <a:ext cx="1280211" cy="640662"/>
                    <a:chOff x="5004048" y="1347614"/>
                    <a:chExt cx="1280211" cy="640662"/>
                  </a:xfrm>
                </p:grpSpPr>
                <p:sp>
                  <p:nvSpPr>
                    <p:cNvPr id="49" name="椭圆 4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48" name="弧形 47"/>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57" name="组合 56"/>
              <p:cNvGrpSpPr/>
              <p:nvPr/>
            </p:nvGrpSpPr>
            <p:grpSpPr>
              <a:xfrm>
                <a:off x="2777110" y="1995686"/>
                <a:ext cx="1280211" cy="989694"/>
                <a:chOff x="6305502" y="1245560"/>
                <a:chExt cx="1280211" cy="989694"/>
              </a:xfrm>
            </p:grpSpPr>
            <p:grpSp>
              <p:nvGrpSpPr>
                <p:cNvPr id="58" name="组合 57"/>
                <p:cNvGrpSpPr/>
                <p:nvPr/>
              </p:nvGrpSpPr>
              <p:grpSpPr>
                <a:xfrm>
                  <a:off x="6305502" y="1245560"/>
                  <a:ext cx="1280211" cy="640662"/>
                  <a:chOff x="5004048" y="1347614"/>
                  <a:chExt cx="1280211" cy="640662"/>
                </a:xfrm>
              </p:grpSpPr>
              <p:sp>
                <p:nvSpPr>
                  <p:cNvPr id="60" name="椭圆 5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59" name="直接箭头连接符 58"/>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62" name="弧形 61"/>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圆角矩形 64"/>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TextBox 22"/>
              <p:cNvSpPr txBox="1"/>
              <p:nvPr/>
            </p:nvSpPr>
            <p:spPr>
              <a:xfrm>
                <a:off x="368908" y="2680098"/>
                <a:ext cx="1261884"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进入就绪队列</a:t>
                </a:r>
                <a:endParaRPr lang="zh-CN" altLang="en-US" sz="1400" b="1" dirty="0">
                  <a:solidFill>
                    <a:srgbClr val="11576A"/>
                  </a:solidFill>
                  <a:latin typeface="微软雅黑" pitchFamily="34" charset="-122"/>
                  <a:ea typeface="微软雅黑" pitchFamily="34" charset="-122"/>
                </a:endParaRPr>
              </a:p>
            </p:txBody>
          </p:sp>
          <p:sp>
            <p:nvSpPr>
              <p:cNvPr id="68" name="圆角矩形 67"/>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9"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71" name="圆角矩形 70"/>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74" name="圆角矩形 73"/>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77" name="圆角矩形 76"/>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80" name="圆角矩形 79"/>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86" name="直接箭头连接符 85"/>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sp>
        <p:nvSpPr>
          <p:cNvPr id="64" name="矩形 63"/>
          <p:cNvSpPr/>
          <p:nvPr/>
        </p:nvSpPr>
        <p:spPr>
          <a:xfrm>
            <a:off x="309987" y="4597912"/>
            <a:ext cx="4544834" cy="400110"/>
          </a:xfrm>
          <a:prstGeom prst="rect">
            <a:avLst/>
          </a:prstGeom>
        </p:spPr>
        <p:txBody>
          <a:bodyPr wrap="none">
            <a:spAutoFit/>
          </a:bodyPr>
          <a:lstStyle/>
          <a:p>
            <a:r>
              <a:rPr lang="zh-CN" altLang="en-US" sz="2000" b="1" dirty="0">
                <a:solidFill>
                  <a:srgbClr val="11576A"/>
                </a:solidFill>
                <a:latin typeface="微软雅黑" pitchFamily="34" charset="-122"/>
                <a:ea typeface="微软雅黑" pitchFamily="34" charset="-122"/>
                <a:sym typeface="MS PGothic" pitchFamily="34" charset="-128"/>
              </a:rPr>
              <a:t>进程在整个生命周期分为三种基本状态</a:t>
            </a:r>
            <a:endParaRPr lang="zh-CN" altLang="en-US" sz="2000" dirty="0"/>
          </a:p>
        </p:txBody>
      </p:sp>
      <p:grpSp>
        <p:nvGrpSpPr>
          <p:cNvPr id="67" name="组合 66"/>
          <p:cNvGrpSpPr/>
          <p:nvPr/>
        </p:nvGrpSpPr>
        <p:grpSpPr>
          <a:xfrm>
            <a:off x="782202" y="1987155"/>
            <a:ext cx="1280211" cy="640662"/>
            <a:chOff x="5004048" y="1347614"/>
            <a:chExt cx="1280211" cy="640662"/>
          </a:xfrm>
        </p:grpSpPr>
        <p:sp>
          <p:nvSpPr>
            <p:cNvPr id="70" name="椭圆 69"/>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rgbClr val="C00000"/>
                  </a:solidFill>
                  <a:latin typeface="微软雅黑" pitchFamily="34" charset="-122"/>
                  <a:ea typeface="微软雅黑" pitchFamily="34" charset="-122"/>
                </a:rPr>
                <a:t>创 建</a:t>
              </a:r>
            </a:p>
          </p:txBody>
        </p:sp>
      </p:grpSp>
      <p:grpSp>
        <p:nvGrpSpPr>
          <p:cNvPr id="76" name="组合 75"/>
          <p:cNvGrpSpPr/>
          <p:nvPr/>
        </p:nvGrpSpPr>
        <p:grpSpPr>
          <a:xfrm>
            <a:off x="782202" y="2985814"/>
            <a:ext cx="1280211" cy="640662"/>
            <a:chOff x="5004048" y="1347614"/>
            <a:chExt cx="1280211" cy="640662"/>
          </a:xfrm>
        </p:grpSpPr>
        <p:sp>
          <p:nvSpPr>
            <p:cNvPr id="79" name="椭圆 78"/>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rgbClr val="C00000"/>
                  </a:solidFill>
                  <a:latin typeface="微软雅黑" pitchFamily="34" charset="-122"/>
                  <a:ea typeface="微软雅黑" pitchFamily="34" charset="-122"/>
                </a:rPr>
                <a:t>就 绪</a:t>
              </a:r>
            </a:p>
          </p:txBody>
        </p:sp>
      </p:grpSp>
      <p:grpSp>
        <p:nvGrpSpPr>
          <p:cNvPr id="83" name="组合 82"/>
          <p:cNvGrpSpPr/>
          <p:nvPr/>
        </p:nvGrpSpPr>
        <p:grpSpPr>
          <a:xfrm>
            <a:off x="2517536" y="1958656"/>
            <a:ext cx="1280211" cy="640662"/>
            <a:chOff x="5004048" y="1347614"/>
            <a:chExt cx="1280211" cy="640662"/>
          </a:xfrm>
        </p:grpSpPr>
        <p:sp>
          <p:nvSpPr>
            <p:cNvPr id="84" name="椭圆 83"/>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rgbClr val="C00000"/>
                  </a:solidFill>
                  <a:latin typeface="微软雅黑" pitchFamily="34" charset="-122"/>
                  <a:ea typeface="微软雅黑" pitchFamily="34" charset="-122"/>
                </a:rPr>
                <a:t>退 出</a:t>
              </a:r>
            </a:p>
          </p:txBody>
        </p:sp>
      </p:grpSp>
      <p:grpSp>
        <p:nvGrpSpPr>
          <p:cNvPr id="89" name="组合 88"/>
          <p:cNvGrpSpPr/>
          <p:nvPr/>
        </p:nvGrpSpPr>
        <p:grpSpPr>
          <a:xfrm>
            <a:off x="2510448" y="2964403"/>
            <a:ext cx="1280211" cy="640662"/>
            <a:chOff x="5004048" y="1347614"/>
            <a:chExt cx="1280211" cy="640662"/>
          </a:xfrm>
        </p:grpSpPr>
        <p:sp>
          <p:nvSpPr>
            <p:cNvPr id="90" name="椭圆 89"/>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rgbClr val="C00000"/>
                  </a:solidFill>
                  <a:latin typeface="微软雅黑" pitchFamily="34" charset="-122"/>
                  <a:ea typeface="微软雅黑" pitchFamily="34" charset="-122"/>
                </a:rPr>
                <a:t>运 行</a:t>
              </a:r>
            </a:p>
          </p:txBody>
        </p:sp>
      </p:grpSp>
      <p:grpSp>
        <p:nvGrpSpPr>
          <p:cNvPr id="92" name="组合 91"/>
          <p:cNvGrpSpPr/>
          <p:nvPr/>
        </p:nvGrpSpPr>
        <p:grpSpPr>
          <a:xfrm>
            <a:off x="1646298" y="3931515"/>
            <a:ext cx="1280211" cy="640662"/>
            <a:chOff x="5004048" y="1347614"/>
            <a:chExt cx="1280211" cy="640662"/>
          </a:xfrm>
        </p:grpSpPr>
        <p:sp>
          <p:nvSpPr>
            <p:cNvPr id="93" name="椭圆 92"/>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rgbClr val="C00000"/>
                  </a:solidFill>
                  <a:latin typeface="微软雅黑" pitchFamily="34" charset="-122"/>
                  <a:ea typeface="微软雅黑" pitchFamily="34" charset="-122"/>
                </a:rPr>
                <a:t>等 待</a:t>
              </a:r>
            </a:p>
          </p:txBody>
        </p:sp>
      </p:grpSp>
      <p:grpSp>
        <p:nvGrpSpPr>
          <p:cNvPr id="3" name="组合 2"/>
          <p:cNvGrpSpPr/>
          <p:nvPr/>
        </p:nvGrpSpPr>
        <p:grpSpPr>
          <a:xfrm>
            <a:off x="3709323" y="1200039"/>
            <a:ext cx="3241777" cy="406153"/>
            <a:chOff x="3927225" y="765507"/>
            <a:chExt cx="3241777" cy="406153"/>
          </a:xfrm>
        </p:grpSpPr>
        <p:sp>
          <p:nvSpPr>
            <p:cNvPr id="96" name="TextBox 2"/>
            <p:cNvSpPr txBox="1"/>
            <p:nvPr/>
          </p:nvSpPr>
          <p:spPr>
            <a:xfrm>
              <a:off x="4226281" y="771550"/>
              <a:ext cx="2942721" cy="400110"/>
            </a:xfrm>
            <a:prstGeom prst="rect">
              <a:avLst/>
            </a:prstGeom>
            <a:noFill/>
          </p:spPr>
          <p:txBody>
            <a:bodyPr wrap="square" rtlCol="0">
              <a:spAutoFit/>
            </a:bodyPr>
            <a:lstStyle/>
            <a:p>
              <a:pPr>
                <a:spcBef>
                  <a:spcPct val="20000"/>
                </a:spcBef>
              </a:pPr>
              <a:r>
                <a:rPr lang="zh-CN" altLang="en-US" sz="2000" b="1" dirty="0">
                  <a:solidFill>
                    <a:srgbClr val="C00000"/>
                  </a:solidFill>
                  <a:latin typeface="微软雅黑" pitchFamily="34" charset="-122"/>
                  <a:ea typeface="微软雅黑" pitchFamily="34" charset="-122"/>
                  <a:sym typeface="MS PGothic" pitchFamily="34" charset="-128"/>
                </a:rPr>
                <a:t>运行状态</a:t>
              </a:r>
              <a:r>
                <a:rPr lang="en-US" altLang="zh-CN" sz="2000" b="1" dirty="0">
                  <a:solidFill>
                    <a:srgbClr val="C00000"/>
                  </a:solidFill>
                  <a:latin typeface="微软雅黑" pitchFamily="34" charset="-122"/>
                  <a:ea typeface="微软雅黑" pitchFamily="34" charset="-122"/>
                  <a:sym typeface="MS PGothic" pitchFamily="34" charset="-128"/>
                </a:rPr>
                <a:t>(Running)</a:t>
              </a:r>
              <a:endParaRPr lang="en-US" altLang="zh-CN" sz="2000" b="1" dirty="0">
                <a:solidFill>
                  <a:srgbClr val="11576A"/>
                </a:solidFill>
                <a:latin typeface="微软雅黑" pitchFamily="34" charset="-122"/>
                <a:ea typeface="微软雅黑" pitchFamily="34" charset="-122"/>
                <a:sym typeface="MS PGothic" pitchFamily="34" charset="-128"/>
              </a:endParaRPr>
            </a:p>
          </p:txBody>
        </p:sp>
        <p:sp>
          <p:nvSpPr>
            <p:cNvPr id="97" name="TextBox 4"/>
            <p:cNvSpPr txBox="1"/>
            <p:nvPr/>
          </p:nvSpPr>
          <p:spPr>
            <a:xfrm>
              <a:off x="3927225" y="765507"/>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98" name="TextBox 2"/>
          <p:cNvSpPr txBox="1"/>
          <p:nvPr/>
        </p:nvSpPr>
        <p:spPr>
          <a:xfrm>
            <a:off x="4008379" y="1542823"/>
            <a:ext cx="3869774" cy="369332"/>
          </a:xfrm>
          <a:prstGeom prst="rect">
            <a:avLst/>
          </a:prstGeom>
          <a:noFill/>
        </p:spPr>
        <p:txBody>
          <a:bodyPr wrap="square" rtlCol="0">
            <a:spAutoFit/>
          </a:bodyPr>
          <a:lstStyle/>
          <a:p>
            <a:pPr>
              <a:spcBef>
                <a:spcPct val="20000"/>
              </a:spcBef>
            </a:pPr>
            <a:r>
              <a:rPr lang="zh-CN" altLang="en-US" b="1" dirty="0">
                <a:solidFill>
                  <a:srgbClr val="11576A"/>
                </a:solidFill>
                <a:latin typeface="微软雅黑" pitchFamily="34" charset="-122"/>
                <a:ea typeface="微软雅黑" pitchFamily="34" charset="-122"/>
                <a:sym typeface="MS PGothic" pitchFamily="34" charset="-128"/>
              </a:rPr>
              <a:t>进程正在处理机上运行</a:t>
            </a:r>
            <a:endParaRPr lang="zh-CN" altLang="zh-CN" b="1" dirty="0">
              <a:solidFill>
                <a:srgbClr val="11576A"/>
              </a:solidFill>
              <a:latin typeface="微软雅黑" pitchFamily="34" charset="-122"/>
              <a:ea typeface="微软雅黑" pitchFamily="34" charset="-122"/>
              <a:sym typeface="MS PGothic" pitchFamily="34" charset="-128"/>
            </a:endParaRPr>
          </a:p>
        </p:txBody>
      </p:sp>
      <p:sp>
        <p:nvSpPr>
          <p:cNvPr id="102" name="TextBox 3"/>
          <p:cNvSpPr txBox="1"/>
          <p:nvPr/>
        </p:nvSpPr>
        <p:spPr>
          <a:xfrm>
            <a:off x="4013116" y="1846075"/>
            <a:ext cx="3275024" cy="646331"/>
          </a:xfrm>
          <a:prstGeom prst="rect">
            <a:avLst/>
          </a:prstGeom>
          <a:noFill/>
        </p:spPr>
        <p:txBody>
          <a:bodyPr wrap="square" rtlCol="0">
            <a:spAutoFit/>
          </a:bodyPr>
          <a:lstStyle/>
          <a:p>
            <a:pPr>
              <a:spcBef>
                <a:spcPct val="20000"/>
              </a:spcBef>
            </a:pPr>
            <a:r>
              <a:rPr lang="zh-CN" altLang="en-US" b="1" dirty="0">
                <a:solidFill>
                  <a:srgbClr val="11576A"/>
                </a:solidFill>
                <a:latin typeface="微软雅黑" pitchFamily="34" charset="-122"/>
                <a:ea typeface="微软雅黑" pitchFamily="34" charset="-122"/>
                <a:sym typeface="MS PGothic" pitchFamily="34" charset="-128"/>
              </a:rPr>
              <a:t>进程获得了除处理机之外的所需资源，得到处理机即可运行</a:t>
            </a:r>
            <a:endParaRPr lang="zh-CN" altLang="zh-CN" b="1" dirty="0">
              <a:solidFill>
                <a:srgbClr val="11576A"/>
              </a:solidFill>
              <a:latin typeface="微软雅黑" pitchFamily="34" charset="-122"/>
              <a:ea typeface="微软雅黑" pitchFamily="34" charset="-122"/>
              <a:sym typeface="MS PGothic" pitchFamily="34" charset="-128"/>
            </a:endParaRPr>
          </a:p>
        </p:txBody>
      </p:sp>
      <p:sp>
        <p:nvSpPr>
          <p:cNvPr id="106" name="TextBox 7"/>
          <p:cNvSpPr txBox="1"/>
          <p:nvPr/>
        </p:nvSpPr>
        <p:spPr>
          <a:xfrm>
            <a:off x="4008379" y="2098835"/>
            <a:ext cx="3911643" cy="646331"/>
          </a:xfrm>
          <a:prstGeom prst="rect">
            <a:avLst/>
          </a:prstGeom>
          <a:noFill/>
        </p:spPr>
        <p:txBody>
          <a:bodyPr wrap="square" rtlCol="0">
            <a:spAutoFit/>
          </a:bodyPr>
          <a:lstStyle/>
          <a:p>
            <a:r>
              <a:rPr lang="zh-CN" altLang="en-US" b="1" dirty="0">
                <a:solidFill>
                  <a:srgbClr val="11576A"/>
                </a:solidFill>
                <a:latin typeface="微软雅黑" pitchFamily="34" charset="-122"/>
                <a:ea typeface="微软雅黑" pitchFamily="34" charset="-122"/>
                <a:sym typeface="MS PGothic" pitchFamily="34" charset="-128"/>
              </a:rPr>
              <a:t>进程正在等待某一事件的出现而暂停运行</a:t>
            </a:r>
          </a:p>
        </p:txBody>
      </p:sp>
      <p:sp>
        <p:nvSpPr>
          <p:cNvPr id="113" name="TextBox 2"/>
          <p:cNvSpPr txBox="1"/>
          <p:nvPr/>
        </p:nvSpPr>
        <p:spPr>
          <a:xfrm>
            <a:off x="4052154" y="2444155"/>
            <a:ext cx="3848736" cy="646331"/>
          </a:xfrm>
          <a:prstGeom prst="rect">
            <a:avLst/>
          </a:prstGeom>
          <a:noFill/>
        </p:spPr>
        <p:txBody>
          <a:bodyPr wrap="square" rtlCol="0">
            <a:spAutoFit/>
          </a:bodyPr>
          <a:lstStyle/>
          <a:p>
            <a:pPr>
              <a:spcBef>
                <a:spcPct val="20000"/>
              </a:spcBef>
            </a:pPr>
            <a:r>
              <a:rPr lang="zh-CN" altLang="en-US" b="1" dirty="0">
                <a:solidFill>
                  <a:srgbClr val="11576A"/>
                </a:solidFill>
                <a:latin typeface="微软雅黑" pitchFamily="34" charset="-122"/>
                <a:ea typeface="微软雅黑" pitchFamily="34" charset="-122"/>
                <a:sym typeface="MS PGothic" pitchFamily="34" charset="-128"/>
              </a:rPr>
              <a:t>一个进程正在被创建，还没被转到就绪状态之前的状态</a:t>
            </a:r>
            <a:endParaRPr lang="zh-CN" altLang="zh-CN" b="1" dirty="0">
              <a:solidFill>
                <a:srgbClr val="11576A"/>
              </a:solidFill>
              <a:latin typeface="微软雅黑" pitchFamily="34" charset="-122"/>
              <a:ea typeface="微软雅黑" pitchFamily="34" charset="-122"/>
              <a:sym typeface="MS PGothic" pitchFamily="34" charset="-128"/>
            </a:endParaRPr>
          </a:p>
        </p:txBody>
      </p:sp>
      <p:sp>
        <p:nvSpPr>
          <p:cNvPr id="114" name="TextBox 3"/>
          <p:cNvSpPr txBox="1"/>
          <p:nvPr/>
        </p:nvSpPr>
        <p:spPr>
          <a:xfrm>
            <a:off x="4043135" y="2800548"/>
            <a:ext cx="3869774" cy="923330"/>
          </a:xfrm>
          <a:prstGeom prst="rect">
            <a:avLst/>
          </a:prstGeom>
          <a:noFill/>
        </p:spPr>
        <p:txBody>
          <a:bodyPr wrap="square" rtlCol="0">
            <a:spAutoFit/>
          </a:bodyPr>
          <a:lstStyle/>
          <a:p>
            <a:pPr>
              <a:spcBef>
                <a:spcPct val="20000"/>
              </a:spcBef>
            </a:pPr>
            <a:r>
              <a:rPr lang="zh-CN" altLang="en-US" b="1" dirty="0">
                <a:solidFill>
                  <a:srgbClr val="11576A"/>
                </a:solidFill>
                <a:latin typeface="微软雅黑" pitchFamily="34" charset="-122"/>
                <a:ea typeface="微软雅黑" pitchFamily="34" charset="-122"/>
                <a:sym typeface="MS PGothic" pitchFamily="34" charset="-128"/>
              </a:rPr>
              <a:t>一个进程正在从系统中消失时的状态，这是因为进程结束或由于其他原因所导致</a:t>
            </a:r>
            <a:endParaRPr lang="zh-CN" altLang="zh-CN" b="1" dirty="0">
              <a:solidFill>
                <a:srgbClr val="11576A"/>
              </a:solidFill>
              <a:latin typeface="微软雅黑" pitchFamily="34" charset="-122"/>
              <a:ea typeface="微软雅黑" pitchFamily="34" charset="-122"/>
              <a:sym typeface="MS PGothic" pitchFamily="34" charset="-128"/>
            </a:endParaRPr>
          </a:p>
        </p:txBody>
      </p:sp>
      <p:grpSp>
        <p:nvGrpSpPr>
          <p:cNvPr id="4" name="组合 3"/>
          <p:cNvGrpSpPr/>
          <p:nvPr/>
        </p:nvGrpSpPr>
        <p:grpSpPr>
          <a:xfrm>
            <a:off x="3710387" y="1511208"/>
            <a:ext cx="3588256" cy="406899"/>
            <a:chOff x="3928289" y="1443128"/>
            <a:chExt cx="3588256" cy="406899"/>
          </a:xfrm>
        </p:grpSpPr>
        <p:sp>
          <p:nvSpPr>
            <p:cNvPr id="100" name="TextBox 3"/>
            <p:cNvSpPr txBox="1"/>
            <p:nvPr/>
          </p:nvSpPr>
          <p:spPr>
            <a:xfrm>
              <a:off x="4241521" y="1449917"/>
              <a:ext cx="3275024" cy="400110"/>
            </a:xfrm>
            <a:prstGeom prst="rect">
              <a:avLst/>
            </a:prstGeom>
            <a:noFill/>
          </p:spPr>
          <p:txBody>
            <a:bodyPr wrap="square" rtlCol="0">
              <a:spAutoFit/>
            </a:bodyPr>
            <a:lstStyle/>
            <a:p>
              <a:pPr>
                <a:spcBef>
                  <a:spcPct val="20000"/>
                </a:spcBef>
              </a:pPr>
              <a:r>
                <a:rPr lang="zh-CN" altLang="en-US" sz="2000" b="1" dirty="0">
                  <a:solidFill>
                    <a:srgbClr val="C00000"/>
                  </a:solidFill>
                  <a:latin typeface="微软雅黑" pitchFamily="34" charset="-122"/>
                  <a:ea typeface="微软雅黑" pitchFamily="34" charset="-122"/>
                  <a:sym typeface="MS PGothic" pitchFamily="34" charset="-128"/>
                </a:rPr>
                <a:t>就绪状态</a:t>
              </a:r>
              <a:r>
                <a:rPr lang="en-US" altLang="zh-CN" sz="2000" b="1" dirty="0">
                  <a:solidFill>
                    <a:srgbClr val="C00000"/>
                  </a:solidFill>
                  <a:latin typeface="微软雅黑" pitchFamily="34" charset="-122"/>
                  <a:ea typeface="微软雅黑" pitchFamily="34" charset="-122"/>
                  <a:sym typeface="MS PGothic" pitchFamily="34" charset="-128"/>
                </a:rPr>
                <a:t>(Ready)</a:t>
              </a:r>
              <a:endParaRPr lang="en-US" altLang="zh-CN" sz="2000" b="1" dirty="0">
                <a:solidFill>
                  <a:srgbClr val="11576A"/>
                </a:solidFill>
                <a:latin typeface="微软雅黑" pitchFamily="34" charset="-122"/>
                <a:ea typeface="微软雅黑" pitchFamily="34" charset="-122"/>
                <a:sym typeface="MS PGothic" pitchFamily="34" charset="-128"/>
              </a:endParaRPr>
            </a:p>
          </p:txBody>
        </p:sp>
        <p:sp>
          <p:nvSpPr>
            <p:cNvPr id="115" name="TextBox 4"/>
            <p:cNvSpPr txBox="1"/>
            <p:nvPr/>
          </p:nvSpPr>
          <p:spPr>
            <a:xfrm>
              <a:off x="3928289" y="144312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3705999" y="1818286"/>
            <a:ext cx="6603715" cy="400110"/>
            <a:chOff x="3924350" y="2435891"/>
            <a:chExt cx="6603715" cy="400110"/>
          </a:xfrm>
        </p:grpSpPr>
        <p:sp>
          <p:nvSpPr>
            <p:cNvPr id="104" name="TextBox 7"/>
            <p:cNvSpPr txBox="1"/>
            <p:nvPr/>
          </p:nvSpPr>
          <p:spPr>
            <a:xfrm>
              <a:off x="4241521" y="2435891"/>
              <a:ext cx="6286544" cy="400110"/>
            </a:xfrm>
            <a:prstGeom prst="rect">
              <a:avLst/>
            </a:prstGeom>
            <a:noFill/>
          </p:spPr>
          <p:txBody>
            <a:bodyPr wrap="square" rtlCol="0">
              <a:spAutoFit/>
            </a:bodyPr>
            <a:lstStyle/>
            <a:p>
              <a:pPr>
                <a:spcBef>
                  <a:spcPct val="20000"/>
                </a:spcBef>
              </a:pPr>
              <a:r>
                <a:rPr lang="zh-CN" altLang="en-US" sz="2000" b="1" dirty="0">
                  <a:solidFill>
                    <a:srgbClr val="C00000"/>
                  </a:solidFill>
                  <a:latin typeface="微软雅黑" pitchFamily="34" charset="-122"/>
                  <a:ea typeface="微软雅黑" pitchFamily="34" charset="-122"/>
                  <a:sym typeface="MS PGothic" pitchFamily="34" charset="-128"/>
                </a:rPr>
                <a:t>等待状态</a:t>
              </a:r>
              <a:r>
                <a:rPr lang="en-US" altLang="zh-CN" sz="2000" b="1" dirty="0">
                  <a:solidFill>
                    <a:srgbClr val="C00000"/>
                  </a:solidFill>
                  <a:latin typeface="微软雅黑" pitchFamily="34" charset="-122"/>
                  <a:ea typeface="微软雅黑" pitchFamily="34" charset="-122"/>
                  <a:sym typeface="MS PGothic" pitchFamily="34" charset="-128"/>
                </a:rPr>
                <a:t>(</a:t>
              </a:r>
              <a:r>
                <a:rPr lang="zh-CN" altLang="en-US" sz="2000" b="1" dirty="0">
                  <a:solidFill>
                    <a:srgbClr val="C00000"/>
                  </a:solidFill>
                  <a:latin typeface="微软雅黑" pitchFamily="34" charset="-122"/>
                  <a:ea typeface="微软雅黑" pitchFamily="34" charset="-122"/>
                  <a:sym typeface="MS PGothic" pitchFamily="34" charset="-128"/>
                </a:rPr>
                <a:t>又称阻塞状态Blocked </a:t>
              </a:r>
              <a:r>
                <a:rPr lang="en-US" altLang="zh-CN" sz="2000" b="1" dirty="0">
                  <a:solidFill>
                    <a:srgbClr val="C00000"/>
                  </a:solidFill>
                  <a:latin typeface="微软雅黑" pitchFamily="34" charset="-122"/>
                  <a:ea typeface="微软雅黑" pitchFamily="34" charset="-122"/>
                  <a:sym typeface="MS PGothic" pitchFamily="34" charset="-128"/>
                </a:rPr>
                <a:t>)</a:t>
              </a:r>
            </a:p>
          </p:txBody>
        </p:sp>
        <p:sp>
          <p:nvSpPr>
            <p:cNvPr id="116" name="TextBox 4"/>
            <p:cNvSpPr txBox="1"/>
            <p:nvPr/>
          </p:nvSpPr>
          <p:spPr>
            <a:xfrm>
              <a:off x="3924350" y="243589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3709323" y="2127243"/>
            <a:ext cx="5951413" cy="400110"/>
            <a:chOff x="3929848" y="3286816"/>
            <a:chExt cx="5951413" cy="400110"/>
          </a:xfrm>
        </p:grpSpPr>
        <p:sp>
          <p:nvSpPr>
            <p:cNvPr id="108" name="TextBox 2"/>
            <p:cNvSpPr txBox="1"/>
            <p:nvPr/>
          </p:nvSpPr>
          <p:spPr>
            <a:xfrm>
              <a:off x="4226229" y="3286816"/>
              <a:ext cx="5655032" cy="400110"/>
            </a:xfrm>
            <a:prstGeom prst="rect">
              <a:avLst/>
            </a:prstGeom>
            <a:noFill/>
          </p:spPr>
          <p:txBody>
            <a:bodyPr wrap="square" rtlCol="0">
              <a:spAutoFit/>
            </a:bodyPr>
            <a:lstStyle/>
            <a:p>
              <a:pPr>
                <a:spcBef>
                  <a:spcPct val="20000"/>
                </a:spcBef>
              </a:pPr>
              <a:r>
                <a:rPr lang="zh-CN" altLang="en-US" sz="2000" b="1" dirty="0">
                  <a:solidFill>
                    <a:srgbClr val="C00000"/>
                  </a:solidFill>
                  <a:latin typeface="微软雅黑" pitchFamily="34" charset="-122"/>
                  <a:ea typeface="微软雅黑" pitchFamily="34" charset="-122"/>
                  <a:sym typeface="MS PGothic" pitchFamily="34" charset="-128"/>
                </a:rPr>
                <a:t>创建状态</a:t>
              </a:r>
              <a:r>
                <a:rPr lang="en-US" altLang="zh-CN" sz="2000" b="1" dirty="0">
                  <a:solidFill>
                    <a:srgbClr val="C00000"/>
                  </a:solidFill>
                  <a:latin typeface="微软雅黑" pitchFamily="34" charset="-122"/>
                  <a:ea typeface="微软雅黑" pitchFamily="34" charset="-122"/>
                  <a:sym typeface="MS PGothic" pitchFamily="34" charset="-128"/>
                </a:rPr>
                <a:t>(New)</a:t>
              </a:r>
            </a:p>
          </p:txBody>
        </p:sp>
        <p:sp>
          <p:nvSpPr>
            <p:cNvPr id="117" name="TextBox 4"/>
            <p:cNvSpPr txBox="1"/>
            <p:nvPr/>
          </p:nvSpPr>
          <p:spPr>
            <a:xfrm>
              <a:off x="3929848" y="328681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3707904" y="2479430"/>
            <a:ext cx="3299953" cy="406460"/>
            <a:chOff x="3933608" y="4137741"/>
            <a:chExt cx="3299953" cy="406460"/>
          </a:xfrm>
        </p:grpSpPr>
        <p:sp>
          <p:nvSpPr>
            <p:cNvPr id="111" name="TextBox 3"/>
            <p:cNvSpPr txBox="1"/>
            <p:nvPr/>
          </p:nvSpPr>
          <p:spPr>
            <a:xfrm>
              <a:off x="4248792" y="4137741"/>
              <a:ext cx="2984769" cy="400110"/>
            </a:xfrm>
            <a:prstGeom prst="rect">
              <a:avLst/>
            </a:prstGeom>
            <a:noFill/>
          </p:spPr>
          <p:txBody>
            <a:bodyPr wrap="square" rtlCol="0">
              <a:spAutoFit/>
            </a:bodyPr>
            <a:lstStyle/>
            <a:p>
              <a:pPr>
                <a:spcBef>
                  <a:spcPct val="20000"/>
                </a:spcBef>
              </a:pPr>
              <a:r>
                <a:rPr lang="zh-CN" altLang="en-US" sz="2000" b="1" dirty="0">
                  <a:solidFill>
                    <a:srgbClr val="C00000"/>
                  </a:solidFill>
                  <a:latin typeface="微软雅黑" pitchFamily="34" charset="-122"/>
                  <a:ea typeface="微软雅黑" pitchFamily="34" charset="-122"/>
                  <a:sym typeface="MS PGothic" pitchFamily="34" charset="-128"/>
                </a:rPr>
                <a:t>结束状态</a:t>
              </a:r>
              <a:r>
                <a:rPr lang="en-US" altLang="zh-CN" sz="2000" b="1" dirty="0">
                  <a:solidFill>
                    <a:srgbClr val="C00000"/>
                  </a:solidFill>
                  <a:latin typeface="微软雅黑" pitchFamily="34" charset="-122"/>
                  <a:ea typeface="微软雅黑" pitchFamily="34" charset="-122"/>
                  <a:sym typeface="MS PGothic" pitchFamily="34" charset="-128"/>
                </a:rPr>
                <a:t>(Exit)</a:t>
              </a:r>
            </a:p>
          </p:txBody>
        </p:sp>
        <p:sp>
          <p:nvSpPr>
            <p:cNvPr id="118" name="TextBox 4"/>
            <p:cNvSpPr txBox="1"/>
            <p:nvPr/>
          </p:nvSpPr>
          <p:spPr>
            <a:xfrm>
              <a:off x="3933608" y="414409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20" name="组合 119"/>
          <p:cNvGrpSpPr/>
          <p:nvPr/>
        </p:nvGrpSpPr>
        <p:grpSpPr>
          <a:xfrm>
            <a:off x="719678" y="1617035"/>
            <a:ext cx="647859" cy="338554"/>
            <a:chOff x="1047033" y="651041"/>
            <a:chExt cx="689562" cy="338554"/>
          </a:xfrm>
        </p:grpSpPr>
        <p:sp>
          <p:nvSpPr>
            <p:cNvPr id="121" name="圆角矩形 120"/>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TextBox 22"/>
            <p:cNvSpPr txBox="1"/>
            <p:nvPr/>
          </p:nvSpPr>
          <p:spPr>
            <a:xfrm>
              <a:off x="1047033" y="651041"/>
              <a:ext cx="655949"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5129318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1" nodeType="clickEffect">
                                  <p:stCondLst>
                                    <p:cond delay="0"/>
                                  </p:stCondLst>
                                  <p:childTnLst>
                                    <p:animEffect transition="out" filter="wipe(left)">
                                      <p:cBhvr>
                                        <p:cTn id="11" dur="500"/>
                                        <p:tgtEl>
                                          <p:spTgt spid="64"/>
                                        </p:tgtEl>
                                      </p:cBhvr>
                                    </p:animEffect>
                                    <p:set>
                                      <p:cBhvr>
                                        <p:cTn id="12" dur="1" fill="hold">
                                          <p:stCondLst>
                                            <p:cond delay="499"/>
                                          </p:stCondLst>
                                        </p:cTn>
                                        <p:tgtEl>
                                          <p:spTgt spid="64"/>
                                        </p:tgtEl>
                                        <p:attrNameLst>
                                          <p:attrName>style.visibility</p:attrName>
                                        </p:attrNameLst>
                                      </p:cBhvr>
                                      <p:to>
                                        <p:strVal val="hidden"/>
                                      </p:to>
                                    </p:se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8"/>
                                        </p:tgtEl>
                                        <p:attrNameLst>
                                          <p:attrName>style.visibility</p:attrName>
                                        </p:attrNameLst>
                                      </p:cBhvr>
                                      <p:to>
                                        <p:strVal val="visible"/>
                                      </p:to>
                                    </p:set>
                                    <p:animEffect transition="in" filter="wipe(left)">
                                      <p:cBhvr>
                                        <p:cTn id="19" dur="500"/>
                                        <p:tgtEl>
                                          <p:spTgt spid="98"/>
                                        </p:tgtEl>
                                      </p:cBhvr>
                                    </p:animEffect>
                                  </p:childTnLst>
                                </p:cTn>
                              </p:par>
                              <p:par>
                                <p:cTn id="20" presetID="10" presetClass="entr" presetSubtype="0" fill="hold" nodeType="with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500"/>
                                        <p:tgtEl>
                                          <p:spTgt spid="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1" nodeType="clickEffect">
                                  <p:stCondLst>
                                    <p:cond delay="0"/>
                                  </p:stCondLst>
                                  <p:childTnLst>
                                    <p:animEffect transition="out" filter="wipe(left)">
                                      <p:cBhvr>
                                        <p:cTn id="26" dur="500"/>
                                        <p:tgtEl>
                                          <p:spTgt spid="98"/>
                                        </p:tgtEl>
                                      </p:cBhvr>
                                    </p:animEffect>
                                    <p:set>
                                      <p:cBhvr>
                                        <p:cTn id="27" dur="1" fill="hold">
                                          <p:stCondLst>
                                            <p:cond delay="499"/>
                                          </p:stCondLst>
                                        </p:cTn>
                                        <p:tgtEl>
                                          <p:spTgt spid="98"/>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89"/>
                                        </p:tgtEl>
                                      </p:cBhvr>
                                    </p:animEffect>
                                    <p:set>
                                      <p:cBhvr>
                                        <p:cTn id="30" dur="1" fill="hold">
                                          <p:stCondLst>
                                            <p:cond delay="499"/>
                                          </p:stCondLst>
                                        </p:cTn>
                                        <p:tgtEl>
                                          <p:spTgt spid="89"/>
                                        </p:tgtEl>
                                        <p:attrNameLst>
                                          <p:attrName>style.visibility</p:attrName>
                                        </p:attrNameLst>
                                      </p:cBhvr>
                                      <p:to>
                                        <p:strVal val="hidden"/>
                                      </p:to>
                                    </p:se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wipe(left)">
                                      <p:cBhvr>
                                        <p:cTn id="37" dur="500"/>
                                        <p:tgtEl>
                                          <p:spTgt spid="102"/>
                                        </p:tgtEl>
                                      </p:cBhvr>
                                    </p:animEffect>
                                  </p:childTnLst>
                                </p:cTn>
                              </p:par>
                              <p:par>
                                <p:cTn id="38" presetID="10" presetClass="entr" presetSubtype="0" fill="hold" nodeType="with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fade">
                                      <p:cBhvr>
                                        <p:cTn id="40" dur="500"/>
                                        <p:tgtEl>
                                          <p:spTgt spid="7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8" fill="hold" grpId="1" nodeType="clickEffect">
                                  <p:stCondLst>
                                    <p:cond delay="0"/>
                                  </p:stCondLst>
                                  <p:childTnLst>
                                    <p:animEffect transition="out" filter="wipe(left)">
                                      <p:cBhvr>
                                        <p:cTn id="44" dur="500"/>
                                        <p:tgtEl>
                                          <p:spTgt spid="102"/>
                                        </p:tgtEl>
                                      </p:cBhvr>
                                    </p:animEffect>
                                    <p:set>
                                      <p:cBhvr>
                                        <p:cTn id="45" dur="1" fill="hold">
                                          <p:stCondLst>
                                            <p:cond delay="499"/>
                                          </p:stCondLst>
                                        </p:cTn>
                                        <p:tgtEl>
                                          <p:spTgt spid="102"/>
                                        </p:tgtEl>
                                        <p:attrNameLst>
                                          <p:attrName>style.visibility</p:attrName>
                                        </p:attrNameLst>
                                      </p:cBhvr>
                                      <p:to>
                                        <p:strVal val="hidden"/>
                                      </p:to>
                                    </p:set>
                                  </p:childTnLst>
                                </p:cTn>
                              </p:par>
                            </p:childTnLst>
                          </p:cTn>
                        </p:par>
                        <p:par>
                          <p:cTn id="46" fill="hold">
                            <p:stCondLst>
                              <p:cond delay="500"/>
                            </p:stCondLst>
                            <p:childTnLst>
                              <p:par>
                                <p:cTn id="47" presetID="10" presetClass="exit" presetSubtype="0" fill="hold" nodeType="afterEffect">
                                  <p:stCondLst>
                                    <p:cond delay="0"/>
                                  </p:stCondLst>
                                  <p:childTnLst>
                                    <p:animEffect transition="out" filter="fade">
                                      <p:cBhvr>
                                        <p:cTn id="48" dur="500"/>
                                        <p:tgtEl>
                                          <p:spTgt spid="76"/>
                                        </p:tgtEl>
                                      </p:cBhvr>
                                    </p:animEffect>
                                    <p:set>
                                      <p:cBhvr>
                                        <p:cTn id="49" dur="1" fill="hold">
                                          <p:stCondLst>
                                            <p:cond delay="499"/>
                                          </p:stCondLst>
                                        </p:cTn>
                                        <p:tgtEl>
                                          <p:spTgt spid="76"/>
                                        </p:tgtEl>
                                        <p:attrNameLst>
                                          <p:attrName>style.visibility</p:attrName>
                                        </p:attrNameLst>
                                      </p:cBhvr>
                                      <p:to>
                                        <p:strVal val="hidden"/>
                                      </p:to>
                                    </p:set>
                                  </p:childTnLst>
                                </p:cTn>
                              </p:par>
                            </p:childTnLst>
                          </p:cTn>
                        </p:par>
                        <p:par>
                          <p:cTn id="50" fill="hold">
                            <p:stCondLst>
                              <p:cond delay="1000"/>
                            </p:stCondLst>
                            <p:childTnLst>
                              <p:par>
                                <p:cTn id="51" presetID="22" presetClass="entr" presetSubtype="8"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wipe(left)">
                                      <p:cBhvr>
                                        <p:cTn id="56" dur="500"/>
                                        <p:tgtEl>
                                          <p:spTgt spid="106"/>
                                        </p:tgtEl>
                                      </p:cBhvr>
                                    </p:animEffect>
                                  </p:childTnLst>
                                </p:cTn>
                              </p:par>
                              <p:par>
                                <p:cTn id="57" presetID="10" presetClass="entr" presetSubtype="0" fill="hold" nodeType="withEffect">
                                  <p:stCondLst>
                                    <p:cond delay="0"/>
                                  </p:stCondLst>
                                  <p:childTnLst>
                                    <p:set>
                                      <p:cBhvr>
                                        <p:cTn id="58" dur="1" fill="hold">
                                          <p:stCondLst>
                                            <p:cond delay="0"/>
                                          </p:stCondLst>
                                        </p:cTn>
                                        <p:tgtEl>
                                          <p:spTgt spid="92"/>
                                        </p:tgtEl>
                                        <p:attrNameLst>
                                          <p:attrName>style.visibility</p:attrName>
                                        </p:attrNameLst>
                                      </p:cBhvr>
                                      <p:to>
                                        <p:strVal val="visible"/>
                                      </p:to>
                                    </p:set>
                                    <p:animEffect transition="in" filter="fade">
                                      <p:cBhvr>
                                        <p:cTn id="59" dur="500"/>
                                        <p:tgtEl>
                                          <p:spTgt spid="9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xit" presetSubtype="8" fill="hold" grpId="1" nodeType="clickEffect">
                                  <p:stCondLst>
                                    <p:cond delay="0"/>
                                  </p:stCondLst>
                                  <p:childTnLst>
                                    <p:animEffect transition="out" filter="wipe(left)">
                                      <p:cBhvr>
                                        <p:cTn id="63" dur="500"/>
                                        <p:tgtEl>
                                          <p:spTgt spid="106"/>
                                        </p:tgtEl>
                                      </p:cBhvr>
                                    </p:animEffect>
                                    <p:set>
                                      <p:cBhvr>
                                        <p:cTn id="64" dur="1" fill="hold">
                                          <p:stCondLst>
                                            <p:cond delay="499"/>
                                          </p:stCondLst>
                                        </p:cTn>
                                        <p:tgtEl>
                                          <p:spTgt spid="106"/>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92"/>
                                        </p:tgtEl>
                                      </p:cBhvr>
                                    </p:animEffect>
                                    <p:set>
                                      <p:cBhvr>
                                        <p:cTn id="67" dur="1" fill="hold">
                                          <p:stCondLst>
                                            <p:cond delay="499"/>
                                          </p:stCondLst>
                                        </p:cTn>
                                        <p:tgtEl>
                                          <p:spTgt spid="92"/>
                                        </p:tgtEl>
                                        <p:attrNameLst>
                                          <p:attrName>style.visibility</p:attrName>
                                        </p:attrNameLst>
                                      </p:cBhvr>
                                      <p:to>
                                        <p:strVal val="hidden"/>
                                      </p:to>
                                    </p:se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wipe(left)">
                                      <p:cBhvr>
                                        <p:cTn id="71" dur="500"/>
                                        <p:tgtEl>
                                          <p:spTgt spid="5"/>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113"/>
                                        </p:tgtEl>
                                        <p:attrNameLst>
                                          <p:attrName>style.visibility</p:attrName>
                                        </p:attrNameLst>
                                      </p:cBhvr>
                                      <p:to>
                                        <p:strVal val="visible"/>
                                      </p:to>
                                    </p:set>
                                    <p:animEffect transition="in" filter="wipe(left)">
                                      <p:cBhvr>
                                        <p:cTn id="74" dur="500"/>
                                        <p:tgtEl>
                                          <p:spTgt spid="113"/>
                                        </p:tgtEl>
                                      </p:cBhvr>
                                    </p:animEffect>
                                  </p:childTnLst>
                                </p:cTn>
                              </p:par>
                              <p:par>
                                <p:cTn id="75" presetID="10" presetClass="entr" presetSubtype="0"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fade">
                                      <p:cBhvr>
                                        <p:cTn id="77" dur="500"/>
                                        <p:tgtEl>
                                          <p:spTgt spid="6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xit" presetSubtype="8" fill="hold" grpId="1" nodeType="clickEffect">
                                  <p:stCondLst>
                                    <p:cond delay="0"/>
                                  </p:stCondLst>
                                  <p:childTnLst>
                                    <p:animEffect transition="out" filter="wipe(left)">
                                      <p:cBhvr>
                                        <p:cTn id="81" dur="500"/>
                                        <p:tgtEl>
                                          <p:spTgt spid="113"/>
                                        </p:tgtEl>
                                      </p:cBhvr>
                                    </p:animEffect>
                                    <p:set>
                                      <p:cBhvr>
                                        <p:cTn id="82" dur="1" fill="hold">
                                          <p:stCondLst>
                                            <p:cond delay="499"/>
                                          </p:stCondLst>
                                        </p:cTn>
                                        <p:tgtEl>
                                          <p:spTgt spid="113"/>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67"/>
                                        </p:tgtEl>
                                      </p:cBhvr>
                                    </p:animEffect>
                                    <p:set>
                                      <p:cBhvr>
                                        <p:cTn id="85" dur="1" fill="hold">
                                          <p:stCondLst>
                                            <p:cond delay="499"/>
                                          </p:stCondLst>
                                        </p:cTn>
                                        <p:tgtEl>
                                          <p:spTgt spid="67"/>
                                        </p:tgtEl>
                                        <p:attrNameLst>
                                          <p:attrName>style.visibility</p:attrName>
                                        </p:attrNameLst>
                                      </p:cBhvr>
                                      <p:to>
                                        <p:strVal val="hidden"/>
                                      </p:to>
                                    </p:se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6"/>
                                        </p:tgtEl>
                                        <p:attrNameLst>
                                          <p:attrName>style.visibility</p:attrName>
                                        </p:attrNameLst>
                                      </p:cBhvr>
                                      <p:to>
                                        <p:strVal val="visible"/>
                                      </p:to>
                                    </p:set>
                                    <p:animEffect transition="in" filter="wipe(left)">
                                      <p:cBhvr>
                                        <p:cTn id="89" dur="500"/>
                                        <p:tgtEl>
                                          <p:spTgt spid="6"/>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114"/>
                                        </p:tgtEl>
                                        <p:attrNameLst>
                                          <p:attrName>style.visibility</p:attrName>
                                        </p:attrNameLst>
                                      </p:cBhvr>
                                      <p:to>
                                        <p:strVal val="visible"/>
                                      </p:to>
                                    </p:set>
                                    <p:animEffect transition="in" filter="wipe(left)">
                                      <p:cBhvr>
                                        <p:cTn id="92" dur="500"/>
                                        <p:tgtEl>
                                          <p:spTgt spid="114"/>
                                        </p:tgtEl>
                                      </p:cBhvr>
                                    </p:animEffect>
                                  </p:childTnLst>
                                </p:cTn>
                              </p:par>
                              <p:par>
                                <p:cTn id="93" presetID="10" presetClass="entr" presetSubtype="0" fill="hold" nodeType="withEffect">
                                  <p:stCondLst>
                                    <p:cond delay="0"/>
                                  </p:stCondLst>
                                  <p:childTnLst>
                                    <p:set>
                                      <p:cBhvr>
                                        <p:cTn id="94" dur="1" fill="hold">
                                          <p:stCondLst>
                                            <p:cond delay="0"/>
                                          </p:stCondLst>
                                        </p:cTn>
                                        <p:tgtEl>
                                          <p:spTgt spid="83"/>
                                        </p:tgtEl>
                                        <p:attrNameLst>
                                          <p:attrName>style.visibility</p:attrName>
                                        </p:attrNameLst>
                                      </p:cBhvr>
                                      <p:to>
                                        <p:strVal val="visible"/>
                                      </p:to>
                                    </p:set>
                                    <p:animEffect transition="in" filter="fade">
                                      <p:cBhvr>
                                        <p:cTn id="95" dur="500"/>
                                        <p:tgtEl>
                                          <p:spTgt spid="83"/>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nodeType="clickEffect">
                                  <p:stCondLst>
                                    <p:cond delay="0"/>
                                  </p:stCondLst>
                                  <p:childTnLst>
                                    <p:animEffect transition="out" filter="fade">
                                      <p:cBhvr>
                                        <p:cTn id="99" dur="500"/>
                                        <p:tgtEl>
                                          <p:spTgt spid="83"/>
                                        </p:tgtEl>
                                      </p:cBhvr>
                                    </p:animEffect>
                                    <p:set>
                                      <p:cBhvr>
                                        <p:cTn id="100" dur="1" fill="hold">
                                          <p:stCondLst>
                                            <p:cond delay="499"/>
                                          </p:stCondLst>
                                        </p:cTn>
                                        <p:tgtEl>
                                          <p:spTgt spid="83"/>
                                        </p:tgtEl>
                                        <p:attrNameLst>
                                          <p:attrName>style.visibility</p:attrName>
                                        </p:attrNameLst>
                                      </p:cBhvr>
                                      <p:to>
                                        <p:strVal val="hidden"/>
                                      </p:to>
                                    </p:set>
                                  </p:childTnLst>
                                </p:cTn>
                              </p:par>
                              <p:par>
                                <p:cTn id="101" presetID="22" presetClass="exit" presetSubtype="8" fill="hold" grpId="1" nodeType="withEffect">
                                  <p:stCondLst>
                                    <p:cond delay="0"/>
                                  </p:stCondLst>
                                  <p:childTnLst>
                                    <p:animEffect transition="out" filter="wipe(left)">
                                      <p:cBhvr>
                                        <p:cTn id="102" dur="500"/>
                                        <p:tgtEl>
                                          <p:spTgt spid="114"/>
                                        </p:tgtEl>
                                      </p:cBhvr>
                                    </p:animEffect>
                                    <p:set>
                                      <p:cBhvr>
                                        <p:cTn id="103" dur="1" fill="hold">
                                          <p:stCondLst>
                                            <p:cond delay="499"/>
                                          </p:stCondLst>
                                        </p:cTn>
                                        <p:tgtEl>
                                          <p:spTgt spid="1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4" grpId="1"/>
      <p:bldP spid="98" grpId="0"/>
      <p:bldP spid="98" grpId="1"/>
      <p:bldP spid="102" grpId="0"/>
      <p:bldP spid="102" grpId="1"/>
      <p:bldP spid="106" grpId="0"/>
      <p:bldP spid="106" grpId="1"/>
      <p:bldP spid="113" grpId="0"/>
      <p:bldP spid="113" grpId="1"/>
      <p:bldP spid="114" grpId="0"/>
      <p:bldP spid="114"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128" name="组合 127"/>
          <p:cNvGrpSpPr/>
          <p:nvPr/>
        </p:nvGrpSpPr>
        <p:grpSpPr>
          <a:xfrm>
            <a:off x="107504" y="1627328"/>
            <a:ext cx="4062009" cy="3304311"/>
            <a:chOff x="107504" y="1627328"/>
            <a:chExt cx="4062009" cy="3304311"/>
          </a:xfrm>
        </p:grpSpPr>
        <p:sp>
          <p:nvSpPr>
            <p:cNvPr id="129" name="弧形 128"/>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30" name="组合 129"/>
            <p:cNvGrpSpPr/>
            <p:nvPr/>
          </p:nvGrpSpPr>
          <p:grpSpPr>
            <a:xfrm>
              <a:off x="107504" y="1627328"/>
              <a:ext cx="4062009" cy="2950417"/>
              <a:chOff x="368908" y="1667425"/>
              <a:chExt cx="4062009" cy="2950417"/>
            </a:xfrm>
          </p:grpSpPr>
          <p:grpSp>
            <p:nvGrpSpPr>
              <p:cNvPr id="131" name="组合 130"/>
              <p:cNvGrpSpPr/>
              <p:nvPr/>
            </p:nvGrpSpPr>
            <p:grpSpPr>
              <a:xfrm>
                <a:off x="1043608" y="2025732"/>
                <a:ext cx="3008403" cy="2592110"/>
                <a:chOff x="4572000" y="1275606"/>
                <a:chExt cx="3008403" cy="2592110"/>
              </a:xfrm>
            </p:grpSpPr>
            <p:grpSp>
              <p:nvGrpSpPr>
                <p:cNvPr id="153" name="组合 152"/>
                <p:cNvGrpSpPr/>
                <p:nvPr/>
              </p:nvGrpSpPr>
              <p:grpSpPr>
                <a:xfrm>
                  <a:off x="4572000" y="1275606"/>
                  <a:ext cx="1280211" cy="640662"/>
                  <a:chOff x="5004048" y="1347614"/>
                  <a:chExt cx="1280211" cy="640662"/>
                </a:xfrm>
              </p:grpSpPr>
              <p:sp>
                <p:nvSpPr>
                  <p:cNvPr id="167" name="椭圆 16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54" name="组合 153"/>
                <p:cNvGrpSpPr/>
                <p:nvPr/>
              </p:nvGrpSpPr>
              <p:grpSpPr>
                <a:xfrm>
                  <a:off x="4572000" y="2274265"/>
                  <a:ext cx="1280211" cy="640662"/>
                  <a:chOff x="5004048" y="1347614"/>
                  <a:chExt cx="1280211" cy="640662"/>
                </a:xfrm>
              </p:grpSpPr>
              <p:sp>
                <p:nvSpPr>
                  <p:cNvPr id="165" name="椭圆 16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55" name="组合 154"/>
                <p:cNvGrpSpPr/>
                <p:nvPr/>
              </p:nvGrpSpPr>
              <p:grpSpPr>
                <a:xfrm>
                  <a:off x="6300192" y="2252854"/>
                  <a:ext cx="1280211" cy="640662"/>
                  <a:chOff x="5004048" y="1347614"/>
                  <a:chExt cx="1280211" cy="640662"/>
                </a:xfrm>
              </p:grpSpPr>
              <p:sp>
                <p:nvSpPr>
                  <p:cNvPr id="163" name="椭圆 16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4"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56" name="弧形 155"/>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7" name="直接箭头连接符 156"/>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8" name="组合 157"/>
                <p:cNvGrpSpPr/>
                <p:nvPr/>
              </p:nvGrpSpPr>
              <p:grpSpPr>
                <a:xfrm>
                  <a:off x="5436096" y="2228395"/>
                  <a:ext cx="1629555" cy="1639321"/>
                  <a:chOff x="5652120" y="2228395"/>
                  <a:chExt cx="1629555" cy="1639321"/>
                </a:xfrm>
              </p:grpSpPr>
              <p:grpSp>
                <p:nvGrpSpPr>
                  <p:cNvPr id="159" name="组合 158"/>
                  <p:cNvGrpSpPr/>
                  <p:nvPr/>
                </p:nvGrpSpPr>
                <p:grpSpPr>
                  <a:xfrm>
                    <a:off x="5652120" y="3227054"/>
                    <a:ext cx="1280211" cy="640662"/>
                    <a:chOff x="5004048" y="1347614"/>
                    <a:chExt cx="1280211" cy="640662"/>
                  </a:xfrm>
                </p:grpSpPr>
                <p:sp>
                  <p:nvSpPr>
                    <p:cNvPr id="161" name="椭圆 16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60" name="弧形 159"/>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132" name="组合 131"/>
              <p:cNvGrpSpPr/>
              <p:nvPr/>
            </p:nvGrpSpPr>
            <p:grpSpPr>
              <a:xfrm>
                <a:off x="2777110" y="1995686"/>
                <a:ext cx="1280211" cy="989694"/>
                <a:chOff x="6305502" y="1245560"/>
                <a:chExt cx="1280211" cy="989694"/>
              </a:xfrm>
            </p:grpSpPr>
            <p:grpSp>
              <p:nvGrpSpPr>
                <p:cNvPr id="149" name="组合 148"/>
                <p:cNvGrpSpPr/>
                <p:nvPr/>
              </p:nvGrpSpPr>
              <p:grpSpPr>
                <a:xfrm>
                  <a:off x="6305502" y="1245560"/>
                  <a:ext cx="1280211" cy="640662"/>
                  <a:chOff x="5004048" y="1347614"/>
                  <a:chExt cx="1280211" cy="640662"/>
                </a:xfrm>
              </p:grpSpPr>
              <p:sp>
                <p:nvSpPr>
                  <p:cNvPr id="151" name="椭圆 15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50" name="直接箭头连接符 149"/>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弧形 132"/>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4" name="圆角矩形 133"/>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5" name="TextBox 22"/>
              <p:cNvSpPr txBox="1"/>
              <p:nvPr/>
            </p:nvSpPr>
            <p:spPr>
              <a:xfrm>
                <a:off x="368908" y="2680098"/>
                <a:ext cx="1261884"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进入就绪队列</a:t>
                </a:r>
                <a:endParaRPr lang="zh-CN" altLang="en-US" sz="1400" b="1" dirty="0">
                  <a:solidFill>
                    <a:srgbClr val="11576A"/>
                  </a:solidFill>
                  <a:latin typeface="微软雅黑" pitchFamily="34" charset="-122"/>
                  <a:ea typeface="微软雅黑" pitchFamily="34" charset="-122"/>
                </a:endParaRPr>
              </a:p>
            </p:txBody>
          </p:sp>
          <p:sp>
            <p:nvSpPr>
              <p:cNvPr id="136" name="圆角矩形 135"/>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7"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138" name="圆角矩形 137"/>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9"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140" name="圆角矩形 139"/>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1"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142" name="圆角矩形 141"/>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3"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44" name="圆角矩形 143"/>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5"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47" name="直接箭头连接符 146"/>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72" name="组合 171"/>
          <p:cNvGrpSpPr/>
          <p:nvPr/>
        </p:nvGrpSpPr>
        <p:grpSpPr>
          <a:xfrm>
            <a:off x="719678" y="1617035"/>
            <a:ext cx="647859" cy="338554"/>
            <a:chOff x="1047033" y="651041"/>
            <a:chExt cx="689562" cy="338554"/>
          </a:xfrm>
        </p:grpSpPr>
        <p:sp>
          <p:nvSpPr>
            <p:cNvPr id="173" name="圆角矩形 172"/>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4" name="TextBox 22"/>
            <p:cNvSpPr txBox="1"/>
            <p:nvPr/>
          </p:nvSpPr>
          <p:spPr>
            <a:xfrm>
              <a:off x="1047033" y="651041"/>
              <a:ext cx="655949"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1565085293"/>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2" name="组合 81"/>
          <p:cNvGrpSpPr/>
          <p:nvPr/>
        </p:nvGrpSpPr>
        <p:grpSpPr>
          <a:xfrm>
            <a:off x="3959682" y="1974356"/>
            <a:ext cx="3190428" cy="954107"/>
            <a:chOff x="834646" y="1016735"/>
            <a:chExt cx="3190428" cy="954107"/>
          </a:xfrm>
        </p:grpSpPr>
        <p:sp>
          <p:nvSpPr>
            <p:cNvPr id="83" name="TextBox 1"/>
            <p:cNvSpPr txBox="1"/>
            <p:nvPr/>
          </p:nvSpPr>
          <p:spPr>
            <a:xfrm>
              <a:off x="1135038" y="1016735"/>
              <a:ext cx="2890036" cy="954107"/>
            </a:xfrm>
            <a:prstGeom prst="rect">
              <a:avLst/>
            </a:prstGeom>
            <a:noFill/>
          </p:spPr>
          <p:txBody>
            <a:bodyPr wrap="square" rtlCol="0">
              <a:spAutoFit/>
            </a:bodyPr>
            <a:lstStyle/>
            <a:p>
              <a:pPr>
                <a:tabLst>
                  <a:tab pos="2781300" algn="l"/>
                </a:tabLst>
              </a:pPr>
              <a:r>
                <a:rPr lang="zh-CN" altLang="en-US" sz="2000" b="1" dirty="0">
                  <a:solidFill>
                    <a:srgbClr val="C00000"/>
                  </a:solidFill>
                  <a:latin typeface="微软雅黑" pitchFamily="34" charset="-122"/>
                  <a:ea typeface="微软雅黑" pitchFamily="34" charset="-122"/>
                </a:rPr>
                <a:t>NULL→创建</a:t>
              </a:r>
              <a:endParaRPr lang="en-US" altLang="zh-CN" sz="2000" b="1" dirty="0">
                <a:solidFill>
                  <a:srgbClr val="C00000"/>
                </a:solidFill>
                <a:latin typeface="微软雅黑" pitchFamily="34" charset="-122"/>
                <a:ea typeface="微软雅黑" pitchFamily="34" charset="-122"/>
              </a:endParaRPr>
            </a:p>
            <a:p>
              <a:pPr>
                <a:tabLst>
                  <a:tab pos="2781300" algn="l"/>
                </a:tabLst>
              </a:pPr>
              <a:r>
                <a:rPr lang="zh-CN" altLang="en-US" b="1" dirty="0">
                  <a:solidFill>
                    <a:srgbClr val="11576A"/>
                  </a:solidFill>
                  <a:latin typeface="微软雅黑" pitchFamily="34" charset="-122"/>
                  <a:ea typeface="微软雅黑" pitchFamily="34" charset="-122"/>
                </a:rPr>
                <a:t>一个新进程被产生出来执行一个程序</a:t>
              </a:r>
            </a:p>
          </p:txBody>
        </p:sp>
        <p:sp>
          <p:nvSpPr>
            <p:cNvPr id="84" name="TextBox 4"/>
            <p:cNvSpPr txBox="1"/>
            <p:nvPr/>
          </p:nvSpPr>
          <p:spPr>
            <a:xfrm>
              <a:off x="834646" y="1021012"/>
              <a:ext cx="433390"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85" name="组合 84"/>
          <p:cNvGrpSpPr/>
          <p:nvPr/>
        </p:nvGrpSpPr>
        <p:grpSpPr>
          <a:xfrm>
            <a:off x="107504" y="1627328"/>
            <a:ext cx="4062009" cy="3304311"/>
            <a:chOff x="107504" y="1627328"/>
            <a:chExt cx="4062009" cy="3304311"/>
          </a:xfrm>
        </p:grpSpPr>
        <p:sp>
          <p:nvSpPr>
            <p:cNvPr id="86" name="弧形 85"/>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7" name="组合 86"/>
            <p:cNvGrpSpPr/>
            <p:nvPr/>
          </p:nvGrpSpPr>
          <p:grpSpPr>
            <a:xfrm>
              <a:off x="107504" y="1627328"/>
              <a:ext cx="4062009" cy="2950417"/>
              <a:chOff x="368908" y="1667425"/>
              <a:chExt cx="4062009" cy="2950417"/>
            </a:xfrm>
          </p:grpSpPr>
          <p:grpSp>
            <p:nvGrpSpPr>
              <p:cNvPr id="88" name="组合 87"/>
              <p:cNvGrpSpPr/>
              <p:nvPr/>
            </p:nvGrpSpPr>
            <p:grpSpPr>
              <a:xfrm>
                <a:off x="1043608" y="2025732"/>
                <a:ext cx="3008403" cy="2592110"/>
                <a:chOff x="4572000" y="1275606"/>
                <a:chExt cx="3008403" cy="2592110"/>
              </a:xfrm>
            </p:grpSpPr>
            <p:grpSp>
              <p:nvGrpSpPr>
                <p:cNvPr id="110" name="组合 109"/>
                <p:cNvGrpSpPr/>
                <p:nvPr/>
              </p:nvGrpSpPr>
              <p:grpSpPr>
                <a:xfrm>
                  <a:off x="4572000" y="1275606"/>
                  <a:ext cx="1280211" cy="640662"/>
                  <a:chOff x="5004048" y="1347614"/>
                  <a:chExt cx="1280211" cy="640662"/>
                </a:xfrm>
              </p:grpSpPr>
              <p:sp>
                <p:nvSpPr>
                  <p:cNvPr id="124" name="椭圆 12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1" name="组合 110"/>
                <p:cNvGrpSpPr/>
                <p:nvPr/>
              </p:nvGrpSpPr>
              <p:grpSpPr>
                <a:xfrm>
                  <a:off x="4572000" y="2274265"/>
                  <a:ext cx="1280211" cy="640662"/>
                  <a:chOff x="5004048" y="1347614"/>
                  <a:chExt cx="1280211" cy="640662"/>
                </a:xfrm>
              </p:grpSpPr>
              <p:sp>
                <p:nvSpPr>
                  <p:cNvPr id="122" name="椭圆 12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2" name="组合 111"/>
                <p:cNvGrpSpPr/>
                <p:nvPr/>
              </p:nvGrpSpPr>
              <p:grpSpPr>
                <a:xfrm>
                  <a:off x="6300192" y="2252854"/>
                  <a:ext cx="1280211" cy="640662"/>
                  <a:chOff x="5004048" y="1347614"/>
                  <a:chExt cx="1280211" cy="640662"/>
                </a:xfrm>
              </p:grpSpPr>
              <p:sp>
                <p:nvSpPr>
                  <p:cNvPr id="120" name="椭圆 11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3" name="弧形 112"/>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4" name="直接箭头连接符 113"/>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5" name="组合 114"/>
                <p:cNvGrpSpPr/>
                <p:nvPr/>
              </p:nvGrpSpPr>
              <p:grpSpPr>
                <a:xfrm>
                  <a:off x="5436096" y="2228395"/>
                  <a:ext cx="1629555" cy="1639321"/>
                  <a:chOff x="5652120" y="2228395"/>
                  <a:chExt cx="1629555" cy="1639321"/>
                </a:xfrm>
              </p:grpSpPr>
              <p:grpSp>
                <p:nvGrpSpPr>
                  <p:cNvPr id="116" name="组合 115"/>
                  <p:cNvGrpSpPr/>
                  <p:nvPr/>
                </p:nvGrpSpPr>
                <p:grpSpPr>
                  <a:xfrm>
                    <a:off x="5652120" y="3227054"/>
                    <a:ext cx="1280211" cy="640662"/>
                    <a:chOff x="5004048" y="1347614"/>
                    <a:chExt cx="1280211" cy="640662"/>
                  </a:xfrm>
                </p:grpSpPr>
                <p:sp>
                  <p:nvSpPr>
                    <p:cNvPr id="118" name="椭圆 11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17" name="弧形 116"/>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89" name="组合 88"/>
              <p:cNvGrpSpPr/>
              <p:nvPr/>
            </p:nvGrpSpPr>
            <p:grpSpPr>
              <a:xfrm>
                <a:off x="2777110" y="1995686"/>
                <a:ext cx="1280211" cy="989694"/>
                <a:chOff x="6305502" y="1245560"/>
                <a:chExt cx="1280211" cy="989694"/>
              </a:xfrm>
            </p:grpSpPr>
            <p:grpSp>
              <p:nvGrpSpPr>
                <p:cNvPr id="106" name="组合 105"/>
                <p:cNvGrpSpPr/>
                <p:nvPr/>
              </p:nvGrpSpPr>
              <p:grpSpPr>
                <a:xfrm>
                  <a:off x="6305502" y="1245560"/>
                  <a:ext cx="1280211" cy="640662"/>
                  <a:chOff x="5004048" y="1347614"/>
                  <a:chExt cx="1280211" cy="640662"/>
                </a:xfrm>
              </p:grpSpPr>
              <p:sp>
                <p:nvSpPr>
                  <p:cNvPr id="108" name="椭圆 10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07" name="直接箭头连接符 106"/>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弧形 89"/>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圆角矩形 90"/>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TextBox 22"/>
              <p:cNvSpPr txBox="1"/>
              <p:nvPr/>
            </p:nvSpPr>
            <p:spPr>
              <a:xfrm>
                <a:off x="368908" y="2680098"/>
                <a:ext cx="1261884"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进入就绪队列</a:t>
                </a:r>
                <a:endParaRPr lang="zh-CN" altLang="en-US" sz="1400" b="1" dirty="0">
                  <a:solidFill>
                    <a:srgbClr val="11576A"/>
                  </a:solidFill>
                  <a:latin typeface="微软雅黑" pitchFamily="34" charset="-122"/>
                  <a:ea typeface="微软雅黑" pitchFamily="34" charset="-122"/>
                </a:endParaRPr>
              </a:p>
            </p:txBody>
          </p:sp>
          <p:sp>
            <p:nvSpPr>
              <p:cNvPr id="93" name="圆角矩形 92"/>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95" name="圆角矩形 94"/>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97" name="圆角矩形 96"/>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99" name="圆角矩形 98"/>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01" name="圆角矩形 100"/>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04" name="直接箭头连接符 103"/>
              <p:cNvCxnSpPr/>
              <p:nvPr/>
            </p:nvCxnSpPr>
            <p:spPr>
              <a:xfrm flipV="1">
                <a:off x="1683712" y="1667425"/>
                <a:ext cx="0" cy="357997"/>
              </a:xfrm>
              <a:prstGeom prst="straightConnector1">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29" name="组合 128"/>
          <p:cNvGrpSpPr/>
          <p:nvPr/>
        </p:nvGrpSpPr>
        <p:grpSpPr>
          <a:xfrm>
            <a:off x="683568" y="1617035"/>
            <a:ext cx="655949" cy="338554"/>
            <a:chOff x="1047033" y="651041"/>
            <a:chExt cx="698173" cy="338554"/>
          </a:xfrm>
        </p:grpSpPr>
        <p:sp>
          <p:nvSpPr>
            <p:cNvPr id="130" name="圆角矩形 129"/>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1"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C00000"/>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124525246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5" name="组合 84"/>
          <p:cNvGrpSpPr/>
          <p:nvPr/>
        </p:nvGrpSpPr>
        <p:grpSpPr>
          <a:xfrm>
            <a:off x="3807421" y="1676758"/>
            <a:ext cx="3572891" cy="1233095"/>
            <a:chOff x="834646" y="1657344"/>
            <a:chExt cx="3572891" cy="1233095"/>
          </a:xfrm>
        </p:grpSpPr>
        <p:sp>
          <p:nvSpPr>
            <p:cNvPr id="86" name="TextBox 3"/>
            <p:cNvSpPr txBox="1"/>
            <p:nvPr/>
          </p:nvSpPr>
          <p:spPr>
            <a:xfrm>
              <a:off x="1135038" y="1659333"/>
              <a:ext cx="3272499" cy="1231106"/>
            </a:xfrm>
            <a:prstGeom prst="rect">
              <a:avLst/>
            </a:prstGeom>
            <a:noFill/>
            <a:ln>
              <a:noFill/>
            </a:ln>
          </p:spPr>
          <p:txBody>
            <a:bodyPr wrap="square" rtlCol="0">
              <a:spAutoFit/>
            </a:bodyPr>
            <a:lstStyle/>
            <a:p>
              <a:pPr>
                <a:tabLst>
                  <a:tab pos="714375" algn="l"/>
                </a:tabLst>
              </a:pPr>
              <a:r>
                <a:rPr lang="zh-CN" altLang="en-US" sz="2000" b="1" dirty="0">
                  <a:solidFill>
                    <a:srgbClr val="C00000"/>
                  </a:solidFill>
                  <a:latin typeface="微软雅黑" pitchFamily="34" charset="-122"/>
                  <a:ea typeface="微软雅黑" pitchFamily="34" charset="-122"/>
                </a:rPr>
                <a:t>创建→就绪</a:t>
              </a:r>
              <a:endParaRPr lang="en-US" altLang="zh-CN" sz="2000" b="1" dirty="0">
                <a:solidFill>
                  <a:srgbClr val="C00000"/>
                </a:solidFill>
                <a:latin typeface="微软雅黑" pitchFamily="34" charset="-122"/>
                <a:ea typeface="微软雅黑" pitchFamily="34" charset="-122"/>
              </a:endParaRPr>
            </a:p>
            <a:p>
              <a:pPr>
                <a:tabLst>
                  <a:tab pos="714375" algn="l"/>
                </a:tabLst>
              </a:pPr>
              <a:r>
                <a:rPr lang="zh-CN" altLang="en-US" b="1" dirty="0">
                  <a:solidFill>
                    <a:srgbClr val="11576A"/>
                  </a:solidFill>
                  <a:latin typeface="微软雅黑" pitchFamily="34" charset="-122"/>
                  <a:ea typeface="微软雅黑" pitchFamily="34" charset="-122"/>
                </a:rPr>
                <a:t>当进程被创建完成并初始化后，一切就绪准备运行时，变为就绪状态</a:t>
              </a:r>
              <a:endParaRPr lang="zh-CN" altLang="en-US" b="1" dirty="0">
                <a:solidFill>
                  <a:srgbClr val="FFFF00"/>
                </a:solidFill>
                <a:latin typeface="微软雅黑" pitchFamily="34" charset="-122"/>
                <a:ea typeface="微软雅黑" pitchFamily="34" charset="-122"/>
              </a:endParaRPr>
            </a:p>
          </p:txBody>
        </p:sp>
        <p:sp>
          <p:nvSpPr>
            <p:cNvPr id="87" name="TextBox 7"/>
            <p:cNvSpPr txBox="1"/>
            <p:nvPr/>
          </p:nvSpPr>
          <p:spPr>
            <a:xfrm>
              <a:off x="834646" y="1657344"/>
              <a:ext cx="433390"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88" name="组合 87"/>
          <p:cNvGrpSpPr/>
          <p:nvPr/>
        </p:nvGrpSpPr>
        <p:grpSpPr>
          <a:xfrm>
            <a:off x="107504" y="1627328"/>
            <a:ext cx="4062009" cy="3304311"/>
            <a:chOff x="107504" y="1627328"/>
            <a:chExt cx="4062009" cy="3304311"/>
          </a:xfrm>
        </p:grpSpPr>
        <p:sp>
          <p:nvSpPr>
            <p:cNvPr id="89" name="弧形 88"/>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0" name="组合 89"/>
            <p:cNvGrpSpPr/>
            <p:nvPr/>
          </p:nvGrpSpPr>
          <p:grpSpPr>
            <a:xfrm>
              <a:off x="107504" y="1627328"/>
              <a:ext cx="4062009" cy="2950417"/>
              <a:chOff x="368908" y="1667425"/>
              <a:chExt cx="4062009" cy="2950417"/>
            </a:xfrm>
          </p:grpSpPr>
          <p:grpSp>
            <p:nvGrpSpPr>
              <p:cNvPr id="91" name="组合 90"/>
              <p:cNvGrpSpPr/>
              <p:nvPr/>
            </p:nvGrpSpPr>
            <p:grpSpPr>
              <a:xfrm>
                <a:off x="1043608" y="2025732"/>
                <a:ext cx="3008403" cy="2592110"/>
                <a:chOff x="4572000" y="1275606"/>
                <a:chExt cx="3008403" cy="2592110"/>
              </a:xfrm>
            </p:grpSpPr>
            <p:grpSp>
              <p:nvGrpSpPr>
                <p:cNvPr id="113" name="组合 112"/>
                <p:cNvGrpSpPr/>
                <p:nvPr/>
              </p:nvGrpSpPr>
              <p:grpSpPr>
                <a:xfrm>
                  <a:off x="4572000" y="1275606"/>
                  <a:ext cx="1280211" cy="640662"/>
                  <a:chOff x="5004048" y="1347614"/>
                  <a:chExt cx="1280211" cy="640662"/>
                </a:xfrm>
              </p:grpSpPr>
              <p:sp>
                <p:nvSpPr>
                  <p:cNvPr id="127" name="椭圆 12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4" name="组合 113"/>
                <p:cNvGrpSpPr/>
                <p:nvPr/>
              </p:nvGrpSpPr>
              <p:grpSpPr>
                <a:xfrm>
                  <a:off x="4572000" y="2274265"/>
                  <a:ext cx="1280211" cy="640662"/>
                  <a:chOff x="5004048" y="1347614"/>
                  <a:chExt cx="1280211" cy="640662"/>
                </a:xfrm>
              </p:grpSpPr>
              <p:sp>
                <p:nvSpPr>
                  <p:cNvPr id="125" name="椭圆 12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5" name="组合 114"/>
                <p:cNvGrpSpPr/>
                <p:nvPr/>
              </p:nvGrpSpPr>
              <p:grpSpPr>
                <a:xfrm>
                  <a:off x="6300192" y="2252854"/>
                  <a:ext cx="1280211" cy="640662"/>
                  <a:chOff x="5004048" y="1347614"/>
                  <a:chExt cx="1280211" cy="640662"/>
                </a:xfrm>
              </p:grpSpPr>
              <p:sp>
                <p:nvSpPr>
                  <p:cNvPr id="123" name="椭圆 12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6" name="弧形 115"/>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7" name="直接箭头连接符 116"/>
                <p:cNvCxnSpPr/>
                <p:nvPr/>
              </p:nvCxnSpPr>
              <p:spPr>
                <a:xfrm flipV="1">
                  <a:off x="5212104" y="1915360"/>
                  <a:ext cx="0" cy="357997"/>
                </a:xfrm>
                <a:prstGeom prst="straightConnector1">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8" name="组合 117"/>
                <p:cNvGrpSpPr/>
                <p:nvPr/>
              </p:nvGrpSpPr>
              <p:grpSpPr>
                <a:xfrm>
                  <a:off x="5436096" y="2228395"/>
                  <a:ext cx="1629555" cy="1639321"/>
                  <a:chOff x="5652120" y="2228395"/>
                  <a:chExt cx="1629555" cy="1639321"/>
                </a:xfrm>
              </p:grpSpPr>
              <p:grpSp>
                <p:nvGrpSpPr>
                  <p:cNvPr id="119" name="组合 118"/>
                  <p:cNvGrpSpPr/>
                  <p:nvPr/>
                </p:nvGrpSpPr>
                <p:grpSpPr>
                  <a:xfrm>
                    <a:off x="5652120" y="3227054"/>
                    <a:ext cx="1280211" cy="640662"/>
                    <a:chOff x="5004048" y="1347614"/>
                    <a:chExt cx="1280211" cy="640662"/>
                  </a:xfrm>
                </p:grpSpPr>
                <p:sp>
                  <p:nvSpPr>
                    <p:cNvPr id="121" name="椭圆 12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20" name="弧形 119"/>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92" name="组合 91"/>
              <p:cNvGrpSpPr/>
              <p:nvPr/>
            </p:nvGrpSpPr>
            <p:grpSpPr>
              <a:xfrm>
                <a:off x="2777110" y="1995686"/>
                <a:ext cx="1280211" cy="989694"/>
                <a:chOff x="6305502" y="1245560"/>
                <a:chExt cx="1280211" cy="989694"/>
              </a:xfrm>
            </p:grpSpPr>
            <p:grpSp>
              <p:nvGrpSpPr>
                <p:cNvPr id="109" name="组合 108"/>
                <p:cNvGrpSpPr/>
                <p:nvPr/>
              </p:nvGrpSpPr>
              <p:grpSpPr>
                <a:xfrm>
                  <a:off x="6305502" y="1245560"/>
                  <a:ext cx="1280211" cy="640662"/>
                  <a:chOff x="5004048" y="1347614"/>
                  <a:chExt cx="1280211" cy="640662"/>
                </a:xfrm>
              </p:grpSpPr>
              <p:sp>
                <p:nvSpPr>
                  <p:cNvPr id="111" name="椭圆 11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10" name="直接箭头连接符 109"/>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93" name="弧形 92"/>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圆角矩形 93"/>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 name="TextBox 22"/>
              <p:cNvSpPr txBox="1"/>
              <p:nvPr/>
            </p:nvSpPr>
            <p:spPr>
              <a:xfrm>
                <a:off x="368908" y="2680098"/>
                <a:ext cx="1300356" cy="307777"/>
              </a:xfrm>
              <a:prstGeom prst="rect">
                <a:avLst/>
              </a:prstGeom>
              <a:noFill/>
            </p:spPr>
            <p:txBody>
              <a:bodyPr wrap="none" rtlCol="0">
                <a:spAutoFit/>
              </a:bodyPr>
              <a:lstStyle/>
              <a:p>
                <a:r>
                  <a:rPr lang="zh-CN" altLang="en-US" sz="1400" b="1">
                    <a:solidFill>
                      <a:srgbClr val="C00000"/>
                    </a:solidFill>
                    <a:latin typeface="微软雅黑" pitchFamily="34" charset="-122"/>
                    <a:ea typeface="微软雅黑" pitchFamily="34" charset="-122"/>
                  </a:rPr>
                  <a:t>进入就绪队列</a:t>
                </a:r>
                <a:endParaRPr lang="zh-CN" altLang="en-US" sz="1400" b="1" dirty="0">
                  <a:solidFill>
                    <a:srgbClr val="C00000"/>
                  </a:solidFill>
                  <a:latin typeface="微软雅黑" pitchFamily="34" charset="-122"/>
                  <a:ea typeface="微软雅黑" pitchFamily="34" charset="-122"/>
                </a:endParaRPr>
              </a:p>
            </p:txBody>
          </p:sp>
          <p:sp>
            <p:nvSpPr>
              <p:cNvPr id="96" name="圆角矩形 95"/>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98" name="圆角矩形 97"/>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100" name="圆角矩形 99"/>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102" name="圆角矩形 101"/>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04" name="圆角矩形 103"/>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07" name="直接箭头连接符 106"/>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32" name="组合 131"/>
          <p:cNvGrpSpPr/>
          <p:nvPr/>
        </p:nvGrpSpPr>
        <p:grpSpPr>
          <a:xfrm>
            <a:off x="719678" y="1617035"/>
            <a:ext cx="647859" cy="338554"/>
            <a:chOff x="1047033" y="651041"/>
            <a:chExt cx="689562" cy="338554"/>
          </a:xfrm>
        </p:grpSpPr>
        <p:sp>
          <p:nvSpPr>
            <p:cNvPr id="133" name="圆角矩形 132"/>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4" name="TextBox 22"/>
            <p:cNvSpPr txBox="1"/>
            <p:nvPr/>
          </p:nvSpPr>
          <p:spPr>
            <a:xfrm>
              <a:off x="1047033" y="651041"/>
              <a:ext cx="655949"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142930912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left)">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3" name="组合 82"/>
          <p:cNvGrpSpPr/>
          <p:nvPr/>
        </p:nvGrpSpPr>
        <p:grpSpPr>
          <a:xfrm>
            <a:off x="3875004" y="1712170"/>
            <a:ext cx="3361292" cy="1235608"/>
            <a:chOff x="834646" y="1021012"/>
            <a:chExt cx="3282807" cy="1235608"/>
          </a:xfrm>
        </p:grpSpPr>
        <p:sp>
          <p:nvSpPr>
            <p:cNvPr id="84" name="Text Box 2"/>
            <p:cNvSpPr txBox="1">
              <a:spLocks noChangeArrowheads="1"/>
            </p:cNvSpPr>
            <p:nvPr/>
          </p:nvSpPr>
          <p:spPr bwMode="auto">
            <a:xfrm>
              <a:off x="1135038" y="1025514"/>
              <a:ext cx="2982415" cy="12311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0" lvl="2" eaLnBrk="1" hangingPunct="1"/>
              <a:r>
                <a:rPr lang="zh-CN" altLang="en-US" sz="2000" b="1" dirty="0">
                  <a:solidFill>
                    <a:srgbClr val="C00000"/>
                  </a:solidFill>
                  <a:latin typeface="微软雅黑" pitchFamily="34" charset="-122"/>
                  <a:ea typeface="微软雅黑" pitchFamily="34" charset="-122"/>
                </a:rPr>
                <a:t>就绪→运行</a:t>
              </a:r>
              <a:endParaRPr lang="en-US" altLang="zh-CN" sz="2000" b="1" dirty="0">
                <a:solidFill>
                  <a:srgbClr val="C00000"/>
                </a:solidFill>
                <a:latin typeface="微软雅黑" pitchFamily="34" charset="-122"/>
                <a:ea typeface="微软雅黑" pitchFamily="34" charset="-122"/>
              </a:endParaRPr>
            </a:p>
            <a:p>
              <a:pPr marL="0" lvl="2" eaLnBrk="1" hangingPunct="1"/>
              <a:r>
                <a:rPr lang="zh-CN" altLang="en-US" b="1" dirty="0">
                  <a:solidFill>
                    <a:srgbClr val="11576A"/>
                  </a:solidFill>
                  <a:latin typeface="微软雅黑" pitchFamily="34" charset="-122"/>
                  <a:ea typeface="微软雅黑" pitchFamily="34" charset="-122"/>
                </a:rPr>
                <a:t>处于就绪状态的进程被进程调度程序选中后，就分配到处理机上来运行</a:t>
              </a:r>
            </a:p>
          </p:txBody>
        </p:sp>
        <p:sp>
          <p:nvSpPr>
            <p:cNvPr id="85" name="TextBox 4"/>
            <p:cNvSpPr txBox="1"/>
            <p:nvPr/>
          </p:nvSpPr>
          <p:spPr>
            <a:xfrm>
              <a:off x="834646" y="1021012"/>
              <a:ext cx="433390"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86" name="组合 85"/>
          <p:cNvGrpSpPr/>
          <p:nvPr/>
        </p:nvGrpSpPr>
        <p:grpSpPr>
          <a:xfrm>
            <a:off x="107504" y="1627328"/>
            <a:ext cx="4062009" cy="3304311"/>
            <a:chOff x="107504" y="1627328"/>
            <a:chExt cx="4062009" cy="3304311"/>
          </a:xfrm>
        </p:grpSpPr>
        <p:sp>
          <p:nvSpPr>
            <p:cNvPr id="87" name="弧形 86"/>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8" name="组合 87"/>
            <p:cNvGrpSpPr/>
            <p:nvPr/>
          </p:nvGrpSpPr>
          <p:grpSpPr>
            <a:xfrm>
              <a:off x="107504" y="1627328"/>
              <a:ext cx="4062009" cy="2950417"/>
              <a:chOff x="368908" y="1667425"/>
              <a:chExt cx="4062009" cy="2950417"/>
            </a:xfrm>
          </p:grpSpPr>
          <p:grpSp>
            <p:nvGrpSpPr>
              <p:cNvPr id="89" name="组合 88"/>
              <p:cNvGrpSpPr/>
              <p:nvPr/>
            </p:nvGrpSpPr>
            <p:grpSpPr>
              <a:xfrm>
                <a:off x="1043608" y="2025732"/>
                <a:ext cx="3008403" cy="2592110"/>
                <a:chOff x="4572000" y="1275606"/>
                <a:chExt cx="3008403" cy="2592110"/>
              </a:xfrm>
            </p:grpSpPr>
            <p:grpSp>
              <p:nvGrpSpPr>
                <p:cNvPr id="111" name="组合 110"/>
                <p:cNvGrpSpPr/>
                <p:nvPr/>
              </p:nvGrpSpPr>
              <p:grpSpPr>
                <a:xfrm>
                  <a:off x="4572000" y="1275606"/>
                  <a:ext cx="1280211" cy="640662"/>
                  <a:chOff x="5004048" y="1347614"/>
                  <a:chExt cx="1280211" cy="640662"/>
                </a:xfrm>
              </p:grpSpPr>
              <p:sp>
                <p:nvSpPr>
                  <p:cNvPr id="125" name="椭圆 12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2" name="组合 111"/>
                <p:cNvGrpSpPr/>
                <p:nvPr/>
              </p:nvGrpSpPr>
              <p:grpSpPr>
                <a:xfrm>
                  <a:off x="4572000" y="2274265"/>
                  <a:ext cx="1280211" cy="640662"/>
                  <a:chOff x="5004048" y="1347614"/>
                  <a:chExt cx="1280211" cy="640662"/>
                </a:xfrm>
              </p:grpSpPr>
              <p:sp>
                <p:nvSpPr>
                  <p:cNvPr id="123" name="椭圆 12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3" name="组合 112"/>
                <p:cNvGrpSpPr/>
                <p:nvPr/>
              </p:nvGrpSpPr>
              <p:grpSpPr>
                <a:xfrm>
                  <a:off x="6300192" y="2252854"/>
                  <a:ext cx="1280211" cy="640662"/>
                  <a:chOff x="5004048" y="1347614"/>
                  <a:chExt cx="1280211" cy="640662"/>
                </a:xfrm>
              </p:grpSpPr>
              <p:sp>
                <p:nvSpPr>
                  <p:cNvPr id="121" name="椭圆 12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4" name="弧形 113"/>
                <p:cNvSpPr/>
                <p:nvPr/>
              </p:nvSpPr>
              <p:spPr>
                <a:xfrm rot="18840000">
                  <a:off x="5300215" y="2054475"/>
                  <a:ext cx="1484437" cy="1532939"/>
                </a:xfrm>
                <a:prstGeom prst="arc">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5" name="直接箭头连接符 114"/>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6" name="组合 115"/>
                <p:cNvGrpSpPr/>
                <p:nvPr/>
              </p:nvGrpSpPr>
              <p:grpSpPr>
                <a:xfrm>
                  <a:off x="5436096" y="2228395"/>
                  <a:ext cx="1629555" cy="1639321"/>
                  <a:chOff x="5652120" y="2228395"/>
                  <a:chExt cx="1629555" cy="1639321"/>
                </a:xfrm>
              </p:grpSpPr>
              <p:grpSp>
                <p:nvGrpSpPr>
                  <p:cNvPr id="117" name="组合 116"/>
                  <p:cNvGrpSpPr/>
                  <p:nvPr/>
                </p:nvGrpSpPr>
                <p:grpSpPr>
                  <a:xfrm>
                    <a:off x="5652120" y="3227054"/>
                    <a:ext cx="1280211" cy="640662"/>
                    <a:chOff x="5004048" y="1347614"/>
                    <a:chExt cx="1280211" cy="640662"/>
                  </a:xfrm>
                </p:grpSpPr>
                <p:sp>
                  <p:nvSpPr>
                    <p:cNvPr id="119" name="椭圆 11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18" name="弧形 117"/>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90" name="组合 89"/>
              <p:cNvGrpSpPr/>
              <p:nvPr/>
            </p:nvGrpSpPr>
            <p:grpSpPr>
              <a:xfrm>
                <a:off x="2777110" y="1995686"/>
                <a:ext cx="1280211" cy="989694"/>
                <a:chOff x="6305502" y="1245560"/>
                <a:chExt cx="1280211" cy="989694"/>
              </a:xfrm>
            </p:grpSpPr>
            <p:grpSp>
              <p:nvGrpSpPr>
                <p:cNvPr id="107" name="组合 106"/>
                <p:cNvGrpSpPr/>
                <p:nvPr/>
              </p:nvGrpSpPr>
              <p:grpSpPr>
                <a:xfrm>
                  <a:off x="6305502" y="1245560"/>
                  <a:ext cx="1280211" cy="640662"/>
                  <a:chOff x="5004048" y="1347614"/>
                  <a:chExt cx="1280211" cy="640662"/>
                </a:xfrm>
              </p:grpSpPr>
              <p:sp>
                <p:nvSpPr>
                  <p:cNvPr id="109" name="椭圆 10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08" name="直接箭头连接符 107"/>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弧形 90"/>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圆角矩形 91"/>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TextBox 22"/>
              <p:cNvSpPr txBox="1"/>
              <p:nvPr/>
            </p:nvSpPr>
            <p:spPr>
              <a:xfrm>
                <a:off x="368908" y="2680098"/>
                <a:ext cx="1261884"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进入就绪队列</a:t>
                </a:r>
                <a:endParaRPr lang="zh-CN" altLang="en-US" sz="1400" b="1" dirty="0">
                  <a:solidFill>
                    <a:srgbClr val="11576A"/>
                  </a:solidFill>
                  <a:latin typeface="微软雅黑" pitchFamily="34" charset="-122"/>
                  <a:ea typeface="微软雅黑" pitchFamily="34" charset="-122"/>
                </a:endParaRPr>
              </a:p>
            </p:txBody>
          </p:sp>
          <p:sp>
            <p:nvSpPr>
              <p:cNvPr id="94" name="圆角矩形 93"/>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 name="TextBox 24"/>
              <p:cNvSpPr txBox="1"/>
              <p:nvPr/>
            </p:nvSpPr>
            <p:spPr>
              <a:xfrm>
                <a:off x="2121132" y="2651981"/>
                <a:ext cx="785818" cy="307777"/>
              </a:xfrm>
              <a:prstGeom prst="rect">
                <a:avLst/>
              </a:prstGeom>
              <a:noFill/>
            </p:spPr>
            <p:txBody>
              <a:bodyPr wrap="square" rtlCol="0">
                <a:spAutoFit/>
              </a:bodyPr>
              <a:lstStyle/>
              <a:p>
                <a:pPr algn="ctr"/>
                <a:r>
                  <a:rPr lang="zh-CN" altLang="en-US" sz="1400" b="1" dirty="0">
                    <a:solidFill>
                      <a:srgbClr val="C00000"/>
                    </a:solidFill>
                    <a:latin typeface="微软雅黑" pitchFamily="34" charset="-122"/>
                    <a:ea typeface="微软雅黑" pitchFamily="34" charset="-122"/>
                  </a:rPr>
                  <a:t>被调度</a:t>
                </a:r>
              </a:p>
            </p:txBody>
          </p:sp>
          <p:sp>
            <p:nvSpPr>
              <p:cNvPr id="96" name="圆角矩形 95"/>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98" name="圆角矩形 97"/>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100" name="圆角矩形 99"/>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02" name="圆角矩形 101"/>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05" name="直接箭头连接符 104"/>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30" name="组合 129"/>
          <p:cNvGrpSpPr/>
          <p:nvPr/>
        </p:nvGrpSpPr>
        <p:grpSpPr>
          <a:xfrm>
            <a:off x="719678" y="1617035"/>
            <a:ext cx="647859" cy="338554"/>
            <a:chOff x="1047033" y="651041"/>
            <a:chExt cx="689562" cy="338554"/>
          </a:xfrm>
        </p:grpSpPr>
        <p:sp>
          <p:nvSpPr>
            <p:cNvPr id="131" name="圆角矩形 130"/>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2" name="TextBox 22"/>
            <p:cNvSpPr txBox="1"/>
            <p:nvPr/>
          </p:nvSpPr>
          <p:spPr>
            <a:xfrm>
              <a:off x="1047033" y="651041"/>
              <a:ext cx="655949"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268360510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2" name="组合 81"/>
          <p:cNvGrpSpPr/>
          <p:nvPr/>
        </p:nvGrpSpPr>
        <p:grpSpPr>
          <a:xfrm>
            <a:off x="3942833" y="1834560"/>
            <a:ext cx="3162554" cy="1231106"/>
            <a:chOff x="834646" y="2025646"/>
            <a:chExt cx="3162554" cy="1231106"/>
          </a:xfrm>
        </p:grpSpPr>
        <p:sp>
          <p:nvSpPr>
            <p:cNvPr id="83" name="Text Box 2"/>
            <p:cNvSpPr txBox="1">
              <a:spLocks noChangeArrowheads="1"/>
            </p:cNvSpPr>
            <p:nvPr/>
          </p:nvSpPr>
          <p:spPr bwMode="auto">
            <a:xfrm>
              <a:off x="1135038" y="2025646"/>
              <a:ext cx="2862162" cy="12311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0" lvl="2" eaLnBrk="1" hangingPunct="1"/>
              <a:r>
                <a:rPr lang="zh-CN" altLang="en-US" sz="2000" b="1" dirty="0">
                  <a:solidFill>
                    <a:srgbClr val="C00000"/>
                  </a:solidFill>
                  <a:latin typeface="微软雅黑" pitchFamily="34" charset="-122"/>
                  <a:ea typeface="微软雅黑" pitchFamily="34" charset="-122"/>
                </a:rPr>
                <a:t>运行→结束</a:t>
              </a:r>
              <a:endParaRPr lang="en-US" altLang="zh-CN" sz="2000" b="1" dirty="0">
                <a:solidFill>
                  <a:srgbClr val="C00000"/>
                </a:solidFill>
                <a:latin typeface="微软雅黑" pitchFamily="34" charset="-122"/>
                <a:ea typeface="微软雅黑" pitchFamily="34" charset="-122"/>
              </a:endParaRPr>
            </a:p>
            <a:p>
              <a:pPr marL="0" lvl="2" eaLnBrk="1" hangingPunct="1"/>
              <a:r>
                <a:rPr lang="zh-CN" altLang="en-US" b="1" dirty="0">
                  <a:solidFill>
                    <a:srgbClr val="11576A"/>
                  </a:solidFill>
                  <a:latin typeface="微软雅黑" pitchFamily="34" charset="-122"/>
                  <a:ea typeface="微软雅黑" pitchFamily="34" charset="-122"/>
                </a:rPr>
                <a:t>当进程表示它已经完成或者因出错，当前运行进程会由</a:t>
              </a:r>
              <a:r>
                <a:rPr lang="zh-CN" altLang="en-US" b="1" dirty="0">
                  <a:solidFill>
                    <a:srgbClr val="FF0000"/>
                  </a:solidFill>
                  <a:latin typeface="微软雅黑" pitchFamily="34" charset="-122"/>
                  <a:ea typeface="微软雅黑" pitchFamily="34" charset="-122"/>
                </a:rPr>
                <a:t>操作系统</a:t>
              </a:r>
              <a:r>
                <a:rPr lang="zh-CN" altLang="en-US" b="1" dirty="0">
                  <a:solidFill>
                    <a:srgbClr val="11576A"/>
                  </a:solidFill>
                  <a:latin typeface="微软雅黑" pitchFamily="34" charset="-122"/>
                  <a:ea typeface="微软雅黑" pitchFamily="34" charset="-122"/>
                </a:rPr>
                <a:t>作结束处理</a:t>
              </a:r>
            </a:p>
          </p:txBody>
        </p:sp>
        <p:sp>
          <p:nvSpPr>
            <p:cNvPr id="84" name="TextBox 5"/>
            <p:cNvSpPr txBox="1"/>
            <p:nvPr/>
          </p:nvSpPr>
          <p:spPr>
            <a:xfrm>
              <a:off x="834646" y="2028764"/>
              <a:ext cx="433390"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85" name="组合 84"/>
          <p:cNvGrpSpPr/>
          <p:nvPr/>
        </p:nvGrpSpPr>
        <p:grpSpPr>
          <a:xfrm>
            <a:off x="107504" y="1627328"/>
            <a:ext cx="4062009" cy="3304311"/>
            <a:chOff x="107504" y="1627328"/>
            <a:chExt cx="4062009" cy="3304311"/>
          </a:xfrm>
        </p:grpSpPr>
        <p:sp>
          <p:nvSpPr>
            <p:cNvPr id="86" name="弧形 85"/>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7" name="组合 86"/>
            <p:cNvGrpSpPr/>
            <p:nvPr/>
          </p:nvGrpSpPr>
          <p:grpSpPr>
            <a:xfrm>
              <a:off x="107504" y="1627328"/>
              <a:ext cx="4062009" cy="2950417"/>
              <a:chOff x="368908" y="1667425"/>
              <a:chExt cx="4062009" cy="2950417"/>
            </a:xfrm>
          </p:grpSpPr>
          <p:grpSp>
            <p:nvGrpSpPr>
              <p:cNvPr id="88" name="组合 87"/>
              <p:cNvGrpSpPr/>
              <p:nvPr/>
            </p:nvGrpSpPr>
            <p:grpSpPr>
              <a:xfrm>
                <a:off x="1043608" y="2025732"/>
                <a:ext cx="3008403" cy="2592110"/>
                <a:chOff x="4572000" y="1275606"/>
                <a:chExt cx="3008403" cy="2592110"/>
              </a:xfrm>
            </p:grpSpPr>
            <p:grpSp>
              <p:nvGrpSpPr>
                <p:cNvPr id="110" name="组合 109"/>
                <p:cNvGrpSpPr/>
                <p:nvPr/>
              </p:nvGrpSpPr>
              <p:grpSpPr>
                <a:xfrm>
                  <a:off x="4572000" y="1275606"/>
                  <a:ext cx="1280211" cy="640662"/>
                  <a:chOff x="5004048" y="1347614"/>
                  <a:chExt cx="1280211" cy="640662"/>
                </a:xfrm>
              </p:grpSpPr>
              <p:sp>
                <p:nvSpPr>
                  <p:cNvPr id="124" name="椭圆 12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1" name="组合 110"/>
                <p:cNvGrpSpPr/>
                <p:nvPr/>
              </p:nvGrpSpPr>
              <p:grpSpPr>
                <a:xfrm>
                  <a:off x="4572000" y="2274265"/>
                  <a:ext cx="1280211" cy="640662"/>
                  <a:chOff x="5004048" y="1347614"/>
                  <a:chExt cx="1280211" cy="640662"/>
                </a:xfrm>
              </p:grpSpPr>
              <p:sp>
                <p:nvSpPr>
                  <p:cNvPr id="122" name="椭圆 12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2" name="组合 111"/>
                <p:cNvGrpSpPr/>
                <p:nvPr/>
              </p:nvGrpSpPr>
              <p:grpSpPr>
                <a:xfrm>
                  <a:off x="6300192" y="2252854"/>
                  <a:ext cx="1280211" cy="640662"/>
                  <a:chOff x="5004048" y="1347614"/>
                  <a:chExt cx="1280211" cy="640662"/>
                </a:xfrm>
              </p:grpSpPr>
              <p:sp>
                <p:nvSpPr>
                  <p:cNvPr id="120" name="椭圆 11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3" name="弧形 112"/>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4" name="直接箭头连接符 113"/>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5" name="组合 114"/>
                <p:cNvGrpSpPr/>
                <p:nvPr/>
              </p:nvGrpSpPr>
              <p:grpSpPr>
                <a:xfrm>
                  <a:off x="5436096" y="2228395"/>
                  <a:ext cx="1629555" cy="1639321"/>
                  <a:chOff x="5652120" y="2228395"/>
                  <a:chExt cx="1629555" cy="1639321"/>
                </a:xfrm>
              </p:grpSpPr>
              <p:grpSp>
                <p:nvGrpSpPr>
                  <p:cNvPr id="116" name="组合 115"/>
                  <p:cNvGrpSpPr/>
                  <p:nvPr/>
                </p:nvGrpSpPr>
                <p:grpSpPr>
                  <a:xfrm>
                    <a:off x="5652120" y="3227054"/>
                    <a:ext cx="1280211" cy="640662"/>
                    <a:chOff x="5004048" y="1347614"/>
                    <a:chExt cx="1280211" cy="640662"/>
                  </a:xfrm>
                </p:grpSpPr>
                <p:sp>
                  <p:nvSpPr>
                    <p:cNvPr id="118" name="椭圆 11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17" name="弧形 116"/>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89" name="组合 88"/>
              <p:cNvGrpSpPr/>
              <p:nvPr/>
            </p:nvGrpSpPr>
            <p:grpSpPr>
              <a:xfrm>
                <a:off x="2777110" y="1995686"/>
                <a:ext cx="1280211" cy="989694"/>
                <a:chOff x="6305502" y="1245560"/>
                <a:chExt cx="1280211" cy="989694"/>
              </a:xfrm>
            </p:grpSpPr>
            <p:grpSp>
              <p:nvGrpSpPr>
                <p:cNvPr id="106" name="组合 105"/>
                <p:cNvGrpSpPr/>
                <p:nvPr/>
              </p:nvGrpSpPr>
              <p:grpSpPr>
                <a:xfrm>
                  <a:off x="6305502" y="1245560"/>
                  <a:ext cx="1280211" cy="640662"/>
                  <a:chOff x="5004048" y="1347614"/>
                  <a:chExt cx="1280211" cy="640662"/>
                </a:xfrm>
              </p:grpSpPr>
              <p:sp>
                <p:nvSpPr>
                  <p:cNvPr id="108" name="椭圆 10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07" name="直接箭头连接符 106"/>
                <p:cNvCxnSpPr/>
                <p:nvPr/>
              </p:nvCxnSpPr>
              <p:spPr>
                <a:xfrm flipV="1">
                  <a:off x="6945608" y="1877257"/>
                  <a:ext cx="0" cy="35799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弧形 89"/>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圆角矩形 90"/>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TextBox 22"/>
              <p:cNvSpPr txBox="1"/>
              <p:nvPr/>
            </p:nvSpPr>
            <p:spPr>
              <a:xfrm>
                <a:off x="368908" y="2680098"/>
                <a:ext cx="1261884"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进入就绪队列</a:t>
                </a:r>
                <a:endParaRPr lang="zh-CN" altLang="en-US" sz="1400" b="1" dirty="0">
                  <a:solidFill>
                    <a:srgbClr val="11576A"/>
                  </a:solidFill>
                  <a:latin typeface="微软雅黑" pitchFamily="34" charset="-122"/>
                  <a:ea typeface="微软雅黑" pitchFamily="34" charset="-122"/>
                </a:endParaRPr>
              </a:p>
            </p:txBody>
          </p:sp>
          <p:sp>
            <p:nvSpPr>
              <p:cNvPr id="93" name="圆角矩形 92"/>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95" name="圆角矩形 94"/>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97" name="圆角矩形 96"/>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99" name="圆角矩形 98"/>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C00000"/>
                    </a:solidFill>
                    <a:latin typeface="微软雅黑" pitchFamily="34" charset="-122"/>
                    <a:ea typeface="微软雅黑" pitchFamily="34" charset="-122"/>
                  </a:rPr>
                  <a:t>结束</a:t>
                </a:r>
              </a:p>
            </p:txBody>
          </p:sp>
          <p:sp>
            <p:nvSpPr>
              <p:cNvPr id="101" name="圆角矩形 100"/>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04" name="直接箭头连接符 103"/>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29" name="组合 128"/>
          <p:cNvGrpSpPr/>
          <p:nvPr/>
        </p:nvGrpSpPr>
        <p:grpSpPr>
          <a:xfrm>
            <a:off x="719678" y="1617035"/>
            <a:ext cx="647859" cy="338554"/>
            <a:chOff x="1047033" y="651041"/>
            <a:chExt cx="689562" cy="338554"/>
          </a:xfrm>
        </p:grpSpPr>
        <p:sp>
          <p:nvSpPr>
            <p:cNvPr id="130" name="圆角矩形 129"/>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1" name="TextBox 22"/>
            <p:cNvSpPr txBox="1"/>
            <p:nvPr/>
          </p:nvSpPr>
          <p:spPr>
            <a:xfrm>
              <a:off x="1047033" y="651041"/>
              <a:ext cx="655949"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18698913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2" name="组合 81"/>
          <p:cNvGrpSpPr/>
          <p:nvPr/>
        </p:nvGrpSpPr>
        <p:grpSpPr>
          <a:xfrm>
            <a:off x="3756997" y="1727015"/>
            <a:ext cx="3560012" cy="1235868"/>
            <a:chOff x="834646" y="2949578"/>
            <a:chExt cx="3560012" cy="1235868"/>
          </a:xfrm>
        </p:grpSpPr>
        <p:sp>
          <p:nvSpPr>
            <p:cNvPr id="83" name="Text Box 2"/>
            <p:cNvSpPr txBox="1">
              <a:spLocks noChangeArrowheads="1"/>
            </p:cNvSpPr>
            <p:nvPr/>
          </p:nvSpPr>
          <p:spPr bwMode="auto">
            <a:xfrm>
              <a:off x="1135038" y="2954340"/>
              <a:ext cx="3259620" cy="12311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0" lvl="2" eaLnBrk="1" hangingPunct="1"/>
              <a:r>
                <a:rPr lang="zh-CN" altLang="en-US" sz="2000" b="1" dirty="0">
                  <a:solidFill>
                    <a:srgbClr val="C00000"/>
                  </a:solidFill>
                  <a:latin typeface="微软雅黑" pitchFamily="34" charset="-122"/>
                  <a:ea typeface="微软雅黑" pitchFamily="34" charset="-122"/>
                </a:rPr>
                <a:t>运行→就绪</a:t>
              </a:r>
              <a:endParaRPr lang="en-US" altLang="zh-CN" sz="2000" b="1" dirty="0">
                <a:solidFill>
                  <a:srgbClr val="C00000"/>
                </a:solidFill>
                <a:latin typeface="微软雅黑" pitchFamily="34" charset="-122"/>
                <a:ea typeface="微软雅黑" pitchFamily="34" charset="-122"/>
              </a:endParaRPr>
            </a:p>
            <a:p>
              <a:pPr marL="0" lvl="2" eaLnBrk="1" hangingPunct="1"/>
              <a:r>
                <a:rPr lang="zh-CN" altLang="en-US" b="1" dirty="0">
                  <a:solidFill>
                    <a:srgbClr val="11576A"/>
                  </a:solidFill>
                  <a:latin typeface="微软雅黑" pitchFamily="34" charset="-122"/>
                  <a:ea typeface="微软雅黑" pitchFamily="34" charset="-122"/>
                </a:rPr>
                <a:t>处于运行状态的进程在其运行过程中，由于分配给它的处理机时间片用完而让出处理机</a:t>
              </a:r>
              <a:endParaRPr lang="zh-CN" altLang="en-US" b="1" dirty="0">
                <a:solidFill>
                  <a:srgbClr val="C00000"/>
                </a:solidFill>
                <a:latin typeface="微软雅黑" pitchFamily="34" charset="-122"/>
                <a:ea typeface="微软雅黑" pitchFamily="34" charset="-122"/>
              </a:endParaRPr>
            </a:p>
          </p:txBody>
        </p:sp>
        <p:sp>
          <p:nvSpPr>
            <p:cNvPr id="84" name="TextBox 6"/>
            <p:cNvSpPr txBox="1"/>
            <p:nvPr/>
          </p:nvSpPr>
          <p:spPr>
            <a:xfrm>
              <a:off x="834646" y="2949578"/>
              <a:ext cx="433390"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85" name="组合 84"/>
          <p:cNvGrpSpPr/>
          <p:nvPr/>
        </p:nvGrpSpPr>
        <p:grpSpPr>
          <a:xfrm>
            <a:off x="107504" y="1627328"/>
            <a:ext cx="4062009" cy="3304311"/>
            <a:chOff x="107504" y="1627328"/>
            <a:chExt cx="4062009" cy="3304311"/>
          </a:xfrm>
        </p:grpSpPr>
        <p:sp>
          <p:nvSpPr>
            <p:cNvPr id="86" name="弧形 85"/>
            <p:cNvSpPr/>
            <p:nvPr/>
          </p:nvSpPr>
          <p:spPr>
            <a:xfrm rot="18840000">
              <a:off x="1376818" y="3383517"/>
              <a:ext cx="1523237" cy="1573007"/>
            </a:xfrm>
            <a:prstGeom prst="arc">
              <a:avLst/>
            </a:prstGeom>
            <a:ln w="57150">
              <a:solidFill>
                <a:srgbClr val="C00000"/>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7" name="组合 86"/>
            <p:cNvGrpSpPr/>
            <p:nvPr/>
          </p:nvGrpSpPr>
          <p:grpSpPr>
            <a:xfrm>
              <a:off x="107504" y="1627328"/>
              <a:ext cx="4062009" cy="2950417"/>
              <a:chOff x="368908" y="1667425"/>
              <a:chExt cx="4062009" cy="2950417"/>
            </a:xfrm>
          </p:grpSpPr>
          <p:grpSp>
            <p:nvGrpSpPr>
              <p:cNvPr id="88" name="组合 87"/>
              <p:cNvGrpSpPr/>
              <p:nvPr/>
            </p:nvGrpSpPr>
            <p:grpSpPr>
              <a:xfrm>
                <a:off x="1043608" y="2025732"/>
                <a:ext cx="3008403" cy="2592110"/>
                <a:chOff x="4572000" y="1275606"/>
                <a:chExt cx="3008403" cy="2592110"/>
              </a:xfrm>
            </p:grpSpPr>
            <p:grpSp>
              <p:nvGrpSpPr>
                <p:cNvPr id="110" name="组合 109"/>
                <p:cNvGrpSpPr/>
                <p:nvPr/>
              </p:nvGrpSpPr>
              <p:grpSpPr>
                <a:xfrm>
                  <a:off x="4572000" y="1275606"/>
                  <a:ext cx="1280211" cy="640662"/>
                  <a:chOff x="5004048" y="1347614"/>
                  <a:chExt cx="1280211" cy="640662"/>
                </a:xfrm>
              </p:grpSpPr>
              <p:sp>
                <p:nvSpPr>
                  <p:cNvPr id="124" name="椭圆 12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1" name="组合 110"/>
                <p:cNvGrpSpPr/>
                <p:nvPr/>
              </p:nvGrpSpPr>
              <p:grpSpPr>
                <a:xfrm>
                  <a:off x="4572000" y="2274265"/>
                  <a:ext cx="1280211" cy="640662"/>
                  <a:chOff x="5004048" y="1347614"/>
                  <a:chExt cx="1280211" cy="640662"/>
                </a:xfrm>
              </p:grpSpPr>
              <p:sp>
                <p:nvSpPr>
                  <p:cNvPr id="122" name="椭圆 12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2" name="组合 111"/>
                <p:cNvGrpSpPr/>
                <p:nvPr/>
              </p:nvGrpSpPr>
              <p:grpSpPr>
                <a:xfrm>
                  <a:off x="6300192" y="2252854"/>
                  <a:ext cx="1280211" cy="640662"/>
                  <a:chOff x="5004048" y="1347614"/>
                  <a:chExt cx="1280211" cy="640662"/>
                </a:xfrm>
              </p:grpSpPr>
              <p:sp>
                <p:nvSpPr>
                  <p:cNvPr id="120" name="椭圆 11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3" name="弧形 112"/>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4" name="直接箭头连接符 113"/>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5" name="组合 114"/>
                <p:cNvGrpSpPr/>
                <p:nvPr/>
              </p:nvGrpSpPr>
              <p:grpSpPr>
                <a:xfrm>
                  <a:off x="5436096" y="2228395"/>
                  <a:ext cx="1629555" cy="1639321"/>
                  <a:chOff x="5652120" y="2228395"/>
                  <a:chExt cx="1629555" cy="1639321"/>
                </a:xfrm>
              </p:grpSpPr>
              <p:grpSp>
                <p:nvGrpSpPr>
                  <p:cNvPr id="116" name="组合 115"/>
                  <p:cNvGrpSpPr/>
                  <p:nvPr/>
                </p:nvGrpSpPr>
                <p:grpSpPr>
                  <a:xfrm>
                    <a:off x="5652120" y="3227054"/>
                    <a:ext cx="1280211" cy="640662"/>
                    <a:chOff x="5004048" y="1347614"/>
                    <a:chExt cx="1280211" cy="640662"/>
                  </a:xfrm>
                </p:grpSpPr>
                <p:sp>
                  <p:nvSpPr>
                    <p:cNvPr id="118" name="椭圆 11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17" name="弧形 116"/>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89" name="组合 88"/>
              <p:cNvGrpSpPr/>
              <p:nvPr/>
            </p:nvGrpSpPr>
            <p:grpSpPr>
              <a:xfrm>
                <a:off x="2777110" y="1995686"/>
                <a:ext cx="1280211" cy="989694"/>
                <a:chOff x="6305502" y="1245560"/>
                <a:chExt cx="1280211" cy="989694"/>
              </a:xfrm>
            </p:grpSpPr>
            <p:grpSp>
              <p:nvGrpSpPr>
                <p:cNvPr id="106" name="组合 105"/>
                <p:cNvGrpSpPr/>
                <p:nvPr/>
              </p:nvGrpSpPr>
              <p:grpSpPr>
                <a:xfrm>
                  <a:off x="6305502" y="1245560"/>
                  <a:ext cx="1280211" cy="640662"/>
                  <a:chOff x="5004048" y="1347614"/>
                  <a:chExt cx="1280211" cy="640662"/>
                </a:xfrm>
              </p:grpSpPr>
              <p:sp>
                <p:nvSpPr>
                  <p:cNvPr id="108" name="椭圆 10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07" name="直接箭头连接符 106"/>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弧形 89"/>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圆角矩形 90"/>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TextBox 22"/>
              <p:cNvSpPr txBox="1"/>
              <p:nvPr/>
            </p:nvSpPr>
            <p:spPr>
              <a:xfrm>
                <a:off x="368908" y="2680098"/>
                <a:ext cx="1261884"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进入就绪队列</a:t>
                </a:r>
                <a:endParaRPr lang="zh-CN" altLang="en-US" sz="1400" b="1" dirty="0">
                  <a:solidFill>
                    <a:srgbClr val="11576A"/>
                  </a:solidFill>
                  <a:latin typeface="微软雅黑" pitchFamily="34" charset="-122"/>
                  <a:ea typeface="微软雅黑" pitchFamily="34" charset="-122"/>
                </a:endParaRPr>
              </a:p>
            </p:txBody>
          </p:sp>
          <p:sp>
            <p:nvSpPr>
              <p:cNvPr id="93" name="圆角矩形 92"/>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95" name="圆角矩形 94"/>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TextBox 20"/>
              <p:cNvSpPr txBox="1"/>
              <p:nvPr/>
            </p:nvSpPr>
            <p:spPr>
              <a:xfrm>
                <a:off x="2162268" y="3643642"/>
                <a:ext cx="915565" cy="307777"/>
              </a:xfrm>
              <a:prstGeom prst="rect">
                <a:avLst/>
              </a:prstGeom>
              <a:noFill/>
            </p:spPr>
            <p:txBody>
              <a:bodyPr wrap="square" rtlCol="0">
                <a:spAutoFit/>
              </a:bodyPr>
              <a:lstStyle/>
              <a:p>
                <a:r>
                  <a:rPr lang="zh-CN" altLang="en-US" sz="1400" b="1" dirty="0">
                    <a:solidFill>
                      <a:srgbClr val="C00000"/>
                    </a:solidFill>
                    <a:latin typeface="微软雅黑" pitchFamily="34" charset="-122"/>
                    <a:ea typeface="微软雅黑" pitchFamily="34" charset="-122"/>
                  </a:rPr>
                  <a:t>时间片完</a:t>
                </a:r>
              </a:p>
            </p:txBody>
          </p:sp>
          <p:sp>
            <p:nvSpPr>
              <p:cNvPr id="97" name="圆角矩形 96"/>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99" name="圆角矩形 98"/>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01" name="圆角矩形 100"/>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04" name="直接箭头连接符 103"/>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29" name="组合 128"/>
          <p:cNvGrpSpPr/>
          <p:nvPr/>
        </p:nvGrpSpPr>
        <p:grpSpPr>
          <a:xfrm>
            <a:off x="719678" y="1617035"/>
            <a:ext cx="647859" cy="338554"/>
            <a:chOff x="1047033" y="651041"/>
            <a:chExt cx="689562" cy="338554"/>
          </a:xfrm>
        </p:grpSpPr>
        <p:sp>
          <p:nvSpPr>
            <p:cNvPr id="130" name="圆角矩形 129"/>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1" name="TextBox 22"/>
            <p:cNvSpPr txBox="1"/>
            <p:nvPr/>
          </p:nvSpPr>
          <p:spPr>
            <a:xfrm>
              <a:off x="1047033" y="651041"/>
              <a:ext cx="655949"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21675872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2" name="组合 81"/>
          <p:cNvGrpSpPr/>
          <p:nvPr/>
        </p:nvGrpSpPr>
        <p:grpSpPr>
          <a:xfrm>
            <a:off x="3775947" y="1995673"/>
            <a:ext cx="3172317" cy="954107"/>
            <a:chOff x="443598" y="1038214"/>
            <a:chExt cx="6995977" cy="954107"/>
          </a:xfrm>
        </p:grpSpPr>
        <p:sp>
          <p:nvSpPr>
            <p:cNvPr id="83" name="Text Box 2"/>
            <p:cNvSpPr txBox="1">
              <a:spLocks noChangeArrowheads="1"/>
            </p:cNvSpPr>
            <p:nvPr/>
          </p:nvSpPr>
          <p:spPr bwMode="auto">
            <a:xfrm>
              <a:off x="1155707" y="1038214"/>
              <a:ext cx="6283868"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0" lvl="2" eaLnBrk="1" hangingPunct="1"/>
              <a:r>
                <a:rPr lang="zh-CN" altLang="en-US" sz="2000" b="1" dirty="0">
                  <a:solidFill>
                    <a:srgbClr val="C00000"/>
                  </a:solidFill>
                  <a:latin typeface="微软雅黑" pitchFamily="34" charset="-122"/>
                  <a:ea typeface="微软雅黑" pitchFamily="34" charset="-122"/>
                </a:rPr>
                <a:t>运行→等待</a:t>
              </a:r>
              <a:endParaRPr lang="en-US" altLang="zh-CN" sz="2000" b="1" dirty="0">
                <a:solidFill>
                  <a:srgbClr val="C00000"/>
                </a:solidFill>
                <a:latin typeface="微软雅黑" pitchFamily="34" charset="-122"/>
                <a:ea typeface="微软雅黑" pitchFamily="34" charset="-122"/>
              </a:endParaRPr>
            </a:p>
            <a:p>
              <a:pPr marL="0" lvl="2" eaLnBrk="1" hangingPunct="1"/>
              <a:r>
                <a:rPr lang="zh-CN" altLang="en-US" b="1" dirty="0">
                  <a:solidFill>
                    <a:srgbClr val="11576A"/>
                  </a:solidFill>
                  <a:latin typeface="微软雅黑" pitchFamily="34" charset="-122"/>
                  <a:ea typeface="微软雅黑" pitchFamily="34" charset="-122"/>
                </a:rPr>
                <a:t>当进程请求某资源且必须等待时</a:t>
              </a:r>
              <a:endParaRPr lang="zh-CN" altLang="en-US" b="1" dirty="0">
                <a:solidFill>
                  <a:srgbClr val="C00000"/>
                </a:solidFill>
                <a:latin typeface="微软雅黑" pitchFamily="34" charset="-122"/>
                <a:ea typeface="微软雅黑" pitchFamily="34" charset="-122"/>
              </a:endParaRPr>
            </a:p>
          </p:txBody>
        </p:sp>
        <p:sp>
          <p:nvSpPr>
            <p:cNvPr id="84" name="TextBox 3"/>
            <p:cNvSpPr txBox="1"/>
            <p:nvPr/>
          </p:nvSpPr>
          <p:spPr>
            <a:xfrm>
              <a:off x="443598" y="107063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85" name="组合 84"/>
          <p:cNvGrpSpPr/>
          <p:nvPr/>
        </p:nvGrpSpPr>
        <p:grpSpPr>
          <a:xfrm>
            <a:off x="107504" y="1627328"/>
            <a:ext cx="4062009" cy="3304311"/>
            <a:chOff x="107504" y="1627328"/>
            <a:chExt cx="4062009" cy="3304311"/>
          </a:xfrm>
        </p:grpSpPr>
        <p:sp>
          <p:nvSpPr>
            <p:cNvPr id="86" name="弧形 85"/>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7" name="组合 86"/>
            <p:cNvGrpSpPr/>
            <p:nvPr/>
          </p:nvGrpSpPr>
          <p:grpSpPr>
            <a:xfrm>
              <a:off x="107504" y="1627328"/>
              <a:ext cx="4062009" cy="2950417"/>
              <a:chOff x="368908" y="1667425"/>
              <a:chExt cx="4062009" cy="2950417"/>
            </a:xfrm>
          </p:grpSpPr>
          <p:grpSp>
            <p:nvGrpSpPr>
              <p:cNvPr id="88" name="组合 87"/>
              <p:cNvGrpSpPr/>
              <p:nvPr/>
            </p:nvGrpSpPr>
            <p:grpSpPr>
              <a:xfrm>
                <a:off x="1043608" y="2025732"/>
                <a:ext cx="3008403" cy="2592110"/>
                <a:chOff x="4572000" y="1275606"/>
                <a:chExt cx="3008403" cy="2592110"/>
              </a:xfrm>
            </p:grpSpPr>
            <p:grpSp>
              <p:nvGrpSpPr>
                <p:cNvPr id="110" name="组合 109"/>
                <p:cNvGrpSpPr/>
                <p:nvPr/>
              </p:nvGrpSpPr>
              <p:grpSpPr>
                <a:xfrm>
                  <a:off x="4572000" y="1275606"/>
                  <a:ext cx="1280211" cy="640662"/>
                  <a:chOff x="5004048" y="1347614"/>
                  <a:chExt cx="1280211" cy="640662"/>
                </a:xfrm>
              </p:grpSpPr>
              <p:sp>
                <p:nvSpPr>
                  <p:cNvPr id="124" name="椭圆 12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1" name="组合 110"/>
                <p:cNvGrpSpPr/>
                <p:nvPr/>
              </p:nvGrpSpPr>
              <p:grpSpPr>
                <a:xfrm>
                  <a:off x="4572000" y="2274265"/>
                  <a:ext cx="1280211" cy="640662"/>
                  <a:chOff x="5004048" y="1347614"/>
                  <a:chExt cx="1280211" cy="640662"/>
                </a:xfrm>
              </p:grpSpPr>
              <p:sp>
                <p:nvSpPr>
                  <p:cNvPr id="122" name="椭圆 12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2" name="组合 111"/>
                <p:cNvGrpSpPr/>
                <p:nvPr/>
              </p:nvGrpSpPr>
              <p:grpSpPr>
                <a:xfrm>
                  <a:off x="6300192" y="2252854"/>
                  <a:ext cx="1280211" cy="640662"/>
                  <a:chOff x="5004048" y="1347614"/>
                  <a:chExt cx="1280211" cy="640662"/>
                </a:xfrm>
              </p:grpSpPr>
              <p:sp>
                <p:nvSpPr>
                  <p:cNvPr id="120" name="椭圆 11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3" name="弧形 112"/>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4" name="直接箭头连接符 113"/>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5" name="组合 114"/>
                <p:cNvGrpSpPr/>
                <p:nvPr/>
              </p:nvGrpSpPr>
              <p:grpSpPr>
                <a:xfrm>
                  <a:off x="5436096" y="2228395"/>
                  <a:ext cx="1629555" cy="1639321"/>
                  <a:chOff x="5652120" y="2228395"/>
                  <a:chExt cx="1629555" cy="1639321"/>
                </a:xfrm>
              </p:grpSpPr>
              <p:grpSp>
                <p:nvGrpSpPr>
                  <p:cNvPr id="116" name="组合 115"/>
                  <p:cNvGrpSpPr/>
                  <p:nvPr/>
                </p:nvGrpSpPr>
                <p:grpSpPr>
                  <a:xfrm>
                    <a:off x="5652120" y="3227054"/>
                    <a:ext cx="1280211" cy="640662"/>
                    <a:chOff x="5004048" y="1347614"/>
                    <a:chExt cx="1280211" cy="640662"/>
                  </a:xfrm>
                </p:grpSpPr>
                <p:sp>
                  <p:nvSpPr>
                    <p:cNvPr id="118" name="椭圆 11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17" name="弧形 116"/>
                  <p:cNvSpPr/>
                  <p:nvPr/>
                </p:nvSpPr>
                <p:spPr>
                  <a:xfrm>
                    <a:off x="6609906" y="2228395"/>
                    <a:ext cx="671769" cy="1328491"/>
                  </a:xfrm>
                  <a:prstGeom prst="arc">
                    <a:avLst>
                      <a:gd name="adj1" fmla="val 53704"/>
                      <a:gd name="adj2" fmla="val 5400000"/>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89" name="组合 88"/>
              <p:cNvGrpSpPr/>
              <p:nvPr/>
            </p:nvGrpSpPr>
            <p:grpSpPr>
              <a:xfrm>
                <a:off x="2777110" y="1995686"/>
                <a:ext cx="1280211" cy="989694"/>
                <a:chOff x="6305502" y="1245560"/>
                <a:chExt cx="1280211" cy="989694"/>
              </a:xfrm>
            </p:grpSpPr>
            <p:grpSp>
              <p:nvGrpSpPr>
                <p:cNvPr id="106" name="组合 105"/>
                <p:cNvGrpSpPr/>
                <p:nvPr/>
              </p:nvGrpSpPr>
              <p:grpSpPr>
                <a:xfrm>
                  <a:off x="6305502" y="1245560"/>
                  <a:ext cx="1280211" cy="640662"/>
                  <a:chOff x="5004048" y="1347614"/>
                  <a:chExt cx="1280211" cy="640662"/>
                </a:xfrm>
              </p:grpSpPr>
              <p:sp>
                <p:nvSpPr>
                  <p:cNvPr id="108" name="椭圆 10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07" name="直接箭头连接符 106"/>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弧形 89"/>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圆角矩形 90"/>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TextBox 22"/>
              <p:cNvSpPr txBox="1"/>
              <p:nvPr/>
            </p:nvSpPr>
            <p:spPr>
              <a:xfrm>
                <a:off x="368908" y="2680098"/>
                <a:ext cx="1261884"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进入就绪队列</a:t>
                </a:r>
                <a:endParaRPr lang="zh-CN" altLang="en-US" sz="1400" b="1" dirty="0">
                  <a:solidFill>
                    <a:srgbClr val="11576A"/>
                  </a:solidFill>
                  <a:latin typeface="微软雅黑" pitchFamily="34" charset="-122"/>
                  <a:ea typeface="微软雅黑" pitchFamily="34" charset="-122"/>
                </a:endParaRPr>
              </a:p>
            </p:txBody>
          </p:sp>
          <p:sp>
            <p:nvSpPr>
              <p:cNvPr id="93" name="圆角矩形 92"/>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95" name="圆角矩形 94"/>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97" name="圆角矩形 96"/>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99" name="圆角矩形 98"/>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01" name="圆角矩形 100"/>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C00000"/>
                    </a:solidFill>
                    <a:latin typeface="微软雅黑" pitchFamily="34" charset="-122"/>
                    <a:ea typeface="微软雅黑" pitchFamily="34" charset="-122"/>
                  </a:rPr>
                  <a:t>等待事件</a:t>
                </a:r>
              </a:p>
            </p:txBody>
          </p:sp>
          <p:cxnSp>
            <p:nvCxnSpPr>
              <p:cNvPr id="104" name="直接箭头连接符 103"/>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29" name="组合 128"/>
          <p:cNvGrpSpPr/>
          <p:nvPr/>
        </p:nvGrpSpPr>
        <p:grpSpPr>
          <a:xfrm>
            <a:off x="719678" y="1617035"/>
            <a:ext cx="647859" cy="338554"/>
            <a:chOff x="1047033" y="651041"/>
            <a:chExt cx="689562" cy="338554"/>
          </a:xfrm>
        </p:grpSpPr>
        <p:sp>
          <p:nvSpPr>
            <p:cNvPr id="130" name="圆角矩形 129"/>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1" name="TextBox 22"/>
            <p:cNvSpPr txBox="1"/>
            <p:nvPr/>
          </p:nvSpPr>
          <p:spPr>
            <a:xfrm>
              <a:off x="1047033" y="651041"/>
              <a:ext cx="655949"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423963014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929058" y="1165639"/>
            <a:ext cx="2094563" cy="1451594"/>
            <a:chOff x="3929058" y="1165639"/>
            <a:chExt cx="2094563" cy="1451594"/>
          </a:xfrm>
        </p:grpSpPr>
        <p:sp>
          <p:nvSpPr>
            <p:cNvPr id="8199" name="Rectangle 9"/>
            <p:cNvSpPr>
              <a:spLocks noChangeArrowheads="1"/>
            </p:cNvSpPr>
            <p:nvPr/>
          </p:nvSpPr>
          <p:spPr bwMode="auto">
            <a:xfrm flipV="1">
              <a:off x="3970335" y="1855009"/>
              <a:ext cx="2053286" cy="735792"/>
            </a:xfrm>
            <a:prstGeom prst="rect">
              <a:avLst/>
            </a:prstGeom>
            <a:solidFill>
              <a:schemeClr val="bg1"/>
            </a:solidFill>
            <a:ln w="28575" cmpd="sng">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Font typeface="Monotype Sorts" charset="0"/>
                <a:buNone/>
              </a:pPr>
              <a:endParaRPr lang="zh-CN" altLang="en-US" b="1">
                <a:latin typeface="微软雅黑" pitchFamily="34" charset="-122"/>
                <a:ea typeface="微软雅黑" pitchFamily="34" charset="-122"/>
                <a:cs typeface="SimSun" charset="0"/>
              </a:endParaRPr>
            </a:p>
          </p:txBody>
        </p:sp>
        <p:sp>
          <p:nvSpPr>
            <p:cNvPr id="8200" name="Rectangle 10"/>
            <p:cNvSpPr>
              <a:spLocks noChangeArrowheads="1"/>
            </p:cNvSpPr>
            <p:nvPr/>
          </p:nvSpPr>
          <p:spPr bwMode="auto">
            <a:xfrm>
              <a:off x="3970335" y="1177545"/>
              <a:ext cx="2053286" cy="677465"/>
            </a:xfrm>
            <a:prstGeom prst="rect">
              <a:avLst/>
            </a:prstGeom>
            <a:solidFill>
              <a:schemeClr val="bg1"/>
            </a:solidFill>
            <a:ln w="28575" cmpd="sng">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Font typeface="Monotype Sorts" charset="0"/>
                <a:buNone/>
              </a:pPr>
              <a:endParaRPr lang="zh-CN" altLang="en-US" b="1">
                <a:latin typeface="微软雅黑" pitchFamily="34" charset="-122"/>
                <a:ea typeface="微软雅黑" pitchFamily="34" charset="-122"/>
                <a:cs typeface="SimSun" charset="0"/>
              </a:endParaRPr>
            </a:p>
          </p:txBody>
        </p:sp>
        <p:sp>
          <p:nvSpPr>
            <p:cNvPr id="8202" name="Text Box 12"/>
            <p:cNvSpPr txBox="1">
              <a:spLocks noChangeArrowheads="1"/>
            </p:cNvSpPr>
            <p:nvPr/>
          </p:nvSpPr>
          <p:spPr bwMode="auto">
            <a:xfrm>
              <a:off x="3929058" y="1165639"/>
              <a:ext cx="148630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a:buFont typeface="Monotype Sorts" charset="0"/>
                <a:buNone/>
              </a:pPr>
              <a:r>
                <a:rPr lang="en-US" b="1" dirty="0">
                  <a:solidFill>
                    <a:srgbClr val="11576A"/>
                  </a:solidFill>
                  <a:latin typeface="微软雅黑" pitchFamily="34" charset="-122"/>
                  <a:ea typeface="微软雅黑" pitchFamily="34" charset="-122"/>
                  <a:cs typeface="SimSun" charset="0"/>
                </a:rPr>
                <a:t>main; a = 2</a:t>
              </a:r>
            </a:p>
          </p:txBody>
        </p:sp>
        <p:sp>
          <p:nvSpPr>
            <p:cNvPr id="8203" name="Text Box 13"/>
            <p:cNvSpPr txBox="1">
              <a:spLocks noChangeArrowheads="1"/>
            </p:cNvSpPr>
            <p:nvPr/>
          </p:nvSpPr>
          <p:spPr bwMode="auto">
            <a:xfrm>
              <a:off x="3975642" y="1485520"/>
              <a:ext cx="1099404" cy="369332"/>
            </a:xfrm>
            <a:prstGeom prst="rect">
              <a:avLst/>
            </a:prstGeom>
            <a:noFill/>
            <a:ln w="28575">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a:buFont typeface="Monotype Sorts" charset="0"/>
                <a:buNone/>
              </a:pPr>
              <a:r>
                <a:rPr lang="en-US" b="1" dirty="0">
                  <a:solidFill>
                    <a:srgbClr val="11576A"/>
                  </a:solidFill>
                  <a:latin typeface="微软雅黑" pitchFamily="34" charset="-122"/>
                  <a:ea typeface="微软雅黑" pitchFamily="34" charset="-122"/>
                  <a:cs typeface="SimSun" charset="0"/>
                </a:rPr>
                <a:t>X; b = 2</a:t>
              </a:r>
            </a:p>
          </p:txBody>
        </p:sp>
        <p:sp>
          <p:nvSpPr>
            <p:cNvPr id="8204" name="Rectangle 14"/>
            <p:cNvSpPr>
              <a:spLocks noChangeArrowheads="1"/>
            </p:cNvSpPr>
            <p:nvPr/>
          </p:nvSpPr>
          <p:spPr bwMode="auto">
            <a:xfrm>
              <a:off x="3971919" y="2247901"/>
              <a:ext cx="2051702" cy="342900"/>
            </a:xfrm>
            <a:prstGeom prst="rect">
              <a:avLst/>
            </a:prstGeom>
            <a:noFill/>
            <a:ln w="28575" cmpd="sng">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Font typeface="Monotype Sorts" charset="0"/>
                <a:buNone/>
              </a:pPr>
              <a:endParaRPr lang="zh-CN" altLang="en-US" b="1">
                <a:latin typeface="微软雅黑" pitchFamily="34" charset="-122"/>
                <a:ea typeface="微软雅黑" pitchFamily="34" charset="-122"/>
                <a:cs typeface="SimSun" charset="0"/>
              </a:endParaRPr>
            </a:p>
          </p:txBody>
        </p:sp>
        <p:sp>
          <p:nvSpPr>
            <p:cNvPr id="8205" name="Text Box 15"/>
            <p:cNvSpPr txBox="1">
              <a:spLocks noChangeArrowheads="1"/>
            </p:cNvSpPr>
            <p:nvPr/>
          </p:nvSpPr>
          <p:spPr bwMode="auto">
            <a:xfrm>
              <a:off x="4731001" y="2247901"/>
              <a:ext cx="42832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a:buFont typeface="Monotype Sorts" charset="0"/>
                <a:buNone/>
              </a:pPr>
              <a:r>
                <a:rPr lang="zh-CN" altLang="en-US" b="1" dirty="0">
                  <a:solidFill>
                    <a:srgbClr val="11576A"/>
                  </a:solidFill>
                  <a:latin typeface="微软雅黑" pitchFamily="34" charset="-122"/>
                  <a:ea typeface="微软雅黑" pitchFamily="34" charset="-122"/>
                  <a:cs typeface="SimSun" charset="0"/>
                </a:rPr>
                <a:t>堆</a:t>
              </a:r>
              <a:endParaRPr lang="en-US" b="1" dirty="0">
                <a:solidFill>
                  <a:srgbClr val="11576A"/>
                </a:solidFill>
                <a:latin typeface="微软雅黑" pitchFamily="34" charset="-122"/>
                <a:ea typeface="微软雅黑" pitchFamily="34" charset="-122"/>
                <a:cs typeface="SimSun" charset="0"/>
              </a:endParaRPr>
            </a:p>
          </p:txBody>
        </p:sp>
        <p:sp>
          <p:nvSpPr>
            <p:cNvPr id="8206" name="Line 16"/>
            <p:cNvSpPr>
              <a:spLocks noChangeAspect="1" noChangeShapeType="1"/>
            </p:cNvSpPr>
            <p:nvPr/>
          </p:nvSpPr>
          <p:spPr bwMode="auto">
            <a:xfrm rot="240000" flipH="1" flipV="1">
              <a:off x="5149798" y="1967753"/>
              <a:ext cx="19050" cy="291703"/>
            </a:xfrm>
            <a:prstGeom prst="line">
              <a:avLst/>
            </a:prstGeom>
            <a:noFill/>
            <a:ln w="19050" cmpd="sng">
              <a:solidFill>
                <a:srgbClr val="11576A"/>
              </a:solidFill>
              <a:round/>
              <a:headEnd/>
              <a:tailEnd type="triangle" w="lg" len="lg"/>
            </a:ln>
            <a:extLst>
              <a:ext uri="{909E8E84-426E-40dd-AFC4-6F175D3DCCD1}">
                <a14:hiddenFill xmlns:a14="http://schemas.microsoft.com/office/drawing/2010/main" xmlns="">
                  <a:noFill/>
                </a14:hiddenFill>
              </a:ext>
            </a:extLst>
          </p:spPr>
          <p:txBody>
            <a:bodyPr/>
            <a:lstStyle/>
            <a:p>
              <a:endParaRPr lang="en-US" b="1">
                <a:latin typeface="微软雅黑" pitchFamily="34" charset="-122"/>
                <a:ea typeface="微软雅黑" pitchFamily="34" charset="-122"/>
              </a:endParaRPr>
            </a:p>
          </p:txBody>
        </p:sp>
        <p:sp>
          <p:nvSpPr>
            <p:cNvPr id="8207" name="Line 17"/>
            <p:cNvSpPr>
              <a:spLocks noChangeAspect="1" noChangeShapeType="1"/>
            </p:cNvSpPr>
            <p:nvPr/>
          </p:nvSpPr>
          <p:spPr bwMode="auto">
            <a:xfrm rot="240000" flipH="1" flipV="1">
              <a:off x="4820099" y="1851689"/>
              <a:ext cx="19050" cy="291704"/>
            </a:xfrm>
            <a:prstGeom prst="line">
              <a:avLst/>
            </a:prstGeom>
            <a:noFill/>
            <a:ln w="19050" cmpd="sng">
              <a:solidFill>
                <a:srgbClr val="11576A"/>
              </a:solidFill>
              <a:round/>
              <a:headEnd type="triangle" w="lg" len="lg"/>
              <a:tailEnd/>
            </a:ln>
            <a:extLst>
              <a:ext uri="{909E8E84-426E-40dd-AFC4-6F175D3DCCD1}">
                <a14:hiddenFill xmlns:a14="http://schemas.microsoft.com/office/drawing/2010/main" xmlns="">
                  <a:noFill/>
                </a14:hiddenFill>
              </a:ext>
            </a:extLst>
          </p:spPr>
          <p:txBody>
            <a:bodyPr/>
            <a:lstStyle/>
            <a:p>
              <a:endParaRPr lang="en-US" b="1">
                <a:latin typeface="微软雅黑" pitchFamily="34" charset="-122"/>
                <a:ea typeface="微软雅黑" pitchFamily="34" charset="-122"/>
              </a:endParaRPr>
            </a:p>
          </p:txBody>
        </p:sp>
        <p:sp>
          <p:nvSpPr>
            <p:cNvPr id="8208" name="Text Box 18"/>
            <p:cNvSpPr txBox="1">
              <a:spLocks noChangeArrowheads="1"/>
            </p:cNvSpPr>
            <p:nvPr/>
          </p:nvSpPr>
          <p:spPr bwMode="auto">
            <a:xfrm>
              <a:off x="5335172" y="1273718"/>
              <a:ext cx="42832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a:buFont typeface="Monotype Sorts" charset="0"/>
                <a:buNone/>
              </a:pPr>
              <a:r>
                <a:rPr lang="zh-CN" altLang="en-US" b="1" dirty="0">
                  <a:solidFill>
                    <a:srgbClr val="11576A"/>
                  </a:solidFill>
                  <a:latin typeface="微软雅黑" pitchFamily="34" charset="-122"/>
                  <a:ea typeface="微软雅黑" pitchFamily="34" charset="-122"/>
                  <a:cs typeface="SimSun" charset="0"/>
                </a:rPr>
                <a:t>栈</a:t>
              </a:r>
              <a:endParaRPr lang="en-US" b="1" dirty="0">
                <a:solidFill>
                  <a:srgbClr val="11576A"/>
                </a:solidFill>
                <a:latin typeface="微软雅黑" pitchFamily="34" charset="-122"/>
                <a:ea typeface="微软雅黑" pitchFamily="34" charset="-122"/>
                <a:cs typeface="SimSun" charset="0"/>
              </a:endParaRPr>
            </a:p>
          </p:txBody>
        </p:sp>
      </p:grpSp>
      <p:sp>
        <p:nvSpPr>
          <p:cNvPr id="8194" name="Rectangle 2"/>
          <p:cNvSpPr>
            <a:spLocks noGrp="1" noChangeArrowheads="1"/>
          </p:cNvSpPr>
          <p:nvPr>
            <p:ph type="title" idx="4294967295"/>
          </p:nvPr>
        </p:nvSpPr>
        <p:spPr>
          <a:xfrm>
            <a:off x="2808910" y="0"/>
            <a:ext cx="3214710" cy="857250"/>
          </a:xfrm>
          <a:prstGeom prst="rect">
            <a:avLst/>
          </a:prstGeom>
          <a:noFill/>
        </p:spPr>
        <p:txBody>
          <a:bodyPr lIns="92075" tIns="46038" rIns="92075" bIns="46038" anchor="ctr">
            <a:normAutofit/>
          </a:bodyPr>
          <a:lstStyle/>
          <a:p>
            <a:r>
              <a:rPr lang="zh-CN" altLang="en-US" sz="3000" b="1" dirty="0">
                <a:solidFill>
                  <a:srgbClr val="11576A"/>
                </a:solidFill>
                <a:latin typeface="微软雅黑" pitchFamily="34" charset="-122"/>
                <a:ea typeface="微软雅黑" pitchFamily="34" charset="-122"/>
                <a:cs typeface="SimSun" charset="0"/>
              </a:rPr>
              <a:t>内存中的进程</a:t>
            </a:r>
            <a:endParaRPr lang="en-US" sz="3000" b="1" dirty="0">
              <a:solidFill>
                <a:srgbClr val="11576A"/>
              </a:solidFill>
              <a:latin typeface="微软雅黑" pitchFamily="34" charset="-122"/>
              <a:ea typeface="微软雅黑" pitchFamily="34" charset="-122"/>
              <a:cs typeface="SimSun" charset="0"/>
            </a:endParaRPr>
          </a:p>
        </p:txBody>
      </p:sp>
      <p:grpSp>
        <p:nvGrpSpPr>
          <p:cNvPr id="4" name="组合 3"/>
          <p:cNvGrpSpPr/>
          <p:nvPr/>
        </p:nvGrpSpPr>
        <p:grpSpPr>
          <a:xfrm>
            <a:off x="642938" y="766366"/>
            <a:ext cx="3011461" cy="2782888"/>
            <a:chOff x="642938" y="766366"/>
            <a:chExt cx="3011461" cy="2782888"/>
          </a:xfrm>
        </p:grpSpPr>
        <p:sp>
          <p:nvSpPr>
            <p:cNvPr id="8195" name="Rectangle 4"/>
            <p:cNvSpPr>
              <a:spLocks noChangeArrowheads="1"/>
            </p:cNvSpPr>
            <p:nvPr/>
          </p:nvSpPr>
          <p:spPr bwMode="auto">
            <a:xfrm>
              <a:off x="642938" y="1185863"/>
              <a:ext cx="2056854" cy="2363391"/>
            </a:xfrm>
            <a:prstGeom prst="rect">
              <a:avLst/>
            </a:prstGeom>
            <a:solidFill>
              <a:schemeClr val="bg1"/>
            </a:solidFill>
            <a:ln w="28575" cmpd="sng">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lstStyle/>
            <a:p>
              <a:pPr marL="0" lvl="1">
                <a:spcBef>
                  <a:spcPct val="20000"/>
                </a:spcBef>
                <a:buClr>
                  <a:schemeClr val="folHlink"/>
                </a:buClr>
                <a:buSzPct val="75000"/>
                <a:buFont typeface="Monotype Sorts" charset="0"/>
                <a:buNone/>
              </a:pPr>
              <a:r>
                <a:rPr lang="en-US" b="1" dirty="0">
                  <a:solidFill>
                    <a:srgbClr val="11576A"/>
                  </a:solidFill>
                  <a:latin typeface="微软雅黑" pitchFamily="34" charset="-122"/>
                  <a:ea typeface="微软雅黑" pitchFamily="34" charset="-122"/>
                  <a:cs typeface="SimSun" charset="0"/>
                </a:rPr>
                <a:t>void X (</a:t>
              </a:r>
              <a:r>
                <a:rPr lang="en-US" b="1" dirty="0" err="1">
                  <a:solidFill>
                    <a:srgbClr val="11576A"/>
                  </a:solidFill>
                  <a:latin typeface="微软雅黑" pitchFamily="34" charset="-122"/>
                  <a:ea typeface="微软雅黑" pitchFamily="34" charset="-122"/>
                  <a:cs typeface="SimSun" charset="0"/>
                </a:rPr>
                <a:t>int</a:t>
              </a:r>
              <a:r>
                <a:rPr lang="en-US" b="1" dirty="0">
                  <a:solidFill>
                    <a:srgbClr val="11576A"/>
                  </a:solidFill>
                  <a:latin typeface="微软雅黑" pitchFamily="34" charset="-122"/>
                  <a:ea typeface="微软雅黑" pitchFamily="34" charset="-122"/>
                  <a:cs typeface="SimSun" charset="0"/>
                </a:rPr>
                <a:t> b) {</a:t>
              </a:r>
            </a:p>
            <a:p>
              <a:pPr marL="0" lvl="1">
                <a:spcBef>
                  <a:spcPct val="20000"/>
                </a:spcBef>
                <a:buClr>
                  <a:schemeClr val="folHlink"/>
                </a:buClr>
                <a:buSzPct val="75000"/>
                <a:buFont typeface="Monotype Sorts" charset="0"/>
                <a:buNone/>
              </a:pPr>
              <a:r>
                <a:rPr lang="en-US" b="1" dirty="0">
                  <a:solidFill>
                    <a:srgbClr val="11576A"/>
                  </a:solidFill>
                  <a:latin typeface="微软雅黑" pitchFamily="34" charset="-122"/>
                  <a:ea typeface="微软雅黑" pitchFamily="34" charset="-122"/>
                  <a:cs typeface="SimSun" charset="0"/>
                </a:rPr>
                <a:t>  if(b == 1) {</a:t>
              </a:r>
            </a:p>
            <a:p>
              <a:pPr marL="0" lvl="1">
                <a:spcBef>
                  <a:spcPct val="20000"/>
                </a:spcBef>
                <a:buClr>
                  <a:schemeClr val="folHlink"/>
                </a:buClr>
                <a:buSzPct val="75000"/>
                <a:buFont typeface="Monotype Sorts" charset="0"/>
                <a:buNone/>
              </a:pPr>
              <a:r>
                <a:rPr lang="en-US" b="1" dirty="0">
                  <a:solidFill>
                    <a:srgbClr val="11576A"/>
                  </a:solidFill>
                  <a:latin typeface="微软雅黑" pitchFamily="34" charset="-122"/>
                  <a:ea typeface="微软雅黑" pitchFamily="34" charset="-122"/>
                  <a:cs typeface="SimSun" charset="0"/>
                </a:rPr>
                <a:t>…</a:t>
              </a:r>
            </a:p>
            <a:p>
              <a:pPr marL="0" lvl="1">
                <a:spcBef>
                  <a:spcPct val="20000"/>
                </a:spcBef>
                <a:buClr>
                  <a:schemeClr val="folHlink"/>
                </a:buClr>
                <a:buSzPct val="75000"/>
                <a:buFont typeface="Monotype Sorts" charset="0"/>
                <a:buNone/>
              </a:pPr>
              <a:r>
                <a:rPr lang="en-US" b="1" dirty="0" err="1">
                  <a:solidFill>
                    <a:srgbClr val="11576A"/>
                  </a:solidFill>
                  <a:latin typeface="微软雅黑" pitchFamily="34" charset="-122"/>
                  <a:ea typeface="微软雅黑" pitchFamily="34" charset="-122"/>
                  <a:cs typeface="SimSun" charset="0"/>
                </a:rPr>
                <a:t>int</a:t>
              </a:r>
              <a:r>
                <a:rPr lang="en-US" b="1" dirty="0">
                  <a:solidFill>
                    <a:srgbClr val="11576A"/>
                  </a:solidFill>
                  <a:latin typeface="微软雅黑" pitchFamily="34" charset="-122"/>
                  <a:ea typeface="微软雅黑" pitchFamily="34" charset="-122"/>
                  <a:cs typeface="SimSun" charset="0"/>
                </a:rPr>
                <a:t> main() {</a:t>
              </a:r>
            </a:p>
            <a:p>
              <a:pPr marL="0" lvl="1">
                <a:spcBef>
                  <a:spcPct val="20000"/>
                </a:spcBef>
                <a:buClr>
                  <a:schemeClr val="folHlink"/>
                </a:buClr>
                <a:buSzPct val="75000"/>
                <a:buFont typeface="Monotype Sorts" charset="0"/>
                <a:buNone/>
              </a:pPr>
              <a:r>
                <a:rPr lang="en-US" b="1" dirty="0">
                  <a:solidFill>
                    <a:srgbClr val="11576A"/>
                  </a:solidFill>
                  <a:latin typeface="微软雅黑" pitchFamily="34" charset="-122"/>
                  <a:ea typeface="微软雅黑" pitchFamily="34" charset="-122"/>
                  <a:cs typeface="SimSun" charset="0"/>
                </a:rPr>
                <a:t>  </a:t>
              </a:r>
              <a:r>
                <a:rPr lang="en-US" b="1" dirty="0" err="1">
                  <a:solidFill>
                    <a:srgbClr val="11576A"/>
                  </a:solidFill>
                  <a:latin typeface="微软雅黑" pitchFamily="34" charset="-122"/>
                  <a:ea typeface="微软雅黑" pitchFamily="34" charset="-122"/>
                  <a:cs typeface="SimSun" charset="0"/>
                </a:rPr>
                <a:t>int</a:t>
              </a:r>
              <a:r>
                <a:rPr lang="en-US" b="1" dirty="0">
                  <a:solidFill>
                    <a:srgbClr val="11576A"/>
                  </a:solidFill>
                  <a:latin typeface="微软雅黑" pitchFamily="34" charset="-122"/>
                  <a:ea typeface="微软雅黑" pitchFamily="34" charset="-122"/>
                  <a:cs typeface="SimSun" charset="0"/>
                </a:rPr>
                <a:t> a = 2;</a:t>
              </a:r>
            </a:p>
            <a:p>
              <a:pPr marL="0" lvl="1">
                <a:spcBef>
                  <a:spcPct val="20000"/>
                </a:spcBef>
                <a:buClr>
                  <a:schemeClr val="folHlink"/>
                </a:buClr>
                <a:buSzPct val="75000"/>
                <a:buFont typeface="Monotype Sorts" charset="0"/>
                <a:buNone/>
              </a:pPr>
              <a:r>
                <a:rPr lang="en-US" b="1" dirty="0">
                  <a:solidFill>
                    <a:srgbClr val="11576A"/>
                  </a:solidFill>
                  <a:latin typeface="微软雅黑" pitchFamily="34" charset="-122"/>
                  <a:ea typeface="微软雅黑" pitchFamily="34" charset="-122"/>
                  <a:cs typeface="SimSun" charset="0"/>
                </a:rPr>
                <a:t>  X(a);</a:t>
              </a:r>
            </a:p>
            <a:p>
              <a:pPr marL="0" lvl="1">
                <a:spcBef>
                  <a:spcPct val="20000"/>
                </a:spcBef>
                <a:buClr>
                  <a:schemeClr val="folHlink"/>
                </a:buClr>
                <a:buSzPct val="75000"/>
                <a:buFont typeface="Monotype Sorts" charset="0"/>
                <a:buNone/>
              </a:pPr>
              <a:r>
                <a:rPr lang="en-US" b="1" dirty="0">
                  <a:solidFill>
                    <a:srgbClr val="11576A"/>
                  </a:solidFill>
                  <a:latin typeface="微软雅黑" pitchFamily="34" charset="-122"/>
                  <a:ea typeface="微软雅黑" pitchFamily="34" charset="-122"/>
                  <a:cs typeface="SimSun" charset="0"/>
                </a:rPr>
                <a:t>}</a:t>
              </a:r>
            </a:p>
          </p:txBody>
        </p:sp>
        <p:sp>
          <p:nvSpPr>
            <p:cNvPr id="8196" name="Rectangle 5"/>
            <p:cNvSpPr>
              <a:spLocks noChangeArrowheads="1"/>
            </p:cNvSpPr>
            <p:nvPr/>
          </p:nvSpPr>
          <p:spPr bwMode="auto">
            <a:xfrm>
              <a:off x="787374" y="766366"/>
              <a:ext cx="2867025" cy="332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a:spcBef>
                  <a:spcPct val="20000"/>
                </a:spcBef>
                <a:buClr>
                  <a:schemeClr val="folHlink"/>
                </a:buClr>
                <a:buSzPct val="75000"/>
              </a:pPr>
              <a:r>
                <a:rPr lang="zh-CN" altLang="en-US" sz="2000" b="1" dirty="0">
                  <a:solidFill>
                    <a:srgbClr val="11576A"/>
                  </a:solidFill>
                  <a:latin typeface="微软雅黑" pitchFamily="34" charset="-122"/>
                  <a:ea typeface="微软雅黑" pitchFamily="34" charset="-122"/>
                  <a:cs typeface="SimSun" charset="0"/>
                </a:rPr>
                <a:t>程序源代码</a:t>
              </a:r>
              <a:endParaRPr lang="en-US" altLang="en-US" sz="2000" b="1" dirty="0">
                <a:solidFill>
                  <a:srgbClr val="11576A"/>
                </a:solidFill>
                <a:latin typeface="微软雅黑" pitchFamily="34" charset="-122"/>
                <a:ea typeface="微软雅黑" pitchFamily="34" charset="-122"/>
                <a:cs typeface="SimSun" charset="0"/>
              </a:endParaRPr>
            </a:p>
          </p:txBody>
        </p:sp>
      </p:grpSp>
      <p:sp>
        <p:nvSpPr>
          <p:cNvPr id="8197" name="Rectangle 7"/>
          <p:cNvSpPr>
            <a:spLocks noChangeArrowheads="1"/>
          </p:cNvSpPr>
          <p:nvPr/>
        </p:nvSpPr>
        <p:spPr bwMode="auto">
          <a:xfrm>
            <a:off x="4105270" y="785800"/>
            <a:ext cx="2867025" cy="332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a:spcBef>
                <a:spcPct val="20000"/>
              </a:spcBef>
              <a:buClr>
                <a:schemeClr val="folHlink"/>
              </a:buClr>
              <a:buSzPct val="75000"/>
            </a:pPr>
            <a:r>
              <a:rPr lang="zh-CN" altLang="en-US" sz="2000" b="1" dirty="0">
                <a:solidFill>
                  <a:srgbClr val="11576A"/>
                </a:solidFill>
                <a:latin typeface="微软雅黑" pitchFamily="34" charset="-122"/>
                <a:ea typeface="微软雅黑" pitchFamily="34" charset="-122"/>
                <a:cs typeface="SimSun" charset="0"/>
              </a:rPr>
              <a:t>内存中进程</a:t>
            </a:r>
            <a:endParaRPr lang="zh-CN" altLang="en-US" sz="1600" b="1" dirty="0">
              <a:solidFill>
                <a:srgbClr val="11576A"/>
              </a:solidFill>
              <a:latin typeface="微软雅黑" pitchFamily="34" charset="-122"/>
              <a:ea typeface="微软雅黑" pitchFamily="34" charset="-122"/>
              <a:cs typeface="SimSun" charset="0"/>
            </a:endParaRPr>
          </a:p>
        </p:txBody>
      </p:sp>
      <p:grpSp>
        <p:nvGrpSpPr>
          <p:cNvPr id="2" name="组合 1"/>
          <p:cNvGrpSpPr/>
          <p:nvPr/>
        </p:nvGrpSpPr>
        <p:grpSpPr>
          <a:xfrm>
            <a:off x="3968051" y="2594430"/>
            <a:ext cx="2058942" cy="2363391"/>
            <a:chOff x="3968051" y="2594430"/>
            <a:chExt cx="2058942" cy="2363391"/>
          </a:xfrm>
          <a:solidFill>
            <a:schemeClr val="bg1"/>
          </a:solidFill>
        </p:grpSpPr>
        <p:sp>
          <p:nvSpPr>
            <p:cNvPr id="8198" name="Rectangle 8"/>
            <p:cNvSpPr>
              <a:spLocks noChangeArrowheads="1"/>
            </p:cNvSpPr>
            <p:nvPr/>
          </p:nvSpPr>
          <p:spPr bwMode="auto">
            <a:xfrm>
              <a:off x="3968051" y="2594430"/>
              <a:ext cx="2055570" cy="2363391"/>
            </a:xfrm>
            <a:prstGeom prst="rect">
              <a:avLst/>
            </a:prstGeom>
            <a:grpFill/>
            <a:ln w="28575" cmpd="sng">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lstStyle/>
            <a:p>
              <a:pPr marL="0" lvl="1">
                <a:spcBef>
                  <a:spcPct val="20000"/>
                </a:spcBef>
                <a:buClr>
                  <a:schemeClr val="folHlink"/>
                </a:buClr>
                <a:buSzPct val="75000"/>
                <a:buFont typeface="Monotype Sorts" charset="0"/>
                <a:buNone/>
              </a:pPr>
              <a:r>
                <a:rPr lang="en-US" b="1" dirty="0">
                  <a:solidFill>
                    <a:srgbClr val="11576A"/>
                  </a:solidFill>
                  <a:latin typeface="微软雅黑" pitchFamily="34" charset="-122"/>
                  <a:ea typeface="微软雅黑" pitchFamily="34" charset="-122"/>
                  <a:cs typeface="SimSun" charset="0"/>
                </a:rPr>
                <a:t>void X (</a:t>
              </a:r>
              <a:r>
                <a:rPr lang="en-US" b="1" dirty="0" err="1">
                  <a:solidFill>
                    <a:srgbClr val="11576A"/>
                  </a:solidFill>
                  <a:latin typeface="微软雅黑" pitchFamily="34" charset="-122"/>
                  <a:ea typeface="微软雅黑" pitchFamily="34" charset="-122"/>
                  <a:cs typeface="SimSun" charset="0"/>
                </a:rPr>
                <a:t>int</a:t>
              </a:r>
              <a:r>
                <a:rPr lang="en-US" b="1" dirty="0">
                  <a:solidFill>
                    <a:srgbClr val="11576A"/>
                  </a:solidFill>
                  <a:latin typeface="微软雅黑" pitchFamily="34" charset="-122"/>
                  <a:ea typeface="微软雅黑" pitchFamily="34" charset="-122"/>
                  <a:cs typeface="SimSun" charset="0"/>
                </a:rPr>
                <a:t> b) {</a:t>
              </a:r>
            </a:p>
            <a:p>
              <a:pPr marL="0" lvl="1">
                <a:spcBef>
                  <a:spcPct val="20000"/>
                </a:spcBef>
                <a:buClr>
                  <a:schemeClr val="folHlink"/>
                </a:buClr>
                <a:buSzPct val="75000"/>
                <a:buFont typeface="Monotype Sorts" charset="0"/>
                <a:buNone/>
              </a:pPr>
              <a:r>
                <a:rPr lang="en-US" b="1" dirty="0">
                  <a:solidFill>
                    <a:srgbClr val="11576A"/>
                  </a:solidFill>
                  <a:latin typeface="微软雅黑" pitchFamily="34" charset="-122"/>
                  <a:ea typeface="微软雅黑" pitchFamily="34" charset="-122"/>
                  <a:cs typeface="SimSun" charset="0"/>
                </a:rPr>
                <a:t>  if(b == 1) {</a:t>
              </a:r>
            </a:p>
            <a:p>
              <a:pPr marL="0" lvl="1">
                <a:spcBef>
                  <a:spcPct val="20000"/>
                </a:spcBef>
                <a:buClr>
                  <a:schemeClr val="folHlink"/>
                </a:buClr>
                <a:buSzPct val="75000"/>
                <a:buFont typeface="Monotype Sorts" charset="0"/>
                <a:buNone/>
              </a:pPr>
              <a:r>
                <a:rPr lang="en-US" b="1" dirty="0">
                  <a:solidFill>
                    <a:srgbClr val="11576A"/>
                  </a:solidFill>
                  <a:latin typeface="微软雅黑" pitchFamily="34" charset="-122"/>
                  <a:ea typeface="微软雅黑" pitchFamily="34" charset="-122"/>
                  <a:cs typeface="SimSun" charset="0"/>
                </a:rPr>
                <a:t>…</a:t>
              </a:r>
            </a:p>
            <a:p>
              <a:pPr marL="0" lvl="1">
                <a:spcBef>
                  <a:spcPct val="20000"/>
                </a:spcBef>
                <a:buClr>
                  <a:schemeClr val="folHlink"/>
                </a:buClr>
                <a:buSzPct val="75000"/>
                <a:buFont typeface="Monotype Sorts" charset="0"/>
                <a:buNone/>
              </a:pPr>
              <a:r>
                <a:rPr lang="en-US" b="1" dirty="0" err="1">
                  <a:solidFill>
                    <a:srgbClr val="11576A"/>
                  </a:solidFill>
                  <a:latin typeface="微软雅黑" pitchFamily="34" charset="-122"/>
                  <a:ea typeface="微软雅黑" pitchFamily="34" charset="-122"/>
                  <a:cs typeface="SimSun" charset="0"/>
                </a:rPr>
                <a:t>int</a:t>
              </a:r>
              <a:r>
                <a:rPr lang="en-US" b="1" dirty="0">
                  <a:solidFill>
                    <a:srgbClr val="11576A"/>
                  </a:solidFill>
                  <a:latin typeface="微软雅黑" pitchFamily="34" charset="-122"/>
                  <a:ea typeface="微软雅黑" pitchFamily="34" charset="-122"/>
                  <a:cs typeface="SimSun" charset="0"/>
                </a:rPr>
                <a:t> main() {</a:t>
              </a:r>
            </a:p>
            <a:p>
              <a:pPr marL="0" lvl="1">
                <a:spcBef>
                  <a:spcPct val="20000"/>
                </a:spcBef>
                <a:buClr>
                  <a:schemeClr val="folHlink"/>
                </a:buClr>
                <a:buSzPct val="75000"/>
                <a:buFont typeface="Monotype Sorts" charset="0"/>
                <a:buNone/>
              </a:pPr>
              <a:r>
                <a:rPr lang="en-US" b="1" dirty="0">
                  <a:solidFill>
                    <a:srgbClr val="11576A"/>
                  </a:solidFill>
                  <a:latin typeface="微软雅黑" pitchFamily="34" charset="-122"/>
                  <a:ea typeface="微软雅黑" pitchFamily="34" charset="-122"/>
                  <a:cs typeface="SimSun" charset="0"/>
                </a:rPr>
                <a:t>  </a:t>
              </a:r>
              <a:r>
                <a:rPr lang="en-US" b="1" dirty="0" err="1">
                  <a:solidFill>
                    <a:srgbClr val="11576A"/>
                  </a:solidFill>
                  <a:latin typeface="微软雅黑" pitchFamily="34" charset="-122"/>
                  <a:ea typeface="微软雅黑" pitchFamily="34" charset="-122"/>
                  <a:cs typeface="SimSun" charset="0"/>
                </a:rPr>
                <a:t>int</a:t>
              </a:r>
              <a:r>
                <a:rPr lang="en-US" b="1" dirty="0">
                  <a:solidFill>
                    <a:srgbClr val="11576A"/>
                  </a:solidFill>
                  <a:latin typeface="微软雅黑" pitchFamily="34" charset="-122"/>
                  <a:ea typeface="微软雅黑" pitchFamily="34" charset="-122"/>
                  <a:cs typeface="SimSun" charset="0"/>
                </a:rPr>
                <a:t> a = 2;</a:t>
              </a:r>
            </a:p>
            <a:p>
              <a:pPr marL="0" lvl="1">
                <a:spcBef>
                  <a:spcPct val="20000"/>
                </a:spcBef>
                <a:buClr>
                  <a:schemeClr val="folHlink"/>
                </a:buClr>
                <a:buSzPct val="75000"/>
                <a:buFont typeface="Monotype Sorts" charset="0"/>
                <a:buNone/>
              </a:pPr>
              <a:r>
                <a:rPr lang="en-US" b="1" dirty="0">
                  <a:solidFill>
                    <a:srgbClr val="11576A"/>
                  </a:solidFill>
                  <a:latin typeface="微软雅黑" pitchFamily="34" charset="-122"/>
                  <a:ea typeface="微软雅黑" pitchFamily="34" charset="-122"/>
                  <a:cs typeface="SimSun" charset="0"/>
                </a:rPr>
                <a:t>  X(a);</a:t>
              </a:r>
            </a:p>
            <a:p>
              <a:pPr marL="0" lvl="1">
                <a:spcBef>
                  <a:spcPct val="20000"/>
                </a:spcBef>
                <a:buClr>
                  <a:schemeClr val="folHlink"/>
                </a:buClr>
                <a:buSzPct val="75000"/>
                <a:buFont typeface="Monotype Sorts" charset="0"/>
                <a:buNone/>
              </a:pPr>
              <a:r>
                <a:rPr lang="en-US" b="1" dirty="0">
                  <a:solidFill>
                    <a:srgbClr val="11576A"/>
                  </a:solidFill>
                  <a:latin typeface="微软雅黑" pitchFamily="34" charset="-122"/>
                  <a:ea typeface="微软雅黑" pitchFamily="34" charset="-122"/>
                  <a:cs typeface="SimSun" charset="0"/>
                </a:rPr>
                <a:t>}           </a:t>
              </a:r>
            </a:p>
          </p:txBody>
        </p:sp>
        <p:sp>
          <p:nvSpPr>
            <p:cNvPr id="8201" name="Text Box 11"/>
            <p:cNvSpPr txBox="1">
              <a:spLocks noChangeArrowheads="1"/>
            </p:cNvSpPr>
            <p:nvPr/>
          </p:nvSpPr>
          <p:spPr bwMode="auto">
            <a:xfrm>
              <a:off x="5149830" y="4515966"/>
              <a:ext cx="8771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a:buFont typeface="Monotype Sorts" charset="0"/>
                <a:buNone/>
              </a:pPr>
              <a:r>
                <a:rPr lang="zh-CN" altLang="en-US" b="1" dirty="0">
                  <a:solidFill>
                    <a:srgbClr val="11576A"/>
                  </a:solidFill>
                  <a:latin typeface="微软雅黑" pitchFamily="34" charset="-122"/>
                  <a:ea typeface="微软雅黑" pitchFamily="34" charset="-122"/>
                  <a:cs typeface="SimSun" charset="0"/>
                </a:rPr>
                <a:t>代码段</a:t>
              </a:r>
              <a:endParaRPr lang="en-US" b="1" dirty="0">
                <a:solidFill>
                  <a:srgbClr val="11576A"/>
                </a:solidFill>
                <a:latin typeface="微软雅黑" pitchFamily="34" charset="-122"/>
                <a:ea typeface="微软雅黑" pitchFamily="34" charset="-122"/>
                <a:cs typeface="SimSun" charset="0"/>
              </a:endParaRPr>
            </a:p>
          </p:txBody>
        </p:sp>
      </p:grpSp>
    </p:spTree>
    <p:extLst>
      <p:ext uri="{BB962C8B-B14F-4D97-AF65-F5344CB8AC3E}">
        <p14:creationId xmlns:p14="http://schemas.microsoft.com/office/powerpoint/2010/main" val="6392429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197"/>
                                        </p:tgtEl>
                                        <p:attrNameLst>
                                          <p:attrName>style.visibility</p:attrName>
                                        </p:attrNameLst>
                                      </p:cBhvr>
                                      <p:to>
                                        <p:strVal val="visible"/>
                                      </p:to>
                                    </p:set>
                                    <p:animEffect transition="in" filter="wipe(left)">
                                      <p:cBhvr>
                                        <p:cTn id="15" dur="500"/>
                                        <p:tgtEl>
                                          <p:spTgt spid="8197"/>
                                        </p:tgtEl>
                                      </p:cBhvr>
                                    </p:animEffect>
                                  </p:childTnLst>
                                </p:cTn>
                              </p:par>
                              <p:par>
                                <p:cTn id="16" presetID="42" presetClass="path" presetSubtype="0" accel="50000" decel="50000" fill="hold" nodeType="withEffect">
                                  <p:stCondLst>
                                    <p:cond delay="0"/>
                                  </p:stCondLst>
                                  <p:childTnLst>
                                    <p:animMotion origin="layout" path="M 2.22222E-6 -6.17284E-7 L -0.36233 -0.27593 " pathEditMode="relative" rAng="0" ptsTypes="AA">
                                      <p:cBhvr>
                                        <p:cTn id="17" dur="2000" spd="-100000" fill="hold"/>
                                        <p:tgtEl>
                                          <p:spTgt spid="2"/>
                                        </p:tgtEl>
                                        <p:attrNameLst>
                                          <p:attrName>ppt_x</p:attrName>
                                          <p:attrName>ppt_y</p:attrName>
                                        </p:attrNameLst>
                                      </p:cBhvr>
                                      <p:rCtr x="-18125" y="-13796"/>
                                    </p:animMotion>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42" presetClass="path" presetSubtype="0" accel="50000" decel="50000" fill="hold" nodeType="withEffect">
                                  <p:stCondLst>
                                    <p:cond delay="0"/>
                                  </p:stCondLst>
                                  <p:childTnLst>
                                    <p:animMotion origin="layout" path="M 2.77778E-6 -2.59259E-6 L 2.77778E-6 0.28581 " pathEditMode="relative" rAng="0" ptsTypes="AA">
                                      <p:cBhvr>
                                        <p:cTn id="23" dur="2000" spd="-100000" fill="hold"/>
                                        <p:tgtEl>
                                          <p:spTgt spid="3"/>
                                        </p:tgtEl>
                                        <p:attrNameLst>
                                          <p:attrName>ppt_x</p:attrName>
                                          <p:attrName>ppt_y</p:attrName>
                                        </p:attrNameLst>
                                      </p:cBhvr>
                                      <p:rCtr x="0" y="142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2" name="组合 81"/>
          <p:cNvGrpSpPr/>
          <p:nvPr/>
        </p:nvGrpSpPr>
        <p:grpSpPr>
          <a:xfrm>
            <a:off x="3861249" y="2134830"/>
            <a:ext cx="3493272" cy="954107"/>
            <a:chOff x="834646" y="1384068"/>
            <a:chExt cx="3493272" cy="954107"/>
          </a:xfrm>
        </p:grpSpPr>
        <p:sp>
          <p:nvSpPr>
            <p:cNvPr id="83" name="Text Box 2"/>
            <p:cNvSpPr txBox="1">
              <a:spLocks noChangeArrowheads="1"/>
            </p:cNvSpPr>
            <p:nvPr/>
          </p:nvSpPr>
          <p:spPr bwMode="auto">
            <a:xfrm>
              <a:off x="1120792" y="1384068"/>
              <a:ext cx="3207126"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0" lvl="2" eaLnBrk="1" hangingPunct="1"/>
              <a:r>
                <a:rPr lang="zh-CN" altLang="en-US" sz="2000" b="1" dirty="0">
                  <a:solidFill>
                    <a:srgbClr val="C00000"/>
                  </a:solidFill>
                  <a:latin typeface="微软雅黑" pitchFamily="34" charset="-122"/>
                  <a:ea typeface="微软雅黑" pitchFamily="34" charset="-122"/>
                </a:rPr>
                <a:t>等待→就绪</a:t>
              </a:r>
              <a:endParaRPr lang="en-US" altLang="zh-CN" sz="2000" b="1" dirty="0">
                <a:solidFill>
                  <a:srgbClr val="C00000"/>
                </a:solidFill>
                <a:latin typeface="微软雅黑" pitchFamily="34" charset="-122"/>
                <a:ea typeface="微软雅黑" pitchFamily="34" charset="-122"/>
              </a:endParaRPr>
            </a:p>
            <a:p>
              <a:pPr marL="0" lvl="2" eaLnBrk="1" hangingPunct="1"/>
              <a:r>
                <a:rPr lang="zh-CN" altLang="en-US" b="1" dirty="0">
                  <a:solidFill>
                    <a:srgbClr val="11576A"/>
                  </a:solidFill>
                  <a:latin typeface="微软雅黑" pitchFamily="34" charset="-122"/>
                  <a:ea typeface="微软雅黑" pitchFamily="34" charset="-122"/>
                </a:rPr>
                <a:t>当进程</a:t>
              </a:r>
              <a:r>
                <a:rPr lang="zh-CN" altLang="en-US" b="1">
                  <a:solidFill>
                    <a:srgbClr val="11576A"/>
                  </a:solidFill>
                  <a:latin typeface="微软雅黑" pitchFamily="34" charset="-122"/>
                  <a:ea typeface="微软雅黑" pitchFamily="34" charset="-122"/>
                </a:rPr>
                <a:t>要等待的某</a:t>
              </a:r>
              <a:r>
                <a:rPr lang="zh-CN" altLang="en-US" b="1" dirty="0">
                  <a:solidFill>
                    <a:srgbClr val="11576A"/>
                  </a:solidFill>
                  <a:latin typeface="微软雅黑" pitchFamily="34" charset="-122"/>
                  <a:ea typeface="微软雅黑" pitchFamily="34" charset="-122"/>
                </a:rPr>
                <a:t>事件到来时，它从阻塞状态变到就绪状态</a:t>
              </a:r>
              <a:endParaRPr lang="zh-CN" altLang="en-US" b="1" dirty="0">
                <a:solidFill>
                  <a:srgbClr val="C00000"/>
                </a:solidFill>
                <a:latin typeface="微软雅黑" pitchFamily="34" charset="-122"/>
                <a:ea typeface="微软雅黑" pitchFamily="34" charset="-122"/>
              </a:endParaRPr>
            </a:p>
          </p:txBody>
        </p:sp>
        <p:sp>
          <p:nvSpPr>
            <p:cNvPr id="84" name="TextBox 4"/>
            <p:cNvSpPr txBox="1"/>
            <p:nvPr/>
          </p:nvSpPr>
          <p:spPr>
            <a:xfrm>
              <a:off x="834646" y="1393392"/>
              <a:ext cx="433390"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85" name="组合 84"/>
          <p:cNvGrpSpPr/>
          <p:nvPr/>
        </p:nvGrpSpPr>
        <p:grpSpPr>
          <a:xfrm>
            <a:off x="114869" y="1627328"/>
            <a:ext cx="4054644" cy="3304311"/>
            <a:chOff x="114869" y="1627328"/>
            <a:chExt cx="4054644" cy="3304311"/>
          </a:xfrm>
        </p:grpSpPr>
        <p:sp>
          <p:nvSpPr>
            <p:cNvPr id="86" name="弧形 85"/>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7" name="组合 86"/>
            <p:cNvGrpSpPr/>
            <p:nvPr/>
          </p:nvGrpSpPr>
          <p:grpSpPr>
            <a:xfrm>
              <a:off x="114869" y="1627328"/>
              <a:ext cx="4054644" cy="2950417"/>
              <a:chOff x="376273" y="1667425"/>
              <a:chExt cx="4054644" cy="2950417"/>
            </a:xfrm>
          </p:grpSpPr>
          <p:grpSp>
            <p:nvGrpSpPr>
              <p:cNvPr id="88" name="组合 87"/>
              <p:cNvGrpSpPr/>
              <p:nvPr/>
            </p:nvGrpSpPr>
            <p:grpSpPr>
              <a:xfrm>
                <a:off x="1043608" y="2025732"/>
                <a:ext cx="3008403" cy="2592110"/>
                <a:chOff x="4572000" y="1275606"/>
                <a:chExt cx="3008403" cy="2592110"/>
              </a:xfrm>
            </p:grpSpPr>
            <p:grpSp>
              <p:nvGrpSpPr>
                <p:cNvPr id="110" name="组合 109"/>
                <p:cNvGrpSpPr/>
                <p:nvPr/>
              </p:nvGrpSpPr>
              <p:grpSpPr>
                <a:xfrm>
                  <a:off x="4572000" y="1275606"/>
                  <a:ext cx="1280211" cy="640662"/>
                  <a:chOff x="5004048" y="1347614"/>
                  <a:chExt cx="1280211" cy="640662"/>
                </a:xfrm>
              </p:grpSpPr>
              <p:sp>
                <p:nvSpPr>
                  <p:cNvPr id="124" name="椭圆 12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1" name="组合 110"/>
                <p:cNvGrpSpPr/>
                <p:nvPr/>
              </p:nvGrpSpPr>
              <p:grpSpPr>
                <a:xfrm>
                  <a:off x="4572000" y="2274265"/>
                  <a:ext cx="1280211" cy="640662"/>
                  <a:chOff x="5004048" y="1347614"/>
                  <a:chExt cx="1280211" cy="640662"/>
                </a:xfrm>
              </p:grpSpPr>
              <p:sp>
                <p:nvSpPr>
                  <p:cNvPr id="122" name="椭圆 12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2" name="组合 111"/>
                <p:cNvGrpSpPr/>
                <p:nvPr/>
              </p:nvGrpSpPr>
              <p:grpSpPr>
                <a:xfrm>
                  <a:off x="6300192" y="2252854"/>
                  <a:ext cx="1280211" cy="640662"/>
                  <a:chOff x="5004048" y="1347614"/>
                  <a:chExt cx="1280211" cy="640662"/>
                </a:xfrm>
              </p:grpSpPr>
              <p:sp>
                <p:nvSpPr>
                  <p:cNvPr id="120" name="椭圆 11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3" name="弧形 112"/>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4" name="直接箭头连接符 113"/>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5" name="组合 114"/>
                <p:cNvGrpSpPr/>
                <p:nvPr/>
              </p:nvGrpSpPr>
              <p:grpSpPr>
                <a:xfrm>
                  <a:off x="5436096" y="2228395"/>
                  <a:ext cx="1629555" cy="1639321"/>
                  <a:chOff x="5652120" y="2228395"/>
                  <a:chExt cx="1629555" cy="1639321"/>
                </a:xfrm>
              </p:grpSpPr>
              <p:grpSp>
                <p:nvGrpSpPr>
                  <p:cNvPr id="116" name="组合 115"/>
                  <p:cNvGrpSpPr/>
                  <p:nvPr/>
                </p:nvGrpSpPr>
                <p:grpSpPr>
                  <a:xfrm>
                    <a:off x="5652120" y="3227054"/>
                    <a:ext cx="1280211" cy="640662"/>
                    <a:chOff x="5004048" y="1347614"/>
                    <a:chExt cx="1280211" cy="640662"/>
                  </a:xfrm>
                </p:grpSpPr>
                <p:sp>
                  <p:nvSpPr>
                    <p:cNvPr id="118" name="椭圆 11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17" name="弧形 116"/>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89" name="组合 88"/>
              <p:cNvGrpSpPr/>
              <p:nvPr/>
            </p:nvGrpSpPr>
            <p:grpSpPr>
              <a:xfrm>
                <a:off x="2777110" y="1995686"/>
                <a:ext cx="1280211" cy="989694"/>
                <a:chOff x="6305502" y="1245560"/>
                <a:chExt cx="1280211" cy="989694"/>
              </a:xfrm>
            </p:grpSpPr>
            <p:grpSp>
              <p:nvGrpSpPr>
                <p:cNvPr id="106" name="组合 105"/>
                <p:cNvGrpSpPr/>
                <p:nvPr/>
              </p:nvGrpSpPr>
              <p:grpSpPr>
                <a:xfrm>
                  <a:off x="6305502" y="1245560"/>
                  <a:ext cx="1280211" cy="640662"/>
                  <a:chOff x="5004048" y="1347614"/>
                  <a:chExt cx="1280211" cy="640662"/>
                </a:xfrm>
              </p:grpSpPr>
              <p:sp>
                <p:nvSpPr>
                  <p:cNvPr id="108" name="椭圆 10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07" name="直接箭头连接符 106"/>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弧形 89"/>
              <p:cNvSpPr/>
              <p:nvPr/>
            </p:nvSpPr>
            <p:spPr>
              <a:xfrm flipH="1">
                <a:off x="1544823" y="3013939"/>
                <a:ext cx="692649" cy="1308095"/>
              </a:xfrm>
              <a:prstGeom prst="arc">
                <a:avLst>
                  <a:gd name="adj1" fmla="val 53704"/>
                  <a:gd name="adj2" fmla="val 5400000"/>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圆角矩形 90"/>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TextBox 22"/>
              <p:cNvSpPr txBox="1"/>
              <p:nvPr/>
            </p:nvSpPr>
            <p:spPr>
              <a:xfrm>
                <a:off x="376273" y="2681753"/>
                <a:ext cx="1261884"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进入就绪队列</a:t>
                </a:r>
                <a:endParaRPr lang="zh-CN" altLang="en-US" sz="1400" b="1" dirty="0">
                  <a:solidFill>
                    <a:srgbClr val="11576A"/>
                  </a:solidFill>
                  <a:latin typeface="微软雅黑" pitchFamily="34" charset="-122"/>
                  <a:ea typeface="微软雅黑" pitchFamily="34" charset="-122"/>
                </a:endParaRPr>
              </a:p>
            </p:txBody>
          </p:sp>
          <p:sp>
            <p:nvSpPr>
              <p:cNvPr id="93" name="圆角矩形 92"/>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95" name="圆角矩形 94"/>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97" name="圆角矩形 96"/>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C00000"/>
                    </a:solidFill>
                    <a:latin typeface="微软雅黑" pitchFamily="34" charset="-122"/>
                    <a:ea typeface="微软雅黑" pitchFamily="34" charset="-122"/>
                  </a:rPr>
                  <a:t>事件发生</a:t>
                </a:r>
              </a:p>
            </p:txBody>
          </p:sp>
          <p:sp>
            <p:nvSpPr>
              <p:cNvPr id="99" name="圆角矩形 98"/>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01" name="圆角矩形 100"/>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04" name="直接箭头连接符 103"/>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29" name="组合 128"/>
          <p:cNvGrpSpPr/>
          <p:nvPr/>
        </p:nvGrpSpPr>
        <p:grpSpPr>
          <a:xfrm>
            <a:off x="719678" y="1617035"/>
            <a:ext cx="647859" cy="338554"/>
            <a:chOff x="1047033" y="651041"/>
            <a:chExt cx="689562" cy="338554"/>
          </a:xfrm>
        </p:grpSpPr>
        <p:sp>
          <p:nvSpPr>
            <p:cNvPr id="130" name="圆角矩形 129"/>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1" name="TextBox 22"/>
            <p:cNvSpPr txBox="1"/>
            <p:nvPr/>
          </p:nvSpPr>
          <p:spPr>
            <a:xfrm>
              <a:off x="1047033" y="651041"/>
              <a:ext cx="655949"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263713521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挂起状态</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2" name="组合 1"/>
          <p:cNvGrpSpPr/>
          <p:nvPr/>
        </p:nvGrpSpPr>
        <p:grpSpPr>
          <a:xfrm>
            <a:off x="4514078" y="1187021"/>
            <a:ext cx="5539440" cy="779687"/>
            <a:chOff x="4514078" y="1187021"/>
            <a:chExt cx="5539440" cy="779687"/>
          </a:xfrm>
        </p:grpSpPr>
        <p:sp>
          <p:nvSpPr>
            <p:cNvPr id="158" name="Rectangle 3"/>
            <p:cNvSpPr txBox="1">
              <a:spLocks noChangeArrowheads="1"/>
            </p:cNvSpPr>
            <p:nvPr/>
          </p:nvSpPr>
          <p:spPr>
            <a:xfrm>
              <a:off x="4838637" y="1252328"/>
              <a:ext cx="5214881" cy="714380"/>
            </a:xfrm>
            <a:prstGeom prst="rect">
              <a:avLst/>
            </a:prstGeom>
          </p:spPr>
          <p:txBody>
            <a:bodyPr/>
            <a:lstStyle/>
            <a:p>
              <a:pPr lvl="0">
                <a:lnSpc>
                  <a:spcPts val="1800"/>
                </a:lnSpc>
                <a:spcBef>
                  <a:spcPct val="20000"/>
                </a:spcBef>
              </a:pPr>
              <a:r>
                <a:rPr lang="zh-CN" altLang="en-US" sz="2000" b="1" dirty="0">
                  <a:solidFill>
                    <a:srgbClr val="C00000"/>
                  </a:solidFill>
                  <a:latin typeface="微软雅黑" pitchFamily="34" charset="-122"/>
                  <a:ea typeface="微软雅黑" pitchFamily="34" charset="-122"/>
                </a:rPr>
                <a:t>等待</a:t>
              </a:r>
              <a:r>
                <a:rPr kumimoji="0" lang="zh-CN" altLang="en-US" sz="2000" b="1" i="0" u="none" strike="noStrike" kern="1200" cap="none" spc="0" normalizeH="0" baseline="0" noProof="0" dirty="0">
                  <a:ln>
                    <a:noFill/>
                  </a:ln>
                  <a:solidFill>
                    <a:srgbClr val="C00000"/>
                  </a:solidFill>
                  <a:uLnTx/>
                  <a:uFillTx/>
                  <a:latin typeface="微软雅黑" pitchFamily="34" charset="-122"/>
                  <a:ea typeface="微软雅黑" pitchFamily="34" charset="-122"/>
                </a:rPr>
                <a:t>挂起状态</a:t>
              </a:r>
              <a:endParaRPr kumimoji="0" lang="en-US" altLang="zh-CN" sz="2000" b="1" i="0" u="none" strike="noStrike" kern="1200" cap="none" spc="0" normalizeH="0" baseline="0" noProof="0" dirty="0">
                <a:ln>
                  <a:noFill/>
                </a:ln>
                <a:solidFill>
                  <a:srgbClr val="C00000"/>
                </a:solidFill>
                <a:uLnTx/>
                <a:uFillTx/>
                <a:latin typeface="微软雅黑" pitchFamily="34" charset="-122"/>
                <a:ea typeface="微软雅黑" pitchFamily="34" charset="-122"/>
              </a:endParaRPr>
            </a:p>
            <a:p>
              <a:pPr lvl="0">
                <a:lnSpc>
                  <a:spcPts val="1800"/>
                </a:lnSpc>
                <a:spcBef>
                  <a:spcPct val="20000"/>
                </a:spcBef>
              </a:pPr>
              <a:r>
                <a:rPr kumimoji="0" lang="zh-CN" altLang="en-US" sz="2000" b="1" i="0" u="none" strike="noStrike" kern="1200" cap="none" spc="0" normalizeH="0" baseline="0" noProof="0" dirty="0">
                  <a:ln>
                    <a:noFill/>
                  </a:ln>
                  <a:solidFill>
                    <a:srgbClr val="C00000"/>
                  </a:solidFill>
                  <a:uLnTx/>
                  <a:uFillTx/>
                  <a:latin typeface="微软雅黑" pitchFamily="34" charset="-122"/>
                  <a:ea typeface="微软雅黑" pitchFamily="34" charset="-122"/>
                </a:rPr>
                <a:t>（Blocked-suspend）</a:t>
              </a:r>
              <a:endParaRPr lang="en-US" altLang="zh-CN" sz="2000" b="1" dirty="0">
                <a:solidFill>
                  <a:srgbClr val="C00000"/>
                </a:solidFill>
                <a:latin typeface="微软雅黑" pitchFamily="34" charset="-122"/>
                <a:ea typeface="微软雅黑" pitchFamily="34" charset="-122"/>
              </a:endParaRPr>
            </a:p>
          </p:txBody>
        </p:sp>
        <p:sp>
          <p:nvSpPr>
            <p:cNvPr id="160" name="TextBox 4"/>
            <p:cNvSpPr txBox="1"/>
            <p:nvPr/>
          </p:nvSpPr>
          <p:spPr>
            <a:xfrm>
              <a:off x="4514078" y="1187021"/>
              <a:ext cx="37970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3" name="组合 2"/>
          <p:cNvGrpSpPr/>
          <p:nvPr/>
        </p:nvGrpSpPr>
        <p:grpSpPr>
          <a:xfrm>
            <a:off x="4519273" y="1798979"/>
            <a:ext cx="5885389" cy="780188"/>
            <a:chOff x="4514078" y="2122966"/>
            <a:chExt cx="5885389" cy="780188"/>
          </a:xfrm>
        </p:grpSpPr>
        <p:sp>
          <p:nvSpPr>
            <p:cNvPr id="159" name="Rectangle 3"/>
            <p:cNvSpPr txBox="1">
              <a:spLocks noChangeArrowheads="1"/>
            </p:cNvSpPr>
            <p:nvPr/>
          </p:nvSpPr>
          <p:spPr>
            <a:xfrm>
              <a:off x="4841646" y="2188774"/>
              <a:ext cx="5557821" cy="714380"/>
            </a:xfrm>
            <a:prstGeom prst="rect">
              <a:avLst/>
            </a:prstGeom>
          </p:spPr>
          <p:txBody>
            <a:bodyPr/>
            <a:lstStyle/>
            <a:p>
              <a:pPr lvl="0">
                <a:lnSpc>
                  <a:spcPts val="1800"/>
                </a:lnSpc>
                <a:spcBef>
                  <a:spcPct val="20000"/>
                </a:spcBef>
              </a:pPr>
              <a:r>
                <a:rPr kumimoji="0" lang="zh-CN" altLang="en-US" sz="2000" b="1" i="0" u="none" strike="noStrike" kern="1200" cap="none" spc="0" normalizeH="0" baseline="0" noProof="0" dirty="0">
                  <a:ln>
                    <a:noFill/>
                  </a:ln>
                  <a:solidFill>
                    <a:srgbClr val="C00000"/>
                  </a:solidFill>
                  <a:uLnTx/>
                  <a:uFillTx/>
                  <a:latin typeface="微软雅黑" pitchFamily="34" charset="-122"/>
                  <a:ea typeface="微软雅黑" pitchFamily="34" charset="-122"/>
                </a:rPr>
                <a:t>就绪挂起状态</a:t>
              </a:r>
              <a:endParaRPr kumimoji="0" lang="en-US" altLang="zh-CN" sz="2000" b="1" i="0" u="none" strike="noStrike" kern="1200" cap="none" spc="0" normalizeH="0" baseline="0" noProof="0" dirty="0">
                <a:ln>
                  <a:noFill/>
                </a:ln>
                <a:solidFill>
                  <a:srgbClr val="C00000"/>
                </a:solidFill>
                <a:uLnTx/>
                <a:uFillTx/>
                <a:latin typeface="微软雅黑" pitchFamily="34" charset="-122"/>
                <a:ea typeface="微软雅黑" pitchFamily="34" charset="-122"/>
              </a:endParaRPr>
            </a:p>
            <a:p>
              <a:pPr lvl="0">
                <a:lnSpc>
                  <a:spcPts val="1800"/>
                </a:lnSpc>
                <a:spcBef>
                  <a:spcPct val="20000"/>
                </a:spcBef>
              </a:pPr>
              <a:r>
                <a:rPr kumimoji="0" lang="zh-CN" altLang="en-US" sz="2000" b="1" i="0" u="none" strike="noStrike" kern="1200" cap="none" spc="0" normalizeH="0" baseline="0" noProof="0" dirty="0">
                  <a:ln>
                    <a:noFill/>
                  </a:ln>
                  <a:solidFill>
                    <a:srgbClr val="C00000"/>
                  </a:solidFill>
                  <a:uLnTx/>
                  <a:uFillTx/>
                  <a:latin typeface="微软雅黑" pitchFamily="34" charset="-122"/>
                  <a:ea typeface="微软雅黑" pitchFamily="34" charset="-122"/>
                </a:rPr>
                <a:t>（Ready-suspend）</a:t>
              </a:r>
              <a:endParaRPr kumimoji="0" lang="en-US" altLang="zh-CN" sz="2000" b="1" i="0" u="none" strike="noStrike" kern="1200" cap="none" spc="0" normalizeH="0" baseline="0" noProof="0" dirty="0">
                <a:ln>
                  <a:noFill/>
                </a:ln>
                <a:solidFill>
                  <a:srgbClr val="C00000"/>
                </a:solidFill>
                <a:uLnTx/>
                <a:uFillTx/>
                <a:latin typeface="微软雅黑" pitchFamily="34" charset="-122"/>
                <a:ea typeface="微软雅黑" pitchFamily="34" charset="-122"/>
              </a:endParaRPr>
            </a:p>
          </p:txBody>
        </p:sp>
        <p:sp>
          <p:nvSpPr>
            <p:cNvPr id="161" name="TextBox 5"/>
            <p:cNvSpPr txBox="1"/>
            <p:nvPr/>
          </p:nvSpPr>
          <p:spPr>
            <a:xfrm>
              <a:off x="4514078" y="2122966"/>
              <a:ext cx="379704"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163" name="Rectangle 3"/>
          <p:cNvSpPr txBox="1">
            <a:spLocks noChangeArrowheads="1"/>
          </p:cNvSpPr>
          <p:nvPr/>
        </p:nvSpPr>
        <p:spPr>
          <a:xfrm>
            <a:off x="4820844" y="2421155"/>
            <a:ext cx="3507792" cy="714380"/>
          </a:xfrm>
          <a:prstGeom prst="rect">
            <a:avLst/>
          </a:prstGeom>
        </p:spPr>
        <p:txBody>
          <a:bodyPr/>
          <a:lstStyle/>
          <a:p>
            <a:pPr lvl="0">
              <a:spcBef>
                <a:spcPct val="20000"/>
              </a:spcBef>
            </a:pPr>
            <a:r>
              <a:rPr kumimoji="0" lang="zh-CN" altLang="en-US" b="1" i="0" u="none" strike="noStrike" kern="1200" cap="none" spc="0" normalizeH="0" baseline="0" noProof="0" dirty="0">
                <a:ln>
                  <a:noFill/>
                </a:ln>
                <a:solidFill>
                  <a:srgbClr val="11576A"/>
                </a:solidFill>
                <a:uLnTx/>
                <a:uFillTx/>
                <a:latin typeface="微软雅黑" pitchFamily="34" charset="-122"/>
                <a:ea typeface="微软雅黑" pitchFamily="34" charset="-122"/>
              </a:rPr>
              <a:t>进程在外存，但</a:t>
            </a:r>
            <a:r>
              <a:rPr kumimoji="0" lang="zh-CN" altLang="en-US" b="1" i="0" u="none" strike="noStrike" kern="1200" cap="none" spc="0" normalizeH="0" baseline="0" noProof="0" dirty="0">
                <a:ln>
                  <a:noFill/>
                </a:ln>
                <a:solidFill>
                  <a:srgbClr val="FF0000"/>
                </a:solidFill>
                <a:uLnTx/>
                <a:uFillTx/>
                <a:latin typeface="微软雅黑" pitchFamily="34" charset="-122"/>
                <a:ea typeface="微软雅黑" pitchFamily="34" charset="-122"/>
              </a:rPr>
              <a:t>只要进入内存，即可运行</a:t>
            </a:r>
          </a:p>
        </p:txBody>
      </p:sp>
      <p:grpSp>
        <p:nvGrpSpPr>
          <p:cNvPr id="240" name="组合 239"/>
          <p:cNvGrpSpPr/>
          <p:nvPr/>
        </p:nvGrpSpPr>
        <p:grpSpPr>
          <a:xfrm>
            <a:off x="-1151072" y="1304461"/>
            <a:ext cx="5694524" cy="3964854"/>
            <a:chOff x="-1151072" y="1304461"/>
            <a:chExt cx="5694524" cy="3964854"/>
          </a:xfrm>
        </p:grpSpPr>
        <p:sp>
          <p:nvSpPr>
            <p:cNvPr id="241" name="弧形 240"/>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2" name="弧形 241"/>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43" name="组合 242"/>
            <p:cNvGrpSpPr/>
            <p:nvPr/>
          </p:nvGrpSpPr>
          <p:grpSpPr>
            <a:xfrm>
              <a:off x="1529739" y="1334507"/>
              <a:ext cx="1280211" cy="640662"/>
              <a:chOff x="5004048" y="1347614"/>
              <a:chExt cx="1280211" cy="640662"/>
            </a:xfrm>
          </p:grpSpPr>
          <p:sp>
            <p:nvSpPr>
              <p:cNvPr id="313" name="椭圆 31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244" name="组合 243"/>
            <p:cNvGrpSpPr/>
            <p:nvPr/>
          </p:nvGrpSpPr>
          <p:grpSpPr>
            <a:xfrm>
              <a:off x="1529739" y="2333166"/>
              <a:ext cx="1280211" cy="640662"/>
              <a:chOff x="5004048" y="1347614"/>
              <a:chExt cx="1280211" cy="640662"/>
            </a:xfrm>
          </p:grpSpPr>
          <p:sp>
            <p:nvSpPr>
              <p:cNvPr id="311" name="椭圆 31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245" name="组合 244"/>
            <p:cNvGrpSpPr/>
            <p:nvPr/>
          </p:nvGrpSpPr>
          <p:grpSpPr>
            <a:xfrm>
              <a:off x="3257931" y="2311755"/>
              <a:ext cx="1280211" cy="640662"/>
              <a:chOff x="5004048" y="1347614"/>
              <a:chExt cx="1280211" cy="640662"/>
            </a:xfrm>
          </p:grpSpPr>
          <p:sp>
            <p:nvSpPr>
              <p:cNvPr id="309" name="椭圆 30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0"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246" name="弧形 245"/>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47" name="直接箭头连接符 246"/>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8" name="组合 247"/>
            <p:cNvGrpSpPr/>
            <p:nvPr/>
          </p:nvGrpSpPr>
          <p:grpSpPr>
            <a:xfrm>
              <a:off x="2642926" y="3666654"/>
              <a:ext cx="1280211" cy="640662"/>
              <a:chOff x="5004048" y="1347614"/>
              <a:chExt cx="1280211" cy="640662"/>
            </a:xfrm>
          </p:grpSpPr>
          <p:sp>
            <p:nvSpPr>
              <p:cNvPr id="307" name="椭圆 30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249" name="弧形 248"/>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50" name="组合 249"/>
            <p:cNvGrpSpPr/>
            <p:nvPr/>
          </p:nvGrpSpPr>
          <p:grpSpPr>
            <a:xfrm>
              <a:off x="3263241" y="1304461"/>
              <a:ext cx="1280211" cy="989694"/>
              <a:chOff x="6305502" y="1245560"/>
              <a:chExt cx="1280211" cy="989694"/>
            </a:xfrm>
          </p:grpSpPr>
          <p:grpSp>
            <p:nvGrpSpPr>
              <p:cNvPr id="303" name="组合 302"/>
              <p:cNvGrpSpPr/>
              <p:nvPr/>
            </p:nvGrpSpPr>
            <p:grpSpPr>
              <a:xfrm>
                <a:off x="6305502" y="1245560"/>
                <a:ext cx="1280211" cy="640662"/>
                <a:chOff x="5004048" y="1347614"/>
                <a:chExt cx="1280211" cy="640662"/>
              </a:xfrm>
            </p:grpSpPr>
            <p:sp>
              <p:nvSpPr>
                <p:cNvPr id="305" name="椭圆 30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304" name="直接箭头连接符 303"/>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251" name="弧形 250"/>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52" name="组合 251"/>
            <p:cNvGrpSpPr/>
            <p:nvPr/>
          </p:nvGrpSpPr>
          <p:grpSpPr>
            <a:xfrm>
              <a:off x="98622" y="3410656"/>
              <a:ext cx="1280211" cy="640662"/>
              <a:chOff x="5004048" y="1347614"/>
              <a:chExt cx="1280211" cy="640662"/>
            </a:xfrm>
          </p:grpSpPr>
          <p:sp>
            <p:nvSpPr>
              <p:cNvPr id="301" name="椭圆 300"/>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2"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rgbClr val="C00000"/>
                    </a:solidFill>
                    <a:latin typeface="微软雅黑" pitchFamily="34" charset="-122"/>
                    <a:ea typeface="微软雅黑" pitchFamily="34" charset="-122"/>
                  </a:rPr>
                  <a:t>就绪挂起</a:t>
                </a:r>
              </a:p>
            </p:txBody>
          </p:sp>
        </p:grpSp>
        <p:grpSp>
          <p:nvGrpSpPr>
            <p:cNvPr id="253" name="组合 252"/>
            <p:cNvGrpSpPr/>
            <p:nvPr/>
          </p:nvGrpSpPr>
          <p:grpSpPr>
            <a:xfrm>
              <a:off x="1355474" y="4476574"/>
              <a:ext cx="1280211" cy="640662"/>
              <a:chOff x="5004048" y="1347614"/>
              <a:chExt cx="1280211" cy="640662"/>
            </a:xfrm>
          </p:grpSpPr>
          <p:sp>
            <p:nvSpPr>
              <p:cNvPr id="299" name="椭圆 29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0"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254" name="直接箭头连接符 253"/>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5" name="直接箭头连接符 254"/>
            <p:cNvCxnSpPr>
              <a:endCxn id="307"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直接箭头连接符 255"/>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直接箭头连接符 256"/>
            <p:cNvCxnSpPr>
              <a:stCxn id="301"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8" name="弧形 257"/>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9" name="弧形 258"/>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60" name="组合 259"/>
            <p:cNvGrpSpPr/>
            <p:nvPr/>
          </p:nvGrpSpPr>
          <p:grpSpPr>
            <a:xfrm>
              <a:off x="2582667" y="3373350"/>
              <a:ext cx="500066" cy="261610"/>
              <a:chOff x="2285984" y="1643056"/>
              <a:chExt cx="500066" cy="261610"/>
            </a:xfrm>
          </p:grpSpPr>
          <p:sp>
            <p:nvSpPr>
              <p:cNvPr id="297" name="圆角矩形 296"/>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8"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261" name="组合 260"/>
            <p:cNvGrpSpPr/>
            <p:nvPr/>
          </p:nvGrpSpPr>
          <p:grpSpPr>
            <a:xfrm>
              <a:off x="735034" y="2046753"/>
              <a:ext cx="500066" cy="261610"/>
              <a:chOff x="1132353" y="2301556"/>
              <a:chExt cx="500066" cy="261610"/>
            </a:xfrm>
          </p:grpSpPr>
          <p:sp>
            <p:nvSpPr>
              <p:cNvPr id="295" name="圆角矩形 294"/>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6"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262" name="组合 261"/>
            <p:cNvGrpSpPr/>
            <p:nvPr/>
          </p:nvGrpSpPr>
          <p:grpSpPr>
            <a:xfrm>
              <a:off x="513794" y="4424843"/>
              <a:ext cx="857256" cy="261610"/>
              <a:chOff x="960828" y="3459439"/>
              <a:chExt cx="857256" cy="261610"/>
            </a:xfrm>
          </p:grpSpPr>
          <p:sp>
            <p:nvSpPr>
              <p:cNvPr id="293" name="圆角矩形 292"/>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4"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63" name="组合 262"/>
            <p:cNvGrpSpPr/>
            <p:nvPr/>
          </p:nvGrpSpPr>
          <p:grpSpPr>
            <a:xfrm>
              <a:off x="1661007" y="1973119"/>
              <a:ext cx="500066" cy="261610"/>
              <a:chOff x="2098658" y="2305048"/>
              <a:chExt cx="500066" cy="261610"/>
            </a:xfrm>
          </p:grpSpPr>
          <p:sp>
            <p:nvSpPr>
              <p:cNvPr id="291" name="圆角矩形 290"/>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2"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264" name="组合 263"/>
            <p:cNvGrpSpPr/>
            <p:nvPr/>
          </p:nvGrpSpPr>
          <p:grpSpPr>
            <a:xfrm>
              <a:off x="924214" y="2884074"/>
              <a:ext cx="500066" cy="261610"/>
              <a:chOff x="2061047" y="2895602"/>
              <a:chExt cx="500066" cy="261610"/>
            </a:xfrm>
          </p:grpSpPr>
          <p:sp>
            <p:nvSpPr>
              <p:cNvPr id="289" name="圆角矩形 288"/>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0"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265" name="组合 264"/>
            <p:cNvGrpSpPr/>
            <p:nvPr/>
          </p:nvGrpSpPr>
          <p:grpSpPr>
            <a:xfrm>
              <a:off x="1353390" y="3083544"/>
              <a:ext cx="500066" cy="261610"/>
              <a:chOff x="2063905" y="3166114"/>
              <a:chExt cx="500066" cy="261610"/>
            </a:xfrm>
          </p:grpSpPr>
          <p:sp>
            <p:nvSpPr>
              <p:cNvPr id="287" name="圆角矩形 286"/>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8"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266" name="组合 265"/>
            <p:cNvGrpSpPr/>
            <p:nvPr/>
          </p:nvGrpSpPr>
          <p:grpSpPr>
            <a:xfrm>
              <a:off x="1760225" y="3155902"/>
              <a:ext cx="857256" cy="261610"/>
              <a:chOff x="2783047" y="3458217"/>
              <a:chExt cx="857256" cy="261610"/>
            </a:xfrm>
          </p:grpSpPr>
          <p:sp>
            <p:nvSpPr>
              <p:cNvPr id="285" name="圆角矩形 284"/>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6"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67" name="组合 266"/>
            <p:cNvGrpSpPr/>
            <p:nvPr/>
          </p:nvGrpSpPr>
          <p:grpSpPr>
            <a:xfrm>
              <a:off x="2221271" y="4171513"/>
              <a:ext cx="500066" cy="261610"/>
              <a:chOff x="2061047" y="3824296"/>
              <a:chExt cx="500066" cy="261610"/>
            </a:xfrm>
          </p:grpSpPr>
          <p:sp>
            <p:nvSpPr>
              <p:cNvPr id="283" name="圆角矩形 282"/>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4"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268" name="组合 267"/>
            <p:cNvGrpSpPr/>
            <p:nvPr/>
          </p:nvGrpSpPr>
          <p:grpSpPr>
            <a:xfrm>
              <a:off x="2659033" y="4369386"/>
              <a:ext cx="500066" cy="261610"/>
              <a:chOff x="2071525" y="4098936"/>
              <a:chExt cx="500066" cy="261610"/>
            </a:xfrm>
          </p:grpSpPr>
          <p:sp>
            <p:nvSpPr>
              <p:cNvPr id="281" name="圆角矩形 280"/>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2"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269" name="组合 268"/>
            <p:cNvGrpSpPr/>
            <p:nvPr/>
          </p:nvGrpSpPr>
          <p:grpSpPr>
            <a:xfrm>
              <a:off x="3617101" y="3293718"/>
              <a:ext cx="861259" cy="261610"/>
              <a:chOff x="4244768" y="3171332"/>
              <a:chExt cx="861259" cy="261610"/>
            </a:xfrm>
          </p:grpSpPr>
          <p:sp>
            <p:nvSpPr>
              <p:cNvPr id="279" name="圆角矩形 278"/>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0"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270" name="组合 269"/>
            <p:cNvGrpSpPr/>
            <p:nvPr/>
          </p:nvGrpSpPr>
          <p:grpSpPr>
            <a:xfrm>
              <a:off x="2644466" y="2941043"/>
              <a:ext cx="857256" cy="261610"/>
              <a:chOff x="3695694" y="2738768"/>
              <a:chExt cx="857256" cy="261610"/>
            </a:xfrm>
          </p:grpSpPr>
          <p:sp>
            <p:nvSpPr>
              <p:cNvPr id="277" name="圆角矩形 276"/>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8"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271" name="组合 270"/>
            <p:cNvGrpSpPr/>
            <p:nvPr/>
          </p:nvGrpSpPr>
          <p:grpSpPr>
            <a:xfrm>
              <a:off x="2754404" y="2011986"/>
              <a:ext cx="500066" cy="261610"/>
              <a:chOff x="3200879" y="1985958"/>
              <a:chExt cx="500066" cy="261610"/>
            </a:xfrm>
          </p:grpSpPr>
          <p:sp>
            <p:nvSpPr>
              <p:cNvPr id="275" name="圆角矩形 274"/>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6"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272" name="组合 271"/>
            <p:cNvGrpSpPr/>
            <p:nvPr/>
          </p:nvGrpSpPr>
          <p:grpSpPr>
            <a:xfrm>
              <a:off x="3893029" y="1994482"/>
              <a:ext cx="500066" cy="261610"/>
              <a:chOff x="5118104" y="1728464"/>
              <a:chExt cx="500066" cy="261610"/>
            </a:xfrm>
          </p:grpSpPr>
          <p:sp>
            <p:nvSpPr>
              <p:cNvPr id="273" name="圆角矩形 272"/>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4"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spTree>
    <p:extLst>
      <p:ext uri="{BB962C8B-B14F-4D97-AF65-F5344CB8AC3E}">
        <p14:creationId xmlns:p14="http://schemas.microsoft.com/office/powerpoint/2010/main" val="27774883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3"/>
                                        </p:tgtEl>
                                        <p:attrNameLst>
                                          <p:attrName>style.visibility</p:attrName>
                                        </p:attrNameLst>
                                      </p:cBhvr>
                                      <p:to>
                                        <p:strVal val="visible"/>
                                      </p:to>
                                    </p:set>
                                    <p:animEffect transition="in" filter="wipe(left)">
                                      <p:cBhvr>
                                        <p:cTn id="10"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539552" y="876047"/>
            <a:ext cx="730119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zh-CN" altLang="en-US" sz="2000" b="1" dirty="0">
                <a:solidFill>
                  <a:srgbClr val="11576A"/>
                </a:solidFill>
                <a:latin typeface="微软雅黑" pitchFamily="34" charset="-122"/>
                <a:ea typeface="微软雅黑" pitchFamily="34" charset="-122"/>
              </a:rPr>
              <a:t>处在挂起状态的进程映像在</a:t>
            </a:r>
            <a:r>
              <a:rPr lang="zh-CN" altLang="en-US" sz="2000" b="1" dirty="0">
                <a:solidFill>
                  <a:srgbClr val="FF0000"/>
                </a:solidFill>
                <a:latin typeface="微软雅黑" pitchFamily="34" charset="-122"/>
                <a:ea typeface="微软雅黑" pitchFamily="34" charset="-122"/>
              </a:rPr>
              <a:t>磁盘</a:t>
            </a:r>
            <a:r>
              <a:rPr lang="zh-CN" altLang="en-US" sz="2000" b="1" dirty="0">
                <a:solidFill>
                  <a:srgbClr val="11576A"/>
                </a:solidFill>
                <a:latin typeface="微软雅黑" pitchFamily="34" charset="-122"/>
                <a:ea typeface="微软雅黑" pitchFamily="34" charset="-122"/>
              </a:rPr>
              <a:t>上， </a:t>
            </a:r>
            <a:r>
              <a:rPr lang="zh-CN" altLang="en-US" sz="2000" b="1" dirty="0">
                <a:solidFill>
                  <a:srgbClr val="FF0000"/>
                </a:solidFill>
                <a:latin typeface="微软雅黑" pitchFamily="34" charset="-122"/>
                <a:ea typeface="微软雅黑" pitchFamily="34" charset="-122"/>
              </a:rPr>
              <a:t>目的是减少进程占用内存</a:t>
            </a:r>
          </a:p>
        </p:txBody>
      </p:sp>
      <p:sp>
        <p:nvSpPr>
          <p:cNvPr id="6" name="Rectangle 3"/>
          <p:cNvSpPr>
            <a:spLocks noChangeArrowheads="1"/>
          </p:cNvSpPr>
          <p:nvPr/>
        </p:nvSpPr>
        <p:spPr bwMode="auto">
          <a:xfrm>
            <a:off x="3514772" y="71420"/>
            <a:ext cx="205736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zh-CN" altLang="en-US" sz="3200" b="1">
                <a:solidFill>
                  <a:srgbClr val="11576A"/>
                </a:solidFill>
                <a:latin typeface="微软雅黑" pitchFamily="34" charset="-122"/>
                <a:ea typeface="微软雅黑" pitchFamily="34" charset="-122"/>
              </a:rPr>
              <a:t>进程挂起</a:t>
            </a:r>
          </a:p>
        </p:txBody>
      </p:sp>
      <p:grpSp>
        <p:nvGrpSpPr>
          <p:cNvPr id="159" name="组合 158"/>
          <p:cNvGrpSpPr/>
          <p:nvPr/>
        </p:nvGrpSpPr>
        <p:grpSpPr>
          <a:xfrm>
            <a:off x="-1151072" y="1304461"/>
            <a:ext cx="5694524" cy="3964854"/>
            <a:chOff x="-1151072" y="1304461"/>
            <a:chExt cx="5694524" cy="3964854"/>
          </a:xfrm>
        </p:grpSpPr>
        <p:sp>
          <p:nvSpPr>
            <p:cNvPr id="157" name="弧形 156"/>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弧形 74"/>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7" name="组合 76"/>
            <p:cNvGrpSpPr/>
            <p:nvPr/>
          </p:nvGrpSpPr>
          <p:grpSpPr>
            <a:xfrm>
              <a:off x="1529739" y="1334507"/>
              <a:ext cx="1280211" cy="640662"/>
              <a:chOff x="5004048" y="1347614"/>
              <a:chExt cx="1280211" cy="640662"/>
            </a:xfrm>
          </p:grpSpPr>
          <p:sp>
            <p:nvSpPr>
              <p:cNvPr id="150" name="椭圆 14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1"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79" name="组合 78"/>
            <p:cNvGrpSpPr/>
            <p:nvPr/>
          </p:nvGrpSpPr>
          <p:grpSpPr>
            <a:xfrm>
              <a:off x="1529739" y="2333166"/>
              <a:ext cx="1280211" cy="640662"/>
              <a:chOff x="5004048" y="1347614"/>
              <a:chExt cx="1280211" cy="640662"/>
            </a:xfrm>
          </p:grpSpPr>
          <p:sp>
            <p:nvSpPr>
              <p:cNvPr id="148" name="椭圆 14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81" name="组合 80"/>
            <p:cNvGrpSpPr/>
            <p:nvPr/>
          </p:nvGrpSpPr>
          <p:grpSpPr>
            <a:xfrm>
              <a:off x="3257931" y="2311755"/>
              <a:ext cx="1280211" cy="640662"/>
              <a:chOff x="5004048" y="1347614"/>
              <a:chExt cx="1280211" cy="640662"/>
            </a:xfrm>
          </p:grpSpPr>
          <p:sp>
            <p:nvSpPr>
              <p:cNvPr id="146" name="椭圆 14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7"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83" name="弧形 82"/>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4" name="直接箭头连接符 83"/>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2642926" y="3666654"/>
              <a:ext cx="1280211" cy="640662"/>
              <a:chOff x="5004048" y="1347614"/>
              <a:chExt cx="1280211" cy="640662"/>
            </a:xfrm>
          </p:grpSpPr>
          <p:sp>
            <p:nvSpPr>
              <p:cNvPr id="144" name="椭圆 14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86" name="弧形 85"/>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7" name="组合 86"/>
            <p:cNvGrpSpPr/>
            <p:nvPr/>
          </p:nvGrpSpPr>
          <p:grpSpPr>
            <a:xfrm>
              <a:off x="3263241" y="1304461"/>
              <a:ext cx="1280211" cy="989694"/>
              <a:chOff x="6305502" y="1245560"/>
              <a:chExt cx="1280211" cy="989694"/>
            </a:xfrm>
          </p:grpSpPr>
          <p:grpSp>
            <p:nvGrpSpPr>
              <p:cNvPr id="140" name="组合 139"/>
              <p:cNvGrpSpPr/>
              <p:nvPr/>
            </p:nvGrpSpPr>
            <p:grpSpPr>
              <a:xfrm>
                <a:off x="6305502" y="1245560"/>
                <a:ext cx="1280211" cy="640662"/>
                <a:chOff x="5004048" y="1347614"/>
                <a:chExt cx="1280211" cy="640662"/>
              </a:xfrm>
            </p:grpSpPr>
            <p:sp>
              <p:nvSpPr>
                <p:cNvPr id="142" name="椭圆 14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41" name="直接箭头连接符 140"/>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88" name="弧形 87"/>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9" name="组合 88"/>
            <p:cNvGrpSpPr/>
            <p:nvPr/>
          </p:nvGrpSpPr>
          <p:grpSpPr>
            <a:xfrm>
              <a:off x="98622" y="3410656"/>
              <a:ext cx="1280211" cy="640662"/>
              <a:chOff x="5004048" y="1347614"/>
              <a:chExt cx="1280211" cy="640662"/>
            </a:xfrm>
          </p:grpSpPr>
          <p:sp>
            <p:nvSpPr>
              <p:cNvPr id="138" name="椭圆 13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9"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90" name="组合 89"/>
            <p:cNvGrpSpPr/>
            <p:nvPr/>
          </p:nvGrpSpPr>
          <p:grpSpPr>
            <a:xfrm>
              <a:off x="1355474" y="4476574"/>
              <a:ext cx="1280211" cy="640662"/>
              <a:chOff x="5004048" y="1347614"/>
              <a:chExt cx="1280211" cy="640662"/>
            </a:xfrm>
          </p:grpSpPr>
          <p:sp>
            <p:nvSpPr>
              <p:cNvPr id="136" name="椭圆 13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7"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91" name="直接箭头连接符 90"/>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endCxn id="144"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138"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5" name="弧形 94"/>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弧形 95"/>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7" name="组合 96"/>
            <p:cNvGrpSpPr/>
            <p:nvPr/>
          </p:nvGrpSpPr>
          <p:grpSpPr>
            <a:xfrm>
              <a:off x="2582667" y="3373350"/>
              <a:ext cx="500066" cy="261610"/>
              <a:chOff x="2285984" y="1643056"/>
              <a:chExt cx="500066" cy="261610"/>
            </a:xfrm>
          </p:grpSpPr>
          <p:sp>
            <p:nvSpPr>
              <p:cNvPr id="134" name="圆角矩形 133"/>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5"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98" name="组合 97"/>
            <p:cNvGrpSpPr/>
            <p:nvPr/>
          </p:nvGrpSpPr>
          <p:grpSpPr>
            <a:xfrm>
              <a:off x="735034" y="2046753"/>
              <a:ext cx="500066" cy="261610"/>
              <a:chOff x="1132353" y="2301556"/>
              <a:chExt cx="500066" cy="261610"/>
            </a:xfrm>
          </p:grpSpPr>
          <p:sp>
            <p:nvSpPr>
              <p:cNvPr id="132" name="圆角矩形 131"/>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3"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99" name="组合 98"/>
            <p:cNvGrpSpPr/>
            <p:nvPr/>
          </p:nvGrpSpPr>
          <p:grpSpPr>
            <a:xfrm>
              <a:off x="513794" y="4424843"/>
              <a:ext cx="857256" cy="261610"/>
              <a:chOff x="960828" y="3459439"/>
              <a:chExt cx="857256" cy="261610"/>
            </a:xfrm>
          </p:grpSpPr>
          <p:sp>
            <p:nvSpPr>
              <p:cNvPr id="130" name="圆角矩形 129"/>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1"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00" name="组合 99"/>
            <p:cNvGrpSpPr/>
            <p:nvPr/>
          </p:nvGrpSpPr>
          <p:grpSpPr>
            <a:xfrm>
              <a:off x="1661007" y="1973119"/>
              <a:ext cx="500066" cy="261610"/>
              <a:chOff x="2098658" y="2305048"/>
              <a:chExt cx="500066" cy="261610"/>
            </a:xfrm>
          </p:grpSpPr>
          <p:sp>
            <p:nvSpPr>
              <p:cNvPr id="128" name="圆角矩形 127"/>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9"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01" name="组合 100"/>
            <p:cNvGrpSpPr/>
            <p:nvPr/>
          </p:nvGrpSpPr>
          <p:grpSpPr>
            <a:xfrm>
              <a:off x="924214" y="2884074"/>
              <a:ext cx="500066" cy="261610"/>
              <a:chOff x="2061047" y="2895602"/>
              <a:chExt cx="500066" cy="261610"/>
            </a:xfrm>
          </p:grpSpPr>
          <p:sp>
            <p:nvSpPr>
              <p:cNvPr id="126" name="圆角矩形 125"/>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7"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02" name="组合 101"/>
            <p:cNvGrpSpPr/>
            <p:nvPr/>
          </p:nvGrpSpPr>
          <p:grpSpPr>
            <a:xfrm>
              <a:off x="1353390" y="3083544"/>
              <a:ext cx="500066" cy="261610"/>
              <a:chOff x="2063905" y="3166114"/>
              <a:chExt cx="500066" cy="261610"/>
            </a:xfrm>
          </p:grpSpPr>
          <p:sp>
            <p:nvSpPr>
              <p:cNvPr id="124" name="圆角矩形 123"/>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03" name="组合 102"/>
            <p:cNvGrpSpPr/>
            <p:nvPr/>
          </p:nvGrpSpPr>
          <p:grpSpPr>
            <a:xfrm>
              <a:off x="1760225" y="3155902"/>
              <a:ext cx="857256" cy="261610"/>
              <a:chOff x="2783047" y="3458217"/>
              <a:chExt cx="857256" cy="261610"/>
            </a:xfrm>
          </p:grpSpPr>
          <p:sp>
            <p:nvSpPr>
              <p:cNvPr id="122" name="圆角矩形 121"/>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04" name="组合 103"/>
            <p:cNvGrpSpPr/>
            <p:nvPr/>
          </p:nvGrpSpPr>
          <p:grpSpPr>
            <a:xfrm>
              <a:off x="2221271" y="4171513"/>
              <a:ext cx="500066" cy="261610"/>
              <a:chOff x="2061047" y="3824296"/>
              <a:chExt cx="500066" cy="261610"/>
            </a:xfrm>
          </p:grpSpPr>
          <p:sp>
            <p:nvSpPr>
              <p:cNvPr id="120" name="圆角矩形 119"/>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05" name="组合 104"/>
            <p:cNvGrpSpPr/>
            <p:nvPr/>
          </p:nvGrpSpPr>
          <p:grpSpPr>
            <a:xfrm>
              <a:off x="2659033" y="4369386"/>
              <a:ext cx="500066" cy="261610"/>
              <a:chOff x="2071525" y="4098936"/>
              <a:chExt cx="500066" cy="261610"/>
            </a:xfrm>
          </p:grpSpPr>
          <p:sp>
            <p:nvSpPr>
              <p:cNvPr id="118" name="圆角矩形 117"/>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106" name="组合 105"/>
            <p:cNvGrpSpPr/>
            <p:nvPr/>
          </p:nvGrpSpPr>
          <p:grpSpPr>
            <a:xfrm>
              <a:off x="3617101" y="3293718"/>
              <a:ext cx="861259" cy="261610"/>
              <a:chOff x="4244768" y="3171332"/>
              <a:chExt cx="861259" cy="261610"/>
            </a:xfrm>
          </p:grpSpPr>
          <p:sp>
            <p:nvSpPr>
              <p:cNvPr id="116" name="圆角矩形 115"/>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107" name="组合 106"/>
            <p:cNvGrpSpPr/>
            <p:nvPr/>
          </p:nvGrpSpPr>
          <p:grpSpPr>
            <a:xfrm>
              <a:off x="2644466" y="2941043"/>
              <a:ext cx="857256" cy="261610"/>
              <a:chOff x="3695694" y="2738768"/>
              <a:chExt cx="857256" cy="261610"/>
            </a:xfrm>
          </p:grpSpPr>
          <p:sp>
            <p:nvSpPr>
              <p:cNvPr id="114" name="圆角矩形 113"/>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108" name="组合 107"/>
            <p:cNvGrpSpPr/>
            <p:nvPr/>
          </p:nvGrpSpPr>
          <p:grpSpPr>
            <a:xfrm>
              <a:off x="2754404" y="2011986"/>
              <a:ext cx="500066" cy="261610"/>
              <a:chOff x="3200879" y="1985958"/>
              <a:chExt cx="500066" cy="261610"/>
            </a:xfrm>
          </p:grpSpPr>
          <p:sp>
            <p:nvSpPr>
              <p:cNvPr id="112" name="圆角矩形 111"/>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109" name="组合 108"/>
            <p:cNvGrpSpPr/>
            <p:nvPr/>
          </p:nvGrpSpPr>
          <p:grpSpPr>
            <a:xfrm>
              <a:off x="3893029" y="1994482"/>
              <a:ext cx="500066" cy="261610"/>
              <a:chOff x="5118104" y="1728464"/>
              <a:chExt cx="500066" cy="261610"/>
            </a:xfrm>
          </p:grpSpPr>
          <p:sp>
            <p:nvSpPr>
              <p:cNvPr id="110" name="圆角矩形 109"/>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1"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spTree>
    <p:extLst>
      <p:ext uri="{BB962C8B-B14F-4D97-AF65-F5344CB8AC3E}">
        <p14:creationId xmlns:p14="http://schemas.microsoft.com/office/powerpoint/2010/main" val="65926610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9"/>
                                        </p:tgtEl>
                                        <p:attrNameLst>
                                          <p:attrName>style.visibility</p:attrName>
                                        </p:attrNameLst>
                                      </p:cBhvr>
                                      <p:to>
                                        <p:strVal val="visible"/>
                                      </p:to>
                                    </p:set>
                                    <p:animEffect transition="in" filter="wipe(left)">
                                      <p:cBhvr>
                                        <p:cTn id="12"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挂起状态</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2" name="组合 1"/>
          <p:cNvGrpSpPr/>
          <p:nvPr/>
        </p:nvGrpSpPr>
        <p:grpSpPr>
          <a:xfrm>
            <a:off x="4514078" y="1187021"/>
            <a:ext cx="5539440" cy="779687"/>
            <a:chOff x="4514078" y="1187021"/>
            <a:chExt cx="5539440" cy="779687"/>
          </a:xfrm>
        </p:grpSpPr>
        <p:sp>
          <p:nvSpPr>
            <p:cNvPr id="158" name="Rectangle 3"/>
            <p:cNvSpPr txBox="1">
              <a:spLocks noChangeArrowheads="1"/>
            </p:cNvSpPr>
            <p:nvPr/>
          </p:nvSpPr>
          <p:spPr>
            <a:xfrm>
              <a:off x="4838637" y="1252328"/>
              <a:ext cx="5214881" cy="714380"/>
            </a:xfrm>
            <a:prstGeom prst="rect">
              <a:avLst/>
            </a:prstGeom>
          </p:spPr>
          <p:txBody>
            <a:bodyPr/>
            <a:lstStyle/>
            <a:p>
              <a:pPr lvl="0">
                <a:lnSpc>
                  <a:spcPts val="1800"/>
                </a:lnSpc>
                <a:spcBef>
                  <a:spcPct val="20000"/>
                </a:spcBef>
              </a:pPr>
              <a:r>
                <a:rPr lang="zh-CN" altLang="en-US" sz="2000" b="1" dirty="0">
                  <a:solidFill>
                    <a:srgbClr val="C00000"/>
                  </a:solidFill>
                  <a:latin typeface="微软雅黑" pitchFamily="34" charset="-122"/>
                  <a:ea typeface="微软雅黑" pitchFamily="34" charset="-122"/>
                </a:rPr>
                <a:t>等待</a:t>
              </a:r>
              <a:r>
                <a:rPr kumimoji="0" lang="zh-CN" altLang="en-US" sz="2000" b="1" i="0" u="none" strike="noStrike" kern="1200" cap="none" spc="0" normalizeH="0" baseline="0" noProof="0" dirty="0">
                  <a:ln>
                    <a:noFill/>
                  </a:ln>
                  <a:solidFill>
                    <a:srgbClr val="C00000"/>
                  </a:solidFill>
                  <a:uLnTx/>
                  <a:uFillTx/>
                  <a:latin typeface="微软雅黑" pitchFamily="34" charset="-122"/>
                  <a:ea typeface="微软雅黑" pitchFamily="34" charset="-122"/>
                </a:rPr>
                <a:t>挂起状态</a:t>
              </a:r>
              <a:endParaRPr kumimoji="0" lang="en-US" altLang="zh-CN" sz="2000" b="1" i="0" u="none" strike="noStrike" kern="1200" cap="none" spc="0" normalizeH="0" baseline="0" noProof="0" dirty="0">
                <a:ln>
                  <a:noFill/>
                </a:ln>
                <a:solidFill>
                  <a:srgbClr val="C00000"/>
                </a:solidFill>
                <a:uLnTx/>
                <a:uFillTx/>
                <a:latin typeface="微软雅黑" pitchFamily="34" charset="-122"/>
                <a:ea typeface="微软雅黑" pitchFamily="34" charset="-122"/>
              </a:endParaRPr>
            </a:p>
            <a:p>
              <a:pPr lvl="0">
                <a:lnSpc>
                  <a:spcPts val="1800"/>
                </a:lnSpc>
                <a:spcBef>
                  <a:spcPct val="20000"/>
                </a:spcBef>
              </a:pPr>
              <a:r>
                <a:rPr kumimoji="0" lang="zh-CN" altLang="en-US" sz="2000" b="1" i="0" u="none" strike="noStrike" kern="1200" cap="none" spc="0" normalizeH="0" baseline="0" noProof="0" dirty="0">
                  <a:ln>
                    <a:noFill/>
                  </a:ln>
                  <a:solidFill>
                    <a:srgbClr val="C00000"/>
                  </a:solidFill>
                  <a:uLnTx/>
                  <a:uFillTx/>
                  <a:latin typeface="微软雅黑" pitchFamily="34" charset="-122"/>
                  <a:ea typeface="微软雅黑" pitchFamily="34" charset="-122"/>
                </a:rPr>
                <a:t>（Blocked-suspend）</a:t>
              </a:r>
              <a:endParaRPr lang="en-US" altLang="zh-CN" sz="2000" b="1" dirty="0">
                <a:solidFill>
                  <a:srgbClr val="C00000"/>
                </a:solidFill>
                <a:latin typeface="微软雅黑" pitchFamily="34" charset="-122"/>
                <a:ea typeface="微软雅黑" pitchFamily="34" charset="-122"/>
              </a:endParaRPr>
            </a:p>
          </p:txBody>
        </p:sp>
        <p:sp>
          <p:nvSpPr>
            <p:cNvPr id="160" name="TextBox 4"/>
            <p:cNvSpPr txBox="1"/>
            <p:nvPr/>
          </p:nvSpPr>
          <p:spPr>
            <a:xfrm>
              <a:off x="4514078" y="1187021"/>
              <a:ext cx="37970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sp>
        <p:nvSpPr>
          <p:cNvPr id="162" name="Rectangle 3"/>
          <p:cNvSpPr txBox="1">
            <a:spLocks noChangeArrowheads="1"/>
          </p:cNvSpPr>
          <p:nvPr/>
        </p:nvSpPr>
        <p:spPr>
          <a:xfrm>
            <a:off x="4836750" y="1809197"/>
            <a:ext cx="5557821" cy="714380"/>
          </a:xfrm>
          <a:prstGeom prst="rect">
            <a:avLst/>
          </a:prstGeom>
        </p:spPr>
        <p:txBody>
          <a:bodyPr/>
          <a:lstStyle/>
          <a:p>
            <a:pPr lvl="0">
              <a:spcBef>
                <a:spcPct val="20000"/>
              </a:spcBef>
            </a:pPr>
            <a:r>
              <a:rPr kumimoji="0" lang="zh-CN" altLang="en-US" b="1" i="0" u="none" strike="noStrike" kern="1200" cap="none" spc="0" normalizeH="0" baseline="0" noProof="0" dirty="0">
                <a:ln>
                  <a:noFill/>
                </a:ln>
                <a:solidFill>
                  <a:srgbClr val="11576A"/>
                </a:solidFill>
                <a:uLnTx/>
                <a:uFillTx/>
                <a:latin typeface="微软雅黑" pitchFamily="34" charset="-122"/>
                <a:ea typeface="微软雅黑" pitchFamily="34" charset="-122"/>
              </a:rPr>
              <a:t>进程在外存并等待某事件的出现</a:t>
            </a:r>
          </a:p>
        </p:txBody>
      </p:sp>
      <p:grpSp>
        <p:nvGrpSpPr>
          <p:cNvPr id="155" name="组合 154"/>
          <p:cNvGrpSpPr/>
          <p:nvPr/>
        </p:nvGrpSpPr>
        <p:grpSpPr>
          <a:xfrm>
            <a:off x="-1151072" y="1304461"/>
            <a:ext cx="5694524" cy="3964854"/>
            <a:chOff x="-1151072" y="1304461"/>
            <a:chExt cx="5694524" cy="3964854"/>
          </a:xfrm>
        </p:grpSpPr>
        <p:sp>
          <p:nvSpPr>
            <p:cNvPr id="156" name="弧形 155"/>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7" name="弧形 156"/>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4" name="组合 163"/>
            <p:cNvGrpSpPr/>
            <p:nvPr/>
          </p:nvGrpSpPr>
          <p:grpSpPr>
            <a:xfrm>
              <a:off x="1529739" y="1334507"/>
              <a:ext cx="1280211" cy="640662"/>
              <a:chOff x="5004048" y="1347614"/>
              <a:chExt cx="1280211" cy="640662"/>
            </a:xfrm>
          </p:grpSpPr>
          <p:sp>
            <p:nvSpPr>
              <p:cNvPr id="234" name="椭圆 23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65" name="组合 164"/>
            <p:cNvGrpSpPr/>
            <p:nvPr/>
          </p:nvGrpSpPr>
          <p:grpSpPr>
            <a:xfrm>
              <a:off x="1529739" y="2333166"/>
              <a:ext cx="1280211" cy="640662"/>
              <a:chOff x="5004048" y="1347614"/>
              <a:chExt cx="1280211" cy="640662"/>
            </a:xfrm>
          </p:grpSpPr>
          <p:sp>
            <p:nvSpPr>
              <p:cNvPr id="232" name="椭圆 23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66" name="组合 165"/>
            <p:cNvGrpSpPr/>
            <p:nvPr/>
          </p:nvGrpSpPr>
          <p:grpSpPr>
            <a:xfrm>
              <a:off x="3257931" y="2311755"/>
              <a:ext cx="1280211" cy="640662"/>
              <a:chOff x="5004048" y="1347614"/>
              <a:chExt cx="1280211" cy="640662"/>
            </a:xfrm>
          </p:grpSpPr>
          <p:sp>
            <p:nvSpPr>
              <p:cNvPr id="230" name="椭圆 22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67" name="弧形 166"/>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8" name="直接箭头连接符 167"/>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9" name="组合 168"/>
            <p:cNvGrpSpPr/>
            <p:nvPr/>
          </p:nvGrpSpPr>
          <p:grpSpPr>
            <a:xfrm>
              <a:off x="2642926" y="3666654"/>
              <a:ext cx="1280211" cy="640662"/>
              <a:chOff x="5004048" y="1347614"/>
              <a:chExt cx="1280211" cy="640662"/>
            </a:xfrm>
          </p:grpSpPr>
          <p:sp>
            <p:nvSpPr>
              <p:cNvPr id="228" name="椭圆 22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70" name="弧形 169"/>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1" name="组合 170"/>
            <p:cNvGrpSpPr/>
            <p:nvPr/>
          </p:nvGrpSpPr>
          <p:grpSpPr>
            <a:xfrm>
              <a:off x="3263241" y="1304461"/>
              <a:ext cx="1280211" cy="989694"/>
              <a:chOff x="6305502" y="1245560"/>
              <a:chExt cx="1280211" cy="989694"/>
            </a:xfrm>
          </p:grpSpPr>
          <p:grpSp>
            <p:nvGrpSpPr>
              <p:cNvPr id="224" name="组合 223"/>
              <p:cNvGrpSpPr/>
              <p:nvPr/>
            </p:nvGrpSpPr>
            <p:grpSpPr>
              <a:xfrm>
                <a:off x="6305502" y="1245560"/>
                <a:ext cx="1280211" cy="640662"/>
                <a:chOff x="5004048" y="1347614"/>
                <a:chExt cx="1280211" cy="640662"/>
              </a:xfrm>
            </p:grpSpPr>
            <p:sp>
              <p:nvSpPr>
                <p:cNvPr id="226" name="椭圆 22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7"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25" name="直接箭头连接符 224"/>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72" name="弧形 171"/>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3" name="组合 172"/>
            <p:cNvGrpSpPr/>
            <p:nvPr/>
          </p:nvGrpSpPr>
          <p:grpSpPr>
            <a:xfrm>
              <a:off x="98622" y="3410656"/>
              <a:ext cx="1280211" cy="640662"/>
              <a:chOff x="5004048" y="1347614"/>
              <a:chExt cx="1280211" cy="640662"/>
            </a:xfrm>
          </p:grpSpPr>
          <p:sp>
            <p:nvSpPr>
              <p:cNvPr id="222" name="椭圆 22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3"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74" name="组合 173"/>
            <p:cNvGrpSpPr/>
            <p:nvPr/>
          </p:nvGrpSpPr>
          <p:grpSpPr>
            <a:xfrm>
              <a:off x="1355474" y="4476574"/>
              <a:ext cx="1280211" cy="640662"/>
              <a:chOff x="5004048" y="1347614"/>
              <a:chExt cx="1280211" cy="640662"/>
            </a:xfrm>
          </p:grpSpPr>
          <p:sp>
            <p:nvSpPr>
              <p:cNvPr id="220" name="椭圆 219"/>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1"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rgbClr val="C00000"/>
                    </a:solidFill>
                    <a:latin typeface="微软雅黑" pitchFamily="34" charset="-122"/>
                    <a:ea typeface="微软雅黑" pitchFamily="34" charset="-122"/>
                  </a:rPr>
                  <a:t>等待挂起</a:t>
                </a:r>
              </a:p>
            </p:txBody>
          </p:sp>
        </p:grpSp>
        <p:cxnSp>
          <p:nvCxnSpPr>
            <p:cNvPr id="175" name="直接箭头连接符 174"/>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a:endCxn id="228"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p:cNvCxnSpPr>
              <a:stCxn id="222"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9" name="弧形 178"/>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0" name="弧形 179"/>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1" name="组合 180"/>
            <p:cNvGrpSpPr/>
            <p:nvPr/>
          </p:nvGrpSpPr>
          <p:grpSpPr>
            <a:xfrm>
              <a:off x="2582667" y="3373350"/>
              <a:ext cx="500066" cy="261610"/>
              <a:chOff x="2285984" y="1643056"/>
              <a:chExt cx="500066" cy="261610"/>
            </a:xfrm>
          </p:grpSpPr>
          <p:sp>
            <p:nvSpPr>
              <p:cNvPr id="218" name="圆角矩形 217"/>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9"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82" name="组合 181"/>
            <p:cNvGrpSpPr/>
            <p:nvPr/>
          </p:nvGrpSpPr>
          <p:grpSpPr>
            <a:xfrm>
              <a:off x="735034" y="2046753"/>
              <a:ext cx="500066" cy="261610"/>
              <a:chOff x="1132353" y="2301556"/>
              <a:chExt cx="500066" cy="261610"/>
            </a:xfrm>
          </p:grpSpPr>
          <p:sp>
            <p:nvSpPr>
              <p:cNvPr id="216" name="圆角矩形 215"/>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7"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3" name="组合 182"/>
            <p:cNvGrpSpPr/>
            <p:nvPr/>
          </p:nvGrpSpPr>
          <p:grpSpPr>
            <a:xfrm>
              <a:off x="513794" y="4424843"/>
              <a:ext cx="857256" cy="261610"/>
              <a:chOff x="960828" y="3459439"/>
              <a:chExt cx="857256" cy="261610"/>
            </a:xfrm>
          </p:grpSpPr>
          <p:sp>
            <p:nvSpPr>
              <p:cNvPr id="214" name="圆角矩形 213"/>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5"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4" name="组合 183"/>
            <p:cNvGrpSpPr/>
            <p:nvPr/>
          </p:nvGrpSpPr>
          <p:grpSpPr>
            <a:xfrm>
              <a:off x="1661007" y="1973119"/>
              <a:ext cx="500066" cy="261610"/>
              <a:chOff x="2098658" y="2305048"/>
              <a:chExt cx="500066" cy="261610"/>
            </a:xfrm>
          </p:grpSpPr>
          <p:sp>
            <p:nvSpPr>
              <p:cNvPr id="212" name="圆角矩形 211"/>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3"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5" name="组合 184"/>
            <p:cNvGrpSpPr/>
            <p:nvPr/>
          </p:nvGrpSpPr>
          <p:grpSpPr>
            <a:xfrm>
              <a:off x="924214" y="2884074"/>
              <a:ext cx="500066" cy="261610"/>
              <a:chOff x="2061047" y="2895602"/>
              <a:chExt cx="500066" cy="261610"/>
            </a:xfrm>
          </p:grpSpPr>
          <p:sp>
            <p:nvSpPr>
              <p:cNvPr id="210" name="圆角矩形 209"/>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1"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86" name="组合 185"/>
            <p:cNvGrpSpPr/>
            <p:nvPr/>
          </p:nvGrpSpPr>
          <p:grpSpPr>
            <a:xfrm>
              <a:off x="1353390" y="3083544"/>
              <a:ext cx="500066" cy="261610"/>
              <a:chOff x="2063905" y="3166114"/>
              <a:chExt cx="500066" cy="261610"/>
            </a:xfrm>
          </p:grpSpPr>
          <p:sp>
            <p:nvSpPr>
              <p:cNvPr id="208" name="圆角矩形 207"/>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9"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87" name="组合 186"/>
            <p:cNvGrpSpPr/>
            <p:nvPr/>
          </p:nvGrpSpPr>
          <p:grpSpPr>
            <a:xfrm>
              <a:off x="1760225" y="3155902"/>
              <a:ext cx="857256" cy="261610"/>
              <a:chOff x="2783047" y="3458217"/>
              <a:chExt cx="857256" cy="261610"/>
            </a:xfrm>
          </p:grpSpPr>
          <p:sp>
            <p:nvSpPr>
              <p:cNvPr id="206" name="圆角矩形 205"/>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7"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8" name="组合 187"/>
            <p:cNvGrpSpPr/>
            <p:nvPr/>
          </p:nvGrpSpPr>
          <p:grpSpPr>
            <a:xfrm>
              <a:off x="2221271" y="4171513"/>
              <a:ext cx="500066" cy="261610"/>
              <a:chOff x="2061047" y="3824296"/>
              <a:chExt cx="500066" cy="261610"/>
            </a:xfrm>
          </p:grpSpPr>
          <p:sp>
            <p:nvSpPr>
              <p:cNvPr id="204" name="圆角矩形 203"/>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5"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89" name="组合 188"/>
            <p:cNvGrpSpPr/>
            <p:nvPr/>
          </p:nvGrpSpPr>
          <p:grpSpPr>
            <a:xfrm>
              <a:off x="2659033" y="4369386"/>
              <a:ext cx="500066" cy="261610"/>
              <a:chOff x="2071525" y="4098936"/>
              <a:chExt cx="500066" cy="261610"/>
            </a:xfrm>
          </p:grpSpPr>
          <p:sp>
            <p:nvSpPr>
              <p:cNvPr id="202" name="圆角矩形 201"/>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3"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190" name="组合 189"/>
            <p:cNvGrpSpPr/>
            <p:nvPr/>
          </p:nvGrpSpPr>
          <p:grpSpPr>
            <a:xfrm>
              <a:off x="3617101" y="3293718"/>
              <a:ext cx="861259" cy="261610"/>
              <a:chOff x="4244768" y="3171332"/>
              <a:chExt cx="861259" cy="261610"/>
            </a:xfrm>
          </p:grpSpPr>
          <p:sp>
            <p:nvSpPr>
              <p:cNvPr id="200" name="圆角矩形 199"/>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1"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191" name="组合 190"/>
            <p:cNvGrpSpPr/>
            <p:nvPr/>
          </p:nvGrpSpPr>
          <p:grpSpPr>
            <a:xfrm>
              <a:off x="2644466" y="2941043"/>
              <a:ext cx="857256" cy="261610"/>
              <a:chOff x="3695694" y="2738768"/>
              <a:chExt cx="857256" cy="261610"/>
            </a:xfrm>
          </p:grpSpPr>
          <p:sp>
            <p:nvSpPr>
              <p:cNvPr id="198" name="圆角矩形 197"/>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9"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192" name="组合 191"/>
            <p:cNvGrpSpPr/>
            <p:nvPr/>
          </p:nvGrpSpPr>
          <p:grpSpPr>
            <a:xfrm>
              <a:off x="2754404" y="2011986"/>
              <a:ext cx="500066" cy="261610"/>
              <a:chOff x="3200879" y="1985958"/>
              <a:chExt cx="500066" cy="261610"/>
            </a:xfrm>
          </p:grpSpPr>
          <p:sp>
            <p:nvSpPr>
              <p:cNvPr id="196" name="圆角矩形 195"/>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7"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193" name="组合 192"/>
            <p:cNvGrpSpPr/>
            <p:nvPr/>
          </p:nvGrpSpPr>
          <p:grpSpPr>
            <a:xfrm>
              <a:off x="3893029" y="1994482"/>
              <a:ext cx="500066" cy="261610"/>
              <a:chOff x="5118104" y="1728464"/>
              <a:chExt cx="500066" cy="261610"/>
            </a:xfrm>
          </p:grpSpPr>
          <p:sp>
            <p:nvSpPr>
              <p:cNvPr id="194" name="圆角矩形 193"/>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5"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spTree>
    <p:extLst>
      <p:ext uri="{BB962C8B-B14F-4D97-AF65-F5344CB8AC3E}">
        <p14:creationId xmlns:p14="http://schemas.microsoft.com/office/powerpoint/2010/main" val="242029866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2"/>
                                        </p:tgtEl>
                                        <p:attrNameLst>
                                          <p:attrName>style.visibility</p:attrName>
                                        </p:attrNameLst>
                                      </p:cBhvr>
                                      <p:to>
                                        <p:strVal val="visible"/>
                                      </p:to>
                                    </p:set>
                                    <p:animEffect transition="in" filter="wipe(left)">
                                      <p:cBhvr>
                                        <p:cTn id="10"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挂起状态</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2" name="组合 1"/>
          <p:cNvGrpSpPr/>
          <p:nvPr/>
        </p:nvGrpSpPr>
        <p:grpSpPr>
          <a:xfrm>
            <a:off x="4514078" y="1187021"/>
            <a:ext cx="5539440" cy="779687"/>
            <a:chOff x="4514078" y="1187021"/>
            <a:chExt cx="5539440" cy="779687"/>
          </a:xfrm>
        </p:grpSpPr>
        <p:sp>
          <p:nvSpPr>
            <p:cNvPr id="158" name="Rectangle 3"/>
            <p:cNvSpPr txBox="1">
              <a:spLocks noChangeArrowheads="1"/>
            </p:cNvSpPr>
            <p:nvPr/>
          </p:nvSpPr>
          <p:spPr>
            <a:xfrm>
              <a:off x="4838637" y="1252328"/>
              <a:ext cx="5214881" cy="714380"/>
            </a:xfrm>
            <a:prstGeom prst="rect">
              <a:avLst/>
            </a:prstGeom>
          </p:spPr>
          <p:txBody>
            <a:bodyPr/>
            <a:lstStyle/>
            <a:p>
              <a:pPr lvl="0">
                <a:lnSpc>
                  <a:spcPts val="1800"/>
                </a:lnSpc>
                <a:spcBef>
                  <a:spcPct val="20000"/>
                </a:spcBef>
              </a:pPr>
              <a:r>
                <a:rPr lang="zh-CN" altLang="en-US" sz="2000" b="1" dirty="0">
                  <a:solidFill>
                    <a:srgbClr val="C00000"/>
                  </a:solidFill>
                  <a:latin typeface="微软雅黑" pitchFamily="34" charset="-122"/>
                  <a:ea typeface="微软雅黑" pitchFamily="34" charset="-122"/>
                </a:rPr>
                <a:t>等待</a:t>
              </a:r>
              <a:r>
                <a:rPr kumimoji="0" lang="zh-CN" altLang="en-US" sz="2000" b="1" i="0" u="none" strike="noStrike" kern="1200" cap="none" spc="0" normalizeH="0" baseline="0" noProof="0" dirty="0">
                  <a:ln>
                    <a:noFill/>
                  </a:ln>
                  <a:solidFill>
                    <a:srgbClr val="C00000"/>
                  </a:solidFill>
                  <a:uLnTx/>
                  <a:uFillTx/>
                  <a:latin typeface="微软雅黑" pitchFamily="34" charset="-122"/>
                  <a:ea typeface="微软雅黑" pitchFamily="34" charset="-122"/>
                </a:rPr>
                <a:t>挂起状态</a:t>
              </a:r>
              <a:endParaRPr kumimoji="0" lang="en-US" altLang="zh-CN" sz="2000" b="1" i="0" u="none" strike="noStrike" kern="1200" cap="none" spc="0" normalizeH="0" baseline="0" noProof="0" dirty="0">
                <a:ln>
                  <a:noFill/>
                </a:ln>
                <a:solidFill>
                  <a:srgbClr val="C00000"/>
                </a:solidFill>
                <a:uLnTx/>
                <a:uFillTx/>
                <a:latin typeface="微软雅黑" pitchFamily="34" charset="-122"/>
                <a:ea typeface="微软雅黑" pitchFamily="34" charset="-122"/>
              </a:endParaRPr>
            </a:p>
            <a:p>
              <a:pPr lvl="0">
                <a:lnSpc>
                  <a:spcPts val="1800"/>
                </a:lnSpc>
                <a:spcBef>
                  <a:spcPct val="20000"/>
                </a:spcBef>
              </a:pPr>
              <a:r>
                <a:rPr kumimoji="0" lang="zh-CN" altLang="en-US" sz="2000" b="1" i="0" u="none" strike="noStrike" kern="1200" cap="none" spc="0" normalizeH="0" baseline="0" noProof="0" dirty="0">
                  <a:ln>
                    <a:noFill/>
                  </a:ln>
                  <a:solidFill>
                    <a:srgbClr val="C00000"/>
                  </a:solidFill>
                  <a:uLnTx/>
                  <a:uFillTx/>
                  <a:latin typeface="微软雅黑" pitchFamily="34" charset="-122"/>
                  <a:ea typeface="微软雅黑" pitchFamily="34" charset="-122"/>
                </a:rPr>
                <a:t>（Blocked-suspend）</a:t>
              </a:r>
              <a:endParaRPr lang="en-US" altLang="zh-CN" sz="2000" b="1" dirty="0">
                <a:solidFill>
                  <a:srgbClr val="C00000"/>
                </a:solidFill>
                <a:latin typeface="微软雅黑" pitchFamily="34" charset="-122"/>
                <a:ea typeface="微软雅黑" pitchFamily="34" charset="-122"/>
              </a:endParaRPr>
            </a:p>
          </p:txBody>
        </p:sp>
        <p:sp>
          <p:nvSpPr>
            <p:cNvPr id="160" name="TextBox 4"/>
            <p:cNvSpPr txBox="1"/>
            <p:nvPr/>
          </p:nvSpPr>
          <p:spPr>
            <a:xfrm>
              <a:off x="4514078" y="1187021"/>
              <a:ext cx="37970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3" name="组合 2"/>
          <p:cNvGrpSpPr/>
          <p:nvPr/>
        </p:nvGrpSpPr>
        <p:grpSpPr>
          <a:xfrm>
            <a:off x="4519273" y="1798979"/>
            <a:ext cx="5885389" cy="780188"/>
            <a:chOff x="4514078" y="2122966"/>
            <a:chExt cx="5885389" cy="780188"/>
          </a:xfrm>
        </p:grpSpPr>
        <p:sp>
          <p:nvSpPr>
            <p:cNvPr id="159" name="Rectangle 3"/>
            <p:cNvSpPr txBox="1">
              <a:spLocks noChangeArrowheads="1"/>
            </p:cNvSpPr>
            <p:nvPr/>
          </p:nvSpPr>
          <p:spPr>
            <a:xfrm>
              <a:off x="4841646" y="2188774"/>
              <a:ext cx="5557821" cy="714380"/>
            </a:xfrm>
            <a:prstGeom prst="rect">
              <a:avLst/>
            </a:prstGeom>
          </p:spPr>
          <p:txBody>
            <a:bodyPr/>
            <a:lstStyle/>
            <a:p>
              <a:pPr lvl="0">
                <a:lnSpc>
                  <a:spcPts val="1800"/>
                </a:lnSpc>
                <a:spcBef>
                  <a:spcPct val="20000"/>
                </a:spcBef>
              </a:pPr>
              <a:r>
                <a:rPr kumimoji="0" lang="zh-CN" altLang="en-US" sz="2000" b="1" i="0" u="none" strike="noStrike" kern="1200" cap="none" spc="0" normalizeH="0" baseline="0" noProof="0" dirty="0">
                  <a:ln>
                    <a:noFill/>
                  </a:ln>
                  <a:solidFill>
                    <a:srgbClr val="C00000"/>
                  </a:solidFill>
                  <a:uLnTx/>
                  <a:uFillTx/>
                  <a:latin typeface="微软雅黑" pitchFamily="34" charset="-122"/>
                  <a:ea typeface="微软雅黑" pitchFamily="34" charset="-122"/>
                </a:rPr>
                <a:t>就绪挂起状态</a:t>
              </a:r>
              <a:endParaRPr kumimoji="0" lang="en-US" altLang="zh-CN" sz="2000" b="1" i="0" u="none" strike="noStrike" kern="1200" cap="none" spc="0" normalizeH="0" baseline="0" noProof="0" dirty="0">
                <a:ln>
                  <a:noFill/>
                </a:ln>
                <a:solidFill>
                  <a:srgbClr val="C00000"/>
                </a:solidFill>
                <a:uLnTx/>
                <a:uFillTx/>
                <a:latin typeface="微软雅黑" pitchFamily="34" charset="-122"/>
                <a:ea typeface="微软雅黑" pitchFamily="34" charset="-122"/>
              </a:endParaRPr>
            </a:p>
            <a:p>
              <a:pPr lvl="0">
                <a:lnSpc>
                  <a:spcPts val="1800"/>
                </a:lnSpc>
                <a:spcBef>
                  <a:spcPct val="20000"/>
                </a:spcBef>
              </a:pPr>
              <a:r>
                <a:rPr kumimoji="0" lang="zh-CN" altLang="en-US" sz="2000" b="1" i="0" u="none" strike="noStrike" kern="1200" cap="none" spc="0" normalizeH="0" baseline="0" noProof="0" dirty="0">
                  <a:ln>
                    <a:noFill/>
                  </a:ln>
                  <a:solidFill>
                    <a:srgbClr val="C00000"/>
                  </a:solidFill>
                  <a:uLnTx/>
                  <a:uFillTx/>
                  <a:latin typeface="微软雅黑" pitchFamily="34" charset="-122"/>
                  <a:ea typeface="微软雅黑" pitchFamily="34" charset="-122"/>
                </a:rPr>
                <a:t>（Ready-suspend）</a:t>
              </a:r>
              <a:endParaRPr kumimoji="0" lang="en-US" altLang="zh-CN" sz="2000" b="1" i="0" u="none" strike="noStrike" kern="1200" cap="none" spc="0" normalizeH="0" baseline="0" noProof="0" dirty="0">
                <a:ln>
                  <a:noFill/>
                </a:ln>
                <a:solidFill>
                  <a:srgbClr val="C00000"/>
                </a:solidFill>
                <a:uLnTx/>
                <a:uFillTx/>
                <a:latin typeface="微软雅黑" pitchFamily="34" charset="-122"/>
                <a:ea typeface="微软雅黑" pitchFamily="34" charset="-122"/>
              </a:endParaRPr>
            </a:p>
          </p:txBody>
        </p:sp>
        <p:sp>
          <p:nvSpPr>
            <p:cNvPr id="161" name="TextBox 5"/>
            <p:cNvSpPr txBox="1"/>
            <p:nvPr/>
          </p:nvSpPr>
          <p:spPr>
            <a:xfrm>
              <a:off x="4514078" y="2122966"/>
              <a:ext cx="379704"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163" name="Rectangle 3"/>
          <p:cNvSpPr txBox="1">
            <a:spLocks noChangeArrowheads="1"/>
          </p:cNvSpPr>
          <p:nvPr/>
        </p:nvSpPr>
        <p:spPr>
          <a:xfrm>
            <a:off x="4820844" y="2421155"/>
            <a:ext cx="3507792" cy="714380"/>
          </a:xfrm>
          <a:prstGeom prst="rect">
            <a:avLst/>
          </a:prstGeom>
        </p:spPr>
        <p:txBody>
          <a:bodyPr/>
          <a:lstStyle/>
          <a:p>
            <a:pPr lvl="0">
              <a:spcBef>
                <a:spcPct val="20000"/>
              </a:spcBef>
            </a:pPr>
            <a:r>
              <a:rPr kumimoji="0" lang="zh-CN" altLang="en-US" b="1" i="0" u="none" strike="noStrike" kern="1200" cap="none" spc="0" normalizeH="0" baseline="0" noProof="0" dirty="0">
                <a:ln>
                  <a:noFill/>
                </a:ln>
                <a:solidFill>
                  <a:srgbClr val="11576A"/>
                </a:solidFill>
                <a:uLnTx/>
                <a:uFillTx/>
                <a:latin typeface="微软雅黑" pitchFamily="34" charset="-122"/>
                <a:ea typeface="微软雅黑" pitchFamily="34" charset="-122"/>
              </a:rPr>
              <a:t>进程在外存，但</a:t>
            </a:r>
            <a:r>
              <a:rPr kumimoji="0" lang="zh-CN" altLang="en-US" b="1" i="0" u="none" strike="noStrike" kern="1200" cap="none" spc="0" normalizeH="0" baseline="0" noProof="0" dirty="0">
                <a:ln>
                  <a:noFill/>
                </a:ln>
                <a:solidFill>
                  <a:srgbClr val="FF0000"/>
                </a:solidFill>
                <a:uLnTx/>
                <a:uFillTx/>
                <a:latin typeface="微软雅黑" pitchFamily="34" charset="-122"/>
                <a:ea typeface="微软雅黑" pitchFamily="34" charset="-122"/>
              </a:rPr>
              <a:t>只要进入内存，即可运行</a:t>
            </a:r>
          </a:p>
        </p:txBody>
      </p:sp>
      <p:grpSp>
        <p:nvGrpSpPr>
          <p:cNvPr id="240" name="组合 239"/>
          <p:cNvGrpSpPr/>
          <p:nvPr/>
        </p:nvGrpSpPr>
        <p:grpSpPr>
          <a:xfrm>
            <a:off x="-1151072" y="1304461"/>
            <a:ext cx="5694524" cy="3964854"/>
            <a:chOff x="-1151072" y="1304461"/>
            <a:chExt cx="5694524" cy="3964854"/>
          </a:xfrm>
        </p:grpSpPr>
        <p:sp>
          <p:nvSpPr>
            <p:cNvPr id="241" name="弧形 240"/>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2" name="弧形 241"/>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43" name="组合 242"/>
            <p:cNvGrpSpPr/>
            <p:nvPr/>
          </p:nvGrpSpPr>
          <p:grpSpPr>
            <a:xfrm>
              <a:off x="1529739" y="1334507"/>
              <a:ext cx="1280211" cy="640662"/>
              <a:chOff x="5004048" y="1347614"/>
              <a:chExt cx="1280211" cy="640662"/>
            </a:xfrm>
          </p:grpSpPr>
          <p:sp>
            <p:nvSpPr>
              <p:cNvPr id="313" name="椭圆 31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244" name="组合 243"/>
            <p:cNvGrpSpPr/>
            <p:nvPr/>
          </p:nvGrpSpPr>
          <p:grpSpPr>
            <a:xfrm>
              <a:off x="1529739" y="2333166"/>
              <a:ext cx="1280211" cy="640662"/>
              <a:chOff x="5004048" y="1347614"/>
              <a:chExt cx="1280211" cy="640662"/>
            </a:xfrm>
          </p:grpSpPr>
          <p:sp>
            <p:nvSpPr>
              <p:cNvPr id="311" name="椭圆 31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245" name="组合 244"/>
            <p:cNvGrpSpPr/>
            <p:nvPr/>
          </p:nvGrpSpPr>
          <p:grpSpPr>
            <a:xfrm>
              <a:off x="3257931" y="2311755"/>
              <a:ext cx="1280211" cy="640662"/>
              <a:chOff x="5004048" y="1347614"/>
              <a:chExt cx="1280211" cy="640662"/>
            </a:xfrm>
          </p:grpSpPr>
          <p:sp>
            <p:nvSpPr>
              <p:cNvPr id="309" name="椭圆 30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0"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246" name="弧形 245"/>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47" name="直接箭头连接符 246"/>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8" name="组合 247"/>
            <p:cNvGrpSpPr/>
            <p:nvPr/>
          </p:nvGrpSpPr>
          <p:grpSpPr>
            <a:xfrm>
              <a:off x="2642926" y="3666654"/>
              <a:ext cx="1280211" cy="640662"/>
              <a:chOff x="5004048" y="1347614"/>
              <a:chExt cx="1280211" cy="640662"/>
            </a:xfrm>
          </p:grpSpPr>
          <p:sp>
            <p:nvSpPr>
              <p:cNvPr id="307" name="椭圆 30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249" name="弧形 248"/>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50" name="组合 249"/>
            <p:cNvGrpSpPr/>
            <p:nvPr/>
          </p:nvGrpSpPr>
          <p:grpSpPr>
            <a:xfrm>
              <a:off x="3263241" y="1304461"/>
              <a:ext cx="1280211" cy="989694"/>
              <a:chOff x="6305502" y="1245560"/>
              <a:chExt cx="1280211" cy="989694"/>
            </a:xfrm>
          </p:grpSpPr>
          <p:grpSp>
            <p:nvGrpSpPr>
              <p:cNvPr id="303" name="组合 302"/>
              <p:cNvGrpSpPr/>
              <p:nvPr/>
            </p:nvGrpSpPr>
            <p:grpSpPr>
              <a:xfrm>
                <a:off x="6305502" y="1245560"/>
                <a:ext cx="1280211" cy="640662"/>
                <a:chOff x="5004048" y="1347614"/>
                <a:chExt cx="1280211" cy="640662"/>
              </a:xfrm>
            </p:grpSpPr>
            <p:sp>
              <p:nvSpPr>
                <p:cNvPr id="305" name="椭圆 30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304" name="直接箭头连接符 303"/>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251" name="弧形 250"/>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52" name="组合 251"/>
            <p:cNvGrpSpPr/>
            <p:nvPr/>
          </p:nvGrpSpPr>
          <p:grpSpPr>
            <a:xfrm>
              <a:off x="98622" y="3410656"/>
              <a:ext cx="1280211" cy="640662"/>
              <a:chOff x="5004048" y="1347614"/>
              <a:chExt cx="1280211" cy="640662"/>
            </a:xfrm>
          </p:grpSpPr>
          <p:sp>
            <p:nvSpPr>
              <p:cNvPr id="301" name="椭圆 300"/>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2"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rgbClr val="C00000"/>
                    </a:solidFill>
                    <a:latin typeface="微软雅黑" pitchFamily="34" charset="-122"/>
                    <a:ea typeface="微软雅黑" pitchFamily="34" charset="-122"/>
                  </a:rPr>
                  <a:t>就绪挂起</a:t>
                </a:r>
              </a:p>
            </p:txBody>
          </p:sp>
        </p:grpSp>
        <p:grpSp>
          <p:nvGrpSpPr>
            <p:cNvPr id="253" name="组合 252"/>
            <p:cNvGrpSpPr/>
            <p:nvPr/>
          </p:nvGrpSpPr>
          <p:grpSpPr>
            <a:xfrm>
              <a:off x="1355474" y="4476574"/>
              <a:ext cx="1280211" cy="640662"/>
              <a:chOff x="5004048" y="1347614"/>
              <a:chExt cx="1280211" cy="640662"/>
            </a:xfrm>
          </p:grpSpPr>
          <p:sp>
            <p:nvSpPr>
              <p:cNvPr id="299" name="椭圆 29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0"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254" name="直接箭头连接符 253"/>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5" name="直接箭头连接符 254"/>
            <p:cNvCxnSpPr>
              <a:endCxn id="307"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直接箭头连接符 255"/>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直接箭头连接符 256"/>
            <p:cNvCxnSpPr>
              <a:stCxn id="301"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8" name="弧形 257"/>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9" name="弧形 258"/>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60" name="组合 259"/>
            <p:cNvGrpSpPr/>
            <p:nvPr/>
          </p:nvGrpSpPr>
          <p:grpSpPr>
            <a:xfrm>
              <a:off x="2582667" y="3373350"/>
              <a:ext cx="500066" cy="261610"/>
              <a:chOff x="2285984" y="1643056"/>
              <a:chExt cx="500066" cy="261610"/>
            </a:xfrm>
          </p:grpSpPr>
          <p:sp>
            <p:nvSpPr>
              <p:cNvPr id="297" name="圆角矩形 296"/>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8"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261" name="组合 260"/>
            <p:cNvGrpSpPr/>
            <p:nvPr/>
          </p:nvGrpSpPr>
          <p:grpSpPr>
            <a:xfrm>
              <a:off x="735034" y="2046753"/>
              <a:ext cx="500066" cy="261610"/>
              <a:chOff x="1132353" y="2301556"/>
              <a:chExt cx="500066" cy="261610"/>
            </a:xfrm>
          </p:grpSpPr>
          <p:sp>
            <p:nvSpPr>
              <p:cNvPr id="295" name="圆角矩形 294"/>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6"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262" name="组合 261"/>
            <p:cNvGrpSpPr/>
            <p:nvPr/>
          </p:nvGrpSpPr>
          <p:grpSpPr>
            <a:xfrm>
              <a:off x="513794" y="4424843"/>
              <a:ext cx="857256" cy="261610"/>
              <a:chOff x="960828" y="3459439"/>
              <a:chExt cx="857256" cy="261610"/>
            </a:xfrm>
          </p:grpSpPr>
          <p:sp>
            <p:nvSpPr>
              <p:cNvPr id="293" name="圆角矩形 292"/>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4"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63" name="组合 262"/>
            <p:cNvGrpSpPr/>
            <p:nvPr/>
          </p:nvGrpSpPr>
          <p:grpSpPr>
            <a:xfrm>
              <a:off x="1661007" y="1973119"/>
              <a:ext cx="500066" cy="261610"/>
              <a:chOff x="2098658" y="2305048"/>
              <a:chExt cx="500066" cy="261610"/>
            </a:xfrm>
          </p:grpSpPr>
          <p:sp>
            <p:nvSpPr>
              <p:cNvPr id="291" name="圆角矩形 290"/>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2"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264" name="组合 263"/>
            <p:cNvGrpSpPr/>
            <p:nvPr/>
          </p:nvGrpSpPr>
          <p:grpSpPr>
            <a:xfrm>
              <a:off x="924214" y="2884074"/>
              <a:ext cx="500066" cy="261610"/>
              <a:chOff x="2061047" y="2895602"/>
              <a:chExt cx="500066" cy="261610"/>
            </a:xfrm>
          </p:grpSpPr>
          <p:sp>
            <p:nvSpPr>
              <p:cNvPr id="289" name="圆角矩形 288"/>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0"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265" name="组合 264"/>
            <p:cNvGrpSpPr/>
            <p:nvPr/>
          </p:nvGrpSpPr>
          <p:grpSpPr>
            <a:xfrm>
              <a:off x="1353390" y="3083544"/>
              <a:ext cx="500066" cy="261610"/>
              <a:chOff x="2063905" y="3166114"/>
              <a:chExt cx="500066" cy="261610"/>
            </a:xfrm>
          </p:grpSpPr>
          <p:sp>
            <p:nvSpPr>
              <p:cNvPr id="287" name="圆角矩形 286"/>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8"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266" name="组合 265"/>
            <p:cNvGrpSpPr/>
            <p:nvPr/>
          </p:nvGrpSpPr>
          <p:grpSpPr>
            <a:xfrm>
              <a:off x="1760225" y="3155902"/>
              <a:ext cx="857256" cy="261610"/>
              <a:chOff x="2783047" y="3458217"/>
              <a:chExt cx="857256" cy="261610"/>
            </a:xfrm>
          </p:grpSpPr>
          <p:sp>
            <p:nvSpPr>
              <p:cNvPr id="285" name="圆角矩形 284"/>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6"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67" name="组合 266"/>
            <p:cNvGrpSpPr/>
            <p:nvPr/>
          </p:nvGrpSpPr>
          <p:grpSpPr>
            <a:xfrm>
              <a:off x="2221271" y="4171513"/>
              <a:ext cx="500066" cy="261610"/>
              <a:chOff x="2061047" y="3824296"/>
              <a:chExt cx="500066" cy="261610"/>
            </a:xfrm>
          </p:grpSpPr>
          <p:sp>
            <p:nvSpPr>
              <p:cNvPr id="283" name="圆角矩形 282"/>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4"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268" name="组合 267"/>
            <p:cNvGrpSpPr/>
            <p:nvPr/>
          </p:nvGrpSpPr>
          <p:grpSpPr>
            <a:xfrm>
              <a:off x="2659033" y="4369386"/>
              <a:ext cx="500066" cy="261610"/>
              <a:chOff x="2071525" y="4098936"/>
              <a:chExt cx="500066" cy="261610"/>
            </a:xfrm>
          </p:grpSpPr>
          <p:sp>
            <p:nvSpPr>
              <p:cNvPr id="281" name="圆角矩形 280"/>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2"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269" name="组合 268"/>
            <p:cNvGrpSpPr/>
            <p:nvPr/>
          </p:nvGrpSpPr>
          <p:grpSpPr>
            <a:xfrm>
              <a:off x="3617101" y="3293718"/>
              <a:ext cx="861259" cy="261610"/>
              <a:chOff x="4244768" y="3171332"/>
              <a:chExt cx="861259" cy="261610"/>
            </a:xfrm>
          </p:grpSpPr>
          <p:sp>
            <p:nvSpPr>
              <p:cNvPr id="279" name="圆角矩形 278"/>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0"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270" name="组合 269"/>
            <p:cNvGrpSpPr/>
            <p:nvPr/>
          </p:nvGrpSpPr>
          <p:grpSpPr>
            <a:xfrm>
              <a:off x="2644466" y="2941043"/>
              <a:ext cx="857256" cy="261610"/>
              <a:chOff x="3695694" y="2738768"/>
              <a:chExt cx="857256" cy="261610"/>
            </a:xfrm>
          </p:grpSpPr>
          <p:sp>
            <p:nvSpPr>
              <p:cNvPr id="277" name="圆角矩形 276"/>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8"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271" name="组合 270"/>
            <p:cNvGrpSpPr/>
            <p:nvPr/>
          </p:nvGrpSpPr>
          <p:grpSpPr>
            <a:xfrm>
              <a:off x="2754404" y="2011986"/>
              <a:ext cx="500066" cy="261610"/>
              <a:chOff x="3200879" y="1985958"/>
              <a:chExt cx="500066" cy="261610"/>
            </a:xfrm>
          </p:grpSpPr>
          <p:sp>
            <p:nvSpPr>
              <p:cNvPr id="275" name="圆角矩形 274"/>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6"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272" name="组合 271"/>
            <p:cNvGrpSpPr/>
            <p:nvPr/>
          </p:nvGrpSpPr>
          <p:grpSpPr>
            <a:xfrm>
              <a:off x="3893029" y="1994482"/>
              <a:ext cx="500066" cy="261610"/>
              <a:chOff x="5118104" y="1728464"/>
              <a:chExt cx="500066" cy="261610"/>
            </a:xfrm>
          </p:grpSpPr>
          <p:sp>
            <p:nvSpPr>
              <p:cNvPr id="273" name="圆角矩形 272"/>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4"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spTree>
    <p:extLst>
      <p:ext uri="{BB962C8B-B14F-4D97-AF65-F5344CB8AC3E}">
        <p14:creationId xmlns:p14="http://schemas.microsoft.com/office/powerpoint/2010/main" val="385438238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3"/>
                                        </p:tgtEl>
                                        <p:attrNameLst>
                                          <p:attrName>style.visibility</p:attrName>
                                        </p:attrNameLst>
                                      </p:cBhvr>
                                      <p:to>
                                        <p:strVal val="visible"/>
                                      </p:to>
                                    </p:set>
                                    <p:animEffect transition="in" filter="wipe(left)">
                                      <p:cBhvr>
                                        <p:cTn id="10"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66" name="组合 165"/>
          <p:cNvGrpSpPr/>
          <p:nvPr/>
        </p:nvGrpSpPr>
        <p:grpSpPr>
          <a:xfrm>
            <a:off x="-1151072" y="1304461"/>
            <a:ext cx="5694524" cy="3964854"/>
            <a:chOff x="-1151072" y="1304461"/>
            <a:chExt cx="5694524" cy="3964854"/>
          </a:xfrm>
        </p:grpSpPr>
        <p:sp>
          <p:nvSpPr>
            <p:cNvPr id="167" name="弧形 166"/>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8" name="弧形 167"/>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9" name="组合 168"/>
            <p:cNvGrpSpPr/>
            <p:nvPr/>
          </p:nvGrpSpPr>
          <p:grpSpPr>
            <a:xfrm>
              <a:off x="1529739" y="1334507"/>
              <a:ext cx="1280211" cy="640662"/>
              <a:chOff x="5004048" y="1347614"/>
              <a:chExt cx="1280211" cy="640662"/>
            </a:xfrm>
          </p:grpSpPr>
          <p:sp>
            <p:nvSpPr>
              <p:cNvPr id="239" name="椭圆 23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70" name="组合 169"/>
            <p:cNvGrpSpPr/>
            <p:nvPr/>
          </p:nvGrpSpPr>
          <p:grpSpPr>
            <a:xfrm>
              <a:off x="1529739" y="2333166"/>
              <a:ext cx="1280211" cy="640662"/>
              <a:chOff x="5004048" y="1347614"/>
              <a:chExt cx="1280211" cy="640662"/>
            </a:xfrm>
          </p:grpSpPr>
          <p:sp>
            <p:nvSpPr>
              <p:cNvPr id="237" name="椭圆 23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71" name="组合 170"/>
            <p:cNvGrpSpPr/>
            <p:nvPr/>
          </p:nvGrpSpPr>
          <p:grpSpPr>
            <a:xfrm>
              <a:off x="3257931" y="2311755"/>
              <a:ext cx="1280211" cy="640662"/>
              <a:chOff x="5004048" y="1347614"/>
              <a:chExt cx="1280211" cy="640662"/>
            </a:xfrm>
          </p:grpSpPr>
          <p:sp>
            <p:nvSpPr>
              <p:cNvPr id="235" name="椭圆 23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6"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72" name="弧形 171"/>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3" name="直接箭头连接符 172"/>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4" name="组合 173"/>
            <p:cNvGrpSpPr/>
            <p:nvPr/>
          </p:nvGrpSpPr>
          <p:grpSpPr>
            <a:xfrm>
              <a:off x="2642926" y="3666654"/>
              <a:ext cx="1280211" cy="640662"/>
              <a:chOff x="5004048" y="1347614"/>
              <a:chExt cx="1280211" cy="640662"/>
            </a:xfrm>
          </p:grpSpPr>
          <p:sp>
            <p:nvSpPr>
              <p:cNvPr id="233" name="椭圆 23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75" name="弧形 174"/>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6" name="组合 175"/>
            <p:cNvGrpSpPr/>
            <p:nvPr/>
          </p:nvGrpSpPr>
          <p:grpSpPr>
            <a:xfrm>
              <a:off x="3263241" y="1304461"/>
              <a:ext cx="1280211" cy="989694"/>
              <a:chOff x="6305502" y="1245560"/>
              <a:chExt cx="1280211" cy="989694"/>
            </a:xfrm>
          </p:grpSpPr>
          <p:grpSp>
            <p:nvGrpSpPr>
              <p:cNvPr id="229" name="组合 228"/>
              <p:cNvGrpSpPr/>
              <p:nvPr/>
            </p:nvGrpSpPr>
            <p:grpSpPr>
              <a:xfrm>
                <a:off x="6305502" y="1245560"/>
                <a:ext cx="1280211" cy="640662"/>
                <a:chOff x="5004048" y="1347614"/>
                <a:chExt cx="1280211" cy="640662"/>
              </a:xfrm>
            </p:grpSpPr>
            <p:sp>
              <p:nvSpPr>
                <p:cNvPr id="231" name="椭圆 23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30" name="直接箭头连接符 229"/>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77" name="弧形 176"/>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8" name="组合 177"/>
            <p:cNvGrpSpPr/>
            <p:nvPr/>
          </p:nvGrpSpPr>
          <p:grpSpPr>
            <a:xfrm>
              <a:off x="98622" y="3410656"/>
              <a:ext cx="1280211" cy="640662"/>
              <a:chOff x="5004048" y="1347614"/>
              <a:chExt cx="1280211" cy="640662"/>
            </a:xfrm>
          </p:grpSpPr>
          <p:sp>
            <p:nvSpPr>
              <p:cNvPr id="227" name="椭圆 22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8"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79" name="组合 178"/>
            <p:cNvGrpSpPr/>
            <p:nvPr/>
          </p:nvGrpSpPr>
          <p:grpSpPr>
            <a:xfrm>
              <a:off x="1355474" y="4476574"/>
              <a:ext cx="1280211" cy="640662"/>
              <a:chOff x="5004048" y="1347614"/>
              <a:chExt cx="1280211" cy="640662"/>
            </a:xfrm>
          </p:grpSpPr>
          <p:sp>
            <p:nvSpPr>
              <p:cNvPr id="225" name="椭圆 22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6"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80" name="直接箭头连接符 179"/>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a:endCxn id="233"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a:stCxn id="227"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4" name="弧形 183"/>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5" name="弧形 184"/>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6" name="组合 185"/>
            <p:cNvGrpSpPr/>
            <p:nvPr/>
          </p:nvGrpSpPr>
          <p:grpSpPr>
            <a:xfrm>
              <a:off x="2582667" y="3373350"/>
              <a:ext cx="500066" cy="261610"/>
              <a:chOff x="2285984" y="1643056"/>
              <a:chExt cx="500066" cy="261610"/>
            </a:xfrm>
          </p:grpSpPr>
          <p:sp>
            <p:nvSpPr>
              <p:cNvPr id="223" name="圆角矩形 222"/>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4"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87" name="组合 186"/>
            <p:cNvGrpSpPr/>
            <p:nvPr/>
          </p:nvGrpSpPr>
          <p:grpSpPr>
            <a:xfrm>
              <a:off x="735034" y="2046753"/>
              <a:ext cx="500066" cy="261610"/>
              <a:chOff x="1132353" y="2301556"/>
              <a:chExt cx="500066" cy="261610"/>
            </a:xfrm>
          </p:grpSpPr>
          <p:sp>
            <p:nvSpPr>
              <p:cNvPr id="221" name="圆角矩形 220"/>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2"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8" name="组合 187"/>
            <p:cNvGrpSpPr/>
            <p:nvPr/>
          </p:nvGrpSpPr>
          <p:grpSpPr>
            <a:xfrm>
              <a:off x="513794" y="4424843"/>
              <a:ext cx="857256" cy="261610"/>
              <a:chOff x="960828" y="3459439"/>
              <a:chExt cx="857256" cy="261610"/>
            </a:xfrm>
          </p:grpSpPr>
          <p:sp>
            <p:nvSpPr>
              <p:cNvPr id="219" name="圆角矩形 218"/>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0"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9" name="组合 188"/>
            <p:cNvGrpSpPr/>
            <p:nvPr/>
          </p:nvGrpSpPr>
          <p:grpSpPr>
            <a:xfrm>
              <a:off x="1661007" y="1973119"/>
              <a:ext cx="500066" cy="261610"/>
              <a:chOff x="2098658" y="2305048"/>
              <a:chExt cx="500066" cy="261610"/>
            </a:xfrm>
          </p:grpSpPr>
          <p:sp>
            <p:nvSpPr>
              <p:cNvPr id="217" name="圆角矩形 216"/>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8"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0" name="组合 189"/>
            <p:cNvGrpSpPr/>
            <p:nvPr/>
          </p:nvGrpSpPr>
          <p:grpSpPr>
            <a:xfrm>
              <a:off x="924214" y="2884074"/>
              <a:ext cx="500066" cy="261610"/>
              <a:chOff x="2061047" y="2895602"/>
              <a:chExt cx="500066" cy="261610"/>
            </a:xfrm>
          </p:grpSpPr>
          <p:sp>
            <p:nvSpPr>
              <p:cNvPr id="215" name="圆角矩形 214"/>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6"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1" name="组合 190"/>
            <p:cNvGrpSpPr/>
            <p:nvPr/>
          </p:nvGrpSpPr>
          <p:grpSpPr>
            <a:xfrm>
              <a:off x="1353390" y="3083544"/>
              <a:ext cx="500066" cy="261610"/>
              <a:chOff x="2063905" y="3166114"/>
              <a:chExt cx="500066" cy="261610"/>
            </a:xfrm>
          </p:grpSpPr>
          <p:sp>
            <p:nvSpPr>
              <p:cNvPr id="213" name="圆角矩形 212"/>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4"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2" name="组合 191"/>
            <p:cNvGrpSpPr/>
            <p:nvPr/>
          </p:nvGrpSpPr>
          <p:grpSpPr>
            <a:xfrm>
              <a:off x="1760225" y="3155902"/>
              <a:ext cx="857256" cy="261610"/>
              <a:chOff x="2783047" y="3458217"/>
              <a:chExt cx="857256" cy="261610"/>
            </a:xfrm>
          </p:grpSpPr>
          <p:sp>
            <p:nvSpPr>
              <p:cNvPr id="211" name="圆角矩形 210"/>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3" name="组合 192"/>
            <p:cNvGrpSpPr/>
            <p:nvPr/>
          </p:nvGrpSpPr>
          <p:grpSpPr>
            <a:xfrm>
              <a:off x="2221271" y="4171513"/>
              <a:ext cx="500066" cy="261610"/>
              <a:chOff x="2061047" y="3824296"/>
              <a:chExt cx="500066" cy="261610"/>
            </a:xfrm>
          </p:grpSpPr>
          <p:sp>
            <p:nvSpPr>
              <p:cNvPr id="209" name="圆角矩形 208"/>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4" name="组合 193"/>
            <p:cNvGrpSpPr/>
            <p:nvPr/>
          </p:nvGrpSpPr>
          <p:grpSpPr>
            <a:xfrm>
              <a:off x="2659033" y="4369386"/>
              <a:ext cx="500066" cy="261610"/>
              <a:chOff x="2071525" y="4098936"/>
              <a:chExt cx="500066" cy="261610"/>
            </a:xfrm>
          </p:grpSpPr>
          <p:sp>
            <p:nvSpPr>
              <p:cNvPr id="207" name="圆角矩形 206"/>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8"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195" name="组合 194"/>
            <p:cNvGrpSpPr/>
            <p:nvPr/>
          </p:nvGrpSpPr>
          <p:grpSpPr>
            <a:xfrm>
              <a:off x="3617101" y="3293718"/>
              <a:ext cx="861259" cy="261610"/>
              <a:chOff x="4244768" y="3171332"/>
              <a:chExt cx="861259" cy="261610"/>
            </a:xfrm>
          </p:grpSpPr>
          <p:sp>
            <p:nvSpPr>
              <p:cNvPr id="205" name="圆角矩形 204"/>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6"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196" name="组合 195"/>
            <p:cNvGrpSpPr/>
            <p:nvPr/>
          </p:nvGrpSpPr>
          <p:grpSpPr>
            <a:xfrm>
              <a:off x="2644466" y="2941043"/>
              <a:ext cx="857256" cy="261610"/>
              <a:chOff x="3695694" y="2738768"/>
              <a:chExt cx="857256" cy="261610"/>
            </a:xfrm>
          </p:grpSpPr>
          <p:sp>
            <p:nvSpPr>
              <p:cNvPr id="203" name="圆角矩形 202"/>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4"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197" name="组合 196"/>
            <p:cNvGrpSpPr/>
            <p:nvPr/>
          </p:nvGrpSpPr>
          <p:grpSpPr>
            <a:xfrm>
              <a:off x="2754404" y="2011986"/>
              <a:ext cx="500066" cy="261610"/>
              <a:chOff x="3200879" y="1985958"/>
              <a:chExt cx="500066" cy="261610"/>
            </a:xfrm>
          </p:grpSpPr>
          <p:sp>
            <p:nvSpPr>
              <p:cNvPr id="201" name="圆角矩形 200"/>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2"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198" name="组合 197"/>
            <p:cNvGrpSpPr/>
            <p:nvPr/>
          </p:nvGrpSpPr>
          <p:grpSpPr>
            <a:xfrm>
              <a:off x="3893029" y="1994482"/>
              <a:ext cx="500066" cy="261610"/>
              <a:chOff x="5118104" y="1728464"/>
              <a:chExt cx="500066" cy="261610"/>
            </a:xfrm>
          </p:grpSpPr>
          <p:sp>
            <p:nvSpPr>
              <p:cNvPr id="199" name="圆角矩形 198"/>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0"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grpSp>
        <p:nvGrpSpPr>
          <p:cNvPr id="241" name="组合 240"/>
          <p:cNvGrpSpPr/>
          <p:nvPr/>
        </p:nvGrpSpPr>
        <p:grpSpPr>
          <a:xfrm>
            <a:off x="4534614" y="1317317"/>
            <a:ext cx="3863947" cy="442562"/>
            <a:chOff x="852069" y="843558"/>
            <a:chExt cx="3863947" cy="442562"/>
          </a:xfrm>
        </p:grpSpPr>
        <p:sp>
          <p:nvSpPr>
            <p:cNvPr id="242" name="Rectangle 3"/>
            <p:cNvSpPr txBox="1">
              <a:spLocks noChangeArrowheads="1"/>
            </p:cNvSpPr>
            <p:nvPr/>
          </p:nvSpPr>
          <p:spPr>
            <a:xfrm>
              <a:off x="1165161" y="843558"/>
              <a:ext cx="3550855" cy="429544"/>
            </a:xfrm>
            <a:prstGeom prst="rect">
              <a:avLst/>
            </a:prstGeom>
          </p:spPr>
          <p:txBody>
            <a:bodyPr/>
            <a:lstStyle/>
            <a:p>
              <a:pPr lvl="0">
                <a:lnSpc>
                  <a:spcPct val="120000"/>
                </a:lnSpc>
                <a:spcBef>
                  <a:spcPct val="20000"/>
                </a:spcBef>
              </a:pPr>
              <a:r>
                <a:rPr kumimoji="0" lang="zh-CN" altLang="en-US" sz="2000" b="1" i="0" u="none" strike="noStrike" kern="1200" cap="none" spc="0" normalizeH="0" baseline="0" noProof="0" dirty="0">
                  <a:ln>
                    <a:noFill/>
                  </a:ln>
                  <a:solidFill>
                    <a:srgbClr val="11576A"/>
                  </a:solidFill>
                  <a:uLnTx/>
                  <a:uFillTx/>
                  <a:latin typeface="微软雅黑" pitchFamily="34" charset="-122"/>
                  <a:ea typeface="微软雅黑" pitchFamily="34" charset="-122"/>
                </a:rPr>
                <a:t>挂起</a:t>
              </a:r>
              <a:r>
                <a:rPr kumimoji="0" lang="en-US" altLang="zh-CN" sz="2000" b="1" i="0" u="none" strike="noStrike" kern="1200" cap="none" spc="0" normalizeH="0" baseline="0" noProof="0" dirty="0">
                  <a:ln>
                    <a:noFill/>
                  </a:ln>
                  <a:solidFill>
                    <a:srgbClr val="11576A"/>
                  </a:solidFill>
                  <a:uLnTx/>
                  <a:uFillTx/>
                  <a:latin typeface="微软雅黑" pitchFamily="34" charset="-122"/>
                  <a:ea typeface="微软雅黑" pitchFamily="34" charset="-122"/>
                </a:rPr>
                <a:t>(</a:t>
              </a:r>
              <a:r>
                <a:rPr kumimoji="0" lang="zh-CN" altLang="en-US" sz="2000" b="1" i="0" u="none" strike="noStrike" kern="1200" cap="none" spc="0" normalizeH="0" baseline="0" noProof="0" dirty="0">
                  <a:ln>
                    <a:noFill/>
                  </a:ln>
                  <a:solidFill>
                    <a:srgbClr val="11576A"/>
                  </a:solidFill>
                  <a:uLnTx/>
                  <a:uFillTx/>
                  <a:latin typeface="微软雅黑" pitchFamily="34" charset="-122"/>
                  <a:ea typeface="微软雅黑" pitchFamily="34" charset="-122"/>
                </a:rPr>
                <a:t>Suspend</a:t>
              </a:r>
              <a:r>
                <a:rPr kumimoji="0" lang="en-US" altLang="zh-CN" sz="2000" b="1" i="0" u="none" strike="noStrike" kern="1200" cap="none" spc="0" normalizeH="0" baseline="0" noProof="0" dirty="0">
                  <a:ln>
                    <a:noFill/>
                  </a:ln>
                  <a:solidFill>
                    <a:srgbClr val="11576A"/>
                  </a:solidFill>
                  <a:uLnTx/>
                  <a:uFillTx/>
                  <a:latin typeface="微软雅黑" pitchFamily="34" charset="-122"/>
                  <a:ea typeface="微软雅黑" pitchFamily="34" charset="-122"/>
                </a:rPr>
                <a:t>)</a:t>
              </a:r>
              <a:r>
                <a:rPr kumimoji="0" lang="zh-CN" altLang="en-US" sz="2000" b="1" i="0" u="none" strike="noStrike" kern="1200" cap="none" spc="0" normalizeH="0" baseline="0" noProof="0" dirty="0">
                  <a:ln>
                    <a:noFill/>
                  </a:ln>
                  <a:solidFill>
                    <a:srgbClr val="11576A"/>
                  </a:solidFill>
                  <a:uLnTx/>
                  <a:uFillTx/>
                  <a:latin typeface="微软雅黑" pitchFamily="34" charset="-122"/>
                  <a:ea typeface="微软雅黑" pitchFamily="34" charset="-122"/>
                </a:rPr>
                <a:t>：把一个进程从内存转到外存</a:t>
              </a:r>
            </a:p>
          </p:txBody>
        </p:sp>
        <p:sp>
          <p:nvSpPr>
            <p:cNvPr id="243" name="TextBox 16"/>
            <p:cNvSpPr txBox="1"/>
            <p:nvPr/>
          </p:nvSpPr>
          <p:spPr>
            <a:xfrm>
              <a:off x="852069" y="886010"/>
              <a:ext cx="357508"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56818255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wipe(left)">
                                      <p:cBhvr>
                                        <p:cTn id="7" dur="5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3"/>
          <p:cNvSpPr txBox="1">
            <a:spLocks noChangeArrowheads="1"/>
          </p:cNvSpPr>
          <p:nvPr/>
        </p:nvSpPr>
        <p:spPr>
          <a:xfrm>
            <a:off x="5095453" y="2362501"/>
            <a:ext cx="3303108" cy="785818"/>
          </a:xfrm>
          <a:prstGeom prst="rect">
            <a:avLst/>
          </a:prstGeom>
        </p:spPr>
        <p:txBody>
          <a:bodyPr/>
          <a:lstStyle/>
          <a:p>
            <a:pPr lvl="0">
              <a:spcBef>
                <a:spcPct val="20000"/>
              </a:spcBef>
            </a:pPr>
            <a:r>
              <a:rPr lang="zh-CN" altLang="en-US" sz="1600" b="1" dirty="0">
                <a:solidFill>
                  <a:srgbClr val="11576A"/>
                </a:solidFill>
                <a:latin typeface="微软雅黑" pitchFamily="34" charset="-122"/>
                <a:ea typeface="微软雅黑" pitchFamily="34" charset="-122"/>
              </a:rPr>
              <a:t>没有进程处于就绪状态或就绪进程要求更多内存资源</a:t>
            </a:r>
            <a:endParaRPr kumimoji="0" lang="zh-CN" altLang="en-US" sz="1600" b="1" i="0" u="none" strike="noStrike" kern="1200" cap="none" spc="0" normalizeH="0" baseline="0" noProof="0" dirty="0">
              <a:ln>
                <a:noFill/>
              </a:ln>
              <a:solidFill>
                <a:srgbClr val="11576A"/>
              </a:solidFill>
              <a:uLnTx/>
              <a:uFillTx/>
              <a:latin typeface="微软雅黑" pitchFamily="34" charset="-122"/>
              <a:ea typeface="微软雅黑" pitchFamily="34" charset="-122"/>
            </a:endParaRPr>
          </a:p>
        </p:txBody>
      </p:sp>
      <p:sp>
        <p:nvSpPr>
          <p:cNvPr id="164"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59" name="组合 158"/>
          <p:cNvGrpSpPr/>
          <p:nvPr/>
        </p:nvGrpSpPr>
        <p:grpSpPr>
          <a:xfrm>
            <a:off x="-1151072" y="1304461"/>
            <a:ext cx="5694524" cy="3964854"/>
            <a:chOff x="-1151072" y="1304461"/>
            <a:chExt cx="5694524" cy="3964854"/>
          </a:xfrm>
        </p:grpSpPr>
        <p:sp>
          <p:nvSpPr>
            <p:cNvPr id="160" name="弧形 159"/>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1" name="弧形 160"/>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2" name="组合 161"/>
            <p:cNvGrpSpPr/>
            <p:nvPr/>
          </p:nvGrpSpPr>
          <p:grpSpPr>
            <a:xfrm>
              <a:off x="1529739" y="1334507"/>
              <a:ext cx="1280211" cy="640662"/>
              <a:chOff x="5004048" y="1347614"/>
              <a:chExt cx="1280211" cy="640662"/>
            </a:xfrm>
          </p:grpSpPr>
          <p:sp>
            <p:nvSpPr>
              <p:cNvPr id="233" name="椭圆 23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63" name="组合 162"/>
            <p:cNvGrpSpPr/>
            <p:nvPr/>
          </p:nvGrpSpPr>
          <p:grpSpPr>
            <a:xfrm>
              <a:off x="1529739" y="2333166"/>
              <a:ext cx="1280211" cy="640662"/>
              <a:chOff x="5004048" y="1347614"/>
              <a:chExt cx="1280211" cy="640662"/>
            </a:xfrm>
          </p:grpSpPr>
          <p:sp>
            <p:nvSpPr>
              <p:cNvPr id="231" name="椭圆 23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65" name="组合 164"/>
            <p:cNvGrpSpPr/>
            <p:nvPr/>
          </p:nvGrpSpPr>
          <p:grpSpPr>
            <a:xfrm>
              <a:off x="3257931" y="2311755"/>
              <a:ext cx="1280211" cy="640662"/>
              <a:chOff x="5004048" y="1347614"/>
              <a:chExt cx="1280211" cy="640662"/>
            </a:xfrm>
          </p:grpSpPr>
          <p:sp>
            <p:nvSpPr>
              <p:cNvPr id="229" name="椭圆 22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0"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66" name="弧形 165"/>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7" name="直接箭头连接符 166"/>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8" name="组合 167"/>
            <p:cNvGrpSpPr/>
            <p:nvPr/>
          </p:nvGrpSpPr>
          <p:grpSpPr>
            <a:xfrm>
              <a:off x="2642926" y="3666654"/>
              <a:ext cx="1280211" cy="640662"/>
              <a:chOff x="5004048" y="1347614"/>
              <a:chExt cx="1280211" cy="640662"/>
            </a:xfrm>
          </p:grpSpPr>
          <p:sp>
            <p:nvSpPr>
              <p:cNvPr id="227" name="椭圆 22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69" name="弧形 168"/>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0" name="组合 169"/>
            <p:cNvGrpSpPr/>
            <p:nvPr/>
          </p:nvGrpSpPr>
          <p:grpSpPr>
            <a:xfrm>
              <a:off x="3263241" y="1304461"/>
              <a:ext cx="1280211" cy="989694"/>
              <a:chOff x="6305502" y="1245560"/>
              <a:chExt cx="1280211" cy="989694"/>
            </a:xfrm>
          </p:grpSpPr>
          <p:grpSp>
            <p:nvGrpSpPr>
              <p:cNvPr id="223" name="组合 222"/>
              <p:cNvGrpSpPr/>
              <p:nvPr/>
            </p:nvGrpSpPr>
            <p:grpSpPr>
              <a:xfrm>
                <a:off x="6305502" y="1245560"/>
                <a:ext cx="1280211" cy="640662"/>
                <a:chOff x="5004048" y="1347614"/>
                <a:chExt cx="1280211" cy="640662"/>
              </a:xfrm>
            </p:grpSpPr>
            <p:sp>
              <p:nvSpPr>
                <p:cNvPr id="225" name="椭圆 22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24" name="直接箭头连接符 223"/>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71" name="弧形 170"/>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2" name="组合 171"/>
            <p:cNvGrpSpPr/>
            <p:nvPr/>
          </p:nvGrpSpPr>
          <p:grpSpPr>
            <a:xfrm>
              <a:off x="98622" y="3410656"/>
              <a:ext cx="1280211" cy="640662"/>
              <a:chOff x="5004048" y="1347614"/>
              <a:chExt cx="1280211" cy="640662"/>
            </a:xfrm>
          </p:grpSpPr>
          <p:sp>
            <p:nvSpPr>
              <p:cNvPr id="221" name="椭圆 22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2"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73" name="组合 172"/>
            <p:cNvGrpSpPr/>
            <p:nvPr/>
          </p:nvGrpSpPr>
          <p:grpSpPr>
            <a:xfrm>
              <a:off x="1355474" y="4476574"/>
              <a:ext cx="1280211" cy="640662"/>
              <a:chOff x="5004048" y="1347614"/>
              <a:chExt cx="1280211" cy="640662"/>
            </a:xfrm>
          </p:grpSpPr>
          <p:sp>
            <p:nvSpPr>
              <p:cNvPr id="219" name="椭圆 21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0"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74" name="直接箭头连接符 173"/>
            <p:cNvCxnSpPr/>
            <p:nvPr/>
          </p:nvCxnSpPr>
          <p:spPr>
            <a:xfrm flipV="1">
              <a:off x="2530336" y="4293733"/>
              <a:ext cx="454962" cy="315592"/>
            </a:xfrm>
            <a:prstGeom prst="straightConnector1">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endCxn id="227"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stCxn id="221"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8" name="弧形 177"/>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9" name="弧形 178"/>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0" name="组合 179"/>
            <p:cNvGrpSpPr/>
            <p:nvPr/>
          </p:nvGrpSpPr>
          <p:grpSpPr>
            <a:xfrm>
              <a:off x="2582667" y="3373350"/>
              <a:ext cx="500066" cy="261610"/>
              <a:chOff x="2285984" y="1643056"/>
              <a:chExt cx="500066" cy="261610"/>
            </a:xfrm>
          </p:grpSpPr>
          <p:sp>
            <p:nvSpPr>
              <p:cNvPr id="217" name="圆角矩形 216"/>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8"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81" name="组合 180"/>
            <p:cNvGrpSpPr/>
            <p:nvPr/>
          </p:nvGrpSpPr>
          <p:grpSpPr>
            <a:xfrm>
              <a:off x="735034" y="2046753"/>
              <a:ext cx="500066" cy="261610"/>
              <a:chOff x="1132353" y="2301556"/>
              <a:chExt cx="500066" cy="261610"/>
            </a:xfrm>
          </p:grpSpPr>
          <p:sp>
            <p:nvSpPr>
              <p:cNvPr id="215" name="圆角矩形 214"/>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6"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2" name="组合 181"/>
            <p:cNvGrpSpPr/>
            <p:nvPr/>
          </p:nvGrpSpPr>
          <p:grpSpPr>
            <a:xfrm>
              <a:off x="513794" y="4424843"/>
              <a:ext cx="857256" cy="261610"/>
              <a:chOff x="960828" y="3459439"/>
              <a:chExt cx="857256" cy="261610"/>
            </a:xfrm>
          </p:grpSpPr>
          <p:sp>
            <p:nvSpPr>
              <p:cNvPr id="213" name="圆角矩形 212"/>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4"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3" name="组合 182"/>
            <p:cNvGrpSpPr/>
            <p:nvPr/>
          </p:nvGrpSpPr>
          <p:grpSpPr>
            <a:xfrm>
              <a:off x="1661007" y="1973119"/>
              <a:ext cx="500066" cy="261610"/>
              <a:chOff x="2098658" y="2305048"/>
              <a:chExt cx="500066" cy="261610"/>
            </a:xfrm>
          </p:grpSpPr>
          <p:sp>
            <p:nvSpPr>
              <p:cNvPr id="211" name="圆角矩形 210"/>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4" name="组合 183"/>
            <p:cNvGrpSpPr/>
            <p:nvPr/>
          </p:nvGrpSpPr>
          <p:grpSpPr>
            <a:xfrm>
              <a:off x="924214" y="2884074"/>
              <a:ext cx="500066" cy="261610"/>
              <a:chOff x="2061047" y="2895602"/>
              <a:chExt cx="500066" cy="261610"/>
            </a:xfrm>
          </p:grpSpPr>
          <p:sp>
            <p:nvSpPr>
              <p:cNvPr id="209" name="圆角矩形 208"/>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85" name="组合 184"/>
            <p:cNvGrpSpPr/>
            <p:nvPr/>
          </p:nvGrpSpPr>
          <p:grpSpPr>
            <a:xfrm>
              <a:off x="1353390" y="3083544"/>
              <a:ext cx="500066" cy="261610"/>
              <a:chOff x="2063905" y="3166114"/>
              <a:chExt cx="500066" cy="261610"/>
            </a:xfrm>
          </p:grpSpPr>
          <p:sp>
            <p:nvSpPr>
              <p:cNvPr id="207" name="圆角矩形 206"/>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8"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86" name="组合 185"/>
            <p:cNvGrpSpPr/>
            <p:nvPr/>
          </p:nvGrpSpPr>
          <p:grpSpPr>
            <a:xfrm>
              <a:off x="1760225" y="3155902"/>
              <a:ext cx="857256" cy="261610"/>
              <a:chOff x="2783047" y="3458217"/>
              <a:chExt cx="857256" cy="261610"/>
            </a:xfrm>
          </p:grpSpPr>
          <p:sp>
            <p:nvSpPr>
              <p:cNvPr id="205" name="圆角矩形 204"/>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6"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7" name="组合 186"/>
            <p:cNvGrpSpPr/>
            <p:nvPr/>
          </p:nvGrpSpPr>
          <p:grpSpPr>
            <a:xfrm>
              <a:off x="2221271" y="4171513"/>
              <a:ext cx="500066" cy="261610"/>
              <a:chOff x="2061047" y="3824296"/>
              <a:chExt cx="500066" cy="261610"/>
            </a:xfrm>
          </p:grpSpPr>
          <p:sp>
            <p:nvSpPr>
              <p:cNvPr id="203" name="圆角矩形 202"/>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4"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88" name="组合 187"/>
            <p:cNvGrpSpPr/>
            <p:nvPr/>
          </p:nvGrpSpPr>
          <p:grpSpPr>
            <a:xfrm>
              <a:off x="2659033" y="4369386"/>
              <a:ext cx="500066" cy="261610"/>
              <a:chOff x="2071525" y="4098936"/>
              <a:chExt cx="500066" cy="261610"/>
            </a:xfrm>
          </p:grpSpPr>
          <p:sp>
            <p:nvSpPr>
              <p:cNvPr id="201" name="圆角矩形 200"/>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2" name="TextBox 48"/>
              <p:cNvSpPr txBox="1"/>
              <p:nvPr/>
            </p:nvSpPr>
            <p:spPr>
              <a:xfrm>
                <a:off x="2071525" y="4098936"/>
                <a:ext cx="500066" cy="261610"/>
              </a:xfrm>
              <a:prstGeom prst="rect">
                <a:avLst/>
              </a:prstGeom>
              <a:noFill/>
            </p:spPr>
            <p:txBody>
              <a:bodyPr wrap="square" rtlCol="0">
                <a:spAutoFit/>
              </a:bodyPr>
              <a:lstStyle/>
              <a:p>
                <a:pPr algn="ctr"/>
                <a:r>
                  <a:rPr lang="zh-CN" altLang="en-US" sz="1100" b="1" dirty="0">
                    <a:solidFill>
                      <a:srgbClr val="C00000"/>
                    </a:solidFill>
                    <a:latin typeface="微软雅黑" pitchFamily="34" charset="-122"/>
                    <a:ea typeface="微软雅黑" pitchFamily="34" charset="-122"/>
                  </a:rPr>
                  <a:t>挂起</a:t>
                </a:r>
              </a:p>
            </p:txBody>
          </p:sp>
        </p:grpSp>
        <p:grpSp>
          <p:nvGrpSpPr>
            <p:cNvPr id="189" name="组合 188"/>
            <p:cNvGrpSpPr/>
            <p:nvPr/>
          </p:nvGrpSpPr>
          <p:grpSpPr>
            <a:xfrm>
              <a:off x="3617101" y="3293718"/>
              <a:ext cx="861259" cy="261610"/>
              <a:chOff x="4244768" y="3171332"/>
              <a:chExt cx="861259" cy="261610"/>
            </a:xfrm>
          </p:grpSpPr>
          <p:sp>
            <p:nvSpPr>
              <p:cNvPr id="199" name="圆角矩形 198"/>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0"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190" name="组合 189"/>
            <p:cNvGrpSpPr/>
            <p:nvPr/>
          </p:nvGrpSpPr>
          <p:grpSpPr>
            <a:xfrm>
              <a:off x="2644466" y="2941043"/>
              <a:ext cx="857256" cy="261610"/>
              <a:chOff x="3695694" y="2738768"/>
              <a:chExt cx="857256" cy="261610"/>
            </a:xfrm>
          </p:grpSpPr>
          <p:sp>
            <p:nvSpPr>
              <p:cNvPr id="197" name="圆角矩形 196"/>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8"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191" name="组合 190"/>
            <p:cNvGrpSpPr/>
            <p:nvPr/>
          </p:nvGrpSpPr>
          <p:grpSpPr>
            <a:xfrm>
              <a:off x="2754404" y="2011986"/>
              <a:ext cx="500066" cy="261610"/>
              <a:chOff x="3200879" y="1985958"/>
              <a:chExt cx="500066" cy="261610"/>
            </a:xfrm>
          </p:grpSpPr>
          <p:sp>
            <p:nvSpPr>
              <p:cNvPr id="195" name="圆角矩形 194"/>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6"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192" name="组合 191"/>
            <p:cNvGrpSpPr/>
            <p:nvPr/>
          </p:nvGrpSpPr>
          <p:grpSpPr>
            <a:xfrm>
              <a:off x="3893029" y="1994482"/>
              <a:ext cx="500066" cy="261610"/>
              <a:chOff x="5118104" y="1728464"/>
              <a:chExt cx="500066" cy="261610"/>
            </a:xfrm>
          </p:grpSpPr>
          <p:sp>
            <p:nvSpPr>
              <p:cNvPr id="193" name="圆角矩形 192"/>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4"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grpSp>
        <p:nvGrpSpPr>
          <p:cNvPr id="235" name="组合 234"/>
          <p:cNvGrpSpPr/>
          <p:nvPr/>
        </p:nvGrpSpPr>
        <p:grpSpPr>
          <a:xfrm>
            <a:off x="4534614" y="1317317"/>
            <a:ext cx="3863947" cy="442562"/>
            <a:chOff x="852069" y="843558"/>
            <a:chExt cx="3863947" cy="442562"/>
          </a:xfrm>
        </p:grpSpPr>
        <p:sp>
          <p:nvSpPr>
            <p:cNvPr id="236" name="Rectangle 3"/>
            <p:cNvSpPr txBox="1">
              <a:spLocks noChangeArrowheads="1"/>
            </p:cNvSpPr>
            <p:nvPr/>
          </p:nvSpPr>
          <p:spPr>
            <a:xfrm>
              <a:off x="1165161" y="843558"/>
              <a:ext cx="3550855" cy="429544"/>
            </a:xfrm>
            <a:prstGeom prst="rect">
              <a:avLst/>
            </a:prstGeom>
          </p:spPr>
          <p:txBody>
            <a:bodyPr/>
            <a:lstStyle/>
            <a:p>
              <a:pPr lvl="0">
                <a:lnSpc>
                  <a:spcPct val="120000"/>
                </a:lnSpc>
                <a:spcBef>
                  <a:spcPct val="20000"/>
                </a:spcBef>
              </a:pPr>
              <a:r>
                <a:rPr kumimoji="0" lang="zh-CN" altLang="en-US" sz="2000" b="1" i="0" u="none" strike="noStrike" kern="1200" cap="none" spc="0" normalizeH="0" baseline="0" noProof="0" dirty="0">
                  <a:ln>
                    <a:noFill/>
                  </a:ln>
                  <a:solidFill>
                    <a:srgbClr val="11576A"/>
                  </a:solidFill>
                  <a:uLnTx/>
                  <a:uFillTx/>
                  <a:latin typeface="微软雅黑" pitchFamily="34" charset="-122"/>
                  <a:ea typeface="微软雅黑" pitchFamily="34" charset="-122"/>
                </a:rPr>
                <a:t>挂起</a:t>
              </a:r>
              <a:r>
                <a:rPr kumimoji="0" lang="en-US" altLang="zh-CN" sz="2000" b="1" i="0" u="none" strike="noStrike" kern="1200" cap="none" spc="0" normalizeH="0" baseline="0" noProof="0" dirty="0">
                  <a:ln>
                    <a:noFill/>
                  </a:ln>
                  <a:solidFill>
                    <a:srgbClr val="11576A"/>
                  </a:solidFill>
                  <a:uLnTx/>
                  <a:uFillTx/>
                  <a:latin typeface="微软雅黑" pitchFamily="34" charset="-122"/>
                  <a:ea typeface="微软雅黑" pitchFamily="34" charset="-122"/>
                </a:rPr>
                <a:t>(</a:t>
              </a:r>
              <a:r>
                <a:rPr kumimoji="0" lang="zh-CN" altLang="en-US" sz="2000" b="1" i="0" u="none" strike="noStrike" kern="1200" cap="none" spc="0" normalizeH="0" baseline="0" noProof="0" dirty="0">
                  <a:ln>
                    <a:noFill/>
                  </a:ln>
                  <a:solidFill>
                    <a:srgbClr val="11576A"/>
                  </a:solidFill>
                  <a:uLnTx/>
                  <a:uFillTx/>
                  <a:latin typeface="微软雅黑" pitchFamily="34" charset="-122"/>
                  <a:ea typeface="微软雅黑" pitchFamily="34" charset="-122"/>
                </a:rPr>
                <a:t>Suspend</a:t>
              </a:r>
              <a:r>
                <a:rPr kumimoji="0" lang="en-US" altLang="zh-CN" sz="2000" b="1" i="0" u="none" strike="noStrike" kern="1200" cap="none" spc="0" normalizeH="0" baseline="0" noProof="0" dirty="0">
                  <a:ln>
                    <a:noFill/>
                  </a:ln>
                  <a:solidFill>
                    <a:srgbClr val="11576A"/>
                  </a:solidFill>
                  <a:uLnTx/>
                  <a:uFillTx/>
                  <a:latin typeface="微软雅黑" pitchFamily="34" charset="-122"/>
                  <a:ea typeface="微软雅黑" pitchFamily="34" charset="-122"/>
                </a:rPr>
                <a:t>)</a:t>
              </a:r>
              <a:r>
                <a:rPr kumimoji="0" lang="zh-CN" altLang="en-US" sz="2000" b="1" i="0" u="none" strike="noStrike" kern="1200" cap="none" spc="0" normalizeH="0" baseline="0" noProof="0" dirty="0">
                  <a:ln>
                    <a:noFill/>
                  </a:ln>
                  <a:solidFill>
                    <a:srgbClr val="11576A"/>
                  </a:solidFill>
                  <a:uLnTx/>
                  <a:uFillTx/>
                  <a:latin typeface="微软雅黑" pitchFamily="34" charset="-122"/>
                  <a:ea typeface="微软雅黑" pitchFamily="34" charset="-122"/>
                </a:rPr>
                <a:t>：把一个进程从内存转到外存</a:t>
              </a:r>
            </a:p>
          </p:txBody>
        </p:sp>
        <p:sp>
          <p:nvSpPr>
            <p:cNvPr id="237" name="TextBox 16"/>
            <p:cNvSpPr txBox="1"/>
            <p:nvPr/>
          </p:nvSpPr>
          <p:spPr>
            <a:xfrm>
              <a:off x="852069" y="886010"/>
              <a:ext cx="357508"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238" name="组合 237"/>
          <p:cNvGrpSpPr/>
          <p:nvPr/>
        </p:nvGrpSpPr>
        <p:grpSpPr>
          <a:xfrm>
            <a:off x="4964837" y="2049933"/>
            <a:ext cx="5367803" cy="785818"/>
            <a:chOff x="1276719" y="1591742"/>
            <a:chExt cx="5367803" cy="785818"/>
          </a:xfrm>
        </p:grpSpPr>
        <p:sp>
          <p:nvSpPr>
            <p:cNvPr id="239" name="Rectangle 3"/>
            <p:cNvSpPr txBox="1">
              <a:spLocks noChangeArrowheads="1"/>
            </p:cNvSpPr>
            <p:nvPr/>
          </p:nvSpPr>
          <p:spPr>
            <a:xfrm>
              <a:off x="1420751" y="1591742"/>
              <a:ext cx="5223771" cy="785818"/>
            </a:xfrm>
            <a:prstGeom prst="rect">
              <a:avLst/>
            </a:prstGeom>
          </p:spPr>
          <p:txBody>
            <a:bodyPr/>
            <a:lstStyle/>
            <a:p>
              <a:pPr lvl="0">
                <a:spcBef>
                  <a:spcPct val="20000"/>
                </a:spcBef>
              </a:pPr>
              <a:r>
                <a:rPr lang="zh-CN" altLang="en-US" b="1" dirty="0">
                  <a:solidFill>
                    <a:srgbClr val="C00000"/>
                  </a:solidFill>
                  <a:latin typeface="微软雅黑" pitchFamily="34" charset="-122"/>
                  <a:ea typeface="微软雅黑" pitchFamily="34" charset="-122"/>
                </a:rPr>
                <a:t>等待到等待挂起</a:t>
              </a:r>
              <a:endParaRPr lang="en-US" altLang="zh-CN" b="1" dirty="0">
                <a:solidFill>
                  <a:srgbClr val="11576A"/>
                </a:solidFill>
                <a:latin typeface="微软雅黑" pitchFamily="34" charset="-122"/>
                <a:ea typeface="微软雅黑" pitchFamily="34" charset="-122"/>
              </a:endParaRPr>
            </a:p>
          </p:txBody>
        </p:sp>
        <p:pic>
          <p:nvPicPr>
            <p:cNvPr id="240" name="图片 239" descr="小点1.png"/>
            <p:cNvPicPr>
              <a:picLocks noChangeAspect="1"/>
            </p:cNvPicPr>
            <p:nvPr/>
          </p:nvPicPr>
          <p:blipFill>
            <a:blip r:embed="rId2" cstate="print"/>
            <a:stretch>
              <a:fillRect/>
            </a:stretch>
          </p:blipFill>
          <p:spPr>
            <a:xfrm>
              <a:off x="1276719" y="1701275"/>
              <a:ext cx="151066" cy="148997"/>
            </a:xfrm>
            <a:prstGeom prst="rect">
              <a:avLst/>
            </a:prstGeom>
            <a:effectLst/>
          </p:spPr>
        </p:pic>
      </p:grpSp>
    </p:spTree>
    <p:extLst>
      <p:ext uri="{BB962C8B-B14F-4D97-AF65-F5344CB8AC3E}">
        <p14:creationId xmlns:p14="http://schemas.microsoft.com/office/powerpoint/2010/main" val="413463600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wipe(left)">
                                      <p:cBhvr>
                                        <p:cTn id="7" dur="500"/>
                                        <p:tgtEl>
                                          <p:spTgt spid="154"/>
                                        </p:tgtEl>
                                      </p:cBhvr>
                                    </p:animEffect>
                                  </p:childTnLst>
                                </p:cTn>
                              </p:par>
                              <p:par>
                                <p:cTn id="8" presetID="22" presetClass="entr" presetSubtype="8" fill="hold" nodeType="withEffect">
                                  <p:stCondLst>
                                    <p:cond delay="0"/>
                                  </p:stCondLst>
                                  <p:childTnLst>
                                    <p:set>
                                      <p:cBhvr>
                                        <p:cTn id="9" dur="1" fill="hold">
                                          <p:stCondLst>
                                            <p:cond delay="0"/>
                                          </p:stCondLst>
                                        </p:cTn>
                                        <p:tgtEl>
                                          <p:spTgt spid="238"/>
                                        </p:tgtEl>
                                        <p:attrNameLst>
                                          <p:attrName>style.visibility</p:attrName>
                                        </p:attrNameLst>
                                      </p:cBhvr>
                                      <p:to>
                                        <p:strVal val="visible"/>
                                      </p:to>
                                    </p:set>
                                    <p:animEffect transition="in" filter="wipe(left)">
                                      <p:cBhvr>
                                        <p:cTn id="10"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3"/>
          <p:cNvSpPr txBox="1">
            <a:spLocks noChangeArrowheads="1"/>
          </p:cNvSpPr>
          <p:nvPr/>
        </p:nvSpPr>
        <p:spPr>
          <a:xfrm>
            <a:off x="5094308" y="2675291"/>
            <a:ext cx="3479576" cy="785818"/>
          </a:xfrm>
          <a:prstGeom prst="rect">
            <a:avLst/>
          </a:prstGeom>
        </p:spPr>
        <p:txBody>
          <a:bodyPr/>
          <a:lstStyle/>
          <a:p>
            <a:pPr lvl="0">
              <a:spcBef>
                <a:spcPct val="20000"/>
              </a:spcBef>
            </a:pPr>
            <a:r>
              <a:rPr lang="zh-CN" altLang="en-US" sz="1600" b="1" dirty="0">
                <a:solidFill>
                  <a:srgbClr val="FF0000"/>
                </a:solidFill>
                <a:latin typeface="微软雅黑" pitchFamily="34" charset="-122"/>
                <a:ea typeface="微软雅黑" pitchFamily="34" charset="-122"/>
              </a:rPr>
              <a:t>当有高优先级等待（系统认为会很快就绪的）进程和低优先级就绪进程</a:t>
            </a:r>
            <a:endParaRPr kumimoji="0" lang="zh-CN" altLang="en-US" sz="1600" b="1" i="0" u="none" strike="noStrike" kern="1200" cap="none" spc="0" normalizeH="0" baseline="0" noProof="0" dirty="0">
              <a:ln>
                <a:noFill/>
              </a:ln>
              <a:solidFill>
                <a:srgbClr val="FF0000"/>
              </a:solidFill>
              <a:uLnTx/>
              <a:uFillTx/>
              <a:latin typeface="微软雅黑" pitchFamily="34" charset="-122"/>
              <a:ea typeface="微软雅黑" pitchFamily="34" charset="-122"/>
            </a:endParaRPr>
          </a:p>
        </p:txBody>
      </p:sp>
      <p:sp>
        <p:nvSpPr>
          <p:cNvPr id="162"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64" name="组合 163"/>
          <p:cNvGrpSpPr/>
          <p:nvPr/>
        </p:nvGrpSpPr>
        <p:grpSpPr>
          <a:xfrm>
            <a:off x="-1151072" y="1304461"/>
            <a:ext cx="5694524" cy="3964854"/>
            <a:chOff x="-1151072" y="1304461"/>
            <a:chExt cx="5694524" cy="3964854"/>
          </a:xfrm>
        </p:grpSpPr>
        <p:sp>
          <p:nvSpPr>
            <p:cNvPr id="165" name="弧形 164"/>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6" name="弧形 165"/>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7" name="组合 166"/>
            <p:cNvGrpSpPr/>
            <p:nvPr/>
          </p:nvGrpSpPr>
          <p:grpSpPr>
            <a:xfrm>
              <a:off x="1529739" y="1334507"/>
              <a:ext cx="1280211" cy="640662"/>
              <a:chOff x="5004048" y="1347614"/>
              <a:chExt cx="1280211" cy="640662"/>
            </a:xfrm>
          </p:grpSpPr>
          <p:sp>
            <p:nvSpPr>
              <p:cNvPr id="237" name="椭圆 23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68" name="组合 167"/>
            <p:cNvGrpSpPr/>
            <p:nvPr/>
          </p:nvGrpSpPr>
          <p:grpSpPr>
            <a:xfrm>
              <a:off x="1529739" y="2333166"/>
              <a:ext cx="1280211" cy="640662"/>
              <a:chOff x="5004048" y="1347614"/>
              <a:chExt cx="1280211" cy="640662"/>
            </a:xfrm>
          </p:grpSpPr>
          <p:sp>
            <p:nvSpPr>
              <p:cNvPr id="235" name="椭圆 23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69" name="组合 168"/>
            <p:cNvGrpSpPr/>
            <p:nvPr/>
          </p:nvGrpSpPr>
          <p:grpSpPr>
            <a:xfrm>
              <a:off x="3257931" y="2311755"/>
              <a:ext cx="1280211" cy="640662"/>
              <a:chOff x="5004048" y="1347614"/>
              <a:chExt cx="1280211" cy="640662"/>
            </a:xfrm>
          </p:grpSpPr>
          <p:sp>
            <p:nvSpPr>
              <p:cNvPr id="233" name="椭圆 23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70" name="弧形 169"/>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1" name="直接箭头连接符 170"/>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2" name="组合 171"/>
            <p:cNvGrpSpPr/>
            <p:nvPr/>
          </p:nvGrpSpPr>
          <p:grpSpPr>
            <a:xfrm>
              <a:off x="2642926" y="3666654"/>
              <a:ext cx="1280211" cy="640662"/>
              <a:chOff x="5004048" y="1347614"/>
              <a:chExt cx="1280211" cy="640662"/>
            </a:xfrm>
          </p:grpSpPr>
          <p:sp>
            <p:nvSpPr>
              <p:cNvPr id="231" name="椭圆 23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73" name="弧形 172"/>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4" name="组合 173"/>
            <p:cNvGrpSpPr/>
            <p:nvPr/>
          </p:nvGrpSpPr>
          <p:grpSpPr>
            <a:xfrm>
              <a:off x="3263241" y="1304461"/>
              <a:ext cx="1280211" cy="989694"/>
              <a:chOff x="6305502" y="1245560"/>
              <a:chExt cx="1280211" cy="989694"/>
            </a:xfrm>
          </p:grpSpPr>
          <p:grpSp>
            <p:nvGrpSpPr>
              <p:cNvPr id="227" name="组合 226"/>
              <p:cNvGrpSpPr/>
              <p:nvPr/>
            </p:nvGrpSpPr>
            <p:grpSpPr>
              <a:xfrm>
                <a:off x="6305502" y="1245560"/>
                <a:ext cx="1280211" cy="640662"/>
                <a:chOff x="5004048" y="1347614"/>
                <a:chExt cx="1280211" cy="640662"/>
              </a:xfrm>
            </p:grpSpPr>
            <p:sp>
              <p:nvSpPr>
                <p:cNvPr id="229" name="椭圆 22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28" name="直接箭头连接符 227"/>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75" name="弧形 174"/>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6" name="组合 175"/>
            <p:cNvGrpSpPr/>
            <p:nvPr/>
          </p:nvGrpSpPr>
          <p:grpSpPr>
            <a:xfrm>
              <a:off x="98622" y="3410656"/>
              <a:ext cx="1280211" cy="640662"/>
              <a:chOff x="5004048" y="1347614"/>
              <a:chExt cx="1280211" cy="640662"/>
            </a:xfrm>
          </p:grpSpPr>
          <p:sp>
            <p:nvSpPr>
              <p:cNvPr id="225" name="椭圆 22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6"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77" name="组合 176"/>
            <p:cNvGrpSpPr/>
            <p:nvPr/>
          </p:nvGrpSpPr>
          <p:grpSpPr>
            <a:xfrm>
              <a:off x="1355474" y="4476574"/>
              <a:ext cx="1280211" cy="640662"/>
              <a:chOff x="5004048" y="1347614"/>
              <a:chExt cx="1280211" cy="640662"/>
            </a:xfrm>
          </p:grpSpPr>
          <p:sp>
            <p:nvSpPr>
              <p:cNvPr id="223" name="椭圆 22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4"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78" name="直接箭头连接符 177"/>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a:endCxn id="231"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a:stCxn id="225" idx="7"/>
            </p:cNvCxnSpPr>
            <p:nvPr/>
          </p:nvCxnSpPr>
          <p:spPr>
            <a:xfrm flipV="1">
              <a:off x="1191350" y="2912210"/>
              <a:ext cx="535976" cy="592269"/>
            </a:xfrm>
            <a:prstGeom prst="straightConnector1">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2" name="弧形 181"/>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3" name="弧形 182"/>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4" name="组合 183"/>
            <p:cNvGrpSpPr/>
            <p:nvPr/>
          </p:nvGrpSpPr>
          <p:grpSpPr>
            <a:xfrm>
              <a:off x="2582667" y="3373350"/>
              <a:ext cx="500066" cy="261610"/>
              <a:chOff x="2285984" y="1643056"/>
              <a:chExt cx="500066" cy="261610"/>
            </a:xfrm>
          </p:grpSpPr>
          <p:sp>
            <p:nvSpPr>
              <p:cNvPr id="221" name="圆角矩形 220"/>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2"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85" name="组合 184"/>
            <p:cNvGrpSpPr/>
            <p:nvPr/>
          </p:nvGrpSpPr>
          <p:grpSpPr>
            <a:xfrm>
              <a:off x="735034" y="2046753"/>
              <a:ext cx="500066" cy="261610"/>
              <a:chOff x="1132353" y="2301556"/>
              <a:chExt cx="500066" cy="261610"/>
            </a:xfrm>
          </p:grpSpPr>
          <p:sp>
            <p:nvSpPr>
              <p:cNvPr id="219" name="圆角矩形 218"/>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0"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6" name="组合 185"/>
            <p:cNvGrpSpPr/>
            <p:nvPr/>
          </p:nvGrpSpPr>
          <p:grpSpPr>
            <a:xfrm>
              <a:off x="513794" y="4424843"/>
              <a:ext cx="857256" cy="261610"/>
              <a:chOff x="960828" y="3459439"/>
              <a:chExt cx="857256" cy="261610"/>
            </a:xfrm>
          </p:grpSpPr>
          <p:sp>
            <p:nvSpPr>
              <p:cNvPr id="217" name="圆角矩形 216"/>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8"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7" name="组合 186"/>
            <p:cNvGrpSpPr/>
            <p:nvPr/>
          </p:nvGrpSpPr>
          <p:grpSpPr>
            <a:xfrm>
              <a:off x="1661007" y="1973119"/>
              <a:ext cx="500066" cy="261610"/>
              <a:chOff x="2098658" y="2305048"/>
              <a:chExt cx="500066" cy="261610"/>
            </a:xfrm>
          </p:grpSpPr>
          <p:sp>
            <p:nvSpPr>
              <p:cNvPr id="215" name="圆角矩形 214"/>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6"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8" name="组合 187"/>
            <p:cNvGrpSpPr/>
            <p:nvPr/>
          </p:nvGrpSpPr>
          <p:grpSpPr>
            <a:xfrm>
              <a:off x="924214" y="2884074"/>
              <a:ext cx="500066" cy="261610"/>
              <a:chOff x="2061047" y="2895602"/>
              <a:chExt cx="500066" cy="261610"/>
            </a:xfrm>
          </p:grpSpPr>
          <p:sp>
            <p:nvSpPr>
              <p:cNvPr id="213" name="圆角矩形 212"/>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4"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89" name="组合 188"/>
            <p:cNvGrpSpPr/>
            <p:nvPr/>
          </p:nvGrpSpPr>
          <p:grpSpPr>
            <a:xfrm>
              <a:off x="1353390" y="3083544"/>
              <a:ext cx="500066" cy="261610"/>
              <a:chOff x="2063905" y="3166114"/>
              <a:chExt cx="500066" cy="261610"/>
            </a:xfrm>
          </p:grpSpPr>
          <p:sp>
            <p:nvSpPr>
              <p:cNvPr id="211" name="圆角矩形 210"/>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C00000"/>
                    </a:solidFill>
                    <a:latin typeface="微软雅黑" pitchFamily="34" charset="-122"/>
                    <a:ea typeface="微软雅黑" pitchFamily="34" charset="-122"/>
                  </a:rPr>
                  <a:t>挂起</a:t>
                </a:r>
              </a:p>
            </p:txBody>
          </p:sp>
        </p:grpSp>
        <p:grpSp>
          <p:nvGrpSpPr>
            <p:cNvPr id="190" name="组合 189"/>
            <p:cNvGrpSpPr/>
            <p:nvPr/>
          </p:nvGrpSpPr>
          <p:grpSpPr>
            <a:xfrm>
              <a:off x="1760225" y="3155902"/>
              <a:ext cx="857256" cy="261610"/>
              <a:chOff x="2783047" y="3458217"/>
              <a:chExt cx="857256" cy="261610"/>
            </a:xfrm>
          </p:grpSpPr>
          <p:sp>
            <p:nvSpPr>
              <p:cNvPr id="209" name="圆角矩形 208"/>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1" name="组合 190"/>
            <p:cNvGrpSpPr/>
            <p:nvPr/>
          </p:nvGrpSpPr>
          <p:grpSpPr>
            <a:xfrm>
              <a:off x="2221271" y="4171513"/>
              <a:ext cx="500066" cy="261610"/>
              <a:chOff x="2061047" y="3824296"/>
              <a:chExt cx="500066" cy="261610"/>
            </a:xfrm>
          </p:grpSpPr>
          <p:sp>
            <p:nvSpPr>
              <p:cNvPr id="207" name="圆角矩形 206"/>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8"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2" name="组合 191"/>
            <p:cNvGrpSpPr/>
            <p:nvPr/>
          </p:nvGrpSpPr>
          <p:grpSpPr>
            <a:xfrm>
              <a:off x="2659033" y="4369386"/>
              <a:ext cx="500066" cy="261610"/>
              <a:chOff x="2071525" y="4098936"/>
              <a:chExt cx="500066" cy="261610"/>
            </a:xfrm>
          </p:grpSpPr>
          <p:sp>
            <p:nvSpPr>
              <p:cNvPr id="205" name="圆角矩形 204"/>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6"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193" name="组合 192"/>
            <p:cNvGrpSpPr/>
            <p:nvPr/>
          </p:nvGrpSpPr>
          <p:grpSpPr>
            <a:xfrm>
              <a:off x="3617101" y="3293718"/>
              <a:ext cx="861259" cy="261610"/>
              <a:chOff x="4244768" y="3171332"/>
              <a:chExt cx="861259" cy="261610"/>
            </a:xfrm>
          </p:grpSpPr>
          <p:sp>
            <p:nvSpPr>
              <p:cNvPr id="203" name="圆角矩形 202"/>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4"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194" name="组合 193"/>
            <p:cNvGrpSpPr/>
            <p:nvPr/>
          </p:nvGrpSpPr>
          <p:grpSpPr>
            <a:xfrm>
              <a:off x="2644466" y="2941043"/>
              <a:ext cx="857256" cy="261610"/>
              <a:chOff x="3695694" y="2738768"/>
              <a:chExt cx="857256" cy="261610"/>
            </a:xfrm>
          </p:grpSpPr>
          <p:sp>
            <p:nvSpPr>
              <p:cNvPr id="201" name="圆角矩形 200"/>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2"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195" name="组合 194"/>
            <p:cNvGrpSpPr/>
            <p:nvPr/>
          </p:nvGrpSpPr>
          <p:grpSpPr>
            <a:xfrm>
              <a:off x="2754404" y="2011986"/>
              <a:ext cx="500066" cy="261610"/>
              <a:chOff x="3200879" y="1985958"/>
              <a:chExt cx="500066" cy="261610"/>
            </a:xfrm>
          </p:grpSpPr>
          <p:sp>
            <p:nvSpPr>
              <p:cNvPr id="199" name="圆角矩形 198"/>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0"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196" name="组合 195"/>
            <p:cNvGrpSpPr/>
            <p:nvPr/>
          </p:nvGrpSpPr>
          <p:grpSpPr>
            <a:xfrm>
              <a:off x="3893029" y="1994482"/>
              <a:ext cx="500066" cy="261610"/>
              <a:chOff x="5118104" y="1728464"/>
              <a:chExt cx="500066" cy="261610"/>
            </a:xfrm>
          </p:grpSpPr>
          <p:sp>
            <p:nvSpPr>
              <p:cNvPr id="197" name="圆角矩形 196"/>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8"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grpSp>
        <p:nvGrpSpPr>
          <p:cNvPr id="239" name="组合 238"/>
          <p:cNvGrpSpPr/>
          <p:nvPr/>
        </p:nvGrpSpPr>
        <p:grpSpPr>
          <a:xfrm>
            <a:off x="4534614" y="1317317"/>
            <a:ext cx="3863947" cy="442562"/>
            <a:chOff x="852069" y="843558"/>
            <a:chExt cx="3863947" cy="442562"/>
          </a:xfrm>
        </p:grpSpPr>
        <p:sp>
          <p:nvSpPr>
            <p:cNvPr id="240" name="Rectangle 3"/>
            <p:cNvSpPr txBox="1">
              <a:spLocks noChangeArrowheads="1"/>
            </p:cNvSpPr>
            <p:nvPr/>
          </p:nvSpPr>
          <p:spPr>
            <a:xfrm>
              <a:off x="1165161" y="843558"/>
              <a:ext cx="3550855" cy="429544"/>
            </a:xfrm>
            <a:prstGeom prst="rect">
              <a:avLst/>
            </a:prstGeom>
          </p:spPr>
          <p:txBody>
            <a:bodyPr/>
            <a:lstStyle/>
            <a:p>
              <a:pPr lvl="0">
                <a:lnSpc>
                  <a:spcPct val="120000"/>
                </a:lnSpc>
                <a:spcBef>
                  <a:spcPct val="20000"/>
                </a:spcBef>
              </a:pPr>
              <a:r>
                <a:rPr kumimoji="0" lang="zh-CN" altLang="en-US" sz="2000" b="1" i="0" u="none" strike="noStrike" kern="1200" cap="none" spc="0" normalizeH="0" baseline="0" noProof="0" dirty="0">
                  <a:ln>
                    <a:noFill/>
                  </a:ln>
                  <a:solidFill>
                    <a:srgbClr val="11576A"/>
                  </a:solidFill>
                  <a:uLnTx/>
                  <a:uFillTx/>
                  <a:latin typeface="微软雅黑" pitchFamily="34" charset="-122"/>
                  <a:ea typeface="微软雅黑" pitchFamily="34" charset="-122"/>
                </a:rPr>
                <a:t>挂起</a:t>
              </a:r>
              <a:r>
                <a:rPr kumimoji="0" lang="en-US" altLang="zh-CN" sz="2000" b="1" i="0" u="none" strike="noStrike" kern="1200" cap="none" spc="0" normalizeH="0" baseline="0" noProof="0" dirty="0">
                  <a:ln>
                    <a:noFill/>
                  </a:ln>
                  <a:solidFill>
                    <a:srgbClr val="11576A"/>
                  </a:solidFill>
                  <a:uLnTx/>
                  <a:uFillTx/>
                  <a:latin typeface="微软雅黑" pitchFamily="34" charset="-122"/>
                  <a:ea typeface="微软雅黑" pitchFamily="34" charset="-122"/>
                </a:rPr>
                <a:t>(</a:t>
              </a:r>
              <a:r>
                <a:rPr kumimoji="0" lang="zh-CN" altLang="en-US" sz="2000" b="1" i="0" u="none" strike="noStrike" kern="1200" cap="none" spc="0" normalizeH="0" baseline="0" noProof="0" dirty="0">
                  <a:ln>
                    <a:noFill/>
                  </a:ln>
                  <a:solidFill>
                    <a:srgbClr val="11576A"/>
                  </a:solidFill>
                  <a:uLnTx/>
                  <a:uFillTx/>
                  <a:latin typeface="微软雅黑" pitchFamily="34" charset="-122"/>
                  <a:ea typeface="微软雅黑" pitchFamily="34" charset="-122"/>
                </a:rPr>
                <a:t>Suspend</a:t>
              </a:r>
              <a:r>
                <a:rPr kumimoji="0" lang="en-US" altLang="zh-CN" sz="2000" b="1" i="0" u="none" strike="noStrike" kern="1200" cap="none" spc="0" normalizeH="0" baseline="0" noProof="0" dirty="0">
                  <a:ln>
                    <a:noFill/>
                  </a:ln>
                  <a:solidFill>
                    <a:srgbClr val="11576A"/>
                  </a:solidFill>
                  <a:uLnTx/>
                  <a:uFillTx/>
                  <a:latin typeface="微软雅黑" pitchFamily="34" charset="-122"/>
                  <a:ea typeface="微软雅黑" pitchFamily="34" charset="-122"/>
                </a:rPr>
                <a:t>)</a:t>
              </a:r>
              <a:r>
                <a:rPr kumimoji="0" lang="zh-CN" altLang="en-US" sz="2000" b="1" i="0" u="none" strike="noStrike" kern="1200" cap="none" spc="0" normalizeH="0" baseline="0" noProof="0" dirty="0">
                  <a:ln>
                    <a:noFill/>
                  </a:ln>
                  <a:solidFill>
                    <a:srgbClr val="11576A"/>
                  </a:solidFill>
                  <a:uLnTx/>
                  <a:uFillTx/>
                  <a:latin typeface="微软雅黑" pitchFamily="34" charset="-122"/>
                  <a:ea typeface="微软雅黑" pitchFamily="34" charset="-122"/>
                </a:rPr>
                <a:t>：把一个进程从内存转到外存</a:t>
              </a:r>
            </a:p>
          </p:txBody>
        </p:sp>
        <p:sp>
          <p:nvSpPr>
            <p:cNvPr id="241" name="TextBox 16"/>
            <p:cNvSpPr txBox="1"/>
            <p:nvPr/>
          </p:nvSpPr>
          <p:spPr>
            <a:xfrm>
              <a:off x="852069" y="886010"/>
              <a:ext cx="357508"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242" name="组合 241"/>
          <p:cNvGrpSpPr/>
          <p:nvPr/>
        </p:nvGrpSpPr>
        <p:grpSpPr>
          <a:xfrm>
            <a:off x="4964837" y="2049933"/>
            <a:ext cx="5367803" cy="785818"/>
            <a:chOff x="1276719" y="1591742"/>
            <a:chExt cx="5367803" cy="785818"/>
          </a:xfrm>
        </p:grpSpPr>
        <p:sp>
          <p:nvSpPr>
            <p:cNvPr id="243" name="Rectangle 3"/>
            <p:cNvSpPr txBox="1">
              <a:spLocks noChangeArrowheads="1"/>
            </p:cNvSpPr>
            <p:nvPr/>
          </p:nvSpPr>
          <p:spPr>
            <a:xfrm>
              <a:off x="1420751" y="1591742"/>
              <a:ext cx="5223771" cy="785818"/>
            </a:xfrm>
            <a:prstGeom prst="rect">
              <a:avLst/>
            </a:prstGeom>
          </p:spPr>
          <p:txBody>
            <a:bodyPr/>
            <a:lstStyle/>
            <a:p>
              <a:pPr lvl="0">
                <a:spcBef>
                  <a:spcPct val="20000"/>
                </a:spcBef>
              </a:pPr>
              <a:r>
                <a:rPr lang="zh-CN" altLang="en-US" b="1" dirty="0">
                  <a:solidFill>
                    <a:srgbClr val="C00000"/>
                  </a:solidFill>
                  <a:latin typeface="微软雅黑" pitchFamily="34" charset="-122"/>
                  <a:ea typeface="微软雅黑" pitchFamily="34" charset="-122"/>
                </a:rPr>
                <a:t>等待到等待挂起</a:t>
              </a:r>
              <a:endParaRPr lang="en-US" altLang="zh-CN" b="1" dirty="0">
                <a:solidFill>
                  <a:srgbClr val="11576A"/>
                </a:solidFill>
                <a:latin typeface="微软雅黑" pitchFamily="34" charset="-122"/>
                <a:ea typeface="微软雅黑" pitchFamily="34" charset="-122"/>
              </a:endParaRPr>
            </a:p>
          </p:txBody>
        </p:sp>
        <p:pic>
          <p:nvPicPr>
            <p:cNvPr id="244" name="图片 243" descr="小点1.png"/>
            <p:cNvPicPr>
              <a:picLocks noChangeAspect="1"/>
            </p:cNvPicPr>
            <p:nvPr/>
          </p:nvPicPr>
          <p:blipFill>
            <a:blip r:embed="rId3" cstate="print"/>
            <a:stretch>
              <a:fillRect/>
            </a:stretch>
          </p:blipFill>
          <p:spPr>
            <a:xfrm>
              <a:off x="1276719" y="1701275"/>
              <a:ext cx="151066" cy="148997"/>
            </a:xfrm>
            <a:prstGeom prst="rect">
              <a:avLst/>
            </a:prstGeom>
            <a:effectLst/>
          </p:spPr>
        </p:pic>
      </p:grpSp>
      <p:grpSp>
        <p:nvGrpSpPr>
          <p:cNvPr id="245" name="组合 244"/>
          <p:cNvGrpSpPr/>
          <p:nvPr/>
        </p:nvGrpSpPr>
        <p:grpSpPr>
          <a:xfrm>
            <a:off x="4964837" y="2360202"/>
            <a:ext cx="5360775" cy="785818"/>
            <a:chOff x="1276719" y="2507016"/>
            <a:chExt cx="5360775" cy="785818"/>
          </a:xfrm>
        </p:grpSpPr>
        <p:sp>
          <p:nvSpPr>
            <p:cNvPr id="246" name="Rectangle 3"/>
            <p:cNvSpPr txBox="1">
              <a:spLocks noChangeArrowheads="1"/>
            </p:cNvSpPr>
            <p:nvPr/>
          </p:nvSpPr>
          <p:spPr>
            <a:xfrm>
              <a:off x="1406190" y="2507016"/>
              <a:ext cx="5231304" cy="785818"/>
            </a:xfrm>
            <a:prstGeom prst="rect">
              <a:avLst/>
            </a:prstGeom>
          </p:spPr>
          <p:txBody>
            <a:bodyPr/>
            <a:lstStyle/>
            <a:p>
              <a:pPr lvl="0">
                <a:spcBef>
                  <a:spcPct val="20000"/>
                </a:spcBef>
              </a:pPr>
              <a:r>
                <a:rPr lang="zh-CN" altLang="en-US" b="1" dirty="0">
                  <a:solidFill>
                    <a:srgbClr val="C00000"/>
                  </a:solidFill>
                  <a:latin typeface="微软雅黑" pitchFamily="34" charset="-122"/>
                  <a:ea typeface="微软雅黑" pitchFamily="34" charset="-122"/>
                </a:rPr>
                <a:t>就绪到就绪挂起</a:t>
              </a:r>
              <a:endParaRPr kumimoji="0" lang="zh-CN" altLang="en-US" b="1" i="0" u="none" strike="noStrike" kern="1200" cap="none" spc="0" normalizeH="0" baseline="0" noProof="0" dirty="0">
                <a:ln>
                  <a:noFill/>
                </a:ln>
                <a:solidFill>
                  <a:srgbClr val="11576A"/>
                </a:solidFill>
                <a:uLnTx/>
                <a:uFillTx/>
                <a:latin typeface="微软雅黑" pitchFamily="34" charset="-122"/>
                <a:ea typeface="微软雅黑" pitchFamily="34" charset="-122"/>
              </a:endParaRPr>
            </a:p>
          </p:txBody>
        </p:sp>
        <p:pic>
          <p:nvPicPr>
            <p:cNvPr id="247" name="图片 246" descr="小点1.png"/>
            <p:cNvPicPr>
              <a:picLocks noChangeAspect="1"/>
            </p:cNvPicPr>
            <p:nvPr/>
          </p:nvPicPr>
          <p:blipFill>
            <a:blip r:embed="rId3" cstate="print"/>
            <a:stretch>
              <a:fillRect/>
            </a:stretch>
          </p:blipFill>
          <p:spPr>
            <a:xfrm>
              <a:off x="1276719" y="2609734"/>
              <a:ext cx="151066" cy="148997"/>
            </a:xfrm>
            <a:prstGeom prst="rect">
              <a:avLst/>
            </a:prstGeom>
            <a:effectLst/>
          </p:spPr>
        </p:pic>
      </p:grpSp>
    </p:spTree>
    <p:extLst>
      <p:ext uri="{BB962C8B-B14F-4D97-AF65-F5344CB8AC3E}">
        <p14:creationId xmlns:p14="http://schemas.microsoft.com/office/powerpoint/2010/main" val="43878863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wipe(left)">
                                      <p:cBhvr>
                                        <p:cTn id="7" dur="500"/>
                                        <p:tgtEl>
                                          <p:spTgt spid="158"/>
                                        </p:tgtEl>
                                      </p:cBhvr>
                                    </p:animEffect>
                                  </p:childTnLst>
                                </p:cTn>
                              </p:par>
                              <p:par>
                                <p:cTn id="8" presetID="22" presetClass="entr" presetSubtype="8" fill="hold" nodeType="withEffect">
                                  <p:stCondLst>
                                    <p:cond delay="0"/>
                                  </p:stCondLst>
                                  <p:childTnLst>
                                    <p:set>
                                      <p:cBhvr>
                                        <p:cTn id="9" dur="1" fill="hold">
                                          <p:stCondLst>
                                            <p:cond delay="0"/>
                                          </p:stCondLst>
                                        </p:cTn>
                                        <p:tgtEl>
                                          <p:spTgt spid="245"/>
                                        </p:tgtEl>
                                        <p:attrNameLst>
                                          <p:attrName>style.visibility</p:attrName>
                                        </p:attrNameLst>
                                      </p:cBhvr>
                                      <p:to>
                                        <p:strVal val="visible"/>
                                      </p:to>
                                    </p:set>
                                    <p:animEffect transition="in" filter="wipe(left)">
                                      <p:cBhvr>
                                        <p:cTn id="10" dur="5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34614" y="1317317"/>
            <a:ext cx="3863947" cy="442562"/>
            <a:chOff x="852069" y="843558"/>
            <a:chExt cx="3863947" cy="442562"/>
          </a:xfrm>
        </p:grpSpPr>
        <p:sp>
          <p:nvSpPr>
            <p:cNvPr id="152" name="Rectangle 3"/>
            <p:cNvSpPr txBox="1">
              <a:spLocks noChangeArrowheads="1"/>
            </p:cNvSpPr>
            <p:nvPr/>
          </p:nvSpPr>
          <p:spPr>
            <a:xfrm>
              <a:off x="1165161" y="843558"/>
              <a:ext cx="3550855" cy="429544"/>
            </a:xfrm>
            <a:prstGeom prst="rect">
              <a:avLst/>
            </a:prstGeom>
          </p:spPr>
          <p:txBody>
            <a:bodyPr/>
            <a:lstStyle/>
            <a:p>
              <a:pPr lvl="0">
                <a:lnSpc>
                  <a:spcPct val="120000"/>
                </a:lnSpc>
                <a:spcBef>
                  <a:spcPct val="20000"/>
                </a:spcBef>
              </a:pPr>
              <a:r>
                <a:rPr kumimoji="0" lang="zh-CN" altLang="en-US" sz="2000" b="1" i="0" u="none" strike="noStrike" kern="1200" cap="none" spc="0" normalizeH="0" baseline="0" noProof="0" dirty="0">
                  <a:ln>
                    <a:noFill/>
                  </a:ln>
                  <a:solidFill>
                    <a:srgbClr val="11576A"/>
                  </a:solidFill>
                  <a:uLnTx/>
                  <a:uFillTx/>
                  <a:latin typeface="微软雅黑" pitchFamily="34" charset="-122"/>
                  <a:ea typeface="微软雅黑" pitchFamily="34" charset="-122"/>
                </a:rPr>
                <a:t>挂起</a:t>
              </a:r>
              <a:r>
                <a:rPr kumimoji="0" lang="en-US" altLang="zh-CN" sz="2000" b="1" i="0" u="none" strike="noStrike" kern="1200" cap="none" spc="0" normalizeH="0" baseline="0" noProof="0" dirty="0">
                  <a:ln>
                    <a:noFill/>
                  </a:ln>
                  <a:solidFill>
                    <a:srgbClr val="11576A"/>
                  </a:solidFill>
                  <a:uLnTx/>
                  <a:uFillTx/>
                  <a:latin typeface="微软雅黑" pitchFamily="34" charset="-122"/>
                  <a:ea typeface="微软雅黑" pitchFamily="34" charset="-122"/>
                </a:rPr>
                <a:t>(</a:t>
              </a:r>
              <a:r>
                <a:rPr kumimoji="0" lang="zh-CN" altLang="en-US" sz="2000" b="1" i="0" u="none" strike="noStrike" kern="1200" cap="none" spc="0" normalizeH="0" baseline="0" noProof="0" dirty="0">
                  <a:ln>
                    <a:noFill/>
                  </a:ln>
                  <a:solidFill>
                    <a:srgbClr val="11576A"/>
                  </a:solidFill>
                  <a:uLnTx/>
                  <a:uFillTx/>
                  <a:latin typeface="微软雅黑" pitchFamily="34" charset="-122"/>
                  <a:ea typeface="微软雅黑" pitchFamily="34" charset="-122"/>
                </a:rPr>
                <a:t>Suspend</a:t>
              </a:r>
              <a:r>
                <a:rPr kumimoji="0" lang="en-US" altLang="zh-CN" sz="2000" b="1" i="0" u="none" strike="noStrike" kern="1200" cap="none" spc="0" normalizeH="0" baseline="0" noProof="0" dirty="0">
                  <a:ln>
                    <a:noFill/>
                  </a:ln>
                  <a:solidFill>
                    <a:srgbClr val="11576A"/>
                  </a:solidFill>
                  <a:uLnTx/>
                  <a:uFillTx/>
                  <a:latin typeface="微软雅黑" pitchFamily="34" charset="-122"/>
                  <a:ea typeface="微软雅黑" pitchFamily="34" charset="-122"/>
                </a:rPr>
                <a:t>)</a:t>
              </a:r>
              <a:r>
                <a:rPr kumimoji="0" lang="zh-CN" altLang="en-US" sz="2000" b="1" i="0" u="none" strike="noStrike" kern="1200" cap="none" spc="0" normalizeH="0" baseline="0" noProof="0" dirty="0">
                  <a:ln>
                    <a:noFill/>
                  </a:ln>
                  <a:solidFill>
                    <a:srgbClr val="11576A"/>
                  </a:solidFill>
                  <a:uLnTx/>
                  <a:uFillTx/>
                  <a:latin typeface="微软雅黑" pitchFamily="34" charset="-122"/>
                  <a:ea typeface="微软雅黑" pitchFamily="34" charset="-122"/>
                </a:rPr>
                <a:t>：把一个进程从内存转到外存</a:t>
              </a:r>
            </a:p>
          </p:txBody>
        </p:sp>
        <p:sp>
          <p:nvSpPr>
            <p:cNvPr id="153" name="TextBox 16"/>
            <p:cNvSpPr txBox="1"/>
            <p:nvPr/>
          </p:nvSpPr>
          <p:spPr>
            <a:xfrm>
              <a:off x="852069" y="886010"/>
              <a:ext cx="357508"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155" name="组合 154"/>
          <p:cNvGrpSpPr/>
          <p:nvPr/>
        </p:nvGrpSpPr>
        <p:grpSpPr>
          <a:xfrm>
            <a:off x="4964837" y="2049933"/>
            <a:ext cx="5367803" cy="785818"/>
            <a:chOff x="1276719" y="1591742"/>
            <a:chExt cx="5367803" cy="785818"/>
          </a:xfrm>
        </p:grpSpPr>
        <p:sp>
          <p:nvSpPr>
            <p:cNvPr id="156" name="Rectangle 3"/>
            <p:cNvSpPr txBox="1">
              <a:spLocks noChangeArrowheads="1"/>
            </p:cNvSpPr>
            <p:nvPr/>
          </p:nvSpPr>
          <p:spPr>
            <a:xfrm>
              <a:off x="1420751" y="1591742"/>
              <a:ext cx="5223771" cy="785818"/>
            </a:xfrm>
            <a:prstGeom prst="rect">
              <a:avLst/>
            </a:prstGeom>
          </p:spPr>
          <p:txBody>
            <a:bodyPr/>
            <a:lstStyle/>
            <a:p>
              <a:pPr lvl="0">
                <a:spcBef>
                  <a:spcPct val="20000"/>
                </a:spcBef>
              </a:pPr>
              <a:r>
                <a:rPr lang="zh-CN" altLang="en-US" b="1" dirty="0">
                  <a:solidFill>
                    <a:srgbClr val="C00000"/>
                  </a:solidFill>
                  <a:latin typeface="微软雅黑" pitchFamily="34" charset="-122"/>
                  <a:ea typeface="微软雅黑" pitchFamily="34" charset="-122"/>
                </a:rPr>
                <a:t>等待到等待挂起</a:t>
              </a:r>
              <a:endParaRPr lang="en-US" altLang="zh-CN" b="1" dirty="0">
                <a:solidFill>
                  <a:srgbClr val="11576A"/>
                </a:solidFill>
                <a:latin typeface="微软雅黑" pitchFamily="34" charset="-122"/>
                <a:ea typeface="微软雅黑" pitchFamily="34" charset="-122"/>
              </a:endParaRPr>
            </a:p>
          </p:txBody>
        </p:sp>
        <p:pic>
          <p:nvPicPr>
            <p:cNvPr id="157" name="图片 156" descr="小点1.png"/>
            <p:cNvPicPr>
              <a:picLocks noChangeAspect="1"/>
            </p:cNvPicPr>
            <p:nvPr/>
          </p:nvPicPr>
          <p:blipFill>
            <a:blip r:embed="rId2" cstate="print"/>
            <a:stretch>
              <a:fillRect/>
            </a:stretch>
          </p:blipFill>
          <p:spPr>
            <a:xfrm>
              <a:off x="1276719" y="1701275"/>
              <a:ext cx="151066" cy="148997"/>
            </a:xfrm>
            <a:prstGeom prst="rect">
              <a:avLst/>
            </a:prstGeom>
            <a:effectLst/>
          </p:spPr>
        </p:pic>
      </p:grpSp>
      <p:grpSp>
        <p:nvGrpSpPr>
          <p:cNvPr id="159" name="组合 158"/>
          <p:cNvGrpSpPr/>
          <p:nvPr/>
        </p:nvGrpSpPr>
        <p:grpSpPr>
          <a:xfrm>
            <a:off x="4964837" y="2360202"/>
            <a:ext cx="5360775" cy="785818"/>
            <a:chOff x="1276719" y="2507016"/>
            <a:chExt cx="5360775" cy="785818"/>
          </a:xfrm>
        </p:grpSpPr>
        <p:sp>
          <p:nvSpPr>
            <p:cNvPr id="160" name="Rectangle 3"/>
            <p:cNvSpPr txBox="1">
              <a:spLocks noChangeArrowheads="1"/>
            </p:cNvSpPr>
            <p:nvPr/>
          </p:nvSpPr>
          <p:spPr>
            <a:xfrm>
              <a:off x="1406190" y="2507016"/>
              <a:ext cx="5231304" cy="785818"/>
            </a:xfrm>
            <a:prstGeom prst="rect">
              <a:avLst/>
            </a:prstGeom>
          </p:spPr>
          <p:txBody>
            <a:bodyPr/>
            <a:lstStyle/>
            <a:p>
              <a:pPr lvl="0">
                <a:spcBef>
                  <a:spcPct val="20000"/>
                </a:spcBef>
              </a:pPr>
              <a:r>
                <a:rPr lang="zh-CN" altLang="en-US" b="1" dirty="0">
                  <a:solidFill>
                    <a:srgbClr val="C00000"/>
                  </a:solidFill>
                  <a:latin typeface="微软雅黑" pitchFamily="34" charset="-122"/>
                  <a:ea typeface="微软雅黑" pitchFamily="34" charset="-122"/>
                </a:rPr>
                <a:t>就绪到就绪挂起</a:t>
              </a:r>
              <a:endParaRPr kumimoji="0" lang="zh-CN" altLang="en-US" b="1" i="0" u="none" strike="noStrike" kern="1200" cap="none" spc="0" normalizeH="0" baseline="0" noProof="0" dirty="0">
                <a:ln>
                  <a:noFill/>
                </a:ln>
                <a:solidFill>
                  <a:srgbClr val="11576A"/>
                </a:solidFill>
                <a:uLnTx/>
                <a:uFillTx/>
                <a:latin typeface="微软雅黑" pitchFamily="34" charset="-122"/>
                <a:ea typeface="微软雅黑" pitchFamily="34" charset="-122"/>
              </a:endParaRPr>
            </a:p>
          </p:txBody>
        </p:sp>
        <p:pic>
          <p:nvPicPr>
            <p:cNvPr id="161" name="图片 160" descr="小点1.png"/>
            <p:cNvPicPr>
              <a:picLocks noChangeAspect="1"/>
            </p:cNvPicPr>
            <p:nvPr/>
          </p:nvPicPr>
          <p:blipFill>
            <a:blip r:embed="rId2" cstate="print"/>
            <a:stretch>
              <a:fillRect/>
            </a:stretch>
          </p:blipFill>
          <p:spPr>
            <a:xfrm>
              <a:off x="1276719" y="2609734"/>
              <a:ext cx="151066" cy="148997"/>
            </a:xfrm>
            <a:prstGeom prst="rect">
              <a:avLst/>
            </a:prstGeom>
            <a:effectLst/>
          </p:spPr>
        </p:pic>
      </p:grpSp>
      <p:sp>
        <p:nvSpPr>
          <p:cNvPr id="162" name="Rectangle 3"/>
          <p:cNvSpPr txBox="1">
            <a:spLocks noChangeArrowheads="1"/>
          </p:cNvSpPr>
          <p:nvPr/>
        </p:nvSpPr>
        <p:spPr>
          <a:xfrm>
            <a:off x="5101095" y="2938060"/>
            <a:ext cx="3663079" cy="785818"/>
          </a:xfrm>
          <a:prstGeom prst="rect">
            <a:avLst/>
          </a:prstGeom>
        </p:spPr>
        <p:txBody>
          <a:bodyPr/>
          <a:lstStyle/>
          <a:p>
            <a:pPr lvl="0">
              <a:spcBef>
                <a:spcPct val="20000"/>
              </a:spcBef>
            </a:pPr>
            <a:r>
              <a:rPr lang="zh-CN" altLang="en-US" sz="1600" b="1" dirty="0">
                <a:solidFill>
                  <a:srgbClr val="11576A"/>
                </a:solidFill>
                <a:latin typeface="微软雅黑" pitchFamily="34" charset="-122"/>
                <a:ea typeface="微软雅黑" pitchFamily="34" charset="-122"/>
              </a:rPr>
              <a:t>对抢先式分时系统，当有高优先级等待挂起进程因事件出现而进入就绪挂起</a:t>
            </a:r>
            <a:endParaRPr lang="en-US" altLang="zh-CN" sz="1600" b="1" dirty="0">
              <a:solidFill>
                <a:srgbClr val="11576A"/>
              </a:solidFill>
              <a:latin typeface="微软雅黑" pitchFamily="34" charset="-122"/>
              <a:ea typeface="微软雅黑" pitchFamily="34" charset="-122"/>
            </a:endParaRPr>
          </a:p>
        </p:txBody>
      </p:sp>
      <p:grpSp>
        <p:nvGrpSpPr>
          <p:cNvPr id="2" name="组合 1"/>
          <p:cNvGrpSpPr/>
          <p:nvPr/>
        </p:nvGrpSpPr>
        <p:grpSpPr>
          <a:xfrm>
            <a:off x="4964837" y="2646565"/>
            <a:ext cx="2079335" cy="424570"/>
            <a:chOff x="4849153" y="2384865"/>
            <a:chExt cx="2079335" cy="424570"/>
          </a:xfrm>
        </p:grpSpPr>
        <p:sp>
          <p:nvSpPr>
            <p:cNvPr id="154" name="Rectangle 3"/>
            <p:cNvSpPr txBox="1">
              <a:spLocks noChangeArrowheads="1"/>
            </p:cNvSpPr>
            <p:nvPr/>
          </p:nvSpPr>
          <p:spPr>
            <a:xfrm>
              <a:off x="4993185" y="2384865"/>
              <a:ext cx="1935303" cy="424570"/>
            </a:xfrm>
            <a:prstGeom prst="rect">
              <a:avLst/>
            </a:prstGeom>
          </p:spPr>
          <p:txBody>
            <a:bodyPr/>
            <a:lstStyle/>
            <a:p>
              <a:pPr lvl="0">
                <a:spcBef>
                  <a:spcPct val="20000"/>
                </a:spcBef>
              </a:pPr>
              <a:r>
                <a:rPr lang="zh-CN" altLang="en-US" b="1" dirty="0">
                  <a:solidFill>
                    <a:srgbClr val="C00000"/>
                  </a:solidFill>
                  <a:latin typeface="微软雅黑" pitchFamily="34" charset="-122"/>
                  <a:ea typeface="微软雅黑" pitchFamily="34" charset="-122"/>
                </a:rPr>
                <a:t>运行到就绪挂起</a:t>
              </a:r>
              <a:endParaRPr lang="en-US" altLang="zh-CN" b="1" dirty="0">
                <a:solidFill>
                  <a:srgbClr val="11576A"/>
                </a:solidFill>
                <a:latin typeface="微软雅黑" pitchFamily="34" charset="-122"/>
                <a:ea typeface="微软雅黑" pitchFamily="34" charset="-122"/>
              </a:endParaRPr>
            </a:p>
          </p:txBody>
        </p:sp>
        <p:pic>
          <p:nvPicPr>
            <p:cNvPr id="163" name="图片 162" descr="小点1.png"/>
            <p:cNvPicPr>
              <a:picLocks noChangeAspect="1"/>
            </p:cNvPicPr>
            <p:nvPr/>
          </p:nvPicPr>
          <p:blipFill>
            <a:blip r:embed="rId2" cstate="print"/>
            <a:stretch>
              <a:fillRect/>
            </a:stretch>
          </p:blipFill>
          <p:spPr>
            <a:xfrm>
              <a:off x="4849153" y="2493083"/>
              <a:ext cx="151066" cy="148997"/>
            </a:xfrm>
            <a:prstGeom prst="rect">
              <a:avLst/>
            </a:prstGeom>
            <a:effectLst/>
          </p:spPr>
        </p:pic>
      </p:grpSp>
      <p:sp>
        <p:nvSpPr>
          <p:cNvPr id="164"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66" name="组合 165"/>
          <p:cNvGrpSpPr/>
          <p:nvPr/>
        </p:nvGrpSpPr>
        <p:grpSpPr>
          <a:xfrm>
            <a:off x="-1151072" y="1304461"/>
            <a:ext cx="5694524" cy="3964854"/>
            <a:chOff x="-1151072" y="1304461"/>
            <a:chExt cx="5694524" cy="3964854"/>
          </a:xfrm>
        </p:grpSpPr>
        <p:sp>
          <p:nvSpPr>
            <p:cNvPr id="167" name="弧形 166"/>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8" name="弧形 167"/>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9" name="组合 168"/>
            <p:cNvGrpSpPr/>
            <p:nvPr/>
          </p:nvGrpSpPr>
          <p:grpSpPr>
            <a:xfrm>
              <a:off x="1529739" y="1334507"/>
              <a:ext cx="1280211" cy="640662"/>
              <a:chOff x="5004048" y="1347614"/>
              <a:chExt cx="1280211" cy="640662"/>
            </a:xfrm>
          </p:grpSpPr>
          <p:sp>
            <p:nvSpPr>
              <p:cNvPr id="239" name="椭圆 23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70" name="组合 169"/>
            <p:cNvGrpSpPr/>
            <p:nvPr/>
          </p:nvGrpSpPr>
          <p:grpSpPr>
            <a:xfrm>
              <a:off x="1529739" y="2333166"/>
              <a:ext cx="1280211" cy="640662"/>
              <a:chOff x="5004048" y="1347614"/>
              <a:chExt cx="1280211" cy="640662"/>
            </a:xfrm>
          </p:grpSpPr>
          <p:sp>
            <p:nvSpPr>
              <p:cNvPr id="237" name="椭圆 23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71" name="组合 170"/>
            <p:cNvGrpSpPr/>
            <p:nvPr/>
          </p:nvGrpSpPr>
          <p:grpSpPr>
            <a:xfrm>
              <a:off x="3257931" y="2311755"/>
              <a:ext cx="1280211" cy="640662"/>
              <a:chOff x="5004048" y="1347614"/>
              <a:chExt cx="1280211" cy="640662"/>
            </a:xfrm>
          </p:grpSpPr>
          <p:sp>
            <p:nvSpPr>
              <p:cNvPr id="235" name="椭圆 23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6"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72" name="弧形 171"/>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3" name="直接箭头连接符 172"/>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4" name="组合 173"/>
            <p:cNvGrpSpPr/>
            <p:nvPr/>
          </p:nvGrpSpPr>
          <p:grpSpPr>
            <a:xfrm>
              <a:off x="2642926" y="3666654"/>
              <a:ext cx="1280211" cy="640662"/>
              <a:chOff x="5004048" y="1347614"/>
              <a:chExt cx="1280211" cy="640662"/>
            </a:xfrm>
          </p:grpSpPr>
          <p:sp>
            <p:nvSpPr>
              <p:cNvPr id="233" name="椭圆 23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75" name="弧形 174"/>
            <p:cNvSpPr/>
            <p:nvPr/>
          </p:nvSpPr>
          <p:spPr>
            <a:xfrm>
              <a:off x="-1151072" y="2243503"/>
              <a:ext cx="4926578" cy="1512649"/>
            </a:xfrm>
            <a:prstGeom prst="arc">
              <a:avLst>
                <a:gd name="adj1" fmla="val 21537555"/>
                <a:gd name="adj2" fmla="val 5036811"/>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6" name="组合 175"/>
            <p:cNvGrpSpPr/>
            <p:nvPr/>
          </p:nvGrpSpPr>
          <p:grpSpPr>
            <a:xfrm>
              <a:off x="3263241" y="1304461"/>
              <a:ext cx="1280211" cy="989694"/>
              <a:chOff x="6305502" y="1245560"/>
              <a:chExt cx="1280211" cy="989694"/>
            </a:xfrm>
          </p:grpSpPr>
          <p:grpSp>
            <p:nvGrpSpPr>
              <p:cNvPr id="229" name="组合 228"/>
              <p:cNvGrpSpPr/>
              <p:nvPr/>
            </p:nvGrpSpPr>
            <p:grpSpPr>
              <a:xfrm>
                <a:off x="6305502" y="1245560"/>
                <a:ext cx="1280211" cy="640662"/>
                <a:chOff x="5004048" y="1347614"/>
                <a:chExt cx="1280211" cy="640662"/>
              </a:xfrm>
            </p:grpSpPr>
            <p:sp>
              <p:nvSpPr>
                <p:cNvPr id="231" name="椭圆 23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30" name="直接箭头连接符 229"/>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77" name="弧形 176"/>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8" name="组合 177"/>
            <p:cNvGrpSpPr/>
            <p:nvPr/>
          </p:nvGrpSpPr>
          <p:grpSpPr>
            <a:xfrm>
              <a:off x="98622" y="3410656"/>
              <a:ext cx="1280211" cy="640662"/>
              <a:chOff x="5004048" y="1347614"/>
              <a:chExt cx="1280211" cy="640662"/>
            </a:xfrm>
          </p:grpSpPr>
          <p:sp>
            <p:nvSpPr>
              <p:cNvPr id="227" name="椭圆 22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8"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79" name="组合 178"/>
            <p:cNvGrpSpPr/>
            <p:nvPr/>
          </p:nvGrpSpPr>
          <p:grpSpPr>
            <a:xfrm>
              <a:off x="1355474" y="4476574"/>
              <a:ext cx="1280211" cy="640662"/>
              <a:chOff x="5004048" y="1347614"/>
              <a:chExt cx="1280211" cy="640662"/>
            </a:xfrm>
          </p:grpSpPr>
          <p:sp>
            <p:nvSpPr>
              <p:cNvPr id="225" name="椭圆 22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6"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80" name="直接箭头连接符 179"/>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a:endCxn id="233"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a:stCxn id="227"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4" name="弧形 183"/>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5" name="弧形 184"/>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6" name="组合 185"/>
            <p:cNvGrpSpPr/>
            <p:nvPr/>
          </p:nvGrpSpPr>
          <p:grpSpPr>
            <a:xfrm>
              <a:off x="2582667" y="3373350"/>
              <a:ext cx="500066" cy="261610"/>
              <a:chOff x="2285984" y="1643056"/>
              <a:chExt cx="500066" cy="261610"/>
            </a:xfrm>
          </p:grpSpPr>
          <p:sp>
            <p:nvSpPr>
              <p:cNvPr id="223" name="圆角矩形 222"/>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4"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C00000"/>
                    </a:solidFill>
                    <a:latin typeface="微软雅黑" pitchFamily="34" charset="-122"/>
                    <a:ea typeface="微软雅黑" pitchFamily="34" charset="-122"/>
                  </a:rPr>
                  <a:t>挂起</a:t>
                </a:r>
              </a:p>
            </p:txBody>
          </p:sp>
        </p:grpSp>
        <p:grpSp>
          <p:nvGrpSpPr>
            <p:cNvPr id="187" name="组合 186"/>
            <p:cNvGrpSpPr/>
            <p:nvPr/>
          </p:nvGrpSpPr>
          <p:grpSpPr>
            <a:xfrm>
              <a:off x="735034" y="2046753"/>
              <a:ext cx="500066" cy="261610"/>
              <a:chOff x="1132353" y="2301556"/>
              <a:chExt cx="500066" cy="261610"/>
            </a:xfrm>
          </p:grpSpPr>
          <p:sp>
            <p:nvSpPr>
              <p:cNvPr id="221" name="圆角矩形 220"/>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2"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8" name="组合 187"/>
            <p:cNvGrpSpPr/>
            <p:nvPr/>
          </p:nvGrpSpPr>
          <p:grpSpPr>
            <a:xfrm>
              <a:off x="513794" y="4424843"/>
              <a:ext cx="857256" cy="261610"/>
              <a:chOff x="960828" y="3459439"/>
              <a:chExt cx="857256" cy="261610"/>
            </a:xfrm>
          </p:grpSpPr>
          <p:sp>
            <p:nvSpPr>
              <p:cNvPr id="219" name="圆角矩形 218"/>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0"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9" name="组合 188"/>
            <p:cNvGrpSpPr/>
            <p:nvPr/>
          </p:nvGrpSpPr>
          <p:grpSpPr>
            <a:xfrm>
              <a:off x="1661007" y="1973119"/>
              <a:ext cx="500066" cy="261610"/>
              <a:chOff x="2098658" y="2305048"/>
              <a:chExt cx="500066" cy="261610"/>
            </a:xfrm>
          </p:grpSpPr>
          <p:sp>
            <p:nvSpPr>
              <p:cNvPr id="217" name="圆角矩形 216"/>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8"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0" name="组合 189"/>
            <p:cNvGrpSpPr/>
            <p:nvPr/>
          </p:nvGrpSpPr>
          <p:grpSpPr>
            <a:xfrm>
              <a:off x="924214" y="2884074"/>
              <a:ext cx="500066" cy="261610"/>
              <a:chOff x="2061047" y="2895602"/>
              <a:chExt cx="500066" cy="261610"/>
            </a:xfrm>
          </p:grpSpPr>
          <p:sp>
            <p:nvSpPr>
              <p:cNvPr id="215" name="圆角矩形 214"/>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6"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1" name="组合 190"/>
            <p:cNvGrpSpPr/>
            <p:nvPr/>
          </p:nvGrpSpPr>
          <p:grpSpPr>
            <a:xfrm>
              <a:off x="1353390" y="3083544"/>
              <a:ext cx="500066" cy="261610"/>
              <a:chOff x="2063905" y="3166114"/>
              <a:chExt cx="500066" cy="261610"/>
            </a:xfrm>
          </p:grpSpPr>
          <p:sp>
            <p:nvSpPr>
              <p:cNvPr id="213" name="圆角矩形 212"/>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4"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2" name="组合 191"/>
            <p:cNvGrpSpPr/>
            <p:nvPr/>
          </p:nvGrpSpPr>
          <p:grpSpPr>
            <a:xfrm>
              <a:off x="1760225" y="3155902"/>
              <a:ext cx="857256" cy="261610"/>
              <a:chOff x="2783047" y="3458217"/>
              <a:chExt cx="857256" cy="261610"/>
            </a:xfrm>
          </p:grpSpPr>
          <p:sp>
            <p:nvSpPr>
              <p:cNvPr id="211" name="圆角矩形 210"/>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3" name="组合 192"/>
            <p:cNvGrpSpPr/>
            <p:nvPr/>
          </p:nvGrpSpPr>
          <p:grpSpPr>
            <a:xfrm>
              <a:off x="2221271" y="4171513"/>
              <a:ext cx="500066" cy="261610"/>
              <a:chOff x="2061047" y="3824296"/>
              <a:chExt cx="500066" cy="261610"/>
            </a:xfrm>
          </p:grpSpPr>
          <p:sp>
            <p:nvSpPr>
              <p:cNvPr id="209" name="圆角矩形 208"/>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4" name="组合 193"/>
            <p:cNvGrpSpPr/>
            <p:nvPr/>
          </p:nvGrpSpPr>
          <p:grpSpPr>
            <a:xfrm>
              <a:off x="2659033" y="4369386"/>
              <a:ext cx="500066" cy="261610"/>
              <a:chOff x="2071525" y="4098936"/>
              <a:chExt cx="500066" cy="261610"/>
            </a:xfrm>
          </p:grpSpPr>
          <p:sp>
            <p:nvSpPr>
              <p:cNvPr id="207" name="圆角矩形 206"/>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8"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195" name="组合 194"/>
            <p:cNvGrpSpPr/>
            <p:nvPr/>
          </p:nvGrpSpPr>
          <p:grpSpPr>
            <a:xfrm>
              <a:off x="3617101" y="3293718"/>
              <a:ext cx="861259" cy="261610"/>
              <a:chOff x="4244768" y="3171332"/>
              <a:chExt cx="861259" cy="261610"/>
            </a:xfrm>
          </p:grpSpPr>
          <p:sp>
            <p:nvSpPr>
              <p:cNvPr id="205" name="圆角矩形 204"/>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6"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196" name="组合 195"/>
            <p:cNvGrpSpPr/>
            <p:nvPr/>
          </p:nvGrpSpPr>
          <p:grpSpPr>
            <a:xfrm>
              <a:off x="2644466" y="2941043"/>
              <a:ext cx="857256" cy="261610"/>
              <a:chOff x="3695694" y="2738768"/>
              <a:chExt cx="857256" cy="261610"/>
            </a:xfrm>
          </p:grpSpPr>
          <p:sp>
            <p:nvSpPr>
              <p:cNvPr id="203" name="圆角矩形 202"/>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4"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197" name="组合 196"/>
            <p:cNvGrpSpPr/>
            <p:nvPr/>
          </p:nvGrpSpPr>
          <p:grpSpPr>
            <a:xfrm>
              <a:off x="2754404" y="2011986"/>
              <a:ext cx="500066" cy="261610"/>
              <a:chOff x="3200879" y="1985958"/>
              <a:chExt cx="500066" cy="261610"/>
            </a:xfrm>
          </p:grpSpPr>
          <p:sp>
            <p:nvSpPr>
              <p:cNvPr id="201" name="圆角矩形 200"/>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2"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198" name="组合 197"/>
            <p:cNvGrpSpPr/>
            <p:nvPr/>
          </p:nvGrpSpPr>
          <p:grpSpPr>
            <a:xfrm>
              <a:off x="3893029" y="1994482"/>
              <a:ext cx="500066" cy="261610"/>
              <a:chOff x="5118104" y="1728464"/>
              <a:chExt cx="500066" cy="261610"/>
            </a:xfrm>
          </p:grpSpPr>
          <p:sp>
            <p:nvSpPr>
              <p:cNvPr id="199" name="圆角矩形 198"/>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0"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spTree>
    <p:extLst>
      <p:ext uri="{BB962C8B-B14F-4D97-AF65-F5344CB8AC3E}">
        <p14:creationId xmlns:p14="http://schemas.microsoft.com/office/powerpoint/2010/main" val="370220142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2"/>
                                        </p:tgtEl>
                                        <p:attrNameLst>
                                          <p:attrName>style.visibility</p:attrName>
                                        </p:attrNameLst>
                                      </p:cBhvr>
                                      <p:to>
                                        <p:strVal val="visible"/>
                                      </p:to>
                                    </p:set>
                                    <p:animEffect transition="in" filter="wipe(left)">
                                      <p:cBhvr>
                                        <p:cTn id="10"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72" name="组合 171"/>
          <p:cNvGrpSpPr/>
          <p:nvPr/>
        </p:nvGrpSpPr>
        <p:grpSpPr>
          <a:xfrm>
            <a:off x="-1151072" y="1304461"/>
            <a:ext cx="5694524" cy="3964854"/>
            <a:chOff x="-1151072" y="1304461"/>
            <a:chExt cx="5694524" cy="3964854"/>
          </a:xfrm>
        </p:grpSpPr>
        <p:sp>
          <p:nvSpPr>
            <p:cNvPr id="173" name="弧形 172"/>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4" name="弧形 173"/>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5" name="组合 174"/>
            <p:cNvGrpSpPr/>
            <p:nvPr/>
          </p:nvGrpSpPr>
          <p:grpSpPr>
            <a:xfrm>
              <a:off x="1529739" y="1334507"/>
              <a:ext cx="1280211" cy="640662"/>
              <a:chOff x="5004048" y="1347614"/>
              <a:chExt cx="1280211" cy="640662"/>
            </a:xfrm>
          </p:grpSpPr>
          <p:sp>
            <p:nvSpPr>
              <p:cNvPr id="245" name="椭圆 24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76" name="组合 175"/>
            <p:cNvGrpSpPr/>
            <p:nvPr/>
          </p:nvGrpSpPr>
          <p:grpSpPr>
            <a:xfrm>
              <a:off x="1529739" y="2333166"/>
              <a:ext cx="1280211" cy="640662"/>
              <a:chOff x="5004048" y="1347614"/>
              <a:chExt cx="1280211" cy="640662"/>
            </a:xfrm>
          </p:grpSpPr>
          <p:sp>
            <p:nvSpPr>
              <p:cNvPr id="243" name="椭圆 24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77" name="组合 176"/>
            <p:cNvGrpSpPr/>
            <p:nvPr/>
          </p:nvGrpSpPr>
          <p:grpSpPr>
            <a:xfrm>
              <a:off x="3257931" y="2311755"/>
              <a:ext cx="1280211" cy="640662"/>
              <a:chOff x="5004048" y="1347614"/>
              <a:chExt cx="1280211" cy="640662"/>
            </a:xfrm>
          </p:grpSpPr>
          <p:sp>
            <p:nvSpPr>
              <p:cNvPr id="241" name="椭圆 24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2"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78" name="弧形 177"/>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9" name="直接箭头连接符 178"/>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0" name="组合 179"/>
            <p:cNvGrpSpPr/>
            <p:nvPr/>
          </p:nvGrpSpPr>
          <p:grpSpPr>
            <a:xfrm>
              <a:off x="2642926" y="3666654"/>
              <a:ext cx="1280211" cy="640662"/>
              <a:chOff x="5004048" y="1347614"/>
              <a:chExt cx="1280211" cy="640662"/>
            </a:xfrm>
          </p:grpSpPr>
          <p:sp>
            <p:nvSpPr>
              <p:cNvPr id="239" name="椭圆 23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81" name="弧形 180"/>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2" name="组合 181"/>
            <p:cNvGrpSpPr/>
            <p:nvPr/>
          </p:nvGrpSpPr>
          <p:grpSpPr>
            <a:xfrm>
              <a:off x="3263241" y="1304461"/>
              <a:ext cx="1280211" cy="989694"/>
              <a:chOff x="6305502" y="1245560"/>
              <a:chExt cx="1280211" cy="989694"/>
            </a:xfrm>
          </p:grpSpPr>
          <p:grpSp>
            <p:nvGrpSpPr>
              <p:cNvPr id="235" name="组合 234"/>
              <p:cNvGrpSpPr/>
              <p:nvPr/>
            </p:nvGrpSpPr>
            <p:grpSpPr>
              <a:xfrm>
                <a:off x="6305502" y="1245560"/>
                <a:ext cx="1280211" cy="640662"/>
                <a:chOff x="5004048" y="1347614"/>
                <a:chExt cx="1280211" cy="640662"/>
              </a:xfrm>
            </p:grpSpPr>
            <p:sp>
              <p:nvSpPr>
                <p:cNvPr id="237" name="椭圆 23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36" name="直接箭头连接符 235"/>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83" name="弧形 182"/>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4" name="组合 183"/>
            <p:cNvGrpSpPr/>
            <p:nvPr/>
          </p:nvGrpSpPr>
          <p:grpSpPr>
            <a:xfrm>
              <a:off x="98622" y="3410656"/>
              <a:ext cx="1280211" cy="640662"/>
              <a:chOff x="5004048" y="1347614"/>
              <a:chExt cx="1280211" cy="640662"/>
            </a:xfrm>
          </p:grpSpPr>
          <p:sp>
            <p:nvSpPr>
              <p:cNvPr id="233" name="椭圆 23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85" name="组合 184"/>
            <p:cNvGrpSpPr/>
            <p:nvPr/>
          </p:nvGrpSpPr>
          <p:grpSpPr>
            <a:xfrm>
              <a:off x="1355474" y="4476574"/>
              <a:ext cx="1280211" cy="640662"/>
              <a:chOff x="5004048" y="1347614"/>
              <a:chExt cx="1280211" cy="640662"/>
            </a:xfrm>
          </p:grpSpPr>
          <p:sp>
            <p:nvSpPr>
              <p:cNvPr id="231" name="椭圆 23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2"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86" name="直接箭头连接符 185"/>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a:endCxn id="239"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233"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0" name="弧形 189"/>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1" name="弧形 190"/>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92" name="组合 191"/>
            <p:cNvGrpSpPr/>
            <p:nvPr/>
          </p:nvGrpSpPr>
          <p:grpSpPr>
            <a:xfrm>
              <a:off x="2582667" y="3373350"/>
              <a:ext cx="500066" cy="261610"/>
              <a:chOff x="2285984" y="1643056"/>
              <a:chExt cx="500066" cy="261610"/>
            </a:xfrm>
          </p:grpSpPr>
          <p:sp>
            <p:nvSpPr>
              <p:cNvPr id="229" name="圆角矩形 228"/>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0"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3" name="组合 192"/>
            <p:cNvGrpSpPr/>
            <p:nvPr/>
          </p:nvGrpSpPr>
          <p:grpSpPr>
            <a:xfrm>
              <a:off x="735034" y="2046753"/>
              <a:ext cx="500066" cy="261610"/>
              <a:chOff x="1132353" y="2301556"/>
              <a:chExt cx="500066" cy="261610"/>
            </a:xfrm>
          </p:grpSpPr>
          <p:sp>
            <p:nvSpPr>
              <p:cNvPr id="227" name="圆角矩形 226"/>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8"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4" name="组合 193"/>
            <p:cNvGrpSpPr/>
            <p:nvPr/>
          </p:nvGrpSpPr>
          <p:grpSpPr>
            <a:xfrm>
              <a:off x="513794" y="4424843"/>
              <a:ext cx="857256" cy="261610"/>
              <a:chOff x="960828" y="3459439"/>
              <a:chExt cx="857256" cy="261610"/>
            </a:xfrm>
          </p:grpSpPr>
          <p:sp>
            <p:nvSpPr>
              <p:cNvPr id="225" name="圆角矩形 224"/>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6"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5" name="组合 194"/>
            <p:cNvGrpSpPr/>
            <p:nvPr/>
          </p:nvGrpSpPr>
          <p:grpSpPr>
            <a:xfrm>
              <a:off x="1661007" y="1973119"/>
              <a:ext cx="500066" cy="261610"/>
              <a:chOff x="2098658" y="2305048"/>
              <a:chExt cx="500066" cy="261610"/>
            </a:xfrm>
          </p:grpSpPr>
          <p:sp>
            <p:nvSpPr>
              <p:cNvPr id="223" name="圆角矩形 222"/>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4"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6" name="组合 195"/>
            <p:cNvGrpSpPr/>
            <p:nvPr/>
          </p:nvGrpSpPr>
          <p:grpSpPr>
            <a:xfrm>
              <a:off x="924214" y="2884074"/>
              <a:ext cx="500066" cy="261610"/>
              <a:chOff x="2061047" y="2895602"/>
              <a:chExt cx="500066" cy="261610"/>
            </a:xfrm>
          </p:grpSpPr>
          <p:sp>
            <p:nvSpPr>
              <p:cNvPr id="221" name="圆角矩形 220"/>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2"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7" name="组合 196"/>
            <p:cNvGrpSpPr/>
            <p:nvPr/>
          </p:nvGrpSpPr>
          <p:grpSpPr>
            <a:xfrm>
              <a:off x="1353390" y="3083544"/>
              <a:ext cx="500066" cy="261610"/>
              <a:chOff x="2063905" y="3166114"/>
              <a:chExt cx="500066" cy="261610"/>
            </a:xfrm>
          </p:grpSpPr>
          <p:sp>
            <p:nvSpPr>
              <p:cNvPr id="219" name="圆角矩形 218"/>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0"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8" name="组合 197"/>
            <p:cNvGrpSpPr/>
            <p:nvPr/>
          </p:nvGrpSpPr>
          <p:grpSpPr>
            <a:xfrm>
              <a:off x="1760225" y="3155902"/>
              <a:ext cx="857256" cy="261610"/>
              <a:chOff x="2783047" y="3458217"/>
              <a:chExt cx="857256" cy="261610"/>
            </a:xfrm>
          </p:grpSpPr>
          <p:sp>
            <p:nvSpPr>
              <p:cNvPr id="217" name="圆角矩形 216"/>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8"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9" name="组合 198"/>
            <p:cNvGrpSpPr/>
            <p:nvPr/>
          </p:nvGrpSpPr>
          <p:grpSpPr>
            <a:xfrm>
              <a:off x="2221271" y="4171513"/>
              <a:ext cx="500066" cy="261610"/>
              <a:chOff x="2061047" y="3824296"/>
              <a:chExt cx="500066" cy="261610"/>
            </a:xfrm>
          </p:grpSpPr>
          <p:sp>
            <p:nvSpPr>
              <p:cNvPr id="215" name="圆角矩形 214"/>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6"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200" name="组合 199"/>
            <p:cNvGrpSpPr/>
            <p:nvPr/>
          </p:nvGrpSpPr>
          <p:grpSpPr>
            <a:xfrm>
              <a:off x="2659033" y="4369386"/>
              <a:ext cx="500066" cy="261610"/>
              <a:chOff x="2071525" y="4098936"/>
              <a:chExt cx="500066" cy="261610"/>
            </a:xfrm>
          </p:grpSpPr>
          <p:sp>
            <p:nvSpPr>
              <p:cNvPr id="213" name="圆角矩形 212"/>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4"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201" name="组合 200"/>
            <p:cNvGrpSpPr/>
            <p:nvPr/>
          </p:nvGrpSpPr>
          <p:grpSpPr>
            <a:xfrm>
              <a:off x="3617101" y="3293718"/>
              <a:ext cx="861259" cy="261610"/>
              <a:chOff x="4244768" y="3171332"/>
              <a:chExt cx="861259" cy="261610"/>
            </a:xfrm>
          </p:grpSpPr>
          <p:sp>
            <p:nvSpPr>
              <p:cNvPr id="211" name="圆角矩形 210"/>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202" name="组合 201"/>
            <p:cNvGrpSpPr/>
            <p:nvPr/>
          </p:nvGrpSpPr>
          <p:grpSpPr>
            <a:xfrm>
              <a:off x="2644466" y="2941043"/>
              <a:ext cx="857256" cy="261610"/>
              <a:chOff x="3695694" y="2738768"/>
              <a:chExt cx="857256" cy="261610"/>
            </a:xfrm>
          </p:grpSpPr>
          <p:sp>
            <p:nvSpPr>
              <p:cNvPr id="209" name="圆角矩形 208"/>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203" name="组合 202"/>
            <p:cNvGrpSpPr/>
            <p:nvPr/>
          </p:nvGrpSpPr>
          <p:grpSpPr>
            <a:xfrm>
              <a:off x="2754404" y="2011986"/>
              <a:ext cx="500066" cy="261610"/>
              <a:chOff x="3200879" y="1985958"/>
              <a:chExt cx="500066" cy="261610"/>
            </a:xfrm>
          </p:grpSpPr>
          <p:sp>
            <p:nvSpPr>
              <p:cNvPr id="207" name="圆角矩形 206"/>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8"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204" name="组合 203"/>
            <p:cNvGrpSpPr/>
            <p:nvPr/>
          </p:nvGrpSpPr>
          <p:grpSpPr>
            <a:xfrm>
              <a:off x="3893029" y="1994482"/>
              <a:ext cx="500066" cy="261610"/>
              <a:chOff x="5118104" y="1728464"/>
              <a:chExt cx="500066" cy="261610"/>
            </a:xfrm>
          </p:grpSpPr>
          <p:sp>
            <p:nvSpPr>
              <p:cNvPr id="205" name="圆角矩形 204"/>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6"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grpSp>
        <p:nvGrpSpPr>
          <p:cNvPr id="247" name="组合 246"/>
          <p:cNvGrpSpPr/>
          <p:nvPr/>
        </p:nvGrpSpPr>
        <p:grpSpPr>
          <a:xfrm>
            <a:off x="4619819" y="1928570"/>
            <a:ext cx="3219865" cy="428628"/>
            <a:chOff x="860006" y="4100822"/>
            <a:chExt cx="3219865" cy="428628"/>
          </a:xfrm>
        </p:grpSpPr>
        <p:sp>
          <p:nvSpPr>
            <p:cNvPr id="248" name="Rectangle 3"/>
            <p:cNvSpPr txBox="1">
              <a:spLocks noChangeArrowheads="1"/>
            </p:cNvSpPr>
            <p:nvPr/>
          </p:nvSpPr>
          <p:spPr>
            <a:xfrm>
              <a:off x="1160367" y="4100822"/>
              <a:ext cx="2919504" cy="428628"/>
            </a:xfrm>
            <a:prstGeom prst="rect">
              <a:avLst/>
            </a:prstGeom>
          </p:spPr>
          <p:txBody>
            <a:bodyPr/>
            <a:lstStyle/>
            <a:p>
              <a:pPr marL="342900" lvl="0" indent="-342900">
                <a:lnSpc>
                  <a:spcPct val="120000"/>
                </a:lnSpc>
                <a:spcBef>
                  <a:spcPct val="20000"/>
                </a:spcBef>
              </a:pPr>
              <a:r>
                <a:rPr kumimoji="0" lang="zh-CN" altLang="en-US" sz="2000" b="1" i="0" u="none" strike="noStrike" kern="1200" cap="none" spc="0" normalizeH="0" baseline="0" noProof="0" dirty="0">
                  <a:ln>
                    <a:noFill/>
                  </a:ln>
                  <a:solidFill>
                    <a:srgbClr val="11576A"/>
                  </a:solidFill>
                  <a:uLnTx/>
                  <a:uFillTx/>
                  <a:latin typeface="微软雅黑" pitchFamily="34" charset="-122"/>
                  <a:ea typeface="微软雅黑" pitchFamily="34" charset="-122"/>
                </a:rPr>
                <a:t>在外存时的状态转换</a:t>
              </a:r>
            </a:p>
          </p:txBody>
        </p:sp>
        <p:sp>
          <p:nvSpPr>
            <p:cNvPr id="249" name="TextBox 18"/>
            <p:cNvSpPr txBox="1"/>
            <p:nvPr/>
          </p:nvSpPr>
          <p:spPr>
            <a:xfrm>
              <a:off x="860006" y="4126222"/>
              <a:ext cx="33933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1122905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wipe(left)">
                                      <p:cBhvr>
                                        <p:cTn id="7" dur="500"/>
                                        <p:tgtEl>
                                          <p:spTgt spid="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2"/>
          <p:cNvSpPr txBox="1">
            <a:spLocks noChangeArrowheads="1"/>
          </p:cNvSpPr>
          <p:nvPr/>
        </p:nvSpPr>
        <p:spPr bwMode="auto">
          <a:xfrm>
            <a:off x="3385831" y="160364"/>
            <a:ext cx="2114863"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zh-CN" altLang="en-US" sz="3000" b="1" dirty="0">
                <a:solidFill>
                  <a:srgbClr val="11576A"/>
                </a:solidFill>
                <a:latin typeface="微软雅黑" pitchFamily="34" charset="-122"/>
                <a:ea typeface="微软雅黑" pitchFamily="34" charset="-122"/>
              </a:rPr>
              <a:t>进程的组成</a:t>
            </a:r>
          </a:p>
        </p:txBody>
      </p:sp>
      <p:sp>
        <p:nvSpPr>
          <p:cNvPr id="10245" name="Text Box 3"/>
          <p:cNvSpPr txBox="1">
            <a:spLocks noChangeArrowheads="1"/>
          </p:cNvSpPr>
          <p:nvPr/>
        </p:nvSpPr>
        <p:spPr bwMode="auto">
          <a:xfrm>
            <a:off x="881066" y="915566"/>
            <a:ext cx="5543560" cy="3988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lvl2pPr/>
            <a:lvl3pPr/>
            <a:lvl4pPr/>
            <a:lvl5pPr/>
            <a:lvl6pPr/>
            <a:lvl7pPr/>
            <a:lvl8pPr/>
            <a:lvl9pPr/>
          </a:lstStyle>
          <a:p>
            <a:pPr marL="342900" indent="-342900">
              <a:spcBef>
                <a:spcPct val="50000"/>
              </a:spcBef>
            </a:pPr>
            <a:r>
              <a:rPr lang="zh-CN" altLang="en-US" sz="2000" b="1" dirty="0">
                <a:solidFill>
                  <a:srgbClr val="FF0000"/>
                </a:solidFill>
                <a:latin typeface="微软雅黑" pitchFamily="34" charset="-122"/>
                <a:ea typeface="微软雅黑" pitchFamily="34" charset="-122"/>
              </a:rPr>
              <a:t>进程包含了正在运行的一个程序的所有状态信息</a:t>
            </a:r>
          </a:p>
        </p:txBody>
      </p:sp>
      <p:grpSp>
        <p:nvGrpSpPr>
          <p:cNvPr id="2" name="组合 1"/>
          <p:cNvGrpSpPr/>
          <p:nvPr/>
        </p:nvGrpSpPr>
        <p:grpSpPr>
          <a:xfrm>
            <a:off x="861188" y="1267994"/>
            <a:ext cx="5068134" cy="3202152"/>
            <a:chOff x="861188" y="1267994"/>
            <a:chExt cx="5068134" cy="3202152"/>
          </a:xfrm>
        </p:grpSpPr>
        <p:sp>
          <p:nvSpPr>
            <p:cNvPr id="7" name="TextBox 6"/>
            <p:cNvSpPr txBox="1"/>
            <p:nvPr/>
          </p:nvSpPr>
          <p:spPr>
            <a:xfrm>
              <a:off x="861188" y="126799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8" name="TextBox 7"/>
            <p:cNvSpPr txBox="1"/>
            <p:nvPr/>
          </p:nvSpPr>
          <p:spPr>
            <a:xfrm>
              <a:off x="861188" y="169662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9" name="TextBox 8"/>
            <p:cNvSpPr txBox="1"/>
            <p:nvPr/>
          </p:nvSpPr>
          <p:spPr>
            <a:xfrm>
              <a:off x="861188" y="2082387"/>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0" name="TextBox 9"/>
            <p:cNvSpPr txBox="1"/>
            <p:nvPr/>
          </p:nvSpPr>
          <p:spPr>
            <a:xfrm>
              <a:off x="861188" y="286831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1" name="TextBox 10"/>
            <p:cNvSpPr txBox="1"/>
            <p:nvPr/>
          </p:nvSpPr>
          <p:spPr>
            <a:xfrm>
              <a:off x="861188" y="370993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2" name="矩形 11"/>
            <p:cNvSpPr/>
            <p:nvPr/>
          </p:nvSpPr>
          <p:spPr>
            <a:xfrm>
              <a:off x="1166818" y="1293170"/>
              <a:ext cx="1262042" cy="400110"/>
            </a:xfrm>
            <a:prstGeom prst="rect">
              <a:avLst/>
            </a:prstGeom>
          </p:spPr>
          <p:txBody>
            <a:bodyPr wrap="square">
              <a:spAutoFit/>
            </a:bodyPr>
            <a:lstStyle/>
            <a:p>
              <a:pPr marL="342900" indent="-342900">
                <a:spcBef>
                  <a:spcPct val="30000"/>
                </a:spcBef>
              </a:pPr>
              <a:r>
                <a:rPr lang="zh-CN" altLang="en-US" sz="2000" b="1">
                  <a:solidFill>
                    <a:srgbClr val="11576A"/>
                  </a:solidFill>
                  <a:latin typeface="微软雅黑" pitchFamily="34" charset="-122"/>
                  <a:ea typeface="微软雅黑" pitchFamily="34" charset="-122"/>
                </a:rPr>
                <a:t>代码</a:t>
              </a:r>
              <a:endParaRPr lang="zh-CN" altLang="en-US" sz="2000" b="1" dirty="0">
                <a:solidFill>
                  <a:srgbClr val="11576A"/>
                </a:solidFill>
                <a:latin typeface="微软雅黑" pitchFamily="34" charset="-122"/>
                <a:ea typeface="微软雅黑" pitchFamily="34" charset="-122"/>
              </a:endParaRPr>
            </a:p>
          </p:txBody>
        </p:sp>
        <p:sp>
          <p:nvSpPr>
            <p:cNvPr id="13" name="矩形 12"/>
            <p:cNvSpPr/>
            <p:nvPr/>
          </p:nvSpPr>
          <p:spPr>
            <a:xfrm>
              <a:off x="1166818" y="1696622"/>
              <a:ext cx="785802" cy="400110"/>
            </a:xfrm>
            <a:prstGeom prst="rect">
              <a:avLst/>
            </a:prstGeom>
          </p:spPr>
          <p:txBody>
            <a:bodyPr wrap="square">
              <a:spAutoFit/>
            </a:bodyPr>
            <a:lstStyle/>
            <a:p>
              <a:pPr marL="342900" indent="-342900">
                <a:spcBef>
                  <a:spcPct val="30000"/>
                </a:spcBef>
              </a:pPr>
              <a:r>
                <a:rPr lang="zh-CN" altLang="en-US" sz="2000" b="1">
                  <a:solidFill>
                    <a:srgbClr val="11576A"/>
                  </a:solidFill>
                  <a:latin typeface="微软雅黑" pitchFamily="34" charset="-122"/>
                  <a:ea typeface="微软雅黑" pitchFamily="34" charset="-122"/>
                </a:rPr>
                <a:t>数据</a:t>
              </a:r>
              <a:endParaRPr lang="zh-CN" altLang="en-US" sz="2000" b="1" dirty="0">
                <a:solidFill>
                  <a:srgbClr val="11576A"/>
                </a:solidFill>
                <a:latin typeface="微软雅黑" pitchFamily="34" charset="-122"/>
                <a:ea typeface="微软雅黑" pitchFamily="34" charset="-122"/>
              </a:endParaRPr>
            </a:p>
          </p:txBody>
        </p:sp>
        <p:sp>
          <p:nvSpPr>
            <p:cNvPr id="14" name="矩形 13"/>
            <p:cNvSpPr/>
            <p:nvPr/>
          </p:nvSpPr>
          <p:spPr>
            <a:xfrm>
              <a:off x="1166817" y="2082387"/>
              <a:ext cx="3775393" cy="760208"/>
            </a:xfrm>
            <a:prstGeom prst="rect">
              <a:avLst/>
            </a:prstGeom>
          </p:spPr>
          <p:txBody>
            <a:bodyPr wrap="square">
              <a:spAutoFit/>
            </a:bodyPr>
            <a:lstStyle/>
            <a:p>
              <a:pPr marL="342900" indent="-342900">
                <a:spcBef>
                  <a:spcPct val="30000"/>
                </a:spcBef>
              </a:pPr>
              <a:r>
                <a:rPr lang="zh-CN" altLang="en-US" sz="2000" b="1" dirty="0">
                  <a:solidFill>
                    <a:srgbClr val="11576A"/>
                  </a:solidFill>
                  <a:latin typeface="微软雅黑" pitchFamily="34" charset="-122"/>
                  <a:ea typeface="微软雅黑" pitchFamily="34" charset="-122"/>
                </a:rPr>
                <a:t>状态寄存器</a:t>
              </a:r>
              <a:endParaRPr lang="en-US" altLang="zh-CN" sz="2000" b="1" dirty="0">
                <a:solidFill>
                  <a:srgbClr val="11576A"/>
                </a:solidFill>
                <a:latin typeface="微软雅黑" pitchFamily="34" charset="-122"/>
                <a:ea typeface="微软雅黑" pitchFamily="34" charset="-122"/>
              </a:endParaRPr>
            </a:p>
            <a:p>
              <a:pPr marL="342900" indent="-342900">
                <a:spcBef>
                  <a:spcPct val="30000"/>
                </a:spcBef>
              </a:pPr>
              <a:r>
                <a:rPr lang="zh-CN" altLang="en-US" b="1" dirty="0">
                  <a:solidFill>
                    <a:srgbClr val="11576A"/>
                  </a:solidFill>
                  <a:latin typeface="微软雅黑" pitchFamily="34" charset="-122"/>
                  <a:ea typeface="微软雅黑" pitchFamily="34" charset="-122"/>
                </a:rPr>
                <a:t>    </a:t>
              </a:r>
              <a:r>
                <a:rPr lang="en-US" altLang="zh-CN" b="1" dirty="0">
                  <a:solidFill>
                    <a:srgbClr val="11576A"/>
                  </a:solidFill>
                  <a:latin typeface="微软雅黑" pitchFamily="34" charset="-122"/>
                  <a:ea typeface="微软雅黑" pitchFamily="34" charset="-122"/>
                </a:rPr>
                <a:t>CPU</a:t>
              </a:r>
              <a:r>
                <a:rPr lang="zh-CN" altLang="en-US" b="1" dirty="0">
                  <a:solidFill>
                    <a:srgbClr val="11576A"/>
                  </a:solidFill>
                  <a:latin typeface="微软雅黑" pitchFamily="34" charset="-122"/>
                  <a:ea typeface="微软雅黑" pitchFamily="34" charset="-122"/>
                </a:rPr>
                <a:t>状态</a:t>
              </a:r>
              <a:r>
                <a:rPr lang="en-US" altLang="zh-CN" b="1" dirty="0">
                  <a:solidFill>
                    <a:srgbClr val="11576A"/>
                  </a:solidFill>
                  <a:latin typeface="微软雅黑" pitchFamily="34" charset="-122"/>
                  <a:ea typeface="微软雅黑" pitchFamily="34" charset="-122"/>
                </a:rPr>
                <a:t>CR0</a:t>
              </a:r>
              <a:r>
                <a:rPr lang="zh-CN" altLang="en-US" b="1" dirty="0">
                  <a:solidFill>
                    <a:srgbClr val="11576A"/>
                  </a:solidFill>
                  <a:latin typeface="微软雅黑" pitchFamily="34" charset="-122"/>
                  <a:ea typeface="微软雅黑" pitchFamily="34" charset="-122"/>
                </a:rPr>
                <a:t>、指令指针</a:t>
              </a:r>
              <a:r>
                <a:rPr lang="en-US" altLang="zh-CN" b="1" dirty="0">
                  <a:solidFill>
                    <a:srgbClr val="11576A"/>
                  </a:solidFill>
                  <a:latin typeface="微软雅黑" pitchFamily="34" charset="-122"/>
                  <a:ea typeface="微软雅黑" pitchFamily="34" charset="-122"/>
                </a:rPr>
                <a:t>IP</a:t>
              </a:r>
              <a:endParaRPr lang="zh-CN" altLang="en-US" b="1" dirty="0">
                <a:solidFill>
                  <a:srgbClr val="11576A"/>
                </a:solidFill>
                <a:latin typeface="微软雅黑" pitchFamily="34" charset="-122"/>
                <a:ea typeface="微软雅黑" pitchFamily="34" charset="-122"/>
              </a:endParaRPr>
            </a:p>
          </p:txBody>
        </p:sp>
        <p:sp>
          <p:nvSpPr>
            <p:cNvPr id="15" name="矩形 14"/>
            <p:cNvSpPr/>
            <p:nvPr/>
          </p:nvSpPr>
          <p:spPr>
            <a:xfrm>
              <a:off x="1166818" y="2868312"/>
              <a:ext cx="4762504" cy="800219"/>
            </a:xfrm>
            <a:prstGeom prst="rect">
              <a:avLst/>
            </a:prstGeom>
          </p:spPr>
          <p:txBody>
            <a:bodyPr wrap="square">
              <a:spAutoFit/>
            </a:bodyPr>
            <a:lstStyle/>
            <a:p>
              <a:pPr marL="342900" indent="-342900">
                <a:spcBef>
                  <a:spcPct val="30000"/>
                </a:spcBef>
              </a:pPr>
              <a:r>
                <a:rPr lang="zh-CN" altLang="en-US" sz="2000" b="1" dirty="0">
                  <a:solidFill>
                    <a:srgbClr val="11576A"/>
                  </a:solidFill>
                  <a:latin typeface="微软雅黑" pitchFamily="34" charset="-122"/>
                  <a:ea typeface="微软雅黑" pitchFamily="34" charset="-122"/>
                </a:rPr>
                <a:t>通用寄存器</a:t>
              </a:r>
              <a:endParaRPr lang="en-US" altLang="zh-CN" sz="2000" b="1" dirty="0">
                <a:solidFill>
                  <a:srgbClr val="11576A"/>
                </a:solidFill>
                <a:latin typeface="微软雅黑" pitchFamily="34" charset="-122"/>
                <a:ea typeface="微软雅黑" pitchFamily="34" charset="-122"/>
              </a:endParaRPr>
            </a:p>
            <a:p>
              <a:pPr marL="342900" indent="-342900">
                <a:spcBef>
                  <a:spcPct val="30000"/>
                </a:spcBef>
              </a:pPr>
              <a:r>
                <a:rPr lang="zh-CN" altLang="en-US" sz="2000" b="1" dirty="0">
                  <a:solidFill>
                    <a:srgbClr val="11576A"/>
                  </a:solidFill>
                  <a:latin typeface="微软雅黑" pitchFamily="34" charset="-122"/>
                  <a:ea typeface="微软雅黑" pitchFamily="34" charset="-122"/>
                </a:rPr>
                <a:t>    </a:t>
              </a:r>
              <a:r>
                <a:rPr lang="en-US" altLang="zh-CN" sz="2000" b="1" dirty="0">
                  <a:solidFill>
                    <a:srgbClr val="11576A"/>
                  </a:solidFill>
                  <a:latin typeface="微软雅黑" pitchFamily="34" charset="-122"/>
                  <a:ea typeface="微软雅黑" pitchFamily="34" charset="-122"/>
                </a:rPr>
                <a:t>AX</a:t>
              </a:r>
              <a:r>
                <a:rPr lang="zh-CN" altLang="en-US" sz="2000" b="1" dirty="0">
                  <a:solidFill>
                    <a:srgbClr val="11576A"/>
                  </a:solidFill>
                  <a:latin typeface="微软雅黑" pitchFamily="34" charset="-122"/>
                  <a:ea typeface="微软雅黑" pitchFamily="34" charset="-122"/>
                </a:rPr>
                <a:t>、</a:t>
              </a:r>
              <a:r>
                <a:rPr lang="en-US" altLang="zh-CN" sz="2000" b="1" dirty="0">
                  <a:solidFill>
                    <a:srgbClr val="11576A"/>
                  </a:solidFill>
                  <a:latin typeface="微软雅黑" pitchFamily="34" charset="-122"/>
                  <a:ea typeface="微软雅黑" pitchFamily="34" charset="-122"/>
                </a:rPr>
                <a:t>BX</a:t>
              </a:r>
              <a:r>
                <a:rPr lang="zh-CN" altLang="en-US" sz="2000" b="1" dirty="0">
                  <a:solidFill>
                    <a:srgbClr val="11576A"/>
                  </a:solidFill>
                  <a:latin typeface="微软雅黑" pitchFamily="34" charset="-122"/>
                  <a:ea typeface="微软雅黑" pitchFamily="34" charset="-122"/>
                </a:rPr>
                <a:t>、</a:t>
              </a:r>
              <a:r>
                <a:rPr lang="en-US" altLang="zh-CN" sz="2000" b="1" dirty="0">
                  <a:solidFill>
                    <a:srgbClr val="11576A"/>
                  </a:solidFill>
                  <a:latin typeface="微软雅黑" pitchFamily="34" charset="-122"/>
                  <a:ea typeface="微软雅黑" pitchFamily="34" charset="-122"/>
                </a:rPr>
                <a:t>CX…</a:t>
              </a:r>
              <a:endParaRPr lang="zh-CN" altLang="en-US"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sp>
          <p:nvSpPr>
            <p:cNvPr id="16" name="矩形 15"/>
            <p:cNvSpPr/>
            <p:nvPr/>
          </p:nvSpPr>
          <p:spPr>
            <a:xfrm>
              <a:off x="1166818" y="3709938"/>
              <a:ext cx="2991525" cy="760208"/>
            </a:xfrm>
            <a:prstGeom prst="rect">
              <a:avLst/>
            </a:prstGeom>
          </p:spPr>
          <p:txBody>
            <a:bodyPr wrap="none">
              <a:spAutoFit/>
            </a:bodyPr>
            <a:lstStyle/>
            <a:p>
              <a:pPr marL="342900" indent="-342900">
                <a:spcBef>
                  <a:spcPct val="30000"/>
                </a:spcBef>
              </a:pPr>
              <a:r>
                <a:rPr lang="zh-CN" altLang="en-US" sz="2000" b="1" dirty="0">
                  <a:solidFill>
                    <a:srgbClr val="11576A"/>
                  </a:solidFill>
                  <a:latin typeface="微软雅黑" pitchFamily="34" charset="-122"/>
                  <a:ea typeface="微软雅黑" pitchFamily="34" charset="-122"/>
                </a:rPr>
                <a:t>进程占用系统资源</a:t>
              </a:r>
              <a:endParaRPr lang="en-US" altLang="zh-CN" sz="2000" b="1" dirty="0">
                <a:solidFill>
                  <a:srgbClr val="11576A"/>
                </a:solidFill>
                <a:latin typeface="微软雅黑" pitchFamily="34" charset="-122"/>
                <a:ea typeface="微软雅黑" pitchFamily="34" charset="-122"/>
              </a:endParaRPr>
            </a:p>
            <a:p>
              <a:pPr marL="342900" indent="-342900">
                <a:spcBef>
                  <a:spcPct val="30000"/>
                </a:spcBef>
              </a:pPr>
              <a:r>
                <a:rPr lang="zh-CN" altLang="en-US" b="1" dirty="0">
                  <a:solidFill>
                    <a:srgbClr val="11576A"/>
                  </a:solidFill>
                  <a:latin typeface="微软雅黑" pitchFamily="34" charset="-122"/>
                  <a:ea typeface="微软雅黑" pitchFamily="34" charset="-122"/>
                </a:rPr>
                <a:t>    打开文件、已分配内存</a:t>
              </a:r>
              <a:r>
                <a:rPr lang="en-US" altLang="zh-CN" b="1" dirty="0">
                  <a:solidFill>
                    <a:srgbClr val="11576A"/>
                  </a:solidFill>
                  <a:latin typeface="微软雅黑" pitchFamily="34" charset="-122"/>
                  <a:ea typeface="微软雅黑" pitchFamily="34" charset="-122"/>
                </a:rPr>
                <a:t>…</a:t>
              </a:r>
              <a:endParaRPr lang="zh-CN" altLang="en-US" b="1" dirty="0">
                <a:solidFill>
                  <a:srgbClr val="11576A"/>
                </a:solidFill>
                <a:latin typeface="微软雅黑" pitchFamily="34" charset="-122"/>
                <a:ea typeface="微软雅黑" pitchFamily="34" charset="-122"/>
              </a:endParaRPr>
            </a:p>
          </p:txBody>
        </p:sp>
        <p:pic>
          <p:nvPicPr>
            <p:cNvPr id="17" name="图片 16" descr="小点1.png"/>
            <p:cNvPicPr>
              <a:picLocks noChangeAspect="1"/>
            </p:cNvPicPr>
            <p:nvPr/>
          </p:nvPicPr>
          <p:blipFill>
            <a:blip r:embed="rId2" cstate="print"/>
            <a:stretch>
              <a:fillRect/>
            </a:stretch>
          </p:blipFill>
          <p:spPr>
            <a:xfrm>
              <a:off x="1305819" y="2576501"/>
              <a:ext cx="151066" cy="148997"/>
            </a:xfrm>
            <a:prstGeom prst="rect">
              <a:avLst/>
            </a:prstGeom>
            <a:effectLst/>
          </p:spPr>
        </p:pic>
        <p:pic>
          <p:nvPicPr>
            <p:cNvPr id="18" name="图片 17" descr="小点1.png"/>
            <p:cNvPicPr>
              <a:picLocks noChangeAspect="1"/>
            </p:cNvPicPr>
            <p:nvPr/>
          </p:nvPicPr>
          <p:blipFill>
            <a:blip r:embed="rId2" cstate="print"/>
            <a:stretch>
              <a:fillRect/>
            </a:stretch>
          </p:blipFill>
          <p:spPr>
            <a:xfrm>
              <a:off x="1341305" y="3403718"/>
              <a:ext cx="151066" cy="148997"/>
            </a:xfrm>
            <a:prstGeom prst="rect">
              <a:avLst/>
            </a:prstGeom>
            <a:effectLst/>
          </p:spPr>
        </p:pic>
        <p:pic>
          <p:nvPicPr>
            <p:cNvPr id="19" name="图片 18" descr="小点1.png"/>
            <p:cNvPicPr>
              <a:picLocks noChangeAspect="1"/>
            </p:cNvPicPr>
            <p:nvPr/>
          </p:nvPicPr>
          <p:blipFill>
            <a:blip r:embed="rId2" cstate="print"/>
            <a:stretch>
              <a:fillRect/>
            </a:stretch>
          </p:blipFill>
          <p:spPr>
            <a:xfrm>
              <a:off x="1341305" y="4204894"/>
              <a:ext cx="151066" cy="148997"/>
            </a:xfrm>
            <a:prstGeom prst="rect">
              <a:avLst/>
            </a:prstGeom>
            <a:effectLst/>
          </p:spPr>
        </p:pic>
      </p:grpSp>
    </p:spTree>
    <p:extLst>
      <p:ext uri="{BB962C8B-B14F-4D97-AF65-F5344CB8AC3E}">
        <p14:creationId xmlns:p14="http://schemas.microsoft.com/office/powerpoint/2010/main" val="89513405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wipe(left)">
                                      <p:cBhvr>
                                        <p:cTn id="7" dur="500"/>
                                        <p:tgtEl>
                                          <p:spTgt spid="102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8" name="组合 157"/>
          <p:cNvGrpSpPr/>
          <p:nvPr/>
        </p:nvGrpSpPr>
        <p:grpSpPr>
          <a:xfrm>
            <a:off x="4619819" y="1928570"/>
            <a:ext cx="3219865" cy="428628"/>
            <a:chOff x="860006" y="4100822"/>
            <a:chExt cx="3219865" cy="428628"/>
          </a:xfrm>
        </p:grpSpPr>
        <p:sp>
          <p:nvSpPr>
            <p:cNvPr id="164" name="Rectangle 3"/>
            <p:cNvSpPr txBox="1">
              <a:spLocks noChangeArrowheads="1"/>
            </p:cNvSpPr>
            <p:nvPr/>
          </p:nvSpPr>
          <p:spPr>
            <a:xfrm>
              <a:off x="1160367" y="4100822"/>
              <a:ext cx="2919504" cy="428628"/>
            </a:xfrm>
            <a:prstGeom prst="rect">
              <a:avLst/>
            </a:prstGeom>
          </p:spPr>
          <p:txBody>
            <a:bodyPr/>
            <a:lstStyle/>
            <a:p>
              <a:pPr marL="342900" lvl="0" indent="-342900">
                <a:lnSpc>
                  <a:spcPct val="120000"/>
                </a:lnSpc>
                <a:spcBef>
                  <a:spcPct val="20000"/>
                </a:spcBef>
              </a:pPr>
              <a:r>
                <a:rPr kumimoji="0" lang="zh-CN" altLang="en-US" sz="2000" b="1" i="0" u="none" strike="noStrike" kern="1200" cap="none" spc="0" normalizeH="0" baseline="0" noProof="0" dirty="0">
                  <a:ln>
                    <a:noFill/>
                  </a:ln>
                  <a:solidFill>
                    <a:srgbClr val="11576A"/>
                  </a:solidFill>
                  <a:uLnTx/>
                  <a:uFillTx/>
                  <a:latin typeface="微软雅黑" pitchFamily="34" charset="-122"/>
                  <a:ea typeface="微软雅黑" pitchFamily="34" charset="-122"/>
                </a:rPr>
                <a:t>在外存时的状态转换</a:t>
              </a:r>
            </a:p>
          </p:txBody>
        </p:sp>
        <p:sp>
          <p:nvSpPr>
            <p:cNvPr id="165" name="TextBox 18"/>
            <p:cNvSpPr txBox="1"/>
            <p:nvPr/>
          </p:nvSpPr>
          <p:spPr>
            <a:xfrm>
              <a:off x="860006" y="4126222"/>
              <a:ext cx="33933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sp>
        <p:nvSpPr>
          <p:cNvPr id="166" name="Rectangle 3"/>
          <p:cNvSpPr txBox="1">
            <a:spLocks noChangeArrowheads="1"/>
          </p:cNvSpPr>
          <p:nvPr/>
        </p:nvSpPr>
        <p:spPr>
          <a:xfrm>
            <a:off x="5194075" y="2558297"/>
            <a:ext cx="2402262" cy="395290"/>
          </a:xfrm>
          <a:prstGeom prst="rect">
            <a:avLst/>
          </a:prstGeom>
        </p:spPr>
        <p:txBody>
          <a:bodyPr/>
          <a:lstStyle/>
          <a:p>
            <a:pPr lvl="0">
              <a:spcBef>
                <a:spcPct val="20000"/>
              </a:spcBef>
            </a:pPr>
            <a:r>
              <a:rPr lang="zh-CN" altLang="en-US" sz="1600" b="1" dirty="0">
                <a:solidFill>
                  <a:srgbClr val="11576A"/>
                </a:solidFill>
                <a:latin typeface="微软雅黑" pitchFamily="34" charset="-122"/>
                <a:ea typeface="微软雅黑" pitchFamily="34" charset="-122"/>
              </a:rPr>
              <a:t>当有等待挂起进程因相关事件出现</a:t>
            </a:r>
            <a:endParaRPr lang="en-US" altLang="zh-CN" sz="1600" b="1" dirty="0">
              <a:solidFill>
                <a:srgbClr val="11576A"/>
              </a:solidFill>
              <a:latin typeface="微软雅黑" pitchFamily="34" charset="-122"/>
              <a:ea typeface="微软雅黑" pitchFamily="34" charset="-122"/>
            </a:endParaRPr>
          </a:p>
        </p:txBody>
      </p:sp>
      <p:grpSp>
        <p:nvGrpSpPr>
          <p:cNvPr id="167" name="组合 166"/>
          <p:cNvGrpSpPr/>
          <p:nvPr/>
        </p:nvGrpSpPr>
        <p:grpSpPr>
          <a:xfrm>
            <a:off x="5050042" y="2276514"/>
            <a:ext cx="5375336" cy="395290"/>
            <a:chOff x="1276719" y="4487040"/>
            <a:chExt cx="5375336" cy="395290"/>
          </a:xfrm>
        </p:grpSpPr>
        <p:sp>
          <p:nvSpPr>
            <p:cNvPr id="168" name="Rectangle 3"/>
            <p:cNvSpPr txBox="1">
              <a:spLocks noChangeArrowheads="1"/>
            </p:cNvSpPr>
            <p:nvPr/>
          </p:nvSpPr>
          <p:spPr>
            <a:xfrm>
              <a:off x="1420751" y="4487040"/>
              <a:ext cx="5231304" cy="395290"/>
            </a:xfrm>
            <a:prstGeom prst="rect">
              <a:avLst/>
            </a:prstGeom>
          </p:spPr>
          <p:txBody>
            <a:bodyPr/>
            <a:lstStyle/>
            <a:p>
              <a:pPr lvl="0">
                <a:spcBef>
                  <a:spcPct val="20000"/>
                </a:spcBef>
              </a:pPr>
              <a:r>
                <a:rPr lang="zh-CN" altLang="en-US" b="1" dirty="0">
                  <a:solidFill>
                    <a:srgbClr val="C00000"/>
                  </a:solidFill>
                  <a:latin typeface="微软雅黑" pitchFamily="34" charset="-122"/>
                  <a:ea typeface="微软雅黑" pitchFamily="34" charset="-122"/>
                </a:rPr>
                <a:t>等待挂起到就绪挂起</a:t>
              </a:r>
              <a:endParaRPr lang="en-US" altLang="zh-CN" b="1" dirty="0">
                <a:solidFill>
                  <a:srgbClr val="11576A"/>
                </a:solidFill>
                <a:latin typeface="微软雅黑" pitchFamily="34" charset="-122"/>
                <a:ea typeface="微软雅黑" pitchFamily="34" charset="-122"/>
              </a:endParaRPr>
            </a:p>
          </p:txBody>
        </p:sp>
        <p:pic>
          <p:nvPicPr>
            <p:cNvPr id="169" name="图片 168" descr="小点1.png"/>
            <p:cNvPicPr>
              <a:picLocks noChangeAspect="1"/>
            </p:cNvPicPr>
            <p:nvPr/>
          </p:nvPicPr>
          <p:blipFill>
            <a:blip r:embed="rId2" cstate="print"/>
            <a:stretch>
              <a:fillRect/>
            </a:stretch>
          </p:blipFill>
          <p:spPr>
            <a:xfrm>
              <a:off x="1276719" y="4598091"/>
              <a:ext cx="151066" cy="148997"/>
            </a:xfrm>
            <a:prstGeom prst="rect">
              <a:avLst/>
            </a:prstGeom>
            <a:effectLst/>
          </p:spPr>
        </p:pic>
      </p:grpSp>
      <p:sp>
        <p:nvSpPr>
          <p:cNvPr id="170"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62" name="组合 161"/>
          <p:cNvGrpSpPr/>
          <p:nvPr/>
        </p:nvGrpSpPr>
        <p:grpSpPr>
          <a:xfrm>
            <a:off x="-1151072" y="1304461"/>
            <a:ext cx="5694524" cy="3964854"/>
            <a:chOff x="-1151072" y="1304461"/>
            <a:chExt cx="5694524" cy="3964854"/>
          </a:xfrm>
        </p:grpSpPr>
        <p:sp>
          <p:nvSpPr>
            <p:cNvPr id="172" name="弧形 171"/>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3" name="弧形 172"/>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4" name="组合 173"/>
            <p:cNvGrpSpPr/>
            <p:nvPr/>
          </p:nvGrpSpPr>
          <p:grpSpPr>
            <a:xfrm>
              <a:off x="1529739" y="1334507"/>
              <a:ext cx="1280211" cy="640662"/>
              <a:chOff x="5004048" y="1347614"/>
              <a:chExt cx="1280211" cy="640662"/>
            </a:xfrm>
          </p:grpSpPr>
          <p:sp>
            <p:nvSpPr>
              <p:cNvPr id="244" name="椭圆 24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75" name="组合 174"/>
            <p:cNvGrpSpPr/>
            <p:nvPr/>
          </p:nvGrpSpPr>
          <p:grpSpPr>
            <a:xfrm>
              <a:off x="1529739" y="2333166"/>
              <a:ext cx="1280211" cy="640662"/>
              <a:chOff x="5004048" y="1347614"/>
              <a:chExt cx="1280211" cy="640662"/>
            </a:xfrm>
          </p:grpSpPr>
          <p:sp>
            <p:nvSpPr>
              <p:cNvPr id="242" name="椭圆 24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76" name="组合 175"/>
            <p:cNvGrpSpPr/>
            <p:nvPr/>
          </p:nvGrpSpPr>
          <p:grpSpPr>
            <a:xfrm>
              <a:off x="3257931" y="2311755"/>
              <a:ext cx="1280211" cy="640662"/>
              <a:chOff x="5004048" y="1347614"/>
              <a:chExt cx="1280211" cy="640662"/>
            </a:xfrm>
          </p:grpSpPr>
          <p:sp>
            <p:nvSpPr>
              <p:cNvPr id="240" name="椭圆 23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77" name="弧形 176"/>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8" name="直接箭头连接符 177"/>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9" name="组合 178"/>
            <p:cNvGrpSpPr/>
            <p:nvPr/>
          </p:nvGrpSpPr>
          <p:grpSpPr>
            <a:xfrm>
              <a:off x="2642926" y="3666654"/>
              <a:ext cx="1280211" cy="640662"/>
              <a:chOff x="5004048" y="1347614"/>
              <a:chExt cx="1280211" cy="640662"/>
            </a:xfrm>
          </p:grpSpPr>
          <p:sp>
            <p:nvSpPr>
              <p:cNvPr id="238" name="椭圆 23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80" name="弧形 179"/>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1" name="组合 180"/>
            <p:cNvGrpSpPr/>
            <p:nvPr/>
          </p:nvGrpSpPr>
          <p:grpSpPr>
            <a:xfrm>
              <a:off x="3263241" y="1304461"/>
              <a:ext cx="1280211" cy="989694"/>
              <a:chOff x="6305502" y="1245560"/>
              <a:chExt cx="1280211" cy="989694"/>
            </a:xfrm>
          </p:grpSpPr>
          <p:grpSp>
            <p:nvGrpSpPr>
              <p:cNvPr id="234" name="组合 233"/>
              <p:cNvGrpSpPr/>
              <p:nvPr/>
            </p:nvGrpSpPr>
            <p:grpSpPr>
              <a:xfrm>
                <a:off x="6305502" y="1245560"/>
                <a:ext cx="1280211" cy="640662"/>
                <a:chOff x="5004048" y="1347614"/>
                <a:chExt cx="1280211" cy="640662"/>
              </a:xfrm>
            </p:grpSpPr>
            <p:sp>
              <p:nvSpPr>
                <p:cNvPr id="236" name="椭圆 23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7"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35" name="直接箭头连接符 234"/>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82" name="弧形 181"/>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3" name="组合 182"/>
            <p:cNvGrpSpPr/>
            <p:nvPr/>
          </p:nvGrpSpPr>
          <p:grpSpPr>
            <a:xfrm>
              <a:off x="98622" y="3410656"/>
              <a:ext cx="1280211" cy="640662"/>
              <a:chOff x="5004048" y="1347614"/>
              <a:chExt cx="1280211" cy="640662"/>
            </a:xfrm>
          </p:grpSpPr>
          <p:sp>
            <p:nvSpPr>
              <p:cNvPr id="232" name="椭圆 23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3"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84" name="组合 183"/>
            <p:cNvGrpSpPr/>
            <p:nvPr/>
          </p:nvGrpSpPr>
          <p:grpSpPr>
            <a:xfrm>
              <a:off x="1355474" y="4476574"/>
              <a:ext cx="1280211" cy="640662"/>
              <a:chOff x="5004048" y="1347614"/>
              <a:chExt cx="1280211" cy="640662"/>
            </a:xfrm>
          </p:grpSpPr>
          <p:sp>
            <p:nvSpPr>
              <p:cNvPr id="230" name="椭圆 22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1"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85" name="直接箭头连接符 184"/>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endCxn id="238"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232"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9" name="弧形 188"/>
            <p:cNvSpPr/>
            <p:nvPr/>
          </p:nvSpPr>
          <p:spPr>
            <a:xfrm flipH="1">
              <a:off x="683759" y="2728165"/>
              <a:ext cx="1311162" cy="2058040"/>
            </a:xfrm>
            <a:prstGeom prst="arc">
              <a:avLst>
                <a:gd name="adj1" fmla="val 1567498"/>
                <a:gd name="adj2" fmla="val 5377775"/>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0" name="弧形 189"/>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91" name="组合 190"/>
            <p:cNvGrpSpPr/>
            <p:nvPr/>
          </p:nvGrpSpPr>
          <p:grpSpPr>
            <a:xfrm>
              <a:off x="2582667" y="3373350"/>
              <a:ext cx="500066" cy="261610"/>
              <a:chOff x="2285984" y="1643056"/>
              <a:chExt cx="500066" cy="261610"/>
            </a:xfrm>
          </p:grpSpPr>
          <p:sp>
            <p:nvSpPr>
              <p:cNvPr id="228" name="圆角矩形 227"/>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9"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2" name="组合 191"/>
            <p:cNvGrpSpPr/>
            <p:nvPr/>
          </p:nvGrpSpPr>
          <p:grpSpPr>
            <a:xfrm>
              <a:off x="735034" y="2046753"/>
              <a:ext cx="500066" cy="261610"/>
              <a:chOff x="1132353" y="2301556"/>
              <a:chExt cx="500066" cy="261610"/>
            </a:xfrm>
          </p:grpSpPr>
          <p:sp>
            <p:nvSpPr>
              <p:cNvPr id="226" name="圆角矩形 225"/>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7"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3" name="组合 192"/>
            <p:cNvGrpSpPr/>
            <p:nvPr/>
          </p:nvGrpSpPr>
          <p:grpSpPr>
            <a:xfrm>
              <a:off x="513794" y="4424843"/>
              <a:ext cx="857256" cy="261610"/>
              <a:chOff x="960828" y="3459439"/>
              <a:chExt cx="857256" cy="261610"/>
            </a:xfrm>
          </p:grpSpPr>
          <p:sp>
            <p:nvSpPr>
              <p:cNvPr id="224" name="圆角矩形 223"/>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5"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C00000"/>
                    </a:solidFill>
                    <a:latin typeface="微软雅黑" pitchFamily="34" charset="-122"/>
                    <a:ea typeface="微软雅黑" pitchFamily="34" charset="-122"/>
                  </a:rPr>
                  <a:t>事件发生</a:t>
                </a:r>
              </a:p>
            </p:txBody>
          </p:sp>
        </p:grpSp>
        <p:grpSp>
          <p:nvGrpSpPr>
            <p:cNvPr id="194" name="组合 193"/>
            <p:cNvGrpSpPr/>
            <p:nvPr/>
          </p:nvGrpSpPr>
          <p:grpSpPr>
            <a:xfrm>
              <a:off x="1661007" y="1973119"/>
              <a:ext cx="500066" cy="261610"/>
              <a:chOff x="2098658" y="2305048"/>
              <a:chExt cx="500066" cy="261610"/>
            </a:xfrm>
          </p:grpSpPr>
          <p:sp>
            <p:nvSpPr>
              <p:cNvPr id="222" name="圆角矩形 221"/>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3"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5" name="组合 194"/>
            <p:cNvGrpSpPr/>
            <p:nvPr/>
          </p:nvGrpSpPr>
          <p:grpSpPr>
            <a:xfrm>
              <a:off x="924214" y="2884074"/>
              <a:ext cx="500066" cy="261610"/>
              <a:chOff x="2061047" y="2895602"/>
              <a:chExt cx="500066" cy="261610"/>
            </a:xfrm>
          </p:grpSpPr>
          <p:sp>
            <p:nvSpPr>
              <p:cNvPr id="220" name="圆角矩形 219"/>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1"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6" name="组合 195"/>
            <p:cNvGrpSpPr/>
            <p:nvPr/>
          </p:nvGrpSpPr>
          <p:grpSpPr>
            <a:xfrm>
              <a:off x="1353390" y="3083544"/>
              <a:ext cx="500066" cy="261610"/>
              <a:chOff x="2063905" y="3166114"/>
              <a:chExt cx="500066" cy="261610"/>
            </a:xfrm>
          </p:grpSpPr>
          <p:sp>
            <p:nvSpPr>
              <p:cNvPr id="218" name="圆角矩形 217"/>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9"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7" name="组合 196"/>
            <p:cNvGrpSpPr/>
            <p:nvPr/>
          </p:nvGrpSpPr>
          <p:grpSpPr>
            <a:xfrm>
              <a:off x="1760225" y="3155902"/>
              <a:ext cx="857256" cy="261610"/>
              <a:chOff x="2783047" y="3458217"/>
              <a:chExt cx="857256" cy="261610"/>
            </a:xfrm>
          </p:grpSpPr>
          <p:sp>
            <p:nvSpPr>
              <p:cNvPr id="216" name="圆角矩形 215"/>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7"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8" name="组合 197"/>
            <p:cNvGrpSpPr/>
            <p:nvPr/>
          </p:nvGrpSpPr>
          <p:grpSpPr>
            <a:xfrm>
              <a:off x="2221271" y="4171513"/>
              <a:ext cx="500066" cy="261610"/>
              <a:chOff x="2061047" y="3824296"/>
              <a:chExt cx="500066" cy="261610"/>
            </a:xfrm>
          </p:grpSpPr>
          <p:sp>
            <p:nvSpPr>
              <p:cNvPr id="214" name="圆角矩形 213"/>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5"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9" name="组合 198"/>
            <p:cNvGrpSpPr/>
            <p:nvPr/>
          </p:nvGrpSpPr>
          <p:grpSpPr>
            <a:xfrm>
              <a:off x="2659033" y="4369386"/>
              <a:ext cx="500066" cy="261610"/>
              <a:chOff x="2071525" y="4098936"/>
              <a:chExt cx="500066" cy="261610"/>
            </a:xfrm>
          </p:grpSpPr>
          <p:sp>
            <p:nvSpPr>
              <p:cNvPr id="212" name="圆角矩形 211"/>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3"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200" name="组合 199"/>
            <p:cNvGrpSpPr/>
            <p:nvPr/>
          </p:nvGrpSpPr>
          <p:grpSpPr>
            <a:xfrm>
              <a:off x="3617101" y="3293718"/>
              <a:ext cx="861259" cy="261610"/>
              <a:chOff x="4244768" y="3171332"/>
              <a:chExt cx="861259" cy="261610"/>
            </a:xfrm>
          </p:grpSpPr>
          <p:sp>
            <p:nvSpPr>
              <p:cNvPr id="210" name="圆角矩形 209"/>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1"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201" name="组合 200"/>
            <p:cNvGrpSpPr/>
            <p:nvPr/>
          </p:nvGrpSpPr>
          <p:grpSpPr>
            <a:xfrm>
              <a:off x="2644466" y="2941043"/>
              <a:ext cx="857256" cy="261610"/>
              <a:chOff x="3695694" y="2738768"/>
              <a:chExt cx="857256" cy="261610"/>
            </a:xfrm>
          </p:grpSpPr>
          <p:sp>
            <p:nvSpPr>
              <p:cNvPr id="208" name="圆角矩形 207"/>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9"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202" name="组合 201"/>
            <p:cNvGrpSpPr/>
            <p:nvPr/>
          </p:nvGrpSpPr>
          <p:grpSpPr>
            <a:xfrm>
              <a:off x="2754404" y="2011986"/>
              <a:ext cx="500066" cy="261610"/>
              <a:chOff x="3200879" y="1985958"/>
              <a:chExt cx="500066" cy="261610"/>
            </a:xfrm>
          </p:grpSpPr>
          <p:sp>
            <p:nvSpPr>
              <p:cNvPr id="206" name="圆角矩形 205"/>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7"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203" name="组合 202"/>
            <p:cNvGrpSpPr/>
            <p:nvPr/>
          </p:nvGrpSpPr>
          <p:grpSpPr>
            <a:xfrm>
              <a:off x="3893029" y="1994482"/>
              <a:ext cx="500066" cy="261610"/>
              <a:chOff x="5118104" y="1728464"/>
              <a:chExt cx="500066" cy="261610"/>
            </a:xfrm>
          </p:grpSpPr>
          <p:sp>
            <p:nvSpPr>
              <p:cNvPr id="204" name="圆角矩形 203"/>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5"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spTree>
    <p:extLst>
      <p:ext uri="{BB962C8B-B14F-4D97-AF65-F5344CB8AC3E}">
        <p14:creationId xmlns:p14="http://schemas.microsoft.com/office/powerpoint/2010/main" val="207130305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wipe(left)">
                                      <p:cBhvr>
                                        <p:cTn id="7" dur="500"/>
                                        <p:tgtEl>
                                          <p:spTgt spid="166"/>
                                        </p:tgtEl>
                                      </p:cBhvr>
                                    </p:animEffect>
                                  </p:childTnLst>
                                </p:cTn>
                              </p:par>
                              <p:par>
                                <p:cTn id="8" presetID="22" presetClass="entr" presetSubtype="8" fill="hold" nodeType="withEffect">
                                  <p:stCondLst>
                                    <p:cond delay="0"/>
                                  </p:stCondLst>
                                  <p:childTnLst>
                                    <p:set>
                                      <p:cBhvr>
                                        <p:cTn id="9" dur="1" fill="hold">
                                          <p:stCondLst>
                                            <p:cond delay="0"/>
                                          </p:stCondLst>
                                        </p:cTn>
                                        <p:tgtEl>
                                          <p:spTgt spid="167"/>
                                        </p:tgtEl>
                                        <p:attrNameLst>
                                          <p:attrName>style.visibility</p:attrName>
                                        </p:attrNameLst>
                                      </p:cBhvr>
                                      <p:to>
                                        <p:strVal val="visible"/>
                                      </p:to>
                                    </p:set>
                                    <p:animEffect transition="in" filter="wipe(left)">
                                      <p:cBhvr>
                                        <p:cTn id="10"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74" name="组合 173"/>
          <p:cNvGrpSpPr/>
          <p:nvPr/>
        </p:nvGrpSpPr>
        <p:grpSpPr>
          <a:xfrm>
            <a:off x="-1151072" y="1304461"/>
            <a:ext cx="5694524" cy="3964854"/>
            <a:chOff x="-1151072" y="1304461"/>
            <a:chExt cx="5694524" cy="3964854"/>
          </a:xfrm>
        </p:grpSpPr>
        <p:sp>
          <p:nvSpPr>
            <p:cNvPr id="175" name="弧形 174"/>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6" name="弧形 175"/>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7" name="组合 176"/>
            <p:cNvGrpSpPr/>
            <p:nvPr/>
          </p:nvGrpSpPr>
          <p:grpSpPr>
            <a:xfrm>
              <a:off x="1529739" y="1334507"/>
              <a:ext cx="1280211" cy="640662"/>
              <a:chOff x="5004048" y="1347614"/>
              <a:chExt cx="1280211" cy="640662"/>
            </a:xfrm>
          </p:grpSpPr>
          <p:sp>
            <p:nvSpPr>
              <p:cNvPr id="247" name="椭圆 24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78" name="组合 177"/>
            <p:cNvGrpSpPr/>
            <p:nvPr/>
          </p:nvGrpSpPr>
          <p:grpSpPr>
            <a:xfrm>
              <a:off x="1529739" y="2333166"/>
              <a:ext cx="1280211" cy="640662"/>
              <a:chOff x="5004048" y="1347614"/>
              <a:chExt cx="1280211" cy="640662"/>
            </a:xfrm>
          </p:grpSpPr>
          <p:sp>
            <p:nvSpPr>
              <p:cNvPr id="245" name="椭圆 24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79" name="组合 178"/>
            <p:cNvGrpSpPr/>
            <p:nvPr/>
          </p:nvGrpSpPr>
          <p:grpSpPr>
            <a:xfrm>
              <a:off x="3257931" y="2311755"/>
              <a:ext cx="1280211" cy="640662"/>
              <a:chOff x="5004048" y="1347614"/>
              <a:chExt cx="1280211" cy="640662"/>
            </a:xfrm>
          </p:grpSpPr>
          <p:sp>
            <p:nvSpPr>
              <p:cNvPr id="243" name="椭圆 24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4"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80" name="弧形 179"/>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81" name="直接箭头连接符 180"/>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2" name="组合 181"/>
            <p:cNvGrpSpPr/>
            <p:nvPr/>
          </p:nvGrpSpPr>
          <p:grpSpPr>
            <a:xfrm>
              <a:off x="2642926" y="3666654"/>
              <a:ext cx="1280211" cy="640662"/>
              <a:chOff x="5004048" y="1347614"/>
              <a:chExt cx="1280211" cy="640662"/>
            </a:xfrm>
          </p:grpSpPr>
          <p:sp>
            <p:nvSpPr>
              <p:cNvPr id="241" name="椭圆 24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83" name="弧形 182"/>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4" name="组合 183"/>
            <p:cNvGrpSpPr/>
            <p:nvPr/>
          </p:nvGrpSpPr>
          <p:grpSpPr>
            <a:xfrm>
              <a:off x="3263241" y="1304461"/>
              <a:ext cx="1280211" cy="989694"/>
              <a:chOff x="6305502" y="1245560"/>
              <a:chExt cx="1280211" cy="989694"/>
            </a:xfrm>
          </p:grpSpPr>
          <p:grpSp>
            <p:nvGrpSpPr>
              <p:cNvPr id="237" name="组合 236"/>
              <p:cNvGrpSpPr/>
              <p:nvPr/>
            </p:nvGrpSpPr>
            <p:grpSpPr>
              <a:xfrm>
                <a:off x="6305502" y="1245560"/>
                <a:ext cx="1280211" cy="640662"/>
                <a:chOff x="5004048" y="1347614"/>
                <a:chExt cx="1280211" cy="640662"/>
              </a:xfrm>
            </p:grpSpPr>
            <p:sp>
              <p:nvSpPr>
                <p:cNvPr id="239" name="椭圆 23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38" name="直接箭头连接符 237"/>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85" name="弧形 184"/>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6" name="组合 185"/>
            <p:cNvGrpSpPr/>
            <p:nvPr/>
          </p:nvGrpSpPr>
          <p:grpSpPr>
            <a:xfrm>
              <a:off x="98622" y="3410656"/>
              <a:ext cx="1280211" cy="640662"/>
              <a:chOff x="5004048" y="1347614"/>
              <a:chExt cx="1280211" cy="640662"/>
            </a:xfrm>
          </p:grpSpPr>
          <p:sp>
            <p:nvSpPr>
              <p:cNvPr id="235" name="椭圆 23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6"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87" name="组合 186"/>
            <p:cNvGrpSpPr/>
            <p:nvPr/>
          </p:nvGrpSpPr>
          <p:grpSpPr>
            <a:xfrm>
              <a:off x="1355474" y="4476574"/>
              <a:ext cx="1280211" cy="640662"/>
              <a:chOff x="5004048" y="1347614"/>
              <a:chExt cx="1280211" cy="640662"/>
            </a:xfrm>
          </p:grpSpPr>
          <p:sp>
            <p:nvSpPr>
              <p:cNvPr id="233" name="椭圆 23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88" name="直接箭头连接符 187"/>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endCxn id="241"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1" name="直接箭头连接符 190"/>
            <p:cNvCxnSpPr>
              <a:stCxn id="235"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2" name="弧形 191"/>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3" name="弧形 192"/>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94" name="组合 193"/>
            <p:cNvGrpSpPr/>
            <p:nvPr/>
          </p:nvGrpSpPr>
          <p:grpSpPr>
            <a:xfrm>
              <a:off x="2582667" y="3373350"/>
              <a:ext cx="500066" cy="261610"/>
              <a:chOff x="2285984" y="1643056"/>
              <a:chExt cx="500066" cy="261610"/>
            </a:xfrm>
          </p:grpSpPr>
          <p:sp>
            <p:nvSpPr>
              <p:cNvPr id="231" name="圆角矩形 230"/>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2"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5" name="组合 194"/>
            <p:cNvGrpSpPr/>
            <p:nvPr/>
          </p:nvGrpSpPr>
          <p:grpSpPr>
            <a:xfrm>
              <a:off x="735034" y="2046753"/>
              <a:ext cx="500066" cy="261610"/>
              <a:chOff x="1132353" y="2301556"/>
              <a:chExt cx="500066" cy="261610"/>
            </a:xfrm>
          </p:grpSpPr>
          <p:sp>
            <p:nvSpPr>
              <p:cNvPr id="229" name="圆角矩形 228"/>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0"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6" name="组合 195"/>
            <p:cNvGrpSpPr/>
            <p:nvPr/>
          </p:nvGrpSpPr>
          <p:grpSpPr>
            <a:xfrm>
              <a:off x="513794" y="4424843"/>
              <a:ext cx="857256" cy="261610"/>
              <a:chOff x="960828" y="3459439"/>
              <a:chExt cx="857256" cy="261610"/>
            </a:xfrm>
          </p:grpSpPr>
          <p:sp>
            <p:nvSpPr>
              <p:cNvPr id="227" name="圆角矩形 226"/>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8"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7" name="组合 196"/>
            <p:cNvGrpSpPr/>
            <p:nvPr/>
          </p:nvGrpSpPr>
          <p:grpSpPr>
            <a:xfrm>
              <a:off x="1661007" y="1973119"/>
              <a:ext cx="500066" cy="261610"/>
              <a:chOff x="2098658" y="2305048"/>
              <a:chExt cx="500066" cy="261610"/>
            </a:xfrm>
          </p:grpSpPr>
          <p:sp>
            <p:nvSpPr>
              <p:cNvPr id="225" name="圆角矩形 224"/>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6"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8" name="组合 197"/>
            <p:cNvGrpSpPr/>
            <p:nvPr/>
          </p:nvGrpSpPr>
          <p:grpSpPr>
            <a:xfrm>
              <a:off x="924214" y="2884074"/>
              <a:ext cx="500066" cy="261610"/>
              <a:chOff x="2061047" y="2895602"/>
              <a:chExt cx="500066" cy="261610"/>
            </a:xfrm>
          </p:grpSpPr>
          <p:sp>
            <p:nvSpPr>
              <p:cNvPr id="223" name="圆角矩形 222"/>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4"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9" name="组合 198"/>
            <p:cNvGrpSpPr/>
            <p:nvPr/>
          </p:nvGrpSpPr>
          <p:grpSpPr>
            <a:xfrm>
              <a:off x="1353390" y="3083544"/>
              <a:ext cx="500066" cy="261610"/>
              <a:chOff x="2063905" y="3166114"/>
              <a:chExt cx="500066" cy="261610"/>
            </a:xfrm>
          </p:grpSpPr>
          <p:sp>
            <p:nvSpPr>
              <p:cNvPr id="221" name="圆角矩形 220"/>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2"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200" name="组合 199"/>
            <p:cNvGrpSpPr/>
            <p:nvPr/>
          </p:nvGrpSpPr>
          <p:grpSpPr>
            <a:xfrm>
              <a:off x="1760225" y="3155902"/>
              <a:ext cx="857256" cy="261610"/>
              <a:chOff x="2783047" y="3458217"/>
              <a:chExt cx="857256" cy="261610"/>
            </a:xfrm>
          </p:grpSpPr>
          <p:sp>
            <p:nvSpPr>
              <p:cNvPr id="219" name="圆角矩形 218"/>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0"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01" name="组合 200"/>
            <p:cNvGrpSpPr/>
            <p:nvPr/>
          </p:nvGrpSpPr>
          <p:grpSpPr>
            <a:xfrm>
              <a:off x="2221271" y="4171513"/>
              <a:ext cx="500066" cy="261610"/>
              <a:chOff x="2061047" y="3824296"/>
              <a:chExt cx="500066" cy="261610"/>
            </a:xfrm>
          </p:grpSpPr>
          <p:sp>
            <p:nvSpPr>
              <p:cNvPr id="217" name="圆角矩形 216"/>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8"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202" name="组合 201"/>
            <p:cNvGrpSpPr/>
            <p:nvPr/>
          </p:nvGrpSpPr>
          <p:grpSpPr>
            <a:xfrm>
              <a:off x="2659033" y="4369386"/>
              <a:ext cx="500066" cy="261610"/>
              <a:chOff x="2071525" y="4098936"/>
              <a:chExt cx="500066" cy="261610"/>
            </a:xfrm>
          </p:grpSpPr>
          <p:sp>
            <p:nvSpPr>
              <p:cNvPr id="215" name="圆角矩形 214"/>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6"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203" name="组合 202"/>
            <p:cNvGrpSpPr/>
            <p:nvPr/>
          </p:nvGrpSpPr>
          <p:grpSpPr>
            <a:xfrm>
              <a:off x="3617101" y="3293718"/>
              <a:ext cx="861259" cy="261610"/>
              <a:chOff x="4244768" y="3171332"/>
              <a:chExt cx="861259" cy="261610"/>
            </a:xfrm>
          </p:grpSpPr>
          <p:sp>
            <p:nvSpPr>
              <p:cNvPr id="213" name="圆角矩形 212"/>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4"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204" name="组合 203"/>
            <p:cNvGrpSpPr/>
            <p:nvPr/>
          </p:nvGrpSpPr>
          <p:grpSpPr>
            <a:xfrm>
              <a:off x="2644466" y="2941043"/>
              <a:ext cx="857256" cy="261610"/>
              <a:chOff x="3695694" y="2738768"/>
              <a:chExt cx="857256" cy="261610"/>
            </a:xfrm>
          </p:grpSpPr>
          <p:sp>
            <p:nvSpPr>
              <p:cNvPr id="211" name="圆角矩形 210"/>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205" name="组合 204"/>
            <p:cNvGrpSpPr/>
            <p:nvPr/>
          </p:nvGrpSpPr>
          <p:grpSpPr>
            <a:xfrm>
              <a:off x="2754404" y="2011986"/>
              <a:ext cx="500066" cy="261610"/>
              <a:chOff x="3200879" y="1985958"/>
              <a:chExt cx="500066" cy="261610"/>
            </a:xfrm>
          </p:grpSpPr>
          <p:sp>
            <p:nvSpPr>
              <p:cNvPr id="209" name="圆角矩形 208"/>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206" name="组合 205"/>
            <p:cNvGrpSpPr/>
            <p:nvPr/>
          </p:nvGrpSpPr>
          <p:grpSpPr>
            <a:xfrm>
              <a:off x="3893029" y="1994482"/>
              <a:ext cx="500066" cy="261610"/>
              <a:chOff x="5118104" y="1728464"/>
              <a:chExt cx="500066" cy="261610"/>
            </a:xfrm>
          </p:grpSpPr>
          <p:sp>
            <p:nvSpPr>
              <p:cNvPr id="207" name="圆角矩形 206"/>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8"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grpSp>
        <p:nvGrpSpPr>
          <p:cNvPr id="249" name="组合 248"/>
          <p:cNvGrpSpPr/>
          <p:nvPr/>
        </p:nvGrpSpPr>
        <p:grpSpPr>
          <a:xfrm>
            <a:off x="4497275" y="1899304"/>
            <a:ext cx="3958291" cy="847953"/>
            <a:chOff x="834646" y="1021012"/>
            <a:chExt cx="3958291" cy="847953"/>
          </a:xfrm>
        </p:grpSpPr>
        <p:sp>
          <p:nvSpPr>
            <p:cNvPr id="250" name="Rectangle 2"/>
            <p:cNvSpPr txBox="1">
              <a:spLocks noChangeArrowheads="1"/>
            </p:cNvSpPr>
            <p:nvPr/>
          </p:nvSpPr>
          <p:spPr>
            <a:xfrm>
              <a:off x="1135007" y="1083147"/>
              <a:ext cx="3657930" cy="785818"/>
            </a:xfrm>
            <a:prstGeom prst="rect">
              <a:avLst/>
            </a:prstGeom>
          </p:spPr>
          <p:txBody>
            <a:bodyPr/>
            <a:lstStyle/>
            <a:p>
              <a:pPr lvl="0">
                <a:lnSpc>
                  <a:spcPts val="2000"/>
                </a:lnSpc>
                <a:spcBef>
                  <a:spcPct val="20000"/>
                </a:spcBef>
              </a:pPr>
              <a:r>
                <a:rPr kumimoji="0" lang="zh-CN" altLang="en-US" sz="2000" b="1" i="0" u="none" strike="noStrike" kern="1200" cap="none" spc="0" normalizeH="0" baseline="0" noProof="0" dirty="0">
                  <a:ln>
                    <a:noFill/>
                  </a:ln>
                  <a:solidFill>
                    <a:srgbClr val="11576A"/>
                  </a:solidFill>
                  <a:uLnTx/>
                  <a:uFillTx/>
                  <a:latin typeface="微软雅黑" pitchFamily="34" charset="-122"/>
                  <a:ea typeface="微软雅黑" pitchFamily="34" charset="-122"/>
                </a:rPr>
                <a:t>激活（Activate）：把一个进程从外存转到内存</a:t>
              </a:r>
            </a:p>
          </p:txBody>
        </p:sp>
        <p:sp>
          <p:nvSpPr>
            <p:cNvPr id="251" name="TextBox 17"/>
            <p:cNvSpPr txBox="1"/>
            <p:nvPr/>
          </p:nvSpPr>
          <p:spPr>
            <a:xfrm>
              <a:off x="834646" y="1021012"/>
              <a:ext cx="37727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5751548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9"/>
                                        </p:tgtEl>
                                        <p:attrNameLst>
                                          <p:attrName>style.visibility</p:attrName>
                                        </p:attrNameLst>
                                      </p:cBhvr>
                                      <p:to>
                                        <p:strVal val="visible"/>
                                      </p:to>
                                    </p:set>
                                    <p:animEffect transition="in" filter="wipe(left)">
                                      <p:cBhvr>
                                        <p:cTn id="7" dur="5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sp>
        <p:nvSpPr>
          <p:cNvPr id="166" name="Rectangle 2"/>
          <p:cNvSpPr txBox="1">
            <a:spLocks noChangeArrowheads="1"/>
          </p:cNvSpPr>
          <p:nvPr/>
        </p:nvSpPr>
        <p:spPr>
          <a:xfrm>
            <a:off x="5070736" y="2809392"/>
            <a:ext cx="3289774" cy="857256"/>
          </a:xfrm>
          <a:prstGeom prst="rect">
            <a:avLst/>
          </a:prstGeom>
        </p:spPr>
        <p:txBody>
          <a:bodyPr/>
          <a:lstStyle/>
          <a:p>
            <a:pPr lvl="0">
              <a:spcBef>
                <a:spcPct val="20000"/>
              </a:spcBef>
            </a:pPr>
            <a:r>
              <a:rPr kumimoji="0" lang="zh-CN" altLang="en-US" sz="1600" b="1" i="0" u="none" strike="noStrike" kern="1200" cap="none" spc="0" normalizeH="0" baseline="0" noProof="0" dirty="0">
                <a:ln>
                  <a:noFill/>
                </a:ln>
                <a:solidFill>
                  <a:srgbClr val="11576A"/>
                </a:solidFill>
                <a:uLnTx/>
                <a:uFillTx/>
                <a:latin typeface="微软雅黑" pitchFamily="34" charset="-122"/>
                <a:ea typeface="微软雅黑" pitchFamily="34" charset="-122"/>
              </a:rPr>
              <a:t>没有就绪进程或挂起就绪进程优先级高于就绪进程</a:t>
            </a:r>
          </a:p>
        </p:txBody>
      </p:sp>
      <p:grpSp>
        <p:nvGrpSpPr>
          <p:cNvPr id="177" name="组合 176"/>
          <p:cNvGrpSpPr/>
          <p:nvPr/>
        </p:nvGrpSpPr>
        <p:grpSpPr>
          <a:xfrm>
            <a:off x="-1151072" y="1304461"/>
            <a:ext cx="5694524" cy="3964854"/>
            <a:chOff x="-1151072" y="1304461"/>
            <a:chExt cx="5694524" cy="3964854"/>
          </a:xfrm>
        </p:grpSpPr>
        <p:sp>
          <p:nvSpPr>
            <p:cNvPr id="178" name="弧形 177"/>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9" name="弧形 178"/>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0" name="组合 179"/>
            <p:cNvGrpSpPr/>
            <p:nvPr/>
          </p:nvGrpSpPr>
          <p:grpSpPr>
            <a:xfrm>
              <a:off x="1529739" y="1334507"/>
              <a:ext cx="1280211" cy="640662"/>
              <a:chOff x="5004048" y="1347614"/>
              <a:chExt cx="1280211" cy="640662"/>
            </a:xfrm>
          </p:grpSpPr>
          <p:sp>
            <p:nvSpPr>
              <p:cNvPr id="250" name="椭圆 24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1"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81" name="组合 180"/>
            <p:cNvGrpSpPr/>
            <p:nvPr/>
          </p:nvGrpSpPr>
          <p:grpSpPr>
            <a:xfrm>
              <a:off x="1529739" y="2333166"/>
              <a:ext cx="1280211" cy="640662"/>
              <a:chOff x="5004048" y="1347614"/>
              <a:chExt cx="1280211" cy="640662"/>
            </a:xfrm>
          </p:grpSpPr>
          <p:sp>
            <p:nvSpPr>
              <p:cNvPr id="248" name="椭圆 24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82" name="组合 181"/>
            <p:cNvGrpSpPr/>
            <p:nvPr/>
          </p:nvGrpSpPr>
          <p:grpSpPr>
            <a:xfrm>
              <a:off x="3257931" y="2311755"/>
              <a:ext cx="1280211" cy="640662"/>
              <a:chOff x="5004048" y="1347614"/>
              <a:chExt cx="1280211" cy="640662"/>
            </a:xfrm>
          </p:grpSpPr>
          <p:sp>
            <p:nvSpPr>
              <p:cNvPr id="246" name="椭圆 24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7"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83" name="弧形 182"/>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84" name="直接箭头连接符 183"/>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5" name="组合 184"/>
            <p:cNvGrpSpPr/>
            <p:nvPr/>
          </p:nvGrpSpPr>
          <p:grpSpPr>
            <a:xfrm>
              <a:off x="2642926" y="3666654"/>
              <a:ext cx="1280211" cy="640662"/>
              <a:chOff x="5004048" y="1347614"/>
              <a:chExt cx="1280211" cy="640662"/>
            </a:xfrm>
          </p:grpSpPr>
          <p:sp>
            <p:nvSpPr>
              <p:cNvPr id="244" name="椭圆 24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86" name="弧形 185"/>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7" name="组合 186"/>
            <p:cNvGrpSpPr/>
            <p:nvPr/>
          </p:nvGrpSpPr>
          <p:grpSpPr>
            <a:xfrm>
              <a:off x="3263241" y="1304461"/>
              <a:ext cx="1280211" cy="989694"/>
              <a:chOff x="6305502" y="1245560"/>
              <a:chExt cx="1280211" cy="989694"/>
            </a:xfrm>
          </p:grpSpPr>
          <p:grpSp>
            <p:nvGrpSpPr>
              <p:cNvPr id="240" name="组合 239"/>
              <p:cNvGrpSpPr/>
              <p:nvPr/>
            </p:nvGrpSpPr>
            <p:grpSpPr>
              <a:xfrm>
                <a:off x="6305502" y="1245560"/>
                <a:ext cx="1280211" cy="640662"/>
                <a:chOff x="5004048" y="1347614"/>
                <a:chExt cx="1280211" cy="640662"/>
              </a:xfrm>
            </p:grpSpPr>
            <p:sp>
              <p:nvSpPr>
                <p:cNvPr id="242" name="椭圆 24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41" name="直接箭头连接符 240"/>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88" name="弧形 187"/>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9" name="组合 188"/>
            <p:cNvGrpSpPr/>
            <p:nvPr/>
          </p:nvGrpSpPr>
          <p:grpSpPr>
            <a:xfrm>
              <a:off x="98622" y="3410656"/>
              <a:ext cx="1280211" cy="640662"/>
              <a:chOff x="5004048" y="1347614"/>
              <a:chExt cx="1280211" cy="640662"/>
            </a:xfrm>
          </p:grpSpPr>
          <p:sp>
            <p:nvSpPr>
              <p:cNvPr id="238" name="椭圆 23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9"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90" name="组合 189"/>
            <p:cNvGrpSpPr/>
            <p:nvPr/>
          </p:nvGrpSpPr>
          <p:grpSpPr>
            <a:xfrm>
              <a:off x="1355474" y="4476574"/>
              <a:ext cx="1280211" cy="640662"/>
              <a:chOff x="5004048" y="1347614"/>
              <a:chExt cx="1280211" cy="640662"/>
            </a:xfrm>
          </p:grpSpPr>
          <p:sp>
            <p:nvSpPr>
              <p:cNvPr id="236" name="椭圆 23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7"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91" name="直接箭头连接符 190"/>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直接箭头连接符 191"/>
            <p:cNvCxnSpPr>
              <a:endCxn id="244"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3" name="直接箭头连接符 192"/>
            <p:cNvCxnSpPr/>
            <p:nvPr/>
          </p:nvCxnSpPr>
          <p:spPr>
            <a:xfrm flipV="1">
              <a:off x="1001546" y="2774035"/>
              <a:ext cx="599420" cy="618382"/>
            </a:xfrm>
            <a:prstGeom prst="straightConnector1">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4" name="直接箭头连接符 193"/>
            <p:cNvCxnSpPr>
              <a:stCxn id="238"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5" name="弧形 194"/>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6" name="弧形 195"/>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97" name="组合 196"/>
            <p:cNvGrpSpPr/>
            <p:nvPr/>
          </p:nvGrpSpPr>
          <p:grpSpPr>
            <a:xfrm>
              <a:off x="2582667" y="3373350"/>
              <a:ext cx="500066" cy="261610"/>
              <a:chOff x="2285984" y="1643056"/>
              <a:chExt cx="500066" cy="261610"/>
            </a:xfrm>
          </p:grpSpPr>
          <p:sp>
            <p:nvSpPr>
              <p:cNvPr id="234" name="圆角矩形 233"/>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5"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8" name="组合 197"/>
            <p:cNvGrpSpPr/>
            <p:nvPr/>
          </p:nvGrpSpPr>
          <p:grpSpPr>
            <a:xfrm>
              <a:off x="735034" y="2046753"/>
              <a:ext cx="500066" cy="261610"/>
              <a:chOff x="1132353" y="2301556"/>
              <a:chExt cx="500066" cy="261610"/>
            </a:xfrm>
          </p:grpSpPr>
          <p:sp>
            <p:nvSpPr>
              <p:cNvPr id="232" name="圆角矩形 231"/>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3"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9" name="组合 198"/>
            <p:cNvGrpSpPr/>
            <p:nvPr/>
          </p:nvGrpSpPr>
          <p:grpSpPr>
            <a:xfrm>
              <a:off x="513794" y="4424843"/>
              <a:ext cx="857256" cy="261610"/>
              <a:chOff x="960828" y="3459439"/>
              <a:chExt cx="857256" cy="261610"/>
            </a:xfrm>
          </p:grpSpPr>
          <p:sp>
            <p:nvSpPr>
              <p:cNvPr id="230" name="圆角矩形 229"/>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1"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00" name="组合 199"/>
            <p:cNvGrpSpPr/>
            <p:nvPr/>
          </p:nvGrpSpPr>
          <p:grpSpPr>
            <a:xfrm>
              <a:off x="1661007" y="1973119"/>
              <a:ext cx="500066" cy="261610"/>
              <a:chOff x="2098658" y="2305048"/>
              <a:chExt cx="500066" cy="261610"/>
            </a:xfrm>
          </p:grpSpPr>
          <p:sp>
            <p:nvSpPr>
              <p:cNvPr id="228" name="圆角矩形 227"/>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9"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201" name="组合 200"/>
            <p:cNvGrpSpPr/>
            <p:nvPr/>
          </p:nvGrpSpPr>
          <p:grpSpPr>
            <a:xfrm>
              <a:off x="924214" y="2884074"/>
              <a:ext cx="500066" cy="261610"/>
              <a:chOff x="2061047" y="2895602"/>
              <a:chExt cx="500066" cy="261610"/>
            </a:xfrm>
          </p:grpSpPr>
          <p:sp>
            <p:nvSpPr>
              <p:cNvPr id="226" name="圆角矩形 225"/>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7"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C00000"/>
                    </a:solidFill>
                    <a:latin typeface="微软雅黑" pitchFamily="34" charset="-122"/>
                    <a:ea typeface="微软雅黑" pitchFamily="34" charset="-122"/>
                  </a:rPr>
                  <a:t>激活</a:t>
                </a:r>
              </a:p>
            </p:txBody>
          </p:sp>
        </p:grpSp>
        <p:grpSp>
          <p:nvGrpSpPr>
            <p:cNvPr id="202" name="组合 201"/>
            <p:cNvGrpSpPr/>
            <p:nvPr/>
          </p:nvGrpSpPr>
          <p:grpSpPr>
            <a:xfrm>
              <a:off x="1353390" y="3083544"/>
              <a:ext cx="500066" cy="261610"/>
              <a:chOff x="2063905" y="3166114"/>
              <a:chExt cx="500066" cy="261610"/>
            </a:xfrm>
          </p:grpSpPr>
          <p:sp>
            <p:nvSpPr>
              <p:cNvPr id="224" name="圆角矩形 223"/>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5"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203" name="组合 202"/>
            <p:cNvGrpSpPr/>
            <p:nvPr/>
          </p:nvGrpSpPr>
          <p:grpSpPr>
            <a:xfrm>
              <a:off x="1760225" y="3155902"/>
              <a:ext cx="857256" cy="261610"/>
              <a:chOff x="2783047" y="3458217"/>
              <a:chExt cx="857256" cy="261610"/>
            </a:xfrm>
          </p:grpSpPr>
          <p:sp>
            <p:nvSpPr>
              <p:cNvPr id="222" name="圆角矩形 221"/>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3"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04" name="组合 203"/>
            <p:cNvGrpSpPr/>
            <p:nvPr/>
          </p:nvGrpSpPr>
          <p:grpSpPr>
            <a:xfrm>
              <a:off x="2221271" y="4171513"/>
              <a:ext cx="500066" cy="261610"/>
              <a:chOff x="2061047" y="3824296"/>
              <a:chExt cx="500066" cy="261610"/>
            </a:xfrm>
          </p:grpSpPr>
          <p:sp>
            <p:nvSpPr>
              <p:cNvPr id="220" name="圆角矩形 219"/>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1"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205" name="组合 204"/>
            <p:cNvGrpSpPr/>
            <p:nvPr/>
          </p:nvGrpSpPr>
          <p:grpSpPr>
            <a:xfrm>
              <a:off x="2659033" y="4369386"/>
              <a:ext cx="500066" cy="261610"/>
              <a:chOff x="2071525" y="4098936"/>
              <a:chExt cx="500066" cy="261610"/>
            </a:xfrm>
          </p:grpSpPr>
          <p:sp>
            <p:nvSpPr>
              <p:cNvPr id="218" name="圆角矩形 217"/>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9"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206" name="组合 205"/>
            <p:cNvGrpSpPr/>
            <p:nvPr/>
          </p:nvGrpSpPr>
          <p:grpSpPr>
            <a:xfrm>
              <a:off x="3617101" y="3293718"/>
              <a:ext cx="861259" cy="261610"/>
              <a:chOff x="4244768" y="3171332"/>
              <a:chExt cx="861259" cy="261610"/>
            </a:xfrm>
          </p:grpSpPr>
          <p:sp>
            <p:nvSpPr>
              <p:cNvPr id="216" name="圆角矩形 215"/>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7"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207" name="组合 206"/>
            <p:cNvGrpSpPr/>
            <p:nvPr/>
          </p:nvGrpSpPr>
          <p:grpSpPr>
            <a:xfrm>
              <a:off x="2644466" y="2941043"/>
              <a:ext cx="857256" cy="261610"/>
              <a:chOff x="3695694" y="2738768"/>
              <a:chExt cx="857256" cy="261610"/>
            </a:xfrm>
          </p:grpSpPr>
          <p:sp>
            <p:nvSpPr>
              <p:cNvPr id="214" name="圆角矩形 213"/>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5"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208" name="组合 207"/>
            <p:cNvGrpSpPr/>
            <p:nvPr/>
          </p:nvGrpSpPr>
          <p:grpSpPr>
            <a:xfrm>
              <a:off x="2754404" y="2011986"/>
              <a:ext cx="500066" cy="261610"/>
              <a:chOff x="3200879" y="1985958"/>
              <a:chExt cx="500066" cy="261610"/>
            </a:xfrm>
          </p:grpSpPr>
          <p:sp>
            <p:nvSpPr>
              <p:cNvPr id="212" name="圆角矩形 211"/>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3"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209" name="组合 208"/>
            <p:cNvGrpSpPr/>
            <p:nvPr/>
          </p:nvGrpSpPr>
          <p:grpSpPr>
            <a:xfrm>
              <a:off x="3893029" y="1994482"/>
              <a:ext cx="500066" cy="261610"/>
              <a:chOff x="5118104" y="1728464"/>
              <a:chExt cx="500066" cy="261610"/>
            </a:xfrm>
          </p:grpSpPr>
          <p:sp>
            <p:nvSpPr>
              <p:cNvPr id="210" name="圆角矩形 209"/>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1"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grpSp>
        <p:nvGrpSpPr>
          <p:cNvPr id="262" name="组合 261"/>
          <p:cNvGrpSpPr/>
          <p:nvPr/>
        </p:nvGrpSpPr>
        <p:grpSpPr>
          <a:xfrm>
            <a:off x="4497275" y="1899304"/>
            <a:ext cx="3958291" cy="847953"/>
            <a:chOff x="834646" y="1021012"/>
            <a:chExt cx="3958291" cy="847953"/>
          </a:xfrm>
        </p:grpSpPr>
        <p:sp>
          <p:nvSpPr>
            <p:cNvPr id="263" name="Rectangle 2"/>
            <p:cNvSpPr txBox="1">
              <a:spLocks noChangeArrowheads="1"/>
            </p:cNvSpPr>
            <p:nvPr/>
          </p:nvSpPr>
          <p:spPr>
            <a:xfrm>
              <a:off x="1135007" y="1083147"/>
              <a:ext cx="3657930" cy="785818"/>
            </a:xfrm>
            <a:prstGeom prst="rect">
              <a:avLst/>
            </a:prstGeom>
          </p:spPr>
          <p:txBody>
            <a:bodyPr/>
            <a:lstStyle/>
            <a:p>
              <a:pPr lvl="0">
                <a:lnSpc>
                  <a:spcPts val="2000"/>
                </a:lnSpc>
                <a:spcBef>
                  <a:spcPct val="20000"/>
                </a:spcBef>
              </a:pPr>
              <a:r>
                <a:rPr kumimoji="0" lang="zh-CN" altLang="en-US" sz="2000" b="1" i="0" u="none" strike="noStrike" kern="1200" cap="none" spc="0" normalizeH="0" baseline="0" noProof="0" dirty="0">
                  <a:ln>
                    <a:noFill/>
                  </a:ln>
                  <a:solidFill>
                    <a:srgbClr val="11576A"/>
                  </a:solidFill>
                  <a:uLnTx/>
                  <a:uFillTx/>
                  <a:latin typeface="微软雅黑" pitchFamily="34" charset="-122"/>
                  <a:ea typeface="微软雅黑" pitchFamily="34" charset="-122"/>
                </a:rPr>
                <a:t>激活（Activate）：把一个进程从外存转到内存</a:t>
              </a:r>
            </a:p>
          </p:txBody>
        </p:sp>
        <p:sp>
          <p:nvSpPr>
            <p:cNvPr id="264" name="TextBox 17"/>
            <p:cNvSpPr txBox="1"/>
            <p:nvPr/>
          </p:nvSpPr>
          <p:spPr>
            <a:xfrm>
              <a:off x="834646" y="1021012"/>
              <a:ext cx="37727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265" name="组合 264"/>
          <p:cNvGrpSpPr/>
          <p:nvPr/>
        </p:nvGrpSpPr>
        <p:grpSpPr>
          <a:xfrm>
            <a:off x="4927498" y="2468005"/>
            <a:ext cx="5430468" cy="857256"/>
            <a:chOff x="1213234" y="1857370"/>
            <a:chExt cx="5430468" cy="857256"/>
          </a:xfrm>
        </p:grpSpPr>
        <p:sp>
          <p:nvSpPr>
            <p:cNvPr id="266" name="Rectangle 2"/>
            <p:cNvSpPr txBox="1">
              <a:spLocks noChangeArrowheads="1"/>
            </p:cNvSpPr>
            <p:nvPr/>
          </p:nvSpPr>
          <p:spPr>
            <a:xfrm>
              <a:off x="1360523" y="1857370"/>
              <a:ext cx="5283179" cy="857256"/>
            </a:xfrm>
            <a:prstGeom prst="rect">
              <a:avLst/>
            </a:prstGeom>
          </p:spPr>
          <p:txBody>
            <a:bodyPr/>
            <a:lstStyle/>
            <a:p>
              <a:pPr lvl="0">
                <a:lnSpc>
                  <a:spcPct val="120000"/>
                </a:lnSpc>
                <a:spcBef>
                  <a:spcPct val="20000"/>
                </a:spcBef>
              </a:pPr>
              <a:r>
                <a:rPr kumimoji="0" lang="zh-CN" altLang="en-US" b="1" i="0" u="none" strike="noStrike" kern="1200" cap="none" spc="0" normalizeH="0" baseline="0" noProof="0" dirty="0">
                  <a:ln>
                    <a:noFill/>
                  </a:ln>
                  <a:solidFill>
                    <a:srgbClr val="C00000"/>
                  </a:solidFill>
                  <a:uLnTx/>
                  <a:uFillTx/>
                  <a:latin typeface="微软雅黑" pitchFamily="34" charset="-122"/>
                  <a:ea typeface="微软雅黑" pitchFamily="34" charset="-122"/>
                </a:rPr>
                <a:t>就绪挂起到就绪</a:t>
              </a:r>
              <a:endParaRPr kumimoji="0" lang="zh-CN" altLang="en-US" b="1" i="0" u="none" strike="noStrike" kern="1200" cap="none" spc="0" normalizeH="0" baseline="0" noProof="0" dirty="0">
                <a:ln>
                  <a:noFill/>
                </a:ln>
                <a:solidFill>
                  <a:srgbClr val="11576A"/>
                </a:solidFill>
                <a:uLnTx/>
                <a:uFillTx/>
                <a:latin typeface="微软雅黑" pitchFamily="34" charset="-122"/>
                <a:ea typeface="微软雅黑" pitchFamily="34" charset="-122"/>
              </a:endParaRPr>
            </a:p>
          </p:txBody>
        </p:sp>
        <p:pic>
          <p:nvPicPr>
            <p:cNvPr id="267" name="图片 266" descr="小点1.png"/>
            <p:cNvPicPr>
              <a:picLocks noChangeAspect="1"/>
            </p:cNvPicPr>
            <p:nvPr/>
          </p:nvPicPr>
          <p:blipFill>
            <a:blip r:embed="rId2" cstate="print"/>
            <a:stretch>
              <a:fillRect/>
            </a:stretch>
          </p:blipFill>
          <p:spPr>
            <a:xfrm>
              <a:off x="1213234" y="2000246"/>
              <a:ext cx="151066" cy="148997"/>
            </a:xfrm>
            <a:prstGeom prst="rect">
              <a:avLst/>
            </a:prstGeom>
            <a:effectLst/>
          </p:spPr>
        </p:pic>
      </p:grpSp>
    </p:spTree>
    <p:extLst>
      <p:ext uri="{BB962C8B-B14F-4D97-AF65-F5344CB8AC3E}">
        <p14:creationId xmlns:p14="http://schemas.microsoft.com/office/powerpoint/2010/main" val="134576850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wipe(left)">
                                      <p:cBhvr>
                                        <p:cTn id="7" dur="500"/>
                                        <p:tgtEl>
                                          <p:spTgt spid="166"/>
                                        </p:tgtEl>
                                      </p:cBhvr>
                                    </p:animEffect>
                                  </p:childTnLst>
                                </p:cTn>
                              </p:par>
                              <p:par>
                                <p:cTn id="8" presetID="22" presetClass="entr" presetSubtype="8" fill="hold" nodeType="withEffect">
                                  <p:stCondLst>
                                    <p:cond delay="0"/>
                                  </p:stCondLst>
                                  <p:childTnLst>
                                    <p:set>
                                      <p:cBhvr>
                                        <p:cTn id="9" dur="1" fill="hold">
                                          <p:stCondLst>
                                            <p:cond delay="0"/>
                                          </p:stCondLst>
                                        </p:cTn>
                                        <p:tgtEl>
                                          <p:spTgt spid="265"/>
                                        </p:tgtEl>
                                        <p:attrNameLst>
                                          <p:attrName>style.visibility</p:attrName>
                                        </p:attrNameLst>
                                      </p:cBhvr>
                                      <p:to>
                                        <p:strVal val="visible"/>
                                      </p:to>
                                    </p:set>
                                    <p:animEffect transition="in" filter="wipe(left)">
                                      <p:cBhvr>
                                        <p:cTn id="10" dur="5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62" name="组合 161"/>
          <p:cNvGrpSpPr/>
          <p:nvPr/>
        </p:nvGrpSpPr>
        <p:grpSpPr>
          <a:xfrm>
            <a:off x="4497275" y="1899304"/>
            <a:ext cx="3958291" cy="847953"/>
            <a:chOff x="834646" y="1021012"/>
            <a:chExt cx="3958291" cy="847953"/>
          </a:xfrm>
        </p:grpSpPr>
        <p:sp>
          <p:nvSpPr>
            <p:cNvPr id="171" name="Rectangle 2"/>
            <p:cNvSpPr txBox="1">
              <a:spLocks noChangeArrowheads="1"/>
            </p:cNvSpPr>
            <p:nvPr/>
          </p:nvSpPr>
          <p:spPr>
            <a:xfrm>
              <a:off x="1135007" y="1083147"/>
              <a:ext cx="3657930" cy="785818"/>
            </a:xfrm>
            <a:prstGeom prst="rect">
              <a:avLst/>
            </a:prstGeom>
          </p:spPr>
          <p:txBody>
            <a:bodyPr/>
            <a:lstStyle/>
            <a:p>
              <a:pPr lvl="0">
                <a:lnSpc>
                  <a:spcPts val="2000"/>
                </a:lnSpc>
                <a:spcBef>
                  <a:spcPct val="20000"/>
                </a:spcBef>
              </a:pPr>
              <a:r>
                <a:rPr kumimoji="0" lang="zh-CN" altLang="en-US" sz="2000" b="1" i="0" u="none" strike="noStrike" kern="1200" cap="none" spc="0" normalizeH="0" baseline="0" noProof="0" dirty="0">
                  <a:ln>
                    <a:noFill/>
                  </a:ln>
                  <a:solidFill>
                    <a:srgbClr val="11576A"/>
                  </a:solidFill>
                  <a:uLnTx/>
                  <a:uFillTx/>
                  <a:latin typeface="微软雅黑" pitchFamily="34" charset="-122"/>
                  <a:ea typeface="微软雅黑" pitchFamily="34" charset="-122"/>
                </a:rPr>
                <a:t>激活（Activate）：把一个进程从外存转到内存</a:t>
              </a:r>
            </a:p>
          </p:txBody>
        </p:sp>
        <p:sp>
          <p:nvSpPr>
            <p:cNvPr id="172" name="TextBox 17"/>
            <p:cNvSpPr txBox="1"/>
            <p:nvPr/>
          </p:nvSpPr>
          <p:spPr>
            <a:xfrm>
              <a:off x="834646" y="1021012"/>
              <a:ext cx="37727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173" name="组合 172"/>
          <p:cNvGrpSpPr/>
          <p:nvPr/>
        </p:nvGrpSpPr>
        <p:grpSpPr>
          <a:xfrm>
            <a:off x="4927498" y="2468005"/>
            <a:ext cx="5430468" cy="857256"/>
            <a:chOff x="1213234" y="1857370"/>
            <a:chExt cx="5430468" cy="857256"/>
          </a:xfrm>
        </p:grpSpPr>
        <p:sp>
          <p:nvSpPr>
            <p:cNvPr id="174" name="Rectangle 2"/>
            <p:cNvSpPr txBox="1">
              <a:spLocks noChangeArrowheads="1"/>
            </p:cNvSpPr>
            <p:nvPr/>
          </p:nvSpPr>
          <p:spPr>
            <a:xfrm>
              <a:off x="1360523" y="1857370"/>
              <a:ext cx="5283179" cy="857256"/>
            </a:xfrm>
            <a:prstGeom prst="rect">
              <a:avLst/>
            </a:prstGeom>
          </p:spPr>
          <p:txBody>
            <a:bodyPr/>
            <a:lstStyle/>
            <a:p>
              <a:pPr lvl="0">
                <a:lnSpc>
                  <a:spcPct val="120000"/>
                </a:lnSpc>
                <a:spcBef>
                  <a:spcPct val="20000"/>
                </a:spcBef>
              </a:pPr>
              <a:r>
                <a:rPr kumimoji="0" lang="zh-CN" altLang="en-US" b="1" i="0" u="none" strike="noStrike" kern="1200" cap="none" spc="0" normalizeH="0" baseline="0" noProof="0" dirty="0">
                  <a:ln>
                    <a:noFill/>
                  </a:ln>
                  <a:solidFill>
                    <a:srgbClr val="C00000"/>
                  </a:solidFill>
                  <a:uLnTx/>
                  <a:uFillTx/>
                  <a:latin typeface="微软雅黑" pitchFamily="34" charset="-122"/>
                  <a:ea typeface="微软雅黑" pitchFamily="34" charset="-122"/>
                </a:rPr>
                <a:t>就绪挂起到就绪</a:t>
              </a:r>
              <a:endParaRPr kumimoji="0" lang="zh-CN" altLang="en-US" b="1" i="0" u="none" strike="noStrike" kern="1200" cap="none" spc="0" normalizeH="0" baseline="0" noProof="0" dirty="0">
                <a:ln>
                  <a:noFill/>
                </a:ln>
                <a:solidFill>
                  <a:srgbClr val="11576A"/>
                </a:solidFill>
                <a:uLnTx/>
                <a:uFillTx/>
                <a:latin typeface="微软雅黑" pitchFamily="34" charset="-122"/>
                <a:ea typeface="微软雅黑" pitchFamily="34" charset="-122"/>
              </a:endParaRPr>
            </a:p>
          </p:txBody>
        </p:sp>
        <p:pic>
          <p:nvPicPr>
            <p:cNvPr id="175" name="图片 174" descr="小点1.png"/>
            <p:cNvPicPr>
              <a:picLocks noChangeAspect="1"/>
            </p:cNvPicPr>
            <p:nvPr/>
          </p:nvPicPr>
          <p:blipFill>
            <a:blip r:embed="rId2" cstate="print"/>
            <a:stretch>
              <a:fillRect/>
            </a:stretch>
          </p:blipFill>
          <p:spPr>
            <a:xfrm>
              <a:off x="1213234" y="2000246"/>
              <a:ext cx="151066" cy="148997"/>
            </a:xfrm>
            <a:prstGeom prst="rect">
              <a:avLst/>
            </a:prstGeom>
            <a:effectLst/>
          </p:spPr>
        </p:pic>
      </p:grpSp>
      <p:sp>
        <p:nvSpPr>
          <p:cNvPr id="176" name="Rectangle 2"/>
          <p:cNvSpPr txBox="1">
            <a:spLocks noChangeArrowheads="1"/>
          </p:cNvSpPr>
          <p:nvPr/>
        </p:nvSpPr>
        <p:spPr>
          <a:xfrm>
            <a:off x="5078345" y="3074328"/>
            <a:ext cx="3282877" cy="1214446"/>
          </a:xfrm>
          <a:prstGeom prst="rect">
            <a:avLst/>
          </a:prstGeom>
        </p:spPr>
        <p:txBody>
          <a:bodyPr/>
          <a:lstStyle/>
          <a:p>
            <a:pPr lvl="0">
              <a:spcBef>
                <a:spcPct val="20000"/>
              </a:spcBef>
            </a:pPr>
            <a:r>
              <a:rPr kumimoji="0" lang="zh-CN" altLang="en-US" sz="1600" b="1" i="0" u="none" strike="noStrike" kern="1200" cap="none" spc="0" normalizeH="0" baseline="0" noProof="0" dirty="0">
                <a:ln>
                  <a:noFill/>
                </a:ln>
                <a:solidFill>
                  <a:srgbClr val="11576A"/>
                </a:solidFill>
                <a:uLnTx/>
                <a:uFillTx/>
                <a:latin typeface="微软雅黑" pitchFamily="34" charset="-122"/>
                <a:ea typeface="微软雅黑" pitchFamily="34" charset="-122"/>
              </a:rPr>
              <a:t>当一个进程释放足够内存，</a:t>
            </a:r>
            <a:r>
              <a:rPr lang="zh-CN" altLang="en-US" sz="1600" b="1" dirty="0">
                <a:solidFill>
                  <a:srgbClr val="11576A"/>
                </a:solidFill>
                <a:latin typeface="微软雅黑" pitchFamily="34" charset="-122"/>
                <a:ea typeface="微软雅黑" pitchFamily="34" charset="-122"/>
              </a:rPr>
              <a:t>并有高优先级等待挂起进程</a:t>
            </a:r>
            <a:endParaRPr kumimoji="0" lang="zh-CN" altLang="en-US" sz="1600" b="1" i="0" u="none" strike="noStrike" kern="1200" cap="none" spc="0" normalizeH="0" baseline="0" noProof="0" dirty="0">
              <a:ln>
                <a:noFill/>
              </a:ln>
              <a:solidFill>
                <a:srgbClr val="11576A"/>
              </a:solidFill>
              <a:uLnTx/>
              <a:uFillTx/>
              <a:latin typeface="微软雅黑" pitchFamily="34" charset="-122"/>
              <a:ea typeface="微软雅黑" pitchFamily="34" charset="-122"/>
            </a:endParaRPr>
          </a:p>
        </p:txBody>
      </p:sp>
      <p:grpSp>
        <p:nvGrpSpPr>
          <p:cNvPr id="177" name="组合 176"/>
          <p:cNvGrpSpPr/>
          <p:nvPr/>
        </p:nvGrpSpPr>
        <p:grpSpPr>
          <a:xfrm>
            <a:off x="4927498" y="2767938"/>
            <a:ext cx="2282204" cy="512308"/>
            <a:chOff x="1209676" y="2643188"/>
            <a:chExt cx="2282204" cy="512308"/>
          </a:xfrm>
        </p:grpSpPr>
        <p:sp>
          <p:nvSpPr>
            <p:cNvPr id="178" name="Rectangle 2"/>
            <p:cNvSpPr txBox="1">
              <a:spLocks noChangeArrowheads="1"/>
            </p:cNvSpPr>
            <p:nvPr/>
          </p:nvSpPr>
          <p:spPr>
            <a:xfrm>
              <a:off x="1360523" y="2643188"/>
              <a:ext cx="2131357" cy="512308"/>
            </a:xfrm>
            <a:prstGeom prst="rect">
              <a:avLst/>
            </a:prstGeom>
          </p:spPr>
          <p:txBody>
            <a:bodyPr/>
            <a:lstStyle/>
            <a:p>
              <a:pPr lvl="0">
                <a:lnSpc>
                  <a:spcPct val="120000"/>
                </a:lnSpc>
                <a:spcBef>
                  <a:spcPct val="20000"/>
                </a:spcBef>
              </a:pPr>
              <a:r>
                <a:rPr kumimoji="0" lang="zh-CN" altLang="en-US" b="1" i="0" u="none" strike="noStrike" kern="1200" cap="none" spc="0" normalizeH="0" baseline="0" noProof="0" dirty="0">
                  <a:ln>
                    <a:noFill/>
                  </a:ln>
                  <a:solidFill>
                    <a:srgbClr val="C00000"/>
                  </a:solidFill>
                  <a:uLnTx/>
                  <a:uFillTx/>
                  <a:latin typeface="微软雅黑" pitchFamily="34" charset="-122"/>
                  <a:ea typeface="微软雅黑" pitchFamily="34" charset="-122"/>
                </a:rPr>
                <a:t>等待挂起到等待</a:t>
              </a:r>
              <a:endParaRPr kumimoji="0" lang="zh-CN" altLang="en-US" b="1" i="0" u="none" strike="noStrike" kern="1200" cap="none" spc="0" normalizeH="0" baseline="0" noProof="0" dirty="0">
                <a:ln>
                  <a:noFill/>
                </a:ln>
                <a:solidFill>
                  <a:srgbClr val="11576A"/>
                </a:solidFill>
                <a:uLnTx/>
                <a:uFillTx/>
                <a:latin typeface="微软雅黑" pitchFamily="34" charset="-122"/>
                <a:ea typeface="微软雅黑" pitchFamily="34" charset="-122"/>
              </a:endParaRPr>
            </a:p>
          </p:txBody>
        </p:sp>
        <p:pic>
          <p:nvPicPr>
            <p:cNvPr id="179" name="图片 178" descr="小点1.png"/>
            <p:cNvPicPr>
              <a:picLocks noChangeAspect="1"/>
            </p:cNvPicPr>
            <p:nvPr/>
          </p:nvPicPr>
          <p:blipFill>
            <a:blip r:embed="rId2" cstate="print"/>
            <a:stretch>
              <a:fillRect/>
            </a:stretch>
          </p:blipFill>
          <p:spPr>
            <a:xfrm>
              <a:off x="1209676" y="2786064"/>
              <a:ext cx="151066" cy="148997"/>
            </a:xfrm>
            <a:prstGeom prst="rect">
              <a:avLst/>
            </a:prstGeom>
            <a:effectLst/>
          </p:spPr>
        </p:pic>
      </p:grpSp>
      <p:grpSp>
        <p:nvGrpSpPr>
          <p:cNvPr id="181" name="组合 180"/>
          <p:cNvGrpSpPr/>
          <p:nvPr/>
        </p:nvGrpSpPr>
        <p:grpSpPr>
          <a:xfrm>
            <a:off x="-1151072" y="1304461"/>
            <a:ext cx="5694524" cy="3964854"/>
            <a:chOff x="-1151072" y="1304461"/>
            <a:chExt cx="5694524" cy="3964854"/>
          </a:xfrm>
        </p:grpSpPr>
        <p:sp>
          <p:nvSpPr>
            <p:cNvPr id="182" name="弧形 181"/>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3" name="弧形 182"/>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4" name="组合 183"/>
            <p:cNvGrpSpPr/>
            <p:nvPr/>
          </p:nvGrpSpPr>
          <p:grpSpPr>
            <a:xfrm>
              <a:off x="1529739" y="1334507"/>
              <a:ext cx="1280211" cy="640662"/>
              <a:chOff x="5004048" y="1347614"/>
              <a:chExt cx="1280211" cy="640662"/>
            </a:xfrm>
          </p:grpSpPr>
          <p:sp>
            <p:nvSpPr>
              <p:cNvPr id="254" name="椭圆 25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85" name="组合 184"/>
            <p:cNvGrpSpPr/>
            <p:nvPr/>
          </p:nvGrpSpPr>
          <p:grpSpPr>
            <a:xfrm>
              <a:off x="1529739" y="2333166"/>
              <a:ext cx="1280211" cy="640662"/>
              <a:chOff x="5004048" y="1347614"/>
              <a:chExt cx="1280211" cy="640662"/>
            </a:xfrm>
          </p:grpSpPr>
          <p:sp>
            <p:nvSpPr>
              <p:cNvPr id="252" name="椭圆 25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86" name="组合 185"/>
            <p:cNvGrpSpPr/>
            <p:nvPr/>
          </p:nvGrpSpPr>
          <p:grpSpPr>
            <a:xfrm>
              <a:off x="3257931" y="2311755"/>
              <a:ext cx="1280211" cy="640662"/>
              <a:chOff x="5004048" y="1347614"/>
              <a:chExt cx="1280211" cy="640662"/>
            </a:xfrm>
          </p:grpSpPr>
          <p:sp>
            <p:nvSpPr>
              <p:cNvPr id="250" name="椭圆 24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87" name="弧形 186"/>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88" name="直接箭头连接符 187"/>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9" name="组合 188"/>
            <p:cNvGrpSpPr/>
            <p:nvPr/>
          </p:nvGrpSpPr>
          <p:grpSpPr>
            <a:xfrm>
              <a:off x="2642926" y="3666654"/>
              <a:ext cx="1280211" cy="640662"/>
              <a:chOff x="5004048" y="1347614"/>
              <a:chExt cx="1280211" cy="640662"/>
            </a:xfrm>
          </p:grpSpPr>
          <p:sp>
            <p:nvSpPr>
              <p:cNvPr id="248" name="椭圆 24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90" name="弧形 189"/>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91" name="组合 190"/>
            <p:cNvGrpSpPr/>
            <p:nvPr/>
          </p:nvGrpSpPr>
          <p:grpSpPr>
            <a:xfrm>
              <a:off x="3263241" y="1304461"/>
              <a:ext cx="1280211" cy="989694"/>
              <a:chOff x="6305502" y="1245560"/>
              <a:chExt cx="1280211" cy="989694"/>
            </a:xfrm>
          </p:grpSpPr>
          <p:grpSp>
            <p:nvGrpSpPr>
              <p:cNvPr id="244" name="组合 243"/>
              <p:cNvGrpSpPr/>
              <p:nvPr/>
            </p:nvGrpSpPr>
            <p:grpSpPr>
              <a:xfrm>
                <a:off x="6305502" y="1245560"/>
                <a:ext cx="1280211" cy="640662"/>
                <a:chOff x="5004048" y="1347614"/>
                <a:chExt cx="1280211" cy="640662"/>
              </a:xfrm>
            </p:grpSpPr>
            <p:sp>
              <p:nvSpPr>
                <p:cNvPr id="246" name="椭圆 24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7"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45" name="直接箭头连接符 244"/>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92" name="弧形 191"/>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93" name="组合 192"/>
            <p:cNvGrpSpPr/>
            <p:nvPr/>
          </p:nvGrpSpPr>
          <p:grpSpPr>
            <a:xfrm>
              <a:off x="98622" y="3410656"/>
              <a:ext cx="1280211" cy="640662"/>
              <a:chOff x="5004048" y="1347614"/>
              <a:chExt cx="1280211" cy="640662"/>
            </a:xfrm>
          </p:grpSpPr>
          <p:sp>
            <p:nvSpPr>
              <p:cNvPr id="242" name="椭圆 24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3"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94" name="组合 193"/>
            <p:cNvGrpSpPr/>
            <p:nvPr/>
          </p:nvGrpSpPr>
          <p:grpSpPr>
            <a:xfrm>
              <a:off x="1355474" y="4476574"/>
              <a:ext cx="1280211" cy="640662"/>
              <a:chOff x="5004048" y="1347614"/>
              <a:chExt cx="1280211" cy="640662"/>
            </a:xfrm>
          </p:grpSpPr>
          <p:sp>
            <p:nvSpPr>
              <p:cNvPr id="240" name="椭圆 23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1"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95" name="直接箭头连接符 194"/>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接箭头连接符 195"/>
            <p:cNvCxnSpPr>
              <a:endCxn id="248" idx="3"/>
            </p:cNvCxnSpPr>
            <p:nvPr/>
          </p:nvCxnSpPr>
          <p:spPr>
            <a:xfrm flipV="1">
              <a:off x="2423054" y="4213493"/>
              <a:ext cx="407355" cy="282804"/>
            </a:xfrm>
            <a:prstGeom prst="straightConnector1">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7" name="直接箭头连接符 196"/>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8" name="直接箭头连接符 197"/>
            <p:cNvCxnSpPr>
              <a:stCxn id="242"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9" name="弧形 198"/>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0" name="弧形 199"/>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01" name="组合 200"/>
            <p:cNvGrpSpPr/>
            <p:nvPr/>
          </p:nvGrpSpPr>
          <p:grpSpPr>
            <a:xfrm>
              <a:off x="2582667" y="3373350"/>
              <a:ext cx="500066" cy="261610"/>
              <a:chOff x="2285984" y="1643056"/>
              <a:chExt cx="500066" cy="261610"/>
            </a:xfrm>
          </p:grpSpPr>
          <p:sp>
            <p:nvSpPr>
              <p:cNvPr id="238" name="圆角矩形 237"/>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9"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202" name="组合 201"/>
            <p:cNvGrpSpPr/>
            <p:nvPr/>
          </p:nvGrpSpPr>
          <p:grpSpPr>
            <a:xfrm>
              <a:off x="735034" y="2046753"/>
              <a:ext cx="500066" cy="261610"/>
              <a:chOff x="1132353" y="2301556"/>
              <a:chExt cx="500066" cy="261610"/>
            </a:xfrm>
          </p:grpSpPr>
          <p:sp>
            <p:nvSpPr>
              <p:cNvPr id="236" name="圆角矩形 235"/>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7"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203" name="组合 202"/>
            <p:cNvGrpSpPr/>
            <p:nvPr/>
          </p:nvGrpSpPr>
          <p:grpSpPr>
            <a:xfrm>
              <a:off x="513794" y="4424843"/>
              <a:ext cx="857256" cy="261610"/>
              <a:chOff x="960828" y="3459439"/>
              <a:chExt cx="857256" cy="261610"/>
            </a:xfrm>
          </p:grpSpPr>
          <p:sp>
            <p:nvSpPr>
              <p:cNvPr id="234" name="圆角矩形 233"/>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5"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04" name="组合 203"/>
            <p:cNvGrpSpPr/>
            <p:nvPr/>
          </p:nvGrpSpPr>
          <p:grpSpPr>
            <a:xfrm>
              <a:off x="1661007" y="1973119"/>
              <a:ext cx="500066" cy="261610"/>
              <a:chOff x="2098658" y="2305048"/>
              <a:chExt cx="500066" cy="261610"/>
            </a:xfrm>
          </p:grpSpPr>
          <p:sp>
            <p:nvSpPr>
              <p:cNvPr id="232" name="圆角矩形 231"/>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3"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205" name="组合 204"/>
            <p:cNvGrpSpPr/>
            <p:nvPr/>
          </p:nvGrpSpPr>
          <p:grpSpPr>
            <a:xfrm>
              <a:off x="924214" y="2884074"/>
              <a:ext cx="500066" cy="261610"/>
              <a:chOff x="2061047" y="2895602"/>
              <a:chExt cx="500066" cy="261610"/>
            </a:xfrm>
          </p:grpSpPr>
          <p:sp>
            <p:nvSpPr>
              <p:cNvPr id="230" name="圆角矩形 229"/>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1"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206" name="组合 205"/>
            <p:cNvGrpSpPr/>
            <p:nvPr/>
          </p:nvGrpSpPr>
          <p:grpSpPr>
            <a:xfrm>
              <a:off x="1353390" y="3083544"/>
              <a:ext cx="500066" cy="261610"/>
              <a:chOff x="2063905" y="3166114"/>
              <a:chExt cx="500066" cy="261610"/>
            </a:xfrm>
          </p:grpSpPr>
          <p:sp>
            <p:nvSpPr>
              <p:cNvPr id="228" name="圆角矩形 227"/>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9"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207" name="组合 206"/>
            <p:cNvGrpSpPr/>
            <p:nvPr/>
          </p:nvGrpSpPr>
          <p:grpSpPr>
            <a:xfrm>
              <a:off x="1760225" y="3155902"/>
              <a:ext cx="857256" cy="261610"/>
              <a:chOff x="2783047" y="3458217"/>
              <a:chExt cx="857256" cy="261610"/>
            </a:xfrm>
          </p:grpSpPr>
          <p:sp>
            <p:nvSpPr>
              <p:cNvPr id="226" name="圆角矩形 225"/>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7"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08" name="组合 207"/>
            <p:cNvGrpSpPr/>
            <p:nvPr/>
          </p:nvGrpSpPr>
          <p:grpSpPr>
            <a:xfrm>
              <a:off x="2221271" y="4171513"/>
              <a:ext cx="500066" cy="261610"/>
              <a:chOff x="2061047" y="3824296"/>
              <a:chExt cx="500066" cy="261610"/>
            </a:xfrm>
          </p:grpSpPr>
          <p:sp>
            <p:nvSpPr>
              <p:cNvPr id="224" name="圆角矩形 223"/>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5"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C00000"/>
                    </a:solidFill>
                    <a:latin typeface="微软雅黑" pitchFamily="34" charset="-122"/>
                    <a:ea typeface="微软雅黑" pitchFamily="34" charset="-122"/>
                  </a:rPr>
                  <a:t>激活</a:t>
                </a:r>
              </a:p>
            </p:txBody>
          </p:sp>
        </p:grpSp>
        <p:grpSp>
          <p:nvGrpSpPr>
            <p:cNvPr id="209" name="组合 208"/>
            <p:cNvGrpSpPr/>
            <p:nvPr/>
          </p:nvGrpSpPr>
          <p:grpSpPr>
            <a:xfrm>
              <a:off x="2659033" y="4369386"/>
              <a:ext cx="500066" cy="261610"/>
              <a:chOff x="2071525" y="4098936"/>
              <a:chExt cx="500066" cy="261610"/>
            </a:xfrm>
          </p:grpSpPr>
          <p:sp>
            <p:nvSpPr>
              <p:cNvPr id="222" name="圆角矩形 221"/>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3"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210" name="组合 209"/>
            <p:cNvGrpSpPr/>
            <p:nvPr/>
          </p:nvGrpSpPr>
          <p:grpSpPr>
            <a:xfrm>
              <a:off x="3617101" y="3293718"/>
              <a:ext cx="861259" cy="261610"/>
              <a:chOff x="4244768" y="3171332"/>
              <a:chExt cx="861259" cy="261610"/>
            </a:xfrm>
          </p:grpSpPr>
          <p:sp>
            <p:nvSpPr>
              <p:cNvPr id="220" name="圆角矩形 219"/>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1"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211" name="组合 210"/>
            <p:cNvGrpSpPr/>
            <p:nvPr/>
          </p:nvGrpSpPr>
          <p:grpSpPr>
            <a:xfrm>
              <a:off x="2644466" y="2941043"/>
              <a:ext cx="857256" cy="261610"/>
              <a:chOff x="3695694" y="2738768"/>
              <a:chExt cx="857256" cy="261610"/>
            </a:xfrm>
          </p:grpSpPr>
          <p:sp>
            <p:nvSpPr>
              <p:cNvPr id="218" name="圆角矩形 217"/>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9"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212" name="组合 211"/>
            <p:cNvGrpSpPr/>
            <p:nvPr/>
          </p:nvGrpSpPr>
          <p:grpSpPr>
            <a:xfrm>
              <a:off x="2754404" y="2011986"/>
              <a:ext cx="500066" cy="261610"/>
              <a:chOff x="3200879" y="1985958"/>
              <a:chExt cx="500066" cy="261610"/>
            </a:xfrm>
          </p:grpSpPr>
          <p:sp>
            <p:nvSpPr>
              <p:cNvPr id="216" name="圆角矩形 215"/>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7"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213" name="组合 212"/>
            <p:cNvGrpSpPr/>
            <p:nvPr/>
          </p:nvGrpSpPr>
          <p:grpSpPr>
            <a:xfrm>
              <a:off x="3893029" y="1994482"/>
              <a:ext cx="500066" cy="261610"/>
              <a:chOff x="5118104" y="1728464"/>
              <a:chExt cx="500066" cy="261610"/>
            </a:xfrm>
          </p:grpSpPr>
          <p:sp>
            <p:nvSpPr>
              <p:cNvPr id="214" name="圆角矩形 213"/>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5"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spTree>
    <p:extLst>
      <p:ext uri="{BB962C8B-B14F-4D97-AF65-F5344CB8AC3E}">
        <p14:creationId xmlns:p14="http://schemas.microsoft.com/office/powerpoint/2010/main" val="172766306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wipe(left)">
                                      <p:cBhvr>
                                        <p:cTn id="7" dur="500"/>
                                        <p:tgtEl>
                                          <p:spTgt spid="17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6"/>
                                        </p:tgtEl>
                                        <p:attrNameLst>
                                          <p:attrName>style.visibility</p:attrName>
                                        </p:attrNameLst>
                                      </p:cBhvr>
                                      <p:to>
                                        <p:strVal val="visible"/>
                                      </p:to>
                                    </p:set>
                                    <p:animEffect transition="in" filter="wipe(left)">
                                      <p:cBhvr>
                                        <p:cTn id="10"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状态队列</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9" name="组合 8"/>
          <p:cNvGrpSpPr/>
          <p:nvPr/>
        </p:nvGrpSpPr>
        <p:grpSpPr>
          <a:xfrm>
            <a:off x="834646" y="1021012"/>
            <a:ext cx="5895246" cy="693224"/>
            <a:chOff x="834646" y="1021012"/>
            <a:chExt cx="5895246" cy="693224"/>
          </a:xfrm>
        </p:grpSpPr>
        <p:sp>
          <p:nvSpPr>
            <p:cNvPr id="2" name="Rectangle 3"/>
            <p:cNvSpPr>
              <a:spLocks noChangeArrowheads="1"/>
            </p:cNvSpPr>
            <p:nvPr/>
          </p:nvSpPr>
          <p:spPr bwMode="auto">
            <a:xfrm>
              <a:off x="1152528" y="1137668"/>
              <a:ext cx="5577364" cy="5765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ts val="1200"/>
                </a:lnSpc>
                <a:spcBef>
                  <a:spcPct val="50000"/>
                </a:spcBef>
                <a:buClr>
                  <a:srgbClr val="FFFFFF"/>
                </a:buClr>
                <a:buSzPct val="80000"/>
              </a:pPr>
              <a:r>
                <a:rPr lang="zh-CN" altLang="en-US" sz="2000" b="1" dirty="0">
                  <a:solidFill>
                    <a:srgbClr val="11576A"/>
                  </a:solidFill>
                  <a:latin typeface="微软雅黑" pitchFamily="34" charset="-122"/>
                  <a:ea typeface="微软雅黑" pitchFamily="34" charset="-122"/>
                </a:rPr>
                <a:t>由操作系统来维护一组队列，表示系统中所有进</a:t>
              </a:r>
              <a:endParaRPr lang="en-US" altLang="zh-CN" sz="2000" b="1" dirty="0">
                <a:solidFill>
                  <a:srgbClr val="11576A"/>
                </a:solidFill>
                <a:latin typeface="微软雅黑" pitchFamily="34" charset="-122"/>
                <a:ea typeface="微软雅黑" pitchFamily="34" charset="-122"/>
              </a:endParaRPr>
            </a:p>
            <a:p>
              <a:pPr>
                <a:lnSpc>
                  <a:spcPts val="1200"/>
                </a:lnSpc>
                <a:spcBef>
                  <a:spcPct val="50000"/>
                </a:spcBef>
                <a:buClr>
                  <a:srgbClr val="FFFFFF"/>
                </a:buClr>
                <a:buSzPct val="80000"/>
              </a:pPr>
              <a:r>
                <a:rPr lang="zh-CN" altLang="en-US" sz="2000" b="1" dirty="0">
                  <a:solidFill>
                    <a:srgbClr val="11576A"/>
                  </a:solidFill>
                  <a:latin typeface="微软雅黑" pitchFamily="34" charset="-122"/>
                  <a:ea typeface="微软雅黑" pitchFamily="34" charset="-122"/>
                </a:rPr>
                <a:t>程的当前状态</a:t>
              </a:r>
            </a:p>
          </p:txBody>
        </p:sp>
        <p:sp>
          <p:nvSpPr>
            <p:cNvPr id="6" name="TextBox 5"/>
            <p:cNvSpPr txBox="1"/>
            <p:nvPr/>
          </p:nvSpPr>
          <p:spPr>
            <a:xfrm>
              <a:off x="834646" y="1021012"/>
              <a:ext cx="389518"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2" name="组合 11"/>
          <p:cNvGrpSpPr/>
          <p:nvPr/>
        </p:nvGrpSpPr>
        <p:grpSpPr>
          <a:xfrm>
            <a:off x="834646" y="1775336"/>
            <a:ext cx="5951905" cy="702063"/>
            <a:chOff x="834646" y="1775336"/>
            <a:chExt cx="5951905" cy="702063"/>
          </a:xfrm>
        </p:grpSpPr>
        <p:sp>
          <p:nvSpPr>
            <p:cNvPr id="4" name="Rectangle 3"/>
            <p:cNvSpPr>
              <a:spLocks noChangeArrowheads="1"/>
            </p:cNvSpPr>
            <p:nvPr/>
          </p:nvSpPr>
          <p:spPr bwMode="auto">
            <a:xfrm>
              <a:off x="1152528" y="1900831"/>
              <a:ext cx="5634023" cy="5765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ts val="1200"/>
                </a:lnSpc>
                <a:spcBef>
                  <a:spcPct val="50000"/>
                </a:spcBef>
                <a:buClr>
                  <a:srgbClr val="FFFFFF"/>
                </a:buClr>
                <a:buSzPct val="80000"/>
              </a:pPr>
              <a:r>
                <a:rPr lang="zh-CN" altLang="en-US" sz="2000" b="1" dirty="0">
                  <a:solidFill>
                    <a:srgbClr val="11576A"/>
                  </a:solidFill>
                  <a:latin typeface="微软雅黑" pitchFamily="34" charset="-122"/>
                  <a:ea typeface="微软雅黑" pitchFamily="34" charset="-122"/>
                </a:rPr>
                <a:t>不同队列表示不同状态</a:t>
              </a:r>
              <a:endParaRPr lang="en-US" altLang="zh-CN" sz="2000" b="1" dirty="0">
                <a:solidFill>
                  <a:srgbClr val="11576A"/>
                </a:solidFill>
                <a:latin typeface="微软雅黑" pitchFamily="34" charset="-122"/>
                <a:ea typeface="微软雅黑" pitchFamily="34" charset="-122"/>
              </a:endParaRPr>
            </a:p>
            <a:p>
              <a:pPr>
                <a:lnSpc>
                  <a:spcPts val="1200"/>
                </a:lnSpc>
                <a:spcBef>
                  <a:spcPct val="50000"/>
                </a:spcBef>
                <a:buClr>
                  <a:srgbClr val="FFFFFF"/>
                </a:buClr>
                <a:buSzPct val="80000"/>
              </a:pPr>
              <a:r>
                <a:rPr lang="zh-CN" altLang="en-US" sz="2000" b="1" dirty="0">
                  <a:solidFill>
                    <a:srgbClr val="11576A"/>
                  </a:solidFill>
                  <a:latin typeface="微软雅黑" pitchFamily="34" charset="-122"/>
                  <a:ea typeface="微软雅黑" pitchFamily="34" charset="-122"/>
                </a:rPr>
                <a:t>    就绪队列、</a:t>
              </a:r>
              <a:r>
                <a:rPr lang="zh-CN" altLang="en-US" sz="2000" b="1" dirty="0">
                  <a:solidFill>
                    <a:srgbClr val="FF0000"/>
                  </a:solidFill>
                  <a:latin typeface="微软雅黑" pitchFamily="34" charset="-122"/>
                  <a:ea typeface="微软雅黑" pitchFamily="34" charset="-122"/>
                </a:rPr>
                <a:t>各种</a:t>
              </a:r>
              <a:r>
                <a:rPr lang="zh-CN" altLang="en-US" sz="2000" b="1" dirty="0">
                  <a:solidFill>
                    <a:srgbClr val="11576A"/>
                  </a:solidFill>
                  <a:latin typeface="微软雅黑" pitchFamily="34" charset="-122"/>
                  <a:ea typeface="微软雅黑" pitchFamily="34" charset="-122"/>
                </a:rPr>
                <a:t>等待队列</a:t>
              </a:r>
            </a:p>
          </p:txBody>
        </p:sp>
        <p:sp>
          <p:nvSpPr>
            <p:cNvPr id="7" name="TextBox 6"/>
            <p:cNvSpPr txBox="1"/>
            <p:nvPr/>
          </p:nvSpPr>
          <p:spPr>
            <a:xfrm>
              <a:off x="834646" y="1775336"/>
              <a:ext cx="389518"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pic>
          <p:nvPicPr>
            <p:cNvPr id="10" name="图片 9" descr="小点1.png"/>
            <p:cNvPicPr>
              <a:picLocks noChangeAspect="1"/>
            </p:cNvPicPr>
            <p:nvPr/>
          </p:nvPicPr>
          <p:blipFill>
            <a:blip r:embed="rId2" cstate="print"/>
            <a:stretch>
              <a:fillRect/>
            </a:stretch>
          </p:blipFill>
          <p:spPr>
            <a:xfrm>
              <a:off x="1310538" y="2199355"/>
              <a:ext cx="151066" cy="148997"/>
            </a:xfrm>
            <a:prstGeom prst="rect">
              <a:avLst/>
            </a:prstGeom>
            <a:effectLst/>
          </p:spPr>
        </p:pic>
      </p:grpSp>
      <p:grpSp>
        <p:nvGrpSpPr>
          <p:cNvPr id="13" name="组合 12"/>
          <p:cNvGrpSpPr/>
          <p:nvPr/>
        </p:nvGrpSpPr>
        <p:grpSpPr>
          <a:xfrm>
            <a:off x="834646" y="2501966"/>
            <a:ext cx="5951905" cy="1026137"/>
            <a:chOff x="834646" y="2501966"/>
            <a:chExt cx="5951905" cy="1026137"/>
          </a:xfrm>
        </p:grpSpPr>
        <p:sp>
          <p:nvSpPr>
            <p:cNvPr id="5" name="Rectangle 3"/>
            <p:cNvSpPr>
              <a:spLocks noChangeArrowheads="1"/>
            </p:cNvSpPr>
            <p:nvPr/>
          </p:nvSpPr>
          <p:spPr bwMode="auto">
            <a:xfrm>
              <a:off x="1152528" y="2643758"/>
              <a:ext cx="5634023" cy="8843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ts val="1200"/>
                </a:lnSpc>
                <a:spcBef>
                  <a:spcPct val="50000"/>
                </a:spcBef>
                <a:buClr>
                  <a:srgbClr val="FFFFFF"/>
                </a:buClr>
                <a:buSzPct val="80000"/>
              </a:pPr>
              <a:r>
                <a:rPr lang="zh-CN" altLang="en-US" sz="2000" b="1" dirty="0">
                  <a:solidFill>
                    <a:srgbClr val="11576A"/>
                  </a:solidFill>
                  <a:latin typeface="微软雅黑" pitchFamily="34" charset="-122"/>
                  <a:ea typeface="微软雅黑" pitchFamily="34" charset="-122"/>
                </a:rPr>
                <a:t>根据进程状态不同，进程</a:t>
              </a:r>
              <a:r>
                <a:rPr lang="zh-CN" altLang="en-US" sz="2000" b="1" dirty="0">
                  <a:solidFill>
                    <a:srgbClr val="FF0000"/>
                  </a:solidFill>
                  <a:latin typeface="微软雅黑" pitchFamily="34" charset="-122"/>
                  <a:ea typeface="微软雅黑" pitchFamily="34" charset="-122"/>
                </a:rPr>
                <a:t>PCB</a:t>
              </a:r>
              <a:r>
                <a:rPr lang="zh-CN" altLang="en-US" sz="2000" b="1" dirty="0">
                  <a:solidFill>
                    <a:srgbClr val="11576A"/>
                  </a:solidFill>
                  <a:latin typeface="微软雅黑" pitchFamily="34" charset="-122"/>
                  <a:ea typeface="微软雅黑" pitchFamily="34" charset="-122"/>
                </a:rPr>
                <a:t>加入相应队列</a:t>
              </a:r>
              <a:endParaRPr lang="en-US" altLang="zh-CN" sz="2000" b="1" dirty="0">
                <a:solidFill>
                  <a:srgbClr val="11576A"/>
                </a:solidFill>
                <a:latin typeface="微软雅黑" pitchFamily="34" charset="-122"/>
                <a:ea typeface="微软雅黑" pitchFamily="34" charset="-122"/>
              </a:endParaRPr>
            </a:p>
            <a:p>
              <a:pPr>
                <a:lnSpc>
                  <a:spcPts val="1200"/>
                </a:lnSpc>
                <a:spcBef>
                  <a:spcPct val="50000"/>
                </a:spcBef>
                <a:buClr>
                  <a:srgbClr val="FFFFFF"/>
                </a:buClr>
                <a:buSzPct val="80000"/>
              </a:pPr>
              <a:r>
                <a:rPr lang="zh-CN" altLang="en-US" sz="2000" b="1" dirty="0">
                  <a:solidFill>
                    <a:srgbClr val="11576A"/>
                  </a:solidFill>
                  <a:latin typeface="微软雅黑" pitchFamily="34" charset="-122"/>
                  <a:ea typeface="微软雅黑" pitchFamily="34" charset="-122"/>
                </a:rPr>
                <a:t>    进程状态变化时，它所在的PCB会从一个队列</a:t>
              </a:r>
              <a:endParaRPr lang="en-US" altLang="zh-CN" sz="2000" b="1" dirty="0">
                <a:solidFill>
                  <a:srgbClr val="11576A"/>
                </a:solidFill>
                <a:latin typeface="微软雅黑" pitchFamily="34" charset="-122"/>
                <a:ea typeface="微软雅黑" pitchFamily="34" charset="-122"/>
              </a:endParaRPr>
            </a:p>
            <a:p>
              <a:pPr>
                <a:lnSpc>
                  <a:spcPts val="1200"/>
                </a:lnSpc>
                <a:spcBef>
                  <a:spcPct val="50000"/>
                </a:spcBef>
                <a:buClr>
                  <a:srgbClr val="FFFFFF"/>
                </a:buClr>
                <a:buSzPct val="80000"/>
              </a:pPr>
              <a:r>
                <a:rPr lang="en-US" altLang="zh-CN" sz="2000" b="1" dirty="0">
                  <a:solidFill>
                    <a:srgbClr val="11576A"/>
                  </a:solidFill>
                  <a:latin typeface="微软雅黑" pitchFamily="34" charset="-122"/>
                  <a:ea typeface="微软雅黑" pitchFamily="34" charset="-122"/>
                </a:rPr>
                <a:t>    </a:t>
              </a:r>
              <a:r>
                <a:rPr lang="zh-CN" altLang="en-US" sz="2000" b="1" dirty="0">
                  <a:solidFill>
                    <a:srgbClr val="11576A"/>
                  </a:solidFill>
                  <a:latin typeface="微软雅黑" pitchFamily="34" charset="-122"/>
                  <a:ea typeface="微软雅黑" pitchFamily="34" charset="-122"/>
                </a:rPr>
                <a:t>换到另一个</a:t>
              </a:r>
            </a:p>
          </p:txBody>
        </p:sp>
        <p:sp>
          <p:nvSpPr>
            <p:cNvPr id="8" name="TextBox 7"/>
            <p:cNvSpPr txBox="1"/>
            <p:nvPr/>
          </p:nvSpPr>
          <p:spPr>
            <a:xfrm>
              <a:off x="834646" y="2501966"/>
              <a:ext cx="389518"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pic>
          <p:nvPicPr>
            <p:cNvPr id="11" name="图片 10" descr="小点1.png"/>
            <p:cNvPicPr>
              <a:picLocks noChangeAspect="1"/>
            </p:cNvPicPr>
            <p:nvPr/>
          </p:nvPicPr>
          <p:blipFill>
            <a:blip r:embed="rId2" cstate="print"/>
            <a:stretch>
              <a:fillRect/>
            </a:stretch>
          </p:blipFill>
          <p:spPr>
            <a:xfrm>
              <a:off x="1310538" y="2932682"/>
              <a:ext cx="151066" cy="148997"/>
            </a:xfrm>
            <a:prstGeom prst="rect">
              <a:avLst/>
            </a:prstGeom>
            <a:effectLst/>
          </p:spPr>
        </p:pic>
      </p:grpSp>
    </p:spTree>
    <p:extLst>
      <p:ext uri="{BB962C8B-B14F-4D97-AF65-F5344CB8AC3E}">
        <p14:creationId xmlns:p14="http://schemas.microsoft.com/office/powerpoint/2010/main" val="305558048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sym typeface="MS PGothic" pitchFamily="34" charset="-128"/>
              </a:rPr>
              <a:t>进程状态的队列表现</a:t>
            </a:r>
            <a:endParaRPr lang="zh-CN" altLang="zh-CN" sz="3000" b="1" dirty="0">
              <a:solidFill>
                <a:srgbClr val="11576A"/>
              </a:solidFill>
              <a:latin typeface="微软雅黑" pitchFamily="34" charset="-122"/>
              <a:ea typeface="微软雅黑" pitchFamily="34" charset="-122"/>
              <a:sym typeface="MS PGothic" pitchFamily="34" charset="-128"/>
            </a:endParaRPr>
          </a:p>
        </p:txBody>
      </p:sp>
      <p:sp>
        <p:nvSpPr>
          <p:cNvPr id="4" name="矩形 3"/>
          <p:cNvSpPr/>
          <p:nvPr/>
        </p:nvSpPr>
        <p:spPr>
          <a:xfrm>
            <a:off x="670033" y="2576792"/>
            <a:ext cx="928694" cy="357190"/>
          </a:xfrm>
          <a:prstGeom prst="rect">
            <a:avLst/>
          </a:prstGeom>
          <a:gradFill>
            <a:gsLst>
              <a:gs pos="100000">
                <a:srgbClr val="11576A"/>
              </a:gs>
              <a:gs pos="0">
                <a:srgbClr val="0EB1C8"/>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666944" y="2603345"/>
            <a:ext cx="954107" cy="323165"/>
          </a:xfrm>
          <a:prstGeom prst="rect">
            <a:avLst/>
          </a:prstGeom>
          <a:noFill/>
        </p:spPr>
        <p:txBody>
          <a:bodyPr wrap="none" rtlCol="0">
            <a:spAutoFit/>
          </a:bodyPr>
          <a:lstStyle/>
          <a:p>
            <a:r>
              <a:rPr lang="zh-CN" altLang="en-US" sz="1500" b="1">
                <a:solidFill>
                  <a:schemeClr val="bg1"/>
                </a:solidFill>
                <a:latin typeface="微软雅黑" pitchFamily="34" charset="-122"/>
                <a:ea typeface="微软雅黑" pitchFamily="34" charset="-122"/>
              </a:rPr>
              <a:t>接收进程</a:t>
            </a:r>
          </a:p>
        </p:txBody>
      </p:sp>
      <p:cxnSp>
        <p:nvCxnSpPr>
          <p:cNvPr id="7" name="直接连接符 6"/>
          <p:cNvCxnSpPr/>
          <p:nvPr/>
        </p:nvCxnSpPr>
        <p:spPr>
          <a:xfrm flipV="1">
            <a:off x="1929588" y="1186647"/>
            <a:ext cx="0" cy="3599681"/>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916094" y="1168390"/>
            <a:ext cx="642942"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1916094" y="1804982"/>
            <a:ext cx="642942"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1916094" y="2570162"/>
            <a:ext cx="642942"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1928794" y="3532194"/>
            <a:ext cx="642942" cy="1588"/>
          </a:xfrm>
          <a:prstGeom prst="straightConnector1">
            <a:avLst/>
          </a:prstGeom>
          <a:ln w="28575">
            <a:solidFill>
              <a:srgbClr val="11576A"/>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928794" y="4137036"/>
            <a:ext cx="642942" cy="1588"/>
          </a:xfrm>
          <a:prstGeom prst="straightConnector1">
            <a:avLst/>
          </a:prstGeom>
          <a:ln w="28575">
            <a:solidFill>
              <a:srgbClr val="11576A"/>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928794" y="4786328"/>
            <a:ext cx="642942" cy="1588"/>
          </a:xfrm>
          <a:prstGeom prst="straightConnector1">
            <a:avLst/>
          </a:prstGeom>
          <a:ln w="28575">
            <a:solidFill>
              <a:srgbClr val="11576A"/>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643306" y="2570162"/>
            <a:ext cx="1044000"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786446" y="2570162"/>
            <a:ext cx="828000"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643306" y="1142990"/>
            <a:ext cx="57150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3481380" y="1857370"/>
            <a:ext cx="142876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643306" y="1798632"/>
            <a:ext cx="57150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2571736" y="1023133"/>
            <a:ext cx="1071570" cy="302400"/>
            <a:chOff x="2571736" y="1023133"/>
            <a:chExt cx="1071570" cy="302400"/>
          </a:xfrm>
        </p:grpSpPr>
        <p:cxnSp>
          <p:nvCxnSpPr>
            <p:cNvPr id="23" name="直接连接符 22"/>
            <p:cNvCxnSpPr/>
            <p:nvPr/>
          </p:nvCxnSpPr>
          <p:spPr>
            <a:xfrm>
              <a:off x="2571736" y="1038214"/>
              <a:ext cx="107157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571736" y="1309678"/>
              <a:ext cx="107157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3479406" y="1173539"/>
              <a:ext cx="302400" cy="1588"/>
            </a:xfrm>
            <a:prstGeom prst="line">
              <a:avLst/>
            </a:prstGeom>
            <a:ln w="508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3286910" y="1167596"/>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3072596" y="1167596"/>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5400000">
              <a:off x="2858282" y="1167596"/>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2643968" y="1167596"/>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2571736" y="1643056"/>
            <a:ext cx="1071570" cy="302400"/>
            <a:chOff x="2571736" y="1023133"/>
            <a:chExt cx="1071570" cy="302400"/>
          </a:xfrm>
        </p:grpSpPr>
        <p:cxnSp>
          <p:nvCxnSpPr>
            <p:cNvPr id="35" name="直接连接符 34"/>
            <p:cNvCxnSpPr/>
            <p:nvPr/>
          </p:nvCxnSpPr>
          <p:spPr>
            <a:xfrm>
              <a:off x="2571736" y="1038214"/>
              <a:ext cx="107157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571736" y="1309678"/>
              <a:ext cx="107157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5400000">
              <a:off x="3479406" y="1173539"/>
              <a:ext cx="302400" cy="1588"/>
            </a:xfrm>
            <a:prstGeom prst="line">
              <a:avLst/>
            </a:prstGeom>
            <a:ln w="508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5400000">
              <a:off x="3286910" y="1167596"/>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a:off x="3072596" y="1167596"/>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a:off x="2858282" y="1167596"/>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2643968" y="1167596"/>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2571736" y="2420550"/>
            <a:ext cx="1071570" cy="302400"/>
            <a:chOff x="2571736" y="1023133"/>
            <a:chExt cx="1071570" cy="302400"/>
          </a:xfrm>
        </p:grpSpPr>
        <p:cxnSp>
          <p:nvCxnSpPr>
            <p:cNvPr id="43" name="直接连接符 42"/>
            <p:cNvCxnSpPr/>
            <p:nvPr/>
          </p:nvCxnSpPr>
          <p:spPr>
            <a:xfrm>
              <a:off x="2571736" y="1038214"/>
              <a:ext cx="107157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2571736" y="1309678"/>
              <a:ext cx="107157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a:off x="3479406" y="1173539"/>
              <a:ext cx="302400" cy="1588"/>
            </a:xfrm>
            <a:prstGeom prst="line">
              <a:avLst/>
            </a:prstGeom>
            <a:ln w="508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3286910" y="1167596"/>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a:off x="3072596" y="1167596"/>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a:off x="2858282" y="1167596"/>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5400000">
              <a:off x="2643968" y="1167596"/>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2571736" y="3379793"/>
            <a:ext cx="1071570" cy="302400"/>
            <a:chOff x="2571736" y="1023133"/>
            <a:chExt cx="1071570" cy="302400"/>
          </a:xfrm>
          <a:scene3d>
            <a:camera prst="orthographicFront">
              <a:rot lat="0" lon="10800000" rev="0"/>
            </a:camera>
            <a:lightRig rig="threePt" dir="t"/>
          </a:scene3d>
        </p:grpSpPr>
        <p:cxnSp>
          <p:nvCxnSpPr>
            <p:cNvPr id="51" name="直接连接符 50"/>
            <p:cNvCxnSpPr/>
            <p:nvPr/>
          </p:nvCxnSpPr>
          <p:spPr>
            <a:xfrm>
              <a:off x="2571736" y="1038214"/>
              <a:ext cx="107157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2571736" y="1309678"/>
              <a:ext cx="107157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a:off x="3479406" y="1173539"/>
              <a:ext cx="302400" cy="1588"/>
            </a:xfrm>
            <a:prstGeom prst="line">
              <a:avLst/>
            </a:prstGeom>
            <a:ln w="508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a:off x="3286910" y="1167596"/>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a:off x="3072596" y="1167596"/>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400000">
              <a:off x="2858282" y="1167596"/>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a:off x="2643968" y="1167596"/>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71736" y="4000510"/>
            <a:ext cx="1071570" cy="302400"/>
            <a:chOff x="2571736" y="1023133"/>
            <a:chExt cx="1071570" cy="302400"/>
          </a:xfrm>
          <a:scene3d>
            <a:camera prst="orthographicFront">
              <a:rot lat="0" lon="10800000" rev="0"/>
            </a:camera>
            <a:lightRig rig="threePt" dir="t"/>
          </a:scene3d>
        </p:grpSpPr>
        <p:cxnSp>
          <p:nvCxnSpPr>
            <p:cNvPr id="59" name="直接连接符 58"/>
            <p:cNvCxnSpPr/>
            <p:nvPr/>
          </p:nvCxnSpPr>
          <p:spPr>
            <a:xfrm>
              <a:off x="2571736" y="1038214"/>
              <a:ext cx="107157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571736" y="1309678"/>
              <a:ext cx="107157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5400000">
              <a:off x="3479406" y="1173539"/>
              <a:ext cx="302400" cy="1588"/>
            </a:xfrm>
            <a:prstGeom prst="line">
              <a:avLst/>
            </a:prstGeom>
            <a:ln w="508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a:off x="3286910" y="1167596"/>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a:off x="3072596" y="1167596"/>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2858282" y="1167596"/>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5400000">
              <a:off x="2643968" y="1167596"/>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66" name="组合 65"/>
          <p:cNvGrpSpPr/>
          <p:nvPr/>
        </p:nvGrpSpPr>
        <p:grpSpPr>
          <a:xfrm>
            <a:off x="2571736" y="4643452"/>
            <a:ext cx="1071570" cy="302400"/>
            <a:chOff x="2571736" y="1023133"/>
            <a:chExt cx="1071570" cy="302400"/>
          </a:xfrm>
          <a:scene3d>
            <a:camera prst="orthographicFront">
              <a:rot lat="0" lon="10800000" rev="0"/>
            </a:camera>
            <a:lightRig rig="threePt" dir="t"/>
          </a:scene3d>
        </p:grpSpPr>
        <p:cxnSp>
          <p:nvCxnSpPr>
            <p:cNvPr id="67" name="直接连接符 66"/>
            <p:cNvCxnSpPr/>
            <p:nvPr/>
          </p:nvCxnSpPr>
          <p:spPr>
            <a:xfrm>
              <a:off x="2571736" y="1038214"/>
              <a:ext cx="107157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2571736" y="1309678"/>
              <a:ext cx="107157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5400000">
              <a:off x="3479406" y="1173539"/>
              <a:ext cx="302400" cy="1588"/>
            </a:xfrm>
            <a:prstGeom prst="line">
              <a:avLst/>
            </a:prstGeom>
            <a:ln w="508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5400000">
              <a:off x="3286910" y="1167596"/>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5400000">
              <a:off x="3072596" y="1167596"/>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5400000">
              <a:off x="2858282" y="1167596"/>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5400000">
              <a:off x="2643968" y="1167596"/>
              <a:ext cx="28575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74" name="矩形 73"/>
          <p:cNvSpPr/>
          <p:nvPr/>
        </p:nvSpPr>
        <p:spPr>
          <a:xfrm>
            <a:off x="4756065" y="2366961"/>
            <a:ext cx="928694" cy="357190"/>
          </a:xfrm>
          <a:prstGeom prst="rect">
            <a:avLst/>
          </a:prstGeom>
          <a:gradFill>
            <a:gsLst>
              <a:gs pos="100000">
                <a:srgbClr val="11576A"/>
              </a:gs>
              <a:gs pos="0">
                <a:srgbClr val="0EB1C8"/>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TextBox 74"/>
          <p:cNvSpPr txBox="1"/>
          <p:nvPr/>
        </p:nvSpPr>
        <p:spPr>
          <a:xfrm>
            <a:off x="4829176" y="2393514"/>
            <a:ext cx="761747" cy="323165"/>
          </a:xfrm>
          <a:prstGeom prst="rect">
            <a:avLst/>
          </a:prstGeom>
          <a:noFill/>
        </p:spPr>
        <p:txBody>
          <a:bodyPr wrap="none" rtlCol="0">
            <a:spAutoFit/>
          </a:bodyPr>
          <a:lstStyle/>
          <a:p>
            <a:r>
              <a:rPr lang="zh-CN" altLang="en-US" sz="1500" b="1">
                <a:solidFill>
                  <a:schemeClr val="bg1"/>
                </a:solidFill>
                <a:latin typeface="微软雅黑" pitchFamily="34" charset="-122"/>
                <a:ea typeface="微软雅黑" pitchFamily="34" charset="-122"/>
              </a:rPr>
              <a:t>处理机</a:t>
            </a:r>
          </a:p>
        </p:txBody>
      </p:sp>
      <p:cxnSp>
        <p:nvCxnSpPr>
          <p:cNvPr id="79" name="直接连接符 78"/>
          <p:cNvCxnSpPr/>
          <p:nvPr/>
        </p:nvCxnSpPr>
        <p:spPr>
          <a:xfrm>
            <a:off x="5786446" y="2643188"/>
            <a:ext cx="21431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5400000">
            <a:off x="4908060" y="3710488"/>
            <a:ext cx="21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rot="10800000">
            <a:off x="3643306" y="4786328"/>
            <a:ext cx="2357454" cy="1588"/>
          </a:xfrm>
          <a:prstGeom prst="straightConnector1">
            <a:avLst/>
          </a:prstGeom>
          <a:ln w="28575">
            <a:solidFill>
              <a:srgbClr val="11576A"/>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rot="10800000">
            <a:off x="3643306" y="4143386"/>
            <a:ext cx="2357454" cy="1588"/>
          </a:xfrm>
          <a:prstGeom prst="straightConnector1">
            <a:avLst/>
          </a:prstGeom>
          <a:ln w="28575">
            <a:solidFill>
              <a:srgbClr val="11576A"/>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rot="10800000">
            <a:off x="3643306" y="3500444"/>
            <a:ext cx="2357454" cy="1588"/>
          </a:xfrm>
          <a:prstGeom prst="straightConnector1">
            <a:avLst/>
          </a:prstGeom>
          <a:ln w="28575">
            <a:solidFill>
              <a:srgbClr val="11576A"/>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rot="10800000">
            <a:off x="1932760" y="3071816"/>
            <a:ext cx="4068000" cy="1588"/>
          </a:xfrm>
          <a:prstGeom prst="straightConnector1">
            <a:avLst/>
          </a:prstGeom>
          <a:ln w="28575">
            <a:solidFill>
              <a:srgbClr val="11576A"/>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2778430" y="736089"/>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93"/>
          <p:cNvSpPr txBox="1"/>
          <p:nvPr/>
        </p:nvSpPr>
        <p:spPr>
          <a:xfrm>
            <a:off x="2714612" y="714362"/>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就绪队列</a:t>
            </a:r>
            <a:r>
              <a:rPr lang="en-US" altLang="zh-CN" sz="1100" b="1">
                <a:solidFill>
                  <a:srgbClr val="11576A"/>
                </a:solidFill>
                <a:latin typeface="微软雅黑" pitchFamily="34" charset="-122"/>
                <a:ea typeface="微软雅黑" pitchFamily="34" charset="-122"/>
              </a:rPr>
              <a:t>1</a:t>
            </a:r>
            <a:endParaRPr lang="zh-CN" altLang="en-US" sz="1100" b="1">
              <a:solidFill>
                <a:srgbClr val="11576A"/>
              </a:solidFill>
              <a:latin typeface="微软雅黑" pitchFamily="34" charset="-122"/>
              <a:ea typeface="微软雅黑" pitchFamily="34" charset="-122"/>
            </a:endParaRPr>
          </a:p>
        </p:txBody>
      </p:sp>
      <p:sp>
        <p:nvSpPr>
          <p:cNvPr id="95" name="圆角矩形 94"/>
          <p:cNvSpPr/>
          <p:nvPr/>
        </p:nvSpPr>
        <p:spPr>
          <a:xfrm>
            <a:off x="2776525" y="1366829"/>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TextBox 95"/>
          <p:cNvSpPr txBox="1"/>
          <p:nvPr/>
        </p:nvSpPr>
        <p:spPr>
          <a:xfrm>
            <a:off x="2712707" y="1345102"/>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就绪队列</a:t>
            </a:r>
            <a:r>
              <a:rPr lang="en-US" altLang="zh-CN" sz="1100" b="1">
                <a:solidFill>
                  <a:srgbClr val="11576A"/>
                </a:solidFill>
                <a:latin typeface="微软雅黑" pitchFamily="34" charset="-122"/>
                <a:ea typeface="微软雅黑" pitchFamily="34" charset="-122"/>
              </a:rPr>
              <a:t>2</a:t>
            </a:r>
            <a:endParaRPr lang="zh-CN" altLang="en-US" sz="1100" b="1">
              <a:solidFill>
                <a:srgbClr val="11576A"/>
              </a:solidFill>
              <a:latin typeface="微软雅黑" pitchFamily="34" charset="-122"/>
              <a:ea typeface="微软雅黑" pitchFamily="34" charset="-122"/>
            </a:endParaRPr>
          </a:p>
        </p:txBody>
      </p:sp>
      <p:sp>
        <p:nvSpPr>
          <p:cNvPr id="97" name="圆角矩形 96"/>
          <p:cNvSpPr/>
          <p:nvPr/>
        </p:nvSpPr>
        <p:spPr>
          <a:xfrm>
            <a:off x="2768905" y="2164849"/>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TextBox 97"/>
          <p:cNvSpPr txBox="1"/>
          <p:nvPr/>
        </p:nvSpPr>
        <p:spPr>
          <a:xfrm>
            <a:off x="2705087" y="2143122"/>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就绪队列</a:t>
            </a:r>
            <a:r>
              <a:rPr lang="en-US" altLang="zh-CN" sz="1100" b="1" dirty="0">
                <a:solidFill>
                  <a:srgbClr val="11576A"/>
                </a:solidFill>
                <a:latin typeface="微软雅黑" pitchFamily="34" charset="-122"/>
                <a:ea typeface="微软雅黑" pitchFamily="34" charset="-122"/>
              </a:rPr>
              <a:t>n</a:t>
            </a:r>
            <a:endParaRPr lang="zh-CN" altLang="en-US" sz="1100" b="1" dirty="0">
              <a:solidFill>
                <a:srgbClr val="11576A"/>
              </a:solidFill>
              <a:latin typeface="微软雅黑" pitchFamily="34" charset="-122"/>
              <a:ea typeface="微软雅黑" pitchFamily="34" charset="-122"/>
            </a:endParaRPr>
          </a:p>
        </p:txBody>
      </p:sp>
      <p:sp>
        <p:nvSpPr>
          <p:cNvPr id="99" name="TextBox 98"/>
          <p:cNvSpPr txBox="1"/>
          <p:nvPr/>
        </p:nvSpPr>
        <p:spPr>
          <a:xfrm>
            <a:off x="2814625" y="1804982"/>
            <a:ext cx="571504" cy="415498"/>
          </a:xfrm>
          <a:prstGeom prst="rect">
            <a:avLst/>
          </a:prstGeom>
          <a:noFill/>
        </p:spPr>
        <p:txBody>
          <a:bodyPr wrap="square" tIns="0" rtlCol="0">
            <a:spAutoFit/>
          </a:bodyPr>
          <a:lstStyle/>
          <a:p>
            <a:pPr algn="ctr"/>
            <a:r>
              <a:rPr lang="en-US" altLang="zh-CN" sz="2400" b="1">
                <a:solidFill>
                  <a:srgbClr val="11576A"/>
                </a:solidFill>
                <a:latin typeface="微软雅黑" pitchFamily="34" charset="-122"/>
                <a:ea typeface="微软雅黑" pitchFamily="34" charset="-122"/>
              </a:rPr>
              <a:t>…</a:t>
            </a:r>
            <a:endParaRPr lang="zh-CN" altLang="en-US" sz="2400" b="1">
              <a:solidFill>
                <a:srgbClr val="11576A"/>
              </a:solidFill>
              <a:latin typeface="微软雅黑" pitchFamily="34" charset="-122"/>
              <a:ea typeface="微软雅黑" pitchFamily="34" charset="-122"/>
            </a:endParaRPr>
          </a:p>
        </p:txBody>
      </p:sp>
      <p:sp>
        <p:nvSpPr>
          <p:cNvPr id="100" name="TextBox 99"/>
          <p:cNvSpPr txBox="1"/>
          <p:nvPr/>
        </p:nvSpPr>
        <p:spPr>
          <a:xfrm>
            <a:off x="2847963" y="4205299"/>
            <a:ext cx="571504" cy="415498"/>
          </a:xfrm>
          <a:prstGeom prst="rect">
            <a:avLst/>
          </a:prstGeom>
          <a:noFill/>
        </p:spPr>
        <p:txBody>
          <a:bodyPr wrap="square" tIns="0" rtlCol="0">
            <a:spAutoFit/>
          </a:bodyPr>
          <a:lstStyle/>
          <a:p>
            <a:pPr algn="ctr"/>
            <a:r>
              <a:rPr lang="en-US" altLang="zh-CN" sz="2400" b="1">
                <a:solidFill>
                  <a:srgbClr val="11576A"/>
                </a:solidFill>
                <a:latin typeface="微软雅黑" pitchFamily="34" charset="-122"/>
                <a:ea typeface="微软雅黑" pitchFamily="34" charset="-122"/>
              </a:rPr>
              <a:t>…</a:t>
            </a:r>
            <a:endParaRPr lang="zh-CN" altLang="en-US" sz="2400" b="1">
              <a:solidFill>
                <a:srgbClr val="11576A"/>
              </a:solidFill>
              <a:latin typeface="微软雅黑" pitchFamily="34" charset="-122"/>
              <a:ea typeface="微软雅黑" pitchFamily="34" charset="-122"/>
            </a:endParaRPr>
          </a:p>
        </p:txBody>
      </p:sp>
      <p:sp>
        <p:nvSpPr>
          <p:cNvPr id="101" name="圆角矩形 100"/>
          <p:cNvSpPr/>
          <p:nvPr/>
        </p:nvSpPr>
        <p:spPr>
          <a:xfrm>
            <a:off x="5778826" y="2183899"/>
            <a:ext cx="720000" cy="216000"/>
          </a:xfrm>
          <a:prstGeom prst="roundRect">
            <a:avLst/>
          </a:prstGeom>
          <a:gradFill>
            <a:gsLst>
              <a:gs pos="0">
                <a:srgbClr val="CCFFFF"/>
              </a:gs>
              <a:gs pos="100000">
                <a:srgbClr val="0EB1C8"/>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TextBox 101"/>
          <p:cNvSpPr txBox="1"/>
          <p:nvPr/>
        </p:nvSpPr>
        <p:spPr>
          <a:xfrm>
            <a:off x="5710690" y="2177583"/>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终止进程</a:t>
            </a:r>
          </a:p>
        </p:txBody>
      </p:sp>
      <p:sp>
        <p:nvSpPr>
          <p:cNvPr id="103" name="圆角矩形 102"/>
          <p:cNvSpPr/>
          <p:nvPr/>
        </p:nvSpPr>
        <p:spPr>
          <a:xfrm>
            <a:off x="3840475" y="2764928"/>
            <a:ext cx="360000" cy="216000"/>
          </a:xfrm>
          <a:prstGeom prst="roundRect">
            <a:avLst/>
          </a:prstGeom>
          <a:gradFill>
            <a:gsLst>
              <a:gs pos="0">
                <a:srgbClr val="CCFFFF"/>
              </a:gs>
              <a:gs pos="100000">
                <a:srgbClr val="0EB1C8"/>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 name="TextBox 103"/>
          <p:cNvSpPr txBox="1"/>
          <p:nvPr/>
        </p:nvSpPr>
        <p:spPr>
          <a:xfrm>
            <a:off x="3785388" y="2749523"/>
            <a:ext cx="500066" cy="261610"/>
          </a:xfrm>
          <a:prstGeom prst="rect">
            <a:avLst/>
          </a:prstGeom>
          <a:noFill/>
        </p:spPr>
        <p:txBody>
          <a:bodyPr wrap="square" rtlCol="0">
            <a:spAutoFit/>
          </a:bodyPr>
          <a:lstStyle/>
          <a:p>
            <a:r>
              <a:rPr lang="zh-CN" altLang="en-US" sz="1100" b="1" dirty="0">
                <a:solidFill>
                  <a:srgbClr val="11576A"/>
                </a:solidFill>
                <a:latin typeface="微软雅黑" pitchFamily="34" charset="-122"/>
                <a:ea typeface="微软雅黑" pitchFamily="34" charset="-122"/>
              </a:rPr>
              <a:t>超时</a:t>
            </a:r>
          </a:p>
        </p:txBody>
      </p:sp>
      <p:sp>
        <p:nvSpPr>
          <p:cNvPr id="105" name="圆角矩形 104"/>
          <p:cNvSpPr/>
          <p:nvPr/>
        </p:nvSpPr>
        <p:spPr>
          <a:xfrm>
            <a:off x="2002137" y="3136406"/>
            <a:ext cx="720000" cy="216000"/>
          </a:xfrm>
          <a:prstGeom prst="roundRect">
            <a:avLst/>
          </a:prstGeom>
          <a:gradFill>
            <a:gsLst>
              <a:gs pos="0">
                <a:srgbClr val="CCFFFF"/>
              </a:gs>
              <a:gs pos="100000">
                <a:srgbClr val="0EB1C8"/>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6" name="TextBox 105"/>
          <p:cNvSpPr txBox="1"/>
          <p:nvPr/>
        </p:nvSpPr>
        <p:spPr>
          <a:xfrm>
            <a:off x="1922002" y="3122153"/>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a:t>
            </a:r>
            <a:r>
              <a:rPr lang="en-US" altLang="zh-CN" sz="1100" b="1" dirty="0">
                <a:solidFill>
                  <a:srgbClr val="11576A"/>
                </a:solidFill>
                <a:latin typeface="微软雅黑" pitchFamily="34" charset="-122"/>
                <a:ea typeface="微软雅黑" pitchFamily="34" charset="-122"/>
              </a:rPr>
              <a:t>1</a:t>
            </a:r>
            <a:r>
              <a:rPr lang="zh-CN" altLang="en-US" sz="1100" b="1" dirty="0">
                <a:solidFill>
                  <a:srgbClr val="11576A"/>
                </a:solidFill>
                <a:latin typeface="微软雅黑" pitchFamily="34" charset="-122"/>
                <a:ea typeface="微软雅黑" pitchFamily="34" charset="-122"/>
              </a:rPr>
              <a:t>发生</a:t>
            </a:r>
          </a:p>
        </p:txBody>
      </p:sp>
      <p:sp>
        <p:nvSpPr>
          <p:cNvPr id="107" name="圆角矩形 106"/>
          <p:cNvSpPr/>
          <p:nvPr/>
        </p:nvSpPr>
        <p:spPr>
          <a:xfrm>
            <a:off x="2016425" y="3736485"/>
            <a:ext cx="720000" cy="216000"/>
          </a:xfrm>
          <a:prstGeom prst="roundRect">
            <a:avLst/>
          </a:prstGeom>
          <a:gradFill>
            <a:gsLst>
              <a:gs pos="0">
                <a:srgbClr val="CCFFFF"/>
              </a:gs>
              <a:gs pos="100000">
                <a:srgbClr val="0EB1C8"/>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 name="TextBox 107"/>
          <p:cNvSpPr txBox="1"/>
          <p:nvPr/>
        </p:nvSpPr>
        <p:spPr>
          <a:xfrm>
            <a:off x="1933160" y="3715843"/>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a:t>
            </a:r>
            <a:r>
              <a:rPr lang="en-US" altLang="zh-CN" sz="1100" b="1" dirty="0">
                <a:solidFill>
                  <a:srgbClr val="11576A"/>
                </a:solidFill>
                <a:latin typeface="微软雅黑" pitchFamily="34" charset="-122"/>
                <a:ea typeface="微软雅黑" pitchFamily="34" charset="-122"/>
              </a:rPr>
              <a:t>2</a:t>
            </a:r>
            <a:r>
              <a:rPr lang="zh-CN" altLang="en-US" sz="1100" b="1" dirty="0">
                <a:solidFill>
                  <a:srgbClr val="11576A"/>
                </a:solidFill>
                <a:latin typeface="微软雅黑" pitchFamily="34" charset="-122"/>
                <a:ea typeface="微软雅黑" pitchFamily="34" charset="-122"/>
              </a:rPr>
              <a:t>发生</a:t>
            </a:r>
          </a:p>
        </p:txBody>
      </p:sp>
      <p:sp>
        <p:nvSpPr>
          <p:cNvPr id="109" name="圆角矩形 108"/>
          <p:cNvSpPr/>
          <p:nvPr/>
        </p:nvSpPr>
        <p:spPr>
          <a:xfrm>
            <a:off x="2025950" y="4367356"/>
            <a:ext cx="828000" cy="216000"/>
          </a:xfrm>
          <a:prstGeom prst="roundRect">
            <a:avLst/>
          </a:prstGeom>
          <a:gradFill>
            <a:gsLst>
              <a:gs pos="0">
                <a:srgbClr val="CCFFFF"/>
              </a:gs>
              <a:gs pos="100000">
                <a:srgbClr val="0EB1C8"/>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0" name="TextBox 109"/>
          <p:cNvSpPr txBox="1"/>
          <p:nvPr/>
        </p:nvSpPr>
        <p:spPr>
          <a:xfrm>
            <a:off x="1924032" y="4346945"/>
            <a:ext cx="1000132"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a:t>
            </a:r>
            <a:r>
              <a:rPr lang="en-US" altLang="zh-CN" sz="1100" b="1" dirty="0">
                <a:solidFill>
                  <a:srgbClr val="11576A"/>
                </a:solidFill>
                <a:latin typeface="微软雅黑" pitchFamily="34" charset="-122"/>
                <a:ea typeface="微软雅黑" pitchFamily="34" charset="-122"/>
              </a:rPr>
              <a:t>m</a:t>
            </a:r>
            <a:r>
              <a:rPr lang="zh-CN" altLang="en-US" sz="1100" b="1" dirty="0">
                <a:solidFill>
                  <a:srgbClr val="11576A"/>
                </a:solidFill>
                <a:latin typeface="微软雅黑" pitchFamily="34" charset="-122"/>
                <a:ea typeface="微软雅黑" pitchFamily="34" charset="-122"/>
              </a:rPr>
              <a:t>发生</a:t>
            </a:r>
          </a:p>
        </p:txBody>
      </p:sp>
      <p:sp>
        <p:nvSpPr>
          <p:cNvPr id="111" name="圆角矩形 110"/>
          <p:cNvSpPr/>
          <p:nvPr/>
        </p:nvSpPr>
        <p:spPr>
          <a:xfrm>
            <a:off x="4635818" y="3226894"/>
            <a:ext cx="720000" cy="216000"/>
          </a:xfrm>
          <a:prstGeom prst="roundRect">
            <a:avLst/>
          </a:prstGeom>
          <a:gradFill>
            <a:gsLst>
              <a:gs pos="0">
                <a:srgbClr val="CCFFFF"/>
              </a:gs>
              <a:gs pos="100000">
                <a:srgbClr val="0EB1C8"/>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 name="TextBox 111"/>
          <p:cNvSpPr txBox="1"/>
          <p:nvPr/>
        </p:nvSpPr>
        <p:spPr>
          <a:xfrm>
            <a:off x="4575139" y="320408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r>
              <a:rPr lang="en-US" altLang="zh-CN" sz="1100" b="1" dirty="0">
                <a:solidFill>
                  <a:srgbClr val="11576A"/>
                </a:solidFill>
                <a:latin typeface="微软雅黑" pitchFamily="34" charset="-122"/>
                <a:ea typeface="微软雅黑" pitchFamily="34" charset="-122"/>
              </a:rPr>
              <a:t>1</a:t>
            </a:r>
            <a:endParaRPr lang="zh-CN" altLang="en-US" sz="1100" b="1" dirty="0">
              <a:solidFill>
                <a:srgbClr val="11576A"/>
              </a:solidFill>
              <a:latin typeface="微软雅黑" pitchFamily="34" charset="-122"/>
              <a:ea typeface="微软雅黑" pitchFamily="34" charset="-122"/>
            </a:endParaRPr>
          </a:p>
        </p:txBody>
      </p:sp>
      <p:sp>
        <p:nvSpPr>
          <p:cNvPr id="113" name="圆角矩形 112"/>
          <p:cNvSpPr/>
          <p:nvPr/>
        </p:nvSpPr>
        <p:spPr>
          <a:xfrm>
            <a:off x="4645343" y="3855548"/>
            <a:ext cx="720000" cy="216000"/>
          </a:xfrm>
          <a:prstGeom prst="roundRect">
            <a:avLst/>
          </a:prstGeom>
          <a:gradFill>
            <a:gsLst>
              <a:gs pos="0">
                <a:srgbClr val="CCFFFF"/>
              </a:gs>
              <a:gs pos="100000">
                <a:srgbClr val="0EB1C8"/>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 name="TextBox 113"/>
          <p:cNvSpPr txBox="1"/>
          <p:nvPr/>
        </p:nvSpPr>
        <p:spPr>
          <a:xfrm>
            <a:off x="4572000" y="382263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r>
              <a:rPr lang="en-US" altLang="zh-CN" sz="1100" b="1" dirty="0">
                <a:solidFill>
                  <a:srgbClr val="11576A"/>
                </a:solidFill>
                <a:latin typeface="微软雅黑" pitchFamily="34" charset="-122"/>
                <a:ea typeface="微软雅黑" pitchFamily="34" charset="-122"/>
              </a:rPr>
              <a:t>2</a:t>
            </a:r>
            <a:endParaRPr lang="zh-CN" altLang="en-US" sz="1100" b="1" dirty="0">
              <a:solidFill>
                <a:srgbClr val="11576A"/>
              </a:solidFill>
              <a:latin typeface="微软雅黑" pitchFamily="34" charset="-122"/>
              <a:ea typeface="微软雅黑" pitchFamily="34" charset="-122"/>
            </a:endParaRPr>
          </a:p>
        </p:txBody>
      </p:sp>
      <p:sp>
        <p:nvSpPr>
          <p:cNvPr id="115" name="圆角矩形 114"/>
          <p:cNvSpPr/>
          <p:nvPr/>
        </p:nvSpPr>
        <p:spPr>
          <a:xfrm>
            <a:off x="4578667" y="4491181"/>
            <a:ext cx="828000" cy="216000"/>
          </a:xfrm>
          <a:prstGeom prst="roundRect">
            <a:avLst/>
          </a:prstGeom>
          <a:gradFill>
            <a:gsLst>
              <a:gs pos="0">
                <a:srgbClr val="CCFFFF"/>
              </a:gs>
              <a:gs pos="100000">
                <a:srgbClr val="0EB1C8"/>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6" name="TextBox 115"/>
          <p:cNvSpPr txBox="1"/>
          <p:nvPr/>
        </p:nvSpPr>
        <p:spPr>
          <a:xfrm>
            <a:off x="4507197" y="4466405"/>
            <a:ext cx="1000132"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r>
              <a:rPr lang="en-US" altLang="zh-CN" sz="1100" b="1" dirty="0">
                <a:solidFill>
                  <a:srgbClr val="11576A"/>
                </a:solidFill>
                <a:latin typeface="微软雅黑" pitchFamily="34" charset="-122"/>
                <a:ea typeface="微软雅黑" pitchFamily="34" charset="-122"/>
              </a:rPr>
              <a:t>m</a:t>
            </a:r>
            <a:endParaRPr lang="zh-CN" altLang="en-US" sz="1100" b="1" dirty="0">
              <a:solidFill>
                <a:srgbClr val="11576A"/>
              </a:solidFill>
              <a:latin typeface="微软雅黑" pitchFamily="34" charset="-122"/>
              <a:ea typeface="微软雅黑" pitchFamily="34" charset="-122"/>
            </a:endParaRPr>
          </a:p>
        </p:txBody>
      </p:sp>
      <p:grpSp>
        <p:nvGrpSpPr>
          <p:cNvPr id="3" name="组合 2"/>
          <p:cNvGrpSpPr/>
          <p:nvPr/>
        </p:nvGrpSpPr>
        <p:grpSpPr>
          <a:xfrm>
            <a:off x="2899397" y="3114679"/>
            <a:ext cx="857256" cy="261610"/>
            <a:chOff x="6820544" y="3226894"/>
            <a:chExt cx="857256" cy="261610"/>
          </a:xfrm>
        </p:grpSpPr>
        <p:sp>
          <p:nvSpPr>
            <p:cNvPr id="121" name="圆角矩形 120"/>
            <p:cNvSpPr/>
            <p:nvPr/>
          </p:nvSpPr>
          <p:spPr>
            <a:xfrm>
              <a:off x="6884362" y="3248621"/>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TextBox 105"/>
            <p:cNvSpPr txBox="1"/>
            <p:nvPr/>
          </p:nvSpPr>
          <p:spPr>
            <a:xfrm>
              <a:off x="6820544" y="3226894"/>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等待队列</a:t>
              </a:r>
              <a:r>
                <a:rPr lang="en-US" altLang="zh-CN" sz="1100" b="1" dirty="0">
                  <a:solidFill>
                    <a:srgbClr val="11576A"/>
                  </a:solidFill>
                  <a:latin typeface="微软雅黑" pitchFamily="34" charset="-122"/>
                  <a:ea typeface="微软雅黑" pitchFamily="34" charset="-122"/>
                </a:rPr>
                <a:t>1</a:t>
              </a:r>
              <a:endParaRPr lang="zh-CN" altLang="en-US" sz="1100" b="1" dirty="0">
                <a:solidFill>
                  <a:srgbClr val="11576A"/>
                </a:solidFill>
                <a:latin typeface="微软雅黑" pitchFamily="34" charset="-122"/>
                <a:ea typeface="微软雅黑" pitchFamily="34" charset="-122"/>
              </a:endParaRPr>
            </a:p>
          </p:txBody>
        </p:sp>
      </p:grpSp>
      <p:grpSp>
        <p:nvGrpSpPr>
          <p:cNvPr id="123" name="组合 122"/>
          <p:cNvGrpSpPr/>
          <p:nvPr/>
        </p:nvGrpSpPr>
        <p:grpSpPr>
          <a:xfrm>
            <a:off x="2890826" y="3711505"/>
            <a:ext cx="857256" cy="261610"/>
            <a:chOff x="6820544" y="3226894"/>
            <a:chExt cx="857256" cy="261610"/>
          </a:xfrm>
        </p:grpSpPr>
        <p:sp>
          <p:nvSpPr>
            <p:cNvPr id="124" name="圆角矩形 123"/>
            <p:cNvSpPr/>
            <p:nvPr/>
          </p:nvSpPr>
          <p:spPr>
            <a:xfrm>
              <a:off x="6884362" y="3248621"/>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TextBox 105"/>
            <p:cNvSpPr txBox="1"/>
            <p:nvPr/>
          </p:nvSpPr>
          <p:spPr>
            <a:xfrm>
              <a:off x="6820544" y="3226894"/>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等待队列</a:t>
              </a:r>
              <a:r>
                <a:rPr lang="en-US" altLang="zh-CN" sz="1100" b="1" dirty="0">
                  <a:solidFill>
                    <a:srgbClr val="11576A"/>
                  </a:solidFill>
                  <a:latin typeface="微软雅黑" pitchFamily="34" charset="-122"/>
                  <a:ea typeface="微软雅黑" pitchFamily="34" charset="-122"/>
                </a:rPr>
                <a:t>2</a:t>
              </a:r>
              <a:endParaRPr lang="zh-CN" altLang="en-US" sz="1100" b="1" dirty="0">
                <a:solidFill>
                  <a:srgbClr val="11576A"/>
                </a:solidFill>
                <a:latin typeface="微软雅黑" pitchFamily="34" charset="-122"/>
                <a:ea typeface="微软雅黑" pitchFamily="34" charset="-122"/>
              </a:endParaRPr>
            </a:p>
          </p:txBody>
        </p:sp>
      </p:grpSp>
      <p:grpSp>
        <p:nvGrpSpPr>
          <p:cNvPr id="126" name="组合 125"/>
          <p:cNvGrpSpPr/>
          <p:nvPr/>
        </p:nvGrpSpPr>
        <p:grpSpPr>
          <a:xfrm>
            <a:off x="3292650" y="4346945"/>
            <a:ext cx="921977" cy="261610"/>
            <a:chOff x="6834541" y="3220577"/>
            <a:chExt cx="921977" cy="261610"/>
          </a:xfrm>
        </p:grpSpPr>
        <p:sp>
          <p:nvSpPr>
            <p:cNvPr id="127" name="圆角矩形 126"/>
            <p:cNvSpPr/>
            <p:nvPr/>
          </p:nvSpPr>
          <p:spPr>
            <a:xfrm>
              <a:off x="6884362" y="3248621"/>
              <a:ext cx="805344" cy="188301"/>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8" name="TextBox 105"/>
            <p:cNvSpPr txBox="1"/>
            <p:nvPr/>
          </p:nvSpPr>
          <p:spPr>
            <a:xfrm>
              <a:off x="6834541" y="3220577"/>
              <a:ext cx="921977"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等待队列</a:t>
              </a:r>
              <a:r>
                <a:rPr lang="en-US" altLang="zh-CN" sz="1100" b="1" dirty="0">
                  <a:solidFill>
                    <a:srgbClr val="11576A"/>
                  </a:solidFill>
                  <a:latin typeface="微软雅黑" pitchFamily="34" charset="-122"/>
                  <a:ea typeface="微软雅黑" pitchFamily="34" charset="-122"/>
                </a:rPr>
                <a:t>m</a:t>
              </a:r>
              <a:endParaRPr lang="zh-CN" altLang="en-US" sz="1100" b="1" dirty="0">
                <a:solidFill>
                  <a:srgbClr val="11576A"/>
                </a:solidFill>
                <a:latin typeface="微软雅黑" pitchFamily="34" charset="-122"/>
                <a:ea typeface="微软雅黑" pitchFamily="34" charset="-122"/>
              </a:endParaRPr>
            </a:p>
          </p:txBody>
        </p:sp>
      </p:grpSp>
      <p:cxnSp>
        <p:nvCxnSpPr>
          <p:cNvPr id="129" name="直接箭头连接符 128"/>
          <p:cNvCxnSpPr/>
          <p:nvPr/>
        </p:nvCxnSpPr>
        <p:spPr>
          <a:xfrm>
            <a:off x="1621051" y="2764928"/>
            <a:ext cx="295043"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747976"/>
      </p:ext>
    </p:extLst>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0298" y="214296"/>
            <a:ext cx="4143404" cy="553998"/>
          </a:xfrm>
          <a:prstGeom prst="rect">
            <a:avLst/>
          </a:prstGeom>
          <a:noFill/>
        </p:spPr>
        <p:txBody>
          <a:bodyPr wrap="square" rtlCol="0">
            <a:spAutoFit/>
          </a:bodyPr>
          <a:lstStyle/>
          <a:p>
            <a:pPr algn="ctr">
              <a:spcBef>
                <a:spcPct val="50000"/>
              </a:spcBef>
            </a:pPr>
            <a:r>
              <a:rPr lang="zh-CN" altLang="en-US" sz="3000" b="1">
                <a:solidFill>
                  <a:srgbClr val="11576A"/>
                </a:solidFill>
                <a:latin typeface="微软雅黑" pitchFamily="34" charset="-122"/>
                <a:ea typeface="微软雅黑" pitchFamily="34" charset="-122"/>
              </a:rPr>
              <a:t>为什么引入线程</a:t>
            </a:r>
          </a:p>
        </p:txBody>
      </p:sp>
      <p:sp>
        <p:nvSpPr>
          <p:cNvPr id="17" name="矩形 16"/>
          <p:cNvSpPr/>
          <p:nvPr/>
        </p:nvSpPr>
        <p:spPr>
          <a:xfrm>
            <a:off x="741338" y="1058852"/>
            <a:ext cx="6545306" cy="400110"/>
          </a:xfrm>
          <a:prstGeom prst="rect">
            <a:avLst/>
          </a:prstGeom>
        </p:spPr>
        <p:txBody>
          <a:bodyPr wrap="square">
            <a:spAutoFit/>
          </a:bodyPr>
          <a:lstStyle/>
          <a:p>
            <a:pPr>
              <a:spcBef>
                <a:spcPct val="50000"/>
              </a:spcBef>
            </a:pPr>
            <a:r>
              <a:rPr lang="en-US" altLang="en-US" sz="2000" b="1">
                <a:solidFill>
                  <a:srgbClr val="11576A"/>
                </a:solidFill>
                <a:latin typeface="微软雅黑" pitchFamily="34" charset="-122"/>
                <a:ea typeface="微软雅黑" pitchFamily="34" charset="-122"/>
              </a:rPr>
              <a:t>【</a:t>
            </a:r>
            <a:r>
              <a:rPr lang="zh-CN" altLang="en-US" sz="2000" b="1">
                <a:solidFill>
                  <a:srgbClr val="11576A"/>
                </a:solidFill>
                <a:latin typeface="微软雅黑" pitchFamily="34" charset="-122"/>
                <a:ea typeface="微软雅黑" pitchFamily="34" charset="-122"/>
              </a:rPr>
              <a:t>案例</a:t>
            </a:r>
            <a:r>
              <a:rPr lang="en-US" altLang="en-US" sz="2000" b="1">
                <a:solidFill>
                  <a:srgbClr val="11576A"/>
                </a:solidFill>
                <a:latin typeface="微软雅黑" pitchFamily="34" charset="-122"/>
                <a:ea typeface="微软雅黑" pitchFamily="34" charset="-122"/>
              </a:rPr>
              <a:t>】</a:t>
            </a:r>
            <a:r>
              <a:rPr lang="zh-CN" altLang="en-US" sz="2000" b="1">
                <a:solidFill>
                  <a:srgbClr val="11576A"/>
                </a:solidFill>
                <a:latin typeface="微软雅黑" pitchFamily="34" charset="-122"/>
                <a:ea typeface="微软雅黑" pitchFamily="34" charset="-122"/>
              </a:rPr>
              <a:t>编写一个</a:t>
            </a:r>
            <a:r>
              <a:rPr lang="en-US" altLang="en-US" sz="2000" b="1">
                <a:solidFill>
                  <a:srgbClr val="11576A"/>
                </a:solidFill>
                <a:latin typeface="微软雅黑" pitchFamily="34" charset="-122"/>
                <a:ea typeface="微软雅黑" pitchFamily="34" charset="-122"/>
              </a:rPr>
              <a:t>MP3</a:t>
            </a:r>
            <a:r>
              <a:rPr lang="zh-CN" altLang="en-US" sz="2000" b="1">
                <a:solidFill>
                  <a:srgbClr val="11576A"/>
                </a:solidFill>
                <a:latin typeface="微软雅黑" pitchFamily="34" charset="-122"/>
                <a:ea typeface="微软雅黑" pitchFamily="34" charset="-122"/>
              </a:rPr>
              <a:t>播放软件。核心功能模块有三个：</a:t>
            </a:r>
            <a:endParaRPr lang="zh-CN" altLang="en-US" sz="2000" b="1" dirty="0">
              <a:solidFill>
                <a:srgbClr val="11576A"/>
              </a:solidFill>
              <a:latin typeface="微软雅黑" pitchFamily="34" charset="-122"/>
              <a:ea typeface="微软雅黑" pitchFamily="34" charset="-122"/>
            </a:endParaRPr>
          </a:p>
        </p:txBody>
      </p:sp>
      <p:sp>
        <p:nvSpPr>
          <p:cNvPr id="23" name="TextBox 22"/>
          <p:cNvSpPr txBox="1"/>
          <p:nvPr/>
        </p:nvSpPr>
        <p:spPr>
          <a:xfrm>
            <a:off x="1518423" y="2071684"/>
            <a:ext cx="4553775" cy="400110"/>
          </a:xfrm>
          <a:prstGeom prst="rect">
            <a:avLst/>
          </a:prstGeom>
          <a:noFill/>
        </p:spPr>
        <p:txBody>
          <a:bodyPr wrap="square" rtlCol="0">
            <a:spAutoFit/>
          </a:bodyPr>
          <a:lstStyle/>
          <a:p>
            <a:pPr>
              <a:spcBef>
                <a:spcPct val="50000"/>
              </a:spcBef>
            </a:pPr>
            <a:r>
              <a:rPr lang="zh-CN" altLang="en-US" sz="2000" b="1">
                <a:solidFill>
                  <a:srgbClr val="11576A"/>
                </a:solidFill>
                <a:latin typeface="微软雅黑" pitchFamily="34" charset="-122"/>
                <a:ea typeface="微软雅黑" pitchFamily="34" charset="-122"/>
              </a:rPr>
              <a:t>（</a:t>
            </a:r>
            <a:r>
              <a:rPr lang="en-US" altLang="en-US" sz="2000" b="1">
                <a:solidFill>
                  <a:srgbClr val="11576A"/>
                </a:solidFill>
                <a:latin typeface="微软雅黑" pitchFamily="34" charset="-122"/>
                <a:ea typeface="微软雅黑" pitchFamily="34" charset="-122"/>
              </a:rPr>
              <a:t>3</a:t>
            </a:r>
            <a:r>
              <a:rPr lang="zh-CN" altLang="en-US" sz="2000" b="1">
                <a:solidFill>
                  <a:srgbClr val="11576A"/>
                </a:solidFill>
                <a:latin typeface="微软雅黑" pitchFamily="34" charset="-122"/>
                <a:ea typeface="微软雅黑" pitchFamily="34" charset="-122"/>
              </a:rPr>
              <a:t>）把解压缩后的音频数据播放出来</a:t>
            </a:r>
            <a:endParaRPr lang="zh-CN" altLang="en-US" sz="2000" b="1" dirty="0">
              <a:solidFill>
                <a:srgbClr val="11576A"/>
              </a:solidFill>
              <a:latin typeface="微软雅黑" pitchFamily="34" charset="-122"/>
              <a:ea typeface="微软雅黑" pitchFamily="34" charset="-122"/>
            </a:endParaRPr>
          </a:p>
        </p:txBody>
      </p:sp>
      <p:sp>
        <p:nvSpPr>
          <p:cNvPr id="24" name="TextBox 23"/>
          <p:cNvSpPr txBox="1"/>
          <p:nvPr/>
        </p:nvSpPr>
        <p:spPr>
          <a:xfrm>
            <a:off x="1507309" y="1727194"/>
            <a:ext cx="3393305" cy="400110"/>
          </a:xfrm>
          <a:prstGeom prst="rect">
            <a:avLst/>
          </a:prstGeom>
          <a:noFill/>
        </p:spPr>
        <p:txBody>
          <a:bodyPr wrap="square" rtlCol="0">
            <a:spAutoFit/>
          </a:bodyPr>
          <a:lstStyle/>
          <a:p>
            <a:pPr marL="0" lvl="1"/>
            <a:r>
              <a:rPr lang="zh-CN" altLang="en-US" sz="2000" b="1">
                <a:solidFill>
                  <a:srgbClr val="11576A"/>
                </a:solidFill>
                <a:latin typeface="微软雅黑" pitchFamily="34" charset="-122"/>
                <a:ea typeface="微软雅黑" pitchFamily="34" charset="-122"/>
              </a:rPr>
              <a:t>（</a:t>
            </a:r>
            <a:r>
              <a:rPr lang="en-US" altLang="en-US" sz="2000" b="1">
                <a:solidFill>
                  <a:srgbClr val="11576A"/>
                </a:solidFill>
                <a:latin typeface="微软雅黑" pitchFamily="34" charset="-122"/>
                <a:ea typeface="微软雅黑" pitchFamily="34" charset="-122"/>
              </a:rPr>
              <a:t>2</a:t>
            </a:r>
            <a:r>
              <a:rPr lang="zh-CN" altLang="en-US" sz="2000" b="1">
                <a:solidFill>
                  <a:srgbClr val="11576A"/>
                </a:solidFill>
                <a:latin typeface="微软雅黑" pitchFamily="34" charset="-122"/>
                <a:ea typeface="微软雅黑" pitchFamily="34" charset="-122"/>
              </a:rPr>
              <a:t>）对数据进行解压缩</a:t>
            </a:r>
            <a:endParaRPr lang="en-US" altLang="zh-CN" sz="2000" b="1">
              <a:solidFill>
                <a:srgbClr val="11576A"/>
              </a:solidFill>
              <a:latin typeface="微软雅黑" pitchFamily="34" charset="-122"/>
              <a:ea typeface="微软雅黑" pitchFamily="34" charset="-122"/>
            </a:endParaRPr>
          </a:p>
        </p:txBody>
      </p:sp>
      <p:sp>
        <p:nvSpPr>
          <p:cNvPr id="25" name="TextBox 24"/>
          <p:cNvSpPr txBox="1"/>
          <p:nvPr/>
        </p:nvSpPr>
        <p:spPr>
          <a:xfrm>
            <a:off x="1520009" y="1390642"/>
            <a:ext cx="4536313" cy="400110"/>
          </a:xfrm>
          <a:prstGeom prst="rect">
            <a:avLst/>
          </a:prstGeom>
          <a:noFill/>
        </p:spPr>
        <p:txBody>
          <a:bodyPr wrap="square" rtlCol="0">
            <a:spAutoFit/>
          </a:bodyPr>
          <a:lstStyle/>
          <a:p>
            <a:pPr>
              <a:spcBef>
                <a:spcPct val="50000"/>
              </a:spcBef>
            </a:pPr>
            <a:r>
              <a:rPr lang="zh-CN" altLang="en-US" sz="2000" b="1">
                <a:solidFill>
                  <a:srgbClr val="11576A"/>
                </a:solidFill>
                <a:latin typeface="微软雅黑" pitchFamily="34" charset="-122"/>
                <a:ea typeface="微软雅黑" pitchFamily="34" charset="-122"/>
              </a:rPr>
              <a:t>（</a:t>
            </a:r>
            <a:r>
              <a:rPr lang="en-US" altLang="en-US" sz="2000" b="1">
                <a:solidFill>
                  <a:srgbClr val="11576A"/>
                </a:solidFill>
                <a:latin typeface="微软雅黑" pitchFamily="34" charset="-122"/>
                <a:ea typeface="微软雅黑" pitchFamily="34" charset="-122"/>
              </a:rPr>
              <a:t>1</a:t>
            </a:r>
            <a:r>
              <a:rPr lang="zh-CN" altLang="en-US" sz="2000" b="1">
                <a:solidFill>
                  <a:srgbClr val="11576A"/>
                </a:solidFill>
                <a:latin typeface="微软雅黑" pitchFamily="34" charset="-122"/>
                <a:ea typeface="微软雅黑" pitchFamily="34" charset="-122"/>
              </a:rPr>
              <a:t>）从</a:t>
            </a:r>
            <a:r>
              <a:rPr lang="en-US" altLang="en-US" sz="2000" b="1">
                <a:solidFill>
                  <a:srgbClr val="11576A"/>
                </a:solidFill>
                <a:latin typeface="微软雅黑" pitchFamily="34" charset="-122"/>
                <a:ea typeface="微软雅黑" pitchFamily="34" charset="-122"/>
              </a:rPr>
              <a:t>MP3</a:t>
            </a:r>
            <a:r>
              <a:rPr lang="zh-CN" altLang="en-US" sz="2000" b="1">
                <a:solidFill>
                  <a:srgbClr val="11576A"/>
                </a:solidFill>
                <a:latin typeface="微软雅黑" pitchFamily="34" charset="-122"/>
                <a:ea typeface="微软雅黑" pitchFamily="34" charset="-122"/>
              </a:rPr>
              <a:t>音频文件当中读取数据</a:t>
            </a:r>
            <a:endParaRPr lang="en-US" altLang="zh-CN" sz="2000" b="1">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1915439243"/>
      </p:ext>
    </p:extLst>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0298" y="214296"/>
            <a:ext cx="4143404" cy="553998"/>
          </a:xfrm>
          <a:prstGeom prst="rect">
            <a:avLst/>
          </a:prstGeom>
          <a:noFill/>
        </p:spPr>
        <p:txBody>
          <a:bodyPr wrap="square" rtlCol="0">
            <a:spAutoFit/>
          </a:bodyPr>
          <a:lstStyle/>
          <a:p>
            <a:pPr algn="ctr">
              <a:spcBef>
                <a:spcPct val="50000"/>
              </a:spcBef>
            </a:pPr>
            <a:r>
              <a:rPr lang="zh-CN" altLang="en-US" sz="3000" b="1">
                <a:solidFill>
                  <a:srgbClr val="11576A"/>
                </a:solidFill>
                <a:latin typeface="微软雅黑" pitchFamily="34" charset="-122"/>
                <a:ea typeface="微软雅黑" pitchFamily="34" charset="-122"/>
              </a:rPr>
              <a:t>单进程的实现方法</a:t>
            </a:r>
          </a:p>
        </p:txBody>
      </p:sp>
      <p:grpSp>
        <p:nvGrpSpPr>
          <p:cNvPr id="10" name="组合 9"/>
          <p:cNvGrpSpPr/>
          <p:nvPr/>
        </p:nvGrpSpPr>
        <p:grpSpPr>
          <a:xfrm>
            <a:off x="1188000" y="957263"/>
            <a:ext cx="3384000" cy="3744000"/>
            <a:chOff x="642910" y="957263"/>
            <a:chExt cx="3384000" cy="3744000"/>
          </a:xfrm>
        </p:grpSpPr>
        <p:sp>
          <p:nvSpPr>
            <p:cNvPr id="7" name="Rectangle 2"/>
            <p:cNvSpPr>
              <a:spLocks noChangeArrowheads="1"/>
            </p:cNvSpPr>
            <p:nvPr/>
          </p:nvSpPr>
          <p:spPr bwMode="auto">
            <a:xfrm>
              <a:off x="642910" y="957263"/>
              <a:ext cx="3384000" cy="3744000"/>
            </a:xfrm>
            <a:prstGeom prst="rect">
              <a:avLst/>
            </a:prstGeom>
            <a:gradFill>
              <a:gsLst>
                <a:gs pos="100000">
                  <a:srgbClr val="FDD000"/>
                </a:gs>
                <a:gs pos="0">
                  <a:srgbClr val="FFF9B1"/>
                </a:gs>
              </a:gsLst>
              <a:lin ang="16200000" scaled="0"/>
            </a:gradFill>
            <a:ln w="9525" cmpd="sng">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2000" b="1" dirty="0">
                <a:ea typeface="宋体" charset="0"/>
                <a:cs typeface="宋体" charset="0"/>
              </a:endParaRPr>
            </a:p>
          </p:txBody>
        </p:sp>
        <p:sp>
          <p:nvSpPr>
            <p:cNvPr id="9" name="TextBox 8"/>
            <p:cNvSpPr txBox="1"/>
            <p:nvPr/>
          </p:nvSpPr>
          <p:spPr>
            <a:xfrm>
              <a:off x="680884" y="1141858"/>
              <a:ext cx="2890984" cy="3416320"/>
            </a:xfrm>
            <a:prstGeom prst="rect">
              <a:avLst/>
            </a:prstGeom>
            <a:noFill/>
          </p:spPr>
          <p:txBody>
            <a:bodyPr wrap="none" rtlCol="0">
              <a:spAutoFit/>
            </a:bodyPr>
            <a:lstStyle/>
            <a:p>
              <a:r>
                <a:rPr lang="en-US" b="1">
                  <a:solidFill>
                    <a:srgbClr val="11576A"/>
                  </a:solidFill>
                  <a:latin typeface="微软雅黑" pitchFamily="34" charset="-122"/>
                  <a:ea typeface="微软雅黑" pitchFamily="34" charset="-122"/>
                  <a:cs typeface="宋体" charset="0"/>
                </a:rPr>
                <a:t> main( )</a:t>
              </a:r>
              <a:br>
                <a:rPr lang="en-US" b="1">
                  <a:solidFill>
                    <a:srgbClr val="11576A"/>
                  </a:solidFill>
                  <a:latin typeface="微软雅黑" pitchFamily="34" charset="-122"/>
                  <a:ea typeface="微软雅黑" pitchFamily="34" charset="-122"/>
                  <a:cs typeface="宋体" charset="0"/>
                </a:rPr>
              </a:br>
              <a:r>
                <a:rPr lang="en-US" b="1">
                  <a:solidFill>
                    <a:srgbClr val="11576A"/>
                  </a:solidFill>
                  <a:latin typeface="微软雅黑" pitchFamily="34" charset="-122"/>
                  <a:ea typeface="微软雅黑" pitchFamily="34" charset="-122"/>
                  <a:cs typeface="宋体" charset="0"/>
                </a:rPr>
                <a:t>{</a:t>
              </a:r>
              <a:br>
                <a:rPr lang="en-US" b="1">
                  <a:solidFill>
                    <a:srgbClr val="11576A"/>
                  </a:solidFill>
                  <a:latin typeface="微软雅黑" pitchFamily="34" charset="-122"/>
                  <a:ea typeface="微软雅黑" pitchFamily="34" charset="-122"/>
                  <a:cs typeface="宋体" charset="0"/>
                </a:rPr>
              </a:br>
              <a:r>
                <a:rPr lang="en-US" b="1">
                  <a:solidFill>
                    <a:srgbClr val="11576A"/>
                  </a:solidFill>
                  <a:latin typeface="微软雅黑" pitchFamily="34" charset="-122"/>
                  <a:ea typeface="微软雅黑" pitchFamily="34" charset="-122"/>
                  <a:cs typeface="宋体" charset="0"/>
                </a:rPr>
                <a:t>        while(TRUE</a:t>
              </a:r>
              <a:r>
                <a:rPr lang="zh-CN" altLang="en-US" b="1">
                  <a:solidFill>
                    <a:srgbClr val="11576A"/>
                  </a:solidFill>
                  <a:latin typeface="微软雅黑" pitchFamily="34" charset="-122"/>
                  <a:ea typeface="微软雅黑" pitchFamily="34" charset="-122"/>
                  <a:cs typeface="宋体" charset="0"/>
                </a:rPr>
                <a:t>）</a:t>
              </a:r>
              <a:br>
                <a:rPr lang="zh-CN" altLang="en-US" b="1">
                  <a:solidFill>
                    <a:srgbClr val="11576A"/>
                  </a:solidFill>
                  <a:latin typeface="微软雅黑" pitchFamily="34" charset="-122"/>
                  <a:ea typeface="微软雅黑" pitchFamily="34" charset="-122"/>
                  <a:cs typeface="宋体" charset="0"/>
                </a:rPr>
              </a:br>
              <a:r>
                <a:rPr lang="zh-CN" altLang="en-US" b="1">
                  <a:solidFill>
                    <a:srgbClr val="11576A"/>
                  </a:solidFill>
                  <a:latin typeface="微软雅黑" pitchFamily="34" charset="-122"/>
                  <a:ea typeface="微软雅黑" pitchFamily="34" charset="-122"/>
                  <a:cs typeface="宋体" charset="0"/>
                </a:rPr>
                <a:t>        </a:t>
              </a:r>
              <a:r>
                <a:rPr lang="en-US" b="1">
                  <a:solidFill>
                    <a:srgbClr val="11576A"/>
                  </a:solidFill>
                  <a:latin typeface="微软雅黑" pitchFamily="34" charset="-122"/>
                  <a:ea typeface="微软雅黑" pitchFamily="34" charset="-122"/>
                  <a:cs typeface="宋体" charset="0"/>
                </a:rPr>
                <a:t>{</a:t>
              </a:r>
            </a:p>
            <a:p>
              <a:r>
                <a:rPr lang="en-US" b="1">
                  <a:solidFill>
                    <a:srgbClr val="11576A"/>
                  </a:solidFill>
                  <a:latin typeface="微软雅黑" pitchFamily="34" charset="-122"/>
                  <a:ea typeface="微软雅黑" pitchFamily="34" charset="-122"/>
                  <a:cs typeface="宋体" charset="0"/>
                </a:rPr>
                <a:t>              Read( );</a:t>
              </a:r>
              <a:br>
                <a:rPr lang="en-US" b="1">
                  <a:solidFill>
                    <a:srgbClr val="11576A"/>
                  </a:solidFill>
                  <a:latin typeface="微软雅黑" pitchFamily="34" charset="-122"/>
                  <a:ea typeface="微软雅黑" pitchFamily="34" charset="-122"/>
                  <a:cs typeface="宋体" charset="0"/>
                </a:rPr>
              </a:br>
              <a:r>
                <a:rPr lang="en-US" b="1">
                  <a:solidFill>
                    <a:srgbClr val="11576A"/>
                  </a:solidFill>
                  <a:latin typeface="微软雅黑" pitchFamily="34" charset="-122"/>
                  <a:ea typeface="微软雅黑" pitchFamily="34" charset="-122"/>
                  <a:cs typeface="宋体" charset="0"/>
                </a:rPr>
                <a:t>              Decompress( );</a:t>
              </a:r>
              <a:br>
                <a:rPr lang="en-US" b="1">
                  <a:solidFill>
                    <a:srgbClr val="11576A"/>
                  </a:solidFill>
                  <a:latin typeface="微软雅黑" pitchFamily="34" charset="-122"/>
                  <a:ea typeface="微软雅黑" pitchFamily="34" charset="-122"/>
                  <a:cs typeface="宋体" charset="0"/>
                </a:rPr>
              </a:br>
              <a:r>
                <a:rPr lang="en-US" b="1">
                  <a:solidFill>
                    <a:srgbClr val="11576A"/>
                  </a:solidFill>
                  <a:latin typeface="微软雅黑" pitchFamily="34" charset="-122"/>
                  <a:ea typeface="微软雅黑" pitchFamily="34" charset="-122"/>
                  <a:cs typeface="宋体" charset="0"/>
                </a:rPr>
                <a:t>              Play( );</a:t>
              </a:r>
              <a:br>
                <a:rPr lang="en-US" b="1">
                  <a:solidFill>
                    <a:srgbClr val="11576A"/>
                  </a:solidFill>
                  <a:latin typeface="微软雅黑" pitchFamily="34" charset="-122"/>
                  <a:ea typeface="微软雅黑" pitchFamily="34" charset="-122"/>
                  <a:cs typeface="宋体" charset="0"/>
                </a:rPr>
              </a:br>
              <a:r>
                <a:rPr lang="en-US" b="1">
                  <a:solidFill>
                    <a:srgbClr val="11576A"/>
                  </a:solidFill>
                  <a:latin typeface="微软雅黑" pitchFamily="34" charset="-122"/>
                  <a:ea typeface="微软雅黑" pitchFamily="34" charset="-122"/>
                  <a:cs typeface="宋体" charset="0"/>
                </a:rPr>
                <a:t>         }</a:t>
              </a:r>
            </a:p>
            <a:p>
              <a:r>
                <a:rPr lang="en-US" b="1">
                  <a:solidFill>
                    <a:srgbClr val="11576A"/>
                  </a:solidFill>
                  <a:latin typeface="微软雅黑" pitchFamily="34" charset="-122"/>
                  <a:ea typeface="微软雅黑" pitchFamily="34" charset="-122"/>
                  <a:cs typeface="宋体" charset="0"/>
                </a:rPr>
                <a:t>}</a:t>
              </a:r>
            </a:p>
            <a:p>
              <a:r>
                <a:rPr lang="en-US" b="1">
                  <a:solidFill>
                    <a:srgbClr val="11576A"/>
                  </a:solidFill>
                  <a:latin typeface="微软雅黑" pitchFamily="34" charset="-122"/>
                  <a:ea typeface="微软雅黑" pitchFamily="34" charset="-122"/>
                  <a:cs typeface="宋体" charset="0"/>
                </a:rPr>
                <a:t>Read( ) { … }</a:t>
              </a:r>
              <a:br>
                <a:rPr lang="en-US" b="1">
                  <a:solidFill>
                    <a:srgbClr val="11576A"/>
                  </a:solidFill>
                  <a:latin typeface="微软雅黑" pitchFamily="34" charset="-122"/>
                  <a:ea typeface="微软雅黑" pitchFamily="34" charset="-122"/>
                  <a:cs typeface="宋体" charset="0"/>
                </a:rPr>
              </a:br>
              <a:r>
                <a:rPr lang="en-US" b="1">
                  <a:solidFill>
                    <a:srgbClr val="11576A"/>
                  </a:solidFill>
                  <a:latin typeface="微软雅黑" pitchFamily="34" charset="-122"/>
                  <a:ea typeface="微软雅黑" pitchFamily="34" charset="-122"/>
                  <a:cs typeface="宋体" charset="0"/>
                </a:rPr>
                <a:t>Decompress( ) { … }</a:t>
              </a:r>
            </a:p>
            <a:p>
              <a:r>
                <a:rPr lang="en-US" b="1">
                  <a:solidFill>
                    <a:srgbClr val="11576A"/>
                  </a:solidFill>
                  <a:latin typeface="微软雅黑" pitchFamily="34" charset="-122"/>
                  <a:ea typeface="微软雅黑" pitchFamily="34" charset="-122"/>
                  <a:cs typeface="宋体" charset="0"/>
                </a:rPr>
                <a:t>Play( ) { … }</a:t>
              </a:r>
              <a:endParaRPr lang="zh-CN" altLang="en-US">
                <a:solidFill>
                  <a:srgbClr val="11576A"/>
                </a:solidFill>
                <a:latin typeface="微软雅黑" pitchFamily="34" charset="-122"/>
                <a:ea typeface="微软雅黑" pitchFamily="34" charset="-122"/>
              </a:endParaRPr>
            </a:p>
          </p:txBody>
        </p:sp>
      </p:grpSp>
      <p:grpSp>
        <p:nvGrpSpPr>
          <p:cNvPr id="4" name="组合 3"/>
          <p:cNvGrpSpPr/>
          <p:nvPr/>
        </p:nvGrpSpPr>
        <p:grpSpPr>
          <a:xfrm>
            <a:off x="4629151" y="990589"/>
            <a:ext cx="2446358" cy="1820060"/>
            <a:chOff x="4629151" y="990589"/>
            <a:chExt cx="2446358" cy="1820060"/>
          </a:xfrm>
        </p:grpSpPr>
        <p:sp>
          <p:nvSpPr>
            <p:cNvPr id="11" name="矩形 10"/>
            <p:cNvSpPr/>
            <p:nvPr/>
          </p:nvSpPr>
          <p:spPr>
            <a:xfrm>
              <a:off x="4648770" y="1304916"/>
              <a:ext cx="2426739" cy="646331"/>
            </a:xfrm>
            <a:prstGeom prst="rect">
              <a:avLst/>
            </a:prstGeom>
          </p:spPr>
          <p:txBody>
            <a:bodyPr wrap="square">
              <a:spAutoFit/>
            </a:bodyPr>
            <a:lstStyle/>
            <a:p>
              <a:pPr>
                <a:spcBef>
                  <a:spcPct val="50000"/>
                </a:spcBef>
              </a:pPr>
              <a:r>
                <a:rPr lang="en-US" altLang="zh-CN" b="1" dirty="0">
                  <a:solidFill>
                    <a:srgbClr val="11576A"/>
                  </a:solidFill>
                  <a:latin typeface="微软雅黑" pitchFamily="34" charset="-122"/>
                  <a:ea typeface="微软雅黑" pitchFamily="34" charset="-122"/>
                  <a:cs typeface="宋体" charset="0"/>
                </a:rPr>
                <a:t>1. </a:t>
              </a:r>
              <a:r>
                <a:rPr lang="zh-CN" altLang="en-US" b="1" dirty="0">
                  <a:solidFill>
                    <a:srgbClr val="11576A"/>
                  </a:solidFill>
                  <a:latin typeface="微软雅黑" pitchFamily="34" charset="-122"/>
                  <a:ea typeface="微软雅黑" pitchFamily="34" charset="-122"/>
                  <a:cs typeface="宋体" charset="0"/>
                </a:rPr>
                <a:t>播放出来的声音能</a:t>
              </a:r>
              <a:br>
                <a:rPr lang="en-US" altLang="zh-CN" b="1" dirty="0">
                  <a:solidFill>
                    <a:srgbClr val="11576A"/>
                  </a:solidFill>
                  <a:latin typeface="微软雅黑" pitchFamily="34" charset="-122"/>
                  <a:ea typeface="微软雅黑" pitchFamily="34" charset="-122"/>
                  <a:cs typeface="宋体" charset="0"/>
                </a:rPr>
              </a:br>
              <a:r>
                <a:rPr lang="en-US" altLang="zh-CN" b="1" dirty="0">
                  <a:solidFill>
                    <a:srgbClr val="11576A"/>
                  </a:solidFill>
                  <a:latin typeface="微软雅黑" pitchFamily="34" charset="-122"/>
                  <a:ea typeface="微软雅黑" pitchFamily="34" charset="-122"/>
                  <a:cs typeface="宋体" charset="0"/>
                </a:rPr>
                <a:t>  </a:t>
              </a:r>
              <a:r>
                <a:rPr lang="zh-CN" altLang="en-US" b="1" dirty="0">
                  <a:solidFill>
                    <a:srgbClr val="11576A"/>
                  </a:solidFill>
                  <a:latin typeface="微软雅黑" pitchFamily="34" charset="-122"/>
                  <a:ea typeface="微软雅黑" pitchFamily="34" charset="-122"/>
                  <a:cs typeface="宋体" charset="0"/>
                </a:rPr>
                <a:t>否连贯</a:t>
              </a:r>
            </a:p>
          </p:txBody>
        </p:sp>
        <p:sp>
          <p:nvSpPr>
            <p:cNvPr id="12" name="矩形 11"/>
            <p:cNvSpPr/>
            <p:nvPr/>
          </p:nvSpPr>
          <p:spPr>
            <a:xfrm>
              <a:off x="4644008" y="1887319"/>
              <a:ext cx="2359494" cy="923330"/>
            </a:xfrm>
            <a:prstGeom prst="rect">
              <a:avLst/>
            </a:prstGeom>
          </p:spPr>
          <p:txBody>
            <a:bodyPr wrap="square">
              <a:spAutoFit/>
            </a:bodyPr>
            <a:lstStyle/>
            <a:p>
              <a:pPr>
                <a:spcBef>
                  <a:spcPct val="50000"/>
                </a:spcBef>
              </a:pPr>
              <a:r>
                <a:rPr lang="en-US" altLang="zh-CN" b="1" dirty="0">
                  <a:solidFill>
                    <a:srgbClr val="11576A"/>
                  </a:solidFill>
                  <a:latin typeface="微软雅黑" pitchFamily="34" charset="-122"/>
                  <a:ea typeface="微软雅黑" pitchFamily="34" charset="-122"/>
                  <a:cs typeface="宋体" charset="0"/>
                </a:rPr>
                <a:t>2. </a:t>
              </a:r>
              <a:r>
                <a:rPr lang="zh-CN" altLang="en-US" b="1" dirty="0">
                  <a:solidFill>
                    <a:srgbClr val="11576A"/>
                  </a:solidFill>
                  <a:latin typeface="微软雅黑" pitchFamily="34" charset="-122"/>
                  <a:ea typeface="微软雅黑" pitchFamily="34" charset="-122"/>
                  <a:cs typeface="宋体" charset="0"/>
                </a:rPr>
                <a:t>各个函数之间不是并发执行，影响资源的使用效率</a:t>
              </a:r>
            </a:p>
          </p:txBody>
        </p:sp>
        <p:sp>
          <p:nvSpPr>
            <p:cNvPr id="13" name="矩形 12"/>
            <p:cNvSpPr/>
            <p:nvPr/>
          </p:nvSpPr>
          <p:spPr>
            <a:xfrm>
              <a:off x="4629151" y="990589"/>
              <a:ext cx="1214446" cy="369332"/>
            </a:xfrm>
            <a:prstGeom prst="rect">
              <a:avLst/>
            </a:prstGeom>
          </p:spPr>
          <p:txBody>
            <a:bodyPr wrap="square">
              <a:spAutoFit/>
            </a:bodyPr>
            <a:lstStyle/>
            <a:p>
              <a:pPr>
                <a:spcBef>
                  <a:spcPct val="50000"/>
                </a:spcBef>
              </a:pPr>
              <a:r>
                <a:rPr lang="zh-CN" altLang="en-US" b="1">
                  <a:solidFill>
                    <a:srgbClr val="11576A"/>
                  </a:solidFill>
                  <a:latin typeface="微软雅黑" pitchFamily="34" charset="-122"/>
                  <a:ea typeface="微软雅黑" pitchFamily="34" charset="-122"/>
                  <a:cs typeface="宋体" charset="0"/>
                </a:rPr>
                <a:t>问题：</a:t>
              </a:r>
              <a:endParaRPr lang="en-US" altLang="zh-CN" b="1">
                <a:solidFill>
                  <a:srgbClr val="11576A"/>
                </a:solidFill>
                <a:latin typeface="微软雅黑" pitchFamily="34" charset="-122"/>
                <a:ea typeface="微软雅黑" pitchFamily="34" charset="-122"/>
                <a:cs typeface="宋体" charset="0"/>
              </a:endParaRPr>
            </a:p>
          </p:txBody>
        </p:sp>
      </p:grpSp>
      <p:grpSp>
        <p:nvGrpSpPr>
          <p:cNvPr id="3" name="组合 2"/>
          <p:cNvGrpSpPr/>
          <p:nvPr/>
        </p:nvGrpSpPr>
        <p:grpSpPr>
          <a:xfrm>
            <a:off x="428596" y="2263378"/>
            <a:ext cx="1785950" cy="681098"/>
            <a:chOff x="428596" y="2263378"/>
            <a:chExt cx="1785950" cy="681098"/>
          </a:xfrm>
        </p:grpSpPr>
        <p:sp>
          <p:nvSpPr>
            <p:cNvPr id="18" name="Text Box 8"/>
            <p:cNvSpPr txBox="1">
              <a:spLocks noChangeArrowheads="1"/>
            </p:cNvSpPr>
            <p:nvPr/>
          </p:nvSpPr>
          <p:spPr bwMode="auto">
            <a:xfrm>
              <a:off x="461934" y="2263378"/>
              <a:ext cx="60305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lvl2pPr/>
              <a:lvl3pPr/>
              <a:lvl4pPr/>
              <a:lvl5pPr/>
              <a:lvl6pPr/>
              <a:lvl7pPr/>
              <a:lvl8pPr/>
              <a:lvl9pPr/>
            </a:lstStyle>
            <a:p>
              <a:pPr eaLnBrk="1" hangingPunct="1">
                <a:spcBef>
                  <a:spcPct val="50000"/>
                </a:spcBef>
              </a:pPr>
              <a:r>
                <a:rPr lang="en-US" sz="2000" b="1">
                  <a:solidFill>
                    <a:srgbClr val="C00000"/>
                  </a:solidFill>
                  <a:latin typeface="微软雅黑" pitchFamily="34" charset="-122"/>
                  <a:ea typeface="微软雅黑" pitchFamily="34" charset="-122"/>
                  <a:cs typeface="宋体" charset="0"/>
                </a:rPr>
                <a:t>I/O</a:t>
              </a:r>
            </a:p>
          </p:txBody>
        </p:sp>
        <p:sp>
          <p:nvSpPr>
            <p:cNvPr id="19" name="Text Box 11"/>
            <p:cNvSpPr txBox="1">
              <a:spLocks noChangeArrowheads="1"/>
            </p:cNvSpPr>
            <p:nvPr/>
          </p:nvSpPr>
          <p:spPr bwMode="auto">
            <a:xfrm>
              <a:off x="428596" y="2544366"/>
              <a:ext cx="72487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lvl2pPr/>
              <a:lvl3pPr/>
              <a:lvl4pPr/>
              <a:lvl5pPr/>
              <a:lvl6pPr/>
              <a:lvl7pPr/>
              <a:lvl8pPr/>
              <a:lvl9pPr/>
            </a:lstStyle>
            <a:p>
              <a:pPr eaLnBrk="1" hangingPunct="1">
                <a:spcBef>
                  <a:spcPct val="50000"/>
                </a:spcBef>
              </a:pPr>
              <a:r>
                <a:rPr lang="en-US" sz="2000" b="1">
                  <a:solidFill>
                    <a:srgbClr val="C00000"/>
                  </a:solidFill>
                  <a:latin typeface="微软雅黑" pitchFamily="34" charset="-122"/>
                  <a:ea typeface="微软雅黑" pitchFamily="34" charset="-122"/>
                  <a:cs typeface="宋体" charset="0"/>
                </a:rPr>
                <a:t>CPU</a:t>
              </a:r>
            </a:p>
          </p:txBody>
        </p:sp>
        <p:cxnSp>
          <p:nvCxnSpPr>
            <p:cNvPr id="21" name="直接连接符 20"/>
            <p:cNvCxnSpPr/>
            <p:nvPr/>
          </p:nvCxnSpPr>
          <p:spPr>
            <a:xfrm rot="10800000">
              <a:off x="1071538" y="2428874"/>
              <a:ext cx="114300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0800000">
              <a:off x="1071538" y="2719389"/>
              <a:ext cx="114300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82402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488" y="214296"/>
            <a:ext cx="3429024" cy="553998"/>
          </a:xfrm>
          <a:prstGeom prst="rect">
            <a:avLst/>
          </a:prstGeom>
          <a:noFill/>
        </p:spPr>
        <p:txBody>
          <a:bodyPr wrap="square" rtlCol="0">
            <a:spAutoFit/>
          </a:bodyPr>
          <a:lstStyle/>
          <a:p>
            <a:r>
              <a:rPr lang="zh-CN" altLang="en-US" sz="3000" b="1">
                <a:solidFill>
                  <a:srgbClr val="11576A"/>
                </a:solidFill>
                <a:latin typeface="微软雅黑" pitchFamily="34" charset="-122"/>
                <a:ea typeface="微软雅黑" pitchFamily="34" charset="-122"/>
              </a:rPr>
              <a:t>多进程的实现方法</a:t>
            </a:r>
            <a:r>
              <a:rPr lang="en-US" altLang="zh-CN" sz="3000" b="1">
                <a:solidFill>
                  <a:srgbClr val="11576A"/>
                </a:solidFill>
                <a:latin typeface="微软雅黑" pitchFamily="34" charset="-122"/>
                <a:ea typeface="微软雅黑" pitchFamily="34" charset="-122"/>
              </a:rPr>
              <a:t> </a:t>
            </a:r>
          </a:p>
        </p:txBody>
      </p:sp>
      <p:sp>
        <p:nvSpPr>
          <p:cNvPr id="17" name="矩形 16"/>
          <p:cNvSpPr/>
          <p:nvPr/>
        </p:nvSpPr>
        <p:spPr>
          <a:xfrm>
            <a:off x="886478" y="3638189"/>
            <a:ext cx="5973802" cy="784830"/>
          </a:xfrm>
          <a:prstGeom prst="rect">
            <a:avLst/>
          </a:prstGeom>
        </p:spPr>
        <p:txBody>
          <a:bodyPr wrap="square">
            <a:spAutoFit/>
          </a:bodyPr>
          <a:lstStyle/>
          <a:p>
            <a:pPr>
              <a:spcBef>
                <a:spcPct val="50000"/>
              </a:spcBef>
            </a:pPr>
            <a:r>
              <a:rPr lang="zh-CN" altLang="en-US" b="1" dirty="0">
                <a:solidFill>
                  <a:srgbClr val="11576A"/>
                </a:solidFill>
                <a:latin typeface="微软雅黑" pitchFamily="34" charset="-122"/>
                <a:ea typeface="微软雅黑" pitchFamily="34" charset="-122"/>
              </a:rPr>
              <a:t>存在的问题：</a:t>
            </a:r>
            <a:endParaRPr lang="en-US" altLang="zh-CN" b="1" dirty="0">
              <a:solidFill>
                <a:srgbClr val="11576A"/>
              </a:solidFill>
              <a:latin typeface="微软雅黑" pitchFamily="34" charset="-122"/>
              <a:ea typeface="微软雅黑" pitchFamily="34" charset="-122"/>
            </a:endParaRPr>
          </a:p>
          <a:p>
            <a:pPr>
              <a:spcBef>
                <a:spcPct val="50000"/>
              </a:spcBef>
            </a:pPr>
            <a:r>
              <a:rPr lang="en-US" altLang="zh-CN" b="1" dirty="0">
                <a:solidFill>
                  <a:srgbClr val="11576A"/>
                </a:solidFill>
                <a:latin typeface="微软雅黑" pitchFamily="34" charset="-122"/>
                <a:ea typeface="微软雅黑" pitchFamily="34" charset="-122"/>
              </a:rPr>
              <a:t>1. </a:t>
            </a:r>
            <a:r>
              <a:rPr lang="zh-CN" altLang="en-US" b="1" dirty="0">
                <a:solidFill>
                  <a:srgbClr val="11576A"/>
                </a:solidFill>
                <a:latin typeface="微软雅黑" pitchFamily="34" charset="-122"/>
                <a:ea typeface="微软雅黑" pitchFamily="34" charset="-122"/>
              </a:rPr>
              <a:t>进程之间如何通信，共享数据？</a:t>
            </a:r>
            <a:endParaRPr lang="en-US" altLang="zh-CN" b="1" dirty="0">
              <a:solidFill>
                <a:srgbClr val="11576A"/>
              </a:solidFill>
              <a:latin typeface="微软雅黑" pitchFamily="34" charset="-122"/>
              <a:ea typeface="微软雅黑" pitchFamily="34" charset="-122"/>
            </a:endParaRPr>
          </a:p>
        </p:txBody>
      </p:sp>
      <p:grpSp>
        <p:nvGrpSpPr>
          <p:cNvPr id="3" name="组合 2"/>
          <p:cNvGrpSpPr/>
          <p:nvPr/>
        </p:nvGrpSpPr>
        <p:grpSpPr>
          <a:xfrm>
            <a:off x="928646" y="928676"/>
            <a:ext cx="5857932" cy="2571768"/>
            <a:chOff x="928646" y="928676"/>
            <a:chExt cx="5857932" cy="2571768"/>
          </a:xfrm>
        </p:grpSpPr>
        <p:sp>
          <p:nvSpPr>
            <p:cNvPr id="11" name="矩形 10"/>
            <p:cNvSpPr/>
            <p:nvPr/>
          </p:nvSpPr>
          <p:spPr>
            <a:xfrm>
              <a:off x="928662" y="928676"/>
              <a:ext cx="1714512" cy="2571768"/>
            </a:xfrm>
            <a:prstGeom prst="rect">
              <a:avLst/>
            </a:prstGeom>
            <a:gradFill>
              <a:gsLst>
                <a:gs pos="100000">
                  <a:srgbClr val="FDD000"/>
                </a:gs>
                <a:gs pos="0">
                  <a:srgbClr val="FFF9B1"/>
                </a:gs>
              </a:gsLst>
              <a:lin ang="162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p:nvSpPr>
          <p:spPr>
            <a:xfrm>
              <a:off x="2770404" y="928676"/>
              <a:ext cx="2088000" cy="2571768"/>
            </a:xfrm>
            <a:prstGeom prst="rect">
              <a:avLst/>
            </a:prstGeom>
            <a:gradFill>
              <a:gsLst>
                <a:gs pos="100000">
                  <a:srgbClr val="FDD000"/>
                </a:gs>
                <a:gs pos="0">
                  <a:srgbClr val="FFF9B1"/>
                </a:gs>
              </a:gsLst>
              <a:lin ang="162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5000628" y="928676"/>
              <a:ext cx="1714512" cy="2571768"/>
            </a:xfrm>
            <a:prstGeom prst="rect">
              <a:avLst/>
            </a:prstGeom>
            <a:gradFill>
              <a:gsLst>
                <a:gs pos="100000">
                  <a:srgbClr val="FDD000"/>
                </a:gs>
                <a:gs pos="0">
                  <a:srgbClr val="FFF9B1"/>
                </a:gs>
              </a:gsLst>
              <a:lin ang="162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928646" y="1049244"/>
              <a:ext cx="1785966" cy="2308324"/>
            </a:xfrm>
            <a:prstGeom prst="rect">
              <a:avLst/>
            </a:prstGeom>
          </p:spPr>
          <p:txBody>
            <a:bodyPr wrap="square">
              <a:spAutoFit/>
            </a:bodyPr>
            <a:lstStyle/>
            <a:p>
              <a:r>
                <a:rPr lang="zh-CN" altLang="en-US" sz="1600" b="1" dirty="0">
                  <a:solidFill>
                    <a:srgbClr val="11576A"/>
                  </a:solidFill>
                  <a:latin typeface="微软雅黑" pitchFamily="34" charset="-122"/>
                  <a:ea typeface="微软雅黑" pitchFamily="34" charset="-122"/>
                  <a:cs typeface="宋体" charset="0"/>
                </a:rPr>
                <a:t>程序</a:t>
              </a:r>
              <a:r>
                <a:rPr lang="en-US" sz="1600" b="1" dirty="0">
                  <a:solidFill>
                    <a:srgbClr val="11576A"/>
                  </a:solidFill>
                  <a:latin typeface="微软雅黑" pitchFamily="34" charset="-122"/>
                  <a:ea typeface="微软雅黑" pitchFamily="34" charset="-122"/>
                  <a:cs typeface="宋体" charset="0"/>
                </a:rPr>
                <a:t>1</a:t>
              </a:r>
              <a:br>
                <a:rPr lang="en-US" sz="1600" b="1" dirty="0">
                  <a:solidFill>
                    <a:srgbClr val="11576A"/>
                  </a:solidFill>
                  <a:latin typeface="微软雅黑" pitchFamily="34" charset="-122"/>
                  <a:ea typeface="微软雅黑" pitchFamily="34" charset="-122"/>
                  <a:cs typeface="宋体" charset="0"/>
                </a:rPr>
              </a:br>
              <a:r>
                <a:rPr lang="en-US" sz="1600" b="1" dirty="0">
                  <a:solidFill>
                    <a:srgbClr val="11576A"/>
                  </a:solidFill>
                  <a:latin typeface="微软雅黑" pitchFamily="34" charset="-122"/>
                  <a:ea typeface="微软雅黑" pitchFamily="34" charset="-122"/>
                  <a:cs typeface="宋体" charset="0"/>
                </a:rPr>
                <a:t>main( )</a:t>
              </a:r>
              <a:br>
                <a:rPr lang="en-US" sz="1600" b="1" dirty="0">
                  <a:solidFill>
                    <a:srgbClr val="11576A"/>
                  </a:solidFill>
                  <a:latin typeface="微软雅黑" pitchFamily="34" charset="-122"/>
                  <a:ea typeface="微软雅黑" pitchFamily="34" charset="-122"/>
                  <a:cs typeface="宋体" charset="0"/>
                </a:rPr>
              </a:br>
              <a:r>
                <a:rPr lang="en-US" sz="1600" b="1" dirty="0">
                  <a:solidFill>
                    <a:srgbClr val="11576A"/>
                  </a:solidFill>
                  <a:latin typeface="微软雅黑" pitchFamily="34" charset="-122"/>
                  <a:ea typeface="微软雅黑" pitchFamily="34" charset="-122"/>
                  <a:cs typeface="宋体" charset="0"/>
                </a:rPr>
                <a:t>{</a:t>
              </a:r>
              <a:br>
                <a:rPr lang="en-US" sz="1600" b="1" dirty="0">
                  <a:solidFill>
                    <a:srgbClr val="11576A"/>
                  </a:solidFill>
                  <a:latin typeface="微软雅黑" pitchFamily="34" charset="-122"/>
                  <a:ea typeface="微软雅黑" pitchFamily="34" charset="-122"/>
                  <a:cs typeface="宋体" charset="0"/>
                </a:rPr>
              </a:br>
              <a:r>
                <a:rPr lang="en-US" sz="1600" b="1" dirty="0">
                  <a:solidFill>
                    <a:srgbClr val="11576A"/>
                  </a:solidFill>
                  <a:latin typeface="微软雅黑" pitchFamily="34" charset="-122"/>
                  <a:ea typeface="微软雅黑" pitchFamily="34" charset="-122"/>
                  <a:cs typeface="宋体" charset="0"/>
                </a:rPr>
                <a:t>    while(TRUE</a:t>
              </a:r>
              <a:r>
                <a:rPr lang="zh-CN" altLang="en-US" sz="1600" b="1" dirty="0">
                  <a:solidFill>
                    <a:srgbClr val="11576A"/>
                  </a:solidFill>
                  <a:latin typeface="微软雅黑" pitchFamily="34" charset="-122"/>
                  <a:ea typeface="微软雅黑" pitchFamily="34" charset="-122"/>
                  <a:cs typeface="宋体" charset="0"/>
                </a:rPr>
                <a:t>）</a:t>
              </a:r>
              <a:br>
                <a:rPr lang="zh-CN" altLang="en-US" sz="1600" b="1" dirty="0">
                  <a:solidFill>
                    <a:srgbClr val="11576A"/>
                  </a:solidFill>
                  <a:latin typeface="微软雅黑" pitchFamily="34" charset="-122"/>
                  <a:ea typeface="微软雅黑" pitchFamily="34" charset="-122"/>
                  <a:cs typeface="宋体" charset="0"/>
                </a:rPr>
              </a:br>
              <a:r>
                <a:rPr lang="zh-CN" altLang="en-US" sz="1600" b="1" dirty="0">
                  <a:solidFill>
                    <a:srgbClr val="11576A"/>
                  </a:solidFill>
                  <a:latin typeface="微软雅黑" pitchFamily="34" charset="-122"/>
                  <a:ea typeface="微软雅黑" pitchFamily="34" charset="-122"/>
                  <a:cs typeface="宋体" charset="0"/>
                </a:rPr>
                <a:t>    </a:t>
              </a:r>
              <a:r>
                <a:rPr lang="en-US" sz="1600" b="1" dirty="0">
                  <a:solidFill>
                    <a:srgbClr val="11576A"/>
                  </a:solidFill>
                  <a:latin typeface="微软雅黑" pitchFamily="34" charset="-122"/>
                  <a:ea typeface="微软雅黑" pitchFamily="34" charset="-122"/>
                  <a:cs typeface="宋体" charset="0"/>
                </a:rPr>
                <a:t>{</a:t>
              </a:r>
            </a:p>
            <a:p>
              <a:r>
                <a:rPr lang="en-US" sz="1600" b="1" dirty="0">
                  <a:solidFill>
                    <a:srgbClr val="11576A"/>
                  </a:solidFill>
                  <a:latin typeface="微软雅黑" pitchFamily="34" charset="-122"/>
                  <a:ea typeface="微软雅黑" pitchFamily="34" charset="-122"/>
                  <a:cs typeface="宋体" charset="0"/>
                </a:rPr>
                <a:t>          Read( );</a:t>
              </a:r>
              <a:br>
                <a:rPr lang="en-US" sz="1600" b="1" dirty="0">
                  <a:solidFill>
                    <a:srgbClr val="11576A"/>
                  </a:solidFill>
                  <a:latin typeface="微软雅黑" pitchFamily="34" charset="-122"/>
                  <a:ea typeface="微软雅黑" pitchFamily="34" charset="-122"/>
                  <a:cs typeface="宋体" charset="0"/>
                </a:rPr>
              </a:br>
              <a:r>
                <a:rPr lang="en-US" sz="1600" b="1" dirty="0">
                  <a:solidFill>
                    <a:srgbClr val="11576A"/>
                  </a:solidFill>
                  <a:latin typeface="微软雅黑" pitchFamily="34" charset="-122"/>
                  <a:ea typeface="微软雅黑" pitchFamily="34" charset="-122"/>
                  <a:cs typeface="宋体" charset="0"/>
                </a:rPr>
                <a:t>     }</a:t>
              </a:r>
            </a:p>
            <a:p>
              <a:r>
                <a:rPr lang="en-US" sz="1600" b="1" dirty="0">
                  <a:solidFill>
                    <a:srgbClr val="11576A"/>
                  </a:solidFill>
                  <a:latin typeface="微软雅黑" pitchFamily="34" charset="-122"/>
                  <a:ea typeface="微软雅黑" pitchFamily="34" charset="-122"/>
                  <a:cs typeface="宋体" charset="0"/>
                </a:rPr>
                <a:t>}</a:t>
              </a:r>
            </a:p>
            <a:p>
              <a:r>
                <a:rPr lang="en-US" sz="1600" b="1" dirty="0">
                  <a:solidFill>
                    <a:srgbClr val="11576A"/>
                  </a:solidFill>
                  <a:latin typeface="微软雅黑" pitchFamily="34" charset="-122"/>
                  <a:ea typeface="微软雅黑" pitchFamily="34" charset="-122"/>
                  <a:cs typeface="宋体" charset="0"/>
                </a:rPr>
                <a:t>Read( ) { … }</a:t>
              </a:r>
            </a:p>
          </p:txBody>
        </p:sp>
        <p:sp>
          <p:nvSpPr>
            <p:cNvPr id="9" name="Rectangle 6"/>
            <p:cNvSpPr>
              <a:spLocks noChangeArrowheads="1"/>
            </p:cNvSpPr>
            <p:nvPr/>
          </p:nvSpPr>
          <p:spPr bwMode="auto">
            <a:xfrm>
              <a:off x="2721515" y="1049244"/>
              <a:ext cx="2221057" cy="2308324"/>
            </a:xfrm>
            <a:prstGeom prst="rect">
              <a:avLst/>
            </a:prstGeom>
            <a:noFill/>
            <a:ln w="9525" cmpd="sng">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r>
                <a:rPr lang="zh-CN" altLang="en-US" sz="1600" b="1">
                  <a:solidFill>
                    <a:srgbClr val="11576A"/>
                  </a:solidFill>
                  <a:latin typeface="微软雅黑" pitchFamily="34" charset="-122"/>
                  <a:ea typeface="微软雅黑" pitchFamily="34" charset="-122"/>
                  <a:cs typeface="宋体" charset="0"/>
                </a:rPr>
                <a:t>程序</a:t>
              </a:r>
              <a:r>
                <a:rPr lang="en-US" sz="1600" b="1">
                  <a:solidFill>
                    <a:srgbClr val="11576A"/>
                  </a:solidFill>
                  <a:latin typeface="微软雅黑" pitchFamily="34" charset="-122"/>
                  <a:ea typeface="微软雅黑" pitchFamily="34" charset="-122"/>
                  <a:cs typeface="宋体" charset="0"/>
                </a:rPr>
                <a:t>2</a:t>
              </a:r>
              <a:br>
                <a:rPr lang="en-US" sz="1600" b="1">
                  <a:solidFill>
                    <a:srgbClr val="11576A"/>
                  </a:solidFill>
                  <a:latin typeface="微软雅黑" pitchFamily="34" charset="-122"/>
                  <a:ea typeface="微软雅黑" pitchFamily="34" charset="-122"/>
                  <a:cs typeface="宋体" charset="0"/>
                </a:rPr>
              </a:br>
              <a:r>
                <a:rPr lang="en-US" sz="1600" b="1">
                  <a:solidFill>
                    <a:srgbClr val="11576A"/>
                  </a:solidFill>
                  <a:latin typeface="微软雅黑" pitchFamily="34" charset="-122"/>
                  <a:ea typeface="微软雅黑" pitchFamily="34" charset="-122"/>
                  <a:cs typeface="宋体" charset="0"/>
                </a:rPr>
                <a:t>main( )</a:t>
              </a:r>
              <a:br>
                <a:rPr lang="en-US" sz="1600" b="1">
                  <a:solidFill>
                    <a:srgbClr val="11576A"/>
                  </a:solidFill>
                  <a:latin typeface="微软雅黑" pitchFamily="34" charset="-122"/>
                  <a:ea typeface="微软雅黑" pitchFamily="34" charset="-122"/>
                  <a:cs typeface="宋体" charset="0"/>
                </a:rPr>
              </a:br>
              <a:r>
                <a:rPr lang="en-US" sz="1600" b="1">
                  <a:solidFill>
                    <a:srgbClr val="11576A"/>
                  </a:solidFill>
                  <a:latin typeface="微软雅黑" pitchFamily="34" charset="-122"/>
                  <a:ea typeface="微软雅黑" pitchFamily="34" charset="-122"/>
                  <a:cs typeface="宋体" charset="0"/>
                </a:rPr>
                <a:t>{</a:t>
              </a:r>
              <a:br>
                <a:rPr lang="en-US" sz="1600" b="1">
                  <a:solidFill>
                    <a:srgbClr val="11576A"/>
                  </a:solidFill>
                  <a:latin typeface="微软雅黑" pitchFamily="34" charset="-122"/>
                  <a:ea typeface="微软雅黑" pitchFamily="34" charset="-122"/>
                  <a:cs typeface="宋体" charset="0"/>
                </a:rPr>
              </a:br>
              <a:r>
                <a:rPr lang="en-US" sz="1600" b="1">
                  <a:solidFill>
                    <a:srgbClr val="11576A"/>
                  </a:solidFill>
                  <a:latin typeface="微软雅黑" pitchFamily="34" charset="-122"/>
                  <a:ea typeface="微软雅黑" pitchFamily="34" charset="-122"/>
                  <a:cs typeface="宋体" charset="0"/>
                </a:rPr>
                <a:t>    while(TRUE</a:t>
              </a:r>
              <a:r>
                <a:rPr lang="zh-CN" altLang="en-US" sz="1600" b="1">
                  <a:solidFill>
                    <a:srgbClr val="11576A"/>
                  </a:solidFill>
                  <a:latin typeface="微软雅黑" pitchFamily="34" charset="-122"/>
                  <a:ea typeface="微软雅黑" pitchFamily="34" charset="-122"/>
                  <a:cs typeface="宋体" charset="0"/>
                </a:rPr>
                <a:t>）</a:t>
              </a:r>
              <a:br>
                <a:rPr lang="zh-CN" altLang="en-US" sz="1600" b="1">
                  <a:solidFill>
                    <a:srgbClr val="11576A"/>
                  </a:solidFill>
                  <a:latin typeface="微软雅黑" pitchFamily="34" charset="-122"/>
                  <a:ea typeface="微软雅黑" pitchFamily="34" charset="-122"/>
                  <a:cs typeface="宋体" charset="0"/>
                </a:rPr>
              </a:br>
              <a:r>
                <a:rPr lang="zh-CN" altLang="en-US" sz="1600" b="1">
                  <a:solidFill>
                    <a:srgbClr val="11576A"/>
                  </a:solidFill>
                  <a:latin typeface="微软雅黑" pitchFamily="34" charset="-122"/>
                  <a:ea typeface="微软雅黑" pitchFamily="34" charset="-122"/>
                  <a:cs typeface="宋体" charset="0"/>
                </a:rPr>
                <a:t>    </a:t>
              </a:r>
              <a:r>
                <a:rPr lang="en-US" sz="1600" b="1">
                  <a:solidFill>
                    <a:srgbClr val="11576A"/>
                  </a:solidFill>
                  <a:latin typeface="微软雅黑" pitchFamily="34" charset="-122"/>
                  <a:ea typeface="微软雅黑" pitchFamily="34" charset="-122"/>
                  <a:cs typeface="宋体" charset="0"/>
                </a:rPr>
                <a:t>{</a:t>
              </a:r>
            </a:p>
            <a:p>
              <a:r>
                <a:rPr lang="en-US" sz="1600" b="1">
                  <a:solidFill>
                    <a:srgbClr val="11576A"/>
                  </a:solidFill>
                  <a:latin typeface="微软雅黑" pitchFamily="34" charset="-122"/>
                  <a:ea typeface="微软雅黑" pitchFamily="34" charset="-122"/>
                  <a:cs typeface="宋体" charset="0"/>
                </a:rPr>
                <a:t>        Decompress( );</a:t>
              </a:r>
              <a:br>
                <a:rPr lang="en-US" sz="1600" b="1">
                  <a:solidFill>
                    <a:srgbClr val="11576A"/>
                  </a:solidFill>
                  <a:latin typeface="微软雅黑" pitchFamily="34" charset="-122"/>
                  <a:ea typeface="微软雅黑" pitchFamily="34" charset="-122"/>
                  <a:cs typeface="宋体" charset="0"/>
                </a:rPr>
              </a:br>
              <a:r>
                <a:rPr lang="en-US" sz="1600" b="1">
                  <a:solidFill>
                    <a:srgbClr val="11576A"/>
                  </a:solidFill>
                  <a:latin typeface="微软雅黑" pitchFamily="34" charset="-122"/>
                  <a:ea typeface="微软雅黑" pitchFamily="34" charset="-122"/>
                  <a:cs typeface="宋体" charset="0"/>
                </a:rPr>
                <a:t>     }</a:t>
              </a:r>
            </a:p>
            <a:p>
              <a:r>
                <a:rPr lang="en-US" sz="1600" b="1">
                  <a:solidFill>
                    <a:srgbClr val="11576A"/>
                  </a:solidFill>
                  <a:latin typeface="微软雅黑" pitchFamily="34" charset="-122"/>
                  <a:ea typeface="微软雅黑" pitchFamily="34" charset="-122"/>
                  <a:cs typeface="宋体" charset="0"/>
                </a:rPr>
                <a:t>}</a:t>
              </a:r>
            </a:p>
            <a:p>
              <a:r>
                <a:rPr lang="en-US" sz="1600" b="1">
                  <a:solidFill>
                    <a:srgbClr val="11576A"/>
                  </a:solidFill>
                  <a:latin typeface="微软雅黑" pitchFamily="34" charset="-122"/>
                  <a:ea typeface="微软雅黑" pitchFamily="34" charset="-122"/>
                  <a:cs typeface="宋体" charset="0"/>
                </a:rPr>
                <a:t>Decompress( ) { … }</a:t>
              </a:r>
            </a:p>
          </p:txBody>
        </p:sp>
        <p:sp>
          <p:nvSpPr>
            <p:cNvPr id="8" name="Rectangle 5"/>
            <p:cNvSpPr>
              <a:spLocks noChangeArrowheads="1"/>
            </p:cNvSpPr>
            <p:nvPr/>
          </p:nvSpPr>
          <p:spPr bwMode="auto">
            <a:xfrm>
              <a:off x="4976467" y="1049244"/>
              <a:ext cx="1810111" cy="2308324"/>
            </a:xfrm>
            <a:prstGeom prst="rect">
              <a:avLst/>
            </a:prstGeom>
            <a:noFill/>
            <a:ln w="9525" cmpd="sng">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r>
                <a:rPr lang="zh-CN" altLang="en-US" sz="1600" b="1">
                  <a:solidFill>
                    <a:srgbClr val="11576A"/>
                  </a:solidFill>
                  <a:latin typeface="微软雅黑" pitchFamily="34" charset="-122"/>
                  <a:ea typeface="微软雅黑" pitchFamily="34" charset="-122"/>
                  <a:cs typeface="宋体" charset="0"/>
                </a:rPr>
                <a:t>程序</a:t>
              </a:r>
              <a:r>
                <a:rPr lang="en-US" sz="1600" b="1">
                  <a:solidFill>
                    <a:srgbClr val="11576A"/>
                  </a:solidFill>
                  <a:latin typeface="微软雅黑" pitchFamily="34" charset="-122"/>
                  <a:ea typeface="微软雅黑" pitchFamily="34" charset="-122"/>
                  <a:cs typeface="宋体" charset="0"/>
                </a:rPr>
                <a:t>3</a:t>
              </a:r>
              <a:br>
                <a:rPr lang="en-US" sz="1600" b="1">
                  <a:solidFill>
                    <a:srgbClr val="11576A"/>
                  </a:solidFill>
                  <a:latin typeface="微软雅黑" pitchFamily="34" charset="-122"/>
                  <a:ea typeface="微软雅黑" pitchFamily="34" charset="-122"/>
                  <a:cs typeface="宋体" charset="0"/>
                </a:rPr>
              </a:br>
              <a:r>
                <a:rPr lang="en-US" sz="1600" b="1">
                  <a:solidFill>
                    <a:srgbClr val="11576A"/>
                  </a:solidFill>
                  <a:latin typeface="微软雅黑" pitchFamily="34" charset="-122"/>
                  <a:ea typeface="微软雅黑" pitchFamily="34" charset="-122"/>
                  <a:cs typeface="宋体" charset="0"/>
                </a:rPr>
                <a:t>main( )</a:t>
              </a:r>
              <a:br>
                <a:rPr lang="en-US" sz="1600" b="1">
                  <a:solidFill>
                    <a:srgbClr val="11576A"/>
                  </a:solidFill>
                  <a:latin typeface="微软雅黑" pitchFamily="34" charset="-122"/>
                  <a:ea typeface="微软雅黑" pitchFamily="34" charset="-122"/>
                  <a:cs typeface="宋体" charset="0"/>
                </a:rPr>
              </a:br>
              <a:r>
                <a:rPr lang="en-US" sz="1600" b="1">
                  <a:solidFill>
                    <a:srgbClr val="11576A"/>
                  </a:solidFill>
                  <a:latin typeface="微软雅黑" pitchFamily="34" charset="-122"/>
                  <a:ea typeface="微软雅黑" pitchFamily="34" charset="-122"/>
                  <a:cs typeface="宋体" charset="0"/>
                </a:rPr>
                <a:t>{</a:t>
              </a:r>
              <a:br>
                <a:rPr lang="en-US" sz="1600" b="1">
                  <a:solidFill>
                    <a:srgbClr val="11576A"/>
                  </a:solidFill>
                  <a:latin typeface="微软雅黑" pitchFamily="34" charset="-122"/>
                  <a:ea typeface="微软雅黑" pitchFamily="34" charset="-122"/>
                  <a:cs typeface="宋体" charset="0"/>
                </a:rPr>
              </a:br>
              <a:r>
                <a:rPr lang="en-US" sz="1600" b="1">
                  <a:solidFill>
                    <a:srgbClr val="11576A"/>
                  </a:solidFill>
                  <a:latin typeface="微软雅黑" pitchFamily="34" charset="-122"/>
                  <a:ea typeface="微软雅黑" pitchFamily="34" charset="-122"/>
                  <a:cs typeface="宋体" charset="0"/>
                </a:rPr>
                <a:t>    while(TRUE</a:t>
              </a:r>
              <a:r>
                <a:rPr lang="zh-CN" altLang="en-US" sz="1600" b="1">
                  <a:solidFill>
                    <a:srgbClr val="11576A"/>
                  </a:solidFill>
                  <a:latin typeface="微软雅黑" pitchFamily="34" charset="-122"/>
                  <a:ea typeface="微软雅黑" pitchFamily="34" charset="-122"/>
                  <a:cs typeface="宋体" charset="0"/>
                </a:rPr>
                <a:t>）</a:t>
              </a:r>
              <a:br>
                <a:rPr lang="zh-CN" altLang="en-US" sz="1600" b="1">
                  <a:solidFill>
                    <a:srgbClr val="11576A"/>
                  </a:solidFill>
                  <a:latin typeface="微软雅黑" pitchFamily="34" charset="-122"/>
                  <a:ea typeface="微软雅黑" pitchFamily="34" charset="-122"/>
                  <a:cs typeface="宋体" charset="0"/>
                </a:rPr>
              </a:br>
              <a:r>
                <a:rPr lang="zh-CN" altLang="en-US" sz="1600" b="1">
                  <a:solidFill>
                    <a:srgbClr val="11576A"/>
                  </a:solidFill>
                  <a:latin typeface="微软雅黑" pitchFamily="34" charset="-122"/>
                  <a:ea typeface="微软雅黑" pitchFamily="34" charset="-122"/>
                  <a:cs typeface="宋体" charset="0"/>
                </a:rPr>
                <a:t>    </a:t>
              </a:r>
              <a:r>
                <a:rPr lang="en-US" sz="1600" b="1">
                  <a:solidFill>
                    <a:srgbClr val="11576A"/>
                  </a:solidFill>
                  <a:latin typeface="微软雅黑" pitchFamily="34" charset="-122"/>
                  <a:ea typeface="微软雅黑" pitchFamily="34" charset="-122"/>
                  <a:cs typeface="宋体" charset="0"/>
                </a:rPr>
                <a:t>{</a:t>
              </a:r>
            </a:p>
            <a:p>
              <a:r>
                <a:rPr lang="en-US" sz="1600" b="1">
                  <a:solidFill>
                    <a:srgbClr val="11576A"/>
                  </a:solidFill>
                  <a:latin typeface="微软雅黑" pitchFamily="34" charset="-122"/>
                  <a:ea typeface="微软雅黑" pitchFamily="34" charset="-122"/>
                  <a:cs typeface="宋体" charset="0"/>
                </a:rPr>
                <a:t>        Play( );</a:t>
              </a:r>
              <a:br>
                <a:rPr lang="en-US" sz="1600" b="1">
                  <a:solidFill>
                    <a:srgbClr val="11576A"/>
                  </a:solidFill>
                  <a:latin typeface="微软雅黑" pitchFamily="34" charset="-122"/>
                  <a:ea typeface="微软雅黑" pitchFamily="34" charset="-122"/>
                  <a:cs typeface="宋体" charset="0"/>
                </a:rPr>
              </a:br>
              <a:r>
                <a:rPr lang="en-US" sz="1600" b="1">
                  <a:solidFill>
                    <a:srgbClr val="11576A"/>
                  </a:solidFill>
                  <a:latin typeface="微软雅黑" pitchFamily="34" charset="-122"/>
                  <a:ea typeface="微软雅黑" pitchFamily="34" charset="-122"/>
                  <a:cs typeface="宋体" charset="0"/>
                </a:rPr>
                <a:t>    }</a:t>
              </a:r>
            </a:p>
            <a:p>
              <a:r>
                <a:rPr lang="en-US" sz="1600" b="1">
                  <a:solidFill>
                    <a:srgbClr val="11576A"/>
                  </a:solidFill>
                  <a:latin typeface="微软雅黑" pitchFamily="34" charset="-122"/>
                  <a:ea typeface="微软雅黑" pitchFamily="34" charset="-122"/>
                  <a:cs typeface="宋体" charset="0"/>
                </a:rPr>
                <a:t>}</a:t>
              </a:r>
            </a:p>
            <a:p>
              <a:r>
                <a:rPr lang="en-US" sz="1600" b="1">
                  <a:solidFill>
                    <a:srgbClr val="11576A"/>
                  </a:solidFill>
                  <a:latin typeface="微软雅黑" pitchFamily="34" charset="-122"/>
                  <a:ea typeface="微软雅黑" pitchFamily="34" charset="-122"/>
                  <a:cs typeface="宋体" charset="0"/>
                </a:rPr>
                <a:t>Play( ) { … }</a:t>
              </a:r>
            </a:p>
          </p:txBody>
        </p:sp>
      </p:grpSp>
      <p:sp>
        <p:nvSpPr>
          <p:cNvPr id="12" name="矩形 11"/>
          <p:cNvSpPr/>
          <p:nvPr/>
        </p:nvSpPr>
        <p:spPr>
          <a:xfrm>
            <a:off x="886478" y="4423019"/>
            <a:ext cx="5973802" cy="369332"/>
          </a:xfrm>
          <a:prstGeom prst="rect">
            <a:avLst/>
          </a:prstGeom>
        </p:spPr>
        <p:txBody>
          <a:bodyPr wrap="square">
            <a:spAutoFit/>
          </a:bodyPr>
          <a:lstStyle/>
          <a:p>
            <a:pPr>
              <a:spcBef>
                <a:spcPct val="50000"/>
              </a:spcBef>
            </a:pPr>
            <a:r>
              <a:rPr lang="en-US" altLang="zh-CN" b="1" dirty="0">
                <a:solidFill>
                  <a:srgbClr val="11576A"/>
                </a:solidFill>
                <a:latin typeface="微软雅黑" pitchFamily="34" charset="-122"/>
                <a:ea typeface="微软雅黑" pitchFamily="34" charset="-122"/>
              </a:rPr>
              <a:t>2. </a:t>
            </a:r>
            <a:r>
              <a:rPr lang="zh-CN" altLang="en-US" b="1" dirty="0">
                <a:solidFill>
                  <a:srgbClr val="11576A"/>
                </a:solidFill>
                <a:latin typeface="微软雅黑" pitchFamily="34" charset="-122"/>
                <a:ea typeface="微软雅黑" pitchFamily="34" charset="-122"/>
              </a:rPr>
              <a:t>系统开销较大：创建进程、进程结束、进程切换</a:t>
            </a:r>
            <a:endParaRPr lang="en-US" altLang="zh-CN" b="1"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24479662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0298" y="214296"/>
            <a:ext cx="4143404" cy="553998"/>
          </a:xfrm>
          <a:prstGeom prst="rect">
            <a:avLst/>
          </a:prstGeom>
          <a:noFill/>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多线程的解决思路</a:t>
            </a:r>
            <a:r>
              <a:rPr lang="en-US" altLang="zh-CN" sz="3000" b="1" dirty="0">
                <a:solidFill>
                  <a:srgbClr val="11576A"/>
                </a:solidFill>
                <a:latin typeface="微软雅黑" pitchFamily="34" charset="-122"/>
                <a:ea typeface="微软雅黑" pitchFamily="34" charset="-122"/>
              </a:rPr>
              <a:t> </a:t>
            </a:r>
          </a:p>
        </p:txBody>
      </p:sp>
      <p:sp>
        <p:nvSpPr>
          <p:cNvPr id="23" name="TextBox 22"/>
          <p:cNvSpPr txBox="1"/>
          <p:nvPr/>
        </p:nvSpPr>
        <p:spPr>
          <a:xfrm>
            <a:off x="893738" y="2414424"/>
            <a:ext cx="4553775" cy="400110"/>
          </a:xfrm>
          <a:prstGeom prst="rect">
            <a:avLst/>
          </a:prstGeom>
          <a:noFill/>
        </p:spPr>
        <p:txBody>
          <a:bodyPr wrap="square" rtlCol="0">
            <a:spAutoFit/>
          </a:bodyPr>
          <a:lstStyle/>
          <a:p>
            <a:pPr>
              <a:spcBef>
                <a:spcPct val="50000"/>
              </a:spcBef>
            </a:pPr>
            <a:r>
              <a:rPr lang="zh-CN" altLang="en-US" sz="2000" b="1" dirty="0">
                <a:solidFill>
                  <a:srgbClr val="11576A"/>
                </a:solidFill>
                <a:latin typeface="微软雅黑" pitchFamily="34" charset="-122"/>
                <a:ea typeface="微软雅黑" pitchFamily="34" charset="-122"/>
              </a:rPr>
              <a:t>这种实体就是线程（</a:t>
            </a:r>
            <a:r>
              <a:rPr lang="en-US" altLang="en-US" sz="2000" b="1" dirty="0">
                <a:solidFill>
                  <a:srgbClr val="11576A"/>
                </a:solidFill>
                <a:latin typeface="微软雅黑" pitchFamily="34" charset="-122"/>
                <a:ea typeface="微软雅黑" pitchFamily="34" charset="-122"/>
              </a:rPr>
              <a:t>Thread</a:t>
            </a:r>
            <a:r>
              <a:rPr lang="zh-CN" altLang="en-US" sz="2000" b="1" dirty="0">
                <a:solidFill>
                  <a:srgbClr val="11576A"/>
                </a:solidFill>
                <a:latin typeface="微软雅黑" pitchFamily="34" charset="-122"/>
                <a:ea typeface="微软雅黑" pitchFamily="34" charset="-122"/>
              </a:rPr>
              <a:t>）</a:t>
            </a:r>
          </a:p>
        </p:txBody>
      </p:sp>
      <p:grpSp>
        <p:nvGrpSpPr>
          <p:cNvPr id="3" name="组合 2"/>
          <p:cNvGrpSpPr/>
          <p:nvPr/>
        </p:nvGrpSpPr>
        <p:grpSpPr>
          <a:xfrm>
            <a:off x="816423" y="1058852"/>
            <a:ext cx="6622621" cy="1219039"/>
            <a:chOff x="816423" y="1058852"/>
            <a:chExt cx="6622621" cy="1219039"/>
          </a:xfrm>
        </p:grpSpPr>
        <p:sp>
          <p:nvSpPr>
            <p:cNvPr id="17" name="矩形 16"/>
            <p:cNvSpPr/>
            <p:nvPr/>
          </p:nvSpPr>
          <p:spPr>
            <a:xfrm>
              <a:off x="893738" y="1058852"/>
              <a:ext cx="6545306" cy="400110"/>
            </a:xfrm>
            <a:prstGeom prst="rect">
              <a:avLst/>
            </a:prstGeom>
          </p:spPr>
          <p:txBody>
            <a:bodyPr wrap="square">
              <a:spAutoFit/>
            </a:bodyPr>
            <a:lstStyle/>
            <a:p>
              <a:pPr>
                <a:spcBef>
                  <a:spcPct val="50000"/>
                </a:spcBef>
              </a:pPr>
              <a:r>
                <a:rPr lang="zh-CN" altLang="en-US" sz="2000" b="1" dirty="0">
                  <a:solidFill>
                    <a:srgbClr val="11576A"/>
                  </a:solidFill>
                  <a:latin typeface="微软雅黑" pitchFamily="34" charset="-122"/>
                  <a:ea typeface="微软雅黑" pitchFamily="34" charset="-122"/>
                </a:rPr>
                <a:t>在进程内部增加一类实体，满足以下特性：</a:t>
              </a:r>
            </a:p>
          </p:txBody>
        </p:sp>
        <p:sp>
          <p:nvSpPr>
            <p:cNvPr id="24" name="TextBox 23"/>
            <p:cNvSpPr txBox="1"/>
            <p:nvPr/>
          </p:nvSpPr>
          <p:spPr>
            <a:xfrm>
              <a:off x="816423" y="1877781"/>
              <a:ext cx="4564889" cy="400110"/>
            </a:xfrm>
            <a:prstGeom prst="rect">
              <a:avLst/>
            </a:prstGeom>
            <a:noFill/>
          </p:spPr>
          <p:txBody>
            <a:bodyPr wrap="square" rtlCol="0">
              <a:spAutoFit/>
            </a:bodyPr>
            <a:lstStyle/>
            <a:p>
              <a:pPr marL="0" lvl="1"/>
              <a:r>
                <a:rPr lang="zh-CN" altLang="en-US" sz="2000" b="1" dirty="0">
                  <a:solidFill>
                    <a:srgbClr val="11576A"/>
                  </a:solidFill>
                  <a:latin typeface="微软雅黑" pitchFamily="34" charset="-122"/>
                  <a:ea typeface="微软雅黑" pitchFamily="34" charset="-122"/>
                </a:rPr>
                <a:t>（</a:t>
              </a:r>
              <a:r>
                <a:rPr lang="en-US" altLang="en-US" sz="2000" b="1" dirty="0">
                  <a:solidFill>
                    <a:srgbClr val="11576A"/>
                  </a:solidFill>
                  <a:latin typeface="微软雅黑" pitchFamily="34" charset="-122"/>
                  <a:ea typeface="微软雅黑" pitchFamily="34" charset="-122"/>
                </a:rPr>
                <a:t>2</a:t>
              </a:r>
              <a:r>
                <a:rPr lang="zh-CN" altLang="en-US" sz="2000" b="1" dirty="0">
                  <a:solidFill>
                    <a:srgbClr val="11576A"/>
                  </a:solidFill>
                  <a:latin typeface="微软雅黑" pitchFamily="34" charset="-122"/>
                  <a:ea typeface="微软雅黑" pitchFamily="34" charset="-122"/>
                </a:rPr>
                <a:t>）实体之间</a:t>
              </a:r>
              <a:r>
                <a:rPr lang="zh-CN" altLang="en-US" sz="2000" b="1" dirty="0">
                  <a:solidFill>
                    <a:srgbClr val="FF0000"/>
                  </a:solidFill>
                  <a:latin typeface="微软雅黑" pitchFamily="34" charset="-122"/>
                  <a:ea typeface="微软雅黑" pitchFamily="34" charset="-122"/>
                </a:rPr>
                <a:t>共享相同的地址空间</a:t>
              </a:r>
              <a:endParaRPr lang="en-US" altLang="zh-CN" sz="2000" b="1" dirty="0">
                <a:solidFill>
                  <a:srgbClr val="FF0000"/>
                </a:solidFill>
                <a:latin typeface="微软雅黑" pitchFamily="34" charset="-122"/>
                <a:ea typeface="微软雅黑" pitchFamily="34" charset="-122"/>
              </a:endParaRPr>
            </a:p>
          </p:txBody>
        </p:sp>
        <p:sp>
          <p:nvSpPr>
            <p:cNvPr id="25" name="TextBox 24"/>
            <p:cNvSpPr txBox="1"/>
            <p:nvPr/>
          </p:nvSpPr>
          <p:spPr>
            <a:xfrm>
              <a:off x="816423" y="1458962"/>
              <a:ext cx="4536313" cy="400110"/>
            </a:xfrm>
            <a:prstGeom prst="rect">
              <a:avLst/>
            </a:prstGeom>
            <a:noFill/>
          </p:spPr>
          <p:txBody>
            <a:bodyPr wrap="square" rtlCol="0">
              <a:spAutoFit/>
            </a:bodyPr>
            <a:lstStyle/>
            <a:p>
              <a:pPr>
                <a:spcBef>
                  <a:spcPct val="50000"/>
                </a:spcBef>
              </a:pPr>
              <a:r>
                <a:rPr lang="zh-CN" altLang="en-US" sz="2000" b="1" dirty="0">
                  <a:solidFill>
                    <a:srgbClr val="11576A"/>
                  </a:solidFill>
                  <a:latin typeface="微软雅黑" pitchFamily="34" charset="-122"/>
                  <a:ea typeface="微软雅黑" pitchFamily="34" charset="-122"/>
                </a:rPr>
                <a:t>（</a:t>
              </a:r>
              <a:r>
                <a:rPr lang="en-US" altLang="en-US" sz="2000" b="1" dirty="0">
                  <a:solidFill>
                    <a:srgbClr val="11576A"/>
                  </a:solidFill>
                  <a:latin typeface="微软雅黑" pitchFamily="34" charset="-122"/>
                  <a:ea typeface="微软雅黑" pitchFamily="34" charset="-122"/>
                </a:rPr>
                <a:t>1</a:t>
              </a:r>
              <a:r>
                <a:rPr lang="zh-CN" altLang="en-US" sz="2000" b="1" dirty="0">
                  <a:solidFill>
                    <a:srgbClr val="11576A"/>
                  </a:solidFill>
                  <a:latin typeface="微软雅黑" pitchFamily="34" charset="-122"/>
                  <a:ea typeface="微软雅黑" pitchFamily="34" charset="-122"/>
                </a:rPr>
                <a:t>）实体之间可以</a:t>
              </a:r>
              <a:r>
                <a:rPr lang="zh-CN" altLang="en-US" sz="2000" b="1" dirty="0">
                  <a:solidFill>
                    <a:srgbClr val="FF0000"/>
                  </a:solidFill>
                  <a:latin typeface="微软雅黑" pitchFamily="34" charset="-122"/>
                  <a:ea typeface="微软雅黑" pitchFamily="34" charset="-122"/>
                </a:rPr>
                <a:t>并发执行</a:t>
              </a:r>
              <a:endParaRPr lang="en-US" altLang="zh-CN" sz="2000" b="1"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96977830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2"/>
          <p:cNvSpPr txBox="1">
            <a:spLocks noChangeArrowheads="1"/>
          </p:cNvSpPr>
          <p:nvPr/>
        </p:nvSpPr>
        <p:spPr bwMode="auto">
          <a:xfrm>
            <a:off x="3143240" y="142858"/>
            <a:ext cx="2571768" cy="584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zh-CN" altLang="en-US" sz="3200" dirty="0">
                <a:solidFill>
                  <a:srgbClr val="11576A"/>
                </a:solidFill>
                <a:latin typeface="微软雅黑" pitchFamily="34" charset="-122"/>
                <a:ea typeface="微软雅黑" pitchFamily="34" charset="-122"/>
              </a:rPr>
              <a:t> </a:t>
            </a:r>
            <a:r>
              <a:rPr lang="zh-CN" altLang="en-US" sz="3200" b="1" dirty="0">
                <a:solidFill>
                  <a:srgbClr val="11576A"/>
                </a:solidFill>
                <a:latin typeface="微软雅黑" pitchFamily="34" charset="-122"/>
                <a:ea typeface="微软雅黑" pitchFamily="34" charset="-122"/>
              </a:rPr>
              <a:t>进程的特点</a:t>
            </a:r>
          </a:p>
        </p:txBody>
      </p:sp>
      <p:grpSp>
        <p:nvGrpSpPr>
          <p:cNvPr id="13" name="组合 12"/>
          <p:cNvGrpSpPr/>
          <p:nvPr/>
        </p:nvGrpSpPr>
        <p:grpSpPr>
          <a:xfrm>
            <a:off x="341282" y="2343220"/>
            <a:ext cx="2827024" cy="2532786"/>
            <a:chOff x="341282" y="2343220"/>
            <a:chExt cx="2827024" cy="2532786"/>
          </a:xfrm>
        </p:grpSpPr>
        <p:sp>
          <p:nvSpPr>
            <p:cNvPr id="17" name="TextBox 16"/>
            <p:cNvSpPr txBox="1"/>
            <p:nvPr/>
          </p:nvSpPr>
          <p:spPr>
            <a:xfrm>
              <a:off x="453662" y="2343220"/>
              <a:ext cx="2714644" cy="338554"/>
            </a:xfrm>
            <a:prstGeom prst="rect">
              <a:avLst/>
            </a:prstGeom>
            <a:noFill/>
          </p:spPr>
          <p:txBody>
            <a:bodyPr wrap="square" rtlCol="0">
              <a:spAutoFit/>
            </a:bodyPr>
            <a:lstStyle/>
            <a:p>
              <a:r>
                <a:rPr lang="zh-CN" altLang="en-US" sz="1600" b="1" dirty="0">
                  <a:solidFill>
                    <a:srgbClr val="11576A"/>
                  </a:solidFill>
                  <a:latin typeface="微软雅黑" pitchFamily="34" charset="-122"/>
                  <a:ea typeface="微软雅黑" pitchFamily="34" charset="-122"/>
                </a:rPr>
                <a:t>进程执行过程</a:t>
              </a:r>
            </a:p>
          </p:txBody>
        </p:sp>
        <p:sp>
          <p:nvSpPr>
            <p:cNvPr id="27" name="TextBox 26"/>
            <p:cNvSpPr txBox="1"/>
            <p:nvPr/>
          </p:nvSpPr>
          <p:spPr>
            <a:xfrm>
              <a:off x="1700694" y="2722739"/>
              <a:ext cx="675422" cy="584775"/>
            </a:xfrm>
            <a:prstGeom prst="rect">
              <a:avLst/>
            </a:prstGeom>
            <a:noFill/>
          </p:spPr>
          <p:txBody>
            <a:bodyPr wrap="square" rtlCol="0">
              <a:spAutoFit/>
            </a:bodyPr>
            <a:lstStyle/>
            <a:p>
              <a:r>
                <a:rPr lang="zh-CN" altLang="en-US" sz="1600" b="1" dirty="0">
                  <a:solidFill>
                    <a:srgbClr val="11576A"/>
                  </a:solidFill>
                  <a:latin typeface="微软雅黑" pitchFamily="34" charset="-122"/>
                  <a:ea typeface="微软雅黑" pitchFamily="34" charset="-122"/>
                </a:rPr>
                <a:t>进程</a:t>
              </a:r>
              <a:endParaRPr lang="en-US" altLang="zh-CN" sz="1600" b="1" dirty="0">
                <a:solidFill>
                  <a:srgbClr val="11576A"/>
                </a:solidFill>
                <a:latin typeface="微软雅黑" pitchFamily="34" charset="-122"/>
                <a:ea typeface="微软雅黑" pitchFamily="34" charset="-122"/>
              </a:endParaRPr>
            </a:p>
            <a:p>
              <a:r>
                <a:rPr lang="zh-CN" altLang="en-US" sz="1600" b="1" dirty="0">
                  <a:solidFill>
                    <a:srgbClr val="11576A"/>
                  </a:solidFill>
                  <a:latin typeface="微软雅黑" pitchFamily="34" charset="-122"/>
                  <a:ea typeface="微软雅黑" pitchFamily="34" charset="-122"/>
                </a:rPr>
                <a:t>切换</a:t>
              </a:r>
            </a:p>
          </p:txBody>
        </p:sp>
        <p:sp>
          <p:nvSpPr>
            <p:cNvPr id="18" name="矩形 17"/>
            <p:cNvSpPr/>
            <p:nvPr/>
          </p:nvSpPr>
          <p:spPr>
            <a:xfrm>
              <a:off x="720377" y="2676722"/>
              <a:ext cx="1049665" cy="2168832"/>
            </a:xfrm>
            <a:prstGeom prst="rect">
              <a:avLst/>
            </a:prstGeom>
            <a:noFill/>
            <a:ln w="28575">
              <a:solidFill>
                <a:srgbClr val="11576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rgbClr val="11576A"/>
                </a:solidFill>
                <a:latin typeface="微软雅黑" pitchFamily="34" charset="-122"/>
                <a:ea typeface="微软雅黑" pitchFamily="34" charset="-122"/>
              </a:endParaRPr>
            </a:p>
          </p:txBody>
        </p:sp>
        <p:sp>
          <p:nvSpPr>
            <p:cNvPr id="19" name="矩形 18"/>
            <p:cNvSpPr/>
            <p:nvPr/>
          </p:nvSpPr>
          <p:spPr>
            <a:xfrm>
              <a:off x="720377" y="2676721"/>
              <a:ext cx="1049665" cy="338881"/>
            </a:xfrm>
            <a:prstGeom prst="rect">
              <a:avLst/>
            </a:prstGeom>
            <a:noFill/>
            <a:ln w="28575">
              <a:solidFill>
                <a:srgbClr val="11576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rgbClr val="11576A"/>
                </a:solidFill>
                <a:latin typeface="微软雅黑" pitchFamily="34" charset="-122"/>
                <a:ea typeface="微软雅黑" pitchFamily="34" charset="-122"/>
              </a:endParaRPr>
            </a:p>
          </p:txBody>
        </p:sp>
        <p:sp>
          <p:nvSpPr>
            <p:cNvPr id="20" name="矩形 19"/>
            <p:cNvSpPr/>
            <p:nvPr/>
          </p:nvSpPr>
          <p:spPr>
            <a:xfrm>
              <a:off x="720377" y="3015602"/>
              <a:ext cx="1049665" cy="338880"/>
            </a:xfrm>
            <a:prstGeom prst="rect">
              <a:avLst/>
            </a:prstGeom>
            <a:noFill/>
            <a:ln w="28575">
              <a:solidFill>
                <a:srgbClr val="11576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rgbClr val="11576A"/>
                </a:solidFill>
                <a:latin typeface="微软雅黑" pitchFamily="34" charset="-122"/>
                <a:ea typeface="微软雅黑" pitchFamily="34" charset="-122"/>
              </a:endParaRPr>
            </a:p>
          </p:txBody>
        </p:sp>
        <p:sp>
          <p:nvSpPr>
            <p:cNvPr id="22" name="矩形 21"/>
            <p:cNvSpPr/>
            <p:nvPr/>
          </p:nvSpPr>
          <p:spPr>
            <a:xfrm>
              <a:off x="720377" y="4506675"/>
              <a:ext cx="1049665" cy="338880"/>
            </a:xfrm>
            <a:prstGeom prst="rect">
              <a:avLst/>
            </a:prstGeom>
            <a:noFill/>
            <a:ln w="28575">
              <a:solidFill>
                <a:srgbClr val="11576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rgbClr val="11576A"/>
                </a:solidFill>
                <a:latin typeface="微软雅黑" pitchFamily="34" charset="-122"/>
                <a:ea typeface="微软雅黑" pitchFamily="34" charset="-122"/>
              </a:endParaRPr>
            </a:p>
          </p:txBody>
        </p:sp>
        <p:sp>
          <p:nvSpPr>
            <p:cNvPr id="23" name="TextBox 22"/>
            <p:cNvSpPr txBox="1"/>
            <p:nvPr/>
          </p:nvSpPr>
          <p:spPr>
            <a:xfrm>
              <a:off x="1369814" y="2665202"/>
              <a:ext cx="324717" cy="369332"/>
            </a:xfrm>
            <a:prstGeom prst="rect">
              <a:avLst/>
            </a:prstGeom>
            <a:noFill/>
            <a:ln>
              <a:noFill/>
            </a:ln>
          </p:spPr>
          <p:txBody>
            <a:bodyPr wrap="squar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24" name="TextBox 23"/>
            <p:cNvSpPr txBox="1"/>
            <p:nvPr/>
          </p:nvSpPr>
          <p:spPr>
            <a:xfrm>
              <a:off x="1369814" y="3015602"/>
              <a:ext cx="324719"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25" name="TextBox 24"/>
            <p:cNvSpPr txBox="1"/>
            <p:nvPr/>
          </p:nvSpPr>
          <p:spPr>
            <a:xfrm>
              <a:off x="1369815" y="3828914"/>
              <a:ext cx="324718"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26" name="TextBox 25"/>
            <p:cNvSpPr txBox="1"/>
            <p:nvPr/>
          </p:nvSpPr>
          <p:spPr>
            <a:xfrm>
              <a:off x="1369814" y="4506674"/>
              <a:ext cx="324719"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sp>
          <p:nvSpPr>
            <p:cNvPr id="34" name="任意多边形 33"/>
            <p:cNvSpPr/>
            <p:nvPr/>
          </p:nvSpPr>
          <p:spPr>
            <a:xfrm>
              <a:off x="341282" y="2487478"/>
              <a:ext cx="618472" cy="460347"/>
            </a:xfrm>
            <a:custGeom>
              <a:avLst/>
              <a:gdLst>
                <a:gd name="connsiteX0" fmla="*/ 0 w 572029"/>
                <a:gd name="connsiteY0" fmla="*/ 0 h 365125"/>
                <a:gd name="connsiteX1" fmla="*/ 34925 w 572029"/>
                <a:gd name="connsiteY1" fmla="*/ 41275 h 365125"/>
                <a:gd name="connsiteX2" fmla="*/ 107950 w 572029"/>
                <a:gd name="connsiteY2" fmla="*/ 101600 h 365125"/>
                <a:gd name="connsiteX3" fmla="*/ 250825 w 572029"/>
                <a:gd name="connsiteY3" fmla="*/ 152400 h 365125"/>
                <a:gd name="connsiteX4" fmla="*/ 396875 w 572029"/>
                <a:gd name="connsiteY4" fmla="*/ 177800 h 365125"/>
                <a:gd name="connsiteX5" fmla="*/ 523875 w 572029"/>
                <a:gd name="connsiteY5" fmla="*/ 215900 h 365125"/>
                <a:gd name="connsiteX6" fmla="*/ 568325 w 572029"/>
                <a:gd name="connsiteY6" fmla="*/ 266700 h 365125"/>
                <a:gd name="connsiteX7" fmla="*/ 546100 w 572029"/>
                <a:gd name="connsiteY7" fmla="*/ 323850 h 365125"/>
                <a:gd name="connsiteX8" fmla="*/ 527050 w 572029"/>
                <a:gd name="connsiteY8" fmla="*/ 365125 h 365125"/>
                <a:gd name="connsiteX9" fmla="*/ 527050 w 572029"/>
                <a:gd name="connsiteY9" fmla="*/ 365125 h 36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2029" h="365125">
                  <a:moveTo>
                    <a:pt x="0" y="0"/>
                  </a:moveTo>
                  <a:cubicBezTo>
                    <a:pt x="8466" y="12171"/>
                    <a:pt x="16933" y="24342"/>
                    <a:pt x="34925" y="41275"/>
                  </a:cubicBezTo>
                  <a:cubicBezTo>
                    <a:pt x="52917" y="58208"/>
                    <a:pt x="71967" y="83079"/>
                    <a:pt x="107950" y="101600"/>
                  </a:cubicBezTo>
                  <a:cubicBezTo>
                    <a:pt x="143933" y="120121"/>
                    <a:pt x="202671" y="139700"/>
                    <a:pt x="250825" y="152400"/>
                  </a:cubicBezTo>
                  <a:cubicBezTo>
                    <a:pt x="298979" y="165100"/>
                    <a:pt x="351367" y="167217"/>
                    <a:pt x="396875" y="177800"/>
                  </a:cubicBezTo>
                  <a:cubicBezTo>
                    <a:pt x="442383" y="188383"/>
                    <a:pt x="495300" y="201083"/>
                    <a:pt x="523875" y="215900"/>
                  </a:cubicBezTo>
                  <a:cubicBezTo>
                    <a:pt x="552450" y="230717"/>
                    <a:pt x="564621" y="248708"/>
                    <a:pt x="568325" y="266700"/>
                  </a:cubicBezTo>
                  <a:cubicBezTo>
                    <a:pt x="572029" y="284692"/>
                    <a:pt x="552979" y="307446"/>
                    <a:pt x="546100" y="323850"/>
                  </a:cubicBezTo>
                  <a:cubicBezTo>
                    <a:pt x="539221" y="340254"/>
                    <a:pt x="527050" y="365125"/>
                    <a:pt x="527050" y="365125"/>
                  </a:cubicBezTo>
                  <a:lnTo>
                    <a:pt x="527050" y="365125"/>
                  </a:lnTo>
                </a:path>
              </a:pathLst>
            </a:custGeom>
            <a:ln w="28575">
              <a:solidFill>
                <a:srgbClr val="11576A"/>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solidFill>
                  <a:srgbClr val="11576A"/>
                </a:solidFill>
                <a:latin typeface="微软雅黑" pitchFamily="34" charset="-122"/>
                <a:ea typeface="微软雅黑" pitchFamily="34" charset="-122"/>
              </a:endParaRPr>
            </a:p>
          </p:txBody>
        </p:sp>
        <p:sp>
          <p:nvSpPr>
            <p:cNvPr id="37" name="任意多边形 36"/>
            <p:cNvSpPr/>
            <p:nvPr/>
          </p:nvSpPr>
          <p:spPr>
            <a:xfrm>
              <a:off x="536113" y="2947826"/>
              <a:ext cx="454605" cy="411171"/>
            </a:xfrm>
            <a:custGeom>
              <a:avLst/>
              <a:gdLst>
                <a:gd name="connsiteX0" fmla="*/ 287337 w 410369"/>
                <a:gd name="connsiteY0" fmla="*/ 0 h 504825"/>
                <a:gd name="connsiteX1" fmla="*/ 153987 w 410369"/>
                <a:gd name="connsiteY1" fmla="*/ 19050 h 504825"/>
                <a:gd name="connsiteX2" fmla="*/ 25400 w 410369"/>
                <a:gd name="connsiteY2" fmla="*/ 76200 h 504825"/>
                <a:gd name="connsiteX3" fmla="*/ 11112 w 410369"/>
                <a:gd name="connsiteY3" fmla="*/ 176212 h 504825"/>
                <a:gd name="connsiteX4" fmla="*/ 92075 w 410369"/>
                <a:gd name="connsiteY4" fmla="*/ 261937 h 504825"/>
                <a:gd name="connsiteX5" fmla="*/ 320675 w 410369"/>
                <a:gd name="connsiteY5" fmla="*/ 295275 h 504825"/>
                <a:gd name="connsiteX6" fmla="*/ 396875 w 410369"/>
                <a:gd name="connsiteY6" fmla="*/ 338137 h 504825"/>
                <a:gd name="connsiteX7" fmla="*/ 401637 w 410369"/>
                <a:gd name="connsiteY7" fmla="*/ 504825 h 504825"/>
                <a:gd name="connsiteX8" fmla="*/ 401637 w 410369"/>
                <a:gd name="connsiteY8" fmla="*/ 504825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9" h="504825">
                  <a:moveTo>
                    <a:pt x="287337" y="0"/>
                  </a:moveTo>
                  <a:cubicBezTo>
                    <a:pt x="242490" y="3175"/>
                    <a:pt x="197643" y="6350"/>
                    <a:pt x="153987" y="19050"/>
                  </a:cubicBezTo>
                  <a:cubicBezTo>
                    <a:pt x="110331" y="31750"/>
                    <a:pt x="49212" y="50006"/>
                    <a:pt x="25400" y="76200"/>
                  </a:cubicBezTo>
                  <a:cubicBezTo>
                    <a:pt x="1588" y="102394"/>
                    <a:pt x="0" y="145256"/>
                    <a:pt x="11112" y="176212"/>
                  </a:cubicBezTo>
                  <a:cubicBezTo>
                    <a:pt x="22224" y="207168"/>
                    <a:pt x="40481" y="242093"/>
                    <a:pt x="92075" y="261937"/>
                  </a:cubicBezTo>
                  <a:cubicBezTo>
                    <a:pt x="143669" y="281781"/>
                    <a:pt x="269875" y="282575"/>
                    <a:pt x="320675" y="295275"/>
                  </a:cubicBezTo>
                  <a:cubicBezTo>
                    <a:pt x="371475" y="307975"/>
                    <a:pt x="383381" y="303212"/>
                    <a:pt x="396875" y="338137"/>
                  </a:cubicBezTo>
                  <a:cubicBezTo>
                    <a:pt x="410369" y="373062"/>
                    <a:pt x="401637" y="504825"/>
                    <a:pt x="401637" y="504825"/>
                  </a:cubicBezTo>
                  <a:lnTo>
                    <a:pt x="401637" y="504825"/>
                  </a:lnTo>
                </a:path>
              </a:pathLst>
            </a:custGeom>
            <a:ln w="28575">
              <a:solidFill>
                <a:srgbClr val="11576A"/>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rgbClr val="11576A"/>
                </a:solidFill>
                <a:latin typeface="微软雅黑" pitchFamily="34" charset="-122"/>
                <a:ea typeface="微软雅黑" pitchFamily="34" charset="-122"/>
              </a:endParaRPr>
            </a:p>
          </p:txBody>
        </p:sp>
        <p:sp>
          <p:nvSpPr>
            <p:cNvPr id="38" name="任意多边形 37"/>
            <p:cNvSpPr/>
            <p:nvPr/>
          </p:nvSpPr>
          <p:spPr>
            <a:xfrm>
              <a:off x="536113" y="3286706"/>
              <a:ext cx="454605" cy="1152192"/>
            </a:xfrm>
            <a:custGeom>
              <a:avLst/>
              <a:gdLst>
                <a:gd name="connsiteX0" fmla="*/ 354806 w 434975"/>
                <a:gd name="connsiteY0" fmla="*/ 0 h 1023937"/>
                <a:gd name="connsiteX1" fmla="*/ 192881 w 434975"/>
                <a:gd name="connsiteY1" fmla="*/ 9525 h 1023937"/>
                <a:gd name="connsiteX2" fmla="*/ 45244 w 434975"/>
                <a:gd name="connsiteY2" fmla="*/ 52387 h 1023937"/>
                <a:gd name="connsiteX3" fmla="*/ 30956 w 434975"/>
                <a:gd name="connsiteY3" fmla="*/ 185737 h 1023937"/>
                <a:gd name="connsiteX4" fmla="*/ 230981 w 434975"/>
                <a:gd name="connsiteY4" fmla="*/ 242887 h 1023937"/>
                <a:gd name="connsiteX5" fmla="*/ 402431 w 434975"/>
                <a:gd name="connsiteY5" fmla="*/ 266700 h 1023937"/>
                <a:gd name="connsiteX6" fmla="*/ 426244 w 434975"/>
                <a:gd name="connsiteY6" fmla="*/ 419100 h 1023937"/>
                <a:gd name="connsiteX7" fmla="*/ 431006 w 434975"/>
                <a:gd name="connsiteY7" fmla="*/ 1023937 h 1023937"/>
                <a:gd name="connsiteX8" fmla="*/ 431006 w 434975"/>
                <a:gd name="connsiteY8" fmla="*/ 1023937 h 1023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975" h="1023937">
                  <a:moveTo>
                    <a:pt x="354806" y="0"/>
                  </a:moveTo>
                  <a:cubicBezTo>
                    <a:pt x="299640" y="397"/>
                    <a:pt x="244475" y="794"/>
                    <a:pt x="192881" y="9525"/>
                  </a:cubicBezTo>
                  <a:cubicBezTo>
                    <a:pt x="141287" y="18256"/>
                    <a:pt x="72232" y="23018"/>
                    <a:pt x="45244" y="52387"/>
                  </a:cubicBezTo>
                  <a:cubicBezTo>
                    <a:pt x="18256" y="81756"/>
                    <a:pt x="0" y="153987"/>
                    <a:pt x="30956" y="185737"/>
                  </a:cubicBezTo>
                  <a:cubicBezTo>
                    <a:pt x="61912" y="217487"/>
                    <a:pt x="169069" y="229393"/>
                    <a:pt x="230981" y="242887"/>
                  </a:cubicBezTo>
                  <a:cubicBezTo>
                    <a:pt x="292894" y="256381"/>
                    <a:pt x="369887" y="237331"/>
                    <a:pt x="402431" y="266700"/>
                  </a:cubicBezTo>
                  <a:cubicBezTo>
                    <a:pt x="434975" y="296069"/>
                    <a:pt x="421482" y="292894"/>
                    <a:pt x="426244" y="419100"/>
                  </a:cubicBezTo>
                  <a:cubicBezTo>
                    <a:pt x="431006" y="545306"/>
                    <a:pt x="431006" y="1023937"/>
                    <a:pt x="431006" y="1023937"/>
                  </a:cubicBezTo>
                  <a:lnTo>
                    <a:pt x="431006" y="1023937"/>
                  </a:lnTo>
                </a:path>
              </a:pathLst>
            </a:custGeom>
            <a:ln w="28575">
              <a:solidFill>
                <a:srgbClr val="11576A"/>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rgbClr val="11576A"/>
                </a:solidFill>
                <a:latin typeface="微软雅黑" pitchFamily="34" charset="-122"/>
                <a:ea typeface="微软雅黑" pitchFamily="34" charset="-122"/>
              </a:endParaRPr>
            </a:p>
          </p:txBody>
        </p:sp>
        <p:sp>
          <p:nvSpPr>
            <p:cNvPr id="41" name="任意多边形 40"/>
            <p:cNvSpPr/>
            <p:nvPr/>
          </p:nvSpPr>
          <p:spPr>
            <a:xfrm>
              <a:off x="601057" y="4438899"/>
              <a:ext cx="389662" cy="406656"/>
            </a:xfrm>
            <a:custGeom>
              <a:avLst/>
              <a:gdLst>
                <a:gd name="connsiteX0" fmla="*/ 290512 w 396081"/>
                <a:gd name="connsiteY0" fmla="*/ 0 h 485775"/>
                <a:gd name="connsiteX1" fmla="*/ 176212 w 396081"/>
                <a:gd name="connsiteY1" fmla="*/ 9525 h 485775"/>
                <a:gd name="connsiteX2" fmla="*/ 33337 w 396081"/>
                <a:gd name="connsiteY2" fmla="*/ 42862 h 485775"/>
                <a:gd name="connsiteX3" fmla="*/ 4762 w 396081"/>
                <a:gd name="connsiteY3" fmla="*/ 119062 h 485775"/>
                <a:gd name="connsiteX4" fmla="*/ 61912 w 396081"/>
                <a:gd name="connsiteY4" fmla="*/ 185737 h 485775"/>
                <a:gd name="connsiteX5" fmla="*/ 242887 w 396081"/>
                <a:gd name="connsiteY5" fmla="*/ 223837 h 485775"/>
                <a:gd name="connsiteX6" fmla="*/ 366712 w 396081"/>
                <a:gd name="connsiteY6" fmla="*/ 247650 h 485775"/>
                <a:gd name="connsiteX7" fmla="*/ 390525 w 396081"/>
                <a:gd name="connsiteY7" fmla="*/ 323850 h 485775"/>
                <a:gd name="connsiteX8" fmla="*/ 395287 w 396081"/>
                <a:gd name="connsiteY8" fmla="*/ 457200 h 485775"/>
                <a:gd name="connsiteX9" fmla="*/ 395287 w 396081"/>
                <a:gd name="connsiteY9" fmla="*/ 48577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6081" h="485775">
                  <a:moveTo>
                    <a:pt x="290512" y="0"/>
                  </a:moveTo>
                  <a:cubicBezTo>
                    <a:pt x="254793" y="1190"/>
                    <a:pt x="219075" y="2381"/>
                    <a:pt x="176212" y="9525"/>
                  </a:cubicBezTo>
                  <a:cubicBezTo>
                    <a:pt x="133349" y="16669"/>
                    <a:pt x="61912" y="24606"/>
                    <a:pt x="33337" y="42862"/>
                  </a:cubicBezTo>
                  <a:cubicBezTo>
                    <a:pt x="4762" y="61118"/>
                    <a:pt x="0" y="95250"/>
                    <a:pt x="4762" y="119062"/>
                  </a:cubicBezTo>
                  <a:cubicBezTo>
                    <a:pt x="9524" y="142874"/>
                    <a:pt x="22225" y="168275"/>
                    <a:pt x="61912" y="185737"/>
                  </a:cubicBezTo>
                  <a:cubicBezTo>
                    <a:pt x="101600" y="203200"/>
                    <a:pt x="192087" y="213518"/>
                    <a:pt x="242887" y="223837"/>
                  </a:cubicBezTo>
                  <a:cubicBezTo>
                    <a:pt x="293687" y="234156"/>
                    <a:pt x="342106" y="230981"/>
                    <a:pt x="366712" y="247650"/>
                  </a:cubicBezTo>
                  <a:cubicBezTo>
                    <a:pt x="391318" y="264319"/>
                    <a:pt x="385763" y="288925"/>
                    <a:pt x="390525" y="323850"/>
                  </a:cubicBezTo>
                  <a:cubicBezTo>
                    <a:pt x="395288" y="358775"/>
                    <a:pt x="394493" y="430213"/>
                    <a:pt x="395287" y="457200"/>
                  </a:cubicBezTo>
                  <a:cubicBezTo>
                    <a:pt x="396081" y="484187"/>
                    <a:pt x="395684" y="484981"/>
                    <a:pt x="395287" y="485775"/>
                  </a:cubicBezTo>
                </a:path>
              </a:pathLst>
            </a:custGeom>
            <a:ln w="28575">
              <a:solidFill>
                <a:srgbClr val="11576A"/>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rgbClr val="11576A"/>
                </a:solidFill>
                <a:latin typeface="微软雅黑" pitchFamily="34" charset="-122"/>
                <a:ea typeface="微软雅黑" pitchFamily="34" charset="-122"/>
              </a:endParaRPr>
            </a:p>
          </p:txBody>
        </p:sp>
      </p:grpSp>
      <p:grpSp>
        <p:nvGrpSpPr>
          <p:cNvPr id="15" name="组合 14"/>
          <p:cNvGrpSpPr/>
          <p:nvPr/>
        </p:nvGrpSpPr>
        <p:grpSpPr>
          <a:xfrm>
            <a:off x="4843090" y="2867639"/>
            <a:ext cx="2546953" cy="1763203"/>
            <a:chOff x="5117291" y="2861613"/>
            <a:chExt cx="2546953" cy="1763203"/>
          </a:xfrm>
        </p:grpSpPr>
        <p:sp>
          <p:nvSpPr>
            <p:cNvPr id="105" name="TextBox 104"/>
            <p:cNvSpPr txBox="1"/>
            <p:nvPr/>
          </p:nvSpPr>
          <p:spPr>
            <a:xfrm>
              <a:off x="6078448" y="4286262"/>
              <a:ext cx="779031" cy="338554"/>
            </a:xfrm>
            <a:prstGeom prst="rect">
              <a:avLst/>
            </a:prstGeom>
            <a:noFill/>
          </p:spPr>
          <p:txBody>
            <a:bodyPr wrap="square" rtlCol="0">
              <a:spAutoFit/>
            </a:bodyPr>
            <a:lstStyle/>
            <a:p>
              <a:r>
                <a:rPr lang="zh-CN" altLang="en-US" sz="1600" b="1" dirty="0">
                  <a:solidFill>
                    <a:srgbClr val="11576A"/>
                  </a:solidFill>
                  <a:latin typeface="微软雅黑" pitchFamily="34" charset="-122"/>
                  <a:ea typeface="微软雅黑" pitchFamily="34" charset="-122"/>
                </a:rPr>
                <a:t>时间</a:t>
              </a:r>
            </a:p>
          </p:txBody>
        </p:sp>
        <p:sp>
          <p:nvSpPr>
            <p:cNvPr id="101" name="TextBox 100"/>
            <p:cNvSpPr txBox="1"/>
            <p:nvPr/>
          </p:nvSpPr>
          <p:spPr>
            <a:xfrm>
              <a:off x="5117291" y="3018072"/>
              <a:ext cx="430887" cy="1000131"/>
            </a:xfrm>
            <a:prstGeom prst="rect">
              <a:avLst/>
            </a:prstGeom>
            <a:noFill/>
          </p:spPr>
          <p:txBody>
            <a:bodyPr vert="eaVert" wrap="square" rtlCol="0">
              <a:spAutoFit/>
            </a:bodyPr>
            <a:lstStyle/>
            <a:p>
              <a:r>
                <a:rPr lang="zh-CN" altLang="en-US" sz="1600" b="1" dirty="0">
                  <a:solidFill>
                    <a:srgbClr val="11576A"/>
                  </a:solidFill>
                  <a:latin typeface="微软雅黑" pitchFamily="34" charset="-122"/>
                  <a:ea typeface="微软雅黑" pitchFamily="34" charset="-122"/>
                </a:rPr>
                <a:t>进程</a:t>
              </a:r>
            </a:p>
          </p:txBody>
        </p:sp>
        <p:cxnSp>
          <p:nvCxnSpPr>
            <p:cNvPr id="80" name="直接连接符 79"/>
            <p:cNvCxnSpPr/>
            <p:nvPr/>
          </p:nvCxnSpPr>
          <p:spPr>
            <a:xfrm rot="5400000">
              <a:off x="4965421" y="3559263"/>
              <a:ext cx="1395918" cy="618"/>
            </a:xfrm>
            <a:prstGeom prst="line">
              <a:avLst/>
            </a:prstGeom>
            <a:ln w="28575">
              <a:solidFill>
                <a:srgbClr val="11576A"/>
              </a:solidFill>
            </a:ln>
            <a:effectLst/>
          </p:spPr>
          <p:style>
            <a:lnRef idx="2">
              <a:schemeClr val="accent1"/>
            </a:lnRef>
            <a:fillRef idx="0">
              <a:schemeClr val="accent1"/>
            </a:fillRef>
            <a:effectRef idx="1">
              <a:schemeClr val="accent1"/>
            </a:effectRef>
            <a:fontRef idx="minor">
              <a:schemeClr val="tx1"/>
            </a:fontRef>
          </p:style>
        </p:cxnSp>
        <p:cxnSp>
          <p:nvCxnSpPr>
            <p:cNvPr id="82" name="直接连接符 81"/>
            <p:cNvCxnSpPr/>
            <p:nvPr/>
          </p:nvCxnSpPr>
          <p:spPr>
            <a:xfrm>
              <a:off x="5663689" y="4257013"/>
              <a:ext cx="2000555" cy="1034"/>
            </a:xfrm>
            <a:prstGeom prst="line">
              <a:avLst/>
            </a:prstGeom>
            <a:ln w="28575">
              <a:solidFill>
                <a:srgbClr val="11576A"/>
              </a:solidFill>
            </a:ln>
            <a:effectLst/>
          </p:spPr>
          <p:style>
            <a:lnRef idx="2">
              <a:schemeClr val="accent1"/>
            </a:lnRef>
            <a:fillRef idx="0">
              <a:schemeClr val="accent1"/>
            </a:fillRef>
            <a:effectRef idx="1">
              <a:schemeClr val="accent1"/>
            </a:effectRef>
            <a:fontRef idx="minor">
              <a:schemeClr val="tx1"/>
            </a:fontRef>
          </p:style>
        </p:cxnSp>
        <p:cxnSp>
          <p:nvCxnSpPr>
            <p:cNvPr id="92" name="直接连接符 91"/>
            <p:cNvCxnSpPr/>
            <p:nvPr/>
          </p:nvCxnSpPr>
          <p:spPr>
            <a:xfrm>
              <a:off x="6755942" y="4117473"/>
              <a:ext cx="242501" cy="1034"/>
            </a:xfrm>
            <a:prstGeom prst="line">
              <a:avLst/>
            </a:prstGeom>
            <a:ln w="28575">
              <a:solidFill>
                <a:srgbClr val="11576A"/>
              </a:solidFill>
            </a:ln>
            <a:effectLst/>
          </p:spPr>
          <p:style>
            <a:lnRef idx="2">
              <a:schemeClr val="accent1"/>
            </a:lnRef>
            <a:fillRef idx="0">
              <a:schemeClr val="accent1"/>
            </a:fillRef>
            <a:effectRef idx="1">
              <a:schemeClr val="accent1"/>
            </a:effectRef>
            <a:fontRef idx="minor">
              <a:schemeClr val="tx1"/>
            </a:fontRef>
          </p:style>
        </p:cxnSp>
        <p:cxnSp>
          <p:nvCxnSpPr>
            <p:cNvPr id="93" name="直接连接符 92"/>
            <p:cNvCxnSpPr/>
            <p:nvPr/>
          </p:nvCxnSpPr>
          <p:spPr>
            <a:xfrm>
              <a:off x="6958027" y="3838393"/>
              <a:ext cx="242501" cy="1034"/>
            </a:xfrm>
            <a:prstGeom prst="line">
              <a:avLst/>
            </a:prstGeom>
            <a:ln w="28575">
              <a:solidFill>
                <a:srgbClr val="11576A"/>
              </a:solidFill>
            </a:ln>
            <a:effectLst/>
          </p:spPr>
          <p:style>
            <a:lnRef idx="2">
              <a:schemeClr val="accent1"/>
            </a:lnRef>
            <a:fillRef idx="0">
              <a:schemeClr val="accent1"/>
            </a:fillRef>
            <a:effectRef idx="1">
              <a:schemeClr val="accent1"/>
            </a:effectRef>
            <a:fontRef idx="minor">
              <a:schemeClr val="tx1"/>
            </a:fontRef>
          </p:style>
        </p:cxnSp>
        <p:cxnSp>
          <p:nvCxnSpPr>
            <p:cNvPr id="94" name="直接连接符 93"/>
            <p:cNvCxnSpPr/>
            <p:nvPr/>
          </p:nvCxnSpPr>
          <p:spPr>
            <a:xfrm>
              <a:off x="7160112" y="3559313"/>
              <a:ext cx="242501" cy="1034"/>
            </a:xfrm>
            <a:prstGeom prst="line">
              <a:avLst/>
            </a:prstGeom>
            <a:ln w="28575">
              <a:solidFill>
                <a:srgbClr val="11576A"/>
              </a:solidFill>
            </a:ln>
            <a:effectLst/>
          </p:spPr>
          <p:style>
            <a:lnRef idx="2">
              <a:schemeClr val="accent1"/>
            </a:lnRef>
            <a:fillRef idx="0">
              <a:schemeClr val="accent1"/>
            </a:fillRef>
            <a:effectRef idx="1">
              <a:schemeClr val="accent1"/>
            </a:effectRef>
            <a:fontRef idx="minor">
              <a:schemeClr val="tx1"/>
            </a:fontRef>
          </p:style>
        </p:cxnSp>
        <p:cxnSp>
          <p:nvCxnSpPr>
            <p:cNvPr id="95" name="直接连接符 94"/>
            <p:cNvCxnSpPr/>
            <p:nvPr/>
          </p:nvCxnSpPr>
          <p:spPr>
            <a:xfrm>
              <a:off x="7402613" y="3280232"/>
              <a:ext cx="242501" cy="1034"/>
            </a:xfrm>
            <a:prstGeom prst="line">
              <a:avLst/>
            </a:prstGeom>
            <a:ln w="28575">
              <a:solidFill>
                <a:srgbClr val="11576A"/>
              </a:solidFill>
            </a:ln>
            <a:effectLst/>
          </p:spPr>
          <p:style>
            <a:lnRef idx="2">
              <a:schemeClr val="accent1"/>
            </a:lnRef>
            <a:fillRef idx="0">
              <a:schemeClr val="accent1"/>
            </a:fillRef>
            <a:effectRef idx="1">
              <a:schemeClr val="accent1"/>
            </a:effectRef>
            <a:fontRef idx="minor">
              <a:schemeClr val="tx1"/>
            </a:fontRef>
          </p:style>
        </p:cxnSp>
        <p:cxnSp>
          <p:nvCxnSpPr>
            <p:cNvPr id="97" name="直接连接符 96"/>
            <p:cNvCxnSpPr/>
            <p:nvPr/>
          </p:nvCxnSpPr>
          <p:spPr>
            <a:xfrm>
              <a:off x="5850582" y="4117473"/>
              <a:ext cx="242501" cy="1034"/>
            </a:xfrm>
            <a:prstGeom prst="line">
              <a:avLst/>
            </a:prstGeom>
            <a:ln w="28575">
              <a:solidFill>
                <a:srgbClr val="11576A"/>
              </a:solidFill>
            </a:ln>
            <a:effectLst/>
          </p:spPr>
          <p:style>
            <a:lnRef idx="2">
              <a:schemeClr val="accent1"/>
            </a:lnRef>
            <a:fillRef idx="0">
              <a:schemeClr val="accent1"/>
            </a:fillRef>
            <a:effectRef idx="1">
              <a:schemeClr val="accent1"/>
            </a:effectRef>
            <a:fontRef idx="minor">
              <a:schemeClr val="tx1"/>
            </a:fontRef>
          </p:style>
        </p:cxnSp>
        <p:cxnSp>
          <p:nvCxnSpPr>
            <p:cNvPr id="98" name="直接连接符 97"/>
            <p:cNvCxnSpPr/>
            <p:nvPr/>
          </p:nvCxnSpPr>
          <p:spPr>
            <a:xfrm>
              <a:off x="6052666" y="3838393"/>
              <a:ext cx="242501" cy="1034"/>
            </a:xfrm>
            <a:prstGeom prst="line">
              <a:avLst/>
            </a:prstGeom>
            <a:ln w="28575">
              <a:solidFill>
                <a:srgbClr val="11576A"/>
              </a:solidFill>
            </a:ln>
            <a:effectLst/>
          </p:spPr>
          <p:style>
            <a:lnRef idx="2">
              <a:schemeClr val="accent1"/>
            </a:lnRef>
            <a:fillRef idx="0">
              <a:schemeClr val="accent1"/>
            </a:fillRef>
            <a:effectRef idx="1">
              <a:schemeClr val="accent1"/>
            </a:effectRef>
            <a:fontRef idx="minor">
              <a:schemeClr val="tx1"/>
            </a:fontRef>
          </p:style>
        </p:cxnSp>
        <p:cxnSp>
          <p:nvCxnSpPr>
            <p:cNvPr id="99" name="直接连接符 98"/>
            <p:cNvCxnSpPr/>
            <p:nvPr/>
          </p:nvCxnSpPr>
          <p:spPr>
            <a:xfrm>
              <a:off x="6254750" y="3559313"/>
              <a:ext cx="242501" cy="1034"/>
            </a:xfrm>
            <a:prstGeom prst="line">
              <a:avLst/>
            </a:prstGeom>
            <a:ln w="28575">
              <a:solidFill>
                <a:srgbClr val="11576A"/>
              </a:solidFill>
            </a:ln>
            <a:effectLst/>
          </p:spPr>
          <p:style>
            <a:lnRef idx="2">
              <a:schemeClr val="accent1"/>
            </a:lnRef>
            <a:fillRef idx="0">
              <a:schemeClr val="accent1"/>
            </a:fillRef>
            <a:effectRef idx="1">
              <a:schemeClr val="accent1"/>
            </a:effectRef>
            <a:fontRef idx="minor">
              <a:schemeClr val="tx1"/>
            </a:fontRef>
          </p:style>
        </p:cxnSp>
        <p:cxnSp>
          <p:nvCxnSpPr>
            <p:cNvPr id="100" name="直接连接符 99"/>
            <p:cNvCxnSpPr/>
            <p:nvPr/>
          </p:nvCxnSpPr>
          <p:spPr>
            <a:xfrm>
              <a:off x="6497251" y="3280232"/>
              <a:ext cx="242501" cy="1034"/>
            </a:xfrm>
            <a:prstGeom prst="line">
              <a:avLst/>
            </a:prstGeom>
            <a:ln w="28575">
              <a:solidFill>
                <a:srgbClr val="11576A"/>
              </a:solidFill>
            </a:ln>
            <a:effectLst/>
          </p:spPr>
          <p:style>
            <a:lnRef idx="2">
              <a:schemeClr val="accent1"/>
            </a:lnRef>
            <a:fillRef idx="0">
              <a:schemeClr val="accent1"/>
            </a:fillRef>
            <a:effectRef idx="1">
              <a:schemeClr val="accent1"/>
            </a:effectRef>
            <a:fontRef idx="minor">
              <a:schemeClr val="tx1"/>
            </a:fontRef>
          </p:style>
        </p:cxnSp>
        <p:cxnSp>
          <p:nvCxnSpPr>
            <p:cNvPr id="107" name="直接箭头连接符 106"/>
            <p:cNvCxnSpPr/>
            <p:nvPr/>
          </p:nvCxnSpPr>
          <p:spPr>
            <a:xfrm>
              <a:off x="6747894" y="4466412"/>
              <a:ext cx="364058" cy="1034"/>
            </a:xfrm>
            <a:prstGeom prst="straightConnector1">
              <a:avLst/>
            </a:prstGeom>
            <a:ln w="28575">
              <a:solidFill>
                <a:srgbClr val="11576A"/>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5365045" y="3962415"/>
              <a:ext cx="222286" cy="338554"/>
            </a:xfrm>
            <a:prstGeom prst="rect">
              <a:avLst/>
            </a:prstGeom>
            <a:noFill/>
          </p:spPr>
          <p:txBody>
            <a:bodyPr wrap="square" rtlCol="0">
              <a:spAutoFit/>
            </a:bodyPr>
            <a:lstStyle/>
            <a:p>
              <a:r>
                <a:rPr lang="en-US" altLang="zh-CN" sz="1600" b="1" dirty="0">
                  <a:solidFill>
                    <a:srgbClr val="11576A"/>
                  </a:solidFill>
                  <a:latin typeface="微软雅黑" pitchFamily="34" charset="-122"/>
                  <a:ea typeface="微软雅黑" pitchFamily="34" charset="-122"/>
                </a:rPr>
                <a:t>A</a:t>
              </a:r>
              <a:endParaRPr lang="zh-CN" altLang="en-US" sz="1600" b="1" dirty="0">
                <a:solidFill>
                  <a:srgbClr val="11576A"/>
                </a:solidFill>
                <a:latin typeface="微软雅黑" pitchFamily="34" charset="-122"/>
                <a:ea typeface="微软雅黑" pitchFamily="34" charset="-122"/>
              </a:endParaRPr>
            </a:p>
          </p:txBody>
        </p:sp>
        <p:sp>
          <p:nvSpPr>
            <p:cNvPr id="109" name="TextBox 108"/>
            <p:cNvSpPr txBox="1"/>
            <p:nvPr/>
          </p:nvSpPr>
          <p:spPr>
            <a:xfrm>
              <a:off x="5371671" y="3661956"/>
              <a:ext cx="222286" cy="338554"/>
            </a:xfrm>
            <a:prstGeom prst="rect">
              <a:avLst/>
            </a:prstGeom>
            <a:noFill/>
          </p:spPr>
          <p:txBody>
            <a:bodyPr wrap="square" rtlCol="0">
              <a:spAutoFit/>
            </a:bodyPr>
            <a:lstStyle/>
            <a:p>
              <a:r>
                <a:rPr lang="en-US" altLang="zh-CN" sz="1600" b="1" dirty="0">
                  <a:solidFill>
                    <a:srgbClr val="11576A"/>
                  </a:solidFill>
                  <a:latin typeface="微软雅黑" pitchFamily="34" charset="-122"/>
                  <a:ea typeface="微软雅黑" pitchFamily="34" charset="-122"/>
                </a:rPr>
                <a:t>B</a:t>
              </a:r>
              <a:endParaRPr lang="zh-CN" altLang="en-US" sz="1600" b="1" dirty="0">
                <a:solidFill>
                  <a:srgbClr val="11576A"/>
                </a:solidFill>
                <a:latin typeface="微软雅黑" pitchFamily="34" charset="-122"/>
                <a:ea typeface="微软雅黑" pitchFamily="34" charset="-122"/>
              </a:endParaRPr>
            </a:p>
          </p:txBody>
        </p:sp>
        <p:sp>
          <p:nvSpPr>
            <p:cNvPr id="110" name="TextBox 109"/>
            <p:cNvSpPr txBox="1"/>
            <p:nvPr/>
          </p:nvSpPr>
          <p:spPr>
            <a:xfrm>
              <a:off x="5371671" y="3376204"/>
              <a:ext cx="222286" cy="338554"/>
            </a:xfrm>
            <a:prstGeom prst="rect">
              <a:avLst/>
            </a:prstGeom>
            <a:noFill/>
          </p:spPr>
          <p:txBody>
            <a:bodyPr wrap="square" rtlCol="0">
              <a:spAutoFit/>
            </a:bodyPr>
            <a:lstStyle/>
            <a:p>
              <a:r>
                <a:rPr lang="en-US" altLang="zh-CN" sz="1600" b="1" dirty="0">
                  <a:solidFill>
                    <a:srgbClr val="11576A"/>
                  </a:solidFill>
                  <a:latin typeface="微软雅黑" pitchFamily="34" charset="-122"/>
                  <a:ea typeface="微软雅黑" pitchFamily="34" charset="-122"/>
                </a:rPr>
                <a:t>C</a:t>
              </a:r>
              <a:endParaRPr lang="zh-CN" altLang="en-US" sz="1600" b="1" dirty="0">
                <a:solidFill>
                  <a:srgbClr val="11576A"/>
                </a:solidFill>
                <a:latin typeface="微软雅黑" pitchFamily="34" charset="-122"/>
                <a:ea typeface="微软雅黑" pitchFamily="34" charset="-122"/>
              </a:endParaRPr>
            </a:p>
          </p:txBody>
        </p:sp>
        <p:sp>
          <p:nvSpPr>
            <p:cNvPr id="111" name="TextBox 110"/>
            <p:cNvSpPr txBox="1"/>
            <p:nvPr/>
          </p:nvSpPr>
          <p:spPr>
            <a:xfrm>
              <a:off x="5364068" y="3097078"/>
              <a:ext cx="222286" cy="338554"/>
            </a:xfrm>
            <a:prstGeom prst="rect">
              <a:avLst/>
            </a:prstGeom>
            <a:noFill/>
          </p:spPr>
          <p:txBody>
            <a:bodyPr wrap="square" rtlCol="0">
              <a:spAutoFit/>
            </a:bodyPr>
            <a:lstStyle/>
            <a:p>
              <a:r>
                <a:rPr lang="en-US" altLang="zh-CN" sz="1600" b="1" dirty="0">
                  <a:solidFill>
                    <a:srgbClr val="11576A"/>
                  </a:solidFill>
                  <a:latin typeface="微软雅黑" pitchFamily="34" charset="-122"/>
                  <a:ea typeface="微软雅黑" pitchFamily="34" charset="-122"/>
                </a:rPr>
                <a:t>D</a:t>
              </a:r>
              <a:endParaRPr lang="zh-CN" altLang="en-US" sz="1600"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1979712" y="2831825"/>
            <a:ext cx="2857520" cy="1359187"/>
            <a:chOff x="1979712" y="2831825"/>
            <a:chExt cx="2857520" cy="1359187"/>
          </a:xfrm>
        </p:grpSpPr>
        <p:sp>
          <p:nvSpPr>
            <p:cNvPr id="59" name="矩形 58"/>
            <p:cNvSpPr/>
            <p:nvPr/>
          </p:nvSpPr>
          <p:spPr>
            <a:xfrm>
              <a:off x="2185583" y="3734027"/>
              <a:ext cx="576899" cy="456985"/>
            </a:xfrm>
            <a:prstGeom prst="rect">
              <a:avLst/>
            </a:prstGeom>
            <a:noFill/>
            <a:ln w="28575">
              <a:solidFill>
                <a:srgbClr val="11576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rgbClr val="11576A"/>
                </a:solidFill>
                <a:latin typeface="微软雅黑" pitchFamily="34" charset="-122"/>
                <a:ea typeface="微软雅黑" pitchFamily="34" charset="-122"/>
              </a:endParaRPr>
            </a:p>
          </p:txBody>
        </p:sp>
        <p:sp>
          <p:nvSpPr>
            <p:cNvPr id="42" name="TextBox 41"/>
            <p:cNvSpPr txBox="1"/>
            <p:nvPr/>
          </p:nvSpPr>
          <p:spPr>
            <a:xfrm>
              <a:off x="1979712" y="2831825"/>
              <a:ext cx="2857520" cy="338554"/>
            </a:xfrm>
            <a:prstGeom prst="rect">
              <a:avLst/>
            </a:prstGeom>
            <a:noFill/>
          </p:spPr>
          <p:txBody>
            <a:bodyPr wrap="square" rtlCol="0">
              <a:spAutoFit/>
            </a:bodyPr>
            <a:lstStyle/>
            <a:p>
              <a:pPr algn="ctr"/>
              <a:r>
                <a:rPr lang="zh-CN" altLang="en-US" sz="1600" b="1" spc="-100" dirty="0">
                  <a:solidFill>
                    <a:srgbClr val="11576A"/>
                  </a:solidFill>
                  <a:latin typeface="微软雅黑" pitchFamily="34" charset="-122"/>
                  <a:ea typeface="微软雅黑" pitchFamily="34" charset="-122"/>
                </a:rPr>
                <a:t>四个指令指针</a:t>
              </a:r>
            </a:p>
          </p:txBody>
        </p:sp>
        <p:cxnSp>
          <p:nvCxnSpPr>
            <p:cNvPr id="53" name="直接箭头连接符 52"/>
            <p:cNvCxnSpPr>
              <a:endCxn id="63" idx="0"/>
            </p:cNvCxnSpPr>
            <p:nvPr/>
          </p:nvCxnSpPr>
          <p:spPr>
            <a:xfrm rot="10800000" flipV="1">
              <a:off x="2417504" y="3158986"/>
              <a:ext cx="1054950" cy="590274"/>
            </a:xfrm>
            <a:prstGeom prst="straightConnector1">
              <a:avLst/>
            </a:prstGeom>
            <a:ln>
              <a:solidFill>
                <a:srgbClr val="11576A"/>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4" name="直接箭头连接符 43"/>
            <p:cNvCxnSpPr>
              <a:endCxn id="61" idx="0"/>
            </p:cNvCxnSpPr>
            <p:nvPr/>
          </p:nvCxnSpPr>
          <p:spPr>
            <a:xfrm rot="16200000" flipH="1">
              <a:off x="3298112" y="3327165"/>
              <a:ext cx="575041" cy="238682"/>
            </a:xfrm>
            <a:prstGeom prst="straightConnector1">
              <a:avLst/>
            </a:prstGeom>
            <a:ln>
              <a:solidFill>
                <a:srgbClr val="11576A"/>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4" name="直接箭头连接符 53"/>
            <p:cNvCxnSpPr/>
            <p:nvPr/>
          </p:nvCxnSpPr>
          <p:spPr>
            <a:xfrm>
              <a:off x="3472454" y="3164609"/>
              <a:ext cx="923619" cy="569243"/>
            </a:xfrm>
            <a:prstGeom prst="straightConnector1">
              <a:avLst/>
            </a:prstGeom>
            <a:ln>
              <a:solidFill>
                <a:srgbClr val="11576A"/>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0" name="直接箭头连接符 49"/>
            <p:cNvCxnSpPr/>
            <p:nvPr/>
          </p:nvCxnSpPr>
          <p:spPr>
            <a:xfrm rot="5400000">
              <a:off x="2998958" y="3256722"/>
              <a:ext cx="571231" cy="375760"/>
            </a:xfrm>
            <a:prstGeom prst="straightConnector1">
              <a:avLst/>
            </a:prstGeom>
            <a:ln>
              <a:solidFill>
                <a:srgbClr val="11576A"/>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0" name="矩形 59"/>
            <p:cNvSpPr/>
            <p:nvPr/>
          </p:nvSpPr>
          <p:spPr>
            <a:xfrm>
              <a:off x="2867060" y="3734027"/>
              <a:ext cx="438387" cy="342739"/>
            </a:xfrm>
            <a:prstGeom prst="rect">
              <a:avLst/>
            </a:prstGeom>
            <a:noFill/>
            <a:ln w="28575">
              <a:solidFill>
                <a:srgbClr val="11576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rgbClr val="11576A"/>
                </a:solidFill>
                <a:latin typeface="微软雅黑" pitchFamily="34" charset="-122"/>
                <a:ea typeface="微软雅黑" pitchFamily="34" charset="-122"/>
              </a:endParaRPr>
            </a:p>
          </p:txBody>
        </p:sp>
        <p:sp>
          <p:nvSpPr>
            <p:cNvPr id="61" name="矩形 60"/>
            <p:cNvSpPr/>
            <p:nvPr/>
          </p:nvSpPr>
          <p:spPr>
            <a:xfrm>
              <a:off x="3423152" y="3734027"/>
              <a:ext cx="563640" cy="456985"/>
            </a:xfrm>
            <a:prstGeom prst="rect">
              <a:avLst/>
            </a:prstGeom>
            <a:noFill/>
            <a:ln w="28575">
              <a:solidFill>
                <a:srgbClr val="11576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rgbClr val="11576A"/>
                </a:solidFill>
                <a:latin typeface="微软雅黑" pitchFamily="34" charset="-122"/>
                <a:ea typeface="微软雅黑" pitchFamily="34" charset="-122"/>
              </a:endParaRPr>
            </a:p>
          </p:txBody>
        </p:sp>
        <p:sp>
          <p:nvSpPr>
            <p:cNvPr id="62" name="矩形 61"/>
            <p:cNvSpPr/>
            <p:nvPr/>
          </p:nvSpPr>
          <p:spPr>
            <a:xfrm>
              <a:off x="4116518" y="3734027"/>
              <a:ext cx="438387" cy="342739"/>
            </a:xfrm>
            <a:prstGeom prst="rect">
              <a:avLst/>
            </a:prstGeom>
            <a:noFill/>
            <a:ln w="28575">
              <a:solidFill>
                <a:srgbClr val="11576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rgbClr val="11576A"/>
                </a:solidFill>
                <a:latin typeface="微软雅黑" pitchFamily="34" charset="-122"/>
                <a:ea typeface="微软雅黑" pitchFamily="34" charset="-122"/>
              </a:endParaRPr>
            </a:p>
          </p:txBody>
        </p:sp>
        <p:sp>
          <p:nvSpPr>
            <p:cNvPr id="63" name="TextBox 62"/>
            <p:cNvSpPr txBox="1"/>
            <p:nvPr/>
          </p:nvSpPr>
          <p:spPr>
            <a:xfrm>
              <a:off x="2292250" y="3749260"/>
              <a:ext cx="250507" cy="369332"/>
            </a:xfrm>
            <a:prstGeom prst="rect">
              <a:avLst/>
            </a:prstGeom>
            <a:noFill/>
            <a:effectLst/>
          </p:spPr>
          <p:txBody>
            <a:bodyPr wrap="squar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64" name="TextBox 63"/>
            <p:cNvSpPr txBox="1"/>
            <p:nvPr/>
          </p:nvSpPr>
          <p:spPr>
            <a:xfrm>
              <a:off x="2867060" y="3754781"/>
              <a:ext cx="250507" cy="369332"/>
            </a:xfrm>
            <a:prstGeom prst="rect">
              <a:avLst/>
            </a:prstGeom>
            <a:noFill/>
            <a:effectLst/>
          </p:spPr>
          <p:txBody>
            <a:bodyPr wrap="squar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65" name="TextBox 64"/>
            <p:cNvSpPr txBox="1"/>
            <p:nvPr/>
          </p:nvSpPr>
          <p:spPr>
            <a:xfrm>
              <a:off x="3510826" y="3749260"/>
              <a:ext cx="250507" cy="369332"/>
            </a:xfrm>
            <a:prstGeom prst="rect">
              <a:avLst/>
            </a:prstGeom>
            <a:noFill/>
            <a:effectLst/>
          </p:spPr>
          <p:txBody>
            <a:bodyPr wrap="squar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66" name="TextBox 65"/>
            <p:cNvSpPr txBox="1"/>
            <p:nvPr/>
          </p:nvSpPr>
          <p:spPr>
            <a:xfrm>
              <a:off x="4145696" y="3749241"/>
              <a:ext cx="250507" cy="369332"/>
            </a:xfrm>
            <a:prstGeom prst="rect">
              <a:avLst/>
            </a:prstGeom>
            <a:noFill/>
            <a:effectLst/>
          </p:spPr>
          <p:txBody>
            <a:bodyPr wrap="squar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cxnSp>
          <p:nvCxnSpPr>
            <p:cNvPr id="113" name="直接箭头连接符 112"/>
            <p:cNvCxnSpPr/>
            <p:nvPr/>
          </p:nvCxnSpPr>
          <p:spPr>
            <a:xfrm rot="5400000">
              <a:off x="2474287" y="3949111"/>
              <a:ext cx="285615" cy="1393"/>
            </a:xfrm>
            <a:prstGeom prst="straightConnector1">
              <a:avLst/>
            </a:prstGeom>
            <a:ln>
              <a:solidFill>
                <a:srgbClr val="11576A"/>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14" name="直接箭头连接符 113"/>
            <p:cNvCxnSpPr/>
            <p:nvPr/>
          </p:nvCxnSpPr>
          <p:spPr>
            <a:xfrm rot="5400000">
              <a:off x="3058032" y="3920053"/>
              <a:ext cx="228493" cy="1113"/>
            </a:xfrm>
            <a:prstGeom prst="straightConnector1">
              <a:avLst/>
            </a:prstGeom>
            <a:ln>
              <a:solidFill>
                <a:srgbClr val="11576A"/>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15" name="直接箭头连接符 114"/>
            <p:cNvCxnSpPr/>
            <p:nvPr/>
          </p:nvCxnSpPr>
          <p:spPr>
            <a:xfrm rot="5400000">
              <a:off x="3665030" y="3933242"/>
              <a:ext cx="285615" cy="1393"/>
            </a:xfrm>
            <a:prstGeom prst="straightConnector1">
              <a:avLst/>
            </a:prstGeom>
            <a:ln>
              <a:solidFill>
                <a:srgbClr val="11576A"/>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16" name="直接箭头连接符 115"/>
            <p:cNvCxnSpPr/>
            <p:nvPr/>
          </p:nvCxnSpPr>
          <p:spPr>
            <a:xfrm rot="5400000">
              <a:off x="4360515" y="3904681"/>
              <a:ext cx="228493" cy="1393"/>
            </a:xfrm>
            <a:prstGeom prst="straightConnector1">
              <a:avLst/>
            </a:prstGeom>
            <a:ln>
              <a:solidFill>
                <a:srgbClr val="11576A"/>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grpSp>
      <p:grpSp>
        <p:nvGrpSpPr>
          <p:cNvPr id="6" name="组合 5"/>
          <p:cNvGrpSpPr/>
          <p:nvPr/>
        </p:nvGrpSpPr>
        <p:grpSpPr>
          <a:xfrm>
            <a:off x="852490" y="747319"/>
            <a:ext cx="4824417" cy="410203"/>
            <a:chOff x="852490" y="747319"/>
            <a:chExt cx="4824417" cy="410203"/>
          </a:xfrm>
        </p:grpSpPr>
        <p:sp>
          <p:nvSpPr>
            <p:cNvPr id="14341" name="Text Box 3"/>
            <p:cNvSpPr txBox="1">
              <a:spLocks noChangeArrowheads="1"/>
            </p:cNvSpPr>
            <p:nvPr/>
          </p:nvSpPr>
          <p:spPr bwMode="auto">
            <a:xfrm>
              <a:off x="1158910" y="747319"/>
              <a:ext cx="45179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zh-CN" altLang="en-US" sz="2000" b="1" dirty="0">
                  <a:solidFill>
                    <a:srgbClr val="11576A"/>
                  </a:solidFill>
                  <a:latin typeface="微软雅黑" pitchFamily="34" charset="-122"/>
                  <a:ea typeface="微软雅黑" pitchFamily="34" charset="-122"/>
                </a:rPr>
                <a:t>动态性</a:t>
              </a:r>
            </a:p>
          </p:txBody>
        </p:sp>
        <p:sp>
          <p:nvSpPr>
            <p:cNvPr id="67" name="TextBox 66"/>
            <p:cNvSpPr txBox="1"/>
            <p:nvPr/>
          </p:nvSpPr>
          <p:spPr>
            <a:xfrm>
              <a:off x="852490" y="75741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52490" y="1076472"/>
            <a:ext cx="5708446" cy="466628"/>
            <a:chOff x="852490" y="1076472"/>
            <a:chExt cx="5708446" cy="466628"/>
          </a:xfrm>
        </p:grpSpPr>
        <p:sp>
          <p:nvSpPr>
            <p:cNvPr id="7" name="矩形 6"/>
            <p:cNvSpPr/>
            <p:nvPr/>
          </p:nvSpPr>
          <p:spPr>
            <a:xfrm>
              <a:off x="1176313" y="1076472"/>
              <a:ext cx="5384623" cy="453457"/>
            </a:xfrm>
            <a:prstGeom prst="rect">
              <a:avLst/>
            </a:prstGeom>
          </p:spPr>
          <p:txBody>
            <a:bodyPr wrap="square">
              <a:spAutoFit/>
            </a:bodyPr>
            <a:lstStyle/>
            <a:p>
              <a:pPr>
                <a:lnSpc>
                  <a:spcPct val="130000"/>
                </a:lnSpc>
              </a:pPr>
              <a:r>
                <a:rPr lang="zh-CN" altLang="en-US" sz="2000" b="1" dirty="0">
                  <a:solidFill>
                    <a:srgbClr val="11576A"/>
                  </a:solidFill>
                  <a:latin typeface="微软雅黑" pitchFamily="34" charset="-122"/>
                  <a:ea typeface="微软雅黑" pitchFamily="34" charset="-122"/>
                </a:rPr>
                <a:t>并发性</a:t>
              </a:r>
            </a:p>
          </p:txBody>
        </p:sp>
        <p:sp>
          <p:nvSpPr>
            <p:cNvPr id="68" name="TextBox 67"/>
            <p:cNvSpPr txBox="1"/>
            <p:nvPr/>
          </p:nvSpPr>
          <p:spPr>
            <a:xfrm>
              <a:off x="852490" y="114299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852490" y="1433662"/>
            <a:ext cx="5557010" cy="453457"/>
            <a:chOff x="852490" y="1433662"/>
            <a:chExt cx="5557010" cy="453457"/>
          </a:xfrm>
        </p:grpSpPr>
        <p:sp>
          <p:nvSpPr>
            <p:cNvPr id="8" name="矩形 7"/>
            <p:cNvSpPr/>
            <p:nvPr/>
          </p:nvSpPr>
          <p:spPr>
            <a:xfrm>
              <a:off x="1176329" y="1433662"/>
              <a:ext cx="5233171" cy="453457"/>
            </a:xfrm>
            <a:prstGeom prst="rect">
              <a:avLst/>
            </a:prstGeom>
          </p:spPr>
          <p:txBody>
            <a:bodyPr wrap="square">
              <a:spAutoFit/>
            </a:bodyPr>
            <a:lstStyle/>
            <a:p>
              <a:pPr>
                <a:lnSpc>
                  <a:spcPct val="130000"/>
                </a:lnSpc>
              </a:pPr>
              <a:r>
                <a:rPr lang="zh-CN" altLang="en-US" sz="2000" b="1" dirty="0">
                  <a:solidFill>
                    <a:srgbClr val="11576A"/>
                  </a:solidFill>
                  <a:latin typeface="微软雅黑" pitchFamily="34" charset="-122"/>
                  <a:ea typeface="微软雅黑" pitchFamily="34" charset="-122"/>
                </a:rPr>
                <a:t>独立性</a:t>
              </a:r>
            </a:p>
          </p:txBody>
        </p:sp>
        <p:sp>
          <p:nvSpPr>
            <p:cNvPr id="69" name="TextBox 68"/>
            <p:cNvSpPr txBox="1"/>
            <p:nvPr/>
          </p:nvSpPr>
          <p:spPr>
            <a:xfrm>
              <a:off x="852490" y="147954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2" name="组合 11"/>
          <p:cNvGrpSpPr/>
          <p:nvPr/>
        </p:nvGrpSpPr>
        <p:grpSpPr>
          <a:xfrm>
            <a:off x="852490" y="1813580"/>
            <a:ext cx="6985020" cy="453457"/>
            <a:chOff x="852490" y="1813580"/>
            <a:chExt cx="6985020" cy="453457"/>
          </a:xfrm>
        </p:grpSpPr>
        <p:sp>
          <p:nvSpPr>
            <p:cNvPr id="9" name="矩形 8"/>
            <p:cNvSpPr/>
            <p:nvPr/>
          </p:nvSpPr>
          <p:spPr>
            <a:xfrm>
              <a:off x="1176313" y="1813580"/>
              <a:ext cx="6661197" cy="453457"/>
            </a:xfrm>
            <a:prstGeom prst="rect">
              <a:avLst/>
            </a:prstGeom>
          </p:spPr>
          <p:txBody>
            <a:bodyPr wrap="square">
              <a:spAutoFit/>
            </a:bodyPr>
            <a:lstStyle/>
            <a:p>
              <a:pPr>
                <a:lnSpc>
                  <a:spcPct val="130000"/>
                </a:lnSpc>
              </a:pPr>
              <a:r>
                <a:rPr lang="zh-CN" altLang="en-US" sz="2000" b="1" dirty="0">
                  <a:solidFill>
                    <a:srgbClr val="11576A"/>
                  </a:solidFill>
                  <a:latin typeface="微软雅黑" pitchFamily="34" charset="-122"/>
                  <a:ea typeface="微软雅黑" pitchFamily="34" charset="-122"/>
                </a:rPr>
                <a:t>制约性</a:t>
              </a:r>
            </a:p>
          </p:txBody>
        </p:sp>
        <p:sp>
          <p:nvSpPr>
            <p:cNvPr id="70" name="TextBox 69"/>
            <p:cNvSpPr txBox="1"/>
            <p:nvPr/>
          </p:nvSpPr>
          <p:spPr>
            <a:xfrm>
              <a:off x="852490" y="185737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1272071" y="1136855"/>
            <a:ext cx="4642608" cy="369332"/>
            <a:chOff x="1887339" y="768944"/>
            <a:chExt cx="4642608" cy="369332"/>
          </a:xfrm>
        </p:grpSpPr>
        <p:sp>
          <p:nvSpPr>
            <p:cNvPr id="71" name="Text Box 3"/>
            <p:cNvSpPr txBox="1">
              <a:spLocks noChangeArrowheads="1"/>
            </p:cNvSpPr>
            <p:nvPr/>
          </p:nvSpPr>
          <p:spPr bwMode="auto">
            <a:xfrm>
              <a:off x="2011950" y="768944"/>
              <a:ext cx="451799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zh-CN" altLang="en-US" b="1" dirty="0">
                  <a:solidFill>
                    <a:srgbClr val="11576A"/>
                  </a:solidFill>
                  <a:latin typeface="微软雅黑" pitchFamily="34" charset="-122"/>
                  <a:ea typeface="微软雅黑" pitchFamily="34" charset="-122"/>
                </a:rPr>
                <a:t>可动态地创建、结束进程</a:t>
              </a:r>
            </a:p>
          </p:txBody>
        </p:sp>
        <p:pic>
          <p:nvPicPr>
            <p:cNvPr id="75" name="图片 74" descr="小点1.png"/>
            <p:cNvPicPr>
              <a:picLocks noChangeAspect="1"/>
            </p:cNvPicPr>
            <p:nvPr/>
          </p:nvPicPr>
          <p:blipFill>
            <a:blip r:embed="rId2" cstate="print"/>
            <a:stretch>
              <a:fillRect/>
            </a:stretch>
          </p:blipFill>
          <p:spPr>
            <a:xfrm>
              <a:off x="1887339" y="889383"/>
              <a:ext cx="151066" cy="148997"/>
            </a:xfrm>
            <a:prstGeom prst="rect">
              <a:avLst/>
            </a:prstGeom>
            <a:effectLst/>
          </p:spPr>
        </p:pic>
      </p:grpSp>
      <p:grpSp>
        <p:nvGrpSpPr>
          <p:cNvPr id="3" name="组合 2"/>
          <p:cNvGrpSpPr/>
          <p:nvPr/>
        </p:nvGrpSpPr>
        <p:grpSpPr>
          <a:xfrm>
            <a:off x="1272071" y="1453792"/>
            <a:ext cx="5521540" cy="452432"/>
            <a:chOff x="1887339" y="1106298"/>
            <a:chExt cx="5521540" cy="452432"/>
          </a:xfrm>
        </p:grpSpPr>
        <p:sp>
          <p:nvSpPr>
            <p:cNvPr id="72" name="矩形 71"/>
            <p:cNvSpPr/>
            <p:nvPr/>
          </p:nvSpPr>
          <p:spPr>
            <a:xfrm>
              <a:off x="2024256" y="1106298"/>
              <a:ext cx="5384623" cy="452432"/>
            </a:xfrm>
            <a:prstGeom prst="rect">
              <a:avLst/>
            </a:prstGeom>
          </p:spPr>
          <p:txBody>
            <a:bodyPr wrap="square">
              <a:spAutoFit/>
            </a:bodyPr>
            <a:lstStyle/>
            <a:p>
              <a:pPr>
                <a:lnSpc>
                  <a:spcPct val="130000"/>
                </a:lnSpc>
              </a:pPr>
              <a:r>
                <a:rPr lang="zh-CN" altLang="en-US" b="1" dirty="0">
                  <a:solidFill>
                    <a:srgbClr val="11576A"/>
                  </a:solidFill>
                  <a:latin typeface="微软雅黑" pitchFamily="34" charset="-122"/>
                  <a:ea typeface="微软雅黑" pitchFamily="34" charset="-122"/>
                </a:rPr>
                <a:t>进程可以被独立调度并占用处理机运行</a:t>
              </a:r>
            </a:p>
          </p:txBody>
        </p:sp>
        <p:pic>
          <p:nvPicPr>
            <p:cNvPr id="76" name="图片 75" descr="小点1.png"/>
            <p:cNvPicPr>
              <a:picLocks noChangeAspect="1"/>
            </p:cNvPicPr>
            <p:nvPr/>
          </p:nvPicPr>
          <p:blipFill>
            <a:blip r:embed="rId2" cstate="print"/>
            <a:stretch>
              <a:fillRect/>
            </a:stretch>
          </p:blipFill>
          <p:spPr>
            <a:xfrm>
              <a:off x="1887339" y="1269157"/>
              <a:ext cx="151066" cy="148997"/>
            </a:xfrm>
            <a:prstGeom prst="rect">
              <a:avLst/>
            </a:prstGeom>
            <a:effectLst/>
          </p:spPr>
        </p:pic>
      </p:grpSp>
      <p:grpSp>
        <p:nvGrpSpPr>
          <p:cNvPr id="4" name="组合 3"/>
          <p:cNvGrpSpPr/>
          <p:nvPr/>
        </p:nvGrpSpPr>
        <p:grpSpPr>
          <a:xfrm>
            <a:off x="1283577" y="1829861"/>
            <a:ext cx="5388990" cy="452432"/>
            <a:chOff x="1887339" y="1455170"/>
            <a:chExt cx="5388990" cy="452432"/>
          </a:xfrm>
        </p:grpSpPr>
        <p:sp>
          <p:nvSpPr>
            <p:cNvPr id="73" name="矩形 72"/>
            <p:cNvSpPr/>
            <p:nvPr/>
          </p:nvSpPr>
          <p:spPr>
            <a:xfrm>
              <a:off x="2043158" y="1455170"/>
              <a:ext cx="5233171" cy="452432"/>
            </a:xfrm>
            <a:prstGeom prst="rect">
              <a:avLst/>
            </a:prstGeom>
          </p:spPr>
          <p:txBody>
            <a:bodyPr wrap="square">
              <a:spAutoFit/>
            </a:bodyPr>
            <a:lstStyle/>
            <a:p>
              <a:pPr>
                <a:lnSpc>
                  <a:spcPct val="130000"/>
                </a:lnSpc>
              </a:pPr>
              <a:r>
                <a:rPr lang="zh-CN" altLang="en-US" b="1" dirty="0">
                  <a:solidFill>
                    <a:srgbClr val="11576A"/>
                  </a:solidFill>
                  <a:latin typeface="微软雅黑" pitchFamily="34" charset="-122"/>
                  <a:ea typeface="微软雅黑" pitchFamily="34" charset="-122"/>
                </a:rPr>
                <a:t>不同进程的工作不相互影响</a:t>
              </a:r>
            </a:p>
          </p:txBody>
        </p:sp>
        <p:pic>
          <p:nvPicPr>
            <p:cNvPr id="77" name="图片 76" descr="小点1.png"/>
            <p:cNvPicPr>
              <a:picLocks noChangeAspect="1"/>
            </p:cNvPicPr>
            <p:nvPr/>
          </p:nvPicPr>
          <p:blipFill>
            <a:blip r:embed="rId2" cstate="print"/>
            <a:stretch>
              <a:fillRect/>
            </a:stretch>
          </p:blipFill>
          <p:spPr>
            <a:xfrm>
              <a:off x="1887339" y="1592625"/>
              <a:ext cx="151066" cy="148997"/>
            </a:xfrm>
            <a:prstGeom prst="rect">
              <a:avLst/>
            </a:prstGeom>
            <a:effectLst/>
          </p:spPr>
        </p:pic>
      </p:grpSp>
      <p:grpSp>
        <p:nvGrpSpPr>
          <p:cNvPr id="5" name="组合 4"/>
          <p:cNvGrpSpPr/>
          <p:nvPr/>
        </p:nvGrpSpPr>
        <p:grpSpPr>
          <a:xfrm>
            <a:off x="1283577" y="2170287"/>
            <a:ext cx="6814930" cy="417358"/>
            <a:chOff x="1887339" y="1824252"/>
            <a:chExt cx="6814930" cy="417358"/>
          </a:xfrm>
        </p:grpSpPr>
        <p:sp>
          <p:nvSpPr>
            <p:cNvPr id="74" name="矩形 73"/>
            <p:cNvSpPr/>
            <p:nvPr/>
          </p:nvSpPr>
          <p:spPr>
            <a:xfrm>
              <a:off x="2041072" y="1824252"/>
              <a:ext cx="6661197" cy="417358"/>
            </a:xfrm>
            <a:prstGeom prst="rect">
              <a:avLst/>
            </a:prstGeom>
          </p:spPr>
          <p:txBody>
            <a:bodyPr wrap="square">
              <a:spAutoFit/>
            </a:bodyPr>
            <a:lstStyle/>
            <a:p>
              <a:pPr>
                <a:lnSpc>
                  <a:spcPct val="130000"/>
                </a:lnSpc>
              </a:pPr>
              <a:r>
                <a:rPr lang="zh-CN" altLang="en-US" b="1" dirty="0">
                  <a:solidFill>
                    <a:srgbClr val="11576A"/>
                  </a:solidFill>
                  <a:latin typeface="微软雅黑" pitchFamily="34" charset="-122"/>
                  <a:ea typeface="微软雅黑" pitchFamily="34" charset="-122"/>
                </a:rPr>
                <a:t>因访问共享数据/资源或进程间同步而产生制约</a:t>
              </a:r>
            </a:p>
          </p:txBody>
        </p:sp>
        <p:pic>
          <p:nvPicPr>
            <p:cNvPr id="78" name="图片 77" descr="小点1.png"/>
            <p:cNvPicPr>
              <a:picLocks noChangeAspect="1"/>
            </p:cNvPicPr>
            <p:nvPr/>
          </p:nvPicPr>
          <p:blipFill>
            <a:blip r:embed="rId2" cstate="print"/>
            <a:stretch>
              <a:fillRect/>
            </a:stretch>
          </p:blipFill>
          <p:spPr>
            <a:xfrm>
              <a:off x="1887339" y="1971861"/>
              <a:ext cx="151066" cy="148997"/>
            </a:xfrm>
            <a:prstGeom prst="rect">
              <a:avLst/>
            </a:prstGeom>
            <a:effectLst/>
          </p:spPr>
        </p:pic>
      </p:grpSp>
    </p:spTree>
    <p:extLst>
      <p:ext uri="{BB962C8B-B14F-4D97-AF65-F5344CB8AC3E}">
        <p14:creationId xmlns:p14="http://schemas.microsoft.com/office/powerpoint/2010/main" val="95082669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8" fill="hold" nodeType="clickEffect">
                                  <p:stCondLst>
                                    <p:cond delay="0"/>
                                  </p:stCondLst>
                                  <p:childTnLst>
                                    <p:animEffect transition="out" filter="wipe(left)">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par>
                                <p:cTn id="20" presetID="22" presetClass="entr" presetSubtype="8"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nodeType="clickEffect">
                                  <p:stCondLst>
                                    <p:cond delay="0"/>
                                  </p:stCondLst>
                                  <p:childTnLst>
                                    <p:animEffect transition="out" filter="wipe(left)">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par>
                                <p:cTn id="32" presetID="22" presetClass="entr" presetSubtype="8"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8" fill="hold" nodeType="clickEffect">
                                  <p:stCondLst>
                                    <p:cond delay="0"/>
                                  </p:stCondLst>
                                  <p:childTnLst>
                                    <p:animEffect transition="out" filter="wipe(left)">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par>
                                <p:cTn id="44" presetID="22" presetClass="entr" presetSubtype="8" fill="hold"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left)">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xit" presetSubtype="8" fill="hold" nodeType="clickEffect">
                                  <p:stCondLst>
                                    <p:cond delay="0"/>
                                  </p:stCondLst>
                                  <p:childTnLst>
                                    <p:animEffect transition="out" filter="wipe(left)">
                                      <p:cBhvr>
                                        <p:cTn id="50" dur="500"/>
                                        <p:tgtEl>
                                          <p:spTgt spid="5"/>
                                        </p:tgtEl>
                                      </p:cBhvr>
                                    </p:animEffect>
                                    <p:set>
                                      <p:cBhvr>
                                        <p:cTn id="51" dur="1" fill="hold">
                                          <p:stCondLst>
                                            <p:cond delay="499"/>
                                          </p:stCondLst>
                                        </p:cTn>
                                        <p:tgtEl>
                                          <p:spTgt spid="5"/>
                                        </p:tgtEl>
                                        <p:attrNameLst>
                                          <p:attrName>style.visibility</p:attrName>
                                        </p:attrNameLst>
                                      </p:cBhvr>
                                      <p:to>
                                        <p:strVal val="hidden"/>
                                      </p:to>
                                    </p:set>
                                  </p:childTnLst>
                                </p:cTn>
                              </p:par>
                            </p:childTnLst>
                          </p:cTn>
                        </p:par>
                        <p:par>
                          <p:cTn id="52" fill="hold">
                            <p:stCondLst>
                              <p:cond delay="500"/>
                            </p:stCondLst>
                            <p:childTnLst>
                              <p:par>
                                <p:cTn id="53" presetID="22" presetClass="entr" presetSubtype="8"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left)">
                                      <p:cBhvr>
                                        <p:cTn id="60" dur="500"/>
                                        <p:tgtEl>
                                          <p:spTgt spid="1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left)">
                                      <p:cBhvr>
                                        <p:cTn id="6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线程的概念</a:t>
            </a:r>
            <a:endParaRPr lang="zh-CN" altLang="zh-CN" sz="3000" b="1">
              <a:solidFill>
                <a:srgbClr val="11576A"/>
              </a:solidFill>
              <a:latin typeface="微软雅黑" pitchFamily="34" charset="-122"/>
              <a:ea typeface="微软雅黑" pitchFamily="34" charset="-122"/>
              <a:sym typeface="MS PGothic" pitchFamily="34" charset="-128"/>
            </a:endParaRPr>
          </a:p>
        </p:txBody>
      </p:sp>
      <p:sp>
        <p:nvSpPr>
          <p:cNvPr id="32" name="文本框 1"/>
          <p:cNvSpPr txBox="1"/>
          <p:nvPr/>
        </p:nvSpPr>
        <p:spPr>
          <a:xfrm>
            <a:off x="530980" y="733917"/>
            <a:ext cx="7122870" cy="646331"/>
          </a:xfrm>
          <a:prstGeom prst="rect">
            <a:avLst/>
          </a:prstGeom>
          <a:noFill/>
        </p:spPr>
        <p:txBody>
          <a:bodyPr wrap="square" rtlCol="0">
            <a:spAutoFit/>
          </a:bodyPr>
          <a:lstStyle/>
          <a:p>
            <a:pPr>
              <a:spcBef>
                <a:spcPct val="50000"/>
              </a:spcBef>
            </a:pPr>
            <a:r>
              <a:rPr lang="zh-CN" altLang="en-US" b="1" dirty="0">
                <a:solidFill>
                  <a:srgbClr val="11576A"/>
                </a:solidFill>
                <a:latin typeface="微软雅黑" pitchFamily="34" charset="-122"/>
                <a:ea typeface="微软雅黑" pitchFamily="34" charset="-122"/>
                <a:cs typeface="SimSun" charset="0"/>
              </a:rPr>
              <a:t>线程是进程的一部分，描述</a:t>
            </a:r>
            <a:r>
              <a:rPr lang="zh-CN" altLang="en-US" b="1" dirty="0">
                <a:solidFill>
                  <a:srgbClr val="FF0000"/>
                </a:solidFill>
                <a:latin typeface="微软雅黑" pitchFamily="34" charset="-122"/>
                <a:ea typeface="微软雅黑" pitchFamily="34" charset="-122"/>
                <a:cs typeface="SimSun" charset="0"/>
              </a:rPr>
              <a:t>指令流执行状态</a:t>
            </a:r>
            <a:r>
              <a:rPr lang="zh-CN" altLang="en-US" b="1" dirty="0">
                <a:solidFill>
                  <a:srgbClr val="11576A"/>
                </a:solidFill>
                <a:latin typeface="微软雅黑" pitchFamily="34" charset="-122"/>
                <a:ea typeface="微软雅黑" pitchFamily="34" charset="-122"/>
                <a:cs typeface="SimSun" charset="0"/>
              </a:rPr>
              <a:t>。它是进程中的</a:t>
            </a:r>
            <a:r>
              <a:rPr lang="zh-CN" altLang="en-US" b="1" dirty="0">
                <a:solidFill>
                  <a:srgbClr val="C00000"/>
                </a:solidFill>
                <a:latin typeface="微软雅黑" pitchFamily="34" charset="-122"/>
                <a:ea typeface="微软雅黑" pitchFamily="34" charset="-122"/>
                <a:cs typeface="SimSun" charset="0"/>
              </a:rPr>
              <a:t>指令执行流</a:t>
            </a:r>
            <a:r>
              <a:rPr lang="zh-CN" altLang="en-US" b="1" dirty="0">
                <a:solidFill>
                  <a:srgbClr val="11576A"/>
                </a:solidFill>
                <a:latin typeface="微软雅黑" pitchFamily="34" charset="-122"/>
                <a:ea typeface="微软雅黑" pitchFamily="34" charset="-122"/>
                <a:cs typeface="SimSun" charset="0"/>
              </a:rPr>
              <a:t>的最小单元，是</a:t>
            </a:r>
            <a:r>
              <a:rPr lang="en-US" altLang="zh-CN" b="1" dirty="0">
                <a:solidFill>
                  <a:srgbClr val="11576A"/>
                </a:solidFill>
                <a:latin typeface="微软雅黑" pitchFamily="34" charset="-122"/>
                <a:ea typeface="微软雅黑" pitchFamily="34" charset="-122"/>
                <a:cs typeface="SimSun" charset="0"/>
              </a:rPr>
              <a:t>CPU</a:t>
            </a:r>
            <a:r>
              <a:rPr lang="zh-CN" altLang="en-US" b="1" dirty="0">
                <a:solidFill>
                  <a:srgbClr val="C00000"/>
                </a:solidFill>
                <a:latin typeface="微软雅黑" pitchFamily="34" charset="-122"/>
                <a:ea typeface="微软雅黑" pitchFamily="34" charset="-122"/>
                <a:cs typeface="SimSun" charset="0"/>
              </a:rPr>
              <a:t>调度</a:t>
            </a:r>
            <a:r>
              <a:rPr lang="zh-CN" altLang="en-US" b="1" dirty="0">
                <a:solidFill>
                  <a:srgbClr val="11576A"/>
                </a:solidFill>
                <a:latin typeface="微软雅黑" pitchFamily="34" charset="-122"/>
                <a:ea typeface="微软雅黑" pitchFamily="34" charset="-122"/>
                <a:cs typeface="SimSun" charset="0"/>
              </a:rPr>
              <a:t>的基本单位。</a:t>
            </a:r>
          </a:p>
        </p:txBody>
      </p:sp>
      <p:grpSp>
        <p:nvGrpSpPr>
          <p:cNvPr id="4" name="组合 3"/>
          <p:cNvGrpSpPr/>
          <p:nvPr/>
        </p:nvGrpSpPr>
        <p:grpSpPr>
          <a:xfrm>
            <a:off x="5707028" y="1232906"/>
            <a:ext cx="1973263" cy="3931132"/>
            <a:chOff x="6010572" y="1206018"/>
            <a:chExt cx="1973263" cy="3931132"/>
          </a:xfrm>
        </p:grpSpPr>
        <p:sp>
          <p:nvSpPr>
            <p:cNvPr id="26" name="Rectangle 42"/>
            <p:cNvSpPr>
              <a:spLocks noChangeArrowheads="1"/>
            </p:cNvSpPr>
            <p:nvPr/>
          </p:nvSpPr>
          <p:spPr bwMode="auto">
            <a:xfrm>
              <a:off x="6186596" y="4767176"/>
              <a:ext cx="1570943" cy="369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buFont typeface="Monotype Sorts" charset="0"/>
                <a:buNone/>
              </a:pPr>
              <a:r>
                <a:rPr lang="zh-CN" altLang="en-US" b="1" dirty="0">
                  <a:solidFill>
                    <a:srgbClr val="11576A"/>
                  </a:solidFill>
                  <a:latin typeface="微软雅黑" pitchFamily="34" charset="-122"/>
                  <a:ea typeface="微软雅黑" pitchFamily="34" charset="-122"/>
                  <a:cs typeface="SimSun" charset="0"/>
                </a:rPr>
                <a:t>进程地址空间</a:t>
              </a:r>
              <a:endParaRPr lang="en-US" b="1" dirty="0">
                <a:solidFill>
                  <a:srgbClr val="11576A"/>
                </a:solidFill>
                <a:latin typeface="微软雅黑" pitchFamily="34" charset="-122"/>
                <a:ea typeface="微软雅黑" pitchFamily="34" charset="-122"/>
                <a:cs typeface="SimSun" charset="0"/>
              </a:endParaRPr>
            </a:p>
          </p:txBody>
        </p:sp>
        <p:sp>
          <p:nvSpPr>
            <p:cNvPr id="11" name="Rectangle 20"/>
            <p:cNvSpPr>
              <a:spLocks noChangeArrowheads="1"/>
            </p:cNvSpPr>
            <p:nvPr/>
          </p:nvSpPr>
          <p:spPr bwMode="auto">
            <a:xfrm>
              <a:off x="6012160" y="1209588"/>
              <a:ext cx="1968500" cy="3557588"/>
            </a:xfrm>
            <a:prstGeom prst="rect">
              <a:avLst/>
            </a:prstGeom>
            <a:noFill/>
            <a:ln w="28575" cmpd="sng">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Font typeface="Monotype Sorts" charset="0"/>
                <a:buNone/>
              </a:pPr>
              <a:endParaRPr lang="zh-CN" altLang="en-US">
                <a:ea typeface="SimSun" charset="0"/>
                <a:cs typeface="SimSun" charset="0"/>
              </a:endParaRPr>
            </a:p>
          </p:txBody>
        </p:sp>
        <p:sp>
          <p:nvSpPr>
            <p:cNvPr id="12" name="Rectangle 23"/>
            <p:cNvSpPr>
              <a:spLocks noChangeArrowheads="1"/>
            </p:cNvSpPr>
            <p:nvPr/>
          </p:nvSpPr>
          <p:spPr bwMode="auto">
            <a:xfrm>
              <a:off x="6015335" y="4237918"/>
              <a:ext cx="1968500" cy="540000"/>
            </a:xfrm>
            <a:prstGeom prst="rect">
              <a:avLst/>
            </a:prstGeom>
            <a:gradFill>
              <a:gsLst>
                <a:gs pos="100000">
                  <a:srgbClr val="9966CC"/>
                </a:gs>
                <a:gs pos="0">
                  <a:srgbClr val="CC99FF"/>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buFont typeface="Monotype Sorts" charset="0"/>
                <a:buNone/>
              </a:pPr>
              <a:endParaRPr lang="zh-CN" altLang="en-US">
                <a:ea typeface="SimSun" charset="0"/>
                <a:cs typeface="SimSun" charset="0"/>
              </a:endParaRPr>
            </a:p>
          </p:txBody>
        </p:sp>
        <p:sp>
          <p:nvSpPr>
            <p:cNvPr id="13" name="Rectangle 24"/>
            <p:cNvSpPr>
              <a:spLocks noChangeArrowheads="1"/>
            </p:cNvSpPr>
            <p:nvPr/>
          </p:nvSpPr>
          <p:spPr bwMode="auto">
            <a:xfrm>
              <a:off x="6727075" y="4354800"/>
              <a:ext cx="545021"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buFont typeface="Monotype Sorts" charset="0"/>
                <a:buNone/>
              </a:pPr>
              <a:r>
                <a:rPr lang="zh-CN" altLang="en-US" sz="1400" b="1" dirty="0">
                  <a:solidFill>
                    <a:srgbClr val="11576A"/>
                  </a:solidFill>
                  <a:latin typeface="微软雅黑" pitchFamily="34" charset="-122"/>
                  <a:ea typeface="微软雅黑" pitchFamily="34" charset="-122"/>
                  <a:cs typeface="SimSun" charset="0"/>
                </a:rPr>
                <a:t>代码</a:t>
              </a:r>
              <a:endParaRPr lang="en-US" altLang="en-US" sz="1400" b="1" dirty="0">
                <a:solidFill>
                  <a:srgbClr val="11576A"/>
                </a:solidFill>
                <a:latin typeface="微软雅黑" pitchFamily="34" charset="-122"/>
                <a:ea typeface="微软雅黑" pitchFamily="34" charset="-122"/>
                <a:cs typeface="SimSun" charset="0"/>
              </a:endParaRPr>
            </a:p>
          </p:txBody>
        </p:sp>
        <p:sp>
          <p:nvSpPr>
            <p:cNvPr id="14" name="Rectangle 26"/>
            <p:cNvSpPr>
              <a:spLocks noChangeArrowheads="1"/>
            </p:cNvSpPr>
            <p:nvPr/>
          </p:nvSpPr>
          <p:spPr bwMode="auto">
            <a:xfrm>
              <a:off x="6015335" y="3809852"/>
              <a:ext cx="1968500" cy="468000"/>
            </a:xfrm>
            <a:prstGeom prst="rect">
              <a:avLst/>
            </a:prstGeom>
            <a:gradFill>
              <a:gsLst>
                <a:gs pos="100000">
                  <a:srgbClr val="FDD000"/>
                </a:gs>
                <a:gs pos="0">
                  <a:srgbClr val="FFF9B1"/>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buFont typeface="Monotype Sorts" charset="0"/>
                <a:buNone/>
              </a:pPr>
              <a:endParaRPr lang="zh-CN" altLang="en-US">
                <a:ea typeface="SimSun" charset="0"/>
                <a:cs typeface="SimSun" charset="0"/>
              </a:endParaRPr>
            </a:p>
          </p:txBody>
        </p:sp>
        <p:sp>
          <p:nvSpPr>
            <p:cNvPr id="15" name="Rectangle 27"/>
            <p:cNvSpPr>
              <a:spLocks noChangeArrowheads="1"/>
            </p:cNvSpPr>
            <p:nvPr/>
          </p:nvSpPr>
          <p:spPr bwMode="auto">
            <a:xfrm>
              <a:off x="6457770" y="3877357"/>
              <a:ext cx="108363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buFont typeface="Monotype Sorts" charset="0"/>
                <a:buNone/>
              </a:pPr>
              <a:r>
                <a:rPr lang="zh-CN" altLang="en-US" sz="1400" b="1" dirty="0">
                  <a:solidFill>
                    <a:srgbClr val="11576A"/>
                  </a:solidFill>
                  <a:latin typeface="微软雅黑" pitchFamily="34" charset="-122"/>
                  <a:ea typeface="微软雅黑" pitchFamily="34" charset="-122"/>
                  <a:cs typeface="SimSun" charset="0"/>
                </a:rPr>
                <a:t>初始化数据</a:t>
              </a:r>
              <a:endParaRPr lang="en-US" altLang="en-US" sz="1400" b="1" dirty="0">
                <a:solidFill>
                  <a:srgbClr val="11576A"/>
                </a:solidFill>
                <a:latin typeface="微软雅黑" pitchFamily="34" charset="-122"/>
                <a:ea typeface="微软雅黑" pitchFamily="34" charset="-122"/>
                <a:cs typeface="SimSun" charset="0"/>
              </a:endParaRPr>
            </a:p>
          </p:txBody>
        </p:sp>
        <p:sp>
          <p:nvSpPr>
            <p:cNvPr id="19" name="Rectangle 34"/>
            <p:cNvSpPr>
              <a:spLocks noChangeArrowheads="1"/>
            </p:cNvSpPr>
            <p:nvPr/>
          </p:nvSpPr>
          <p:spPr bwMode="auto">
            <a:xfrm>
              <a:off x="6010572" y="1881101"/>
              <a:ext cx="1968500" cy="390525"/>
            </a:xfrm>
            <a:prstGeom prst="rect">
              <a:avLst/>
            </a:prstGeom>
            <a:gradFill>
              <a:gsLst>
                <a:gs pos="100000">
                  <a:srgbClr val="33FFFF"/>
                </a:gs>
                <a:gs pos="0">
                  <a:srgbClr val="CCFFFF"/>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buFont typeface="Monotype Sorts" charset="0"/>
                <a:buNone/>
              </a:pPr>
              <a:endParaRPr lang="zh-CN" altLang="en-US">
                <a:ea typeface="SimSun" charset="0"/>
                <a:cs typeface="SimSun" charset="0"/>
              </a:endParaRPr>
            </a:p>
          </p:txBody>
        </p:sp>
        <p:sp>
          <p:nvSpPr>
            <p:cNvPr id="21" name="Rectangle 36"/>
            <p:cNvSpPr>
              <a:spLocks noChangeArrowheads="1"/>
            </p:cNvSpPr>
            <p:nvPr/>
          </p:nvSpPr>
          <p:spPr bwMode="auto">
            <a:xfrm>
              <a:off x="6812080" y="1922154"/>
              <a:ext cx="365485"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buFont typeface="Monotype Sorts" charset="0"/>
                <a:buNone/>
              </a:pPr>
              <a:r>
                <a:rPr lang="zh-CN" altLang="en-US" sz="1400" b="1" dirty="0">
                  <a:solidFill>
                    <a:srgbClr val="11576A"/>
                  </a:solidFill>
                  <a:latin typeface="微软雅黑" pitchFamily="34" charset="-122"/>
                  <a:ea typeface="微软雅黑" pitchFamily="34" charset="-122"/>
                  <a:cs typeface="SimSun" charset="0"/>
                </a:rPr>
                <a:t>堆</a:t>
              </a:r>
              <a:endParaRPr lang="en-US" altLang="en-US" sz="1400" b="1" dirty="0">
                <a:solidFill>
                  <a:srgbClr val="11576A"/>
                </a:solidFill>
                <a:latin typeface="微软雅黑" pitchFamily="34" charset="-122"/>
                <a:ea typeface="微软雅黑" pitchFamily="34" charset="-122"/>
                <a:cs typeface="SimSun" charset="0"/>
              </a:endParaRPr>
            </a:p>
          </p:txBody>
        </p:sp>
        <p:sp>
          <p:nvSpPr>
            <p:cNvPr id="22" name="Rectangle 37"/>
            <p:cNvSpPr>
              <a:spLocks noChangeArrowheads="1"/>
            </p:cNvSpPr>
            <p:nvPr/>
          </p:nvSpPr>
          <p:spPr bwMode="auto">
            <a:xfrm>
              <a:off x="6010572" y="1495339"/>
              <a:ext cx="1968500" cy="390525"/>
            </a:xfrm>
            <a:prstGeom prst="rect">
              <a:avLst/>
            </a:prstGeom>
            <a:gradFill>
              <a:gsLst>
                <a:gs pos="100000">
                  <a:srgbClr val="FF9900"/>
                </a:gs>
                <a:gs pos="0">
                  <a:srgbClr val="FFCC66"/>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buFont typeface="Monotype Sorts" charset="0"/>
                <a:buNone/>
              </a:pPr>
              <a:endParaRPr lang="zh-CN" altLang="en-US">
                <a:ea typeface="SimSun" charset="0"/>
                <a:cs typeface="SimSun" charset="0"/>
              </a:endParaRPr>
            </a:p>
          </p:txBody>
        </p:sp>
        <p:sp>
          <p:nvSpPr>
            <p:cNvPr id="23" name="Rectangle 38"/>
            <p:cNvSpPr>
              <a:spLocks noChangeArrowheads="1"/>
            </p:cNvSpPr>
            <p:nvPr/>
          </p:nvSpPr>
          <p:spPr bwMode="auto">
            <a:xfrm>
              <a:off x="6453007" y="1541774"/>
              <a:ext cx="108363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buFont typeface="Monotype Sorts" charset="0"/>
                <a:buNone/>
              </a:pPr>
              <a:r>
                <a:rPr lang="zh-CN" altLang="en-US" sz="1400" b="1">
                  <a:solidFill>
                    <a:srgbClr val="11576A"/>
                  </a:solidFill>
                  <a:latin typeface="微软雅黑" pitchFamily="34" charset="-122"/>
                  <a:ea typeface="微软雅黑" pitchFamily="34" charset="-122"/>
                  <a:cs typeface="SimSun" charset="0"/>
                </a:rPr>
                <a:t>代码共享</a:t>
              </a:r>
              <a:r>
                <a:rPr lang="zh-CN" altLang="en-US" sz="1400" b="1" dirty="0">
                  <a:solidFill>
                    <a:srgbClr val="11576A"/>
                  </a:solidFill>
                  <a:latin typeface="微软雅黑" pitchFamily="34" charset="-122"/>
                  <a:ea typeface="微软雅黑" pitchFamily="34" charset="-122"/>
                  <a:cs typeface="SimSun" charset="0"/>
                </a:rPr>
                <a:t>库</a:t>
              </a:r>
              <a:endParaRPr lang="en-US" altLang="en-US" sz="1400" b="1" dirty="0">
                <a:solidFill>
                  <a:srgbClr val="11576A"/>
                </a:solidFill>
                <a:latin typeface="微软雅黑" pitchFamily="34" charset="-122"/>
                <a:ea typeface="微软雅黑" pitchFamily="34" charset="-122"/>
                <a:cs typeface="SimSun" charset="0"/>
              </a:endParaRPr>
            </a:p>
          </p:txBody>
        </p:sp>
        <p:sp>
          <p:nvSpPr>
            <p:cNvPr id="24" name="Rectangle 39"/>
            <p:cNvSpPr>
              <a:spLocks noChangeArrowheads="1"/>
            </p:cNvSpPr>
            <p:nvPr/>
          </p:nvSpPr>
          <p:spPr bwMode="auto">
            <a:xfrm>
              <a:off x="6012160" y="1216732"/>
              <a:ext cx="1968500" cy="276225"/>
            </a:xfrm>
            <a:prstGeom prst="rect">
              <a:avLst/>
            </a:prstGeom>
            <a:gradFill>
              <a:gsLst>
                <a:gs pos="100000">
                  <a:srgbClr val="339900"/>
                </a:gs>
                <a:gs pos="0">
                  <a:srgbClr val="CCFF99"/>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buFont typeface="Monotype Sorts" charset="0"/>
                <a:buNone/>
              </a:pPr>
              <a:endParaRPr lang="zh-CN" altLang="en-US">
                <a:ea typeface="SimSun" charset="0"/>
                <a:cs typeface="SimSun" charset="0"/>
              </a:endParaRPr>
            </a:p>
          </p:txBody>
        </p:sp>
        <p:sp>
          <p:nvSpPr>
            <p:cNvPr id="25" name="Rectangle 40"/>
            <p:cNvSpPr>
              <a:spLocks noChangeArrowheads="1"/>
            </p:cNvSpPr>
            <p:nvPr/>
          </p:nvSpPr>
          <p:spPr bwMode="auto">
            <a:xfrm>
              <a:off x="6723900" y="1206018"/>
              <a:ext cx="545021"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buFont typeface="Monotype Sorts" charset="0"/>
                <a:buNone/>
              </a:pPr>
              <a:r>
                <a:rPr lang="zh-CN" altLang="en-US" sz="1400" b="1" dirty="0">
                  <a:solidFill>
                    <a:srgbClr val="11576A"/>
                  </a:solidFill>
                  <a:latin typeface="微软雅黑" pitchFamily="34" charset="-122"/>
                  <a:ea typeface="微软雅黑" pitchFamily="34" charset="-122"/>
                  <a:cs typeface="SimSun" charset="0"/>
                </a:rPr>
                <a:t>段表</a:t>
              </a:r>
              <a:endParaRPr lang="en-US" sz="1400" b="1" dirty="0">
                <a:solidFill>
                  <a:srgbClr val="11576A"/>
                </a:solidFill>
                <a:latin typeface="微软雅黑" pitchFamily="34" charset="-122"/>
                <a:ea typeface="微软雅黑" pitchFamily="34" charset="-122"/>
                <a:cs typeface="SimSun" charset="0"/>
              </a:endParaRPr>
            </a:p>
          </p:txBody>
        </p:sp>
        <p:sp>
          <p:nvSpPr>
            <p:cNvPr id="44" name="下箭头 43"/>
            <p:cNvSpPr/>
            <p:nvPr/>
          </p:nvSpPr>
          <p:spPr>
            <a:xfrm>
              <a:off x="6782096" y="2289719"/>
              <a:ext cx="428628" cy="252000"/>
            </a:xfrm>
            <a:prstGeom prst="downArrow">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 name="组合 6"/>
          <p:cNvGrpSpPr/>
          <p:nvPr/>
        </p:nvGrpSpPr>
        <p:grpSpPr>
          <a:xfrm>
            <a:off x="653417" y="1555544"/>
            <a:ext cx="2673545" cy="1477328"/>
            <a:chOff x="865833" y="2168522"/>
            <a:chExt cx="2673545" cy="1477328"/>
          </a:xfrm>
        </p:grpSpPr>
        <p:sp>
          <p:nvSpPr>
            <p:cNvPr id="48" name="文本框 1"/>
            <p:cNvSpPr txBox="1"/>
            <p:nvPr/>
          </p:nvSpPr>
          <p:spPr>
            <a:xfrm>
              <a:off x="990192" y="2168522"/>
              <a:ext cx="2549186" cy="1477328"/>
            </a:xfrm>
            <a:prstGeom prst="rect">
              <a:avLst/>
            </a:prstGeom>
            <a:noFill/>
          </p:spPr>
          <p:txBody>
            <a:bodyPr wrap="square" rtlCol="0">
              <a:spAutoFit/>
            </a:bodyPr>
            <a:lstStyle/>
            <a:p>
              <a:pPr marL="0" lvl="1"/>
              <a:r>
                <a:rPr lang="zh-CN" altLang="en-US" b="1" dirty="0">
                  <a:solidFill>
                    <a:srgbClr val="FF0000"/>
                  </a:solidFill>
                  <a:latin typeface="微软雅黑" pitchFamily="34" charset="-122"/>
                  <a:ea typeface="微软雅黑" pitchFamily="34" charset="-122"/>
                  <a:cs typeface="SimSun" charset="0"/>
                </a:rPr>
                <a:t>进程的资源分配角色</a:t>
              </a:r>
              <a:r>
                <a:rPr lang="zh-CN" altLang="en-US" b="1" dirty="0">
                  <a:solidFill>
                    <a:srgbClr val="11576A"/>
                  </a:solidFill>
                  <a:latin typeface="微软雅黑" pitchFamily="34" charset="-122"/>
                  <a:ea typeface="微软雅黑" pitchFamily="34" charset="-122"/>
                  <a:cs typeface="SimSun" charset="0"/>
                </a:rPr>
                <a:t>：进程由一组相关资源构成，包括地址空间（代码段、数据段）、打开的文件等各种资源</a:t>
              </a:r>
              <a:endParaRPr lang="en-US" altLang="zh-CN" b="1" dirty="0">
                <a:solidFill>
                  <a:srgbClr val="11576A"/>
                </a:solidFill>
                <a:latin typeface="微软雅黑" pitchFamily="34" charset="-122"/>
                <a:ea typeface="微软雅黑" pitchFamily="34" charset="-122"/>
                <a:cs typeface="SimSun" charset="0"/>
              </a:endParaRPr>
            </a:p>
          </p:txBody>
        </p:sp>
        <p:pic>
          <p:nvPicPr>
            <p:cNvPr id="42" name="图片 41" descr="小点1.png"/>
            <p:cNvPicPr>
              <a:picLocks noChangeAspect="1"/>
            </p:cNvPicPr>
            <p:nvPr/>
          </p:nvPicPr>
          <p:blipFill>
            <a:blip r:embed="rId3" cstate="print"/>
            <a:stretch>
              <a:fillRect/>
            </a:stretch>
          </p:blipFill>
          <p:spPr>
            <a:xfrm>
              <a:off x="865833" y="2272628"/>
              <a:ext cx="152577" cy="148997"/>
            </a:xfrm>
            <a:prstGeom prst="rect">
              <a:avLst/>
            </a:prstGeom>
          </p:spPr>
        </p:pic>
      </p:grpSp>
      <p:grpSp>
        <p:nvGrpSpPr>
          <p:cNvPr id="8" name="组合 7"/>
          <p:cNvGrpSpPr/>
          <p:nvPr/>
        </p:nvGrpSpPr>
        <p:grpSpPr>
          <a:xfrm>
            <a:off x="655138" y="3040038"/>
            <a:ext cx="2602108" cy="923330"/>
            <a:chOff x="865833" y="3605849"/>
            <a:chExt cx="2602108" cy="923330"/>
          </a:xfrm>
        </p:grpSpPr>
        <p:sp>
          <p:nvSpPr>
            <p:cNvPr id="43" name="文本框 1"/>
            <p:cNvSpPr txBox="1"/>
            <p:nvPr/>
          </p:nvSpPr>
          <p:spPr>
            <a:xfrm>
              <a:off x="990193" y="3605849"/>
              <a:ext cx="2477748" cy="923330"/>
            </a:xfrm>
            <a:prstGeom prst="rect">
              <a:avLst/>
            </a:prstGeom>
            <a:noFill/>
          </p:spPr>
          <p:txBody>
            <a:bodyPr wrap="square" rtlCol="0">
              <a:spAutoFit/>
            </a:bodyPr>
            <a:lstStyle/>
            <a:p>
              <a:pPr marL="0" lvl="1"/>
              <a:r>
                <a:rPr lang="zh-CN" altLang="en-US" b="1" dirty="0">
                  <a:solidFill>
                    <a:srgbClr val="FF0000"/>
                  </a:solidFill>
                  <a:latin typeface="微软雅黑" pitchFamily="34" charset="-122"/>
                  <a:ea typeface="微软雅黑" pitchFamily="34" charset="-122"/>
                  <a:cs typeface="SimSun" charset="0"/>
                </a:rPr>
                <a:t>线程的处理机调度角色</a:t>
              </a:r>
              <a:r>
                <a:rPr lang="zh-CN" altLang="en-US" b="1" dirty="0">
                  <a:solidFill>
                    <a:srgbClr val="11576A"/>
                  </a:solidFill>
                  <a:latin typeface="微软雅黑" pitchFamily="34" charset="-122"/>
                  <a:ea typeface="微软雅黑" pitchFamily="34" charset="-122"/>
                  <a:cs typeface="SimSun" charset="0"/>
                </a:rPr>
                <a:t>：线程描述在进程资源环境中的指令流执行状态</a:t>
              </a:r>
            </a:p>
          </p:txBody>
        </p:sp>
        <p:pic>
          <p:nvPicPr>
            <p:cNvPr id="46" name="图片 45" descr="小点1.png"/>
            <p:cNvPicPr>
              <a:picLocks noChangeAspect="1"/>
            </p:cNvPicPr>
            <p:nvPr/>
          </p:nvPicPr>
          <p:blipFill>
            <a:blip r:embed="rId3" cstate="print"/>
            <a:stretch>
              <a:fillRect/>
            </a:stretch>
          </p:blipFill>
          <p:spPr>
            <a:xfrm>
              <a:off x="865833" y="3709955"/>
              <a:ext cx="152577" cy="148997"/>
            </a:xfrm>
            <a:prstGeom prst="rect">
              <a:avLst/>
            </a:prstGeom>
          </p:spPr>
        </p:pic>
      </p:grpSp>
      <p:grpSp>
        <p:nvGrpSpPr>
          <p:cNvPr id="2" name="组合 1"/>
          <p:cNvGrpSpPr/>
          <p:nvPr/>
        </p:nvGrpSpPr>
        <p:grpSpPr>
          <a:xfrm>
            <a:off x="5707028" y="2611234"/>
            <a:ext cx="1968500" cy="1227146"/>
            <a:chOff x="6015335" y="2622078"/>
            <a:chExt cx="1968500" cy="1227146"/>
          </a:xfrm>
        </p:grpSpPr>
        <p:sp>
          <p:nvSpPr>
            <p:cNvPr id="16" name="Rectangle 31"/>
            <p:cNvSpPr>
              <a:spLocks noChangeArrowheads="1"/>
            </p:cNvSpPr>
            <p:nvPr/>
          </p:nvSpPr>
          <p:spPr bwMode="auto">
            <a:xfrm>
              <a:off x="6015335" y="3489224"/>
              <a:ext cx="1968500" cy="360000"/>
            </a:xfrm>
            <a:prstGeom prst="rect">
              <a:avLst/>
            </a:prstGeom>
            <a:gradFill>
              <a:gsLst>
                <a:gs pos="100000">
                  <a:srgbClr val="666666"/>
                </a:gs>
                <a:gs pos="0">
                  <a:srgbClr val="CCCCCC"/>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lgn="ctr">
                <a:buFont typeface="Monotype Sorts" charset="0"/>
                <a:buNone/>
              </a:pPr>
              <a:endParaRPr lang="zh-CN" altLang="en-US">
                <a:latin typeface="Times New Roman" charset="0"/>
                <a:ea typeface="SimSun" charset="0"/>
                <a:cs typeface="SimSun" charset="0"/>
              </a:endParaRPr>
            </a:p>
          </p:txBody>
        </p:sp>
        <p:sp>
          <p:nvSpPr>
            <p:cNvPr id="17" name="Rectangle 32"/>
            <p:cNvSpPr>
              <a:spLocks noChangeArrowheads="1"/>
            </p:cNvSpPr>
            <p:nvPr/>
          </p:nvSpPr>
          <p:spPr bwMode="auto">
            <a:xfrm>
              <a:off x="6492235" y="3515015"/>
              <a:ext cx="1014701"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pPr>
                <a:buFont typeface="Monotype Sorts" charset="0"/>
                <a:buNone/>
              </a:pPr>
              <a:r>
                <a:rPr lang="zh-CN" altLang="en-US" sz="1400" b="1" dirty="0">
                  <a:solidFill>
                    <a:srgbClr val="11576A"/>
                  </a:solidFill>
                  <a:latin typeface="微软雅黑" pitchFamily="34" charset="-122"/>
                  <a:ea typeface="微软雅黑" pitchFamily="34" charset="-122"/>
                  <a:cs typeface="SimSun" charset="0"/>
                </a:rPr>
                <a:t>线程</a:t>
              </a:r>
              <a:r>
                <a:rPr lang="en-US" altLang="zh-CN" sz="1400" b="1" dirty="0">
                  <a:solidFill>
                    <a:srgbClr val="11576A"/>
                  </a:solidFill>
                  <a:latin typeface="微软雅黑" pitchFamily="34" charset="-122"/>
                  <a:ea typeface="微软雅黑" pitchFamily="34" charset="-122"/>
                  <a:cs typeface="SimSun" charset="0"/>
                </a:rPr>
                <a:t>2</a:t>
              </a:r>
              <a:r>
                <a:rPr lang="zh-CN" altLang="en-US" sz="1400" b="1" dirty="0">
                  <a:solidFill>
                    <a:srgbClr val="11576A"/>
                  </a:solidFill>
                  <a:latin typeface="微软雅黑" pitchFamily="34" charset="-122"/>
                  <a:ea typeface="微软雅黑" pitchFamily="34" charset="-122"/>
                  <a:cs typeface="SimSun" charset="0"/>
                </a:rPr>
                <a:t>堆栈</a:t>
              </a:r>
              <a:endParaRPr lang="en-US" altLang="en-US" sz="1400" b="1" dirty="0">
                <a:solidFill>
                  <a:srgbClr val="11576A"/>
                </a:solidFill>
                <a:latin typeface="微软雅黑" pitchFamily="34" charset="-122"/>
                <a:ea typeface="微软雅黑" pitchFamily="34" charset="-122"/>
                <a:cs typeface="SimSun" charset="0"/>
              </a:endParaRPr>
            </a:p>
          </p:txBody>
        </p:sp>
        <p:sp>
          <p:nvSpPr>
            <p:cNvPr id="45" name="下箭头 44"/>
            <p:cNvSpPr/>
            <p:nvPr/>
          </p:nvSpPr>
          <p:spPr>
            <a:xfrm>
              <a:off x="6782096" y="2622078"/>
              <a:ext cx="428628" cy="252000"/>
            </a:xfrm>
            <a:prstGeom prst="downArrow">
              <a:avLst/>
            </a:prstGeom>
            <a:gradFill>
              <a:gsLst>
                <a:gs pos="100000">
                  <a:srgbClr val="11576A"/>
                </a:gs>
                <a:gs pos="0">
                  <a:srgbClr val="0EB1C8"/>
                </a:gs>
                <a:gs pos="100000">
                  <a:schemeClr val="accent1">
                    <a:tint val="23500"/>
                    <a:satMod val="160000"/>
                  </a:schemeClr>
                </a:gs>
              </a:gsLst>
              <a:lin ang="5400000" scaled="0"/>
            </a:gradFill>
            <a:ln>
              <a:noFill/>
            </a:ln>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Rectangle 31"/>
            <p:cNvSpPr>
              <a:spLocks noChangeArrowheads="1"/>
            </p:cNvSpPr>
            <p:nvPr/>
          </p:nvSpPr>
          <p:spPr bwMode="auto">
            <a:xfrm>
              <a:off x="6015335" y="2861792"/>
              <a:ext cx="1968500" cy="360000"/>
            </a:xfrm>
            <a:prstGeom prst="rect">
              <a:avLst/>
            </a:prstGeom>
            <a:gradFill>
              <a:gsLst>
                <a:gs pos="100000">
                  <a:srgbClr val="666666"/>
                </a:gs>
                <a:gs pos="0">
                  <a:srgbClr val="CCCCCC"/>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lgn="ctr">
                <a:buFont typeface="Monotype Sorts" charset="0"/>
                <a:buNone/>
              </a:pPr>
              <a:endParaRPr lang="zh-CN" altLang="en-US">
                <a:latin typeface="Times New Roman" charset="0"/>
                <a:ea typeface="SimSun" charset="0"/>
                <a:cs typeface="SimSun" charset="0"/>
              </a:endParaRPr>
            </a:p>
          </p:txBody>
        </p:sp>
        <p:sp>
          <p:nvSpPr>
            <p:cNvPr id="51" name="Rectangle 32"/>
            <p:cNvSpPr>
              <a:spLocks noChangeArrowheads="1"/>
            </p:cNvSpPr>
            <p:nvPr/>
          </p:nvSpPr>
          <p:spPr bwMode="auto">
            <a:xfrm>
              <a:off x="6492235" y="2899892"/>
              <a:ext cx="1014701"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pPr>
                <a:buFont typeface="Monotype Sorts" charset="0"/>
                <a:buNone/>
              </a:pPr>
              <a:r>
                <a:rPr lang="zh-CN" altLang="en-US" sz="1400" b="1">
                  <a:solidFill>
                    <a:srgbClr val="11576A"/>
                  </a:solidFill>
                  <a:latin typeface="微软雅黑" pitchFamily="34" charset="-122"/>
                  <a:ea typeface="微软雅黑" pitchFamily="34" charset="-122"/>
                  <a:cs typeface="SimSun" charset="0"/>
                </a:rPr>
                <a:t>线程</a:t>
              </a:r>
              <a:r>
                <a:rPr lang="en-US" altLang="zh-CN" sz="1400" b="1">
                  <a:solidFill>
                    <a:srgbClr val="11576A"/>
                  </a:solidFill>
                  <a:latin typeface="微软雅黑" pitchFamily="34" charset="-122"/>
                  <a:ea typeface="微软雅黑" pitchFamily="34" charset="-122"/>
                  <a:cs typeface="SimSun" charset="0"/>
                </a:rPr>
                <a:t>1</a:t>
              </a:r>
              <a:r>
                <a:rPr lang="zh-CN" altLang="en-US" sz="1400" b="1">
                  <a:solidFill>
                    <a:srgbClr val="11576A"/>
                  </a:solidFill>
                  <a:latin typeface="微软雅黑" pitchFamily="34" charset="-122"/>
                  <a:ea typeface="微软雅黑" pitchFamily="34" charset="-122"/>
                  <a:cs typeface="SimSun" charset="0"/>
                </a:rPr>
                <a:t>堆栈</a:t>
              </a:r>
              <a:endParaRPr lang="en-US" altLang="en-US" sz="1400" b="1" dirty="0">
                <a:solidFill>
                  <a:srgbClr val="11576A"/>
                </a:solidFill>
                <a:latin typeface="微软雅黑" pitchFamily="34" charset="-122"/>
                <a:ea typeface="微软雅黑" pitchFamily="34" charset="-122"/>
                <a:cs typeface="SimSun" charset="0"/>
              </a:endParaRPr>
            </a:p>
          </p:txBody>
        </p:sp>
      </p:grpSp>
      <p:grpSp>
        <p:nvGrpSpPr>
          <p:cNvPr id="5" name="组合 4"/>
          <p:cNvGrpSpPr/>
          <p:nvPr/>
        </p:nvGrpSpPr>
        <p:grpSpPr>
          <a:xfrm>
            <a:off x="3563888" y="1337682"/>
            <a:ext cx="2143140" cy="3395686"/>
            <a:chOff x="3867432" y="1310794"/>
            <a:chExt cx="2143140" cy="3395686"/>
          </a:xfrm>
        </p:grpSpPr>
        <p:sp>
          <p:nvSpPr>
            <p:cNvPr id="52" name="矩形 51"/>
            <p:cNvSpPr/>
            <p:nvPr/>
          </p:nvSpPr>
          <p:spPr>
            <a:xfrm>
              <a:off x="3905532" y="1622504"/>
              <a:ext cx="1214446" cy="1214446"/>
            </a:xfrm>
            <a:prstGeom prst="rect">
              <a:avLst/>
            </a:prstGeom>
            <a:gradFill>
              <a:gsLst>
                <a:gs pos="100000">
                  <a:srgbClr val="11576A"/>
                </a:gs>
                <a:gs pos="0">
                  <a:srgbClr val="0EB1C8"/>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Box 52"/>
            <p:cNvSpPr txBox="1"/>
            <p:nvPr/>
          </p:nvSpPr>
          <p:spPr>
            <a:xfrm>
              <a:off x="4266534" y="1610362"/>
              <a:ext cx="492443" cy="369332"/>
            </a:xfrm>
            <a:prstGeom prst="rect">
              <a:avLst/>
            </a:prstGeom>
            <a:noFill/>
          </p:spPr>
          <p:txBody>
            <a:bodyPr wrap="none" rtlCol="0">
              <a:spAutoFit/>
            </a:bodyPr>
            <a:lstStyle/>
            <a:p>
              <a:r>
                <a:rPr lang="en-US" altLang="zh-CN" b="1">
                  <a:solidFill>
                    <a:srgbClr val="C00000"/>
                  </a:solidFill>
                  <a:latin typeface="微软雅黑" pitchFamily="34" charset="-122"/>
                  <a:ea typeface="微软雅黑" pitchFamily="34" charset="-122"/>
                </a:rPr>
                <a:t>PC</a:t>
              </a:r>
              <a:endParaRPr lang="zh-CN" altLang="en-US" b="1">
                <a:solidFill>
                  <a:srgbClr val="C00000"/>
                </a:solidFill>
                <a:latin typeface="微软雅黑" pitchFamily="34" charset="-122"/>
                <a:ea typeface="微软雅黑" pitchFamily="34" charset="-122"/>
              </a:endParaRPr>
            </a:p>
          </p:txBody>
        </p:sp>
        <p:sp>
          <p:nvSpPr>
            <p:cNvPr id="54" name="TextBox 53"/>
            <p:cNvSpPr txBox="1"/>
            <p:nvPr/>
          </p:nvSpPr>
          <p:spPr>
            <a:xfrm>
              <a:off x="4266534" y="1908256"/>
              <a:ext cx="476412" cy="369332"/>
            </a:xfrm>
            <a:prstGeom prst="rect">
              <a:avLst/>
            </a:prstGeom>
            <a:noFill/>
          </p:spPr>
          <p:txBody>
            <a:bodyPr wrap="none" rtlCol="0">
              <a:spAutoFit/>
            </a:bodyPr>
            <a:lstStyle/>
            <a:p>
              <a:r>
                <a:rPr lang="en-US" altLang="zh-CN" b="1">
                  <a:solidFill>
                    <a:srgbClr val="C00000"/>
                  </a:solidFill>
                  <a:latin typeface="微软雅黑" pitchFamily="34" charset="-122"/>
                  <a:ea typeface="微软雅黑" pitchFamily="34" charset="-122"/>
                </a:rPr>
                <a:t>SP</a:t>
              </a:r>
              <a:endParaRPr lang="zh-CN" altLang="en-US" b="1">
                <a:solidFill>
                  <a:srgbClr val="C00000"/>
                </a:solidFill>
                <a:latin typeface="微软雅黑" pitchFamily="34" charset="-122"/>
                <a:ea typeface="微软雅黑" pitchFamily="34" charset="-122"/>
              </a:endParaRPr>
            </a:p>
          </p:txBody>
        </p:sp>
        <p:sp>
          <p:nvSpPr>
            <p:cNvPr id="56" name="TextBox 55"/>
            <p:cNvSpPr txBox="1"/>
            <p:nvPr/>
          </p:nvSpPr>
          <p:spPr>
            <a:xfrm>
              <a:off x="4266534" y="2479760"/>
              <a:ext cx="407484" cy="369332"/>
            </a:xfrm>
            <a:prstGeom prst="rect">
              <a:avLst/>
            </a:prstGeom>
            <a:noFill/>
          </p:spPr>
          <p:txBody>
            <a:bodyPr wrap="none" rtlCol="0">
              <a:spAutoFit/>
            </a:bodyPr>
            <a:lstStyle/>
            <a:p>
              <a:r>
                <a:rPr lang="en-US" altLang="zh-CN" b="1">
                  <a:solidFill>
                    <a:schemeClr val="bg1"/>
                  </a:solidFill>
                  <a:latin typeface="微软雅黑" pitchFamily="34" charset="-122"/>
                  <a:ea typeface="微软雅黑" pitchFamily="34" charset="-122"/>
                </a:rPr>
                <a:t>…</a:t>
              </a:r>
              <a:endParaRPr lang="zh-CN" altLang="en-US" b="1">
                <a:solidFill>
                  <a:schemeClr val="bg1"/>
                </a:solidFill>
                <a:latin typeface="微软雅黑" pitchFamily="34" charset="-122"/>
                <a:ea typeface="微软雅黑" pitchFamily="34" charset="-122"/>
              </a:endParaRPr>
            </a:p>
          </p:txBody>
        </p:sp>
        <p:sp>
          <p:nvSpPr>
            <p:cNvPr id="33" name="TextBox 32"/>
            <p:cNvSpPr txBox="1"/>
            <p:nvPr/>
          </p:nvSpPr>
          <p:spPr>
            <a:xfrm>
              <a:off x="3867432" y="2189246"/>
              <a:ext cx="1338828" cy="369332"/>
            </a:xfrm>
            <a:prstGeom prst="rect">
              <a:avLst/>
            </a:prstGeom>
            <a:noFill/>
          </p:spPr>
          <p:txBody>
            <a:bodyPr wrap="none" rtlCol="0">
              <a:spAutoFit/>
            </a:bodyPr>
            <a:lstStyle/>
            <a:p>
              <a:r>
                <a:rPr lang="zh-CN" altLang="en-US" b="1">
                  <a:solidFill>
                    <a:schemeClr val="bg1"/>
                  </a:solidFill>
                  <a:latin typeface="微软雅黑" pitchFamily="34" charset="-122"/>
                  <a:ea typeface="微软雅黑" pitchFamily="34" charset="-122"/>
                </a:rPr>
                <a:t>其他寄存器</a:t>
              </a:r>
            </a:p>
          </p:txBody>
        </p:sp>
        <p:sp>
          <p:nvSpPr>
            <p:cNvPr id="34" name="矩形 33"/>
            <p:cNvSpPr/>
            <p:nvPr/>
          </p:nvSpPr>
          <p:spPr>
            <a:xfrm>
              <a:off x="3905532" y="3479892"/>
              <a:ext cx="1214446" cy="1214446"/>
            </a:xfrm>
            <a:prstGeom prst="rect">
              <a:avLst/>
            </a:prstGeom>
            <a:gradFill>
              <a:gsLst>
                <a:gs pos="100000">
                  <a:srgbClr val="11576A"/>
                </a:gs>
                <a:gs pos="0">
                  <a:srgbClr val="0EB1C8"/>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TextBox 34"/>
            <p:cNvSpPr txBox="1"/>
            <p:nvPr/>
          </p:nvSpPr>
          <p:spPr>
            <a:xfrm>
              <a:off x="4266534" y="3467750"/>
              <a:ext cx="492443" cy="369332"/>
            </a:xfrm>
            <a:prstGeom prst="rect">
              <a:avLst/>
            </a:prstGeom>
            <a:noFill/>
          </p:spPr>
          <p:txBody>
            <a:bodyPr wrap="none" rtlCol="0">
              <a:spAutoFit/>
            </a:bodyPr>
            <a:lstStyle/>
            <a:p>
              <a:r>
                <a:rPr lang="en-US" altLang="zh-CN" b="1">
                  <a:solidFill>
                    <a:srgbClr val="C00000"/>
                  </a:solidFill>
                  <a:latin typeface="微软雅黑" pitchFamily="34" charset="-122"/>
                  <a:ea typeface="微软雅黑" pitchFamily="34" charset="-122"/>
                </a:rPr>
                <a:t>PC</a:t>
              </a:r>
              <a:endParaRPr lang="zh-CN" altLang="en-US" b="1">
                <a:solidFill>
                  <a:srgbClr val="C00000"/>
                </a:solidFill>
                <a:latin typeface="微软雅黑" pitchFamily="34" charset="-122"/>
                <a:ea typeface="微软雅黑" pitchFamily="34" charset="-122"/>
              </a:endParaRPr>
            </a:p>
          </p:txBody>
        </p:sp>
        <p:sp>
          <p:nvSpPr>
            <p:cNvPr id="36" name="TextBox 35"/>
            <p:cNvSpPr txBox="1"/>
            <p:nvPr/>
          </p:nvSpPr>
          <p:spPr>
            <a:xfrm>
              <a:off x="4266534" y="3765644"/>
              <a:ext cx="476412" cy="369332"/>
            </a:xfrm>
            <a:prstGeom prst="rect">
              <a:avLst/>
            </a:prstGeom>
            <a:noFill/>
          </p:spPr>
          <p:txBody>
            <a:bodyPr wrap="none" rtlCol="0">
              <a:spAutoFit/>
            </a:bodyPr>
            <a:lstStyle/>
            <a:p>
              <a:r>
                <a:rPr lang="en-US" altLang="zh-CN" b="1">
                  <a:solidFill>
                    <a:srgbClr val="C00000"/>
                  </a:solidFill>
                  <a:latin typeface="微软雅黑" pitchFamily="34" charset="-122"/>
                  <a:ea typeface="微软雅黑" pitchFamily="34" charset="-122"/>
                </a:rPr>
                <a:t>SP</a:t>
              </a:r>
              <a:endParaRPr lang="zh-CN" altLang="en-US" b="1">
                <a:solidFill>
                  <a:srgbClr val="C00000"/>
                </a:solidFill>
                <a:latin typeface="微软雅黑" pitchFamily="34" charset="-122"/>
                <a:ea typeface="微软雅黑" pitchFamily="34" charset="-122"/>
              </a:endParaRPr>
            </a:p>
          </p:txBody>
        </p:sp>
        <p:sp>
          <p:nvSpPr>
            <p:cNvPr id="37" name="TextBox 36"/>
            <p:cNvSpPr txBox="1"/>
            <p:nvPr/>
          </p:nvSpPr>
          <p:spPr>
            <a:xfrm>
              <a:off x="4266534" y="4337148"/>
              <a:ext cx="407484" cy="369332"/>
            </a:xfrm>
            <a:prstGeom prst="rect">
              <a:avLst/>
            </a:prstGeom>
            <a:noFill/>
          </p:spPr>
          <p:txBody>
            <a:bodyPr wrap="none" rtlCol="0">
              <a:spAutoFit/>
            </a:bodyPr>
            <a:lstStyle/>
            <a:p>
              <a:r>
                <a:rPr lang="en-US" altLang="zh-CN" b="1">
                  <a:solidFill>
                    <a:schemeClr val="bg1"/>
                  </a:solidFill>
                  <a:latin typeface="微软雅黑" pitchFamily="34" charset="-122"/>
                  <a:ea typeface="微软雅黑" pitchFamily="34" charset="-122"/>
                </a:rPr>
                <a:t>…</a:t>
              </a:r>
              <a:endParaRPr lang="zh-CN" altLang="en-US" b="1">
                <a:solidFill>
                  <a:schemeClr val="bg1"/>
                </a:solidFill>
                <a:latin typeface="微软雅黑" pitchFamily="34" charset="-122"/>
                <a:ea typeface="微软雅黑" pitchFamily="34" charset="-122"/>
              </a:endParaRPr>
            </a:p>
          </p:txBody>
        </p:sp>
        <p:sp>
          <p:nvSpPr>
            <p:cNvPr id="38" name="TextBox 37"/>
            <p:cNvSpPr txBox="1"/>
            <p:nvPr/>
          </p:nvSpPr>
          <p:spPr>
            <a:xfrm>
              <a:off x="3867432" y="4046634"/>
              <a:ext cx="1338828" cy="369332"/>
            </a:xfrm>
            <a:prstGeom prst="rect">
              <a:avLst/>
            </a:prstGeom>
            <a:noFill/>
          </p:spPr>
          <p:txBody>
            <a:bodyPr wrap="none" rtlCol="0">
              <a:spAutoFit/>
            </a:bodyPr>
            <a:lstStyle/>
            <a:p>
              <a:r>
                <a:rPr lang="zh-CN" altLang="en-US" b="1">
                  <a:solidFill>
                    <a:schemeClr val="bg1"/>
                  </a:solidFill>
                  <a:latin typeface="微软雅黑" pitchFamily="34" charset="-122"/>
                  <a:ea typeface="微软雅黑" pitchFamily="34" charset="-122"/>
                </a:rPr>
                <a:t>其他寄存器</a:t>
              </a:r>
            </a:p>
          </p:txBody>
        </p:sp>
        <p:sp>
          <p:nvSpPr>
            <p:cNvPr id="39" name="TextBox 38"/>
            <p:cNvSpPr txBox="1"/>
            <p:nvPr/>
          </p:nvSpPr>
          <p:spPr>
            <a:xfrm>
              <a:off x="4092415" y="1310794"/>
              <a:ext cx="775149" cy="369332"/>
            </a:xfrm>
            <a:prstGeom prst="rect">
              <a:avLst/>
            </a:prstGeom>
            <a:noFill/>
          </p:spPr>
          <p:txBody>
            <a:bodyPr wrap="none" rtlCol="0">
              <a:spAutoFit/>
            </a:bodyPr>
            <a:lstStyle/>
            <a:p>
              <a:r>
                <a:rPr lang="en-US" altLang="zh-CN" b="1">
                  <a:solidFill>
                    <a:srgbClr val="11576A"/>
                  </a:solidFill>
                  <a:latin typeface="微软雅黑" pitchFamily="34" charset="-122"/>
                  <a:ea typeface="微软雅黑" pitchFamily="34" charset="-122"/>
                </a:rPr>
                <a:t>TCB1</a:t>
              </a:r>
              <a:endParaRPr lang="zh-CN" altLang="en-US" b="1">
                <a:solidFill>
                  <a:srgbClr val="11576A"/>
                </a:solidFill>
                <a:latin typeface="微软雅黑" pitchFamily="34" charset="-122"/>
                <a:ea typeface="微软雅黑" pitchFamily="34" charset="-122"/>
              </a:endParaRPr>
            </a:p>
          </p:txBody>
        </p:sp>
        <p:sp>
          <p:nvSpPr>
            <p:cNvPr id="40" name="TextBox 39"/>
            <p:cNvSpPr txBox="1"/>
            <p:nvPr/>
          </p:nvSpPr>
          <p:spPr>
            <a:xfrm>
              <a:off x="4092415" y="3122702"/>
              <a:ext cx="775149" cy="369332"/>
            </a:xfrm>
            <a:prstGeom prst="rect">
              <a:avLst/>
            </a:prstGeom>
            <a:noFill/>
          </p:spPr>
          <p:txBody>
            <a:bodyPr wrap="none" rtlCol="0">
              <a:spAutoFit/>
            </a:bodyPr>
            <a:lstStyle/>
            <a:p>
              <a:r>
                <a:rPr lang="en-US" altLang="zh-CN" b="1">
                  <a:solidFill>
                    <a:srgbClr val="11576A"/>
                  </a:solidFill>
                  <a:latin typeface="微软雅黑" pitchFamily="34" charset="-122"/>
                  <a:ea typeface="微软雅黑" pitchFamily="34" charset="-122"/>
                </a:rPr>
                <a:t>TCB2</a:t>
              </a:r>
              <a:endParaRPr lang="zh-CN" altLang="en-US" b="1">
                <a:solidFill>
                  <a:srgbClr val="11576A"/>
                </a:solidFill>
                <a:latin typeface="微软雅黑" pitchFamily="34" charset="-122"/>
                <a:ea typeface="微软雅黑" pitchFamily="34" charset="-122"/>
              </a:endParaRPr>
            </a:p>
          </p:txBody>
        </p:sp>
        <p:cxnSp>
          <p:nvCxnSpPr>
            <p:cNvPr id="58" name="直接连接符 57"/>
            <p:cNvCxnSpPr/>
            <p:nvPr/>
          </p:nvCxnSpPr>
          <p:spPr>
            <a:xfrm>
              <a:off x="4724688" y="1777522"/>
              <a:ext cx="107157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a:off x="4465129" y="3099125"/>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5773398" y="4420728"/>
              <a:ext cx="214314"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4758977" y="3684758"/>
              <a:ext cx="894405"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5400000">
              <a:off x="5189035" y="4149105"/>
              <a:ext cx="92869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5638142" y="4613452"/>
              <a:ext cx="285752"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4758186" y="3950310"/>
              <a:ext cx="752312"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5400000" flipH="1" flipV="1">
              <a:off x="5037526" y="3487808"/>
              <a:ext cx="9612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5510506" y="3014828"/>
              <a:ext cx="428628"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54" idx="3"/>
            </p:cNvCxnSpPr>
            <p:nvPr/>
          </p:nvCxnSpPr>
          <p:spPr>
            <a:xfrm flipV="1">
              <a:off x="4742946" y="2090902"/>
              <a:ext cx="500852"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rot="5400000">
              <a:off x="4479418" y="2827662"/>
              <a:ext cx="1500198"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5224754" y="3563472"/>
              <a:ext cx="785818"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866769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par>
                                <p:cTn id="21" presetID="2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p:cNvGrpSpPr/>
          <p:nvPr/>
        </p:nvGrpSpPr>
        <p:grpSpPr>
          <a:xfrm>
            <a:off x="842480" y="1237350"/>
            <a:ext cx="2342501" cy="3192000"/>
            <a:chOff x="842480" y="1237350"/>
            <a:chExt cx="2342501" cy="3192000"/>
          </a:xfrm>
        </p:grpSpPr>
        <p:sp>
          <p:nvSpPr>
            <p:cNvPr id="2" name="矩形 1"/>
            <p:cNvSpPr/>
            <p:nvPr/>
          </p:nvSpPr>
          <p:spPr bwMode="auto">
            <a:xfrm>
              <a:off x="842481" y="1602475"/>
              <a:ext cx="2342500" cy="360363"/>
            </a:xfrm>
            <a:prstGeom prst="rect">
              <a:avLst/>
            </a:prstGeom>
            <a:gradFill>
              <a:gsLst>
                <a:gs pos="100000">
                  <a:srgbClr val="005072"/>
                </a:gs>
                <a:gs pos="0">
                  <a:srgbClr val="0EB1C8"/>
                </a:gs>
                <a:gs pos="100000">
                  <a:schemeClr val="accent1">
                    <a:tint val="23500"/>
                    <a:satMod val="160000"/>
                  </a:schemeClr>
                </a:gs>
              </a:gsLst>
              <a:lin ang="5400000" scaled="0"/>
            </a:gradFill>
            <a:ln w="28575" cap="flat" cmpd="sng" algn="ctr">
              <a:solidFill>
                <a:srgbClr val="11576A"/>
              </a:solidFill>
              <a:prstDash val="solid"/>
              <a:round/>
              <a:headEnd type="none" w="med" len="med"/>
              <a:tailEnd type="none" w="med" len="med"/>
            </a:ln>
            <a:effectLst/>
          </p:spPr>
          <p:txBody>
            <a:bodyPr/>
            <a:lstStyle/>
            <a:p>
              <a:pPr>
                <a:defRPr/>
              </a:pPr>
              <a:endParaRPr lang="zh-CN" altLang="en-US"/>
            </a:p>
          </p:txBody>
        </p:sp>
        <p:sp>
          <p:nvSpPr>
            <p:cNvPr id="3" name="矩形 2"/>
            <p:cNvSpPr/>
            <p:nvPr/>
          </p:nvSpPr>
          <p:spPr bwMode="auto">
            <a:xfrm>
              <a:off x="842480" y="1237350"/>
              <a:ext cx="2342501" cy="360363"/>
            </a:xfrm>
            <a:prstGeom prst="rect">
              <a:avLst/>
            </a:prstGeom>
            <a:gradFill>
              <a:gsLst>
                <a:gs pos="100000">
                  <a:srgbClr val="005072"/>
                </a:gs>
                <a:gs pos="0">
                  <a:srgbClr val="0EB1C8"/>
                </a:gs>
                <a:gs pos="100000">
                  <a:schemeClr val="accent1">
                    <a:tint val="23500"/>
                    <a:satMod val="160000"/>
                  </a:schemeClr>
                </a:gs>
              </a:gsLst>
              <a:lin ang="5400000" scaled="0"/>
            </a:gradFill>
            <a:ln w="28575" cap="flat" cmpd="sng" algn="ctr">
              <a:solidFill>
                <a:srgbClr val="11576A"/>
              </a:solidFill>
              <a:prstDash val="solid"/>
              <a:round/>
              <a:headEnd type="none" w="med" len="med"/>
              <a:tailEnd type="none" w="med" len="med"/>
            </a:ln>
            <a:effectLst/>
          </p:spPr>
          <p:txBody>
            <a:bodyPr/>
            <a:lstStyle/>
            <a:p>
              <a:pPr>
                <a:defRPr/>
              </a:pPr>
              <a:endParaRPr lang="zh-CN" altLang="en-US"/>
            </a:p>
          </p:txBody>
        </p:sp>
        <p:grpSp>
          <p:nvGrpSpPr>
            <p:cNvPr id="4" name="组合 27"/>
            <p:cNvGrpSpPr>
              <a:grpSpLocks/>
            </p:cNvGrpSpPr>
            <p:nvPr/>
          </p:nvGrpSpPr>
          <p:grpSpPr bwMode="auto">
            <a:xfrm>
              <a:off x="940707" y="1286568"/>
              <a:ext cx="540039" cy="276999"/>
              <a:chOff x="1187347" y="1763072"/>
              <a:chExt cx="540000" cy="278255"/>
            </a:xfrm>
          </p:grpSpPr>
          <p:sp>
            <p:nvSpPr>
              <p:cNvPr id="5" name="矩形 15"/>
              <p:cNvSpPr>
                <a:spLocks noChangeArrowheads="1"/>
              </p:cNvSpPr>
              <p:nvPr/>
            </p:nvSpPr>
            <p:spPr bwMode="auto">
              <a:xfrm>
                <a:off x="1187347" y="1793966"/>
                <a:ext cx="540000" cy="216000"/>
              </a:xfrm>
              <a:prstGeom prst="rect">
                <a:avLst/>
              </a:prstGeom>
              <a:solidFill>
                <a:schemeClr val="bg1"/>
              </a:solidFill>
              <a:ln w="28575" algn="ctr">
                <a:solidFill>
                  <a:srgbClr val="005072"/>
                </a:solidFill>
                <a:round/>
                <a:headEnd/>
                <a:tailEnd/>
              </a:ln>
            </p:spPr>
            <p:txBody>
              <a:bodyPr/>
              <a:lstStyle/>
              <a:p>
                <a:endParaRPr lang="zh-CN" altLang="en-US" sz="1600"/>
              </a:p>
            </p:txBody>
          </p:sp>
          <p:sp>
            <p:nvSpPr>
              <p:cNvPr id="6" name="TextBox 18"/>
              <p:cNvSpPr txBox="1">
                <a:spLocks noChangeArrowheads="1"/>
              </p:cNvSpPr>
              <p:nvPr/>
            </p:nvSpPr>
            <p:spPr bwMode="auto">
              <a:xfrm>
                <a:off x="1208362" y="1763072"/>
                <a:ext cx="492407" cy="278255"/>
              </a:xfrm>
              <a:prstGeom prst="rect">
                <a:avLst/>
              </a:prstGeom>
              <a:noFill/>
              <a:ln w="9525">
                <a:noFill/>
                <a:miter lim="800000"/>
                <a:headEnd/>
                <a:tailEnd/>
              </a:ln>
            </p:spPr>
            <p:txBody>
              <a:bodyPr wrap="none">
                <a:spAutoFit/>
              </a:bodyPr>
              <a:lstStyle/>
              <a:p>
                <a:r>
                  <a:rPr lang="zh-CN" altLang="en-US" sz="1200" b="1" dirty="0">
                    <a:solidFill>
                      <a:srgbClr val="11576A"/>
                    </a:solidFill>
                    <a:latin typeface="微软雅黑" pitchFamily="34" charset="-122"/>
                    <a:ea typeface="微软雅黑" pitchFamily="34" charset="-122"/>
                  </a:rPr>
                  <a:t>代码</a:t>
                </a:r>
              </a:p>
            </p:txBody>
          </p:sp>
        </p:grpSp>
        <p:grpSp>
          <p:nvGrpSpPr>
            <p:cNvPr id="7" name="组合 29"/>
            <p:cNvGrpSpPr>
              <a:grpSpLocks/>
            </p:cNvGrpSpPr>
            <p:nvPr/>
          </p:nvGrpSpPr>
          <p:grpSpPr bwMode="auto">
            <a:xfrm>
              <a:off x="1651300" y="1286568"/>
              <a:ext cx="540342" cy="276999"/>
              <a:chOff x="1830289" y="1763072"/>
              <a:chExt cx="540000" cy="278255"/>
            </a:xfrm>
          </p:grpSpPr>
          <p:sp>
            <p:nvSpPr>
              <p:cNvPr id="8" name="矩形 16"/>
              <p:cNvSpPr>
                <a:spLocks noChangeArrowheads="1"/>
              </p:cNvSpPr>
              <p:nvPr/>
            </p:nvSpPr>
            <p:spPr bwMode="auto">
              <a:xfrm>
                <a:off x="1830289" y="1793966"/>
                <a:ext cx="540000" cy="216000"/>
              </a:xfrm>
              <a:prstGeom prst="rect">
                <a:avLst/>
              </a:prstGeom>
              <a:solidFill>
                <a:schemeClr val="bg1"/>
              </a:solidFill>
              <a:ln w="28575" algn="ctr">
                <a:solidFill>
                  <a:srgbClr val="005072"/>
                </a:solidFill>
                <a:round/>
                <a:headEnd/>
                <a:tailEnd/>
              </a:ln>
            </p:spPr>
            <p:txBody>
              <a:bodyPr/>
              <a:lstStyle/>
              <a:p>
                <a:endParaRPr lang="zh-CN" altLang="en-US" sz="1600"/>
              </a:p>
            </p:txBody>
          </p:sp>
          <p:sp>
            <p:nvSpPr>
              <p:cNvPr id="9" name="TextBox 19"/>
              <p:cNvSpPr txBox="1">
                <a:spLocks noChangeArrowheads="1"/>
              </p:cNvSpPr>
              <p:nvPr/>
            </p:nvSpPr>
            <p:spPr bwMode="auto">
              <a:xfrm>
                <a:off x="1844496" y="1763072"/>
                <a:ext cx="492131" cy="278255"/>
              </a:xfrm>
              <a:prstGeom prst="rect">
                <a:avLst/>
              </a:prstGeom>
              <a:noFill/>
              <a:ln w="9525">
                <a:noFill/>
                <a:miter lim="800000"/>
                <a:headEnd/>
                <a:tailEnd/>
              </a:ln>
            </p:spPr>
            <p:txBody>
              <a:bodyPr wrap="none">
                <a:spAutoFit/>
              </a:bodyPr>
              <a:lstStyle/>
              <a:p>
                <a:r>
                  <a:rPr lang="zh-CN" altLang="en-US" sz="1200" b="1" dirty="0">
                    <a:solidFill>
                      <a:srgbClr val="11576A"/>
                    </a:solidFill>
                    <a:latin typeface="微软雅黑" pitchFamily="34" charset="-122"/>
                    <a:ea typeface="微软雅黑" pitchFamily="34" charset="-122"/>
                  </a:rPr>
                  <a:t>数据</a:t>
                </a:r>
              </a:p>
            </p:txBody>
          </p:sp>
        </p:grpSp>
        <p:grpSp>
          <p:nvGrpSpPr>
            <p:cNvPr id="10" name="组合 28"/>
            <p:cNvGrpSpPr>
              <a:grpSpLocks/>
            </p:cNvGrpSpPr>
            <p:nvPr/>
          </p:nvGrpSpPr>
          <p:grpSpPr bwMode="auto">
            <a:xfrm>
              <a:off x="2326557" y="1279031"/>
              <a:ext cx="800219" cy="276999"/>
              <a:chOff x="2444905" y="1755501"/>
              <a:chExt cx="798822" cy="278255"/>
            </a:xfrm>
          </p:grpSpPr>
          <p:sp>
            <p:nvSpPr>
              <p:cNvPr id="11" name="矩形 17"/>
              <p:cNvSpPr>
                <a:spLocks noChangeArrowheads="1"/>
              </p:cNvSpPr>
              <p:nvPr/>
            </p:nvSpPr>
            <p:spPr bwMode="auto">
              <a:xfrm>
                <a:off x="2473231" y="1793966"/>
                <a:ext cx="718891" cy="215998"/>
              </a:xfrm>
              <a:prstGeom prst="rect">
                <a:avLst/>
              </a:prstGeom>
              <a:solidFill>
                <a:schemeClr val="bg1"/>
              </a:solidFill>
              <a:ln w="28575" algn="ctr">
                <a:solidFill>
                  <a:srgbClr val="005072"/>
                </a:solidFill>
                <a:round/>
                <a:headEnd/>
                <a:tailEnd/>
              </a:ln>
            </p:spPr>
            <p:txBody>
              <a:bodyPr/>
              <a:lstStyle/>
              <a:p>
                <a:endParaRPr lang="zh-CN" altLang="en-US" sz="1600"/>
              </a:p>
            </p:txBody>
          </p:sp>
          <p:sp>
            <p:nvSpPr>
              <p:cNvPr id="12" name="TextBox 20"/>
              <p:cNvSpPr txBox="1">
                <a:spLocks noChangeArrowheads="1"/>
              </p:cNvSpPr>
              <p:nvPr/>
            </p:nvSpPr>
            <p:spPr bwMode="auto">
              <a:xfrm>
                <a:off x="2444905" y="1755501"/>
                <a:ext cx="798822" cy="278255"/>
              </a:xfrm>
              <a:prstGeom prst="rect">
                <a:avLst/>
              </a:prstGeom>
              <a:noFill/>
              <a:ln w="9525">
                <a:noFill/>
                <a:miter lim="800000"/>
                <a:headEnd/>
                <a:tailEnd/>
              </a:ln>
            </p:spPr>
            <p:txBody>
              <a:bodyPr wrap="none">
                <a:spAutoFit/>
              </a:bodyPr>
              <a:lstStyle/>
              <a:p>
                <a:r>
                  <a:rPr lang="zh-CN" altLang="en-US" sz="1200" b="1" dirty="0">
                    <a:solidFill>
                      <a:srgbClr val="11576A"/>
                    </a:solidFill>
                    <a:latin typeface="微软雅黑" pitchFamily="34" charset="-122"/>
                    <a:ea typeface="微软雅黑" pitchFamily="34" charset="-122"/>
                  </a:rPr>
                  <a:t>打开文件</a:t>
                </a:r>
              </a:p>
            </p:txBody>
          </p:sp>
        </p:grpSp>
        <p:grpSp>
          <p:nvGrpSpPr>
            <p:cNvPr id="13" name="组合 26"/>
            <p:cNvGrpSpPr>
              <a:grpSpLocks/>
            </p:cNvGrpSpPr>
            <p:nvPr/>
          </p:nvGrpSpPr>
          <p:grpSpPr bwMode="auto">
            <a:xfrm>
              <a:off x="2446930" y="1650531"/>
              <a:ext cx="539780" cy="276999"/>
              <a:chOff x="2480296" y="2150212"/>
              <a:chExt cx="540000" cy="276821"/>
            </a:xfrm>
          </p:grpSpPr>
          <p:sp>
            <p:nvSpPr>
              <p:cNvPr id="14" name="矩形 22"/>
              <p:cNvSpPr>
                <a:spLocks noChangeArrowheads="1"/>
              </p:cNvSpPr>
              <p:nvPr/>
            </p:nvSpPr>
            <p:spPr bwMode="auto">
              <a:xfrm>
                <a:off x="2480296" y="2181222"/>
                <a:ext cx="540000" cy="216000"/>
              </a:xfrm>
              <a:prstGeom prst="rect">
                <a:avLst/>
              </a:prstGeom>
              <a:solidFill>
                <a:schemeClr val="bg1"/>
              </a:solidFill>
              <a:ln w="28575" algn="ctr">
                <a:solidFill>
                  <a:srgbClr val="005072"/>
                </a:solidFill>
                <a:round/>
                <a:headEnd/>
                <a:tailEnd/>
              </a:ln>
            </p:spPr>
            <p:txBody>
              <a:bodyPr/>
              <a:lstStyle/>
              <a:p>
                <a:endParaRPr lang="zh-CN" altLang="en-US"/>
              </a:p>
            </p:txBody>
          </p:sp>
          <p:sp>
            <p:nvSpPr>
              <p:cNvPr id="15" name="TextBox 25"/>
              <p:cNvSpPr txBox="1">
                <a:spLocks noChangeArrowheads="1"/>
              </p:cNvSpPr>
              <p:nvPr/>
            </p:nvSpPr>
            <p:spPr bwMode="auto">
              <a:xfrm>
                <a:off x="2498133" y="2150212"/>
                <a:ext cx="492643" cy="276821"/>
              </a:xfrm>
              <a:prstGeom prst="rect">
                <a:avLst/>
              </a:prstGeom>
              <a:noFill/>
              <a:ln w="9525">
                <a:noFill/>
                <a:miter lim="800000"/>
                <a:headEnd/>
                <a:tailEnd/>
              </a:ln>
            </p:spPr>
            <p:txBody>
              <a:bodyPr wrap="none">
                <a:spAutoFit/>
              </a:bodyPr>
              <a:lstStyle/>
              <a:p>
                <a:r>
                  <a:rPr lang="zh-CN" altLang="en-US" sz="1200" b="1" dirty="0">
                    <a:solidFill>
                      <a:srgbClr val="11576A"/>
                    </a:solidFill>
                    <a:latin typeface="微软雅黑" pitchFamily="34" charset="-122"/>
                    <a:ea typeface="微软雅黑" pitchFamily="34" charset="-122"/>
                  </a:rPr>
                  <a:t>堆栈</a:t>
                </a:r>
              </a:p>
            </p:txBody>
          </p:sp>
        </p:grpSp>
        <p:sp>
          <p:nvSpPr>
            <p:cNvPr id="16" name="矩形 31"/>
            <p:cNvSpPr>
              <a:spLocks noChangeArrowheads="1"/>
            </p:cNvSpPr>
            <p:nvPr/>
          </p:nvSpPr>
          <p:spPr bwMode="auto">
            <a:xfrm>
              <a:off x="842480" y="1951725"/>
              <a:ext cx="2342501" cy="2143125"/>
            </a:xfrm>
            <a:prstGeom prst="rect">
              <a:avLst/>
            </a:prstGeom>
            <a:noFill/>
            <a:ln w="28575" algn="ctr">
              <a:solidFill>
                <a:srgbClr val="11576A"/>
              </a:solidFill>
              <a:round/>
              <a:headEnd/>
              <a:tailEnd/>
            </a:ln>
          </p:spPr>
          <p:txBody>
            <a:bodyPr/>
            <a:lstStyle/>
            <a:p>
              <a:endParaRPr lang="zh-CN" altLang="en-US"/>
            </a:p>
          </p:txBody>
        </p:sp>
        <p:sp>
          <p:nvSpPr>
            <p:cNvPr id="17" name="矩形 16"/>
            <p:cNvSpPr/>
            <p:nvPr/>
          </p:nvSpPr>
          <p:spPr>
            <a:xfrm>
              <a:off x="853593" y="2808975"/>
              <a:ext cx="582211" cy="338554"/>
            </a:xfrm>
            <a:prstGeom prst="rect">
              <a:avLst/>
            </a:prstGeom>
          </p:spPr>
          <p:txBody>
            <a:bodyPr wrap="none">
              <a:spAutoFit/>
            </a:bodyPr>
            <a:lstStyle/>
            <a:p>
              <a:pPr>
                <a:defRPr/>
              </a:pPr>
              <a:r>
                <a:rPr lang="zh-CN" altLang="en-US" sz="1600" b="1" spc="-100" dirty="0">
                  <a:solidFill>
                    <a:srgbClr val="11576A"/>
                  </a:solidFill>
                  <a:latin typeface="微软雅黑" pitchFamily="34" charset="-122"/>
                  <a:ea typeface="微软雅黑" pitchFamily="34" charset="-122"/>
                </a:rPr>
                <a:t>线程</a:t>
              </a:r>
            </a:p>
          </p:txBody>
        </p:sp>
        <p:sp>
          <p:nvSpPr>
            <p:cNvPr id="18" name="任意多边形 34"/>
            <p:cNvSpPr>
              <a:spLocks noChangeArrowheads="1"/>
            </p:cNvSpPr>
            <p:nvPr/>
          </p:nvSpPr>
          <p:spPr bwMode="auto">
            <a:xfrm>
              <a:off x="2045806" y="2708963"/>
              <a:ext cx="104775" cy="514350"/>
            </a:xfrm>
            <a:custGeom>
              <a:avLst/>
              <a:gdLst>
                <a:gd name="T0" fmla="*/ 42862 w 104775"/>
                <a:gd name="T1" fmla="*/ 0 h 514350"/>
                <a:gd name="T2" fmla="*/ 14287 w 104775"/>
                <a:gd name="T3" fmla="*/ 52387 h 514350"/>
                <a:gd name="T4" fmla="*/ 104775 w 104775"/>
                <a:gd name="T5" fmla="*/ 157162 h 514350"/>
                <a:gd name="T6" fmla="*/ 14287 w 104775"/>
                <a:gd name="T7" fmla="*/ 252412 h 514350"/>
                <a:gd name="T8" fmla="*/ 100012 w 104775"/>
                <a:gd name="T9" fmla="*/ 371475 h 514350"/>
                <a:gd name="T10" fmla="*/ 9525 w 104775"/>
                <a:gd name="T11" fmla="*/ 466725 h 514350"/>
                <a:gd name="T12" fmla="*/ 42862 w 104775"/>
                <a:gd name="T13" fmla="*/ 514350 h 514350"/>
                <a:gd name="T14" fmla="*/ 0 60000 65536"/>
                <a:gd name="T15" fmla="*/ 0 60000 65536"/>
                <a:gd name="T16" fmla="*/ 0 60000 65536"/>
                <a:gd name="T17" fmla="*/ 0 60000 65536"/>
                <a:gd name="T18" fmla="*/ 0 60000 65536"/>
                <a:gd name="T19" fmla="*/ 0 60000 65536"/>
                <a:gd name="T20" fmla="*/ 0 60000 65536"/>
                <a:gd name="T21" fmla="*/ 0 w 104775"/>
                <a:gd name="T22" fmla="*/ 0 h 514350"/>
                <a:gd name="T23" fmla="*/ 104775 w 104775"/>
                <a:gd name="T24" fmla="*/ 514350 h 5143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775" h="514350">
                  <a:moveTo>
                    <a:pt x="42862" y="0"/>
                  </a:moveTo>
                  <a:cubicBezTo>
                    <a:pt x="23415" y="13096"/>
                    <a:pt x="3968" y="26193"/>
                    <a:pt x="14287" y="52387"/>
                  </a:cubicBezTo>
                  <a:cubicBezTo>
                    <a:pt x="24606" y="78581"/>
                    <a:pt x="104775" y="123825"/>
                    <a:pt x="104775" y="157162"/>
                  </a:cubicBezTo>
                  <a:cubicBezTo>
                    <a:pt x="104775" y="190499"/>
                    <a:pt x="15081" y="216693"/>
                    <a:pt x="14287" y="252412"/>
                  </a:cubicBezTo>
                  <a:cubicBezTo>
                    <a:pt x="13493" y="288131"/>
                    <a:pt x="100806" y="335756"/>
                    <a:pt x="100012" y="371475"/>
                  </a:cubicBezTo>
                  <a:cubicBezTo>
                    <a:pt x="99218" y="407194"/>
                    <a:pt x="19050" y="442913"/>
                    <a:pt x="9525" y="466725"/>
                  </a:cubicBezTo>
                  <a:cubicBezTo>
                    <a:pt x="0" y="490538"/>
                    <a:pt x="21431" y="502444"/>
                    <a:pt x="42862" y="514350"/>
                  </a:cubicBezTo>
                </a:path>
              </a:pathLst>
            </a:custGeom>
            <a:noFill/>
            <a:ln w="28575" algn="ctr">
              <a:solidFill>
                <a:srgbClr val="11576A"/>
              </a:solidFill>
              <a:round/>
              <a:headEnd/>
              <a:tailEnd/>
            </a:ln>
          </p:spPr>
          <p:txBody>
            <a:bodyPr/>
            <a:lstStyle/>
            <a:p>
              <a:endParaRPr lang="zh-CN" altLang="en-US"/>
            </a:p>
          </p:txBody>
        </p:sp>
        <p:cxnSp>
          <p:nvCxnSpPr>
            <p:cNvPr id="19" name="直接箭头连接符 36"/>
            <p:cNvCxnSpPr>
              <a:cxnSpLocks noChangeShapeType="1"/>
            </p:cNvCxnSpPr>
            <p:nvPr/>
          </p:nvCxnSpPr>
          <p:spPr bwMode="auto">
            <a:xfrm>
              <a:off x="1650518" y="2980425"/>
              <a:ext cx="285750" cy="1588"/>
            </a:xfrm>
            <a:prstGeom prst="straightConnector1">
              <a:avLst/>
            </a:prstGeom>
            <a:noFill/>
            <a:ln w="28575" algn="ctr">
              <a:solidFill>
                <a:srgbClr val="11576A"/>
              </a:solidFill>
              <a:round/>
              <a:headEnd/>
              <a:tailEnd type="triangle" w="med" len="med"/>
            </a:ln>
          </p:spPr>
        </p:cxnSp>
        <p:grpSp>
          <p:nvGrpSpPr>
            <p:cNvPr id="54" name="组合 81"/>
            <p:cNvGrpSpPr>
              <a:grpSpLocks/>
            </p:cNvGrpSpPr>
            <p:nvPr/>
          </p:nvGrpSpPr>
          <p:grpSpPr bwMode="auto">
            <a:xfrm>
              <a:off x="933414" y="1650531"/>
              <a:ext cx="630882" cy="276999"/>
              <a:chOff x="3548293" y="2128266"/>
              <a:chExt cx="631368" cy="276188"/>
            </a:xfrm>
          </p:grpSpPr>
          <p:sp>
            <p:nvSpPr>
              <p:cNvPr id="55" name="矩形 82"/>
              <p:cNvSpPr>
                <a:spLocks noChangeArrowheads="1"/>
              </p:cNvSpPr>
              <p:nvPr/>
            </p:nvSpPr>
            <p:spPr bwMode="auto">
              <a:xfrm>
                <a:off x="3567661" y="2158362"/>
                <a:ext cx="612000" cy="216000"/>
              </a:xfrm>
              <a:prstGeom prst="rect">
                <a:avLst/>
              </a:prstGeom>
              <a:solidFill>
                <a:schemeClr val="bg1"/>
              </a:solidFill>
              <a:ln w="28575" algn="ctr">
                <a:solidFill>
                  <a:srgbClr val="005072"/>
                </a:solidFill>
                <a:round/>
                <a:headEnd/>
                <a:tailEnd/>
              </a:ln>
            </p:spPr>
            <p:txBody>
              <a:bodyPr/>
              <a:lstStyle/>
              <a:p>
                <a:endParaRPr lang="zh-CN" altLang="en-US"/>
              </a:p>
            </p:txBody>
          </p:sp>
          <p:sp>
            <p:nvSpPr>
              <p:cNvPr id="56" name="TextBox 55"/>
              <p:cNvSpPr txBox="1"/>
              <p:nvPr/>
            </p:nvSpPr>
            <p:spPr>
              <a:xfrm>
                <a:off x="3548293" y="2128266"/>
                <a:ext cx="608327" cy="276188"/>
              </a:xfrm>
              <a:prstGeom prst="rect">
                <a:avLst/>
              </a:prstGeom>
              <a:noFill/>
            </p:spPr>
            <p:txBody>
              <a:bodyPr wrap="none">
                <a:spAutoFit/>
              </a:bodyPr>
              <a:lstStyle/>
              <a:p>
                <a:pPr>
                  <a:defRPr/>
                </a:pPr>
                <a:r>
                  <a:rPr lang="zh-CN" altLang="en-US" sz="1200" b="1" spc="-100" dirty="0">
                    <a:solidFill>
                      <a:srgbClr val="11576A"/>
                    </a:solidFill>
                    <a:latin typeface="微软雅黑" pitchFamily="34" charset="-122"/>
                    <a:ea typeface="微软雅黑" pitchFamily="34" charset="-122"/>
                  </a:rPr>
                  <a:t>寄存器</a:t>
                </a:r>
              </a:p>
            </p:txBody>
          </p:sp>
        </p:grpSp>
        <p:sp>
          <p:nvSpPr>
            <p:cNvPr id="58" name="矩形 57"/>
            <p:cNvSpPr/>
            <p:nvPr/>
          </p:nvSpPr>
          <p:spPr>
            <a:xfrm>
              <a:off x="1276661" y="4091212"/>
              <a:ext cx="1643063" cy="338138"/>
            </a:xfrm>
            <a:prstGeom prst="rect">
              <a:avLst/>
            </a:prstGeom>
          </p:spPr>
          <p:txBody>
            <a:bodyPr>
              <a:spAutoFit/>
            </a:bodyPr>
            <a:lstStyle/>
            <a:p>
              <a:pPr>
                <a:defRPr/>
              </a:pPr>
              <a:r>
                <a:rPr lang="zh-CN" altLang="en-US" sz="1600" b="1" spc="-100" dirty="0">
                  <a:solidFill>
                    <a:srgbClr val="11576A"/>
                  </a:solidFill>
                  <a:latin typeface="微软雅黑" pitchFamily="34" charset="-122"/>
                  <a:ea typeface="微软雅黑" pitchFamily="34" charset="-122"/>
                </a:rPr>
                <a:t>单线程进程</a:t>
              </a:r>
            </a:p>
          </p:txBody>
        </p:sp>
      </p:grpSp>
      <p:sp>
        <p:nvSpPr>
          <p:cNvPr id="60"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进程和线程的关系</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27" name="组合 26"/>
          <p:cNvGrpSpPr/>
          <p:nvPr/>
        </p:nvGrpSpPr>
        <p:grpSpPr>
          <a:xfrm>
            <a:off x="3735045" y="1211579"/>
            <a:ext cx="2949978" cy="3207563"/>
            <a:chOff x="3735045" y="1211579"/>
            <a:chExt cx="2949978" cy="3207563"/>
          </a:xfrm>
        </p:grpSpPr>
        <p:grpSp>
          <p:nvGrpSpPr>
            <p:cNvPr id="73" name="组合 72"/>
            <p:cNvGrpSpPr/>
            <p:nvPr/>
          </p:nvGrpSpPr>
          <p:grpSpPr>
            <a:xfrm>
              <a:off x="3735045" y="1211579"/>
              <a:ext cx="2949978" cy="3207563"/>
              <a:chOff x="3735045" y="1211579"/>
              <a:chExt cx="2949978" cy="3207563"/>
            </a:xfrm>
          </p:grpSpPr>
          <p:sp>
            <p:nvSpPr>
              <p:cNvPr id="20" name="任意多边形 37"/>
              <p:cNvSpPr>
                <a:spLocks noChangeArrowheads="1"/>
              </p:cNvSpPr>
              <p:nvPr/>
            </p:nvSpPr>
            <p:spPr bwMode="auto">
              <a:xfrm>
                <a:off x="4748957" y="2714616"/>
                <a:ext cx="104775" cy="514350"/>
              </a:xfrm>
              <a:custGeom>
                <a:avLst/>
                <a:gdLst>
                  <a:gd name="T0" fmla="*/ 42862 w 104775"/>
                  <a:gd name="T1" fmla="*/ 0 h 514350"/>
                  <a:gd name="T2" fmla="*/ 14287 w 104775"/>
                  <a:gd name="T3" fmla="*/ 52387 h 514350"/>
                  <a:gd name="T4" fmla="*/ 104775 w 104775"/>
                  <a:gd name="T5" fmla="*/ 157162 h 514350"/>
                  <a:gd name="T6" fmla="*/ 14287 w 104775"/>
                  <a:gd name="T7" fmla="*/ 252412 h 514350"/>
                  <a:gd name="T8" fmla="*/ 100012 w 104775"/>
                  <a:gd name="T9" fmla="*/ 371475 h 514350"/>
                  <a:gd name="T10" fmla="*/ 9525 w 104775"/>
                  <a:gd name="T11" fmla="*/ 466725 h 514350"/>
                  <a:gd name="T12" fmla="*/ 42862 w 104775"/>
                  <a:gd name="T13" fmla="*/ 514350 h 514350"/>
                  <a:gd name="T14" fmla="*/ 0 60000 65536"/>
                  <a:gd name="T15" fmla="*/ 0 60000 65536"/>
                  <a:gd name="T16" fmla="*/ 0 60000 65536"/>
                  <a:gd name="T17" fmla="*/ 0 60000 65536"/>
                  <a:gd name="T18" fmla="*/ 0 60000 65536"/>
                  <a:gd name="T19" fmla="*/ 0 60000 65536"/>
                  <a:gd name="T20" fmla="*/ 0 60000 65536"/>
                  <a:gd name="T21" fmla="*/ 0 w 104775"/>
                  <a:gd name="T22" fmla="*/ 0 h 514350"/>
                  <a:gd name="T23" fmla="*/ 104775 w 104775"/>
                  <a:gd name="T24" fmla="*/ 514350 h 5143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775" h="514350">
                    <a:moveTo>
                      <a:pt x="42862" y="0"/>
                    </a:moveTo>
                    <a:cubicBezTo>
                      <a:pt x="23415" y="13096"/>
                      <a:pt x="3968" y="26193"/>
                      <a:pt x="14287" y="52387"/>
                    </a:cubicBezTo>
                    <a:cubicBezTo>
                      <a:pt x="24606" y="78581"/>
                      <a:pt x="104775" y="123825"/>
                      <a:pt x="104775" y="157162"/>
                    </a:cubicBezTo>
                    <a:cubicBezTo>
                      <a:pt x="104775" y="190499"/>
                      <a:pt x="15081" y="216693"/>
                      <a:pt x="14287" y="252412"/>
                    </a:cubicBezTo>
                    <a:cubicBezTo>
                      <a:pt x="13493" y="288131"/>
                      <a:pt x="100806" y="335756"/>
                      <a:pt x="100012" y="371475"/>
                    </a:cubicBezTo>
                    <a:cubicBezTo>
                      <a:pt x="99218" y="407194"/>
                      <a:pt x="19050" y="442913"/>
                      <a:pt x="9525" y="466725"/>
                    </a:cubicBezTo>
                    <a:cubicBezTo>
                      <a:pt x="0" y="490538"/>
                      <a:pt x="21431" y="502444"/>
                      <a:pt x="42862" y="514350"/>
                    </a:cubicBezTo>
                  </a:path>
                </a:pathLst>
              </a:custGeom>
              <a:noFill/>
              <a:ln w="28575" algn="ctr">
                <a:solidFill>
                  <a:srgbClr val="11576A"/>
                </a:solidFill>
                <a:round/>
                <a:headEnd/>
                <a:tailEnd/>
              </a:ln>
            </p:spPr>
            <p:txBody>
              <a:bodyPr/>
              <a:lstStyle/>
              <a:p>
                <a:endParaRPr lang="zh-CN" altLang="en-US"/>
              </a:p>
            </p:txBody>
          </p:sp>
          <p:sp>
            <p:nvSpPr>
              <p:cNvPr id="21" name="任意多边形 38"/>
              <p:cNvSpPr>
                <a:spLocks noChangeArrowheads="1"/>
              </p:cNvSpPr>
              <p:nvPr/>
            </p:nvSpPr>
            <p:spPr bwMode="auto">
              <a:xfrm>
                <a:off x="4034582" y="2714616"/>
                <a:ext cx="104775" cy="514350"/>
              </a:xfrm>
              <a:custGeom>
                <a:avLst/>
                <a:gdLst>
                  <a:gd name="T0" fmla="*/ 42862 w 104775"/>
                  <a:gd name="T1" fmla="*/ 0 h 514350"/>
                  <a:gd name="T2" fmla="*/ 14287 w 104775"/>
                  <a:gd name="T3" fmla="*/ 52387 h 514350"/>
                  <a:gd name="T4" fmla="*/ 104775 w 104775"/>
                  <a:gd name="T5" fmla="*/ 157162 h 514350"/>
                  <a:gd name="T6" fmla="*/ 14287 w 104775"/>
                  <a:gd name="T7" fmla="*/ 252412 h 514350"/>
                  <a:gd name="T8" fmla="*/ 100012 w 104775"/>
                  <a:gd name="T9" fmla="*/ 371475 h 514350"/>
                  <a:gd name="T10" fmla="*/ 9525 w 104775"/>
                  <a:gd name="T11" fmla="*/ 466725 h 514350"/>
                  <a:gd name="T12" fmla="*/ 42862 w 104775"/>
                  <a:gd name="T13" fmla="*/ 514350 h 514350"/>
                  <a:gd name="T14" fmla="*/ 0 60000 65536"/>
                  <a:gd name="T15" fmla="*/ 0 60000 65536"/>
                  <a:gd name="T16" fmla="*/ 0 60000 65536"/>
                  <a:gd name="T17" fmla="*/ 0 60000 65536"/>
                  <a:gd name="T18" fmla="*/ 0 60000 65536"/>
                  <a:gd name="T19" fmla="*/ 0 60000 65536"/>
                  <a:gd name="T20" fmla="*/ 0 60000 65536"/>
                  <a:gd name="T21" fmla="*/ 0 w 104775"/>
                  <a:gd name="T22" fmla="*/ 0 h 514350"/>
                  <a:gd name="T23" fmla="*/ 104775 w 104775"/>
                  <a:gd name="T24" fmla="*/ 514350 h 5143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775" h="514350">
                    <a:moveTo>
                      <a:pt x="42862" y="0"/>
                    </a:moveTo>
                    <a:cubicBezTo>
                      <a:pt x="23415" y="13096"/>
                      <a:pt x="3968" y="26193"/>
                      <a:pt x="14287" y="52387"/>
                    </a:cubicBezTo>
                    <a:cubicBezTo>
                      <a:pt x="24606" y="78581"/>
                      <a:pt x="104775" y="123825"/>
                      <a:pt x="104775" y="157162"/>
                    </a:cubicBezTo>
                    <a:cubicBezTo>
                      <a:pt x="104775" y="190499"/>
                      <a:pt x="15081" y="216693"/>
                      <a:pt x="14287" y="252412"/>
                    </a:cubicBezTo>
                    <a:cubicBezTo>
                      <a:pt x="13493" y="288131"/>
                      <a:pt x="100806" y="335756"/>
                      <a:pt x="100012" y="371475"/>
                    </a:cubicBezTo>
                    <a:cubicBezTo>
                      <a:pt x="99218" y="407194"/>
                      <a:pt x="19050" y="442913"/>
                      <a:pt x="9525" y="466725"/>
                    </a:cubicBezTo>
                    <a:cubicBezTo>
                      <a:pt x="0" y="490538"/>
                      <a:pt x="21431" y="502444"/>
                      <a:pt x="42862" y="514350"/>
                    </a:cubicBezTo>
                  </a:path>
                </a:pathLst>
              </a:custGeom>
              <a:noFill/>
              <a:ln w="28575" algn="ctr">
                <a:solidFill>
                  <a:srgbClr val="11576A"/>
                </a:solidFill>
                <a:round/>
                <a:headEnd/>
                <a:tailEnd/>
              </a:ln>
            </p:spPr>
            <p:txBody>
              <a:bodyPr/>
              <a:lstStyle/>
              <a:p>
                <a:endParaRPr lang="zh-CN" altLang="en-US"/>
              </a:p>
            </p:txBody>
          </p:sp>
          <p:sp>
            <p:nvSpPr>
              <p:cNvPr id="22" name="任意多边形 39"/>
              <p:cNvSpPr>
                <a:spLocks noChangeArrowheads="1"/>
              </p:cNvSpPr>
              <p:nvPr/>
            </p:nvSpPr>
            <p:spPr bwMode="auto">
              <a:xfrm>
                <a:off x="5463332" y="2720966"/>
                <a:ext cx="104775" cy="514350"/>
              </a:xfrm>
              <a:custGeom>
                <a:avLst/>
                <a:gdLst>
                  <a:gd name="T0" fmla="*/ 42862 w 104775"/>
                  <a:gd name="T1" fmla="*/ 0 h 514350"/>
                  <a:gd name="T2" fmla="*/ 14287 w 104775"/>
                  <a:gd name="T3" fmla="*/ 52387 h 514350"/>
                  <a:gd name="T4" fmla="*/ 104775 w 104775"/>
                  <a:gd name="T5" fmla="*/ 157162 h 514350"/>
                  <a:gd name="T6" fmla="*/ 14287 w 104775"/>
                  <a:gd name="T7" fmla="*/ 252412 h 514350"/>
                  <a:gd name="T8" fmla="*/ 100012 w 104775"/>
                  <a:gd name="T9" fmla="*/ 371475 h 514350"/>
                  <a:gd name="T10" fmla="*/ 9525 w 104775"/>
                  <a:gd name="T11" fmla="*/ 466725 h 514350"/>
                  <a:gd name="T12" fmla="*/ 42862 w 104775"/>
                  <a:gd name="T13" fmla="*/ 514350 h 514350"/>
                  <a:gd name="T14" fmla="*/ 0 60000 65536"/>
                  <a:gd name="T15" fmla="*/ 0 60000 65536"/>
                  <a:gd name="T16" fmla="*/ 0 60000 65536"/>
                  <a:gd name="T17" fmla="*/ 0 60000 65536"/>
                  <a:gd name="T18" fmla="*/ 0 60000 65536"/>
                  <a:gd name="T19" fmla="*/ 0 60000 65536"/>
                  <a:gd name="T20" fmla="*/ 0 60000 65536"/>
                  <a:gd name="T21" fmla="*/ 0 w 104775"/>
                  <a:gd name="T22" fmla="*/ 0 h 514350"/>
                  <a:gd name="T23" fmla="*/ 104775 w 104775"/>
                  <a:gd name="T24" fmla="*/ 514350 h 5143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775" h="514350">
                    <a:moveTo>
                      <a:pt x="42862" y="0"/>
                    </a:moveTo>
                    <a:cubicBezTo>
                      <a:pt x="23415" y="13096"/>
                      <a:pt x="3968" y="26193"/>
                      <a:pt x="14287" y="52387"/>
                    </a:cubicBezTo>
                    <a:cubicBezTo>
                      <a:pt x="24606" y="78581"/>
                      <a:pt x="104775" y="123825"/>
                      <a:pt x="104775" y="157162"/>
                    </a:cubicBezTo>
                    <a:cubicBezTo>
                      <a:pt x="104775" y="190499"/>
                      <a:pt x="15081" y="216693"/>
                      <a:pt x="14287" y="252412"/>
                    </a:cubicBezTo>
                    <a:cubicBezTo>
                      <a:pt x="13493" y="288131"/>
                      <a:pt x="100806" y="335756"/>
                      <a:pt x="100012" y="371475"/>
                    </a:cubicBezTo>
                    <a:cubicBezTo>
                      <a:pt x="99218" y="407194"/>
                      <a:pt x="19050" y="442913"/>
                      <a:pt x="9525" y="466725"/>
                    </a:cubicBezTo>
                    <a:cubicBezTo>
                      <a:pt x="0" y="490538"/>
                      <a:pt x="21431" y="502444"/>
                      <a:pt x="42862" y="514350"/>
                    </a:cubicBezTo>
                  </a:path>
                </a:pathLst>
              </a:custGeom>
              <a:noFill/>
              <a:ln w="28575" algn="ctr">
                <a:solidFill>
                  <a:srgbClr val="11576A"/>
                </a:solidFill>
                <a:round/>
                <a:headEnd/>
                <a:tailEnd/>
              </a:ln>
            </p:spPr>
            <p:txBody>
              <a:bodyPr/>
              <a:lstStyle/>
              <a:p>
                <a:endParaRPr lang="zh-CN" altLang="en-US"/>
              </a:p>
            </p:txBody>
          </p:sp>
          <p:cxnSp>
            <p:nvCxnSpPr>
              <p:cNvPr id="23" name="直接箭头连接符 40"/>
              <p:cNvCxnSpPr>
                <a:cxnSpLocks noChangeShapeType="1"/>
              </p:cNvCxnSpPr>
              <p:nvPr/>
            </p:nvCxnSpPr>
            <p:spPr bwMode="auto">
              <a:xfrm>
                <a:off x="5593374" y="2989950"/>
                <a:ext cx="580875" cy="0"/>
              </a:xfrm>
              <a:prstGeom prst="straightConnector1">
                <a:avLst/>
              </a:prstGeom>
              <a:noFill/>
              <a:ln w="28575" algn="ctr">
                <a:solidFill>
                  <a:srgbClr val="11576A"/>
                </a:solidFill>
                <a:round/>
                <a:headEnd type="triangle" w="med" len="med"/>
                <a:tailEnd/>
              </a:ln>
            </p:spPr>
          </p:cxnSp>
          <p:sp>
            <p:nvSpPr>
              <p:cNvPr id="24" name="矩形 23"/>
              <p:cNvSpPr/>
              <p:nvPr/>
            </p:nvSpPr>
            <p:spPr>
              <a:xfrm>
                <a:off x="6102812" y="2808975"/>
                <a:ext cx="582211" cy="338554"/>
              </a:xfrm>
              <a:prstGeom prst="rect">
                <a:avLst/>
              </a:prstGeom>
            </p:spPr>
            <p:txBody>
              <a:bodyPr wrap="none">
                <a:spAutoFit/>
              </a:bodyPr>
              <a:lstStyle/>
              <a:p>
                <a:pPr>
                  <a:defRPr/>
                </a:pPr>
                <a:r>
                  <a:rPr lang="zh-CN" altLang="en-US" sz="1600" b="1" spc="-100" dirty="0">
                    <a:solidFill>
                      <a:srgbClr val="11576A"/>
                    </a:solidFill>
                    <a:latin typeface="微软雅黑" pitchFamily="34" charset="-122"/>
                    <a:ea typeface="微软雅黑" pitchFamily="34" charset="-122"/>
                  </a:rPr>
                  <a:t>线程</a:t>
                </a:r>
              </a:p>
            </p:txBody>
          </p:sp>
          <p:sp>
            <p:nvSpPr>
              <p:cNvPr id="35" name="矩形 34"/>
              <p:cNvSpPr/>
              <p:nvPr/>
            </p:nvSpPr>
            <p:spPr bwMode="auto">
              <a:xfrm>
                <a:off x="3737719" y="1579553"/>
                <a:ext cx="2253485" cy="719138"/>
              </a:xfrm>
              <a:prstGeom prst="rect">
                <a:avLst/>
              </a:prstGeom>
              <a:gradFill>
                <a:gsLst>
                  <a:gs pos="100000">
                    <a:srgbClr val="005072"/>
                  </a:gs>
                  <a:gs pos="0">
                    <a:srgbClr val="0EB1C8"/>
                  </a:gs>
                  <a:gs pos="100000">
                    <a:schemeClr val="accent1">
                      <a:tint val="23500"/>
                      <a:satMod val="160000"/>
                    </a:schemeClr>
                  </a:gs>
                </a:gsLst>
                <a:lin ang="5400000" scaled="0"/>
              </a:gradFill>
              <a:ln w="28575" cap="flat" cmpd="sng" algn="ctr">
                <a:solidFill>
                  <a:srgbClr val="11576A"/>
                </a:solidFill>
                <a:prstDash val="solid"/>
                <a:round/>
                <a:headEnd type="none" w="med" len="med"/>
                <a:tailEnd type="none" w="med" len="med"/>
              </a:ln>
              <a:effectLst/>
            </p:spPr>
            <p:txBody>
              <a:bodyPr/>
              <a:lstStyle/>
              <a:p>
                <a:pPr>
                  <a:defRPr/>
                </a:pPr>
                <a:endParaRPr lang="zh-CN" altLang="en-US"/>
              </a:p>
            </p:txBody>
          </p:sp>
          <p:grpSp>
            <p:nvGrpSpPr>
              <p:cNvPr id="36" name="组合 74"/>
              <p:cNvGrpSpPr>
                <a:grpSpLocks/>
              </p:cNvGrpSpPr>
              <p:nvPr/>
            </p:nvGrpSpPr>
            <p:grpSpPr bwMode="auto">
              <a:xfrm>
                <a:off x="3780488" y="1626123"/>
                <a:ext cx="646331" cy="276999"/>
                <a:chOff x="3557532" y="2120453"/>
                <a:chExt cx="646830" cy="276188"/>
              </a:xfrm>
            </p:grpSpPr>
            <p:sp>
              <p:nvSpPr>
                <p:cNvPr id="37" name="矩形 55"/>
                <p:cNvSpPr>
                  <a:spLocks noChangeArrowheads="1"/>
                </p:cNvSpPr>
                <p:nvPr/>
              </p:nvSpPr>
              <p:spPr bwMode="auto">
                <a:xfrm>
                  <a:off x="3567661" y="2158362"/>
                  <a:ext cx="612000" cy="216000"/>
                </a:xfrm>
                <a:prstGeom prst="rect">
                  <a:avLst/>
                </a:prstGeom>
                <a:solidFill>
                  <a:schemeClr val="bg1"/>
                </a:solidFill>
                <a:ln w="28575" algn="ctr">
                  <a:solidFill>
                    <a:srgbClr val="005072"/>
                  </a:solidFill>
                  <a:round/>
                  <a:headEnd/>
                  <a:tailEnd/>
                </a:ln>
              </p:spPr>
              <p:txBody>
                <a:bodyPr/>
                <a:lstStyle/>
                <a:p>
                  <a:endParaRPr lang="zh-CN" altLang="en-US"/>
                </a:p>
              </p:txBody>
            </p:sp>
            <p:sp>
              <p:nvSpPr>
                <p:cNvPr id="38" name="TextBox 37"/>
                <p:cNvSpPr txBox="1"/>
                <p:nvPr/>
              </p:nvSpPr>
              <p:spPr>
                <a:xfrm>
                  <a:off x="3557532" y="2120453"/>
                  <a:ext cx="646830" cy="276188"/>
                </a:xfrm>
                <a:prstGeom prst="rect">
                  <a:avLst/>
                </a:prstGeom>
                <a:noFill/>
              </p:spPr>
              <p:txBody>
                <a:bodyPr wrap="none">
                  <a:spAutoFit/>
                </a:bodyPr>
                <a:lstStyle/>
                <a:p>
                  <a:pPr>
                    <a:defRPr/>
                  </a:pPr>
                  <a:r>
                    <a:rPr lang="zh-CN" altLang="en-US" sz="1200" b="1" spc="-100" dirty="0">
                      <a:solidFill>
                        <a:srgbClr val="11576A"/>
                      </a:solidFill>
                      <a:latin typeface="微软雅黑" pitchFamily="34" charset="-122"/>
                      <a:ea typeface="微软雅黑" pitchFamily="34" charset="-122"/>
                    </a:rPr>
                    <a:t>寄存器</a:t>
                  </a:r>
                </a:p>
              </p:txBody>
            </p:sp>
          </p:grpSp>
          <p:grpSp>
            <p:nvGrpSpPr>
              <p:cNvPr id="39" name="组合 64"/>
              <p:cNvGrpSpPr>
                <a:grpSpLocks/>
              </p:cNvGrpSpPr>
              <p:nvPr/>
            </p:nvGrpSpPr>
            <p:grpSpPr bwMode="auto">
              <a:xfrm>
                <a:off x="5318009" y="1949692"/>
                <a:ext cx="539780" cy="276999"/>
                <a:chOff x="2480296" y="2143687"/>
                <a:chExt cx="540000" cy="276821"/>
              </a:xfrm>
            </p:grpSpPr>
            <p:sp>
              <p:nvSpPr>
                <p:cNvPr id="40" name="矩形 65"/>
                <p:cNvSpPr>
                  <a:spLocks noChangeArrowheads="1"/>
                </p:cNvSpPr>
                <p:nvPr/>
              </p:nvSpPr>
              <p:spPr bwMode="auto">
                <a:xfrm>
                  <a:off x="2480296" y="2181222"/>
                  <a:ext cx="540000" cy="216000"/>
                </a:xfrm>
                <a:prstGeom prst="rect">
                  <a:avLst/>
                </a:prstGeom>
                <a:solidFill>
                  <a:schemeClr val="bg1"/>
                </a:solidFill>
                <a:ln w="28575" algn="ctr">
                  <a:solidFill>
                    <a:srgbClr val="005072"/>
                  </a:solidFill>
                  <a:round/>
                  <a:headEnd/>
                  <a:tailEnd/>
                </a:ln>
              </p:spPr>
              <p:txBody>
                <a:bodyPr/>
                <a:lstStyle/>
                <a:p>
                  <a:endParaRPr lang="zh-CN" altLang="en-US"/>
                </a:p>
              </p:txBody>
            </p:sp>
            <p:sp>
              <p:nvSpPr>
                <p:cNvPr id="41" name="TextBox 66"/>
                <p:cNvSpPr txBox="1">
                  <a:spLocks noChangeArrowheads="1"/>
                </p:cNvSpPr>
                <p:nvPr/>
              </p:nvSpPr>
              <p:spPr bwMode="auto">
                <a:xfrm>
                  <a:off x="2494680" y="2143687"/>
                  <a:ext cx="492643" cy="276821"/>
                </a:xfrm>
                <a:prstGeom prst="rect">
                  <a:avLst/>
                </a:prstGeom>
                <a:noFill/>
                <a:ln w="9525">
                  <a:noFill/>
                  <a:miter lim="800000"/>
                  <a:headEnd/>
                  <a:tailEnd/>
                </a:ln>
              </p:spPr>
              <p:txBody>
                <a:bodyPr wrap="none">
                  <a:spAutoFit/>
                </a:bodyPr>
                <a:lstStyle/>
                <a:p>
                  <a:r>
                    <a:rPr lang="zh-CN" altLang="en-US" sz="1200" b="1" dirty="0">
                      <a:solidFill>
                        <a:srgbClr val="11576A"/>
                      </a:solidFill>
                      <a:latin typeface="微软雅黑" pitchFamily="34" charset="-122"/>
                      <a:ea typeface="微软雅黑" pitchFamily="34" charset="-122"/>
                    </a:rPr>
                    <a:t>堆栈</a:t>
                  </a:r>
                </a:p>
              </p:txBody>
            </p:sp>
          </p:grpSp>
          <p:grpSp>
            <p:nvGrpSpPr>
              <p:cNvPr id="42" name="组合 57"/>
              <p:cNvGrpSpPr>
                <a:grpSpLocks/>
              </p:cNvGrpSpPr>
              <p:nvPr/>
            </p:nvGrpSpPr>
            <p:grpSpPr bwMode="auto">
              <a:xfrm>
                <a:off x="3815490" y="1956820"/>
                <a:ext cx="539780" cy="276999"/>
                <a:chOff x="2480296" y="2150810"/>
                <a:chExt cx="540000" cy="276821"/>
              </a:xfrm>
            </p:grpSpPr>
            <p:sp>
              <p:nvSpPr>
                <p:cNvPr id="43" name="矩形 58"/>
                <p:cNvSpPr>
                  <a:spLocks noChangeArrowheads="1"/>
                </p:cNvSpPr>
                <p:nvPr/>
              </p:nvSpPr>
              <p:spPr bwMode="auto">
                <a:xfrm>
                  <a:off x="2480296" y="2181222"/>
                  <a:ext cx="540000" cy="216000"/>
                </a:xfrm>
                <a:prstGeom prst="rect">
                  <a:avLst/>
                </a:prstGeom>
                <a:solidFill>
                  <a:schemeClr val="bg1"/>
                </a:solidFill>
                <a:ln w="28575" algn="ctr">
                  <a:solidFill>
                    <a:srgbClr val="005072"/>
                  </a:solidFill>
                  <a:round/>
                  <a:headEnd/>
                  <a:tailEnd/>
                </a:ln>
              </p:spPr>
              <p:txBody>
                <a:bodyPr/>
                <a:lstStyle/>
                <a:p>
                  <a:endParaRPr lang="zh-CN" altLang="en-US"/>
                </a:p>
              </p:txBody>
            </p:sp>
            <p:sp>
              <p:nvSpPr>
                <p:cNvPr id="44" name="TextBox 59"/>
                <p:cNvSpPr txBox="1">
                  <a:spLocks noChangeArrowheads="1"/>
                </p:cNvSpPr>
                <p:nvPr/>
              </p:nvSpPr>
              <p:spPr bwMode="auto">
                <a:xfrm>
                  <a:off x="2494882" y="2150810"/>
                  <a:ext cx="492643" cy="276821"/>
                </a:xfrm>
                <a:prstGeom prst="rect">
                  <a:avLst/>
                </a:prstGeom>
                <a:noFill/>
                <a:ln w="9525">
                  <a:noFill/>
                  <a:miter lim="800000"/>
                  <a:headEnd/>
                  <a:tailEnd/>
                </a:ln>
              </p:spPr>
              <p:txBody>
                <a:bodyPr wrap="none">
                  <a:spAutoFit/>
                </a:bodyPr>
                <a:lstStyle/>
                <a:p>
                  <a:r>
                    <a:rPr lang="zh-CN" altLang="en-US" sz="1200" b="1" dirty="0">
                      <a:solidFill>
                        <a:srgbClr val="11576A"/>
                      </a:solidFill>
                      <a:latin typeface="微软雅黑" pitchFamily="34" charset="-122"/>
                      <a:ea typeface="微软雅黑" pitchFamily="34" charset="-122"/>
                    </a:rPr>
                    <a:t>堆栈</a:t>
                  </a:r>
                </a:p>
              </p:txBody>
            </p:sp>
          </p:grpSp>
          <p:grpSp>
            <p:nvGrpSpPr>
              <p:cNvPr id="45" name="组合 67"/>
              <p:cNvGrpSpPr>
                <a:grpSpLocks/>
              </p:cNvGrpSpPr>
              <p:nvPr/>
            </p:nvGrpSpPr>
            <p:grpSpPr bwMode="auto">
              <a:xfrm>
                <a:off x="4535902" y="1949692"/>
                <a:ext cx="539780" cy="276999"/>
                <a:chOff x="2480296" y="2143687"/>
                <a:chExt cx="540000" cy="276821"/>
              </a:xfrm>
            </p:grpSpPr>
            <p:sp>
              <p:nvSpPr>
                <p:cNvPr id="46" name="矩形 68"/>
                <p:cNvSpPr>
                  <a:spLocks noChangeArrowheads="1"/>
                </p:cNvSpPr>
                <p:nvPr/>
              </p:nvSpPr>
              <p:spPr bwMode="auto">
                <a:xfrm>
                  <a:off x="2480296" y="2181222"/>
                  <a:ext cx="540000" cy="216000"/>
                </a:xfrm>
                <a:prstGeom prst="rect">
                  <a:avLst/>
                </a:prstGeom>
                <a:solidFill>
                  <a:schemeClr val="bg1"/>
                </a:solidFill>
                <a:ln w="28575" algn="ctr">
                  <a:solidFill>
                    <a:srgbClr val="005072"/>
                  </a:solidFill>
                  <a:round/>
                  <a:headEnd/>
                  <a:tailEnd/>
                </a:ln>
              </p:spPr>
              <p:txBody>
                <a:bodyPr/>
                <a:lstStyle/>
                <a:p>
                  <a:endParaRPr lang="zh-CN" altLang="en-US"/>
                </a:p>
              </p:txBody>
            </p:sp>
            <p:sp>
              <p:nvSpPr>
                <p:cNvPr id="47" name="TextBox 69"/>
                <p:cNvSpPr txBox="1">
                  <a:spLocks noChangeArrowheads="1"/>
                </p:cNvSpPr>
                <p:nvPr/>
              </p:nvSpPr>
              <p:spPr bwMode="auto">
                <a:xfrm>
                  <a:off x="2505925" y="2143687"/>
                  <a:ext cx="492643" cy="276821"/>
                </a:xfrm>
                <a:prstGeom prst="rect">
                  <a:avLst/>
                </a:prstGeom>
                <a:noFill/>
                <a:ln w="9525">
                  <a:noFill/>
                  <a:miter lim="800000"/>
                  <a:headEnd/>
                  <a:tailEnd/>
                </a:ln>
              </p:spPr>
              <p:txBody>
                <a:bodyPr wrap="none">
                  <a:spAutoFit/>
                </a:bodyPr>
                <a:lstStyle/>
                <a:p>
                  <a:r>
                    <a:rPr lang="zh-CN" altLang="en-US" sz="1200" b="1" dirty="0">
                      <a:solidFill>
                        <a:srgbClr val="11576A"/>
                      </a:solidFill>
                      <a:latin typeface="微软雅黑" pitchFamily="34" charset="-122"/>
                      <a:ea typeface="微软雅黑" pitchFamily="34" charset="-122"/>
                    </a:rPr>
                    <a:t>堆栈</a:t>
                  </a:r>
                </a:p>
              </p:txBody>
            </p:sp>
          </p:grpSp>
          <p:grpSp>
            <p:nvGrpSpPr>
              <p:cNvPr id="48" name="组合 75"/>
              <p:cNvGrpSpPr>
                <a:grpSpLocks/>
              </p:cNvGrpSpPr>
              <p:nvPr/>
            </p:nvGrpSpPr>
            <p:grpSpPr bwMode="auto">
              <a:xfrm>
                <a:off x="4482786" y="1626123"/>
                <a:ext cx="630108" cy="276999"/>
                <a:chOff x="3550415" y="2120453"/>
                <a:chExt cx="629246" cy="276188"/>
              </a:xfrm>
            </p:grpSpPr>
            <p:sp>
              <p:nvSpPr>
                <p:cNvPr id="49" name="矩形 76"/>
                <p:cNvSpPr>
                  <a:spLocks noChangeArrowheads="1"/>
                </p:cNvSpPr>
                <p:nvPr/>
              </p:nvSpPr>
              <p:spPr bwMode="auto">
                <a:xfrm>
                  <a:off x="3567661" y="2158362"/>
                  <a:ext cx="612000" cy="216000"/>
                </a:xfrm>
                <a:prstGeom prst="rect">
                  <a:avLst/>
                </a:prstGeom>
                <a:solidFill>
                  <a:schemeClr val="bg1"/>
                </a:solidFill>
                <a:ln w="28575" algn="ctr">
                  <a:solidFill>
                    <a:srgbClr val="005072"/>
                  </a:solidFill>
                  <a:round/>
                  <a:headEnd/>
                  <a:tailEnd/>
                </a:ln>
              </p:spPr>
              <p:txBody>
                <a:bodyPr/>
                <a:lstStyle/>
                <a:p>
                  <a:endParaRPr lang="zh-CN" altLang="en-US"/>
                </a:p>
              </p:txBody>
            </p:sp>
            <p:sp>
              <p:nvSpPr>
                <p:cNvPr id="50" name="TextBox 49"/>
                <p:cNvSpPr txBox="1"/>
                <p:nvPr/>
              </p:nvSpPr>
              <p:spPr>
                <a:xfrm>
                  <a:off x="3550415" y="2120453"/>
                  <a:ext cx="607028" cy="276188"/>
                </a:xfrm>
                <a:prstGeom prst="rect">
                  <a:avLst/>
                </a:prstGeom>
                <a:noFill/>
              </p:spPr>
              <p:txBody>
                <a:bodyPr wrap="none">
                  <a:spAutoFit/>
                </a:bodyPr>
                <a:lstStyle/>
                <a:p>
                  <a:pPr>
                    <a:defRPr/>
                  </a:pPr>
                  <a:r>
                    <a:rPr lang="zh-CN" altLang="en-US" sz="1200" b="1" spc="-100" dirty="0">
                      <a:solidFill>
                        <a:srgbClr val="11576A"/>
                      </a:solidFill>
                      <a:latin typeface="微软雅黑" pitchFamily="34" charset="-122"/>
                      <a:ea typeface="微软雅黑" pitchFamily="34" charset="-122"/>
                    </a:rPr>
                    <a:t>寄存器</a:t>
                  </a:r>
                </a:p>
              </p:txBody>
            </p:sp>
          </p:grpSp>
          <p:grpSp>
            <p:nvGrpSpPr>
              <p:cNvPr id="51" name="组合 78"/>
              <p:cNvGrpSpPr>
                <a:grpSpLocks/>
              </p:cNvGrpSpPr>
              <p:nvPr/>
            </p:nvGrpSpPr>
            <p:grpSpPr bwMode="auto">
              <a:xfrm>
                <a:off x="5244080" y="1626123"/>
                <a:ext cx="624064" cy="276999"/>
                <a:chOff x="3555116" y="2120453"/>
                <a:chExt cx="624545" cy="276188"/>
              </a:xfrm>
            </p:grpSpPr>
            <p:sp>
              <p:nvSpPr>
                <p:cNvPr id="52" name="矩形 79"/>
                <p:cNvSpPr>
                  <a:spLocks noChangeArrowheads="1"/>
                </p:cNvSpPr>
                <p:nvPr/>
              </p:nvSpPr>
              <p:spPr bwMode="auto">
                <a:xfrm>
                  <a:off x="3567661" y="2158362"/>
                  <a:ext cx="612000" cy="216000"/>
                </a:xfrm>
                <a:prstGeom prst="rect">
                  <a:avLst/>
                </a:prstGeom>
                <a:solidFill>
                  <a:schemeClr val="bg1"/>
                </a:solidFill>
                <a:ln w="28575" algn="ctr">
                  <a:solidFill>
                    <a:srgbClr val="005072"/>
                  </a:solidFill>
                  <a:round/>
                  <a:headEnd/>
                  <a:tailEnd/>
                </a:ln>
              </p:spPr>
              <p:txBody>
                <a:bodyPr/>
                <a:lstStyle/>
                <a:p>
                  <a:endParaRPr lang="zh-CN" altLang="en-US"/>
                </a:p>
              </p:txBody>
            </p:sp>
            <p:sp>
              <p:nvSpPr>
                <p:cNvPr id="53" name="TextBox 52"/>
                <p:cNvSpPr txBox="1"/>
                <p:nvPr/>
              </p:nvSpPr>
              <p:spPr>
                <a:xfrm>
                  <a:off x="3555116" y="2120453"/>
                  <a:ext cx="608327" cy="276188"/>
                </a:xfrm>
                <a:prstGeom prst="rect">
                  <a:avLst/>
                </a:prstGeom>
                <a:noFill/>
              </p:spPr>
              <p:txBody>
                <a:bodyPr wrap="none">
                  <a:spAutoFit/>
                </a:bodyPr>
                <a:lstStyle/>
                <a:p>
                  <a:pPr>
                    <a:defRPr/>
                  </a:pPr>
                  <a:r>
                    <a:rPr lang="zh-CN" altLang="en-US" sz="1200" b="1" spc="-100" dirty="0">
                      <a:solidFill>
                        <a:srgbClr val="11576A"/>
                      </a:solidFill>
                      <a:latin typeface="微软雅黑" pitchFamily="34" charset="-122"/>
                      <a:ea typeface="微软雅黑" pitchFamily="34" charset="-122"/>
                    </a:rPr>
                    <a:t>寄存器</a:t>
                  </a:r>
                </a:p>
              </p:txBody>
            </p:sp>
          </p:grpSp>
          <p:sp>
            <p:nvSpPr>
              <p:cNvPr id="57" name="矩形 87"/>
              <p:cNvSpPr>
                <a:spLocks noChangeArrowheads="1"/>
              </p:cNvSpPr>
              <p:nvPr/>
            </p:nvSpPr>
            <p:spPr bwMode="auto">
              <a:xfrm>
                <a:off x="3740895" y="2312978"/>
                <a:ext cx="2250310" cy="1763713"/>
              </a:xfrm>
              <a:prstGeom prst="rect">
                <a:avLst/>
              </a:prstGeom>
              <a:noFill/>
              <a:ln w="28575" algn="ctr">
                <a:solidFill>
                  <a:srgbClr val="005072"/>
                </a:solidFill>
                <a:round/>
                <a:headEnd/>
                <a:tailEnd/>
              </a:ln>
            </p:spPr>
            <p:txBody>
              <a:bodyPr/>
              <a:lstStyle/>
              <a:p>
                <a:endParaRPr lang="zh-CN" altLang="en-US"/>
              </a:p>
            </p:txBody>
          </p:sp>
          <p:sp>
            <p:nvSpPr>
              <p:cNvPr id="59" name="矩形 58"/>
              <p:cNvSpPr/>
              <p:nvPr/>
            </p:nvSpPr>
            <p:spPr>
              <a:xfrm>
                <a:off x="4331444" y="4081004"/>
                <a:ext cx="1536700" cy="338138"/>
              </a:xfrm>
              <a:prstGeom prst="rect">
                <a:avLst/>
              </a:prstGeom>
            </p:spPr>
            <p:txBody>
              <a:bodyPr>
                <a:spAutoFit/>
              </a:bodyPr>
              <a:lstStyle/>
              <a:p>
                <a:pPr>
                  <a:defRPr/>
                </a:pPr>
                <a:r>
                  <a:rPr lang="zh-CN" altLang="en-US" sz="1600" b="1" spc="-100" dirty="0">
                    <a:solidFill>
                      <a:srgbClr val="11576A"/>
                    </a:solidFill>
                    <a:latin typeface="微软雅黑" pitchFamily="34" charset="-122"/>
                    <a:ea typeface="微软雅黑" pitchFamily="34" charset="-122"/>
                  </a:rPr>
                  <a:t>多线程进程</a:t>
                </a:r>
              </a:p>
            </p:txBody>
          </p:sp>
          <p:sp>
            <p:nvSpPr>
              <p:cNvPr id="61" name="矩形 60"/>
              <p:cNvSpPr/>
              <p:nvPr/>
            </p:nvSpPr>
            <p:spPr bwMode="auto">
              <a:xfrm>
                <a:off x="3735045" y="1211579"/>
                <a:ext cx="2256160" cy="360363"/>
              </a:xfrm>
              <a:prstGeom prst="rect">
                <a:avLst/>
              </a:prstGeom>
              <a:gradFill>
                <a:gsLst>
                  <a:gs pos="100000">
                    <a:srgbClr val="005072"/>
                  </a:gs>
                  <a:gs pos="0">
                    <a:srgbClr val="0EB1C8"/>
                  </a:gs>
                  <a:gs pos="100000">
                    <a:schemeClr val="accent1">
                      <a:tint val="23500"/>
                      <a:satMod val="160000"/>
                    </a:schemeClr>
                  </a:gs>
                </a:gsLst>
                <a:lin ang="5400000" scaled="0"/>
              </a:gradFill>
              <a:ln w="28575" cap="flat" cmpd="sng" algn="ctr">
                <a:solidFill>
                  <a:srgbClr val="11576A"/>
                </a:solidFill>
                <a:prstDash val="solid"/>
                <a:round/>
                <a:headEnd type="none" w="med" len="med"/>
                <a:tailEnd type="none" w="med" len="med"/>
              </a:ln>
              <a:effectLst/>
            </p:spPr>
            <p:txBody>
              <a:bodyPr/>
              <a:lstStyle/>
              <a:p>
                <a:pPr>
                  <a:defRPr/>
                </a:pPr>
                <a:endParaRPr lang="zh-CN" altLang="en-US"/>
              </a:p>
            </p:txBody>
          </p:sp>
          <p:grpSp>
            <p:nvGrpSpPr>
              <p:cNvPr id="62" name="组合 27"/>
              <p:cNvGrpSpPr>
                <a:grpSpLocks/>
              </p:cNvGrpSpPr>
              <p:nvPr/>
            </p:nvGrpSpPr>
            <p:grpSpPr bwMode="auto">
              <a:xfrm>
                <a:off x="3805135" y="1260797"/>
                <a:ext cx="540039" cy="276999"/>
                <a:chOff x="1187347" y="1763072"/>
                <a:chExt cx="540000" cy="278255"/>
              </a:xfrm>
            </p:grpSpPr>
            <p:sp>
              <p:nvSpPr>
                <p:cNvPr id="63" name="矩形 15"/>
                <p:cNvSpPr>
                  <a:spLocks noChangeArrowheads="1"/>
                </p:cNvSpPr>
                <p:nvPr/>
              </p:nvSpPr>
              <p:spPr bwMode="auto">
                <a:xfrm>
                  <a:off x="1187347" y="1793966"/>
                  <a:ext cx="540000" cy="216000"/>
                </a:xfrm>
                <a:prstGeom prst="rect">
                  <a:avLst/>
                </a:prstGeom>
                <a:solidFill>
                  <a:schemeClr val="bg1"/>
                </a:solidFill>
                <a:ln w="28575" algn="ctr">
                  <a:solidFill>
                    <a:srgbClr val="005072"/>
                  </a:solidFill>
                  <a:round/>
                  <a:headEnd/>
                  <a:tailEnd/>
                </a:ln>
              </p:spPr>
              <p:txBody>
                <a:bodyPr/>
                <a:lstStyle/>
                <a:p>
                  <a:endParaRPr lang="zh-CN" altLang="en-US" sz="1600"/>
                </a:p>
              </p:txBody>
            </p:sp>
            <p:sp>
              <p:nvSpPr>
                <p:cNvPr id="64" name="TextBox 18"/>
                <p:cNvSpPr txBox="1">
                  <a:spLocks noChangeArrowheads="1"/>
                </p:cNvSpPr>
                <p:nvPr/>
              </p:nvSpPr>
              <p:spPr bwMode="auto">
                <a:xfrm>
                  <a:off x="1208362" y="1763072"/>
                  <a:ext cx="492407" cy="278255"/>
                </a:xfrm>
                <a:prstGeom prst="rect">
                  <a:avLst/>
                </a:prstGeom>
                <a:noFill/>
                <a:ln w="9525">
                  <a:noFill/>
                  <a:miter lim="800000"/>
                  <a:headEnd/>
                  <a:tailEnd/>
                </a:ln>
              </p:spPr>
              <p:txBody>
                <a:bodyPr wrap="none">
                  <a:spAutoFit/>
                </a:bodyPr>
                <a:lstStyle/>
                <a:p>
                  <a:r>
                    <a:rPr lang="zh-CN" altLang="en-US" sz="1200" b="1" dirty="0">
                      <a:solidFill>
                        <a:srgbClr val="11576A"/>
                      </a:solidFill>
                      <a:latin typeface="微软雅黑" pitchFamily="34" charset="-122"/>
                      <a:ea typeface="微软雅黑" pitchFamily="34" charset="-122"/>
                    </a:rPr>
                    <a:t>代码</a:t>
                  </a:r>
                </a:p>
              </p:txBody>
            </p:sp>
          </p:grpSp>
          <p:grpSp>
            <p:nvGrpSpPr>
              <p:cNvPr id="65" name="组合 29"/>
              <p:cNvGrpSpPr>
                <a:grpSpLocks/>
              </p:cNvGrpSpPr>
              <p:nvPr/>
            </p:nvGrpSpPr>
            <p:grpSpPr bwMode="auto">
              <a:xfrm>
                <a:off x="4515728" y="1260797"/>
                <a:ext cx="540342" cy="276999"/>
                <a:chOff x="1830289" y="1763072"/>
                <a:chExt cx="540000" cy="278255"/>
              </a:xfrm>
            </p:grpSpPr>
            <p:sp>
              <p:nvSpPr>
                <p:cNvPr id="66" name="矩形 16"/>
                <p:cNvSpPr>
                  <a:spLocks noChangeArrowheads="1"/>
                </p:cNvSpPr>
                <p:nvPr/>
              </p:nvSpPr>
              <p:spPr bwMode="auto">
                <a:xfrm>
                  <a:off x="1830289" y="1793966"/>
                  <a:ext cx="540000" cy="216000"/>
                </a:xfrm>
                <a:prstGeom prst="rect">
                  <a:avLst/>
                </a:prstGeom>
                <a:solidFill>
                  <a:schemeClr val="bg1"/>
                </a:solidFill>
                <a:ln w="28575" algn="ctr">
                  <a:solidFill>
                    <a:srgbClr val="005072"/>
                  </a:solidFill>
                  <a:round/>
                  <a:headEnd/>
                  <a:tailEnd/>
                </a:ln>
              </p:spPr>
              <p:txBody>
                <a:bodyPr/>
                <a:lstStyle/>
                <a:p>
                  <a:endParaRPr lang="zh-CN" altLang="en-US" sz="1600"/>
                </a:p>
              </p:txBody>
            </p:sp>
            <p:sp>
              <p:nvSpPr>
                <p:cNvPr id="67" name="TextBox 19"/>
                <p:cNvSpPr txBox="1">
                  <a:spLocks noChangeArrowheads="1"/>
                </p:cNvSpPr>
                <p:nvPr/>
              </p:nvSpPr>
              <p:spPr bwMode="auto">
                <a:xfrm>
                  <a:off x="1844496" y="1763072"/>
                  <a:ext cx="492131" cy="278255"/>
                </a:xfrm>
                <a:prstGeom prst="rect">
                  <a:avLst/>
                </a:prstGeom>
                <a:noFill/>
                <a:ln w="9525">
                  <a:noFill/>
                  <a:miter lim="800000"/>
                  <a:headEnd/>
                  <a:tailEnd/>
                </a:ln>
              </p:spPr>
              <p:txBody>
                <a:bodyPr wrap="none">
                  <a:spAutoFit/>
                </a:bodyPr>
                <a:lstStyle/>
                <a:p>
                  <a:r>
                    <a:rPr lang="zh-CN" altLang="en-US" sz="1200" b="1" dirty="0">
                      <a:solidFill>
                        <a:srgbClr val="11576A"/>
                      </a:solidFill>
                      <a:latin typeface="微软雅黑" pitchFamily="34" charset="-122"/>
                      <a:ea typeface="微软雅黑" pitchFamily="34" charset="-122"/>
                    </a:rPr>
                    <a:t>数据</a:t>
                  </a:r>
                </a:p>
              </p:txBody>
            </p:sp>
          </p:grpSp>
          <p:grpSp>
            <p:nvGrpSpPr>
              <p:cNvPr id="68" name="组合 28"/>
              <p:cNvGrpSpPr>
                <a:grpSpLocks/>
              </p:cNvGrpSpPr>
              <p:nvPr/>
            </p:nvGrpSpPr>
            <p:grpSpPr bwMode="auto">
              <a:xfrm>
                <a:off x="5190985" y="1253260"/>
                <a:ext cx="800219" cy="276999"/>
                <a:chOff x="2444905" y="1755501"/>
                <a:chExt cx="798822" cy="278255"/>
              </a:xfrm>
            </p:grpSpPr>
            <p:sp>
              <p:nvSpPr>
                <p:cNvPr id="69" name="矩形 17"/>
                <p:cNvSpPr>
                  <a:spLocks noChangeArrowheads="1"/>
                </p:cNvSpPr>
                <p:nvPr/>
              </p:nvSpPr>
              <p:spPr bwMode="auto">
                <a:xfrm>
                  <a:off x="2473231" y="1793966"/>
                  <a:ext cx="718891" cy="215998"/>
                </a:xfrm>
                <a:prstGeom prst="rect">
                  <a:avLst/>
                </a:prstGeom>
                <a:solidFill>
                  <a:schemeClr val="bg1"/>
                </a:solidFill>
                <a:ln w="28575" algn="ctr">
                  <a:solidFill>
                    <a:srgbClr val="005072"/>
                  </a:solidFill>
                  <a:round/>
                  <a:headEnd/>
                  <a:tailEnd/>
                </a:ln>
              </p:spPr>
              <p:txBody>
                <a:bodyPr/>
                <a:lstStyle/>
                <a:p>
                  <a:endParaRPr lang="zh-CN" altLang="en-US" sz="1600"/>
                </a:p>
              </p:txBody>
            </p:sp>
            <p:sp>
              <p:nvSpPr>
                <p:cNvPr id="70" name="TextBox 20"/>
                <p:cNvSpPr txBox="1">
                  <a:spLocks noChangeArrowheads="1"/>
                </p:cNvSpPr>
                <p:nvPr/>
              </p:nvSpPr>
              <p:spPr bwMode="auto">
                <a:xfrm>
                  <a:off x="2444905" y="1755501"/>
                  <a:ext cx="798822" cy="278255"/>
                </a:xfrm>
                <a:prstGeom prst="rect">
                  <a:avLst/>
                </a:prstGeom>
                <a:noFill/>
                <a:ln w="9525">
                  <a:noFill/>
                  <a:miter lim="800000"/>
                  <a:headEnd/>
                  <a:tailEnd/>
                </a:ln>
              </p:spPr>
              <p:txBody>
                <a:bodyPr wrap="none">
                  <a:spAutoFit/>
                </a:bodyPr>
                <a:lstStyle/>
                <a:p>
                  <a:r>
                    <a:rPr lang="zh-CN" altLang="en-US" sz="1200" b="1" dirty="0">
                      <a:solidFill>
                        <a:srgbClr val="11576A"/>
                      </a:solidFill>
                      <a:latin typeface="微软雅黑" pitchFamily="34" charset="-122"/>
                      <a:ea typeface="微软雅黑" pitchFamily="34" charset="-122"/>
                    </a:rPr>
                    <a:t>打开文件</a:t>
                  </a:r>
                </a:p>
              </p:txBody>
            </p:sp>
          </p:grpSp>
        </p:grpSp>
        <p:cxnSp>
          <p:nvCxnSpPr>
            <p:cNvPr id="26" name="直接连接符 25"/>
            <p:cNvCxnSpPr/>
            <p:nvPr/>
          </p:nvCxnSpPr>
          <p:spPr>
            <a:xfrm>
              <a:off x="4455484" y="1597713"/>
              <a:ext cx="0" cy="2493499"/>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190985" y="1583192"/>
              <a:ext cx="0" cy="2493499"/>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395565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left)">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5776" y="218475"/>
            <a:ext cx="4929222" cy="553998"/>
          </a:xfrm>
          <a:prstGeom prst="rect">
            <a:avLst/>
          </a:prstGeom>
          <a:noFill/>
        </p:spPr>
        <p:txBody>
          <a:bodyPr wrap="square" rtlCol="0">
            <a:spAutoFit/>
          </a:bodyPr>
          <a:lstStyle/>
          <a:p>
            <a:pPr>
              <a:spcBef>
                <a:spcPct val="50000"/>
              </a:spcBef>
            </a:pPr>
            <a:r>
              <a:rPr lang="zh-CN" altLang="en-US" sz="3000" b="1" dirty="0">
                <a:solidFill>
                  <a:srgbClr val="11576A"/>
                </a:solidFill>
                <a:latin typeface="微软雅黑" pitchFamily="34" charset="-122"/>
                <a:ea typeface="微软雅黑" pitchFamily="34" charset="-122"/>
              </a:rPr>
              <a:t>线程 </a:t>
            </a:r>
            <a:r>
              <a:rPr lang="en-US" altLang="zh-CN" sz="3000" b="1" dirty="0">
                <a:solidFill>
                  <a:srgbClr val="11576A"/>
                </a:solidFill>
                <a:latin typeface="微软雅黑" pitchFamily="34" charset="-122"/>
                <a:ea typeface="微软雅黑" pitchFamily="34" charset="-122"/>
              </a:rPr>
              <a:t>= </a:t>
            </a:r>
            <a:r>
              <a:rPr lang="zh-CN" altLang="en-US" sz="3000" b="1" dirty="0">
                <a:solidFill>
                  <a:srgbClr val="11576A"/>
                </a:solidFill>
                <a:latin typeface="微软雅黑" pitchFamily="34" charset="-122"/>
                <a:ea typeface="微软雅黑" pitchFamily="34" charset="-122"/>
              </a:rPr>
              <a:t>进程 </a:t>
            </a:r>
            <a:r>
              <a:rPr lang="en-US" altLang="en-US" sz="3000" b="1" dirty="0">
                <a:solidFill>
                  <a:srgbClr val="11576A"/>
                </a:solidFill>
                <a:latin typeface="微软雅黑" pitchFamily="34" charset="-122"/>
                <a:ea typeface="微软雅黑" pitchFamily="34" charset="-122"/>
              </a:rPr>
              <a:t>- </a:t>
            </a:r>
            <a:r>
              <a:rPr lang="zh-CN" altLang="en-US" sz="3000" b="1" dirty="0">
                <a:solidFill>
                  <a:srgbClr val="11576A"/>
                </a:solidFill>
                <a:latin typeface="微软雅黑" pitchFamily="34" charset="-122"/>
                <a:ea typeface="微软雅黑" pitchFamily="34" charset="-122"/>
              </a:rPr>
              <a:t>共享资源</a:t>
            </a:r>
          </a:p>
        </p:txBody>
      </p:sp>
      <p:grpSp>
        <p:nvGrpSpPr>
          <p:cNvPr id="4" name="组合 3"/>
          <p:cNvGrpSpPr/>
          <p:nvPr/>
        </p:nvGrpSpPr>
        <p:grpSpPr>
          <a:xfrm>
            <a:off x="834646" y="1021012"/>
            <a:ext cx="5880494" cy="1379344"/>
            <a:chOff x="834646" y="1021012"/>
            <a:chExt cx="5880494" cy="1379344"/>
          </a:xfrm>
        </p:grpSpPr>
        <p:sp>
          <p:nvSpPr>
            <p:cNvPr id="3" name="TextBox 2"/>
            <p:cNvSpPr txBox="1"/>
            <p:nvPr/>
          </p:nvSpPr>
          <p:spPr>
            <a:xfrm>
              <a:off x="1163614" y="1068163"/>
              <a:ext cx="1979626" cy="338554"/>
            </a:xfrm>
            <a:prstGeom prst="rect">
              <a:avLst/>
            </a:prstGeom>
            <a:noFill/>
          </p:spPr>
          <p:txBody>
            <a:bodyPr wrap="square" rtlCol="0">
              <a:spAutoFit/>
            </a:bodyPr>
            <a:lstStyle/>
            <a:p>
              <a:pPr>
                <a:lnSpc>
                  <a:spcPct val="80000"/>
                </a:lnSpc>
              </a:pPr>
              <a:r>
                <a:rPr lang="zh-CN" altLang="en-US" sz="2000" b="1">
                  <a:solidFill>
                    <a:srgbClr val="11576A"/>
                  </a:solidFill>
                  <a:latin typeface="微软雅黑" pitchFamily="34" charset="-122"/>
                  <a:ea typeface="微软雅黑" pitchFamily="34" charset="-122"/>
                </a:rPr>
                <a:t>线程的优点：</a:t>
              </a:r>
            </a:p>
          </p:txBody>
        </p:sp>
        <p:pic>
          <p:nvPicPr>
            <p:cNvPr id="5" name="图片 4" descr="小点1.png"/>
            <p:cNvPicPr>
              <a:picLocks noChangeAspect="1"/>
            </p:cNvPicPr>
            <p:nvPr/>
          </p:nvPicPr>
          <p:blipFill>
            <a:blip r:embed="rId2" cstate="print"/>
            <a:stretch>
              <a:fillRect/>
            </a:stretch>
          </p:blipFill>
          <p:spPr>
            <a:xfrm>
              <a:off x="1247751" y="1428742"/>
              <a:ext cx="152577" cy="148997"/>
            </a:xfrm>
            <a:prstGeom prst="rect">
              <a:avLst/>
            </a:prstGeom>
          </p:spPr>
        </p:pic>
        <p:sp>
          <p:nvSpPr>
            <p:cNvPr id="6" name="TextBox 5"/>
            <p:cNvSpPr txBox="1"/>
            <p:nvPr/>
          </p:nvSpPr>
          <p:spPr>
            <a:xfrm>
              <a:off x="1398566" y="1313255"/>
              <a:ext cx="5181636" cy="400110"/>
            </a:xfrm>
            <a:prstGeom prst="rect">
              <a:avLst/>
            </a:prstGeom>
            <a:noFill/>
          </p:spPr>
          <p:txBody>
            <a:bodyPr wrap="square" rtlCol="0">
              <a:spAutoFit/>
            </a:bodyPr>
            <a:lstStyle/>
            <a:p>
              <a:pPr marL="0" lvl="1"/>
              <a:r>
                <a:rPr lang="zh-CN" altLang="en-US" sz="2000" b="1">
                  <a:solidFill>
                    <a:srgbClr val="11576A"/>
                  </a:solidFill>
                  <a:latin typeface="微软雅黑" pitchFamily="34" charset="-122"/>
                  <a:ea typeface="微软雅黑" pitchFamily="34" charset="-122"/>
                </a:rPr>
                <a:t>一个进程中可以同时存在多个线程</a:t>
              </a:r>
            </a:p>
          </p:txBody>
        </p:sp>
        <p:pic>
          <p:nvPicPr>
            <p:cNvPr id="8" name="图片 7" descr="小点1.png"/>
            <p:cNvPicPr>
              <a:picLocks noChangeAspect="1"/>
            </p:cNvPicPr>
            <p:nvPr/>
          </p:nvPicPr>
          <p:blipFill>
            <a:blip r:embed="rId2" cstate="print"/>
            <a:stretch>
              <a:fillRect/>
            </a:stretch>
          </p:blipFill>
          <p:spPr>
            <a:xfrm>
              <a:off x="1247751" y="1792511"/>
              <a:ext cx="152577" cy="148997"/>
            </a:xfrm>
            <a:prstGeom prst="rect">
              <a:avLst/>
            </a:prstGeom>
          </p:spPr>
        </p:pic>
        <p:sp>
          <p:nvSpPr>
            <p:cNvPr id="9" name="TextBox 8"/>
            <p:cNvSpPr txBox="1"/>
            <p:nvPr/>
          </p:nvSpPr>
          <p:spPr>
            <a:xfrm>
              <a:off x="1382690" y="1655756"/>
              <a:ext cx="5189574" cy="400110"/>
            </a:xfrm>
            <a:prstGeom prst="rect">
              <a:avLst/>
            </a:prstGeom>
            <a:noFill/>
          </p:spPr>
          <p:txBody>
            <a:bodyPr wrap="square" rtlCol="0">
              <a:spAutoFit/>
            </a:bodyPr>
            <a:lstStyle/>
            <a:p>
              <a:pPr marL="0" lvl="1"/>
              <a:r>
                <a:rPr lang="zh-CN" altLang="en-US" sz="2000" b="1">
                  <a:solidFill>
                    <a:srgbClr val="11576A"/>
                  </a:solidFill>
                  <a:latin typeface="微软雅黑" pitchFamily="34" charset="-122"/>
                  <a:ea typeface="微软雅黑" pitchFamily="34" charset="-122"/>
                </a:rPr>
                <a:t>各个线程之间可以</a:t>
              </a:r>
              <a:r>
                <a:rPr lang="zh-CN" altLang="en-US" sz="2000" b="1">
                  <a:solidFill>
                    <a:srgbClr val="FF0000"/>
                  </a:solidFill>
                  <a:latin typeface="微软雅黑" pitchFamily="34" charset="-122"/>
                  <a:ea typeface="微软雅黑" pitchFamily="34" charset="-122"/>
                </a:rPr>
                <a:t>并发地执行</a:t>
              </a:r>
              <a:endParaRPr lang="en-US" altLang="zh-CN" sz="2000" b="1">
                <a:solidFill>
                  <a:srgbClr val="FF0000"/>
                </a:solidFill>
                <a:latin typeface="微软雅黑" pitchFamily="34" charset="-122"/>
                <a:ea typeface="微软雅黑" pitchFamily="34" charset="-122"/>
              </a:endParaRPr>
            </a:p>
          </p:txBody>
        </p:sp>
        <p:pic>
          <p:nvPicPr>
            <p:cNvPr id="11" name="图片 10" descr="小点1.png"/>
            <p:cNvPicPr>
              <a:picLocks noChangeAspect="1"/>
            </p:cNvPicPr>
            <p:nvPr/>
          </p:nvPicPr>
          <p:blipFill>
            <a:blip r:embed="rId2" cstate="print"/>
            <a:stretch>
              <a:fillRect/>
            </a:stretch>
          </p:blipFill>
          <p:spPr>
            <a:xfrm>
              <a:off x="1239561" y="2083826"/>
              <a:ext cx="152577" cy="148997"/>
            </a:xfrm>
            <a:prstGeom prst="rect">
              <a:avLst/>
            </a:prstGeom>
          </p:spPr>
        </p:pic>
        <p:sp>
          <p:nvSpPr>
            <p:cNvPr id="12" name="TextBox 11"/>
            <p:cNvSpPr txBox="1"/>
            <p:nvPr/>
          </p:nvSpPr>
          <p:spPr>
            <a:xfrm>
              <a:off x="1385866" y="2000246"/>
              <a:ext cx="5329274" cy="400110"/>
            </a:xfrm>
            <a:prstGeom prst="rect">
              <a:avLst/>
            </a:prstGeom>
            <a:noFill/>
          </p:spPr>
          <p:txBody>
            <a:bodyPr wrap="square" rtlCol="0">
              <a:spAutoFit/>
            </a:bodyPr>
            <a:lstStyle/>
            <a:p>
              <a:pPr marL="0" lvl="1"/>
              <a:r>
                <a:rPr lang="zh-CN" altLang="en-US" sz="2000" b="1">
                  <a:solidFill>
                    <a:srgbClr val="11576A"/>
                  </a:solidFill>
                  <a:latin typeface="微软雅黑" pitchFamily="34" charset="-122"/>
                  <a:ea typeface="微软雅黑" pitchFamily="34" charset="-122"/>
                </a:rPr>
                <a:t>各个线程之间可以</a:t>
              </a:r>
              <a:r>
                <a:rPr lang="zh-CN" altLang="en-US" sz="2000" b="1">
                  <a:solidFill>
                    <a:srgbClr val="FF0000"/>
                  </a:solidFill>
                  <a:latin typeface="微软雅黑" pitchFamily="34" charset="-122"/>
                  <a:ea typeface="微软雅黑" pitchFamily="34" charset="-122"/>
                </a:rPr>
                <a:t>共享地址空间和文件等资源</a:t>
              </a:r>
              <a:endParaRPr lang="en-US" altLang="zh-CN" sz="2000" b="1">
                <a:solidFill>
                  <a:srgbClr val="FF0000"/>
                </a:solidFill>
                <a:latin typeface="微软雅黑" pitchFamily="34" charset="-122"/>
                <a:ea typeface="微软雅黑" pitchFamily="34" charset="-122"/>
              </a:endParaRPr>
            </a:p>
          </p:txBody>
        </p:sp>
        <p:sp>
          <p:nvSpPr>
            <p:cNvPr id="20" name="TextBox 19"/>
            <p:cNvSpPr txBox="1"/>
            <p:nvPr/>
          </p:nvSpPr>
          <p:spPr>
            <a:xfrm>
              <a:off x="834646" y="1021012"/>
              <a:ext cx="43772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7" name="组合 6"/>
          <p:cNvGrpSpPr/>
          <p:nvPr/>
        </p:nvGrpSpPr>
        <p:grpSpPr>
          <a:xfrm>
            <a:off x="834646" y="2388232"/>
            <a:ext cx="5880494" cy="1047614"/>
            <a:chOff x="834646" y="2388232"/>
            <a:chExt cx="5880494" cy="1047614"/>
          </a:xfrm>
        </p:grpSpPr>
        <p:sp>
          <p:nvSpPr>
            <p:cNvPr id="13" name="TextBox 12"/>
            <p:cNvSpPr txBox="1"/>
            <p:nvPr/>
          </p:nvSpPr>
          <p:spPr>
            <a:xfrm>
              <a:off x="1155675" y="2448959"/>
              <a:ext cx="3450487" cy="338554"/>
            </a:xfrm>
            <a:prstGeom prst="rect">
              <a:avLst/>
            </a:prstGeom>
            <a:noFill/>
          </p:spPr>
          <p:txBody>
            <a:bodyPr wrap="square" rtlCol="0">
              <a:spAutoFit/>
            </a:bodyPr>
            <a:lstStyle/>
            <a:p>
              <a:pPr>
                <a:lnSpc>
                  <a:spcPct val="80000"/>
                </a:lnSpc>
              </a:pPr>
              <a:r>
                <a:rPr lang="zh-CN" altLang="en-US" sz="2000" b="1">
                  <a:solidFill>
                    <a:srgbClr val="11576A"/>
                  </a:solidFill>
                  <a:latin typeface="微软雅黑" pitchFamily="34" charset="-122"/>
                  <a:ea typeface="微软雅黑" pitchFamily="34" charset="-122"/>
                </a:rPr>
                <a:t>线程的缺点：</a:t>
              </a:r>
            </a:p>
          </p:txBody>
        </p:sp>
        <p:sp>
          <p:nvSpPr>
            <p:cNvPr id="15" name="TextBox 14"/>
            <p:cNvSpPr txBox="1"/>
            <p:nvPr/>
          </p:nvSpPr>
          <p:spPr>
            <a:xfrm>
              <a:off x="1403328" y="2727960"/>
              <a:ext cx="5311812" cy="707886"/>
            </a:xfrm>
            <a:prstGeom prst="rect">
              <a:avLst/>
            </a:prstGeom>
            <a:noFill/>
          </p:spPr>
          <p:txBody>
            <a:bodyPr wrap="square" rtlCol="0">
              <a:spAutoFit/>
            </a:bodyPr>
            <a:lstStyle/>
            <a:p>
              <a:pPr marL="0" lvl="1"/>
              <a:r>
                <a:rPr lang="zh-CN" altLang="en-US" sz="2000" b="1">
                  <a:solidFill>
                    <a:srgbClr val="FF0000"/>
                  </a:solidFill>
                  <a:latin typeface="微软雅黑" pitchFamily="34" charset="-122"/>
                  <a:ea typeface="微软雅黑" pitchFamily="34" charset="-122"/>
                </a:rPr>
                <a:t>一个线程崩溃，会导致其所属进程的所有线程崩溃</a:t>
              </a:r>
            </a:p>
          </p:txBody>
        </p:sp>
        <p:pic>
          <p:nvPicPr>
            <p:cNvPr id="16" name="图片 15" descr="小点1.png"/>
            <p:cNvPicPr>
              <a:picLocks noChangeAspect="1"/>
            </p:cNvPicPr>
            <p:nvPr/>
          </p:nvPicPr>
          <p:blipFill>
            <a:blip r:embed="rId2" cstate="print"/>
            <a:stretch>
              <a:fillRect/>
            </a:stretch>
          </p:blipFill>
          <p:spPr>
            <a:xfrm>
              <a:off x="1239561" y="2864715"/>
              <a:ext cx="129607" cy="148997"/>
            </a:xfrm>
            <a:prstGeom prst="rect">
              <a:avLst/>
            </a:prstGeom>
          </p:spPr>
        </p:pic>
        <p:sp>
          <p:nvSpPr>
            <p:cNvPr id="21" name="TextBox 20"/>
            <p:cNvSpPr txBox="1"/>
            <p:nvPr/>
          </p:nvSpPr>
          <p:spPr>
            <a:xfrm>
              <a:off x="834646" y="2388232"/>
              <a:ext cx="43772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8864984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8794" y="214296"/>
            <a:ext cx="5214974" cy="553998"/>
          </a:xfrm>
          <a:prstGeom prst="rect">
            <a:avLst/>
          </a:prstGeom>
          <a:noFill/>
        </p:spPr>
        <p:txBody>
          <a:bodyPr wrap="square" rtlCol="0">
            <a:spAutoFit/>
          </a:bodyPr>
          <a:lstStyle/>
          <a:p>
            <a:pPr>
              <a:spcBef>
                <a:spcPct val="50000"/>
              </a:spcBef>
            </a:pPr>
            <a:r>
              <a:rPr lang="zh-CN" altLang="en-US" sz="3000" b="1" dirty="0">
                <a:solidFill>
                  <a:srgbClr val="11576A"/>
                </a:solidFill>
                <a:latin typeface="微软雅黑" pitchFamily="34" charset="-122"/>
                <a:ea typeface="微软雅黑" pitchFamily="34" charset="-122"/>
              </a:rPr>
              <a:t>不同操作系统对线程的支持</a:t>
            </a:r>
          </a:p>
        </p:txBody>
      </p:sp>
      <p:cxnSp>
        <p:nvCxnSpPr>
          <p:cNvPr id="35" name="直接连接符 34"/>
          <p:cNvCxnSpPr/>
          <p:nvPr/>
        </p:nvCxnSpPr>
        <p:spPr>
          <a:xfrm rot="5400000">
            <a:off x="1871275" y="2918788"/>
            <a:ext cx="3960000" cy="1588"/>
          </a:xfrm>
          <a:prstGeom prst="line">
            <a:avLst/>
          </a:prstGeom>
          <a:ln w="28575">
            <a:solidFill>
              <a:srgbClr val="11576A"/>
            </a:solidFill>
            <a:prstDash val="sysDash"/>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76248" y="1142990"/>
            <a:ext cx="3174233" cy="3495506"/>
            <a:chOff x="676248" y="1142990"/>
            <a:chExt cx="3174233" cy="3495506"/>
          </a:xfrm>
        </p:grpSpPr>
        <p:cxnSp>
          <p:nvCxnSpPr>
            <p:cNvPr id="37" name="直接连接符 36"/>
            <p:cNvCxnSpPr/>
            <p:nvPr/>
          </p:nvCxnSpPr>
          <p:spPr>
            <a:xfrm>
              <a:off x="676248" y="2835988"/>
              <a:ext cx="3174233" cy="2308"/>
            </a:xfrm>
            <a:prstGeom prst="line">
              <a:avLst/>
            </a:prstGeom>
            <a:ln w="28575">
              <a:solidFill>
                <a:srgbClr val="11576A"/>
              </a:solidFill>
              <a:prstDash val="dash"/>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957690" y="1142990"/>
              <a:ext cx="2508760" cy="3495506"/>
              <a:chOff x="957690" y="1142990"/>
              <a:chExt cx="2508760" cy="3495506"/>
            </a:xfrm>
          </p:grpSpPr>
          <p:sp>
            <p:nvSpPr>
              <p:cNvPr id="17" name="Text Box 12"/>
              <p:cNvSpPr txBox="1">
                <a:spLocks noChangeArrowheads="1"/>
              </p:cNvSpPr>
              <p:nvPr/>
            </p:nvSpPr>
            <p:spPr bwMode="auto">
              <a:xfrm>
                <a:off x="1259632" y="2499742"/>
                <a:ext cx="1928826"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lvl2pPr/>
                <a:lvl3pPr/>
                <a:lvl4pPr/>
                <a:lvl5pPr/>
                <a:lvl6pPr/>
                <a:lvl7pPr/>
                <a:lvl8pPr/>
                <a:lvl9pPr/>
              </a:lstStyle>
              <a:p>
                <a:pPr eaLnBrk="1" hangingPunct="1">
                  <a:spcBef>
                    <a:spcPct val="50000"/>
                  </a:spcBef>
                </a:pPr>
                <a:r>
                  <a:rPr lang="zh-CN" altLang="en-US" sz="1600" b="1" dirty="0">
                    <a:solidFill>
                      <a:srgbClr val="005472"/>
                    </a:solidFill>
                    <a:latin typeface="微软雅黑" pitchFamily="34" charset="-122"/>
                    <a:ea typeface="微软雅黑" pitchFamily="34" charset="-122"/>
                    <a:cs typeface="宋体" charset="0"/>
                  </a:rPr>
                  <a:t>实例：</a:t>
                </a:r>
                <a:r>
                  <a:rPr lang="en-US" sz="1600" b="1" dirty="0">
                    <a:solidFill>
                      <a:srgbClr val="005472"/>
                    </a:solidFill>
                    <a:latin typeface="微软雅黑" pitchFamily="34" charset="-122"/>
                    <a:ea typeface="微软雅黑" pitchFamily="34" charset="-122"/>
                    <a:cs typeface="宋体" charset="0"/>
                  </a:rPr>
                  <a:t>MS-DOS</a:t>
                </a:r>
              </a:p>
            </p:txBody>
          </p:sp>
          <p:sp>
            <p:nvSpPr>
              <p:cNvPr id="22" name="Text Box 12"/>
              <p:cNvSpPr txBox="1">
                <a:spLocks noChangeArrowheads="1"/>
              </p:cNvSpPr>
              <p:nvPr/>
            </p:nvSpPr>
            <p:spPr bwMode="auto">
              <a:xfrm>
                <a:off x="1403648" y="4299942"/>
                <a:ext cx="1872208"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lvl2pPr/>
                <a:lvl3pPr/>
                <a:lvl4pPr/>
                <a:lvl5pPr/>
                <a:lvl6pPr/>
                <a:lvl7pPr/>
                <a:lvl8pPr/>
                <a:lvl9pPr/>
              </a:lstStyle>
              <a:p>
                <a:pPr eaLnBrk="1" hangingPunct="1">
                  <a:spcBef>
                    <a:spcPct val="50000"/>
                  </a:spcBef>
                </a:pPr>
                <a:r>
                  <a:rPr lang="zh-CN" altLang="en-US" sz="1600" b="1" dirty="0">
                    <a:solidFill>
                      <a:srgbClr val="11576A"/>
                    </a:solidFill>
                    <a:latin typeface="微软雅黑" pitchFamily="34" charset="-122"/>
                    <a:ea typeface="微软雅黑" pitchFamily="34" charset="-122"/>
                    <a:cs typeface="宋体" charset="0"/>
                  </a:rPr>
                  <a:t>实例：传统</a:t>
                </a:r>
                <a:r>
                  <a:rPr lang="en-US" altLang="zh-CN" sz="1600" b="1" dirty="0">
                    <a:solidFill>
                      <a:srgbClr val="11576A"/>
                    </a:solidFill>
                    <a:latin typeface="微软雅黑" pitchFamily="34" charset="-122"/>
                    <a:ea typeface="微软雅黑" pitchFamily="34" charset="-122"/>
                    <a:cs typeface="宋体" charset="0"/>
                  </a:rPr>
                  <a:t>UNIX</a:t>
                </a:r>
                <a:endParaRPr lang="en-US" sz="1600" b="1" dirty="0">
                  <a:solidFill>
                    <a:srgbClr val="11576A"/>
                  </a:solidFill>
                  <a:latin typeface="微软雅黑" pitchFamily="34" charset="-122"/>
                  <a:ea typeface="微软雅黑" pitchFamily="34" charset="-122"/>
                  <a:cs typeface="宋体" charset="0"/>
                </a:endParaRPr>
              </a:p>
            </p:txBody>
          </p:sp>
          <p:sp>
            <p:nvSpPr>
              <p:cNvPr id="29" name="矩形 28"/>
              <p:cNvSpPr/>
              <p:nvPr/>
            </p:nvSpPr>
            <p:spPr>
              <a:xfrm>
                <a:off x="1643042" y="1142990"/>
                <a:ext cx="1080000" cy="1080000"/>
              </a:xfrm>
              <a:prstGeom prst="rect">
                <a:avLst/>
              </a:prstGeom>
              <a:gradFill>
                <a:gsLst>
                  <a:gs pos="100000">
                    <a:srgbClr val="11576A"/>
                  </a:gs>
                  <a:gs pos="0">
                    <a:srgbClr val="0EB1C8"/>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任意多边形 38"/>
              <p:cNvSpPr>
                <a:spLocks noChangeAspect="1"/>
              </p:cNvSpPr>
              <p:nvPr/>
            </p:nvSpPr>
            <p:spPr>
              <a:xfrm>
                <a:off x="2071670" y="1357304"/>
                <a:ext cx="184720" cy="720000"/>
              </a:xfrm>
              <a:custGeom>
                <a:avLst/>
                <a:gdLst>
                  <a:gd name="connsiteX0" fmla="*/ 68792 w 144992"/>
                  <a:gd name="connsiteY0" fmla="*/ 0 h 565150"/>
                  <a:gd name="connsiteX1" fmla="*/ 135467 w 144992"/>
                  <a:gd name="connsiteY1" fmla="*/ 44450 h 565150"/>
                  <a:gd name="connsiteX2" fmla="*/ 11642 w 144992"/>
                  <a:gd name="connsiteY2" fmla="*/ 257175 h 565150"/>
                  <a:gd name="connsiteX3" fmla="*/ 119592 w 144992"/>
                  <a:gd name="connsiteY3" fmla="*/ 304800 h 565150"/>
                  <a:gd name="connsiteX4" fmla="*/ 8467 w 144992"/>
                  <a:gd name="connsiteY4" fmla="*/ 520700 h 565150"/>
                  <a:gd name="connsiteX5" fmla="*/ 68792 w 144992"/>
                  <a:gd name="connsiteY5" fmla="*/ 56515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92" h="565150">
                    <a:moveTo>
                      <a:pt x="68792" y="0"/>
                    </a:moveTo>
                    <a:cubicBezTo>
                      <a:pt x="106892" y="794"/>
                      <a:pt x="144992" y="1588"/>
                      <a:pt x="135467" y="44450"/>
                    </a:cubicBezTo>
                    <a:cubicBezTo>
                      <a:pt x="125942" y="87312"/>
                      <a:pt x="14288" y="213783"/>
                      <a:pt x="11642" y="257175"/>
                    </a:cubicBezTo>
                    <a:cubicBezTo>
                      <a:pt x="8996" y="300567"/>
                      <a:pt x="120121" y="260879"/>
                      <a:pt x="119592" y="304800"/>
                    </a:cubicBezTo>
                    <a:cubicBezTo>
                      <a:pt x="119063" y="348721"/>
                      <a:pt x="16934" y="477308"/>
                      <a:pt x="8467" y="520700"/>
                    </a:cubicBezTo>
                    <a:cubicBezTo>
                      <a:pt x="0" y="564092"/>
                      <a:pt x="101600" y="550863"/>
                      <a:pt x="68792" y="565150"/>
                    </a:cubicBezTo>
                  </a:path>
                </a:pathLst>
              </a:cu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矩形 56"/>
              <p:cNvSpPr/>
              <p:nvPr/>
            </p:nvSpPr>
            <p:spPr>
              <a:xfrm>
                <a:off x="957690" y="2928940"/>
                <a:ext cx="1080000" cy="1080000"/>
              </a:xfrm>
              <a:prstGeom prst="rect">
                <a:avLst/>
              </a:prstGeom>
              <a:gradFill>
                <a:gsLst>
                  <a:gs pos="100000">
                    <a:srgbClr val="11576A"/>
                  </a:gs>
                  <a:gs pos="0">
                    <a:srgbClr val="0EB1C8"/>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任意多边形 59"/>
              <p:cNvSpPr>
                <a:spLocks noChangeAspect="1"/>
              </p:cNvSpPr>
              <p:nvPr/>
            </p:nvSpPr>
            <p:spPr>
              <a:xfrm>
                <a:off x="1386318" y="3143254"/>
                <a:ext cx="184720" cy="720000"/>
              </a:xfrm>
              <a:custGeom>
                <a:avLst/>
                <a:gdLst>
                  <a:gd name="connsiteX0" fmla="*/ 68792 w 144992"/>
                  <a:gd name="connsiteY0" fmla="*/ 0 h 565150"/>
                  <a:gd name="connsiteX1" fmla="*/ 135467 w 144992"/>
                  <a:gd name="connsiteY1" fmla="*/ 44450 h 565150"/>
                  <a:gd name="connsiteX2" fmla="*/ 11642 w 144992"/>
                  <a:gd name="connsiteY2" fmla="*/ 257175 h 565150"/>
                  <a:gd name="connsiteX3" fmla="*/ 119592 w 144992"/>
                  <a:gd name="connsiteY3" fmla="*/ 304800 h 565150"/>
                  <a:gd name="connsiteX4" fmla="*/ 8467 w 144992"/>
                  <a:gd name="connsiteY4" fmla="*/ 520700 h 565150"/>
                  <a:gd name="connsiteX5" fmla="*/ 68792 w 144992"/>
                  <a:gd name="connsiteY5" fmla="*/ 56515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92" h="565150">
                    <a:moveTo>
                      <a:pt x="68792" y="0"/>
                    </a:moveTo>
                    <a:cubicBezTo>
                      <a:pt x="106892" y="794"/>
                      <a:pt x="144992" y="1588"/>
                      <a:pt x="135467" y="44450"/>
                    </a:cubicBezTo>
                    <a:cubicBezTo>
                      <a:pt x="125942" y="87312"/>
                      <a:pt x="14288" y="213783"/>
                      <a:pt x="11642" y="257175"/>
                    </a:cubicBezTo>
                    <a:cubicBezTo>
                      <a:pt x="8996" y="300567"/>
                      <a:pt x="120121" y="260879"/>
                      <a:pt x="119592" y="304800"/>
                    </a:cubicBezTo>
                    <a:cubicBezTo>
                      <a:pt x="119063" y="348721"/>
                      <a:pt x="16934" y="477308"/>
                      <a:pt x="8467" y="520700"/>
                    </a:cubicBezTo>
                    <a:cubicBezTo>
                      <a:pt x="0" y="564092"/>
                      <a:pt x="101600" y="550863"/>
                      <a:pt x="68792" y="565150"/>
                    </a:cubicBezTo>
                  </a:path>
                </a:pathLst>
              </a:cu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矩形 60"/>
              <p:cNvSpPr/>
              <p:nvPr/>
            </p:nvSpPr>
            <p:spPr>
              <a:xfrm>
                <a:off x="2386450" y="2928940"/>
                <a:ext cx="1080000" cy="1080000"/>
              </a:xfrm>
              <a:prstGeom prst="rect">
                <a:avLst/>
              </a:prstGeom>
              <a:gradFill>
                <a:gsLst>
                  <a:gs pos="100000">
                    <a:srgbClr val="11576A"/>
                  </a:gs>
                  <a:gs pos="0">
                    <a:srgbClr val="0EB1C8"/>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任意多边形 63"/>
              <p:cNvSpPr>
                <a:spLocks noChangeAspect="1"/>
              </p:cNvSpPr>
              <p:nvPr/>
            </p:nvSpPr>
            <p:spPr>
              <a:xfrm>
                <a:off x="2815078" y="3143254"/>
                <a:ext cx="184720" cy="720000"/>
              </a:xfrm>
              <a:custGeom>
                <a:avLst/>
                <a:gdLst>
                  <a:gd name="connsiteX0" fmla="*/ 68792 w 144992"/>
                  <a:gd name="connsiteY0" fmla="*/ 0 h 565150"/>
                  <a:gd name="connsiteX1" fmla="*/ 135467 w 144992"/>
                  <a:gd name="connsiteY1" fmla="*/ 44450 h 565150"/>
                  <a:gd name="connsiteX2" fmla="*/ 11642 w 144992"/>
                  <a:gd name="connsiteY2" fmla="*/ 257175 h 565150"/>
                  <a:gd name="connsiteX3" fmla="*/ 119592 w 144992"/>
                  <a:gd name="connsiteY3" fmla="*/ 304800 h 565150"/>
                  <a:gd name="connsiteX4" fmla="*/ 8467 w 144992"/>
                  <a:gd name="connsiteY4" fmla="*/ 520700 h 565150"/>
                  <a:gd name="connsiteX5" fmla="*/ 68792 w 144992"/>
                  <a:gd name="connsiteY5" fmla="*/ 56515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92" h="565150">
                    <a:moveTo>
                      <a:pt x="68792" y="0"/>
                    </a:moveTo>
                    <a:cubicBezTo>
                      <a:pt x="106892" y="794"/>
                      <a:pt x="144992" y="1588"/>
                      <a:pt x="135467" y="44450"/>
                    </a:cubicBezTo>
                    <a:cubicBezTo>
                      <a:pt x="125942" y="87312"/>
                      <a:pt x="14288" y="213783"/>
                      <a:pt x="11642" y="257175"/>
                    </a:cubicBezTo>
                    <a:cubicBezTo>
                      <a:pt x="8996" y="300567"/>
                      <a:pt x="120121" y="260879"/>
                      <a:pt x="119592" y="304800"/>
                    </a:cubicBezTo>
                    <a:cubicBezTo>
                      <a:pt x="119063" y="348721"/>
                      <a:pt x="16934" y="477308"/>
                      <a:pt x="8467" y="520700"/>
                    </a:cubicBezTo>
                    <a:cubicBezTo>
                      <a:pt x="0" y="564092"/>
                      <a:pt x="101600" y="550863"/>
                      <a:pt x="68792" y="565150"/>
                    </a:cubicBezTo>
                  </a:path>
                </a:pathLst>
              </a:cu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TextBox 66"/>
              <p:cNvSpPr txBox="1"/>
              <p:nvPr/>
            </p:nvSpPr>
            <p:spPr>
              <a:xfrm>
                <a:off x="1520340" y="2156504"/>
                <a:ext cx="1338828" cy="369332"/>
              </a:xfrm>
              <a:prstGeom prst="rect">
                <a:avLst/>
              </a:prstGeom>
              <a:noFill/>
            </p:spPr>
            <p:txBody>
              <a:bodyPr wrap="none" rtlCol="0">
                <a:spAutoFit/>
              </a:bodyPr>
              <a:lstStyle/>
              <a:p>
                <a:pPr algn="ctr"/>
                <a:r>
                  <a:rPr lang="zh-CN" altLang="en-US" b="1" dirty="0">
                    <a:solidFill>
                      <a:srgbClr val="11576A"/>
                    </a:solidFill>
                    <a:latin typeface="微软雅黑" pitchFamily="34" charset="-122"/>
                    <a:ea typeface="微软雅黑" pitchFamily="34" charset="-122"/>
                  </a:rPr>
                  <a:t>单进程系统</a:t>
                </a:r>
              </a:p>
            </p:txBody>
          </p:sp>
          <p:sp>
            <p:nvSpPr>
              <p:cNvPr id="68" name="TextBox 67"/>
              <p:cNvSpPr txBox="1"/>
              <p:nvPr/>
            </p:nvSpPr>
            <p:spPr>
              <a:xfrm>
                <a:off x="1531155" y="4013892"/>
                <a:ext cx="1338828" cy="369332"/>
              </a:xfrm>
              <a:prstGeom prst="rect">
                <a:avLst/>
              </a:prstGeom>
              <a:noFill/>
            </p:spPr>
            <p:txBody>
              <a:bodyPr wrap="none" rtlCol="0">
                <a:spAutoFit/>
              </a:bodyPr>
              <a:lstStyle/>
              <a:p>
                <a:pPr algn="ctr"/>
                <a:r>
                  <a:rPr lang="zh-CN" altLang="en-US" b="1" dirty="0">
                    <a:solidFill>
                      <a:srgbClr val="11576A"/>
                    </a:solidFill>
                    <a:latin typeface="微软雅黑" pitchFamily="34" charset="-122"/>
                    <a:ea typeface="微软雅黑" pitchFamily="34" charset="-122"/>
                  </a:rPr>
                  <a:t>多进程系统</a:t>
                </a:r>
              </a:p>
            </p:txBody>
          </p:sp>
        </p:grpSp>
      </p:grpSp>
      <p:grpSp>
        <p:nvGrpSpPr>
          <p:cNvPr id="7" name="组合 6"/>
          <p:cNvGrpSpPr/>
          <p:nvPr/>
        </p:nvGrpSpPr>
        <p:grpSpPr>
          <a:xfrm>
            <a:off x="3842707" y="1142990"/>
            <a:ext cx="3174233" cy="3567514"/>
            <a:chOff x="3842707" y="1142990"/>
            <a:chExt cx="3174233" cy="3567514"/>
          </a:xfrm>
        </p:grpSpPr>
        <p:grpSp>
          <p:nvGrpSpPr>
            <p:cNvPr id="4" name="组合 3"/>
            <p:cNvGrpSpPr/>
            <p:nvPr/>
          </p:nvGrpSpPr>
          <p:grpSpPr>
            <a:xfrm>
              <a:off x="4199164" y="1142990"/>
              <a:ext cx="2508760" cy="3567514"/>
              <a:chOff x="4199164" y="1142990"/>
              <a:chExt cx="2508760" cy="3567514"/>
            </a:xfrm>
          </p:grpSpPr>
          <p:sp>
            <p:nvSpPr>
              <p:cNvPr id="19" name="Text Box 12"/>
              <p:cNvSpPr txBox="1">
                <a:spLocks noChangeArrowheads="1"/>
              </p:cNvSpPr>
              <p:nvPr/>
            </p:nvSpPr>
            <p:spPr bwMode="auto">
              <a:xfrm>
                <a:off x="4499992" y="2499742"/>
                <a:ext cx="1872208"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lvl2pPr/>
                <a:lvl3pPr/>
                <a:lvl4pPr/>
                <a:lvl5pPr/>
                <a:lvl6pPr/>
                <a:lvl7pPr/>
                <a:lvl8pPr/>
                <a:lvl9pPr/>
              </a:lstStyle>
              <a:p>
                <a:pPr eaLnBrk="1" hangingPunct="1">
                  <a:spcBef>
                    <a:spcPct val="50000"/>
                  </a:spcBef>
                </a:pPr>
                <a:r>
                  <a:rPr lang="zh-CN" altLang="en-US" sz="1600" b="1" dirty="0">
                    <a:solidFill>
                      <a:srgbClr val="11576A"/>
                    </a:solidFill>
                    <a:latin typeface="微软雅黑" pitchFamily="34" charset="-122"/>
                    <a:ea typeface="微软雅黑" pitchFamily="34" charset="-122"/>
                    <a:cs typeface="宋体" charset="0"/>
                  </a:rPr>
                  <a:t>实例：</a:t>
                </a:r>
                <a:r>
                  <a:rPr lang="en-US" altLang="zh-CN" sz="1600" b="1" dirty="0" err="1">
                    <a:solidFill>
                      <a:srgbClr val="11576A"/>
                    </a:solidFill>
                    <a:latin typeface="微软雅黑" pitchFamily="34" charset="-122"/>
                    <a:ea typeface="微软雅黑" pitchFamily="34" charset="-122"/>
                    <a:cs typeface="宋体" charset="0"/>
                  </a:rPr>
                  <a:t>pSOS</a:t>
                </a:r>
                <a:endParaRPr lang="en-US" sz="1600" b="1" dirty="0">
                  <a:solidFill>
                    <a:srgbClr val="11576A"/>
                  </a:solidFill>
                  <a:latin typeface="微软雅黑" pitchFamily="34" charset="-122"/>
                  <a:ea typeface="微软雅黑" pitchFamily="34" charset="-122"/>
                  <a:cs typeface="宋体" charset="0"/>
                </a:endParaRPr>
              </a:p>
            </p:txBody>
          </p:sp>
          <p:sp>
            <p:nvSpPr>
              <p:cNvPr id="23" name="Text Box 12"/>
              <p:cNvSpPr txBox="1">
                <a:spLocks noChangeArrowheads="1"/>
              </p:cNvSpPr>
              <p:nvPr/>
            </p:nvSpPr>
            <p:spPr bwMode="auto">
              <a:xfrm>
                <a:off x="4572000" y="4371950"/>
                <a:ext cx="1872208"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lvl2pPr/>
                <a:lvl3pPr/>
                <a:lvl4pPr/>
                <a:lvl5pPr/>
                <a:lvl6pPr/>
                <a:lvl7pPr/>
                <a:lvl8pPr/>
                <a:lvl9pPr/>
              </a:lstStyle>
              <a:p>
                <a:pPr eaLnBrk="1" hangingPunct="1">
                  <a:spcBef>
                    <a:spcPct val="50000"/>
                  </a:spcBef>
                </a:pPr>
                <a:r>
                  <a:rPr lang="zh-CN" altLang="en-US" sz="1600" b="1" dirty="0">
                    <a:solidFill>
                      <a:srgbClr val="11576A"/>
                    </a:solidFill>
                    <a:latin typeface="微软雅黑" pitchFamily="34" charset="-122"/>
                    <a:ea typeface="微软雅黑" pitchFamily="34" charset="-122"/>
                    <a:cs typeface="宋体" charset="0"/>
                  </a:rPr>
                  <a:t>实例：现代</a:t>
                </a:r>
                <a:r>
                  <a:rPr lang="en-US" altLang="zh-CN" sz="1600" b="1" dirty="0">
                    <a:solidFill>
                      <a:srgbClr val="11576A"/>
                    </a:solidFill>
                    <a:latin typeface="微软雅黑" pitchFamily="34" charset="-122"/>
                    <a:ea typeface="微软雅黑" pitchFamily="34" charset="-122"/>
                    <a:cs typeface="宋体" charset="0"/>
                  </a:rPr>
                  <a:t>UNIX</a:t>
                </a:r>
                <a:endParaRPr lang="en-US" sz="1600" b="1" dirty="0">
                  <a:solidFill>
                    <a:srgbClr val="11576A"/>
                  </a:solidFill>
                  <a:latin typeface="微软雅黑" pitchFamily="34" charset="-122"/>
                  <a:ea typeface="微软雅黑" pitchFamily="34" charset="-122"/>
                  <a:cs typeface="宋体" charset="0"/>
                </a:endParaRPr>
              </a:p>
            </p:txBody>
          </p:sp>
          <p:sp>
            <p:nvSpPr>
              <p:cNvPr id="40" name="矩形 39"/>
              <p:cNvSpPr/>
              <p:nvPr/>
            </p:nvSpPr>
            <p:spPr>
              <a:xfrm>
                <a:off x="4934142" y="1142990"/>
                <a:ext cx="1080000" cy="1080000"/>
              </a:xfrm>
              <a:prstGeom prst="rect">
                <a:avLst/>
              </a:prstGeom>
              <a:gradFill>
                <a:gsLst>
                  <a:gs pos="100000">
                    <a:srgbClr val="11576A"/>
                  </a:gs>
                  <a:gs pos="0">
                    <a:srgbClr val="0EB1C8"/>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任意多边形 40"/>
              <p:cNvSpPr>
                <a:spLocks noChangeAspect="1"/>
              </p:cNvSpPr>
              <p:nvPr/>
            </p:nvSpPr>
            <p:spPr>
              <a:xfrm>
                <a:off x="5648522" y="1357304"/>
                <a:ext cx="184720" cy="720000"/>
              </a:xfrm>
              <a:custGeom>
                <a:avLst/>
                <a:gdLst>
                  <a:gd name="connsiteX0" fmla="*/ 68792 w 144992"/>
                  <a:gd name="connsiteY0" fmla="*/ 0 h 565150"/>
                  <a:gd name="connsiteX1" fmla="*/ 135467 w 144992"/>
                  <a:gd name="connsiteY1" fmla="*/ 44450 h 565150"/>
                  <a:gd name="connsiteX2" fmla="*/ 11642 w 144992"/>
                  <a:gd name="connsiteY2" fmla="*/ 257175 h 565150"/>
                  <a:gd name="connsiteX3" fmla="*/ 119592 w 144992"/>
                  <a:gd name="connsiteY3" fmla="*/ 304800 h 565150"/>
                  <a:gd name="connsiteX4" fmla="*/ 8467 w 144992"/>
                  <a:gd name="connsiteY4" fmla="*/ 520700 h 565150"/>
                  <a:gd name="connsiteX5" fmla="*/ 68792 w 144992"/>
                  <a:gd name="connsiteY5" fmla="*/ 56515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92" h="565150">
                    <a:moveTo>
                      <a:pt x="68792" y="0"/>
                    </a:moveTo>
                    <a:cubicBezTo>
                      <a:pt x="106892" y="794"/>
                      <a:pt x="144992" y="1588"/>
                      <a:pt x="135467" y="44450"/>
                    </a:cubicBezTo>
                    <a:cubicBezTo>
                      <a:pt x="125942" y="87312"/>
                      <a:pt x="14288" y="213783"/>
                      <a:pt x="11642" y="257175"/>
                    </a:cubicBezTo>
                    <a:cubicBezTo>
                      <a:pt x="8996" y="300567"/>
                      <a:pt x="120121" y="260879"/>
                      <a:pt x="119592" y="304800"/>
                    </a:cubicBezTo>
                    <a:cubicBezTo>
                      <a:pt x="119063" y="348721"/>
                      <a:pt x="16934" y="477308"/>
                      <a:pt x="8467" y="520700"/>
                    </a:cubicBezTo>
                    <a:cubicBezTo>
                      <a:pt x="0" y="564092"/>
                      <a:pt x="101600" y="550863"/>
                      <a:pt x="68792" y="565150"/>
                    </a:cubicBezTo>
                  </a:path>
                </a:pathLst>
              </a:cu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任意多边形 41"/>
              <p:cNvSpPr>
                <a:spLocks noChangeAspect="1"/>
              </p:cNvSpPr>
              <p:nvPr/>
            </p:nvSpPr>
            <p:spPr>
              <a:xfrm>
                <a:off x="5077018" y="1357304"/>
                <a:ext cx="184720" cy="720000"/>
              </a:xfrm>
              <a:custGeom>
                <a:avLst/>
                <a:gdLst>
                  <a:gd name="connsiteX0" fmla="*/ 68792 w 144992"/>
                  <a:gd name="connsiteY0" fmla="*/ 0 h 565150"/>
                  <a:gd name="connsiteX1" fmla="*/ 135467 w 144992"/>
                  <a:gd name="connsiteY1" fmla="*/ 44450 h 565150"/>
                  <a:gd name="connsiteX2" fmla="*/ 11642 w 144992"/>
                  <a:gd name="connsiteY2" fmla="*/ 257175 h 565150"/>
                  <a:gd name="connsiteX3" fmla="*/ 119592 w 144992"/>
                  <a:gd name="connsiteY3" fmla="*/ 304800 h 565150"/>
                  <a:gd name="connsiteX4" fmla="*/ 8467 w 144992"/>
                  <a:gd name="connsiteY4" fmla="*/ 520700 h 565150"/>
                  <a:gd name="connsiteX5" fmla="*/ 68792 w 144992"/>
                  <a:gd name="connsiteY5" fmla="*/ 56515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92" h="565150">
                    <a:moveTo>
                      <a:pt x="68792" y="0"/>
                    </a:moveTo>
                    <a:cubicBezTo>
                      <a:pt x="106892" y="794"/>
                      <a:pt x="144992" y="1588"/>
                      <a:pt x="135467" y="44450"/>
                    </a:cubicBezTo>
                    <a:cubicBezTo>
                      <a:pt x="125942" y="87312"/>
                      <a:pt x="14288" y="213783"/>
                      <a:pt x="11642" y="257175"/>
                    </a:cubicBezTo>
                    <a:cubicBezTo>
                      <a:pt x="8996" y="300567"/>
                      <a:pt x="120121" y="260879"/>
                      <a:pt x="119592" y="304800"/>
                    </a:cubicBezTo>
                    <a:cubicBezTo>
                      <a:pt x="119063" y="348721"/>
                      <a:pt x="16934" y="477308"/>
                      <a:pt x="8467" y="520700"/>
                    </a:cubicBezTo>
                    <a:cubicBezTo>
                      <a:pt x="0" y="564092"/>
                      <a:pt x="101600" y="550863"/>
                      <a:pt x="68792" y="565150"/>
                    </a:cubicBezTo>
                  </a:path>
                </a:pathLst>
              </a:cu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任意多边形 42"/>
              <p:cNvSpPr>
                <a:spLocks noChangeAspect="1"/>
              </p:cNvSpPr>
              <p:nvPr/>
            </p:nvSpPr>
            <p:spPr>
              <a:xfrm>
                <a:off x="5362770" y="1357304"/>
                <a:ext cx="184720" cy="720000"/>
              </a:xfrm>
              <a:custGeom>
                <a:avLst/>
                <a:gdLst>
                  <a:gd name="connsiteX0" fmla="*/ 68792 w 144992"/>
                  <a:gd name="connsiteY0" fmla="*/ 0 h 565150"/>
                  <a:gd name="connsiteX1" fmla="*/ 135467 w 144992"/>
                  <a:gd name="connsiteY1" fmla="*/ 44450 h 565150"/>
                  <a:gd name="connsiteX2" fmla="*/ 11642 w 144992"/>
                  <a:gd name="connsiteY2" fmla="*/ 257175 h 565150"/>
                  <a:gd name="connsiteX3" fmla="*/ 119592 w 144992"/>
                  <a:gd name="connsiteY3" fmla="*/ 304800 h 565150"/>
                  <a:gd name="connsiteX4" fmla="*/ 8467 w 144992"/>
                  <a:gd name="connsiteY4" fmla="*/ 520700 h 565150"/>
                  <a:gd name="connsiteX5" fmla="*/ 68792 w 144992"/>
                  <a:gd name="connsiteY5" fmla="*/ 56515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92" h="565150">
                    <a:moveTo>
                      <a:pt x="68792" y="0"/>
                    </a:moveTo>
                    <a:cubicBezTo>
                      <a:pt x="106892" y="794"/>
                      <a:pt x="144992" y="1588"/>
                      <a:pt x="135467" y="44450"/>
                    </a:cubicBezTo>
                    <a:cubicBezTo>
                      <a:pt x="125942" y="87312"/>
                      <a:pt x="14288" y="213783"/>
                      <a:pt x="11642" y="257175"/>
                    </a:cubicBezTo>
                    <a:cubicBezTo>
                      <a:pt x="8996" y="300567"/>
                      <a:pt x="120121" y="260879"/>
                      <a:pt x="119592" y="304800"/>
                    </a:cubicBezTo>
                    <a:cubicBezTo>
                      <a:pt x="119063" y="348721"/>
                      <a:pt x="16934" y="477308"/>
                      <a:pt x="8467" y="520700"/>
                    </a:cubicBezTo>
                    <a:cubicBezTo>
                      <a:pt x="0" y="564092"/>
                      <a:pt x="101600" y="550863"/>
                      <a:pt x="68792" y="565150"/>
                    </a:cubicBezTo>
                  </a:path>
                </a:pathLst>
              </a:cu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矩形 43"/>
              <p:cNvSpPr/>
              <p:nvPr/>
            </p:nvSpPr>
            <p:spPr>
              <a:xfrm>
                <a:off x="4199164" y="2928940"/>
                <a:ext cx="1080000" cy="1080000"/>
              </a:xfrm>
              <a:prstGeom prst="rect">
                <a:avLst/>
              </a:prstGeom>
              <a:gradFill>
                <a:gsLst>
                  <a:gs pos="100000">
                    <a:srgbClr val="11576A"/>
                  </a:gs>
                  <a:gs pos="0">
                    <a:srgbClr val="0EB1C8"/>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任意多边形 44"/>
              <p:cNvSpPr>
                <a:spLocks noChangeAspect="1"/>
              </p:cNvSpPr>
              <p:nvPr/>
            </p:nvSpPr>
            <p:spPr>
              <a:xfrm>
                <a:off x="4913544" y="3143254"/>
                <a:ext cx="184720" cy="720000"/>
              </a:xfrm>
              <a:custGeom>
                <a:avLst/>
                <a:gdLst>
                  <a:gd name="connsiteX0" fmla="*/ 68792 w 144992"/>
                  <a:gd name="connsiteY0" fmla="*/ 0 h 565150"/>
                  <a:gd name="connsiteX1" fmla="*/ 135467 w 144992"/>
                  <a:gd name="connsiteY1" fmla="*/ 44450 h 565150"/>
                  <a:gd name="connsiteX2" fmla="*/ 11642 w 144992"/>
                  <a:gd name="connsiteY2" fmla="*/ 257175 h 565150"/>
                  <a:gd name="connsiteX3" fmla="*/ 119592 w 144992"/>
                  <a:gd name="connsiteY3" fmla="*/ 304800 h 565150"/>
                  <a:gd name="connsiteX4" fmla="*/ 8467 w 144992"/>
                  <a:gd name="connsiteY4" fmla="*/ 520700 h 565150"/>
                  <a:gd name="connsiteX5" fmla="*/ 68792 w 144992"/>
                  <a:gd name="connsiteY5" fmla="*/ 56515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92" h="565150">
                    <a:moveTo>
                      <a:pt x="68792" y="0"/>
                    </a:moveTo>
                    <a:cubicBezTo>
                      <a:pt x="106892" y="794"/>
                      <a:pt x="144992" y="1588"/>
                      <a:pt x="135467" y="44450"/>
                    </a:cubicBezTo>
                    <a:cubicBezTo>
                      <a:pt x="125942" y="87312"/>
                      <a:pt x="14288" y="213783"/>
                      <a:pt x="11642" y="257175"/>
                    </a:cubicBezTo>
                    <a:cubicBezTo>
                      <a:pt x="8996" y="300567"/>
                      <a:pt x="120121" y="260879"/>
                      <a:pt x="119592" y="304800"/>
                    </a:cubicBezTo>
                    <a:cubicBezTo>
                      <a:pt x="119063" y="348721"/>
                      <a:pt x="16934" y="477308"/>
                      <a:pt x="8467" y="520700"/>
                    </a:cubicBezTo>
                    <a:cubicBezTo>
                      <a:pt x="0" y="564092"/>
                      <a:pt x="101600" y="550863"/>
                      <a:pt x="68792" y="565150"/>
                    </a:cubicBezTo>
                  </a:path>
                </a:pathLst>
              </a:cu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任意多边形 45"/>
              <p:cNvSpPr>
                <a:spLocks noChangeAspect="1"/>
              </p:cNvSpPr>
              <p:nvPr/>
            </p:nvSpPr>
            <p:spPr>
              <a:xfrm>
                <a:off x="4342040" y="3143254"/>
                <a:ext cx="184720" cy="720000"/>
              </a:xfrm>
              <a:custGeom>
                <a:avLst/>
                <a:gdLst>
                  <a:gd name="connsiteX0" fmla="*/ 68792 w 144992"/>
                  <a:gd name="connsiteY0" fmla="*/ 0 h 565150"/>
                  <a:gd name="connsiteX1" fmla="*/ 135467 w 144992"/>
                  <a:gd name="connsiteY1" fmla="*/ 44450 h 565150"/>
                  <a:gd name="connsiteX2" fmla="*/ 11642 w 144992"/>
                  <a:gd name="connsiteY2" fmla="*/ 257175 h 565150"/>
                  <a:gd name="connsiteX3" fmla="*/ 119592 w 144992"/>
                  <a:gd name="connsiteY3" fmla="*/ 304800 h 565150"/>
                  <a:gd name="connsiteX4" fmla="*/ 8467 w 144992"/>
                  <a:gd name="connsiteY4" fmla="*/ 520700 h 565150"/>
                  <a:gd name="connsiteX5" fmla="*/ 68792 w 144992"/>
                  <a:gd name="connsiteY5" fmla="*/ 56515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92" h="565150">
                    <a:moveTo>
                      <a:pt x="68792" y="0"/>
                    </a:moveTo>
                    <a:cubicBezTo>
                      <a:pt x="106892" y="794"/>
                      <a:pt x="144992" y="1588"/>
                      <a:pt x="135467" y="44450"/>
                    </a:cubicBezTo>
                    <a:cubicBezTo>
                      <a:pt x="125942" y="87312"/>
                      <a:pt x="14288" y="213783"/>
                      <a:pt x="11642" y="257175"/>
                    </a:cubicBezTo>
                    <a:cubicBezTo>
                      <a:pt x="8996" y="300567"/>
                      <a:pt x="120121" y="260879"/>
                      <a:pt x="119592" y="304800"/>
                    </a:cubicBezTo>
                    <a:cubicBezTo>
                      <a:pt x="119063" y="348721"/>
                      <a:pt x="16934" y="477308"/>
                      <a:pt x="8467" y="520700"/>
                    </a:cubicBezTo>
                    <a:cubicBezTo>
                      <a:pt x="0" y="564092"/>
                      <a:pt x="101600" y="550863"/>
                      <a:pt x="68792" y="565150"/>
                    </a:cubicBezTo>
                  </a:path>
                </a:pathLst>
              </a:cu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任意多边形 46"/>
              <p:cNvSpPr>
                <a:spLocks noChangeAspect="1"/>
              </p:cNvSpPr>
              <p:nvPr/>
            </p:nvSpPr>
            <p:spPr>
              <a:xfrm>
                <a:off x="4627792" y="3143254"/>
                <a:ext cx="184720" cy="720000"/>
              </a:xfrm>
              <a:custGeom>
                <a:avLst/>
                <a:gdLst>
                  <a:gd name="connsiteX0" fmla="*/ 68792 w 144992"/>
                  <a:gd name="connsiteY0" fmla="*/ 0 h 565150"/>
                  <a:gd name="connsiteX1" fmla="*/ 135467 w 144992"/>
                  <a:gd name="connsiteY1" fmla="*/ 44450 h 565150"/>
                  <a:gd name="connsiteX2" fmla="*/ 11642 w 144992"/>
                  <a:gd name="connsiteY2" fmla="*/ 257175 h 565150"/>
                  <a:gd name="connsiteX3" fmla="*/ 119592 w 144992"/>
                  <a:gd name="connsiteY3" fmla="*/ 304800 h 565150"/>
                  <a:gd name="connsiteX4" fmla="*/ 8467 w 144992"/>
                  <a:gd name="connsiteY4" fmla="*/ 520700 h 565150"/>
                  <a:gd name="connsiteX5" fmla="*/ 68792 w 144992"/>
                  <a:gd name="connsiteY5" fmla="*/ 56515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92" h="565150">
                    <a:moveTo>
                      <a:pt x="68792" y="0"/>
                    </a:moveTo>
                    <a:cubicBezTo>
                      <a:pt x="106892" y="794"/>
                      <a:pt x="144992" y="1588"/>
                      <a:pt x="135467" y="44450"/>
                    </a:cubicBezTo>
                    <a:cubicBezTo>
                      <a:pt x="125942" y="87312"/>
                      <a:pt x="14288" y="213783"/>
                      <a:pt x="11642" y="257175"/>
                    </a:cubicBezTo>
                    <a:cubicBezTo>
                      <a:pt x="8996" y="300567"/>
                      <a:pt x="120121" y="260879"/>
                      <a:pt x="119592" y="304800"/>
                    </a:cubicBezTo>
                    <a:cubicBezTo>
                      <a:pt x="119063" y="348721"/>
                      <a:pt x="16934" y="477308"/>
                      <a:pt x="8467" y="520700"/>
                    </a:cubicBezTo>
                    <a:cubicBezTo>
                      <a:pt x="0" y="564092"/>
                      <a:pt x="101600" y="550863"/>
                      <a:pt x="68792" y="565150"/>
                    </a:cubicBezTo>
                  </a:path>
                </a:pathLst>
              </a:cu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矩形 47"/>
              <p:cNvSpPr/>
              <p:nvPr/>
            </p:nvSpPr>
            <p:spPr>
              <a:xfrm>
                <a:off x="5627924" y="2928940"/>
                <a:ext cx="1080000" cy="1080000"/>
              </a:xfrm>
              <a:prstGeom prst="rect">
                <a:avLst/>
              </a:prstGeom>
              <a:gradFill>
                <a:gsLst>
                  <a:gs pos="100000">
                    <a:srgbClr val="11576A"/>
                  </a:gs>
                  <a:gs pos="0">
                    <a:srgbClr val="0EB1C8"/>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任意多边形 48"/>
              <p:cNvSpPr>
                <a:spLocks noChangeAspect="1"/>
              </p:cNvSpPr>
              <p:nvPr/>
            </p:nvSpPr>
            <p:spPr>
              <a:xfrm>
                <a:off x="6342304" y="3143254"/>
                <a:ext cx="184720" cy="720000"/>
              </a:xfrm>
              <a:custGeom>
                <a:avLst/>
                <a:gdLst>
                  <a:gd name="connsiteX0" fmla="*/ 68792 w 144992"/>
                  <a:gd name="connsiteY0" fmla="*/ 0 h 565150"/>
                  <a:gd name="connsiteX1" fmla="*/ 135467 w 144992"/>
                  <a:gd name="connsiteY1" fmla="*/ 44450 h 565150"/>
                  <a:gd name="connsiteX2" fmla="*/ 11642 w 144992"/>
                  <a:gd name="connsiteY2" fmla="*/ 257175 h 565150"/>
                  <a:gd name="connsiteX3" fmla="*/ 119592 w 144992"/>
                  <a:gd name="connsiteY3" fmla="*/ 304800 h 565150"/>
                  <a:gd name="connsiteX4" fmla="*/ 8467 w 144992"/>
                  <a:gd name="connsiteY4" fmla="*/ 520700 h 565150"/>
                  <a:gd name="connsiteX5" fmla="*/ 68792 w 144992"/>
                  <a:gd name="connsiteY5" fmla="*/ 56515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92" h="565150">
                    <a:moveTo>
                      <a:pt x="68792" y="0"/>
                    </a:moveTo>
                    <a:cubicBezTo>
                      <a:pt x="106892" y="794"/>
                      <a:pt x="144992" y="1588"/>
                      <a:pt x="135467" y="44450"/>
                    </a:cubicBezTo>
                    <a:cubicBezTo>
                      <a:pt x="125942" y="87312"/>
                      <a:pt x="14288" y="213783"/>
                      <a:pt x="11642" y="257175"/>
                    </a:cubicBezTo>
                    <a:cubicBezTo>
                      <a:pt x="8996" y="300567"/>
                      <a:pt x="120121" y="260879"/>
                      <a:pt x="119592" y="304800"/>
                    </a:cubicBezTo>
                    <a:cubicBezTo>
                      <a:pt x="119063" y="348721"/>
                      <a:pt x="16934" y="477308"/>
                      <a:pt x="8467" y="520700"/>
                    </a:cubicBezTo>
                    <a:cubicBezTo>
                      <a:pt x="0" y="564092"/>
                      <a:pt x="101600" y="550863"/>
                      <a:pt x="68792" y="565150"/>
                    </a:cubicBezTo>
                  </a:path>
                </a:pathLst>
              </a:cu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任意多边形 49"/>
              <p:cNvSpPr>
                <a:spLocks noChangeAspect="1"/>
              </p:cNvSpPr>
              <p:nvPr/>
            </p:nvSpPr>
            <p:spPr>
              <a:xfrm>
                <a:off x="5770800" y="3143254"/>
                <a:ext cx="184720" cy="720000"/>
              </a:xfrm>
              <a:custGeom>
                <a:avLst/>
                <a:gdLst>
                  <a:gd name="connsiteX0" fmla="*/ 68792 w 144992"/>
                  <a:gd name="connsiteY0" fmla="*/ 0 h 565150"/>
                  <a:gd name="connsiteX1" fmla="*/ 135467 w 144992"/>
                  <a:gd name="connsiteY1" fmla="*/ 44450 h 565150"/>
                  <a:gd name="connsiteX2" fmla="*/ 11642 w 144992"/>
                  <a:gd name="connsiteY2" fmla="*/ 257175 h 565150"/>
                  <a:gd name="connsiteX3" fmla="*/ 119592 w 144992"/>
                  <a:gd name="connsiteY3" fmla="*/ 304800 h 565150"/>
                  <a:gd name="connsiteX4" fmla="*/ 8467 w 144992"/>
                  <a:gd name="connsiteY4" fmla="*/ 520700 h 565150"/>
                  <a:gd name="connsiteX5" fmla="*/ 68792 w 144992"/>
                  <a:gd name="connsiteY5" fmla="*/ 56515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92" h="565150">
                    <a:moveTo>
                      <a:pt x="68792" y="0"/>
                    </a:moveTo>
                    <a:cubicBezTo>
                      <a:pt x="106892" y="794"/>
                      <a:pt x="144992" y="1588"/>
                      <a:pt x="135467" y="44450"/>
                    </a:cubicBezTo>
                    <a:cubicBezTo>
                      <a:pt x="125942" y="87312"/>
                      <a:pt x="14288" y="213783"/>
                      <a:pt x="11642" y="257175"/>
                    </a:cubicBezTo>
                    <a:cubicBezTo>
                      <a:pt x="8996" y="300567"/>
                      <a:pt x="120121" y="260879"/>
                      <a:pt x="119592" y="304800"/>
                    </a:cubicBezTo>
                    <a:cubicBezTo>
                      <a:pt x="119063" y="348721"/>
                      <a:pt x="16934" y="477308"/>
                      <a:pt x="8467" y="520700"/>
                    </a:cubicBezTo>
                    <a:cubicBezTo>
                      <a:pt x="0" y="564092"/>
                      <a:pt x="101600" y="550863"/>
                      <a:pt x="68792" y="565150"/>
                    </a:cubicBezTo>
                  </a:path>
                </a:pathLst>
              </a:cu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任意多边形 50"/>
              <p:cNvSpPr>
                <a:spLocks noChangeAspect="1"/>
              </p:cNvSpPr>
              <p:nvPr/>
            </p:nvSpPr>
            <p:spPr>
              <a:xfrm>
                <a:off x="6056552" y="3143254"/>
                <a:ext cx="184720" cy="720000"/>
              </a:xfrm>
              <a:custGeom>
                <a:avLst/>
                <a:gdLst>
                  <a:gd name="connsiteX0" fmla="*/ 68792 w 144992"/>
                  <a:gd name="connsiteY0" fmla="*/ 0 h 565150"/>
                  <a:gd name="connsiteX1" fmla="*/ 135467 w 144992"/>
                  <a:gd name="connsiteY1" fmla="*/ 44450 h 565150"/>
                  <a:gd name="connsiteX2" fmla="*/ 11642 w 144992"/>
                  <a:gd name="connsiteY2" fmla="*/ 257175 h 565150"/>
                  <a:gd name="connsiteX3" fmla="*/ 119592 w 144992"/>
                  <a:gd name="connsiteY3" fmla="*/ 304800 h 565150"/>
                  <a:gd name="connsiteX4" fmla="*/ 8467 w 144992"/>
                  <a:gd name="connsiteY4" fmla="*/ 520700 h 565150"/>
                  <a:gd name="connsiteX5" fmla="*/ 68792 w 144992"/>
                  <a:gd name="connsiteY5" fmla="*/ 56515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92" h="565150">
                    <a:moveTo>
                      <a:pt x="68792" y="0"/>
                    </a:moveTo>
                    <a:cubicBezTo>
                      <a:pt x="106892" y="794"/>
                      <a:pt x="144992" y="1588"/>
                      <a:pt x="135467" y="44450"/>
                    </a:cubicBezTo>
                    <a:cubicBezTo>
                      <a:pt x="125942" y="87312"/>
                      <a:pt x="14288" y="213783"/>
                      <a:pt x="11642" y="257175"/>
                    </a:cubicBezTo>
                    <a:cubicBezTo>
                      <a:pt x="8996" y="300567"/>
                      <a:pt x="120121" y="260879"/>
                      <a:pt x="119592" y="304800"/>
                    </a:cubicBezTo>
                    <a:cubicBezTo>
                      <a:pt x="119063" y="348721"/>
                      <a:pt x="16934" y="477308"/>
                      <a:pt x="8467" y="520700"/>
                    </a:cubicBezTo>
                    <a:cubicBezTo>
                      <a:pt x="0" y="564092"/>
                      <a:pt x="101600" y="550863"/>
                      <a:pt x="68792" y="565150"/>
                    </a:cubicBezTo>
                  </a:path>
                </a:pathLst>
              </a:cu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TextBox 64"/>
              <p:cNvSpPr txBox="1"/>
              <p:nvPr/>
            </p:nvSpPr>
            <p:spPr>
              <a:xfrm>
                <a:off x="4418227" y="2156504"/>
                <a:ext cx="2031325" cy="369332"/>
              </a:xfrm>
              <a:prstGeom prst="rect">
                <a:avLst/>
              </a:prstGeom>
              <a:noFill/>
            </p:spPr>
            <p:txBody>
              <a:bodyPr wrap="none" rtlCol="0">
                <a:spAutoFit/>
              </a:bodyPr>
              <a:lstStyle/>
              <a:p>
                <a:pPr algn="ctr"/>
                <a:r>
                  <a:rPr lang="zh-CN" altLang="en-US" b="1" dirty="0">
                    <a:solidFill>
                      <a:srgbClr val="11576A"/>
                    </a:solidFill>
                    <a:latin typeface="微软雅黑" pitchFamily="34" charset="-122"/>
                    <a:ea typeface="微软雅黑" pitchFamily="34" charset="-122"/>
                  </a:rPr>
                  <a:t>单进程多线程系统</a:t>
                </a:r>
              </a:p>
            </p:txBody>
          </p:sp>
          <p:sp>
            <p:nvSpPr>
              <p:cNvPr id="66" name="TextBox 65"/>
              <p:cNvSpPr txBox="1"/>
              <p:nvPr/>
            </p:nvSpPr>
            <p:spPr>
              <a:xfrm>
                <a:off x="4938241" y="4013892"/>
                <a:ext cx="1338828" cy="369332"/>
              </a:xfrm>
              <a:prstGeom prst="rect">
                <a:avLst/>
              </a:prstGeom>
              <a:noFill/>
            </p:spPr>
            <p:txBody>
              <a:bodyPr wrap="none" rtlCol="0">
                <a:spAutoFit/>
              </a:bodyPr>
              <a:lstStyle/>
              <a:p>
                <a:pPr algn="ctr"/>
                <a:r>
                  <a:rPr lang="zh-CN" altLang="en-US" b="1" dirty="0">
                    <a:solidFill>
                      <a:srgbClr val="11576A"/>
                    </a:solidFill>
                    <a:latin typeface="微软雅黑" pitchFamily="34" charset="-122"/>
                    <a:ea typeface="微软雅黑" pitchFamily="34" charset="-122"/>
                  </a:rPr>
                  <a:t>多线程系统</a:t>
                </a:r>
              </a:p>
            </p:txBody>
          </p:sp>
        </p:grpSp>
        <p:cxnSp>
          <p:nvCxnSpPr>
            <p:cNvPr id="69" name="直接连接符 68"/>
            <p:cNvCxnSpPr/>
            <p:nvPr/>
          </p:nvCxnSpPr>
          <p:spPr>
            <a:xfrm>
              <a:off x="3842707" y="2834692"/>
              <a:ext cx="3174233" cy="2308"/>
            </a:xfrm>
            <a:prstGeom prst="line">
              <a:avLst/>
            </a:prstGeom>
            <a:ln w="28575">
              <a:solidFill>
                <a:srgbClr val="11576A"/>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993601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up)">
                                      <p:cBhvr>
                                        <p:cTn id="12" dur="500"/>
                                        <p:tgtEl>
                                          <p:spTgt spid="3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ChangeArrowheads="1"/>
          </p:cNvSpPr>
          <p:nvPr/>
        </p:nvSpPr>
        <p:spPr bwMode="auto">
          <a:xfrm>
            <a:off x="2928926" y="171450"/>
            <a:ext cx="3243258" cy="628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r>
              <a:rPr lang="zh-CN" altLang="en-US" sz="3000" b="1" dirty="0">
                <a:solidFill>
                  <a:srgbClr val="11576A"/>
                </a:solidFill>
                <a:effectLst>
                  <a:outerShdw blurRad="38100" dist="38100" dir="2700000" algn="tl">
                    <a:srgbClr val="DDDDDD"/>
                  </a:outerShdw>
                </a:effectLst>
                <a:latin typeface="微软雅黑" pitchFamily="34" charset="-122"/>
                <a:ea typeface="微软雅黑" pitchFamily="34" charset="-122"/>
              </a:rPr>
              <a:t>线程与进程的比较</a:t>
            </a:r>
            <a:r>
              <a:rPr lang="en-US" altLang="zh-CN" sz="3000" b="1" dirty="0">
                <a:solidFill>
                  <a:srgbClr val="11576A"/>
                </a:solidFill>
                <a:effectLst>
                  <a:outerShdw blurRad="38100" dist="38100" dir="2700000" algn="tl">
                    <a:srgbClr val="DDDDDD"/>
                  </a:outerShdw>
                </a:effectLst>
                <a:latin typeface="微软雅黑" pitchFamily="34" charset="-122"/>
                <a:ea typeface="微软雅黑" pitchFamily="34" charset="-122"/>
              </a:rPr>
              <a:t> </a:t>
            </a:r>
          </a:p>
        </p:txBody>
      </p:sp>
      <p:grpSp>
        <p:nvGrpSpPr>
          <p:cNvPr id="2" name="组合 1"/>
          <p:cNvGrpSpPr/>
          <p:nvPr/>
        </p:nvGrpSpPr>
        <p:grpSpPr>
          <a:xfrm>
            <a:off x="842710" y="998766"/>
            <a:ext cx="5941898" cy="414330"/>
            <a:chOff x="842710" y="998766"/>
            <a:chExt cx="5941898" cy="414330"/>
          </a:xfrm>
        </p:grpSpPr>
        <p:sp>
          <p:nvSpPr>
            <p:cNvPr id="12293" name="Rectangle 3"/>
            <p:cNvSpPr>
              <a:spLocks noChangeArrowheads="1"/>
            </p:cNvSpPr>
            <p:nvPr/>
          </p:nvSpPr>
          <p:spPr bwMode="auto">
            <a:xfrm>
              <a:off x="1171352" y="998766"/>
              <a:ext cx="5613256" cy="414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tx2"/>
                </a:buClr>
                <a:buSzPct val="75000"/>
              </a:pPr>
              <a:r>
                <a:rPr lang="zh-CN" altLang="en-US" sz="2000" b="1" dirty="0">
                  <a:solidFill>
                    <a:srgbClr val="FF0000"/>
                  </a:solidFill>
                  <a:effectLst>
                    <a:outerShdw blurRad="38100" dist="38100" dir="2700000" algn="tl">
                      <a:srgbClr val="DDDDDD"/>
                    </a:outerShdw>
                  </a:effectLst>
                  <a:latin typeface="微软雅黑" pitchFamily="34" charset="-122"/>
                  <a:ea typeface="微软雅黑" pitchFamily="34" charset="-122"/>
                </a:rPr>
                <a:t>进程是资源分配单位，线程是</a:t>
              </a:r>
              <a:r>
                <a:rPr lang="en-US" altLang="en-US" sz="2000" b="1" dirty="0">
                  <a:solidFill>
                    <a:srgbClr val="FF0000"/>
                  </a:solidFill>
                  <a:effectLst>
                    <a:outerShdw blurRad="38100" dist="38100" dir="2700000" algn="tl">
                      <a:srgbClr val="DDDDDD"/>
                    </a:outerShdw>
                  </a:effectLst>
                  <a:latin typeface="微软雅黑" pitchFamily="34" charset="-122"/>
                  <a:ea typeface="微软雅黑" pitchFamily="34" charset="-122"/>
                </a:rPr>
                <a:t>CPU</a:t>
              </a:r>
              <a:r>
                <a:rPr lang="zh-CN" altLang="en-US" sz="2000" b="1" dirty="0">
                  <a:solidFill>
                    <a:srgbClr val="FF0000"/>
                  </a:solidFill>
                  <a:effectLst>
                    <a:outerShdw blurRad="38100" dist="38100" dir="2700000" algn="tl">
                      <a:srgbClr val="DDDDDD"/>
                    </a:outerShdw>
                  </a:effectLst>
                  <a:latin typeface="微软雅黑" pitchFamily="34" charset="-122"/>
                  <a:ea typeface="微软雅黑" pitchFamily="34" charset="-122"/>
                </a:rPr>
                <a:t>调度单位</a:t>
              </a:r>
              <a:endParaRPr lang="en-US" altLang="zh-CN" sz="2000" b="1" dirty="0">
                <a:solidFill>
                  <a:srgbClr val="FF0000"/>
                </a:solidFill>
                <a:effectLst>
                  <a:outerShdw blurRad="38100" dist="38100" dir="2700000" algn="tl">
                    <a:srgbClr val="DDDDDD"/>
                  </a:outerShdw>
                </a:effectLst>
                <a:latin typeface="微软雅黑" pitchFamily="34" charset="-122"/>
                <a:ea typeface="微软雅黑" pitchFamily="34" charset="-122"/>
              </a:endParaRPr>
            </a:p>
          </p:txBody>
        </p:sp>
        <p:sp>
          <p:nvSpPr>
            <p:cNvPr id="6" name="TextBox 5"/>
            <p:cNvSpPr txBox="1"/>
            <p:nvPr/>
          </p:nvSpPr>
          <p:spPr>
            <a:xfrm>
              <a:off x="842710" y="1012986"/>
              <a:ext cx="40348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2710" y="1998604"/>
            <a:ext cx="5601498" cy="707886"/>
            <a:chOff x="842710" y="1998604"/>
            <a:chExt cx="5601498" cy="707886"/>
          </a:xfrm>
        </p:grpSpPr>
        <p:sp>
          <p:nvSpPr>
            <p:cNvPr id="7" name="TextBox 6"/>
            <p:cNvSpPr txBox="1"/>
            <p:nvPr/>
          </p:nvSpPr>
          <p:spPr>
            <a:xfrm>
              <a:off x="842710" y="1998604"/>
              <a:ext cx="40348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6" name="矩形 15"/>
            <p:cNvSpPr/>
            <p:nvPr/>
          </p:nvSpPr>
          <p:spPr>
            <a:xfrm>
              <a:off x="1199900" y="1998604"/>
              <a:ext cx="5244308" cy="707886"/>
            </a:xfrm>
            <a:prstGeom prst="rect">
              <a:avLst/>
            </a:prstGeom>
          </p:spPr>
          <p:txBody>
            <a:bodyPr wrap="square">
              <a:spAutoFit/>
            </a:bodyPr>
            <a:lstStyle/>
            <a:p>
              <a:pPr>
                <a:spcBef>
                  <a:spcPct val="20000"/>
                </a:spcBef>
                <a:buClr>
                  <a:schemeClr val="tx2"/>
                </a:buClr>
                <a:buSzPct val="75000"/>
              </a:pPr>
              <a:r>
                <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线程具有就绪、等待和运行三种基本状态和状态间的转换关系</a:t>
              </a:r>
              <a:endParaRPr lang="en-US" altLang="zh-CN" sz="2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grpSp>
      <p:grpSp>
        <p:nvGrpSpPr>
          <p:cNvPr id="3" name="组合 2"/>
          <p:cNvGrpSpPr/>
          <p:nvPr/>
        </p:nvGrpSpPr>
        <p:grpSpPr>
          <a:xfrm>
            <a:off x="842710" y="1341658"/>
            <a:ext cx="5941898" cy="414330"/>
            <a:chOff x="842710" y="1341658"/>
            <a:chExt cx="5941898" cy="414330"/>
          </a:xfrm>
        </p:grpSpPr>
        <p:sp>
          <p:nvSpPr>
            <p:cNvPr id="21" name="Rectangle 3"/>
            <p:cNvSpPr>
              <a:spLocks noChangeArrowheads="1"/>
            </p:cNvSpPr>
            <p:nvPr/>
          </p:nvSpPr>
          <p:spPr bwMode="auto">
            <a:xfrm>
              <a:off x="1171352" y="1341658"/>
              <a:ext cx="5613256" cy="414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spcBef>
                  <a:spcPct val="20000"/>
                </a:spcBef>
                <a:buClr>
                  <a:schemeClr val="tx2"/>
                </a:buClr>
                <a:buSzPct val="75000"/>
              </a:pPr>
              <a:r>
                <a:rPr lang="zh-CN" altLang="en-US" sz="2000" b="1" dirty="0">
                  <a:solidFill>
                    <a:srgbClr val="FF0000"/>
                  </a:solidFill>
                  <a:effectLst>
                    <a:outerShdw blurRad="38100" dist="38100" dir="2700000" algn="tl">
                      <a:srgbClr val="DDDDDD"/>
                    </a:outerShdw>
                  </a:effectLst>
                  <a:latin typeface="微软雅黑" pitchFamily="34" charset="-122"/>
                  <a:ea typeface="微软雅黑" pitchFamily="34" charset="-122"/>
                </a:rPr>
                <a:t>进程拥有一个完整的资源平台，而线程只独享指令流执行的必要资源，如寄存器和栈</a:t>
              </a:r>
              <a:endParaRPr lang="en-US" altLang="zh-CN" sz="2000" b="1" dirty="0">
                <a:solidFill>
                  <a:srgbClr val="FF0000"/>
                </a:solidFill>
                <a:effectLst>
                  <a:outerShdw blurRad="38100" dist="38100" dir="2700000" algn="tl">
                    <a:srgbClr val="DDDDDD"/>
                  </a:outerShdw>
                </a:effectLst>
                <a:latin typeface="微软雅黑" pitchFamily="34" charset="-122"/>
                <a:ea typeface="微软雅黑" pitchFamily="34" charset="-122"/>
              </a:endParaRPr>
            </a:p>
          </p:txBody>
        </p:sp>
        <p:sp>
          <p:nvSpPr>
            <p:cNvPr id="22" name="TextBox 21"/>
            <p:cNvSpPr txBox="1"/>
            <p:nvPr/>
          </p:nvSpPr>
          <p:spPr>
            <a:xfrm>
              <a:off x="842710" y="1355878"/>
              <a:ext cx="40348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2710" y="2627542"/>
            <a:ext cx="5963510" cy="2065208"/>
            <a:chOff x="842710" y="2627542"/>
            <a:chExt cx="5963510" cy="2065208"/>
          </a:xfrm>
        </p:grpSpPr>
        <p:sp>
          <p:nvSpPr>
            <p:cNvPr id="8" name="TextBox 7"/>
            <p:cNvSpPr txBox="1"/>
            <p:nvPr/>
          </p:nvSpPr>
          <p:spPr>
            <a:xfrm>
              <a:off x="842710" y="2627542"/>
              <a:ext cx="40348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3" name="图片 12" descr="小点1.png"/>
            <p:cNvPicPr>
              <a:picLocks noChangeAspect="1"/>
            </p:cNvPicPr>
            <p:nvPr/>
          </p:nvPicPr>
          <p:blipFill>
            <a:blip r:embed="rId2" cstate="print"/>
            <a:stretch>
              <a:fillRect/>
            </a:stretch>
          </p:blipFill>
          <p:spPr>
            <a:xfrm>
              <a:off x="1355026" y="3113094"/>
              <a:ext cx="140641" cy="148997"/>
            </a:xfrm>
            <a:prstGeom prst="rect">
              <a:avLst/>
            </a:prstGeom>
            <a:effectLst/>
          </p:spPr>
        </p:pic>
        <p:sp>
          <p:nvSpPr>
            <p:cNvPr id="19" name="矩形 18"/>
            <p:cNvSpPr/>
            <p:nvPr/>
          </p:nvSpPr>
          <p:spPr>
            <a:xfrm>
              <a:off x="1199900" y="2627542"/>
              <a:ext cx="5586678" cy="400110"/>
            </a:xfrm>
            <a:prstGeom prst="rect">
              <a:avLst/>
            </a:prstGeom>
          </p:spPr>
          <p:txBody>
            <a:bodyPr wrap="square">
              <a:spAutoFit/>
            </a:bodyPr>
            <a:lstStyle/>
            <a:p>
              <a:pPr marL="342900" indent="-342900">
                <a:spcBef>
                  <a:spcPct val="20000"/>
                </a:spcBef>
                <a:buClr>
                  <a:schemeClr val="tx2"/>
                </a:buClr>
                <a:buSzPct val="75000"/>
              </a:pPr>
              <a:r>
                <a:rPr lang="zh-CN" altLang="en-US" sz="2000" b="1">
                  <a:solidFill>
                    <a:srgbClr val="FF0000"/>
                  </a:solidFill>
                  <a:effectLst>
                    <a:outerShdw blurRad="38100" dist="38100" dir="2700000" algn="tl">
                      <a:srgbClr val="DDDDDD"/>
                    </a:outerShdw>
                  </a:effectLst>
                  <a:latin typeface="微软雅黑" pitchFamily="34" charset="-122"/>
                  <a:ea typeface="微软雅黑" pitchFamily="34" charset="-122"/>
                </a:rPr>
                <a:t>线程能减少并发执行的时间和空间开销</a:t>
              </a:r>
              <a:endParaRPr lang="en-US" altLang="zh-CN" sz="2000" b="1" dirty="0">
                <a:solidFill>
                  <a:srgbClr val="FF0000"/>
                </a:solidFill>
                <a:effectLst>
                  <a:outerShdw blurRad="38100" dist="38100" dir="2700000" algn="tl">
                    <a:srgbClr val="DDDDDD"/>
                  </a:outerShdw>
                </a:effectLst>
                <a:latin typeface="微软雅黑" pitchFamily="34" charset="-122"/>
                <a:ea typeface="微软雅黑" pitchFamily="34" charset="-122"/>
              </a:endParaRPr>
            </a:p>
          </p:txBody>
        </p:sp>
        <p:sp>
          <p:nvSpPr>
            <p:cNvPr id="20" name="矩形 19"/>
            <p:cNvSpPr/>
            <p:nvPr/>
          </p:nvSpPr>
          <p:spPr>
            <a:xfrm>
              <a:off x="1484520" y="2970218"/>
              <a:ext cx="3126933" cy="400110"/>
            </a:xfrm>
            <a:prstGeom prst="rect">
              <a:avLst/>
            </a:prstGeom>
          </p:spPr>
          <p:txBody>
            <a:bodyPr wrap="square">
              <a:spAutoFit/>
            </a:bodyPr>
            <a:lstStyle/>
            <a:p>
              <a:pPr marL="0" lvl="1">
                <a:spcBef>
                  <a:spcPct val="20000"/>
                </a:spcBef>
                <a:buClr>
                  <a:schemeClr val="tx2"/>
                </a:buClr>
                <a:buSzPct val="75000"/>
              </a:pPr>
              <a:r>
                <a:rPr lang="zh-CN" altLang="en-US" sz="2000" b="1">
                  <a:solidFill>
                    <a:srgbClr val="11576A"/>
                  </a:solidFill>
                  <a:effectLst>
                    <a:outerShdw blurRad="38100" dist="38100" dir="2700000" algn="tl">
                      <a:srgbClr val="DDDDDD"/>
                    </a:outerShdw>
                  </a:effectLst>
                  <a:latin typeface="微软雅黑" pitchFamily="34" charset="-122"/>
                  <a:ea typeface="微软雅黑" pitchFamily="34" charset="-122"/>
                </a:rPr>
                <a:t>线程的创建时间比进程短</a:t>
              </a:r>
              <a:endParaRPr lang="zh-CN" altLang="en-US" sz="2000" b="1" dirty="0">
                <a:solidFill>
                  <a:srgbClr val="11576A"/>
                </a:solidFill>
                <a:latin typeface="微软雅黑" pitchFamily="34" charset="-122"/>
                <a:ea typeface="微软雅黑" pitchFamily="34" charset="-122"/>
              </a:endParaRPr>
            </a:p>
          </p:txBody>
        </p:sp>
        <p:pic>
          <p:nvPicPr>
            <p:cNvPr id="23" name="图片 22" descr="小点1.png"/>
            <p:cNvPicPr>
              <a:picLocks noChangeAspect="1"/>
            </p:cNvPicPr>
            <p:nvPr/>
          </p:nvPicPr>
          <p:blipFill>
            <a:blip r:embed="rId2" cstate="print"/>
            <a:stretch>
              <a:fillRect/>
            </a:stretch>
          </p:blipFill>
          <p:spPr>
            <a:xfrm>
              <a:off x="1355026" y="3442388"/>
              <a:ext cx="140641" cy="148997"/>
            </a:xfrm>
            <a:prstGeom prst="rect">
              <a:avLst/>
            </a:prstGeom>
            <a:effectLst/>
          </p:spPr>
        </p:pic>
        <p:sp>
          <p:nvSpPr>
            <p:cNvPr id="24" name="矩形 23"/>
            <p:cNvSpPr/>
            <p:nvPr/>
          </p:nvSpPr>
          <p:spPr>
            <a:xfrm>
              <a:off x="1484520" y="3299512"/>
              <a:ext cx="3126933" cy="400110"/>
            </a:xfrm>
            <a:prstGeom prst="rect">
              <a:avLst/>
            </a:prstGeom>
          </p:spPr>
          <p:txBody>
            <a:bodyPr wrap="square">
              <a:spAutoFit/>
            </a:bodyPr>
            <a:lstStyle/>
            <a:p>
              <a:pPr marL="0" lvl="1">
                <a:spcBef>
                  <a:spcPct val="20000"/>
                </a:spcBef>
                <a:buClr>
                  <a:schemeClr val="tx2"/>
                </a:buClr>
                <a:buSzPct val="75000"/>
              </a:pPr>
              <a:r>
                <a:rPr lang="zh-CN" altLang="en-US" sz="2000" b="1">
                  <a:solidFill>
                    <a:srgbClr val="11576A"/>
                  </a:solidFill>
                  <a:effectLst>
                    <a:outerShdw blurRad="38100" dist="38100" dir="2700000" algn="tl">
                      <a:srgbClr val="DDDDDD"/>
                    </a:outerShdw>
                  </a:effectLst>
                  <a:latin typeface="微软雅黑" pitchFamily="34" charset="-122"/>
                  <a:ea typeface="微软雅黑" pitchFamily="34" charset="-122"/>
                </a:rPr>
                <a:t>线程的终止时间比进程短</a:t>
              </a:r>
              <a:endParaRPr lang="zh-CN" altLang="en-US" sz="2000" b="1" dirty="0">
                <a:solidFill>
                  <a:srgbClr val="11576A"/>
                </a:solidFill>
                <a:latin typeface="微软雅黑" pitchFamily="34" charset="-122"/>
                <a:ea typeface="微软雅黑" pitchFamily="34" charset="-122"/>
              </a:endParaRPr>
            </a:p>
          </p:txBody>
        </p:sp>
        <p:pic>
          <p:nvPicPr>
            <p:cNvPr id="25" name="图片 24" descr="小点1.png"/>
            <p:cNvPicPr>
              <a:picLocks noChangeAspect="1"/>
            </p:cNvPicPr>
            <p:nvPr/>
          </p:nvPicPr>
          <p:blipFill>
            <a:blip r:embed="rId2" cstate="print"/>
            <a:stretch>
              <a:fillRect/>
            </a:stretch>
          </p:blipFill>
          <p:spPr>
            <a:xfrm>
              <a:off x="1355026" y="3770550"/>
              <a:ext cx="140641" cy="148997"/>
            </a:xfrm>
            <a:prstGeom prst="rect">
              <a:avLst/>
            </a:prstGeom>
            <a:effectLst/>
          </p:spPr>
        </p:pic>
        <p:sp>
          <p:nvSpPr>
            <p:cNvPr id="26" name="矩形 25"/>
            <p:cNvSpPr/>
            <p:nvPr/>
          </p:nvSpPr>
          <p:spPr>
            <a:xfrm>
              <a:off x="1484520" y="3627674"/>
              <a:ext cx="4671656" cy="400110"/>
            </a:xfrm>
            <a:prstGeom prst="rect">
              <a:avLst/>
            </a:prstGeom>
          </p:spPr>
          <p:txBody>
            <a:bodyPr wrap="square">
              <a:spAutoFit/>
            </a:bodyPr>
            <a:lstStyle/>
            <a:p>
              <a:pPr marL="0" lvl="1">
                <a:spcBef>
                  <a:spcPct val="20000"/>
                </a:spcBef>
                <a:buClr>
                  <a:schemeClr val="tx2"/>
                </a:buClr>
                <a:buSzPct val="75000"/>
              </a:pPr>
              <a:r>
                <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同一进程内的线程切换时间比进程短</a:t>
              </a:r>
              <a:endParaRPr lang="zh-CN" altLang="en-US" sz="2000" b="1" dirty="0">
                <a:solidFill>
                  <a:srgbClr val="11576A"/>
                </a:solidFill>
                <a:latin typeface="微软雅黑" pitchFamily="34" charset="-122"/>
                <a:ea typeface="微软雅黑" pitchFamily="34" charset="-122"/>
              </a:endParaRPr>
            </a:p>
          </p:txBody>
        </p:sp>
        <p:pic>
          <p:nvPicPr>
            <p:cNvPr id="27" name="图片 26" descr="小点1.png"/>
            <p:cNvPicPr>
              <a:picLocks noChangeAspect="1"/>
            </p:cNvPicPr>
            <p:nvPr/>
          </p:nvPicPr>
          <p:blipFill>
            <a:blip r:embed="rId2" cstate="print"/>
            <a:stretch>
              <a:fillRect/>
            </a:stretch>
          </p:blipFill>
          <p:spPr>
            <a:xfrm>
              <a:off x="1355026" y="4127740"/>
              <a:ext cx="140641" cy="148997"/>
            </a:xfrm>
            <a:prstGeom prst="rect">
              <a:avLst/>
            </a:prstGeom>
            <a:effectLst/>
          </p:spPr>
        </p:pic>
        <p:sp>
          <p:nvSpPr>
            <p:cNvPr id="28" name="矩形 27"/>
            <p:cNvSpPr/>
            <p:nvPr/>
          </p:nvSpPr>
          <p:spPr>
            <a:xfrm>
              <a:off x="1484520" y="3984864"/>
              <a:ext cx="5321700" cy="707886"/>
            </a:xfrm>
            <a:prstGeom prst="rect">
              <a:avLst/>
            </a:prstGeom>
          </p:spPr>
          <p:txBody>
            <a:bodyPr wrap="square">
              <a:spAutoFit/>
            </a:bodyPr>
            <a:lstStyle/>
            <a:p>
              <a:pPr marL="0" lvl="1">
                <a:spcBef>
                  <a:spcPct val="20000"/>
                </a:spcBef>
                <a:buClr>
                  <a:schemeClr val="tx2"/>
                </a:buClr>
                <a:buSzPct val="75000"/>
              </a:pPr>
              <a:r>
                <a:rPr lang="zh-CN" altLang="en-US" sz="2000" b="1" dirty="0">
                  <a:solidFill>
                    <a:srgbClr val="FF0000"/>
                  </a:solidFill>
                  <a:effectLst>
                    <a:outerShdw blurRad="38100" dist="38100" dir="2700000" algn="tl">
                      <a:srgbClr val="DDDDDD"/>
                    </a:outerShdw>
                  </a:effectLst>
                  <a:latin typeface="微软雅黑" pitchFamily="34" charset="-122"/>
                  <a:ea typeface="微软雅黑" pitchFamily="34" charset="-122"/>
                </a:rPr>
                <a:t>由于同一进程的各线程间共享内存和文件资源，可不通过内核进行直接通信</a:t>
              </a:r>
              <a:endParaRPr lang="zh-CN" altLang="en-US" sz="2000" b="1"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43670661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ChangeArrowheads="1"/>
          </p:cNvSpPr>
          <p:nvPr/>
        </p:nvSpPr>
        <p:spPr bwMode="auto">
          <a:xfrm>
            <a:off x="2672202" y="171450"/>
            <a:ext cx="3786214" cy="628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zh-CN" altLang="en-US" sz="3000" b="1">
                <a:solidFill>
                  <a:srgbClr val="11576A"/>
                </a:solidFill>
                <a:effectLst>
                  <a:outerShdw blurRad="38100" dist="38100" dir="2700000" algn="tl">
                    <a:srgbClr val="DDDDDD"/>
                  </a:outerShdw>
                </a:effectLst>
                <a:latin typeface="微软雅黑" pitchFamily="34" charset="-122"/>
                <a:ea typeface="微软雅黑" pitchFamily="34" charset="-122"/>
              </a:rPr>
              <a:t>线程的三种实现方式 </a:t>
            </a:r>
            <a:endParaRPr lang="zh-CN" altLang="en-US" sz="3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grpSp>
        <p:nvGrpSpPr>
          <p:cNvPr id="2" name="组合 1"/>
          <p:cNvGrpSpPr/>
          <p:nvPr/>
        </p:nvGrpSpPr>
        <p:grpSpPr>
          <a:xfrm>
            <a:off x="842710" y="1012282"/>
            <a:ext cx="5941898" cy="772868"/>
            <a:chOff x="842710" y="998766"/>
            <a:chExt cx="5941898" cy="772868"/>
          </a:xfrm>
        </p:grpSpPr>
        <p:sp>
          <p:nvSpPr>
            <p:cNvPr id="12293" name="Rectangle 3"/>
            <p:cNvSpPr>
              <a:spLocks noChangeArrowheads="1"/>
            </p:cNvSpPr>
            <p:nvPr/>
          </p:nvSpPr>
          <p:spPr bwMode="auto">
            <a:xfrm>
              <a:off x="1171352" y="998766"/>
              <a:ext cx="5613256" cy="414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tx2"/>
                </a:buClr>
                <a:buSzPct val="75000"/>
              </a:pPr>
              <a:r>
                <a:rPr lang="zh-CN" altLang="en-US" sz="2000" b="1">
                  <a:solidFill>
                    <a:srgbClr val="11576A"/>
                  </a:solidFill>
                  <a:effectLst>
                    <a:outerShdw blurRad="38100" dist="38100" dir="2700000" algn="tl">
                      <a:srgbClr val="DDDDDD"/>
                    </a:outerShdw>
                  </a:effectLst>
                  <a:latin typeface="微软雅黑" pitchFamily="34" charset="-122"/>
                  <a:ea typeface="微软雅黑" pitchFamily="34" charset="-122"/>
                </a:rPr>
                <a:t>用户线程：在用户空间实现</a:t>
              </a:r>
              <a:endParaRPr lang="en-US" altLang="zh-CN" sz="2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sp>
          <p:nvSpPr>
            <p:cNvPr id="6" name="TextBox 5"/>
            <p:cNvSpPr txBox="1"/>
            <p:nvPr/>
          </p:nvSpPr>
          <p:spPr>
            <a:xfrm>
              <a:off x="842710" y="1012986"/>
              <a:ext cx="40348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9" name="Rectangle 3"/>
            <p:cNvSpPr>
              <a:spLocks noChangeArrowheads="1"/>
            </p:cNvSpPr>
            <p:nvPr/>
          </p:nvSpPr>
          <p:spPr bwMode="auto">
            <a:xfrm>
              <a:off x="1171352" y="1357304"/>
              <a:ext cx="4624784" cy="414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lvl="1">
                <a:spcBef>
                  <a:spcPct val="50000"/>
                </a:spcBef>
              </a:pPr>
              <a:r>
                <a:rPr lang="en-US"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POSIX </a:t>
              </a:r>
              <a:r>
                <a:rPr lang="en-US" altLang="en-US" sz="2000" b="1" dirty="0" err="1">
                  <a:solidFill>
                    <a:srgbClr val="11576A"/>
                  </a:solidFill>
                  <a:effectLst>
                    <a:outerShdw blurRad="38100" dist="38100" dir="2700000" algn="tl">
                      <a:srgbClr val="DDDDDD"/>
                    </a:outerShdw>
                  </a:effectLst>
                  <a:latin typeface="微软雅黑" pitchFamily="34" charset="-122"/>
                  <a:ea typeface="微软雅黑" pitchFamily="34" charset="-122"/>
                </a:rPr>
                <a:t>Pthreads</a:t>
              </a:r>
              <a:r>
                <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a:t>
              </a:r>
              <a:r>
                <a:rPr lang="en-US"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Mach C-threads</a:t>
              </a:r>
              <a:r>
                <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a:t>
              </a:r>
              <a:r>
                <a:rPr lang="en-US"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Solaris threads</a:t>
              </a:r>
            </a:p>
          </p:txBody>
        </p:sp>
      </p:grpSp>
      <p:grpSp>
        <p:nvGrpSpPr>
          <p:cNvPr id="3" name="组合 2"/>
          <p:cNvGrpSpPr/>
          <p:nvPr/>
        </p:nvGrpSpPr>
        <p:grpSpPr>
          <a:xfrm>
            <a:off x="842710" y="2035358"/>
            <a:ext cx="5941898" cy="786034"/>
            <a:chOff x="842710" y="1985732"/>
            <a:chExt cx="5941898" cy="786034"/>
          </a:xfrm>
        </p:grpSpPr>
        <p:sp>
          <p:nvSpPr>
            <p:cNvPr id="21" name="Rectangle 3"/>
            <p:cNvSpPr>
              <a:spLocks noChangeArrowheads="1"/>
            </p:cNvSpPr>
            <p:nvPr/>
          </p:nvSpPr>
          <p:spPr bwMode="auto">
            <a:xfrm>
              <a:off x="1171352" y="1985732"/>
              <a:ext cx="5613256" cy="414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spcBef>
                  <a:spcPct val="20000"/>
                </a:spcBef>
                <a:buClr>
                  <a:schemeClr val="tx2"/>
                </a:buClr>
                <a:buSzPct val="75000"/>
              </a:pPr>
              <a:r>
                <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内核线程：在内核中实现</a:t>
              </a:r>
            </a:p>
            <a:p>
              <a:pPr>
                <a:spcBef>
                  <a:spcPct val="20000"/>
                </a:spcBef>
                <a:buClr>
                  <a:schemeClr val="tx2"/>
                </a:buClr>
                <a:buSzPct val="75000"/>
              </a:pPr>
              <a:endParaRPr lang="en-US" altLang="zh-CN" sz="2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sp>
          <p:nvSpPr>
            <p:cNvPr id="22" name="TextBox 21"/>
            <p:cNvSpPr txBox="1"/>
            <p:nvPr/>
          </p:nvSpPr>
          <p:spPr>
            <a:xfrm>
              <a:off x="842710" y="1999952"/>
              <a:ext cx="40348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Rectangle 3"/>
            <p:cNvSpPr>
              <a:spLocks noChangeArrowheads="1"/>
            </p:cNvSpPr>
            <p:nvPr/>
          </p:nvSpPr>
          <p:spPr bwMode="auto">
            <a:xfrm>
              <a:off x="1171352" y="2357436"/>
              <a:ext cx="5613256" cy="414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lvl="1"/>
              <a:r>
                <a:rPr lang="en-US" altLang="en-US" sz="2000" b="1">
                  <a:solidFill>
                    <a:srgbClr val="11576A"/>
                  </a:solidFill>
                  <a:effectLst>
                    <a:outerShdw blurRad="38100" dist="38100" dir="2700000" algn="tl">
                      <a:srgbClr val="DDDDDD"/>
                    </a:outerShdw>
                  </a:effectLst>
                  <a:latin typeface="微软雅黑" pitchFamily="34" charset="-122"/>
                  <a:ea typeface="微软雅黑" pitchFamily="34" charset="-122"/>
                </a:rPr>
                <a:t>Windows</a:t>
              </a:r>
              <a:r>
                <a:rPr lang="zh-CN" altLang="en-US" sz="2000" b="1">
                  <a:solidFill>
                    <a:srgbClr val="11576A"/>
                  </a:solidFill>
                  <a:effectLst>
                    <a:outerShdw blurRad="38100" dist="38100" dir="2700000" algn="tl">
                      <a:srgbClr val="DDDDDD"/>
                    </a:outerShdw>
                  </a:effectLst>
                  <a:latin typeface="微软雅黑" pitchFamily="34" charset="-122"/>
                  <a:ea typeface="微软雅黑" pitchFamily="34" charset="-122"/>
                </a:rPr>
                <a:t>，</a:t>
              </a:r>
              <a:r>
                <a:rPr lang="en-US" altLang="en-US" sz="2000" b="1">
                  <a:solidFill>
                    <a:srgbClr val="11576A"/>
                  </a:solidFill>
                  <a:effectLst>
                    <a:outerShdw blurRad="38100" dist="38100" dir="2700000" algn="tl">
                      <a:srgbClr val="DDDDDD"/>
                    </a:outerShdw>
                  </a:effectLst>
                  <a:latin typeface="微软雅黑" pitchFamily="34" charset="-122"/>
                  <a:ea typeface="微软雅黑" pitchFamily="34" charset="-122"/>
                </a:rPr>
                <a:t>Solaris</a:t>
              </a:r>
              <a:r>
                <a:rPr lang="zh-CN" altLang="en-US" sz="2000" b="1">
                  <a:solidFill>
                    <a:srgbClr val="11576A"/>
                  </a:solidFill>
                  <a:effectLst>
                    <a:outerShdw blurRad="38100" dist="38100" dir="2700000" algn="tl">
                      <a:srgbClr val="DDDDDD"/>
                    </a:outerShdw>
                  </a:effectLst>
                  <a:latin typeface="微软雅黑" pitchFamily="34" charset="-122"/>
                  <a:ea typeface="微软雅黑" pitchFamily="34" charset="-122"/>
                </a:rPr>
                <a:t>，</a:t>
              </a:r>
              <a:r>
                <a:rPr lang="en-US" altLang="en-US" sz="2000" b="1">
                  <a:solidFill>
                    <a:srgbClr val="11576A"/>
                  </a:solidFill>
                  <a:effectLst>
                    <a:outerShdw blurRad="38100" dist="38100" dir="2700000" algn="tl">
                      <a:srgbClr val="DDDDDD"/>
                    </a:outerShdw>
                  </a:effectLst>
                  <a:latin typeface="微软雅黑" pitchFamily="34" charset="-122"/>
                  <a:ea typeface="微软雅黑" pitchFamily="34" charset="-122"/>
                </a:rPr>
                <a:t>Linux</a:t>
              </a:r>
            </a:p>
            <a:p>
              <a:pPr>
                <a:spcBef>
                  <a:spcPct val="20000"/>
                </a:spcBef>
                <a:buClr>
                  <a:schemeClr val="tx2"/>
                </a:buClr>
                <a:buSzPct val="75000"/>
              </a:pPr>
              <a:endParaRPr lang="en-US" altLang="zh-CN" sz="2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grpSp>
      <p:grpSp>
        <p:nvGrpSpPr>
          <p:cNvPr id="4" name="组合 3"/>
          <p:cNvGrpSpPr/>
          <p:nvPr/>
        </p:nvGrpSpPr>
        <p:grpSpPr>
          <a:xfrm>
            <a:off x="840740" y="2799660"/>
            <a:ext cx="5943868" cy="758432"/>
            <a:chOff x="842710" y="2713494"/>
            <a:chExt cx="5943868" cy="758432"/>
          </a:xfrm>
        </p:grpSpPr>
        <p:sp>
          <p:nvSpPr>
            <p:cNvPr id="7" name="TextBox 6"/>
            <p:cNvSpPr txBox="1"/>
            <p:nvPr/>
          </p:nvSpPr>
          <p:spPr>
            <a:xfrm>
              <a:off x="842710" y="2713494"/>
              <a:ext cx="40348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6" name="矩形 15"/>
            <p:cNvSpPr/>
            <p:nvPr/>
          </p:nvSpPr>
          <p:spPr>
            <a:xfrm>
              <a:off x="1199900" y="2713494"/>
              <a:ext cx="5586678" cy="400110"/>
            </a:xfrm>
            <a:prstGeom prst="rect">
              <a:avLst/>
            </a:prstGeom>
          </p:spPr>
          <p:txBody>
            <a:bodyPr wrap="square">
              <a:spAutoFit/>
            </a:bodyPr>
            <a:lstStyle/>
            <a:p>
              <a:r>
                <a:rPr lang="zh-CN" altLang="en-US" sz="2000" b="1">
                  <a:solidFill>
                    <a:srgbClr val="11576A"/>
                  </a:solidFill>
                  <a:effectLst>
                    <a:outerShdw blurRad="38100" dist="38100" dir="2700000" algn="tl">
                      <a:srgbClr val="DDDDDD"/>
                    </a:outerShdw>
                  </a:effectLst>
                  <a:latin typeface="微软雅黑" pitchFamily="34" charset="-122"/>
                  <a:ea typeface="微软雅黑" pitchFamily="34" charset="-122"/>
                </a:rPr>
                <a:t>轻量级进程：在内核中实现，支持用户线程</a:t>
              </a:r>
              <a:endPar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sp>
          <p:nvSpPr>
            <p:cNvPr id="31" name="矩形 30"/>
            <p:cNvSpPr/>
            <p:nvPr/>
          </p:nvSpPr>
          <p:spPr>
            <a:xfrm>
              <a:off x="1199900" y="3071816"/>
              <a:ext cx="5586678" cy="400110"/>
            </a:xfrm>
            <a:prstGeom prst="rect">
              <a:avLst/>
            </a:prstGeom>
          </p:spPr>
          <p:txBody>
            <a:bodyPr wrap="square">
              <a:spAutoFit/>
            </a:bodyPr>
            <a:lstStyle/>
            <a:p>
              <a:pPr marL="0" lvl="1"/>
              <a:r>
                <a:rPr lang="en-US"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Solaris       (</a:t>
              </a:r>
              <a:r>
                <a:rPr lang="en-US" altLang="en-US" sz="2000" b="1" dirty="0" err="1">
                  <a:solidFill>
                    <a:srgbClr val="11576A"/>
                  </a:solidFill>
                  <a:effectLst>
                    <a:outerShdw blurRad="38100" dist="38100" dir="2700000" algn="tl">
                      <a:srgbClr val="DDDDDD"/>
                    </a:outerShdw>
                  </a:effectLst>
                  <a:latin typeface="微软雅黑" pitchFamily="34" charset="-122"/>
                  <a:ea typeface="微软雅黑" pitchFamily="34" charset="-122"/>
                </a:rPr>
                <a:t>LightWeight</a:t>
              </a:r>
              <a:r>
                <a:rPr lang="en-US"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 Process)</a:t>
              </a:r>
            </a:p>
          </p:txBody>
        </p:sp>
      </p:grpSp>
    </p:spTree>
    <p:extLst>
      <p:ext uri="{BB962C8B-B14F-4D97-AF65-F5344CB8AC3E}">
        <p14:creationId xmlns:p14="http://schemas.microsoft.com/office/powerpoint/2010/main" val="189814053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ChangeArrowheads="1"/>
          </p:cNvSpPr>
          <p:nvPr/>
        </p:nvSpPr>
        <p:spPr bwMode="auto">
          <a:xfrm>
            <a:off x="2672202" y="171450"/>
            <a:ext cx="3786214" cy="628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zh-CN" altLang="en-US" sz="3000" b="1">
                <a:solidFill>
                  <a:srgbClr val="11576A"/>
                </a:solidFill>
                <a:effectLst>
                  <a:outerShdw blurRad="38100" dist="38100" dir="2700000" algn="tl">
                    <a:srgbClr val="DDDDDD"/>
                  </a:outerShdw>
                </a:effectLst>
                <a:latin typeface="微软雅黑" pitchFamily="34" charset="-122"/>
                <a:ea typeface="微软雅黑" pitchFamily="34" charset="-122"/>
              </a:rPr>
              <a:t>用户线程</a:t>
            </a:r>
            <a:endParaRPr lang="zh-CN" altLang="en-US" sz="3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sp>
        <p:nvSpPr>
          <p:cNvPr id="12293" name="Rectangle 3"/>
          <p:cNvSpPr>
            <a:spLocks noChangeArrowheads="1"/>
          </p:cNvSpPr>
          <p:nvPr/>
        </p:nvSpPr>
        <p:spPr bwMode="auto">
          <a:xfrm>
            <a:off x="1034501" y="746806"/>
            <a:ext cx="5613256" cy="7157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由一组用户级的线程库函数来完成线程的管理，包括线程的创建、终止、同步和调度等</a:t>
            </a:r>
          </a:p>
        </p:txBody>
      </p:sp>
      <p:grpSp>
        <p:nvGrpSpPr>
          <p:cNvPr id="7" name="组合 6"/>
          <p:cNvGrpSpPr/>
          <p:nvPr/>
        </p:nvGrpSpPr>
        <p:grpSpPr>
          <a:xfrm>
            <a:off x="971600" y="1484079"/>
            <a:ext cx="5169186" cy="3535943"/>
            <a:chOff x="971600" y="1484079"/>
            <a:chExt cx="5169186" cy="3535943"/>
          </a:xfrm>
        </p:grpSpPr>
        <p:sp>
          <p:nvSpPr>
            <p:cNvPr id="10" name="矩形 9"/>
            <p:cNvSpPr/>
            <p:nvPr/>
          </p:nvSpPr>
          <p:spPr>
            <a:xfrm>
              <a:off x="2354572" y="2073995"/>
              <a:ext cx="3786214" cy="214314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任意多边形 10"/>
            <p:cNvSpPr/>
            <p:nvPr/>
          </p:nvSpPr>
          <p:spPr>
            <a:xfrm>
              <a:off x="3072770" y="2429475"/>
              <a:ext cx="97790" cy="5334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椭圆 15"/>
            <p:cNvSpPr/>
            <p:nvPr/>
          </p:nvSpPr>
          <p:spPr>
            <a:xfrm>
              <a:off x="2568886" y="2359747"/>
              <a:ext cx="1643074" cy="1143008"/>
            </a:xfrm>
            <a:prstGeom prst="ellips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任意多边形 18"/>
            <p:cNvSpPr/>
            <p:nvPr/>
          </p:nvSpPr>
          <p:spPr>
            <a:xfrm>
              <a:off x="3354704" y="2429475"/>
              <a:ext cx="97790" cy="5334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任意多边形 19"/>
            <p:cNvSpPr/>
            <p:nvPr/>
          </p:nvSpPr>
          <p:spPr>
            <a:xfrm>
              <a:off x="3640456" y="2429475"/>
              <a:ext cx="97790" cy="5334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30"/>
            <p:cNvSpPr/>
            <p:nvPr/>
          </p:nvSpPr>
          <p:spPr>
            <a:xfrm>
              <a:off x="2854638" y="3032725"/>
              <a:ext cx="1071570" cy="252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矩形 31"/>
            <p:cNvSpPr/>
            <p:nvPr/>
          </p:nvSpPr>
          <p:spPr>
            <a:xfrm>
              <a:off x="4640588" y="3032725"/>
              <a:ext cx="1071570" cy="252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4" name="直接箭头连接符 33"/>
            <p:cNvCxnSpPr/>
            <p:nvPr/>
          </p:nvCxnSpPr>
          <p:spPr>
            <a:xfrm rot="5400000">
              <a:off x="3676175" y="1895400"/>
              <a:ext cx="785818" cy="571504"/>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rot="16200000" flipH="1">
              <a:off x="2783200" y="1931119"/>
              <a:ext cx="500066" cy="214314"/>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5400000" flipH="1" flipV="1">
              <a:off x="2318853" y="3609912"/>
              <a:ext cx="1000132" cy="500066"/>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131840" y="3785776"/>
              <a:ext cx="651492" cy="223233"/>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左大括号 41"/>
            <p:cNvSpPr/>
            <p:nvPr/>
          </p:nvSpPr>
          <p:spPr>
            <a:xfrm>
              <a:off x="2068820" y="2073995"/>
              <a:ext cx="142876" cy="1500198"/>
            </a:xfrm>
            <a:prstGeom prst="lef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a:off x="2068820" y="3645631"/>
              <a:ext cx="142876" cy="500066"/>
            </a:xfrm>
            <a:prstGeom prst="lef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7" name="直接连接符 46"/>
            <p:cNvCxnSpPr/>
            <p:nvPr/>
          </p:nvCxnSpPr>
          <p:spPr>
            <a:xfrm>
              <a:off x="2354572" y="3645631"/>
              <a:ext cx="378621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48" name="任意多边形 47"/>
            <p:cNvSpPr/>
            <p:nvPr/>
          </p:nvSpPr>
          <p:spPr>
            <a:xfrm>
              <a:off x="4858720" y="2429475"/>
              <a:ext cx="97790" cy="5334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椭圆 48"/>
            <p:cNvSpPr/>
            <p:nvPr/>
          </p:nvSpPr>
          <p:spPr>
            <a:xfrm>
              <a:off x="4354836" y="2359747"/>
              <a:ext cx="1643074" cy="1143008"/>
            </a:xfrm>
            <a:prstGeom prst="ellips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任意多边形 49"/>
            <p:cNvSpPr/>
            <p:nvPr/>
          </p:nvSpPr>
          <p:spPr>
            <a:xfrm>
              <a:off x="5231151" y="2429475"/>
              <a:ext cx="97790" cy="5334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任意多边形 50"/>
            <p:cNvSpPr/>
            <p:nvPr/>
          </p:nvSpPr>
          <p:spPr>
            <a:xfrm>
              <a:off x="5426406" y="2429475"/>
              <a:ext cx="97790" cy="5334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任意多边形 51"/>
            <p:cNvSpPr/>
            <p:nvPr/>
          </p:nvSpPr>
          <p:spPr>
            <a:xfrm>
              <a:off x="5031119" y="2429475"/>
              <a:ext cx="97790" cy="5334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Box 52"/>
            <p:cNvSpPr txBox="1"/>
            <p:nvPr/>
          </p:nvSpPr>
          <p:spPr>
            <a:xfrm>
              <a:off x="2387910" y="1490349"/>
              <a:ext cx="646331" cy="369332"/>
            </a:xfrm>
            <a:prstGeom prst="rect">
              <a:avLst/>
            </a:prstGeom>
            <a:noFill/>
          </p:spPr>
          <p:txBody>
            <a:bodyPr wrap="none" rtlCol="0">
              <a:spAutoFit/>
            </a:bodyPr>
            <a:lstStyle/>
            <a:p>
              <a:r>
                <a:rPr lang="zh-CN" altLang="en-US" b="1" dirty="0">
                  <a:solidFill>
                    <a:srgbClr val="11576A"/>
                  </a:solidFill>
                  <a:latin typeface="微软雅黑" pitchFamily="34" charset="-122"/>
                  <a:ea typeface="微软雅黑" pitchFamily="34" charset="-122"/>
                </a:rPr>
                <a:t>进程</a:t>
              </a:r>
            </a:p>
          </p:txBody>
        </p:sp>
        <p:sp>
          <p:nvSpPr>
            <p:cNvPr id="54" name="TextBox 53"/>
            <p:cNvSpPr txBox="1"/>
            <p:nvPr/>
          </p:nvSpPr>
          <p:spPr>
            <a:xfrm>
              <a:off x="4069685" y="1484079"/>
              <a:ext cx="646331" cy="369332"/>
            </a:xfrm>
            <a:prstGeom prst="rect">
              <a:avLst/>
            </a:prstGeom>
            <a:noFill/>
          </p:spPr>
          <p:txBody>
            <a:bodyPr wrap="none" rtlCol="0">
              <a:spAutoFit/>
            </a:bodyPr>
            <a:lstStyle/>
            <a:p>
              <a:r>
                <a:rPr lang="zh-CN" altLang="en-US" b="1" dirty="0">
                  <a:solidFill>
                    <a:srgbClr val="11576A"/>
                  </a:solidFill>
                  <a:latin typeface="微软雅黑" pitchFamily="34" charset="-122"/>
                  <a:ea typeface="微软雅黑" pitchFamily="34" charset="-122"/>
                </a:rPr>
                <a:t>线程</a:t>
              </a:r>
            </a:p>
          </p:txBody>
        </p:sp>
        <p:sp>
          <p:nvSpPr>
            <p:cNvPr id="55" name="TextBox 54"/>
            <p:cNvSpPr txBox="1"/>
            <p:nvPr/>
          </p:nvSpPr>
          <p:spPr>
            <a:xfrm>
              <a:off x="3925669" y="3732309"/>
              <a:ext cx="646331" cy="369332"/>
            </a:xfrm>
            <a:prstGeom prst="rect">
              <a:avLst/>
            </a:prstGeom>
            <a:noFill/>
          </p:spPr>
          <p:txBody>
            <a:bodyPr wrap="none" rtlCol="0">
              <a:spAutoFit/>
            </a:bodyPr>
            <a:lstStyle/>
            <a:p>
              <a:r>
                <a:rPr lang="zh-CN" altLang="en-US" b="1" dirty="0">
                  <a:solidFill>
                    <a:srgbClr val="11576A"/>
                  </a:solidFill>
                  <a:latin typeface="微软雅黑" pitchFamily="34" charset="-122"/>
                  <a:ea typeface="微软雅黑" pitchFamily="34" charset="-122"/>
                </a:rPr>
                <a:t>内核</a:t>
              </a:r>
            </a:p>
          </p:txBody>
        </p:sp>
        <p:sp>
          <p:nvSpPr>
            <p:cNvPr id="56" name="TextBox 55"/>
            <p:cNvSpPr txBox="1"/>
            <p:nvPr/>
          </p:nvSpPr>
          <p:spPr>
            <a:xfrm>
              <a:off x="2051720" y="4373691"/>
              <a:ext cx="1205325" cy="646331"/>
            </a:xfrm>
            <a:prstGeom prst="rect">
              <a:avLst/>
            </a:prstGeom>
            <a:noFill/>
          </p:spPr>
          <p:txBody>
            <a:bodyPr wrap="square" rtlCol="0">
              <a:spAutoFit/>
            </a:bodyPr>
            <a:lstStyle/>
            <a:p>
              <a:r>
                <a:rPr lang="zh-CN" altLang="en-US" b="1" dirty="0">
                  <a:solidFill>
                    <a:srgbClr val="11576A"/>
                  </a:solidFill>
                  <a:latin typeface="微软雅黑" pitchFamily="34" charset="-122"/>
                  <a:ea typeface="微软雅黑" pitchFamily="34" charset="-122"/>
                </a:rPr>
                <a:t>线程库运行时系统</a:t>
              </a:r>
            </a:p>
          </p:txBody>
        </p:sp>
        <p:sp>
          <p:nvSpPr>
            <p:cNvPr id="59" name="TextBox 58"/>
            <p:cNvSpPr txBox="1"/>
            <p:nvPr/>
          </p:nvSpPr>
          <p:spPr>
            <a:xfrm>
              <a:off x="1096824" y="2356358"/>
              <a:ext cx="1107996" cy="369332"/>
            </a:xfrm>
            <a:prstGeom prst="rect">
              <a:avLst/>
            </a:prstGeom>
            <a:noFill/>
          </p:spPr>
          <p:txBody>
            <a:bodyPr wrap="none" rtlCol="0">
              <a:spAutoFit/>
            </a:bodyPr>
            <a:lstStyle/>
            <a:p>
              <a:pPr algn="ctr"/>
              <a:r>
                <a:rPr lang="zh-CN" altLang="en-US" b="1" dirty="0">
                  <a:solidFill>
                    <a:srgbClr val="11576A"/>
                  </a:solidFill>
                  <a:latin typeface="微软雅黑" pitchFamily="34" charset="-122"/>
                  <a:ea typeface="微软雅黑" pitchFamily="34" charset="-122"/>
                </a:rPr>
                <a:t>用户空间</a:t>
              </a:r>
            </a:p>
          </p:txBody>
        </p:sp>
        <p:sp>
          <p:nvSpPr>
            <p:cNvPr id="60" name="TextBox 59"/>
            <p:cNvSpPr txBox="1"/>
            <p:nvPr/>
          </p:nvSpPr>
          <p:spPr>
            <a:xfrm>
              <a:off x="971600" y="3716327"/>
              <a:ext cx="1107996" cy="369332"/>
            </a:xfrm>
            <a:prstGeom prst="rect">
              <a:avLst/>
            </a:prstGeom>
            <a:noFill/>
          </p:spPr>
          <p:txBody>
            <a:bodyPr wrap="none" rtlCol="0">
              <a:spAutoFit/>
            </a:bodyPr>
            <a:lstStyle/>
            <a:p>
              <a:r>
                <a:rPr lang="zh-CN" altLang="en-US" b="1" dirty="0">
                  <a:solidFill>
                    <a:srgbClr val="11576A"/>
                  </a:solidFill>
                  <a:latin typeface="微软雅黑" pitchFamily="34" charset="-122"/>
                  <a:ea typeface="微软雅黑" pitchFamily="34" charset="-122"/>
                </a:rPr>
                <a:t>内核空间</a:t>
              </a:r>
            </a:p>
          </p:txBody>
        </p:sp>
        <p:sp>
          <p:nvSpPr>
            <p:cNvPr id="61" name="矩形 60"/>
            <p:cNvSpPr/>
            <p:nvPr/>
          </p:nvSpPr>
          <p:spPr>
            <a:xfrm>
              <a:off x="4905405" y="3783946"/>
              <a:ext cx="651492" cy="225063"/>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文本框 61"/>
            <p:cNvSpPr txBox="1"/>
            <p:nvPr/>
          </p:nvSpPr>
          <p:spPr>
            <a:xfrm>
              <a:off x="3090055" y="3726387"/>
              <a:ext cx="724878" cy="338554"/>
            </a:xfrm>
            <a:prstGeom prst="rect">
              <a:avLst/>
            </a:prstGeom>
            <a:noFill/>
          </p:spPr>
          <p:txBody>
            <a:bodyPr wrap="none" rtlCol="0">
              <a:spAutoFit/>
            </a:bodyPr>
            <a:lstStyle/>
            <a:p>
              <a:r>
                <a:rPr kumimoji="1" lang="en-US" altLang="zh-CN" sz="1600" b="1" dirty="0">
                  <a:solidFill>
                    <a:srgbClr val="11576A"/>
                  </a:solidFill>
                  <a:latin typeface="微软雅黑" panose="020B0503020204020204" pitchFamily="34" charset="-122"/>
                  <a:ea typeface="微软雅黑" panose="020B0503020204020204" pitchFamily="34" charset="-122"/>
                </a:rPr>
                <a:t>PCB1</a:t>
              </a:r>
              <a:endParaRPr kumimoji="1"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4868712" y="3722075"/>
              <a:ext cx="724878" cy="338554"/>
            </a:xfrm>
            <a:prstGeom prst="rect">
              <a:avLst/>
            </a:prstGeom>
            <a:noFill/>
          </p:spPr>
          <p:txBody>
            <a:bodyPr wrap="none" rtlCol="0">
              <a:spAutoFit/>
            </a:bodyPr>
            <a:lstStyle/>
            <a:p>
              <a:r>
                <a:rPr kumimoji="1" lang="en-US" altLang="zh-CN" sz="1600" b="1" dirty="0">
                  <a:solidFill>
                    <a:srgbClr val="11576A"/>
                  </a:solidFill>
                  <a:latin typeface="微软雅黑" panose="020B0503020204020204" pitchFamily="34" charset="-122"/>
                  <a:ea typeface="微软雅黑" panose="020B0503020204020204" pitchFamily="34" charset="-122"/>
                </a:rPr>
                <a:t>PCB2</a:t>
              </a:r>
              <a:endParaRPr kumimoji="1"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3114821" y="3241467"/>
              <a:ext cx="533544" cy="307777"/>
            </a:xfrm>
            <a:prstGeom prst="rect">
              <a:avLst/>
            </a:prstGeom>
            <a:noFill/>
          </p:spPr>
          <p:txBody>
            <a:bodyPr wrap="none" rtlCol="0">
              <a:spAutoFit/>
            </a:bodyPr>
            <a:lstStyle/>
            <a:p>
              <a:r>
                <a:rPr kumimoji="1" lang="en-US" altLang="zh-CN" sz="1400" b="1" dirty="0">
                  <a:solidFill>
                    <a:srgbClr val="11576A"/>
                  </a:solidFill>
                  <a:latin typeface="微软雅黑" panose="020B0503020204020204" pitchFamily="34" charset="-122"/>
                  <a:ea typeface="微软雅黑" panose="020B0503020204020204" pitchFamily="34" charset="-122"/>
                </a:rPr>
                <a:t>TCB</a:t>
              </a:r>
              <a:endParaRPr kumimoji="1" lang="zh-CN" altLang="en-US" sz="1400" b="1" dirty="0">
                <a:solidFill>
                  <a:srgbClr val="11576A"/>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4913005" y="3248627"/>
              <a:ext cx="533544" cy="307777"/>
            </a:xfrm>
            <a:prstGeom prst="rect">
              <a:avLst/>
            </a:prstGeom>
            <a:noFill/>
          </p:spPr>
          <p:txBody>
            <a:bodyPr wrap="none" rtlCol="0">
              <a:spAutoFit/>
            </a:bodyPr>
            <a:lstStyle/>
            <a:p>
              <a:r>
                <a:rPr kumimoji="1" lang="en-US" altLang="zh-CN" sz="1400" b="1" dirty="0">
                  <a:solidFill>
                    <a:srgbClr val="11576A"/>
                  </a:solidFill>
                  <a:latin typeface="微软雅黑" panose="020B0503020204020204" pitchFamily="34" charset="-122"/>
                  <a:ea typeface="微软雅黑" panose="020B0503020204020204" pitchFamily="34" charset="-122"/>
                </a:rPr>
                <a:t>TCB</a:t>
              </a:r>
              <a:endParaRPr kumimoji="1" lang="zh-CN" altLang="en-US" sz="1400" b="1" dirty="0">
                <a:solidFill>
                  <a:srgbClr val="11576A"/>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3199958" y="3020785"/>
              <a:ext cx="440498" cy="261610"/>
              <a:chOff x="4316008" y="4370792"/>
              <a:chExt cx="436846" cy="261610"/>
            </a:xfrm>
          </p:grpSpPr>
          <p:sp>
            <p:nvSpPr>
              <p:cNvPr id="57" name="文本框 56"/>
              <p:cNvSpPr txBox="1"/>
              <p:nvPr/>
            </p:nvSpPr>
            <p:spPr>
              <a:xfrm>
                <a:off x="4316008" y="4370792"/>
                <a:ext cx="436846" cy="261610"/>
              </a:xfrm>
              <a:prstGeom prst="rect">
                <a:avLst/>
              </a:prstGeom>
              <a:noFill/>
            </p:spPr>
            <p:txBody>
              <a:bodyPr wrap="square" rtlCol="0">
                <a:spAutoFit/>
              </a:bodyPr>
              <a:lstStyle/>
              <a:p>
                <a:r>
                  <a:rPr kumimoji="1" lang="en-US" altLang="zh-CN" sz="1100" b="1" dirty="0">
                    <a:solidFill>
                      <a:srgbClr val="11576A"/>
                    </a:solidFill>
                    <a:latin typeface="微软雅黑" panose="020B0503020204020204" pitchFamily="34" charset="-122"/>
                    <a:ea typeface="微软雅黑" panose="020B0503020204020204" pitchFamily="34" charset="-122"/>
                  </a:rPr>
                  <a:t>12</a:t>
                </a:r>
                <a:endParaRPr kumimoji="1" lang="zh-CN" altLang="en-US" sz="1100" b="1" dirty="0">
                  <a:solidFill>
                    <a:srgbClr val="11576A"/>
                  </a:solidFill>
                  <a:latin typeface="微软雅黑" panose="020B0503020204020204" pitchFamily="34" charset="-122"/>
                  <a:ea typeface="微软雅黑" panose="020B0503020204020204" pitchFamily="34" charset="-122"/>
                </a:endParaRPr>
              </a:p>
            </p:txBody>
          </p:sp>
          <p:sp>
            <p:nvSpPr>
              <p:cNvPr id="58" name="矩形 57"/>
              <p:cNvSpPr/>
              <p:nvPr/>
            </p:nvSpPr>
            <p:spPr>
              <a:xfrm>
                <a:off x="4396255" y="4396664"/>
                <a:ext cx="198553" cy="215903"/>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68" name="组合 67"/>
            <p:cNvGrpSpPr/>
            <p:nvPr/>
          </p:nvGrpSpPr>
          <p:grpSpPr>
            <a:xfrm>
              <a:off x="2873457" y="3027920"/>
              <a:ext cx="440498" cy="261610"/>
              <a:chOff x="4316008" y="4370792"/>
              <a:chExt cx="436846" cy="261610"/>
            </a:xfrm>
          </p:grpSpPr>
          <p:sp>
            <p:nvSpPr>
              <p:cNvPr id="69" name="文本框 68"/>
              <p:cNvSpPr txBox="1"/>
              <p:nvPr/>
            </p:nvSpPr>
            <p:spPr>
              <a:xfrm>
                <a:off x="4316008" y="4370792"/>
                <a:ext cx="436846" cy="261610"/>
              </a:xfrm>
              <a:prstGeom prst="rect">
                <a:avLst/>
              </a:prstGeom>
              <a:noFill/>
            </p:spPr>
            <p:txBody>
              <a:bodyPr wrap="square" rtlCol="0">
                <a:spAutoFit/>
              </a:bodyPr>
              <a:lstStyle/>
              <a:p>
                <a:r>
                  <a:rPr kumimoji="1" lang="en-US" altLang="zh-CN" sz="1100" b="1" dirty="0">
                    <a:solidFill>
                      <a:srgbClr val="11576A"/>
                    </a:solidFill>
                    <a:latin typeface="微软雅黑" panose="020B0503020204020204" pitchFamily="34" charset="-122"/>
                    <a:ea typeface="微软雅黑" panose="020B0503020204020204" pitchFamily="34" charset="-122"/>
                  </a:rPr>
                  <a:t>11</a:t>
                </a:r>
                <a:endParaRPr kumimoji="1" lang="zh-CN" altLang="en-US" sz="1100" b="1" dirty="0">
                  <a:solidFill>
                    <a:srgbClr val="11576A"/>
                  </a:solidFill>
                  <a:latin typeface="微软雅黑" panose="020B0503020204020204" pitchFamily="34" charset="-122"/>
                  <a:ea typeface="微软雅黑" panose="020B0503020204020204" pitchFamily="34" charset="-122"/>
                </a:endParaRPr>
              </a:p>
            </p:txBody>
          </p:sp>
          <p:sp>
            <p:nvSpPr>
              <p:cNvPr id="70" name="矩形 69"/>
              <p:cNvSpPr/>
              <p:nvPr/>
            </p:nvSpPr>
            <p:spPr>
              <a:xfrm>
                <a:off x="4396255" y="4396664"/>
                <a:ext cx="198553" cy="215903"/>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1" name="组合 70"/>
            <p:cNvGrpSpPr/>
            <p:nvPr/>
          </p:nvGrpSpPr>
          <p:grpSpPr>
            <a:xfrm>
              <a:off x="3521859" y="3027920"/>
              <a:ext cx="440498" cy="261610"/>
              <a:chOff x="4316008" y="4370792"/>
              <a:chExt cx="436846" cy="261610"/>
            </a:xfrm>
          </p:grpSpPr>
          <p:sp>
            <p:nvSpPr>
              <p:cNvPr id="72" name="文本框 71"/>
              <p:cNvSpPr txBox="1"/>
              <p:nvPr/>
            </p:nvSpPr>
            <p:spPr>
              <a:xfrm>
                <a:off x="4316008" y="4370792"/>
                <a:ext cx="436846" cy="261610"/>
              </a:xfrm>
              <a:prstGeom prst="rect">
                <a:avLst/>
              </a:prstGeom>
              <a:noFill/>
            </p:spPr>
            <p:txBody>
              <a:bodyPr wrap="square" rtlCol="0">
                <a:spAutoFit/>
              </a:bodyPr>
              <a:lstStyle/>
              <a:p>
                <a:r>
                  <a:rPr kumimoji="1" lang="en-US" altLang="zh-CN" sz="1100" b="1" dirty="0">
                    <a:solidFill>
                      <a:srgbClr val="11576A"/>
                    </a:solidFill>
                    <a:latin typeface="微软雅黑" panose="020B0503020204020204" pitchFamily="34" charset="-122"/>
                    <a:ea typeface="微软雅黑" panose="020B0503020204020204" pitchFamily="34" charset="-122"/>
                  </a:rPr>
                  <a:t>13</a:t>
                </a:r>
                <a:endParaRPr kumimoji="1" lang="zh-CN" altLang="en-US" sz="1100" b="1" dirty="0">
                  <a:solidFill>
                    <a:srgbClr val="11576A"/>
                  </a:solidFill>
                  <a:latin typeface="微软雅黑" panose="020B0503020204020204" pitchFamily="34" charset="-122"/>
                  <a:ea typeface="微软雅黑" panose="020B0503020204020204" pitchFamily="34" charset="-122"/>
                </a:endParaRPr>
              </a:p>
            </p:txBody>
          </p:sp>
          <p:sp>
            <p:nvSpPr>
              <p:cNvPr id="73" name="矩形 72"/>
              <p:cNvSpPr/>
              <p:nvPr/>
            </p:nvSpPr>
            <p:spPr>
              <a:xfrm>
                <a:off x="4396255" y="4396664"/>
                <a:ext cx="198553" cy="215903"/>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4" name="组合 73"/>
            <p:cNvGrpSpPr/>
            <p:nvPr/>
          </p:nvGrpSpPr>
          <p:grpSpPr>
            <a:xfrm>
              <a:off x="4601681" y="3020785"/>
              <a:ext cx="440498" cy="261610"/>
              <a:chOff x="4316008" y="4370792"/>
              <a:chExt cx="436846" cy="261610"/>
            </a:xfrm>
          </p:grpSpPr>
          <p:sp>
            <p:nvSpPr>
              <p:cNvPr id="75" name="文本框 74"/>
              <p:cNvSpPr txBox="1"/>
              <p:nvPr/>
            </p:nvSpPr>
            <p:spPr>
              <a:xfrm>
                <a:off x="4316008" y="4370792"/>
                <a:ext cx="436846" cy="261610"/>
              </a:xfrm>
              <a:prstGeom prst="rect">
                <a:avLst/>
              </a:prstGeom>
              <a:noFill/>
            </p:spPr>
            <p:txBody>
              <a:bodyPr wrap="square" rtlCol="0">
                <a:spAutoFit/>
              </a:bodyPr>
              <a:lstStyle/>
              <a:p>
                <a:r>
                  <a:rPr kumimoji="1" lang="en-US" altLang="zh-CN" sz="1100" b="1" dirty="0">
                    <a:solidFill>
                      <a:srgbClr val="11576A"/>
                    </a:solidFill>
                    <a:latin typeface="微软雅黑" panose="020B0503020204020204" pitchFamily="34" charset="-122"/>
                    <a:ea typeface="微软雅黑" panose="020B0503020204020204" pitchFamily="34" charset="-122"/>
                  </a:rPr>
                  <a:t>21</a:t>
                </a:r>
                <a:endParaRPr kumimoji="1" lang="zh-CN" altLang="en-US" sz="1100" b="1" dirty="0">
                  <a:solidFill>
                    <a:srgbClr val="11576A"/>
                  </a:solidFill>
                  <a:latin typeface="微软雅黑" panose="020B0503020204020204" pitchFamily="34" charset="-122"/>
                  <a:ea typeface="微软雅黑" panose="020B0503020204020204" pitchFamily="34" charset="-122"/>
                </a:endParaRPr>
              </a:p>
            </p:txBody>
          </p:sp>
          <p:sp>
            <p:nvSpPr>
              <p:cNvPr id="76" name="矩形 75"/>
              <p:cNvSpPr/>
              <p:nvPr/>
            </p:nvSpPr>
            <p:spPr>
              <a:xfrm>
                <a:off x="4396255" y="4396664"/>
                <a:ext cx="198553" cy="215903"/>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7" name="组合 76"/>
            <p:cNvGrpSpPr/>
            <p:nvPr/>
          </p:nvGrpSpPr>
          <p:grpSpPr>
            <a:xfrm>
              <a:off x="4863542" y="3020785"/>
              <a:ext cx="440498" cy="261610"/>
              <a:chOff x="4316008" y="4370792"/>
              <a:chExt cx="436846" cy="261610"/>
            </a:xfrm>
          </p:grpSpPr>
          <p:sp>
            <p:nvSpPr>
              <p:cNvPr id="78" name="文本框 77"/>
              <p:cNvSpPr txBox="1"/>
              <p:nvPr/>
            </p:nvSpPr>
            <p:spPr>
              <a:xfrm>
                <a:off x="4316008" y="4370792"/>
                <a:ext cx="436846" cy="261610"/>
              </a:xfrm>
              <a:prstGeom prst="rect">
                <a:avLst/>
              </a:prstGeom>
              <a:noFill/>
            </p:spPr>
            <p:txBody>
              <a:bodyPr wrap="square" rtlCol="0">
                <a:spAutoFit/>
              </a:bodyPr>
              <a:lstStyle/>
              <a:p>
                <a:r>
                  <a:rPr kumimoji="1" lang="en-US" altLang="zh-CN" sz="1100" b="1" dirty="0">
                    <a:solidFill>
                      <a:srgbClr val="11576A"/>
                    </a:solidFill>
                    <a:latin typeface="微软雅黑" panose="020B0503020204020204" pitchFamily="34" charset="-122"/>
                    <a:ea typeface="微软雅黑" panose="020B0503020204020204" pitchFamily="34" charset="-122"/>
                  </a:rPr>
                  <a:t>22</a:t>
                </a:r>
                <a:endParaRPr kumimoji="1" lang="zh-CN" altLang="en-US" sz="1100" b="1" dirty="0">
                  <a:solidFill>
                    <a:srgbClr val="11576A"/>
                  </a:solidFill>
                  <a:latin typeface="微软雅黑" panose="020B0503020204020204" pitchFamily="34" charset="-122"/>
                  <a:ea typeface="微软雅黑" panose="020B0503020204020204" pitchFamily="34" charset="-122"/>
                </a:endParaRPr>
              </a:p>
            </p:txBody>
          </p:sp>
          <p:sp>
            <p:nvSpPr>
              <p:cNvPr id="79" name="矩形 78"/>
              <p:cNvSpPr/>
              <p:nvPr/>
            </p:nvSpPr>
            <p:spPr>
              <a:xfrm>
                <a:off x="4396255" y="4396664"/>
                <a:ext cx="198553" cy="215903"/>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0" name="组合 79"/>
            <p:cNvGrpSpPr/>
            <p:nvPr/>
          </p:nvGrpSpPr>
          <p:grpSpPr>
            <a:xfrm>
              <a:off x="5130606" y="3020785"/>
              <a:ext cx="440498" cy="261610"/>
              <a:chOff x="4316008" y="4370792"/>
              <a:chExt cx="436846" cy="261610"/>
            </a:xfrm>
          </p:grpSpPr>
          <p:sp>
            <p:nvSpPr>
              <p:cNvPr id="81" name="文本框 80"/>
              <p:cNvSpPr txBox="1"/>
              <p:nvPr/>
            </p:nvSpPr>
            <p:spPr>
              <a:xfrm>
                <a:off x="4316008" y="4370792"/>
                <a:ext cx="436846" cy="261610"/>
              </a:xfrm>
              <a:prstGeom prst="rect">
                <a:avLst/>
              </a:prstGeom>
              <a:noFill/>
            </p:spPr>
            <p:txBody>
              <a:bodyPr wrap="square" rtlCol="0">
                <a:spAutoFit/>
              </a:bodyPr>
              <a:lstStyle/>
              <a:p>
                <a:r>
                  <a:rPr kumimoji="1" lang="en-US" altLang="zh-CN" sz="1100" b="1" dirty="0">
                    <a:solidFill>
                      <a:srgbClr val="11576A"/>
                    </a:solidFill>
                    <a:latin typeface="微软雅黑" panose="020B0503020204020204" pitchFamily="34" charset="-122"/>
                    <a:ea typeface="微软雅黑" panose="020B0503020204020204" pitchFamily="34" charset="-122"/>
                  </a:rPr>
                  <a:t>23</a:t>
                </a:r>
                <a:endParaRPr kumimoji="1" lang="zh-CN" altLang="en-US" sz="1100" b="1" dirty="0">
                  <a:solidFill>
                    <a:srgbClr val="11576A"/>
                  </a:solidFill>
                  <a:latin typeface="微软雅黑" panose="020B0503020204020204" pitchFamily="34" charset="-122"/>
                  <a:ea typeface="微软雅黑" panose="020B0503020204020204" pitchFamily="34" charset="-122"/>
                </a:endParaRPr>
              </a:p>
            </p:txBody>
          </p:sp>
          <p:sp>
            <p:nvSpPr>
              <p:cNvPr id="82" name="矩形 81"/>
              <p:cNvSpPr/>
              <p:nvPr/>
            </p:nvSpPr>
            <p:spPr>
              <a:xfrm>
                <a:off x="4396255" y="4396664"/>
                <a:ext cx="198553" cy="215903"/>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3" name="组合 82"/>
            <p:cNvGrpSpPr/>
            <p:nvPr/>
          </p:nvGrpSpPr>
          <p:grpSpPr>
            <a:xfrm>
              <a:off x="5383363" y="3020785"/>
              <a:ext cx="440498" cy="261610"/>
              <a:chOff x="4316008" y="4370792"/>
              <a:chExt cx="436846" cy="261610"/>
            </a:xfrm>
          </p:grpSpPr>
          <p:sp>
            <p:nvSpPr>
              <p:cNvPr id="84" name="文本框 83"/>
              <p:cNvSpPr txBox="1"/>
              <p:nvPr/>
            </p:nvSpPr>
            <p:spPr>
              <a:xfrm>
                <a:off x="4316008" y="4370792"/>
                <a:ext cx="436846" cy="261610"/>
              </a:xfrm>
              <a:prstGeom prst="rect">
                <a:avLst/>
              </a:prstGeom>
              <a:noFill/>
            </p:spPr>
            <p:txBody>
              <a:bodyPr wrap="square" rtlCol="0">
                <a:spAutoFit/>
              </a:bodyPr>
              <a:lstStyle/>
              <a:p>
                <a:r>
                  <a:rPr kumimoji="1" lang="en-US" altLang="zh-CN" sz="1100" b="1" dirty="0">
                    <a:solidFill>
                      <a:srgbClr val="11576A"/>
                    </a:solidFill>
                    <a:latin typeface="微软雅黑" panose="020B0503020204020204" pitchFamily="34" charset="-122"/>
                    <a:ea typeface="微软雅黑" panose="020B0503020204020204" pitchFamily="34" charset="-122"/>
                  </a:rPr>
                  <a:t>24</a:t>
                </a:r>
                <a:endParaRPr kumimoji="1" lang="zh-CN" altLang="en-US" sz="1100" b="1" dirty="0">
                  <a:solidFill>
                    <a:srgbClr val="11576A"/>
                  </a:solidFill>
                  <a:latin typeface="微软雅黑" panose="020B0503020204020204" pitchFamily="34" charset="-122"/>
                  <a:ea typeface="微软雅黑" panose="020B0503020204020204" pitchFamily="34" charset="-122"/>
                </a:endParaRPr>
              </a:p>
            </p:txBody>
          </p:sp>
          <p:sp>
            <p:nvSpPr>
              <p:cNvPr id="85" name="矩形 84"/>
              <p:cNvSpPr/>
              <p:nvPr/>
            </p:nvSpPr>
            <p:spPr>
              <a:xfrm>
                <a:off x="4396255" y="4396664"/>
                <a:ext cx="198553" cy="215903"/>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9" name="组合 8"/>
          <p:cNvGrpSpPr/>
          <p:nvPr/>
        </p:nvGrpSpPr>
        <p:grpSpPr>
          <a:xfrm>
            <a:off x="2856693" y="3020785"/>
            <a:ext cx="2964253" cy="535619"/>
            <a:chOff x="2856693" y="3020785"/>
            <a:chExt cx="2964253" cy="535619"/>
          </a:xfrm>
        </p:grpSpPr>
        <p:grpSp>
          <p:nvGrpSpPr>
            <p:cNvPr id="6" name="组合 5"/>
            <p:cNvGrpSpPr/>
            <p:nvPr/>
          </p:nvGrpSpPr>
          <p:grpSpPr>
            <a:xfrm>
              <a:off x="2856693" y="3020785"/>
              <a:ext cx="1107719" cy="528459"/>
              <a:chOff x="3182215" y="4421622"/>
              <a:chExt cx="1107719" cy="528459"/>
            </a:xfrm>
          </p:grpSpPr>
          <p:sp>
            <p:nvSpPr>
              <p:cNvPr id="93" name="矩形 92"/>
              <p:cNvSpPr/>
              <p:nvPr/>
            </p:nvSpPr>
            <p:spPr>
              <a:xfrm>
                <a:off x="3182215" y="4433562"/>
                <a:ext cx="1071570" cy="252000"/>
              </a:xfrm>
              <a:prstGeom prst="rec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文本框 93"/>
              <p:cNvSpPr txBox="1"/>
              <p:nvPr/>
            </p:nvSpPr>
            <p:spPr>
              <a:xfrm>
                <a:off x="3442398" y="4642304"/>
                <a:ext cx="533544" cy="307777"/>
              </a:xfrm>
              <a:prstGeom prst="rect">
                <a:avLst/>
              </a:prstGeom>
              <a:noFill/>
              <a:ln>
                <a:noFill/>
              </a:ln>
            </p:spPr>
            <p:txBody>
              <a:bodyPr wrap="none" rtlCol="0">
                <a:spAutoFit/>
              </a:bodyPr>
              <a:lstStyle/>
              <a:p>
                <a:r>
                  <a:rPr kumimoji="1" lang="en-US" altLang="zh-CN" sz="1400" b="1" dirty="0">
                    <a:solidFill>
                      <a:srgbClr val="C00000"/>
                    </a:solidFill>
                    <a:latin typeface="微软雅黑" panose="020B0503020204020204" pitchFamily="34" charset="-122"/>
                    <a:ea typeface="微软雅黑" panose="020B0503020204020204" pitchFamily="34" charset="-122"/>
                  </a:rPr>
                  <a:t>TCB</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95" name="组合 94"/>
              <p:cNvGrpSpPr/>
              <p:nvPr/>
            </p:nvGrpSpPr>
            <p:grpSpPr>
              <a:xfrm>
                <a:off x="3527535" y="4421622"/>
                <a:ext cx="440498" cy="261610"/>
                <a:chOff x="4316008" y="4370792"/>
                <a:chExt cx="436846" cy="261610"/>
              </a:xfrm>
            </p:grpSpPr>
            <p:sp>
              <p:nvSpPr>
                <p:cNvPr id="96" name="文本框 95"/>
                <p:cNvSpPr txBox="1"/>
                <p:nvPr/>
              </p:nvSpPr>
              <p:spPr>
                <a:xfrm>
                  <a:off x="4316008" y="4370792"/>
                  <a:ext cx="436846" cy="261610"/>
                </a:xfrm>
                <a:prstGeom prst="rect">
                  <a:avLst/>
                </a:prstGeom>
                <a:noFill/>
                <a:ln>
                  <a:noFill/>
                </a:ln>
              </p:spPr>
              <p:txBody>
                <a:bodyPr wrap="square" rtlCol="0">
                  <a:spAutoFit/>
                </a:bodyPr>
                <a:lstStyle/>
                <a:p>
                  <a:r>
                    <a:rPr kumimoji="1" lang="en-US" altLang="zh-CN" sz="1100" b="1" dirty="0">
                      <a:solidFill>
                        <a:srgbClr val="C00000"/>
                      </a:solidFill>
                      <a:latin typeface="微软雅黑" panose="020B0503020204020204" pitchFamily="34" charset="-122"/>
                      <a:ea typeface="微软雅黑" panose="020B0503020204020204" pitchFamily="34" charset="-122"/>
                    </a:rPr>
                    <a:t>12</a:t>
                  </a:r>
                  <a:endParaRPr kumimoji="1" lang="zh-CN" altLang="en-US" sz="1100" b="1" dirty="0">
                    <a:solidFill>
                      <a:srgbClr val="C00000"/>
                    </a:solidFill>
                    <a:latin typeface="微软雅黑" panose="020B0503020204020204" pitchFamily="34" charset="-122"/>
                    <a:ea typeface="微软雅黑" panose="020B0503020204020204" pitchFamily="34" charset="-122"/>
                  </a:endParaRPr>
                </a:p>
              </p:txBody>
            </p:sp>
            <p:sp>
              <p:nvSpPr>
                <p:cNvPr id="97" name="矩形 96"/>
                <p:cNvSpPr/>
                <p:nvPr/>
              </p:nvSpPr>
              <p:spPr>
                <a:xfrm>
                  <a:off x="4396255" y="4396664"/>
                  <a:ext cx="198553" cy="215903"/>
                </a:xfrm>
                <a:prstGeom prst="rec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98" name="组合 97"/>
              <p:cNvGrpSpPr/>
              <p:nvPr/>
            </p:nvGrpSpPr>
            <p:grpSpPr>
              <a:xfrm>
                <a:off x="3201034" y="4428757"/>
                <a:ext cx="440498" cy="261610"/>
                <a:chOff x="4316008" y="4370792"/>
                <a:chExt cx="436846" cy="261610"/>
              </a:xfrm>
            </p:grpSpPr>
            <p:sp>
              <p:nvSpPr>
                <p:cNvPr id="99" name="文本框 98"/>
                <p:cNvSpPr txBox="1"/>
                <p:nvPr/>
              </p:nvSpPr>
              <p:spPr>
                <a:xfrm>
                  <a:off x="4316008" y="4370792"/>
                  <a:ext cx="436846" cy="261610"/>
                </a:xfrm>
                <a:prstGeom prst="rect">
                  <a:avLst/>
                </a:prstGeom>
                <a:noFill/>
                <a:ln>
                  <a:noFill/>
                </a:ln>
              </p:spPr>
              <p:txBody>
                <a:bodyPr wrap="square" rtlCol="0">
                  <a:spAutoFit/>
                </a:bodyPr>
                <a:lstStyle/>
                <a:p>
                  <a:r>
                    <a:rPr kumimoji="1" lang="en-US" altLang="zh-CN" sz="1100" b="1" dirty="0">
                      <a:solidFill>
                        <a:srgbClr val="C00000"/>
                      </a:solidFill>
                      <a:latin typeface="微软雅黑" panose="020B0503020204020204" pitchFamily="34" charset="-122"/>
                      <a:ea typeface="微软雅黑" panose="020B0503020204020204" pitchFamily="34" charset="-122"/>
                    </a:rPr>
                    <a:t>11</a:t>
                  </a:r>
                  <a:endParaRPr kumimoji="1" lang="zh-CN" altLang="en-US" sz="11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a:xfrm>
                  <a:off x="4396255" y="4396664"/>
                  <a:ext cx="198553" cy="215903"/>
                </a:xfrm>
                <a:prstGeom prst="rec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01" name="组合 100"/>
              <p:cNvGrpSpPr/>
              <p:nvPr/>
            </p:nvGrpSpPr>
            <p:grpSpPr>
              <a:xfrm>
                <a:off x="3849436" y="4428757"/>
                <a:ext cx="440498" cy="261610"/>
                <a:chOff x="4316008" y="4370792"/>
                <a:chExt cx="436846" cy="261610"/>
              </a:xfrm>
            </p:grpSpPr>
            <p:sp>
              <p:nvSpPr>
                <p:cNvPr id="102" name="文本框 101"/>
                <p:cNvSpPr txBox="1"/>
                <p:nvPr/>
              </p:nvSpPr>
              <p:spPr>
                <a:xfrm>
                  <a:off x="4316008" y="4370792"/>
                  <a:ext cx="436846" cy="261610"/>
                </a:xfrm>
                <a:prstGeom prst="rect">
                  <a:avLst/>
                </a:prstGeom>
                <a:noFill/>
                <a:ln>
                  <a:noFill/>
                </a:ln>
              </p:spPr>
              <p:txBody>
                <a:bodyPr wrap="square" rtlCol="0">
                  <a:spAutoFit/>
                </a:bodyPr>
                <a:lstStyle/>
                <a:p>
                  <a:r>
                    <a:rPr kumimoji="1" lang="en-US" altLang="zh-CN" sz="1100" b="1" dirty="0">
                      <a:solidFill>
                        <a:srgbClr val="C00000"/>
                      </a:solidFill>
                      <a:latin typeface="微软雅黑" panose="020B0503020204020204" pitchFamily="34" charset="-122"/>
                      <a:ea typeface="微软雅黑" panose="020B0503020204020204" pitchFamily="34" charset="-122"/>
                    </a:rPr>
                    <a:t>13</a:t>
                  </a:r>
                  <a:endParaRPr kumimoji="1" lang="zh-CN" altLang="en-US" sz="1100" b="1" dirty="0">
                    <a:solidFill>
                      <a:srgbClr val="C00000"/>
                    </a:solidFill>
                    <a:latin typeface="微软雅黑" panose="020B0503020204020204" pitchFamily="34" charset="-122"/>
                    <a:ea typeface="微软雅黑" panose="020B0503020204020204" pitchFamily="34" charset="-122"/>
                  </a:endParaRPr>
                </a:p>
              </p:txBody>
            </p:sp>
            <p:sp>
              <p:nvSpPr>
                <p:cNvPr id="103" name="矩形 102"/>
                <p:cNvSpPr/>
                <p:nvPr/>
              </p:nvSpPr>
              <p:spPr>
                <a:xfrm>
                  <a:off x="4396255" y="4396664"/>
                  <a:ext cx="198553" cy="215903"/>
                </a:xfrm>
                <a:prstGeom prst="rec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2" name="组合 1"/>
            <p:cNvGrpSpPr/>
            <p:nvPr/>
          </p:nvGrpSpPr>
          <p:grpSpPr>
            <a:xfrm>
              <a:off x="4598766" y="3020785"/>
              <a:ext cx="1222180" cy="535619"/>
              <a:chOff x="6639627" y="3653141"/>
              <a:chExt cx="1222180" cy="535619"/>
            </a:xfrm>
          </p:grpSpPr>
          <p:sp>
            <p:nvSpPr>
              <p:cNvPr id="104" name="矩形 103"/>
              <p:cNvSpPr/>
              <p:nvPr/>
            </p:nvSpPr>
            <p:spPr>
              <a:xfrm>
                <a:off x="6678534" y="3665081"/>
                <a:ext cx="1071570" cy="252000"/>
              </a:xfrm>
              <a:prstGeom prst="rec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 name="文本框 104"/>
              <p:cNvSpPr txBox="1"/>
              <p:nvPr/>
            </p:nvSpPr>
            <p:spPr>
              <a:xfrm>
                <a:off x="6950951" y="3880983"/>
                <a:ext cx="533544" cy="307777"/>
              </a:xfrm>
              <a:prstGeom prst="rect">
                <a:avLst/>
              </a:prstGeom>
              <a:noFill/>
              <a:ln>
                <a:noFill/>
              </a:ln>
            </p:spPr>
            <p:txBody>
              <a:bodyPr wrap="none" rtlCol="0">
                <a:spAutoFit/>
              </a:bodyPr>
              <a:lstStyle/>
              <a:p>
                <a:r>
                  <a:rPr kumimoji="1" lang="en-US" altLang="zh-CN" sz="1400" b="1" dirty="0">
                    <a:solidFill>
                      <a:srgbClr val="C00000"/>
                    </a:solidFill>
                    <a:latin typeface="微软雅黑" panose="020B0503020204020204" pitchFamily="34" charset="-122"/>
                    <a:ea typeface="微软雅黑" panose="020B0503020204020204" pitchFamily="34" charset="-122"/>
                  </a:rPr>
                  <a:t>TCB</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106" name="组合 105"/>
              <p:cNvGrpSpPr/>
              <p:nvPr/>
            </p:nvGrpSpPr>
            <p:grpSpPr>
              <a:xfrm>
                <a:off x="6639627" y="3653141"/>
                <a:ext cx="440498" cy="261610"/>
                <a:chOff x="4316008" y="4370792"/>
                <a:chExt cx="436846" cy="261610"/>
              </a:xfrm>
            </p:grpSpPr>
            <p:sp>
              <p:nvSpPr>
                <p:cNvPr id="107" name="文本框 106"/>
                <p:cNvSpPr txBox="1"/>
                <p:nvPr/>
              </p:nvSpPr>
              <p:spPr>
                <a:xfrm>
                  <a:off x="4316008" y="4370792"/>
                  <a:ext cx="436846" cy="261610"/>
                </a:xfrm>
                <a:prstGeom prst="rect">
                  <a:avLst/>
                </a:prstGeom>
                <a:noFill/>
                <a:ln>
                  <a:noFill/>
                </a:ln>
              </p:spPr>
              <p:txBody>
                <a:bodyPr wrap="square" rtlCol="0">
                  <a:spAutoFit/>
                </a:bodyPr>
                <a:lstStyle/>
                <a:p>
                  <a:r>
                    <a:rPr kumimoji="1" lang="en-US" altLang="zh-CN" sz="1100" b="1" dirty="0">
                      <a:solidFill>
                        <a:srgbClr val="C00000"/>
                      </a:solidFill>
                      <a:latin typeface="微软雅黑" panose="020B0503020204020204" pitchFamily="34" charset="-122"/>
                      <a:ea typeface="微软雅黑" panose="020B0503020204020204" pitchFamily="34" charset="-122"/>
                    </a:rPr>
                    <a:t>21</a:t>
                  </a:r>
                  <a:endParaRPr kumimoji="1" lang="zh-CN" altLang="en-US" sz="1100" b="1" dirty="0">
                    <a:solidFill>
                      <a:srgbClr val="C00000"/>
                    </a:solidFill>
                    <a:latin typeface="微软雅黑" panose="020B0503020204020204" pitchFamily="34" charset="-122"/>
                    <a:ea typeface="微软雅黑" panose="020B0503020204020204" pitchFamily="34" charset="-122"/>
                  </a:endParaRPr>
                </a:p>
              </p:txBody>
            </p:sp>
            <p:sp>
              <p:nvSpPr>
                <p:cNvPr id="108" name="矩形 107"/>
                <p:cNvSpPr/>
                <p:nvPr/>
              </p:nvSpPr>
              <p:spPr>
                <a:xfrm>
                  <a:off x="4396255" y="4396664"/>
                  <a:ext cx="198553" cy="215903"/>
                </a:xfrm>
                <a:prstGeom prst="rec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09" name="组合 108"/>
              <p:cNvGrpSpPr/>
              <p:nvPr/>
            </p:nvGrpSpPr>
            <p:grpSpPr>
              <a:xfrm>
                <a:off x="6901488" y="3653141"/>
                <a:ext cx="440498" cy="261610"/>
                <a:chOff x="4316008" y="4370792"/>
                <a:chExt cx="436846" cy="261610"/>
              </a:xfrm>
            </p:grpSpPr>
            <p:sp>
              <p:nvSpPr>
                <p:cNvPr id="110" name="文本框 109"/>
                <p:cNvSpPr txBox="1"/>
                <p:nvPr/>
              </p:nvSpPr>
              <p:spPr>
                <a:xfrm>
                  <a:off x="4316008" y="4370792"/>
                  <a:ext cx="436846" cy="261610"/>
                </a:xfrm>
                <a:prstGeom prst="rect">
                  <a:avLst/>
                </a:prstGeom>
                <a:noFill/>
                <a:ln>
                  <a:noFill/>
                </a:ln>
              </p:spPr>
              <p:txBody>
                <a:bodyPr wrap="square" rtlCol="0">
                  <a:spAutoFit/>
                </a:bodyPr>
                <a:lstStyle/>
                <a:p>
                  <a:r>
                    <a:rPr kumimoji="1" lang="en-US" altLang="zh-CN" sz="1100" b="1" dirty="0">
                      <a:solidFill>
                        <a:srgbClr val="C00000"/>
                      </a:solidFill>
                      <a:latin typeface="微软雅黑" panose="020B0503020204020204" pitchFamily="34" charset="-122"/>
                      <a:ea typeface="微软雅黑" panose="020B0503020204020204" pitchFamily="34" charset="-122"/>
                    </a:rPr>
                    <a:t>22</a:t>
                  </a:r>
                  <a:endParaRPr kumimoji="1" lang="zh-CN" altLang="en-US" sz="1100" b="1" dirty="0">
                    <a:solidFill>
                      <a:srgbClr val="C00000"/>
                    </a:solidFill>
                    <a:latin typeface="微软雅黑" panose="020B0503020204020204" pitchFamily="34" charset="-122"/>
                    <a:ea typeface="微软雅黑" panose="020B0503020204020204" pitchFamily="34" charset="-122"/>
                  </a:endParaRPr>
                </a:p>
              </p:txBody>
            </p:sp>
            <p:sp>
              <p:nvSpPr>
                <p:cNvPr id="111" name="矩形 110"/>
                <p:cNvSpPr/>
                <p:nvPr/>
              </p:nvSpPr>
              <p:spPr>
                <a:xfrm>
                  <a:off x="4396255" y="4396664"/>
                  <a:ext cx="198553" cy="215903"/>
                </a:xfrm>
                <a:prstGeom prst="rec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12" name="组合 111"/>
              <p:cNvGrpSpPr/>
              <p:nvPr/>
            </p:nvGrpSpPr>
            <p:grpSpPr>
              <a:xfrm>
                <a:off x="7168552" y="3653141"/>
                <a:ext cx="440498" cy="261610"/>
                <a:chOff x="4316008" y="4370792"/>
                <a:chExt cx="436846" cy="261610"/>
              </a:xfrm>
            </p:grpSpPr>
            <p:sp>
              <p:nvSpPr>
                <p:cNvPr id="113" name="文本框 112"/>
                <p:cNvSpPr txBox="1"/>
                <p:nvPr/>
              </p:nvSpPr>
              <p:spPr>
                <a:xfrm>
                  <a:off x="4316008" y="4370792"/>
                  <a:ext cx="436846" cy="261610"/>
                </a:xfrm>
                <a:prstGeom prst="rect">
                  <a:avLst/>
                </a:prstGeom>
                <a:noFill/>
                <a:ln>
                  <a:noFill/>
                </a:ln>
              </p:spPr>
              <p:txBody>
                <a:bodyPr wrap="square" rtlCol="0">
                  <a:spAutoFit/>
                </a:bodyPr>
                <a:lstStyle/>
                <a:p>
                  <a:r>
                    <a:rPr kumimoji="1" lang="en-US" altLang="zh-CN" sz="1100" b="1" dirty="0">
                      <a:solidFill>
                        <a:srgbClr val="C00000"/>
                      </a:solidFill>
                      <a:latin typeface="微软雅黑" panose="020B0503020204020204" pitchFamily="34" charset="-122"/>
                      <a:ea typeface="微软雅黑" panose="020B0503020204020204" pitchFamily="34" charset="-122"/>
                    </a:rPr>
                    <a:t>23</a:t>
                  </a:r>
                  <a:endParaRPr kumimoji="1" lang="zh-CN" altLang="en-US" sz="1100" b="1" dirty="0">
                    <a:solidFill>
                      <a:srgbClr val="C00000"/>
                    </a:solidFill>
                    <a:latin typeface="微软雅黑" panose="020B0503020204020204" pitchFamily="34" charset="-122"/>
                    <a:ea typeface="微软雅黑" panose="020B0503020204020204" pitchFamily="34" charset="-122"/>
                  </a:endParaRPr>
                </a:p>
              </p:txBody>
            </p:sp>
            <p:sp>
              <p:nvSpPr>
                <p:cNvPr id="114" name="矩形 113"/>
                <p:cNvSpPr/>
                <p:nvPr/>
              </p:nvSpPr>
              <p:spPr>
                <a:xfrm>
                  <a:off x="4396255" y="4396664"/>
                  <a:ext cx="198553" cy="215903"/>
                </a:xfrm>
                <a:prstGeom prst="rec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15" name="组合 114"/>
              <p:cNvGrpSpPr/>
              <p:nvPr/>
            </p:nvGrpSpPr>
            <p:grpSpPr>
              <a:xfrm>
                <a:off x="7421309" y="3653141"/>
                <a:ext cx="440498" cy="261610"/>
                <a:chOff x="4316008" y="4370792"/>
                <a:chExt cx="436846" cy="261610"/>
              </a:xfrm>
            </p:grpSpPr>
            <p:sp>
              <p:nvSpPr>
                <p:cNvPr id="116" name="文本框 115"/>
                <p:cNvSpPr txBox="1"/>
                <p:nvPr/>
              </p:nvSpPr>
              <p:spPr>
                <a:xfrm>
                  <a:off x="4316008" y="4370792"/>
                  <a:ext cx="436846" cy="261610"/>
                </a:xfrm>
                <a:prstGeom prst="rect">
                  <a:avLst/>
                </a:prstGeom>
                <a:noFill/>
                <a:ln>
                  <a:noFill/>
                </a:ln>
              </p:spPr>
              <p:txBody>
                <a:bodyPr wrap="square" rtlCol="0">
                  <a:spAutoFit/>
                </a:bodyPr>
                <a:lstStyle/>
                <a:p>
                  <a:r>
                    <a:rPr kumimoji="1" lang="en-US" altLang="zh-CN" sz="1100" b="1" dirty="0">
                      <a:solidFill>
                        <a:srgbClr val="C00000"/>
                      </a:solidFill>
                      <a:latin typeface="微软雅黑" panose="020B0503020204020204" pitchFamily="34" charset="-122"/>
                      <a:ea typeface="微软雅黑" panose="020B0503020204020204" pitchFamily="34" charset="-122"/>
                    </a:rPr>
                    <a:t>24</a:t>
                  </a:r>
                  <a:endParaRPr kumimoji="1" lang="zh-CN" altLang="en-US" sz="1100" b="1" dirty="0">
                    <a:solidFill>
                      <a:srgbClr val="C00000"/>
                    </a:solidFill>
                    <a:latin typeface="微软雅黑" panose="020B0503020204020204" pitchFamily="34" charset="-122"/>
                    <a:ea typeface="微软雅黑" panose="020B0503020204020204" pitchFamily="34" charset="-122"/>
                  </a:endParaRPr>
                </a:p>
              </p:txBody>
            </p:sp>
            <p:sp>
              <p:nvSpPr>
                <p:cNvPr id="117" name="矩形 116"/>
                <p:cNvSpPr/>
                <p:nvPr/>
              </p:nvSpPr>
              <p:spPr>
                <a:xfrm>
                  <a:off x="4396255" y="4396664"/>
                  <a:ext cx="198553" cy="215903"/>
                </a:xfrm>
                <a:prstGeom prst="rec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grpSp>
        <p:nvGrpSpPr>
          <p:cNvPr id="8" name="组合 7"/>
          <p:cNvGrpSpPr/>
          <p:nvPr/>
        </p:nvGrpSpPr>
        <p:grpSpPr>
          <a:xfrm>
            <a:off x="3093532" y="3722709"/>
            <a:ext cx="2500058" cy="340773"/>
            <a:chOff x="3093532" y="3722709"/>
            <a:chExt cx="2500058" cy="340773"/>
          </a:xfrm>
        </p:grpSpPr>
        <p:grpSp>
          <p:nvGrpSpPr>
            <p:cNvPr id="3" name="组合 2"/>
            <p:cNvGrpSpPr/>
            <p:nvPr/>
          </p:nvGrpSpPr>
          <p:grpSpPr>
            <a:xfrm>
              <a:off x="3093532" y="3724928"/>
              <a:ext cx="724878" cy="338554"/>
              <a:chOff x="4873746" y="4458697"/>
              <a:chExt cx="724878" cy="338554"/>
            </a:xfrm>
          </p:grpSpPr>
          <p:sp>
            <p:nvSpPr>
              <p:cNvPr id="63" name="矩形 62"/>
              <p:cNvSpPr/>
              <p:nvPr/>
            </p:nvSpPr>
            <p:spPr>
              <a:xfrm>
                <a:off x="4910439" y="4520568"/>
                <a:ext cx="651492" cy="225063"/>
              </a:xfrm>
              <a:prstGeom prst="rec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文本框 63"/>
              <p:cNvSpPr txBox="1"/>
              <p:nvPr/>
            </p:nvSpPr>
            <p:spPr>
              <a:xfrm>
                <a:off x="4873746" y="4458697"/>
                <a:ext cx="724878" cy="338554"/>
              </a:xfrm>
              <a:prstGeom prst="rect">
                <a:avLst/>
              </a:prstGeom>
              <a:noFill/>
              <a:ln>
                <a:noFill/>
              </a:ln>
            </p:spPr>
            <p:txBody>
              <a:bodyPr wrap="none" rtlCol="0">
                <a:spAutoFit/>
              </a:bodyPr>
              <a:lstStyle/>
              <a:p>
                <a:r>
                  <a:rPr kumimoji="1" lang="en-US" altLang="zh-CN" sz="1600" b="1" dirty="0">
                    <a:solidFill>
                      <a:srgbClr val="C00000"/>
                    </a:solidFill>
                    <a:latin typeface="微软雅黑" panose="020B0503020204020204" pitchFamily="34" charset="-122"/>
                    <a:ea typeface="微软雅黑" panose="020B0503020204020204" pitchFamily="34" charset="-122"/>
                  </a:rPr>
                  <a:t>PCB1</a:t>
                </a:r>
                <a:endParaRPr kumimoji="1" lang="zh-CN" altLang="en-US" sz="1600" b="1" dirty="0">
                  <a:solidFill>
                    <a:srgbClr val="C00000"/>
                  </a:solidFill>
                  <a:latin typeface="微软雅黑" panose="020B0503020204020204" pitchFamily="34" charset="-122"/>
                  <a:ea typeface="微软雅黑" panose="020B0503020204020204" pitchFamily="34" charset="-122"/>
                </a:endParaRPr>
              </a:p>
            </p:txBody>
          </p:sp>
        </p:grpSp>
        <p:grpSp>
          <p:nvGrpSpPr>
            <p:cNvPr id="121" name="组合 120"/>
            <p:cNvGrpSpPr/>
            <p:nvPr/>
          </p:nvGrpSpPr>
          <p:grpSpPr>
            <a:xfrm>
              <a:off x="4868712" y="3722709"/>
              <a:ext cx="724878" cy="338554"/>
              <a:chOff x="4873746" y="4458697"/>
              <a:chExt cx="724878" cy="338554"/>
            </a:xfrm>
          </p:grpSpPr>
          <p:sp>
            <p:nvSpPr>
              <p:cNvPr id="122" name="矩形 121"/>
              <p:cNvSpPr/>
              <p:nvPr/>
            </p:nvSpPr>
            <p:spPr>
              <a:xfrm>
                <a:off x="4910439" y="4520568"/>
                <a:ext cx="651492" cy="225063"/>
              </a:xfrm>
              <a:prstGeom prst="rec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文本框 122"/>
              <p:cNvSpPr txBox="1"/>
              <p:nvPr/>
            </p:nvSpPr>
            <p:spPr>
              <a:xfrm>
                <a:off x="4873746" y="4458697"/>
                <a:ext cx="724878" cy="338554"/>
              </a:xfrm>
              <a:prstGeom prst="rect">
                <a:avLst/>
              </a:prstGeom>
              <a:noFill/>
              <a:ln>
                <a:noFill/>
              </a:ln>
            </p:spPr>
            <p:txBody>
              <a:bodyPr wrap="none" rtlCol="0">
                <a:spAutoFit/>
              </a:bodyPr>
              <a:lstStyle/>
              <a:p>
                <a:r>
                  <a:rPr kumimoji="1" lang="en-US" altLang="zh-CN" sz="1600" b="1" dirty="0">
                    <a:solidFill>
                      <a:srgbClr val="C00000"/>
                    </a:solidFill>
                    <a:latin typeface="微软雅黑" panose="020B0503020204020204" pitchFamily="34" charset="-122"/>
                    <a:ea typeface="微软雅黑" panose="020B0503020204020204" pitchFamily="34" charset="-122"/>
                  </a:rPr>
                  <a:t>PCB2</a:t>
                </a:r>
                <a:endParaRPr kumimoji="1" lang="zh-CN" altLang="en-US" sz="1600" b="1" dirty="0">
                  <a:solidFill>
                    <a:srgbClr val="C00000"/>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400777720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wipe(left)">
                                      <p:cBhvr>
                                        <p:cTn id="7" dur="500"/>
                                        <p:tgtEl>
                                          <p:spTgt spid="122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35" presetClass="emph" presetSubtype="0" repeatCount="indefinite" fill="hold" nodeType="withEffect">
                                  <p:stCondLst>
                                    <p:cond delay="0"/>
                                  </p:stCondLst>
                                  <p:endCondLst>
                                    <p:cond evt="onNext" delay="0">
                                      <p:tgtEl>
                                        <p:sldTgt/>
                                      </p:tgtEl>
                                    </p:cond>
                                  </p:endCondLst>
                                  <p:childTnLst>
                                    <p:anim calcmode="discrete" valueType="str">
                                      <p:cBhvr>
                                        <p:cTn id="18" dur="5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35" presetClass="emph" presetSubtype="0" repeatCount="indefinite" fill="hold" nodeType="withEffect">
                                  <p:stCondLst>
                                    <p:cond delay="0"/>
                                  </p:stCondLst>
                                  <p:endCondLst>
                                    <p:cond evt="onNext" delay="0">
                                      <p:tgtEl>
                                        <p:sldTgt/>
                                      </p:tgtEl>
                                    </p:cond>
                                  </p:endCondLst>
                                  <p:childTnLst>
                                    <p:anim calcmode="discrete" valueType="str">
                                      <p:cBhvr>
                                        <p:cTn id="26" dur="5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ChangeArrowheads="1"/>
          </p:cNvSpPr>
          <p:nvPr/>
        </p:nvSpPr>
        <p:spPr bwMode="auto">
          <a:xfrm>
            <a:off x="2672202" y="171450"/>
            <a:ext cx="3786214" cy="628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zh-CN" altLang="en-US" sz="3000" b="1">
                <a:solidFill>
                  <a:srgbClr val="11576A"/>
                </a:solidFill>
                <a:effectLst>
                  <a:outerShdw blurRad="38100" dist="38100" dir="2700000" algn="tl">
                    <a:srgbClr val="DDDDDD"/>
                  </a:outerShdw>
                </a:effectLst>
                <a:latin typeface="微软雅黑" pitchFamily="34" charset="-122"/>
                <a:ea typeface="微软雅黑" pitchFamily="34" charset="-122"/>
              </a:rPr>
              <a:t>用户线程的特征</a:t>
            </a:r>
            <a:endParaRPr lang="zh-CN" altLang="en-US" sz="3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grpSp>
        <p:nvGrpSpPr>
          <p:cNvPr id="5" name="组合 4"/>
          <p:cNvGrpSpPr/>
          <p:nvPr/>
        </p:nvGrpSpPr>
        <p:grpSpPr>
          <a:xfrm>
            <a:off x="842710" y="3826964"/>
            <a:ext cx="5086612" cy="400110"/>
            <a:chOff x="842710" y="3826964"/>
            <a:chExt cx="5086612" cy="400110"/>
          </a:xfrm>
        </p:grpSpPr>
        <p:sp>
          <p:nvSpPr>
            <p:cNvPr id="7" name="TextBox 6"/>
            <p:cNvSpPr txBox="1"/>
            <p:nvPr/>
          </p:nvSpPr>
          <p:spPr>
            <a:xfrm>
              <a:off x="842710" y="3826964"/>
              <a:ext cx="40348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6" name="矩形 15"/>
            <p:cNvSpPr/>
            <p:nvPr/>
          </p:nvSpPr>
          <p:spPr>
            <a:xfrm>
              <a:off x="1199900" y="3826964"/>
              <a:ext cx="4729422" cy="400110"/>
            </a:xfrm>
            <a:prstGeom prst="rect">
              <a:avLst/>
            </a:prstGeom>
          </p:spPr>
          <p:txBody>
            <a:bodyPr wrap="square">
              <a:spAutoFit/>
            </a:bodyPr>
            <a:lstStyle/>
            <a:p>
              <a:r>
                <a:rPr lang="zh-CN" altLang="en-US" sz="2000" b="1">
                  <a:solidFill>
                    <a:srgbClr val="11576A"/>
                  </a:solidFill>
                  <a:effectLst>
                    <a:outerShdw blurRad="38100" dist="38100" dir="2700000" algn="tl">
                      <a:srgbClr val="DDDDDD"/>
                    </a:outerShdw>
                  </a:effectLst>
                  <a:latin typeface="微软雅黑" pitchFamily="34" charset="-122"/>
                  <a:ea typeface="微软雅黑" pitchFamily="34" charset="-122"/>
                </a:rPr>
                <a:t>允许每个进程拥有自已的线程调度算法</a:t>
              </a:r>
              <a:endPar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grpSp>
      <p:grpSp>
        <p:nvGrpSpPr>
          <p:cNvPr id="2" name="组合 1"/>
          <p:cNvGrpSpPr/>
          <p:nvPr/>
        </p:nvGrpSpPr>
        <p:grpSpPr>
          <a:xfrm>
            <a:off x="842710" y="998766"/>
            <a:ext cx="5015174" cy="1130058"/>
            <a:chOff x="842710" y="998766"/>
            <a:chExt cx="5015174" cy="1130058"/>
          </a:xfrm>
        </p:grpSpPr>
        <p:sp>
          <p:nvSpPr>
            <p:cNvPr id="12293" name="Rectangle 3"/>
            <p:cNvSpPr>
              <a:spLocks noChangeArrowheads="1"/>
            </p:cNvSpPr>
            <p:nvPr/>
          </p:nvSpPr>
          <p:spPr bwMode="auto">
            <a:xfrm>
              <a:off x="1171352" y="998766"/>
              <a:ext cx="3400648" cy="414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pPr>
              <a:r>
                <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不依赖于操作系统的内核</a:t>
              </a:r>
              <a:endParaRPr lang="en-US" altLang="zh-CN" sz="2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sp>
          <p:nvSpPr>
            <p:cNvPr id="6" name="TextBox 5"/>
            <p:cNvSpPr txBox="1"/>
            <p:nvPr/>
          </p:nvSpPr>
          <p:spPr>
            <a:xfrm>
              <a:off x="842710" y="1012986"/>
              <a:ext cx="40348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9" name="Rectangle 3"/>
            <p:cNvSpPr>
              <a:spLocks noChangeArrowheads="1"/>
            </p:cNvSpPr>
            <p:nvPr/>
          </p:nvSpPr>
          <p:spPr bwMode="auto">
            <a:xfrm>
              <a:off x="1432604" y="1357304"/>
              <a:ext cx="3425148" cy="414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lvl="1">
                <a:spcBef>
                  <a:spcPct val="20000"/>
                </a:spcBef>
              </a:pPr>
              <a:r>
                <a:rPr lang="zh-CN" altLang="en-US" sz="2000" b="1">
                  <a:solidFill>
                    <a:srgbClr val="11576A"/>
                  </a:solidFill>
                  <a:effectLst>
                    <a:outerShdw blurRad="38100" dist="38100" dir="2700000" algn="tl">
                      <a:srgbClr val="DDDDDD"/>
                    </a:outerShdw>
                  </a:effectLst>
                  <a:latin typeface="微软雅黑" pitchFamily="34" charset="-122"/>
                  <a:ea typeface="微软雅黑" pitchFamily="34" charset="-122"/>
                </a:rPr>
                <a:t>内核不了解用户线程的存在</a:t>
              </a:r>
              <a:endParaRPr lang="en-US" altLang="zh-CN" sz="2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pic>
          <p:nvPicPr>
            <p:cNvPr id="12" name="图片 11" descr="小点1.png"/>
            <p:cNvPicPr>
              <a:picLocks noChangeAspect="1"/>
            </p:cNvPicPr>
            <p:nvPr/>
          </p:nvPicPr>
          <p:blipFill>
            <a:blip r:embed="rId2" cstate="print"/>
            <a:stretch>
              <a:fillRect/>
            </a:stretch>
          </p:blipFill>
          <p:spPr>
            <a:xfrm>
              <a:off x="1271338" y="1503286"/>
              <a:ext cx="151066" cy="148997"/>
            </a:xfrm>
            <a:prstGeom prst="rect">
              <a:avLst/>
            </a:prstGeom>
            <a:effectLst/>
          </p:spPr>
        </p:pic>
        <p:sp>
          <p:nvSpPr>
            <p:cNvPr id="13" name="Rectangle 3"/>
            <p:cNvSpPr>
              <a:spLocks noChangeArrowheads="1"/>
            </p:cNvSpPr>
            <p:nvPr/>
          </p:nvSpPr>
          <p:spPr bwMode="auto">
            <a:xfrm>
              <a:off x="1432604" y="1714494"/>
              <a:ext cx="4425280" cy="414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lvl="1">
                <a:spcBef>
                  <a:spcPct val="20000"/>
                </a:spcBef>
              </a:pPr>
              <a:r>
                <a:rPr lang="zh-CN" altLang="en-US" sz="2000" b="1">
                  <a:solidFill>
                    <a:srgbClr val="11576A"/>
                  </a:solidFill>
                  <a:effectLst>
                    <a:outerShdw blurRad="38100" dist="38100" dir="2700000" algn="tl">
                      <a:srgbClr val="DDDDDD"/>
                    </a:outerShdw>
                  </a:effectLst>
                  <a:latin typeface="微软雅黑" pitchFamily="34" charset="-122"/>
                  <a:ea typeface="微软雅黑" pitchFamily="34" charset="-122"/>
                </a:rPr>
                <a:t>可用于不支持线程的多进程操作系统</a:t>
              </a:r>
              <a:endPar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pic>
          <p:nvPicPr>
            <p:cNvPr id="14" name="图片 13" descr="小点1.png"/>
            <p:cNvPicPr>
              <a:picLocks noChangeAspect="1"/>
            </p:cNvPicPr>
            <p:nvPr/>
          </p:nvPicPr>
          <p:blipFill>
            <a:blip r:embed="rId2" cstate="print"/>
            <a:stretch>
              <a:fillRect/>
            </a:stretch>
          </p:blipFill>
          <p:spPr>
            <a:xfrm>
              <a:off x="1271338" y="1860476"/>
              <a:ext cx="151066" cy="148997"/>
            </a:xfrm>
            <a:prstGeom prst="rect">
              <a:avLst/>
            </a:prstGeom>
            <a:effectLst/>
          </p:spPr>
        </p:pic>
      </p:grpSp>
      <p:grpSp>
        <p:nvGrpSpPr>
          <p:cNvPr id="3" name="组合 2"/>
          <p:cNvGrpSpPr/>
          <p:nvPr/>
        </p:nvGrpSpPr>
        <p:grpSpPr>
          <a:xfrm>
            <a:off x="842710" y="2071684"/>
            <a:ext cx="5872430" cy="1096622"/>
            <a:chOff x="842710" y="2071684"/>
            <a:chExt cx="5872430" cy="1096622"/>
          </a:xfrm>
        </p:grpSpPr>
        <p:sp>
          <p:nvSpPr>
            <p:cNvPr id="15" name="Rectangle 3"/>
            <p:cNvSpPr>
              <a:spLocks noChangeArrowheads="1"/>
            </p:cNvSpPr>
            <p:nvPr/>
          </p:nvSpPr>
          <p:spPr bwMode="auto">
            <a:xfrm>
              <a:off x="1171352" y="2071684"/>
              <a:ext cx="3400648" cy="414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pPr>
              <a:r>
                <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在用户空间实现的线程机制</a:t>
              </a:r>
              <a:endParaRPr lang="en-US" altLang="zh-CN" sz="2000" b="1" dirty="0">
                <a:solidFill>
                  <a:srgbClr val="11576A"/>
                </a:solidFill>
                <a:effectLst>
                  <a:outerShdw blurRad="38100" dist="38100" dir="2700000" algn="tl">
                    <a:srgbClr val="DDDDDD"/>
                  </a:outerShdw>
                </a:effectLst>
                <a:latin typeface="微软雅黑" pitchFamily="34" charset="-122"/>
                <a:ea typeface="微软雅黑" pitchFamily="34" charset="-122"/>
              </a:endParaRPr>
            </a:p>
            <a:p>
              <a:pPr>
                <a:spcBef>
                  <a:spcPct val="20000"/>
                </a:spcBef>
                <a:buClr>
                  <a:schemeClr val="tx2"/>
                </a:buClr>
                <a:buSzPct val="75000"/>
              </a:pPr>
              <a:endParaRPr lang="en-US" altLang="zh-CN" sz="2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sp>
          <p:nvSpPr>
            <p:cNvPr id="17" name="TextBox 16"/>
            <p:cNvSpPr txBox="1"/>
            <p:nvPr/>
          </p:nvSpPr>
          <p:spPr>
            <a:xfrm>
              <a:off x="842710" y="2085904"/>
              <a:ext cx="40348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8" name="Rectangle 3"/>
            <p:cNvSpPr>
              <a:spLocks noChangeArrowheads="1"/>
            </p:cNvSpPr>
            <p:nvPr/>
          </p:nvSpPr>
          <p:spPr bwMode="auto">
            <a:xfrm>
              <a:off x="1432604" y="2396786"/>
              <a:ext cx="5282536" cy="414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lvl="1">
                <a:spcBef>
                  <a:spcPct val="20000"/>
                </a:spcBef>
              </a:pPr>
              <a:r>
                <a:rPr lang="zh-CN" altLang="en-US" sz="2000" b="1">
                  <a:solidFill>
                    <a:srgbClr val="11576A"/>
                  </a:solidFill>
                  <a:effectLst>
                    <a:outerShdw blurRad="38100" dist="38100" dir="2700000" algn="tl">
                      <a:srgbClr val="DDDDDD"/>
                    </a:outerShdw>
                  </a:effectLst>
                  <a:latin typeface="微软雅黑" pitchFamily="34" charset="-122"/>
                  <a:ea typeface="微软雅黑" pitchFamily="34" charset="-122"/>
                </a:rPr>
                <a:t>每个进程有私有的线程控制块（</a:t>
              </a:r>
              <a:r>
                <a:rPr lang="en-US" altLang="en-US" sz="2000" b="1">
                  <a:solidFill>
                    <a:srgbClr val="11576A"/>
                  </a:solidFill>
                  <a:effectLst>
                    <a:outerShdw blurRad="38100" dist="38100" dir="2700000" algn="tl">
                      <a:srgbClr val="DDDDDD"/>
                    </a:outerShdw>
                  </a:effectLst>
                  <a:latin typeface="微软雅黑" pitchFamily="34" charset="-122"/>
                  <a:ea typeface="微软雅黑" pitchFamily="34" charset="-122"/>
                </a:rPr>
                <a:t>TCB</a:t>
              </a:r>
              <a:r>
                <a:rPr lang="zh-CN" altLang="en-US" sz="2000" b="1">
                  <a:solidFill>
                    <a:srgbClr val="11576A"/>
                  </a:solidFill>
                  <a:effectLst>
                    <a:outerShdw blurRad="38100" dist="38100" dir="2700000" algn="tl">
                      <a:srgbClr val="DDDDDD"/>
                    </a:outerShdw>
                  </a:effectLst>
                  <a:latin typeface="微软雅黑" pitchFamily="34" charset="-122"/>
                  <a:ea typeface="微软雅黑" pitchFamily="34" charset="-122"/>
                </a:rPr>
                <a:t>）列表</a:t>
              </a:r>
              <a:endParaRPr lang="en-US" altLang="zh-CN" sz="2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pic>
          <p:nvPicPr>
            <p:cNvPr id="19" name="图片 18" descr="小点1.png"/>
            <p:cNvPicPr>
              <a:picLocks noChangeAspect="1"/>
            </p:cNvPicPr>
            <p:nvPr/>
          </p:nvPicPr>
          <p:blipFill>
            <a:blip r:embed="rId2" cstate="print"/>
            <a:stretch>
              <a:fillRect/>
            </a:stretch>
          </p:blipFill>
          <p:spPr>
            <a:xfrm>
              <a:off x="1271338" y="2542768"/>
              <a:ext cx="151066" cy="148997"/>
            </a:xfrm>
            <a:prstGeom prst="rect">
              <a:avLst/>
            </a:prstGeom>
            <a:effectLst/>
          </p:spPr>
        </p:pic>
        <p:sp>
          <p:nvSpPr>
            <p:cNvPr id="20" name="Rectangle 3"/>
            <p:cNvSpPr>
              <a:spLocks noChangeArrowheads="1"/>
            </p:cNvSpPr>
            <p:nvPr/>
          </p:nvSpPr>
          <p:spPr bwMode="auto">
            <a:xfrm>
              <a:off x="1432604" y="2753976"/>
              <a:ext cx="3139396" cy="414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lvl="1">
                <a:spcBef>
                  <a:spcPct val="20000"/>
                </a:spcBef>
              </a:pPr>
              <a:r>
                <a:rPr lang="en-US" altLang="en-US" sz="2000" b="1">
                  <a:solidFill>
                    <a:srgbClr val="11576A"/>
                  </a:solidFill>
                  <a:effectLst>
                    <a:outerShdw blurRad="38100" dist="38100" dir="2700000" algn="tl">
                      <a:srgbClr val="DDDDDD"/>
                    </a:outerShdw>
                  </a:effectLst>
                  <a:latin typeface="微软雅黑" pitchFamily="34" charset="-122"/>
                  <a:ea typeface="微软雅黑" pitchFamily="34" charset="-122"/>
                </a:rPr>
                <a:t>TCB</a:t>
              </a:r>
              <a:r>
                <a:rPr lang="zh-CN" altLang="en-US" sz="2000" b="1">
                  <a:solidFill>
                    <a:srgbClr val="11576A"/>
                  </a:solidFill>
                  <a:effectLst>
                    <a:outerShdw blurRad="38100" dist="38100" dir="2700000" algn="tl">
                      <a:srgbClr val="DDDDDD"/>
                    </a:outerShdw>
                  </a:effectLst>
                  <a:latin typeface="微软雅黑" pitchFamily="34" charset="-122"/>
                  <a:ea typeface="微软雅黑" pitchFamily="34" charset="-122"/>
                </a:rPr>
                <a:t>由线程库函数维护</a:t>
              </a:r>
              <a:endPar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pic>
          <p:nvPicPr>
            <p:cNvPr id="23" name="图片 22" descr="小点1.png"/>
            <p:cNvPicPr>
              <a:picLocks noChangeAspect="1"/>
            </p:cNvPicPr>
            <p:nvPr/>
          </p:nvPicPr>
          <p:blipFill>
            <a:blip r:embed="rId2" cstate="print"/>
            <a:stretch>
              <a:fillRect/>
            </a:stretch>
          </p:blipFill>
          <p:spPr>
            <a:xfrm>
              <a:off x="1271338" y="2899958"/>
              <a:ext cx="151066" cy="148997"/>
            </a:xfrm>
            <a:prstGeom prst="rect">
              <a:avLst/>
            </a:prstGeom>
            <a:effectLst/>
          </p:spPr>
        </p:pic>
      </p:grpSp>
      <p:grpSp>
        <p:nvGrpSpPr>
          <p:cNvPr id="4" name="组合 3"/>
          <p:cNvGrpSpPr/>
          <p:nvPr/>
        </p:nvGrpSpPr>
        <p:grpSpPr>
          <a:xfrm>
            <a:off x="842710" y="3099202"/>
            <a:ext cx="5872430" cy="744134"/>
            <a:chOff x="842710" y="3099202"/>
            <a:chExt cx="5872430" cy="744134"/>
          </a:xfrm>
        </p:grpSpPr>
        <p:sp>
          <p:nvSpPr>
            <p:cNvPr id="21" name="Rectangle 3"/>
            <p:cNvSpPr>
              <a:spLocks noChangeArrowheads="1"/>
            </p:cNvSpPr>
            <p:nvPr/>
          </p:nvSpPr>
          <p:spPr bwMode="auto">
            <a:xfrm>
              <a:off x="1171352" y="3099202"/>
              <a:ext cx="4257904" cy="414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spcBef>
                  <a:spcPct val="20000"/>
                </a:spcBef>
                <a:buClr>
                  <a:schemeClr val="tx2"/>
                </a:buClr>
                <a:buSzPct val="75000"/>
              </a:pPr>
              <a:r>
                <a:rPr lang="zh-CN" altLang="en-US" sz="2000" b="1">
                  <a:solidFill>
                    <a:srgbClr val="11576A"/>
                  </a:solidFill>
                  <a:effectLst>
                    <a:outerShdw blurRad="38100" dist="38100" dir="2700000" algn="tl">
                      <a:srgbClr val="DDDDDD"/>
                    </a:outerShdw>
                  </a:effectLst>
                  <a:latin typeface="微软雅黑" pitchFamily="34" charset="-122"/>
                  <a:ea typeface="微软雅黑" pitchFamily="34" charset="-122"/>
                </a:rPr>
                <a:t>同一进程内的用户线程切换速度快</a:t>
              </a:r>
              <a:endParaRPr lang="en-US" altLang="zh-CN" sz="2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sp>
          <p:nvSpPr>
            <p:cNvPr id="22" name="TextBox 21"/>
            <p:cNvSpPr txBox="1"/>
            <p:nvPr/>
          </p:nvSpPr>
          <p:spPr>
            <a:xfrm>
              <a:off x="842710" y="3113422"/>
              <a:ext cx="40348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Rectangle 3"/>
            <p:cNvSpPr>
              <a:spLocks noChangeArrowheads="1"/>
            </p:cNvSpPr>
            <p:nvPr/>
          </p:nvSpPr>
          <p:spPr bwMode="auto">
            <a:xfrm>
              <a:off x="1432604" y="3429006"/>
              <a:ext cx="5282536" cy="414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lvl="1">
                <a:spcBef>
                  <a:spcPct val="20000"/>
                </a:spcBef>
              </a:pPr>
              <a:r>
                <a:rPr lang="zh-CN" altLang="en-US" sz="2000" b="1">
                  <a:solidFill>
                    <a:srgbClr val="FF0000"/>
                  </a:solidFill>
                  <a:effectLst>
                    <a:outerShdw blurRad="38100" dist="38100" dir="2700000" algn="tl">
                      <a:srgbClr val="DDDDDD"/>
                    </a:outerShdw>
                  </a:effectLst>
                  <a:latin typeface="微软雅黑" pitchFamily="34" charset="-122"/>
                  <a:ea typeface="微软雅黑" pitchFamily="34" charset="-122"/>
                </a:rPr>
                <a:t>无需用户态</a:t>
              </a:r>
              <a:r>
                <a:rPr lang="en-US" altLang="en-US" sz="2000" b="1">
                  <a:solidFill>
                    <a:srgbClr val="FF0000"/>
                  </a:solidFill>
                  <a:effectLst>
                    <a:outerShdw blurRad="38100" dist="38100" dir="2700000" algn="tl">
                      <a:srgbClr val="DDDDDD"/>
                    </a:outerShdw>
                  </a:effectLst>
                  <a:latin typeface="微软雅黑" pitchFamily="34" charset="-122"/>
                  <a:ea typeface="微软雅黑" pitchFamily="34" charset="-122"/>
                </a:rPr>
                <a:t>/</a:t>
              </a:r>
              <a:r>
                <a:rPr lang="zh-CN" altLang="en-US" sz="2000" b="1">
                  <a:solidFill>
                    <a:srgbClr val="FF0000"/>
                  </a:solidFill>
                  <a:effectLst>
                    <a:outerShdw blurRad="38100" dist="38100" dir="2700000" algn="tl">
                      <a:srgbClr val="DDDDDD"/>
                    </a:outerShdw>
                  </a:effectLst>
                  <a:latin typeface="微软雅黑" pitchFamily="34" charset="-122"/>
                  <a:ea typeface="微软雅黑" pitchFamily="34" charset="-122"/>
                </a:rPr>
                <a:t>核心态切换</a:t>
              </a:r>
              <a:endParaRPr lang="en-US" altLang="zh-CN" sz="2000" b="1" dirty="0">
                <a:solidFill>
                  <a:srgbClr val="FF0000"/>
                </a:solidFill>
                <a:effectLst>
                  <a:outerShdw blurRad="38100" dist="38100" dir="2700000" algn="tl">
                    <a:srgbClr val="DDDDDD"/>
                  </a:outerShdw>
                </a:effectLst>
                <a:latin typeface="微软雅黑" pitchFamily="34" charset="-122"/>
                <a:ea typeface="微软雅黑" pitchFamily="34" charset="-122"/>
              </a:endParaRPr>
            </a:p>
          </p:txBody>
        </p:sp>
        <p:pic>
          <p:nvPicPr>
            <p:cNvPr id="25" name="图片 24" descr="小点1.png"/>
            <p:cNvPicPr>
              <a:picLocks noChangeAspect="1"/>
            </p:cNvPicPr>
            <p:nvPr/>
          </p:nvPicPr>
          <p:blipFill>
            <a:blip r:embed="rId2" cstate="print"/>
            <a:stretch>
              <a:fillRect/>
            </a:stretch>
          </p:blipFill>
          <p:spPr>
            <a:xfrm>
              <a:off x="1271338" y="3574988"/>
              <a:ext cx="151066" cy="148997"/>
            </a:xfrm>
            <a:prstGeom prst="rect">
              <a:avLst/>
            </a:prstGeom>
            <a:effectLst/>
          </p:spPr>
        </p:pic>
      </p:grpSp>
    </p:spTree>
    <p:extLst>
      <p:ext uri="{BB962C8B-B14F-4D97-AF65-F5344CB8AC3E}">
        <p14:creationId xmlns:p14="http://schemas.microsoft.com/office/powerpoint/2010/main" val="13282113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ChangeArrowheads="1"/>
          </p:cNvSpPr>
          <p:nvPr/>
        </p:nvSpPr>
        <p:spPr bwMode="auto">
          <a:xfrm>
            <a:off x="2672202" y="171450"/>
            <a:ext cx="3786214" cy="628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zh-CN" altLang="en-US" sz="3000" b="1" dirty="0">
                <a:solidFill>
                  <a:srgbClr val="11576A"/>
                </a:solidFill>
                <a:effectLst>
                  <a:outerShdw blurRad="38100" dist="38100" dir="2700000" algn="tl">
                    <a:srgbClr val="DDDDDD"/>
                  </a:outerShdw>
                </a:effectLst>
                <a:latin typeface="微软雅黑" pitchFamily="34" charset="-122"/>
                <a:ea typeface="微软雅黑" pitchFamily="34" charset="-122"/>
              </a:rPr>
              <a:t>用户线程的不足</a:t>
            </a:r>
          </a:p>
        </p:txBody>
      </p:sp>
      <p:grpSp>
        <p:nvGrpSpPr>
          <p:cNvPr id="2" name="组合 1"/>
          <p:cNvGrpSpPr/>
          <p:nvPr/>
        </p:nvGrpSpPr>
        <p:grpSpPr>
          <a:xfrm>
            <a:off x="842710" y="998766"/>
            <a:ext cx="6321578" cy="414330"/>
            <a:chOff x="842710" y="998766"/>
            <a:chExt cx="6321578" cy="414330"/>
          </a:xfrm>
        </p:grpSpPr>
        <p:sp>
          <p:nvSpPr>
            <p:cNvPr id="12293" name="Rectangle 3"/>
            <p:cNvSpPr>
              <a:spLocks noChangeArrowheads="1"/>
            </p:cNvSpPr>
            <p:nvPr/>
          </p:nvSpPr>
          <p:spPr bwMode="auto">
            <a:xfrm>
              <a:off x="1171352" y="998766"/>
              <a:ext cx="5992936" cy="414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pPr>
              <a:r>
                <a:rPr lang="zh-CN" altLang="en-US" sz="2000" b="1" dirty="0">
                  <a:solidFill>
                    <a:srgbClr val="FF0000"/>
                  </a:solidFill>
                  <a:effectLst>
                    <a:outerShdw blurRad="38100" dist="38100" dir="2700000" algn="tl">
                      <a:srgbClr val="DDDDDD"/>
                    </a:outerShdw>
                  </a:effectLst>
                  <a:latin typeface="微软雅黑" pitchFamily="34" charset="-122"/>
                  <a:ea typeface="微软雅黑" pitchFamily="34" charset="-122"/>
                </a:rPr>
                <a:t>线程发起系统调用而阻塞时，则整个进程进入等待</a:t>
              </a:r>
              <a:endParaRPr lang="en-US" altLang="zh-CN" sz="2000" b="1" dirty="0">
                <a:solidFill>
                  <a:srgbClr val="FF0000"/>
                </a:solidFill>
                <a:effectLst>
                  <a:outerShdw blurRad="38100" dist="38100" dir="2700000" algn="tl">
                    <a:srgbClr val="DDDDDD"/>
                  </a:outerShdw>
                </a:effectLst>
                <a:latin typeface="微软雅黑" pitchFamily="34" charset="-122"/>
                <a:ea typeface="微软雅黑" pitchFamily="34" charset="-122"/>
              </a:endParaRPr>
            </a:p>
          </p:txBody>
        </p:sp>
        <p:sp>
          <p:nvSpPr>
            <p:cNvPr id="6" name="TextBox 5"/>
            <p:cNvSpPr txBox="1"/>
            <p:nvPr/>
          </p:nvSpPr>
          <p:spPr>
            <a:xfrm>
              <a:off x="842710" y="1012986"/>
              <a:ext cx="40348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2710" y="1563638"/>
            <a:ext cx="5872430" cy="784902"/>
            <a:chOff x="842710" y="1563638"/>
            <a:chExt cx="5872430" cy="784902"/>
          </a:xfrm>
        </p:grpSpPr>
        <p:sp>
          <p:nvSpPr>
            <p:cNvPr id="15" name="Rectangle 3"/>
            <p:cNvSpPr>
              <a:spLocks noChangeArrowheads="1"/>
            </p:cNvSpPr>
            <p:nvPr/>
          </p:nvSpPr>
          <p:spPr bwMode="auto">
            <a:xfrm>
              <a:off x="1171352" y="1563638"/>
              <a:ext cx="3616672" cy="414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pPr>
              <a:r>
                <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不支持基于线程的处理机抢占</a:t>
              </a:r>
              <a:endParaRPr lang="en-US" altLang="zh-CN" sz="2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sp>
          <p:nvSpPr>
            <p:cNvPr id="17" name="TextBox 16"/>
            <p:cNvSpPr txBox="1"/>
            <p:nvPr/>
          </p:nvSpPr>
          <p:spPr>
            <a:xfrm>
              <a:off x="842710" y="1577858"/>
              <a:ext cx="40348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8" name="Rectangle 3"/>
            <p:cNvSpPr>
              <a:spLocks noChangeArrowheads="1"/>
            </p:cNvSpPr>
            <p:nvPr/>
          </p:nvSpPr>
          <p:spPr bwMode="auto">
            <a:xfrm>
              <a:off x="1432604" y="1934210"/>
              <a:ext cx="5282536" cy="414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lvl="1">
                <a:spcBef>
                  <a:spcPct val="20000"/>
                </a:spcBef>
              </a:pPr>
              <a:r>
                <a:rPr lang="zh-CN" altLang="en-US" sz="2000" b="1">
                  <a:solidFill>
                    <a:srgbClr val="11576A"/>
                  </a:solidFill>
                  <a:effectLst>
                    <a:outerShdw blurRad="38100" dist="38100" dir="2700000" algn="tl">
                      <a:srgbClr val="DDDDDD"/>
                    </a:outerShdw>
                  </a:effectLst>
                  <a:latin typeface="微软雅黑" pitchFamily="34" charset="-122"/>
                  <a:ea typeface="微软雅黑" pitchFamily="34" charset="-122"/>
                </a:rPr>
                <a:t>除非当前运行线程主动放弃，它所在进程的其他线程无法抢占</a:t>
              </a:r>
              <a:r>
                <a:rPr lang="en-US" altLang="zh-CN" sz="2000" b="1">
                  <a:solidFill>
                    <a:srgbClr val="11576A"/>
                  </a:solidFill>
                  <a:effectLst>
                    <a:outerShdw blurRad="38100" dist="38100" dir="2700000" algn="tl">
                      <a:srgbClr val="DDDDDD"/>
                    </a:outerShdw>
                  </a:effectLst>
                  <a:latin typeface="微软雅黑" pitchFamily="34" charset="-122"/>
                  <a:ea typeface="微软雅黑" pitchFamily="34" charset="-122"/>
                </a:rPr>
                <a:t>CPU</a:t>
              </a:r>
              <a:endParaRPr lang="en-US" altLang="zh-CN" sz="2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pic>
          <p:nvPicPr>
            <p:cNvPr id="19" name="图片 18" descr="小点1.png"/>
            <p:cNvPicPr>
              <a:picLocks noChangeAspect="1"/>
            </p:cNvPicPr>
            <p:nvPr/>
          </p:nvPicPr>
          <p:blipFill>
            <a:blip r:embed="rId3" cstate="print"/>
            <a:stretch>
              <a:fillRect/>
            </a:stretch>
          </p:blipFill>
          <p:spPr>
            <a:xfrm>
              <a:off x="1271338" y="2080192"/>
              <a:ext cx="151066" cy="148997"/>
            </a:xfrm>
            <a:prstGeom prst="rect">
              <a:avLst/>
            </a:prstGeom>
            <a:effectLst/>
          </p:spPr>
        </p:pic>
      </p:grpSp>
      <p:grpSp>
        <p:nvGrpSpPr>
          <p:cNvPr id="4" name="组合 3"/>
          <p:cNvGrpSpPr/>
          <p:nvPr/>
        </p:nvGrpSpPr>
        <p:grpSpPr>
          <a:xfrm>
            <a:off x="842710" y="2657702"/>
            <a:ext cx="5872430" cy="744134"/>
            <a:chOff x="842710" y="2657702"/>
            <a:chExt cx="5872430" cy="744134"/>
          </a:xfrm>
        </p:grpSpPr>
        <p:sp>
          <p:nvSpPr>
            <p:cNvPr id="21" name="Rectangle 3"/>
            <p:cNvSpPr>
              <a:spLocks noChangeArrowheads="1"/>
            </p:cNvSpPr>
            <p:nvPr/>
          </p:nvSpPr>
          <p:spPr bwMode="auto">
            <a:xfrm>
              <a:off x="1171352" y="2657702"/>
              <a:ext cx="3400648" cy="414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spcBef>
                  <a:spcPct val="20000"/>
                </a:spcBef>
                <a:buClr>
                  <a:schemeClr val="tx2"/>
                </a:buClr>
                <a:buSzPct val="75000"/>
              </a:pPr>
              <a:r>
                <a:rPr lang="zh-CN" altLang="en-US" sz="2000" b="1">
                  <a:solidFill>
                    <a:srgbClr val="FF0000"/>
                  </a:solidFill>
                  <a:effectLst>
                    <a:outerShdw blurRad="38100" dist="38100" dir="2700000" algn="tl">
                      <a:srgbClr val="DDDDDD"/>
                    </a:outerShdw>
                  </a:effectLst>
                  <a:latin typeface="微软雅黑" pitchFamily="34" charset="-122"/>
                  <a:ea typeface="微软雅黑" pitchFamily="34" charset="-122"/>
                </a:rPr>
                <a:t>只能按进程分配</a:t>
              </a:r>
              <a:r>
                <a:rPr lang="en-US" altLang="zh-CN" sz="2000" b="1">
                  <a:solidFill>
                    <a:srgbClr val="FF0000"/>
                  </a:solidFill>
                  <a:effectLst>
                    <a:outerShdw blurRad="38100" dist="38100" dir="2700000" algn="tl">
                      <a:srgbClr val="DDDDDD"/>
                    </a:outerShdw>
                  </a:effectLst>
                  <a:latin typeface="微软雅黑" pitchFamily="34" charset="-122"/>
                  <a:ea typeface="微软雅黑" pitchFamily="34" charset="-122"/>
                </a:rPr>
                <a:t>CPU</a:t>
              </a:r>
              <a:r>
                <a:rPr lang="zh-CN" altLang="en-US" sz="2000" b="1">
                  <a:solidFill>
                    <a:srgbClr val="FF0000"/>
                  </a:solidFill>
                  <a:effectLst>
                    <a:outerShdw blurRad="38100" dist="38100" dir="2700000" algn="tl">
                      <a:srgbClr val="DDDDDD"/>
                    </a:outerShdw>
                  </a:effectLst>
                  <a:latin typeface="微软雅黑" pitchFamily="34" charset="-122"/>
                  <a:ea typeface="微软雅黑" pitchFamily="34" charset="-122"/>
                </a:rPr>
                <a:t>时间</a:t>
              </a:r>
              <a:endParaRPr lang="en-US" altLang="zh-CN" sz="2000" b="1" dirty="0">
                <a:solidFill>
                  <a:srgbClr val="FF0000"/>
                </a:solidFill>
                <a:effectLst>
                  <a:outerShdw blurRad="38100" dist="38100" dir="2700000" algn="tl">
                    <a:srgbClr val="DDDDDD"/>
                  </a:outerShdw>
                </a:effectLst>
                <a:latin typeface="微软雅黑" pitchFamily="34" charset="-122"/>
                <a:ea typeface="微软雅黑" pitchFamily="34" charset="-122"/>
              </a:endParaRPr>
            </a:p>
          </p:txBody>
        </p:sp>
        <p:sp>
          <p:nvSpPr>
            <p:cNvPr id="22" name="TextBox 21"/>
            <p:cNvSpPr txBox="1"/>
            <p:nvPr/>
          </p:nvSpPr>
          <p:spPr>
            <a:xfrm>
              <a:off x="842710" y="2671922"/>
              <a:ext cx="40348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Rectangle 3"/>
            <p:cNvSpPr>
              <a:spLocks noChangeArrowheads="1"/>
            </p:cNvSpPr>
            <p:nvPr/>
          </p:nvSpPr>
          <p:spPr bwMode="auto">
            <a:xfrm>
              <a:off x="1432604" y="2987506"/>
              <a:ext cx="5282536" cy="414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lvl="1">
                <a:spcBef>
                  <a:spcPct val="20000"/>
                </a:spcBef>
              </a:pPr>
              <a:r>
                <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多个线程进程中，每个线程的时间片较少</a:t>
              </a:r>
              <a:endParaRPr lang="en-US" altLang="zh-CN" sz="2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pic>
          <p:nvPicPr>
            <p:cNvPr id="25" name="图片 24" descr="小点1.png"/>
            <p:cNvPicPr>
              <a:picLocks noChangeAspect="1"/>
            </p:cNvPicPr>
            <p:nvPr/>
          </p:nvPicPr>
          <p:blipFill>
            <a:blip r:embed="rId3" cstate="print"/>
            <a:stretch>
              <a:fillRect/>
            </a:stretch>
          </p:blipFill>
          <p:spPr>
            <a:xfrm>
              <a:off x="1271338" y="3133488"/>
              <a:ext cx="151066" cy="148997"/>
            </a:xfrm>
            <a:prstGeom prst="rect">
              <a:avLst/>
            </a:prstGeom>
            <a:effectLst/>
          </p:spPr>
        </p:pic>
      </p:grpSp>
    </p:spTree>
    <p:extLst>
      <p:ext uri="{BB962C8B-B14F-4D97-AF65-F5344CB8AC3E}">
        <p14:creationId xmlns:p14="http://schemas.microsoft.com/office/powerpoint/2010/main" val="10264191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ChangeArrowheads="1"/>
          </p:cNvSpPr>
          <p:nvPr/>
        </p:nvSpPr>
        <p:spPr bwMode="auto">
          <a:xfrm>
            <a:off x="2672202" y="171450"/>
            <a:ext cx="3786214" cy="628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zh-CN" altLang="en-US" sz="3000" b="1">
                <a:solidFill>
                  <a:srgbClr val="11576A"/>
                </a:solidFill>
                <a:effectLst>
                  <a:outerShdw blurRad="38100" dist="38100" dir="2700000" algn="tl">
                    <a:srgbClr val="DDDDDD"/>
                  </a:outerShdw>
                </a:effectLst>
                <a:latin typeface="微软雅黑" pitchFamily="34" charset="-122"/>
                <a:ea typeface="微软雅黑" pitchFamily="34" charset="-122"/>
              </a:rPr>
              <a:t>内核线程</a:t>
            </a:r>
            <a:endParaRPr lang="zh-CN" altLang="en-US" sz="3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sp>
        <p:nvSpPr>
          <p:cNvPr id="12293" name="Rectangle 3"/>
          <p:cNvSpPr>
            <a:spLocks noChangeArrowheads="1"/>
          </p:cNvSpPr>
          <p:nvPr/>
        </p:nvSpPr>
        <p:spPr bwMode="auto">
          <a:xfrm>
            <a:off x="866750" y="768325"/>
            <a:ext cx="5919828" cy="7157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由内核</a:t>
            </a:r>
            <a:r>
              <a:rPr lang="zh-CN" altLang="en-US" sz="2000" b="1" dirty="0">
                <a:solidFill>
                  <a:srgbClr val="FF0000"/>
                </a:solidFill>
                <a:effectLst>
                  <a:outerShdw blurRad="38100" dist="38100" dir="2700000" algn="tl">
                    <a:srgbClr val="DDDDDD"/>
                  </a:outerShdw>
                </a:effectLst>
                <a:latin typeface="微软雅黑" pitchFamily="34" charset="-122"/>
                <a:ea typeface="微软雅黑" pitchFamily="34" charset="-122"/>
              </a:rPr>
              <a:t>通过系统调用实现</a:t>
            </a:r>
            <a:r>
              <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的线程机制，由内核完成线程的创建、终止和管理</a:t>
            </a:r>
          </a:p>
        </p:txBody>
      </p:sp>
      <p:grpSp>
        <p:nvGrpSpPr>
          <p:cNvPr id="2" name="组合 1"/>
          <p:cNvGrpSpPr/>
          <p:nvPr/>
        </p:nvGrpSpPr>
        <p:grpSpPr>
          <a:xfrm>
            <a:off x="971600" y="1563638"/>
            <a:ext cx="5286412" cy="2749079"/>
            <a:chOff x="1214414" y="1415044"/>
            <a:chExt cx="5286412" cy="2749079"/>
          </a:xfrm>
        </p:grpSpPr>
        <p:sp>
          <p:nvSpPr>
            <p:cNvPr id="19" name="矩形 18"/>
            <p:cNvSpPr/>
            <p:nvPr/>
          </p:nvSpPr>
          <p:spPr>
            <a:xfrm>
              <a:off x="2714612" y="2000246"/>
              <a:ext cx="3786214" cy="214314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任意多边形 19"/>
            <p:cNvSpPr/>
            <p:nvPr/>
          </p:nvSpPr>
          <p:spPr>
            <a:xfrm>
              <a:off x="3432810" y="2538416"/>
              <a:ext cx="97790" cy="5334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椭圆 20"/>
            <p:cNvSpPr/>
            <p:nvPr/>
          </p:nvSpPr>
          <p:spPr>
            <a:xfrm>
              <a:off x="2928926" y="2285998"/>
              <a:ext cx="1643074" cy="1143008"/>
            </a:xfrm>
            <a:prstGeom prst="ellips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任意多边形 21"/>
            <p:cNvSpPr/>
            <p:nvPr/>
          </p:nvSpPr>
          <p:spPr>
            <a:xfrm>
              <a:off x="3714744" y="2538416"/>
              <a:ext cx="97790" cy="5334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任意多边形 22"/>
            <p:cNvSpPr/>
            <p:nvPr/>
          </p:nvSpPr>
          <p:spPr>
            <a:xfrm>
              <a:off x="4000496" y="2538416"/>
              <a:ext cx="97790" cy="5334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6" name="直接箭头连接符 35"/>
            <p:cNvCxnSpPr/>
            <p:nvPr/>
          </p:nvCxnSpPr>
          <p:spPr>
            <a:xfrm rot="5400000">
              <a:off x="4036215" y="1821651"/>
              <a:ext cx="785818" cy="571504"/>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rot="16200000" flipH="1">
              <a:off x="3143240" y="1857370"/>
              <a:ext cx="500066" cy="214314"/>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857752" y="3714758"/>
              <a:ext cx="500066"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左大括号 41"/>
            <p:cNvSpPr/>
            <p:nvPr/>
          </p:nvSpPr>
          <p:spPr>
            <a:xfrm>
              <a:off x="2428860" y="3571882"/>
              <a:ext cx="183510" cy="500066"/>
            </a:xfrm>
            <a:prstGeom prst="lef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4" name="直接连接符 43"/>
            <p:cNvCxnSpPr/>
            <p:nvPr/>
          </p:nvCxnSpPr>
          <p:spPr>
            <a:xfrm>
              <a:off x="2714612" y="3571882"/>
              <a:ext cx="378621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45" name="任意多边形 44"/>
            <p:cNvSpPr/>
            <p:nvPr/>
          </p:nvSpPr>
          <p:spPr>
            <a:xfrm>
              <a:off x="5195900" y="2568896"/>
              <a:ext cx="97790" cy="5334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椭圆 45"/>
            <p:cNvSpPr/>
            <p:nvPr/>
          </p:nvSpPr>
          <p:spPr>
            <a:xfrm>
              <a:off x="4714876" y="2285998"/>
              <a:ext cx="1643074" cy="1143008"/>
            </a:xfrm>
            <a:prstGeom prst="ellips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任意多边形 46"/>
            <p:cNvSpPr/>
            <p:nvPr/>
          </p:nvSpPr>
          <p:spPr>
            <a:xfrm>
              <a:off x="5568331" y="2568896"/>
              <a:ext cx="97790" cy="5334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任意多边形 47"/>
            <p:cNvSpPr/>
            <p:nvPr/>
          </p:nvSpPr>
          <p:spPr>
            <a:xfrm>
              <a:off x="5763586" y="2568896"/>
              <a:ext cx="97790" cy="5334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任意多边形 48"/>
            <p:cNvSpPr/>
            <p:nvPr/>
          </p:nvSpPr>
          <p:spPr>
            <a:xfrm>
              <a:off x="5368299" y="2568896"/>
              <a:ext cx="97790" cy="5334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TextBox 49"/>
            <p:cNvSpPr txBox="1"/>
            <p:nvPr/>
          </p:nvSpPr>
          <p:spPr>
            <a:xfrm>
              <a:off x="2916075" y="1415044"/>
              <a:ext cx="715260" cy="369332"/>
            </a:xfrm>
            <a:prstGeom prst="rect">
              <a:avLst/>
            </a:prstGeom>
            <a:noFill/>
          </p:spPr>
          <p:txBody>
            <a:bodyPr wrap="none" rtlCol="0">
              <a:spAutoFit/>
            </a:bodyPr>
            <a:lstStyle/>
            <a:p>
              <a:r>
                <a:rPr lang="zh-CN" altLang="en-US" b="1" dirty="0">
                  <a:solidFill>
                    <a:srgbClr val="11576A"/>
                  </a:solidFill>
                  <a:latin typeface="微软雅黑" pitchFamily="34" charset="-122"/>
                  <a:ea typeface="微软雅黑" pitchFamily="34" charset="-122"/>
                </a:rPr>
                <a:t>进 程</a:t>
              </a:r>
            </a:p>
          </p:txBody>
        </p:sp>
        <p:sp>
          <p:nvSpPr>
            <p:cNvPr id="51" name="TextBox 50"/>
            <p:cNvSpPr txBox="1"/>
            <p:nvPr/>
          </p:nvSpPr>
          <p:spPr>
            <a:xfrm>
              <a:off x="4357246" y="1425607"/>
              <a:ext cx="715260" cy="369332"/>
            </a:xfrm>
            <a:prstGeom prst="rect">
              <a:avLst/>
            </a:prstGeom>
            <a:noFill/>
          </p:spPr>
          <p:txBody>
            <a:bodyPr wrap="none" rtlCol="0">
              <a:spAutoFit/>
            </a:bodyPr>
            <a:lstStyle/>
            <a:p>
              <a:r>
                <a:rPr lang="zh-CN" altLang="en-US" b="1" dirty="0">
                  <a:solidFill>
                    <a:srgbClr val="11576A"/>
                  </a:solidFill>
                  <a:latin typeface="微软雅黑" pitchFamily="34" charset="-122"/>
                  <a:ea typeface="微软雅黑" pitchFamily="34" charset="-122"/>
                </a:rPr>
                <a:t>线 程</a:t>
              </a:r>
            </a:p>
          </p:txBody>
        </p:sp>
        <p:sp>
          <p:nvSpPr>
            <p:cNvPr id="52" name="TextBox 51"/>
            <p:cNvSpPr txBox="1"/>
            <p:nvPr/>
          </p:nvSpPr>
          <p:spPr>
            <a:xfrm>
              <a:off x="3087583" y="3619506"/>
              <a:ext cx="715260" cy="369332"/>
            </a:xfrm>
            <a:prstGeom prst="rect">
              <a:avLst/>
            </a:prstGeom>
            <a:noFill/>
          </p:spPr>
          <p:txBody>
            <a:bodyPr wrap="none" rtlCol="0">
              <a:spAutoFit/>
            </a:bodyPr>
            <a:lstStyle/>
            <a:p>
              <a:r>
                <a:rPr lang="zh-CN" altLang="en-US" b="1" dirty="0">
                  <a:solidFill>
                    <a:srgbClr val="11576A"/>
                  </a:solidFill>
                  <a:latin typeface="微软雅黑" pitchFamily="34" charset="-122"/>
                  <a:ea typeface="微软雅黑" pitchFamily="34" charset="-122"/>
                </a:rPr>
                <a:t>内 核</a:t>
              </a:r>
            </a:p>
          </p:txBody>
        </p:sp>
        <p:sp>
          <p:nvSpPr>
            <p:cNvPr id="56" name="TextBox 55"/>
            <p:cNvSpPr txBox="1"/>
            <p:nvPr/>
          </p:nvSpPr>
          <p:spPr>
            <a:xfrm>
              <a:off x="1214414" y="2428874"/>
              <a:ext cx="1107996" cy="369332"/>
            </a:xfrm>
            <a:prstGeom prst="rect">
              <a:avLst/>
            </a:prstGeom>
            <a:noFill/>
          </p:spPr>
          <p:txBody>
            <a:bodyPr wrap="none" rtlCol="0">
              <a:spAutoFit/>
            </a:bodyPr>
            <a:lstStyle/>
            <a:p>
              <a:pPr algn="ctr"/>
              <a:r>
                <a:rPr lang="zh-CN" altLang="en-US" b="1" dirty="0">
                  <a:solidFill>
                    <a:srgbClr val="11576A"/>
                  </a:solidFill>
                  <a:latin typeface="微软雅黑" pitchFamily="34" charset="-122"/>
                  <a:ea typeface="微软雅黑" pitchFamily="34" charset="-122"/>
                </a:rPr>
                <a:t>用户空间</a:t>
              </a:r>
            </a:p>
          </p:txBody>
        </p:sp>
        <p:sp>
          <p:nvSpPr>
            <p:cNvPr id="57" name="TextBox 56"/>
            <p:cNvSpPr txBox="1"/>
            <p:nvPr/>
          </p:nvSpPr>
          <p:spPr>
            <a:xfrm>
              <a:off x="1379502" y="3619506"/>
              <a:ext cx="1107996" cy="369332"/>
            </a:xfrm>
            <a:prstGeom prst="rect">
              <a:avLst/>
            </a:prstGeom>
            <a:noFill/>
          </p:spPr>
          <p:txBody>
            <a:bodyPr wrap="none" rtlCol="0">
              <a:spAutoFit/>
            </a:bodyPr>
            <a:lstStyle/>
            <a:p>
              <a:r>
                <a:rPr lang="zh-CN" altLang="en-US" b="1">
                  <a:solidFill>
                    <a:srgbClr val="11576A"/>
                  </a:solidFill>
                  <a:latin typeface="微软雅黑" pitchFamily="34" charset="-122"/>
                  <a:ea typeface="微软雅黑" pitchFamily="34" charset="-122"/>
                </a:rPr>
                <a:t>内核空间</a:t>
              </a:r>
            </a:p>
          </p:txBody>
        </p:sp>
        <p:sp>
          <p:nvSpPr>
            <p:cNvPr id="58" name="矩形 57"/>
            <p:cNvSpPr/>
            <p:nvPr/>
          </p:nvSpPr>
          <p:spPr>
            <a:xfrm>
              <a:off x="4857752" y="3857634"/>
              <a:ext cx="500066"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69" name="组合 68"/>
            <p:cNvGrpSpPr/>
            <p:nvPr/>
          </p:nvGrpSpPr>
          <p:grpSpPr>
            <a:xfrm>
              <a:off x="5572132" y="3643320"/>
              <a:ext cx="360000" cy="444528"/>
              <a:chOff x="7715272" y="1571618"/>
              <a:chExt cx="360000" cy="444528"/>
            </a:xfrm>
          </p:grpSpPr>
          <p:sp>
            <p:nvSpPr>
              <p:cNvPr id="61" name="矩形 60"/>
              <p:cNvSpPr/>
              <p:nvPr/>
            </p:nvSpPr>
            <p:spPr>
              <a:xfrm>
                <a:off x="7715272" y="1571618"/>
                <a:ext cx="360000" cy="54000"/>
              </a:xfrm>
              <a:prstGeom prst="rect">
                <a:avLst/>
              </a:prstGeom>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矩形 61"/>
              <p:cNvSpPr/>
              <p:nvPr/>
            </p:nvSpPr>
            <p:spPr>
              <a:xfrm>
                <a:off x="7715272" y="1627181"/>
                <a:ext cx="360000" cy="54000"/>
              </a:xfrm>
              <a:prstGeom prst="rect">
                <a:avLst/>
              </a:prstGeom>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矩形 62"/>
              <p:cNvSpPr/>
              <p:nvPr/>
            </p:nvSpPr>
            <p:spPr>
              <a:xfrm>
                <a:off x="7715272" y="1682744"/>
                <a:ext cx="360000" cy="54000"/>
              </a:xfrm>
              <a:prstGeom prst="rect">
                <a:avLst/>
              </a:prstGeom>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矩形 63"/>
              <p:cNvSpPr/>
              <p:nvPr/>
            </p:nvSpPr>
            <p:spPr>
              <a:xfrm>
                <a:off x="7715272" y="1738307"/>
                <a:ext cx="360000" cy="54000"/>
              </a:xfrm>
              <a:prstGeom prst="rect">
                <a:avLst/>
              </a:prstGeom>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矩形 64"/>
              <p:cNvSpPr/>
              <p:nvPr/>
            </p:nvSpPr>
            <p:spPr>
              <a:xfrm>
                <a:off x="7715272" y="1795457"/>
                <a:ext cx="360000" cy="54000"/>
              </a:xfrm>
              <a:prstGeom prst="rect">
                <a:avLst/>
              </a:prstGeom>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矩形 65"/>
              <p:cNvSpPr/>
              <p:nvPr/>
            </p:nvSpPr>
            <p:spPr>
              <a:xfrm>
                <a:off x="7715272" y="1851020"/>
                <a:ext cx="360000" cy="54000"/>
              </a:xfrm>
              <a:prstGeom prst="rect">
                <a:avLst/>
              </a:prstGeom>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矩形 66"/>
              <p:cNvSpPr/>
              <p:nvPr/>
            </p:nvSpPr>
            <p:spPr>
              <a:xfrm>
                <a:off x="7715272" y="1906583"/>
                <a:ext cx="360000" cy="54000"/>
              </a:xfrm>
              <a:prstGeom prst="rect">
                <a:avLst/>
              </a:prstGeom>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矩形 67"/>
              <p:cNvSpPr/>
              <p:nvPr/>
            </p:nvSpPr>
            <p:spPr>
              <a:xfrm>
                <a:off x="7715272" y="1962146"/>
                <a:ext cx="360000" cy="54000"/>
              </a:xfrm>
              <a:prstGeom prst="rect">
                <a:avLst/>
              </a:prstGeom>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75" name="左大括号 74"/>
            <p:cNvSpPr/>
            <p:nvPr/>
          </p:nvSpPr>
          <p:spPr>
            <a:xfrm>
              <a:off x="2371172" y="2428874"/>
              <a:ext cx="254948" cy="503239"/>
            </a:xfrm>
            <a:prstGeom prst="lef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Box 51"/>
            <p:cNvSpPr txBox="1"/>
            <p:nvPr/>
          </p:nvSpPr>
          <p:spPr>
            <a:xfrm>
              <a:off x="4369965" y="3851396"/>
              <a:ext cx="546945"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PCB</a:t>
              </a:r>
              <a:endParaRPr lang="zh-CN" altLang="en-US" sz="1400" b="1" dirty="0">
                <a:solidFill>
                  <a:srgbClr val="11576A"/>
                </a:solidFill>
                <a:latin typeface="微软雅黑" pitchFamily="34" charset="-122"/>
                <a:ea typeface="微软雅黑" pitchFamily="34" charset="-122"/>
              </a:endParaRPr>
            </a:p>
          </p:txBody>
        </p:sp>
        <p:sp>
          <p:nvSpPr>
            <p:cNvPr id="54" name="TextBox 51"/>
            <p:cNvSpPr txBox="1"/>
            <p:nvPr/>
          </p:nvSpPr>
          <p:spPr>
            <a:xfrm>
              <a:off x="5883460" y="3856346"/>
              <a:ext cx="533544"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TCB</a:t>
              </a:r>
              <a:endParaRPr lang="zh-CN" altLang="en-US" sz="14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55781807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wipe(left)">
                                      <p:cBhvr>
                                        <p:cTn id="7" dur="500"/>
                                        <p:tgtEl>
                                          <p:spTgt spid="122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3002774" y="217191"/>
            <a:ext cx="3600400" cy="689016"/>
          </a:xfrm>
          <a:prstGeom prst="rect">
            <a:avLst/>
          </a:prstGeom>
        </p:spPr>
        <p:txBody>
          <a:bodyPr>
            <a:normAutofit/>
          </a:bodyPr>
          <a:lstStyle/>
          <a:p>
            <a:pPr algn="l"/>
            <a:r>
              <a:rPr lang="zh-CN" altLang="en-US" sz="3000" b="1" dirty="0">
                <a:solidFill>
                  <a:srgbClr val="11576A"/>
                </a:solidFill>
                <a:effectLst>
                  <a:outerShdw blurRad="38100" dist="38100" dir="2700000" algn="tl">
                    <a:srgbClr val="DDDDDD"/>
                  </a:outerShdw>
                </a:effectLst>
                <a:latin typeface="微软雅黑" pitchFamily="34" charset="-122"/>
                <a:ea typeface="微软雅黑" pitchFamily="34" charset="-122"/>
                <a:cs typeface="+mn-cs"/>
              </a:rPr>
              <a:t>进程与程序的联系</a:t>
            </a:r>
            <a:endParaRPr lang="en-US" sz="3000" b="1" dirty="0">
              <a:solidFill>
                <a:srgbClr val="11576A"/>
              </a:solidFill>
              <a:effectLst>
                <a:outerShdw blurRad="38100" dist="38100" dir="2700000" algn="tl">
                  <a:srgbClr val="DDDDDD"/>
                </a:outerShdw>
              </a:effectLst>
              <a:latin typeface="微软雅黑" pitchFamily="34" charset="-122"/>
              <a:ea typeface="微软雅黑" pitchFamily="34" charset="-122"/>
              <a:cs typeface="+mn-cs"/>
            </a:endParaRPr>
          </a:p>
        </p:txBody>
      </p:sp>
      <p:sp>
        <p:nvSpPr>
          <p:cNvPr id="6147" name="Rectangle 3"/>
          <p:cNvSpPr>
            <a:spLocks noGrp="1" noChangeArrowheads="1"/>
          </p:cNvSpPr>
          <p:nvPr>
            <p:ph type="body" idx="4294967295"/>
          </p:nvPr>
        </p:nvSpPr>
        <p:spPr>
          <a:xfrm>
            <a:off x="830455" y="928676"/>
            <a:ext cx="5316602" cy="442906"/>
          </a:xfrm>
          <a:prstGeom prst="rect">
            <a:avLst/>
          </a:prstGeom>
        </p:spPr>
        <p:txBody>
          <a:bodyPr>
            <a:noAutofit/>
          </a:bodyPr>
          <a:lstStyle/>
          <a:p>
            <a:pPr>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微软雅黑" pitchFamily="34" charset="-122"/>
                <a:ea typeface="微软雅黑" pitchFamily="34" charset="-122"/>
              </a:rPr>
              <a:t> </a:t>
            </a:r>
            <a:r>
              <a:rPr lang="zh-CN" altLang="en-US" sz="2000" b="1" dirty="0">
                <a:solidFill>
                  <a:srgbClr val="11576A"/>
                </a:solidFill>
                <a:latin typeface="微软雅黑" pitchFamily="34" charset="-122"/>
                <a:ea typeface="微软雅黑" pitchFamily="34" charset="-122"/>
                <a:cs typeface="SimSun" charset="0"/>
              </a:rPr>
              <a:t>进程是操作系统处于执行状态程序的抽象</a:t>
            </a:r>
            <a:endParaRPr lang="en-US" altLang="zh-CN" sz="2000" b="1" dirty="0">
              <a:solidFill>
                <a:srgbClr val="11576A"/>
              </a:solidFill>
              <a:latin typeface="微软雅黑" pitchFamily="34" charset="-122"/>
              <a:ea typeface="微软雅黑" pitchFamily="34" charset="-122"/>
              <a:cs typeface="SimSun" charset="0"/>
            </a:endParaRPr>
          </a:p>
        </p:txBody>
      </p:sp>
      <p:grpSp>
        <p:nvGrpSpPr>
          <p:cNvPr id="2" name="组合 1"/>
          <p:cNvGrpSpPr/>
          <p:nvPr/>
        </p:nvGrpSpPr>
        <p:grpSpPr>
          <a:xfrm>
            <a:off x="1425024" y="1285866"/>
            <a:ext cx="4708850" cy="400110"/>
            <a:chOff x="1425024" y="1285866"/>
            <a:chExt cx="4708850" cy="400110"/>
          </a:xfrm>
        </p:grpSpPr>
        <p:pic>
          <p:nvPicPr>
            <p:cNvPr id="4" name="图片 3" descr="小点1.png"/>
            <p:cNvPicPr>
              <a:picLocks noChangeAspect="1"/>
            </p:cNvPicPr>
            <p:nvPr/>
          </p:nvPicPr>
          <p:blipFill>
            <a:blip r:embed="rId2" cstate="print"/>
            <a:stretch>
              <a:fillRect/>
            </a:stretch>
          </p:blipFill>
          <p:spPr>
            <a:xfrm>
              <a:off x="1425024" y="1428741"/>
              <a:ext cx="151066" cy="148997"/>
            </a:xfrm>
            <a:prstGeom prst="rect">
              <a:avLst/>
            </a:prstGeom>
            <a:effectLst/>
          </p:spPr>
        </p:pic>
        <p:sp>
          <p:nvSpPr>
            <p:cNvPr id="14" name="矩形 13"/>
            <p:cNvSpPr/>
            <p:nvPr/>
          </p:nvSpPr>
          <p:spPr>
            <a:xfrm>
              <a:off x="1561874" y="1285866"/>
              <a:ext cx="4572000" cy="400110"/>
            </a:xfrm>
            <a:prstGeom prst="rect">
              <a:avLst/>
            </a:prstGeom>
          </p:spPr>
          <p:txBody>
            <a:bodyPr>
              <a:spAutoFit/>
            </a:bodyPr>
            <a:lstStyle/>
            <a:p>
              <a:pPr marL="4763" lvl="1">
                <a:buNone/>
              </a:pPr>
              <a:r>
                <a:rPr lang="zh-CN" altLang="en-US" sz="2000" b="1" dirty="0">
                  <a:solidFill>
                    <a:srgbClr val="11576A"/>
                  </a:solidFill>
                  <a:latin typeface="微软雅黑" pitchFamily="34" charset="-122"/>
                  <a:ea typeface="微软雅黑" pitchFamily="34" charset="-122"/>
                  <a:cs typeface="SimSun" charset="0"/>
                </a:rPr>
                <a:t>程序</a:t>
              </a:r>
              <a:r>
                <a:rPr lang="en-US" altLang="zh-CN" sz="2000" b="1" dirty="0">
                  <a:solidFill>
                    <a:srgbClr val="11576A"/>
                  </a:solidFill>
                  <a:latin typeface="微软雅黑" pitchFamily="34" charset="-122"/>
                  <a:ea typeface="微软雅黑" pitchFamily="34" charset="-122"/>
                  <a:cs typeface="SimSun" charset="0"/>
                </a:rPr>
                <a:t> = </a:t>
              </a:r>
              <a:r>
                <a:rPr lang="zh-CN" altLang="en-US" sz="2000" b="1" dirty="0">
                  <a:solidFill>
                    <a:srgbClr val="11576A"/>
                  </a:solidFill>
                  <a:latin typeface="微软雅黑" pitchFamily="34" charset="-122"/>
                  <a:ea typeface="微软雅黑" pitchFamily="34" charset="-122"/>
                  <a:cs typeface="SimSun" charset="0"/>
                </a:rPr>
                <a:t>文件</a:t>
              </a:r>
              <a:r>
                <a:rPr lang="en-US" altLang="zh-CN" sz="2000" b="1" dirty="0">
                  <a:solidFill>
                    <a:srgbClr val="11576A"/>
                  </a:solidFill>
                  <a:latin typeface="微软雅黑" pitchFamily="34" charset="-122"/>
                  <a:ea typeface="微软雅黑" pitchFamily="34" charset="-122"/>
                  <a:cs typeface="SimSun" charset="0"/>
                </a:rPr>
                <a:t> (</a:t>
              </a:r>
              <a:r>
                <a:rPr lang="zh-CN" altLang="en-US" sz="2000" b="1" dirty="0">
                  <a:solidFill>
                    <a:srgbClr val="11576A"/>
                  </a:solidFill>
                  <a:latin typeface="微软雅黑" pitchFamily="34" charset="-122"/>
                  <a:ea typeface="微软雅黑" pitchFamily="34" charset="-122"/>
                  <a:cs typeface="SimSun" charset="0"/>
                </a:rPr>
                <a:t>静态的可执行文件</a:t>
              </a:r>
              <a:r>
                <a:rPr lang="en-US" altLang="zh-CN" sz="2000" b="1" dirty="0">
                  <a:solidFill>
                    <a:srgbClr val="11576A"/>
                  </a:solidFill>
                  <a:latin typeface="微软雅黑" pitchFamily="34" charset="-122"/>
                  <a:ea typeface="微软雅黑" pitchFamily="34" charset="-122"/>
                  <a:cs typeface="SimSun" charset="0"/>
                </a:rPr>
                <a:t>)</a:t>
              </a:r>
            </a:p>
          </p:txBody>
        </p:sp>
      </p:grpSp>
      <p:grpSp>
        <p:nvGrpSpPr>
          <p:cNvPr id="3" name="组合 2"/>
          <p:cNvGrpSpPr/>
          <p:nvPr/>
        </p:nvGrpSpPr>
        <p:grpSpPr>
          <a:xfrm>
            <a:off x="1425024" y="1571618"/>
            <a:ext cx="5423262" cy="400110"/>
            <a:chOff x="1425024" y="1571618"/>
            <a:chExt cx="5423262" cy="400110"/>
          </a:xfrm>
        </p:grpSpPr>
        <p:pic>
          <p:nvPicPr>
            <p:cNvPr id="5" name="图片 4" descr="小点1.png"/>
            <p:cNvPicPr>
              <a:picLocks noChangeAspect="1"/>
            </p:cNvPicPr>
            <p:nvPr/>
          </p:nvPicPr>
          <p:blipFill>
            <a:blip r:embed="rId2" cstate="print"/>
            <a:stretch>
              <a:fillRect/>
            </a:stretch>
          </p:blipFill>
          <p:spPr>
            <a:xfrm>
              <a:off x="1425024" y="1720614"/>
              <a:ext cx="151066" cy="148997"/>
            </a:xfrm>
            <a:prstGeom prst="rect">
              <a:avLst/>
            </a:prstGeom>
            <a:effectLst/>
          </p:spPr>
        </p:pic>
        <p:sp>
          <p:nvSpPr>
            <p:cNvPr id="15" name="矩形 14"/>
            <p:cNvSpPr/>
            <p:nvPr/>
          </p:nvSpPr>
          <p:spPr>
            <a:xfrm>
              <a:off x="1561874" y="1571618"/>
              <a:ext cx="5286412" cy="400110"/>
            </a:xfrm>
            <a:prstGeom prst="rect">
              <a:avLst/>
            </a:prstGeom>
          </p:spPr>
          <p:txBody>
            <a:bodyPr wrap="square">
              <a:spAutoFit/>
            </a:bodyPr>
            <a:lstStyle/>
            <a:p>
              <a:pPr marL="4763" lvl="1">
                <a:buNone/>
              </a:pPr>
              <a:r>
                <a:rPr lang="zh-CN" altLang="en-US" sz="2000" b="1" dirty="0">
                  <a:solidFill>
                    <a:srgbClr val="11576A"/>
                  </a:solidFill>
                  <a:latin typeface="微软雅黑" pitchFamily="34" charset="-122"/>
                  <a:ea typeface="微软雅黑" pitchFamily="34" charset="-122"/>
                  <a:cs typeface="SimSun" charset="0"/>
                </a:rPr>
                <a:t>进程</a:t>
              </a:r>
              <a:r>
                <a:rPr lang="en-US" altLang="zh-CN" sz="2000" b="1" dirty="0">
                  <a:solidFill>
                    <a:srgbClr val="11576A"/>
                  </a:solidFill>
                  <a:latin typeface="微软雅黑" pitchFamily="34" charset="-122"/>
                  <a:ea typeface="微软雅黑" pitchFamily="34" charset="-122"/>
                  <a:cs typeface="SimSun" charset="0"/>
                </a:rPr>
                <a:t> = </a:t>
              </a:r>
              <a:r>
                <a:rPr lang="zh-CN" altLang="en-US" sz="2000" b="1" dirty="0">
                  <a:solidFill>
                    <a:srgbClr val="11576A"/>
                  </a:solidFill>
                  <a:latin typeface="微软雅黑" pitchFamily="34" charset="-122"/>
                  <a:ea typeface="微软雅黑" pitchFamily="34" charset="-122"/>
                  <a:cs typeface="SimSun" charset="0"/>
                </a:rPr>
                <a:t>执行中的程序</a:t>
              </a:r>
              <a:r>
                <a:rPr lang="en-US" altLang="zh-CN" sz="2000" b="1" dirty="0">
                  <a:solidFill>
                    <a:srgbClr val="11576A"/>
                  </a:solidFill>
                  <a:latin typeface="微软雅黑" pitchFamily="34" charset="-122"/>
                  <a:ea typeface="微软雅黑" pitchFamily="34" charset="-122"/>
                  <a:cs typeface="SimSun" charset="0"/>
                </a:rPr>
                <a:t> = </a:t>
              </a:r>
              <a:r>
                <a:rPr lang="zh-CN" altLang="en-US" sz="2000" b="1" dirty="0">
                  <a:solidFill>
                    <a:srgbClr val="11576A"/>
                  </a:solidFill>
                  <a:latin typeface="微软雅黑" pitchFamily="34" charset="-122"/>
                  <a:ea typeface="微软雅黑" pitchFamily="34" charset="-122"/>
                  <a:cs typeface="SimSun" charset="0"/>
                </a:rPr>
                <a:t>程序</a:t>
              </a:r>
              <a:r>
                <a:rPr lang="en-US" altLang="zh-CN" sz="2000" b="1" dirty="0">
                  <a:solidFill>
                    <a:srgbClr val="11576A"/>
                  </a:solidFill>
                  <a:latin typeface="微软雅黑" pitchFamily="34" charset="-122"/>
                  <a:ea typeface="微软雅黑" pitchFamily="34" charset="-122"/>
                  <a:cs typeface="SimSun" charset="0"/>
                </a:rPr>
                <a:t> + </a:t>
              </a:r>
              <a:r>
                <a:rPr lang="zh-CN" altLang="en-US" sz="2000" b="1" dirty="0">
                  <a:solidFill>
                    <a:srgbClr val="11576A"/>
                  </a:solidFill>
                  <a:latin typeface="微软雅黑" pitchFamily="34" charset="-122"/>
                  <a:ea typeface="微软雅黑" pitchFamily="34" charset="-122"/>
                  <a:cs typeface="SimSun" charset="0"/>
                </a:rPr>
                <a:t>执行状态</a:t>
              </a:r>
              <a:endParaRPr lang="en-US" altLang="zh-CN" sz="2000" b="1" dirty="0">
                <a:solidFill>
                  <a:srgbClr val="11576A"/>
                </a:solidFill>
                <a:latin typeface="微软雅黑" pitchFamily="34" charset="-122"/>
                <a:ea typeface="微软雅黑" pitchFamily="34" charset="-122"/>
                <a:cs typeface="SimSun" charset="0"/>
              </a:endParaRPr>
            </a:p>
          </p:txBody>
        </p:sp>
      </p:grpSp>
      <p:sp>
        <p:nvSpPr>
          <p:cNvPr id="17" name="矩形 16"/>
          <p:cNvSpPr/>
          <p:nvPr/>
        </p:nvSpPr>
        <p:spPr>
          <a:xfrm>
            <a:off x="823915" y="1914549"/>
            <a:ext cx="5689420" cy="400110"/>
          </a:xfrm>
          <a:prstGeom prst="rect">
            <a:avLst/>
          </a:prstGeom>
        </p:spPr>
        <p:txBody>
          <a:bodyPr wrap="square">
            <a:spAutoFit/>
          </a:bodyPr>
          <a:lstStyle/>
          <a:p>
            <a:r>
              <a:rPr lang="zh-CN" altLang="en-US" sz="20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微软雅黑" pitchFamily="34" charset="-122"/>
                <a:ea typeface="微软雅黑" pitchFamily="34" charset="-122"/>
              </a:rPr>
              <a:t> </a:t>
            </a:r>
            <a:r>
              <a:rPr lang="zh-CN" altLang="en-US" sz="2000" b="1" dirty="0">
                <a:solidFill>
                  <a:srgbClr val="FF0000"/>
                </a:solidFill>
                <a:latin typeface="微软雅黑" pitchFamily="34" charset="-122"/>
                <a:ea typeface="微软雅黑" pitchFamily="34" charset="-122"/>
                <a:cs typeface="SimSun" charset="0"/>
              </a:rPr>
              <a:t>同一个程序的多次执行过程对应为不同进程</a:t>
            </a:r>
            <a:endParaRPr lang="en-US" altLang="zh-CN" sz="2000" b="1" dirty="0">
              <a:solidFill>
                <a:srgbClr val="FF0000"/>
              </a:solidFill>
              <a:latin typeface="微软雅黑" pitchFamily="34" charset="-122"/>
              <a:ea typeface="微软雅黑" pitchFamily="34" charset="-122"/>
              <a:cs typeface="SimSun" charset="0"/>
            </a:endParaRPr>
          </a:p>
        </p:txBody>
      </p:sp>
      <p:grpSp>
        <p:nvGrpSpPr>
          <p:cNvPr id="23" name="组合 22"/>
          <p:cNvGrpSpPr/>
          <p:nvPr/>
        </p:nvGrpSpPr>
        <p:grpSpPr>
          <a:xfrm>
            <a:off x="1416196" y="2254370"/>
            <a:ext cx="5097139" cy="400110"/>
            <a:chOff x="1416196" y="2254370"/>
            <a:chExt cx="5097139" cy="400110"/>
          </a:xfrm>
        </p:grpSpPr>
        <p:pic>
          <p:nvPicPr>
            <p:cNvPr id="6" name="图片 5" descr="小点1.png"/>
            <p:cNvPicPr>
              <a:picLocks noChangeAspect="1"/>
            </p:cNvPicPr>
            <p:nvPr/>
          </p:nvPicPr>
          <p:blipFill>
            <a:blip r:embed="rId2" cstate="print"/>
            <a:stretch>
              <a:fillRect/>
            </a:stretch>
          </p:blipFill>
          <p:spPr>
            <a:xfrm>
              <a:off x="1416196" y="2393884"/>
              <a:ext cx="151066" cy="148997"/>
            </a:xfrm>
            <a:prstGeom prst="rect">
              <a:avLst/>
            </a:prstGeom>
            <a:effectLst/>
          </p:spPr>
        </p:pic>
        <p:sp>
          <p:nvSpPr>
            <p:cNvPr id="18" name="矩形 17"/>
            <p:cNvSpPr/>
            <p:nvPr/>
          </p:nvSpPr>
          <p:spPr>
            <a:xfrm>
              <a:off x="1584113" y="2254370"/>
              <a:ext cx="4929222" cy="400110"/>
            </a:xfrm>
            <a:prstGeom prst="rect">
              <a:avLst/>
            </a:prstGeom>
          </p:spPr>
          <p:txBody>
            <a:bodyPr wrap="square">
              <a:spAutoFit/>
            </a:bodyPr>
            <a:lstStyle/>
            <a:p>
              <a:pPr marL="0" lvl="1">
                <a:buNone/>
              </a:pPr>
              <a:r>
                <a:rPr lang="zh-CN" altLang="en-US" sz="2000" b="1" dirty="0">
                  <a:solidFill>
                    <a:srgbClr val="11576A"/>
                  </a:solidFill>
                  <a:latin typeface="微软雅黑" pitchFamily="34" charset="-122"/>
                  <a:ea typeface="微软雅黑" pitchFamily="34" charset="-122"/>
                  <a:cs typeface="SimSun" charset="0"/>
                </a:rPr>
                <a:t>如命令“</a:t>
              </a:r>
              <a:r>
                <a:rPr lang="en-US" altLang="zh-CN" sz="2000" b="1" dirty="0" err="1">
                  <a:solidFill>
                    <a:srgbClr val="11576A"/>
                  </a:solidFill>
                  <a:latin typeface="微软雅黑" pitchFamily="34" charset="-122"/>
                  <a:ea typeface="微软雅黑" pitchFamily="34" charset="-122"/>
                  <a:cs typeface="SimSun" charset="0"/>
                </a:rPr>
                <a:t>ls</a:t>
              </a:r>
              <a:r>
                <a:rPr lang="zh-CN" altLang="en-US" sz="2000" b="1" dirty="0">
                  <a:solidFill>
                    <a:srgbClr val="11576A"/>
                  </a:solidFill>
                  <a:latin typeface="微软雅黑" pitchFamily="34" charset="-122"/>
                  <a:ea typeface="微软雅黑" pitchFamily="34" charset="-122"/>
                  <a:cs typeface="SimSun" charset="0"/>
                </a:rPr>
                <a:t>”的多次执行对应多个进程</a:t>
              </a:r>
              <a:endParaRPr lang="en-US" altLang="zh-CN" sz="2000" b="1" dirty="0">
                <a:solidFill>
                  <a:srgbClr val="11576A"/>
                </a:solidFill>
                <a:latin typeface="微软雅黑" pitchFamily="34" charset="-122"/>
                <a:ea typeface="微软雅黑" pitchFamily="34" charset="-122"/>
                <a:cs typeface="SimSun" charset="0"/>
              </a:endParaRPr>
            </a:p>
          </p:txBody>
        </p:sp>
      </p:grpSp>
      <p:sp>
        <p:nvSpPr>
          <p:cNvPr id="20" name="矩形 19"/>
          <p:cNvSpPr/>
          <p:nvPr/>
        </p:nvSpPr>
        <p:spPr>
          <a:xfrm>
            <a:off x="823915" y="2643532"/>
            <a:ext cx="4357718" cy="400110"/>
          </a:xfrm>
          <a:prstGeom prst="rect">
            <a:avLst/>
          </a:prstGeom>
        </p:spPr>
        <p:txBody>
          <a:bodyPr wrap="square">
            <a:spAutoFit/>
          </a:bodyPr>
          <a:lstStyle/>
          <a:p>
            <a:r>
              <a:rPr lang="zh-CN" altLang="en-US" sz="20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微软雅黑" pitchFamily="34" charset="-122"/>
                <a:ea typeface="微软雅黑" pitchFamily="34" charset="-122"/>
              </a:rPr>
              <a:t> </a:t>
            </a:r>
            <a:r>
              <a:rPr lang="zh-CN" altLang="en-US" sz="2000" b="1" dirty="0">
                <a:solidFill>
                  <a:srgbClr val="11576A"/>
                </a:solidFill>
                <a:latin typeface="微软雅黑" pitchFamily="34" charset="-122"/>
                <a:ea typeface="微软雅黑" pitchFamily="34" charset="-122"/>
                <a:cs typeface="SimSun" charset="0"/>
              </a:rPr>
              <a:t>进程执行需要的资源</a:t>
            </a:r>
            <a:endParaRPr lang="en-US" altLang="zh-CN" sz="2000" b="1" dirty="0">
              <a:solidFill>
                <a:srgbClr val="11576A"/>
              </a:solidFill>
              <a:latin typeface="微软雅黑" pitchFamily="34" charset="-122"/>
              <a:ea typeface="微软雅黑" pitchFamily="34" charset="-122"/>
              <a:cs typeface="SimSun" charset="0"/>
            </a:endParaRPr>
          </a:p>
        </p:txBody>
      </p:sp>
      <p:grpSp>
        <p:nvGrpSpPr>
          <p:cNvPr id="24" name="组合 23"/>
          <p:cNvGrpSpPr/>
          <p:nvPr/>
        </p:nvGrpSpPr>
        <p:grpSpPr>
          <a:xfrm>
            <a:off x="1395390" y="3007819"/>
            <a:ext cx="3376637" cy="400110"/>
            <a:chOff x="1395390" y="3007819"/>
            <a:chExt cx="3376637" cy="400110"/>
          </a:xfrm>
        </p:grpSpPr>
        <p:pic>
          <p:nvPicPr>
            <p:cNvPr id="8" name="图片 7" descr="小点1.png"/>
            <p:cNvPicPr>
              <a:picLocks noChangeAspect="1"/>
            </p:cNvPicPr>
            <p:nvPr/>
          </p:nvPicPr>
          <p:blipFill>
            <a:blip r:embed="rId2" cstate="print"/>
            <a:stretch>
              <a:fillRect/>
            </a:stretch>
          </p:blipFill>
          <p:spPr>
            <a:xfrm>
              <a:off x="1395390" y="3144874"/>
              <a:ext cx="151066" cy="148997"/>
            </a:xfrm>
            <a:prstGeom prst="rect">
              <a:avLst/>
            </a:prstGeom>
            <a:effectLst/>
          </p:spPr>
        </p:pic>
        <p:sp>
          <p:nvSpPr>
            <p:cNvPr id="21" name="矩形 20"/>
            <p:cNvSpPr/>
            <p:nvPr/>
          </p:nvSpPr>
          <p:spPr>
            <a:xfrm>
              <a:off x="1557317" y="3007819"/>
              <a:ext cx="3214710" cy="400110"/>
            </a:xfrm>
            <a:prstGeom prst="rect">
              <a:avLst/>
            </a:prstGeom>
          </p:spPr>
          <p:txBody>
            <a:bodyPr wrap="square">
              <a:spAutoFit/>
            </a:bodyPr>
            <a:lstStyle/>
            <a:p>
              <a:pPr marL="0" lvl="1">
                <a:buNone/>
              </a:pPr>
              <a:r>
                <a:rPr lang="zh-CN" altLang="en-US" sz="2000" b="1" dirty="0">
                  <a:solidFill>
                    <a:srgbClr val="11576A"/>
                  </a:solidFill>
                  <a:latin typeface="微软雅黑" pitchFamily="34" charset="-122"/>
                  <a:ea typeface="微软雅黑" pitchFamily="34" charset="-122"/>
                  <a:cs typeface="SimSun" charset="0"/>
                </a:rPr>
                <a:t>内存：保存代码和数据</a:t>
              </a:r>
              <a:endParaRPr lang="en-US" altLang="zh-CN" sz="2000" b="1" dirty="0">
                <a:solidFill>
                  <a:srgbClr val="11576A"/>
                </a:solidFill>
                <a:latin typeface="微软雅黑" pitchFamily="34" charset="-122"/>
                <a:ea typeface="微软雅黑" pitchFamily="34" charset="-122"/>
                <a:cs typeface="SimSun" charset="0"/>
              </a:endParaRPr>
            </a:p>
          </p:txBody>
        </p:sp>
      </p:grpSp>
      <p:grpSp>
        <p:nvGrpSpPr>
          <p:cNvPr id="25" name="组合 24"/>
          <p:cNvGrpSpPr/>
          <p:nvPr/>
        </p:nvGrpSpPr>
        <p:grpSpPr>
          <a:xfrm>
            <a:off x="1395390" y="3360247"/>
            <a:ext cx="2178733" cy="400110"/>
            <a:chOff x="1395390" y="3360247"/>
            <a:chExt cx="2178733" cy="400110"/>
          </a:xfrm>
        </p:grpSpPr>
        <p:pic>
          <p:nvPicPr>
            <p:cNvPr id="9" name="图片 8" descr="小点1.png"/>
            <p:cNvPicPr>
              <a:picLocks noChangeAspect="1"/>
            </p:cNvPicPr>
            <p:nvPr/>
          </p:nvPicPr>
          <p:blipFill>
            <a:blip r:embed="rId2" cstate="print"/>
            <a:stretch>
              <a:fillRect/>
            </a:stretch>
          </p:blipFill>
          <p:spPr>
            <a:xfrm>
              <a:off x="1395390" y="3462105"/>
              <a:ext cx="151066" cy="148997"/>
            </a:xfrm>
            <a:prstGeom prst="rect">
              <a:avLst/>
            </a:prstGeom>
            <a:effectLst/>
          </p:spPr>
        </p:pic>
        <p:sp>
          <p:nvSpPr>
            <p:cNvPr id="22" name="矩形 21"/>
            <p:cNvSpPr/>
            <p:nvPr/>
          </p:nvSpPr>
          <p:spPr>
            <a:xfrm>
              <a:off x="1566842" y="3360247"/>
              <a:ext cx="2007281" cy="400110"/>
            </a:xfrm>
            <a:prstGeom prst="rect">
              <a:avLst/>
            </a:prstGeom>
          </p:spPr>
          <p:txBody>
            <a:bodyPr wrap="none">
              <a:spAutoFit/>
            </a:bodyPr>
            <a:lstStyle/>
            <a:p>
              <a:pPr marL="0" lvl="1">
                <a:buNone/>
              </a:pPr>
              <a:r>
                <a:rPr lang="en-US" altLang="zh-CN" sz="2000" b="1" dirty="0">
                  <a:solidFill>
                    <a:srgbClr val="11576A"/>
                  </a:solidFill>
                  <a:latin typeface="微软雅黑" pitchFamily="34" charset="-122"/>
                  <a:ea typeface="微软雅黑" pitchFamily="34" charset="-122"/>
                  <a:cs typeface="SimSun" charset="0"/>
                </a:rPr>
                <a:t>CPU</a:t>
              </a:r>
              <a:r>
                <a:rPr lang="zh-CN" altLang="en-US" sz="2000" b="1" dirty="0">
                  <a:solidFill>
                    <a:srgbClr val="11576A"/>
                  </a:solidFill>
                  <a:latin typeface="微软雅黑" pitchFamily="34" charset="-122"/>
                  <a:ea typeface="微软雅黑" pitchFamily="34" charset="-122"/>
                  <a:cs typeface="SimSun" charset="0"/>
                </a:rPr>
                <a:t>：执行指令</a:t>
              </a:r>
              <a:endParaRPr lang="en-US" altLang="zh-CN" sz="2000" b="1" dirty="0">
                <a:solidFill>
                  <a:srgbClr val="11576A"/>
                </a:solidFill>
                <a:latin typeface="微软雅黑" pitchFamily="34" charset="-122"/>
                <a:ea typeface="微软雅黑" pitchFamily="34" charset="-122"/>
                <a:cs typeface="SimSun" charset="0"/>
              </a:endParaRPr>
            </a:p>
          </p:txBody>
        </p:sp>
      </p:grpSp>
    </p:spTree>
    <p:extLst>
      <p:ext uri="{BB962C8B-B14F-4D97-AF65-F5344CB8AC3E}">
        <p14:creationId xmlns:p14="http://schemas.microsoft.com/office/powerpoint/2010/main" val="30715000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wipe(left)">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par>
                                <p:cTn id="38" presetID="22" presetClass="entr" presetSubtype="8"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17" grpId="0"/>
      <p:bldP spid="2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ChangeArrowheads="1"/>
          </p:cNvSpPr>
          <p:nvPr/>
        </p:nvSpPr>
        <p:spPr bwMode="auto">
          <a:xfrm>
            <a:off x="2672202" y="171450"/>
            <a:ext cx="3786214" cy="628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zh-CN" altLang="en-US" sz="3000" b="1" dirty="0">
                <a:solidFill>
                  <a:srgbClr val="11576A"/>
                </a:solidFill>
                <a:effectLst>
                  <a:outerShdw blurRad="38100" dist="38100" dir="2700000" algn="tl">
                    <a:srgbClr val="DDDDDD"/>
                  </a:outerShdw>
                </a:effectLst>
                <a:latin typeface="微软雅黑" pitchFamily="34" charset="-122"/>
                <a:ea typeface="微软雅黑" pitchFamily="34" charset="-122"/>
              </a:rPr>
              <a:t>内核线程的特征</a:t>
            </a:r>
          </a:p>
        </p:txBody>
      </p:sp>
      <p:grpSp>
        <p:nvGrpSpPr>
          <p:cNvPr id="2" name="组合 1"/>
          <p:cNvGrpSpPr/>
          <p:nvPr/>
        </p:nvGrpSpPr>
        <p:grpSpPr>
          <a:xfrm>
            <a:off x="842710" y="998766"/>
            <a:ext cx="5872430" cy="414330"/>
            <a:chOff x="842710" y="998766"/>
            <a:chExt cx="5872430" cy="414330"/>
          </a:xfrm>
        </p:grpSpPr>
        <p:sp>
          <p:nvSpPr>
            <p:cNvPr id="12293" name="Rectangle 3"/>
            <p:cNvSpPr>
              <a:spLocks noChangeArrowheads="1"/>
            </p:cNvSpPr>
            <p:nvPr/>
          </p:nvSpPr>
          <p:spPr bwMode="auto">
            <a:xfrm>
              <a:off x="1171352" y="998766"/>
              <a:ext cx="5543788" cy="414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pPr>
              <a:r>
                <a:rPr lang="zh-CN" altLang="en-US" sz="2000" b="1" dirty="0">
                  <a:solidFill>
                    <a:srgbClr val="FF0000"/>
                  </a:solidFill>
                  <a:effectLst>
                    <a:outerShdw blurRad="38100" dist="38100" dir="2700000" algn="tl">
                      <a:srgbClr val="DDDDDD"/>
                    </a:outerShdw>
                  </a:effectLst>
                  <a:latin typeface="微软雅黑" pitchFamily="34" charset="-122"/>
                  <a:ea typeface="微软雅黑" pitchFamily="34" charset="-122"/>
                </a:rPr>
                <a:t>由内核维护</a:t>
              </a:r>
              <a:r>
                <a:rPr lang="en-US" altLang="zh-CN" sz="2000" b="1" dirty="0">
                  <a:solidFill>
                    <a:srgbClr val="FF0000"/>
                  </a:solidFill>
                  <a:effectLst>
                    <a:outerShdw blurRad="38100" dist="38100" dir="2700000" algn="tl">
                      <a:srgbClr val="DDDDDD"/>
                    </a:outerShdw>
                  </a:effectLst>
                  <a:latin typeface="微软雅黑" pitchFamily="34" charset="-122"/>
                  <a:ea typeface="微软雅黑" pitchFamily="34" charset="-122"/>
                </a:rPr>
                <a:t>PCB</a:t>
              </a:r>
              <a:r>
                <a:rPr lang="zh-CN" altLang="en-US" sz="2000" b="1" dirty="0">
                  <a:solidFill>
                    <a:srgbClr val="FF0000"/>
                  </a:solidFill>
                  <a:effectLst>
                    <a:outerShdw blurRad="38100" dist="38100" dir="2700000" algn="tl">
                      <a:srgbClr val="DDDDDD"/>
                    </a:outerShdw>
                  </a:effectLst>
                  <a:latin typeface="微软雅黑" pitchFamily="34" charset="-122"/>
                  <a:ea typeface="微软雅黑" pitchFamily="34" charset="-122"/>
                </a:rPr>
                <a:t>和</a:t>
              </a:r>
              <a:r>
                <a:rPr lang="en-US" altLang="zh-CN" sz="2000" b="1" dirty="0">
                  <a:solidFill>
                    <a:srgbClr val="FF0000"/>
                  </a:solidFill>
                  <a:effectLst>
                    <a:outerShdw blurRad="38100" dist="38100" dir="2700000" algn="tl">
                      <a:srgbClr val="DDDDDD"/>
                    </a:outerShdw>
                  </a:effectLst>
                  <a:latin typeface="微软雅黑" pitchFamily="34" charset="-122"/>
                  <a:ea typeface="微软雅黑" pitchFamily="34" charset="-122"/>
                </a:rPr>
                <a:t>TCB</a:t>
              </a:r>
            </a:p>
          </p:txBody>
        </p:sp>
        <p:sp>
          <p:nvSpPr>
            <p:cNvPr id="6" name="TextBox 5"/>
            <p:cNvSpPr txBox="1"/>
            <p:nvPr/>
          </p:nvSpPr>
          <p:spPr>
            <a:xfrm>
              <a:off x="842710" y="1012986"/>
              <a:ext cx="40348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2710" y="1314924"/>
            <a:ext cx="5872430" cy="414330"/>
            <a:chOff x="842710" y="1313762"/>
            <a:chExt cx="5872430" cy="414330"/>
          </a:xfrm>
        </p:grpSpPr>
        <p:sp>
          <p:nvSpPr>
            <p:cNvPr id="15" name="Rectangle 3"/>
            <p:cNvSpPr>
              <a:spLocks noChangeArrowheads="1"/>
            </p:cNvSpPr>
            <p:nvPr/>
          </p:nvSpPr>
          <p:spPr bwMode="auto">
            <a:xfrm>
              <a:off x="1171352" y="1313762"/>
              <a:ext cx="5543788" cy="414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pPr>
              <a:r>
                <a:rPr lang="zh-CN" altLang="en-US" sz="2000" b="1">
                  <a:solidFill>
                    <a:srgbClr val="FF0000"/>
                  </a:solidFill>
                  <a:effectLst>
                    <a:outerShdw blurRad="38100" dist="38100" dir="2700000" algn="tl">
                      <a:srgbClr val="DDDDDD"/>
                    </a:outerShdw>
                  </a:effectLst>
                  <a:latin typeface="微软雅黑" pitchFamily="34" charset="-122"/>
                  <a:ea typeface="微软雅黑" pitchFamily="34" charset="-122"/>
                </a:rPr>
                <a:t>线程执行系统调用而被阻塞不影响其他线程</a:t>
              </a:r>
              <a:endParaRPr lang="en-US" altLang="zh-CN" sz="2000" b="1" dirty="0">
                <a:solidFill>
                  <a:srgbClr val="FF0000"/>
                </a:solidFill>
                <a:effectLst>
                  <a:outerShdw blurRad="38100" dist="38100" dir="2700000" algn="tl">
                    <a:srgbClr val="DDDDDD"/>
                  </a:outerShdw>
                </a:effectLst>
                <a:latin typeface="微软雅黑" pitchFamily="34" charset="-122"/>
                <a:ea typeface="微软雅黑" pitchFamily="34" charset="-122"/>
              </a:endParaRPr>
            </a:p>
          </p:txBody>
        </p:sp>
        <p:sp>
          <p:nvSpPr>
            <p:cNvPr id="17" name="TextBox 16"/>
            <p:cNvSpPr txBox="1"/>
            <p:nvPr/>
          </p:nvSpPr>
          <p:spPr>
            <a:xfrm>
              <a:off x="842710" y="1327982"/>
              <a:ext cx="40348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2710" y="2370818"/>
            <a:ext cx="5015174" cy="744134"/>
            <a:chOff x="842710" y="2370818"/>
            <a:chExt cx="5015174" cy="744134"/>
          </a:xfrm>
        </p:grpSpPr>
        <p:sp>
          <p:nvSpPr>
            <p:cNvPr id="21" name="Rectangle 3"/>
            <p:cNvSpPr>
              <a:spLocks noChangeArrowheads="1"/>
            </p:cNvSpPr>
            <p:nvPr/>
          </p:nvSpPr>
          <p:spPr bwMode="auto">
            <a:xfrm>
              <a:off x="1171352" y="2370818"/>
              <a:ext cx="4043590" cy="414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spcBef>
                  <a:spcPct val="20000"/>
                </a:spcBef>
                <a:buClr>
                  <a:schemeClr val="tx2"/>
                </a:buClr>
                <a:buSzPct val="75000"/>
              </a:pPr>
              <a:r>
                <a:rPr lang="zh-CN" altLang="en-US" sz="2000" b="1">
                  <a:solidFill>
                    <a:srgbClr val="FF0000"/>
                  </a:solidFill>
                  <a:effectLst>
                    <a:outerShdw blurRad="38100" dist="38100" dir="2700000" algn="tl">
                      <a:srgbClr val="DDDDDD"/>
                    </a:outerShdw>
                  </a:effectLst>
                  <a:latin typeface="微软雅黑" pitchFamily="34" charset="-122"/>
                  <a:ea typeface="微软雅黑" pitchFamily="34" charset="-122"/>
                </a:rPr>
                <a:t>以线程为单位进行</a:t>
              </a:r>
              <a:r>
                <a:rPr lang="en-US" altLang="zh-CN" sz="2000" b="1">
                  <a:solidFill>
                    <a:srgbClr val="FF0000"/>
                  </a:solidFill>
                  <a:effectLst>
                    <a:outerShdw blurRad="38100" dist="38100" dir="2700000" algn="tl">
                      <a:srgbClr val="DDDDDD"/>
                    </a:outerShdw>
                  </a:effectLst>
                  <a:latin typeface="微软雅黑" pitchFamily="34" charset="-122"/>
                  <a:ea typeface="微软雅黑" pitchFamily="34" charset="-122"/>
                </a:rPr>
                <a:t>CPU</a:t>
              </a:r>
              <a:r>
                <a:rPr lang="zh-CN" altLang="en-US" sz="2000" b="1">
                  <a:solidFill>
                    <a:srgbClr val="FF0000"/>
                  </a:solidFill>
                  <a:effectLst>
                    <a:outerShdw blurRad="38100" dist="38100" dir="2700000" algn="tl">
                      <a:srgbClr val="DDDDDD"/>
                    </a:outerShdw>
                  </a:effectLst>
                  <a:latin typeface="微软雅黑" pitchFamily="34" charset="-122"/>
                  <a:ea typeface="微软雅黑" pitchFamily="34" charset="-122"/>
                </a:rPr>
                <a:t>时间分配</a:t>
              </a:r>
              <a:endParaRPr lang="en-US" altLang="zh-CN" sz="2000" b="1" dirty="0">
                <a:solidFill>
                  <a:srgbClr val="FF0000"/>
                </a:solidFill>
                <a:effectLst>
                  <a:outerShdw blurRad="38100" dist="38100" dir="2700000" algn="tl">
                    <a:srgbClr val="DDDDDD"/>
                  </a:outerShdw>
                </a:effectLst>
                <a:latin typeface="微软雅黑" pitchFamily="34" charset="-122"/>
                <a:ea typeface="微软雅黑" pitchFamily="34" charset="-122"/>
              </a:endParaRPr>
            </a:p>
          </p:txBody>
        </p:sp>
        <p:sp>
          <p:nvSpPr>
            <p:cNvPr id="22" name="TextBox 21"/>
            <p:cNvSpPr txBox="1"/>
            <p:nvPr/>
          </p:nvSpPr>
          <p:spPr>
            <a:xfrm>
              <a:off x="842710" y="2385038"/>
              <a:ext cx="40348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Rectangle 3"/>
            <p:cNvSpPr>
              <a:spLocks noChangeArrowheads="1"/>
            </p:cNvSpPr>
            <p:nvPr/>
          </p:nvSpPr>
          <p:spPr bwMode="auto">
            <a:xfrm>
              <a:off x="1432604" y="2700622"/>
              <a:ext cx="4425280" cy="414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lvl="1">
                <a:spcBef>
                  <a:spcPct val="20000"/>
                </a:spcBef>
              </a:pPr>
              <a:r>
                <a:rPr lang="zh-CN" altLang="en-US" sz="2000" b="1">
                  <a:solidFill>
                    <a:srgbClr val="11576A"/>
                  </a:solidFill>
                  <a:effectLst>
                    <a:outerShdw blurRad="38100" dist="38100" dir="2700000" algn="tl">
                      <a:srgbClr val="DDDDDD"/>
                    </a:outerShdw>
                  </a:effectLst>
                  <a:latin typeface="微软雅黑" pitchFamily="34" charset="-122"/>
                  <a:ea typeface="微软雅黑" pitchFamily="34" charset="-122"/>
                </a:rPr>
                <a:t>多线程的进程可获得更多</a:t>
              </a:r>
              <a:r>
                <a:rPr lang="en-US" altLang="en-US" sz="2000" b="1">
                  <a:solidFill>
                    <a:srgbClr val="11576A"/>
                  </a:solidFill>
                  <a:effectLst>
                    <a:outerShdw blurRad="38100" dist="38100" dir="2700000" algn="tl">
                      <a:srgbClr val="DDDDDD"/>
                    </a:outerShdw>
                  </a:effectLst>
                  <a:latin typeface="微软雅黑" pitchFamily="34" charset="-122"/>
                  <a:ea typeface="微软雅黑" pitchFamily="34" charset="-122"/>
                </a:rPr>
                <a:t>CPU</a:t>
              </a:r>
              <a:r>
                <a:rPr lang="zh-CN" altLang="en-US" sz="2000" b="1">
                  <a:solidFill>
                    <a:srgbClr val="11576A"/>
                  </a:solidFill>
                  <a:effectLst>
                    <a:outerShdw blurRad="38100" dist="38100" dir="2700000" algn="tl">
                      <a:srgbClr val="DDDDDD"/>
                    </a:outerShdw>
                  </a:effectLst>
                  <a:latin typeface="微软雅黑" pitchFamily="34" charset="-122"/>
                  <a:ea typeface="微软雅黑" pitchFamily="34" charset="-122"/>
                </a:rPr>
                <a:t>时间</a:t>
              </a:r>
              <a:endParaRPr lang="en-US" altLang="zh-CN" sz="2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pic>
          <p:nvPicPr>
            <p:cNvPr id="25" name="图片 24" descr="小点1.png"/>
            <p:cNvPicPr>
              <a:picLocks noChangeAspect="1"/>
            </p:cNvPicPr>
            <p:nvPr/>
          </p:nvPicPr>
          <p:blipFill>
            <a:blip r:embed="rId3" cstate="print"/>
            <a:stretch>
              <a:fillRect/>
            </a:stretch>
          </p:blipFill>
          <p:spPr>
            <a:xfrm>
              <a:off x="1271338" y="2846604"/>
              <a:ext cx="151066" cy="148997"/>
            </a:xfrm>
            <a:prstGeom prst="rect">
              <a:avLst/>
            </a:prstGeom>
            <a:effectLst/>
          </p:spPr>
        </p:pic>
      </p:grpSp>
      <p:grpSp>
        <p:nvGrpSpPr>
          <p:cNvPr id="4" name="组合 3"/>
          <p:cNvGrpSpPr/>
          <p:nvPr/>
        </p:nvGrpSpPr>
        <p:grpSpPr>
          <a:xfrm>
            <a:off x="842710" y="1657570"/>
            <a:ext cx="5229488" cy="770388"/>
            <a:chOff x="842710" y="1657570"/>
            <a:chExt cx="5229488" cy="770388"/>
          </a:xfrm>
        </p:grpSpPr>
        <p:sp>
          <p:nvSpPr>
            <p:cNvPr id="18" name="Rectangle 3"/>
            <p:cNvSpPr>
              <a:spLocks noChangeArrowheads="1"/>
            </p:cNvSpPr>
            <p:nvPr/>
          </p:nvSpPr>
          <p:spPr bwMode="auto">
            <a:xfrm>
              <a:off x="1432604" y="2013628"/>
              <a:ext cx="4639594" cy="414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lvl="1">
                <a:spcBef>
                  <a:spcPct val="20000"/>
                </a:spcBef>
              </a:pPr>
              <a:r>
                <a:rPr lang="zh-CN" altLang="en-US" sz="2000" b="1">
                  <a:solidFill>
                    <a:srgbClr val="FF0000"/>
                  </a:solidFill>
                  <a:effectLst>
                    <a:outerShdw blurRad="38100" dist="38100" dir="2700000" algn="tl">
                      <a:srgbClr val="DDDDDD"/>
                    </a:outerShdw>
                  </a:effectLst>
                  <a:latin typeface="微软雅黑" pitchFamily="34" charset="-122"/>
                  <a:ea typeface="微软雅黑" pitchFamily="34" charset="-122"/>
                </a:rPr>
                <a:t>通过系统调用</a:t>
              </a:r>
              <a:r>
                <a:rPr lang="en-US" altLang="en-US" sz="2000" b="1">
                  <a:solidFill>
                    <a:srgbClr val="FF0000"/>
                  </a:solidFill>
                  <a:effectLst>
                    <a:outerShdw blurRad="38100" dist="38100" dir="2700000" algn="tl">
                      <a:srgbClr val="DDDDDD"/>
                    </a:outerShdw>
                  </a:effectLst>
                  <a:latin typeface="微软雅黑" pitchFamily="34" charset="-122"/>
                  <a:ea typeface="微软雅黑" pitchFamily="34" charset="-122"/>
                </a:rPr>
                <a:t>/</a:t>
              </a:r>
              <a:r>
                <a:rPr lang="zh-CN" altLang="en-US" sz="2000" b="1">
                  <a:solidFill>
                    <a:srgbClr val="FF0000"/>
                  </a:solidFill>
                  <a:effectLst>
                    <a:outerShdw blurRad="38100" dist="38100" dir="2700000" algn="tl">
                      <a:srgbClr val="DDDDDD"/>
                    </a:outerShdw>
                  </a:effectLst>
                  <a:latin typeface="微软雅黑" pitchFamily="34" charset="-122"/>
                  <a:ea typeface="微软雅黑" pitchFamily="34" charset="-122"/>
                </a:rPr>
                <a:t>内核函数，在内核实现</a:t>
              </a:r>
              <a:endParaRPr lang="en-US" altLang="zh-CN" sz="2000" b="1" dirty="0">
                <a:solidFill>
                  <a:srgbClr val="FF0000"/>
                </a:solidFill>
                <a:effectLst>
                  <a:outerShdw blurRad="38100" dist="38100" dir="2700000" algn="tl">
                    <a:srgbClr val="DDDDDD"/>
                  </a:outerShdw>
                </a:effectLst>
                <a:latin typeface="微软雅黑" pitchFamily="34" charset="-122"/>
                <a:ea typeface="微软雅黑" pitchFamily="34" charset="-122"/>
              </a:endParaRPr>
            </a:p>
          </p:txBody>
        </p:sp>
        <p:pic>
          <p:nvPicPr>
            <p:cNvPr id="19" name="图片 18" descr="小点1.png"/>
            <p:cNvPicPr>
              <a:picLocks noChangeAspect="1"/>
            </p:cNvPicPr>
            <p:nvPr/>
          </p:nvPicPr>
          <p:blipFill>
            <a:blip r:embed="rId3" cstate="print"/>
            <a:stretch>
              <a:fillRect/>
            </a:stretch>
          </p:blipFill>
          <p:spPr>
            <a:xfrm>
              <a:off x="1271338" y="2159610"/>
              <a:ext cx="151066" cy="148997"/>
            </a:xfrm>
            <a:prstGeom prst="rect">
              <a:avLst/>
            </a:prstGeom>
            <a:effectLst/>
          </p:spPr>
        </p:pic>
        <p:sp>
          <p:nvSpPr>
            <p:cNvPr id="13" name="Rectangle 3"/>
            <p:cNvSpPr>
              <a:spLocks noChangeArrowheads="1"/>
            </p:cNvSpPr>
            <p:nvPr/>
          </p:nvSpPr>
          <p:spPr bwMode="auto">
            <a:xfrm>
              <a:off x="1171352" y="1657570"/>
              <a:ext cx="4768800" cy="414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pPr>
              <a:r>
                <a:rPr lang="zh-CN" altLang="en-US" sz="2000" b="1">
                  <a:solidFill>
                    <a:srgbClr val="11576A"/>
                  </a:solidFill>
                  <a:effectLst>
                    <a:outerShdw blurRad="38100" dist="38100" dir="2700000" algn="tl">
                      <a:srgbClr val="DDDDDD"/>
                    </a:outerShdw>
                  </a:effectLst>
                  <a:latin typeface="微软雅黑" pitchFamily="34" charset="-122"/>
                  <a:ea typeface="微软雅黑" pitchFamily="34" charset="-122"/>
                </a:rPr>
                <a:t>线程的创建、终止和切换开销相对较大</a:t>
              </a:r>
              <a:endParaRPr lang="en-US" altLang="zh-CN" sz="2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sp>
          <p:nvSpPr>
            <p:cNvPr id="14" name="TextBox 13"/>
            <p:cNvSpPr txBox="1"/>
            <p:nvPr/>
          </p:nvSpPr>
          <p:spPr>
            <a:xfrm>
              <a:off x="842710" y="1671790"/>
              <a:ext cx="40348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9131738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ChangeArrowheads="1"/>
          </p:cNvSpPr>
          <p:nvPr/>
        </p:nvSpPr>
        <p:spPr bwMode="auto">
          <a:xfrm>
            <a:off x="1314912" y="171450"/>
            <a:ext cx="6471798" cy="628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a:r>
              <a:rPr lang="zh-CN" altLang="en-US" sz="3000" b="1">
                <a:solidFill>
                  <a:srgbClr val="11576A"/>
                </a:solidFill>
                <a:effectLst>
                  <a:outerShdw blurRad="38100" dist="38100" dir="2700000" algn="tl">
                    <a:srgbClr val="DDDDDD"/>
                  </a:outerShdw>
                </a:effectLst>
                <a:latin typeface="微软雅黑" pitchFamily="34" charset="-122"/>
                <a:ea typeface="微软雅黑" pitchFamily="34" charset="-122"/>
              </a:rPr>
              <a:t>轻权进程</a:t>
            </a:r>
            <a:r>
              <a:rPr lang="en-US" altLang="en-US" sz="3000" b="1">
                <a:solidFill>
                  <a:srgbClr val="11576A"/>
                </a:solidFill>
                <a:effectLst>
                  <a:outerShdw blurRad="38100" dist="38100" dir="2700000" algn="tl">
                    <a:srgbClr val="DDDDDD"/>
                  </a:outerShdw>
                </a:effectLst>
                <a:latin typeface="微软雅黑" pitchFamily="34" charset="-122"/>
                <a:ea typeface="微软雅黑" pitchFamily="34" charset="-122"/>
              </a:rPr>
              <a:t>(LightWeight Process)</a:t>
            </a:r>
            <a:endParaRPr lang="en-US" altLang="en-US" sz="3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sp>
        <p:nvSpPr>
          <p:cNvPr id="12293" name="Rectangle 3"/>
          <p:cNvSpPr>
            <a:spLocks noChangeArrowheads="1"/>
          </p:cNvSpPr>
          <p:nvPr/>
        </p:nvSpPr>
        <p:spPr bwMode="auto">
          <a:xfrm>
            <a:off x="799473" y="819748"/>
            <a:ext cx="5754927" cy="414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内核支持的用户线程。一个进程可有一个或多个轻量级进程，每个轻权进程由一个单独的内核线程来支持。（</a:t>
            </a:r>
            <a:r>
              <a:rPr lang="en-US"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Solaris/Linux</a:t>
            </a:r>
            <a:r>
              <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a:t>
            </a:r>
          </a:p>
        </p:txBody>
      </p:sp>
      <p:grpSp>
        <p:nvGrpSpPr>
          <p:cNvPr id="12" name="组合 11"/>
          <p:cNvGrpSpPr/>
          <p:nvPr/>
        </p:nvGrpSpPr>
        <p:grpSpPr>
          <a:xfrm>
            <a:off x="566877" y="1889784"/>
            <a:ext cx="7447225" cy="2986222"/>
            <a:chOff x="566877" y="1728668"/>
            <a:chExt cx="7447225" cy="2986222"/>
          </a:xfrm>
        </p:grpSpPr>
        <p:sp>
          <p:nvSpPr>
            <p:cNvPr id="7" name="矩形 6"/>
            <p:cNvSpPr/>
            <p:nvPr/>
          </p:nvSpPr>
          <p:spPr>
            <a:xfrm>
              <a:off x="1895457" y="2052634"/>
              <a:ext cx="720000" cy="1296000"/>
            </a:xfrm>
            <a:prstGeom prst="rect">
              <a:avLst/>
            </a:prstGeom>
            <a:gradFill>
              <a:gsLst>
                <a:gs pos="100000">
                  <a:srgbClr val="FFC000"/>
                </a:gs>
                <a:gs pos="0">
                  <a:srgbClr val="FFFF97"/>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正五边形 7"/>
            <p:cNvSpPr/>
            <p:nvPr/>
          </p:nvSpPr>
          <p:spPr>
            <a:xfrm>
              <a:off x="1966895" y="2143122"/>
              <a:ext cx="461965" cy="357190"/>
            </a:xfrm>
            <a:prstGeom prst="pentagon">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八边形 8"/>
            <p:cNvSpPr/>
            <p:nvPr/>
          </p:nvSpPr>
          <p:spPr>
            <a:xfrm>
              <a:off x="2012933" y="2874963"/>
              <a:ext cx="415927" cy="396000"/>
            </a:xfrm>
            <a:prstGeom prst="octagon">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1986604" y="2189844"/>
              <a:ext cx="436338"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UT</a:t>
              </a:r>
              <a:endParaRPr lang="zh-CN" altLang="en-US" sz="1400" b="1" dirty="0">
                <a:solidFill>
                  <a:srgbClr val="11576A"/>
                </a:solidFill>
                <a:latin typeface="微软雅黑" pitchFamily="34" charset="-122"/>
                <a:ea typeface="微软雅黑" pitchFamily="34" charset="-122"/>
              </a:endParaRPr>
            </a:p>
          </p:txBody>
        </p:sp>
        <p:sp>
          <p:nvSpPr>
            <p:cNvPr id="11" name="TextBox 10"/>
            <p:cNvSpPr txBox="1"/>
            <p:nvPr/>
          </p:nvSpPr>
          <p:spPr>
            <a:xfrm>
              <a:off x="2005337" y="2874735"/>
              <a:ext cx="429092" cy="451406"/>
            </a:xfrm>
            <a:prstGeom prst="rect">
              <a:avLst/>
            </a:prstGeom>
            <a:noFill/>
          </p:spPr>
          <p:txBody>
            <a:bodyPr wrap="none" rtlCol="0">
              <a:spAutoFit/>
            </a:bodyPr>
            <a:lstStyle/>
            <a:p>
              <a:pPr>
                <a:lnSpc>
                  <a:spcPts val="1400"/>
                </a:lnSpc>
              </a:pPr>
              <a:r>
                <a:rPr lang="en-US" altLang="zh-CN" sz="1200" b="1" dirty="0">
                  <a:solidFill>
                    <a:srgbClr val="11576A"/>
                  </a:solidFill>
                  <a:latin typeface="微软雅黑" pitchFamily="34" charset="-122"/>
                  <a:ea typeface="微软雅黑" pitchFamily="34" charset="-122"/>
                </a:rPr>
                <a:t>LW</a:t>
              </a:r>
            </a:p>
            <a:p>
              <a:pPr algn="ctr">
                <a:lnSpc>
                  <a:spcPts val="1400"/>
                </a:lnSpc>
              </a:pPr>
              <a:r>
                <a:rPr lang="en-US" altLang="zh-CN" sz="1200" b="1" dirty="0">
                  <a:solidFill>
                    <a:srgbClr val="11576A"/>
                  </a:solidFill>
                  <a:latin typeface="微软雅黑" pitchFamily="34" charset="-122"/>
                  <a:ea typeface="微软雅黑" pitchFamily="34" charset="-122"/>
                </a:rPr>
                <a:t>P</a:t>
              </a:r>
              <a:endParaRPr lang="zh-CN" altLang="en-US" sz="1200" b="1" dirty="0">
                <a:solidFill>
                  <a:srgbClr val="11576A"/>
                </a:solidFill>
                <a:latin typeface="微软雅黑" pitchFamily="34" charset="-122"/>
                <a:ea typeface="微软雅黑" pitchFamily="34" charset="-122"/>
              </a:endParaRPr>
            </a:p>
          </p:txBody>
        </p:sp>
        <p:sp>
          <p:nvSpPr>
            <p:cNvPr id="13" name="矩形 12"/>
            <p:cNvSpPr/>
            <p:nvPr/>
          </p:nvSpPr>
          <p:spPr>
            <a:xfrm>
              <a:off x="3352792" y="2052634"/>
              <a:ext cx="2988000" cy="1296000"/>
            </a:xfrm>
            <a:prstGeom prst="rect">
              <a:avLst/>
            </a:prstGeom>
            <a:gradFill>
              <a:gsLst>
                <a:gs pos="100000">
                  <a:srgbClr val="FFC000"/>
                </a:gs>
                <a:gs pos="0">
                  <a:srgbClr val="FFFF97"/>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正五边形 13"/>
            <p:cNvSpPr/>
            <p:nvPr/>
          </p:nvSpPr>
          <p:spPr>
            <a:xfrm>
              <a:off x="3424230" y="2143122"/>
              <a:ext cx="473802" cy="357190"/>
            </a:xfrm>
            <a:prstGeom prst="pentagon">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正五边形 14"/>
            <p:cNvSpPr/>
            <p:nvPr/>
          </p:nvSpPr>
          <p:spPr>
            <a:xfrm>
              <a:off x="4138610" y="2143122"/>
              <a:ext cx="442412" cy="357190"/>
            </a:xfrm>
            <a:prstGeom prst="pentagon">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正五边形 16"/>
            <p:cNvSpPr/>
            <p:nvPr/>
          </p:nvSpPr>
          <p:spPr>
            <a:xfrm>
              <a:off x="4924428" y="2143122"/>
              <a:ext cx="473071" cy="357190"/>
            </a:xfrm>
            <a:prstGeom prst="pentagon">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正五边形 17"/>
            <p:cNvSpPr/>
            <p:nvPr/>
          </p:nvSpPr>
          <p:spPr>
            <a:xfrm>
              <a:off x="5638808" y="2143122"/>
              <a:ext cx="496026" cy="357190"/>
            </a:xfrm>
            <a:prstGeom prst="pentagon">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八边形 18"/>
            <p:cNvSpPr/>
            <p:nvPr/>
          </p:nvSpPr>
          <p:spPr>
            <a:xfrm>
              <a:off x="3436930" y="2860010"/>
              <a:ext cx="414990" cy="442358"/>
            </a:xfrm>
            <a:prstGeom prst="octagon">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八边形 19"/>
            <p:cNvSpPr/>
            <p:nvPr/>
          </p:nvSpPr>
          <p:spPr>
            <a:xfrm>
              <a:off x="4544253" y="2860009"/>
              <a:ext cx="437325" cy="449513"/>
            </a:xfrm>
            <a:prstGeom prst="octagon">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八边形 20"/>
            <p:cNvSpPr/>
            <p:nvPr/>
          </p:nvSpPr>
          <p:spPr>
            <a:xfrm>
              <a:off x="5424494" y="2860009"/>
              <a:ext cx="428628" cy="442359"/>
            </a:xfrm>
            <a:prstGeom prst="octagon">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矩形 26"/>
            <p:cNvSpPr/>
            <p:nvPr/>
          </p:nvSpPr>
          <p:spPr>
            <a:xfrm>
              <a:off x="957237" y="3519494"/>
              <a:ext cx="6300000" cy="648000"/>
            </a:xfrm>
            <a:prstGeom prst="rect">
              <a:avLst/>
            </a:prstGeom>
            <a:gradFill>
              <a:gsLst>
                <a:gs pos="100000">
                  <a:srgbClr val="FFC000"/>
                </a:gs>
                <a:gs pos="0">
                  <a:srgbClr val="FFFF97"/>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等腰三角形 21"/>
            <p:cNvSpPr/>
            <p:nvPr/>
          </p:nvSpPr>
          <p:spPr>
            <a:xfrm>
              <a:off x="1068364" y="3624269"/>
              <a:ext cx="612000" cy="396000"/>
            </a:xfrm>
            <a:prstGeom prst="triangl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1133452" y="3754446"/>
              <a:ext cx="456472" cy="338554"/>
            </a:xfrm>
            <a:prstGeom prst="rect">
              <a:avLst/>
            </a:prstGeom>
            <a:noFill/>
          </p:spPr>
          <p:txBody>
            <a:bodyPr wrap="none" rtlCol="0">
              <a:spAutoFit/>
            </a:bodyPr>
            <a:lstStyle/>
            <a:p>
              <a:r>
                <a:rPr lang="en-US" altLang="zh-CN" sz="1600" b="1">
                  <a:solidFill>
                    <a:srgbClr val="11576A"/>
                  </a:solidFill>
                  <a:latin typeface="微软雅黑" pitchFamily="34" charset="-122"/>
                  <a:ea typeface="微软雅黑" pitchFamily="34" charset="-122"/>
                </a:rPr>
                <a:t>KT</a:t>
              </a:r>
              <a:endParaRPr lang="zh-CN" altLang="en-US" sz="1600" b="1">
                <a:solidFill>
                  <a:srgbClr val="11576A"/>
                </a:solidFill>
                <a:latin typeface="微软雅黑" pitchFamily="34" charset="-122"/>
                <a:ea typeface="微软雅黑" pitchFamily="34" charset="-122"/>
              </a:endParaRPr>
            </a:p>
          </p:txBody>
        </p:sp>
        <p:sp>
          <p:nvSpPr>
            <p:cNvPr id="24" name="等腰三角形 23"/>
            <p:cNvSpPr/>
            <p:nvPr/>
          </p:nvSpPr>
          <p:spPr>
            <a:xfrm>
              <a:off x="1995470" y="3624269"/>
              <a:ext cx="612000" cy="396000"/>
            </a:xfrm>
            <a:prstGeom prst="triangl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等腰三角形 24"/>
            <p:cNvSpPr/>
            <p:nvPr/>
          </p:nvSpPr>
          <p:spPr>
            <a:xfrm>
              <a:off x="3395655" y="3624269"/>
              <a:ext cx="612000" cy="396000"/>
            </a:xfrm>
            <a:prstGeom prst="triangl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等腰三角形 25"/>
            <p:cNvSpPr/>
            <p:nvPr/>
          </p:nvSpPr>
          <p:spPr>
            <a:xfrm>
              <a:off x="4538663" y="3624269"/>
              <a:ext cx="612000" cy="396000"/>
            </a:xfrm>
            <a:prstGeom prst="triangl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等腰三角形 27"/>
            <p:cNvSpPr/>
            <p:nvPr/>
          </p:nvSpPr>
          <p:spPr>
            <a:xfrm>
              <a:off x="5400682" y="3624269"/>
              <a:ext cx="612000" cy="396000"/>
            </a:xfrm>
            <a:prstGeom prst="triangl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等腰三角形 28"/>
            <p:cNvSpPr/>
            <p:nvPr/>
          </p:nvSpPr>
          <p:spPr>
            <a:xfrm>
              <a:off x="6496064" y="3624269"/>
              <a:ext cx="612000" cy="396000"/>
            </a:xfrm>
            <a:prstGeom prst="triangl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矩形 29"/>
            <p:cNvSpPr/>
            <p:nvPr/>
          </p:nvSpPr>
          <p:spPr>
            <a:xfrm>
              <a:off x="1852594" y="4357700"/>
              <a:ext cx="785818" cy="357190"/>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TextBox 31"/>
            <p:cNvSpPr txBox="1"/>
            <p:nvPr/>
          </p:nvSpPr>
          <p:spPr>
            <a:xfrm>
              <a:off x="3424230" y="2887918"/>
              <a:ext cx="429092" cy="451406"/>
            </a:xfrm>
            <a:prstGeom prst="rect">
              <a:avLst/>
            </a:prstGeom>
            <a:noFill/>
          </p:spPr>
          <p:txBody>
            <a:bodyPr wrap="none" rtlCol="0">
              <a:spAutoFit/>
            </a:bodyPr>
            <a:lstStyle/>
            <a:p>
              <a:pPr>
                <a:lnSpc>
                  <a:spcPts val="1400"/>
                </a:lnSpc>
              </a:pPr>
              <a:r>
                <a:rPr lang="en-US" altLang="zh-CN" sz="1200" b="1" dirty="0">
                  <a:solidFill>
                    <a:srgbClr val="11576A"/>
                  </a:solidFill>
                  <a:latin typeface="微软雅黑" pitchFamily="34" charset="-122"/>
                  <a:ea typeface="微软雅黑" pitchFamily="34" charset="-122"/>
                </a:rPr>
                <a:t>LW</a:t>
              </a:r>
            </a:p>
            <a:p>
              <a:pPr algn="ctr">
                <a:lnSpc>
                  <a:spcPts val="1400"/>
                </a:lnSpc>
              </a:pPr>
              <a:r>
                <a:rPr lang="en-US" altLang="zh-CN" sz="1200" b="1" dirty="0">
                  <a:solidFill>
                    <a:srgbClr val="11576A"/>
                  </a:solidFill>
                  <a:latin typeface="微软雅黑" pitchFamily="34" charset="-122"/>
                  <a:ea typeface="微软雅黑" pitchFamily="34" charset="-122"/>
                </a:rPr>
                <a:t>P</a:t>
              </a:r>
              <a:endParaRPr lang="zh-CN" altLang="en-US" sz="1200" b="1" dirty="0">
                <a:solidFill>
                  <a:srgbClr val="11576A"/>
                </a:solidFill>
                <a:latin typeface="微软雅黑" pitchFamily="34" charset="-122"/>
                <a:ea typeface="微软雅黑" pitchFamily="34" charset="-122"/>
              </a:endParaRPr>
            </a:p>
          </p:txBody>
        </p:sp>
        <p:sp>
          <p:nvSpPr>
            <p:cNvPr id="31" name="矩形 30"/>
            <p:cNvSpPr/>
            <p:nvPr/>
          </p:nvSpPr>
          <p:spPr>
            <a:xfrm>
              <a:off x="5853122" y="4357700"/>
              <a:ext cx="785818" cy="357190"/>
            </a:xfrm>
            <a:prstGeom prst="rect">
              <a:avLst/>
            </a:prstGeom>
            <a:gradFill>
              <a:gsLst>
                <a:gs pos="100000">
                  <a:srgbClr val="FFC000"/>
                </a:gs>
                <a:gs pos="0">
                  <a:srgbClr val="FFFF97"/>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TextBox 32"/>
            <p:cNvSpPr txBox="1"/>
            <p:nvPr/>
          </p:nvSpPr>
          <p:spPr>
            <a:xfrm>
              <a:off x="4546136" y="2859782"/>
              <a:ext cx="429092" cy="451406"/>
            </a:xfrm>
            <a:prstGeom prst="rect">
              <a:avLst/>
            </a:prstGeom>
            <a:noFill/>
          </p:spPr>
          <p:txBody>
            <a:bodyPr wrap="none" rtlCol="0">
              <a:spAutoFit/>
            </a:bodyPr>
            <a:lstStyle/>
            <a:p>
              <a:pPr>
                <a:lnSpc>
                  <a:spcPts val="1400"/>
                </a:lnSpc>
              </a:pPr>
              <a:r>
                <a:rPr lang="en-US" altLang="zh-CN" sz="1200" b="1" dirty="0">
                  <a:solidFill>
                    <a:srgbClr val="11576A"/>
                  </a:solidFill>
                  <a:latin typeface="微软雅黑" pitchFamily="34" charset="-122"/>
                  <a:ea typeface="微软雅黑" pitchFamily="34" charset="-122"/>
                </a:rPr>
                <a:t>LW</a:t>
              </a:r>
            </a:p>
            <a:p>
              <a:pPr algn="ctr">
                <a:lnSpc>
                  <a:spcPts val="1400"/>
                </a:lnSpc>
              </a:pPr>
              <a:r>
                <a:rPr lang="en-US" altLang="zh-CN" sz="1200" b="1" dirty="0">
                  <a:solidFill>
                    <a:srgbClr val="11576A"/>
                  </a:solidFill>
                  <a:latin typeface="微软雅黑" pitchFamily="34" charset="-122"/>
                  <a:ea typeface="微软雅黑" pitchFamily="34" charset="-122"/>
                </a:rPr>
                <a:t>P</a:t>
              </a:r>
              <a:endParaRPr lang="zh-CN" altLang="en-US" sz="1200" b="1" dirty="0">
                <a:solidFill>
                  <a:srgbClr val="11576A"/>
                </a:solidFill>
                <a:latin typeface="微软雅黑" pitchFamily="34" charset="-122"/>
                <a:ea typeface="微软雅黑" pitchFamily="34" charset="-122"/>
              </a:endParaRPr>
            </a:p>
          </p:txBody>
        </p:sp>
        <p:sp>
          <p:nvSpPr>
            <p:cNvPr id="34" name="TextBox 33"/>
            <p:cNvSpPr txBox="1"/>
            <p:nvPr/>
          </p:nvSpPr>
          <p:spPr>
            <a:xfrm>
              <a:off x="5424494" y="2859782"/>
              <a:ext cx="429092" cy="451406"/>
            </a:xfrm>
            <a:prstGeom prst="rect">
              <a:avLst/>
            </a:prstGeom>
            <a:noFill/>
          </p:spPr>
          <p:txBody>
            <a:bodyPr wrap="none" rtlCol="0">
              <a:spAutoFit/>
            </a:bodyPr>
            <a:lstStyle/>
            <a:p>
              <a:pPr>
                <a:lnSpc>
                  <a:spcPts val="1400"/>
                </a:lnSpc>
              </a:pPr>
              <a:r>
                <a:rPr lang="en-US" altLang="zh-CN" sz="1200" b="1">
                  <a:solidFill>
                    <a:srgbClr val="11576A"/>
                  </a:solidFill>
                  <a:latin typeface="微软雅黑" pitchFamily="34" charset="-122"/>
                  <a:ea typeface="微软雅黑" pitchFamily="34" charset="-122"/>
                </a:rPr>
                <a:t>LW</a:t>
              </a:r>
            </a:p>
            <a:p>
              <a:pPr algn="ctr">
                <a:lnSpc>
                  <a:spcPts val="1400"/>
                </a:lnSpc>
              </a:pPr>
              <a:r>
                <a:rPr lang="en-US" altLang="zh-CN" sz="1200" b="1">
                  <a:solidFill>
                    <a:srgbClr val="11576A"/>
                  </a:solidFill>
                  <a:latin typeface="微软雅黑" pitchFamily="34" charset="-122"/>
                  <a:ea typeface="微软雅黑" pitchFamily="34" charset="-122"/>
                </a:rPr>
                <a:t>P</a:t>
              </a:r>
              <a:endParaRPr lang="zh-CN" altLang="en-US" sz="1200" b="1">
                <a:solidFill>
                  <a:srgbClr val="11576A"/>
                </a:solidFill>
                <a:latin typeface="微软雅黑" pitchFamily="34" charset="-122"/>
                <a:ea typeface="微软雅黑" pitchFamily="34" charset="-122"/>
              </a:endParaRPr>
            </a:p>
          </p:txBody>
        </p:sp>
        <p:sp>
          <p:nvSpPr>
            <p:cNvPr id="35" name="TextBox 34"/>
            <p:cNvSpPr txBox="1"/>
            <p:nvPr/>
          </p:nvSpPr>
          <p:spPr>
            <a:xfrm>
              <a:off x="3439396" y="2189844"/>
              <a:ext cx="436338"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UT</a:t>
              </a:r>
              <a:endParaRPr lang="zh-CN" altLang="en-US" sz="1400" b="1" dirty="0">
                <a:solidFill>
                  <a:srgbClr val="11576A"/>
                </a:solidFill>
                <a:latin typeface="微软雅黑" pitchFamily="34" charset="-122"/>
                <a:ea typeface="微软雅黑" pitchFamily="34" charset="-122"/>
              </a:endParaRPr>
            </a:p>
          </p:txBody>
        </p:sp>
        <p:sp>
          <p:nvSpPr>
            <p:cNvPr id="36" name="TextBox 35"/>
            <p:cNvSpPr txBox="1"/>
            <p:nvPr/>
          </p:nvSpPr>
          <p:spPr>
            <a:xfrm>
              <a:off x="4153390" y="2189844"/>
              <a:ext cx="436338"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UT</a:t>
              </a:r>
              <a:endParaRPr lang="zh-CN" altLang="en-US" sz="1400" b="1" dirty="0">
                <a:solidFill>
                  <a:srgbClr val="11576A"/>
                </a:solidFill>
                <a:latin typeface="微软雅黑" pitchFamily="34" charset="-122"/>
                <a:ea typeface="微软雅黑" pitchFamily="34" charset="-122"/>
              </a:endParaRPr>
            </a:p>
          </p:txBody>
        </p:sp>
        <p:sp>
          <p:nvSpPr>
            <p:cNvPr id="37" name="TextBox 36"/>
            <p:cNvSpPr txBox="1"/>
            <p:nvPr/>
          </p:nvSpPr>
          <p:spPr>
            <a:xfrm>
              <a:off x="4953442" y="2189844"/>
              <a:ext cx="436338"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UT</a:t>
              </a:r>
              <a:endParaRPr lang="zh-CN" altLang="en-US" sz="1400" b="1" dirty="0">
                <a:solidFill>
                  <a:srgbClr val="11576A"/>
                </a:solidFill>
                <a:latin typeface="微软雅黑" pitchFamily="34" charset="-122"/>
                <a:ea typeface="微软雅黑" pitchFamily="34" charset="-122"/>
              </a:endParaRPr>
            </a:p>
          </p:txBody>
        </p:sp>
        <p:sp>
          <p:nvSpPr>
            <p:cNvPr id="38" name="TextBox 37"/>
            <p:cNvSpPr txBox="1"/>
            <p:nvPr/>
          </p:nvSpPr>
          <p:spPr>
            <a:xfrm>
              <a:off x="5675076" y="2196878"/>
              <a:ext cx="436338"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UT</a:t>
              </a:r>
              <a:endParaRPr lang="zh-CN" altLang="en-US" sz="1400" b="1" dirty="0">
                <a:solidFill>
                  <a:srgbClr val="11576A"/>
                </a:solidFill>
                <a:latin typeface="微软雅黑" pitchFamily="34" charset="-122"/>
                <a:ea typeface="微软雅黑" pitchFamily="34" charset="-122"/>
              </a:endParaRPr>
            </a:p>
          </p:txBody>
        </p:sp>
        <p:sp>
          <p:nvSpPr>
            <p:cNvPr id="39" name="TextBox 38"/>
            <p:cNvSpPr txBox="1"/>
            <p:nvPr/>
          </p:nvSpPr>
          <p:spPr>
            <a:xfrm>
              <a:off x="2066908" y="3754446"/>
              <a:ext cx="456472" cy="338554"/>
            </a:xfrm>
            <a:prstGeom prst="rect">
              <a:avLst/>
            </a:prstGeom>
            <a:noFill/>
          </p:spPr>
          <p:txBody>
            <a:bodyPr wrap="none" rtlCol="0">
              <a:spAutoFit/>
            </a:bodyPr>
            <a:lstStyle/>
            <a:p>
              <a:r>
                <a:rPr lang="en-US" altLang="zh-CN" sz="1600" b="1">
                  <a:solidFill>
                    <a:srgbClr val="11576A"/>
                  </a:solidFill>
                  <a:latin typeface="微软雅黑" pitchFamily="34" charset="-122"/>
                  <a:ea typeface="微软雅黑" pitchFamily="34" charset="-122"/>
                </a:rPr>
                <a:t>KT</a:t>
              </a:r>
              <a:endParaRPr lang="zh-CN" altLang="en-US" sz="1600" b="1">
                <a:solidFill>
                  <a:srgbClr val="11576A"/>
                </a:solidFill>
                <a:latin typeface="微软雅黑" pitchFamily="34" charset="-122"/>
                <a:ea typeface="微软雅黑" pitchFamily="34" charset="-122"/>
              </a:endParaRPr>
            </a:p>
          </p:txBody>
        </p:sp>
        <p:sp>
          <p:nvSpPr>
            <p:cNvPr id="40" name="TextBox 39"/>
            <p:cNvSpPr txBox="1"/>
            <p:nvPr/>
          </p:nvSpPr>
          <p:spPr>
            <a:xfrm>
              <a:off x="3495668" y="3754446"/>
              <a:ext cx="456472" cy="338554"/>
            </a:xfrm>
            <a:prstGeom prst="rect">
              <a:avLst/>
            </a:prstGeom>
            <a:noFill/>
          </p:spPr>
          <p:txBody>
            <a:bodyPr wrap="none" rtlCol="0">
              <a:spAutoFit/>
            </a:bodyPr>
            <a:lstStyle/>
            <a:p>
              <a:r>
                <a:rPr lang="en-US" altLang="zh-CN" sz="1600" b="1">
                  <a:solidFill>
                    <a:srgbClr val="11576A"/>
                  </a:solidFill>
                  <a:latin typeface="微软雅黑" pitchFamily="34" charset="-122"/>
                  <a:ea typeface="微软雅黑" pitchFamily="34" charset="-122"/>
                </a:rPr>
                <a:t>KT</a:t>
              </a:r>
              <a:endParaRPr lang="zh-CN" altLang="en-US" sz="1600" b="1">
                <a:solidFill>
                  <a:srgbClr val="11576A"/>
                </a:solidFill>
                <a:latin typeface="微软雅黑" pitchFamily="34" charset="-122"/>
                <a:ea typeface="微软雅黑" pitchFamily="34" charset="-122"/>
              </a:endParaRPr>
            </a:p>
          </p:txBody>
        </p:sp>
        <p:sp>
          <p:nvSpPr>
            <p:cNvPr id="41" name="TextBox 40"/>
            <p:cNvSpPr txBox="1"/>
            <p:nvPr/>
          </p:nvSpPr>
          <p:spPr>
            <a:xfrm>
              <a:off x="4605338" y="3754446"/>
              <a:ext cx="456472" cy="338554"/>
            </a:xfrm>
            <a:prstGeom prst="rect">
              <a:avLst/>
            </a:prstGeom>
            <a:noFill/>
          </p:spPr>
          <p:txBody>
            <a:bodyPr wrap="none" rtlCol="0">
              <a:spAutoFit/>
            </a:bodyPr>
            <a:lstStyle/>
            <a:p>
              <a:r>
                <a:rPr lang="en-US" altLang="zh-CN" sz="1600" b="1">
                  <a:solidFill>
                    <a:srgbClr val="11576A"/>
                  </a:solidFill>
                  <a:latin typeface="微软雅黑" pitchFamily="34" charset="-122"/>
                  <a:ea typeface="微软雅黑" pitchFamily="34" charset="-122"/>
                </a:rPr>
                <a:t>KT</a:t>
              </a:r>
              <a:endParaRPr lang="zh-CN" altLang="en-US" sz="1600" b="1">
                <a:solidFill>
                  <a:srgbClr val="11576A"/>
                </a:solidFill>
                <a:latin typeface="微软雅黑" pitchFamily="34" charset="-122"/>
                <a:ea typeface="微软雅黑" pitchFamily="34" charset="-122"/>
              </a:endParaRPr>
            </a:p>
          </p:txBody>
        </p:sp>
        <p:sp>
          <p:nvSpPr>
            <p:cNvPr id="42" name="TextBox 41"/>
            <p:cNvSpPr txBox="1"/>
            <p:nvPr/>
          </p:nvSpPr>
          <p:spPr>
            <a:xfrm>
              <a:off x="5495932" y="3754446"/>
              <a:ext cx="456472" cy="338554"/>
            </a:xfrm>
            <a:prstGeom prst="rect">
              <a:avLst/>
            </a:prstGeom>
            <a:noFill/>
          </p:spPr>
          <p:txBody>
            <a:bodyPr wrap="none" rtlCol="0">
              <a:spAutoFit/>
            </a:bodyPr>
            <a:lstStyle/>
            <a:p>
              <a:r>
                <a:rPr lang="en-US" altLang="zh-CN" sz="1600" b="1">
                  <a:solidFill>
                    <a:srgbClr val="11576A"/>
                  </a:solidFill>
                  <a:latin typeface="微软雅黑" pitchFamily="34" charset="-122"/>
                  <a:ea typeface="微软雅黑" pitchFamily="34" charset="-122"/>
                </a:rPr>
                <a:t>KT</a:t>
              </a:r>
              <a:endParaRPr lang="zh-CN" altLang="en-US" sz="1600" b="1">
                <a:solidFill>
                  <a:srgbClr val="11576A"/>
                </a:solidFill>
                <a:latin typeface="微软雅黑" pitchFamily="34" charset="-122"/>
                <a:ea typeface="微软雅黑" pitchFamily="34" charset="-122"/>
              </a:endParaRPr>
            </a:p>
          </p:txBody>
        </p:sp>
        <p:sp>
          <p:nvSpPr>
            <p:cNvPr id="43" name="TextBox 42"/>
            <p:cNvSpPr txBox="1"/>
            <p:nvPr/>
          </p:nvSpPr>
          <p:spPr>
            <a:xfrm>
              <a:off x="6577027" y="3754446"/>
              <a:ext cx="456472" cy="338554"/>
            </a:xfrm>
            <a:prstGeom prst="rect">
              <a:avLst/>
            </a:prstGeom>
            <a:noFill/>
          </p:spPr>
          <p:txBody>
            <a:bodyPr wrap="none" rtlCol="0">
              <a:spAutoFit/>
            </a:bodyPr>
            <a:lstStyle/>
            <a:p>
              <a:r>
                <a:rPr lang="en-US" altLang="zh-CN" sz="1600" b="1">
                  <a:solidFill>
                    <a:srgbClr val="11576A"/>
                  </a:solidFill>
                  <a:latin typeface="微软雅黑" pitchFamily="34" charset="-122"/>
                  <a:ea typeface="微软雅黑" pitchFamily="34" charset="-122"/>
                </a:rPr>
                <a:t>KT</a:t>
              </a:r>
              <a:endParaRPr lang="zh-CN" altLang="en-US" sz="1600" b="1">
                <a:solidFill>
                  <a:srgbClr val="11576A"/>
                </a:solidFill>
                <a:latin typeface="微软雅黑" pitchFamily="34" charset="-122"/>
                <a:ea typeface="微软雅黑" pitchFamily="34" charset="-122"/>
              </a:endParaRPr>
            </a:p>
          </p:txBody>
        </p:sp>
        <p:sp>
          <p:nvSpPr>
            <p:cNvPr id="44" name="TextBox 43"/>
            <p:cNvSpPr txBox="1"/>
            <p:nvPr/>
          </p:nvSpPr>
          <p:spPr>
            <a:xfrm>
              <a:off x="1876406" y="4376336"/>
              <a:ext cx="742511" cy="338554"/>
            </a:xfrm>
            <a:prstGeom prst="rect">
              <a:avLst/>
            </a:prstGeom>
            <a:gradFill>
              <a:gsLst>
                <a:gs pos="100000">
                  <a:srgbClr val="FFC000"/>
                </a:gs>
                <a:gs pos="0">
                  <a:srgbClr val="FFFF97"/>
                </a:gs>
              </a:gsLst>
              <a:lin ang="5400000" scaled="0"/>
            </a:gradFill>
          </p:spPr>
          <p:txBody>
            <a:bodyPr wrap="none" rtlCol="0">
              <a:spAutoFit/>
            </a:bodyPr>
            <a:lstStyle/>
            <a:p>
              <a:r>
                <a:rPr lang="en-US" altLang="zh-CN" sz="1600" b="1">
                  <a:solidFill>
                    <a:srgbClr val="11576A"/>
                  </a:solidFill>
                  <a:latin typeface="微软雅黑" pitchFamily="34" charset="-122"/>
                  <a:ea typeface="微软雅黑" pitchFamily="34" charset="-122"/>
                </a:rPr>
                <a:t>CPU1</a:t>
              </a:r>
              <a:endParaRPr lang="zh-CN" altLang="en-US" sz="1600" b="1">
                <a:solidFill>
                  <a:srgbClr val="11576A"/>
                </a:solidFill>
                <a:latin typeface="微软雅黑" pitchFamily="34" charset="-122"/>
                <a:ea typeface="微软雅黑" pitchFamily="34" charset="-122"/>
              </a:endParaRPr>
            </a:p>
          </p:txBody>
        </p:sp>
        <p:sp>
          <p:nvSpPr>
            <p:cNvPr id="46" name="TextBox 45"/>
            <p:cNvSpPr txBox="1"/>
            <p:nvPr/>
          </p:nvSpPr>
          <p:spPr>
            <a:xfrm>
              <a:off x="1895457" y="1728668"/>
              <a:ext cx="788999" cy="369332"/>
            </a:xfrm>
            <a:prstGeom prst="rect">
              <a:avLst/>
            </a:prstGeom>
            <a:noFill/>
          </p:spPr>
          <p:txBody>
            <a:bodyPr wrap="none" rtlCol="0">
              <a:spAutoFit/>
            </a:bodyPr>
            <a:lstStyle/>
            <a:p>
              <a:r>
                <a:rPr lang="zh-CN" altLang="en-US" b="1" dirty="0">
                  <a:solidFill>
                    <a:srgbClr val="11576A"/>
                  </a:solidFill>
                  <a:latin typeface="微软雅黑" pitchFamily="34" charset="-122"/>
                  <a:ea typeface="微软雅黑" pitchFamily="34" charset="-122"/>
                </a:rPr>
                <a:t>进程</a:t>
              </a:r>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45" name="TextBox 44"/>
            <p:cNvSpPr txBox="1"/>
            <p:nvPr/>
          </p:nvSpPr>
          <p:spPr>
            <a:xfrm>
              <a:off x="5857884" y="4376336"/>
              <a:ext cx="742511" cy="338554"/>
            </a:xfrm>
            <a:prstGeom prst="rect">
              <a:avLst/>
            </a:prstGeom>
            <a:noFill/>
          </p:spPr>
          <p:txBody>
            <a:bodyPr wrap="none" rtlCol="0">
              <a:spAutoFit/>
            </a:bodyPr>
            <a:lstStyle/>
            <a:p>
              <a:r>
                <a:rPr lang="en-US" altLang="zh-CN" sz="1600" b="1">
                  <a:solidFill>
                    <a:srgbClr val="11576A"/>
                  </a:solidFill>
                  <a:latin typeface="微软雅黑" pitchFamily="34" charset="-122"/>
                  <a:ea typeface="微软雅黑" pitchFamily="34" charset="-122"/>
                </a:rPr>
                <a:t>CPU1</a:t>
              </a:r>
              <a:endParaRPr lang="zh-CN" altLang="en-US" sz="1600" b="1">
                <a:solidFill>
                  <a:srgbClr val="11576A"/>
                </a:solidFill>
                <a:latin typeface="微软雅黑" pitchFamily="34" charset="-122"/>
                <a:ea typeface="微软雅黑" pitchFamily="34" charset="-122"/>
              </a:endParaRPr>
            </a:p>
          </p:txBody>
        </p:sp>
        <p:sp>
          <p:nvSpPr>
            <p:cNvPr id="47" name="TextBox 46"/>
            <p:cNvSpPr txBox="1"/>
            <p:nvPr/>
          </p:nvSpPr>
          <p:spPr>
            <a:xfrm>
              <a:off x="4450163" y="1735963"/>
              <a:ext cx="788999" cy="369332"/>
            </a:xfrm>
            <a:prstGeom prst="rect">
              <a:avLst/>
            </a:prstGeom>
            <a:noFill/>
          </p:spPr>
          <p:txBody>
            <a:bodyPr wrap="none" rtlCol="0">
              <a:spAutoFit/>
            </a:bodyPr>
            <a:lstStyle/>
            <a:p>
              <a:r>
                <a:rPr lang="zh-CN" altLang="en-US" b="1" dirty="0">
                  <a:solidFill>
                    <a:srgbClr val="11576A"/>
                  </a:solidFill>
                  <a:latin typeface="微软雅黑" pitchFamily="34" charset="-122"/>
                  <a:ea typeface="微软雅黑" pitchFamily="34" charset="-122"/>
                </a:rPr>
                <a:t>进程</a:t>
              </a:r>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48" name="TextBox 47"/>
            <p:cNvSpPr txBox="1"/>
            <p:nvPr/>
          </p:nvSpPr>
          <p:spPr>
            <a:xfrm>
              <a:off x="2534384" y="3488302"/>
              <a:ext cx="646331" cy="369332"/>
            </a:xfrm>
            <a:prstGeom prst="rect">
              <a:avLst/>
            </a:prstGeom>
            <a:noFill/>
          </p:spPr>
          <p:txBody>
            <a:bodyPr wrap="none" rtlCol="0">
              <a:spAutoFit/>
            </a:bodyPr>
            <a:lstStyle/>
            <a:p>
              <a:r>
                <a:rPr lang="zh-CN" altLang="en-US" b="1" dirty="0">
                  <a:solidFill>
                    <a:srgbClr val="11576A"/>
                  </a:solidFill>
                  <a:latin typeface="微软雅黑" pitchFamily="34" charset="-122"/>
                  <a:ea typeface="微软雅黑" pitchFamily="34" charset="-122"/>
                </a:rPr>
                <a:t>内核</a:t>
              </a:r>
            </a:p>
          </p:txBody>
        </p:sp>
        <p:sp>
          <p:nvSpPr>
            <p:cNvPr id="49" name="TextBox 48"/>
            <p:cNvSpPr txBox="1"/>
            <p:nvPr/>
          </p:nvSpPr>
          <p:spPr>
            <a:xfrm>
              <a:off x="566877" y="2352568"/>
              <a:ext cx="877163" cy="646331"/>
            </a:xfrm>
            <a:prstGeom prst="rect">
              <a:avLst/>
            </a:prstGeom>
            <a:noFill/>
          </p:spPr>
          <p:txBody>
            <a:bodyPr wrap="none" rtlCol="0">
              <a:spAutoFit/>
            </a:bodyPr>
            <a:lstStyle/>
            <a:p>
              <a:r>
                <a:rPr lang="zh-CN" altLang="en-US" b="1" dirty="0">
                  <a:solidFill>
                    <a:srgbClr val="11576A"/>
                  </a:solidFill>
                  <a:latin typeface="微软雅黑" pitchFamily="34" charset="-122"/>
                  <a:ea typeface="微软雅黑" pitchFamily="34" charset="-122"/>
                </a:rPr>
                <a:t>永久绑</a:t>
              </a:r>
              <a:endParaRPr lang="en-US" altLang="zh-CN" b="1" dirty="0">
                <a:solidFill>
                  <a:srgbClr val="11576A"/>
                </a:solidFill>
                <a:latin typeface="微软雅黑" pitchFamily="34" charset="-122"/>
                <a:ea typeface="微软雅黑" pitchFamily="34" charset="-122"/>
              </a:endParaRPr>
            </a:p>
            <a:p>
              <a:r>
                <a:rPr lang="zh-CN" altLang="en-US" b="1" dirty="0">
                  <a:solidFill>
                    <a:srgbClr val="11576A"/>
                  </a:solidFill>
                  <a:latin typeface="微软雅黑" pitchFamily="34" charset="-122"/>
                  <a:ea typeface="微软雅黑" pitchFamily="34" charset="-122"/>
                </a:rPr>
                <a:t>定线程</a:t>
              </a:r>
            </a:p>
          </p:txBody>
        </p:sp>
        <p:sp>
          <p:nvSpPr>
            <p:cNvPr id="50" name="TextBox 49"/>
            <p:cNvSpPr txBox="1"/>
            <p:nvPr/>
          </p:nvSpPr>
          <p:spPr>
            <a:xfrm>
              <a:off x="6675274" y="2245135"/>
              <a:ext cx="1338828" cy="297517"/>
            </a:xfrm>
            <a:prstGeom prst="rect">
              <a:avLst/>
            </a:prstGeom>
            <a:noFill/>
          </p:spPr>
          <p:txBody>
            <a:bodyPr wrap="none" rtlCol="0">
              <a:spAutoFit/>
            </a:bodyPr>
            <a:lstStyle/>
            <a:p>
              <a:pPr>
                <a:lnSpc>
                  <a:spcPts val="1600"/>
                </a:lnSpc>
              </a:pPr>
              <a:r>
                <a:rPr lang="zh-CN" altLang="en-US" b="1" dirty="0">
                  <a:solidFill>
                    <a:srgbClr val="11576A"/>
                  </a:solidFill>
                  <a:latin typeface="微软雅黑" pitchFamily="34" charset="-122"/>
                  <a:ea typeface="微软雅黑" pitchFamily="34" charset="-122"/>
                </a:rPr>
                <a:t>未绑定线程</a:t>
              </a:r>
              <a:endParaRPr lang="en-US" altLang="zh-CN" b="1" dirty="0">
                <a:solidFill>
                  <a:srgbClr val="11576A"/>
                </a:solidFill>
                <a:latin typeface="微软雅黑" pitchFamily="34" charset="-122"/>
                <a:ea typeface="微软雅黑" pitchFamily="34" charset="-122"/>
              </a:endParaRPr>
            </a:p>
          </p:txBody>
        </p:sp>
        <p:sp>
          <p:nvSpPr>
            <p:cNvPr id="51" name="TextBox 50"/>
            <p:cNvSpPr txBox="1"/>
            <p:nvPr/>
          </p:nvSpPr>
          <p:spPr>
            <a:xfrm>
              <a:off x="6667574" y="2776626"/>
              <a:ext cx="1107996" cy="646331"/>
            </a:xfrm>
            <a:prstGeom prst="rect">
              <a:avLst/>
            </a:prstGeom>
            <a:noFill/>
          </p:spPr>
          <p:txBody>
            <a:bodyPr wrap="none" rtlCol="0">
              <a:spAutoFit/>
            </a:bodyPr>
            <a:lstStyle/>
            <a:p>
              <a:pPr algn="ctr"/>
              <a:r>
                <a:rPr lang="zh-CN" altLang="en-US" b="1" dirty="0">
                  <a:solidFill>
                    <a:srgbClr val="11576A"/>
                  </a:solidFill>
                  <a:latin typeface="微软雅黑" pitchFamily="34" charset="-122"/>
                  <a:ea typeface="微软雅黑" pitchFamily="34" charset="-122"/>
                </a:rPr>
                <a:t>未绑定轻</a:t>
              </a:r>
              <a:endParaRPr lang="en-US" altLang="zh-CN" b="1" dirty="0">
                <a:solidFill>
                  <a:srgbClr val="11576A"/>
                </a:solidFill>
                <a:latin typeface="微软雅黑" pitchFamily="34" charset="-122"/>
                <a:ea typeface="微软雅黑" pitchFamily="34" charset="-122"/>
              </a:endParaRPr>
            </a:p>
            <a:p>
              <a:pPr algn="ctr"/>
              <a:r>
                <a:rPr lang="zh-CN" altLang="en-US" b="1" dirty="0">
                  <a:solidFill>
                    <a:srgbClr val="11576A"/>
                  </a:solidFill>
                  <a:latin typeface="微软雅黑" pitchFamily="34" charset="-122"/>
                  <a:ea typeface="微软雅黑" pitchFamily="34" charset="-122"/>
                </a:rPr>
                <a:t>权进程池</a:t>
              </a:r>
              <a:endParaRPr lang="en-US" altLang="zh-CN" b="1" dirty="0">
                <a:solidFill>
                  <a:srgbClr val="11576A"/>
                </a:solidFill>
                <a:latin typeface="微软雅黑" pitchFamily="34" charset="-122"/>
                <a:ea typeface="微软雅黑" pitchFamily="34" charset="-122"/>
              </a:endParaRPr>
            </a:p>
          </p:txBody>
        </p:sp>
        <p:cxnSp>
          <p:nvCxnSpPr>
            <p:cNvPr id="53" name="直接连接符 52"/>
            <p:cNvCxnSpPr/>
            <p:nvPr/>
          </p:nvCxnSpPr>
          <p:spPr>
            <a:xfrm rot="16200000" flipH="1">
              <a:off x="2035508" y="2689430"/>
              <a:ext cx="345661"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16200000" flipH="1">
              <a:off x="3463066" y="2689431"/>
              <a:ext cx="345661"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37" idx="2"/>
            </p:cNvCxnSpPr>
            <p:nvPr/>
          </p:nvCxnSpPr>
          <p:spPr>
            <a:xfrm flipH="1">
              <a:off x="4758178" y="2497621"/>
              <a:ext cx="413433" cy="366915"/>
            </a:xfrm>
            <a:prstGeom prst="line">
              <a:avLst/>
            </a:prstGeom>
            <a:ln w="28575">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37" idx="2"/>
            </p:cNvCxnSpPr>
            <p:nvPr/>
          </p:nvCxnSpPr>
          <p:spPr>
            <a:xfrm>
              <a:off x="5171611" y="2497621"/>
              <a:ext cx="515261" cy="366915"/>
            </a:xfrm>
            <a:prstGeom prst="line">
              <a:avLst/>
            </a:prstGeom>
            <a:ln w="28575">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6" idx="2"/>
            </p:cNvCxnSpPr>
            <p:nvPr/>
          </p:nvCxnSpPr>
          <p:spPr>
            <a:xfrm>
              <a:off x="4371559" y="2497621"/>
              <a:ext cx="1093965" cy="366915"/>
            </a:xfrm>
            <a:prstGeom prst="line">
              <a:avLst/>
            </a:prstGeom>
            <a:ln w="28575">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36" idx="2"/>
            </p:cNvCxnSpPr>
            <p:nvPr/>
          </p:nvCxnSpPr>
          <p:spPr>
            <a:xfrm>
              <a:off x="4371559" y="2497621"/>
              <a:ext cx="236709" cy="366915"/>
            </a:xfrm>
            <a:prstGeom prst="line">
              <a:avLst/>
            </a:prstGeom>
            <a:ln w="28575">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38" idx="2"/>
            </p:cNvCxnSpPr>
            <p:nvPr/>
          </p:nvCxnSpPr>
          <p:spPr>
            <a:xfrm flipH="1">
              <a:off x="4894020" y="2504655"/>
              <a:ext cx="999225" cy="366915"/>
            </a:xfrm>
            <a:prstGeom prst="line">
              <a:avLst/>
            </a:prstGeom>
            <a:ln w="28575">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38" idx="2"/>
            </p:cNvCxnSpPr>
            <p:nvPr/>
          </p:nvCxnSpPr>
          <p:spPr>
            <a:xfrm flipH="1">
              <a:off x="5751276" y="2504655"/>
              <a:ext cx="141969" cy="366915"/>
            </a:xfrm>
            <a:prstGeom prst="line">
              <a:avLst/>
            </a:prstGeom>
            <a:ln w="28575">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5" idx="0"/>
              <a:endCxn id="32" idx="2"/>
            </p:cNvCxnSpPr>
            <p:nvPr/>
          </p:nvCxnSpPr>
          <p:spPr>
            <a:xfrm flipH="1" flipV="1">
              <a:off x="3638776" y="3339324"/>
              <a:ext cx="62879" cy="28494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endCxn id="33" idx="2"/>
            </p:cNvCxnSpPr>
            <p:nvPr/>
          </p:nvCxnSpPr>
          <p:spPr>
            <a:xfrm flipH="1" flipV="1">
              <a:off x="4760682" y="3311188"/>
              <a:ext cx="87544" cy="298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6200000" flipV="1">
              <a:off x="5744773" y="3937397"/>
              <a:ext cx="319100" cy="521506"/>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5400000" flipH="1" flipV="1">
              <a:off x="6392469" y="3915978"/>
              <a:ext cx="323862" cy="55958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endCxn id="34" idx="2"/>
            </p:cNvCxnSpPr>
            <p:nvPr/>
          </p:nvCxnSpPr>
          <p:spPr>
            <a:xfrm flipH="1" flipV="1">
              <a:off x="5639040" y="3311188"/>
              <a:ext cx="71205" cy="298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rot="16200000" flipH="1">
              <a:off x="4544623" y="3184935"/>
              <a:ext cx="445663" cy="2133971"/>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44" idx="3"/>
              <a:endCxn id="41" idx="2"/>
            </p:cNvCxnSpPr>
            <p:nvPr/>
          </p:nvCxnSpPr>
          <p:spPr>
            <a:xfrm flipV="1">
              <a:off x="2618917" y="4051300"/>
              <a:ext cx="2245183" cy="49431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rot="5400000" flipH="1" flipV="1">
              <a:off x="2257415" y="4186255"/>
              <a:ext cx="34289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30" idx="0"/>
              <a:endCxn id="23" idx="2"/>
            </p:cNvCxnSpPr>
            <p:nvPr/>
          </p:nvCxnSpPr>
          <p:spPr>
            <a:xfrm rot="16200000" flipV="1">
              <a:off x="1649002" y="3761198"/>
              <a:ext cx="312750" cy="88025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91" name="右箭头 90"/>
            <p:cNvSpPr/>
            <p:nvPr/>
          </p:nvSpPr>
          <p:spPr>
            <a:xfrm>
              <a:off x="1428728" y="2568577"/>
              <a:ext cx="683648" cy="231664"/>
            </a:xfrm>
            <a:prstGeom prst="rightArrow">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右箭头 92"/>
            <p:cNvSpPr/>
            <p:nvPr/>
          </p:nvSpPr>
          <p:spPr>
            <a:xfrm>
              <a:off x="6224280" y="2285998"/>
              <a:ext cx="468000" cy="214314"/>
            </a:xfrm>
            <a:prstGeom prst="rightArrow">
              <a:avLst/>
            </a:prstGeom>
            <a:gradFill>
              <a:gsLst>
                <a:gs pos="100000">
                  <a:srgbClr val="11576A"/>
                </a:gs>
                <a:gs pos="0">
                  <a:srgbClr val="0EB1C8"/>
                </a:gs>
                <a:gs pos="100000">
                  <a:schemeClr val="accent1">
                    <a:tint val="23500"/>
                    <a:satMod val="160000"/>
                  </a:schemeClr>
                </a:gs>
              </a:gsLst>
              <a:lin ang="5400000" scaled="0"/>
            </a:gradFill>
            <a:ln>
              <a:noFil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右箭头 93"/>
            <p:cNvSpPr/>
            <p:nvPr/>
          </p:nvSpPr>
          <p:spPr>
            <a:xfrm>
              <a:off x="6072198" y="2970213"/>
              <a:ext cx="612000" cy="214314"/>
            </a:xfrm>
            <a:prstGeom prst="rightArrow">
              <a:avLst/>
            </a:prstGeom>
            <a:gradFill>
              <a:gsLst>
                <a:gs pos="100000">
                  <a:srgbClr val="11576A"/>
                </a:gs>
                <a:gs pos="0">
                  <a:srgbClr val="0EB1C8"/>
                </a:gs>
                <a:gs pos="100000">
                  <a:schemeClr val="accent1">
                    <a:tint val="23500"/>
                    <a:satMod val="160000"/>
                  </a:schemeClr>
                </a:gs>
              </a:gsLst>
              <a:lin ang="5400000" scaled="0"/>
            </a:gradFill>
            <a:ln>
              <a:noFil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2856697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wipe(left)">
                                      <p:cBhvr>
                                        <p:cTn id="7" dur="500"/>
                                        <p:tgtEl>
                                          <p:spTgt spid="122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ChangeArrowheads="1"/>
          </p:cNvSpPr>
          <p:nvPr/>
        </p:nvSpPr>
        <p:spPr bwMode="auto">
          <a:xfrm>
            <a:off x="1643042" y="171450"/>
            <a:ext cx="5828888" cy="628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a:r>
              <a:rPr lang="zh-CN" altLang="en-US" sz="3000" b="1">
                <a:solidFill>
                  <a:srgbClr val="11576A"/>
                </a:solidFill>
                <a:effectLst>
                  <a:outerShdw blurRad="38100" dist="38100" dir="2700000" algn="tl">
                    <a:srgbClr val="DDDDDD"/>
                  </a:outerShdw>
                </a:effectLst>
                <a:latin typeface="微软雅黑" pitchFamily="34" charset="-122"/>
                <a:ea typeface="微软雅黑" pitchFamily="34" charset="-122"/>
              </a:rPr>
              <a:t>用户线程与内核线程的对应关系</a:t>
            </a:r>
          </a:p>
        </p:txBody>
      </p:sp>
      <p:grpSp>
        <p:nvGrpSpPr>
          <p:cNvPr id="5" name="组合 4"/>
          <p:cNvGrpSpPr/>
          <p:nvPr/>
        </p:nvGrpSpPr>
        <p:grpSpPr>
          <a:xfrm>
            <a:off x="332010" y="727802"/>
            <a:ext cx="3643338" cy="2115607"/>
            <a:chOff x="785786" y="1000114"/>
            <a:chExt cx="3643338" cy="2115607"/>
          </a:xfrm>
        </p:grpSpPr>
        <p:sp>
          <p:nvSpPr>
            <p:cNvPr id="7" name="矩形 6"/>
            <p:cNvSpPr/>
            <p:nvPr/>
          </p:nvSpPr>
          <p:spPr>
            <a:xfrm>
              <a:off x="785786" y="1000114"/>
              <a:ext cx="3643338" cy="1789123"/>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b="1">
                <a:solidFill>
                  <a:srgbClr val="11576A"/>
                </a:solidFill>
                <a:latin typeface="微软雅黑" pitchFamily="34" charset="-122"/>
                <a:ea typeface="微软雅黑" pitchFamily="34" charset="-122"/>
              </a:endParaRPr>
            </a:p>
          </p:txBody>
        </p:sp>
        <p:grpSp>
          <p:nvGrpSpPr>
            <p:cNvPr id="36" name="组合 35"/>
            <p:cNvGrpSpPr/>
            <p:nvPr/>
          </p:nvGrpSpPr>
          <p:grpSpPr>
            <a:xfrm>
              <a:off x="1089636" y="1319204"/>
              <a:ext cx="105600" cy="1052252"/>
              <a:chOff x="1089636" y="1319204"/>
              <a:chExt cx="105600" cy="1052252"/>
            </a:xfrm>
          </p:grpSpPr>
          <p:sp>
            <p:nvSpPr>
              <p:cNvPr id="10" name="任意多边形 9"/>
              <p:cNvSpPr>
                <a:spLocks noChangeAspect="1"/>
              </p:cNvSpPr>
              <p:nvPr/>
            </p:nvSpPr>
            <p:spPr>
              <a:xfrm>
                <a:off x="1089636" y="1319204"/>
                <a:ext cx="105600" cy="5760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 name="直接连接符 13"/>
              <p:cNvCxnSpPr/>
              <p:nvPr/>
            </p:nvCxnSpPr>
            <p:spPr>
              <a:xfrm rot="5400000" flipH="1" flipV="1">
                <a:off x="908819" y="2156349"/>
                <a:ext cx="430214"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2174436" y="2777167"/>
              <a:ext cx="800219" cy="338554"/>
            </a:xfrm>
            <a:prstGeom prst="rect">
              <a:avLst/>
            </a:prstGeom>
            <a:noFill/>
          </p:spPr>
          <p:txBody>
            <a:bodyPr wrap="none" rtlCol="0">
              <a:spAutoFit/>
            </a:bodyPr>
            <a:lstStyle/>
            <a:p>
              <a:r>
                <a:rPr lang="zh-CN" altLang="en-US" sz="1600" b="1" dirty="0">
                  <a:solidFill>
                    <a:srgbClr val="C00000"/>
                  </a:solidFill>
                  <a:latin typeface="微软雅黑" pitchFamily="34" charset="-122"/>
                  <a:ea typeface="微软雅黑" pitchFamily="34" charset="-122"/>
                </a:rPr>
                <a:t>一对一</a:t>
              </a:r>
            </a:p>
          </p:txBody>
        </p:sp>
        <p:grpSp>
          <p:nvGrpSpPr>
            <p:cNvPr id="37" name="组合 36"/>
            <p:cNvGrpSpPr/>
            <p:nvPr/>
          </p:nvGrpSpPr>
          <p:grpSpPr>
            <a:xfrm>
              <a:off x="1518264" y="1319204"/>
              <a:ext cx="105600" cy="1052252"/>
              <a:chOff x="1089636" y="1319204"/>
              <a:chExt cx="105600" cy="1052252"/>
            </a:xfrm>
          </p:grpSpPr>
          <p:sp>
            <p:nvSpPr>
              <p:cNvPr id="38" name="任意多边形 37"/>
              <p:cNvSpPr>
                <a:spLocks noChangeAspect="1"/>
              </p:cNvSpPr>
              <p:nvPr/>
            </p:nvSpPr>
            <p:spPr>
              <a:xfrm>
                <a:off x="1089636" y="1319204"/>
                <a:ext cx="105600" cy="5760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1" name="直接连接符 40"/>
              <p:cNvCxnSpPr/>
              <p:nvPr/>
            </p:nvCxnSpPr>
            <p:spPr>
              <a:xfrm rot="5400000" flipH="1" flipV="1">
                <a:off x="908819" y="2156349"/>
                <a:ext cx="430214"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946892" y="1319204"/>
              <a:ext cx="105600" cy="1052252"/>
              <a:chOff x="1089636" y="1319204"/>
              <a:chExt cx="105600" cy="1052252"/>
            </a:xfrm>
          </p:grpSpPr>
          <p:sp>
            <p:nvSpPr>
              <p:cNvPr id="43" name="任意多边形 42"/>
              <p:cNvSpPr>
                <a:spLocks noChangeAspect="1"/>
              </p:cNvSpPr>
              <p:nvPr/>
            </p:nvSpPr>
            <p:spPr>
              <a:xfrm>
                <a:off x="1089636" y="1319204"/>
                <a:ext cx="105600" cy="5760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6" name="直接连接符 45"/>
              <p:cNvCxnSpPr/>
              <p:nvPr/>
            </p:nvCxnSpPr>
            <p:spPr>
              <a:xfrm rot="5400000" flipH="1" flipV="1">
                <a:off x="908819" y="2156349"/>
                <a:ext cx="430214"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48" name="任意多边形 47"/>
            <p:cNvSpPr>
              <a:spLocks noChangeAspect="1"/>
            </p:cNvSpPr>
            <p:nvPr/>
          </p:nvSpPr>
          <p:spPr>
            <a:xfrm>
              <a:off x="2375520" y="1319204"/>
              <a:ext cx="105600" cy="5760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 name="组合 1"/>
            <p:cNvGrpSpPr/>
            <p:nvPr/>
          </p:nvGrpSpPr>
          <p:grpSpPr>
            <a:xfrm>
              <a:off x="2214546" y="2371456"/>
              <a:ext cx="360000" cy="363542"/>
              <a:chOff x="2214546" y="2371456"/>
              <a:chExt cx="360000" cy="363542"/>
            </a:xfrm>
          </p:grpSpPr>
          <p:sp>
            <p:nvSpPr>
              <p:cNvPr id="49" name="椭圆 48"/>
              <p:cNvSpPr>
                <a:spLocks noChangeAspect="1"/>
              </p:cNvSpPr>
              <p:nvPr/>
            </p:nvSpPr>
            <p:spPr>
              <a:xfrm>
                <a:off x="2214546" y="2374998"/>
                <a:ext cx="360000" cy="360000"/>
              </a:xfrm>
              <a:prstGeom prst="ellipse">
                <a:avLst/>
              </a:prstGeom>
              <a:gradFill>
                <a:gsLst>
                  <a:gs pos="100000">
                    <a:srgbClr val="11576A"/>
                  </a:gs>
                  <a:gs pos="0">
                    <a:srgbClr val="0EB1C8"/>
                  </a:gs>
                  <a:gs pos="100000">
                    <a:schemeClr val="accent1">
                      <a:tint val="23500"/>
                      <a:satMod val="160000"/>
                    </a:schemeClr>
                  </a:gs>
                </a:gsLst>
                <a:lin ang="5400000" scaled="0"/>
              </a:gradFill>
              <a:ln>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TextBox 49"/>
              <p:cNvSpPr txBox="1"/>
              <p:nvPr/>
            </p:nvSpPr>
            <p:spPr>
              <a:xfrm>
                <a:off x="2230879" y="2371456"/>
                <a:ext cx="327334"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K</a:t>
                </a:r>
                <a:endParaRPr lang="zh-CN" altLang="en-US" sz="1600" b="1" dirty="0">
                  <a:solidFill>
                    <a:schemeClr val="bg1"/>
                  </a:solidFill>
                  <a:latin typeface="微软雅黑" pitchFamily="34" charset="-122"/>
                  <a:ea typeface="微软雅黑" pitchFamily="34" charset="-122"/>
                </a:endParaRPr>
              </a:p>
            </p:txBody>
          </p:sp>
        </p:grpSp>
        <p:cxnSp>
          <p:nvCxnSpPr>
            <p:cNvPr id="51" name="直接连接符 50"/>
            <p:cNvCxnSpPr/>
            <p:nvPr/>
          </p:nvCxnSpPr>
          <p:spPr>
            <a:xfrm rot="5400000" flipH="1" flipV="1">
              <a:off x="2194703" y="2156349"/>
              <a:ext cx="430214"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182144" y="1390240"/>
              <a:ext cx="954107" cy="338554"/>
            </a:xfrm>
            <a:prstGeom prst="rect">
              <a:avLst/>
            </a:prstGeom>
            <a:noFill/>
          </p:spPr>
          <p:txBody>
            <a:bodyPr wrap="none" rtlCol="0">
              <a:spAutoFit/>
            </a:bodyPr>
            <a:lstStyle/>
            <a:p>
              <a:r>
                <a:rPr lang="zh-CN" altLang="en-US" sz="1600" b="1" spc="-100" dirty="0">
                  <a:solidFill>
                    <a:srgbClr val="11576A"/>
                  </a:solidFill>
                  <a:latin typeface="微软雅黑" pitchFamily="34" charset="-122"/>
                  <a:ea typeface="微软雅黑" pitchFamily="34" charset="-122"/>
                </a:rPr>
                <a:t>用户线程</a:t>
              </a:r>
            </a:p>
          </p:txBody>
        </p:sp>
        <p:sp>
          <p:nvSpPr>
            <p:cNvPr id="54" name="TextBox 53"/>
            <p:cNvSpPr txBox="1"/>
            <p:nvPr/>
          </p:nvSpPr>
          <p:spPr>
            <a:xfrm>
              <a:off x="3016257" y="2395536"/>
              <a:ext cx="954107" cy="338554"/>
            </a:xfrm>
            <a:prstGeom prst="rect">
              <a:avLst/>
            </a:prstGeom>
            <a:noFill/>
          </p:spPr>
          <p:txBody>
            <a:bodyPr wrap="none" rtlCol="0">
              <a:spAutoFit/>
            </a:bodyPr>
            <a:lstStyle/>
            <a:p>
              <a:r>
                <a:rPr lang="zh-CN" altLang="en-US" sz="1600" b="1" spc="-100" dirty="0">
                  <a:solidFill>
                    <a:srgbClr val="11576A"/>
                  </a:solidFill>
                  <a:latin typeface="微软雅黑" pitchFamily="34" charset="-122"/>
                  <a:ea typeface="微软雅黑" pitchFamily="34" charset="-122"/>
                </a:rPr>
                <a:t>内核线程</a:t>
              </a:r>
            </a:p>
          </p:txBody>
        </p:sp>
        <p:cxnSp>
          <p:nvCxnSpPr>
            <p:cNvPr id="56" name="直接箭头连接符 55"/>
            <p:cNvCxnSpPr>
              <a:stCxn id="53" idx="1"/>
            </p:cNvCxnSpPr>
            <p:nvPr/>
          </p:nvCxnSpPr>
          <p:spPr>
            <a:xfrm flipH="1">
              <a:off x="2628772" y="1559517"/>
              <a:ext cx="553372" cy="0"/>
            </a:xfrm>
            <a:prstGeom prst="straightConnector1">
              <a:avLst/>
            </a:prstGeom>
            <a:ln w="28575">
              <a:solidFill>
                <a:srgbClr val="11576A"/>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rot="10800000">
              <a:off x="2684133" y="2571750"/>
              <a:ext cx="396000" cy="0"/>
            </a:xfrm>
            <a:prstGeom prst="straightConnector1">
              <a:avLst/>
            </a:prstGeom>
            <a:ln w="28575">
              <a:solidFill>
                <a:srgbClr val="11576A"/>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0" name="组合 69"/>
            <p:cNvGrpSpPr/>
            <p:nvPr/>
          </p:nvGrpSpPr>
          <p:grpSpPr>
            <a:xfrm>
              <a:off x="1801182" y="2383042"/>
              <a:ext cx="360000" cy="363542"/>
              <a:chOff x="2214546" y="2371456"/>
              <a:chExt cx="360000" cy="363542"/>
            </a:xfrm>
          </p:grpSpPr>
          <p:sp>
            <p:nvSpPr>
              <p:cNvPr id="74" name="椭圆 73"/>
              <p:cNvSpPr>
                <a:spLocks noChangeAspect="1"/>
              </p:cNvSpPr>
              <p:nvPr/>
            </p:nvSpPr>
            <p:spPr>
              <a:xfrm>
                <a:off x="2214546" y="2374998"/>
                <a:ext cx="360000" cy="360000"/>
              </a:xfrm>
              <a:prstGeom prst="ellipse">
                <a:avLst/>
              </a:prstGeom>
              <a:gradFill>
                <a:gsLst>
                  <a:gs pos="100000">
                    <a:srgbClr val="11576A"/>
                  </a:gs>
                  <a:gs pos="0">
                    <a:srgbClr val="0EB1C8"/>
                  </a:gs>
                  <a:gs pos="100000">
                    <a:schemeClr val="accent1">
                      <a:tint val="23500"/>
                      <a:satMod val="160000"/>
                    </a:schemeClr>
                  </a:gs>
                </a:gsLst>
                <a:lin ang="5400000" scaled="0"/>
              </a:gradFill>
              <a:ln>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TextBox 49"/>
              <p:cNvSpPr txBox="1"/>
              <p:nvPr/>
            </p:nvSpPr>
            <p:spPr>
              <a:xfrm>
                <a:off x="2230879" y="2371456"/>
                <a:ext cx="327334"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K</a:t>
                </a:r>
                <a:endParaRPr lang="zh-CN" altLang="en-US" sz="1600" b="1" dirty="0">
                  <a:solidFill>
                    <a:schemeClr val="bg1"/>
                  </a:solidFill>
                  <a:latin typeface="微软雅黑" pitchFamily="34" charset="-122"/>
                  <a:ea typeface="微软雅黑" pitchFamily="34" charset="-122"/>
                </a:endParaRPr>
              </a:p>
            </p:txBody>
          </p:sp>
        </p:grpSp>
        <p:grpSp>
          <p:nvGrpSpPr>
            <p:cNvPr id="77" name="组合 76"/>
            <p:cNvGrpSpPr/>
            <p:nvPr/>
          </p:nvGrpSpPr>
          <p:grpSpPr>
            <a:xfrm>
              <a:off x="1372554" y="2392328"/>
              <a:ext cx="360000" cy="363542"/>
              <a:chOff x="2214546" y="2371456"/>
              <a:chExt cx="360000" cy="363542"/>
            </a:xfrm>
          </p:grpSpPr>
          <p:sp>
            <p:nvSpPr>
              <p:cNvPr id="78" name="椭圆 77"/>
              <p:cNvSpPr>
                <a:spLocks noChangeAspect="1"/>
              </p:cNvSpPr>
              <p:nvPr/>
            </p:nvSpPr>
            <p:spPr>
              <a:xfrm>
                <a:off x="2214546" y="2374998"/>
                <a:ext cx="360000" cy="360000"/>
              </a:xfrm>
              <a:prstGeom prst="ellipse">
                <a:avLst/>
              </a:prstGeom>
              <a:gradFill>
                <a:gsLst>
                  <a:gs pos="100000">
                    <a:srgbClr val="11576A"/>
                  </a:gs>
                  <a:gs pos="0">
                    <a:srgbClr val="0EB1C8"/>
                  </a:gs>
                  <a:gs pos="100000">
                    <a:schemeClr val="accent1">
                      <a:tint val="23500"/>
                      <a:satMod val="160000"/>
                    </a:schemeClr>
                  </a:gs>
                </a:gsLst>
                <a:lin ang="5400000" scaled="0"/>
              </a:gradFill>
              <a:ln>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 name="TextBox 49"/>
              <p:cNvSpPr txBox="1"/>
              <p:nvPr/>
            </p:nvSpPr>
            <p:spPr>
              <a:xfrm>
                <a:off x="2230879" y="2371456"/>
                <a:ext cx="327334"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K</a:t>
                </a:r>
                <a:endParaRPr lang="zh-CN" altLang="en-US" sz="1600" b="1" dirty="0">
                  <a:solidFill>
                    <a:schemeClr val="bg1"/>
                  </a:solidFill>
                  <a:latin typeface="微软雅黑" pitchFamily="34" charset="-122"/>
                  <a:ea typeface="微软雅黑" pitchFamily="34" charset="-122"/>
                </a:endParaRPr>
              </a:p>
            </p:txBody>
          </p:sp>
        </p:grpSp>
        <p:grpSp>
          <p:nvGrpSpPr>
            <p:cNvPr id="84" name="组合 83"/>
            <p:cNvGrpSpPr/>
            <p:nvPr/>
          </p:nvGrpSpPr>
          <p:grpSpPr>
            <a:xfrm>
              <a:off x="941651" y="2390360"/>
              <a:ext cx="360000" cy="363542"/>
              <a:chOff x="2214546" y="2371456"/>
              <a:chExt cx="360000" cy="363542"/>
            </a:xfrm>
          </p:grpSpPr>
          <p:sp>
            <p:nvSpPr>
              <p:cNvPr id="85" name="椭圆 84"/>
              <p:cNvSpPr>
                <a:spLocks noChangeAspect="1"/>
              </p:cNvSpPr>
              <p:nvPr/>
            </p:nvSpPr>
            <p:spPr>
              <a:xfrm>
                <a:off x="2214546" y="2374998"/>
                <a:ext cx="360000" cy="360000"/>
              </a:xfrm>
              <a:prstGeom prst="ellipse">
                <a:avLst/>
              </a:prstGeom>
              <a:gradFill>
                <a:gsLst>
                  <a:gs pos="100000">
                    <a:srgbClr val="11576A"/>
                  </a:gs>
                  <a:gs pos="0">
                    <a:srgbClr val="0EB1C8"/>
                  </a:gs>
                  <a:gs pos="100000">
                    <a:schemeClr val="accent1">
                      <a:tint val="23500"/>
                      <a:satMod val="160000"/>
                    </a:schemeClr>
                  </a:gs>
                </a:gsLst>
                <a:lin ang="5400000" scaled="0"/>
              </a:gradFill>
              <a:ln>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TextBox 49"/>
              <p:cNvSpPr txBox="1"/>
              <p:nvPr/>
            </p:nvSpPr>
            <p:spPr>
              <a:xfrm>
                <a:off x="2230879" y="2371456"/>
                <a:ext cx="327334"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K</a:t>
                </a:r>
                <a:endParaRPr lang="zh-CN" altLang="en-US" sz="1600" b="1" dirty="0">
                  <a:solidFill>
                    <a:schemeClr val="bg1"/>
                  </a:solidFill>
                  <a:latin typeface="微软雅黑" pitchFamily="34" charset="-122"/>
                  <a:ea typeface="微软雅黑" pitchFamily="34" charset="-122"/>
                </a:endParaRPr>
              </a:p>
            </p:txBody>
          </p:sp>
        </p:grpSp>
      </p:grpSp>
      <p:grpSp>
        <p:nvGrpSpPr>
          <p:cNvPr id="4" name="组合 3"/>
          <p:cNvGrpSpPr/>
          <p:nvPr/>
        </p:nvGrpSpPr>
        <p:grpSpPr>
          <a:xfrm>
            <a:off x="3785136" y="759179"/>
            <a:ext cx="3643338" cy="2108213"/>
            <a:chOff x="4698983" y="1000114"/>
            <a:chExt cx="3643338" cy="2108213"/>
          </a:xfrm>
        </p:grpSpPr>
        <p:sp>
          <p:nvSpPr>
            <p:cNvPr id="58" name="矩形 57"/>
            <p:cNvSpPr/>
            <p:nvPr/>
          </p:nvSpPr>
          <p:spPr>
            <a:xfrm>
              <a:off x="4698983" y="1000114"/>
              <a:ext cx="3643338" cy="1789123"/>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b="1">
                <a:solidFill>
                  <a:srgbClr val="11576A"/>
                </a:solidFill>
                <a:latin typeface="微软雅黑" pitchFamily="34" charset="-122"/>
                <a:ea typeface="微软雅黑" pitchFamily="34" charset="-122"/>
              </a:endParaRPr>
            </a:p>
          </p:txBody>
        </p:sp>
        <p:sp>
          <p:nvSpPr>
            <p:cNvPr id="60" name="任意多边形 59"/>
            <p:cNvSpPr>
              <a:spLocks noChangeAspect="1"/>
            </p:cNvSpPr>
            <p:nvPr/>
          </p:nvSpPr>
          <p:spPr>
            <a:xfrm>
              <a:off x="5114105" y="1319204"/>
              <a:ext cx="105600" cy="5760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TextBox 63"/>
            <p:cNvSpPr txBox="1"/>
            <p:nvPr/>
          </p:nvSpPr>
          <p:spPr>
            <a:xfrm>
              <a:off x="6192739" y="2769773"/>
              <a:ext cx="800219" cy="338554"/>
            </a:xfrm>
            <a:prstGeom prst="rect">
              <a:avLst/>
            </a:prstGeom>
            <a:noFill/>
          </p:spPr>
          <p:txBody>
            <a:bodyPr wrap="none" rtlCol="0">
              <a:spAutoFit/>
            </a:bodyPr>
            <a:lstStyle/>
            <a:p>
              <a:r>
                <a:rPr lang="zh-CN" altLang="en-US" sz="1600" b="1" dirty="0">
                  <a:solidFill>
                    <a:srgbClr val="C00000"/>
                  </a:solidFill>
                  <a:latin typeface="微软雅黑" pitchFamily="34" charset="-122"/>
                  <a:ea typeface="微软雅黑" pitchFamily="34" charset="-122"/>
                </a:rPr>
                <a:t>多对一</a:t>
              </a:r>
            </a:p>
          </p:txBody>
        </p:sp>
        <p:sp>
          <p:nvSpPr>
            <p:cNvPr id="66" name="任意多边形 65"/>
            <p:cNvSpPr>
              <a:spLocks noChangeAspect="1"/>
            </p:cNvSpPr>
            <p:nvPr/>
          </p:nvSpPr>
          <p:spPr>
            <a:xfrm>
              <a:off x="5542733" y="1185853"/>
              <a:ext cx="105600" cy="5760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任意多边形 70"/>
            <p:cNvSpPr>
              <a:spLocks noChangeAspect="1"/>
            </p:cNvSpPr>
            <p:nvPr/>
          </p:nvSpPr>
          <p:spPr>
            <a:xfrm>
              <a:off x="5971361" y="1185853"/>
              <a:ext cx="105600" cy="5760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任意多边形 75"/>
            <p:cNvSpPr>
              <a:spLocks noChangeAspect="1"/>
            </p:cNvSpPr>
            <p:nvPr/>
          </p:nvSpPr>
          <p:spPr>
            <a:xfrm>
              <a:off x="6399989" y="1319204"/>
              <a:ext cx="105600" cy="5760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TextBox 79"/>
            <p:cNvSpPr txBox="1"/>
            <p:nvPr/>
          </p:nvSpPr>
          <p:spPr>
            <a:xfrm>
              <a:off x="7174216" y="1375940"/>
              <a:ext cx="954107" cy="338554"/>
            </a:xfrm>
            <a:prstGeom prst="rect">
              <a:avLst/>
            </a:prstGeom>
            <a:noFill/>
          </p:spPr>
          <p:txBody>
            <a:bodyPr wrap="none" rtlCol="0">
              <a:spAutoFit/>
            </a:bodyPr>
            <a:lstStyle/>
            <a:p>
              <a:r>
                <a:rPr lang="zh-CN" altLang="en-US" sz="1600" b="1" spc="-100" dirty="0">
                  <a:solidFill>
                    <a:srgbClr val="11576A"/>
                  </a:solidFill>
                  <a:latin typeface="微软雅黑" pitchFamily="34" charset="-122"/>
                  <a:ea typeface="微软雅黑" pitchFamily="34" charset="-122"/>
                </a:rPr>
                <a:t>用户线程</a:t>
              </a:r>
            </a:p>
          </p:txBody>
        </p:sp>
        <p:sp>
          <p:nvSpPr>
            <p:cNvPr id="81" name="TextBox 80"/>
            <p:cNvSpPr txBox="1"/>
            <p:nvPr/>
          </p:nvSpPr>
          <p:spPr>
            <a:xfrm>
              <a:off x="6992958" y="2395536"/>
              <a:ext cx="954107" cy="338554"/>
            </a:xfrm>
            <a:prstGeom prst="rect">
              <a:avLst/>
            </a:prstGeom>
            <a:noFill/>
          </p:spPr>
          <p:txBody>
            <a:bodyPr wrap="none" rtlCol="0">
              <a:spAutoFit/>
            </a:bodyPr>
            <a:lstStyle/>
            <a:p>
              <a:r>
                <a:rPr lang="zh-CN" altLang="en-US" sz="1600" b="1" spc="-100" dirty="0">
                  <a:solidFill>
                    <a:srgbClr val="11576A"/>
                  </a:solidFill>
                  <a:latin typeface="微软雅黑" pitchFamily="34" charset="-122"/>
                  <a:ea typeface="微软雅黑" pitchFamily="34" charset="-122"/>
                </a:rPr>
                <a:t>内核线程</a:t>
              </a:r>
            </a:p>
          </p:txBody>
        </p:sp>
        <p:cxnSp>
          <p:nvCxnSpPr>
            <p:cNvPr id="82" name="直接箭头连接符 81"/>
            <p:cNvCxnSpPr>
              <a:stCxn id="80" idx="1"/>
            </p:cNvCxnSpPr>
            <p:nvPr/>
          </p:nvCxnSpPr>
          <p:spPr>
            <a:xfrm flipH="1">
              <a:off x="6620844" y="1545217"/>
              <a:ext cx="553372" cy="0"/>
            </a:xfrm>
            <a:prstGeom prst="straightConnector1">
              <a:avLst/>
            </a:prstGeom>
            <a:ln w="28575">
              <a:solidFill>
                <a:srgbClr val="11576A"/>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rot="10800000">
              <a:off x="6660834" y="2571750"/>
              <a:ext cx="396000" cy="0"/>
            </a:xfrm>
            <a:prstGeom prst="straightConnector1">
              <a:avLst/>
            </a:prstGeom>
            <a:ln w="28575">
              <a:solidFill>
                <a:srgbClr val="11576A"/>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rot="5400000" flipH="1" flipV="1">
              <a:off x="5699877" y="2294779"/>
              <a:ext cx="160438" cy="0"/>
            </a:xfrm>
            <a:prstGeom prst="straightConnector1">
              <a:avLst/>
            </a:prstGeom>
            <a:ln w="28575">
              <a:solidFill>
                <a:srgbClr val="11576A"/>
              </a:solidFill>
              <a:tailEnd type="ova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10800000">
              <a:off x="5214942" y="1928808"/>
              <a:ext cx="571504" cy="28575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6200000" flipV="1">
              <a:off x="5536413" y="1964527"/>
              <a:ext cx="357190" cy="142876"/>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5400000" flipH="1" flipV="1">
              <a:off x="5715008" y="1928808"/>
              <a:ext cx="357190" cy="214314"/>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V="1">
              <a:off x="5786446" y="1928808"/>
              <a:ext cx="571504" cy="28575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nvGrpSpPr>
            <p:cNvPr id="88" name="组合 87"/>
            <p:cNvGrpSpPr/>
            <p:nvPr/>
          </p:nvGrpSpPr>
          <p:grpSpPr>
            <a:xfrm>
              <a:off x="5595533" y="2379660"/>
              <a:ext cx="360000" cy="363542"/>
              <a:chOff x="2214546" y="2371456"/>
              <a:chExt cx="360000" cy="363542"/>
            </a:xfrm>
          </p:grpSpPr>
          <p:sp>
            <p:nvSpPr>
              <p:cNvPr id="90" name="椭圆 89"/>
              <p:cNvSpPr>
                <a:spLocks noChangeAspect="1"/>
              </p:cNvSpPr>
              <p:nvPr/>
            </p:nvSpPr>
            <p:spPr>
              <a:xfrm>
                <a:off x="2214546" y="2374998"/>
                <a:ext cx="360000" cy="360000"/>
              </a:xfrm>
              <a:prstGeom prst="ellipse">
                <a:avLst/>
              </a:prstGeom>
              <a:gradFill>
                <a:gsLst>
                  <a:gs pos="100000">
                    <a:srgbClr val="11576A"/>
                  </a:gs>
                  <a:gs pos="0">
                    <a:srgbClr val="0EB1C8"/>
                  </a:gs>
                  <a:gs pos="100000">
                    <a:schemeClr val="accent1">
                      <a:tint val="23500"/>
                      <a:satMod val="160000"/>
                    </a:schemeClr>
                  </a:gs>
                </a:gsLst>
                <a:lin ang="5400000" scaled="0"/>
              </a:gradFill>
              <a:ln>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TextBox 49"/>
              <p:cNvSpPr txBox="1"/>
              <p:nvPr/>
            </p:nvSpPr>
            <p:spPr>
              <a:xfrm>
                <a:off x="2230879" y="2371456"/>
                <a:ext cx="327334"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K</a:t>
                </a:r>
                <a:endParaRPr lang="zh-CN" altLang="en-US" sz="1600" b="1" dirty="0">
                  <a:solidFill>
                    <a:schemeClr val="bg1"/>
                  </a:solidFill>
                  <a:latin typeface="微软雅黑" pitchFamily="34" charset="-122"/>
                  <a:ea typeface="微软雅黑" pitchFamily="34" charset="-122"/>
                </a:endParaRPr>
              </a:p>
            </p:txBody>
          </p:sp>
        </p:grpSp>
      </p:grpSp>
      <p:grpSp>
        <p:nvGrpSpPr>
          <p:cNvPr id="3" name="组合 2"/>
          <p:cNvGrpSpPr/>
          <p:nvPr/>
        </p:nvGrpSpPr>
        <p:grpSpPr>
          <a:xfrm>
            <a:off x="2027344" y="2777527"/>
            <a:ext cx="3643338" cy="2122582"/>
            <a:chOff x="2714612" y="2901952"/>
            <a:chExt cx="3643338" cy="2122582"/>
          </a:xfrm>
        </p:grpSpPr>
        <p:sp>
          <p:nvSpPr>
            <p:cNvPr id="96" name="矩形 95"/>
            <p:cNvSpPr/>
            <p:nvPr/>
          </p:nvSpPr>
          <p:spPr>
            <a:xfrm>
              <a:off x="2714612" y="2901952"/>
              <a:ext cx="3643338" cy="1789123"/>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b="1">
                <a:solidFill>
                  <a:srgbClr val="11576A"/>
                </a:solidFill>
                <a:latin typeface="微软雅黑" pitchFamily="34" charset="-122"/>
                <a:ea typeface="微软雅黑" pitchFamily="34" charset="-122"/>
              </a:endParaRPr>
            </a:p>
          </p:txBody>
        </p:sp>
        <p:sp>
          <p:nvSpPr>
            <p:cNvPr id="97" name="任意多边形 96"/>
            <p:cNvSpPr>
              <a:spLocks noChangeAspect="1"/>
            </p:cNvSpPr>
            <p:nvPr/>
          </p:nvSpPr>
          <p:spPr>
            <a:xfrm>
              <a:off x="3129734" y="3221042"/>
              <a:ext cx="105600" cy="5760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TextBox 97"/>
            <p:cNvSpPr txBox="1"/>
            <p:nvPr/>
          </p:nvSpPr>
          <p:spPr>
            <a:xfrm>
              <a:off x="4241148" y="4685980"/>
              <a:ext cx="800219" cy="338554"/>
            </a:xfrm>
            <a:prstGeom prst="rect">
              <a:avLst/>
            </a:prstGeom>
            <a:noFill/>
          </p:spPr>
          <p:txBody>
            <a:bodyPr wrap="none" rtlCol="0">
              <a:spAutoFit/>
            </a:bodyPr>
            <a:lstStyle/>
            <a:p>
              <a:r>
                <a:rPr lang="zh-CN" altLang="en-US" sz="1600" b="1" dirty="0">
                  <a:solidFill>
                    <a:srgbClr val="C00000"/>
                  </a:solidFill>
                  <a:latin typeface="微软雅黑" pitchFamily="34" charset="-122"/>
                  <a:ea typeface="微软雅黑" pitchFamily="34" charset="-122"/>
                </a:rPr>
                <a:t>多对多</a:t>
              </a:r>
            </a:p>
          </p:txBody>
        </p:sp>
        <p:sp>
          <p:nvSpPr>
            <p:cNvPr id="99" name="任意多边形 98"/>
            <p:cNvSpPr>
              <a:spLocks noChangeAspect="1"/>
            </p:cNvSpPr>
            <p:nvPr/>
          </p:nvSpPr>
          <p:spPr>
            <a:xfrm>
              <a:off x="3558362" y="3087691"/>
              <a:ext cx="105600" cy="5760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任意多边形 99"/>
            <p:cNvSpPr>
              <a:spLocks noChangeAspect="1"/>
            </p:cNvSpPr>
            <p:nvPr/>
          </p:nvSpPr>
          <p:spPr>
            <a:xfrm>
              <a:off x="3986990" y="3087691"/>
              <a:ext cx="105600" cy="5760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 name="任意多边形 102"/>
            <p:cNvSpPr>
              <a:spLocks noChangeAspect="1"/>
            </p:cNvSpPr>
            <p:nvPr/>
          </p:nvSpPr>
          <p:spPr>
            <a:xfrm>
              <a:off x="4415618" y="3221042"/>
              <a:ext cx="105600" cy="5760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 name="TextBox 103"/>
            <p:cNvSpPr txBox="1"/>
            <p:nvPr/>
          </p:nvSpPr>
          <p:spPr>
            <a:xfrm>
              <a:off x="5189845" y="3277778"/>
              <a:ext cx="954107" cy="338554"/>
            </a:xfrm>
            <a:prstGeom prst="rect">
              <a:avLst/>
            </a:prstGeom>
            <a:noFill/>
          </p:spPr>
          <p:txBody>
            <a:bodyPr wrap="none" rtlCol="0">
              <a:spAutoFit/>
            </a:bodyPr>
            <a:lstStyle/>
            <a:p>
              <a:r>
                <a:rPr lang="zh-CN" altLang="en-US" sz="1600" b="1" spc="-100" dirty="0">
                  <a:solidFill>
                    <a:srgbClr val="11576A"/>
                  </a:solidFill>
                  <a:latin typeface="微软雅黑" pitchFamily="34" charset="-122"/>
                  <a:ea typeface="微软雅黑" pitchFamily="34" charset="-122"/>
                </a:rPr>
                <a:t>用户线程</a:t>
              </a:r>
            </a:p>
          </p:txBody>
        </p:sp>
        <p:sp>
          <p:nvSpPr>
            <p:cNvPr id="105" name="TextBox 104"/>
            <p:cNvSpPr txBox="1"/>
            <p:nvPr/>
          </p:nvSpPr>
          <p:spPr>
            <a:xfrm>
              <a:off x="5008587" y="4297374"/>
              <a:ext cx="954107" cy="338554"/>
            </a:xfrm>
            <a:prstGeom prst="rect">
              <a:avLst/>
            </a:prstGeom>
            <a:noFill/>
          </p:spPr>
          <p:txBody>
            <a:bodyPr wrap="none" rtlCol="0">
              <a:spAutoFit/>
            </a:bodyPr>
            <a:lstStyle/>
            <a:p>
              <a:r>
                <a:rPr lang="zh-CN" altLang="en-US" sz="1600" b="1" spc="-100" dirty="0">
                  <a:solidFill>
                    <a:srgbClr val="11576A"/>
                  </a:solidFill>
                  <a:latin typeface="微软雅黑" pitchFamily="34" charset="-122"/>
                  <a:ea typeface="微软雅黑" pitchFamily="34" charset="-122"/>
                </a:rPr>
                <a:t>内核线程</a:t>
              </a:r>
            </a:p>
          </p:txBody>
        </p:sp>
        <p:cxnSp>
          <p:nvCxnSpPr>
            <p:cNvPr id="106" name="直接箭头连接符 105"/>
            <p:cNvCxnSpPr>
              <a:stCxn id="104" idx="1"/>
            </p:cNvCxnSpPr>
            <p:nvPr/>
          </p:nvCxnSpPr>
          <p:spPr>
            <a:xfrm flipH="1">
              <a:off x="4636473" y="3447055"/>
              <a:ext cx="553372" cy="0"/>
            </a:xfrm>
            <a:prstGeom prst="straightConnector1">
              <a:avLst/>
            </a:prstGeom>
            <a:ln w="28575">
              <a:solidFill>
                <a:srgbClr val="11576A"/>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rot="10800000">
              <a:off x="4676463" y="4473588"/>
              <a:ext cx="396000" cy="0"/>
            </a:xfrm>
            <a:prstGeom prst="straightConnector1">
              <a:avLst/>
            </a:prstGeom>
            <a:ln w="28575">
              <a:solidFill>
                <a:srgbClr val="11576A"/>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rot="5400000" flipH="1" flipV="1">
              <a:off x="3715506" y="4196617"/>
              <a:ext cx="160438" cy="0"/>
            </a:xfrm>
            <a:prstGeom prst="straightConnector1">
              <a:avLst/>
            </a:prstGeom>
            <a:ln w="28575">
              <a:solidFill>
                <a:srgbClr val="11576A"/>
              </a:solidFill>
              <a:tailEnd type="ova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rot="10800000">
              <a:off x="3230571" y="3830646"/>
              <a:ext cx="571504" cy="28575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rot="16200000" flipV="1">
              <a:off x="3552042" y="3866365"/>
              <a:ext cx="357190" cy="142876"/>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rot="5400000" flipH="1" flipV="1">
              <a:off x="3730637" y="3830646"/>
              <a:ext cx="357190" cy="214314"/>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V="1">
              <a:off x="3802075" y="3830646"/>
              <a:ext cx="571504" cy="28575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rot="10800000" flipV="1">
              <a:off x="3357554" y="4143386"/>
              <a:ext cx="428628" cy="142876"/>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3786182" y="4143386"/>
              <a:ext cx="490377" cy="1488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nvGrpSpPr>
            <p:cNvPr id="94" name="组合 93"/>
            <p:cNvGrpSpPr/>
            <p:nvPr/>
          </p:nvGrpSpPr>
          <p:grpSpPr>
            <a:xfrm>
              <a:off x="3606182" y="4287723"/>
              <a:ext cx="360000" cy="363542"/>
              <a:chOff x="2214546" y="2371456"/>
              <a:chExt cx="360000" cy="363542"/>
            </a:xfrm>
          </p:grpSpPr>
          <p:sp>
            <p:nvSpPr>
              <p:cNvPr id="117" name="椭圆 116"/>
              <p:cNvSpPr>
                <a:spLocks noChangeAspect="1"/>
              </p:cNvSpPr>
              <p:nvPr/>
            </p:nvSpPr>
            <p:spPr>
              <a:xfrm>
                <a:off x="2214546" y="2374998"/>
                <a:ext cx="360000" cy="360000"/>
              </a:xfrm>
              <a:prstGeom prst="ellipse">
                <a:avLst/>
              </a:prstGeom>
              <a:gradFill>
                <a:gsLst>
                  <a:gs pos="100000">
                    <a:srgbClr val="11576A"/>
                  </a:gs>
                  <a:gs pos="0">
                    <a:srgbClr val="0EB1C8"/>
                  </a:gs>
                  <a:gs pos="100000">
                    <a:schemeClr val="accent1">
                      <a:tint val="23500"/>
                      <a:satMod val="160000"/>
                    </a:schemeClr>
                  </a:gs>
                </a:gsLst>
                <a:lin ang="5400000" scaled="0"/>
              </a:gradFill>
              <a:ln>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TextBox 49"/>
              <p:cNvSpPr txBox="1"/>
              <p:nvPr/>
            </p:nvSpPr>
            <p:spPr>
              <a:xfrm>
                <a:off x="2230879" y="2371456"/>
                <a:ext cx="327334"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K</a:t>
                </a:r>
                <a:endParaRPr lang="zh-CN" altLang="en-US" sz="1600" b="1" dirty="0">
                  <a:solidFill>
                    <a:schemeClr val="bg1"/>
                  </a:solidFill>
                  <a:latin typeface="微软雅黑" pitchFamily="34" charset="-122"/>
                  <a:ea typeface="微软雅黑" pitchFamily="34" charset="-122"/>
                </a:endParaRPr>
              </a:p>
            </p:txBody>
          </p:sp>
        </p:grpSp>
        <p:grpSp>
          <p:nvGrpSpPr>
            <p:cNvPr id="121" name="组合 120"/>
            <p:cNvGrpSpPr/>
            <p:nvPr/>
          </p:nvGrpSpPr>
          <p:grpSpPr>
            <a:xfrm>
              <a:off x="4115080" y="4295178"/>
              <a:ext cx="360000" cy="363542"/>
              <a:chOff x="2214546" y="2371456"/>
              <a:chExt cx="360000" cy="363542"/>
            </a:xfrm>
          </p:grpSpPr>
          <p:sp>
            <p:nvSpPr>
              <p:cNvPr id="122" name="椭圆 121"/>
              <p:cNvSpPr>
                <a:spLocks noChangeAspect="1"/>
              </p:cNvSpPr>
              <p:nvPr/>
            </p:nvSpPr>
            <p:spPr>
              <a:xfrm>
                <a:off x="2214546" y="2374998"/>
                <a:ext cx="360000" cy="360000"/>
              </a:xfrm>
              <a:prstGeom prst="ellipse">
                <a:avLst/>
              </a:prstGeom>
              <a:gradFill>
                <a:gsLst>
                  <a:gs pos="100000">
                    <a:srgbClr val="11576A"/>
                  </a:gs>
                  <a:gs pos="0">
                    <a:srgbClr val="0EB1C8"/>
                  </a:gs>
                  <a:gs pos="100000">
                    <a:schemeClr val="accent1">
                      <a:tint val="23500"/>
                      <a:satMod val="160000"/>
                    </a:schemeClr>
                  </a:gs>
                </a:gsLst>
                <a:lin ang="5400000" scaled="0"/>
              </a:gradFill>
              <a:ln>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TextBox 49"/>
              <p:cNvSpPr txBox="1"/>
              <p:nvPr/>
            </p:nvSpPr>
            <p:spPr>
              <a:xfrm>
                <a:off x="2230879" y="2371456"/>
                <a:ext cx="327334"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K</a:t>
                </a:r>
                <a:endParaRPr lang="zh-CN" altLang="en-US" sz="1600" b="1" dirty="0">
                  <a:solidFill>
                    <a:schemeClr val="bg1"/>
                  </a:solidFill>
                  <a:latin typeface="微软雅黑" pitchFamily="34" charset="-122"/>
                  <a:ea typeface="微软雅黑" pitchFamily="34" charset="-122"/>
                </a:endParaRPr>
              </a:p>
            </p:txBody>
          </p:sp>
        </p:grpSp>
        <p:grpSp>
          <p:nvGrpSpPr>
            <p:cNvPr id="124" name="组合 123"/>
            <p:cNvGrpSpPr/>
            <p:nvPr/>
          </p:nvGrpSpPr>
          <p:grpSpPr>
            <a:xfrm>
              <a:off x="3144669" y="4291817"/>
              <a:ext cx="360000" cy="363542"/>
              <a:chOff x="2214546" y="2371456"/>
              <a:chExt cx="360000" cy="363542"/>
            </a:xfrm>
          </p:grpSpPr>
          <p:sp>
            <p:nvSpPr>
              <p:cNvPr id="125" name="椭圆 124"/>
              <p:cNvSpPr>
                <a:spLocks noChangeAspect="1"/>
              </p:cNvSpPr>
              <p:nvPr/>
            </p:nvSpPr>
            <p:spPr>
              <a:xfrm>
                <a:off x="2214546" y="2374998"/>
                <a:ext cx="360000" cy="360000"/>
              </a:xfrm>
              <a:prstGeom prst="ellipse">
                <a:avLst/>
              </a:prstGeom>
              <a:gradFill>
                <a:gsLst>
                  <a:gs pos="100000">
                    <a:srgbClr val="11576A"/>
                  </a:gs>
                  <a:gs pos="0">
                    <a:srgbClr val="0EB1C8"/>
                  </a:gs>
                  <a:gs pos="100000">
                    <a:schemeClr val="accent1">
                      <a:tint val="23500"/>
                      <a:satMod val="160000"/>
                    </a:schemeClr>
                  </a:gs>
                </a:gsLst>
                <a:lin ang="5400000" scaled="0"/>
              </a:gradFill>
              <a:ln>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6" name="TextBox 49"/>
              <p:cNvSpPr txBox="1"/>
              <p:nvPr/>
            </p:nvSpPr>
            <p:spPr>
              <a:xfrm>
                <a:off x="2230879" y="2371456"/>
                <a:ext cx="327334"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K</a:t>
                </a:r>
                <a:endParaRPr lang="zh-CN" altLang="en-US" sz="1600" b="1" dirty="0">
                  <a:solidFill>
                    <a:schemeClr val="bg1"/>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val="29331294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ChangeArrowheads="1"/>
          </p:cNvSpPr>
          <p:nvPr/>
        </p:nvSpPr>
        <p:spPr bwMode="auto">
          <a:xfrm>
            <a:off x="2951945" y="181003"/>
            <a:ext cx="3243258" cy="628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eaLnBrk="1" hangingPunct="1"/>
            <a:r>
              <a:rPr lang="zh-CN" altLang="en-US" sz="3000" b="1" dirty="0">
                <a:solidFill>
                  <a:srgbClr val="11576A"/>
                </a:solidFill>
                <a:effectLst>
                  <a:outerShdw blurRad="38100" dist="38100" dir="2700000" algn="tl">
                    <a:srgbClr val="DDDDDD"/>
                  </a:outerShdw>
                </a:effectLst>
                <a:latin typeface="微软雅黑" pitchFamily="34" charset="-122"/>
                <a:ea typeface="微软雅黑" pitchFamily="34" charset="-122"/>
              </a:rPr>
              <a:t>进程与程序的区别</a:t>
            </a:r>
          </a:p>
        </p:txBody>
      </p:sp>
      <p:grpSp>
        <p:nvGrpSpPr>
          <p:cNvPr id="2" name="组合 1"/>
          <p:cNvGrpSpPr/>
          <p:nvPr/>
        </p:nvGrpSpPr>
        <p:grpSpPr>
          <a:xfrm>
            <a:off x="844524" y="1013225"/>
            <a:ext cx="3857652" cy="418635"/>
            <a:chOff x="844524" y="1013225"/>
            <a:chExt cx="3857652" cy="418635"/>
          </a:xfrm>
        </p:grpSpPr>
        <p:sp>
          <p:nvSpPr>
            <p:cNvPr id="12293" name="Rectangle 3"/>
            <p:cNvSpPr>
              <a:spLocks noChangeArrowheads="1"/>
            </p:cNvSpPr>
            <p:nvPr/>
          </p:nvSpPr>
          <p:spPr bwMode="auto">
            <a:xfrm>
              <a:off x="1173166" y="1017530"/>
              <a:ext cx="3529010" cy="414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eaLnBrk="1" hangingPunct="1">
                <a:spcBef>
                  <a:spcPct val="20000"/>
                </a:spcBef>
                <a:buClr>
                  <a:schemeClr val="tx2"/>
                </a:buClr>
                <a:buSzPct val="75000"/>
              </a:pPr>
              <a:r>
                <a:rPr lang="zh-CN" altLang="en-US" sz="2000" b="1" dirty="0">
                  <a:solidFill>
                    <a:srgbClr val="11576A"/>
                  </a:solidFill>
                  <a:latin typeface="微软雅黑" pitchFamily="34" charset="-122"/>
                  <a:ea typeface="微软雅黑" pitchFamily="34" charset="-122"/>
                  <a:cs typeface="SimSun" charset="0"/>
                </a:rPr>
                <a:t>进程是动态的，程序是静态的</a:t>
              </a:r>
              <a:endParaRPr lang="en-US" altLang="zh-CN" sz="2000" b="1" dirty="0">
                <a:solidFill>
                  <a:srgbClr val="11576A"/>
                </a:solidFill>
                <a:latin typeface="微软雅黑" pitchFamily="34" charset="-122"/>
                <a:ea typeface="微软雅黑" pitchFamily="34" charset="-122"/>
                <a:cs typeface="SimSun" charset="0"/>
              </a:endParaRPr>
            </a:p>
          </p:txBody>
        </p:sp>
        <p:sp>
          <p:nvSpPr>
            <p:cNvPr id="6" name="TextBox 5"/>
            <p:cNvSpPr txBox="1"/>
            <p:nvPr/>
          </p:nvSpPr>
          <p:spPr>
            <a:xfrm>
              <a:off x="844524" y="1013225"/>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95124" y="1368360"/>
            <a:ext cx="3348314" cy="400110"/>
            <a:chOff x="1295124" y="1368360"/>
            <a:chExt cx="3348314" cy="400110"/>
          </a:xfrm>
        </p:grpSpPr>
        <p:pic>
          <p:nvPicPr>
            <p:cNvPr id="9" name="图片 8" descr="小点1.png"/>
            <p:cNvPicPr>
              <a:picLocks noChangeAspect="1"/>
            </p:cNvPicPr>
            <p:nvPr/>
          </p:nvPicPr>
          <p:blipFill>
            <a:blip r:embed="rId2" cstate="print"/>
            <a:stretch>
              <a:fillRect/>
            </a:stretch>
          </p:blipFill>
          <p:spPr>
            <a:xfrm>
              <a:off x="1295124" y="1511236"/>
              <a:ext cx="151066" cy="148997"/>
            </a:xfrm>
            <a:prstGeom prst="rect">
              <a:avLst/>
            </a:prstGeom>
            <a:effectLst/>
          </p:spPr>
        </p:pic>
        <p:sp>
          <p:nvSpPr>
            <p:cNvPr id="14" name="矩形 13"/>
            <p:cNvSpPr/>
            <p:nvPr/>
          </p:nvSpPr>
          <p:spPr>
            <a:xfrm>
              <a:off x="1428728" y="1368360"/>
              <a:ext cx="3214710" cy="400110"/>
            </a:xfrm>
            <a:prstGeom prst="rect">
              <a:avLst/>
            </a:prstGeom>
          </p:spPr>
          <p:txBody>
            <a:bodyPr wrap="square">
              <a:spAutoFit/>
            </a:bodyPr>
            <a:lstStyle/>
            <a:p>
              <a:pPr marL="342900" lvl="1" indent="-342900">
                <a:spcBef>
                  <a:spcPct val="20000"/>
                </a:spcBef>
                <a:buClr>
                  <a:schemeClr val="tx2"/>
                </a:buClr>
                <a:buSzPct val="75000"/>
              </a:pPr>
              <a:r>
                <a:rPr lang="zh-CN" altLang="en-US" sz="2000" b="1" dirty="0">
                  <a:solidFill>
                    <a:srgbClr val="11576A"/>
                  </a:solidFill>
                  <a:latin typeface="微软雅黑" pitchFamily="34" charset="-122"/>
                  <a:ea typeface="微软雅黑" pitchFamily="34" charset="-122"/>
                  <a:cs typeface="SimSun" charset="0"/>
                </a:rPr>
                <a:t>程序是有序代码的集合</a:t>
              </a:r>
              <a:endParaRPr lang="en-US" altLang="zh-CN" sz="2000" b="1" dirty="0">
                <a:solidFill>
                  <a:srgbClr val="11576A"/>
                </a:solidFill>
                <a:latin typeface="微软雅黑" pitchFamily="34" charset="-122"/>
                <a:ea typeface="微软雅黑" pitchFamily="34" charset="-122"/>
                <a:cs typeface="SimSun" charset="0"/>
              </a:endParaRPr>
            </a:p>
          </p:txBody>
        </p:sp>
      </p:grpSp>
      <p:grpSp>
        <p:nvGrpSpPr>
          <p:cNvPr id="4" name="组合 3"/>
          <p:cNvGrpSpPr/>
          <p:nvPr/>
        </p:nvGrpSpPr>
        <p:grpSpPr>
          <a:xfrm>
            <a:off x="1295124" y="1704912"/>
            <a:ext cx="5486692" cy="400110"/>
            <a:chOff x="1295124" y="1704912"/>
            <a:chExt cx="5486692" cy="400110"/>
          </a:xfrm>
        </p:grpSpPr>
        <p:pic>
          <p:nvPicPr>
            <p:cNvPr id="10" name="图片 9" descr="小点1.png"/>
            <p:cNvPicPr>
              <a:picLocks noChangeAspect="1"/>
            </p:cNvPicPr>
            <p:nvPr/>
          </p:nvPicPr>
          <p:blipFill>
            <a:blip r:embed="rId2" cstate="print"/>
            <a:stretch>
              <a:fillRect/>
            </a:stretch>
          </p:blipFill>
          <p:spPr>
            <a:xfrm>
              <a:off x="1295124" y="1828509"/>
              <a:ext cx="151066" cy="148997"/>
            </a:xfrm>
            <a:prstGeom prst="rect">
              <a:avLst/>
            </a:prstGeom>
            <a:effectLst/>
          </p:spPr>
        </p:pic>
        <p:sp>
          <p:nvSpPr>
            <p:cNvPr id="15" name="矩形 14"/>
            <p:cNvSpPr/>
            <p:nvPr/>
          </p:nvSpPr>
          <p:spPr>
            <a:xfrm>
              <a:off x="1423966" y="1704912"/>
              <a:ext cx="5357850" cy="400110"/>
            </a:xfrm>
            <a:prstGeom prst="rect">
              <a:avLst/>
            </a:prstGeom>
          </p:spPr>
          <p:txBody>
            <a:bodyPr wrap="square">
              <a:spAutoFit/>
            </a:bodyPr>
            <a:lstStyle/>
            <a:p>
              <a:pPr marL="342900" lvl="1" indent="-342900">
                <a:spcBef>
                  <a:spcPct val="20000"/>
                </a:spcBef>
                <a:buClr>
                  <a:schemeClr val="tx2"/>
                </a:buClr>
                <a:buSzPct val="75000"/>
              </a:pPr>
              <a:r>
                <a:rPr lang="zh-CN" altLang="en-US" sz="2000" b="1" dirty="0">
                  <a:solidFill>
                    <a:srgbClr val="11576A"/>
                  </a:solidFill>
                  <a:latin typeface="微软雅黑" pitchFamily="34" charset="-122"/>
                  <a:ea typeface="微软雅黑" pitchFamily="34" charset="-122"/>
                  <a:cs typeface="SimSun" charset="0"/>
                </a:rPr>
                <a:t>进程是程序的执行，进程有核心态/用户态</a:t>
              </a:r>
            </a:p>
          </p:txBody>
        </p:sp>
      </p:grpSp>
      <p:grpSp>
        <p:nvGrpSpPr>
          <p:cNvPr id="5" name="组合 4"/>
          <p:cNvGrpSpPr/>
          <p:nvPr/>
        </p:nvGrpSpPr>
        <p:grpSpPr>
          <a:xfrm>
            <a:off x="844524" y="2044640"/>
            <a:ext cx="3857652" cy="400110"/>
            <a:chOff x="844524" y="2044640"/>
            <a:chExt cx="3857652" cy="400110"/>
          </a:xfrm>
        </p:grpSpPr>
        <p:sp>
          <p:nvSpPr>
            <p:cNvPr id="7" name="TextBox 6"/>
            <p:cNvSpPr txBox="1"/>
            <p:nvPr/>
          </p:nvSpPr>
          <p:spPr>
            <a:xfrm>
              <a:off x="844524" y="204464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6" name="矩形 15"/>
            <p:cNvSpPr/>
            <p:nvPr/>
          </p:nvSpPr>
          <p:spPr>
            <a:xfrm>
              <a:off x="1201714" y="2044640"/>
              <a:ext cx="3500462" cy="400110"/>
            </a:xfrm>
            <a:prstGeom prst="rect">
              <a:avLst/>
            </a:prstGeom>
          </p:spPr>
          <p:txBody>
            <a:bodyPr wrap="square">
              <a:spAutoFit/>
            </a:bodyPr>
            <a:lstStyle/>
            <a:p>
              <a:pPr marL="342900" lvl="1" indent="-342900">
                <a:spcBef>
                  <a:spcPct val="20000"/>
                </a:spcBef>
                <a:buClr>
                  <a:schemeClr val="tx2"/>
                </a:buClr>
                <a:buSzPct val="75000"/>
              </a:pPr>
              <a:r>
                <a:rPr lang="zh-CN" altLang="en-US" sz="2000" b="1" dirty="0">
                  <a:solidFill>
                    <a:srgbClr val="11576A"/>
                  </a:solidFill>
                  <a:latin typeface="微软雅黑" pitchFamily="34" charset="-122"/>
                  <a:ea typeface="微软雅黑" pitchFamily="34" charset="-122"/>
                  <a:cs typeface="SimSun" charset="0"/>
                </a:rPr>
                <a:t>进程是暂时的，程序的永久的</a:t>
              </a:r>
              <a:endParaRPr lang="en-US" altLang="zh-CN" sz="2000" b="1" dirty="0">
                <a:solidFill>
                  <a:srgbClr val="11576A"/>
                </a:solidFill>
                <a:latin typeface="微软雅黑" pitchFamily="34" charset="-122"/>
                <a:ea typeface="微软雅黑" pitchFamily="34" charset="-122"/>
                <a:cs typeface="SimSun" charset="0"/>
              </a:endParaRPr>
            </a:p>
          </p:txBody>
        </p:sp>
      </p:grpSp>
      <p:grpSp>
        <p:nvGrpSpPr>
          <p:cNvPr id="21" name="组合 20"/>
          <p:cNvGrpSpPr/>
          <p:nvPr/>
        </p:nvGrpSpPr>
        <p:grpSpPr>
          <a:xfrm>
            <a:off x="1298552" y="2389130"/>
            <a:ext cx="3865590" cy="400110"/>
            <a:chOff x="1298552" y="2389130"/>
            <a:chExt cx="3865590" cy="400110"/>
          </a:xfrm>
        </p:grpSpPr>
        <p:pic>
          <p:nvPicPr>
            <p:cNvPr id="11" name="图片 10" descr="小点1.png"/>
            <p:cNvPicPr>
              <a:picLocks noChangeAspect="1"/>
            </p:cNvPicPr>
            <p:nvPr/>
          </p:nvPicPr>
          <p:blipFill>
            <a:blip r:embed="rId2" cstate="print"/>
            <a:stretch>
              <a:fillRect/>
            </a:stretch>
          </p:blipFill>
          <p:spPr>
            <a:xfrm>
              <a:off x="1298552" y="2519764"/>
              <a:ext cx="151066" cy="148997"/>
            </a:xfrm>
            <a:prstGeom prst="rect">
              <a:avLst/>
            </a:prstGeom>
            <a:effectLst/>
          </p:spPr>
        </p:pic>
        <p:sp>
          <p:nvSpPr>
            <p:cNvPr id="17" name="矩形 16"/>
            <p:cNvSpPr/>
            <p:nvPr/>
          </p:nvSpPr>
          <p:spPr>
            <a:xfrm>
              <a:off x="1449366" y="2389130"/>
              <a:ext cx="3714776" cy="400110"/>
            </a:xfrm>
            <a:prstGeom prst="rect">
              <a:avLst/>
            </a:prstGeom>
          </p:spPr>
          <p:txBody>
            <a:bodyPr wrap="square">
              <a:spAutoFit/>
            </a:bodyPr>
            <a:lstStyle/>
            <a:p>
              <a:pPr marL="342900" lvl="1" indent="-342900">
                <a:spcBef>
                  <a:spcPct val="20000"/>
                </a:spcBef>
                <a:buClr>
                  <a:schemeClr val="tx2"/>
                </a:buClr>
                <a:buSzPct val="75000"/>
              </a:pPr>
              <a:r>
                <a:rPr lang="zh-CN" altLang="en-US" sz="2000" b="1" dirty="0">
                  <a:solidFill>
                    <a:srgbClr val="11576A"/>
                  </a:solidFill>
                  <a:latin typeface="微软雅黑" pitchFamily="34" charset="-122"/>
                  <a:ea typeface="微软雅黑" pitchFamily="34" charset="-122"/>
                  <a:cs typeface="SimSun" charset="0"/>
                </a:rPr>
                <a:t>进程是一个状态变化的过程</a:t>
              </a:r>
              <a:endParaRPr lang="en-US" altLang="zh-CN" sz="2000" b="1" dirty="0">
                <a:solidFill>
                  <a:srgbClr val="11576A"/>
                </a:solidFill>
                <a:latin typeface="微软雅黑" pitchFamily="34" charset="-122"/>
                <a:ea typeface="微软雅黑" pitchFamily="34" charset="-122"/>
                <a:cs typeface="SimSun" charset="0"/>
              </a:endParaRPr>
            </a:p>
          </p:txBody>
        </p:sp>
      </p:grpSp>
      <p:grpSp>
        <p:nvGrpSpPr>
          <p:cNvPr id="22" name="组合 21"/>
          <p:cNvGrpSpPr/>
          <p:nvPr/>
        </p:nvGrpSpPr>
        <p:grpSpPr>
          <a:xfrm>
            <a:off x="1298552" y="2738382"/>
            <a:ext cx="2592406" cy="400110"/>
            <a:chOff x="1298552" y="2738382"/>
            <a:chExt cx="2592406" cy="400110"/>
          </a:xfrm>
        </p:grpSpPr>
        <p:pic>
          <p:nvPicPr>
            <p:cNvPr id="12" name="图片 11" descr="小点1.png"/>
            <p:cNvPicPr>
              <a:picLocks noChangeAspect="1"/>
            </p:cNvPicPr>
            <p:nvPr/>
          </p:nvPicPr>
          <p:blipFill>
            <a:blip r:embed="rId2" cstate="print"/>
            <a:stretch>
              <a:fillRect/>
            </a:stretch>
          </p:blipFill>
          <p:spPr>
            <a:xfrm>
              <a:off x="1298552" y="2852887"/>
              <a:ext cx="151066" cy="148997"/>
            </a:xfrm>
            <a:prstGeom prst="rect">
              <a:avLst/>
            </a:prstGeom>
            <a:effectLst/>
          </p:spPr>
        </p:pic>
        <p:sp>
          <p:nvSpPr>
            <p:cNvPr id="18" name="矩形 17"/>
            <p:cNvSpPr/>
            <p:nvPr/>
          </p:nvSpPr>
          <p:spPr>
            <a:xfrm>
              <a:off x="1462066" y="2738382"/>
              <a:ext cx="2428892" cy="400110"/>
            </a:xfrm>
            <a:prstGeom prst="rect">
              <a:avLst/>
            </a:prstGeom>
          </p:spPr>
          <p:txBody>
            <a:bodyPr wrap="square">
              <a:spAutoFit/>
            </a:bodyPr>
            <a:lstStyle/>
            <a:p>
              <a:pPr marL="342900" lvl="1" indent="-342900">
                <a:spcBef>
                  <a:spcPct val="20000"/>
                </a:spcBef>
                <a:buClr>
                  <a:schemeClr val="tx2"/>
                </a:buClr>
                <a:buSzPct val="75000"/>
              </a:pPr>
              <a:r>
                <a:rPr lang="zh-CN" altLang="en-US" sz="2000" b="1" dirty="0">
                  <a:solidFill>
                    <a:srgbClr val="11576A"/>
                  </a:solidFill>
                  <a:latin typeface="微软雅黑" pitchFamily="34" charset="-122"/>
                  <a:ea typeface="微软雅黑" pitchFamily="34" charset="-122"/>
                  <a:cs typeface="SimSun" charset="0"/>
                </a:rPr>
                <a:t>程序可长久保存</a:t>
              </a:r>
            </a:p>
          </p:txBody>
        </p:sp>
      </p:grpSp>
      <p:grpSp>
        <p:nvGrpSpPr>
          <p:cNvPr id="23" name="组合 22"/>
          <p:cNvGrpSpPr/>
          <p:nvPr/>
        </p:nvGrpSpPr>
        <p:grpSpPr>
          <a:xfrm>
            <a:off x="844524" y="3084516"/>
            <a:ext cx="3143272" cy="400110"/>
            <a:chOff x="844524" y="3084516"/>
            <a:chExt cx="3143272" cy="400110"/>
          </a:xfrm>
        </p:grpSpPr>
        <p:sp>
          <p:nvSpPr>
            <p:cNvPr id="8" name="TextBox 7"/>
            <p:cNvSpPr txBox="1"/>
            <p:nvPr/>
          </p:nvSpPr>
          <p:spPr>
            <a:xfrm>
              <a:off x="844524" y="308451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矩形 18"/>
            <p:cNvSpPr/>
            <p:nvPr/>
          </p:nvSpPr>
          <p:spPr>
            <a:xfrm>
              <a:off x="1201714" y="3084516"/>
              <a:ext cx="2786082" cy="400110"/>
            </a:xfrm>
            <a:prstGeom prst="rect">
              <a:avLst/>
            </a:prstGeom>
          </p:spPr>
          <p:txBody>
            <a:bodyPr wrap="square">
              <a:spAutoFit/>
            </a:bodyPr>
            <a:lstStyle/>
            <a:p>
              <a:pPr marL="342900" lvl="1" indent="-342900">
                <a:spcBef>
                  <a:spcPct val="20000"/>
                </a:spcBef>
                <a:buClr>
                  <a:schemeClr val="tx2"/>
                </a:buClr>
                <a:buSzPct val="75000"/>
              </a:pPr>
              <a:r>
                <a:rPr lang="zh-CN" altLang="en-US" sz="2000" b="1" dirty="0">
                  <a:solidFill>
                    <a:srgbClr val="11576A"/>
                  </a:solidFill>
                  <a:latin typeface="微软雅黑" pitchFamily="34" charset="-122"/>
                  <a:ea typeface="微软雅黑" pitchFamily="34" charset="-122"/>
                  <a:cs typeface="SimSun" charset="0"/>
                </a:rPr>
                <a:t>进程与程序的组成不同</a:t>
              </a:r>
              <a:endParaRPr lang="en-US" altLang="zh-CN" sz="2000" b="1" dirty="0">
                <a:solidFill>
                  <a:srgbClr val="11576A"/>
                </a:solidFill>
                <a:latin typeface="微软雅黑" pitchFamily="34" charset="-122"/>
                <a:ea typeface="微软雅黑" pitchFamily="34" charset="-122"/>
                <a:cs typeface="SimSun" charset="0"/>
              </a:endParaRPr>
            </a:p>
          </p:txBody>
        </p:sp>
      </p:grpSp>
      <p:grpSp>
        <p:nvGrpSpPr>
          <p:cNvPr id="24" name="组合 23"/>
          <p:cNvGrpSpPr/>
          <p:nvPr/>
        </p:nvGrpSpPr>
        <p:grpSpPr>
          <a:xfrm>
            <a:off x="1331890" y="3419482"/>
            <a:ext cx="5383250" cy="400110"/>
            <a:chOff x="1331890" y="3419482"/>
            <a:chExt cx="5383250" cy="400110"/>
          </a:xfrm>
        </p:grpSpPr>
        <p:pic>
          <p:nvPicPr>
            <p:cNvPr id="13" name="图片 12" descr="小点1.png"/>
            <p:cNvPicPr>
              <a:picLocks noChangeAspect="1"/>
            </p:cNvPicPr>
            <p:nvPr/>
          </p:nvPicPr>
          <p:blipFill>
            <a:blip r:embed="rId2" cstate="print"/>
            <a:stretch>
              <a:fillRect/>
            </a:stretch>
          </p:blipFill>
          <p:spPr>
            <a:xfrm>
              <a:off x="1331890" y="3540076"/>
              <a:ext cx="151066" cy="148997"/>
            </a:xfrm>
            <a:prstGeom prst="rect">
              <a:avLst/>
            </a:prstGeom>
            <a:effectLst/>
          </p:spPr>
        </p:pic>
        <p:sp>
          <p:nvSpPr>
            <p:cNvPr id="20" name="矩形 19"/>
            <p:cNvSpPr/>
            <p:nvPr/>
          </p:nvSpPr>
          <p:spPr>
            <a:xfrm>
              <a:off x="1474766" y="3419482"/>
              <a:ext cx="5240374" cy="400110"/>
            </a:xfrm>
            <a:prstGeom prst="rect">
              <a:avLst/>
            </a:prstGeom>
          </p:spPr>
          <p:txBody>
            <a:bodyPr wrap="square">
              <a:spAutoFit/>
            </a:bodyPr>
            <a:lstStyle/>
            <a:p>
              <a:pPr marL="342900" lvl="1" indent="-342900">
                <a:spcBef>
                  <a:spcPct val="20000"/>
                </a:spcBef>
                <a:buClr>
                  <a:schemeClr val="tx2"/>
                </a:buClr>
                <a:buSzPct val="75000"/>
              </a:pPr>
              <a:r>
                <a:rPr lang="zh-CN" altLang="en-US" sz="2000" b="1" dirty="0">
                  <a:solidFill>
                    <a:srgbClr val="FF0000"/>
                  </a:solidFill>
                  <a:latin typeface="微软雅黑" pitchFamily="34" charset="-122"/>
                  <a:ea typeface="微软雅黑" pitchFamily="34" charset="-122"/>
                  <a:cs typeface="SimSun" charset="0"/>
                </a:rPr>
                <a:t>进程的组成包括程序、数据和进程控制块</a:t>
              </a:r>
            </a:p>
          </p:txBody>
        </p:sp>
      </p:grpSp>
    </p:spTree>
    <p:extLst>
      <p:ext uri="{BB962C8B-B14F-4D97-AF65-F5344CB8AC3E}">
        <p14:creationId xmlns:p14="http://schemas.microsoft.com/office/powerpoint/2010/main" val="254241270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par>
                                <p:cTn id="26" presetID="22" presetClass="entr" presetSubtype="8"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par>
                                <p:cTn id="34" presetID="22" presetClass="entr" presetSubtype="8"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871738" y="1069892"/>
            <a:ext cx="557736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操作系统管理控制进程运行所用的信息集合</a:t>
            </a:r>
          </a:p>
        </p:txBody>
      </p:sp>
      <p:sp>
        <p:nvSpPr>
          <p:cNvPr id="3" name="Rectangle 3"/>
          <p:cNvSpPr>
            <a:spLocks noChangeArrowheads="1"/>
          </p:cNvSpPr>
          <p:nvPr/>
        </p:nvSpPr>
        <p:spPr bwMode="auto">
          <a:xfrm>
            <a:off x="685800" y="90476"/>
            <a:ext cx="8134672"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marR="0" lvl="0" indent="-342900" algn="ctr" defTabSz="914400" rtl="0" eaLnBrk="1" fontAlgn="auto" latinLnBrk="0" hangingPunct="1">
              <a:lnSpc>
                <a:spcPct val="100000"/>
              </a:lnSpc>
              <a:spcBef>
                <a:spcPct val="2000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sym typeface="MS PGothic" pitchFamily="34" charset="-128"/>
              </a:rPr>
              <a:t>进程控制块</a:t>
            </a:r>
            <a:r>
              <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sym typeface="MS PGothic" pitchFamily="34" charset="-128"/>
              </a:rPr>
              <a:t>（</a:t>
            </a:r>
            <a:r>
              <a:rPr kumimoji="0" lang="en-US" altLang="zh-CN"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sym typeface="MS PGothic" pitchFamily="34" charset="-128"/>
              </a:rPr>
              <a:t>PCB</a:t>
            </a:r>
            <a:r>
              <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sym typeface="MS PGothic" pitchFamily="34" charset="-128"/>
              </a:rPr>
              <a:t>，</a:t>
            </a:r>
            <a:r>
              <a:rPr kumimoji="0" lang="en-US" altLang="zh-CN"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sym typeface="MS PGothic" pitchFamily="34" charset="-128"/>
              </a:rPr>
              <a:t>Process Control Block</a:t>
            </a:r>
            <a:r>
              <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sym typeface="MS PGothic" pitchFamily="34" charset="-128"/>
              </a:rPr>
              <a:t>）</a:t>
            </a:r>
            <a:endParaRPr kumimoji="0" lang="zh-CN" altLang="zh-CN"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grpSp>
        <p:nvGrpSpPr>
          <p:cNvPr id="6" name="组合 5"/>
          <p:cNvGrpSpPr/>
          <p:nvPr/>
        </p:nvGrpSpPr>
        <p:grpSpPr>
          <a:xfrm>
            <a:off x="834646" y="1727876"/>
            <a:ext cx="5951932" cy="707886"/>
            <a:chOff x="834646" y="1727876"/>
            <a:chExt cx="5951932" cy="707886"/>
          </a:xfrm>
        </p:grpSpPr>
        <p:sp>
          <p:nvSpPr>
            <p:cNvPr id="4" name="Rectangle 3"/>
            <p:cNvSpPr>
              <a:spLocks noChangeArrowheads="1"/>
            </p:cNvSpPr>
            <p:nvPr/>
          </p:nvSpPr>
          <p:spPr bwMode="auto">
            <a:xfrm>
              <a:off x="1152555" y="1727876"/>
              <a:ext cx="5634023"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操作系统用PCB来描述进程的基本情况以及运行变化的过程</a:t>
              </a:r>
              <a:endParaRPr kumimoji="0" lang="en-US" altLang="zh-CN" sz="20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endParaRPr>
            </a:p>
          </p:txBody>
        </p:sp>
        <p:sp>
          <p:nvSpPr>
            <p:cNvPr id="7" name="TextBox 6"/>
            <p:cNvSpPr txBox="1"/>
            <p:nvPr/>
          </p:nvSpPr>
          <p:spPr>
            <a:xfrm>
              <a:off x="834646" y="1775336"/>
              <a:ext cx="389518"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11" name="组合 10"/>
          <p:cNvGrpSpPr/>
          <p:nvPr/>
        </p:nvGrpSpPr>
        <p:grpSpPr>
          <a:xfrm>
            <a:off x="834646" y="2476722"/>
            <a:ext cx="5880494" cy="780890"/>
            <a:chOff x="834646" y="2476722"/>
            <a:chExt cx="5880494" cy="780890"/>
          </a:xfrm>
        </p:grpSpPr>
        <p:sp>
          <p:nvSpPr>
            <p:cNvPr id="5" name="Rectangle 3"/>
            <p:cNvSpPr>
              <a:spLocks noChangeArrowheads="1"/>
            </p:cNvSpPr>
            <p:nvPr/>
          </p:nvSpPr>
          <p:spPr bwMode="auto">
            <a:xfrm>
              <a:off x="1152555" y="2476722"/>
              <a:ext cx="420526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marR="0" lvl="0" indent="-457200" algn="l" defTabSz="914400" rtl="0" eaLnBrk="1" fontAlgn="auto" latinLnBrk="0" hangingPunct="1">
                <a:lnSpc>
                  <a:spcPct val="100000"/>
                </a:lnSpc>
                <a:spcBef>
                  <a:spcPct val="50000"/>
                </a:spcBef>
                <a:spcAft>
                  <a:spcPts val="0"/>
                </a:spcAft>
                <a:buClrTx/>
                <a:buSzTx/>
                <a:buFontTx/>
                <a:buNone/>
                <a:tabLst/>
                <a:defRPr/>
              </a:pPr>
              <a:r>
                <a:rPr kumimoji="0" lang="zh-CN" altLang="en-US" sz="2000" b="1" i="0" u="none" strike="noStrike" kern="1200" cap="none" spc="0" normalizeH="0" baseline="0" noProof="0">
                  <a:ln>
                    <a:noFill/>
                  </a:ln>
                  <a:solidFill>
                    <a:srgbClr val="FF0000"/>
                  </a:solidFill>
                  <a:effectLst/>
                  <a:uLnTx/>
                  <a:uFillTx/>
                  <a:latin typeface="微软雅黑" pitchFamily="34" charset="-122"/>
                  <a:ea typeface="微软雅黑" pitchFamily="34" charset="-122"/>
                  <a:cs typeface="+mn-cs"/>
                </a:rPr>
                <a:t>PCB是进程存在的唯一标志</a:t>
              </a:r>
              <a:endParaRPr kumimoji="0" lang="en-US" altLang="zh-CN" sz="20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endParaRPr>
            </a:p>
          </p:txBody>
        </p:sp>
        <p:sp>
          <p:nvSpPr>
            <p:cNvPr id="8" name="TextBox 7"/>
            <p:cNvSpPr txBox="1"/>
            <p:nvPr/>
          </p:nvSpPr>
          <p:spPr>
            <a:xfrm>
              <a:off x="834646" y="2501966"/>
              <a:ext cx="389518"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9" name="图片 8" descr="小点1.png"/>
            <p:cNvPicPr>
              <a:picLocks noChangeAspect="1"/>
            </p:cNvPicPr>
            <p:nvPr/>
          </p:nvPicPr>
          <p:blipFill>
            <a:blip r:embed="rId2" cstate="print"/>
            <a:stretch>
              <a:fillRect/>
            </a:stretch>
          </p:blipFill>
          <p:spPr>
            <a:xfrm>
              <a:off x="1268589" y="2994257"/>
              <a:ext cx="152577" cy="148997"/>
            </a:xfrm>
            <a:prstGeom prst="rect">
              <a:avLst/>
            </a:prstGeom>
          </p:spPr>
        </p:pic>
        <p:sp>
          <p:nvSpPr>
            <p:cNvPr id="10" name="矩形 9"/>
            <p:cNvSpPr/>
            <p:nvPr/>
          </p:nvSpPr>
          <p:spPr>
            <a:xfrm>
              <a:off x="1413082" y="2857502"/>
              <a:ext cx="5302058" cy="400110"/>
            </a:xfrm>
            <a:prstGeom prst="rect">
              <a:avLst/>
            </a:prstGeom>
          </p:spPr>
          <p:txBody>
            <a:bodyPr wrap="square">
              <a:spAutoFit/>
            </a:bodyPr>
            <a:lstStyle/>
            <a:p>
              <a:pPr marL="0" marR="0" lvl="1" indent="0" algn="l" defTabSz="914400" rtl="0" eaLnBrk="1" fontAlgn="auto" latinLnBrk="0" hangingPunct="1">
                <a:lnSpc>
                  <a:spcPct val="100000"/>
                </a:lnSpc>
                <a:spcBef>
                  <a:spcPct val="50000"/>
                </a:spcBef>
                <a:spcAft>
                  <a:spcPts val="0"/>
                </a:spcAft>
                <a:buClrTx/>
                <a:buSzTx/>
                <a:buFontTx/>
                <a:buNone/>
                <a:tabLst/>
                <a:defRPr/>
              </a:pPr>
              <a:r>
                <a:rPr kumimoji="0" lang="zh-CN" altLang="en-US" sz="2000" b="1" i="0" u="none" strike="noStrike" kern="1200" cap="none" spc="0" normalizeH="0" baseline="0" noProof="0">
                  <a:ln>
                    <a:noFill/>
                  </a:ln>
                  <a:solidFill>
                    <a:srgbClr val="FF0000"/>
                  </a:solidFill>
                  <a:effectLst/>
                  <a:uLnTx/>
                  <a:uFillTx/>
                  <a:latin typeface="微软雅黑" pitchFamily="34" charset="-122"/>
                  <a:ea typeface="微软雅黑" pitchFamily="34" charset="-122"/>
                  <a:cs typeface="+mn-cs"/>
                </a:rPr>
                <a:t>每个进程都在操作系统中有一个对应的PC</a:t>
              </a:r>
              <a:r>
                <a:rPr kumimoji="0" lang="en-US" altLang="zh-CN" sz="2000" b="1" i="0" u="none" strike="noStrike" kern="1200" cap="none" spc="0" normalizeH="0" baseline="0" noProof="0">
                  <a:ln>
                    <a:noFill/>
                  </a:ln>
                  <a:solidFill>
                    <a:srgbClr val="FF0000"/>
                  </a:solidFill>
                  <a:effectLst/>
                  <a:uLnTx/>
                  <a:uFillTx/>
                  <a:latin typeface="微软雅黑" pitchFamily="34" charset="-122"/>
                  <a:ea typeface="微软雅黑" pitchFamily="34" charset="-122"/>
                  <a:cs typeface="+mn-cs"/>
                </a:rPr>
                <a:t>B</a:t>
              </a:r>
              <a:endParaRPr kumimoji="0" lang="zh-CN" altLang="en-US" sz="20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165070198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685800" y="9047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marR="0" lvl="0" indent="-342900" algn="ctr" defTabSz="914400" rtl="0" eaLnBrk="1" fontAlgn="auto" latinLnBrk="0" hangingPunct="1">
              <a:lnSpc>
                <a:spcPct val="100000"/>
              </a:lnSpc>
              <a:spcBef>
                <a:spcPct val="2000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sym typeface="MS PGothic" pitchFamily="34" charset="-128"/>
              </a:rPr>
              <a:t>进程控制块的使用</a:t>
            </a:r>
            <a:endParaRPr kumimoji="0" lang="zh-CN"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sp>
        <p:nvSpPr>
          <p:cNvPr id="9" name="Rectangle 2"/>
          <p:cNvSpPr>
            <a:spLocks noChangeArrowheads="1"/>
          </p:cNvSpPr>
          <p:nvPr/>
        </p:nvSpPr>
        <p:spPr bwMode="auto">
          <a:xfrm>
            <a:off x="834619" y="3527965"/>
            <a:ext cx="273023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进程的状态转换……？</a:t>
            </a:r>
          </a:p>
        </p:txBody>
      </p:sp>
      <p:sp>
        <p:nvSpPr>
          <p:cNvPr id="10" name="Rectangle 3"/>
          <p:cNvSpPr>
            <a:spLocks noChangeArrowheads="1"/>
          </p:cNvSpPr>
          <p:nvPr/>
        </p:nvSpPr>
        <p:spPr bwMode="auto">
          <a:xfrm>
            <a:off x="839845" y="3115300"/>
            <a:ext cx="454804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PCB具体包含什么信息？如何组织的？</a:t>
            </a:r>
          </a:p>
        </p:txBody>
      </p:sp>
      <p:grpSp>
        <p:nvGrpSpPr>
          <p:cNvPr id="14" name="组合 13"/>
          <p:cNvGrpSpPr/>
          <p:nvPr/>
        </p:nvGrpSpPr>
        <p:grpSpPr>
          <a:xfrm>
            <a:off x="834646" y="1021012"/>
            <a:ext cx="5895246" cy="663122"/>
            <a:chOff x="834646" y="1021012"/>
            <a:chExt cx="5895246" cy="663122"/>
          </a:xfrm>
        </p:grpSpPr>
        <p:sp>
          <p:nvSpPr>
            <p:cNvPr id="2" name="Rectangle 3"/>
            <p:cNvSpPr>
              <a:spLocks noChangeArrowheads="1"/>
            </p:cNvSpPr>
            <p:nvPr/>
          </p:nvSpPr>
          <p:spPr bwMode="auto">
            <a:xfrm>
              <a:off x="1152528" y="1145525"/>
              <a:ext cx="5577364" cy="5386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914400" rtl="0" eaLnBrk="1" fontAlgn="auto" latinLnBrk="0" hangingPunct="1">
                <a:lnSpc>
                  <a:spcPts val="1200"/>
                </a:lnSpc>
                <a:spcBef>
                  <a:spcPct val="50000"/>
                </a:spcBef>
                <a:spcAft>
                  <a:spcPts val="0"/>
                </a:spcAft>
                <a:buClr>
                  <a:srgbClr val="FFFFFF"/>
                </a:buClr>
                <a:buSzPct val="80000"/>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进程创建</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ts val="1200"/>
                </a:lnSpc>
                <a:spcBef>
                  <a:spcPct val="50000"/>
                </a:spcBef>
                <a:spcAft>
                  <a:spcPts val="0"/>
                </a:spcAft>
                <a:buClr>
                  <a:srgbClr val="FFFFFF"/>
                </a:buClr>
                <a:buSzPct val="80000"/>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生成该进程的PCB</a:t>
              </a:r>
            </a:p>
          </p:txBody>
        </p:sp>
        <p:sp>
          <p:nvSpPr>
            <p:cNvPr id="6" name="TextBox 5"/>
            <p:cNvSpPr txBox="1"/>
            <p:nvPr/>
          </p:nvSpPr>
          <p:spPr>
            <a:xfrm>
              <a:off x="834646" y="1021012"/>
              <a:ext cx="389518"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1" name="图片 10" descr="小点1.png"/>
            <p:cNvPicPr>
              <a:picLocks noChangeAspect="1"/>
            </p:cNvPicPr>
            <p:nvPr/>
          </p:nvPicPr>
          <p:blipFill>
            <a:blip r:embed="rId2" cstate="print"/>
            <a:stretch>
              <a:fillRect/>
            </a:stretch>
          </p:blipFill>
          <p:spPr>
            <a:xfrm>
              <a:off x="1259632" y="1421744"/>
              <a:ext cx="152577" cy="148997"/>
            </a:xfrm>
            <a:prstGeom prst="rect">
              <a:avLst/>
            </a:prstGeom>
          </p:spPr>
        </p:pic>
      </p:grpSp>
      <p:grpSp>
        <p:nvGrpSpPr>
          <p:cNvPr id="15" name="组合 14"/>
          <p:cNvGrpSpPr/>
          <p:nvPr/>
        </p:nvGrpSpPr>
        <p:grpSpPr>
          <a:xfrm>
            <a:off x="839755" y="1674566"/>
            <a:ext cx="5946796" cy="653554"/>
            <a:chOff x="839755" y="1674566"/>
            <a:chExt cx="5946796" cy="653554"/>
          </a:xfrm>
        </p:grpSpPr>
        <p:sp>
          <p:nvSpPr>
            <p:cNvPr id="4" name="Rectangle 3"/>
            <p:cNvSpPr>
              <a:spLocks noChangeArrowheads="1"/>
            </p:cNvSpPr>
            <p:nvPr/>
          </p:nvSpPr>
          <p:spPr bwMode="auto">
            <a:xfrm>
              <a:off x="1152528" y="1789511"/>
              <a:ext cx="5634023" cy="5386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914400" rtl="0" eaLnBrk="1" fontAlgn="auto" latinLnBrk="0" hangingPunct="1">
                <a:lnSpc>
                  <a:spcPts val="1200"/>
                </a:lnSpc>
                <a:spcBef>
                  <a:spcPct val="50000"/>
                </a:spcBef>
                <a:spcAft>
                  <a:spcPts val="0"/>
                </a:spcAft>
                <a:buClr>
                  <a:srgbClr val="FFFFFF"/>
                </a:buClr>
                <a:buSzPct val="80000"/>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进程终止</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ts val="1200"/>
                </a:lnSpc>
                <a:spcBef>
                  <a:spcPct val="50000"/>
                </a:spcBef>
                <a:spcAft>
                  <a:spcPts val="0"/>
                </a:spcAft>
                <a:buClr>
                  <a:srgbClr val="FFFFFF"/>
                </a:buClr>
                <a:buSzPct val="80000"/>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回收它的PCB</a:t>
              </a:r>
            </a:p>
          </p:txBody>
        </p:sp>
        <p:sp>
          <p:nvSpPr>
            <p:cNvPr id="7" name="TextBox 6"/>
            <p:cNvSpPr txBox="1"/>
            <p:nvPr/>
          </p:nvSpPr>
          <p:spPr>
            <a:xfrm>
              <a:off x="839755" y="1674566"/>
              <a:ext cx="389518"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2" name="图片 11" descr="小点1.png"/>
            <p:cNvPicPr>
              <a:picLocks noChangeAspect="1"/>
            </p:cNvPicPr>
            <p:nvPr/>
          </p:nvPicPr>
          <p:blipFill>
            <a:blip r:embed="rId2" cstate="print"/>
            <a:stretch>
              <a:fillRect/>
            </a:stretch>
          </p:blipFill>
          <p:spPr>
            <a:xfrm>
              <a:off x="1259632" y="2074676"/>
              <a:ext cx="152577" cy="148997"/>
            </a:xfrm>
            <a:prstGeom prst="rect">
              <a:avLst/>
            </a:prstGeom>
          </p:spPr>
        </p:pic>
      </p:grpSp>
      <p:grpSp>
        <p:nvGrpSpPr>
          <p:cNvPr id="16" name="组合 15"/>
          <p:cNvGrpSpPr/>
          <p:nvPr/>
        </p:nvGrpSpPr>
        <p:grpSpPr>
          <a:xfrm>
            <a:off x="834619" y="2320987"/>
            <a:ext cx="5837118" cy="665134"/>
            <a:chOff x="834619" y="2320987"/>
            <a:chExt cx="5837118" cy="665134"/>
          </a:xfrm>
        </p:grpSpPr>
        <p:sp>
          <p:nvSpPr>
            <p:cNvPr id="5" name="Rectangle 3"/>
            <p:cNvSpPr>
              <a:spLocks noChangeArrowheads="1"/>
            </p:cNvSpPr>
            <p:nvPr/>
          </p:nvSpPr>
          <p:spPr bwMode="auto">
            <a:xfrm>
              <a:off x="1151076" y="2447512"/>
              <a:ext cx="5520661" cy="5386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914400" rtl="0" eaLnBrk="1" fontAlgn="auto" latinLnBrk="0" hangingPunct="1">
                <a:lnSpc>
                  <a:spcPts val="1200"/>
                </a:lnSpc>
                <a:spcBef>
                  <a:spcPct val="50000"/>
                </a:spcBef>
                <a:spcAft>
                  <a:spcPts val="0"/>
                </a:spcAft>
                <a:buClr>
                  <a:srgbClr val="FFFFFF"/>
                </a:buClr>
                <a:buSzPct val="80000"/>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进程的组织管理</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ts val="1200"/>
                </a:lnSpc>
                <a:spcBef>
                  <a:spcPct val="50000"/>
                </a:spcBef>
                <a:spcAft>
                  <a:spcPts val="0"/>
                </a:spcAft>
                <a:buClr>
                  <a:srgbClr val="FFFFFF"/>
                </a:buClr>
                <a:buSzPct val="80000"/>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通过对PCB的组织管理来实现</a:t>
              </a:r>
            </a:p>
          </p:txBody>
        </p:sp>
        <p:sp>
          <p:nvSpPr>
            <p:cNvPr id="8" name="TextBox 7"/>
            <p:cNvSpPr txBox="1"/>
            <p:nvPr/>
          </p:nvSpPr>
          <p:spPr>
            <a:xfrm>
              <a:off x="834619" y="2320987"/>
              <a:ext cx="389518" cy="400110"/>
            </a:xfrm>
            <a:prstGeom prst="rect">
              <a:avLst/>
            </a:prstGeom>
            <a:noFill/>
            <a:effectLst/>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3" name="图片 12" descr="小点1.png"/>
            <p:cNvPicPr>
              <a:picLocks noChangeAspect="1"/>
            </p:cNvPicPr>
            <p:nvPr/>
          </p:nvPicPr>
          <p:blipFill>
            <a:blip r:embed="rId2" cstate="print"/>
            <a:stretch>
              <a:fillRect/>
            </a:stretch>
          </p:blipFill>
          <p:spPr>
            <a:xfrm>
              <a:off x="1259632" y="2720667"/>
              <a:ext cx="152577" cy="148997"/>
            </a:xfrm>
            <a:prstGeom prst="rect">
              <a:avLst/>
            </a:prstGeom>
          </p:spPr>
        </p:pic>
      </p:grpSp>
    </p:spTree>
    <p:extLst>
      <p:ext uri="{BB962C8B-B14F-4D97-AF65-F5344CB8AC3E}">
        <p14:creationId xmlns:p14="http://schemas.microsoft.com/office/powerpoint/2010/main" val="263442939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4422</Words>
  <Application>Microsoft Office PowerPoint</Application>
  <PresentationFormat>全屏显示(16:9)</PresentationFormat>
  <Paragraphs>1095</Paragraphs>
  <Slides>62</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62</vt:i4>
      </vt:variant>
    </vt:vector>
  </HeadingPairs>
  <TitlesOfParts>
    <vt:vector size="72" baseType="lpstr">
      <vt:lpstr>Monotype Sorts</vt:lpstr>
      <vt:lpstr>宋体</vt:lpstr>
      <vt:lpstr>微软雅黑</vt:lpstr>
      <vt:lpstr>张海山锐谐体2.0-授权联系：Samtype@QQ.com</vt:lpstr>
      <vt:lpstr>Arial</vt:lpstr>
      <vt:lpstr>Calibri</vt:lpstr>
      <vt:lpstr>Times</vt:lpstr>
      <vt:lpstr>Times New Roman</vt:lpstr>
      <vt:lpstr>Wingdings</vt:lpstr>
      <vt:lpstr>Office 主题</vt:lpstr>
      <vt:lpstr>PowerPoint 演示文稿</vt:lpstr>
      <vt:lpstr>PowerPoint 演示文稿</vt:lpstr>
      <vt:lpstr>内存中的进程</vt:lpstr>
      <vt:lpstr>PowerPoint 演示文稿</vt:lpstr>
      <vt:lpstr>PowerPoint 演示文稿</vt:lpstr>
      <vt:lpstr>进程与程序的联系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张 乐天</cp:lastModifiedBy>
  <cp:revision>751</cp:revision>
  <dcterms:created xsi:type="dcterms:W3CDTF">2015-01-11T06:38:50Z</dcterms:created>
  <dcterms:modified xsi:type="dcterms:W3CDTF">2022-11-15T12:44:24Z</dcterms:modified>
</cp:coreProperties>
</file>