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06" r:id="rId2"/>
    <p:sldId id="344" r:id="rId3"/>
    <p:sldId id="346" r:id="rId4"/>
    <p:sldId id="348" r:id="rId5"/>
    <p:sldId id="349" r:id="rId6"/>
    <p:sldId id="350" r:id="rId7"/>
    <p:sldId id="351" r:id="rId8"/>
    <p:sldId id="355" r:id="rId9"/>
    <p:sldId id="352" r:id="rId10"/>
    <p:sldId id="353" r:id="rId11"/>
    <p:sldId id="364" r:id="rId12"/>
    <p:sldId id="365" r:id="rId13"/>
    <p:sldId id="366" r:id="rId14"/>
    <p:sldId id="367" r:id="rId15"/>
    <p:sldId id="368" r:id="rId16"/>
    <p:sldId id="369" r:id="rId17"/>
    <p:sldId id="371" r:id="rId18"/>
    <p:sldId id="372" r:id="rId19"/>
    <p:sldId id="356" r:id="rId20"/>
    <p:sldId id="357" r:id="rId21"/>
    <p:sldId id="358" r:id="rId22"/>
    <p:sldId id="343" r:id="rId23"/>
    <p:sldId id="360" r:id="rId24"/>
    <p:sldId id="361" r:id="rId25"/>
    <p:sldId id="392" r:id="rId26"/>
    <p:sldId id="363"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359" r:id="rId40"/>
    <p:sldId id="406" r:id="rId41"/>
    <p:sldId id="375" r:id="rId42"/>
    <p:sldId id="374" r:id="rId43"/>
    <p:sldId id="373" r:id="rId44"/>
    <p:sldId id="377" r:id="rId45"/>
    <p:sldId id="378" r:id="rId46"/>
    <p:sldId id="379" r:id="rId47"/>
    <p:sldId id="380" r:id="rId48"/>
    <p:sldId id="381" r:id="rId49"/>
    <p:sldId id="382" r:id="rId50"/>
    <p:sldId id="383" r:id="rId51"/>
    <p:sldId id="386" r:id="rId52"/>
    <p:sldId id="387" r:id="rId53"/>
    <p:sldId id="408" r:id="rId54"/>
    <p:sldId id="391" r:id="rId55"/>
    <p:sldId id="409" r:id="rId5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577">
          <p15:clr>
            <a:srgbClr val="A4A3A4"/>
          </p15:clr>
        </p15:guide>
        <p15:guide id="4" pos="3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3DD"/>
    <a:srgbClr val="FDD000"/>
    <a:srgbClr val="11576A"/>
    <a:srgbClr val="CCCCCC"/>
    <a:srgbClr val="666666"/>
    <a:srgbClr val="0EB1C8"/>
    <a:srgbClr val="CCFFFF"/>
    <a:srgbClr val="33FFFF"/>
    <a:srgbClr val="FFF9B1"/>
    <a:srgbClr val="0050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1" autoAdjust="0"/>
    <p:restoredTop sz="94353" autoAdjust="0"/>
  </p:normalViewPr>
  <p:slideViewPr>
    <p:cSldViewPr>
      <p:cViewPr varScale="1">
        <p:scale>
          <a:sx n="125" d="100"/>
          <a:sy n="125" d="100"/>
        </p:scale>
        <p:origin x="182" y="72"/>
      </p:cViewPr>
      <p:guideLst>
        <p:guide orient="horz" pos="1620"/>
        <p:guide pos="2880"/>
        <p:guide orient="horz" pos="577"/>
        <p:guide pos="340"/>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2022/11/15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3085577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2022/11/15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加动画：从运行到就绪、等待和退出的三个箭头</a:t>
            </a:r>
            <a:endParaRPr kumimoji="1" lang="en-US" altLang="zh-CN"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2</a:t>
            </a:fld>
            <a:endParaRPr lang="zh-CN" altLang="en-US"/>
          </a:p>
        </p:txBody>
      </p:sp>
    </p:spTree>
    <p:extLst>
      <p:ext uri="{BB962C8B-B14F-4D97-AF65-F5344CB8AC3E}">
        <p14:creationId xmlns:p14="http://schemas.microsoft.com/office/powerpoint/2010/main" val="273057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a:solidFill>
                  <a:schemeClr val="tx1"/>
                </a:solidFill>
                <a:effectLst/>
                <a:latin typeface="+mn-lt"/>
                <a:ea typeface="+mn-ea"/>
                <a:cs typeface="+mn-cs"/>
              </a:rPr>
              <a:t>实时操作系统是保证在一定时间限制内完成特定功能的操作系统。</a:t>
            </a:r>
            <a:endParaRPr lang="zh-CN" altLang="en-US" b="1"/>
          </a:p>
        </p:txBody>
      </p:sp>
      <p:sp>
        <p:nvSpPr>
          <p:cNvPr id="4" name="灯片编号占位符 3"/>
          <p:cNvSpPr>
            <a:spLocks noGrp="1"/>
          </p:cNvSpPr>
          <p:nvPr>
            <p:ph type="sldNum" sz="quarter" idx="5"/>
          </p:nvPr>
        </p:nvSpPr>
        <p:spPr/>
        <p:txBody>
          <a:bodyPr/>
          <a:lstStyle/>
          <a:p>
            <a:fld id="{9079FEAC-2858-416F-A4F6-E1735B752296}" type="slidenum">
              <a:rPr lang="zh-CN" altLang="en-US" smtClean="0"/>
              <a:pPr/>
              <a:t>44</a:t>
            </a:fld>
            <a:endParaRPr lang="zh-CN" altLang="en-US"/>
          </a:p>
        </p:txBody>
      </p:sp>
    </p:spTree>
    <p:extLst>
      <p:ext uri="{BB962C8B-B14F-4D97-AF65-F5344CB8AC3E}">
        <p14:creationId xmlns:p14="http://schemas.microsoft.com/office/powerpoint/2010/main" val="172565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静态优先级调度 ：静态是指事先把执行顺序排出来，然后照着排好的顺序调度，可以从理论上保证满足要求</a:t>
            </a:r>
            <a:endParaRPr lang="en-US" altLang="zh-CN" dirty="0"/>
          </a:p>
          <a:p>
            <a:r>
              <a:rPr lang="zh-CN" altLang="en-US" dirty="0"/>
              <a:t>动态优先级调度 ：执行的过程当中决定任务的执行顺序</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49</a:t>
            </a:fld>
            <a:endParaRPr lang="zh-CN" altLang="en-US"/>
          </a:p>
        </p:txBody>
      </p:sp>
    </p:spTree>
    <p:extLst>
      <p:ext uri="{BB962C8B-B14F-4D97-AF65-F5344CB8AC3E}">
        <p14:creationId xmlns:p14="http://schemas.microsoft.com/office/powerpoint/2010/main" val="3075172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速率单调调度算法</a:t>
            </a:r>
            <a:r>
              <a:rPr lang="en-US" altLang="zh-CN"/>
              <a:t>——</a:t>
            </a:r>
            <a:r>
              <a:rPr lang="zh-CN" altLang="en-US"/>
              <a:t>静态优先级调度</a:t>
            </a:r>
            <a:endParaRPr lang="en-US" altLang="zh-CN"/>
          </a:p>
          <a:p>
            <a:r>
              <a:rPr lang="zh-CN" altLang="en-US"/>
              <a:t>最早截止时间优先算法</a:t>
            </a:r>
            <a:r>
              <a:rPr lang="en-US" altLang="zh-CN"/>
              <a:t>——</a:t>
            </a:r>
            <a:r>
              <a:rPr lang="zh-CN" altLang="en-US"/>
              <a:t>动态优先级调度</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50</a:t>
            </a:fld>
            <a:endParaRPr lang="zh-CN" altLang="en-US"/>
          </a:p>
        </p:txBody>
      </p:sp>
    </p:spTree>
    <p:extLst>
      <p:ext uri="{BB962C8B-B14F-4D97-AF65-F5344CB8AC3E}">
        <p14:creationId xmlns:p14="http://schemas.microsoft.com/office/powerpoint/2010/main" val="300859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这个例子的意思就是说：</a:t>
            </a:r>
            <a:r>
              <a:rPr lang="en-US" altLang="zh-CN"/>
              <a:t>T1</a:t>
            </a:r>
            <a:r>
              <a:rPr lang="zh-CN" altLang="en-US"/>
              <a:t>占用资源</a:t>
            </a:r>
            <a:r>
              <a:rPr lang="en-US" altLang="zh-CN"/>
              <a:t>L1</a:t>
            </a:r>
            <a:r>
              <a:rPr lang="zh-CN" altLang="en-US"/>
              <a:t>，</a:t>
            </a:r>
            <a:r>
              <a:rPr lang="en-US" altLang="zh-CN"/>
              <a:t>T2</a:t>
            </a:r>
            <a:r>
              <a:rPr lang="zh-CN" altLang="en-US"/>
              <a:t>等着要用资源</a:t>
            </a:r>
            <a:r>
              <a:rPr lang="en-US" altLang="zh-CN"/>
              <a:t>L1</a:t>
            </a:r>
            <a:r>
              <a:rPr lang="zh-CN" altLang="en-US"/>
              <a:t>。</a:t>
            </a:r>
            <a:r>
              <a:rPr lang="en-US" altLang="zh-CN"/>
              <a:t>T3</a:t>
            </a:r>
            <a:r>
              <a:rPr lang="zh-CN" altLang="en-US"/>
              <a:t>在</a:t>
            </a:r>
            <a:r>
              <a:rPr lang="en-US" altLang="zh-CN"/>
              <a:t>T1</a:t>
            </a:r>
            <a:r>
              <a:rPr lang="zh-CN" altLang="en-US"/>
              <a:t>获得</a:t>
            </a:r>
            <a:r>
              <a:rPr lang="en-US" altLang="zh-CN"/>
              <a:t>CPU</a:t>
            </a:r>
            <a:r>
              <a:rPr lang="zh-CN" altLang="en-US"/>
              <a:t>资源之前进入了</a:t>
            </a:r>
            <a:r>
              <a:rPr lang="en-US" altLang="zh-CN"/>
              <a:t>CPU</a:t>
            </a:r>
            <a:r>
              <a:rPr lang="zh-CN" altLang="en-US"/>
              <a:t>进行处理，</a:t>
            </a:r>
            <a:r>
              <a:rPr lang="en-US" altLang="zh-CN"/>
              <a:t>T1</a:t>
            </a:r>
            <a:r>
              <a:rPr lang="zh-CN" altLang="en-US"/>
              <a:t>只好等着</a:t>
            </a:r>
            <a:r>
              <a:rPr lang="en-US" altLang="zh-CN"/>
              <a:t>CPU</a:t>
            </a:r>
            <a:r>
              <a:rPr lang="zh-CN" altLang="en-US"/>
              <a:t>资源，它所占用的资源也没有办法释放。间接的，</a:t>
            </a:r>
            <a:r>
              <a:rPr lang="en-US" altLang="zh-CN"/>
              <a:t>T2</a:t>
            </a:r>
            <a:r>
              <a:rPr lang="zh-CN" altLang="en-US"/>
              <a:t>虽然优先级最高，也只能跟着等待</a:t>
            </a:r>
            <a:r>
              <a:rPr lang="en-US" altLang="zh-CN"/>
              <a:t>CPU</a:t>
            </a:r>
            <a:r>
              <a:rPr lang="zh-CN" altLang="en-US"/>
              <a:t>资源</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53</a:t>
            </a:fld>
            <a:endParaRPr lang="zh-CN" altLang="en-US"/>
          </a:p>
        </p:txBody>
      </p:sp>
    </p:spTree>
    <p:extLst>
      <p:ext uri="{BB962C8B-B14F-4D97-AF65-F5344CB8AC3E}">
        <p14:creationId xmlns:p14="http://schemas.microsoft.com/office/powerpoint/2010/main" val="2494740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T1</a:t>
            </a:r>
            <a:r>
              <a:rPr lang="zh-CN" altLang="en-US"/>
              <a:t>、</a:t>
            </a:r>
            <a:r>
              <a:rPr lang="en-US" altLang="zh-CN"/>
              <a:t>T2</a:t>
            </a:r>
            <a:r>
              <a:rPr lang="zh-CN" altLang="en-US"/>
              <a:t>、</a:t>
            </a:r>
            <a:r>
              <a:rPr lang="en-US" altLang="zh-CN"/>
              <a:t>T3</a:t>
            </a:r>
            <a:r>
              <a:rPr lang="zh-CN" altLang="en-US"/>
              <a:t>代表三个不同的优先级，</a:t>
            </a:r>
            <a:r>
              <a:rPr lang="en-US" altLang="zh-CN"/>
              <a:t>T3</a:t>
            </a:r>
            <a:r>
              <a:rPr lang="zh-CN" altLang="en-US"/>
              <a:t>的优先级最低</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54</a:t>
            </a:fld>
            <a:endParaRPr lang="zh-CN" altLang="en-US"/>
          </a:p>
        </p:txBody>
      </p:sp>
    </p:spTree>
    <p:extLst>
      <p:ext uri="{BB962C8B-B14F-4D97-AF65-F5344CB8AC3E}">
        <p14:creationId xmlns:p14="http://schemas.microsoft.com/office/powerpoint/2010/main" val="3015955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55</a:t>
            </a:fld>
            <a:endParaRPr lang="zh-CN" altLang="en-US"/>
          </a:p>
        </p:txBody>
      </p:sp>
    </p:spTree>
    <p:extLst>
      <p:ext uri="{BB962C8B-B14F-4D97-AF65-F5344CB8AC3E}">
        <p14:creationId xmlns:p14="http://schemas.microsoft.com/office/powerpoint/2010/main" val="19720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解释“在时间片机制下，进程可能在结束当前</a:t>
            </a:r>
            <a:r>
              <a:rPr kumimoji="1" lang="en-US" altLang="zh-CN"/>
              <a:t>CPU</a:t>
            </a:r>
            <a:r>
              <a:rPr kumimoji="1" lang="zh-CN" altLang="en-US"/>
              <a:t>计算前被迫放弃</a:t>
            </a:r>
            <a:r>
              <a:rPr kumimoji="1" lang="en-US" altLang="zh-CN"/>
              <a:t>CPU</a:t>
            </a:r>
            <a:r>
              <a:rPr kumimoji="1" lang="zh-CN" altLang="en-US"/>
              <a:t>”：如果时间片分短了，可能对进程的执行是不利的，所以要选择一个合适的时间尺度来作为时间片的基本单位。</a:t>
            </a:r>
            <a:endParaRPr kumimoji="1"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4</a:t>
            </a:fld>
            <a:endParaRPr lang="zh-CN" altLang="en-US"/>
          </a:p>
        </p:txBody>
      </p:sp>
    </p:spTree>
    <p:extLst>
      <p:ext uri="{BB962C8B-B14F-4D97-AF65-F5344CB8AC3E}">
        <p14:creationId xmlns:p14="http://schemas.microsoft.com/office/powerpoint/2010/main" val="92047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短剩余时间优先算法（</a:t>
            </a:r>
            <a:r>
              <a:rPr lang="en-US" altLang="zh-CN"/>
              <a:t>SRT</a:t>
            </a:r>
            <a:r>
              <a:rPr lang="zh-CN" altLang="en-US"/>
              <a:t>）：假设一个进程正在执行，这时又来了一个新的进程，它预期的执行时间比当前正在执行的进程的剩余时间还要短，就允许它抢先</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19</a:t>
            </a:fld>
            <a:endParaRPr lang="zh-CN" altLang="en-US"/>
          </a:p>
        </p:txBody>
      </p:sp>
    </p:spTree>
    <p:extLst>
      <p:ext uri="{BB962C8B-B14F-4D97-AF65-F5344CB8AC3E}">
        <p14:creationId xmlns:p14="http://schemas.microsoft.com/office/powerpoint/2010/main" val="374750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时间片刚结束的进程排在队列最后</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25</a:t>
            </a:fld>
            <a:endParaRPr lang="zh-CN" altLang="en-US"/>
          </a:p>
        </p:txBody>
      </p:sp>
    </p:spTree>
    <p:extLst>
      <p:ext uri="{BB962C8B-B14F-4D97-AF65-F5344CB8AC3E}">
        <p14:creationId xmlns:p14="http://schemas.microsoft.com/office/powerpoint/2010/main" val="141685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BestFCFS </a:t>
            </a:r>
            <a:r>
              <a:rPr lang="zh-CN" altLang="en-US"/>
              <a:t>即短进程优先；</a:t>
            </a:r>
            <a:r>
              <a:rPr lang="en-US" altLang="zh-CN"/>
              <a:t>WorstFCFS </a:t>
            </a:r>
            <a:r>
              <a:rPr lang="zh-CN" altLang="en-US"/>
              <a:t>即长进程优先</a:t>
            </a:r>
            <a:endParaRPr lang="en-US" altLang="zh-CN"/>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28</a:t>
            </a:fld>
            <a:endParaRPr lang="zh-CN" altLang="en-US"/>
          </a:p>
        </p:txBody>
      </p:sp>
    </p:spTree>
    <p:extLst>
      <p:ext uri="{BB962C8B-B14F-4D97-AF65-F5344CB8AC3E}">
        <p14:creationId xmlns:p14="http://schemas.microsoft.com/office/powerpoint/2010/main" val="326158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CPU</a:t>
            </a:r>
            <a:r>
              <a:rPr lang="zh-CN" altLang="en-US"/>
              <a:t>密集型进程的优先级会逐步降低，并且时间片会分得很大，切换的开销相对来说变小</a:t>
            </a:r>
            <a:endParaRPr lang="en-US" altLang="zh-CN"/>
          </a:p>
          <a:p>
            <a:r>
              <a:rPr lang="en-US" altLang="zh-CN"/>
              <a:t>I/O</a:t>
            </a:r>
            <a:r>
              <a:rPr lang="zh-CN" altLang="en-US"/>
              <a:t>密集型的进程会停留在高优先级上，因为它每一次计算的时间都很短，它的时间片没用完</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30</a:t>
            </a:fld>
            <a:endParaRPr lang="zh-CN" altLang="en-US"/>
          </a:p>
        </p:txBody>
      </p:sp>
    </p:spTree>
    <p:extLst>
      <p:ext uri="{BB962C8B-B14F-4D97-AF65-F5344CB8AC3E}">
        <p14:creationId xmlns:p14="http://schemas.microsoft.com/office/powerpoint/2010/main" val="487106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39</a:t>
            </a:fld>
            <a:endParaRPr lang="zh-CN" altLang="en-US"/>
          </a:p>
        </p:txBody>
      </p:sp>
    </p:spTree>
    <p:extLst>
      <p:ext uri="{BB962C8B-B14F-4D97-AF65-F5344CB8AC3E}">
        <p14:creationId xmlns:p14="http://schemas.microsoft.com/office/powerpoint/2010/main" val="944289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进程</a:t>
            </a:r>
            <a:r>
              <a:rPr lang="en-US" altLang="zh-CN"/>
              <a:t>1</a:t>
            </a:r>
            <a:r>
              <a:rPr lang="zh-CN" altLang="en-US"/>
              <a:t>和进程</a:t>
            </a:r>
            <a:r>
              <a:rPr lang="en-US" altLang="zh-CN"/>
              <a:t>2</a:t>
            </a:r>
            <a:r>
              <a:rPr lang="zh-CN" altLang="en-US"/>
              <a:t>的处理过程是对称的、一致的</a:t>
            </a:r>
            <a:endParaRPr lang="en-US" altLang="zh-CN"/>
          </a:p>
          <a:p>
            <a:endParaRPr lang="en-US" altLang="zh-CN"/>
          </a:p>
          <a:p>
            <a:r>
              <a:rPr lang="zh-CN" altLang="en-US"/>
              <a:t>调度的时机就是在由内核态返回到用户态之前的时刻，这样既不影响中断的及时处理，又能让各个进程之间交替运行</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41</a:t>
            </a:fld>
            <a:endParaRPr lang="zh-CN" altLang="en-US"/>
          </a:p>
        </p:txBody>
      </p:sp>
    </p:spTree>
    <p:extLst>
      <p:ext uri="{BB962C8B-B14F-4D97-AF65-F5344CB8AC3E}">
        <p14:creationId xmlns:p14="http://schemas.microsoft.com/office/powerpoint/2010/main" val="1700557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enqueue </a:t>
            </a:r>
            <a:r>
              <a:rPr lang="zh-CN" altLang="en-US"/>
              <a:t>：入队</a:t>
            </a:r>
            <a:endParaRPr lang="en-US" altLang="zh-CN"/>
          </a:p>
          <a:p>
            <a:r>
              <a:rPr lang="en-US" altLang="zh-CN"/>
              <a:t>dequeue </a:t>
            </a:r>
            <a:r>
              <a:rPr lang="zh-CN" altLang="en-US"/>
              <a:t>：出队</a:t>
            </a:r>
            <a:endParaRPr lang="en-US" altLang="zh-CN"/>
          </a:p>
          <a:p>
            <a:r>
              <a:rPr lang="en-US" altLang="zh-CN"/>
              <a:t>pick_next </a:t>
            </a:r>
            <a:r>
              <a:rPr lang="zh-CN" altLang="en-US"/>
              <a:t>：选择下一个进程</a:t>
            </a:r>
            <a:endParaRPr lang="en-US" altLang="zh-CN"/>
          </a:p>
          <a:p>
            <a:r>
              <a:rPr lang="en-US" altLang="zh-CN"/>
              <a:t>proc_tick </a:t>
            </a:r>
            <a:r>
              <a:rPr lang="zh-CN" altLang="en-US"/>
              <a:t>：支持时钟中断</a:t>
            </a:r>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42</a:t>
            </a:fld>
            <a:endParaRPr lang="zh-CN" altLang="en-US"/>
          </a:p>
        </p:txBody>
      </p:sp>
    </p:spTree>
    <p:extLst>
      <p:ext uri="{BB962C8B-B14F-4D97-AF65-F5344CB8AC3E}">
        <p14:creationId xmlns:p14="http://schemas.microsoft.com/office/powerpoint/2010/main" val="43565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a:t>单击此处编辑母版文本样式</a:t>
            </a:r>
          </a:p>
        </p:txBody>
      </p:sp>
      <p:pic>
        <p:nvPicPr>
          <p:cNvPr id="7" name="图片 6" descr="小点1.png"/>
          <p:cNvPicPr>
            <a:picLocks noChangeAspect="1"/>
          </p:cNvPicPr>
          <p:nvPr userDrawn="1"/>
        </p:nvPicPr>
        <p:blipFill>
          <a:blip r:embed="rId2" cstate="print"/>
          <a:stretch>
            <a:fillRect/>
          </a:stretch>
        </p:blipFill>
        <p:spPr>
          <a:xfrm>
            <a:off x="1262422" y="1500180"/>
            <a:ext cx="151066" cy="148997"/>
          </a:xfrm>
          <a:prstGeom prst="rect">
            <a:avLst/>
          </a:prstGeom>
          <a:effectLst/>
        </p:spPr>
      </p:pic>
      <p:pic>
        <p:nvPicPr>
          <p:cNvPr id="8" name="图片 7" descr="小点1.png"/>
          <p:cNvPicPr>
            <a:picLocks noChangeAspect="1"/>
          </p:cNvPicPr>
          <p:nvPr userDrawn="1"/>
        </p:nvPicPr>
        <p:blipFill>
          <a:blip r:embed="rId2" cstate="print"/>
          <a:stretch>
            <a:fillRect/>
          </a:stretch>
        </p:blipFill>
        <p:spPr>
          <a:xfrm>
            <a:off x="1491976" y="1842130"/>
            <a:ext cx="151066" cy="148997"/>
          </a:xfrm>
          <a:prstGeom prst="rect">
            <a:avLst/>
          </a:prstGeom>
          <a:effectLst/>
        </p:spPr>
      </p:pic>
      <p:sp>
        <p:nvSpPr>
          <p:cNvPr id="9" name="TextBox 8"/>
          <p:cNvSpPr txBox="1"/>
          <p:nvPr userDrawn="1"/>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内容占位符 2"/>
          <p:cNvSpPr>
            <a:spLocks noGrp="1"/>
          </p:cNvSpPr>
          <p:nvPr>
            <p:ph idx="10"/>
          </p:nvPr>
        </p:nvSpPr>
        <p:spPr>
          <a:xfrm>
            <a:off x="1394986" y="1357304"/>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a:t>单击此处编辑母版文本样式</a:t>
            </a:r>
          </a:p>
        </p:txBody>
      </p:sp>
      <p:sp>
        <p:nvSpPr>
          <p:cNvPr id="11" name="内容占位符 2"/>
          <p:cNvSpPr>
            <a:spLocks noGrp="1"/>
          </p:cNvSpPr>
          <p:nvPr>
            <p:ph idx="11"/>
          </p:nvPr>
        </p:nvSpPr>
        <p:spPr>
          <a:xfrm>
            <a:off x="1676380" y="1714494"/>
            <a:ext cx="5038760" cy="428628"/>
          </a:xfrm>
          <a:prstGeom prst="rect">
            <a:avLst/>
          </a:prstGeom>
        </p:spPr>
        <p:txBody>
          <a:bodyPr/>
          <a:lstStyle>
            <a:lvl1pPr marL="269875" indent="-269875">
              <a:buNone/>
              <a:defRPr sz="18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a:t>单击此处编辑母版文本样式</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userDrawn="1"/>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CPU</a:t>
            </a:r>
            <a:r>
              <a:rPr lang="zh-CN" altLang="en-US" dirty="0"/>
              <a:t>资源的时分复用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012991" cy="428628"/>
            <a:chOff x="844893" y="1000114"/>
            <a:chExt cx="5012991" cy="428628"/>
          </a:xfrm>
        </p:grpSpPr>
        <p:sp>
          <p:nvSpPr>
            <p:cNvPr id="9" name="内容占位符 2"/>
            <p:cNvSpPr txBox="1">
              <a:spLocks/>
            </p:cNvSpPr>
            <p:nvPr/>
          </p:nvSpPr>
          <p:spPr>
            <a:xfrm>
              <a:off x="1142976" y="1000114"/>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进程切换：CPU资源的当前占用者切换</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067694"/>
            <a:ext cx="1869719" cy="428628"/>
            <a:chOff x="844893" y="2067694"/>
            <a:chExt cx="1869719" cy="428628"/>
          </a:xfrm>
        </p:grpSpPr>
        <p:sp>
          <p:nvSpPr>
            <p:cNvPr id="15" name="内容占位符 2"/>
            <p:cNvSpPr txBox="1">
              <a:spLocks/>
            </p:cNvSpPr>
            <p:nvPr/>
          </p:nvSpPr>
          <p:spPr>
            <a:xfrm>
              <a:off x="1142976" y="2067694"/>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处理机</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调度</a:t>
              </a:r>
            </a:p>
          </p:txBody>
        </p:sp>
        <p:sp>
          <p:nvSpPr>
            <p:cNvPr id="16" name="TextBox 15"/>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3147814"/>
            <a:ext cx="5095259" cy="428628"/>
            <a:chOff x="844893" y="3147814"/>
            <a:chExt cx="5095259" cy="428628"/>
          </a:xfrm>
        </p:grpSpPr>
        <p:sp>
          <p:nvSpPr>
            <p:cNvPr id="17" name="内容占位符 2"/>
            <p:cNvSpPr txBox="1">
              <a:spLocks/>
            </p:cNvSpPr>
            <p:nvPr/>
          </p:nvSpPr>
          <p:spPr>
            <a:xfrm>
              <a:off x="1142976" y="3147814"/>
              <a:ext cx="47971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调度程序：挑选就绪进程的</a:t>
              </a:r>
              <a:r>
                <a:rPr lang="zh-CN" altLang="en-US" dirty="0">
                  <a:solidFill>
                    <a:srgbClr val="FF0000"/>
                  </a:solidFill>
                </a:rPr>
                <a:t>内核函数</a:t>
              </a:r>
              <a:endParaRPr kumimoji="0" lang="zh-CN" altLang="en-US" sz="2000" b="1" i="0" u="none" strike="noStrike" kern="1200" cap="none" spc="0" normalizeH="0" baseline="0" noProof="0" dirty="0">
                <a:ln>
                  <a:noFill/>
                </a:ln>
                <a:solidFill>
                  <a:srgbClr val="FF0000"/>
                </a:solidFill>
                <a:effectLst/>
                <a:uLnTx/>
                <a:uFillTx/>
              </a:endParaRPr>
            </a:p>
          </p:txBody>
        </p:sp>
        <p:sp>
          <p:nvSpPr>
            <p:cNvPr id="18" name="TextBox 17"/>
            <p:cNvSpPr txBox="1"/>
            <p:nvPr/>
          </p:nvSpPr>
          <p:spPr>
            <a:xfrm>
              <a:off x="844893" y="31478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404246"/>
            <a:ext cx="6981986" cy="414954"/>
            <a:chOff x="1262422" y="2404246"/>
            <a:chExt cx="6981986" cy="414954"/>
          </a:xfrm>
        </p:grpSpPr>
        <p:pic>
          <p:nvPicPr>
            <p:cNvPr id="29" name="图片 28" descr="小点1.png"/>
            <p:cNvPicPr>
              <a:picLocks noChangeAspect="1"/>
            </p:cNvPicPr>
            <p:nvPr/>
          </p:nvPicPr>
          <p:blipFill>
            <a:blip r:embed="rId2" cstate="print"/>
            <a:stretch>
              <a:fillRect/>
            </a:stretch>
          </p:blipFill>
          <p:spPr>
            <a:xfrm>
              <a:off x="1262422" y="2492122"/>
              <a:ext cx="151066" cy="148997"/>
            </a:xfrm>
            <a:prstGeom prst="rect">
              <a:avLst/>
            </a:prstGeom>
            <a:effectLst/>
          </p:spPr>
        </p:pic>
        <p:sp>
          <p:nvSpPr>
            <p:cNvPr id="30" name="内容占位符 2"/>
            <p:cNvSpPr txBox="1">
              <a:spLocks/>
            </p:cNvSpPr>
            <p:nvPr/>
          </p:nvSpPr>
          <p:spPr>
            <a:xfrm>
              <a:off x="1394986" y="2404246"/>
              <a:ext cx="6849422" cy="4149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从就绪队列中</a:t>
              </a:r>
              <a:r>
                <a:rPr lang="zh-CN" altLang="en-US" dirty="0">
                  <a:solidFill>
                    <a:srgbClr val="FF0000"/>
                  </a:solidFill>
                </a:rPr>
                <a:t>挑选</a:t>
              </a:r>
              <a:r>
                <a:rPr lang="zh-CN" altLang="en-US" dirty="0"/>
                <a:t>下一个占用CPU运行的</a:t>
              </a:r>
              <a:r>
                <a:rPr lang="zh-CN" altLang="en-US" dirty="0">
                  <a:solidFill>
                    <a:srgbClr val="FF0000"/>
                  </a:solidFill>
                </a:rPr>
                <a:t>进程</a:t>
              </a:r>
              <a:endParaRPr lang="en-US" altLang="zh-CN" dirty="0">
                <a:solidFill>
                  <a:srgbClr val="FF0000"/>
                </a:solidFill>
              </a:endParaRPr>
            </a:p>
          </p:txBody>
        </p:sp>
      </p:grpSp>
      <p:grpSp>
        <p:nvGrpSpPr>
          <p:cNvPr id="13" name="组合 12"/>
          <p:cNvGrpSpPr/>
          <p:nvPr/>
        </p:nvGrpSpPr>
        <p:grpSpPr>
          <a:xfrm>
            <a:off x="1262422" y="1306504"/>
            <a:ext cx="5901866" cy="757770"/>
            <a:chOff x="1262422" y="1306504"/>
            <a:chExt cx="5901866" cy="757770"/>
          </a:xfrm>
        </p:grpSpPr>
        <p:pic>
          <p:nvPicPr>
            <p:cNvPr id="19" name="图片 1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20" name="内容占位符 2"/>
            <p:cNvSpPr txBox="1">
              <a:spLocks/>
            </p:cNvSpPr>
            <p:nvPr/>
          </p:nvSpPr>
          <p:spPr>
            <a:xfrm>
              <a:off x="1394986" y="1306504"/>
              <a:ext cx="576930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保存当前进程在PCB中的执行上下文</a:t>
              </a:r>
              <a:r>
                <a:rPr lang="en-US" altLang="zh-CN" dirty="0"/>
                <a:t>(</a:t>
              </a:r>
              <a:r>
                <a:rPr lang="zh-CN" altLang="en-US" dirty="0"/>
                <a:t>CPU状态</a:t>
              </a:r>
              <a:r>
                <a:rPr lang="en-US" altLang="zh-CN" dirty="0"/>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2" cstate="print"/>
            <a:stretch>
              <a:fillRect/>
            </a:stretch>
          </p:blipFill>
          <p:spPr>
            <a:xfrm>
              <a:off x="1269262" y="1778522"/>
              <a:ext cx="151066" cy="148997"/>
            </a:xfrm>
            <a:prstGeom prst="rect">
              <a:avLst/>
            </a:prstGeom>
            <a:effectLst/>
          </p:spPr>
        </p:pic>
        <p:sp>
          <p:nvSpPr>
            <p:cNvPr id="22" name="内容占位符 2"/>
            <p:cNvSpPr txBox="1">
              <a:spLocks/>
            </p:cNvSpPr>
            <p:nvPr/>
          </p:nvSpPr>
          <p:spPr>
            <a:xfrm>
              <a:off x="1401826" y="1635646"/>
              <a:ext cx="40342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恢复下一个进程的执行上下文</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2766153"/>
            <a:ext cx="6988826" cy="293812"/>
            <a:chOff x="1262422" y="2766153"/>
            <a:chExt cx="6988826" cy="293812"/>
          </a:xfrm>
        </p:grpSpPr>
        <p:sp>
          <p:nvSpPr>
            <p:cNvPr id="23" name="内容占位符 2"/>
            <p:cNvSpPr txBox="1">
              <a:spLocks/>
            </p:cNvSpPr>
            <p:nvPr/>
          </p:nvSpPr>
          <p:spPr>
            <a:xfrm>
              <a:off x="1401826" y="2766153"/>
              <a:ext cx="6849422" cy="2938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从多个可用</a:t>
              </a:r>
              <a:r>
                <a:rPr lang="en-US" altLang="zh-CN" dirty="0"/>
                <a:t>CPU</a:t>
              </a:r>
              <a:r>
                <a:rPr lang="zh-CN" altLang="en-US" dirty="0"/>
                <a:t>中</a:t>
              </a:r>
              <a:r>
                <a:rPr lang="zh-CN" altLang="en-US" dirty="0">
                  <a:solidFill>
                    <a:srgbClr val="FF0000"/>
                  </a:solidFill>
                </a:rPr>
                <a:t>挑选</a:t>
              </a:r>
              <a:r>
                <a:rPr lang="zh-CN" altLang="en-US" dirty="0"/>
                <a:t>就绪进程可使用的</a:t>
              </a:r>
              <a:r>
                <a:rPr lang="en-US" altLang="zh-CN" dirty="0"/>
                <a:t>CPU</a:t>
              </a:r>
              <a:r>
                <a:rPr lang="zh-CN" altLang="en-US" dirty="0">
                  <a:solidFill>
                    <a:srgbClr val="FF0000"/>
                  </a:solidFill>
                </a:rPr>
                <a:t>资源</a:t>
              </a:r>
              <a:endParaRPr kumimoji="0" lang="zh-CN" altLang="en-US" sz="2000" b="1" i="0" u="none" strike="noStrike" kern="1200" cap="none" spc="0" normalizeH="0" baseline="0" noProof="0" dirty="0">
                <a:ln>
                  <a:noFill/>
                </a:ln>
                <a:solidFill>
                  <a:srgbClr val="FF0000"/>
                </a:solidFill>
                <a:effectLst/>
                <a:uLnTx/>
                <a:uFillTx/>
              </a:endParaRPr>
            </a:p>
          </p:txBody>
        </p:sp>
        <p:pic>
          <p:nvPicPr>
            <p:cNvPr id="24" name="图片 23" descr="小点1.png"/>
            <p:cNvPicPr>
              <a:picLocks noChangeAspect="1"/>
            </p:cNvPicPr>
            <p:nvPr/>
          </p:nvPicPr>
          <p:blipFill>
            <a:blip r:embed="rId2" cstate="print"/>
            <a:stretch>
              <a:fillRect/>
            </a:stretch>
          </p:blipFill>
          <p:spPr>
            <a:xfrm>
              <a:off x="1262422" y="2886025"/>
              <a:ext cx="151066" cy="148997"/>
            </a:xfrm>
            <a:prstGeom prst="rect">
              <a:avLst/>
            </a:prstGeom>
            <a:effectLst/>
          </p:spPr>
        </p:pic>
      </p:grpSp>
      <p:grpSp>
        <p:nvGrpSpPr>
          <p:cNvPr id="10" name="组合 9"/>
          <p:cNvGrpSpPr/>
          <p:nvPr/>
        </p:nvGrpSpPr>
        <p:grpSpPr>
          <a:xfrm>
            <a:off x="1262422" y="3476428"/>
            <a:ext cx="5095528" cy="620476"/>
            <a:chOff x="1262422" y="3476428"/>
            <a:chExt cx="5095528" cy="620476"/>
          </a:xfrm>
        </p:grpSpPr>
        <p:pic>
          <p:nvPicPr>
            <p:cNvPr id="35" name="图片 34" descr="小点1.png"/>
            <p:cNvPicPr>
              <a:picLocks noChangeAspect="1"/>
            </p:cNvPicPr>
            <p:nvPr/>
          </p:nvPicPr>
          <p:blipFill>
            <a:blip r:embed="rId2" cstate="print"/>
            <a:stretch>
              <a:fillRect/>
            </a:stretch>
          </p:blipFill>
          <p:spPr>
            <a:xfrm>
              <a:off x="1262422" y="3619304"/>
              <a:ext cx="151066" cy="148997"/>
            </a:xfrm>
            <a:prstGeom prst="rect">
              <a:avLst/>
            </a:prstGeom>
            <a:effectLst/>
          </p:spPr>
        </p:pic>
        <p:sp>
          <p:nvSpPr>
            <p:cNvPr id="36" name="内容占位符 2"/>
            <p:cNvSpPr txBox="1">
              <a:spLocks/>
            </p:cNvSpPr>
            <p:nvPr/>
          </p:nvSpPr>
          <p:spPr>
            <a:xfrm>
              <a:off x="1394986" y="3476428"/>
              <a:ext cx="49629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调度策略</a:t>
              </a:r>
              <a:endParaRPr lang="en-US" altLang="zh-CN" dirty="0"/>
            </a:p>
            <a:p>
              <a:pPr lvl="0">
                <a:spcBef>
                  <a:spcPct val="20000"/>
                </a:spcBef>
              </a:pPr>
              <a:r>
                <a:rPr lang="zh-CN" altLang="en-US" sz="1800" dirty="0"/>
                <a:t>    依据什么原则挑选进程</a:t>
              </a:r>
              <a:r>
                <a:rPr lang="en-US" altLang="zh-CN" sz="1800" dirty="0"/>
                <a:t>/</a:t>
              </a:r>
              <a:r>
                <a:rPr lang="zh-CN" altLang="en-US" sz="1800" dirty="0"/>
                <a:t>线程？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547664" y="3947907"/>
              <a:ext cx="151066" cy="148997"/>
            </a:xfrm>
            <a:prstGeom prst="rect">
              <a:avLst/>
            </a:prstGeom>
            <a:effectLst/>
          </p:spPr>
        </p:pic>
      </p:grpSp>
      <p:grpSp>
        <p:nvGrpSpPr>
          <p:cNvPr id="11" name="组合 10"/>
          <p:cNvGrpSpPr/>
          <p:nvPr/>
        </p:nvGrpSpPr>
        <p:grpSpPr>
          <a:xfrm>
            <a:off x="1262422" y="4149962"/>
            <a:ext cx="4023958" cy="630683"/>
            <a:chOff x="1262422" y="4149962"/>
            <a:chExt cx="4023958" cy="630683"/>
          </a:xfrm>
        </p:grpSpPr>
        <p:pic>
          <p:nvPicPr>
            <p:cNvPr id="37" name="图片 36" descr="小点1.png"/>
            <p:cNvPicPr>
              <a:picLocks noChangeAspect="1"/>
            </p:cNvPicPr>
            <p:nvPr/>
          </p:nvPicPr>
          <p:blipFill>
            <a:blip r:embed="rId2" cstate="print"/>
            <a:stretch>
              <a:fillRect/>
            </a:stretch>
          </p:blipFill>
          <p:spPr>
            <a:xfrm>
              <a:off x="1262422" y="4292838"/>
              <a:ext cx="151066" cy="148997"/>
            </a:xfrm>
            <a:prstGeom prst="rect">
              <a:avLst/>
            </a:prstGeom>
            <a:effectLst/>
          </p:spPr>
        </p:pic>
        <p:sp>
          <p:nvSpPr>
            <p:cNvPr id="38" name="内容占位符 2"/>
            <p:cNvSpPr txBox="1">
              <a:spLocks/>
            </p:cNvSpPr>
            <p:nvPr/>
          </p:nvSpPr>
          <p:spPr>
            <a:xfrm>
              <a:off x="1394986" y="4149962"/>
              <a:ext cx="38913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调度时机</a:t>
              </a:r>
              <a:endParaRPr lang="en-US" altLang="zh-CN" dirty="0"/>
            </a:p>
            <a:p>
              <a:pPr lvl="0">
                <a:spcBef>
                  <a:spcPct val="20000"/>
                </a:spcBef>
              </a:pPr>
              <a:r>
                <a:rPr lang="zh-CN" altLang="en-US" sz="1800" dirty="0"/>
                <a:t>    什么时候进行调度？</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534567" y="463164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调度算法</a:t>
            </a:r>
          </a:p>
        </p:txBody>
      </p:sp>
      <p:grpSp>
        <p:nvGrpSpPr>
          <p:cNvPr id="45" name="组合 44"/>
          <p:cNvGrpSpPr/>
          <p:nvPr/>
        </p:nvGrpSpPr>
        <p:grpSpPr>
          <a:xfrm>
            <a:off x="844893" y="915566"/>
            <a:ext cx="5956583" cy="2292366"/>
            <a:chOff x="844893" y="915566"/>
            <a:chExt cx="5956583" cy="2292366"/>
          </a:xfrm>
        </p:grpSpPr>
        <p:grpSp>
          <p:nvGrpSpPr>
            <p:cNvPr id="2" name="组合 1"/>
            <p:cNvGrpSpPr/>
            <p:nvPr/>
          </p:nvGrpSpPr>
          <p:grpSpPr>
            <a:xfrm>
              <a:off x="844893" y="915566"/>
              <a:ext cx="4084297" cy="428628"/>
              <a:chOff x="844893" y="915566"/>
              <a:chExt cx="4084297" cy="428628"/>
            </a:xfrm>
          </p:grpSpPr>
          <p:sp>
            <p:nvSpPr>
              <p:cNvPr id="9" name="内容占位符 2"/>
              <p:cNvSpPr txBox="1">
                <a:spLocks/>
              </p:cNvSpPr>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a:spLocks/>
              </p:cNvSpPr>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短进程优先算法</a:t>
                </a:r>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a:spLocks/>
              </p:cNvSpPr>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最高响应比优先算法</a:t>
                </a:r>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a:spLocks/>
              </p:cNvSpPr>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时间片轮转算法</a:t>
                </a:r>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a:spLocks/>
              </p:cNvSpPr>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多级反馈队列算法</a:t>
                </a:r>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a:spLocks/>
              </p:cNvSpPr>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公平共享调度算法</a:t>
                </a:r>
                <a:endParaRPr lang="en-US" altLang="zh-CN" sz="1800" dirty="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8141749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调度算法</a:t>
            </a:r>
          </a:p>
        </p:txBody>
      </p:sp>
      <p:grpSp>
        <p:nvGrpSpPr>
          <p:cNvPr id="2" name="组合 1"/>
          <p:cNvGrpSpPr/>
          <p:nvPr/>
        </p:nvGrpSpPr>
        <p:grpSpPr>
          <a:xfrm>
            <a:off x="844893" y="915566"/>
            <a:ext cx="4084297" cy="428628"/>
            <a:chOff x="844893" y="915566"/>
            <a:chExt cx="4084297" cy="428628"/>
          </a:xfrm>
        </p:grpSpPr>
        <p:sp>
          <p:nvSpPr>
            <p:cNvPr id="9" name="内容占位符 2"/>
            <p:cNvSpPr txBox="1">
              <a:spLocks/>
            </p:cNvSpPr>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5277" y="1635646"/>
            <a:ext cx="5956199" cy="1940004"/>
            <a:chOff x="845277" y="1267928"/>
            <a:chExt cx="5956199" cy="1940004"/>
          </a:xfrm>
        </p:grpSpPr>
        <p:grpSp>
          <p:nvGrpSpPr>
            <p:cNvPr id="4" name="组合 3"/>
            <p:cNvGrpSpPr/>
            <p:nvPr/>
          </p:nvGrpSpPr>
          <p:grpSpPr>
            <a:xfrm>
              <a:off x="845277" y="1267928"/>
              <a:ext cx="5956199" cy="426332"/>
              <a:chOff x="830379" y="1456910"/>
              <a:chExt cx="5956199" cy="426332"/>
            </a:xfrm>
          </p:grpSpPr>
          <p:sp>
            <p:nvSpPr>
              <p:cNvPr id="15" name="内容占位符 2"/>
              <p:cNvSpPr txBox="1">
                <a:spLocks/>
              </p:cNvSpPr>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短进程优先算法</a:t>
                </a:r>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a:spLocks/>
              </p:cNvSpPr>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最高响应比优先算法</a:t>
                </a:r>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a:spLocks/>
              </p:cNvSpPr>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时间片轮转算法</a:t>
                </a:r>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a:spLocks/>
              </p:cNvSpPr>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多级反馈队列算法</a:t>
                </a:r>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a:spLocks/>
              </p:cNvSpPr>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公平共享调度算法</a:t>
                </a:r>
                <a:endParaRPr lang="en-US" altLang="zh-CN" sz="1800" dirty="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1328746"/>
            <a:ext cx="5112521" cy="415246"/>
            <a:chOff x="1262422" y="1263614"/>
            <a:chExt cx="5112521" cy="415246"/>
          </a:xfrm>
        </p:grpSpPr>
        <p:sp>
          <p:nvSpPr>
            <p:cNvPr id="29" name="内容占位符 2"/>
            <p:cNvSpPr txBox="1">
              <a:spLocks/>
            </p:cNvSpPr>
            <p:nvPr/>
          </p:nvSpPr>
          <p:spPr>
            <a:xfrm>
              <a:off x="1397729" y="1263614"/>
              <a:ext cx="497721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a:t>FCFS: </a:t>
              </a:r>
              <a:r>
                <a:rPr lang="en-US" altLang="en-US" sz="1800" dirty="0"/>
                <a:t>First Come, First Served</a:t>
              </a:r>
            </a:p>
          </p:txBody>
        </p:sp>
        <p:pic>
          <p:nvPicPr>
            <p:cNvPr id="30" name="图片 29" descr="小点1.png"/>
            <p:cNvPicPr>
              <a:picLocks noChangeAspect="1"/>
            </p:cNvPicPr>
            <p:nvPr/>
          </p:nvPicPr>
          <p:blipFill>
            <a:blip r:embed="rId2" cstate="print"/>
            <a:stretch>
              <a:fillRect/>
            </a:stretch>
          </p:blipFill>
          <p:spPr>
            <a:xfrm>
              <a:off x="1262422" y="1315166"/>
              <a:ext cx="151066" cy="148997"/>
            </a:xfrm>
            <a:prstGeom prst="rect">
              <a:avLst/>
            </a:prstGeom>
            <a:effectLst/>
          </p:spPr>
        </p:pic>
      </p:grpSp>
    </p:spTree>
    <p:extLst>
      <p:ext uri="{BB962C8B-B14F-4D97-AF65-F5344CB8AC3E}">
        <p14:creationId xmlns:p14="http://schemas.microsoft.com/office/powerpoint/2010/main" val="3116755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调度算法</a:t>
            </a:r>
          </a:p>
        </p:txBody>
      </p:sp>
      <p:grpSp>
        <p:nvGrpSpPr>
          <p:cNvPr id="2" name="组合 1"/>
          <p:cNvGrpSpPr/>
          <p:nvPr/>
        </p:nvGrpSpPr>
        <p:grpSpPr>
          <a:xfrm>
            <a:off x="844893" y="915566"/>
            <a:ext cx="4084297" cy="428628"/>
            <a:chOff x="844893" y="915566"/>
            <a:chExt cx="4084297" cy="428628"/>
          </a:xfrm>
        </p:grpSpPr>
        <p:sp>
          <p:nvSpPr>
            <p:cNvPr id="9" name="内容占位符 2"/>
            <p:cNvSpPr txBox="1">
              <a:spLocks/>
            </p:cNvSpPr>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a:spLocks/>
            </p:cNvSpPr>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短进程优先算法</a:t>
              </a:r>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588834"/>
            <a:ext cx="5884761" cy="1567092"/>
            <a:chOff x="851882" y="1640840"/>
            <a:chExt cx="5884761" cy="1567092"/>
          </a:xfrm>
        </p:grpSpPr>
        <p:grpSp>
          <p:nvGrpSpPr>
            <p:cNvPr id="10" name="组合 9"/>
            <p:cNvGrpSpPr/>
            <p:nvPr/>
          </p:nvGrpSpPr>
          <p:grpSpPr>
            <a:xfrm>
              <a:off x="851882" y="1640840"/>
              <a:ext cx="3670183" cy="428628"/>
              <a:chOff x="830379" y="2540036"/>
              <a:chExt cx="3670183" cy="428628"/>
            </a:xfrm>
          </p:grpSpPr>
          <p:sp>
            <p:nvSpPr>
              <p:cNvPr id="24" name="内容占位符 2"/>
              <p:cNvSpPr txBox="1">
                <a:spLocks/>
              </p:cNvSpPr>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最高响应比优先算法</a:t>
                </a:r>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a:spLocks/>
              </p:cNvSpPr>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时间片轮转算法</a:t>
                </a:r>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a:spLocks/>
              </p:cNvSpPr>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多级反馈队列算法</a:t>
                </a:r>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a:spLocks/>
              </p:cNvSpPr>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公平共享调度算法</a:t>
                </a:r>
                <a:endParaRPr lang="en-US" altLang="zh-CN" sz="1800" dirty="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59714" y="1610509"/>
            <a:ext cx="6178817" cy="265408"/>
            <a:chOff x="1259714" y="1789432"/>
            <a:chExt cx="6178817" cy="265408"/>
          </a:xfrm>
        </p:grpSpPr>
        <p:pic>
          <p:nvPicPr>
            <p:cNvPr id="29" name="图片 28" descr="小点1.png"/>
            <p:cNvPicPr>
              <a:picLocks noChangeAspect="1"/>
            </p:cNvPicPr>
            <p:nvPr/>
          </p:nvPicPr>
          <p:blipFill>
            <a:blip r:embed="rId2" cstate="print"/>
            <a:stretch>
              <a:fillRect/>
            </a:stretch>
          </p:blipFill>
          <p:spPr>
            <a:xfrm>
              <a:off x="1259714" y="1862607"/>
              <a:ext cx="151066" cy="148997"/>
            </a:xfrm>
            <a:prstGeom prst="rect">
              <a:avLst/>
            </a:prstGeom>
            <a:effectLst/>
          </p:spPr>
        </p:pic>
        <p:sp>
          <p:nvSpPr>
            <p:cNvPr id="30" name="内容占位符 2"/>
            <p:cNvSpPr txBox="1">
              <a:spLocks/>
            </p:cNvSpPr>
            <p:nvPr/>
          </p:nvSpPr>
          <p:spPr>
            <a:xfrm>
              <a:off x="1389859" y="1789432"/>
              <a:ext cx="6048672" cy="2654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 </a:t>
              </a:r>
              <a:r>
                <a:rPr lang="zh-CN" altLang="en-US" sz="1800" dirty="0"/>
                <a:t>Shortest Process Next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1" name="组合 30"/>
          <p:cNvGrpSpPr/>
          <p:nvPr/>
        </p:nvGrpSpPr>
        <p:grpSpPr>
          <a:xfrm>
            <a:off x="1259714" y="1937428"/>
            <a:ext cx="6183944" cy="348456"/>
            <a:chOff x="1259714" y="2050498"/>
            <a:chExt cx="6183944" cy="348456"/>
          </a:xfrm>
        </p:grpSpPr>
        <p:pic>
          <p:nvPicPr>
            <p:cNvPr id="32" name="图片 31" descr="小点1.png"/>
            <p:cNvPicPr>
              <a:picLocks noChangeAspect="1"/>
            </p:cNvPicPr>
            <p:nvPr/>
          </p:nvPicPr>
          <p:blipFill>
            <a:blip r:embed="rId2" cstate="print"/>
            <a:stretch>
              <a:fillRect/>
            </a:stretch>
          </p:blipFill>
          <p:spPr>
            <a:xfrm>
              <a:off x="1259714" y="2112983"/>
              <a:ext cx="151066" cy="148997"/>
            </a:xfrm>
            <a:prstGeom prst="rect">
              <a:avLst/>
            </a:prstGeom>
            <a:effectLst/>
          </p:spPr>
        </p:pic>
        <p:sp>
          <p:nvSpPr>
            <p:cNvPr id="33" name="内容占位符 2"/>
            <p:cNvSpPr txBox="1">
              <a:spLocks/>
            </p:cNvSpPr>
            <p:nvPr/>
          </p:nvSpPr>
          <p:spPr>
            <a:xfrm>
              <a:off x="1394986" y="2050498"/>
              <a:ext cx="6048672" cy="348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SJF: </a:t>
              </a:r>
              <a:r>
                <a:rPr lang="zh-CN" altLang="en-US" sz="1800" dirty="0"/>
                <a:t>Shortest Job First</a:t>
              </a:r>
              <a:r>
                <a:rPr lang="en-US" altLang="zh-CN" sz="1800" dirty="0"/>
                <a:t> (</a:t>
              </a:r>
              <a:r>
                <a:rPr lang="zh-CN" altLang="en-US" sz="1800" dirty="0"/>
                <a:t>短作业优先算法</a:t>
              </a:r>
              <a:r>
                <a:rPr lang="en-US" altLang="zh-CN" sz="1800" dirty="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4" name="组合 33"/>
          <p:cNvGrpSpPr/>
          <p:nvPr/>
        </p:nvGrpSpPr>
        <p:grpSpPr>
          <a:xfrm>
            <a:off x="1248672" y="2263093"/>
            <a:ext cx="6176098" cy="400981"/>
            <a:chOff x="1248672" y="2319454"/>
            <a:chExt cx="6176098" cy="400981"/>
          </a:xfrm>
        </p:grpSpPr>
        <p:pic>
          <p:nvPicPr>
            <p:cNvPr id="35" name="图片 34" descr="小点1.png"/>
            <p:cNvPicPr>
              <a:picLocks noChangeAspect="1"/>
            </p:cNvPicPr>
            <p:nvPr/>
          </p:nvPicPr>
          <p:blipFill>
            <a:blip r:embed="rId2" cstate="print"/>
            <a:stretch>
              <a:fillRect/>
            </a:stretch>
          </p:blipFill>
          <p:spPr>
            <a:xfrm>
              <a:off x="1248672" y="2382486"/>
              <a:ext cx="151066" cy="148997"/>
            </a:xfrm>
            <a:prstGeom prst="rect">
              <a:avLst/>
            </a:prstGeom>
            <a:effectLst/>
          </p:spPr>
        </p:pic>
        <p:sp>
          <p:nvSpPr>
            <p:cNvPr id="36" name="内容占位符 2"/>
            <p:cNvSpPr txBox="1">
              <a:spLocks/>
            </p:cNvSpPr>
            <p:nvPr/>
          </p:nvSpPr>
          <p:spPr>
            <a:xfrm>
              <a:off x="1376098" y="2319454"/>
              <a:ext cx="6048672" cy="40098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SRT: </a:t>
              </a:r>
              <a:r>
                <a:rPr lang="zh-CN" altLang="en-US" sz="1800" dirty="0"/>
                <a:t>Shortest Remaining T</a:t>
              </a:r>
              <a:r>
                <a:rPr lang="en-US" altLang="zh-CN" sz="1800" dirty="0" err="1"/>
                <a:t>ime</a:t>
              </a:r>
              <a:r>
                <a:rPr lang="zh-CN" altLang="en-US" sz="1800" dirty="0"/>
                <a:t> </a:t>
              </a:r>
              <a:r>
                <a:rPr lang="en-US" altLang="zh-CN" sz="1800" dirty="0"/>
                <a:t>(</a:t>
              </a:r>
              <a:r>
                <a:rPr lang="zh-CN" altLang="en-US" sz="1800" dirty="0"/>
                <a:t>短剩余时间优先算法</a:t>
              </a:r>
              <a:r>
                <a:rPr lang="en-US" altLang="zh-CN" sz="1800" dirty="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41642660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调度算法</a:t>
            </a:r>
          </a:p>
        </p:txBody>
      </p:sp>
      <p:grpSp>
        <p:nvGrpSpPr>
          <p:cNvPr id="2" name="组合 1"/>
          <p:cNvGrpSpPr/>
          <p:nvPr/>
        </p:nvGrpSpPr>
        <p:grpSpPr>
          <a:xfrm>
            <a:off x="844893" y="915566"/>
            <a:ext cx="4084297" cy="428628"/>
            <a:chOff x="844893" y="915566"/>
            <a:chExt cx="4084297" cy="428628"/>
          </a:xfrm>
        </p:grpSpPr>
        <p:sp>
          <p:nvSpPr>
            <p:cNvPr id="9" name="内容占位符 2"/>
            <p:cNvSpPr txBox="1">
              <a:spLocks/>
            </p:cNvSpPr>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a:spLocks/>
            </p:cNvSpPr>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短进程优先算法</a:t>
              </a:r>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a:spLocks/>
            </p:cNvSpPr>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最高响应比优先算法</a:t>
              </a:r>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309674"/>
            <a:ext cx="5884761" cy="1198180"/>
            <a:chOff x="851882" y="2009752"/>
            <a:chExt cx="5884761" cy="1198180"/>
          </a:xfrm>
        </p:grpSpPr>
        <p:grpSp>
          <p:nvGrpSpPr>
            <p:cNvPr id="39" name="组合 38"/>
            <p:cNvGrpSpPr/>
            <p:nvPr/>
          </p:nvGrpSpPr>
          <p:grpSpPr>
            <a:xfrm>
              <a:off x="851882" y="2009752"/>
              <a:ext cx="4245677" cy="428628"/>
              <a:chOff x="830379" y="3097026"/>
              <a:chExt cx="4245677" cy="428628"/>
            </a:xfrm>
          </p:grpSpPr>
          <p:sp>
            <p:nvSpPr>
              <p:cNvPr id="17" name="内容占位符 2"/>
              <p:cNvSpPr txBox="1">
                <a:spLocks/>
              </p:cNvSpPr>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时间片轮转算法</a:t>
                </a:r>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a:spLocks/>
              </p:cNvSpPr>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多级反馈队列算法</a:t>
                </a:r>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a:spLocks/>
              </p:cNvSpPr>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公平共享调度算法</a:t>
                </a:r>
                <a:endParaRPr lang="en-US" altLang="zh-CN" sz="1800" dirty="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2041700"/>
            <a:ext cx="5902909" cy="299134"/>
            <a:chOff x="1262422" y="2869330"/>
            <a:chExt cx="5902909" cy="299134"/>
          </a:xfrm>
        </p:grpSpPr>
        <p:sp>
          <p:nvSpPr>
            <p:cNvPr id="29" name="内容占位符 2"/>
            <p:cNvSpPr txBox="1">
              <a:spLocks/>
            </p:cNvSpPr>
            <p:nvPr/>
          </p:nvSpPr>
          <p:spPr>
            <a:xfrm>
              <a:off x="1396029" y="2869330"/>
              <a:ext cx="5769302" cy="29913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a:t>HRRN: </a:t>
              </a:r>
              <a:r>
                <a:rPr lang="zh-CN" altLang="en-US" sz="1800" dirty="0"/>
                <a:t>Highest Response Ratio N</a:t>
              </a:r>
              <a:r>
                <a:rPr lang="en-US" altLang="zh-CN" sz="1800" dirty="0" err="1"/>
                <a:t>ext</a:t>
              </a:r>
              <a:endParaRPr lang="en-US" altLang="en-US" sz="1800" dirty="0"/>
            </a:p>
          </p:txBody>
        </p:sp>
        <p:pic>
          <p:nvPicPr>
            <p:cNvPr id="30" name="图片 29" descr="小点1.png"/>
            <p:cNvPicPr>
              <a:picLocks noChangeAspect="1"/>
            </p:cNvPicPr>
            <p:nvPr/>
          </p:nvPicPr>
          <p:blipFill>
            <a:blip r:embed="rId2" cstate="print"/>
            <a:stretch>
              <a:fillRect/>
            </a:stretch>
          </p:blipFill>
          <p:spPr>
            <a:xfrm>
              <a:off x="1262422" y="2927386"/>
              <a:ext cx="151066" cy="148997"/>
            </a:xfrm>
            <a:prstGeom prst="rect">
              <a:avLst/>
            </a:prstGeom>
            <a:effectLst/>
          </p:spPr>
        </p:pic>
      </p:grpSp>
    </p:spTree>
    <p:extLst>
      <p:ext uri="{BB962C8B-B14F-4D97-AF65-F5344CB8AC3E}">
        <p14:creationId xmlns:p14="http://schemas.microsoft.com/office/powerpoint/2010/main" val="23767235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调度算法</a:t>
            </a:r>
          </a:p>
        </p:txBody>
      </p:sp>
      <p:grpSp>
        <p:nvGrpSpPr>
          <p:cNvPr id="2" name="组合 1"/>
          <p:cNvGrpSpPr/>
          <p:nvPr/>
        </p:nvGrpSpPr>
        <p:grpSpPr>
          <a:xfrm>
            <a:off x="844893" y="915566"/>
            <a:ext cx="4084297" cy="428628"/>
            <a:chOff x="844893" y="915566"/>
            <a:chExt cx="4084297" cy="428628"/>
          </a:xfrm>
        </p:grpSpPr>
        <p:sp>
          <p:nvSpPr>
            <p:cNvPr id="9" name="内容占位符 2"/>
            <p:cNvSpPr txBox="1">
              <a:spLocks/>
            </p:cNvSpPr>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a:spLocks/>
            </p:cNvSpPr>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短进程优先算法</a:t>
              </a:r>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a:spLocks/>
            </p:cNvSpPr>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最高响应比优先算法</a:t>
              </a:r>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a:spLocks/>
            </p:cNvSpPr>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时间片轮转算法</a:t>
              </a:r>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1882" y="2782322"/>
            <a:ext cx="5884761" cy="797540"/>
            <a:chOff x="851882" y="2410392"/>
            <a:chExt cx="5884761" cy="797540"/>
          </a:xfrm>
        </p:grpSpPr>
        <p:grpSp>
          <p:nvGrpSpPr>
            <p:cNvPr id="41" name="组合 40"/>
            <p:cNvGrpSpPr/>
            <p:nvPr/>
          </p:nvGrpSpPr>
          <p:grpSpPr>
            <a:xfrm>
              <a:off x="851882" y="2410392"/>
              <a:ext cx="5884761" cy="428628"/>
              <a:chOff x="830379" y="3654016"/>
              <a:chExt cx="5884761" cy="428628"/>
            </a:xfrm>
          </p:grpSpPr>
          <p:sp>
            <p:nvSpPr>
              <p:cNvPr id="21" name="内容占位符 2"/>
              <p:cNvSpPr txBox="1">
                <a:spLocks/>
              </p:cNvSpPr>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多级反馈队列算法</a:t>
                </a:r>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a:spLocks/>
              </p:cNvSpPr>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公平共享调度算法</a:t>
                </a:r>
                <a:endParaRPr lang="en-US" altLang="zh-CN" sz="1800" dirty="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6" name="组合 25"/>
          <p:cNvGrpSpPr/>
          <p:nvPr/>
        </p:nvGrpSpPr>
        <p:grpSpPr>
          <a:xfrm>
            <a:off x="1262422" y="2459809"/>
            <a:ext cx="4382191" cy="415246"/>
            <a:chOff x="1262422" y="3433011"/>
            <a:chExt cx="4382191" cy="415246"/>
          </a:xfrm>
        </p:grpSpPr>
        <p:sp>
          <p:nvSpPr>
            <p:cNvPr id="29" name="内容占位符 2"/>
            <p:cNvSpPr txBox="1">
              <a:spLocks/>
            </p:cNvSpPr>
            <p:nvPr/>
          </p:nvSpPr>
          <p:spPr>
            <a:xfrm>
              <a:off x="1396029" y="3433011"/>
              <a:ext cx="424858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a:t>RR: </a:t>
              </a:r>
              <a:r>
                <a:rPr lang="en-US" altLang="en-US" sz="1800" dirty="0"/>
                <a:t>Round Robin</a:t>
              </a:r>
            </a:p>
          </p:txBody>
        </p:sp>
        <p:pic>
          <p:nvPicPr>
            <p:cNvPr id="30" name="图片 29" descr="小点1.png"/>
            <p:cNvPicPr>
              <a:picLocks noChangeAspect="1"/>
            </p:cNvPicPr>
            <p:nvPr/>
          </p:nvPicPr>
          <p:blipFill>
            <a:blip r:embed="rId2" cstate="print"/>
            <a:stretch>
              <a:fillRect/>
            </a:stretch>
          </p:blipFill>
          <p:spPr>
            <a:xfrm>
              <a:off x="1262422" y="3484376"/>
              <a:ext cx="151066" cy="148997"/>
            </a:xfrm>
            <a:prstGeom prst="rect">
              <a:avLst/>
            </a:prstGeom>
            <a:effectLst/>
          </p:spPr>
        </p:pic>
      </p:grpSp>
    </p:spTree>
    <p:extLst>
      <p:ext uri="{BB962C8B-B14F-4D97-AF65-F5344CB8AC3E}">
        <p14:creationId xmlns:p14="http://schemas.microsoft.com/office/powerpoint/2010/main" val="21057293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调度算法</a:t>
            </a:r>
          </a:p>
        </p:txBody>
      </p:sp>
      <p:grpSp>
        <p:nvGrpSpPr>
          <p:cNvPr id="2" name="组合 1"/>
          <p:cNvGrpSpPr/>
          <p:nvPr/>
        </p:nvGrpSpPr>
        <p:grpSpPr>
          <a:xfrm>
            <a:off x="844893" y="915566"/>
            <a:ext cx="4084297" cy="428628"/>
            <a:chOff x="844893" y="915566"/>
            <a:chExt cx="4084297" cy="428628"/>
          </a:xfrm>
        </p:grpSpPr>
        <p:sp>
          <p:nvSpPr>
            <p:cNvPr id="9" name="内容占位符 2"/>
            <p:cNvSpPr txBox="1">
              <a:spLocks/>
            </p:cNvSpPr>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a:spLocks/>
            </p:cNvSpPr>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短进程优先算法</a:t>
              </a:r>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a:spLocks/>
            </p:cNvSpPr>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最高响应比优先算法</a:t>
              </a:r>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a:spLocks/>
            </p:cNvSpPr>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时间片轮转算法</a:t>
              </a:r>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a:spLocks/>
            </p:cNvSpPr>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多级反馈队列算法</a:t>
              </a:r>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3151234"/>
            <a:ext cx="5884761" cy="428628"/>
            <a:chOff x="830379" y="4184242"/>
            <a:chExt cx="5884761" cy="428628"/>
          </a:xfrm>
        </p:grpSpPr>
        <p:sp>
          <p:nvSpPr>
            <p:cNvPr id="27" name="内容占位符 2"/>
            <p:cNvSpPr txBox="1">
              <a:spLocks/>
            </p:cNvSpPr>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公平共享调度算法</a:t>
              </a:r>
              <a:endParaRPr lang="en-US" altLang="zh-CN" sz="1800" dirty="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262422" y="2857431"/>
            <a:ext cx="4533714" cy="415246"/>
            <a:chOff x="1262422" y="3969928"/>
            <a:chExt cx="4533714" cy="415246"/>
          </a:xfrm>
        </p:grpSpPr>
        <p:sp>
          <p:nvSpPr>
            <p:cNvPr id="26" name="内容占位符 2"/>
            <p:cNvSpPr txBox="1">
              <a:spLocks/>
            </p:cNvSpPr>
            <p:nvPr/>
          </p:nvSpPr>
          <p:spPr>
            <a:xfrm>
              <a:off x="1394986" y="3969928"/>
              <a:ext cx="4401150"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80000"/>
                </a:lnSpc>
              </a:pPr>
              <a:r>
                <a:rPr lang="en-US" altLang="zh-CN" sz="1800" dirty="0"/>
                <a:t>MFQ: </a:t>
              </a:r>
              <a:r>
                <a:rPr lang="en-US" altLang="en-US" sz="1800" dirty="0"/>
                <a:t>Multilevel Feedback Queues</a:t>
              </a:r>
            </a:p>
          </p:txBody>
        </p:sp>
        <p:pic>
          <p:nvPicPr>
            <p:cNvPr id="29" name="图片 28" descr="小点1.png"/>
            <p:cNvPicPr>
              <a:picLocks noChangeAspect="1"/>
            </p:cNvPicPr>
            <p:nvPr/>
          </p:nvPicPr>
          <p:blipFill>
            <a:blip r:embed="rId2" cstate="print"/>
            <a:stretch>
              <a:fillRect/>
            </a:stretch>
          </p:blipFill>
          <p:spPr>
            <a:xfrm>
              <a:off x="1262422" y="4030942"/>
              <a:ext cx="151066" cy="148997"/>
            </a:xfrm>
            <a:prstGeom prst="rect">
              <a:avLst/>
            </a:prstGeom>
            <a:effectLst/>
          </p:spPr>
        </p:pic>
      </p:grpSp>
    </p:spTree>
    <p:extLst>
      <p:ext uri="{BB962C8B-B14F-4D97-AF65-F5344CB8AC3E}">
        <p14:creationId xmlns:p14="http://schemas.microsoft.com/office/powerpoint/2010/main" val="13934438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07265" y="18288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调度算法</a:t>
            </a:r>
          </a:p>
        </p:txBody>
      </p:sp>
      <p:grpSp>
        <p:nvGrpSpPr>
          <p:cNvPr id="45" name="组合 44"/>
          <p:cNvGrpSpPr/>
          <p:nvPr/>
        </p:nvGrpSpPr>
        <p:grpSpPr>
          <a:xfrm>
            <a:off x="844893" y="915566"/>
            <a:ext cx="5956583" cy="2292366"/>
            <a:chOff x="844893" y="915566"/>
            <a:chExt cx="5956583" cy="2292366"/>
          </a:xfrm>
        </p:grpSpPr>
        <p:grpSp>
          <p:nvGrpSpPr>
            <p:cNvPr id="2" name="组合 1"/>
            <p:cNvGrpSpPr/>
            <p:nvPr/>
          </p:nvGrpSpPr>
          <p:grpSpPr>
            <a:xfrm>
              <a:off x="844893" y="915566"/>
              <a:ext cx="4084297" cy="428628"/>
              <a:chOff x="844893" y="915566"/>
              <a:chExt cx="4084297" cy="428628"/>
            </a:xfrm>
          </p:grpSpPr>
          <p:sp>
            <p:nvSpPr>
              <p:cNvPr id="9" name="内容占位符 2"/>
              <p:cNvSpPr txBox="1">
                <a:spLocks/>
              </p:cNvSpPr>
              <p:nvPr/>
            </p:nvSpPr>
            <p:spPr>
              <a:xfrm>
                <a:off x="1142976" y="915566"/>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91556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5277" y="1267928"/>
              <a:ext cx="5956199" cy="426332"/>
              <a:chOff x="830379" y="1456910"/>
              <a:chExt cx="5956199" cy="426332"/>
            </a:xfrm>
          </p:grpSpPr>
          <p:sp>
            <p:nvSpPr>
              <p:cNvPr id="15" name="内容占位符 2"/>
              <p:cNvSpPr txBox="1">
                <a:spLocks/>
              </p:cNvSpPr>
              <p:nvPr/>
            </p:nvSpPr>
            <p:spPr>
              <a:xfrm>
                <a:off x="1128462" y="1456910"/>
                <a:ext cx="5658116" cy="4263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短进程优先算法</a:t>
                </a:r>
              </a:p>
            </p:txBody>
          </p:sp>
          <p:sp>
            <p:nvSpPr>
              <p:cNvPr id="16" name="TextBox 15"/>
              <p:cNvSpPr txBox="1"/>
              <p:nvPr/>
            </p:nvSpPr>
            <p:spPr>
              <a:xfrm>
                <a:off x="830379" y="14569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51882" y="1640840"/>
              <a:ext cx="3670183" cy="428628"/>
              <a:chOff x="830379" y="2540036"/>
              <a:chExt cx="3670183" cy="428628"/>
            </a:xfrm>
          </p:grpSpPr>
          <p:sp>
            <p:nvSpPr>
              <p:cNvPr id="24" name="内容占位符 2"/>
              <p:cNvSpPr txBox="1">
                <a:spLocks/>
              </p:cNvSpPr>
              <p:nvPr/>
            </p:nvSpPr>
            <p:spPr>
              <a:xfrm>
                <a:off x="1128462" y="2540036"/>
                <a:ext cx="33721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最高响应比优先算法</a:t>
                </a:r>
              </a:p>
            </p:txBody>
          </p:sp>
          <p:sp>
            <p:nvSpPr>
              <p:cNvPr id="25" name="TextBox 24"/>
              <p:cNvSpPr txBox="1"/>
              <p:nvPr/>
            </p:nvSpPr>
            <p:spPr>
              <a:xfrm>
                <a:off x="830379" y="254003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9" name="组合 38"/>
            <p:cNvGrpSpPr/>
            <p:nvPr/>
          </p:nvGrpSpPr>
          <p:grpSpPr>
            <a:xfrm>
              <a:off x="851882" y="2009752"/>
              <a:ext cx="4245677" cy="428628"/>
              <a:chOff x="830379" y="3097026"/>
              <a:chExt cx="4245677" cy="428628"/>
            </a:xfrm>
          </p:grpSpPr>
          <p:sp>
            <p:nvSpPr>
              <p:cNvPr id="17" name="内容占位符 2"/>
              <p:cNvSpPr txBox="1">
                <a:spLocks/>
              </p:cNvSpPr>
              <p:nvPr/>
            </p:nvSpPr>
            <p:spPr>
              <a:xfrm>
                <a:off x="1128462" y="3097026"/>
                <a:ext cx="3947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时间片轮转算法</a:t>
                </a:r>
              </a:p>
            </p:txBody>
          </p:sp>
          <p:sp>
            <p:nvSpPr>
              <p:cNvPr id="18" name="TextBox 17"/>
              <p:cNvSpPr txBox="1"/>
              <p:nvPr/>
            </p:nvSpPr>
            <p:spPr>
              <a:xfrm>
                <a:off x="830379" y="3109923"/>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851882" y="2410392"/>
              <a:ext cx="5884761" cy="428628"/>
              <a:chOff x="830379" y="3654016"/>
              <a:chExt cx="5884761" cy="428628"/>
            </a:xfrm>
          </p:grpSpPr>
          <p:sp>
            <p:nvSpPr>
              <p:cNvPr id="21" name="内容占位符 2"/>
              <p:cNvSpPr txBox="1">
                <a:spLocks/>
              </p:cNvSpPr>
              <p:nvPr/>
            </p:nvSpPr>
            <p:spPr>
              <a:xfrm>
                <a:off x="1128462" y="3654016"/>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多级反馈队列算法</a:t>
                </a:r>
              </a:p>
            </p:txBody>
          </p:sp>
          <p:sp>
            <p:nvSpPr>
              <p:cNvPr id="23" name="TextBox 22"/>
              <p:cNvSpPr txBox="1"/>
              <p:nvPr/>
            </p:nvSpPr>
            <p:spPr>
              <a:xfrm>
                <a:off x="830379" y="3654016"/>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3" name="组合 42"/>
            <p:cNvGrpSpPr/>
            <p:nvPr/>
          </p:nvGrpSpPr>
          <p:grpSpPr>
            <a:xfrm>
              <a:off x="851882" y="2779304"/>
              <a:ext cx="5884761" cy="428628"/>
              <a:chOff x="830379" y="4184242"/>
              <a:chExt cx="5884761" cy="428628"/>
            </a:xfrm>
          </p:grpSpPr>
          <p:sp>
            <p:nvSpPr>
              <p:cNvPr id="27" name="内容占位符 2"/>
              <p:cNvSpPr txBox="1">
                <a:spLocks/>
              </p:cNvSpPr>
              <p:nvPr/>
            </p:nvSpPr>
            <p:spPr>
              <a:xfrm>
                <a:off x="1128462" y="4184242"/>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公平共享调度算法</a:t>
                </a:r>
                <a:endParaRPr lang="en-US" altLang="zh-CN" sz="1800" dirty="0"/>
              </a:p>
            </p:txBody>
          </p:sp>
          <p:sp>
            <p:nvSpPr>
              <p:cNvPr id="28" name="TextBox 27"/>
              <p:cNvSpPr txBox="1"/>
              <p:nvPr/>
            </p:nvSpPr>
            <p:spPr>
              <a:xfrm>
                <a:off x="830379" y="41842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2" name="组合 21"/>
          <p:cNvGrpSpPr/>
          <p:nvPr/>
        </p:nvGrpSpPr>
        <p:grpSpPr>
          <a:xfrm>
            <a:off x="1270348" y="3161271"/>
            <a:ext cx="5708883" cy="428628"/>
            <a:chOff x="1272781" y="4500154"/>
            <a:chExt cx="5708883" cy="428628"/>
          </a:xfrm>
        </p:grpSpPr>
        <p:pic>
          <p:nvPicPr>
            <p:cNvPr id="26" name="图片 25" descr="小点1.png"/>
            <p:cNvPicPr>
              <a:picLocks noChangeAspect="1"/>
            </p:cNvPicPr>
            <p:nvPr/>
          </p:nvPicPr>
          <p:blipFill>
            <a:blip r:embed="rId2" cstate="print"/>
            <a:stretch>
              <a:fillRect/>
            </a:stretch>
          </p:blipFill>
          <p:spPr>
            <a:xfrm>
              <a:off x="1272781" y="4613103"/>
              <a:ext cx="151066" cy="148997"/>
            </a:xfrm>
            <a:prstGeom prst="rect">
              <a:avLst/>
            </a:prstGeom>
            <a:effectLst/>
          </p:spPr>
        </p:pic>
        <p:sp>
          <p:nvSpPr>
            <p:cNvPr id="29" name="内容占位符 2"/>
            <p:cNvSpPr txBox="1">
              <a:spLocks/>
            </p:cNvSpPr>
            <p:nvPr/>
          </p:nvSpPr>
          <p:spPr>
            <a:xfrm>
              <a:off x="1394986" y="4500154"/>
              <a:ext cx="55866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800" dirty="0"/>
                <a:t>FSS: </a:t>
              </a:r>
              <a:r>
                <a:rPr lang="en-US" altLang="en-US" sz="1800" dirty="0"/>
                <a:t>Fair Share Scheduling</a:t>
              </a:r>
              <a:endParaRPr lang="zh-CN" altLang="en-US" sz="1800" dirty="0"/>
            </a:p>
          </p:txBody>
        </p:sp>
      </p:grpSp>
    </p:spTree>
    <p:extLst>
      <p:ext uri="{BB962C8B-B14F-4D97-AF65-F5344CB8AC3E}">
        <p14:creationId xmlns:p14="http://schemas.microsoft.com/office/powerpoint/2010/main" val="4719490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dirty="0"/>
              <a:t>先来先服务算法</a:t>
            </a:r>
            <a:r>
              <a:rPr lang="en-US" altLang="zh-CN" sz="2400" dirty="0"/>
              <a:t>(First Come First Served, FCFS)</a:t>
            </a:r>
            <a:endParaRPr kumimoji="0" lang="zh-CN" altLang="en-US" sz="2400" b="1" i="0" u="none" strike="noStrike" kern="1200" cap="none" spc="0" normalizeH="0" baseline="0" noProof="0" dirty="0">
              <a:ln>
                <a:noFill/>
              </a:ln>
              <a:solidFill>
                <a:srgbClr val="11576A"/>
              </a:solidFill>
              <a:effectLst/>
              <a:uLnTx/>
              <a:uFillTx/>
              <a:cs typeface="+mj-cs"/>
            </a:endParaRPr>
          </a:p>
        </p:txBody>
      </p:sp>
      <p:grpSp>
        <p:nvGrpSpPr>
          <p:cNvPr id="2" name="组合 1"/>
          <p:cNvGrpSpPr/>
          <p:nvPr/>
        </p:nvGrpSpPr>
        <p:grpSpPr>
          <a:xfrm>
            <a:off x="844893" y="813696"/>
            <a:ext cx="6103371" cy="428628"/>
            <a:chOff x="844893" y="813696"/>
            <a:chExt cx="6103371" cy="428628"/>
          </a:xfrm>
        </p:grpSpPr>
        <p:sp>
          <p:nvSpPr>
            <p:cNvPr id="9" name="内容占位符 2"/>
            <p:cNvSpPr txBox="1">
              <a:spLocks/>
            </p:cNvSpPr>
            <p:nvPr/>
          </p:nvSpPr>
          <p:spPr>
            <a:xfrm>
              <a:off x="1142976" y="813696"/>
              <a:ext cx="5805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依据进程进入就绪状态的先后顺序排列</a:t>
              </a:r>
            </a:p>
          </p:txBody>
        </p:sp>
        <p:sp>
          <p:nvSpPr>
            <p:cNvPr id="12" name="TextBox 11"/>
            <p:cNvSpPr txBox="1"/>
            <p:nvPr/>
          </p:nvSpPr>
          <p:spPr>
            <a:xfrm>
              <a:off x="844893" y="81369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30379" y="1457084"/>
            <a:ext cx="5241819" cy="471724"/>
            <a:chOff x="830379" y="1457084"/>
            <a:chExt cx="5241819" cy="471724"/>
          </a:xfrm>
        </p:grpSpPr>
        <p:sp>
          <p:nvSpPr>
            <p:cNvPr id="15" name="内容占位符 2"/>
            <p:cNvSpPr txBox="1">
              <a:spLocks/>
            </p:cNvSpPr>
            <p:nvPr/>
          </p:nvSpPr>
          <p:spPr>
            <a:xfrm>
              <a:off x="1128462" y="147115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dirty="0"/>
                <a:t>FCFS</a:t>
              </a:r>
              <a:r>
                <a:rPr lang="zh-CN" altLang="en-US" dirty="0"/>
                <a:t>算法的周转时间</a:t>
              </a:r>
              <a:endParaRPr lang="en-US" altLang="zh-CN" dirty="0"/>
            </a:p>
          </p:txBody>
        </p:sp>
        <p:sp>
          <p:nvSpPr>
            <p:cNvPr id="16" name="TextBox 15"/>
            <p:cNvSpPr txBox="1"/>
            <p:nvPr/>
          </p:nvSpPr>
          <p:spPr>
            <a:xfrm>
              <a:off x="830379" y="14570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156372"/>
            <a:ext cx="7486042" cy="415246"/>
            <a:chOff x="1262422" y="1156372"/>
            <a:chExt cx="7486042" cy="415246"/>
          </a:xfrm>
        </p:grpSpPr>
        <p:sp>
          <p:nvSpPr>
            <p:cNvPr id="30" name="内容占位符 2"/>
            <p:cNvSpPr txBox="1">
              <a:spLocks/>
            </p:cNvSpPr>
            <p:nvPr/>
          </p:nvSpPr>
          <p:spPr>
            <a:xfrm>
              <a:off x="1394986" y="1156372"/>
              <a:ext cx="7353478"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进程进入等待或结束状态时，就绪队列中的下一个进程占用</a:t>
              </a:r>
              <a:r>
                <a:rPr lang="en-US" altLang="zh-CN" dirty="0"/>
                <a:t>CPU</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257730"/>
              <a:ext cx="151066" cy="148997"/>
            </a:xfrm>
            <a:prstGeom prst="rect">
              <a:avLst/>
            </a:prstGeom>
            <a:effectLst/>
          </p:spPr>
        </p:pic>
      </p:grpSp>
      <p:grpSp>
        <p:nvGrpSpPr>
          <p:cNvPr id="5" name="组合 4"/>
          <p:cNvGrpSpPr/>
          <p:nvPr/>
        </p:nvGrpSpPr>
        <p:grpSpPr>
          <a:xfrm>
            <a:off x="881614" y="2211710"/>
            <a:ext cx="5778618" cy="1197294"/>
            <a:chOff x="865084" y="2073980"/>
            <a:chExt cx="5778618" cy="1197294"/>
          </a:xfrm>
        </p:grpSpPr>
        <p:sp>
          <p:nvSpPr>
            <p:cNvPr id="32" name="内容占位符 2"/>
            <p:cNvSpPr txBox="1">
              <a:spLocks/>
            </p:cNvSpPr>
            <p:nvPr/>
          </p:nvSpPr>
          <p:spPr>
            <a:xfrm>
              <a:off x="1128462" y="2073980"/>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zh-CN" altLang="en-US" sz="1800" baseline="-25000" dirty="0">
                  <a:solidFill>
                    <a:srgbClr val="0070C0"/>
                  </a:solidFill>
                </a:rPr>
                <a:t>1</a:t>
              </a:r>
              <a:r>
                <a:rPr lang="zh-CN" altLang="en-US" sz="1800" dirty="0">
                  <a:solidFill>
                    <a:srgbClr val="0070C0"/>
                  </a:solidFill>
                </a:rPr>
                <a:t>, P</a:t>
              </a:r>
              <a:r>
                <a:rPr lang="zh-CN" altLang="en-US" sz="1800" baseline="-25000" dirty="0">
                  <a:solidFill>
                    <a:srgbClr val="0070C0"/>
                  </a:solidFill>
                </a:rPr>
                <a:t>2</a:t>
              </a:r>
              <a:r>
                <a:rPr lang="zh-CN" altLang="en-US" sz="1800" dirty="0">
                  <a:solidFill>
                    <a:srgbClr val="0070C0"/>
                  </a:solidFill>
                </a:rPr>
                <a:t>, P</a:t>
              </a:r>
              <a:r>
                <a:rPr lang="zh-CN" altLang="en-US" sz="1800" baseline="-25000" dirty="0">
                  <a:solidFill>
                    <a:srgbClr val="0070C0"/>
                  </a:solidFill>
                </a:rPr>
                <a:t>3</a:t>
              </a:r>
            </a:p>
          </p:txBody>
        </p:sp>
        <p:sp>
          <p:nvSpPr>
            <p:cNvPr id="20" name="内容占位符 2"/>
            <p:cNvSpPr txBox="1">
              <a:spLocks/>
            </p:cNvSpPr>
            <p:nvPr/>
          </p:nvSpPr>
          <p:spPr>
            <a:xfrm>
              <a:off x="865084" y="2816685"/>
              <a:ext cx="133514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grpSp>
          <p:nvGrpSpPr>
            <p:cNvPr id="41" name="组合 40"/>
            <p:cNvGrpSpPr/>
            <p:nvPr/>
          </p:nvGrpSpPr>
          <p:grpSpPr>
            <a:xfrm>
              <a:off x="2071670" y="2464602"/>
              <a:ext cx="4325620" cy="432000"/>
              <a:chOff x="2395140" y="2643188"/>
              <a:chExt cx="4325620" cy="432000"/>
            </a:xfrm>
          </p:grpSpPr>
          <p:sp>
            <p:nvSpPr>
              <p:cNvPr id="21" name="矩形 20"/>
              <p:cNvSpPr/>
              <p:nvPr/>
            </p:nvSpPr>
            <p:spPr>
              <a:xfrm>
                <a:off x="2395140" y="264318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6000760" y="264318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5286380" y="264318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3614731" y="2671763"/>
                <a:ext cx="45878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3" name="TextBox 32"/>
              <p:cNvSpPr txBox="1"/>
              <p:nvPr/>
            </p:nvSpPr>
            <p:spPr>
              <a:xfrm>
                <a:off x="5429256" y="2671763"/>
                <a:ext cx="45878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34" name="TextBox 33"/>
              <p:cNvSpPr txBox="1"/>
              <p:nvPr/>
            </p:nvSpPr>
            <p:spPr>
              <a:xfrm>
                <a:off x="6132534" y="2671706"/>
                <a:ext cx="458780"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5" name="内容占位符 2"/>
            <p:cNvSpPr txBox="1">
              <a:spLocks/>
            </p:cNvSpPr>
            <p:nvPr/>
          </p:nvSpPr>
          <p:spPr>
            <a:xfrm>
              <a:off x="1898634" y="2845604"/>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46" name="内容占位符 2"/>
            <p:cNvSpPr txBox="1">
              <a:spLocks/>
            </p:cNvSpPr>
            <p:nvPr/>
          </p:nvSpPr>
          <p:spPr>
            <a:xfrm>
              <a:off x="471487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12</a:t>
              </a:r>
              <a:endParaRPr lang="zh-CN" altLang="en-US" sz="1600" baseline="-25000"/>
            </a:p>
          </p:txBody>
        </p:sp>
        <p:sp>
          <p:nvSpPr>
            <p:cNvPr id="47" name="内容占位符 2"/>
            <p:cNvSpPr txBox="1">
              <a:spLocks/>
            </p:cNvSpPr>
            <p:nvPr/>
          </p:nvSpPr>
          <p:spPr>
            <a:xfrm>
              <a:off x="542925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15</a:t>
              </a:r>
              <a:endParaRPr lang="zh-CN" altLang="en-US" sz="1600" baseline="-25000"/>
            </a:p>
          </p:txBody>
        </p:sp>
        <p:sp>
          <p:nvSpPr>
            <p:cNvPr id="48" name="内容占位符 2"/>
            <p:cNvSpPr txBox="1">
              <a:spLocks/>
            </p:cNvSpPr>
            <p:nvPr/>
          </p:nvSpPr>
          <p:spPr>
            <a:xfrm>
              <a:off x="6072198"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18</a:t>
              </a:r>
              <a:endParaRPr lang="zh-CN" altLang="en-US" sz="1600" baseline="-25000" dirty="0"/>
            </a:p>
          </p:txBody>
        </p:sp>
      </p:grpSp>
      <p:sp>
        <p:nvSpPr>
          <p:cNvPr id="50" name="内容占位符 2"/>
          <p:cNvSpPr txBox="1">
            <a:spLocks/>
          </p:cNvSpPr>
          <p:nvPr/>
        </p:nvSpPr>
        <p:spPr>
          <a:xfrm>
            <a:off x="2571736" y="319935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dirty="0"/>
              <a:t>周转时间</a:t>
            </a:r>
            <a:r>
              <a:rPr lang="en-US" altLang="zh-CN" sz="2400" baseline="-25000" dirty="0"/>
              <a:t>=(12+15+18)/3=15</a:t>
            </a:r>
            <a:endParaRPr lang="zh-CN" altLang="en-US" sz="2400" baseline="-25000" dirty="0"/>
          </a:p>
        </p:txBody>
      </p:sp>
      <p:grpSp>
        <p:nvGrpSpPr>
          <p:cNvPr id="6" name="组合 5"/>
          <p:cNvGrpSpPr/>
          <p:nvPr/>
        </p:nvGrpSpPr>
        <p:grpSpPr>
          <a:xfrm>
            <a:off x="867714" y="3628345"/>
            <a:ext cx="5775988" cy="1220819"/>
            <a:chOff x="867714" y="3681279"/>
            <a:chExt cx="5775988" cy="1220819"/>
          </a:xfrm>
        </p:grpSpPr>
        <p:sp>
          <p:nvSpPr>
            <p:cNvPr id="14" name="内容占位符 2"/>
            <p:cNvSpPr txBox="1">
              <a:spLocks/>
            </p:cNvSpPr>
            <p:nvPr/>
          </p:nvSpPr>
          <p:spPr>
            <a:xfrm>
              <a:off x="1176583" y="3681279"/>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en-US" altLang="zh-CN" sz="1800" baseline="-25000" dirty="0">
                  <a:solidFill>
                    <a:srgbClr val="0070C0"/>
                  </a:solidFill>
                </a:rPr>
                <a:t>2</a:t>
              </a:r>
              <a:r>
                <a:rPr lang="zh-CN" altLang="en-US" sz="1800" dirty="0">
                  <a:solidFill>
                    <a:srgbClr val="0070C0"/>
                  </a:solidFill>
                </a:rPr>
                <a:t>, P</a:t>
              </a:r>
              <a:r>
                <a:rPr lang="en-US" altLang="zh-CN" sz="1800" baseline="-25000" dirty="0">
                  <a:solidFill>
                    <a:srgbClr val="0070C0"/>
                  </a:solidFill>
                </a:rPr>
                <a:t>3</a:t>
              </a:r>
              <a:r>
                <a:rPr lang="zh-CN" altLang="en-US" sz="1800" dirty="0">
                  <a:solidFill>
                    <a:srgbClr val="0070C0"/>
                  </a:solidFill>
                </a:rPr>
                <a:t>, P</a:t>
              </a:r>
              <a:r>
                <a:rPr lang="en-US" altLang="zh-CN" sz="1800" baseline="-25000" dirty="0">
                  <a:solidFill>
                    <a:srgbClr val="0070C0"/>
                  </a:solidFill>
                </a:rPr>
                <a:t>1</a:t>
              </a:r>
              <a:endParaRPr lang="zh-CN" altLang="en-US" sz="1800" baseline="-25000" dirty="0">
                <a:solidFill>
                  <a:srgbClr val="0070C0"/>
                </a:solidFill>
              </a:endParaRPr>
            </a:p>
          </p:txBody>
        </p:sp>
        <p:grpSp>
          <p:nvGrpSpPr>
            <p:cNvPr id="42" name="组合 41"/>
            <p:cNvGrpSpPr/>
            <p:nvPr/>
          </p:nvGrpSpPr>
          <p:grpSpPr>
            <a:xfrm>
              <a:off x="2071670" y="4094294"/>
              <a:ext cx="4320000" cy="432000"/>
              <a:chOff x="3428992" y="4429138"/>
              <a:chExt cx="4320000" cy="432000"/>
            </a:xfrm>
          </p:grpSpPr>
          <p:sp>
            <p:nvSpPr>
              <p:cNvPr id="35" name="矩形 34"/>
              <p:cNvSpPr/>
              <p:nvPr/>
            </p:nvSpPr>
            <p:spPr>
              <a:xfrm>
                <a:off x="3428992" y="442913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4143372" y="442913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3428992" y="442913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000760" y="4429138"/>
                <a:ext cx="45878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9" name="TextBox 38"/>
              <p:cNvSpPr txBox="1"/>
              <p:nvPr/>
            </p:nvSpPr>
            <p:spPr>
              <a:xfrm>
                <a:off x="3557354" y="4429138"/>
                <a:ext cx="45878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40" name="TextBox 39"/>
              <p:cNvSpPr txBox="1"/>
              <p:nvPr/>
            </p:nvSpPr>
            <p:spPr>
              <a:xfrm>
                <a:off x="4243838" y="4429138"/>
                <a:ext cx="458780"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4" name="内容占位符 2"/>
            <p:cNvSpPr txBox="1">
              <a:spLocks/>
            </p:cNvSpPr>
            <p:nvPr/>
          </p:nvSpPr>
          <p:spPr>
            <a:xfrm>
              <a:off x="867714" y="4456688"/>
              <a:ext cx="160355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sp>
          <p:nvSpPr>
            <p:cNvPr id="51" name="内容占位符 2"/>
            <p:cNvSpPr txBox="1">
              <a:spLocks/>
            </p:cNvSpPr>
            <p:nvPr/>
          </p:nvSpPr>
          <p:spPr>
            <a:xfrm>
              <a:off x="1898634" y="4476428"/>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52" name="内容占位符 2"/>
            <p:cNvSpPr txBox="1">
              <a:spLocks/>
            </p:cNvSpPr>
            <p:nvPr/>
          </p:nvSpPr>
          <p:spPr>
            <a:xfrm>
              <a:off x="261414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3</a:t>
              </a:r>
              <a:endParaRPr lang="zh-CN" altLang="en-US" sz="1600" baseline="-25000" dirty="0"/>
            </a:p>
          </p:txBody>
        </p:sp>
        <p:sp>
          <p:nvSpPr>
            <p:cNvPr id="53" name="内容占位符 2"/>
            <p:cNvSpPr txBox="1">
              <a:spLocks/>
            </p:cNvSpPr>
            <p:nvPr/>
          </p:nvSpPr>
          <p:spPr>
            <a:xfrm>
              <a:off x="332852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6</a:t>
              </a:r>
              <a:endParaRPr lang="zh-CN" altLang="en-US" sz="1600" baseline="-25000"/>
            </a:p>
          </p:txBody>
        </p:sp>
        <p:sp>
          <p:nvSpPr>
            <p:cNvPr id="54" name="内容占位符 2"/>
            <p:cNvSpPr txBox="1">
              <a:spLocks/>
            </p:cNvSpPr>
            <p:nvPr/>
          </p:nvSpPr>
          <p:spPr>
            <a:xfrm>
              <a:off x="6072198"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18</a:t>
              </a:r>
              <a:endParaRPr lang="zh-CN" altLang="en-US" sz="1600" baseline="-25000"/>
            </a:p>
          </p:txBody>
        </p:sp>
      </p:grpSp>
      <p:sp>
        <p:nvSpPr>
          <p:cNvPr id="55" name="内容占位符 2"/>
          <p:cNvSpPr txBox="1">
            <a:spLocks/>
          </p:cNvSpPr>
          <p:nvPr/>
        </p:nvSpPr>
        <p:spPr>
          <a:xfrm>
            <a:off x="2571736" y="463951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a:t>周转时间</a:t>
            </a:r>
            <a:r>
              <a:rPr lang="en-US" altLang="zh-CN" sz="2400" baseline="-25000"/>
              <a:t>=(3+6+18)/3=9</a:t>
            </a:r>
            <a:endParaRPr lang="zh-CN" altLang="en-US" sz="2400" baseline="-25000"/>
          </a:p>
        </p:txBody>
      </p:sp>
      <p:grpSp>
        <p:nvGrpSpPr>
          <p:cNvPr id="7" name="组合 6"/>
          <p:cNvGrpSpPr/>
          <p:nvPr/>
        </p:nvGrpSpPr>
        <p:grpSpPr>
          <a:xfrm>
            <a:off x="1264892" y="1800892"/>
            <a:ext cx="5086965" cy="457656"/>
            <a:chOff x="1264892" y="1800892"/>
            <a:chExt cx="5086965" cy="457656"/>
          </a:xfrm>
        </p:grpSpPr>
        <p:sp>
          <p:nvSpPr>
            <p:cNvPr id="43" name="内容占位符 2"/>
            <p:cNvSpPr txBox="1">
              <a:spLocks/>
            </p:cNvSpPr>
            <p:nvPr/>
          </p:nvSpPr>
          <p:spPr>
            <a:xfrm>
              <a:off x="1408121" y="180089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示例：3个进程，计算时间分别为12,3,</a:t>
              </a:r>
              <a:r>
                <a:rPr lang="en-US" altLang="zh-CN" dirty="0"/>
                <a:t>3</a:t>
              </a:r>
              <a:endParaRPr lang="zh-CN" altLang="en-US" dirty="0"/>
            </a:p>
          </p:txBody>
        </p:sp>
        <p:pic>
          <p:nvPicPr>
            <p:cNvPr id="49" name="图片 48" descr="小点1.png"/>
            <p:cNvPicPr>
              <a:picLocks noChangeAspect="1"/>
            </p:cNvPicPr>
            <p:nvPr/>
          </p:nvPicPr>
          <p:blipFill>
            <a:blip r:embed="rId2" cstate="print"/>
            <a:stretch>
              <a:fillRect/>
            </a:stretch>
          </p:blipFill>
          <p:spPr>
            <a:xfrm>
              <a:off x="1264892" y="1922957"/>
              <a:ext cx="151066" cy="148997"/>
            </a:xfrm>
            <a:prstGeom prst="rect">
              <a:avLst/>
            </a:prstGeom>
            <a:effectLst/>
          </p:spPr>
        </p:pic>
      </p:grpSp>
    </p:spTree>
    <p:extLst>
      <p:ext uri="{BB962C8B-B14F-4D97-AF65-F5344CB8AC3E}">
        <p14:creationId xmlns:p14="http://schemas.microsoft.com/office/powerpoint/2010/main" val="8661458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a:t>先来先服务算法的特征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518876" y="2326213"/>
            <a:ext cx="5457066" cy="671970"/>
            <a:chOff x="1518876" y="2326213"/>
            <a:chExt cx="5457066" cy="671970"/>
          </a:xfrm>
        </p:grpSpPr>
        <p:pic>
          <p:nvPicPr>
            <p:cNvPr id="35" name="图片 34" descr="小点1.png"/>
            <p:cNvPicPr>
              <a:picLocks noChangeAspect="1"/>
            </p:cNvPicPr>
            <p:nvPr/>
          </p:nvPicPr>
          <p:blipFill>
            <a:blip r:embed="rId2" cstate="print"/>
            <a:stretch>
              <a:fillRect/>
            </a:stretch>
          </p:blipFill>
          <p:spPr>
            <a:xfrm>
              <a:off x="1518876" y="2457172"/>
              <a:ext cx="151066" cy="148997"/>
            </a:xfrm>
            <a:prstGeom prst="rect">
              <a:avLst/>
            </a:prstGeom>
            <a:effectLst/>
          </p:spPr>
        </p:pic>
        <p:sp>
          <p:nvSpPr>
            <p:cNvPr id="36" name="内容占位符 2"/>
            <p:cNvSpPr txBox="1">
              <a:spLocks/>
            </p:cNvSpPr>
            <p:nvPr/>
          </p:nvSpPr>
          <p:spPr>
            <a:xfrm>
              <a:off x="1655788" y="2326213"/>
              <a:ext cx="5320154" cy="6719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短进程可能排在长进程后面</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70854" y="2737128"/>
            <a:ext cx="4918910" cy="387350"/>
            <a:chOff x="1270854" y="2737128"/>
            <a:chExt cx="4918910" cy="387350"/>
          </a:xfrm>
        </p:grpSpPr>
        <p:pic>
          <p:nvPicPr>
            <p:cNvPr id="23" name="图片 22" descr="小点1.png"/>
            <p:cNvPicPr>
              <a:picLocks noChangeAspect="1"/>
            </p:cNvPicPr>
            <p:nvPr/>
          </p:nvPicPr>
          <p:blipFill>
            <a:blip r:embed="rId2" cstate="print"/>
            <a:stretch>
              <a:fillRect/>
            </a:stretch>
          </p:blipFill>
          <p:spPr>
            <a:xfrm>
              <a:off x="1270854" y="2856304"/>
              <a:ext cx="151066" cy="148997"/>
            </a:xfrm>
            <a:prstGeom prst="rect">
              <a:avLst/>
            </a:prstGeom>
            <a:effectLst/>
          </p:spPr>
        </p:pic>
        <p:sp>
          <p:nvSpPr>
            <p:cNvPr id="26" name="内容占位符 2"/>
            <p:cNvSpPr txBox="1">
              <a:spLocks/>
            </p:cNvSpPr>
            <p:nvPr/>
          </p:nvSpPr>
          <p:spPr>
            <a:xfrm>
              <a:off x="1403418" y="2737128"/>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I/O资源和CPU资源的利用率较低</a:t>
              </a:r>
              <a:endParaRPr kumimoji="0" lang="zh-CN" altLang="en-US" b="1" i="0" u="none" strike="noStrike" kern="1200" cap="none" spc="0" normalizeH="0" baseline="0" noProof="0" dirty="0">
                <a:ln>
                  <a:noFill/>
                </a:ln>
                <a:effectLst/>
                <a:uLnTx/>
                <a:uFillTx/>
              </a:endParaRPr>
            </a:p>
          </p:txBody>
        </p:sp>
      </p:grpSp>
      <p:grpSp>
        <p:nvGrpSpPr>
          <p:cNvPr id="3" name="组合 2"/>
          <p:cNvGrpSpPr/>
          <p:nvPr/>
        </p:nvGrpSpPr>
        <p:grpSpPr>
          <a:xfrm>
            <a:off x="830379" y="1685466"/>
            <a:ext cx="3527307" cy="700998"/>
            <a:chOff x="830379" y="1685466"/>
            <a:chExt cx="3527307" cy="700998"/>
          </a:xfrm>
        </p:grpSpPr>
        <p:sp>
          <p:nvSpPr>
            <p:cNvPr id="15" name="内容占位符 2"/>
            <p:cNvSpPr txBox="1">
              <a:spLocks/>
            </p:cNvSpPr>
            <p:nvPr/>
          </p:nvSpPr>
          <p:spPr>
            <a:xfrm>
              <a:off x="1128462" y="1685466"/>
              <a:ext cx="8717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缺点</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70854" y="2091715"/>
              <a:ext cx="151066" cy="148997"/>
            </a:xfrm>
            <a:prstGeom prst="rect">
              <a:avLst/>
            </a:prstGeom>
            <a:effectLst/>
          </p:spPr>
        </p:pic>
        <p:sp>
          <p:nvSpPr>
            <p:cNvPr id="32" name="内容占位符 2"/>
            <p:cNvSpPr txBox="1">
              <a:spLocks/>
            </p:cNvSpPr>
            <p:nvPr/>
          </p:nvSpPr>
          <p:spPr>
            <a:xfrm>
              <a:off x="1394986" y="2009548"/>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平均等待时间波动较大</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2226909" cy="719592"/>
            <a:chOff x="844893" y="1028010"/>
            <a:chExt cx="2226909"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优点</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9624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简单</a:t>
              </a: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6" name="组合 5"/>
          <p:cNvGrpSpPr/>
          <p:nvPr/>
        </p:nvGrpSpPr>
        <p:grpSpPr>
          <a:xfrm>
            <a:off x="1532011" y="3161098"/>
            <a:ext cx="5200229" cy="642942"/>
            <a:chOff x="1532011" y="3161098"/>
            <a:chExt cx="5200229" cy="642942"/>
          </a:xfrm>
        </p:grpSpPr>
        <p:sp>
          <p:nvSpPr>
            <p:cNvPr id="21" name="内容占位符 2"/>
            <p:cNvSpPr txBox="1">
              <a:spLocks/>
            </p:cNvSpPr>
            <p:nvPr/>
          </p:nvSpPr>
          <p:spPr>
            <a:xfrm>
              <a:off x="1669942" y="3161098"/>
              <a:ext cx="5062298"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CPU密集型进程会导致I/O设备闲置时，</a:t>
              </a:r>
              <a:endParaRPr lang="en-US" altLang="zh-CN" sz="1800" dirty="0"/>
            </a:p>
            <a:p>
              <a:pPr marL="0" lvl="1" indent="0"/>
              <a:r>
                <a:rPr lang="zh-CN" altLang="en-US" sz="1800" dirty="0"/>
                <a:t>I/O密集型进程也等待</a:t>
              </a:r>
              <a:endParaRPr kumimoji="0" lang="zh-CN" altLang="en-US" sz="1800" b="1" i="0" u="none" strike="noStrike" kern="1200" cap="none" spc="0" normalizeH="0" baseline="0" noProof="0" dirty="0">
                <a:ln>
                  <a:noFill/>
                </a:ln>
                <a:effectLst/>
                <a:uLnTx/>
                <a:uFillTx/>
              </a:endParaRPr>
            </a:p>
          </p:txBody>
        </p:sp>
        <p:pic>
          <p:nvPicPr>
            <p:cNvPr id="17" name="图片 16" descr="小点1.png"/>
            <p:cNvPicPr>
              <a:picLocks noChangeAspect="1"/>
            </p:cNvPicPr>
            <p:nvPr/>
          </p:nvPicPr>
          <p:blipFill>
            <a:blip r:embed="rId2" cstate="print"/>
            <a:stretch>
              <a:fillRect/>
            </a:stretch>
          </p:blipFill>
          <p:spPr>
            <a:xfrm>
              <a:off x="1532011" y="3248261"/>
              <a:ext cx="151066" cy="148997"/>
            </a:xfrm>
            <a:prstGeom prst="rect">
              <a:avLst/>
            </a:prstGeom>
            <a:effectLst/>
          </p:spPr>
        </p:pic>
      </p:grpSp>
    </p:spTree>
    <p:extLst>
      <p:ext uri="{BB962C8B-B14F-4D97-AF65-F5344CB8AC3E}">
        <p14:creationId xmlns:p14="http://schemas.microsoft.com/office/powerpoint/2010/main" val="1319463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a:t>
            </a:r>
            <a:r>
              <a:rPr lang="en-US" altLang="zh-CN" dirty="0"/>
              <a:t>(</a:t>
            </a:r>
            <a:r>
              <a:rPr lang="zh-CN" altLang="en-US" dirty="0"/>
              <a:t>SPN</a:t>
            </a:r>
            <a:r>
              <a:rPr lang="en-US" altLang="zh-CN" dirty="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644103" y="878407"/>
            <a:ext cx="6680225" cy="441238"/>
            <a:chOff x="844893" y="1028010"/>
            <a:chExt cx="6680225" cy="441238"/>
          </a:xfrm>
        </p:grpSpPr>
        <p:sp>
          <p:nvSpPr>
            <p:cNvPr id="9" name="内容占位符 2"/>
            <p:cNvSpPr txBox="1">
              <a:spLocks/>
            </p:cNvSpPr>
            <p:nvPr/>
          </p:nvSpPr>
          <p:spPr>
            <a:xfrm>
              <a:off x="1143766" y="1040620"/>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选择就绪队列中执行时间最短进程占用</a:t>
              </a:r>
              <a:r>
                <a:rPr lang="en-US" altLang="zh-CN" sz="1800" dirty="0"/>
                <a:t>CPU</a:t>
              </a:r>
              <a:r>
                <a:rPr lang="zh-CN" altLang="en-US" sz="1800" dirty="0"/>
                <a:t>进入运行状态</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641985" y="4155926"/>
            <a:ext cx="4554456" cy="748941"/>
            <a:chOff x="641985" y="4155926"/>
            <a:chExt cx="4554456" cy="748941"/>
          </a:xfrm>
        </p:grpSpPr>
        <p:sp>
          <p:nvSpPr>
            <p:cNvPr id="15" name="内容占位符 2"/>
            <p:cNvSpPr txBox="1">
              <a:spLocks/>
            </p:cNvSpPr>
            <p:nvPr/>
          </p:nvSpPr>
          <p:spPr>
            <a:xfrm>
              <a:off x="967085" y="4167804"/>
              <a:ext cx="42293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t>短剩余时间优先算法</a:t>
              </a:r>
              <a:r>
                <a:rPr lang="zh-CN" altLang="en-US" sz="1800" dirty="0">
                  <a:solidFill>
                    <a:srgbClr val="C00000"/>
                  </a:solidFill>
                </a:rPr>
                <a:t>(SRT)</a:t>
              </a:r>
            </a:p>
          </p:txBody>
        </p:sp>
        <p:sp>
          <p:nvSpPr>
            <p:cNvPr id="16" name="TextBox 15"/>
            <p:cNvSpPr txBox="1"/>
            <p:nvPr/>
          </p:nvSpPr>
          <p:spPr>
            <a:xfrm>
              <a:off x="641985"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3" cstate="print"/>
            <a:stretch>
              <a:fillRect/>
            </a:stretch>
          </p:blipFill>
          <p:spPr>
            <a:xfrm>
              <a:off x="1033540" y="4612513"/>
              <a:ext cx="151066" cy="148997"/>
            </a:xfrm>
            <a:prstGeom prst="rect">
              <a:avLst/>
            </a:prstGeom>
            <a:effectLst/>
          </p:spPr>
        </p:pic>
        <p:sp>
          <p:nvSpPr>
            <p:cNvPr id="32" name="内容占位符 2"/>
            <p:cNvSpPr txBox="1">
              <a:spLocks/>
            </p:cNvSpPr>
            <p:nvPr/>
          </p:nvSpPr>
          <p:spPr>
            <a:xfrm>
              <a:off x="1182443" y="4556979"/>
              <a:ext cx="2700594" cy="3478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算法的可抢占改进</a:t>
              </a:r>
              <a:endParaRPr kumimoji="0" lang="zh-CN" altLang="en-US" sz="1800" b="1" i="0" u="none" strike="noStrike" kern="1200" cap="none" spc="0" normalizeH="0" baseline="0" noProof="0" dirty="0">
                <a:ln>
                  <a:noFill/>
                </a:ln>
                <a:solidFill>
                  <a:srgbClr val="C00000"/>
                </a:solidFill>
                <a:effectLst/>
                <a:uLnTx/>
                <a:uFillTx/>
              </a:endParaRPr>
            </a:p>
          </p:txBody>
        </p:sp>
      </p:grpSp>
      <p:grpSp>
        <p:nvGrpSpPr>
          <p:cNvPr id="4" name="组合 3"/>
          <p:cNvGrpSpPr/>
          <p:nvPr/>
        </p:nvGrpSpPr>
        <p:grpSpPr>
          <a:xfrm>
            <a:off x="1053517" y="1285602"/>
            <a:ext cx="4381148" cy="376916"/>
            <a:chOff x="1262422" y="1370686"/>
            <a:chExt cx="4381148" cy="376916"/>
          </a:xfrm>
        </p:grpSpPr>
        <p:sp>
          <p:nvSpPr>
            <p:cNvPr id="30" name="内容占位符 2"/>
            <p:cNvSpPr txBox="1">
              <a:spLocks/>
            </p:cNvSpPr>
            <p:nvPr/>
          </p:nvSpPr>
          <p:spPr>
            <a:xfrm>
              <a:off x="1394986" y="1370686"/>
              <a:ext cx="424858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就绪队列按预期的执行时间来排序</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3" cstate="print"/>
            <a:stretch>
              <a:fillRect/>
            </a:stretch>
          </p:blipFill>
          <p:spPr>
            <a:xfrm>
              <a:off x="1262422" y="1456638"/>
              <a:ext cx="151066" cy="148997"/>
            </a:xfrm>
            <a:prstGeom prst="rect">
              <a:avLst/>
            </a:prstGeom>
            <a:effectLst/>
          </p:spPr>
        </p:pic>
      </p:grpSp>
      <p:grpSp>
        <p:nvGrpSpPr>
          <p:cNvPr id="5" name="组合 4"/>
          <p:cNvGrpSpPr/>
          <p:nvPr/>
        </p:nvGrpSpPr>
        <p:grpSpPr>
          <a:xfrm>
            <a:off x="3883037" y="2201796"/>
            <a:ext cx="4532789" cy="2176478"/>
            <a:chOff x="3883037" y="2201796"/>
            <a:chExt cx="4532789" cy="2176478"/>
          </a:xfrm>
        </p:grpSpPr>
        <p:grpSp>
          <p:nvGrpSpPr>
            <p:cNvPr id="74" name="组合 73"/>
            <p:cNvGrpSpPr/>
            <p:nvPr/>
          </p:nvGrpSpPr>
          <p:grpSpPr>
            <a:xfrm>
              <a:off x="4115574" y="2201796"/>
              <a:ext cx="4300252" cy="1639321"/>
              <a:chOff x="4311648" y="2357436"/>
              <a:chExt cx="4300252" cy="1639321"/>
            </a:xfrm>
          </p:grpSpPr>
          <p:grpSp>
            <p:nvGrpSpPr>
              <p:cNvPr id="47" name="组合 39"/>
              <p:cNvGrpSpPr/>
              <p:nvPr/>
            </p:nvGrpSpPr>
            <p:grpSpPr>
              <a:xfrm>
                <a:off x="4786314" y="2403306"/>
                <a:ext cx="1280211" cy="640662"/>
                <a:chOff x="5004048" y="1347614"/>
                <a:chExt cx="1280211" cy="640662"/>
              </a:xfrm>
            </p:grpSpPr>
            <p:sp>
              <p:nvSpPr>
                <p:cNvPr id="58" name="椭圆 5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8" name="组合 40"/>
              <p:cNvGrpSpPr/>
              <p:nvPr/>
            </p:nvGrpSpPr>
            <p:grpSpPr>
              <a:xfrm>
                <a:off x="6863689" y="2381895"/>
                <a:ext cx="1280211" cy="640662"/>
                <a:chOff x="5004048" y="1347614"/>
                <a:chExt cx="1280211" cy="640662"/>
              </a:xfrm>
            </p:grpSpPr>
            <p:sp>
              <p:nvSpPr>
                <p:cNvPr id="56" name="椭圆 5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grpSp>
            <p:nvGrpSpPr>
              <p:cNvPr id="51" name="组合 43"/>
              <p:cNvGrpSpPr/>
              <p:nvPr/>
            </p:nvGrpSpPr>
            <p:grpSpPr>
              <a:xfrm>
                <a:off x="5793286" y="2357436"/>
                <a:ext cx="1629555" cy="1639321"/>
                <a:chOff x="5652120" y="2228395"/>
                <a:chExt cx="1629555" cy="1639321"/>
              </a:xfrm>
            </p:grpSpPr>
            <p:grpSp>
              <p:nvGrpSpPr>
                <p:cNvPr id="52" name="组合 44"/>
                <p:cNvGrpSpPr/>
                <p:nvPr/>
              </p:nvGrpSpPr>
              <p:grpSpPr>
                <a:xfrm>
                  <a:off x="5652120" y="3227054"/>
                  <a:ext cx="1280211" cy="640662"/>
                  <a:chOff x="5004048" y="1347614"/>
                  <a:chExt cx="1280211" cy="640662"/>
                </a:xfrm>
              </p:grpSpPr>
              <p:sp>
                <p:nvSpPr>
                  <p:cNvPr id="54" name="椭圆 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53" name="弧形 52"/>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弧形 66"/>
              <p:cNvSpPr/>
              <p:nvPr/>
            </p:nvSpPr>
            <p:spPr>
              <a:xfrm flipH="1">
                <a:off x="5430405" y="239285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箭头连接符 69"/>
              <p:cNvCxnSpPr/>
              <p:nvPr/>
            </p:nvCxnSpPr>
            <p:spPr>
              <a:xfrm>
                <a:off x="6097598" y="2641600"/>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097598" y="2855914"/>
                <a:ext cx="714380" cy="1588"/>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143900"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311648"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588124" y="3949646"/>
              <a:ext cx="1290380" cy="428628"/>
              <a:chOff x="5784198" y="4105286"/>
              <a:chExt cx="1290380" cy="428628"/>
            </a:xfrm>
          </p:grpSpPr>
          <p:grpSp>
            <p:nvGrpSpPr>
              <p:cNvPr id="79" name="组合 78"/>
              <p:cNvGrpSpPr/>
              <p:nvPr/>
            </p:nvGrpSpPr>
            <p:grpSpPr>
              <a:xfrm>
                <a:off x="6786578" y="4105286"/>
                <a:ext cx="288000" cy="428628"/>
                <a:chOff x="3929058" y="3286130"/>
                <a:chExt cx="288000" cy="428628"/>
              </a:xfrm>
            </p:grpSpPr>
            <p:sp>
              <p:nvSpPr>
                <p:cNvPr id="75" name="矩形 74"/>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矩形 75"/>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2" name="组合 81"/>
              <p:cNvGrpSpPr/>
              <p:nvPr/>
            </p:nvGrpSpPr>
            <p:grpSpPr>
              <a:xfrm>
                <a:off x="5784198" y="4105286"/>
                <a:ext cx="288000" cy="285752"/>
                <a:chOff x="4786314" y="3571882"/>
                <a:chExt cx="288000" cy="285752"/>
              </a:xfrm>
            </p:grpSpPr>
            <p:sp>
              <p:nvSpPr>
                <p:cNvPr id="78" name="矩形 77"/>
                <p:cNvSpPr/>
                <p:nvPr/>
              </p:nvSpPr>
              <p:spPr>
                <a:xfrm>
                  <a:off x="4786314"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4786314" y="3714758"/>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1" name="矩形 80"/>
              <p:cNvSpPr/>
              <p:nvPr/>
            </p:nvSpPr>
            <p:spPr>
              <a:xfrm>
                <a:off x="6286512" y="410528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4161612" y="2701862"/>
              <a:ext cx="288000" cy="428628"/>
              <a:chOff x="3929058" y="3286130"/>
              <a:chExt cx="288000" cy="428628"/>
            </a:xfrm>
          </p:grpSpPr>
          <p:sp>
            <p:nvSpPr>
              <p:cNvPr id="84" name="矩形 83"/>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8" name="TextBox 87"/>
            <p:cNvSpPr txBox="1"/>
            <p:nvPr/>
          </p:nvSpPr>
          <p:spPr>
            <a:xfrm>
              <a:off x="3883037" y="3125728"/>
              <a:ext cx="902811" cy="307777"/>
            </a:xfrm>
            <a:prstGeom prst="rect">
              <a:avLst/>
            </a:prstGeom>
            <a:noFill/>
          </p:spPr>
          <p:txBody>
            <a:bodyPr wrap="none" rtlCol="0">
              <a:spAutoFit/>
            </a:bodyPr>
            <a:lstStyle/>
            <a:p>
              <a:pPr algn="ctr"/>
              <a:r>
                <a:rPr lang="zh-CN" altLang="en-US" sz="1400" b="1" dirty="0">
                  <a:solidFill>
                    <a:srgbClr val="11576A"/>
                  </a:solidFill>
                  <a:latin typeface="+mn-ea"/>
                </a:rPr>
                <a:t>就绪队列</a:t>
              </a:r>
              <a:endParaRPr lang="en-US" altLang="zh-CN" sz="1400" b="1" dirty="0">
                <a:solidFill>
                  <a:srgbClr val="11576A"/>
                </a:solidFill>
                <a:latin typeface="+mn-ea"/>
              </a:endParaRPr>
            </a:p>
          </p:txBody>
        </p:sp>
      </p:grpSp>
      <p:grpSp>
        <p:nvGrpSpPr>
          <p:cNvPr id="6" name="组合 5"/>
          <p:cNvGrpSpPr/>
          <p:nvPr/>
        </p:nvGrpSpPr>
        <p:grpSpPr>
          <a:xfrm>
            <a:off x="596429" y="1781169"/>
            <a:ext cx="3607912" cy="2268000"/>
            <a:chOff x="596429" y="1781169"/>
            <a:chExt cx="3607912" cy="2268000"/>
          </a:xfrm>
        </p:grpSpPr>
        <p:grpSp>
          <p:nvGrpSpPr>
            <p:cNvPr id="100" name="组合 99"/>
            <p:cNvGrpSpPr/>
            <p:nvPr/>
          </p:nvGrpSpPr>
          <p:grpSpPr>
            <a:xfrm>
              <a:off x="1418351" y="1781169"/>
              <a:ext cx="1867765" cy="2268000"/>
              <a:chOff x="714351" y="1781169"/>
              <a:chExt cx="1867765" cy="2268000"/>
            </a:xfrm>
          </p:grpSpPr>
          <p:sp>
            <p:nvSpPr>
              <p:cNvPr id="99" name="椭圆 98"/>
              <p:cNvSpPr>
                <a:spLocks noChangeAspect="1"/>
              </p:cNvSpPr>
              <p:nvPr/>
            </p:nvSpPr>
            <p:spPr>
              <a:xfrm>
                <a:off x="714351" y="1781169"/>
                <a:ext cx="1867765" cy="2268000"/>
              </a:xfrm>
              <a:prstGeom prst="ellips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8" name="组合 97"/>
              <p:cNvGrpSpPr/>
              <p:nvPr/>
            </p:nvGrpSpPr>
            <p:grpSpPr>
              <a:xfrm>
                <a:off x="1071538" y="2203320"/>
                <a:ext cx="1144352" cy="1452142"/>
                <a:chOff x="1071538" y="2203320"/>
                <a:chExt cx="1144352" cy="1452142"/>
              </a:xfrm>
            </p:grpSpPr>
            <p:sp>
              <p:nvSpPr>
                <p:cNvPr id="89" name="矩形 88"/>
                <p:cNvSpPr/>
                <p:nvPr/>
              </p:nvSpPr>
              <p:spPr>
                <a:xfrm>
                  <a:off x="1071538" y="2203320"/>
                  <a:ext cx="1143008" cy="14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1123926" y="2214560"/>
                  <a:ext cx="1043363"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w’</a:t>
                  </a:r>
                  <a:r>
                    <a:rPr lang="en-US" altLang="zh-CN" b="1">
                      <a:solidFill>
                        <a:srgbClr val="11576A"/>
                      </a:solidFill>
                      <a:latin typeface="+mn-ea"/>
                    </a:rPr>
                    <a:t>c=9</a:t>
                  </a:r>
                  <a:endParaRPr lang="zh-CN" altLang="en-US" b="1">
                    <a:solidFill>
                      <a:srgbClr val="11576A"/>
                    </a:solidFill>
                    <a:latin typeface="+mn-ea"/>
                  </a:endParaRPr>
                </a:p>
              </p:txBody>
            </p:sp>
            <p:sp>
              <p:nvSpPr>
                <p:cNvPr id="91" name="TextBox 90"/>
                <p:cNvSpPr txBox="1"/>
                <p:nvPr/>
              </p:nvSpPr>
              <p:spPr>
                <a:xfrm>
                  <a:off x="1071538" y="2571750"/>
                  <a:ext cx="1144352"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x’</a:t>
                  </a:r>
                  <a:r>
                    <a:rPr lang="en-US" altLang="zh-CN" b="1">
                      <a:solidFill>
                        <a:srgbClr val="11576A"/>
                      </a:solidFill>
                      <a:latin typeface="+mn-ea"/>
                    </a:rPr>
                    <a:t>c=12</a:t>
                  </a:r>
                  <a:endParaRPr lang="zh-CN" altLang="en-US" b="1">
                    <a:solidFill>
                      <a:srgbClr val="11576A"/>
                    </a:solidFill>
                    <a:latin typeface="+mn-ea"/>
                  </a:endParaRPr>
                </a:p>
              </p:txBody>
            </p:sp>
            <p:sp>
              <p:nvSpPr>
                <p:cNvPr id="92" name="TextBox 91"/>
                <p:cNvSpPr txBox="1"/>
                <p:nvPr/>
              </p:nvSpPr>
              <p:spPr>
                <a:xfrm>
                  <a:off x="1071538" y="2928940"/>
                  <a:ext cx="1142749"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y’</a:t>
                  </a:r>
                  <a:r>
                    <a:rPr lang="en-US" altLang="zh-CN" b="1">
                      <a:solidFill>
                        <a:srgbClr val="11576A"/>
                      </a:solidFill>
                      <a:latin typeface="+mn-ea"/>
                    </a:rPr>
                    <a:t>c=34</a:t>
                  </a:r>
                  <a:endParaRPr lang="zh-CN" altLang="en-US" b="1">
                    <a:solidFill>
                      <a:srgbClr val="11576A"/>
                    </a:solidFill>
                    <a:latin typeface="+mn-ea"/>
                  </a:endParaRPr>
                </a:p>
              </p:txBody>
            </p:sp>
            <p:sp>
              <p:nvSpPr>
                <p:cNvPr id="93" name="TextBox 92"/>
                <p:cNvSpPr txBox="1"/>
                <p:nvPr/>
              </p:nvSpPr>
              <p:spPr>
                <a:xfrm>
                  <a:off x="1071538" y="3286130"/>
                  <a:ext cx="1133131"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z’</a:t>
                  </a:r>
                  <a:r>
                    <a:rPr lang="en-US" altLang="zh-CN" b="1">
                      <a:solidFill>
                        <a:srgbClr val="11576A"/>
                      </a:solidFill>
                      <a:latin typeface="+mn-ea"/>
                    </a:rPr>
                    <a:t>c=62</a:t>
                  </a:r>
                  <a:endParaRPr lang="zh-CN" altLang="en-US" b="1">
                    <a:solidFill>
                      <a:srgbClr val="11576A"/>
                    </a:solidFill>
                    <a:latin typeface="+mn-ea"/>
                  </a:endParaRPr>
                </a:p>
              </p:txBody>
            </p:sp>
            <p:cxnSp>
              <p:nvCxnSpPr>
                <p:cNvPr id="95" name="直接连接符 94"/>
                <p:cNvCxnSpPr>
                  <a:stCxn id="89" idx="1"/>
                  <a:endCxn id="89" idx="3"/>
                </p:cNvCxnSpPr>
                <p:nvPr/>
              </p:nvCxnSpPr>
              <p:spPr>
                <a:xfrm rot="10800000" flipH="1">
                  <a:off x="1071538" y="292332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0800000" flipH="1">
                  <a:off x="1071538" y="257175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H="1">
                  <a:off x="1071538" y="328613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613301" y="2209032"/>
              <a:ext cx="646331" cy="369332"/>
            </a:xfrm>
            <a:prstGeom prst="rect">
              <a:avLst/>
            </a:prstGeom>
            <a:noFill/>
          </p:spPr>
          <p:txBody>
            <a:bodyPr wrap="none" rtlCol="0">
              <a:spAutoFit/>
            </a:bodyPr>
            <a:lstStyle/>
            <a:p>
              <a:pPr algn="ctr"/>
              <a:r>
                <a:rPr lang="zh-CN" altLang="en-US" b="1" dirty="0">
                  <a:solidFill>
                    <a:srgbClr val="11576A"/>
                  </a:solidFill>
                  <a:latin typeface="+mn-ea"/>
                </a:rPr>
                <a:t>队头</a:t>
              </a:r>
            </a:p>
          </p:txBody>
        </p:sp>
        <p:cxnSp>
          <p:nvCxnSpPr>
            <p:cNvPr id="102" name="直接箭头连接符 101"/>
            <p:cNvCxnSpPr/>
            <p:nvPr/>
          </p:nvCxnSpPr>
          <p:spPr>
            <a:xfrm>
              <a:off x="1257956" y="2400978"/>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96429" y="3286130"/>
              <a:ext cx="659155" cy="369332"/>
            </a:xfrm>
            <a:prstGeom prst="rect">
              <a:avLst/>
            </a:prstGeom>
            <a:noFill/>
          </p:spPr>
          <p:txBody>
            <a:bodyPr wrap="none" rtlCol="0">
              <a:spAutoFit/>
            </a:bodyPr>
            <a:lstStyle/>
            <a:p>
              <a:pPr algn="ctr"/>
              <a:r>
                <a:rPr lang="zh-CN" altLang="en-US" b="1" dirty="0">
                  <a:solidFill>
                    <a:srgbClr val="11576A"/>
                  </a:solidFill>
                  <a:latin typeface="+mn-ea"/>
                </a:rPr>
                <a:t>队尾</a:t>
              </a:r>
            </a:p>
          </p:txBody>
        </p:sp>
        <p:cxnSp>
          <p:nvCxnSpPr>
            <p:cNvPr id="104" name="直接箭头连接符 103"/>
            <p:cNvCxnSpPr/>
            <p:nvPr/>
          </p:nvCxnSpPr>
          <p:spPr>
            <a:xfrm>
              <a:off x="1257956" y="3484690"/>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endCxn id="84" idx="1"/>
            </p:cNvCxnSpPr>
            <p:nvPr/>
          </p:nvCxnSpPr>
          <p:spPr>
            <a:xfrm>
              <a:off x="2775325" y="1869545"/>
              <a:ext cx="1386287" cy="903755"/>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786050" y="3130393"/>
              <a:ext cx="1418291" cy="798680"/>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16742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1000953"/>
            <a:ext cx="5870247" cy="428628"/>
            <a:chOff x="844893" y="1000114"/>
            <a:chExt cx="5870247" cy="428628"/>
          </a:xfrm>
        </p:grpSpPr>
        <p:sp>
          <p:nvSpPr>
            <p:cNvPr id="23" name="内容占位符 2"/>
            <p:cNvSpPr txBox="1">
              <a:spLocks/>
            </p:cNvSpPr>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在进程/线程的生命周期中的什么时候进行调度？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4" name="TextBox 23"/>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4650308" y="1794971"/>
            <a:ext cx="3013713" cy="2963585"/>
            <a:chOff x="559291" y="1754461"/>
            <a:chExt cx="3013713" cy="2963585"/>
          </a:xfrm>
        </p:grpSpPr>
        <p:grpSp>
          <p:nvGrpSpPr>
            <p:cNvPr id="25" name="组合 24"/>
            <p:cNvGrpSpPr/>
            <p:nvPr/>
          </p:nvGrpSpPr>
          <p:grpSpPr>
            <a:xfrm>
              <a:off x="559291" y="1784507"/>
              <a:ext cx="3008403" cy="2592110"/>
              <a:chOff x="4572000" y="1275606"/>
              <a:chExt cx="3008403" cy="2592110"/>
            </a:xfrm>
          </p:grpSpPr>
          <p:grpSp>
            <p:nvGrpSpPr>
              <p:cNvPr id="26" name="组合 38"/>
              <p:cNvGrpSpPr/>
              <p:nvPr/>
            </p:nvGrpSpPr>
            <p:grpSpPr>
              <a:xfrm>
                <a:off x="4572000" y="1275606"/>
                <a:ext cx="1280211" cy="640662"/>
                <a:chOff x="5004048" y="1347614"/>
                <a:chExt cx="1280211" cy="640662"/>
              </a:xfrm>
            </p:grpSpPr>
            <p:sp>
              <p:nvSpPr>
                <p:cNvPr id="46" name="椭圆 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7" name="组合 39"/>
              <p:cNvGrpSpPr/>
              <p:nvPr/>
            </p:nvGrpSpPr>
            <p:grpSpPr>
              <a:xfrm>
                <a:off x="4572000" y="2274265"/>
                <a:ext cx="1280211" cy="640662"/>
                <a:chOff x="5004048" y="1347614"/>
                <a:chExt cx="1280211" cy="640662"/>
              </a:xfrm>
            </p:grpSpPr>
            <p:sp>
              <p:nvSpPr>
                <p:cNvPr id="44" name="椭圆 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8" name="组合 40"/>
              <p:cNvGrpSpPr/>
              <p:nvPr/>
            </p:nvGrpSpPr>
            <p:grpSpPr>
              <a:xfrm>
                <a:off x="6300192" y="2252854"/>
                <a:ext cx="1280211" cy="640662"/>
                <a:chOff x="5004048" y="1347614"/>
                <a:chExt cx="1280211" cy="640662"/>
              </a:xfrm>
            </p:grpSpPr>
            <p:sp>
              <p:nvSpPr>
                <p:cNvPr id="42" name="椭圆 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31" name="弧形 3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组合 43"/>
              <p:cNvGrpSpPr/>
              <p:nvPr/>
            </p:nvGrpSpPr>
            <p:grpSpPr>
              <a:xfrm>
                <a:off x="5436096" y="2228395"/>
                <a:ext cx="1629555" cy="1639321"/>
                <a:chOff x="5652120" y="2228395"/>
                <a:chExt cx="1629555" cy="1639321"/>
              </a:xfrm>
            </p:grpSpPr>
            <p:grpSp>
              <p:nvGrpSpPr>
                <p:cNvPr id="34" name="组合 44"/>
                <p:cNvGrpSpPr/>
                <p:nvPr/>
              </p:nvGrpSpPr>
              <p:grpSpPr>
                <a:xfrm>
                  <a:off x="5652120" y="3227054"/>
                  <a:ext cx="1280211" cy="640662"/>
                  <a:chOff x="5004048" y="1347614"/>
                  <a:chExt cx="1280211" cy="640662"/>
                </a:xfrm>
              </p:grpSpPr>
              <p:sp>
                <p:nvSpPr>
                  <p:cNvPr id="40" name="椭圆 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39" name="弧形 38"/>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p:cNvGrpSpPr/>
            <p:nvPr/>
          </p:nvGrpSpPr>
          <p:grpSpPr>
            <a:xfrm>
              <a:off x="2292793" y="1754461"/>
              <a:ext cx="1280211" cy="989694"/>
              <a:chOff x="6305502" y="1245560"/>
              <a:chExt cx="1280211" cy="989694"/>
            </a:xfrm>
          </p:grpSpPr>
          <p:grpSp>
            <p:nvGrpSpPr>
              <p:cNvPr id="49" name="组合 85"/>
              <p:cNvGrpSpPr/>
              <p:nvPr/>
            </p:nvGrpSpPr>
            <p:grpSpPr>
              <a:xfrm>
                <a:off x="6305502" y="1245560"/>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0" name="直接箭头连接符 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弧形 52"/>
            <p:cNvSpPr/>
            <p:nvPr/>
          </p:nvSpPr>
          <p:spPr>
            <a:xfrm flipH="1">
              <a:off x="1060506" y="277271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p:cNvSpPr/>
            <p:nvPr/>
          </p:nvSpPr>
          <p:spPr>
            <a:xfrm rot="-2760000">
              <a:off x="1201805" y="3169924"/>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9" name="直接箭头连接符 28"/>
          <p:cNvCxnSpPr/>
          <p:nvPr/>
        </p:nvCxnSpPr>
        <p:spPr>
          <a:xfrm flipV="1">
            <a:off x="7025672" y="2430157"/>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弧形 29"/>
          <p:cNvSpPr/>
          <p:nvPr/>
        </p:nvSpPr>
        <p:spPr>
          <a:xfrm>
            <a:off x="6467030" y="2778652"/>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rot="-2760000">
            <a:off x="5288284" y="3219873"/>
            <a:ext cx="1523237" cy="1573007"/>
          </a:xfrm>
          <a:prstGeom prst="arc">
            <a:avLst/>
          </a:prstGeom>
          <a:ln w="3810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428596" y="2001997"/>
            <a:ext cx="4084297" cy="713468"/>
            <a:chOff x="844893" y="2001158"/>
            <a:chExt cx="4084297" cy="713468"/>
          </a:xfrm>
        </p:grpSpPr>
        <p:sp>
          <p:nvSpPr>
            <p:cNvPr id="37" name="内容占位符 2"/>
            <p:cNvSpPr txBox="1">
              <a:spLocks/>
            </p:cNvSpPr>
            <p:nvPr/>
          </p:nvSpPr>
          <p:spPr>
            <a:xfrm>
              <a:off x="1142976" y="200115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非抢占系统</a:t>
              </a:r>
            </a:p>
          </p:txBody>
        </p:sp>
        <p:sp>
          <p:nvSpPr>
            <p:cNvPr id="38" name="TextBox 15"/>
            <p:cNvSpPr txBox="1"/>
            <p:nvPr/>
          </p:nvSpPr>
          <p:spPr>
            <a:xfrm>
              <a:off x="844893" y="2001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5" name="图片 54" descr="小点1.png"/>
            <p:cNvPicPr>
              <a:picLocks noChangeAspect="1"/>
            </p:cNvPicPr>
            <p:nvPr/>
          </p:nvPicPr>
          <p:blipFill>
            <a:blip r:embed="rId3" cstate="print"/>
            <a:stretch>
              <a:fillRect/>
            </a:stretch>
          </p:blipFill>
          <p:spPr>
            <a:xfrm>
              <a:off x="1262422" y="2438382"/>
              <a:ext cx="151066" cy="148997"/>
            </a:xfrm>
            <a:prstGeom prst="rect">
              <a:avLst/>
            </a:prstGeom>
            <a:effectLst/>
          </p:spPr>
        </p:pic>
        <p:sp>
          <p:nvSpPr>
            <p:cNvPr id="56" name="内容占位符 2"/>
            <p:cNvSpPr txBox="1">
              <a:spLocks/>
            </p:cNvSpPr>
            <p:nvPr/>
          </p:nvSpPr>
          <p:spPr>
            <a:xfrm>
              <a:off x="1394986" y="2337710"/>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当前进程主动放弃</a:t>
              </a:r>
              <a:r>
                <a:rPr lang="en-US" altLang="zh-CN" dirty="0"/>
                <a:t>CPU</a:t>
              </a:r>
              <a:r>
                <a:rPr lang="zh-CN" altLang="en-US" dirty="0"/>
                <a:t>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7" name="组合 56"/>
          <p:cNvGrpSpPr/>
          <p:nvPr/>
        </p:nvGrpSpPr>
        <p:grpSpPr>
          <a:xfrm>
            <a:off x="428596" y="2656277"/>
            <a:ext cx="4519195" cy="1093794"/>
            <a:chOff x="844893" y="2655438"/>
            <a:chExt cx="4519195" cy="1093794"/>
          </a:xfrm>
        </p:grpSpPr>
        <p:sp>
          <p:nvSpPr>
            <p:cNvPr id="58" name="内容占位符 2"/>
            <p:cNvSpPr txBox="1">
              <a:spLocks/>
            </p:cNvSpPr>
            <p:nvPr/>
          </p:nvSpPr>
          <p:spPr>
            <a:xfrm>
              <a:off x="1142976" y="265543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可抢占系统</a:t>
              </a:r>
            </a:p>
          </p:txBody>
        </p:sp>
        <p:sp>
          <p:nvSpPr>
            <p:cNvPr id="59" name="TextBox 17"/>
            <p:cNvSpPr txBox="1"/>
            <p:nvPr/>
          </p:nvSpPr>
          <p:spPr>
            <a:xfrm>
              <a:off x="844893" y="26554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60" name="图片 59" descr="小点1.png"/>
            <p:cNvPicPr>
              <a:picLocks noChangeAspect="1"/>
            </p:cNvPicPr>
            <p:nvPr/>
          </p:nvPicPr>
          <p:blipFill>
            <a:blip r:embed="rId3" cstate="print"/>
            <a:stretch>
              <a:fillRect/>
            </a:stretch>
          </p:blipFill>
          <p:spPr>
            <a:xfrm>
              <a:off x="1262422" y="3126928"/>
              <a:ext cx="151066" cy="148997"/>
            </a:xfrm>
            <a:prstGeom prst="rect">
              <a:avLst/>
            </a:prstGeom>
            <a:effectLst/>
          </p:spPr>
        </p:pic>
        <p:sp>
          <p:nvSpPr>
            <p:cNvPr id="61" name="内容占位符 2"/>
            <p:cNvSpPr txBox="1">
              <a:spLocks/>
            </p:cNvSpPr>
            <p:nvPr/>
          </p:nvSpPr>
          <p:spPr>
            <a:xfrm>
              <a:off x="1394986" y="2984052"/>
              <a:ext cx="39691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中断请求被服务例程响应完成时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62" name="图片 61" descr="小点1.png"/>
            <p:cNvPicPr>
              <a:picLocks noChangeAspect="1"/>
            </p:cNvPicPr>
            <p:nvPr/>
          </p:nvPicPr>
          <p:blipFill>
            <a:blip r:embed="rId3" cstate="print"/>
            <a:stretch>
              <a:fillRect/>
            </a:stretch>
          </p:blipFill>
          <p:spPr>
            <a:xfrm>
              <a:off x="1262422" y="3463480"/>
              <a:ext cx="151066" cy="148997"/>
            </a:xfrm>
            <a:prstGeom prst="rect">
              <a:avLst/>
            </a:prstGeom>
            <a:effectLst/>
          </p:spPr>
        </p:pic>
        <p:sp>
          <p:nvSpPr>
            <p:cNvPr id="63" name="内容占位符 2"/>
            <p:cNvSpPr txBox="1">
              <a:spLocks/>
            </p:cNvSpPr>
            <p:nvPr/>
          </p:nvSpPr>
          <p:spPr>
            <a:xfrm>
              <a:off x="1394986" y="3320604"/>
              <a:ext cx="2248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当前进程被抢占</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428596" y="1000953"/>
            <a:ext cx="5941685" cy="428628"/>
            <a:chOff x="3715909" y="1000953"/>
            <a:chExt cx="5941685" cy="428628"/>
          </a:xfrm>
        </p:grpSpPr>
        <p:sp>
          <p:nvSpPr>
            <p:cNvPr id="65" name="内容占位符 2"/>
            <p:cNvSpPr txBox="1">
              <a:spLocks/>
            </p:cNvSpPr>
            <p:nvPr/>
          </p:nvSpPr>
          <p:spPr>
            <a:xfrm>
              <a:off x="4013992" y="1000953"/>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内核运行调度程序的条件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6" name="TextBox 11"/>
            <p:cNvSpPr txBox="1"/>
            <p:nvPr/>
          </p:nvSpPr>
          <p:spPr>
            <a:xfrm>
              <a:off x="3715909" y="100095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6125" y="1307343"/>
            <a:ext cx="4809776" cy="407990"/>
            <a:chOff x="4133438" y="1307343"/>
            <a:chExt cx="4809776" cy="407990"/>
          </a:xfrm>
        </p:grpSpPr>
        <p:pic>
          <p:nvPicPr>
            <p:cNvPr id="67" name="图片 66" descr="小点1.png"/>
            <p:cNvPicPr>
              <a:picLocks noChangeAspect="1"/>
            </p:cNvPicPr>
            <p:nvPr/>
          </p:nvPicPr>
          <p:blipFill>
            <a:blip r:embed="rId3" cstate="print"/>
            <a:stretch>
              <a:fillRect/>
            </a:stretch>
          </p:blipFill>
          <p:spPr>
            <a:xfrm>
              <a:off x="4133438" y="1450219"/>
              <a:ext cx="151066" cy="148997"/>
            </a:xfrm>
            <a:prstGeom prst="rect">
              <a:avLst/>
            </a:prstGeom>
            <a:effectLst/>
          </p:spPr>
        </p:pic>
        <p:sp>
          <p:nvSpPr>
            <p:cNvPr id="68" name="内容占位符 2"/>
            <p:cNvSpPr txBox="1">
              <a:spLocks/>
            </p:cNvSpPr>
            <p:nvPr/>
          </p:nvSpPr>
          <p:spPr>
            <a:xfrm>
              <a:off x="4266002" y="1307343"/>
              <a:ext cx="467721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进程从运行状态切换到等待状态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6125" y="1641631"/>
            <a:ext cx="2595198" cy="428628"/>
            <a:chOff x="4133438" y="1641631"/>
            <a:chExt cx="2595198" cy="428628"/>
          </a:xfrm>
        </p:grpSpPr>
        <p:pic>
          <p:nvPicPr>
            <p:cNvPr id="69" name="图片 68" descr="小点1.png"/>
            <p:cNvPicPr>
              <a:picLocks noChangeAspect="1"/>
            </p:cNvPicPr>
            <p:nvPr/>
          </p:nvPicPr>
          <p:blipFill>
            <a:blip r:embed="rId3" cstate="print"/>
            <a:stretch>
              <a:fillRect/>
            </a:stretch>
          </p:blipFill>
          <p:spPr>
            <a:xfrm>
              <a:off x="4133438" y="1784507"/>
              <a:ext cx="151066" cy="148997"/>
            </a:xfrm>
            <a:prstGeom prst="rect">
              <a:avLst/>
            </a:prstGeom>
            <a:effectLst/>
          </p:spPr>
        </p:pic>
        <p:sp>
          <p:nvSpPr>
            <p:cNvPr id="70" name="内容占位符 2"/>
            <p:cNvSpPr txBox="1">
              <a:spLocks/>
            </p:cNvSpPr>
            <p:nvPr/>
          </p:nvSpPr>
          <p:spPr>
            <a:xfrm>
              <a:off x="4266002" y="1641631"/>
              <a:ext cx="24626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进程被终结了</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1" name="组合 70"/>
          <p:cNvGrpSpPr/>
          <p:nvPr/>
        </p:nvGrpSpPr>
        <p:grpSpPr>
          <a:xfrm>
            <a:off x="1132738" y="3713230"/>
            <a:ext cx="3166981" cy="758951"/>
            <a:chOff x="1549035" y="3712391"/>
            <a:chExt cx="3166981" cy="758951"/>
          </a:xfrm>
        </p:grpSpPr>
        <p:sp>
          <p:nvSpPr>
            <p:cNvPr id="72" name="内容占位符 2"/>
            <p:cNvSpPr txBox="1">
              <a:spLocks/>
            </p:cNvSpPr>
            <p:nvPr/>
          </p:nvSpPr>
          <p:spPr>
            <a:xfrm>
              <a:off x="1715620" y="3712391"/>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进程时间片用完</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3" name="内容占位符 2"/>
            <p:cNvSpPr txBox="1">
              <a:spLocks/>
            </p:cNvSpPr>
            <p:nvPr/>
          </p:nvSpPr>
          <p:spPr>
            <a:xfrm>
              <a:off x="1715620" y="4042714"/>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进程从等待切换到就绪</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74" name="图片 73" descr="小点1.png"/>
            <p:cNvPicPr>
              <a:picLocks noChangeAspect="1"/>
            </p:cNvPicPr>
            <p:nvPr/>
          </p:nvPicPr>
          <p:blipFill>
            <a:blip r:embed="rId3" cstate="print"/>
            <a:stretch>
              <a:fillRect/>
            </a:stretch>
          </p:blipFill>
          <p:spPr>
            <a:xfrm>
              <a:off x="1549035" y="3830663"/>
              <a:ext cx="151066" cy="148997"/>
            </a:xfrm>
            <a:prstGeom prst="rect">
              <a:avLst/>
            </a:prstGeom>
            <a:effectLst/>
          </p:spPr>
        </p:pic>
        <p:pic>
          <p:nvPicPr>
            <p:cNvPr id="75" name="图片 74" descr="小点1.png"/>
            <p:cNvPicPr>
              <a:picLocks noChangeAspect="1"/>
            </p:cNvPicPr>
            <p:nvPr/>
          </p:nvPicPr>
          <p:blipFill>
            <a:blip r:embed="rId3" cstate="print"/>
            <a:stretch>
              <a:fillRect/>
            </a:stretch>
          </p:blipFill>
          <p:spPr>
            <a:xfrm>
              <a:off x="1549035" y="4140325"/>
              <a:ext cx="151066" cy="148997"/>
            </a:xfrm>
            <a:prstGeom prst="rect">
              <a:avLst/>
            </a:prstGeom>
            <a:effectLst/>
          </p:spPr>
        </p:pic>
      </p:grpSp>
      <p:sp>
        <p:nvSpPr>
          <p:cNvPr id="76"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调度时机</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77" name="直接箭头连接符 76"/>
          <p:cNvCxnSpPr/>
          <p:nvPr/>
        </p:nvCxnSpPr>
        <p:spPr>
          <a:xfrm flipV="1">
            <a:off x="7026058" y="2438750"/>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a:off x="6467416" y="2787245"/>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35" presetClass="emph" presetSubtype="0" repeatCount="indefinite" fill="hold" grpId="1" nodeType="withEffect">
                                  <p:stCondLst>
                                    <p:cond delay="0"/>
                                  </p:stCondLst>
                                  <p:endCondLst>
                                    <p:cond evt="onNext" delay="0">
                                      <p:tgtEl>
                                        <p:sldTgt/>
                                      </p:tgtEl>
                                    </p:cond>
                                  </p:endCondLst>
                                  <p:childTnLst>
                                    <p:anim calcmode="discrete" valueType="str">
                                      <p:cBhvr>
                                        <p:cTn id="27" dur="5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35" presetClass="emph" presetSubtype="0" repeatCount="indefinite" fill="hold" nodeType="withEffect">
                                  <p:stCondLst>
                                    <p:cond delay="0"/>
                                  </p:stCondLst>
                                  <p:childTnLst>
                                    <p:anim calcmode="discrete" valueType="str">
                                      <p:cBhvr>
                                        <p:cTn id="3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78"/>
                                        </p:tgtEl>
                                        <p:attrNameLst>
                                          <p:attrName>style.visibility</p:attrName>
                                        </p:attrNameLst>
                                      </p:cBhvr>
                                      <p:tavLst>
                                        <p:tav tm="0">
                                          <p:val>
                                            <p:strVal val="hidden"/>
                                          </p:val>
                                        </p:tav>
                                        <p:tav tm="50000">
                                          <p:val>
                                            <p:strVal val="visible"/>
                                          </p:val>
                                        </p:tav>
                                      </p:tavLst>
                                    </p:anim>
                                  </p:childTnLst>
                                </p:cTn>
                              </p:par>
                              <p:par>
                                <p:cTn id="50" presetID="1"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par>
                                <p:cTn id="52" presetID="35" presetClass="emph" presetSubtype="0" repeatCount="indefinite" fill="hold" nodeType="withEffect">
                                  <p:stCondLst>
                                    <p:cond delay="0"/>
                                  </p:stCondLst>
                                  <p:childTnLst>
                                    <p:anim calcmode="discrete" valueType="str">
                                      <p:cBhvr>
                                        <p:cTn id="53"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7"/>
                                        </p:tgtEl>
                                        <p:attrNameLst>
                                          <p:attrName>style.visibility</p:attrName>
                                        </p:attrNameLst>
                                      </p:cBhvr>
                                      <p:to>
                                        <p:strVal val="hidden"/>
                                      </p:to>
                                    </p:se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35" presetClass="emph" presetSubtype="0" repeatCount="indefinite" fill="hold" grpId="1" nodeType="withEffect">
                                  <p:stCondLst>
                                    <p:cond delay="0"/>
                                  </p:stCondLst>
                                  <p:childTnLst>
                                    <p:anim calcmode="discrete" valueType="str">
                                      <p:cBhvr>
                                        <p:cTn id="66"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5" grpId="0" animBg="1"/>
      <p:bldP spid="35" grpId="1" animBg="1"/>
      <p:bldP spid="78" grpId="0" animBg="1"/>
      <p:bldP spid="78" grpId="1" animBg="1"/>
      <p:bldP spid="78"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短进程优先算法具有最优平均周转时间</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714348" y="818460"/>
            <a:ext cx="4662432" cy="424280"/>
            <a:chOff x="714348" y="818460"/>
            <a:chExt cx="4662432" cy="424280"/>
          </a:xfrm>
        </p:grpSpPr>
        <p:sp>
          <p:nvSpPr>
            <p:cNvPr id="12" name="TextBox 11"/>
            <p:cNvSpPr txBox="1"/>
            <p:nvPr/>
          </p:nvSpPr>
          <p:spPr>
            <a:xfrm>
              <a:off x="714348" y="8184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056300" y="865824"/>
              <a:ext cx="43204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SPN</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算法中一组进程的平均周转时间</a:t>
              </a:r>
            </a:p>
          </p:txBody>
        </p:sp>
      </p:grpSp>
      <p:sp>
        <p:nvSpPr>
          <p:cNvPr id="68" name="内容占位符 2"/>
          <p:cNvSpPr txBox="1">
            <a:spLocks/>
          </p:cNvSpPr>
          <p:nvPr/>
        </p:nvSpPr>
        <p:spPr>
          <a:xfrm>
            <a:off x="1311787" y="2283421"/>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周转时间</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)/6</a:t>
            </a:r>
            <a:endParaRPr kumimoji="0" lang="zh-CN" altLang="en-US" sz="1800" b="1" i="0" u="none" strike="noStrike" kern="1200" cap="none" spc="0" normalizeH="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779067" y="1375058"/>
            <a:ext cx="6994694" cy="854298"/>
            <a:chOff x="732909" y="1862134"/>
            <a:chExt cx="6994694" cy="854298"/>
          </a:xfrm>
        </p:grpSpPr>
        <p:sp>
          <p:nvSpPr>
            <p:cNvPr id="14" name="矩形 13"/>
            <p:cNvSpPr/>
            <p:nvPr/>
          </p:nvSpPr>
          <p:spPr>
            <a:xfrm>
              <a:off x="5728140" y="1862134"/>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407339" y="1862134"/>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693091" y="1862134"/>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2269091" y="1862134"/>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3133091" y="1862134"/>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4285091" y="186213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1323583" y="1895472"/>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25" name="TextBox 24"/>
            <p:cNvSpPr txBox="1"/>
            <p:nvPr/>
          </p:nvSpPr>
          <p:spPr>
            <a:xfrm>
              <a:off x="1755383" y="1895472"/>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26" name="TextBox 25"/>
            <p:cNvSpPr txBox="1"/>
            <p:nvPr/>
          </p:nvSpPr>
          <p:spPr>
            <a:xfrm>
              <a:off x="2471349" y="1895472"/>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27" name="TextBox 26"/>
            <p:cNvSpPr txBox="1"/>
            <p:nvPr/>
          </p:nvSpPr>
          <p:spPr>
            <a:xfrm>
              <a:off x="3512761" y="1895472"/>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4</a:t>
              </a:r>
              <a:endParaRPr lang="zh-CN" altLang="en-US" b="1" baseline="-25000">
                <a:solidFill>
                  <a:srgbClr val="11576A"/>
                </a:solidFill>
                <a:latin typeface="+mn-ea"/>
              </a:endParaRPr>
            </a:p>
          </p:txBody>
        </p:sp>
        <p:sp>
          <p:nvSpPr>
            <p:cNvPr id="28" name="TextBox 27"/>
            <p:cNvSpPr txBox="1"/>
            <p:nvPr/>
          </p:nvSpPr>
          <p:spPr>
            <a:xfrm>
              <a:off x="4867183" y="1895472"/>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5</a:t>
              </a:r>
              <a:endParaRPr lang="zh-CN" altLang="en-US" b="1" baseline="-25000">
                <a:solidFill>
                  <a:srgbClr val="11576A"/>
                </a:solidFill>
                <a:latin typeface="+mn-ea"/>
              </a:endParaRPr>
            </a:p>
          </p:txBody>
        </p:sp>
        <p:sp>
          <p:nvSpPr>
            <p:cNvPr id="29" name="TextBox 28"/>
            <p:cNvSpPr txBox="1"/>
            <p:nvPr/>
          </p:nvSpPr>
          <p:spPr>
            <a:xfrm>
              <a:off x="6438819" y="1895472"/>
              <a:ext cx="431528" cy="369332"/>
            </a:xfrm>
            <a:prstGeom prst="rect">
              <a:avLst/>
            </a:prstGeom>
            <a:noFill/>
          </p:spPr>
          <p:txBody>
            <a:bodyPr wrap="none" rtlCol="0">
              <a:spAutoFit/>
            </a:bodyPr>
            <a:lstStyle/>
            <a:p>
              <a:r>
                <a:rPr lang="en-US" altLang="zh-CN" b="1">
                  <a:solidFill>
                    <a:schemeClr val="bg1"/>
                  </a:solidFill>
                  <a:latin typeface="+mn-ea"/>
                </a:rPr>
                <a:t>P</a:t>
              </a:r>
              <a:r>
                <a:rPr lang="en-US" altLang="zh-CN" b="1" baseline="-25000">
                  <a:solidFill>
                    <a:schemeClr val="bg1"/>
                  </a:solidFill>
                  <a:latin typeface="+mn-ea"/>
                </a:rPr>
                <a:t>6</a:t>
              </a:r>
              <a:endParaRPr lang="zh-CN" altLang="en-US" b="1" baseline="-25000">
                <a:solidFill>
                  <a:schemeClr val="bg1"/>
                </a:solidFill>
                <a:latin typeface="+mn-ea"/>
              </a:endParaRPr>
            </a:p>
          </p:txBody>
        </p:sp>
        <p:sp>
          <p:nvSpPr>
            <p:cNvPr id="60" name="内容占位符 2"/>
            <p:cNvSpPr txBox="1">
              <a:spLocks/>
            </p:cNvSpPr>
            <p:nvPr/>
          </p:nvSpPr>
          <p:spPr>
            <a:xfrm>
              <a:off x="729897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61" name="内容占位符 2"/>
            <p:cNvSpPr txBox="1">
              <a:spLocks/>
            </p:cNvSpPr>
            <p:nvPr/>
          </p:nvSpPr>
          <p:spPr>
            <a:xfrm>
              <a:off x="1134669" y="2290762"/>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62" name="内容占位符 2"/>
            <p:cNvSpPr txBox="1">
              <a:spLocks/>
            </p:cNvSpPr>
            <p:nvPr/>
          </p:nvSpPr>
          <p:spPr>
            <a:xfrm>
              <a:off x="151249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63" name="内容占位符 2"/>
            <p:cNvSpPr txBox="1">
              <a:spLocks/>
            </p:cNvSpPr>
            <p:nvPr/>
          </p:nvSpPr>
          <p:spPr>
            <a:xfrm>
              <a:off x="2012563"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2</a:t>
              </a:r>
              <a:endParaRPr lang="zh-CN" altLang="en-US" baseline="-25000"/>
            </a:p>
          </p:txBody>
        </p:sp>
        <p:sp>
          <p:nvSpPr>
            <p:cNvPr id="64" name="内容占位符 2"/>
            <p:cNvSpPr txBox="1">
              <a:spLocks/>
            </p:cNvSpPr>
            <p:nvPr/>
          </p:nvSpPr>
          <p:spPr>
            <a:xfrm>
              <a:off x="294125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3</a:t>
              </a:r>
              <a:endParaRPr lang="zh-CN" altLang="en-US" baseline="-25000"/>
            </a:p>
          </p:txBody>
        </p:sp>
        <p:sp>
          <p:nvSpPr>
            <p:cNvPr id="65" name="内容占位符 2"/>
            <p:cNvSpPr txBox="1">
              <a:spLocks/>
            </p:cNvSpPr>
            <p:nvPr/>
          </p:nvSpPr>
          <p:spPr>
            <a:xfrm>
              <a:off x="408426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4</a:t>
              </a:r>
              <a:endParaRPr lang="zh-CN" altLang="en-US" baseline="-25000"/>
            </a:p>
          </p:txBody>
        </p:sp>
        <p:sp>
          <p:nvSpPr>
            <p:cNvPr id="66" name="内容占位符 2"/>
            <p:cNvSpPr txBox="1">
              <a:spLocks/>
            </p:cNvSpPr>
            <p:nvPr/>
          </p:nvSpPr>
          <p:spPr>
            <a:xfrm>
              <a:off x="551302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5</a:t>
              </a:r>
              <a:endParaRPr lang="zh-CN" altLang="en-US" baseline="-25000"/>
            </a:p>
          </p:txBody>
        </p:sp>
        <p:sp>
          <p:nvSpPr>
            <p:cNvPr id="70" name="TextBox 69"/>
            <p:cNvSpPr txBox="1"/>
            <p:nvPr/>
          </p:nvSpPr>
          <p:spPr>
            <a:xfrm>
              <a:off x="732909" y="1890424"/>
              <a:ext cx="646782" cy="369332"/>
            </a:xfrm>
            <a:prstGeom prst="rect">
              <a:avLst/>
            </a:prstGeom>
            <a:noFill/>
          </p:spPr>
          <p:txBody>
            <a:bodyPr wrap="none" rtlCol="0">
              <a:spAutoFit/>
            </a:bodyPr>
            <a:lstStyle/>
            <a:p>
              <a:r>
                <a:rPr lang="en-US" altLang="zh-CN" b="1" dirty="0">
                  <a:solidFill>
                    <a:srgbClr val="11576A"/>
                  </a:solidFill>
                  <a:latin typeface="+mn-ea"/>
                </a:rPr>
                <a:t>SPN</a:t>
              </a:r>
              <a:endParaRPr lang="zh-CN" altLang="en-US" b="1" dirty="0">
                <a:solidFill>
                  <a:srgbClr val="11576A"/>
                </a:solidFill>
                <a:latin typeface="+mn-ea"/>
              </a:endParaRPr>
            </a:p>
          </p:txBody>
        </p:sp>
      </p:grpSp>
      <p:grpSp>
        <p:nvGrpSpPr>
          <p:cNvPr id="4" name="组合 3"/>
          <p:cNvGrpSpPr/>
          <p:nvPr/>
        </p:nvGrpSpPr>
        <p:grpSpPr>
          <a:xfrm>
            <a:off x="764999" y="3243629"/>
            <a:ext cx="6962604" cy="874936"/>
            <a:chOff x="764999" y="3286130"/>
            <a:chExt cx="6962604" cy="874936"/>
          </a:xfrm>
        </p:grpSpPr>
        <p:sp>
          <p:nvSpPr>
            <p:cNvPr id="33" name="矩形 32"/>
            <p:cNvSpPr/>
            <p:nvPr/>
          </p:nvSpPr>
          <p:spPr>
            <a:xfrm>
              <a:off x="5728140" y="3286130"/>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1407339" y="3286130"/>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1693091" y="3286130"/>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1323583" y="3319468"/>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40" name="TextBox 39"/>
            <p:cNvSpPr txBox="1"/>
            <p:nvPr/>
          </p:nvSpPr>
          <p:spPr>
            <a:xfrm>
              <a:off x="1755383" y="3319468"/>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44" name="TextBox 43"/>
            <p:cNvSpPr txBox="1"/>
            <p:nvPr/>
          </p:nvSpPr>
          <p:spPr>
            <a:xfrm>
              <a:off x="6438819" y="3319468"/>
              <a:ext cx="431528" cy="369332"/>
            </a:xfrm>
            <a:prstGeom prst="rect">
              <a:avLst/>
            </a:prstGeom>
            <a:noFill/>
          </p:spPr>
          <p:txBody>
            <a:bodyPr wrap="none" rtlCol="0">
              <a:spAutoFit/>
            </a:bodyPr>
            <a:lstStyle/>
            <a:p>
              <a:r>
                <a:rPr lang="en-US" altLang="zh-CN" b="1">
                  <a:solidFill>
                    <a:schemeClr val="bg1"/>
                  </a:solidFill>
                  <a:latin typeface="+mn-ea"/>
                </a:rPr>
                <a:t>P</a:t>
              </a:r>
              <a:r>
                <a:rPr lang="en-US" altLang="zh-CN" b="1" baseline="-25000">
                  <a:solidFill>
                    <a:schemeClr val="bg1"/>
                  </a:solidFill>
                  <a:latin typeface="+mn-ea"/>
                </a:rPr>
                <a:t>6</a:t>
              </a:r>
              <a:endParaRPr lang="zh-CN" altLang="en-US" b="1" baseline="-25000">
                <a:solidFill>
                  <a:schemeClr val="bg1"/>
                </a:solidFill>
                <a:latin typeface="+mn-ea"/>
              </a:endParaRPr>
            </a:p>
          </p:txBody>
        </p:sp>
        <p:sp>
          <p:nvSpPr>
            <p:cNvPr id="47" name="内容占位符 2"/>
            <p:cNvSpPr txBox="1">
              <a:spLocks/>
            </p:cNvSpPr>
            <p:nvPr/>
          </p:nvSpPr>
          <p:spPr>
            <a:xfrm>
              <a:off x="1134669" y="3735396"/>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48" name="内容占位符 2"/>
            <p:cNvSpPr txBox="1">
              <a:spLocks/>
            </p:cNvSpPr>
            <p:nvPr/>
          </p:nvSpPr>
          <p:spPr>
            <a:xfrm>
              <a:off x="151249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49" name="内容占位符 2"/>
            <p:cNvSpPr txBox="1">
              <a:spLocks/>
            </p:cNvSpPr>
            <p:nvPr/>
          </p:nvSpPr>
          <p:spPr>
            <a:xfrm>
              <a:off x="205477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2</a:t>
              </a:r>
              <a:endParaRPr lang="zh-CN" altLang="en-US" baseline="-25000" dirty="0"/>
            </a:p>
          </p:txBody>
        </p:sp>
        <p:sp>
          <p:nvSpPr>
            <p:cNvPr id="50" name="内容占位符 2"/>
            <p:cNvSpPr txBox="1">
              <a:spLocks/>
            </p:cNvSpPr>
            <p:nvPr/>
          </p:nvSpPr>
          <p:spPr>
            <a:xfrm>
              <a:off x="3061654"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4</a:t>
              </a:r>
              <a:r>
                <a:rPr lang="en-US" altLang="zh-CN" dirty="0"/>
                <a:t>-c</a:t>
              </a:r>
              <a:r>
                <a:rPr lang="en-US" altLang="zh-CN" baseline="-25000" dirty="0"/>
                <a:t>3</a:t>
              </a:r>
              <a:endParaRPr lang="zh-CN" altLang="en-US" baseline="-25000" dirty="0"/>
            </a:p>
          </p:txBody>
        </p:sp>
        <p:sp>
          <p:nvSpPr>
            <p:cNvPr id="51" name="内容占位符 2"/>
            <p:cNvSpPr txBox="1">
              <a:spLocks/>
            </p:cNvSpPr>
            <p:nvPr/>
          </p:nvSpPr>
          <p:spPr>
            <a:xfrm>
              <a:off x="4511502"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5</a:t>
              </a:r>
              <a:r>
                <a:rPr lang="en-US" altLang="zh-CN" dirty="0"/>
                <a:t>-c</a:t>
              </a:r>
              <a:r>
                <a:rPr lang="en-US" altLang="zh-CN" baseline="-25000" dirty="0"/>
                <a:t>3</a:t>
              </a:r>
              <a:endParaRPr lang="zh-CN" altLang="en-US" baseline="-25000" dirty="0"/>
            </a:p>
          </p:txBody>
        </p:sp>
        <p:sp>
          <p:nvSpPr>
            <p:cNvPr id="52" name="内容占位符 2"/>
            <p:cNvSpPr txBox="1">
              <a:spLocks/>
            </p:cNvSpPr>
            <p:nvPr/>
          </p:nvSpPr>
          <p:spPr>
            <a:xfrm>
              <a:off x="5273431" y="3735396"/>
              <a:ext cx="164307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3</a:t>
              </a:r>
              <a:r>
                <a:rPr lang="en-US" altLang="zh-CN" dirty="0"/>
                <a:t>+c</a:t>
              </a:r>
              <a:r>
                <a:rPr lang="en-US" altLang="zh-CN" baseline="-25000" dirty="0"/>
                <a:t>4</a:t>
              </a:r>
              <a:r>
                <a:rPr lang="en-US" altLang="zh-CN" dirty="0"/>
                <a:t>+c</a:t>
              </a:r>
              <a:r>
                <a:rPr lang="en-US" altLang="zh-CN" baseline="-25000" dirty="0"/>
                <a:t>5</a:t>
              </a:r>
              <a:endParaRPr lang="zh-CN" altLang="en-US" baseline="-25000" dirty="0"/>
            </a:p>
          </p:txBody>
        </p:sp>
        <p:sp>
          <p:nvSpPr>
            <p:cNvPr id="53" name="矩形 52"/>
            <p:cNvSpPr/>
            <p:nvPr/>
          </p:nvSpPr>
          <p:spPr>
            <a:xfrm>
              <a:off x="2269485" y="3290892"/>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2649155" y="3324230"/>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4</a:t>
              </a:r>
              <a:endParaRPr lang="zh-CN" altLang="en-US" b="1" baseline="-25000">
                <a:solidFill>
                  <a:srgbClr val="11576A"/>
                </a:solidFill>
                <a:latin typeface="+mn-ea"/>
              </a:endParaRPr>
            </a:p>
          </p:txBody>
        </p:sp>
        <p:sp>
          <p:nvSpPr>
            <p:cNvPr id="55" name="矩形 54"/>
            <p:cNvSpPr/>
            <p:nvPr/>
          </p:nvSpPr>
          <p:spPr>
            <a:xfrm>
              <a:off x="3422271" y="329228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4004363" y="3325622"/>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5</a:t>
              </a:r>
              <a:endParaRPr lang="zh-CN" altLang="en-US" b="1" baseline="-25000">
                <a:solidFill>
                  <a:srgbClr val="11576A"/>
                </a:solidFill>
                <a:latin typeface="+mn-ea"/>
              </a:endParaRPr>
            </a:p>
          </p:txBody>
        </p:sp>
        <p:sp>
          <p:nvSpPr>
            <p:cNvPr id="57" name="矩形 56"/>
            <p:cNvSpPr/>
            <p:nvPr/>
          </p:nvSpPr>
          <p:spPr>
            <a:xfrm>
              <a:off x="4865320" y="3290893"/>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5067578" y="3324231"/>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59" name="内容占位符 2"/>
            <p:cNvSpPr txBox="1">
              <a:spLocks/>
            </p:cNvSpPr>
            <p:nvPr/>
          </p:nvSpPr>
          <p:spPr>
            <a:xfrm>
              <a:off x="7298975"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71" name="TextBox 70"/>
            <p:cNvSpPr txBox="1"/>
            <p:nvPr/>
          </p:nvSpPr>
          <p:spPr>
            <a:xfrm>
              <a:off x="764999" y="3319468"/>
              <a:ext cx="646331" cy="369332"/>
            </a:xfrm>
            <a:prstGeom prst="rect">
              <a:avLst/>
            </a:prstGeom>
            <a:noFill/>
          </p:spPr>
          <p:txBody>
            <a:bodyPr wrap="none" rtlCol="0">
              <a:spAutoFit/>
            </a:bodyPr>
            <a:lstStyle/>
            <a:p>
              <a:r>
                <a:rPr lang="en-US" altLang="zh-CN" b="1" dirty="0">
                  <a:solidFill>
                    <a:srgbClr val="11576A"/>
                  </a:solidFill>
                  <a:latin typeface="+mn-ea"/>
                </a:rPr>
                <a:t>XYZ</a:t>
              </a:r>
              <a:endParaRPr lang="zh-CN" altLang="en-US" b="1" dirty="0">
                <a:solidFill>
                  <a:srgbClr val="11576A"/>
                </a:solidFill>
                <a:latin typeface="+mn-ea"/>
              </a:endParaRPr>
            </a:p>
          </p:txBody>
        </p:sp>
      </p:grpSp>
      <p:sp>
        <p:nvSpPr>
          <p:cNvPr id="72" name="内容占位符 2"/>
          <p:cNvSpPr txBox="1">
            <a:spLocks/>
          </p:cNvSpPr>
          <p:nvPr/>
        </p:nvSpPr>
        <p:spPr>
          <a:xfrm>
            <a:off x="1323583" y="4137298"/>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a:t>周转时间</a:t>
            </a:r>
            <a:r>
              <a:rPr lang="en-US" altLang="zh-CN" sz="1800"/>
              <a:t>=(r</a:t>
            </a:r>
            <a:r>
              <a:rPr lang="en-US" altLang="zh-CN" sz="1800" baseline="-25000"/>
              <a:t>1</a:t>
            </a:r>
            <a:r>
              <a:rPr lang="en-US" altLang="zh-CN" sz="1800"/>
              <a:t>+r</a:t>
            </a:r>
            <a:r>
              <a:rPr lang="en-US" altLang="zh-CN" sz="1800" baseline="-25000"/>
              <a:t>2</a:t>
            </a:r>
            <a:r>
              <a:rPr lang="en-US" altLang="zh-CN" sz="1800"/>
              <a:t>+r</a:t>
            </a:r>
            <a:r>
              <a:rPr lang="en-US" altLang="zh-CN" sz="1800" baseline="-25000"/>
              <a:t>4</a:t>
            </a:r>
            <a:r>
              <a:rPr lang="en-US" altLang="zh-CN" sz="1800"/>
              <a:t>-c</a:t>
            </a:r>
            <a:r>
              <a:rPr lang="en-US" altLang="zh-CN" sz="1800" baseline="-25000"/>
              <a:t>3</a:t>
            </a:r>
            <a:r>
              <a:rPr lang="en-US" altLang="zh-CN" sz="1800"/>
              <a:t>+r</a:t>
            </a:r>
            <a:r>
              <a:rPr lang="en-US" altLang="zh-CN" sz="1800" baseline="-25000"/>
              <a:t>5</a:t>
            </a:r>
            <a:r>
              <a:rPr lang="en-US" altLang="zh-CN" sz="1800"/>
              <a:t>-c</a:t>
            </a:r>
            <a:r>
              <a:rPr lang="en-US" altLang="zh-CN" sz="1800" baseline="-25000"/>
              <a:t>3</a:t>
            </a:r>
            <a:r>
              <a:rPr lang="en-US" altLang="zh-CN" sz="1800"/>
              <a:t>+r</a:t>
            </a:r>
            <a:r>
              <a:rPr lang="en-US" altLang="zh-CN" sz="1800" baseline="-25000"/>
              <a:t>4</a:t>
            </a:r>
            <a:r>
              <a:rPr lang="en-US" altLang="zh-CN" sz="1800"/>
              <a:t>+c</a:t>
            </a:r>
            <a:r>
              <a:rPr lang="en-US" altLang="zh-CN" sz="1800" baseline="-25000"/>
              <a:t>4</a:t>
            </a:r>
            <a:r>
              <a:rPr lang="en-US" altLang="zh-CN" sz="1800"/>
              <a:t>+c</a:t>
            </a:r>
            <a:r>
              <a:rPr lang="en-US" altLang="zh-CN" sz="1800" baseline="-25000"/>
              <a:t>5</a:t>
            </a:r>
            <a:r>
              <a:rPr lang="en-US" altLang="zh-CN" sz="1800"/>
              <a:t>+r</a:t>
            </a:r>
            <a:r>
              <a:rPr lang="en-US" altLang="zh-CN" sz="1800" baseline="-25000"/>
              <a:t>6</a:t>
            </a:r>
            <a:r>
              <a:rPr lang="en-US" altLang="zh-CN" sz="1800"/>
              <a:t>)/6</a:t>
            </a:r>
            <a:endParaRPr lang="zh-CN" altLang="en-US" sz="1800"/>
          </a:p>
        </p:txBody>
      </p:sp>
      <p:sp>
        <p:nvSpPr>
          <p:cNvPr id="74" name="内容占位符 2"/>
          <p:cNvSpPr txBox="1">
            <a:spLocks/>
          </p:cNvSpPr>
          <p:nvPr/>
        </p:nvSpPr>
        <p:spPr>
          <a:xfrm>
            <a:off x="2130985" y="4486599"/>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+(c</a:t>
            </a:r>
            <a:r>
              <a:rPr lang="en-US" altLang="zh-CN" sz="1800" baseline="-25000" dirty="0"/>
              <a:t>4</a:t>
            </a:r>
            <a:r>
              <a:rPr lang="en-US" altLang="zh-CN" sz="1800" dirty="0"/>
              <a:t>+c</a:t>
            </a:r>
            <a:r>
              <a:rPr lang="en-US" altLang="zh-CN" sz="1800" baseline="-25000" dirty="0"/>
              <a:t>5</a:t>
            </a:r>
            <a:r>
              <a:rPr lang="en-US" altLang="zh-CN" sz="1800" dirty="0"/>
              <a:t>-2c</a:t>
            </a:r>
            <a:r>
              <a:rPr lang="en-US" altLang="zh-CN" sz="1800" baseline="-25000" dirty="0"/>
              <a:t>3</a:t>
            </a:r>
            <a:r>
              <a:rPr lang="en-US" altLang="zh-CN" sz="1800" dirty="0"/>
              <a:t>))/6</a:t>
            </a:r>
            <a:endParaRPr lang="zh-CN" altLang="en-US" sz="1800" dirty="0"/>
          </a:p>
        </p:txBody>
      </p:sp>
      <p:sp>
        <p:nvSpPr>
          <p:cNvPr id="75" name="内容占位符 2"/>
          <p:cNvSpPr txBox="1">
            <a:spLocks/>
          </p:cNvSpPr>
          <p:nvPr/>
        </p:nvSpPr>
        <p:spPr>
          <a:xfrm>
            <a:off x="869555" y="2752726"/>
            <a:ext cx="70346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修改进程执行顺序可能减少平均等待时间吗</a:t>
            </a:r>
            <a:r>
              <a:rPr lang="en-US" altLang="zh-CN" sz="1800" dirty="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366432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4"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8573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短进程优先算法的特征：缺点</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262422" y="2122338"/>
            <a:ext cx="4952652" cy="457656"/>
            <a:chOff x="1262422" y="2122338"/>
            <a:chExt cx="4952652" cy="457656"/>
          </a:xfrm>
        </p:grpSpPr>
        <p:pic>
          <p:nvPicPr>
            <p:cNvPr id="35" name="图片 34" descr="小点1.png"/>
            <p:cNvPicPr>
              <a:picLocks noChangeAspect="1"/>
            </p:cNvPicPr>
            <p:nvPr/>
          </p:nvPicPr>
          <p:blipFill>
            <a:blip r:embed="rId2" cstate="print"/>
            <a:stretch>
              <a:fillRect/>
            </a:stretch>
          </p:blipFill>
          <p:spPr>
            <a:xfrm>
              <a:off x="1262422" y="2265214"/>
              <a:ext cx="151066" cy="148997"/>
            </a:xfrm>
            <a:prstGeom prst="rect">
              <a:avLst/>
            </a:prstGeom>
            <a:effectLst/>
          </p:spPr>
        </p:pic>
        <p:sp>
          <p:nvSpPr>
            <p:cNvPr id="36" name="内容占位符 2"/>
            <p:cNvSpPr txBox="1">
              <a:spLocks/>
            </p:cNvSpPr>
            <p:nvPr/>
          </p:nvSpPr>
          <p:spPr>
            <a:xfrm>
              <a:off x="1394986" y="2122338"/>
              <a:ext cx="4820088"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如何预估下一个CPU计算的持续时间？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44893" y="1028010"/>
            <a:ext cx="2226909" cy="428628"/>
            <a:chOff x="844893" y="1028010"/>
            <a:chExt cx="2226909" cy="428628"/>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可能导致饥饿</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1393274"/>
            <a:ext cx="5901866" cy="376916"/>
            <a:chOff x="1262422" y="1393274"/>
            <a:chExt cx="5901866" cy="376916"/>
          </a:xfrm>
        </p:grpSpPr>
        <p:sp>
          <p:nvSpPr>
            <p:cNvPr id="30" name="内容占位符 2"/>
            <p:cNvSpPr txBox="1">
              <a:spLocks/>
            </p:cNvSpPr>
            <p:nvPr/>
          </p:nvSpPr>
          <p:spPr>
            <a:xfrm>
              <a:off x="1394986" y="1393274"/>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连续的短进程流会使长进程无法获得</a:t>
              </a:r>
              <a:r>
                <a:rPr lang="en-US" altLang="zh-CN" dirty="0"/>
                <a:t>CPU</a:t>
              </a:r>
              <a:r>
                <a:rPr lang="zh-CN" altLang="en-US" dirty="0"/>
                <a:t>资源</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3" name="组合 2"/>
          <p:cNvGrpSpPr/>
          <p:nvPr/>
        </p:nvGrpSpPr>
        <p:grpSpPr>
          <a:xfrm>
            <a:off x="844893" y="1779662"/>
            <a:ext cx="2226909" cy="428628"/>
            <a:chOff x="844893" y="1779662"/>
            <a:chExt cx="2226909" cy="428628"/>
          </a:xfrm>
        </p:grpSpPr>
        <p:sp>
          <p:nvSpPr>
            <p:cNvPr id="17" name="内容占位符 2"/>
            <p:cNvSpPr txBox="1">
              <a:spLocks/>
            </p:cNvSpPr>
            <p:nvPr/>
          </p:nvSpPr>
          <p:spPr>
            <a:xfrm>
              <a:off x="1142976" y="177966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需要预知未来</a:t>
              </a:r>
            </a:p>
          </p:txBody>
        </p:sp>
        <p:sp>
          <p:nvSpPr>
            <p:cNvPr id="18" name="TextBox 17"/>
            <p:cNvSpPr txBox="1"/>
            <p:nvPr/>
          </p:nvSpPr>
          <p:spPr>
            <a:xfrm>
              <a:off x="844893" y="177966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422604"/>
            <a:ext cx="3595330" cy="457656"/>
            <a:chOff x="1262422" y="2422604"/>
            <a:chExt cx="3595330" cy="457656"/>
          </a:xfrm>
        </p:grpSpPr>
        <p:pic>
          <p:nvPicPr>
            <p:cNvPr id="19" name="图片 18" descr="小点1.png"/>
            <p:cNvPicPr>
              <a:picLocks noChangeAspect="1"/>
            </p:cNvPicPr>
            <p:nvPr/>
          </p:nvPicPr>
          <p:blipFill>
            <a:blip r:embed="rId2" cstate="print"/>
            <a:stretch>
              <a:fillRect/>
            </a:stretch>
          </p:blipFill>
          <p:spPr>
            <a:xfrm>
              <a:off x="1262422" y="2565480"/>
              <a:ext cx="151066" cy="148997"/>
            </a:xfrm>
            <a:prstGeom prst="rect">
              <a:avLst/>
            </a:prstGeom>
            <a:effectLst/>
          </p:spPr>
        </p:pic>
        <p:sp>
          <p:nvSpPr>
            <p:cNvPr id="20" name="内容占位符 2"/>
            <p:cNvSpPr txBox="1">
              <a:spLocks/>
            </p:cNvSpPr>
            <p:nvPr/>
          </p:nvSpPr>
          <p:spPr>
            <a:xfrm>
              <a:off x="1394986" y="2422604"/>
              <a:ext cx="346276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a:t>简单的解决办法：询问用户</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623602" y="2765280"/>
            <a:ext cx="3238140" cy="457656"/>
            <a:chOff x="1623602" y="2765280"/>
            <a:chExt cx="3238140" cy="457656"/>
          </a:xfrm>
        </p:grpSpPr>
        <p:pic>
          <p:nvPicPr>
            <p:cNvPr id="24" name="图片 23" descr="小点1.png"/>
            <p:cNvPicPr>
              <a:picLocks noChangeAspect="1"/>
            </p:cNvPicPr>
            <p:nvPr/>
          </p:nvPicPr>
          <p:blipFill>
            <a:blip r:embed="rId2" cstate="print"/>
            <a:stretch>
              <a:fillRect/>
            </a:stretch>
          </p:blipFill>
          <p:spPr>
            <a:xfrm>
              <a:off x="1623602" y="2908156"/>
              <a:ext cx="151066" cy="148997"/>
            </a:xfrm>
            <a:prstGeom prst="rect">
              <a:avLst/>
            </a:prstGeom>
            <a:effectLst/>
          </p:spPr>
        </p:pic>
        <p:sp>
          <p:nvSpPr>
            <p:cNvPr id="25" name="内容占位符 2"/>
            <p:cNvSpPr txBox="1">
              <a:spLocks/>
            </p:cNvSpPr>
            <p:nvPr/>
          </p:nvSpPr>
          <p:spPr>
            <a:xfrm>
              <a:off x="1756166" y="2765280"/>
              <a:ext cx="310557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用户欺骗就杀死相应进程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623602" y="3065546"/>
            <a:ext cx="3452454" cy="457656"/>
            <a:chOff x="1623602" y="3065546"/>
            <a:chExt cx="3452454" cy="457656"/>
          </a:xfrm>
        </p:grpSpPr>
        <p:pic>
          <p:nvPicPr>
            <p:cNvPr id="27" name="图片 26" descr="小点1.png"/>
            <p:cNvPicPr>
              <a:picLocks noChangeAspect="1"/>
            </p:cNvPicPr>
            <p:nvPr/>
          </p:nvPicPr>
          <p:blipFill>
            <a:blip r:embed="rId2" cstate="print"/>
            <a:stretch>
              <a:fillRect/>
            </a:stretch>
          </p:blipFill>
          <p:spPr>
            <a:xfrm>
              <a:off x="1623602" y="3208422"/>
              <a:ext cx="151066" cy="148997"/>
            </a:xfrm>
            <a:prstGeom prst="rect">
              <a:avLst/>
            </a:prstGeom>
            <a:effectLst/>
          </p:spPr>
        </p:pic>
        <p:sp>
          <p:nvSpPr>
            <p:cNvPr id="28" name="内容占位符 2"/>
            <p:cNvSpPr txBox="1">
              <a:spLocks/>
            </p:cNvSpPr>
            <p:nvPr/>
          </p:nvSpPr>
          <p:spPr>
            <a:xfrm>
              <a:off x="1756166" y="3065546"/>
              <a:ext cx="331989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用户不知道怎么办？</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8246129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短进程优先算法的执行时间预估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27584" y="856921"/>
            <a:ext cx="7370445" cy="428628"/>
            <a:chOff x="844893" y="1000114"/>
            <a:chExt cx="7370445" cy="428628"/>
          </a:xfrm>
        </p:grpSpPr>
        <p:sp>
          <p:nvSpPr>
            <p:cNvPr id="21" name="内容占位符 2"/>
            <p:cNvSpPr txBox="1">
              <a:spLocks/>
            </p:cNvSpPr>
            <p:nvPr/>
          </p:nvSpPr>
          <p:spPr>
            <a:xfrm>
              <a:off x="1142976" y="1000114"/>
              <a:ext cx="70723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defRPr/>
              </a:pPr>
              <a:r>
                <a:rPr lang="zh-CN" altLang="en-US" dirty="0"/>
                <a:t>用历史的执行时间来预估未来的执行时间</a:t>
              </a:r>
              <a:endParaRPr lang="en-US" altLang="zh-CN" dirty="0"/>
            </a:p>
          </p:txBody>
        </p:sp>
        <p:sp>
          <p:nvSpPr>
            <p:cNvPr id="26" name="TextBox 25"/>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8" name="TextBox 27"/>
          <p:cNvSpPr txBox="1"/>
          <p:nvPr/>
        </p:nvSpPr>
        <p:spPr>
          <a:xfrm>
            <a:off x="2195736" y="1281275"/>
            <a:ext cx="2999091" cy="1815882"/>
          </a:xfrm>
          <a:prstGeom prst="rect">
            <a:avLst/>
          </a:prstGeom>
          <a:gradFill>
            <a:gsLst>
              <a:gs pos="100000">
                <a:srgbClr val="FDD000"/>
              </a:gs>
              <a:gs pos="0">
                <a:srgbClr val="FFF9B1"/>
              </a:gs>
              <a:gs pos="100000">
                <a:schemeClr val="accent1">
                  <a:tint val="23500"/>
                  <a:satMod val="160000"/>
                </a:schemeClr>
              </a:gs>
            </a:gsLst>
            <a:lin ang="5400000" scaled="0"/>
          </a:gradFill>
        </p:spPr>
        <p:txBody>
          <a:bodyPr wrap="none" rtlCol="0">
            <a:spAutoFit/>
          </a:bodyPr>
          <a:lstStyle/>
          <a:p>
            <a:r>
              <a:rPr lang="en-US" altLang="zh-CN" sz="1600" b="1" dirty="0">
                <a:solidFill>
                  <a:srgbClr val="11576A"/>
                </a:solidFill>
                <a:latin typeface="+mn-ea"/>
              </a:rPr>
              <a:t>process P</a:t>
            </a:r>
          </a:p>
          <a:p>
            <a:r>
              <a:rPr lang="en-US" altLang="zh-CN" sz="1600" b="1" dirty="0">
                <a:solidFill>
                  <a:srgbClr val="11576A"/>
                </a:solidFill>
                <a:latin typeface="+mn-ea"/>
              </a:rPr>
              <a:t>begin</a:t>
            </a:r>
          </a:p>
          <a:p>
            <a:r>
              <a:rPr lang="en-US" altLang="zh-CN" sz="1600" b="1" dirty="0">
                <a:solidFill>
                  <a:srgbClr val="0070C0"/>
                </a:solidFill>
                <a:latin typeface="+mn-ea"/>
              </a:rPr>
              <a:t>    loop</a:t>
            </a:r>
          </a:p>
          <a:p>
            <a:r>
              <a:rPr lang="en-US" altLang="zh-CN" sz="1600" b="1" dirty="0">
                <a:solidFill>
                  <a:srgbClr val="0070C0"/>
                </a:solidFill>
                <a:latin typeface="+mn-ea"/>
              </a:rPr>
              <a:t>      &lt;read input from user&gt;</a:t>
            </a:r>
          </a:p>
          <a:p>
            <a:r>
              <a:rPr lang="en-US" altLang="zh-CN" sz="1600" b="1" dirty="0">
                <a:solidFill>
                  <a:srgbClr val="0070C0"/>
                </a:solidFill>
                <a:latin typeface="+mn-ea"/>
              </a:rPr>
              <a:t>      &lt;process input&gt;</a:t>
            </a:r>
          </a:p>
          <a:p>
            <a:r>
              <a:rPr lang="en-US" altLang="zh-CN" sz="1600" b="1" dirty="0">
                <a:solidFill>
                  <a:srgbClr val="0070C0"/>
                </a:solidFill>
                <a:latin typeface="+mn-ea"/>
              </a:rPr>
              <a:t>    end loop</a:t>
            </a:r>
          </a:p>
          <a:p>
            <a:r>
              <a:rPr lang="en-US" altLang="zh-CN" sz="1600" b="1" dirty="0">
                <a:solidFill>
                  <a:srgbClr val="11576A"/>
                </a:solidFill>
                <a:latin typeface="+mn-ea"/>
              </a:rPr>
              <a:t>end P</a:t>
            </a:r>
            <a:endParaRPr lang="zh-CN" altLang="en-US" sz="1600" b="1" dirty="0">
              <a:solidFill>
                <a:srgbClr val="11576A"/>
              </a:solidFill>
              <a:latin typeface="+mn-ea"/>
            </a:endParaRPr>
          </a:p>
        </p:txBody>
      </p:sp>
      <p:sp>
        <p:nvSpPr>
          <p:cNvPr id="30" name="TextBox 29"/>
          <p:cNvSpPr txBox="1"/>
          <p:nvPr/>
        </p:nvSpPr>
        <p:spPr>
          <a:xfrm>
            <a:off x="1358372" y="3633567"/>
            <a:ext cx="2800767" cy="338554"/>
          </a:xfrm>
          <a:prstGeom prst="rect">
            <a:avLst/>
          </a:prstGeom>
          <a:noFill/>
        </p:spPr>
        <p:txBody>
          <a:bodyPr wrap="none" rtlCol="0">
            <a:spAutoFit/>
          </a:bodyPr>
          <a:lstStyle/>
          <a:p>
            <a:r>
              <a:rPr lang="en-US" altLang="zh-CN" sz="1600" b="1" dirty="0" err="1">
                <a:solidFill>
                  <a:srgbClr val="11576A"/>
                </a:solidFill>
                <a:latin typeface="+mn-ea"/>
              </a:rPr>
              <a:t>t</a:t>
            </a:r>
            <a:r>
              <a:rPr lang="en-US" altLang="zh-CN" sz="1600" b="1" baseline="-25000" dirty="0" err="1">
                <a:solidFill>
                  <a:srgbClr val="11576A"/>
                </a:solidFill>
                <a:latin typeface="+mn-ea"/>
              </a:rPr>
              <a:t>n</a:t>
            </a:r>
            <a:r>
              <a:rPr lang="en-US" altLang="zh-CN" sz="1600" b="1" dirty="0">
                <a:solidFill>
                  <a:srgbClr val="11576A"/>
                </a:solidFill>
                <a:latin typeface="+mn-ea"/>
              </a:rPr>
              <a:t>——</a:t>
            </a:r>
            <a:r>
              <a:rPr lang="zh-CN" altLang="en-US" sz="1600" b="1" dirty="0">
                <a:solidFill>
                  <a:srgbClr val="11576A"/>
                </a:solidFill>
                <a:latin typeface="+mn-ea"/>
              </a:rPr>
              <a:t>第</a:t>
            </a:r>
            <a:r>
              <a:rPr lang="en-US" altLang="zh-CN" sz="1600" b="1" dirty="0">
                <a:solidFill>
                  <a:srgbClr val="11576A"/>
                </a:solidFill>
                <a:latin typeface="+mn-ea"/>
              </a:rPr>
              <a:t>n</a:t>
            </a:r>
            <a:r>
              <a:rPr lang="zh-CN" altLang="en-US" sz="1600" b="1" dirty="0">
                <a:solidFill>
                  <a:srgbClr val="11576A"/>
                </a:solidFill>
                <a:latin typeface="+mn-ea"/>
              </a:rPr>
              <a:t>次的</a:t>
            </a:r>
            <a:r>
              <a:rPr lang="en-US" altLang="zh-CN" sz="1600" b="1" dirty="0">
                <a:solidFill>
                  <a:srgbClr val="11576A"/>
                </a:solidFill>
                <a:latin typeface="+mn-ea"/>
              </a:rPr>
              <a:t>CPU</a:t>
            </a:r>
            <a:r>
              <a:rPr lang="zh-CN" altLang="en-US" sz="1600" b="1" dirty="0">
                <a:solidFill>
                  <a:srgbClr val="11576A"/>
                </a:solidFill>
                <a:latin typeface="+mn-ea"/>
              </a:rPr>
              <a:t>计算时间</a:t>
            </a:r>
          </a:p>
        </p:txBody>
      </p:sp>
      <p:sp>
        <p:nvSpPr>
          <p:cNvPr id="31" name="TextBox 30"/>
          <p:cNvSpPr txBox="1"/>
          <p:nvPr/>
        </p:nvSpPr>
        <p:spPr>
          <a:xfrm>
            <a:off x="1142348" y="3961388"/>
            <a:ext cx="3717684" cy="338554"/>
          </a:xfrm>
          <a:prstGeom prst="rect">
            <a:avLst/>
          </a:prstGeom>
          <a:noFill/>
        </p:spPr>
        <p:txBody>
          <a:bodyPr wrap="none" rtlCol="0">
            <a:spAutoFit/>
          </a:bodyPr>
          <a:lstStyle/>
          <a:p>
            <a:r>
              <a:rPr lang="el-GR" altLang="zh-CN" sz="1600" b="1" dirty="0">
                <a:solidFill>
                  <a:srgbClr val="11576A"/>
                </a:solidFill>
                <a:latin typeface="+mn-ea"/>
              </a:rPr>
              <a:t>τ</a:t>
            </a:r>
            <a:r>
              <a:rPr lang="en-US" altLang="zh-CN" sz="1600" b="1" baseline="-25000" dirty="0">
                <a:solidFill>
                  <a:srgbClr val="11576A"/>
                </a:solidFill>
                <a:latin typeface="+mn-ea"/>
              </a:rPr>
              <a:t>n+1</a:t>
            </a:r>
            <a:r>
              <a:rPr lang="en-US" altLang="zh-CN" sz="1600" b="1" dirty="0">
                <a:solidFill>
                  <a:srgbClr val="11576A"/>
                </a:solidFill>
                <a:latin typeface="+mn-ea"/>
              </a:rPr>
              <a:t>——</a:t>
            </a:r>
            <a:r>
              <a:rPr lang="zh-CN" altLang="en-US" sz="1600" b="1" dirty="0">
                <a:solidFill>
                  <a:srgbClr val="11576A"/>
                </a:solidFill>
                <a:latin typeface="+mn-ea"/>
              </a:rPr>
              <a:t>第</a:t>
            </a:r>
            <a:r>
              <a:rPr lang="en-US" altLang="zh-CN" sz="1600" b="1" dirty="0">
                <a:solidFill>
                  <a:srgbClr val="11576A"/>
                </a:solidFill>
                <a:latin typeface="+mn-ea"/>
              </a:rPr>
              <a:t>n+1</a:t>
            </a:r>
            <a:r>
              <a:rPr lang="zh-CN" altLang="en-US" sz="1600" b="1" dirty="0">
                <a:solidFill>
                  <a:srgbClr val="11576A"/>
                </a:solidFill>
                <a:latin typeface="+mn-ea"/>
              </a:rPr>
              <a:t>次的</a:t>
            </a:r>
            <a:r>
              <a:rPr lang="en-US" altLang="zh-CN" sz="1600" b="1" dirty="0">
                <a:solidFill>
                  <a:srgbClr val="11576A"/>
                </a:solidFill>
                <a:latin typeface="+mn-ea"/>
              </a:rPr>
              <a:t>CPU</a:t>
            </a:r>
            <a:r>
              <a:rPr lang="zh-CN" altLang="en-US" sz="1600" b="1" dirty="0">
                <a:solidFill>
                  <a:srgbClr val="11576A"/>
                </a:solidFill>
                <a:latin typeface="+mn-ea"/>
              </a:rPr>
              <a:t>计算时间预估</a:t>
            </a:r>
          </a:p>
        </p:txBody>
      </p:sp>
      <p:sp>
        <p:nvSpPr>
          <p:cNvPr id="32" name="TextBox 31"/>
          <p:cNvSpPr txBox="1"/>
          <p:nvPr/>
        </p:nvSpPr>
        <p:spPr>
          <a:xfrm>
            <a:off x="971600" y="4371950"/>
            <a:ext cx="4828566" cy="369332"/>
          </a:xfrm>
          <a:prstGeom prst="rect">
            <a:avLst/>
          </a:prstGeom>
          <a:noFill/>
        </p:spPr>
        <p:txBody>
          <a:bodyPr wrap="none" rtlCol="0">
            <a:spAutoFit/>
          </a:bodyPr>
          <a:lstStyle/>
          <a:p>
            <a:r>
              <a:rPr lang="el-GR" altLang="zh-CN" b="1" dirty="0">
                <a:solidFill>
                  <a:srgbClr val="11576A"/>
                </a:solidFill>
                <a:latin typeface="+mn-ea"/>
              </a:rPr>
              <a:t>τ</a:t>
            </a:r>
            <a:r>
              <a:rPr lang="en-US" altLang="zh-CN" b="1" baseline="-25000" dirty="0">
                <a:solidFill>
                  <a:srgbClr val="11576A"/>
                </a:solidFill>
                <a:latin typeface="+mn-ea"/>
              </a:rPr>
              <a:t>n+1</a:t>
            </a:r>
            <a:r>
              <a:rPr lang="en-US" altLang="zh-CN" b="1" dirty="0">
                <a:solidFill>
                  <a:srgbClr val="11576A"/>
                </a:solidFill>
                <a:latin typeface="+mn-ea"/>
              </a:rPr>
              <a:t>=α</a:t>
            </a:r>
            <a:r>
              <a:rPr lang="en-US" altLang="zh-CN" b="1" dirty="0" err="1">
                <a:solidFill>
                  <a:srgbClr val="11576A"/>
                </a:solidFill>
                <a:latin typeface="+mn-ea"/>
              </a:rPr>
              <a:t>t</a:t>
            </a:r>
            <a:r>
              <a:rPr lang="en-US" altLang="zh-CN" b="1" baseline="-25000" dirty="0" err="1">
                <a:solidFill>
                  <a:srgbClr val="11576A"/>
                </a:solidFill>
                <a:latin typeface="+mn-ea"/>
              </a:rPr>
              <a:t>n</a:t>
            </a:r>
            <a:r>
              <a:rPr lang="en-US" altLang="zh-CN" b="1" dirty="0">
                <a:solidFill>
                  <a:srgbClr val="11576A"/>
                </a:solidFill>
                <a:latin typeface="+mn-ea"/>
              </a:rPr>
              <a:t>+(1-α) αt</a:t>
            </a:r>
            <a:r>
              <a:rPr lang="en-US" altLang="zh-CN" b="1" baseline="-25000" dirty="0">
                <a:solidFill>
                  <a:srgbClr val="11576A"/>
                </a:solidFill>
                <a:latin typeface="+mn-ea"/>
              </a:rPr>
              <a:t>n-1</a:t>
            </a:r>
            <a:r>
              <a:rPr lang="en-US" altLang="zh-CN" b="1" dirty="0">
                <a:solidFill>
                  <a:srgbClr val="11576A"/>
                </a:solidFill>
                <a:latin typeface="+mn-ea"/>
              </a:rPr>
              <a:t>+(1-α)(1-α) αt</a:t>
            </a:r>
            <a:r>
              <a:rPr lang="en-US" altLang="zh-CN" b="1" baseline="-25000" dirty="0">
                <a:solidFill>
                  <a:srgbClr val="11576A"/>
                </a:solidFill>
                <a:latin typeface="+mn-ea"/>
              </a:rPr>
              <a:t>n-2</a:t>
            </a:r>
            <a:r>
              <a:rPr lang="en-US" altLang="zh-CN" b="1" dirty="0">
                <a:solidFill>
                  <a:srgbClr val="11576A"/>
                </a:solidFill>
                <a:latin typeface="+mn-ea"/>
              </a:rPr>
              <a:t>+…</a:t>
            </a:r>
            <a:endParaRPr lang="zh-CN" altLang="en-US" b="1" dirty="0">
              <a:solidFill>
                <a:srgbClr val="11576A"/>
              </a:solidFill>
              <a:latin typeface="+mn-ea"/>
            </a:endParaRPr>
          </a:p>
        </p:txBody>
      </p:sp>
      <p:sp>
        <p:nvSpPr>
          <p:cNvPr id="33" name="TextBox 32"/>
          <p:cNvSpPr txBox="1"/>
          <p:nvPr/>
        </p:nvSpPr>
        <p:spPr>
          <a:xfrm>
            <a:off x="1080156" y="3273402"/>
            <a:ext cx="3480440" cy="338554"/>
          </a:xfrm>
          <a:prstGeom prst="rect">
            <a:avLst/>
          </a:prstGeom>
          <a:noFill/>
        </p:spPr>
        <p:txBody>
          <a:bodyPr wrap="none" rtlCol="0">
            <a:spAutoFit/>
          </a:bodyPr>
          <a:lstStyle/>
          <a:p>
            <a:r>
              <a:rPr lang="el-GR" altLang="zh-CN" sz="1600" b="1" dirty="0">
                <a:solidFill>
                  <a:srgbClr val="11576A"/>
                </a:solidFill>
                <a:latin typeface="+mn-ea"/>
              </a:rPr>
              <a:t>τ</a:t>
            </a:r>
            <a:r>
              <a:rPr lang="en-US" altLang="zh-CN" sz="1600" b="1" baseline="-25000" dirty="0">
                <a:solidFill>
                  <a:srgbClr val="11576A"/>
                </a:solidFill>
                <a:latin typeface="+mn-ea"/>
              </a:rPr>
              <a:t>n+1 </a:t>
            </a:r>
            <a:r>
              <a:rPr lang="en-US" altLang="zh-CN" sz="1600" b="1" dirty="0">
                <a:solidFill>
                  <a:srgbClr val="11576A"/>
                </a:solidFill>
                <a:latin typeface="+mn-ea"/>
              </a:rPr>
              <a:t>= α</a:t>
            </a:r>
            <a:r>
              <a:rPr lang="en-US" altLang="zh-CN" sz="1600" b="1" dirty="0" err="1">
                <a:solidFill>
                  <a:srgbClr val="11576A"/>
                </a:solidFill>
                <a:latin typeface="+mn-ea"/>
              </a:rPr>
              <a:t>t</a:t>
            </a:r>
            <a:r>
              <a:rPr lang="en-US" altLang="zh-CN" sz="1600" b="1" baseline="-25000" dirty="0" err="1">
                <a:solidFill>
                  <a:srgbClr val="11576A"/>
                </a:solidFill>
                <a:latin typeface="+mn-ea"/>
              </a:rPr>
              <a:t>n</a:t>
            </a:r>
            <a:r>
              <a:rPr lang="en-US" altLang="zh-CN" sz="1600" b="1" dirty="0">
                <a:solidFill>
                  <a:srgbClr val="11576A"/>
                </a:solidFill>
                <a:latin typeface="+mn-ea"/>
              </a:rPr>
              <a:t>+(1-α)</a:t>
            </a:r>
            <a:r>
              <a:rPr lang="el-GR" altLang="zh-CN" sz="1600" b="1" dirty="0">
                <a:solidFill>
                  <a:srgbClr val="11576A"/>
                </a:solidFill>
                <a:latin typeface="+mn-ea"/>
              </a:rPr>
              <a:t> τ</a:t>
            </a:r>
            <a:r>
              <a:rPr lang="en-US" altLang="zh-CN" sz="1600" b="1" baseline="-25000" dirty="0">
                <a:solidFill>
                  <a:srgbClr val="11576A"/>
                </a:solidFill>
                <a:latin typeface="+mn-ea"/>
              </a:rPr>
              <a:t>n</a:t>
            </a:r>
            <a:r>
              <a:rPr lang="zh-CN" altLang="en-US" sz="1600" b="1" dirty="0">
                <a:solidFill>
                  <a:srgbClr val="11576A"/>
                </a:solidFill>
                <a:latin typeface="+mn-ea"/>
              </a:rPr>
              <a:t>，其中</a:t>
            </a:r>
            <a:r>
              <a:rPr lang="en-US" altLang="zh-CN" sz="1600" b="1" dirty="0">
                <a:solidFill>
                  <a:srgbClr val="11576A"/>
                </a:solidFill>
                <a:latin typeface="+mn-ea"/>
              </a:rPr>
              <a:t> 0</a:t>
            </a:r>
            <a:r>
              <a:rPr lang="zh-CN" altLang="en-US" sz="1600" b="1" dirty="0">
                <a:solidFill>
                  <a:srgbClr val="11576A"/>
                </a:solidFill>
                <a:latin typeface="+mn-ea"/>
              </a:rPr>
              <a:t>≤</a:t>
            </a:r>
            <a:r>
              <a:rPr lang="en-US" altLang="zh-CN" sz="1600" b="1" dirty="0">
                <a:solidFill>
                  <a:srgbClr val="11576A"/>
                </a:solidFill>
                <a:latin typeface="+mn-ea"/>
              </a:rPr>
              <a:t>α</a:t>
            </a:r>
            <a:r>
              <a:rPr lang="zh-CN" altLang="en-US" sz="1600" b="1" dirty="0">
                <a:solidFill>
                  <a:srgbClr val="11576A"/>
                </a:solidFill>
                <a:latin typeface="+mn-ea"/>
              </a:rPr>
              <a:t>≤</a:t>
            </a:r>
            <a:r>
              <a:rPr lang="en-US" altLang="zh-CN" sz="1600" b="1" dirty="0">
                <a:solidFill>
                  <a:srgbClr val="11576A"/>
                </a:solidFill>
                <a:latin typeface="+mn-ea"/>
              </a:rPr>
              <a:t>1</a:t>
            </a:r>
            <a:endParaRPr lang="zh-CN" altLang="en-US" sz="1600" b="1" dirty="0">
              <a:solidFill>
                <a:srgbClr val="11576A"/>
              </a:solidFill>
              <a:latin typeface="+mn-ea"/>
            </a:endParaRPr>
          </a:p>
        </p:txBody>
      </p:sp>
      <p:cxnSp>
        <p:nvCxnSpPr>
          <p:cNvPr id="35" name="直接连接符 34"/>
          <p:cNvCxnSpPr/>
          <p:nvPr/>
        </p:nvCxnSpPr>
        <p:spPr>
          <a:xfrm rot="5400000">
            <a:off x="-5250725" y="2607469"/>
            <a:ext cx="8858312" cy="714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7234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1" grpId="0"/>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预估执行时间</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57" name="组合 56"/>
          <p:cNvGrpSpPr/>
          <p:nvPr/>
        </p:nvGrpSpPr>
        <p:grpSpPr>
          <a:xfrm>
            <a:off x="850212" y="1120510"/>
            <a:ext cx="7184150" cy="2900692"/>
            <a:chOff x="959750" y="1120510"/>
            <a:chExt cx="7184150" cy="2900692"/>
          </a:xfrm>
        </p:grpSpPr>
        <p:sp>
          <p:nvSpPr>
            <p:cNvPr id="7" name="矩形 6"/>
            <p:cNvSpPr/>
            <p:nvPr/>
          </p:nvSpPr>
          <p:spPr>
            <a:xfrm>
              <a:off x="1663900" y="1120510"/>
              <a:ext cx="6480000" cy="2520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p:nvPr/>
          </p:nvCxnSpPr>
          <p:spPr>
            <a:xfrm rot="16200000" flipH="1">
              <a:off x="401401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H="1">
              <a:off x="1663900" y="2571293"/>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H="1">
              <a:off x="1663900" y="1843082"/>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H="1">
              <a:off x="1663900" y="328613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flipH="1">
              <a:off x="1663900" y="220694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0800000" flipH="1">
              <a:off x="1663900" y="1497132"/>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0800000" flipH="1">
              <a:off x="1663900" y="2932560"/>
              <a:ext cx="648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473996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544277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H="1">
              <a:off x="6168725"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flipH="1">
              <a:off x="1141758"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1882222"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2570518"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H="1">
              <a:off x="3310982" y="2402197"/>
              <a:ext cx="25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27796" y="1357304"/>
              <a:ext cx="437940" cy="338554"/>
            </a:xfrm>
            <a:prstGeom prst="rect">
              <a:avLst/>
            </a:prstGeom>
            <a:noFill/>
          </p:spPr>
          <p:txBody>
            <a:bodyPr wrap="none" rtlCol="0">
              <a:spAutoFit/>
            </a:bodyPr>
            <a:lstStyle/>
            <a:p>
              <a:r>
                <a:rPr lang="en-US" altLang="zh-CN" sz="1600" b="1">
                  <a:solidFill>
                    <a:srgbClr val="11576A"/>
                  </a:solidFill>
                  <a:latin typeface="+mn-ea"/>
                </a:rPr>
                <a:t>12</a:t>
              </a:r>
              <a:endParaRPr lang="zh-CN" altLang="en-US" sz="1600" b="1">
                <a:solidFill>
                  <a:srgbClr val="11576A"/>
                </a:solidFill>
                <a:latin typeface="+mn-ea"/>
              </a:endParaRPr>
            </a:p>
          </p:txBody>
        </p:sp>
        <p:sp>
          <p:nvSpPr>
            <p:cNvPr id="26" name="TextBox 25"/>
            <p:cNvSpPr txBox="1"/>
            <p:nvPr/>
          </p:nvSpPr>
          <p:spPr>
            <a:xfrm>
              <a:off x="1227796" y="1701112"/>
              <a:ext cx="437940" cy="338554"/>
            </a:xfrm>
            <a:prstGeom prst="rect">
              <a:avLst/>
            </a:prstGeom>
            <a:noFill/>
          </p:spPr>
          <p:txBody>
            <a:bodyPr wrap="none" rtlCol="0">
              <a:spAutoFit/>
            </a:bodyPr>
            <a:lstStyle/>
            <a:p>
              <a:r>
                <a:rPr lang="en-US" altLang="zh-CN" sz="1600" b="1">
                  <a:solidFill>
                    <a:srgbClr val="11576A"/>
                  </a:solidFill>
                  <a:latin typeface="+mn-ea"/>
                </a:rPr>
                <a:t>10</a:t>
              </a:r>
              <a:endParaRPr lang="zh-CN" altLang="en-US" sz="1600" b="1">
                <a:solidFill>
                  <a:srgbClr val="11576A"/>
                </a:solidFill>
                <a:latin typeface="+mn-ea"/>
              </a:endParaRPr>
            </a:p>
          </p:txBody>
        </p:sp>
        <p:sp>
          <p:nvSpPr>
            <p:cNvPr id="27" name="TextBox 26"/>
            <p:cNvSpPr txBox="1"/>
            <p:nvPr/>
          </p:nvSpPr>
          <p:spPr>
            <a:xfrm>
              <a:off x="1332870" y="2057170"/>
              <a:ext cx="311304" cy="338554"/>
            </a:xfrm>
            <a:prstGeom prst="rect">
              <a:avLst/>
            </a:prstGeom>
            <a:noFill/>
          </p:spPr>
          <p:txBody>
            <a:bodyPr wrap="none" rtlCol="0">
              <a:spAutoFit/>
            </a:bodyPr>
            <a:lstStyle/>
            <a:p>
              <a:r>
                <a:rPr lang="en-US" altLang="zh-CN" sz="1600" b="1">
                  <a:solidFill>
                    <a:srgbClr val="11576A"/>
                  </a:solidFill>
                  <a:latin typeface="+mn-ea"/>
                </a:rPr>
                <a:t>8</a:t>
              </a:r>
              <a:endParaRPr lang="zh-CN" altLang="en-US" sz="1600" b="1">
                <a:solidFill>
                  <a:srgbClr val="11576A"/>
                </a:solidFill>
                <a:latin typeface="+mn-ea"/>
              </a:endParaRPr>
            </a:p>
          </p:txBody>
        </p:sp>
        <p:sp>
          <p:nvSpPr>
            <p:cNvPr id="29" name="TextBox 28"/>
            <p:cNvSpPr txBox="1"/>
            <p:nvPr/>
          </p:nvSpPr>
          <p:spPr>
            <a:xfrm>
              <a:off x="1332870" y="2415492"/>
              <a:ext cx="311304" cy="338554"/>
            </a:xfrm>
            <a:prstGeom prst="rect">
              <a:avLst/>
            </a:prstGeom>
            <a:noFill/>
          </p:spPr>
          <p:txBody>
            <a:bodyPr wrap="none" rtlCol="0">
              <a:spAutoFit/>
            </a:bodyPr>
            <a:lstStyle/>
            <a:p>
              <a:r>
                <a:rPr lang="en-US" altLang="zh-CN" sz="1600" b="1">
                  <a:solidFill>
                    <a:srgbClr val="11576A"/>
                  </a:solidFill>
                  <a:latin typeface="+mn-ea"/>
                </a:rPr>
                <a:t>6</a:t>
              </a:r>
              <a:endParaRPr lang="zh-CN" altLang="en-US" sz="1600" b="1">
                <a:solidFill>
                  <a:srgbClr val="11576A"/>
                </a:solidFill>
                <a:latin typeface="+mn-ea"/>
              </a:endParaRPr>
            </a:p>
          </p:txBody>
        </p:sp>
        <p:sp>
          <p:nvSpPr>
            <p:cNvPr id="30" name="TextBox 29"/>
            <p:cNvSpPr txBox="1"/>
            <p:nvPr/>
          </p:nvSpPr>
          <p:spPr>
            <a:xfrm>
              <a:off x="1332870" y="2784932"/>
              <a:ext cx="311304" cy="338554"/>
            </a:xfrm>
            <a:prstGeom prst="rect">
              <a:avLst/>
            </a:prstGeom>
            <a:noFill/>
          </p:spPr>
          <p:txBody>
            <a:bodyPr wrap="none" rtlCol="0">
              <a:spAutoFit/>
            </a:bodyPr>
            <a:lstStyle/>
            <a:p>
              <a:r>
                <a:rPr lang="en-US" altLang="zh-CN" sz="1600" b="1">
                  <a:solidFill>
                    <a:srgbClr val="11576A"/>
                  </a:solidFill>
                  <a:latin typeface="+mn-ea"/>
                </a:rPr>
                <a:t>4</a:t>
              </a:r>
              <a:endParaRPr lang="zh-CN" altLang="en-US" sz="1600" b="1">
                <a:solidFill>
                  <a:srgbClr val="11576A"/>
                </a:solidFill>
                <a:latin typeface="+mn-ea"/>
              </a:endParaRPr>
            </a:p>
          </p:txBody>
        </p:sp>
        <p:sp>
          <p:nvSpPr>
            <p:cNvPr id="31" name="TextBox 30"/>
            <p:cNvSpPr txBox="1"/>
            <p:nvPr/>
          </p:nvSpPr>
          <p:spPr>
            <a:xfrm>
              <a:off x="1332870" y="3143254"/>
              <a:ext cx="311304" cy="338554"/>
            </a:xfrm>
            <a:prstGeom prst="rect">
              <a:avLst/>
            </a:prstGeom>
            <a:noFill/>
          </p:spPr>
          <p:txBody>
            <a:bodyPr wrap="none" rtlCol="0">
              <a:spAutoFit/>
            </a:bodyPr>
            <a:lstStyle/>
            <a:p>
              <a:r>
                <a:rPr lang="en-US" altLang="zh-CN" sz="1600" b="1">
                  <a:solidFill>
                    <a:srgbClr val="11576A"/>
                  </a:solidFill>
                  <a:latin typeface="+mn-ea"/>
                </a:rPr>
                <a:t>2</a:t>
              </a:r>
              <a:endParaRPr lang="zh-CN" altLang="en-US" sz="1600" b="1">
                <a:solidFill>
                  <a:srgbClr val="11576A"/>
                </a:solidFill>
                <a:latin typeface="+mn-ea"/>
              </a:endParaRPr>
            </a:p>
          </p:txBody>
        </p:sp>
        <p:sp>
          <p:nvSpPr>
            <p:cNvPr id="38" name="TextBox 37"/>
            <p:cNvSpPr txBox="1"/>
            <p:nvPr/>
          </p:nvSpPr>
          <p:spPr>
            <a:xfrm>
              <a:off x="960122" y="2357436"/>
              <a:ext cx="325730" cy="369332"/>
            </a:xfrm>
            <a:prstGeom prst="rect">
              <a:avLst/>
            </a:prstGeom>
            <a:noFill/>
          </p:spPr>
          <p:txBody>
            <a:bodyPr wrap="none" rtlCol="0">
              <a:spAutoFit/>
            </a:bodyPr>
            <a:lstStyle/>
            <a:p>
              <a:r>
                <a:rPr lang="en-US" altLang="zh-CN" b="1">
                  <a:solidFill>
                    <a:srgbClr val="11576A"/>
                  </a:solidFill>
                  <a:latin typeface="+mn-ea"/>
                </a:rPr>
                <a:t>t</a:t>
              </a:r>
              <a:r>
                <a:rPr lang="en-US" altLang="zh-CN" b="1" baseline="-25000">
                  <a:solidFill>
                    <a:srgbClr val="11576A"/>
                  </a:solidFill>
                  <a:latin typeface="+mn-ea"/>
                </a:rPr>
                <a:t>i</a:t>
              </a:r>
              <a:endParaRPr lang="zh-CN" altLang="en-US" b="1" baseline="-25000">
                <a:solidFill>
                  <a:srgbClr val="11576A"/>
                </a:solidFill>
                <a:latin typeface="+mn-ea"/>
              </a:endParaRPr>
            </a:p>
          </p:txBody>
        </p:sp>
        <p:grpSp>
          <p:nvGrpSpPr>
            <p:cNvPr id="56" name="组合 55"/>
            <p:cNvGrpSpPr/>
            <p:nvPr/>
          </p:nvGrpSpPr>
          <p:grpSpPr>
            <a:xfrm>
              <a:off x="4214810" y="3651870"/>
              <a:ext cx="1357322" cy="369332"/>
              <a:chOff x="4214810" y="3804270"/>
              <a:chExt cx="1357322" cy="369332"/>
            </a:xfrm>
          </p:grpSpPr>
          <p:sp>
            <p:nvSpPr>
              <p:cNvPr id="42" name="TextBox 41"/>
              <p:cNvSpPr txBox="1"/>
              <p:nvPr/>
            </p:nvSpPr>
            <p:spPr>
              <a:xfrm>
                <a:off x="4214810" y="3804270"/>
                <a:ext cx="646331" cy="369332"/>
              </a:xfrm>
              <a:prstGeom prst="rect">
                <a:avLst/>
              </a:prstGeom>
              <a:noFill/>
            </p:spPr>
            <p:txBody>
              <a:bodyPr wrap="none" rtlCol="0">
                <a:spAutoFit/>
              </a:bodyPr>
              <a:lstStyle/>
              <a:p>
                <a:r>
                  <a:rPr lang="zh-CN" altLang="en-US" b="1" dirty="0">
                    <a:solidFill>
                      <a:srgbClr val="11576A"/>
                    </a:solidFill>
                    <a:latin typeface="+mn-ea"/>
                  </a:rPr>
                  <a:t>时间</a:t>
                </a:r>
              </a:p>
            </p:txBody>
          </p:sp>
          <p:cxnSp>
            <p:nvCxnSpPr>
              <p:cNvPr id="46" name="直接箭头连接符 45"/>
              <p:cNvCxnSpPr>
                <a:stCxn id="42" idx="3"/>
              </p:cNvCxnSpPr>
              <p:nvPr/>
            </p:nvCxnSpPr>
            <p:spPr>
              <a:xfrm>
                <a:off x="4861141" y="3988936"/>
                <a:ext cx="71099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959750" y="1643056"/>
              <a:ext cx="364202" cy="369332"/>
            </a:xfrm>
            <a:prstGeom prst="rect">
              <a:avLst/>
            </a:prstGeom>
            <a:noFill/>
          </p:spPr>
          <p:txBody>
            <a:bodyPr wrap="none" rtlCol="0">
              <a:spAutoFit/>
            </a:bodyPr>
            <a:lstStyle/>
            <a:p>
              <a:r>
                <a:rPr lang="el-GR" altLang="zh-CN" b="1">
                  <a:solidFill>
                    <a:srgbClr val="11576A"/>
                  </a:solidFill>
                  <a:latin typeface="+mn-ea"/>
                </a:rPr>
                <a:t>τ</a:t>
              </a:r>
              <a:r>
                <a:rPr lang="en-US" altLang="zh-CN" b="1" baseline="-25000">
                  <a:solidFill>
                    <a:srgbClr val="11576A"/>
                  </a:solidFill>
                  <a:latin typeface="+mn-ea"/>
                </a:rPr>
                <a:t>i</a:t>
              </a:r>
              <a:endParaRPr lang="zh-CN" altLang="en-US" b="1" baseline="-25000">
                <a:solidFill>
                  <a:srgbClr val="11576A"/>
                </a:solidFill>
                <a:latin typeface="+mn-ea"/>
              </a:endParaRPr>
            </a:p>
          </p:txBody>
        </p:sp>
      </p:grpSp>
      <p:sp>
        <p:nvSpPr>
          <p:cNvPr id="50" name="TextBox 49"/>
          <p:cNvSpPr txBox="1"/>
          <p:nvPr/>
        </p:nvSpPr>
        <p:spPr>
          <a:xfrm>
            <a:off x="449758" y="4116809"/>
            <a:ext cx="7749237" cy="369332"/>
          </a:xfrm>
          <a:prstGeom prst="rect">
            <a:avLst/>
          </a:prstGeom>
          <a:noFill/>
        </p:spPr>
        <p:txBody>
          <a:bodyPr wrap="none" rtlCol="0">
            <a:spAutoFit/>
          </a:bodyPr>
          <a:lstStyle/>
          <a:p>
            <a:r>
              <a:rPr lang="zh-CN" altLang="en-US" b="1" dirty="0">
                <a:solidFill>
                  <a:srgbClr val="11576A"/>
                </a:solidFill>
                <a:latin typeface="+mn-ea"/>
              </a:rPr>
              <a:t>实际</a:t>
            </a:r>
            <a:r>
              <a:rPr lang="en-US" altLang="zh-CN" b="1" dirty="0">
                <a:solidFill>
                  <a:srgbClr val="11576A"/>
                </a:solidFill>
                <a:latin typeface="+mn-ea"/>
              </a:rPr>
              <a:t>CPU</a:t>
            </a:r>
            <a:r>
              <a:rPr lang="zh-CN" altLang="en-US" b="1" dirty="0">
                <a:solidFill>
                  <a:srgbClr val="11576A"/>
                </a:solidFill>
                <a:latin typeface="+mn-ea"/>
              </a:rPr>
              <a:t>执行时间</a:t>
            </a:r>
            <a:r>
              <a:rPr lang="en-US" altLang="zh-CN" b="1" dirty="0">
                <a:solidFill>
                  <a:srgbClr val="11576A"/>
                </a:solidFill>
                <a:latin typeface="+mn-ea"/>
              </a:rPr>
              <a:t> (t</a:t>
            </a:r>
            <a:r>
              <a:rPr lang="en-US" altLang="zh-CN" b="1" baseline="-25000" dirty="0">
                <a:solidFill>
                  <a:srgbClr val="11576A"/>
                </a:solidFill>
                <a:latin typeface="+mn-ea"/>
              </a:rPr>
              <a:t>i</a:t>
            </a:r>
            <a:r>
              <a:rPr lang="en-US" altLang="zh-CN" b="1" dirty="0">
                <a:solidFill>
                  <a:srgbClr val="11576A"/>
                </a:solidFill>
                <a:latin typeface="+mn-ea"/>
              </a:rPr>
              <a:t>)          6       4       6      4     13     13     13     …</a:t>
            </a:r>
            <a:endParaRPr lang="zh-CN" altLang="en-US" b="1" dirty="0">
              <a:solidFill>
                <a:srgbClr val="11576A"/>
              </a:solidFill>
              <a:latin typeface="+mn-ea"/>
            </a:endParaRPr>
          </a:p>
        </p:txBody>
      </p:sp>
      <p:grpSp>
        <p:nvGrpSpPr>
          <p:cNvPr id="2" name="组合 1"/>
          <p:cNvGrpSpPr/>
          <p:nvPr/>
        </p:nvGrpSpPr>
        <p:grpSpPr>
          <a:xfrm>
            <a:off x="1553526" y="1285866"/>
            <a:ext cx="5909332" cy="1644662"/>
            <a:chOff x="1553526" y="1285866"/>
            <a:chExt cx="5909332" cy="1644662"/>
          </a:xfrm>
        </p:grpSpPr>
        <p:cxnSp>
          <p:nvCxnSpPr>
            <p:cNvPr id="44" name="直接连接符 43"/>
            <p:cNvCxnSpPr/>
            <p:nvPr/>
          </p:nvCxnSpPr>
          <p:spPr>
            <a:xfrm>
              <a:off x="1553526" y="2560320"/>
              <a:ext cx="792000" cy="0"/>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214072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319322" y="292894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H="1" flipV="1">
              <a:off x="285510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33702" y="257175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3569487" y="2750345"/>
              <a:ext cx="35719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748082" y="2928940"/>
              <a:ext cx="714380"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flipH="1" flipV="1">
              <a:off x="3640925" y="2107403"/>
              <a:ext cx="1643074"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462462" y="1285866"/>
              <a:ext cx="3000396" cy="1588"/>
            </a:xfrm>
            <a:prstGeom prst="line">
              <a:avLst/>
            </a:prstGeom>
            <a:ln w="38100">
              <a:solidFill>
                <a:srgbClr val="FDD000"/>
              </a:solidFill>
            </a:ln>
          </p:spPr>
          <p:style>
            <a:lnRef idx="1">
              <a:schemeClr val="accent1"/>
            </a:lnRef>
            <a:fillRef idx="0">
              <a:schemeClr val="accent1"/>
            </a:fillRef>
            <a:effectRef idx="0">
              <a:schemeClr val="accent1"/>
            </a:effectRef>
            <a:fontRef idx="minor">
              <a:schemeClr val="tx1"/>
            </a:fontRef>
          </p:style>
        </p:cxnSp>
      </p:grpSp>
      <p:sp>
        <p:nvSpPr>
          <p:cNvPr id="67" name="任意多边形 66"/>
          <p:cNvSpPr/>
          <p:nvPr/>
        </p:nvSpPr>
        <p:spPr>
          <a:xfrm>
            <a:off x="1528762" y="1371600"/>
            <a:ext cx="6096000" cy="1494367"/>
          </a:xfrm>
          <a:custGeom>
            <a:avLst/>
            <a:gdLst>
              <a:gd name="connsiteX0" fmla="*/ 0 w 6096000"/>
              <a:gd name="connsiteY0" fmla="*/ 469900 h 1494367"/>
              <a:gd name="connsiteX1" fmla="*/ 2235200 w 6096000"/>
              <a:gd name="connsiteY1" fmla="*/ 1435100 h 1494367"/>
              <a:gd name="connsiteX2" fmla="*/ 3429000 w 6096000"/>
              <a:gd name="connsiteY2" fmla="*/ 825500 h 1494367"/>
              <a:gd name="connsiteX3" fmla="*/ 4356100 w 6096000"/>
              <a:gd name="connsiteY3" fmla="*/ 254000 h 1494367"/>
              <a:gd name="connsiteX4" fmla="*/ 6096000 w 6096000"/>
              <a:gd name="connsiteY4" fmla="*/ 0 h 1494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494367">
                <a:moveTo>
                  <a:pt x="0" y="469900"/>
                </a:moveTo>
                <a:cubicBezTo>
                  <a:pt x="831850" y="922866"/>
                  <a:pt x="1663700" y="1375833"/>
                  <a:pt x="2235200" y="1435100"/>
                </a:cubicBezTo>
                <a:cubicBezTo>
                  <a:pt x="2806700" y="1494367"/>
                  <a:pt x="3075517" y="1022350"/>
                  <a:pt x="3429000" y="825500"/>
                </a:cubicBezTo>
                <a:cubicBezTo>
                  <a:pt x="3782483" y="628650"/>
                  <a:pt x="3911600" y="391583"/>
                  <a:pt x="4356100" y="254000"/>
                </a:cubicBezTo>
                <a:cubicBezTo>
                  <a:pt x="4800600" y="116417"/>
                  <a:pt x="5782733" y="69850"/>
                  <a:pt x="6096000" y="0"/>
                </a:cubicBezTo>
              </a:path>
            </a:pathLst>
          </a:cu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TextBox 51"/>
          <p:cNvSpPr txBox="1"/>
          <p:nvPr/>
        </p:nvSpPr>
        <p:spPr>
          <a:xfrm>
            <a:off x="255702" y="4509966"/>
            <a:ext cx="7930376" cy="369332"/>
          </a:xfrm>
          <a:prstGeom prst="rect">
            <a:avLst/>
          </a:prstGeom>
          <a:noFill/>
        </p:spPr>
        <p:txBody>
          <a:bodyPr wrap="none" rtlCol="0">
            <a:spAutoFit/>
          </a:bodyPr>
          <a:lstStyle/>
          <a:p>
            <a:r>
              <a:rPr lang="zh-CN" altLang="en-US" b="1" dirty="0">
                <a:solidFill>
                  <a:srgbClr val="11576A"/>
                </a:solidFill>
                <a:latin typeface="+mn-ea"/>
              </a:rPr>
              <a:t>预估</a:t>
            </a:r>
            <a:r>
              <a:rPr lang="en-US" altLang="zh-CN" b="1" dirty="0">
                <a:solidFill>
                  <a:srgbClr val="11576A"/>
                </a:solidFill>
                <a:latin typeface="+mn-ea"/>
              </a:rPr>
              <a:t>CPU</a:t>
            </a:r>
            <a:r>
              <a:rPr lang="zh-CN" altLang="en-US" b="1" dirty="0">
                <a:solidFill>
                  <a:srgbClr val="11576A"/>
                </a:solidFill>
                <a:latin typeface="+mn-ea"/>
              </a:rPr>
              <a:t>执行时间</a:t>
            </a:r>
            <a:r>
              <a:rPr lang="en-US" altLang="zh-CN" b="1" dirty="0">
                <a:solidFill>
                  <a:srgbClr val="11576A"/>
                </a:solidFill>
                <a:latin typeface="+mn-ea"/>
              </a:rPr>
              <a:t>(</a:t>
            </a:r>
            <a:r>
              <a:rPr lang="el-GR" altLang="zh-CN" b="1" dirty="0">
                <a:solidFill>
                  <a:srgbClr val="11576A"/>
                </a:solidFill>
                <a:latin typeface="+mn-ea"/>
              </a:rPr>
              <a:t>τ</a:t>
            </a:r>
            <a:r>
              <a:rPr lang="en-US" altLang="zh-CN" b="1" baseline="-25000" dirty="0" err="1">
                <a:solidFill>
                  <a:srgbClr val="11576A"/>
                </a:solidFill>
                <a:latin typeface="+mn-ea"/>
              </a:rPr>
              <a:t>i</a:t>
            </a:r>
            <a:r>
              <a:rPr lang="en-US" altLang="zh-CN" b="1" dirty="0">
                <a:solidFill>
                  <a:srgbClr val="11576A"/>
                </a:solidFill>
                <a:latin typeface="+mn-ea"/>
              </a:rPr>
              <a:t>)    10     8       6       6      5      9      11     12     …</a:t>
            </a:r>
            <a:endParaRPr lang="zh-CN" altLang="en-US" b="1" dirty="0">
              <a:solidFill>
                <a:srgbClr val="11576A"/>
              </a:solidFill>
              <a:latin typeface="+mn-ea"/>
            </a:endParaRPr>
          </a:p>
        </p:txBody>
      </p:sp>
    </p:spTree>
    <p:extLst>
      <p:ext uri="{BB962C8B-B14F-4D97-AF65-F5344CB8AC3E}">
        <p14:creationId xmlns:p14="http://schemas.microsoft.com/office/powerpoint/2010/main" val="34005744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left)">
                                      <p:cBhvr>
                                        <p:cTn id="14" dur="10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1000"/>
                                        <p:tgtEl>
                                          <p:spTgt spid="6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7" grpId="0" animBg="1"/>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最高响应比优先算法</a:t>
            </a:r>
            <a:r>
              <a:rPr lang="en-US" altLang="zh-CN" dirty="0"/>
              <a:t>(</a:t>
            </a:r>
            <a:r>
              <a:rPr lang="zh-CN" altLang="en-US" dirty="0"/>
              <a:t>HRRN</a:t>
            </a:r>
            <a:r>
              <a:rPr lang="en-US" altLang="zh-CN" dirty="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383291" cy="1548564"/>
            <a:chOff x="844893" y="1028010"/>
            <a:chExt cx="5383291" cy="1548564"/>
          </a:xfrm>
        </p:grpSpPr>
        <p:sp>
          <p:nvSpPr>
            <p:cNvPr id="9" name="内容占位符 2"/>
            <p:cNvSpPr txBox="1">
              <a:spLocks/>
            </p:cNvSpPr>
            <p:nvPr/>
          </p:nvSpPr>
          <p:spPr>
            <a:xfrm>
              <a:off x="1142976" y="1028010"/>
              <a:ext cx="50852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dirty="0"/>
                <a:t>选择就绪队列中响应比R值最高的进程</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内容占位符 2"/>
            <p:cNvSpPr txBox="1">
              <a:spLocks/>
            </p:cNvSpPr>
            <p:nvPr/>
          </p:nvSpPr>
          <p:spPr>
            <a:xfrm>
              <a:off x="1394986" y="1347614"/>
              <a:ext cx="4820088" cy="12289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Ｒ＝（ｗ+s)/s   </a:t>
              </a:r>
            </a:p>
            <a:p>
              <a:pPr lvl="1"/>
              <a:r>
                <a:rPr lang="zh-CN" altLang="en-US" dirty="0"/>
                <a:t>        w: 等待时间</a:t>
              </a:r>
              <a:r>
                <a:rPr lang="en-US" altLang="zh-CN" dirty="0"/>
                <a:t>(</a:t>
              </a:r>
              <a:r>
                <a:rPr lang="zh-CN" altLang="en-US" dirty="0"/>
                <a:t>waiting time</a:t>
              </a:r>
              <a:r>
                <a:rPr lang="en-US" altLang="zh-CN" dirty="0"/>
                <a:t>)</a:t>
              </a:r>
              <a:endParaRPr lang="zh-CN" altLang="en-US" dirty="0"/>
            </a:p>
            <a:p>
              <a:pPr lvl="1"/>
              <a:r>
                <a:rPr lang="zh-CN" altLang="en-US" dirty="0"/>
                <a:t>         s: 执行时间</a:t>
              </a:r>
              <a:r>
                <a:rPr lang="en-US" altLang="zh-CN" dirty="0"/>
                <a:t>(</a:t>
              </a:r>
              <a:r>
                <a:rPr lang="zh-CN" altLang="en-US" dirty="0"/>
                <a:t>service time</a:t>
              </a:r>
              <a:r>
                <a:rPr lang="en-US" altLang="zh-CN" dirty="0"/>
                <a:t>)</a:t>
              </a:r>
              <a:endParaRPr lang="en-US" altLang="en-US" dirty="0"/>
            </a:p>
          </p:txBody>
        </p:sp>
      </p:grpSp>
      <p:grpSp>
        <p:nvGrpSpPr>
          <p:cNvPr id="4" name="组合 3"/>
          <p:cNvGrpSpPr/>
          <p:nvPr/>
        </p:nvGrpSpPr>
        <p:grpSpPr>
          <a:xfrm>
            <a:off x="1262422" y="2803924"/>
            <a:ext cx="1523628" cy="386218"/>
            <a:chOff x="1262422" y="2803924"/>
            <a:chExt cx="1523628" cy="386218"/>
          </a:xfrm>
        </p:grpSpPr>
        <p:pic>
          <p:nvPicPr>
            <p:cNvPr id="31" name="图片 30" descr="小点1.png"/>
            <p:cNvPicPr>
              <a:picLocks noChangeAspect="1"/>
            </p:cNvPicPr>
            <p:nvPr/>
          </p:nvPicPr>
          <p:blipFill>
            <a:blip r:embed="rId2" cstate="print"/>
            <a:stretch>
              <a:fillRect/>
            </a:stretch>
          </p:blipFill>
          <p:spPr>
            <a:xfrm>
              <a:off x="1262422" y="2889190"/>
              <a:ext cx="151066" cy="148997"/>
            </a:xfrm>
            <a:prstGeom prst="rect">
              <a:avLst/>
            </a:prstGeom>
            <a:effectLst/>
          </p:spPr>
        </p:pic>
        <p:sp>
          <p:nvSpPr>
            <p:cNvPr id="32" name="内容占位符 2"/>
            <p:cNvSpPr txBox="1">
              <a:spLocks/>
            </p:cNvSpPr>
            <p:nvPr/>
          </p:nvSpPr>
          <p:spPr>
            <a:xfrm>
              <a:off x="1394986" y="2803924"/>
              <a:ext cx="13910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不可抢占</a:t>
              </a:r>
            </a:p>
          </p:txBody>
        </p:sp>
      </p:grpSp>
      <p:grpSp>
        <p:nvGrpSpPr>
          <p:cNvPr id="3" name="组合 2"/>
          <p:cNvGrpSpPr/>
          <p:nvPr/>
        </p:nvGrpSpPr>
        <p:grpSpPr>
          <a:xfrm>
            <a:off x="1262422" y="2427734"/>
            <a:ext cx="3885642" cy="376916"/>
            <a:chOff x="1262422" y="2427734"/>
            <a:chExt cx="3885642" cy="376916"/>
          </a:xfrm>
        </p:grpSpPr>
        <p:sp>
          <p:nvSpPr>
            <p:cNvPr id="30" name="内容占位符 2"/>
            <p:cNvSpPr txBox="1">
              <a:spLocks/>
            </p:cNvSpPr>
            <p:nvPr/>
          </p:nvSpPr>
          <p:spPr>
            <a:xfrm>
              <a:off x="1394986" y="2427734"/>
              <a:ext cx="375307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在短进程优先算法的基础上改进</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2528646"/>
              <a:ext cx="151066" cy="148997"/>
            </a:xfrm>
            <a:prstGeom prst="rect">
              <a:avLst/>
            </a:prstGeom>
            <a:effectLst/>
          </p:spPr>
        </p:pic>
      </p:grpSp>
      <p:sp>
        <p:nvSpPr>
          <p:cNvPr id="20" name="内容占位符 2"/>
          <p:cNvSpPr txBox="1">
            <a:spLocks/>
          </p:cNvSpPr>
          <p:nvPr/>
        </p:nvSpPr>
        <p:spPr>
          <a:xfrm>
            <a:off x="1331640" y="1419622"/>
            <a:ext cx="504056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endParaRPr kumimoji="0" lang="zh-CN" altLang="en-US" sz="20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grpSp>
        <p:nvGrpSpPr>
          <p:cNvPr id="5" name="组合 4"/>
          <p:cNvGrpSpPr/>
          <p:nvPr/>
        </p:nvGrpSpPr>
        <p:grpSpPr>
          <a:xfrm>
            <a:off x="1262422" y="3190712"/>
            <a:ext cx="3452454" cy="376916"/>
            <a:chOff x="1262422" y="3190712"/>
            <a:chExt cx="3452454" cy="376916"/>
          </a:xfrm>
        </p:grpSpPr>
        <p:sp>
          <p:nvSpPr>
            <p:cNvPr id="21" name="内容占位符 2"/>
            <p:cNvSpPr txBox="1">
              <a:spLocks/>
            </p:cNvSpPr>
            <p:nvPr/>
          </p:nvSpPr>
          <p:spPr>
            <a:xfrm>
              <a:off x="1394986" y="3190712"/>
              <a:ext cx="331989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关注进程的等待时间</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3291624"/>
              <a:ext cx="151066" cy="148997"/>
            </a:xfrm>
            <a:prstGeom prst="rect">
              <a:avLst/>
            </a:prstGeom>
            <a:effectLst/>
          </p:spPr>
        </p:pic>
      </p:grpSp>
      <p:grpSp>
        <p:nvGrpSpPr>
          <p:cNvPr id="6" name="组合 5"/>
          <p:cNvGrpSpPr/>
          <p:nvPr/>
        </p:nvGrpSpPr>
        <p:grpSpPr>
          <a:xfrm>
            <a:off x="1262422" y="3562986"/>
            <a:ext cx="2380884" cy="376916"/>
            <a:chOff x="1262422" y="3562986"/>
            <a:chExt cx="2380884" cy="376916"/>
          </a:xfrm>
        </p:grpSpPr>
        <p:sp>
          <p:nvSpPr>
            <p:cNvPr id="26" name="内容占位符 2"/>
            <p:cNvSpPr txBox="1">
              <a:spLocks/>
            </p:cNvSpPr>
            <p:nvPr/>
          </p:nvSpPr>
          <p:spPr>
            <a:xfrm>
              <a:off x="1394986" y="3562986"/>
              <a:ext cx="22483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防止无限期推迟</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9" name="图片 28" descr="小点1.png"/>
            <p:cNvPicPr>
              <a:picLocks noChangeAspect="1"/>
            </p:cNvPicPr>
            <p:nvPr/>
          </p:nvPicPr>
          <p:blipFill>
            <a:blip r:embed="rId2" cstate="print"/>
            <a:stretch>
              <a:fillRect/>
            </a:stretch>
          </p:blipFill>
          <p:spPr>
            <a:xfrm>
              <a:off x="1262422" y="3663898"/>
              <a:ext cx="151066" cy="148997"/>
            </a:xfrm>
            <a:prstGeom prst="rect">
              <a:avLst/>
            </a:prstGeom>
            <a:effectLst/>
          </p:spPr>
        </p:pic>
      </p:grpSp>
    </p:spTree>
    <p:extLst>
      <p:ext uri="{BB962C8B-B14F-4D97-AF65-F5344CB8AC3E}">
        <p14:creationId xmlns:p14="http://schemas.microsoft.com/office/powerpoint/2010/main" val="19156756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a:t>
            </a:r>
            <a:r>
              <a:rPr lang="en-US" altLang="zh-CN" dirty="0"/>
              <a:t>(RR, </a:t>
            </a:r>
            <a:r>
              <a:rPr lang="zh-CN" altLang="en-US" dirty="0"/>
              <a:t>Round-Robin)</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481904" y="1723058"/>
            <a:ext cx="7042424" cy="1631529"/>
            <a:chOff x="598598" y="2303663"/>
            <a:chExt cx="7042424" cy="1631529"/>
          </a:xfrm>
        </p:grpSpPr>
        <p:cxnSp>
          <p:nvCxnSpPr>
            <p:cNvPr id="11" name="直接连接符 10"/>
            <p:cNvCxnSpPr/>
            <p:nvPr/>
          </p:nvCxnSpPr>
          <p:spPr>
            <a:xfrm>
              <a:off x="1670168" y="250031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70168" y="321469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3364055" y="2857502"/>
              <a:ext cx="714380"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98598" y="2857502"/>
              <a:ext cx="107157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13440" y="2857502"/>
              <a:ext cx="1643074"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706283"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92235"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27226" y="3933604"/>
              <a:ext cx="421484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288540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2429946"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H="1" flipV="1">
              <a:off x="1956714"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flipH="1" flipV="1">
              <a:off x="147979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840142" y="2417723"/>
              <a:ext cx="928694" cy="928694"/>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3933034" y="2691476"/>
              <a:ext cx="724878" cy="400110"/>
            </a:xfrm>
            <a:prstGeom prst="rect">
              <a:avLst/>
            </a:prstGeom>
            <a:noFill/>
          </p:spPr>
          <p:txBody>
            <a:bodyPr wrap="none" rtlCol="0">
              <a:spAutoFit/>
            </a:bodyPr>
            <a:lstStyle/>
            <a:p>
              <a:r>
                <a:rPr lang="en-US" altLang="zh-CN" sz="2000" b="1">
                  <a:solidFill>
                    <a:schemeClr val="bg1"/>
                  </a:solidFill>
                  <a:latin typeface="+mn-ea"/>
                </a:rPr>
                <a:t>CPU</a:t>
              </a:r>
              <a:endParaRPr lang="zh-CN" altLang="en-US" sz="2000" b="1">
                <a:solidFill>
                  <a:schemeClr val="bg1"/>
                </a:solidFill>
                <a:latin typeface="+mn-ea"/>
              </a:endParaRPr>
            </a:p>
          </p:txBody>
        </p:sp>
        <p:sp>
          <p:nvSpPr>
            <p:cNvPr id="35" name="TextBox 34"/>
            <p:cNvSpPr txBox="1"/>
            <p:nvPr/>
          </p:nvSpPr>
          <p:spPr>
            <a:xfrm>
              <a:off x="6265325" y="2303663"/>
              <a:ext cx="1375697" cy="523220"/>
            </a:xfrm>
            <a:prstGeom prst="rect">
              <a:avLst/>
            </a:prstGeom>
            <a:noFill/>
          </p:spPr>
          <p:txBody>
            <a:bodyPr wrap="none" rtlCol="0">
              <a:spAutoFit/>
            </a:bodyPr>
            <a:lstStyle/>
            <a:p>
              <a:pPr algn="ctr"/>
              <a:r>
                <a:rPr lang="zh-CN" altLang="en-US" sz="1400" b="1" dirty="0">
                  <a:solidFill>
                    <a:srgbClr val="11576A"/>
                  </a:solidFill>
                  <a:latin typeface="+mn-ea"/>
                </a:rPr>
                <a:t>进程执行结束</a:t>
              </a:r>
              <a:endParaRPr lang="en-US" altLang="zh-CN" sz="1400" b="1" dirty="0">
                <a:solidFill>
                  <a:srgbClr val="11576A"/>
                </a:solidFill>
                <a:latin typeface="+mn-ea"/>
              </a:endParaRPr>
            </a:p>
            <a:p>
              <a:pPr algn="ctr"/>
              <a:r>
                <a:rPr lang="zh-CN" altLang="en-US" sz="1400" b="1" dirty="0">
                  <a:solidFill>
                    <a:srgbClr val="11576A"/>
                  </a:solidFill>
                  <a:latin typeface="+mn-ea"/>
                </a:rPr>
                <a:t>或请求</a:t>
              </a:r>
              <a:r>
                <a:rPr lang="en-US" altLang="zh-CN" sz="1400" b="1" dirty="0">
                  <a:solidFill>
                    <a:srgbClr val="11576A"/>
                  </a:solidFill>
                  <a:latin typeface="+mn-ea"/>
                </a:rPr>
                <a:t>I/O</a:t>
              </a:r>
              <a:r>
                <a:rPr lang="zh-CN" altLang="en-US" sz="1400" b="1" dirty="0">
                  <a:solidFill>
                    <a:srgbClr val="11576A"/>
                  </a:solidFill>
                  <a:latin typeface="+mn-ea"/>
                </a:rPr>
                <a:t>操作</a:t>
              </a:r>
            </a:p>
          </p:txBody>
        </p:sp>
        <p:sp>
          <p:nvSpPr>
            <p:cNvPr id="36" name="TextBox 35"/>
            <p:cNvSpPr txBox="1"/>
            <p:nvPr/>
          </p:nvSpPr>
          <p:spPr>
            <a:xfrm>
              <a:off x="5313506" y="2428874"/>
              <a:ext cx="611065" cy="400110"/>
            </a:xfrm>
            <a:prstGeom prst="rect">
              <a:avLst/>
            </a:prstGeom>
            <a:noFill/>
          </p:spPr>
          <p:txBody>
            <a:bodyPr wrap="none" rtlCol="0">
              <a:spAutoFit/>
            </a:bodyPr>
            <a:lstStyle/>
            <a:p>
              <a:r>
                <a:rPr lang="zh-CN" altLang="en-US" sz="2000" b="1">
                  <a:solidFill>
                    <a:srgbClr val="11576A"/>
                  </a:solidFill>
                  <a:latin typeface="+mn-ea"/>
                </a:rPr>
                <a:t>＜</a:t>
              </a:r>
              <a:r>
                <a:rPr lang="en-US" altLang="zh-CN" sz="2000" b="1">
                  <a:solidFill>
                    <a:srgbClr val="11576A"/>
                  </a:solidFill>
                  <a:latin typeface="+mn-ea"/>
                </a:rPr>
                <a:t>q</a:t>
              </a:r>
              <a:endParaRPr lang="zh-CN" altLang="en-US" sz="2000" b="1">
                <a:solidFill>
                  <a:srgbClr val="11576A"/>
                </a:solidFill>
                <a:latin typeface="+mn-ea"/>
              </a:endParaRPr>
            </a:p>
          </p:txBody>
        </p:sp>
        <p:sp>
          <p:nvSpPr>
            <p:cNvPr id="37" name="TextBox 36"/>
            <p:cNvSpPr txBox="1"/>
            <p:nvPr/>
          </p:nvSpPr>
          <p:spPr>
            <a:xfrm>
              <a:off x="4599126" y="3429006"/>
              <a:ext cx="550151" cy="400110"/>
            </a:xfrm>
            <a:prstGeom prst="rect">
              <a:avLst/>
            </a:prstGeom>
            <a:noFill/>
          </p:spPr>
          <p:txBody>
            <a:bodyPr wrap="none" rtlCol="0">
              <a:spAutoFit/>
            </a:bodyPr>
            <a:lstStyle/>
            <a:p>
              <a:r>
                <a:rPr lang="en-US" altLang="zh-CN" sz="2000" b="1">
                  <a:solidFill>
                    <a:srgbClr val="11576A"/>
                  </a:solidFill>
                  <a:latin typeface="+mn-ea"/>
                </a:rPr>
                <a:t>=q</a:t>
              </a:r>
              <a:endParaRPr lang="zh-CN" altLang="en-US" sz="2000" b="1">
                <a:solidFill>
                  <a:srgbClr val="11576A"/>
                </a:solidFill>
                <a:latin typeface="+mn-ea"/>
              </a:endParaRPr>
            </a:p>
          </p:txBody>
        </p:sp>
        <p:sp>
          <p:nvSpPr>
            <p:cNvPr id="38" name="TextBox 37"/>
            <p:cNvSpPr txBox="1"/>
            <p:nvPr/>
          </p:nvSpPr>
          <p:spPr>
            <a:xfrm>
              <a:off x="2158713" y="3554919"/>
              <a:ext cx="2100771" cy="369332"/>
            </a:xfrm>
            <a:prstGeom prst="rect">
              <a:avLst/>
            </a:prstGeom>
            <a:noFill/>
          </p:spPr>
          <p:txBody>
            <a:bodyPr wrap="square" rtlCol="0">
              <a:spAutoFit/>
            </a:bodyPr>
            <a:lstStyle/>
            <a:p>
              <a:r>
                <a:rPr lang="zh-CN" altLang="en-US" b="1" dirty="0">
                  <a:solidFill>
                    <a:srgbClr val="11576A"/>
                  </a:solidFill>
                  <a:latin typeface="+mn-ea"/>
                </a:rPr>
                <a:t>时钟中断</a:t>
              </a:r>
            </a:p>
          </p:txBody>
        </p:sp>
        <p:sp>
          <p:nvSpPr>
            <p:cNvPr id="39" name="TextBox 38"/>
            <p:cNvSpPr txBox="1"/>
            <p:nvPr/>
          </p:nvSpPr>
          <p:spPr>
            <a:xfrm>
              <a:off x="1849757" y="2679901"/>
              <a:ext cx="452368"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x</a:t>
              </a:r>
              <a:endParaRPr lang="zh-CN" altLang="en-US" sz="2000" b="1" baseline="-25000">
                <a:solidFill>
                  <a:srgbClr val="11576A"/>
                </a:solidFill>
                <a:latin typeface="+mn-ea"/>
              </a:endParaRPr>
            </a:p>
          </p:txBody>
        </p:sp>
        <p:sp>
          <p:nvSpPr>
            <p:cNvPr id="40" name="TextBox 39"/>
            <p:cNvSpPr txBox="1"/>
            <p:nvPr/>
          </p:nvSpPr>
          <p:spPr>
            <a:xfrm>
              <a:off x="2313110" y="2679901"/>
              <a:ext cx="432619"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c</a:t>
              </a:r>
              <a:endParaRPr lang="zh-CN" altLang="en-US" sz="2000" b="1" baseline="-25000">
                <a:solidFill>
                  <a:srgbClr val="11576A"/>
                </a:solidFill>
                <a:latin typeface="+mn-ea"/>
              </a:endParaRPr>
            </a:p>
          </p:txBody>
        </p:sp>
        <p:sp>
          <p:nvSpPr>
            <p:cNvPr id="41" name="TextBox 40"/>
            <p:cNvSpPr txBox="1"/>
            <p:nvPr/>
          </p:nvSpPr>
          <p:spPr>
            <a:xfrm>
              <a:off x="2778451" y="2679901"/>
              <a:ext cx="466794"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b</a:t>
              </a:r>
              <a:endParaRPr lang="zh-CN" altLang="en-US" sz="2000" b="1" baseline="-25000">
                <a:solidFill>
                  <a:srgbClr val="11576A"/>
                </a:solidFill>
                <a:latin typeface="+mn-ea"/>
              </a:endParaRPr>
            </a:p>
          </p:txBody>
        </p:sp>
        <p:sp>
          <p:nvSpPr>
            <p:cNvPr id="42" name="TextBox 41"/>
            <p:cNvSpPr txBox="1"/>
            <p:nvPr/>
          </p:nvSpPr>
          <p:spPr>
            <a:xfrm>
              <a:off x="3241804" y="2679901"/>
              <a:ext cx="452368"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a</a:t>
              </a:r>
              <a:endParaRPr lang="zh-CN" altLang="en-US" sz="2000" b="1" baseline="-25000">
                <a:solidFill>
                  <a:srgbClr val="11576A"/>
                </a:solidFill>
                <a:latin typeface="+mn-ea"/>
              </a:endParaRPr>
            </a:p>
          </p:txBody>
        </p:sp>
      </p:grpSp>
      <p:grpSp>
        <p:nvGrpSpPr>
          <p:cNvPr id="3" name="组合 2"/>
          <p:cNvGrpSpPr/>
          <p:nvPr/>
        </p:nvGrpSpPr>
        <p:grpSpPr>
          <a:xfrm>
            <a:off x="844893" y="883240"/>
            <a:ext cx="6584627" cy="570763"/>
            <a:chOff x="844893" y="699542"/>
            <a:chExt cx="6584627" cy="570763"/>
          </a:xfrm>
        </p:grpSpPr>
        <p:sp>
          <p:nvSpPr>
            <p:cNvPr id="9" name="内容占位符 2"/>
            <p:cNvSpPr txBox="1">
              <a:spLocks/>
            </p:cNvSpPr>
            <p:nvPr/>
          </p:nvSpPr>
          <p:spPr>
            <a:xfrm>
              <a:off x="1142976" y="699542"/>
              <a:ext cx="62865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a:t>
              </a:r>
              <a:endParaRPr lang="en-US" altLang="zh-CN" dirty="0"/>
            </a:p>
            <a:p>
              <a:r>
                <a:rPr lang="zh-CN" altLang="en-US" dirty="0"/>
                <a:t>   分配处理机资源的基本时间单元</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3" cstate="print"/>
            <a:stretch>
              <a:fillRect/>
            </a:stretch>
          </p:blipFill>
          <p:spPr>
            <a:xfrm>
              <a:off x="1271991" y="1121308"/>
              <a:ext cx="151066" cy="148997"/>
            </a:xfrm>
            <a:prstGeom prst="rect">
              <a:avLst/>
            </a:prstGeom>
            <a:effectLst/>
          </p:spPr>
        </p:pic>
      </p:grpSp>
      <p:grpSp>
        <p:nvGrpSpPr>
          <p:cNvPr id="5" name="组合 4"/>
          <p:cNvGrpSpPr/>
          <p:nvPr/>
        </p:nvGrpSpPr>
        <p:grpSpPr>
          <a:xfrm>
            <a:off x="848077" y="3533966"/>
            <a:ext cx="6679435" cy="581363"/>
            <a:chOff x="848077" y="3533966"/>
            <a:chExt cx="6679435" cy="581363"/>
          </a:xfrm>
        </p:grpSpPr>
        <p:sp>
          <p:nvSpPr>
            <p:cNvPr id="15" name="内容占位符 2"/>
            <p:cNvSpPr txBox="1">
              <a:spLocks/>
            </p:cNvSpPr>
            <p:nvPr/>
          </p:nvSpPr>
          <p:spPr>
            <a:xfrm>
              <a:off x="1146160" y="3533966"/>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算法思路</a:t>
              </a:r>
              <a:endParaRPr lang="en-US" altLang="zh-CN" dirty="0"/>
            </a:p>
            <a:p>
              <a:r>
                <a:rPr lang="zh-CN" altLang="en-US" dirty="0"/>
                <a:t>   时间片结束时，按</a:t>
              </a:r>
              <a:r>
                <a:rPr lang="en-US" altLang="zh-CN" dirty="0"/>
                <a:t>FCFS</a:t>
              </a:r>
              <a:r>
                <a:rPr lang="zh-CN" altLang="en-US" dirty="0"/>
                <a:t>算法切换到下一个就绪进程</a:t>
              </a:r>
            </a:p>
          </p:txBody>
        </p:sp>
        <p:sp>
          <p:nvSpPr>
            <p:cNvPr id="16" name="TextBox 15"/>
            <p:cNvSpPr txBox="1"/>
            <p:nvPr/>
          </p:nvSpPr>
          <p:spPr>
            <a:xfrm>
              <a:off x="848077" y="35339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3" cstate="print"/>
            <a:stretch>
              <a:fillRect/>
            </a:stretch>
          </p:blipFill>
          <p:spPr>
            <a:xfrm>
              <a:off x="1275175" y="3966332"/>
              <a:ext cx="151066" cy="148997"/>
            </a:xfrm>
            <a:prstGeom prst="rect">
              <a:avLst/>
            </a:prstGeom>
            <a:effectLst/>
          </p:spPr>
        </p:pic>
      </p:grpSp>
      <p:grpSp>
        <p:nvGrpSpPr>
          <p:cNvPr id="6" name="组合 5"/>
          <p:cNvGrpSpPr/>
          <p:nvPr/>
        </p:nvGrpSpPr>
        <p:grpSpPr>
          <a:xfrm>
            <a:off x="971541" y="4159346"/>
            <a:ext cx="5929354" cy="428628"/>
            <a:chOff x="971541" y="4159346"/>
            <a:chExt cx="5929354" cy="428628"/>
          </a:xfrm>
        </p:grpSpPr>
        <p:sp>
          <p:nvSpPr>
            <p:cNvPr id="17" name="内容占位符 2"/>
            <p:cNvSpPr txBox="1">
              <a:spLocks/>
            </p:cNvSpPr>
            <p:nvPr/>
          </p:nvSpPr>
          <p:spPr>
            <a:xfrm>
              <a:off x="971541" y="4159346"/>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   每隔</a:t>
              </a:r>
              <a:r>
                <a:rPr lang="en-US" altLang="en-US" dirty="0"/>
                <a:t>(n – 1)</a:t>
              </a:r>
              <a:r>
                <a:rPr lang="zh-CN" altLang="en-US" dirty="0"/>
                <a:t>个时间片进程执行一个时间片</a:t>
              </a:r>
              <a:r>
                <a:rPr lang="en-US" altLang="zh-CN" dirty="0"/>
                <a:t>q</a:t>
              </a:r>
              <a:endParaRPr lang="en-US" altLang="en-US" dirty="0"/>
            </a:p>
          </p:txBody>
        </p:sp>
        <p:pic>
          <p:nvPicPr>
            <p:cNvPr id="45" name="图片 44" descr="小点1.png"/>
            <p:cNvPicPr>
              <a:picLocks noChangeAspect="1"/>
            </p:cNvPicPr>
            <p:nvPr/>
          </p:nvPicPr>
          <p:blipFill>
            <a:blip r:embed="rId3" cstate="print"/>
            <a:stretch>
              <a:fillRect/>
            </a:stretch>
          </p:blipFill>
          <p:spPr>
            <a:xfrm>
              <a:off x="1275175" y="4266100"/>
              <a:ext cx="151066" cy="148997"/>
            </a:xfrm>
            <a:prstGeom prst="rect">
              <a:avLst/>
            </a:prstGeom>
            <a:effectLst/>
          </p:spPr>
        </p:pic>
      </p:grpSp>
    </p:spTree>
    <p:extLst>
      <p:ext uri="{BB962C8B-B14F-4D97-AF65-F5344CB8AC3E}">
        <p14:creationId xmlns:p14="http://schemas.microsoft.com/office/powerpoint/2010/main" val="26732244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时间片为20的</a:t>
            </a:r>
            <a:r>
              <a:rPr lang="en-US" altLang="zh-CN" dirty="0"/>
              <a:t>RR</a:t>
            </a:r>
            <a:r>
              <a:rPr lang="zh-CN" altLang="en-US" dirty="0"/>
              <a:t>算法示例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42260"/>
            <a:ext cx="4084297" cy="1529623"/>
            <a:chOff x="844893" y="742260"/>
            <a:chExt cx="4084297" cy="1529623"/>
          </a:xfrm>
        </p:grpSpPr>
        <p:sp>
          <p:nvSpPr>
            <p:cNvPr id="9" name="内容占位符 2"/>
            <p:cNvSpPr txBox="1">
              <a:spLocks/>
            </p:cNvSpPr>
            <p:nvPr/>
          </p:nvSpPr>
          <p:spPr>
            <a:xfrm>
              <a:off x="1142976" y="742260"/>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示例: </a:t>
              </a:r>
              <a:r>
                <a:rPr lang="en-US" altLang="zh-CN" dirty="0"/>
                <a:t>4</a:t>
              </a:r>
              <a:r>
                <a:rPr lang="zh-CN" altLang="en-US" dirty="0"/>
                <a:t>个进程的执行时间如下</a:t>
              </a:r>
            </a:p>
          </p:txBody>
        </p:sp>
        <p:sp>
          <p:nvSpPr>
            <p:cNvPr id="12" name="TextBox 11"/>
            <p:cNvSpPr txBox="1"/>
            <p:nvPr/>
          </p:nvSpPr>
          <p:spPr>
            <a:xfrm>
              <a:off x="844893" y="7422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矩形 14"/>
            <p:cNvSpPr/>
            <p:nvPr/>
          </p:nvSpPr>
          <p:spPr>
            <a:xfrm>
              <a:off x="1142976" y="1071554"/>
              <a:ext cx="2786082" cy="1200329"/>
            </a:xfrm>
            <a:prstGeom prst="rect">
              <a:avLst/>
            </a:prstGeom>
          </p:spPr>
          <p:txBody>
            <a:bodyPr wrap="square">
              <a:spAutoFit/>
            </a:bodyPr>
            <a:lstStyle/>
            <a:p>
              <a:r>
                <a:rPr lang="zh-CN" altLang="en-US" b="1" dirty="0">
                  <a:solidFill>
                    <a:srgbClr val="11576A"/>
                  </a:solidFill>
                  <a:latin typeface="微软雅黑" pitchFamily="34" charset="-122"/>
                  <a:ea typeface="微软雅黑" pitchFamily="34" charset="-122"/>
                </a:rPr>
                <a:t>P1		53</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P2		 8</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P3		68</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P4		24</a:t>
              </a:r>
              <a:endParaRPr lang="zh-CN" altLang="en-US" dirty="0"/>
            </a:p>
          </p:txBody>
        </p:sp>
      </p:grpSp>
      <p:sp>
        <p:nvSpPr>
          <p:cNvPr id="17" name="内容占位符 2"/>
          <p:cNvSpPr txBox="1">
            <a:spLocks/>
          </p:cNvSpPr>
          <p:nvPr/>
        </p:nvSpPr>
        <p:spPr>
          <a:xfrm>
            <a:off x="971600" y="3491138"/>
            <a:ext cx="6357982" cy="11595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等待时间    P</a:t>
            </a:r>
            <a:r>
              <a:rPr lang="zh-CN" altLang="en-US" sz="1800" baseline="-25000" dirty="0"/>
              <a:t>1</a:t>
            </a:r>
            <a:r>
              <a:rPr lang="zh-CN" altLang="en-US" sz="1800" dirty="0"/>
              <a:t>=(68-20)+(112-88)=72	</a:t>
            </a:r>
            <a:endParaRPr lang="en-US" altLang="zh-CN" sz="1800" dirty="0"/>
          </a:p>
          <a:p>
            <a:pPr lvl="1">
              <a:tabLst>
                <a:tab pos="2630488" algn="ctr"/>
                <a:tab pos="3206750" algn="l"/>
                <a:tab pos="4459288" algn="ctr"/>
              </a:tabLst>
            </a:pPr>
            <a:r>
              <a:rPr lang="zh-CN" altLang="en-US" sz="1800" dirty="0"/>
              <a:t>　　　　    P</a:t>
            </a:r>
            <a:r>
              <a:rPr lang="zh-CN" altLang="en-US" sz="1800" baseline="-25000" dirty="0"/>
              <a:t>2</a:t>
            </a:r>
            <a:r>
              <a:rPr lang="zh-CN" altLang="en-US" sz="1800" dirty="0"/>
              <a:t>=(20-0)=20</a:t>
            </a:r>
            <a:br>
              <a:rPr lang="zh-CN" altLang="en-US" sz="1800" dirty="0"/>
            </a:br>
            <a:r>
              <a:rPr lang="zh-CN" altLang="en-US" sz="1800" dirty="0"/>
              <a:t>	                P</a:t>
            </a:r>
            <a:r>
              <a:rPr lang="zh-CN" altLang="en-US" sz="1800" baseline="-25000" dirty="0"/>
              <a:t>3</a:t>
            </a:r>
            <a:r>
              <a:rPr lang="zh-CN" altLang="en-US" sz="1800" dirty="0"/>
              <a:t>=(28-0)+(88-48)+(125-108)=85</a:t>
            </a:r>
            <a:br>
              <a:rPr lang="zh-CN" altLang="en-US" sz="1800" dirty="0"/>
            </a:br>
            <a:r>
              <a:rPr lang="zh-CN" altLang="en-US" sz="1800" dirty="0"/>
              <a:t>	   P</a:t>
            </a:r>
            <a:r>
              <a:rPr lang="zh-CN" altLang="en-US" sz="1800" baseline="-25000" dirty="0"/>
              <a:t>4</a:t>
            </a:r>
            <a:r>
              <a:rPr lang="zh-CN" altLang="en-US" sz="1800" dirty="0"/>
              <a:t>=(48-0)+(108-68)=88</a:t>
            </a:r>
          </a:p>
        </p:txBody>
      </p:sp>
      <p:sp>
        <p:nvSpPr>
          <p:cNvPr id="16" name="内容占位符 2"/>
          <p:cNvSpPr txBox="1">
            <a:spLocks/>
          </p:cNvSpPr>
          <p:nvPr/>
        </p:nvSpPr>
        <p:spPr>
          <a:xfrm>
            <a:off x="1164656" y="2222089"/>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甘特图如下</a:t>
            </a:r>
            <a:r>
              <a:rPr lang="en-US" altLang="zh-CN" sz="1800" dirty="0"/>
              <a:t>:</a:t>
            </a:r>
            <a:endParaRPr lang="zh-CN" altLang="en-US" sz="1800" dirty="0"/>
          </a:p>
        </p:txBody>
      </p:sp>
      <p:grpSp>
        <p:nvGrpSpPr>
          <p:cNvPr id="4" name="组合 3"/>
          <p:cNvGrpSpPr/>
          <p:nvPr/>
        </p:nvGrpSpPr>
        <p:grpSpPr>
          <a:xfrm>
            <a:off x="1142976" y="2576723"/>
            <a:ext cx="939280" cy="917377"/>
            <a:chOff x="1142976" y="2576723"/>
            <a:chExt cx="939280" cy="917377"/>
          </a:xfrm>
        </p:grpSpPr>
        <p:sp>
          <p:nvSpPr>
            <p:cNvPr id="41" name="Rectangle 6"/>
            <p:cNvSpPr>
              <a:spLocks noChangeArrowheads="1"/>
            </p:cNvSpPr>
            <p:nvPr/>
          </p:nvSpPr>
          <p:spPr bwMode="auto">
            <a:xfrm>
              <a:off x="1295376" y="2576723"/>
              <a:ext cx="605827"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endParaRPr lang="en-US" altLang="zh-CN" b="1" dirty="0">
                <a:solidFill>
                  <a:schemeClr val="bg1"/>
                </a:solidFill>
                <a:latin typeface="+mn-ea"/>
                <a:cs typeface="宋体" charset="0"/>
              </a:endParaRPr>
            </a:p>
          </p:txBody>
        </p:sp>
        <p:sp>
          <p:nvSpPr>
            <p:cNvPr id="24" name="Text Box 16"/>
            <p:cNvSpPr txBox="1">
              <a:spLocks noChangeArrowheads="1"/>
            </p:cNvSpPr>
            <p:nvPr/>
          </p:nvSpPr>
          <p:spPr bwMode="auto">
            <a:xfrm>
              <a:off x="1142976" y="3186323"/>
              <a:ext cx="29527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0</a:t>
              </a:r>
            </a:p>
          </p:txBody>
        </p:sp>
        <p:sp>
          <p:nvSpPr>
            <p:cNvPr id="25" name="Text Box 17"/>
            <p:cNvSpPr txBox="1">
              <a:spLocks noChangeArrowheads="1"/>
            </p:cNvSpPr>
            <p:nvPr/>
          </p:nvSpPr>
          <p:spPr bwMode="auto">
            <a:xfrm>
              <a:off x="1676376" y="3186323"/>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20</a:t>
              </a:r>
            </a:p>
          </p:txBody>
        </p:sp>
      </p:grpSp>
      <p:grpSp>
        <p:nvGrpSpPr>
          <p:cNvPr id="5" name="组合 4"/>
          <p:cNvGrpSpPr/>
          <p:nvPr/>
        </p:nvGrpSpPr>
        <p:grpSpPr>
          <a:xfrm>
            <a:off x="1901203" y="2576723"/>
            <a:ext cx="504903" cy="917377"/>
            <a:chOff x="1901203" y="2576723"/>
            <a:chExt cx="504903" cy="917377"/>
          </a:xfrm>
        </p:grpSpPr>
        <p:sp>
          <p:nvSpPr>
            <p:cNvPr id="42" name="Rectangle 7"/>
            <p:cNvSpPr>
              <a:spLocks noChangeArrowheads="1"/>
            </p:cNvSpPr>
            <p:nvPr/>
          </p:nvSpPr>
          <p:spPr bwMode="auto">
            <a:xfrm>
              <a:off x="1901203" y="2576723"/>
              <a:ext cx="30682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2</a:t>
              </a:r>
            </a:p>
          </p:txBody>
        </p:sp>
        <p:sp>
          <p:nvSpPr>
            <p:cNvPr id="27" name="Text Box 18"/>
            <p:cNvSpPr txBox="1">
              <a:spLocks noChangeArrowheads="1"/>
            </p:cNvSpPr>
            <p:nvPr/>
          </p:nvSpPr>
          <p:spPr bwMode="auto">
            <a:xfrm>
              <a:off x="2000226" y="3186323"/>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28</a:t>
              </a:r>
            </a:p>
          </p:txBody>
        </p:sp>
      </p:grpSp>
      <p:grpSp>
        <p:nvGrpSpPr>
          <p:cNvPr id="6" name="组合 5"/>
          <p:cNvGrpSpPr/>
          <p:nvPr/>
        </p:nvGrpSpPr>
        <p:grpSpPr>
          <a:xfrm>
            <a:off x="2208025" y="2576723"/>
            <a:ext cx="801331" cy="917377"/>
            <a:chOff x="2208025" y="2576723"/>
            <a:chExt cx="801331" cy="917377"/>
          </a:xfrm>
        </p:grpSpPr>
        <p:sp>
          <p:nvSpPr>
            <p:cNvPr id="43" name="Rectangle 8"/>
            <p:cNvSpPr>
              <a:spLocks noChangeArrowheads="1"/>
            </p:cNvSpPr>
            <p:nvPr/>
          </p:nvSpPr>
          <p:spPr bwMode="auto">
            <a:xfrm>
              <a:off x="2208025"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28" name="Text Box 19"/>
            <p:cNvSpPr txBox="1">
              <a:spLocks noChangeArrowheads="1"/>
            </p:cNvSpPr>
            <p:nvPr/>
          </p:nvSpPr>
          <p:spPr bwMode="auto">
            <a:xfrm>
              <a:off x="2603476" y="3186323"/>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48</a:t>
              </a:r>
            </a:p>
          </p:txBody>
        </p:sp>
      </p:grpSp>
      <p:grpSp>
        <p:nvGrpSpPr>
          <p:cNvPr id="7" name="组合 6"/>
          <p:cNvGrpSpPr/>
          <p:nvPr/>
        </p:nvGrpSpPr>
        <p:grpSpPr>
          <a:xfrm>
            <a:off x="2817760" y="2576723"/>
            <a:ext cx="807546" cy="917377"/>
            <a:chOff x="2817760" y="2576723"/>
            <a:chExt cx="807546" cy="917377"/>
          </a:xfrm>
        </p:grpSpPr>
        <p:sp>
          <p:nvSpPr>
            <p:cNvPr id="44" name="Rectangle 9"/>
            <p:cNvSpPr>
              <a:spLocks noChangeArrowheads="1"/>
            </p:cNvSpPr>
            <p:nvPr/>
          </p:nvSpPr>
          <p:spPr bwMode="auto">
            <a:xfrm>
              <a:off x="2817760"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4</a:t>
              </a:r>
            </a:p>
          </p:txBody>
        </p:sp>
        <p:sp>
          <p:nvSpPr>
            <p:cNvPr id="33" name="Text Box 20"/>
            <p:cNvSpPr txBox="1">
              <a:spLocks noChangeArrowheads="1"/>
            </p:cNvSpPr>
            <p:nvPr/>
          </p:nvSpPr>
          <p:spPr bwMode="auto">
            <a:xfrm>
              <a:off x="3219426" y="3186323"/>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68</a:t>
              </a:r>
            </a:p>
          </p:txBody>
        </p:sp>
      </p:grpSp>
      <p:grpSp>
        <p:nvGrpSpPr>
          <p:cNvPr id="10" name="组合 9"/>
          <p:cNvGrpSpPr/>
          <p:nvPr/>
        </p:nvGrpSpPr>
        <p:grpSpPr>
          <a:xfrm>
            <a:off x="3425542" y="2576723"/>
            <a:ext cx="809364" cy="917377"/>
            <a:chOff x="3425542" y="2576723"/>
            <a:chExt cx="809364" cy="917377"/>
          </a:xfrm>
        </p:grpSpPr>
        <p:sp>
          <p:nvSpPr>
            <p:cNvPr id="45" name="Rectangle 10"/>
            <p:cNvSpPr>
              <a:spLocks noChangeArrowheads="1"/>
            </p:cNvSpPr>
            <p:nvPr/>
          </p:nvSpPr>
          <p:spPr bwMode="auto">
            <a:xfrm>
              <a:off x="3425542"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4" name="Text Box 21"/>
            <p:cNvSpPr txBox="1">
              <a:spLocks noChangeArrowheads="1"/>
            </p:cNvSpPr>
            <p:nvPr/>
          </p:nvSpPr>
          <p:spPr bwMode="auto">
            <a:xfrm>
              <a:off x="3829026" y="3186323"/>
              <a:ext cx="40588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88</a:t>
              </a:r>
            </a:p>
          </p:txBody>
        </p:sp>
      </p:grpSp>
      <p:grpSp>
        <p:nvGrpSpPr>
          <p:cNvPr id="11" name="组合 10"/>
          <p:cNvGrpSpPr/>
          <p:nvPr/>
        </p:nvGrpSpPr>
        <p:grpSpPr>
          <a:xfrm>
            <a:off x="4035277" y="2576723"/>
            <a:ext cx="748387" cy="917377"/>
            <a:chOff x="4035277" y="2576723"/>
            <a:chExt cx="748387" cy="917377"/>
          </a:xfrm>
        </p:grpSpPr>
        <p:sp>
          <p:nvSpPr>
            <p:cNvPr id="46" name="Rectangle 11"/>
            <p:cNvSpPr>
              <a:spLocks noChangeArrowheads="1"/>
            </p:cNvSpPr>
            <p:nvPr/>
          </p:nvSpPr>
          <p:spPr bwMode="auto">
            <a:xfrm>
              <a:off x="4035277"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35" name="Text Box 22"/>
            <p:cNvSpPr txBox="1">
              <a:spLocks noChangeArrowheads="1"/>
            </p:cNvSpPr>
            <p:nvPr/>
          </p:nvSpPr>
          <p:spPr bwMode="auto">
            <a:xfrm>
              <a:off x="4267176" y="3186323"/>
              <a:ext cx="516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108</a:t>
              </a:r>
            </a:p>
          </p:txBody>
        </p:sp>
      </p:grpSp>
      <p:grpSp>
        <p:nvGrpSpPr>
          <p:cNvPr id="13" name="组合 12"/>
          <p:cNvGrpSpPr/>
          <p:nvPr/>
        </p:nvGrpSpPr>
        <p:grpSpPr>
          <a:xfrm>
            <a:off x="4639883" y="2576723"/>
            <a:ext cx="535372" cy="917377"/>
            <a:chOff x="4639883" y="2576723"/>
            <a:chExt cx="535372" cy="917377"/>
          </a:xfrm>
        </p:grpSpPr>
        <p:sp>
          <p:nvSpPr>
            <p:cNvPr id="47" name="Rectangle 12"/>
            <p:cNvSpPr>
              <a:spLocks noChangeArrowheads="1"/>
            </p:cNvSpPr>
            <p:nvPr/>
          </p:nvSpPr>
          <p:spPr bwMode="auto">
            <a:xfrm>
              <a:off x="4639883" y="2576723"/>
              <a:ext cx="228651"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sz="1600" b="1" spc="-100">
                  <a:solidFill>
                    <a:schemeClr val="bg1"/>
                  </a:solidFill>
                  <a:latin typeface="+mn-ea"/>
                  <a:cs typeface="宋体" charset="0"/>
                </a:rPr>
                <a:t>P</a:t>
              </a:r>
              <a:r>
                <a:rPr lang="en-US" altLang="zh-CN" sz="1600" b="1" spc="-100" baseline="-25000">
                  <a:solidFill>
                    <a:schemeClr val="bg1"/>
                  </a:solidFill>
                  <a:latin typeface="+mn-ea"/>
                  <a:cs typeface="宋体" charset="0"/>
                </a:rPr>
                <a:t>4</a:t>
              </a:r>
            </a:p>
          </p:txBody>
        </p:sp>
        <p:sp>
          <p:nvSpPr>
            <p:cNvPr id="37" name="Text Box 23"/>
            <p:cNvSpPr txBox="1">
              <a:spLocks noChangeArrowheads="1"/>
            </p:cNvSpPr>
            <p:nvPr/>
          </p:nvSpPr>
          <p:spPr bwMode="auto">
            <a:xfrm>
              <a:off x="4658767" y="3186323"/>
              <a:ext cx="516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112</a:t>
              </a:r>
            </a:p>
          </p:txBody>
        </p:sp>
      </p:grpSp>
      <p:grpSp>
        <p:nvGrpSpPr>
          <p:cNvPr id="14" name="组合 13"/>
          <p:cNvGrpSpPr/>
          <p:nvPr/>
        </p:nvGrpSpPr>
        <p:grpSpPr>
          <a:xfrm>
            <a:off x="4866486" y="2576723"/>
            <a:ext cx="740010" cy="917377"/>
            <a:chOff x="4866486" y="2576723"/>
            <a:chExt cx="740010" cy="917377"/>
          </a:xfrm>
        </p:grpSpPr>
        <p:sp>
          <p:nvSpPr>
            <p:cNvPr id="48" name="Rectangle 13"/>
            <p:cNvSpPr>
              <a:spLocks noChangeArrowheads="1"/>
            </p:cNvSpPr>
            <p:nvPr/>
          </p:nvSpPr>
          <p:spPr bwMode="auto">
            <a:xfrm>
              <a:off x="4866486" y="2576723"/>
              <a:ext cx="45730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8" name="Text Box 24"/>
            <p:cNvSpPr txBox="1">
              <a:spLocks noChangeArrowheads="1"/>
            </p:cNvSpPr>
            <p:nvPr/>
          </p:nvSpPr>
          <p:spPr bwMode="auto">
            <a:xfrm>
              <a:off x="5090008" y="3186323"/>
              <a:ext cx="516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125</a:t>
              </a:r>
            </a:p>
          </p:txBody>
        </p:sp>
      </p:grpSp>
      <p:grpSp>
        <p:nvGrpSpPr>
          <p:cNvPr id="18" name="组合 17"/>
          <p:cNvGrpSpPr/>
          <p:nvPr/>
        </p:nvGrpSpPr>
        <p:grpSpPr>
          <a:xfrm>
            <a:off x="5323788" y="2576723"/>
            <a:ext cx="863058" cy="917377"/>
            <a:chOff x="5323788" y="2576723"/>
            <a:chExt cx="863058" cy="917377"/>
          </a:xfrm>
        </p:grpSpPr>
        <p:sp>
          <p:nvSpPr>
            <p:cNvPr id="49" name="Rectangle 14"/>
            <p:cNvSpPr>
              <a:spLocks noChangeArrowheads="1"/>
            </p:cNvSpPr>
            <p:nvPr/>
          </p:nvSpPr>
          <p:spPr bwMode="auto">
            <a:xfrm>
              <a:off x="5323788" y="2576723"/>
              <a:ext cx="62927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3</a:t>
              </a:r>
            </a:p>
          </p:txBody>
        </p:sp>
        <p:sp>
          <p:nvSpPr>
            <p:cNvPr id="39" name="Text Box 25"/>
            <p:cNvSpPr txBox="1">
              <a:spLocks noChangeArrowheads="1"/>
            </p:cNvSpPr>
            <p:nvPr/>
          </p:nvSpPr>
          <p:spPr bwMode="auto">
            <a:xfrm>
              <a:off x="5670358" y="3186323"/>
              <a:ext cx="516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145</a:t>
              </a:r>
            </a:p>
          </p:txBody>
        </p:sp>
      </p:grpSp>
      <p:grpSp>
        <p:nvGrpSpPr>
          <p:cNvPr id="19" name="组合 18"/>
          <p:cNvGrpSpPr/>
          <p:nvPr/>
        </p:nvGrpSpPr>
        <p:grpSpPr>
          <a:xfrm>
            <a:off x="5947350" y="2576723"/>
            <a:ext cx="633364" cy="917377"/>
            <a:chOff x="5947350" y="2576723"/>
            <a:chExt cx="633364" cy="917377"/>
          </a:xfrm>
        </p:grpSpPr>
        <p:sp>
          <p:nvSpPr>
            <p:cNvPr id="50" name="Rectangle 15"/>
            <p:cNvSpPr>
              <a:spLocks noChangeArrowheads="1"/>
            </p:cNvSpPr>
            <p:nvPr/>
          </p:nvSpPr>
          <p:spPr bwMode="auto">
            <a:xfrm>
              <a:off x="5947350" y="2576723"/>
              <a:ext cx="30486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40" name="Text Box 26"/>
            <p:cNvSpPr txBox="1">
              <a:spLocks noChangeArrowheads="1"/>
            </p:cNvSpPr>
            <p:nvPr/>
          </p:nvSpPr>
          <p:spPr bwMode="auto">
            <a:xfrm>
              <a:off x="6064226" y="3186323"/>
              <a:ext cx="516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153</a:t>
              </a:r>
            </a:p>
          </p:txBody>
        </p:sp>
      </p:grpSp>
      <p:sp>
        <p:nvSpPr>
          <p:cNvPr id="36" name="内容占位符 2"/>
          <p:cNvSpPr txBox="1">
            <a:spLocks/>
          </p:cNvSpPr>
          <p:nvPr/>
        </p:nvSpPr>
        <p:spPr>
          <a:xfrm>
            <a:off x="971600" y="4650676"/>
            <a:ext cx="6357982" cy="4289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平均等待时间 = (72+20+85+88)/4=66</a:t>
            </a:r>
            <a:r>
              <a:rPr lang="en-US" altLang="zh-CN" sz="1800" dirty="0"/>
              <a:t>.25</a:t>
            </a:r>
            <a:endParaRPr lang="zh-CN" altLang="en-US" sz="1800" dirty="0"/>
          </a:p>
        </p:txBody>
      </p:sp>
    </p:spTree>
    <p:extLst>
      <p:ext uri="{BB962C8B-B14F-4D97-AF65-F5344CB8AC3E}">
        <p14:creationId xmlns:p14="http://schemas.microsoft.com/office/powerpoint/2010/main" val="42262525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2500"/>
                            </p:stCondLst>
                            <p:childTnLst>
                              <p:par>
                                <p:cTn id="22" presetID="22" presetClass="entr" presetSubtype="8" fill="hold" nodeType="after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3500"/>
                            </p:stCondLst>
                            <p:childTnLst>
                              <p:par>
                                <p:cTn id="26" presetID="22" presetClass="entr" presetSubtype="8" fill="hold" nodeType="after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nodeType="after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1500"/>
                            </p:stCondLst>
                            <p:childTnLst>
                              <p:par>
                                <p:cTn id="39" presetID="22" presetClass="entr" presetSubtype="8" fill="hold" nodeType="afterEffect">
                                  <p:stCondLst>
                                    <p:cond delay="50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
                            </p:stCondLst>
                            <p:childTnLst>
                              <p:par>
                                <p:cTn id="48" presetID="22" presetClass="entr" presetSubtype="8" fill="hold" nodeType="afterEffect">
                                  <p:stCondLst>
                                    <p:cond delay="50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1500"/>
                            </p:stCondLst>
                            <p:childTnLst>
                              <p:par>
                                <p:cTn id="52" presetID="22" presetClass="entr" presetSubtype="8" fill="hold" nodeType="afterEffect">
                                  <p:stCondLst>
                                    <p:cond delay="50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时间片轮转算法中的时间片长度</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515570"/>
            <a:ext cx="3441355" cy="1043674"/>
            <a:chOff x="844893" y="1357304"/>
            <a:chExt cx="3441355" cy="1043674"/>
          </a:xfrm>
        </p:grpSpPr>
        <p:sp>
          <p:nvSpPr>
            <p:cNvPr id="30" name="内容占位符 2"/>
            <p:cNvSpPr txBox="1">
              <a:spLocks/>
            </p:cNvSpPr>
            <p:nvPr/>
          </p:nvSpPr>
          <p:spPr>
            <a:xfrm>
              <a:off x="1394986" y="169998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等待时间过长</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2" cstate="print"/>
            <a:stretch>
              <a:fillRect/>
            </a:stretch>
          </p:blipFill>
          <p:spPr>
            <a:xfrm>
              <a:off x="1262422" y="2114094"/>
              <a:ext cx="151066" cy="148997"/>
            </a:xfrm>
            <a:prstGeom prst="rect">
              <a:avLst/>
            </a:prstGeom>
            <a:effectLst/>
          </p:spPr>
        </p:pic>
        <p:sp>
          <p:nvSpPr>
            <p:cNvPr id="32" name="内容占位符 2"/>
            <p:cNvSpPr txBox="1">
              <a:spLocks/>
            </p:cNvSpPr>
            <p:nvPr/>
          </p:nvSpPr>
          <p:spPr>
            <a:xfrm>
              <a:off x="1394986" y="2014760"/>
              <a:ext cx="289126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极限情况退化成F</a:t>
              </a:r>
              <a:r>
                <a:rPr lang="en-US" altLang="zh-CN"/>
                <a:t>CFS</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814960"/>
              <a:ext cx="151066" cy="148997"/>
            </a:xfrm>
            <a:prstGeom prst="rect">
              <a:avLst/>
            </a:prstGeom>
            <a:effectLst/>
          </p:spPr>
        </p:pic>
        <p:sp>
          <p:nvSpPr>
            <p:cNvPr id="15" name="内容占位符 2"/>
            <p:cNvSpPr txBox="1">
              <a:spLocks/>
            </p:cNvSpPr>
            <p:nvPr/>
          </p:nvSpPr>
          <p:spPr>
            <a:xfrm>
              <a:off x="1142976" y="135730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时间片太大</a:t>
              </a:r>
            </a:p>
          </p:txBody>
        </p:sp>
        <p:sp>
          <p:nvSpPr>
            <p:cNvPr id="16" name="TextBox 15"/>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501188"/>
            <a:ext cx="5798809" cy="1043674"/>
            <a:chOff x="844893" y="2342922"/>
            <a:chExt cx="5798809" cy="1043674"/>
          </a:xfrm>
        </p:grpSpPr>
        <p:sp>
          <p:nvSpPr>
            <p:cNvPr id="17" name="内容占位符 2"/>
            <p:cNvSpPr txBox="1">
              <a:spLocks/>
            </p:cNvSpPr>
            <p:nvPr/>
          </p:nvSpPr>
          <p:spPr>
            <a:xfrm>
              <a:off x="1394986" y="2685598"/>
              <a:ext cx="41851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反应迅速，但产生大量上下文切换</a:t>
              </a:r>
            </a:p>
          </p:txBody>
        </p:sp>
        <p:pic>
          <p:nvPicPr>
            <p:cNvPr id="18" name="图片 17" descr="小点1.png"/>
            <p:cNvPicPr>
              <a:picLocks noChangeAspect="1"/>
            </p:cNvPicPr>
            <p:nvPr/>
          </p:nvPicPr>
          <p:blipFill>
            <a:blip r:embed="rId2" cstate="print"/>
            <a:stretch>
              <a:fillRect/>
            </a:stretch>
          </p:blipFill>
          <p:spPr>
            <a:xfrm>
              <a:off x="1262422" y="3099712"/>
              <a:ext cx="151066" cy="148997"/>
            </a:xfrm>
            <a:prstGeom prst="rect">
              <a:avLst/>
            </a:prstGeom>
            <a:effectLst/>
          </p:spPr>
        </p:pic>
        <p:sp>
          <p:nvSpPr>
            <p:cNvPr id="19" name="内容占位符 2"/>
            <p:cNvSpPr txBox="1">
              <a:spLocks/>
            </p:cNvSpPr>
            <p:nvPr/>
          </p:nvSpPr>
          <p:spPr>
            <a:xfrm>
              <a:off x="1394986" y="3000378"/>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大量上下文切换开销影响到系统吞吐量</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2" cstate="print"/>
            <a:stretch>
              <a:fillRect/>
            </a:stretch>
          </p:blipFill>
          <p:spPr>
            <a:xfrm>
              <a:off x="1262422" y="2800578"/>
              <a:ext cx="151066" cy="148997"/>
            </a:xfrm>
            <a:prstGeom prst="rect">
              <a:avLst/>
            </a:prstGeom>
            <a:effectLst/>
          </p:spPr>
        </p:pic>
        <p:sp>
          <p:nvSpPr>
            <p:cNvPr id="25" name="内容占位符 2"/>
            <p:cNvSpPr txBox="1">
              <a:spLocks/>
            </p:cNvSpPr>
            <p:nvPr/>
          </p:nvSpPr>
          <p:spPr>
            <a:xfrm>
              <a:off x="1142976" y="2342922"/>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时间片太小</a:t>
              </a:r>
            </a:p>
          </p:txBody>
        </p:sp>
        <p:sp>
          <p:nvSpPr>
            <p:cNvPr id="27" name="TextBox 26"/>
            <p:cNvSpPr txBox="1"/>
            <p:nvPr/>
          </p:nvSpPr>
          <p:spPr>
            <a:xfrm>
              <a:off x="844893" y="23429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472292"/>
            <a:ext cx="5798809" cy="1043674"/>
            <a:chOff x="844893" y="3314026"/>
            <a:chExt cx="5798809" cy="1043674"/>
          </a:xfrm>
        </p:grpSpPr>
        <p:sp>
          <p:nvSpPr>
            <p:cNvPr id="33" name="内容占位符 2"/>
            <p:cNvSpPr txBox="1">
              <a:spLocks/>
            </p:cNvSpPr>
            <p:nvPr/>
          </p:nvSpPr>
          <p:spPr>
            <a:xfrm>
              <a:off x="1394986" y="3656702"/>
              <a:ext cx="35370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选择一个合适的时间片长度</a:t>
              </a:r>
            </a:p>
          </p:txBody>
        </p:sp>
        <p:pic>
          <p:nvPicPr>
            <p:cNvPr id="34" name="图片 33" descr="小点1.png"/>
            <p:cNvPicPr>
              <a:picLocks noChangeAspect="1"/>
            </p:cNvPicPr>
            <p:nvPr/>
          </p:nvPicPr>
          <p:blipFill>
            <a:blip r:embed="rId2" cstate="print"/>
            <a:stretch>
              <a:fillRect/>
            </a:stretch>
          </p:blipFill>
          <p:spPr>
            <a:xfrm>
              <a:off x="1262422" y="4070816"/>
              <a:ext cx="151066" cy="148997"/>
            </a:xfrm>
            <a:prstGeom prst="rect">
              <a:avLst/>
            </a:prstGeom>
            <a:effectLst/>
          </p:spPr>
        </p:pic>
        <p:sp>
          <p:nvSpPr>
            <p:cNvPr id="35" name="内容占位符 2"/>
            <p:cNvSpPr txBox="1">
              <a:spLocks/>
            </p:cNvSpPr>
            <p:nvPr/>
          </p:nvSpPr>
          <p:spPr>
            <a:xfrm>
              <a:off x="1394986" y="3971482"/>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经验规则：维持上下文切换开销处于1%以内</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3771682"/>
              <a:ext cx="151066" cy="148997"/>
            </a:xfrm>
            <a:prstGeom prst="rect">
              <a:avLst/>
            </a:prstGeom>
            <a:effectLst/>
          </p:spPr>
        </p:pic>
        <p:sp>
          <p:nvSpPr>
            <p:cNvPr id="38" name="内容占位符 2"/>
            <p:cNvSpPr txBox="1">
              <a:spLocks/>
            </p:cNvSpPr>
            <p:nvPr/>
          </p:nvSpPr>
          <p:spPr>
            <a:xfrm>
              <a:off x="1142976" y="3314026"/>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时间片长度选择目标</a:t>
              </a:r>
            </a:p>
          </p:txBody>
        </p:sp>
        <p:sp>
          <p:nvSpPr>
            <p:cNvPr id="39" name="TextBox 38"/>
            <p:cNvSpPr txBox="1"/>
            <p:nvPr/>
          </p:nvSpPr>
          <p:spPr>
            <a:xfrm>
              <a:off x="844893" y="33140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857808"/>
            <a:ext cx="4084297" cy="568507"/>
            <a:chOff x="844893" y="699542"/>
            <a:chExt cx="4084297" cy="568507"/>
          </a:xfrm>
        </p:grpSpPr>
        <p:sp>
          <p:nvSpPr>
            <p:cNvPr id="9" name="内容占位符 2"/>
            <p:cNvSpPr txBox="1">
              <a:spLocks/>
            </p:cNvSpPr>
            <p:nvPr/>
          </p:nvSpPr>
          <p:spPr>
            <a:xfrm>
              <a:off x="1142976" y="69954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RR算法开销</a:t>
              </a:r>
              <a:endParaRPr lang="en-US" altLang="zh-CN" dirty="0"/>
            </a:p>
            <a:p>
              <a:r>
                <a:rPr lang="zh-CN" altLang="en-US" dirty="0"/>
                <a:t>   额外的上下文切换</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46163" y="1119052"/>
              <a:ext cx="151066" cy="148997"/>
            </a:xfrm>
            <a:prstGeom prst="rect">
              <a:avLst/>
            </a:prstGeom>
            <a:effectLst/>
          </p:spPr>
        </p:pic>
      </p:grpSp>
    </p:spTree>
    <p:extLst>
      <p:ext uri="{BB962C8B-B14F-4D97-AF65-F5344CB8AC3E}">
        <p14:creationId xmlns:p14="http://schemas.microsoft.com/office/powerpoint/2010/main" val="21355561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比较FCFS和RR</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50"/>
            <a:ext cx="3512793" cy="1537121"/>
            <a:chOff x="844893" y="735000"/>
            <a:chExt cx="3512793" cy="1537121"/>
          </a:xfrm>
        </p:grpSpPr>
        <p:sp>
          <p:nvSpPr>
            <p:cNvPr id="9" name="内容占位符 2"/>
            <p:cNvSpPr txBox="1">
              <a:spLocks/>
            </p:cNvSpPr>
            <p:nvPr/>
          </p:nvSpPr>
          <p:spPr>
            <a:xfrm>
              <a:off x="1142976" y="735000"/>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示例: </a:t>
              </a:r>
              <a:r>
                <a:rPr lang="en-US" altLang="zh-CN" sz="1800" dirty="0"/>
                <a:t>4</a:t>
              </a:r>
              <a:r>
                <a:rPr lang="zh-CN" altLang="en-US" sz="1800" dirty="0"/>
                <a:t>个进程的执行时间如下</a:t>
              </a:r>
            </a:p>
          </p:txBody>
        </p:sp>
        <p:sp>
          <p:nvSpPr>
            <p:cNvPr id="12" name="TextBox 11"/>
            <p:cNvSpPr txBox="1"/>
            <p:nvPr/>
          </p:nvSpPr>
          <p:spPr>
            <a:xfrm>
              <a:off x="844893" y="7350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3" name="内容占位符 2"/>
            <p:cNvSpPr txBox="1">
              <a:spLocks/>
            </p:cNvSpPr>
            <p:nvPr/>
          </p:nvSpPr>
          <p:spPr>
            <a:xfrm>
              <a:off x="928662" y="986237"/>
              <a:ext cx="3071834" cy="12858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2630488" algn="ctr"/>
                  <a:tab pos="3206750" algn="l"/>
                  <a:tab pos="4459288" algn="ctr"/>
                </a:tabLst>
              </a:pPr>
              <a:r>
                <a:rPr lang="zh-CN" altLang="en-US" sz="1600"/>
                <a:t>    P1	53</a:t>
              </a:r>
              <a:br>
                <a:rPr lang="zh-CN" altLang="en-US" sz="1600"/>
              </a:br>
              <a:r>
                <a:rPr lang="zh-CN" altLang="en-US" sz="1600"/>
                <a:t>    P2	 8</a:t>
              </a:r>
              <a:br>
                <a:rPr lang="zh-CN" altLang="en-US" sz="1600"/>
              </a:br>
              <a:r>
                <a:rPr lang="zh-CN" altLang="en-US" sz="1600"/>
                <a:t>    P3	68</a:t>
              </a:r>
              <a:br>
                <a:rPr lang="zh-CN" altLang="en-US" sz="1600"/>
              </a:br>
              <a:r>
                <a:rPr lang="zh-CN" altLang="en-US" sz="1600"/>
                <a:t>    P4	24</a:t>
              </a:r>
            </a:p>
          </p:txBody>
        </p:sp>
      </p:grpSp>
      <p:grpSp>
        <p:nvGrpSpPr>
          <p:cNvPr id="3" name="组合 2"/>
          <p:cNvGrpSpPr/>
          <p:nvPr/>
        </p:nvGrpSpPr>
        <p:grpSpPr>
          <a:xfrm>
            <a:off x="1142976" y="2008005"/>
            <a:ext cx="3786214" cy="707761"/>
            <a:chOff x="1142976" y="2008005"/>
            <a:chExt cx="3786214" cy="707761"/>
          </a:xfrm>
        </p:grpSpPr>
        <p:sp>
          <p:nvSpPr>
            <p:cNvPr id="26" name="内容占位符 2"/>
            <p:cNvSpPr txBox="1">
              <a:spLocks/>
            </p:cNvSpPr>
            <p:nvPr/>
          </p:nvSpPr>
          <p:spPr>
            <a:xfrm>
              <a:off x="1142976" y="2008005"/>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假设上下文切换时间为零</a:t>
              </a:r>
            </a:p>
          </p:txBody>
        </p:sp>
        <p:sp>
          <p:nvSpPr>
            <p:cNvPr id="28" name="内容占位符 2"/>
            <p:cNvSpPr txBox="1">
              <a:spLocks/>
            </p:cNvSpPr>
            <p:nvPr/>
          </p:nvSpPr>
          <p:spPr>
            <a:xfrm>
              <a:off x="1142976" y="2287138"/>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FCFS和RR各自的平均等待时间是多少？</a:t>
              </a:r>
            </a:p>
          </p:txBody>
        </p:sp>
      </p:grpSp>
      <p:grpSp>
        <p:nvGrpSpPr>
          <p:cNvPr id="45" name="组合 44"/>
          <p:cNvGrpSpPr/>
          <p:nvPr/>
        </p:nvGrpSpPr>
        <p:grpSpPr>
          <a:xfrm>
            <a:off x="949617" y="2657806"/>
            <a:ext cx="5761347" cy="2362216"/>
            <a:chOff x="949617" y="2566988"/>
            <a:chExt cx="5761347" cy="2362216"/>
          </a:xfrm>
        </p:grpSpPr>
        <p:sp>
          <p:nvSpPr>
            <p:cNvPr id="31" name="矩形 30"/>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2026" y="2876552"/>
              <a:ext cx="1048685"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33" name="TextBox 32"/>
            <p:cNvSpPr txBox="1"/>
            <p:nvPr/>
          </p:nvSpPr>
          <p:spPr>
            <a:xfrm>
              <a:off x="1162026" y="3157542"/>
              <a:ext cx="1048685"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34" name="TextBox 33"/>
            <p:cNvSpPr txBox="1"/>
            <p:nvPr/>
          </p:nvSpPr>
          <p:spPr>
            <a:xfrm>
              <a:off x="1162026" y="3443294"/>
              <a:ext cx="1048685"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35" name="TextBox 34"/>
            <p:cNvSpPr txBox="1"/>
            <p:nvPr/>
          </p:nvSpPr>
          <p:spPr>
            <a:xfrm>
              <a:off x="1123926" y="3724284"/>
              <a:ext cx="1175322"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36" name="TextBox 35"/>
            <p:cNvSpPr txBox="1"/>
            <p:nvPr/>
          </p:nvSpPr>
          <p:spPr>
            <a:xfrm>
              <a:off x="1123926" y="4014798"/>
              <a:ext cx="1175322"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37" name="TextBox 36"/>
            <p:cNvSpPr txBox="1"/>
            <p:nvPr/>
          </p:nvSpPr>
          <p:spPr>
            <a:xfrm>
              <a:off x="1133451" y="4324363"/>
              <a:ext cx="1118383"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38" name="TextBox 37"/>
            <p:cNvSpPr txBox="1"/>
            <p:nvPr/>
          </p:nvSpPr>
          <p:spPr>
            <a:xfrm>
              <a:off x="1042963" y="4590650"/>
              <a:ext cx="1294906"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39" name="TextBox 38"/>
            <p:cNvSpPr txBox="1"/>
            <p:nvPr/>
          </p:nvSpPr>
          <p:spPr>
            <a:xfrm>
              <a:off x="1299947" y="2566988"/>
              <a:ext cx="800219" cy="338554"/>
            </a:xfrm>
            <a:prstGeom prst="rect">
              <a:avLst/>
            </a:prstGeom>
            <a:noFill/>
          </p:spPr>
          <p:txBody>
            <a:bodyPr wrap="none" rtlCol="0">
              <a:spAutoFit/>
            </a:bodyPr>
            <a:lstStyle/>
            <a:p>
              <a:r>
                <a:rPr lang="zh-CN" altLang="en-US" sz="1600" b="1" dirty="0">
                  <a:solidFill>
                    <a:schemeClr val="bg1"/>
                  </a:solidFill>
                  <a:latin typeface="+mj-ea"/>
                </a:rPr>
                <a:t>时间片</a:t>
              </a:r>
            </a:p>
          </p:txBody>
        </p:sp>
        <p:sp>
          <p:nvSpPr>
            <p:cNvPr id="40" name="TextBox 39"/>
            <p:cNvSpPr txBox="1"/>
            <p:nvPr/>
          </p:nvSpPr>
          <p:spPr>
            <a:xfrm>
              <a:off x="2543698" y="2566988"/>
              <a:ext cx="404278"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41" name="TextBox 40"/>
            <p:cNvSpPr txBox="1"/>
            <p:nvPr/>
          </p:nvSpPr>
          <p:spPr>
            <a:xfrm>
              <a:off x="3286116" y="2566988"/>
              <a:ext cx="404278"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42" name="TextBox 41"/>
            <p:cNvSpPr txBox="1"/>
            <p:nvPr/>
          </p:nvSpPr>
          <p:spPr>
            <a:xfrm>
              <a:off x="4000496" y="2566988"/>
              <a:ext cx="404278"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43" name="TextBox 42"/>
            <p:cNvSpPr txBox="1"/>
            <p:nvPr/>
          </p:nvSpPr>
          <p:spPr>
            <a:xfrm>
              <a:off x="4714876" y="2566988"/>
              <a:ext cx="404278"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44" name="TextBox 43"/>
            <p:cNvSpPr txBox="1"/>
            <p:nvPr/>
          </p:nvSpPr>
          <p:spPr>
            <a:xfrm>
              <a:off x="5277181" y="2566988"/>
              <a:ext cx="1415772" cy="338554"/>
            </a:xfrm>
            <a:prstGeom prst="rect">
              <a:avLst/>
            </a:prstGeom>
            <a:noFill/>
          </p:spPr>
          <p:txBody>
            <a:bodyPr wrap="none" rtlCol="0">
              <a:spAutoFit/>
            </a:bodyPr>
            <a:lstStyle/>
            <a:p>
              <a:r>
                <a:rPr lang="zh-CN" altLang="en-US" sz="1600" b="1" dirty="0">
                  <a:solidFill>
                    <a:schemeClr val="bg1"/>
                  </a:solidFill>
                  <a:latin typeface="+mj-ea"/>
                </a:rPr>
                <a:t>平均等待时间</a:t>
              </a:r>
            </a:p>
          </p:txBody>
        </p:sp>
      </p:grpSp>
      <p:grpSp>
        <p:nvGrpSpPr>
          <p:cNvPr id="46" name="组合 44"/>
          <p:cNvGrpSpPr/>
          <p:nvPr/>
        </p:nvGrpSpPr>
        <p:grpSpPr>
          <a:xfrm>
            <a:off x="948270" y="2657806"/>
            <a:ext cx="5761347" cy="2381680"/>
            <a:chOff x="949617" y="2566988"/>
            <a:chExt cx="5761347" cy="2381680"/>
          </a:xfrm>
        </p:grpSpPr>
        <p:sp>
          <p:nvSpPr>
            <p:cNvPr id="47" name="矩形 46"/>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连接符 48"/>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31"/>
            <p:cNvSpPr txBox="1"/>
            <p:nvPr/>
          </p:nvSpPr>
          <p:spPr>
            <a:xfrm>
              <a:off x="1162026" y="2876552"/>
              <a:ext cx="1048685"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61" name="TextBox 32"/>
            <p:cNvSpPr txBox="1"/>
            <p:nvPr/>
          </p:nvSpPr>
          <p:spPr>
            <a:xfrm>
              <a:off x="1162026" y="3157542"/>
              <a:ext cx="1048685"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62" name="TextBox 33"/>
            <p:cNvSpPr txBox="1"/>
            <p:nvPr/>
          </p:nvSpPr>
          <p:spPr>
            <a:xfrm>
              <a:off x="1162026" y="3443294"/>
              <a:ext cx="1048685"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63" name="TextBox 34"/>
            <p:cNvSpPr txBox="1"/>
            <p:nvPr/>
          </p:nvSpPr>
          <p:spPr>
            <a:xfrm>
              <a:off x="1123926" y="3724284"/>
              <a:ext cx="1175322"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64" name="TextBox 35"/>
            <p:cNvSpPr txBox="1"/>
            <p:nvPr/>
          </p:nvSpPr>
          <p:spPr>
            <a:xfrm>
              <a:off x="1123926" y="4014798"/>
              <a:ext cx="1175322"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65" name="TextBox 36"/>
            <p:cNvSpPr txBox="1"/>
            <p:nvPr/>
          </p:nvSpPr>
          <p:spPr>
            <a:xfrm>
              <a:off x="1133451" y="4324363"/>
              <a:ext cx="1118383"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66" name="TextBox 37"/>
            <p:cNvSpPr txBox="1"/>
            <p:nvPr/>
          </p:nvSpPr>
          <p:spPr>
            <a:xfrm>
              <a:off x="1042963" y="4590650"/>
              <a:ext cx="1294906"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67" name="TextBox 38"/>
            <p:cNvSpPr txBox="1"/>
            <p:nvPr/>
          </p:nvSpPr>
          <p:spPr>
            <a:xfrm>
              <a:off x="1311477" y="2566988"/>
              <a:ext cx="800219" cy="338554"/>
            </a:xfrm>
            <a:prstGeom prst="rect">
              <a:avLst/>
            </a:prstGeom>
            <a:noFill/>
          </p:spPr>
          <p:txBody>
            <a:bodyPr wrap="none" rtlCol="0">
              <a:spAutoFit/>
            </a:bodyPr>
            <a:lstStyle/>
            <a:p>
              <a:r>
                <a:rPr lang="zh-CN" altLang="en-US" sz="1600" b="1" dirty="0">
                  <a:solidFill>
                    <a:schemeClr val="bg1"/>
                  </a:solidFill>
                  <a:latin typeface="+mj-ea"/>
                  <a:ea typeface="+mj-ea"/>
                </a:rPr>
                <a:t>时间片</a:t>
              </a:r>
            </a:p>
          </p:txBody>
        </p:sp>
        <p:sp>
          <p:nvSpPr>
            <p:cNvPr id="68" name="TextBox 39"/>
            <p:cNvSpPr txBox="1"/>
            <p:nvPr/>
          </p:nvSpPr>
          <p:spPr>
            <a:xfrm>
              <a:off x="2543698" y="2566988"/>
              <a:ext cx="404278"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69" name="TextBox 40"/>
            <p:cNvSpPr txBox="1"/>
            <p:nvPr/>
          </p:nvSpPr>
          <p:spPr>
            <a:xfrm>
              <a:off x="3286116" y="2566988"/>
              <a:ext cx="404278"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70" name="TextBox 41"/>
            <p:cNvSpPr txBox="1"/>
            <p:nvPr/>
          </p:nvSpPr>
          <p:spPr>
            <a:xfrm>
              <a:off x="4000496" y="2566988"/>
              <a:ext cx="404278"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71" name="TextBox 42"/>
            <p:cNvSpPr txBox="1"/>
            <p:nvPr/>
          </p:nvSpPr>
          <p:spPr>
            <a:xfrm>
              <a:off x="4714876" y="2566988"/>
              <a:ext cx="404278"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72" name="TextBox 43"/>
            <p:cNvSpPr txBox="1"/>
            <p:nvPr/>
          </p:nvSpPr>
          <p:spPr>
            <a:xfrm>
              <a:off x="5279892" y="2566988"/>
              <a:ext cx="1415772" cy="338554"/>
            </a:xfrm>
            <a:prstGeom prst="rect">
              <a:avLst/>
            </a:prstGeom>
            <a:noFill/>
          </p:spPr>
          <p:txBody>
            <a:bodyPr wrap="none" rtlCol="0">
              <a:spAutoFit/>
            </a:bodyPr>
            <a:lstStyle/>
            <a:p>
              <a:r>
                <a:rPr lang="zh-CN" altLang="en-US" sz="1600" b="1" dirty="0">
                  <a:solidFill>
                    <a:schemeClr val="bg1"/>
                  </a:solidFill>
                  <a:latin typeface="+mj-ea"/>
                  <a:ea typeface="+mj-ea"/>
                </a:rPr>
                <a:t>平均等待时间</a:t>
              </a:r>
            </a:p>
          </p:txBody>
        </p:sp>
        <p:sp>
          <p:nvSpPr>
            <p:cNvPr id="73" name="TextBox 44"/>
            <p:cNvSpPr txBox="1"/>
            <p:nvPr/>
          </p:nvSpPr>
          <p:spPr>
            <a:xfrm>
              <a:off x="2543698" y="2870202"/>
              <a:ext cx="437940" cy="338554"/>
            </a:xfrm>
            <a:prstGeom prst="rect">
              <a:avLst/>
            </a:prstGeom>
            <a:noFill/>
          </p:spPr>
          <p:txBody>
            <a:bodyPr wrap="none" rtlCol="0">
              <a:spAutoFit/>
            </a:bodyPr>
            <a:lstStyle/>
            <a:p>
              <a:r>
                <a:rPr lang="en-US" altLang="zh-CN" sz="1600" b="1">
                  <a:solidFill>
                    <a:srgbClr val="005072"/>
                  </a:solidFill>
                  <a:latin typeface="+mj-ea"/>
                  <a:ea typeface="+mj-ea"/>
                </a:rPr>
                <a:t>84</a:t>
              </a:r>
              <a:endParaRPr lang="zh-CN" altLang="en-US" sz="1600" b="1" baseline="-25000">
                <a:solidFill>
                  <a:srgbClr val="005072"/>
                </a:solidFill>
                <a:latin typeface="+mj-ea"/>
                <a:ea typeface="+mj-ea"/>
              </a:endParaRPr>
            </a:p>
          </p:txBody>
        </p:sp>
        <p:sp>
          <p:nvSpPr>
            <p:cNvPr id="74" name="TextBox 45"/>
            <p:cNvSpPr txBox="1"/>
            <p:nvPr/>
          </p:nvSpPr>
          <p:spPr>
            <a:xfrm>
              <a:off x="2543698" y="3168654"/>
              <a:ext cx="437940"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5" name="TextBox 46"/>
            <p:cNvSpPr txBox="1"/>
            <p:nvPr/>
          </p:nvSpPr>
          <p:spPr>
            <a:xfrm>
              <a:off x="2543698" y="3454406"/>
              <a:ext cx="437940" cy="338554"/>
            </a:xfrm>
            <a:prstGeom prst="rect">
              <a:avLst/>
            </a:prstGeom>
            <a:noFill/>
          </p:spPr>
          <p:txBody>
            <a:bodyPr wrap="none" rtlCol="0">
              <a:spAutoFit/>
            </a:bodyPr>
            <a:lstStyle/>
            <a:p>
              <a:r>
                <a:rPr lang="en-US" altLang="zh-CN" sz="1600" b="1">
                  <a:solidFill>
                    <a:srgbClr val="005072"/>
                  </a:solidFill>
                  <a:latin typeface="+mj-ea"/>
                  <a:ea typeface="+mj-ea"/>
                </a:rPr>
                <a:t>80</a:t>
              </a:r>
              <a:endParaRPr lang="zh-CN" altLang="en-US" sz="1600" b="1" baseline="-25000">
                <a:solidFill>
                  <a:srgbClr val="005072"/>
                </a:solidFill>
                <a:latin typeface="+mj-ea"/>
                <a:ea typeface="+mj-ea"/>
              </a:endParaRPr>
            </a:p>
          </p:txBody>
        </p:sp>
        <p:sp>
          <p:nvSpPr>
            <p:cNvPr id="76" name="TextBox 47"/>
            <p:cNvSpPr txBox="1"/>
            <p:nvPr/>
          </p:nvSpPr>
          <p:spPr>
            <a:xfrm>
              <a:off x="2543698" y="3735396"/>
              <a:ext cx="437940"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7" name="TextBox 48"/>
            <p:cNvSpPr txBox="1"/>
            <p:nvPr/>
          </p:nvSpPr>
          <p:spPr>
            <a:xfrm>
              <a:off x="2543698" y="4033848"/>
              <a:ext cx="437940" cy="338554"/>
            </a:xfrm>
            <a:prstGeom prst="rect">
              <a:avLst/>
            </a:prstGeom>
            <a:noFill/>
          </p:spPr>
          <p:txBody>
            <a:bodyPr wrap="none" rtlCol="0">
              <a:spAutoFit/>
            </a:bodyPr>
            <a:lstStyle/>
            <a:p>
              <a:r>
                <a:rPr lang="en-US" altLang="zh-CN" sz="1600" b="1">
                  <a:solidFill>
                    <a:srgbClr val="005072"/>
                  </a:solidFill>
                  <a:latin typeface="+mj-ea"/>
                  <a:ea typeface="+mj-ea"/>
                </a:rPr>
                <a:t>72</a:t>
              </a:r>
              <a:endParaRPr lang="zh-CN" altLang="en-US" sz="1600" b="1" baseline="-25000">
                <a:solidFill>
                  <a:srgbClr val="005072"/>
                </a:solidFill>
                <a:latin typeface="+mj-ea"/>
                <a:ea typeface="+mj-ea"/>
              </a:endParaRPr>
            </a:p>
          </p:txBody>
        </p:sp>
        <p:sp>
          <p:nvSpPr>
            <p:cNvPr id="78" name="TextBox 49"/>
            <p:cNvSpPr txBox="1"/>
            <p:nvPr/>
          </p:nvSpPr>
          <p:spPr>
            <a:xfrm>
              <a:off x="2543698" y="4319600"/>
              <a:ext cx="437940" cy="338554"/>
            </a:xfrm>
            <a:prstGeom prst="rect">
              <a:avLst/>
            </a:prstGeom>
            <a:noFill/>
          </p:spPr>
          <p:txBody>
            <a:bodyPr wrap="none" rtlCol="0">
              <a:spAutoFit/>
            </a:bodyPr>
            <a:lstStyle/>
            <a:p>
              <a:r>
                <a:rPr lang="en-US" altLang="zh-CN" sz="1600" b="1">
                  <a:solidFill>
                    <a:srgbClr val="005072"/>
                  </a:solidFill>
                  <a:latin typeface="+mj-ea"/>
                  <a:ea typeface="+mj-ea"/>
                </a:rPr>
                <a:t>32</a:t>
              </a:r>
              <a:endParaRPr lang="zh-CN" altLang="en-US" sz="1600" b="1" baseline="-25000">
                <a:solidFill>
                  <a:srgbClr val="005072"/>
                </a:solidFill>
                <a:latin typeface="+mj-ea"/>
                <a:ea typeface="+mj-ea"/>
              </a:endParaRPr>
            </a:p>
          </p:txBody>
        </p:sp>
        <p:sp>
          <p:nvSpPr>
            <p:cNvPr id="79" name="TextBox 50"/>
            <p:cNvSpPr txBox="1"/>
            <p:nvPr/>
          </p:nvSpPr>
          <p:spPr>
            <a:xfrm>
              <a:off x="2543698" y="4610114"/>
              <a:ext cx="437940"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80" name="TextBox 51"/>
            <p:cNvSpPr txBox="1"/>
            <p:nvPr/>
          </p:nvSpPr>
          <p:spPr>
            <a:xfrm>
              <a:off x="3252778" y="2870202"/>
              <a:ext cx="437940" cy="338554"/>
            </a:xfrm>
            <a:prstGeom prst="rect">
              <a:avLst/>
            </a:prstGeom>
            <a:noFill/>
          </p:spPr>
          <p:txBody>
            <a:bodyPr wrap="none" rtlCol="0">
              <a:spAutoFit/>
            </a:bodyPr>
            <a:lstStyle/>
            <a:p>
              <a:r>
                <a:rPr lang="en-US" altLang="zh-CN" sz="1600" b="1">
                  <a:solidFill>
                    <a:srgbClr val="005072"/>
                  </a:solidFill>
                  <a:latin typeface="+mj-ea"/>
                  <a:ea typeface="+mj-ea"/>
                </a:rPr>
                <a:t>22</a:t>
              </a:r>
              <a:endParaRPr lang="zh-CN" altLang="en-US" sz="1600" b="1" baseline="-25000">
                <a:solidFill>
                  <a:srgbClr val="005072"/>
                </a:solidFill>
                <a:latin typeface="+mj-ea"/>
                <a:ea typeface="+mj-ea"/>
              </a:endParaRPr>
            </a:p>
          </p:txBody>
        </p:sp>
        <p:sp>
          <p:nvSpPr>
            <p:cNvPr id="81" name="TextBox 52"/>
            <p:cNvSpPr txBox="1"/>
            <p:nvPr/>
          </p:nvSpPr>
          <p:spPr>
            <a:xfrm>
              <a:off x="3252778" y="3168654"/>
              <a:ext cx="437940"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2" name="TextBox 53"/>
            <p:cNvSpPr txBox="1"/>
            <p:nvPr/>
          </p:nvSpPr>
          <p:spPr>
            <a:xfrm>
              <a:off x="3303578" y="3454406"/>
              <a:ext cx="311304"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83" name="TextBox 54"/>
            <p:cNvSpPr txBox="1"/>
            <p:nvPr/>
          </p:nvSpPr>
          <p:spPr>
            <a:xfrm>
              <a:off x="3252778" y="3735396"/>
              <a:ext cx="437940" cy="338554"/>
            </a:xfrm>
            <a:prstGeom prst="rect">
              <a:avLst/>
            </a:prstGeom>
            <a:noFill/>
          </p:spPr>
          <p:txBody>
            <a:bodyPr wrap="none" rtlCol="0">
              <a:spAutoFit/>
            </a:bodyPr>
            <a:lstStyle/>
            <a:p>
              <a:r>
                <a:rPr lang="en-US" altLang="zh-CN" sz="1600" b="1">
                  <a:solidFill>
                    <a:srgbClr val="005072"/>
                  </a:solidFill>
                  <a:latin typeface="+mj-ea"/>
                  <a:ea typeface="+mj-ea"/>
                </a:rPr>
                <a:t>10</a:t>
              </a:r>
              <a:endParaRPr lang="zh-CN" altLang="en-US" sz="1600" b="1" baseline="-25000">
                <a:solidFill>
                  <a:srgbClr val="005072"/>
                </a:solidFill>
                <a:latin typeface="+mj-ea"/>
                <a:ea typeface="+mj-ea"/>
              </a:endParaRPr>
            </a:p>
          </p:txBody>
        </p:sp>
        <p:sp>
          <p:nvSpPr>
            <p:cNvPr id="84" name="TextBox 55"/>
            <p:cNvSpPr txBox="1"/>
            <p:nvPr/>
          </p:nvSpPr>
          <p:spPr>
            <a:xfrm>
              <a:off x="3252778" y="4033848"/>
              <a:ext cx="437940"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5" name="TextBox 56"/>
            <p:cNvSpPr txBox="1"/>
            <p:nvPr/>
          </p:nvSpPr>
          <p:spPr>
            <a:xfrm>
              <a:off x="3303578" y="4319600"/>
              <a:ext cx="311304"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86" name="TextBox 57"/>
            <p:cNvSpPr txBox="1"/>
            <p:nvPr/>
          </p:nvSpPr>
          <p:spPr>
            <a:xfrm>
              <a:off x="3176578" y="4610114"/>
              <a:ext cx="564578" cy="338554"/>
            </a:xfrm>
            <a:prstGeom prst="rect">
              <a:avLst/>
            </a:prstGeom>
            <a:noFill/>
          </p:spPr>
          <p:txBody>
            <a:bodyPr wrap="none" rtlCol="0">
              <a:spAutoFit/>
            </a:bodyPr>
            <a:lstStyle/>
            <a:p>
              <a:r>
                <a:rPr lang="en-US" altLang="zh-CN" sz="1600" b="1">
                  <a:solidFill>
                    <a:srgbClr val="005072"/>
                  </a:solidFill>
                  <a:latin typeface="+mj-ea"/>
                  <a:ea typeface="+mj-ea"/>
                </a:rPr>
                <a:t>145</a:t>
              </a:r>
              <a:endParaRPr lang="zh-CN" altLang="en-US" sz="1600" b="1" baseline="-25000">
                <a:solidFill>
                  <a:srgbClr val="005072"/>
                </a:solidFill>
                <a:latin typeface="+mj-ea"/>
                <a:ea typeface="+mj-ea"/>
              </a:endParaRPr>
            </a:p>
          </p:txBody>
        </p:sp>
        <p:sp>
          <p:nvSpPr>
            <p:cNvPr id="87" name="TextBox 58"/>
            <p:cNvSpPr txBox="1"/>
            <p:nvPr/>
          </p:nvSpPr>
          <p:spPr>
            <a:xfrm>
              <a:off x="3987796" y="2870202"/>
              <a:ext cx="437940"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8" name="TextBox 59"/>
            <p:cNvSpPr txBox="1"/>
            <p:nvPr/>
          </p:nvSpPr>
          <p:spPr>
            <a:xfrm>
              <a:off x="3987796" y="3168654"/>
              <a:ext cx="437940"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9" name="TextBox 60"/>
            <p:cNvSpPr txBox="1"/>
            <p:nvPr/>
          </p:nvSpPr>
          <p:spPr>
            <a:xfrm>
              <a:off x="3987796" y="3454406"/>
              <a:ext cx="437940"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0" name="TextBox 61"/>
            <p:cNvSpPr txBox="1"/>
            <p:nvPr/>
          </p:nvSpPr>
          <p:spPr>
            <a:xfrm>
              <a:off x="3987796" y="3735396"/>
              <a:ext cx="437940"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1" name="TextBox 62"/>
            <p:cNvSpPr txBox="1"/>
            <p:nvPr/>
          </p:nvSpPr>
          <p:spPr>
            <a:xfrm>
              <a:off x="3987796" y="4033848"/>
              <a:ext cx="437940"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2" name="TextBox 63"/>
            <p:cNvSpPr txBox="1"/>
            <p:nvPr/>
          </p:nvSpPr>
          <p:spPr>
            <a:xfrm>
              <a:off x="3987796" y="4319600"/>
              <a:ext cx="437940"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3" name="TextBox 64"/>
            <p:cNvSpPr txBox="1"/>
            <p:nvPr/>
          </p:nvSpPr>
          <p:spPr>
            <a:xfrm>
              <a:off x="4063996" y="4597414"/>
              <a:ext cx="311304"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94" name="TextBox 65"/>
            <p:cNvSpPr txBox="1"/>
            <p:nvPr/>
          </p:nvSpPr>
          <p:spPr>
            <a:xfrm>
              <a:off x="4702176" y="2870202"/>
              <a:ext cx="437940" cy="338554"/>
            </a:xfrm>
            <a:prstGeom prst="rect">
              <a:avLst/>
            </a:prstGeom>
            <a:noFill/>
          </p:spPr>
          <p:txBody>
            <a:bodyPr wrap="none" rtlCol="0">
              <a:spAutoFit/>
            </a:bodyPr>
            <a:lstStyle/>
            <a:p>
              <a:r>
                <a:rPr lang="en-US" altLang="zh-CN" sz="1600" b="1">
                  <a:solidFill>
                    <a:srgbClr val="005072"/>
                  </a:solidFill>
                  <a:latin typeface="+mj-ea"/>
                  <a:ea typeface="+mj-ea"/>
                </a:rPr>
                <a:t>57</a:t>
              </a:r>
              <a:endParaRPr lang="zh-CN" altLang="en-US" sz="1600" b="1" baseline="-25000">
                <a:solidFill>
                  <a:srgbClr val="005072"/>
                </a:solidFill>
                <a:latin typeface="+mj-ea"/>
                <a:ea typeface="+mj-ea"/>
              </a:endParaRPr>
            </a:p>
          </p:txBody>
        </p:sp>
        <p:sp>
          <p:nvSpPr>
            <p:cNvPr id="95" name="TextBox 66"/>
            <p:cNvSpPr txBox="1"/>
            <p:nvPr/>
          </p:nvSpPr>
          <p:spPr>
            <a:xfrm>
              <a:off x="4702176" y="3168654"/>
              <a:ext cx="437940" cy="338554"/>
            </a:xfrm>
            <a:prstGeom prst="rect">
              <a:avLst/>
            </a:prstGeom>
            <a:noFill/>
          </p:spPr>
          <p:txBody>
            <a:bodyPr wrap="none" rtlCol="0">
              <a:spAutoFit/>
            </a:bodyPr>
            <a:lstStyle/>
            <a:p>
              <a:r>
                <a:rPr lang="en-US" altLang="zh-CN" sz="1600" b="1">
                  <a:solidFill>
                    <a:srgbClr val="005072"/>
                  </a:solidFill>
                  <a:latin typeface="+mj-ea"/>
                  <a:ea typeface="+mj-ea"/>
                </a:rPr>
                <a:t>58</a:t>
              </a:r>
              <a:endParaRPr lang="zh-CN" altLang="en-US" sz="1600" b="1" baseline="-25000">
                <a:solidFill>
                  <a:srgbClr val="005072"/>
                </a:solidFill>
                <a:latin typeface="+mj-ea"/>
                <a:ea typeface="+mj-ea"/>
              </a:endParaRPr>
            </a:p>
          </p:txBody>
        </p:sp>
        <p:sp>
          <p:nvSpPr>
            <p:cNvPr id="96" name="TextBox 67"/>
            <p:cNvSpPr txBox="1"/>
            <p:nvPr/>
          </p:nvSpPr>
          <p:spPr>
            <a:xfrm>
              <a:off x="4702176" y="3454406"/>
              <a:ext cx="437940" cy="338554"/>
            </a:xfrm>
            <a:prstGeom prst="rect">
              <a:avLst/>
            </a:prstGeom>
            <a:noFill/>
          </p:spPr>
          <p:txBody>
            <a:bodyPr wrap="none" rtlCol="0">
              <a:spAutoFit/>
            </a:bodyPr>
            <a:lstStyle/>
            <a:p>
              <a:r>
                <a:rPr lang="en-US" altLang="zh-CN" sz="1600" b="1">
                  <a:solidFill>
                    <a:srgbClr val="005072"/>
                  </a:solidFill>
                  <a:latin typeface="+mj-ea"/>
                  <a:ea typeface="+mj-ea"/>
                </a:rPr>
                <a:t>56</a:t>
              </a:r>
              <a:endParaRPr lang="zh-CN" altLang="en-US" sz="1600" b="1" baseline="-25000">
                <a:solidFill>
                  <a:srgbClr val="005072"/>
                </a:solidFill>
                <a:latin typeface="+mj-ea"/>
                <a:ea typeface="+mj-ea"/>
              </a:endParaRPr>
            </a:p>
          </p:txBody>
        </p:sp>
        <p:sp>
          <p:nvSpPr>
            <p:cNvPr id="97" name="TextBox 68"/>
            <p:cNvSpPr txBox="1"/>
            <p:nvPr/>
          </p:nvSpPr>
          <p:spPr>
            <a:xfrm>
              <a:off x="4702176" y="3735396"/>
              <a:ext cx="437940"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98" name="TextBox 69"/>
            <p:cNvSpPr txBox="1"/>
            <p:nvPr/>
          </p:nvSpPr>
          <p:spPr>
            <a:xfrm>
              <a:off x="4702176" y="4033848"/>
              <a:ext cx="437940" cy="338554"/>
            </a:xfrm>
            <a:prstGeom prst="rect">
              <a:avLst/>
            </a:prstGeom>
            <a:noFill/>
          </p:spPr>
          <p:txBody>
            <a:bodyPr wrap="none" rtlCol="0">
              <a:spAutoFit/>
            </a:bodyPr>
            <a:lstStyle/>
            <a:p>
              <a:r>
                <a:rPr lang="en-US" altLang="zh-CN" sz="1600" b="1">
                  <a:solidFill>
                    <a:srgbClr val="005072"/>
                  </a:solidFill>
                  <a:latin typeface="+mj-ea"/>
                  <a:ea typeface="+mj-ea"/>
                </a:rPr>
                <a:t>88</a:t>
              </a:r>
              <a:endParaRPr lang="zh-CN" altLang="en-US" sz="1600" b="1" baseline="-25000">
                <a:solidFill>
                  <a:srgbClr val="005072"/>
                </a:solidFill>
                <a:latin typeface="+mj-ea"/>
                <a:ea typeface="+mj-ea"/>
              </a:endParaRPr>
            </a:p>
          </p:txBody>
        </p:sp>
        <p:sp>
          <p:nvSpPr>
            <p:cNvPr id="99" name="TextBox 70"/>
            <p:cNvSpPr txBox="1"/>
            <p:nvPr/>
          </p:nvSpPr>
          <p:spPr>
            <a:xfrm>
              <a:off x="4765676" y="4319600"/>
              <a:ext cx="311304"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100" name="TextBox 71"/>
            <p:cNvSpPr txBox="1"/>
            <p:nvPr/>
          </p:nvSpPr>
          <p:spPr>
            <a:xfrm>
              <a:off x="4638676" y="4610114"/>
              <a:ext cx="564578" cy="338554"/>
            </a:xfrm>
            <a:prstGeom prst="rect">
              <a:avLst/>
            </a:prstGeom>
            <a:noFill/>
          </p:spPr>
          <p:txBody>
            <a:bodyPr wrap="none" rtlCol="0">
              <a:spAutoFit/>
            </a:bodyPr>
            <a:lstStyle/>
            <a:p>
              <a:r>
                <a:rPr lang="en-US" altLang="zh-CN" sz="1600" b="1">
                  <a:solidFill>
                    <a:srgbClr val="005072"/>
                  </a:solidFill>
                  <a:latin typeface="+mj-ea"/>
                  <a:ea typeface="+mj-ea"/>
                </a:rPr>
                <a:t>121</a:t>
              </a:r>
              <a:endParaRPr lang="zh-CN" altLang="en-US" sz="1600" b="1" baseline="-25000">
                <a:solidFill>
                  <a:srgbClr val="005072"/>
                </a:solidFill>
                <a:latin typeface="+mj-ea"/>
                <a:ea typeface="+mj-ea"/>
              </a:endParaRPr>
            </a:p>
          </p:txBody>
        </p:sp>
        <p:sp>
          <p:nvSpPr>
            <p:cNvPr id="101" name="TextBox 72"/>
            <p:cNvSpPr txBox="1"/>
            <p:nvPr/>
          </p:nvSpPr>
          <p:spPr>
            <a:xfrm>
              <a:off x="5727708" y="2870202"/>
              <a:ext cx="437940" cy="338554"/>
            </a:xfrm>
            <a:prstGeom prst="rect">
              <a:avLst/>
            </a:prstGeom>
            <a:noFill/>
          </p:spPr>
          <p:txBody>
            <a:bodyPr wrap="none" rtlCol="0">
              <a:spAutoFit/>
            </a:bodyPr>
            <a:lstStyle/>
            <a:p>
              <a:r>
                <a:rPr lang="en-US" altLang="zh-CN" sz="1600" b="1">
                  <a:solidFill>
                    <a:srgbClr val="005072"/>
                  </a:solidFill>
                  <a:latin typeface="+mj-ea"/>
                  <a:ea typeface="+mj-ea"/>
                </a:rPr>
                <a:t>62</a:t>
              </a:r>
              <a:endParaRPr lang="zh-CN" altLang="en-US" sz="1600" b="1" baseline="-25000">
                <a:solidFill>
                  <a:srgbClr val="005072"/>
                </a:solidFill>
                <a:latin typeface="+mj-ea"/>
                <a:ea typeface="+mj-ea"/>
              </a:endParaRPr>
            </a:p>
          </p:txBody>
        </p:sp>
        <p:sp>
          <p:nvSpPr>
            <p:cNvPr id="102" name="TextBox 73"/>
            <p:cNvSpPr txBox="1"/>
            <p:nvPr/>
          </p:nvSpPr>
          <p:spPr>
            <a:xfrm>
              <a:off x="5588325" y="3168654"/>
              <a:ext cx="750526"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3" name="TextBox 74"/>
            <p:cNvSpPr txBox="1"/>
            <p:nvPr/>
          </p:nvSpPr>
          <p:spPr>
            <a:xfrm>
              <a:off x="5588325" y="3454406"/>
              <a:ext cx="750526" cy="338554"/>
            </a:xfrm>
            <a:prstGeom prst="rect">
              <a:avLst/>
            </a:prstGeom>
            <a:noFill/>
          </p:spPr>
          <p:txBody>
            <a:bodyPr wrap="none" rtlCol="0">
              <a:spAutoFit/>
            </a:bodyPr>
            <a:lstStyle/>
            <a:p>
              <a:r>
                <a:rPr lang="en-US" altLang="zh-CN" sz="1600" b="1">
                  <a:solidFill>
                    <a:srgbClr val="005072"/>
                  </a:solidFill>
                  <a:latin typeface="+mj-ea"/>
                  <a:ea typeface="+mj-ea"/>
                </a:rPr>
                <a:t>57.25</a:t>
              </a:r>
              <a:endParaRPr lang="zh-CN" altLang="en-US" sz="1600" b="1" baseline="-25000">
                <a:solidFill>
                  <a:srgbClr val="005072"/>
                </a:solidFill>
                <a:latin typeface="+mj-ea"/>
                <a:ea typeface="+mj-ea"/>
              </a:endParaRPr>
            </a:p>
          </p:txBody>
        </p:sp>
        <p:sp>
          <p:nvSpPr>
            <p:cNvPr id="104" name="TextBox 75"/>
            <p:cNvSpPr txBox="1"/>
            <p:nvPr/>
          </p:nvSpPr>
          <p:spPr>
            <a:xfrm>
              <a:off x="5588325" y="3735396"/>
              <a:ext cx="750526"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5" name="TextBox 76"/>
            <p:cNvSpPr txBox="1"/>
            <p:nvPr/>
          </p:nvSpPr>
          <p:spPr>
            <a:xfrm>
              <a:off x="5588325" y="4033848"/>
              <a:ext cx="750526" cy="338554"/>
            </a:xfrm>
            <a:prstGeom prst="rect">
              <a:avLst/>
            </a:prstGeom>
            <a:noFill/>
          </p:spPr>
          <p:txBody>
            <a:bodyPr wrap="none" rtlCol="0">
              <a:spAutoFit/>
            </a:bodyPr>
            <a:lstStyle/>
            <a:p>
              <a:r>
                <a:rPr lang="en-US" altLang="zh-CN" sz="1600" b="1">
                  <a:solidFill>
                    <a:srgbClr val="005072"/>
                  </a:solidFill>
                  <a:latin typeface="+mj-ea"/>
                  <a:ea typeface="+mj-ea"/>
                </a:rPr>
                <a:t>66.25</a:t>
              </a:r>
              <a:endParaRPr lang="zh-CN" altLang="en-US" sz="1600" b="1" baseline="-25000">
                <a:solidFill>
                  <a:srgbClr val="005072"/>
                </a:solidFill>
                <a:latin typeface="+mj-ea"/>
                <a:ea typeface="+mj-ea"/>
              </a:endParaRPr>
            </a:p>
          </p:txBody>
        </p:sp>
        <p:sp>
          <p:nvSpPr>
            <p:cNvPr id="106" name="TextBox 77"/>
            <p:cNvSpPr txBox="1"/>
            <p:nvPr/>
          </p:nvSpPr>
          <p:spPr>
            <a:xfrm>
              <a:off x="5588325" y="4319600"/>
              <a:ext cx="750526" cy="338554"/>
            </a:xfrm>
            <a:prstGeom prst="rect">
              <a:avLst/>
            </a:prstGeom>
            <a:noFill/>
          </p:spPr>
          <p:txBody>
            <a:bodyPr wrap="none" rtlCol="0">
              <a:spAutoFit/>
            </a:bodyPr>
            <a:lstStyle/>
            <a:p>
              <a:r>
                <a:rPr lang="en-US" altLang="zh-CN" sz="1600" b="1">
                  <a:solidFill>
                    <a:srgbClr val="005072"/>
                  </a:solidFill>
                  <a:latin typeface="+mj-ea"/>
                  <a:ea typeface="+mj-ea"/>
                </a:rPr>
                <a:t>31.25</a:t>
              </a:r>
              <a:endParaRPr lang="zh-CN" altLang="en-US" sz="1600" b="1" baseline="-25000">
                <a:solidFill>
                  <a:srgbClr val="005072"/>
                </a:solidFill>
                <a:latin typeface="+mj-ea"/>
                <a:ea typeface="+mj-ea"/>
              </a:endParaRPr>
            </a:p>
          </p:txBody>
        </p:sp>
        <p:sp>
          <p:nvSpPr>
            <p:cNvPr id="107" name="TextBox 78"/>
            <p:cNvSpPr txBox="1"/>
            <p:nvPr/>
          </p:nvSpPr>
          <p:spPr>
            <a:xfrm>
              <a:off x="5651508" y="4610114"/>
              <a:ext cx="623889" cy="338554"/>
            </a:xfrm>
            <a:prstGeom prst="rect">
              <a:avLst/>
            </a:prstGeom>
            <a:noFill/>
          </p:spPr>
          <p:txBody>
            <a:bodyPr wrap="none" rtlCol="0">
              <a:spAutoFit/>
            </a:bodyPr>
            <a:lstStyle/>
            <a:p>
              <a:r>
                <a:rPr lang="en-US" altLang="zh-CN" sz="1600" b="1">
                  <a:solidFill>
                    <a:srgbClr val="005072"/>
                  </a:solidFill>
                  <a:latin typeface="+mj-ea"/>
                  <a:ea typeface="+mj-ea"/>
                </a:rPr>
                <a:t>83.5</a:t>
              </a:r>
              <a:endParaRPr lang="zh-CN" altLang="en-US" sz="1600" b="1" baseline="-25000">
                <a:solidFill>
                  <a:srgbClr val="005072"/>
                </a:solidFill>
                <a:latin typeface="+mj-ea"/>
                <a:ea typeface="+mj-ea"/>
              </a:endParaRPr>
            </a:p>
          </p:txBody>
        </p:sp>
      </p:grpSp>
    </p:spTree>
    <p:extLst>
      <p:ext uri="{BB962C8B-B14F-4D97-AF65-F5344CB8AC3E}">
        <p14:creationId xmlns:p14="http://schemas.microsoft.com/office/powerpoint/2010/main" val="33212469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多级队列调度算法</a:t>
            </a:r>
            <a:r>
              <a:rPr lang="en-US" altLang="zh-CN" dirty="0"/>
              <a:t>(MQ)</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7" name="组合 6"/>
          <p:cNvGrpSpPr/>
          <p:nvPr/>
        </p:nvGrpSpPr>
        <p:grpSpPr>
          <a:xfrm>
            <a:off x="844893" y="1028010"/>
            <a:ext cx="4591203" cy="428628"/>
            <a:chOff x="844893" y="1028010"/>
            <a:chExt cx="4591203" cy="428628"/>
          </a:xfrm>
        </p:grpSpPr>
        <p:sp>
          <p:nvSpPr>
            <p:cNvPr id="9" name="内容占位符 2"/>
            <p:cNvSpPr txBox="1">
              <a:spLocks/>
            </p:cNvSpPr>
            <p:nvPr/>
          </p:nvSpPr>
          <p:spPr>
            <a:xfrm>
              <a:off x="1142976" y="1028010"/>
              <a:ext cx="4293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就绪队列被划分成多个独立的子队列</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1370686"/>
            <a:ext cx="3881082" cy="376916"/>
            <a:chOff x="1262422" y="1370686"/>
            <a:chExt cx="3881082" cy="376916"/>
          </a:xfrm>
        </p:grpSpPr>
        <p:sp>
          <p:nvSpPr>
            <p:cNvPr id="30" name="内容占位符 2"/>
            <p:cNvSpPr txBox="1">
              <a:spLocks/>
            </p:cNvSpPr>
            <p:nvPr/>
          </p:nvSpPr>
          <p:spPr>
            <a:xfrm>
              <a:off x="1394986" y="1370686"/>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如：前台(交互)、后台(批处理</a:t>
              </a:r>
              <a:r>
                <a:rPr lang="en-US" altLang="zh-CN" dirty="0"/>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13" name="组合 12"/>
          <p:cNvGrpSpPr/>
          <p:nvPr/>
        </p:nvGrpSpPr>
        <p:grpSpPr>
          <a:xfrm>
            <a:off x="1262422" y="1711853"/>
            <a:ext cx="3666768" cy="376916"/>
            <a:chOff x="1262422" y="2042656"/>
            <a:chExt cx="3666768" cy="376916"/>
          </a:xfrm>
        </p:grpSpPr>
        <p:sp>
          <p:nvSpPr>
            <p:cNvPr id="17" name="内容占位符 2"/>
            <p:cNvSpPr txBox="1">
              <a:spLocks/>
            </p:cNvSpPr>
            <p:nvPr/>
          </p:nvSpPr>
          <p:spPr>
            <a:xfrm>
              <a:off x="1394986" y="204265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如：前台–RR、后台–FC</a:t>
              </a:r>
              <a:r>
                <a:rPr lang="en-US" altLang="zh-CN" dirty="0"/>
                <a:t>FS</a:t>
              </a:r>
              <a:endParaRPr lang="zh-CN" altLang="en-US" dirty="0"/>
            </a:p>
          </p:txBody>
        </p:sp>
        <p:pic>
          <p:nvPicPr>
            <p:cNvPr id="24" name="图片 23" descr="小点1.png"/>
            <p:cNvPicPr>
              <a:picLocks noChangeAspect="1"/>
            </p:cNvPicPr>
            <p:nvPr/>
          </p:nvPicPr>
          <p:blipFill>
            <a:blip r:embed="rId2" cstate="print"/>
            <a:stretch>
              <a:fillRect/>
            </a:stretch>
          </p:blipFill>
          <p:spPr>
            <a:xfrm>
              <a:off x="1262422" y="2157636"/>
              <a:ext cx="151066" cy="148997"/>
            </a:xfrm>
            <a:prstGeom prst="rect">
              <a:avLst/>
            </a:prstGeom>
            <a:effectLst/>
          </p:spPr>
        </p:pic>
      </p:grpSp>
      <p:grpSp>
        <p:nvGrpSpPr>
          <p:cNvPr id="11" name="组合 10"/>
          <p:cNvGrpSpPr/>
          <p:nvPr/>
        </p:nvGrpSpPr>
        <p:grpSpPr>
          <a:xfrm>
            <a:off x="844893" y="1369177"/>
            <a:ext cx="3941421" cy="428628"/>
            <a:chOff x="844893" y="1699980"/>
            <a:chExt cx="3941421" cy="428628"/>
          </a:xfrm>
        </p:grpSpPr>
        <p:sp>
          <p:nvSpPr>
            <p:cNvPr id="25" name="内容占位符 2"/>
            <p:cNvSpPr txBox="1">
              <a:spLocks/>
            </p:cNvSpPr>
            <p:nvPr/>
          </p:nvSpPr>
          <p:spPr>
            <a:xfrm>
              <a:off x="1142976" y="1699980"/>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每个队列拥有自己的调度策略</a:t>
              </a:r>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711853"/>
            <a:ext cx="3298479" cy="428628"/>
            <a:chOff x="844893" y="2385332"/>
            <a:chExt cx="3298479" cy="428628"/>
          </a:xfrm>
        </p:grpSpPr>
        <p:sp>
          <p:nvSpPr>
            <p:cNvPr id="38" name="内容占位符 2"/>
            <p:cNvSpPr txBox="1">
              <a:spLocks/>
            </p:cNvSpPr>
            <p:nvPr/>
          </p:nvSpPr>
          <p:spPr>
            <a:xfrm>
              <a:off x="1142976" y="238533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队列间的调度</a:t>
              </a:r>
            </a:p>
          </p:txBody>
        </p:sp>
        <p:sp>
          <p:nvSpPr>
            <p:cNvPr id="39" name="TextBox 38"/>
            <p:cNvSpPr txBox="1"/>
            <p:nvPr/>
          </p:nvSpPr>
          <p:spPr>
            <a:xfrm>
              <a:off x="844893" y="23853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054529"/>
            <a:ext cx="3809644" cy="985618"/>
            <a:chOff x="1262422" y="2728008"/>
            <a:chExt cx="3809644" cy="985618"/>
          </a:xfrm>
        </p:grpSpPr>
        <p:sp>
          <p:nvSpPr>
            <p:cNvPr id="33" name="内容占位符 2"/>
            <p:cNvSpPr txBox="1">
              <a:spLocks/>
            </p:cNvSpPr>
            <p:nvPr/>
          </p:nvSpPr>
          <p:spPr>
            <a:xfrm>
              <a:off x="1394986" y="2728008"/>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固定优先级</a:t>
              </a:r>
            </a:p>
          </p:txBody>
        </p:sp>
        <p:pic>
          <p:nvPicPr>
            <p:cNvPr id="34" name="图片 33" descr="小点1.png"/>
            <p:cNvPicPr>
              <a:picLocks noChangeAspect="1"/>
            </p:cNvPicPr>
            <p:nvPr/>
          </p:nvPicPr>
          <p:blipFill>
            <a:blip r:embed="rId2" cstate="print"/>
            <a:stretch>
              <a:fillRect/>
            </a:stretch>
          </p:blipFill>
          <p:spPr>
            <a:xfrm>
              <a:off x="1505764" y="3142122"/>
              <a:ext cx="151066" cy="148997"/>
            </a:xfrm>
            <a:prstGeom prst="rect">
              <a:avLst/>
            </a:prstGeom>
            <a:effectLst/>
          </p:spPr>
        </p:pic>
        <p:sp>
          <p:nvSpPr>
            <p:cNvPr id="35" name="内容占位符 2"/>
            <p:cNvSpPr txBox="1">
              <a:spLocks/>
            </p:cNvSpPr>
            <p:nvPr/>
          </p:nvSpPr>
          <p:spPr>
            <a:xfrm>
              <a:off x="1638328" y="3042788"/>
              <a:ext cx="3433738"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先处理前台，然后处理后台</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2" cstate="print"/>
            <a:stretch>
              <a:fillRect/>
            </a:stretch>
          </p:blipFill>
          <p:spPr>
            <a:xfrm>
              <a:off x="1262422" y="2842988"/>
              <a:ext cx="151066" cy="148997"/>
            </a:xfrm>
            <a:prstGeom prst="rect">
              <a:avLst/>
            </a:prstGeom>
            <a:effectLst/>
          </p:spPr>
        </p:pic>
        <p:pic>
          <p:nvPicPr>
            <p:cNvPr id="23" name="图片 22" descr="小点1.png"/>
            <p:cNvPicPr>
              <a:picLocks noChangeAspect="1"/>
            </p:cNvPicPr>
            <p:nvPr/>
          </p:nvPicPr>
          <p:blipFill>
            <a:blip r:embed="rId2" cstate="print"/>
            <a:stretch>
              <a:fillRect/>
            </a:stretch>
          </p:blipFill>
          <p:spPr>
            <a:xfrm>
              <a:off x="1510478" y="3412228"/>
              <a:ext cx="151066" cy="148997"/>
            </a:xfrm>
            <a:prstGeom prst="rect">
              <a:avLst/>
            </a:prstGeom>
            <a:effectLst/>
          </p:spPr>
        </p:pic>
        <p:sp>
          <p:nvSpPr>
            <p:cNvPr id="26" name="内容占位符 2"/>
            <p:cNvSpPr txBox="1">
              <a:spLocks/>
            </p:cNvSpPr>
            <p:nvPr/>
          </p:nvSpPr>
          <p:spPr>
            <a:xfrm>
              <a:off x="1643042" y="3327408"/>
              <a:ext cx="20002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可能导致饥饿</a:t>
              </a:r>
            </a:p>
          </p:txBody>
        </p:sp>
      </p:grpSp>
      <p:grpSp>
        <p:nvGrpSpPr>
          <p:cNvPr id="6" name="组合 5"/>
          <p:cNvGrpSpPr/>
          <p:nvPr/>
        </p:nvGrpSpPr>
        <p:grpSpPr>
          <a:xfrm>
            <a:off x="1281344" y="2911785"/>
            <a:ext cx="6505366" cy="971104"/>
            <a:chOff x="1281344" y="3585264"/>
            <a:chExt cx="6505366" cy="971104"/>
          </a:xfrm>
        </p:grpSpPr>
        <p:sp>
          <p:nvSpPr>
            <p:cNvPr id="28" name="内容占位符 2"/>
            <p:cNvSpPr txBox="1">
              <a:spLocks/>
            </p:cNvSpPr>
            <p:nvPr/>
          </p:nvSpPr>
          <p:spPr>
            <a:xfrm>
              <a:off x="1413908" y="3585264"/>
              <a:ext cx="243801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时间片轮转</a:t>
              </a:r>
            </a:p>
          </p:txBody>
        </p:sp>
        <p:pic>
          <p:nvPicPr>
            <p:cNvPr id="29" name="图片 28" descr="小点1.png"/>
            <p:cNvPicPr>
              <a:picLocks noChangeAspect="1"/>
            </p:cNvPicPr>
            <p:nvPr/>
          </p:nvPicPr>
          <p:blipFill>
            <a:blip r:embed="rId2" cstate="print"/>
            <a:stretch>
              <a:fillRect/>
            </a:stretch>
          </p:blipFill>
          <p:spPr>
            <a:xfrm>
              <a:off x="1281344" y="3700244"/>
              <a:ext cx="151066" cy="148997"/>
            </a:xfrm>
            <a:prstGeom prst="rect">
              <a:avLst/>
            </a:prstGeom>
            <a:effectLst/>
          </p:spPr>
        </p:pic>
        <p:pic>
          <p:nvPicPr>
            <p:cNvPr id="36" name="图片 35" descr="小点1.png"/>
            <p:cNvPicPr>
              <a:picLocks noChangeAspect="1"/>
            </p:cNvPicPr>
            <p:nvPr/>
          </p:nvPicPr>
          <p:blipFill>
            <a:blip r:embed="rId2" cstate="print"/>
            <a:stretch>
              <a:fillRect/>
            </a:stretch>
          </p:blipFill>
          <p:spPr>
            <a:xfrm>
              <a:off x="1505764" y="3999378"/>
              <a:ext cx="151066" cy="148997"/>
            </a:xfrm>
            <a:prstGeom prst="rect">
              <a:avLst/>
            </a:prstGeom>
            <a:effectLst/>
          </p:spPr>
        </p:pic>
        <p:sp>
          <p:nvSpPr>
            <p:cNvPr id="40" name="内容占位符 2"/>
            <p:cNvSpPr txBox="1">
              <a:spLocks/>
            </p:cNvSpPr>
            <p:nvPr/>
          </p:nvSpPr>
          <p:spPr>
            <a:xfrm>
              <a:off x="1638328" y="3900044"/>
              <a:ext cx="614838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每个队列都得到一个确定的能够调度其进程的CPU总时间</a:t>
              </a: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2" cstate="print"/>
            <a:stretch>
              <a:fillRect/>
            </a:stretch>
          </p:blipFill>
          <p:spPr>
            <a:xfrm>
              <a:off x="1510478" y="4269484"/>
              <a:ext cx="151066" cy="148997"/>
            </a:xfrm>
            <a:prstGeom prst="rect">
              <a:avLst/>
            </a:prstGeom>
            <a:effectLst/>
          </p:spPr>
        </p:pic>
        <p:sp>
          <p:nvSpPr>
            <p:cNvPr id="42" name="内容占位符 2"/>
            <p:cNvSpPr txBox="1">
              <a:spLocks/>
            </p:cNvSpPr>
            <p:nvPr/>
          </p:nvSpPr>
          <p:spPr>
            <a:xfrm>
              <a:off x="1643042" y="4170150"/>
              <a:ext cx="592935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如：80%</a:t>
              </a:r>
              <a:r>
                <a:rPr lang="en-US" altLang="zh-CN" sz="1800" dirty="0"/>
                <a:t>CPU</a:t>
              </a:r>
              <a:r>
                <a:rPr lang="zh-CN" altLang="en-US" sz="1800" dirty="0"/>
                <a:t>时间用于前台，20%</a:t>
              </a:r>
              <a:r>
                <a:rPr lang="en-US" altLang="zh-CN" sz="1800" dirty="0"/>
                <a:t>CPU</a:t>
              </a:r>
              <a:r>
                <a:rPr lang="zh-CN" altLang="en-US" sz="1800" dirty="0"/>
                <a:t>时间用于后台</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9795728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8573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rPr>
              <a:t>调度策略</a:t>
            </a:r>
          </a:p>
        </p:txBody>
      </p:sp>
      <p:grpSp>
        <p:nvGrpSpPr>
          <p:cNvPr id="4" name="组合 3"/>
          <p:cNvGrpSpPr/>
          <p:nvPr/>
        </p:nvGrpSpPr>
        <p:grpSpPr>
          <a:xfrm>
            <a:off x="844893" y="1934492"/>
            <a:ext cx="4375179" cy="428628"/>
            <a:chOff x="844893" y="1934492"/>
            <a:chExt cx="4375179" cy="428628"/>
          </a:xfrm>
        </p:grpSpPr>
        <p:sp>
          <p:nvSpPr>
            <p:cNvPr id="9" name="内容占位符 2"/>
            <p:cNvSpPr txBox="1">
              <a:spLocks/>
            </p:cNvSpPr>
            <p:nvPr/>
          </p:nvSpPr>
          <p:spPr>
            <a:xfrm>
              <a:off x="1142976" y="1934492"/>
              <a:ext cx="40770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调度策略要解决的问题</a:t>
              </a:r>
            </a:p>
          </p:txBody>
        </p:sp>
        <p:sp>
          <p:nvSpPr>
            <p:cNvPr id="12" name="TextBox 11"/>
            <p:cNvSpPr txBox="1"/>
            <p:nvPr/>
          </p:nvSpPr>
          <p:spPr>
            <a:xfrm>
              <a:off x="844893" y="19344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27584" y="1139912"/>
            <a:ext cx="6751443" cy="1012190"/>
            <a:chOff x="827584" y="1139912"/>
            <a:chExt cx="6751443" cy="1012190"/>
          </a:xfrm>
        </p:grpSpPr>
        <p:sp>
          <p:nvSpPr>
            <p:cNvPr id="15" name="内容占位符 2"/>
            <p:cNvSpPr txBox="1">
              <a:spLocks/>
            </p:cNvSpPr>
            <p:nvPr/>
          </p:nvSpPr>
          <p:spPr>
            <a:xfrm>
              <a:off x="1125667" y="1139912"/>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调度策略</a:t>
              </a:r>
            </a:p>
          </p:txBody>
        </p:sp>
        <p:sp>
          <p:nvSpPr>
            <p:cNvPr id="16" name="TextBox 15"/>
            <p:cNvSpPr txBox="1"/>
            <p:nvPr/>
          </p:nvSpPr>
          <p:spPr>
            <a:xfrm>
              <a:off x="827584" y="11399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45113" y="1675612"/>
              <a:ext cx="151066" cy="148997"/>
            </a:xfrm>
            <a:prstGeom prst="rect">
              <a:avLst/>
            </a:prstGeom>
            <a:effectLst/>
          </p:spPr>
        </p:pic>
        <p:sp>
          <p:nvSpPr>
            <p:cNvPr id="30" name="内容占位符 2"/>
            <p:cNvSpPr txBox="1">
              <a:spLocks/>
            </p:cNvSpPr>
            <p:nvPr/>
          </p:nvSpPr>
          <p:spPr>
            <a:xfrm>
              <a:off x="1377677" y="1560872"/>
              <a:ext cx="6201350"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确定如何从就绪队列中选择下一个执行进程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4893" y="2926676"/>
            <a:ext cx="4798677" cy="757242"/>
            <a:chOff x="844893" y="2926676"/>
            <a:chExt cx="4798677" cy="757242"/>
          </a:xfrm>
        </p:grpSpPr>
        <p:sp>
          <p:nvSpPr>
            <p:cNvPr id="17" name="内容占位符 2"/>
            <p:cNvSpPr txBox="1">
              <a:spLocks/>
            </p:cNvSpPr>
            <p:nvPr/>
          </p:nvSpPr>
          <p:spPr>
            <a:xfrm>
              <a:off x="1142976" y="2926676"/>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调度算法</a:t>
              </a:r>
            </a:p>
          </p:txBody>
        </p:sp>
        <p:sp>
          <p:nvSpPr>
            <p:cNvPr id="18" name="TextBox 17"/>
            <p:cNvSpPr txBox="1"/>
            <p:nvPr/>
          </p:nvSpPr>
          <p:spPr>
            <a:xfrm>
              <a:off x="844893" y="292667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3398166"/>
              <a:ext cx="151066" cy="148997"/>
            </a:xfrm>
            <a:prstGeom prst="rect">
              <a:avLst/>
            </a:prstGeom>
            <a:effectLst/>
          </p:spPr>
        </p:pic>
        <p:sp>
          <p:nvSpPr>
            <p:cNvPr id="36" name="内容占位符 2"/>
            <p:cNvSpPr txBox="1">
              <a:spLocks/>
            </p:cNvSpPr>
            <p:nvPr/>
          </p:nvSpPr>
          <p:spPr>
            <a:xfrm>
              <a:off x="1394986" y="3255290"/>
              <a:ext cx="42485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在调度程序中实现的调度策略</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240882"/>
            <a:ext cx="4309710" cy="407990"/>
            <a:chOff x="1262422" y="2240882"/>
            <a:chExt cx="4309710" cy="407990"/>
          </a:xfrm>
        </p:grpSpPr>
        <p:pic>
          <p:nvPicPr>
            <p:cNvPr id="19" name="图片 18" descr="小点1.png"/>
            <p:cNvPicPr>
              <a:picLocks noChangeAspect="1"/>
            </p:cNvPicPr>
            <p:nvPr/>
          </p:nvPicPr>
          <p:blipFill>
            <a:blip r:embed="rId2" cstate="print"/>
            <a:stretch>
              <a:fillRect/>
            </a:stretch>
          </p:blipFill>
          <p:spPr>
            <a:xfrm>
              <a:off x="1262422" y="2383758"/>
              <a:ext cx="151066" cy="148997"/>
            </a:xfrm>
            <a:prstGeom prst="rect">
              <a:avLst/>
            </a:prstGeom>
            <a:effectLst/>
          </p:spPr>
        </p:pic>
        <p:sp>
          <p:nvSpPr>
            <p:cNvPr id="20" name="内容占位符 2"/>
            <p:cNvSpPr txBox="1">
              <a:spLocks/>
            </p:cNvSpPr>
            <p:nvPr/>
          </p:nvSpPr>
          <p:spPr>
            <a:xfrm>
              <a:off x="1394986" y="2240882"/>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挑选就绪队列中的哪一个进程？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2575170"/>
            <a:ext cx="4524024" cy="428628"/>
            <a:chOff x="1262422" y="2575170"/>
            <a:chExt cx="4524024" cy="428628"/>
          </a:xfrm>
        </p:grpSpPr>
        <p:pic>
          <p:nvPicPr>
            <p:cNvPr id="21" name="图片 20" descr="小点1.png"/>
            <p:cNvPicPr>
              <a:picLocks noChangeAspect="1"/>
            </p:cNvPicPr>
            <p:nvPr/>
          </p:nvPicPr>
          <p:blipFill>
            <a:blip r:embed="rId2" cstate="print"/>
            <a:stretch>
              <a:fillRect/>
            </a:stretch>
          </p:blipFill>
          <p:spPr>
            <a:xfrm>
              <a:off x="1262422" y="2718046"/>
              <a:ext cx="151066" cy="148997"/>
            </a:xfrm>
            <a:prstGeom prst="rect">
              <a:avLst/>
            </a:prstGeom>
            <a:effectLst/>
          </p:spPr>
        </p:pic>
        <p:sp>
          <p:nvSpPr>
            <p:cNvPr id="22" name="内容占位符 2"/>
            <p:cNvSpPr txBox="1">
              <a:spLocks/>
            </p:cNvSpPr>
            <p:nvPr/>
          </p:nvSpPr>
          <p:spPr>
            <a:xfrm>
              <a:off x="1394986" y="2575170"/>
              <a:ext cx="43914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通过什么样的准则来选择？</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44893" y="3585264"/>
            <a:ext cx="3441355" cy="772436"/>
            <a:chOff x="844893" y="3585264"/>
            <a:chExt cx="3441355" cy="772436"/>
          </a:xfrm>
        </p:grpSpPr>
        <p:pic>
          <p:nvPicPr>
            <p:cNvPr id="37" name="图片 36" descr="小点1.png"/>
            <p:cNvPicPr>
              <a:picLocks noChangeAspect="1"/>
            </p:cNvPicPr>
            <p:nvPr/>
          </p:nvPicPr>
          <p:blipFill>
            <a:blip r:embed="rId2" cstate="print"/>
            <a:stretch>
              <a:fillRect/>
            </a:stretch>
          </p:blipFill>
          <p:spPr>
            <a:xfrm>
              <a:off x="1224726" y="4071948"/>
              <a:ext cx="151066" cy="148997"/>
            </a:xfrm>
            <a:prstGeom prst="rect">
              <a:avLst/>
            </a:prstGeom>
            <a:effectLst/>
          </p:spPr>
        </p:pic>
        <p:sp>
          <p:nvSpPr>
            <p:cNvPr id="38" name="内容占位符 2"/>
            <p:cNvSpPr txBox="1">
              <a:spLocks/>
            </p:cNvSpPr>
            <p:nvPr/>
          </p:nvSpPr>
          <p:spPr>
            <a:xfrm>
              <a:off x="1357290" y="392907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哪一个策略/算法较好</a:t>
              </a:r>
              <a:r>
                <a:rPr lang="en-US" altLang="zh-CN"/>
                <a:t>?</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4" name="内容占位符 2"/>
            <p:cNvSpPr txBox="1">
              <a:spLocks/>
            </p:cNvSpPr>
            <p:nvPr/>
          </p:nvSpPr>
          <p:spPr>
            <a:xfrm>
              <a:off x="1142976" y="3585264"/>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a:t>比较调度算法的准则</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35852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004556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41512" y="195486"/>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a:t>多级反馈队列算法</a:t>
            </a:r>
            <a:r>
              <a:rPr lang="en-US" altLang="zh-CN" sz="2800" spc="-120" dirty="0"/>
              <a:t>(</a:t>
            </a:r>
            <a:r>
              <a:rPr lang="zh-CN" altLang="en-US" sz="2800" spc="-120" dirty="0"/>
              <a:t>MLFQ</a:t>
            </a:r>
            <a:r>
              <a:rPr lang="en-US" altLang="zh-CN" sz="2800" spc="-120" dirty="0"/>
              <a:t>)</a:t>
            </a:r>
            <a:endParaRPr kumimoji="0" lang="zh-CN" altLang="en-US" sz="2800" b="1" i="0" u="none" strike="noStrike" kern="1200" cap="none" spc="-120" normalizeH="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49235"/>
            <a:ext cx="5527307" cy="428628"/>
            <a:chOff x="844893" y="749235"/>
            <a:chExt cx="5527307" cy="428628"/>
          </a:xfrm>
        </p:grpSpPr>
        <p:sp>
          <p:nvSpPr>
            <p:cNvPr id="9" name="内容占位符 2"/>
            <p:cNvSpPr txBox="1">
              <a:spLocks/>
            </p:cNvSpPr>
            <p:nvPr/>
          </p:nvSpPr>
          <p:spPr>
            <a:xfrm>
              <a:off x="1142976" y="749235"/>
              <a:ext cx="52292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进程可在不同队列间移动的多级队列算法</a:t>
              </a:r>
            </a:p>
          </p:txBody>
        </p:sp>
        <p:sp>
          <p:nvSpPr>
            <p:cNvPr id="12" name="TextBox 11"/>
            <p:cNvSpPr txBox="1"/>
            <p:nvPr/>
          </p:nvSpPr>
          <p:spPr>
            <a:xfrm>
              <a:off x="844893" y="749235"/>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059582"/>
            <a:ext cx="5901866" cy="888370"/>
            <a:chOff x="1262422" y="1059582"/>
            <a:chExt cx="5901866" cy="888370"/>
          </a:xfrm>
        </p:grpSpPr>
        <p:sp>
          <p:nvSpPr>
            <p:cNvPr id="17" name="内容占位符 2"/>
            <p:cNvSpPr txBox="1">
              <a:spLocks/>
            </p:cNvSpPr>
            <p:nvPr/>
          </p:nvSpPr>
          <p:spPr>
            <a:xfrm>
              <a:off x="1394986" y="1059582"/>
              <a:ext cx="48915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时间片大小随优先级级别增加而增加</a:t>
              </a:r>
            </a:p>
          </p:txBody>
        </p:sp>
        <p:pic>
          <p:nvPicPr>
            <p:cNvPr id="24" name="图片 23" descr="小点1.png"/>
            <p:cNvPicPr>
              <a:picLocks noChangeAspect="1"/>
            </p:cNvPicPr>
            <p:nvPr/>
          </p:nvPicPr>
          <p:blipFill>
            <a:blip r:embed="rId3" cstate="print"/>
            <a:stretch>
              <a:fillRect/>
            </a:stretch>
          </p:blipFill>
          <p:spPr>
            <a:xfrm>
              <a:off x="1262422" y="1174562"/>
              <a:ext cx="151066" cy="148997"/>
            </a:xfrm>
            <a:prstGeom prst="rect">
              <a:avLst/>
            </a:prstGeom>
            <a:effectLst/>
          </p:spPr>
        </p:pic>
        <p:sp>
          <p:nvSpPr>
            <p:cNvPr id="31" name="内容占位符 2"/>
            <p:cNvSpPr txBox="1">
              <a:spLocks/>
            </p:cNvSpPr>
            <p:nvPr/>
          </p:nvSpPr>
          <p:spPr>
            <a:xfrm>
              <a:off x="1394986" y="1352059"/>
              <a:ext cx="5769302" cy="59589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如进程在当前的时间片没有完成，则降到下一个优先级</a:t>
              </a:r>
            </a:p>
          </p:txBody>
        </p:sp>
        <p:pic>
          <p:nvPicPr>
            <p:cNvPr id="32" name="图片 31" descr="小点1.png"/>
            <p:cNvPicPr>
              <a:picLocks noChangeAspect="1"/>
            </p:cNvPicPr>
            <p:nvPr/>
          </p:nvPicPr>
          <p:blipFill>
            <a:blip r:embed="rId3" cstate="print"/>
            <a:stretch>
              <a:fillRect/>
            </a:stretch>
          </p:blipFill>
          <p:spPr>
            <a:xfrm>
              <a:off x="1262422" y="1467040"/>
              <a:ext cx="151066" cy="148997"/>
            </a:xfrm>
            <a:prstGeom prst="rect">
              <a:avLst/>
            </a:prstGeom>
            <a:effectLst/>
          </p:spPr>
        </p:pic>
      </p:grpSp>
      <p:grpSp>
        <p:nvGrpSpPr>
          <p:cNvPr id="4" name="组合 3"/>
          <p:cNvGrpSpPr/>
          <p:nvPr/>
        </p:nvGrpSpPr>
        <p:grpSpPr>
          <a:xfrm>
            <a:off x="514095" y="2211710"/>
            <a:ext cx="5700979" cy="2410256"/>
            <a:chOff x="442657" y="1995686"/>
            <a:chExt cx="5700979" cy="2410256"/>
          </a:xfrm>
        </p:grpSpPr>
        <p:cxnSp>
          <p:nvCxnSpPr>
            <p:cNvPr id="16" name="直接连接符 15"/>
            <p:cNvCxnSpPr/>
            <p:nvPr/>
          </p:nvCxnSpPr>
          <p:spPr>
            <a:xfrm>
              <a:off x="2357422" y="210046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357422" y="2538615"/>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756971" y="2315412"/>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41010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305291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9572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3853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357422" y="2950889"/>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57422" y="339539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3756971" y="3165839"/>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41010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05291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269572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233853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57422" y="3908158"/>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357422" y="4343136"/>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756971" y="4123108"/>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41010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05291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69572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33853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714876" y="2781504"/>
              <a:ext cx="739780" cy="714380"/>
              <a:chOff x="3857620" y="3286130"/>
              <a:chExt cx="739780" cy="714380"/>
            </a:xfrm>
          </p:grpSpPr>
          <p:sp>
            <p:nvSpPr>
              <p:cNvPr id="48" name="椭圆 47"/>
              <p:cNvSpPr/>
              <p:nvPr/>
            </p:nvSpPr>
            <p:spPr>
              <a:xfrm>
                <a:off x="3857620" y="3286130"/>
                <a:ext cx="714380" cy="714380"/>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内容占位符 2"/>
              <p:cNvSpPr txBox="1">
                <a:spLocks/>
              </p:cNvSpPr>
              <p:nvPr/>
            </p:nvSpPr>
            <p:spPr>
              <a:xfrm>
                <a:off x="3883020" y="3468018"/>
                <a:ext cx="7143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a:solidFill>
                      <a:schemeClr val="bg1"/>
                    </a:solidFill>
                  </a:rPr>
                  <a:t>CPU</a:t>
                </a:r>
                <a:endParaRPr lang="zh-CN" altLang="en-US" sz="1800">
                  <a:solidFill>
                    <a:schemeClr val="bg1"/>
                  </a:solidFill>
                </a:endParaRPr>
              </a:p>
            </p:txBody>
          </p:sp>
        </p:grpSp>
        <p:cxnSp>
          <p:nvCxnSpPr>
            <p:cNvPr id="52" name="直接箭头连接符 51"/>
            <p:cNvCxnSpPr/>
            <p:nvPr/>
          </p:nvCxnSpPr>
          <p:spPr>
            <a:xfrm>
              <a:off x="4000496" y="2352876"/>
              <a:ext cx="818999" cy="5332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00049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4000496" y="3353008"/>
              <a:ext cx="785818" cy="78581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42925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571604"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571604" y="238621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571604" y="4137238"/>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2" name="上下箭头 61"/>
            <p:cNvSpPr/>
            <p:nvPr/>
          </p:nvSpPr>
          <p:spPr>
            <a:xfrm>
              <a:off x="3071802" y="2567190"/>
              <a:ext cx="214314" cy="360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上下箭头 63"/>
            <p:cNvSpPr/>
            <p:nvPr/>
          </p:nvSpPr>
          <p:spPr>
            <a:xfrm>
              <a:off x="3071802" y="3405396"/>
              <a:ext cx="214314" cy="468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952871" y="1995686"/>
              <a:ext cx="646331" cy="338554"/>
            </a:xfrm>
            <a:prstGeom prst="rect">
              <a:avLst/>
            </a:prstGeom>
            <a:noFill/>
          </p:spPr>
          <p:txBody>
            <a:bodyPr wrap="none" rtlCol="0">
              <a:spAutoFit/>
            </a:bodyPr>
            <a:lstStyle/>
            <a:p>
              <a:r>
                <a:rPr lang="en-US" altLang="zh-CN" sz="1600" b="1">
                  <a:solidFill>
                    <a:srgbClr val="11576A"/>
                  </a:solidFill>
                  <a:latin typeface="+mn-ea"/>
                </a:rPr>
                <a:t>q=t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66" name="TextBox 65"/>
            <p:cNvSpPr txBox="1"/>
            <p:nvPr/>
          </p:nvSpPr>
          <p:spPr>
            <a:xfrm>
              <a:off x="3600443" y="2145470"/>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a</a:t>
              </a:r>
              <a:endParaRPr lang="zh-CN" altLang="en-US" b="1" baseline="-25000">
                <a:solidFill>
                  <a:srgbClr val="11576A"/>
                </a:solidFill>
                <a:latin typeface="+mn-ea"/>
              </a:endParaRPr>
            </a:p>
          </p:txBody>
        </p:sp>
        <p:sp>
          <p:nvSpPr>
            <p:cNvPr id="67" name="TextBox 66"/>
            <p:cNvSpPr txBox="1"/>
            <p:nvPr/>
          </p:nvSpPr>
          <p:spPr>
            <a:xfrm>
              <a:off x="3600443" y="2986293"/>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68" name="TextBox 67"/>
            <p:cNvSpPr txBox="1"/>
            <p:nvPr/>
          </p:nvSpPr>
          <p:spPr>
            <a:xfrm>
              <a:off x="3267066" y="2986293"/>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69" name="TextBox 68"/>
            <p:cNvSpPr txBox="1"/>
            <p:nvPr/>
          </p:nvSpPr>
          <p:spPr>
            <a:xfrm>
              <a:off x="2900351" y="2986293"/>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70" name="TextBox 69"/>
            <p:cNvSpPr txBox="1"/>
            <p:nvPr/>
          </p:nvSpPr>
          <p:spPr>
            <a:xfrm>
              <a:off x="3600443" y="3934037"/>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x</a:t>
              </a:r>
              <a:endParaRPr lang="zh-CN" altLang="en-US" b="1" baseline="-25000">
                <a:solidFill>
                  <a:srgbClr val="11576A"/>
                </a:solidFill>
                <a:latin typeface="+mn-ea"/>
              </a:endParaRPr>
            </a:p>
          </p:txBody>
        </p:sp>
        <p:sp>
          <p:nvSpPr>
            <p:cNvPr id="71" name="TextBox 70"/>
            <p:cNvSpPr txBox="1"/>
            <p:nvPr/>
          </p:nvSpPr>
          <p:spPr>
            <a:xfrm>
              <a:off x="3267066" y="3934037"/>
              <a:ext cx="43152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y</a:t>
              </a:r>
              <a:endParaRPr lang="zh-CN" altLang="en-US" b="1" baseline="-25000">
                <a:solidFill>
                  <a:srgbClr val="11576A"/>
                </a:solidFill>
                <a:latin typeface="+mn-ea"/>
              </a:endParaRPr>
            </a:p>
          </p:txBody>
        </p:sp>
        <p:sp>
          <p:nvSpPr>
            <p:cNvPr id="72" name="TextBox 71"/>
            <p:cNvSpPr txBox="1"/>
            <p:nvPr/>
          </p:nvSpPr>
          <p:spPr>
            <a:xfrm>
              <a:off x="3952871" y="2729116"/>
              <a:ext cx="772969" cy="338554"/>
            </a:xfrm>
            <a:prstGeom prst="rect">
              <a:avLst/>
            </a:prstGeom>
            <a:noFill/>
          </p:spPr>
          <p:txBody>
            <a:bodyPr wrap="none" rtlCol="0">
              <a:spAutoFit/>
            </a:bodyPr>
            <a:lstStyle/>
            <a:p>
              <a:r>
                <a:rPr lang="en-US" altLang="zh-CN" sz="1600" b="1">
                  <a:solidFill>
                    <a:srgbClr val="11576A"/>
                  </a:solidFill>
                  <a:latin typeface="+mn-ea"/>
                </a:rPr>
                <a:t>q=2t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3" name="TextBox 72"/>
            <p:cNvSpPr txBox="1"/>
            <p:nvPr/>
          </p:nvSpPr>
          <p:spPr>
            <a:xfrm>
              <a:off x="3952871" y="4067388"/>
              <a:ext cx="1005403" cy="338554"/>
            </a:xfrm>
            <a:prstGeom prst="rect">
              <a:avLst/>
            </a:prstGeom>
            <a:noFill/>
          </p:spPr>
          <p:txBody>
            <a:bodyPr wrap="none" rtlCol="0">
              <a:spAutoFit/>
            </a:bodyPr>
            <a:lstStyle/>
            <a:p>
              <a:r>
                <a:rPr lang="en-US" altLang="zh-CN" sz="1600" b="1">
                  <a:solidFill>
                    <a:srgbClr val="11576A"/>
                  </a:solidFill>
                  <a:latin typeface="+mn-ea"/>
                </a:rPr>
                <a:t>q=2</a:t>
              </a:r>
              <a:r>
                <a:rPr lang="en-US" altLang="zh-CN" sz="1600" b="1" baseline="30000">
                  <a:solidFill>
                    <a:srgbClr val="11576A"/>
                  </a:solidFill>
                  <a:latin typeface="+mn-ea"/>
                </a:rPr>
                <a:t>n-1</a:t>
              </a:r>
              <a:r>
                <a:rPr lang="en-US" altLang="zh-CN" sz="1600" b="1">
                  <a:solidFill>
                    <a:srgbClr val="11576A"/>
                  </a:solidFill>
                  <a:latin typeface="+mn-ea"/>
                </a:rPr>
                <a:t>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4" name="TextBox 73"/>
            <p:cNvSpPr txBox="1"/>
            <p:nvPr/>
          </p:nvSpPr>
          <p:spPr>
            <a:xfrm>
              <a:off x="1500166" y="1995686"/>
              <a:ext cx="723275"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1</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5" name="TextBox 74"/>
            <p:cNvSpPr txBox="1"/>
            <p:nvPr/>
          </p:nvSpPr>
          <p:spPr>
            <a:xfrm>
              <a:off x="1500166" y="2781504"/>
              <a:ext cx="723275"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2</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6" name="TextBox 75"/>
            <p:cNvSpPr txBox="1"/>
            <p:nvPr/>
          </p:nvSpPr>
          <p:spPr>
            <a:xfrm>
              <a:off x="1500166" y="3794336"/>
              <a:ext cx="736099"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n</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8" name="TextBox 77"/>
            <p:cNvSpPr txBox="1"/>
            <p:nvPr/>
          </p:nvSpPr>
          <p:spPr>
            <a:xfrm>
              <a:off x="500365" y="2005254"/>
              <a:ext cx="1018227" cy="338554"/>
            </a:xfrm>
            <a:prstGeom prst="rect">
              <a:avLst/>
            </a:prstGeom>
            <a:noFill/>
          </p:spPr>
          <p:txBody>
            <a:bodyPr wrap="none" rtlCol="0">
              <a:spAutoFit/>
            </a:bodyPr>
            <a:lstStyle/>
            <a:p>
              <a:r>
                <a:rPr lang="zh-CN" altLang="en-US" sz="1600" b="1" dirty="0">
                  <a:solidFill>
                    <a:srgbClr val="0070C0"/>
                  </a:solidFill>
                  <a:latin typeface="+mn-ea"/>
                </a:rPr>
                <a:t>高优先级</a:t>
              </a:r>
            </a:p>
          </p:txBody>
        </p:sp>
        <p:sp>
          <p:nvSpPr>
            <p:cNvPr id="79" name="TextBox 78"/>
            <p:cNvSpPr txBox="1"/>
            <p:nvPr/>
          </p:nvSpPr>
          <p:spPr>
            <a:xfrm>
              <a:off x="442657" y="3781636"/>
              <a:ext cx="1018227" cy="338554"/>
            </a:xfrm>
            <a:prstGeom prst="rect">
              <a:avLst/>
            </a:prstGeom>
            <a:noFill/>
          </p:spPr>
          <p:txBody>
            <a:bodyPr wrap="none" rtlCol="0">
              <a:spAutoFit/>
            </a:bodyPr>
            <a:lstStyle/>
            <a:p>
              <a:pPr algn="ctr"/>
              <a:r>
                <a:rPr lang="zh-CN" altLang="en-US" sz="1600" b="1" dirty="0">
                  <a:solidFill>
                    <a:srgbClr val="0070C0"/>
                  </a:solidFill>
                  <a:latin typeface="+mn-ea"/>
                </a:rPr>
                <a:t>低优先级</a:t>
              </a:r>
            </a:p>
          </p:txBody>
        </p:sp>
        <p:sp>
          <p:nvSpPr>
            <p:cNvPr id="81" name="TextBox 80"/>
            <p:cNvSpPr txBox="1"/>
            <p:nvPr/>
          </p:nvSpPr>
          <p:spPr>
            <a:xfrm rot="5400000">
              <a:off x="3258545" y="3428206"/>
              <a:ext cx="332142" cy="276999"/>
            </a:xfrm>
            <a:prstGeom prst="rect">
              <a:avLst/>
            </a:prstGeom>
            <a:noFill/>
          </p:spPr>
          <p:txBody>
            <a:bodyPr wrap="none" rtlCol="0">
              <a:spAutoFit/>
            </a:bodyPr>
            <a:lstStyle/>
            <a:p>
              <a:r>
                <a:rPr lang="en-US" altLang="zh-CN" b="1" baseline="-25000">
                  <a:solidFill>
                    <a:srgbClr val="11576A"/>
                  </a:solidFill>
                  <a:latin typeface="+mn-ea"/>
                </a:rPr>
                <a:t>…</a:t>
              </a:r>
              <a:endParaRPr lang="zh-CN" altLang="en-US" b="1" baseline="-25000">
                <a:solidFill>
                  <a:srgbClr val="11576A"/>
                </a:solidFill>
                <a:latin typeface="+mn-ea"/>
              </a:endParaRPr>
            </a:p>
          </p:txBody>
        </p:sp>
        <p:sp>
          <p:nvSpPr>
            <p:cNvPr id="82" name="TextBox 81"/>
            <p:cNvSpPr txBox="1"/>
            <p:nvPr/>
          </p:nvSpPr>
          <p:spPr>
            <a:xfrm rot="5400000">
              <a:off x="1686908" y="3428207"/>
              <a:ext cx="332142" cy="276999"/>
            </a:xfrm>
            <a:prstGeom prst="rect">
              <a:avLst/>
            </a:prstGeom>
            <a:noFill/>
          </p:spPr>
          <p:txBody>
            <a:bodyPr wrap="none" rtlCol="0">
              <a:spAutoFit/>
            </a:bodyPr>
            <a:lstStyle/>
            <a:p>
              <a:r>
                <a:rPr lang="en-US" altLang="zh-CN" b="1" baseline="-25000">
                  <a:solidFill>
                    <a:srgbClr val="11576A"/>
                  </a:solidFill>
                  <a:latin typeface="+mn-ea"/>
                </a:rPr>
                <a:t>…</a:t>
              </a:r>
              <a:endParaRPr lang="zh-CN" altLang="en-US" b="1" baseline="-25000">
                <a:solidFill>
                  <a:srgbClr val="11576A"/>
                </a:solidFill>
                <a:latin typeface="+mn-ea"/>
              </a:endParaRPr>
            </a:p>
          </p:txBody>
        </p:sp>
      </p:grpSp>
      <p:grpSp>
        <p:nvGrpSpPr>
          <p:cNvPr id="5" name="组合 4"/>
          <p:cNvGrpSpPr/>
          <p:nvPr/>
        </p:nvGrpSpPr>
        <p:grpSpPr>
          <a:xfrm>
            <a:off x="844893" y="1039034"/>
            <a:ext cx="4598742" cy="910913"/>
            <a:chOff x="4808044" y="1760933"/>
            <a:chExt cx="4598742" cy="910913"/>
          </a:xfrm>
        </p:grpSpPr>
        <p:sp>
          <p:nvSpPr>
            <p:cNvPr id="44" name="内容占位符 2"/>
            <p:cNvSpPr txBox="1">
              <a:spLocks/>
            </p:cNvSpPr>
            <p:nvPr/>
          </p:nvSpPr>
          <p:spPr>
            <a:xfrm>
              <a:off x="5334003" y="2100342"/>
              <a:ext cx="4072783"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CPU密集型进程的优先级下降很快</a:t>
              </a:r>
            </a:p>
          </p:txBody>
        </p:sp>
        <p:sp>
          <p:nvSpPr>
            <p:cNvPr id="47" name="内容占位符 2"/>
            <p:cNvSpPr txBox="1">
              <a:spLocks/>
            </p:cNvSpPr>
            <p:nvPr/>
          </p:nvSpPr>
          <p:spPr>
            <a:xfrm>
              <a:off x="5097465" y="1760933"/>
              <a:ext cx="2429573"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a:t>MLFQ</a:t>
              </a:r>
              <a:r>
                <a:rPr lang="zh-CN" altLang="en-US" sz="1800" dirty="0"/>
                <a:t>算法的特征</a:t>
              </a:r>
            </a:p>
          </p:txBody>
        </p:sp>
        <p:pic>
          <p:nvPicPr>
            <p:cNvPr id="83" name="图片 82" descr="小点1.png"/>
            <p:cNvPicPr>
              <a:picLocks noChangeAspect="1"/>
            </p:cNvPicPr>
            <p:nvPr/>
          </p:nvPicPr>
          <p:blipFill>
            <a:blip r:embed="rId3" cstate="print"/>
            <a:stretch>
              <a:fillRect/>
            </a:stretch>
          </p:blipFill>
          <p:spPr>
            <a:xfrm>
              <a:off x="5218944" y="2204181"/>
              <a:ext cx="151066" cy="148997"/>
            </a:xfrm>
            <a:prstGeom prst="rect">
              <a:avLst/>
            </a:prstGeom>
            <a:effectLst/>
          </p:spPr>
        </p:pic>
        <p:sp>
          <p:nvSpPr>
            <p:cNvPr id="77" name="TextBox 11"/>
            <p:cNvSpPr txBox="1"/>
            <p:nvPr/>
          </p:nvSpPr>
          <p:spPr>
            <a:xfrm>
              <a:off x="4808044" y="1769636"/>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59435" y="1687017"/>
            <a:ext cx="3457038" cy="591230"/>
            <a:chOff x="5272294" y="2240086"/>
            <a:chExt cx="3457038" cy="591230"/>
          </a:xfrm>
        </p:grpSpPr>
        <p:sp>
          <p:nvSpPr>
            <p:cNvPr id="80" name="内容占位符 2"/>
            <p:cNvSpPr txBox="1">
              <a:spLocks/>
            </p:cNvSpPr>
            <p:nvPr/>
          </p:nvSpPr>
          <p:spPr>
            <a:xfrm>
              <a:off x="5395560" y="2240086"/>
              <a:ext cx="3333772"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I/O密集型进程停留在高优先级</a:t>
              </a:r>
            </a:p>
          </p:txBody>
        </p:sp>
        <p:pic>
          <p:nvPicPr>
            <p:cNvPr id="85" name="图片 84" descr="小点1.png"/>
            <p:cNvPicPr>
              <a:picLocks noChangeAspect="1"/>
            </p:cNvPicPr>
            <p:nvPr/>
          </p:nvPicPr>
          <p:blipFill>
            <a:blip r:embed="rId3" cstate="print"/>
            <a:stretch>
              <a:fillRect/>
            </a:stretch>
          </p:blipFill>
          <p:spPr>
            <a:xfrm>
              <a:off x="5272294" y="2344585"/>
              <a:ext cx="151066" cy="148997"/>
            </a:xfrm>
            <a:prstGeom prst="rect">
              <a:avLst/>
            </a:prstGeom>
            <a:effectLst/>
          </p:spPr>
        </p:pic>
      </p:grpSp>
    </p:spTree>
    <p:extLst>
      <p:ext uri="{BB962C8B-B14F-4D97-AF65-F5344CB8AC3E}">
        <p14:creationId xmlns:p14="http://schemas.microsoft.com/office/powerpoint/2010/main" val="35035449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41512" y="195486"/>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a:t>公平共享调度</a:t>
            </a:r>
            <a:r>
              <a:rPr lang="en-US" altLang="zh-CN" sz="2400" spc="-120" dirty="0"/>
              <a:t>(FSS, </a:t>
            </a:r>
            <a:r>
              <a:rPr lang="zh-CN" altLang="en-US" sz="2400" spc="-120" dirty="0"/>
              <a:t>Fair Share Scheduling</a:t>
            </a:r>
            <a:r>
              <a:rPr lang="en-US" altLang="zh-CN" sz="2400" spc="-120" dirty="0"/>
              <a:t>)</a:t>
            </a:r>
            <a:endParaRPr kumimoji="0" lang="zh-CN" altLang="en-US" sz="2400" b="1" i="0" u="none" strike="noStrike" kern="1200" cap="none" spc="-120" normalizeH="0" noProof="0" dirty="0">
              <a:ln>
                <a:noFill/>
              </a:ln>
              <a:solidFill>
                <a:srgbClr val="11576A"/>
              </a:solidFill>
              <a:effectLst/>
              <a:uLnTx/>
              <a:uFillTx/>
              <a:cs typeface="+mj-cs"/>
            </a:endParaRPr>
          </a:p>
        </p:txBody>
      </p:sp>
      <p:grpSp>
        <p:nvGrpSpPr>
          <p:cNvPr id="3" name="组合 2"/>
          <p:cNvGrpSpPr/>
          <p:nvPr/>
        </p:nvGrpSpPr>
        <p:grpSpPr>
          <a:xfrm>
            <a:off x="844893" y="731360"/>
            <a:ext cx="4084297" cy="449730"/>
            <a:chOff x="844893" y="731360"/>
            <a:chExt cx="4084297" cy="449730"/>
          </a:xfrm>
        </p:grpSpPr>
        <p:sp>
          <p:nvSpPr>
            <p:cNvPr id="9" name="内容占位符 2"/>
            <p:cNvSpPr txBox="1">
              <a:spLocks/>
            </p:cNvSpPr>
            <p:nvPr/>
          </p:nvSpPr>
          <p:spPr>
            <a:xfrm>
              <a:off x="1142976" y="75246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F</a:t>
              </a:r>
              <a:r>
                <a:rPr lang="en-US" altLang="zh-CN" sz="1800" dirty="0"/>
                <a:t>S</a:t>
              </a:r>
              <a:r>
                <a:rPr lang="zh-CN" altLang="en-US" sz="1800" dirty="0"/>
                <a:t>S控制用户对系统资源的访问</a:t>
              </a:r>
            </a:p>
          </p:txBody>
        </p:sp>
        <p:sp>
          <p:nvSpPr>
            <p:cNvPr id="12" name="TextBox 11"/>
            <p:cNvSpPr txBox="1"/>
            <p:nvPr/>
          </p:nvSpPr>
          <p:spPr>
            <a:xfrm>
              <a:off x="844893" y="7313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056356"/>
            <a:ext cx="3166702" cy="376916"/>
            <a:chOff x="1262422" y="1056356"/>
            <a:chExt cx="3166702" cy="376916"/>
          </a:xfrm>
        </p:grpSpPr>
        <p:sp>
          <p:nvSpPr>
            <p:cNvPr id="17" name="内容占位符 2"/>
            <p:cNvSpPr txBox="1">
              <a:spLocks/>
            </p:cNvSpPr>
            <p:nvPr/>
          </p:nvSpPr>
          <p:spPr>
            <a:xfrm>
              <a:off x="1394986" y="1056356"/>
              <a:ext cx="303413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u="sng">
                  <a:solidFill>
                    <a:srgbClr val="FF0000"/>
                  </a:solidFill>
                </a:rPr>
                <a:t>一些用户组比其他用户组更重要</a:t>
              </a:r>
            </a:p>
          </p:txBody>
        </p:sp>
        <p:pic>
          <p:nvPicPr>
            <p:cNvPr id="24" name="图片 23" descr="小点1.png"/>
            <p:cNvPicPr>
              <a:picLocks noChangeAspect="1"/>
            </p:cNvPicPr>
            <p:nvPr/>
          </p:nvPicPr>
          <p:blipFill>
            <a:blip r:embed="rId2" cstate="print"/>
            <a:stretch>
              <a:fillRect/>
            </a:stretch>
          </p:blipFill>
          <p:spPr>
            <a:xfrm>
              <a:off x="1262422" y="1145936"/>
              <a:ext cx="151066" cy="148997"/>
            </a:xfrm>
            <a:prstGeom prst="rect">
              <a:avLst/>
            </a:prstGeom>
            <a:effectLst/>
          </p:spPr>
        </p:pic>
      </p:grpSp>
      <p:grpSp>
        <p:nvGrpSpPr>
          <p:cNvPr id="5" name="组合 4"/>
          <p:cNvGrpSpPr/>
          <p:nvPr/>
        </p:nvGrpSpPr>
        <p:grpSpPr>
          <a:xfrm>
            <a:off x="1262422" y="1333036"/>
            <a:ext cx="3095264" cy="376916"/>
            <a:chOff x="1262422" y="1333036"/>
            <a:chExt cx="3095264" cy="376916"/>
          </a:xfrm>
        </p:grpSpPr>
        <p:sp>
          <p:nvSpPr>
            <p:cNvPr id="31" name="内容占位符 2"/>
            <p:cNvSpPr txBox="1">
              <a:spLocks/>
            </p:cNvSpPr>
            <p:nvPr/>
          </p:nvSpPr>
          <p:spPr>
            <a:xfrm>
              <a:off x="1394986" y="1333036"/>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a:t>保证不重要的组无法垄断资源</a:t>
              </a:r>
            </a:p>
          </p:txBody>
        </p:sp>
        <p:pic>
          <p:nvPicPr>
            <p:cNvPr id="32" name="图片 31" descr="小点1.png"/>
            <p:cNvPicPr>
              <a:picLocks noChangeAspect="1"/>
            </p:cNvPicPr>
            <p:nvPr/>
          </p:nvPicPr>
          <p:blipFill>
            <a:blip r:embed="rId2" cstate="print"/>
            <a:stretch>
              <a:fillRect/>
            </a:stretch>
          </p:blipFill>
          <p:spPr>
            <a:xfrm>
              <a:off x="1262422" y="1422616"/>
              <a:ext cx="151066" cy="148997"/>
            </a:xfrm>
            <a:prstGeom prst="rect">
              <a:avLst/>
            </a:prstGeom>
            <a:effectLst/>
          </p:spPr>
        </p:pic>
      </p:grpSp>
      <p:grpSp>
        <p:nvGrpSpPr>
          <p:cNvPr id="6" name="组合 5"/>
          <p:cNvGrpSpPr/>
          <p:nvPr/>
        </p:nvGrpSpPr>
        <p:grpSpPr>
          <a:xfrm>
            <a:off x="1262422" y="1584998"/>
            <a:ext cx="5095528" cy="376916"/>
            <a:chOff x="1262422" y="1584998"/>
            <a:chExt cx="5095528" cy="376916"/>
          </a:xfrm>
        </p:grpSpPr>
        <p:sp>
          <p:nvSpPr>
            <p:cNvPr id="15" name="内容占位符 2"/>
            <p:cNvSpPr txBox="1">
              <a:spLocks/>
            </p:cNvSpPr>
            <p:nvPr/>
          </p:nvSpPr>
          <p:spPr>
            <a:xfrm>
              <a:off x="1394986" y="1584998"/>
              <a:ext cx="49629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未使用的资源按比例分配</a:t>
              </a:r>
            </a:p>
          </p:txBody>
        </p:sp>
        <p:pic>
          <p:nvPicPr>
            <p:cNvPr id="16" name="图片 15" descr="小点1.png"/>
            <p:cNvPicPr>
              <a:picLocks noChangeAspect="1"/>
            </p:cNvPicPr>
            <p:nvPr/>
          </p:nvPicPr>
          <p:blipFill>
            <a:blip r:embed="rId2" cstate="print"/>
            <a:stretch>
              <a:fillRect/>
            </a:stretch>
          </p:blipFill>
          <p:spPr>
            <a:xfrm>
              <a:off x="1262422" y="1674578"/>
              <a:ext cx="151066" cy="148997"/>
            </a:xfrm>
            <a:prstGeom prst="rect">
              <a:avLst/>
            </a:prstGeom>
            <a:effectLst/>
          </p:spPr>
        </p:pic>
      </p:grpSp>
      <p:grpSp>
        <p:nvGrpSpPr>
          <p:cNvPr id="7" name="组合 6"/>
          <p:cNvGrpSpPr/>
          <p:nvPr/>
        </p:nvGrpSpPr>
        <p:grpSpPr>
          <a:xfrm>
            <a:off x="1262422" y="1848978"/>
            <a:ext cx="4666900" cy="376916"/>
            <a:chOff x="1262422" y="1848978"/>
            <a:chExt cx="4666900" cy="376916"/>
          </a:xfrm>
        </p:grpSpPr>
        <p:sp>
          <p:nvSpPr>
            <p:cNvPr id="18" name="内容占位符 2"/>
            <p:cNvSpPr txBox="1">
              <a:spLocks/>
            </p:cNvSpPr>
            <p:nvPr/>
          </p:nvSpPr>
          <p:spPr>
            <a:xfrm>
              <a:off x="1394986" y="1848978"/>
              <a:ext cx="45343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a:t>没有达到资源使用率目标的组获得更高的优先级</a:t>
              </a:r>
            </a:p>
          </p:txBody>
        </p:sp>
        <p:pic>
          <p:nvPicPr>
            <p:cNvPr id="19" name="图片 18" descr="小点1.png"/>
            <p:cNvPicPr>
              <a:picLocks noChangeAspect="1"/>
            </p:cNvPicPr>
            <p:nvPr/>
          </p:nvPicPr>
          <p:blipFill>
            <a:blip r:embed="rId2" cstate="print"/>
            <a:stretch>
              <a:fillRect/>
            </a:stretch>
          </p:blipFill>
          <p:spPr>
            <a:xfrm>
              <a:off x="1262422" y="1938558"/>
              <a:ext cx="151066" cy="148997"/>
            </a:xfrm>
            <a:prstGeom prst="rect">
              <a:avLst/>
            </a:prstGeom>
            <a:effectLst/>
          </p:spPr>
        </p:pic>
      </p:grpSp>
      <p:grpSp>
        <p:nvGrpSpPr>
          <p:cNvPr id="2" name="组合 1"/>
          <p:cNvGrpSpPr/>
          <p:nvPr/>
        </p:nvGrpSpPr>
        <p:grpSpPr>
          <a:xfrm>
            <a:off x="1307668" y="2207106"/>
            <a:ext cx="5076000" cy="2812916"/>
            <a:chOff x="1307668" y="2143122"/>
            <a:chExt cx="5076000" cy="2812916"/>
          </a:xfrm>
        </p:grpSpPr>
        <p:grpSp>
          <p:nvGrpSpPr>
            <p:cNvPr id="60" name="组合 59"/>
            <p:cNvGrpSpPr/>
            <p:nvPr/>
          </p:nvGrpSpPr>
          <p:grpSpPr>
            <a:xfrm>
              <a:off x="3109902" y="2143122"/>
              <a:ext cx="1440000" cy="470100"/>
              <a:chOff x="3109902" y="2143122"/>
              <a:chExt cx="1440000" cy="470100"/>
            </a:xfrm>
          </p:grpSpPr>
          <p:sp>
            <p:nvSpPr>
              <p:cNvPr id="14" name="矩形 13"/>
              <p:cNvSpPr/>
              <p:nvPr/>
            </p:nvSpPr>
            <p:spPr>
              <a:xfrm>
                <a:off x="3109902" y="2181222"/>
                <a:ext cx="1440000" cy="432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3342408" y="2143122"/>
                <a:ext cx="966931" cy="307777"/>
              </a:xfrm>
              <a:prstGeom prst="rect">
                <a:avLst/>
              </a:prstGeom>
              <a:noFill/>
            </p:spPr>
            <p:txBody>
              <a:bodyPr wrap="none" rtlCol="0">
                <a:spAutoFit/>
              </a:bodyPr>
              <a:lstStyle/>
              <a:p>
                <a:pPr algn="ctr"/>
                <a:r>
                  <a:rPr lang="en-US" altLang="zh-CN" sz="1400" b="1" dirty="0">
                    <a:solidFill>
                      <a:schemeClr val="bg1"/>
                    </a:solidFill>
                    <a:latin typeface="+mn-ea"/>
                  </a:rPr>
                  <a:t> </a:t>
                </a:r>
                <a:r>
                  <a:rPr lang="zh-CN" altLang="en-US" sz="1400" b="1" dirty="0">
                    <a:solidFill>
                      <a:schemeClr val="bg1"/>
                    </a:solidFill>
                    <a:latin typeface="+mn-ea"/>
                  </a:rPr>
                  <a:t>系统资源</a:t>
                </a:r>
                <a:endParaRPr lang="en-US" altLang="zh-CN" sz="1400" b="1" dirty="0">
                  <a:solidFill>
                    <a:schemeClr val="bg1"/>
                  </a:solidFill>
                  <a:latin typeface="+mn-ea"/>
                </a:endParaRPr>
              </a:p>
            </p:txBody>
          </p:sp>
        </p:grpSp>
        <p:grpSp>
          <p:nvGrpSpPr>
            <p:cNvPr id="61" name="组合 60"/>
            <p:cNvGrpSpPr/>
            <p:nvPr/>
          </p:nvGrpSpPr>
          <p:grpSpPr>
            <a:xfrm>
              <a:off x="3109902" y="2857502"/>
              <a:ext cx="1440000" cy="470100"/>
              <a:chOff x="3109902" y="2857502"/>
              <a:chExt cx="1440000" cy="470100"/>
            </a:xfrm>
          </p:grpSpPr>
          <p:sp>
            <p:nvSpPr>
              <p:cNvPr id="22" name="矩形 21"/>
              <p:cNvSpPr/>
              <p:nvPr/>
            </p:nvSpPr>
            <p:spPr>
              <a:xfrm>
                <a:off x="3109902" y="2895602"/>
                <a:ext cx="1440000" cy="432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3467111" y="2857502"/>
                <a:ext cx="736099" cy="307777"/>
              </a:xfrm>
              <a:prstGeom prst="rect">
                <a:avLst/>
              </a:prstGeom>
              <a:noFill/>
            </p:spPr>
            <p:txBody>
              <a:bodyPr wrap="none" rtlCol="0">
                <a:spAutoFit/>
              </a:bodyPr>
              <a:lstStyle/>
              <a:p>
                <a:pPr algn="ctr"/>
                <a:r>
                  <a:rPr lang="zh-CN" altLang="en-US" sz="1400" b="1" dirty="0">
                    <a:solidFill>
                      <a:schemeClr val="bg1"/>
                    </a:solidFill>
                    <a:latin typeface="+mn-ea"/>
                  </a:rPr>
                  <a:t>调度器</a:t>
                </a:r>
              </a:p>
            </p:txBody>
          </p:sp>
        </p:grpSp>
        <p:sp>
          <p:nvSpPr>
            <p:cNvPr id="25" name="矩形 24"/>
            <p:cNvSpPr/>
            <p:nvPr/>
          </p:nvSpPr>
          <p:spPr>
            <a:xfrm>
              <a:off x="1307668" y="3670154"/>
              <a:ext cx="5076000" cy="1285884"/>
            </a:xfrm>
            <a:prstGeom prst="rect">
              <a:avLst/>
            </a:prstGeom>
            <a:gradFill>
              <a:gsLst>
                <a:gs pos="100000">
                  <a:srgbClr val="666666"/>
                </a:gs>
                <a:gs pos="0">
                  <a:srgbClr val="CCCCCC"/>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8" name="组合 47"/>
            <p:cNvGrpSpPr/>
            <p:nvPr/>
          </p:nvGrpSpPr>
          <p:grpSpPr>
            <a:xfrm>
              <a:off x="1521982" y="3960668"/>
              <a:ext cx="720348" cy="928694"/>
              <a:chOff x="1521982" y="3929072"/>
              <a:chExt cx="720348" cy="928694"/>
            </a:xfrm>
          </p:grpSpPr>
          <p:sp>
            <p:nvSpPr>
              <p:cNvPr id="34" name="椭圆 33"/>
              <p:cNvSpPr/>
              <p:nvPr/>
            </p:nvSpPr>
            <p:spPr>
              <a:xfrm>
                <a:off x="1521982"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1579969" y="3958814"/>
                <a:ext cx="662361" cy="815351"/>
              </a:xfrm>
              <a:prstGeom prst="rect">
                <a:avLst/>
              </a:prstGeom>
              <a:noFill/>
            </p:spPr>
            <p:txBody>
              <a:bodyPr wrap="none" rtlCol="0">
                <a:spAutoFit/>
              </a:bodyPr>
              <a:lstStyle/>
              <a:p>
                <a:pPr>
                  <a:lnSpc>
                    <a:spcPts val="800"/>
                  </a:lnSpc>
                </a:pPr>
                <a:r>
                  <a:rPr lang="en-US" altLang="zh-CN" sz="1000" b="1">
                    <a:solidFill>
                      <a:schemeClr val="bg1"/>
                    </a:solidFill>
                    <a:latin typeface="+mn-ea"/>
                  </a:rPr>
                  <a:t>   p </a:t>
                </a:r>
              </a:p>
              <a:p>
                <a:pPr>
                  <a:lnSpc>
                    <a:spcPts val="800"/>
                  </a:lnSpc>
                </a:pPr>
                <a:r>
                  <a:rPr lang="zh-CN" altLang="en-US" sz="1000" b="1">
                    <a:solidFill>
                      <a:schemeClr val="bg1"/>
                    </a:solidFill>
                    <a:latin typeface="+mn-ea"/>
                  </a:rPr>
                  <a:t>／ ＼</a:t>
                </a:r>
                <a:endParaRPr lang="en-US" altLang="zh-CN" sz="1000" b="1">
                  <a:solidFill>
                    <a:schemeClr val="bg1"/>
                  </a:solidFill>
                  <a:latin typeface="+mn-ea"/>
                </a:endParaRPr>
              </a:p>
              <a:p>
                <a:pPr>
                  <a:lnSpc>
                    <a:spcPts val="800"/>
                  </a:lnSpc>
                </a:pPr>
                <a:r>
                  <a:rPr lang="en-US" altLang="zh-CN" sz="1000" b="1">
                    <a:solidFill>
                      <a:schemeClr val="bg1"/>
                    </a:solidFill>
                    <a:latin typeface="+mn-ea"/>
                  </a:rPr>
                  <a:t>p     p</a:t>
                </a:r>
              </a:p>
              <a:p>
                <a:pPr>
                  <a:lnSpc>
                    <a:spcPts val="800"/>
                  </a:lnSpc>
                </a:pPr>
                <a:r>
                  <a:rPr lang="zh-CN" altLang="en-US" sz="1000" b="1">
                    <a:solidFill>
                      <a:schemeClr val="bg1"/>
                    </a:solidFill>
                    <a:latin typeface="+mn-ea"/>
                  </a:rPr>
                  <a:t>    ／ ＼</a:t>
                </a:r>
                <a:endParaRPr lang="en-US" altLang="zh-CN" sz="1000" b="1">
                  <a:solidFill>
                    <a:schemeClr val="bg1"/>
                  </a:solidFill>
                  <a:latin typeface="+mn-ea"/>
                </a:endParaRPr>
              </a:p>
              <a:p>
                <a:pPr>
                  <a:lnSpc>
                    <a:spcPts val="800"/>
                  </a:lnSpc>
                </a:pPr>
                <a:r>
                  <a:rPr lang="en-US" altLang="zh-CN" sz="1000" b="1">
                    <a:solidFill>
                      <a:schemeClr val="bg1"/>
                    </a:solidFill>
                    <a:latin typeface="+mn-ea"/>
                  </a:rPr>
                  <a:t>   p     p</a:t>
                </a:r>
              </a:p>
              <a:p>
                <a:pPr>
                  <a:lnSpc>
                    <a:spcPts val="800"/>
                  </a:lnSpc>
                </a:pPr>
                <a:endParaRPr lang="en-US" altLang="zh-CN" sz="1000" b="1">
                  <a:solidFill>
                    <a:schemeClr val="bg1"/>
                  </a:solidFill>
                  <a:latin typeface="+mn-ea"/>
                </a:endParaRPr>
              </a:p>
              <a:p>
                <a:pPr>
                  <a:lnSpc>
                    <a:spcPts val="800"/>
                  </a:lnSpc>
                </a:pPr>
                <a:r>
                  <a:rPr lang="en-US" altLang="zh-CN" sz="1000" b="1">
                    <a:solidFill>
                      <a:schemeClr val="bg1"/>
                    </a:solidFill>
                    <a:latin typeface="+mn-ea"/>
                  </a:rPr>
                  <a:t>p     p  </a:t>
                </a:r>
                <a:endParaRPr lang="zh-CN" altLang="en-US" sz="1000" b="1">
                  <a:solidFill>
                    <a:schemeClr val="bg1"/>
                  </a:solidFill>
                  <a:latin typeface="+mn-ea"/>
                </a:endParaRPr>
              </a:p>
            </p:txBody>
          </p:sp>
        </p:grpSp>
        <p:grpSp>
          <p:nvGrpSpPr>
            <p:cNvPr id="49" name="组合 48"/>
            <p:cNvGrpSpPr/>
            <p:nvPr/>
          </p:nvGrpSpPr>
          <p:grpSpPr>
            <a:xfrm>
              <a:off x="2379238" y="3960668"/>
              <a:ext cx="642942" cy="928694"/>
              <a:chOff x="2379238" y="3929072"/>
              <a:chExt cx="642942" cy="928694"/>
            </a:xfrm>
          </p:grpSpPr>
          <p:sp>
            <p:nvSpPr>
              <p:cNvPr id="27" name="椭圆 26"/>
              <p:cNvSpPr/>
              <p:nvPr/>
            </p:nvSpPr>
            <p:spPr>
              <a:xfrm>
                <a:off x="2379238"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8" name="组合 37"/>
              <p:cNvGrpSpPr/>
              <p:nvPr/>
            </p:nvGrpSpPr>
            <p:grpSpPr>
              <a:xfrm>
                <a:off x="2462385" y="3958879"/>
                <a:ext cx="546945" cy="610167"/>
                <a:chOff x="2083379" y="3673127"/>
                <a:chExt cx="546945" cy="610167"/>
              </a:xfrm>
            </p:grpSpPr>
            <p:sp>
              <p:nvSpPr>
                <p:cNvPr id="35" name="TextBox 34"/>
                <p:cNvSpPr txBox="1"/>
                <p:nvPr/>
              </p:nvSpPr>
              <p:spPr>
                <a:xfrm>
                  <a:off x="2083379" y="3673127"/>
                  <a:ext cx="546945" cy="610167"/>
                </a:xfrm>
                <a:prstGeom prst="rect">
                  <a:avLst/>
                </a:prstGeom>
                <a:noFill/>
              </p:spPr>
              <p:txBody>
                <a:bodyPr wrap="none" rtlCol="0">
                  <a:spAutoFit/>
                </a:bodyPr>
                <a:lstStyle/>
                <a:p>
                  <a:pPr>
                    <a:lnSpc>
                      <a:spcPts val="800"/>
                    </a:lnSpc>
                  </a:pPr>
                  <a:r>
                    <a:rPr lang="en-US" altLang="zh-CN" sz="1000" b="1">
                      <a:solidFill>
                        <a:schemeClr val="bg1"/>
                      </a:solidFill>
                      <a:latin typeface="+mn-ea"/>
                    </a:rPr>
                    <a:t>   p </a:t>
                  </a:r>
                </a:p>
                <a:p>
                  <a:pPr>
                    <a:lnSpc>
                      <a:spcPts val="800"/>
                    </a:lnSpc>
                  </a:pPr>
                  <a:r>
                    <a:rPr lang="zh-CN" altLang="en-US" sz="1000" b="1">
                      <a:solidFill>
                        <a:schemeClr val="bg1"/>
                      </a:solidFill>
                      <a:latin typeface="+mn-ea"/>
                    </a:rPr>
                    <a:t>／ ＼</a:t>
                  </a:r>
                  <a:endParaRPr lang="en-US" altLang="zh-CN" sz="1000" b="1">
                    <a:solidFill>
                      <a:schemeClr val="bg1"/>
                    </a:solidFill>
                    <a:latin typeface="+mn-ea"/>
                  </a:endParaRPr>
                </a:p>
                <a:p>
                  <a:pPr>
                    <a:lnSpc>
                      <a:spcPts val="800"/>
                    </a:lnSpc>
                  </a:pPr>
                  <a:r>
                    <a:rPr lang="en-US" altLang="zh-CN" sz="1000" b="1">
                      <a:solidFill>
                        <a:schemeClr val="bg1"/>
                      </a:solidFill>
                      <a:latin typeface="+mn-ea"/>
                    </a:rPr>
                    <a:t>p     p</a:t>
                  </a:r>
                </a:p>
                <a:p>
                  <a:pPr>
                    <a:lnSpc>
                      <a:spcPts val="800"/>
                    </a:lnSpc>
                  </a:pPr>
                  <a:r>
                    <a:rPr lang="zh-CN" altLang="en-US" sz="1000" b="1">
                      <a:solidFill>
                        <a:schemeClr val="bg1"/>
                      </a:solidFill>
                      <a:latin typeface="+mn-ea"/>
                    </a:rPr>
                    <a:t>       </a:t>
                  </a:r>
                  <a:endParaRPr lang="en-US" altLang="zh-CN" sz="1000" b="1">
                    <a:solidFill>
                      <a:schemeClr val="bg1"/>
                    </a:solidFill>
                    <a:latin typeface="+mn-ea"/>
                  </a:endParaRPr>
                </a:p>
                <a:p>
                  <a:pPr>
                    <a:lnSpc>
                      <a:spcPts val="800"/>
                    </a:lnSpc>
                  </a:pPr>
                  <a:r>
                    <a:rPr lang="en-US" altLang="zh-CN" sz="1000" b="1">
                      <a:solidFill>
                        <a:schemeClr val="bg1"/>
                      </a:solidFill>
                      <a:latin typeface="+mn-ea"/>
                    </a:rPr>
                    <a:t>   p</a:t>
                  </a:r>
                  <a:endParaRPr lang="zh-CN" altLang="en-US" sz="1000" b="1">
                    <a:solidFill>
                      <a:schemeClr val="bg1"/>
                    </a:solidFill>
                    <a:latin typeface="+mn-ea"/>
                  </a:endParaRPr>
                </a:p>
              </p:txBody>
            </p:sp>
            <p:cxnSp>
              <p:nvCxnSpPr>
                <p:cNvPr id="37" name="直接连接符 36"/>
                <p:cNvCxnSpPr/>
                <p:nvPr/>
              </p:nvCxnSpPr>
              <p:spPr>
                <a:xfrm rot="5400000">
                  <a:off x="2190464" y="3983634"/>
                  <a:ext cx="252000"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50" name="组合 49"/>
            <p:cNvGrpSpPr/>
            <p:nvPr/>
          </p:nvGrpSpPr>
          <p:grpSpPr>
            <a:xfrm>
              <a:off x="3269832" y="3960668"/>
              <a:ext cx="413896" cy="504000"/>
              <a:chOff x="3269832" y="3929072"/>
              <a:chExt cx="413896" cy="504000"/>
            </a:xfrm>
          </p:grpSpPr>
          <p:sp>
            <p:nvSpPr>
              <p:cNvPr id="30" name="椭圆 29"/>
              <p:cNvSpPr>
                <a:spLocks noChangeAspect="1"/>
              </p:cNvSpPr>
              <p:nvPr/>
            </p:nvSpPr>
            <p:spPr>
              <a:xfrm>
                <a:off x="3307938" y="3929072"/>
                <a:ext cx="348924" cy="504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3269832" y="4064328"/>
                <a:ext cx="413896" cy="194925"/>
              </a:xfrm>
              <a:prstGeom prst="rect">
                <a:avLst/>
              </a:prstGeom>
              <a:noFill/>
            </p:spPr>
            <p:txBody>
              <a:bodyPr wrap="none" rtlCol="0">
                <a:spAutoFit/>
              </a:bodyPr>
              <a:lstStyle/>
              <a:p>
                <a:pPr>
                  <a:lnSpc>
                    <a:spcPts val="800"/>
                  </a:lnSpc>
                </a:pPr>
                <a:r>
                  <a:rPr lang="en-US" altLang="zh-CN" sz="900" b="1">
                    <a:solidFill>
                      <a:schemeClr val="bg1"/>
                    </a:solidFill>
                    <a:latin typeface="+mn-ea"/>
                  </a:rPr>
                  <a:t>  </a:t>
                </a:r>
                <a:r>
                  <a:rPr lang="en-US" altLang="zh-CN" sz="1000" b="1">
                    <a:solidFill>
                      <a:schemeClr val="bg1"/>
                    </a:solidFill>
                    <a:latin typeface="+mn-ea"/>
                  </a:rPr>
                  <a:t> p </a:t>
                </a:r>
                <a:endParaRPr lang="en-US" altLang="zh-CN" sz="900" b="1">
                  <a:solidFill>
                    <a:schemeClr val="bg1"/>
                  </a:solidFill>
                  <a:latin typeface="+mn-ea"/>
                </a:endParaRPr>
              </a:p>
            </p:txBody>
          </p:sp>
        </p:grpSp>
        <p:grpSp>
          <p:nvGrpSpPr>
            <p:cNvPr id="51" name="组合 50"/>
            <p:cNvGrpSpPr/>
            <p:nvPr/>
          </p:nvGrpSpPr>
          <p:grpSpPr>
            <a:xfrm>
              <a:off x="4138841" y="3960668"/>
              <a:ext cx="642942" cy="928694"/>
              <a:chOff x="4138841" y="3929072"/>
              <a:chExt cx="642942" cy="928694"/>
            </a:xfrm>
          </p:grpSpPr>
          <p:sp>
            <p:nvSpPr>
              <p:cNvPr id="40" name="椭圆 39"/>
              <p:cNvSpPr/>
              <p:nvPr/>
            </p:nvSpPr>
            <p:spPr>
              <a:xfrm>
                <a:off x="4138841" y="3929072"/>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4207979" y="3958814"/>
                <a:ext cx="546945" cy="815351"/>
              </a:xfrm>
              <a:prstGeom prst="rect">
                <a:avLst/>
              </a:prstGeom>
              <a:noFill/>
            </p:spPr>
            <p:txBody>
              <a:bodyPr wrap="none" rtlCol="0">
                <a:spAutoFit/>
              </a:bodyPr>
              <a:lstStyle/>
              <a:p>
                <a:pPr>
                  <a:lnSpc>
                    <a:spcPts val="800"/>
                  </a:lnSpc>
                </a:pPr>
                <a:r>
                  <a:rPr lang="en-US" altLang="zh-CN" sz="1000" b="1">
                    <a:solidFill>
                      <a:schemeClr val="bg1"/>
                    </a:solidFill>
                    <a:latin typeface="+mn-ea"/>
                  </a:rPr>
                  <a:t>   p </a:t>
                </a:r>
              </a:p>
              <a:p>
                <a:pPr>
                  <a:lnSpc>
                    <a:spcPts val="800"/>
                  </a:lnSpc>
                </a:pPr>
                <a:r>
                  <a:rPr lang="zh-CN" altLang="en-US" sz="1000" b="1">
                    <a:solidFill>
                      <a:schemeClr val="bg1"/>
                    </a:solidFill>
                    <a:latin typeface="+mn-ea"/>
                  </a:rPr>
                  <a:t>／ ＼</a:t>
                </a:r>
                <a:endParaRPr lang="en-US" altLang="zh-CN" sz="1000" b="1">
                  <a:solidFill>
                    <a:schemeClr val="bg1"/>
                  </a:solidFill>
                  <a:latin typeface="+mn-ea"/>
                </a:endParaRPr>
              </a:p>
              <a:p>
                <a:pPr>
                  <a:lnSpc>
                    <a:spcPts val="800"/>
                  </a:lnSpc>
                </a:pPr>
                <a:r>
                  <a:rPr lang="en-US" altLang="zh-CN" sz="1000" b="1">
                    <a:solidFill>
                      <a:schemeClr val="bg1"/>
                    </a:solidFill>
                    <a:latin typeface="+mn-ea"/>
                  </a:rPr>
                  <a:t>p     p</a:t>
                </a:r>
              </a:p>
              <a:p>
                <a:pPr>
                  <a:lnSpc>
                    <a:spcPts val="800"/>
                  </a:lnSpc>
                </a:pPr>
                <a:endParaRPr lang="en-US" altLang="zh-CN" sz="1000" b="1">
                  <a:solidFill>
                    <a:schemeClr val="bg1"/>
                  </a:solidFill>
                  <a:latin typeface="+mn-ea"/>
                </a:endParaRPr>
              </a:p>
              <a:p>
                <a:pPr>
                  <a:lnSpc>
                    <a:spcPts val="800"/>
                  </a:lnSpc>
                </a:pPr>
                <a:endParaRPr lang="en-US" altLang="zh-CN" sz="1000" b="1">
                  <a:solidFill>
                    <a:schemeClr val="bg1"/>
                  </a:solidFill>
                  <a:latin typeface="+mn-ea"/>
                </a:endParaRPr>
              </a:p>
              <a:p>
                <a:pPr>
                  <a:lnSpc>
                    <a:spcPts val="800"/>
                  </a:lnSpc>
                </a:pPr>
                <a:endParaRPr lang="en-US" altLang="zh-CN" sz="1000" b="1">
                  <a:solidFill>
                    <a:schemeClr val="bg1"/>
                  </a:solidFill>
                  <a:latin typeface="+mn-ea"/>
                </a:endParaRPr>
              </a:p>
              <a:p>
                <a:pPr>
                  <a:lnSpc>
                    <a:spcPts val="800"/>
                  </a:lnSpc>
                </a:pPr>
                <a:r>
                  <a:rPr lang="en-US" altLang="zh-CN" sz="1000" b="1">
                    <a:solidFill>
                      <a:schemeClr val="bg1"/>
                    </a:solidFill>
                    <a:latin typeface="+mn-ea"/>
                  </a:rPr>
                  <a:t>   p  </a:t>
                </a:r>
                <a:endParaRPr lang="zh-CN" altLang="en-US" sz="1000" b="1">
                  <a:solidFill>
                    <a:schemeClr val="bg1"/>
                  </a:solidFill>
                  <a:latin typeface="+mn-ea"/>
                </a:endParaRPr>
              </a:p>
            </p:txBody>
          </p:sp>
        </p:grpSp>
        <p:grpSp>
          <p:nvGrpSpPr>
            <p:cNvPr id="47" name="组合 46"/>
            <p:cNvGrpSpPr/>
            <p:nvPr/>
          </p:nvGrpSpPr>
          <p:grpSpPr>
            <a:xfrm>
              <a:off x="5451072" y="3960668"/>
              <a:ext cx="704178" cy="928694"/>
              <a:chOff x="5072066" y="3643320"/>
              <a:chExt cx="704178" cy="928694"/>
            </a:xfrm>
          </p:grpSpPr>
          <p:sp>
            <p:nvSpPr>
              <p:cNvPr id="42" name="椭圆 41"/>
              <p:cNvSpPr/>
              <p:nvPr/>
            </p:nvSpPr>
            <p:spPr>
              <a:xfrm>
                <a:off x="5072066" y="3643320"/>
                <a:ext cx="642942" cy="928694"/>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5152355" y="3673062"/>
                <a:ext cx="623889" cy="815351"/>
              </a:xfrm>
              <a:prstGeom prst="rect">
                <a:avLst/>
              </a:prstGeom>
              <a:noFill/>
            </p:spPr>
            <p:txBody>
              <a:bodyPr wrap="none" rtlCol="0">
                <a:spAutoFit/>
              </a:bodyPr>
              <a:lstStyle/>
              <a:p>
                <a:pPr>
                  <a:lnSpc>
                    <a:spcPts val="800"/>
                  </a:lnSpc>
                </a:pPr>
                <a:r>
                  <a:rPr lang="en-US" altLang="zh-CN" sz="1000" b="1">
                    <a:solidFill>
                      <a:schemeClr val="bg1"/>
                    </a:solidFill>
                    <a:latin typeface="+mn-ea"/>
                  </a:rPr>
                  <a:t>   p </a:t>
                </a:r>
              </a:p>
              <a:p>
                <a:pPr>
                  <a:lnSpc>
                    <a:spcPts val="800"/>
                  </a:lnSpc>
                </a:pPr>
                <a:r>
                  <a:rPr lang="zh-CN" altLang="en-US" sz="1000" b="1">
                    <a:solidFill>
                      <a:schemeClr val="bg1"/>
                    </a:solidFill>
                    <a:latin typeface="+mn-ea"/>
                  </a:rPr>
                  <a:t>／ ＼</a:t>
                </a:r>
                <a:endParaRPr lang="en-US" altLang="zh-CN" sz="1000" b="1">
                  <a:solidFill>
                    <a:schemeClr val="bg1"/>
                  </a:solidFill>
                  <a:latin typeface="+mn-ea"/>
                </a:endParaRPr>
              </a:p>
              <a:p>
                <a:pPr>
                  <a:lnSpc>
                    <a:spcPts val="800"/>
                  </a:lnSpc>
                </a:pPr>
                <a:r>
                  <a:rPr lang="en-US" altLang="zh-CN" sz="1000" b="1">
                    <a:solidFill>
                      <a:schemeClr val="bg1"/>
                    </a:solidFill>
                    <a:latin typeface="+mn-ea"/>
                  </a:rPr>
                  <a:t>p     p</a:t>
                </a:r>
              </a:p>
              <a:p>
                <a:pPr>
                  <a:lnSpc>
                    <a:spcPts val="800"/>
                  </a:lnSpc>
                </a:pPr>
                <a:endParaRPr lang="en-US" altLang="zh-CN" sz="1000" b="1">
                  <a:solidFill>
                    <a:schemeClr val="bg1"/>
                  </a:solidFill>
                  <a:latin typeface="+mn-ea"/>
                </a:endParaRPr>
              </a:p>
              <a:p>
                <a:pPr>
                  <a:lnSpc>
                    <a:spcPts val="800"/>
                  </a:lnSpc>
                </a:pPr>
                <a:endParaRPr lang="en-US" altLang="zh-CN" sz="1000" b="1">
                  <a:solidFill>
                    <a:schemeClr val="bg1"/>
                  </a:solidFill>
                  <a:latin typeface="+mn-ea"/>
                </a:endParaRPr>
              </a:p>
              <a:p>
                <a:pPr>
                  <a:lnSpc>
                    <a:spcPts val="800"/>
                  </a:lnSpc>
                </a:pPr>
                <a:endParaRPr lang="en-US" altLang="zh-CN" sz="1000" b="1">
                  <a:solidFill>
                    <a:schemeClr val="bg1"/>
                  </a:solidFill>
                  <a:latin typeface="+mn-ea"/>
                </a:endParaRPr>
              </a:p>
              <a:p>
                <a:pPr>
                  <a:lnSpc>
                    <a:spcPts val="800"/>
                  </a:lnSpc>
                </a:pPr>
                <a:r>
                  <a:rPr lang="en-US" altLang="zh-CN" sz="1000" b="1">
                    <a:solidFill>
                      <a:schemeClr val="bg1"/>
                    </a:solidFill>
                    <a:latin typeface="+mn-ea"/>
                  </a:rPr>
                  <a:t>p     p  </a:t>
                </a:r>
                <a:endParaRPr lang="zh-CN" altLang="en-US" sz="1000" b="1">
                  <a:solidFill>
                    <a:schemeClr val="bg1"/>
                  </a:solidFill>
                  <a:latin typeface="+mn-ea"/>
                </a:endParaRPr>
              </a:p>
            </p:txBody>
          </p:sp>
          <p:cxnSp>
            <p:nvCxnSpPr>
              <p:cNvPr id="45" name="直接连接符 44"/>
              <p:cNvCxnSpPr/>
              <p:nvPr/>
            </p:nvCxnSpPr>
            <p:spPr>
              <a:xfrm rot="5400000">
                <a:off x="5168072" y="4179105"/>
                <a:ext cx="214314"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416633" y="4179105"/>
                <a:ext cx="214314"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643042" y="3670154"/>
              <a:ext cx="367408" cy="276999"/>
            </a:xfrm>
            <a:prstGeom prst="rect">
              <a:avLst/>
            </a:prstGeom>
            <a:noFill/>
          </p:spPr>
          <p:txBody>
            <a:bodyPr wrap="none" rtlCol="0">
              <a:spAutoFit/>
            </a:bodyPr>
            <a:lstStyle/>
            <a:p>
              <a:r>
                <a:rPr lang="en-US" altLang="zh-CN" sz="1200" b="1">
                  <a:solidFill>
                    <a:srgbClr val="11576A"/>
                  </a:solidFill>
                  <a:latin typeface="+mn-ea"/>
                </a:rPr>
                <a:t>U</a:t>
              </a:r>
              <a:r>
                <a:rPr lang="en-US" altLang="zh-CN" sz="1200" b="1" baseline="-25000">
                  <a:solidFill>
                    <a:srgbClr val="11576A"/>
                  </a:solidFill>
                  <a:latin typeface="+mn-ea"/>
                </a:rPr>
                <a:t>1</a:t>
              </a:r>
              <a:endParaRPr lang="zh-CN" altLang="en-US" sz="1200" b="1" baseline="-25000">
                <a:solidFill>
                  <a:srgbClr val="11576A"/>
                </a:solidFill>
                <a:latin typeface="+mn-ea"/>
              </a:endParaRPr>
            </a:p>
          </p:txBody>
        </p:sp>
        <p:sp>
          <p:nvSpPr>
            <p:cNvPr id="53" name="TextBox 52"/>
            <p:cNvSpPr txBox="1"/>
            <p:nvPr/>
          </p:nvSpPr>
          <p:spPr>
            <a:xfrm>
              <a:off x="2500298" y="3670154"/>
              <a:ext cx="367408" cy="276999"/>
            </a:xfrm>
            <a:prstGeom prst="rect">
              <a:avLst/>
            </a:prstGeom>
            <a:noFill/>
          </p:spPr>
          <p:txBody>
            <a:bodyPr wrap="none" rtlCol="0">
              <a:spAutoFit/>
            </a:bodyPr>
            <a:lstStyle/>
            <a:p>
              <a:r>
                <a:rPr lang="en-US" altLang="zh-CN" sz="1200" b="1">
                  <a:solidFill>
                    <a:srgbClr val="11576A"/>
                  </a:solidFill>
                  <a:latin typeface="+mn-ea"/>
                </a:rPr>
                <a:t>U</a:t>
              </a:r>
              <a:r>
                <a:rPr lang="en-US" altLang="zh-CN" sz="1200" b="1" baseline="-25000">
                  <a:solidFill>
                    <a:srgbClr val="11576A"/>
                  </a:solidFill>
                  <a:latin typeface="+mn-ea"/>
                </a:rPr>
                <a:t>2</a:t>
              </a:r>
              <a:endParaRPr lang="zh-CN" altLang="en-US" sz="1200" b="1" baseline="-25000">
                <a:solidFill>
                  <a:srgbClr val="11576A"/>
                </a:solidFill>
                <a:latin typeface="+mn-ea"/>
              </a:endParaRPr>
            </a:p>
          </p:txBody>
        </p:sp>
        <p:sp>
          <p:nvSpPr>
            <p:cNvPr id="54" name="TextBox 53"/>
            <p:cNvSpPr txBox="1"/>
            <p:nvPr/>
          </p:nvSpPr>
          <p:spPr>
            <a:xfrm>
              <a:off x="3286116" y="3670154"/>
              <a:ext cx="367408" cy="276999"/>
            </a:xfrm>
            <a:prstGeom prst="rect">
              <a:avLst/>
            </a:prstGeom>
            <a:noFill/>
          </p:spPr>
          <p:txBody>
            <a:bodyPr wrap="none" rtlCol="0">
              <a:spAutoFit/>
            </a:bodyPr>
            <a:lstStyle/>
            <a:p>
              <a:r>
                <a:rPr lang="en-US" altLang="zh-CN" sz="1200" b="1">
                  <a:solidFill>
                    <a:srgbClr val="11576A"/>
                  </a:solidFill>
                  <a:latin typeface="+mn-ea"/>
                </a:rPr>
                <a:t>U</a:t>
              </a:r>
              <a:r>
                <a:rPr lang="en-US" altLang="zh-CN" sz="1200" b="1" baseline="-25000">
                  <a:solidFill>
                    <a:srgbClr val="11576A"/>
                  </a:solidFill>
                  <a:latin typeface="+mn-ea"/>
                </a:rPr>
                <a:t>3</a:t>
              </a:r>
              <a:endParaRPr lang="zh-CN" altLang="en-US" sz="1200" b="1" baseline="-25000">
                <a:solidFill>
                  <a:srgbClr val="11576A"/>
                </a:solidFill>
                <a:latin typeface="+mn-ea"/>
              </a:endParaRPr>
            </a:p>
          </p:txBody>
        </p:sp>
        <p:sp>
          <p:nvSpPr>
            <p:cNvPr id="55" name="TextBox 54"/>
            <p:cNvSpPr txBox="1"/>
            <p:nvPr/>
          </p:nvSpPr>
          <p:spPr>
            <a:xfrm>
              <a:off x="4286248" y="3670154"/>
              <a:ext cx="367408" cy="276999"/>
            </a:xfrm>
            <a:prstGeom prst="rect">
              <a:avLst/>
            </a:prstGeom>
            <a:noFill/>
          </p:spPr>
          <p:txBody>
            <a:bodyPr wrap="none" rtlCol="0">
              <a:spAutoFit/>
            </a:bodyPr>
            <a:lstStyle/>
            <a:p>
              <a:r>
                <a:rPr lang="en-US" altLang="zh-CN" sz="1200" b="1">
                  <a:solidFill>
                    <a:srgbClr val="11576A"/>
                  </a:solidFill>
                  <a:latin typeface="+mn-ea"/>
                </a:rPr>
                <a:t>U</a:t>
              </a:r>
              <a:r>
                <a:rPr lang="en-US" altLang="zh-CN" sz="1200" b="1" baseline="-25000">
                  <a:solidFill>
                    <a:srgbClr val="11576A"/>
                  </a:solidFill>
                  <a:latin typeface="+mn-ea"/>
                </a:rPr>
                <a:t>4</a:t>
              </a:r>
              <a:endParaRPr lang="zh-CN" altLang="en-US" sz="1200" b="1" baseline="-25000">
                <a:solidFill>
                  <a:srgbClr val="11576A"/>
                </a:solidFill>
                <a:latin typeface="+mn-ea"/>
              </a:endParaRPr>
            </a:p>
          </p:txBody>
        </p:sp>
        <p:sp>
          <p:nvSpPr>
            <p:cNvPr id="56" name="TextBox 55"/>
            <p:cNvSpPr txBox="1"/>
            <p:nvPr/>
          </p:nvSpPr>
          <p:spPr>
            <a:xfrm>
              <a:off x="5572132" y="3670154"/>
              <a:ext cx="367408" cy="276999"/>
            </a:xfrm>
            <a:prstGeom prst="rect">
              <a:avLst/>
            </a:prstGeom>
            <a:noFill/>
          </p:spPr>
          <p:txBody>
            <a:bodyPr wrap="none" rtlCol="0">
              <a:spAutoFit/>
            </a:bodyPr>
            <a:lstStyle/>
            <a:p>
              <a:r>
                <a:rPr lang="en-US" altLang="zh-CN" sz="1200" b="1">
                  <a:solidFill>
                    <a:srgbClr val="11576A"/>
                  </a:solidFill>
                  <a:latin typeface="+mn-ea"/>
                </a:rPr>
                <a:t>U</a:t>
              </a:r>
              <a:r>
                <a:rPr lang="en-US" altLang="zh-CN" sz="1200" b="1" baseline="-25000">
                  <a:solidFill>
                    <a:srgbClr val="11576A"/>
                  </a:solidFill>
                  <a:latin typeface="+mn-ea"/>
                </a:rPr>
                <a:t>n</a:t>
              </a:r>
              <a:endParaRPr lang="zh-CN" altLang="en-US" sz="1200" b="1" baseline="-25000">
                <a:solidFill>
                  <a:srgbClr val="11576A"/>
                </a:solidFill>
                <a:latin typeface="+mn-ea"/>
              </a:endParaRPr>
            </a:p>
          </p:txBody>
        </p:sp>
        <p:sp>
          <p:nvSpPr>
            <p:cNvPr id="57" name="TextBox 56"/>
            <p:cNvSpPr txBox="1"/>
            <p:nvPr/>
          </p:nvSpPr>
          <p:spPr>
            <a:xfrm rot="10800000">
              <a:off x="4911092" y="3790628"/>
              <a:ext cx="415498" cy="379591"/>
            </a:xfrm>
            <a:prstGeom prst="rect">
              <a:avLst/>
            </a:prstGeom>
            <a:noFill/>
          </p:spPr>
          <p:txBody>
            <a:bodyPr wrap="none" rtlCol="0">
              <a:spAutoFit/>
            </a:bodyPr>
            <a:lstStyle/>
            <a:p>
              <a:r>
                <a:rPr lang="en-US" altLang="zh-CN" sz="2800" b="1" baseline="-25000">
                  <a:solidFill>
                    <a:srgbClr val="11576A"/>
                  </a:solidFill>
                  <a:latin typeface="+mn-ea"/>
                </a:rPr>
                <a:t>…</a:t>
              </a:r>
              <a:endParaRPr lang="zh-CN" altLang="en-US" sz="2800" b="1" baseline="-25000">
                <a:solidFill>
                  <a:srgbClr val="11576A"/>
                </a:solidFill>
                <a:latin typeface="+mn-ea"/>
              </a:endParaRPr>
            </a:p>
          </p:txBody>
        </p:sp>
        <p:cxnSp>
          <p:nvCxnSpPr>
            <p:cNvPr id="63" name="直接箭头连接符 62"/>
            <p:cNvCxnSpPr/>
            <p:nvPr/>
          </p:nvCxnSpPr>
          <p:spPr>
            <a:xfrm rot="5400000">
              <a:off x="3707605" y="3480600"/>
              <a:ext cx="285752"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3707605" y="2756695"/>
              <a:ext cx="285752"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7190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8" name="组合 17"/>
          <p:cNvGrpSpPr/>
          <p:nvPr/>
        </p:nvGrpSpPr>
        <p:grpSpPr>
          <a:xfrm>
            <a:off x="1056927" y="1026565"/>
            <a:ext cx="3227041" cy="2409281"/>
            <a:chOff x="844893" y="859502"/>
            <a:chExt cx="3227041" cy="2409281"/>
          </a:xfrm>
        </p:grpSpPr>
        <p:grpSp>
          <p:nvGrpSpPr>
            <p:cNvPr id="10" name="组合 9"/>
            <p:cNvGrpSpPr/>
            <p:nvPr/>
          </p:nvGrpSpPr>
          <p:grpSpPr>
            <a:xfrm>
              <a:off x="844893" y="859502"/>
              <a:ext cx="2655537" cy="428628"/>
              <a:chOff x="844893" y="859502"/>
              <a:chExt cx="2655537" cy="428628"/>
            </a:xfrm>
          </p:grpSpPr>
          <p:sp>
            <p:nvSpPr>
              <p:cNvPr id="9" name="内容占位符 2"/>
              <p:cNvSpPr txBox="1">
                <a:spLocks/>
              </p:cNvSpPr>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1265924"/>
              <a:ext cx="3227041" cy="428628"/>
              <a:chOff x="844893" y="1352110"/>
              <a:chExt cx="3227041" cy="428628"/>
            </a:xfrm>
          </p:grpSpPr>
          <p:sp>
            <p:nvSpPr>
              <p:cNvPr id="25" name="内容占位符 2"/>
              <p:cNvSpPr txBox="1">
                <a:spLocks/>
              </p:cNvSpPr>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短进程优先算法</a:t>
                </a:r>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844893" y="1671645"/>
              <a:ext cx="3227041" cy="428628"/>
              <a:chOff x="844893" y="2404638"/>
              <a:chExt cx="3227041" cy="428628"/>
            </a:xfrm>
          </p:grpSpPr>
          <p:sp>
            <p:nvSpPr>
              <p:cNvPr id="47" name="内容占位符 2"/>
              <p:cNvSpPr txBox="1">
                <a:spLocks/>
              </p:cNvSpPr>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最高响应比优先算法</a:t>
                </a:r>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3" y="2062410"/>
              <a:ext cx="3227041" cy="428628"/>
              <a:chOff x="844893" y="3188192"/>
              <a:chExt cx="3227041" cy="428628"/>
            </a:xfrm>
          </p:grpSpPr>
          <p:sp>
            <p:nvSpPr>
              <p:cNvPr id="53" name="内容占位符 2"/>
              <p:cNvSpPr txBox="1">
                <a:spLocks/>
              </p:cNvSpPr>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时间片轮转算法</a:t>
                </a:r>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844893" y="2461381"/>
              <a:ext cx="2726975" cy="428628"/>
              <a:chOff x="844893" y="3721814"/>
              <a:chExt cx="2726975" cy="428628"/>
            </a:xfrm>
          </p:grpSpPr>
          <p:sp>
            <p:nvSpPr>
              <p:cNvPr id="57" name="内容占位符 2"/>
              <p:cNvSpPr txBox="1">
                <a:spLocks/>
              </p:cNvSpPr>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多级反馈队列</a:t>
                </a:r>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844893" y="2840155"/>
              <a:ext cx="1998915" cy="428628"/>
              <a:chOff x="844893" y="4235244"/>
              <a:chExt cx="1998915" cy="428628"/>
            </a:xfrm>
          </p:grpSpPr>
          <p:sp>
            <p:nvSpPr>
              <p:cNvPr id="61" name="内容占位符 2"/>
              <p:cNvSpPr txBox="1">
                <a:spLocks/>
              </p:cNvSpPr>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公平共享调度</a:t>
                </a:r>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20811120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a:spLocks/>
            </p:cNvSpPr>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795152"/>
            <a:ext cx="3227041" cy="428628"/>
            <a:chOff x="844893" y="1352110"/>
            <a:chExt cx="3227041" cy="428628"/>
          </a:xfrm>
        </p:grpSpPr>
        <p:sp>
          <p:nvSpPr>
            <p:cNvPr id="25" name="内容占位符 2"/>
            <p:cNvSpPr txBox="1">
              <a:spLocks/>
            </p:cNvSpPr>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短进程优先算法</a:t>
              </a:r>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2200873"/>
            <a:ext cx="3227041" cy="428628"/>
            <a:chOff x="844893" y="2404638"/>
            <a:chExt cx="3227041" cy="428628"/>
          </a:xfrm>
        </p:grpSpPr>
        <p:sp>
          <p:nvSpPr>
            <p:cNvPr id="47" name="内容占位符 2"/>
            <p:cNvSpPr txBox="1">
              <a:spLocks/>
            </p:cNvSpPr>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最高响应比优先算法</a:t>
              </a:r>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591638"/>
            <a:ext cx="3227041" cy="428628"/>
            <a:chOff x="844893" y="3188192"/>
            <a:chExt cx="3227041" cy="428628"/>
          </a:xfrm>
        </p:grpSpPr>
        <p:sp>
          <p:nvSpPr>
            <p:cNvPr id="53" name="内容占位符 2"/>
            <p:cNvSpPr txBox="1">
              <a:spLocks/>
            </p:cNvSpPr>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时间片轮转算法</a:t>
              </a:r>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990609"/>
            <a:ext cx="2726975" cy="428628"/>
            <a:chOff x="844893" y="3721814"/>
            <a:chExt cx="2726975" cy="428628"/>
          </a:xfrm>
        </p:grpSpPr>
        <p:sp>
          <p:nvSpPr>
            <p:cNvPr id="57" name="内容占位符 2"/>
            <p:cNvSpPr txBox="1">
              <a:spLocks/>
            </p:cNvSpPr>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多级反馈队列</a:t>
              </a:r>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69383"/>
            <a:ext cx="1998915" cy="428628"/>
            <a:chOff x="844893" y="4235244"/>
            <a:chExt cx="1998915" cy="428628"/>
          </a:xfrm>
        </p:grpSpPr>
        <p:sp>
          <p:nvSpPr>
            <p:cNvPr id="61" name="内容占位符 2"/>
            <p:cNvSpPr txBox="1">
              <a:spLocks/>
            </p:cNvSpPr>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公平共享调度</a:t>
              </a:r>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65165" y="1426571"/>
            <a:ext cx="3881082" cy="376916"/>
            <a:chOff x="1262422" y="1152433"/>
            <a:chExt cx="3881082" cy="376916"/>
          </a:xfrm>
        </p:grpSpPr>
        <p:sp>
          <p:nvSpPr>
            <p:cNvPr id="23" name="内容占位符 2"/>
            <p:cNvSpPr txBox="1">
              <a:spLocks/>
            </p:cNvSpPr>
            <p:nvPr/>
          </p:nvSpPr>
          <p:spPr>
            <a:xfrm>
              <a:off x="1394986" y="1152433"/>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不公平，平均等待时间较差</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2" cstate="print"/>
            <a:stretch>
              <a:fillRect/>
            </a:stretch>
          </p:blipFill>
          <p:spPr>
            <a:xfrm>
              <a:off x="1262422" y="1224880"/>
              <a:ext cx="151066" cy="148997"/>
            </a:xfrm>
            <a:prstGeom prst="rect">
              <a:avLst/>
            </a:prstGeom>
            <a:effectLst/>
          </p:spPr>
        </p:pic>
      </p:grpSp>
    </p:spTree>
    <p:extLst>
      <p:ext uri="{BB962C8B-B14F-4D97-AF65-F5344CB8AC3E}">
        <p14:creationId xmlns:p14="http://schemas.microsoft.com/office/powerpoint/2010/main" val="17285137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a:spLocks/>
            </p:cNvSpPr>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a:spLocks/>
            </p:cNvSpPr>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短进程优先算法</a:t>
              </a:r>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2645964"/>
            <a:ext cx="3227041" cy="428628"/>
            <a:chOff x="844893" y="2404638"/>
            <a:chExt cx="3227041" cy="428628"/>
          </a:xfrm>
        </p:grpSpPr>
        <p:sp>
          <p:nvSpPr>
            <p:cNvPr id="47" name="内容占位符 2"/>
            <p:cNvSpPr txBox="1">
              <a:spLocks/>
            </p:cNvSpPr>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最高响应比优先算法</a:t>
              </a:r>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3036729"/>
            <a:ext cx="3227041" cy="428628"/>
            <a:chOff x="844893" y="3188192"/>
            <a:chExt cx="3227041" cy="428628"/>
          </a:xfrm>
        </p:grpSpPr>
        <p:sp>
          <p:nvSpPr>
            <p:cNvPr id="53" name="内容占位符 2"/>
            <p:cNvSpPr txBox="1">
              <a:spLocks/>
            </p:cNvSpPr>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时间片轮转算法</a:t>
              </a:r>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3435700"/>
            <a:ext cx="2726975" cy="428628"/>
            <a:chOff x="844893" y="3721814"/>
            <a:chExt cx="2726975" cy="428628"/>
          </a:xfrm>
        </p:grpSpPr>
        <p:sp>
          <p:nvSpPr>
            <p:cNvPr id="57" name="内容占位符 2"/>
            <p:cNvSpPr txBox="1">
              <a:spLocks/>
            </p:cNvSpPr>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多级反馈队列</a:t>
              </a:r>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814474"/>
            <a:ext cx="1998915" cy="428628"/>
            <a:chOff x="844893" y="4235244"/>
            <a:chExt cx="1998915" cy="428628"/>
          </a:xfrm>
        </p:grpSpPr>
        <p:sp>
          <p:nvSpPr>
            <p:cNvPr id="61" name="内容占位符 2"/>
            <p:cNvSpPr txBox="1">
              <a:spLocks/>
            </p:cNvSpPr>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公平共享调度</a:t>
              </a:r>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5656" y="1782381"/>
            <a:ext cx="3952520" cy="903746"/>
            <a:chOff x="1262422" y="1607702"/>
            <a:chExt cx="3952520" cy="903746"/>
          </a:xfrm>
        </p:grpSpPr>
        <p:sp>
          <p:nvSpPr>
            <p:cNvPr id="23" name="内容占位符 2"/>
            <p:cNvSpPr txBox="1">
              <a:spLocks/>
            </p:cNvSpPr>
            <p:nvPr/>
          </p:nvSpPr>
          <p:spPr>
            <a:xfrm>
              <a:off x="1394986" y="1607702"/>
              <a:ext cx="381995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不公平，平均周转时间最小</a:t>
              </a:r>
            </a:p>
          </p:txBody>
        </p:sp>
        <p:pic>
          <p:nvPicPr>
            <p:cNvPr id="24" name="图片 23" descr="小点1.png"/>
            <p:cNvPicPr>
              <a:picLocks noChangeAspect="1"/>
            </p:cNvPicPr>
            <p:nvPr/>
          </p:nvPicPr>
          <p:blipFill>
            <a:blip r:embed="rId2" cstate="print"/>
            <a:stretch>
              <a:fillRect/>
            </a:stretch>
          </p:blipFill>
          <p:spPr>
            <a:xfrm>
              <a:off x="1262422" y="1701580"/>
              <a:ext cx="151066" cy="148997"/>
            </a:xfrm>
            <a:prstGeom prst="rect">
              <a:avLst/>
            </a:prstGeom>
            <a:effectLst/>
          </p:spPr>
        </p:pic>
        <p:sp>
          <p:nvSpPr>
            <p:cNvPr id="26" name="内容占位符 2"/>
            <p:cNvSpPr txBox="1">
              <a:spLocks/>
            </p:cNvSpPr>
            <p:nvPr/>
          </p:nvSpPr>
          <p:spPr>
            <a:xfrm>
              <a:off x="1394986" y="1864426"/>
              <a:ext cx="289126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需要精确预测计算时间</a:t>
              </a:r>
            </a:p>
          </p:txBody>
        </p:sp>
        <p:pic>
          <p:nvPicPr>
            <p:cNvPr id="28" name="图片 27" descr="小点1.png"/>
            <p:cNvPicPr>
              <a:picLocks noChangeAspect="1"/>
            </p:cNvPicPr>
            <p:nvPr/>
          </p:nvPicPr>
          <p:blipFill>
            <a:blip r:embed="rId2" cstate="print"/>
            <a:stretch>
              <a:fillRect/>
            </a:stretch>
          </p:blipFill>
          <p:spPr>
            <a:xfrm>
              <a:off x="1262422" y="1958304"/>
              <a:ext cx="151066" cy="148997"/>
            </a:xfrm>
            <a:prstGeom prst="rect">
              <a:avLst/>
            </a:prstGeom>
            <a:effectLst/>
          </p:spPr>
        </p:pic>
        <p:sp>
          <p:nvSpPr>
            <p:cNvPr id="29" name="内容占位符 2"/>
            <p:cNvSpPr txBox="1">
              <a:spLocks/>
            </p:cNvSpPr>
            <p:nvPr/>
          </p:nvSpPr>
          <p:spPr>
            <a:xfrm>
              <a:off x="1394986" y="2134532"/>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可能导致饥饿</a:t>
              </a:r>
            </a:p>
          </p:txBody>
        </p:sp>
        <p:pic>
          <p:nvPicPr>
            <p:cNvPr id="30" name="图片 29" descr="小点1.png"/>
            <p:cNvPicPr>
              <a:picLocks noChangeAspect="1"/>
            </p:cNvPicPr>
            <p:nvPr/>
          </p:nvPicPr>
          <p:blipFill>
            <a:blip r:embed="rId2" cstate="print"/>
            <a:stretch>
              <a:fillRect/>
            </a:stretch>
          </p:blipFill>
          <p:spPr>
            <a:xfrm>
              <a:off x="1262422" y="2228410"/>
              <a:ext cx="151066" cy="148997"/>
            </a:xfrm>
            <a:prstGeom prst="rect">
              <a:avLst/>
            </a:prstGeom>
            <a:effectLst/>
          </p:spPr>
        </p:pic>
      </p:grpSp>
    </p:spTree>
    <p:extLst>
      <p:ext uri="{BB962C8B-B14F-4D97-AF65-F5344CB8AC3E}">
        <p14:creationId xmlns:p14="http://schemas.microsoft.com/office/powerpoint/2010/main" val="16993080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a:spLocks/>
            </p:cNvSpPr>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a:spLocks/>
            </p:cNvSpPr>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短进程优先算法</a:t>
              </a:r>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a:spLocks/>
            </p:cNvSpPr>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最高响应比优先算法</a:t>
              </a:r>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787774"/>
            <a:ext cx="3227041" cy="428628"/>
            <a:chOff x="844893" y="3188192"/>
            <a:chExt cx="3227041" cy="428628"/>
          </a:xfrm>
        </p:grpSpPr>
        <p:sp>
          <p:nvSpPr>
            <p:cNvPr id="53" name="内容占位符 2"/>
            <p:cNvSpPr txBox="1">
              <a:spLocks/>
            </p:cNvSpPr>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时间片轮转算法</a:t>
              </a:r>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3186745"/>
            <a:ext cx="2726975" cy="428628"/>
            <a:chOff x="844893" y="3721814"/>
            <a:chExt cx="2726975" cy="428628"/>
          </a:xfrm>
        </p:grpSpPr>
        <p:sp>
          <p:nvSpPr>
            <p:cNvPr id="57" name="内容占位符 2"/>
            <p:cNvSpPr txBox="1">
              <a:spLocks/>
            </p:cNvSpPr>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多级反馈队列</a:t>
              </a:r>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565519"/>
            <a:ext cx="1998915" cy="428628"/>
            <a:chOff x="844893" y="4235244"/>
            <a:chExt cx="1998915" cy="428628"/>
          </a:xfrm>
        </p:grpSpPr>
        <p:sp>
          <p:nvSpPr>
            <p:cNvPr id="61" name="内容占位符 2"/>
            <p:cNvSpPr txBox="1">
              <a:spLocks/>
            </p:cNvSpPr>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公平共享调度</a:t>
              </a:r>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3868" y="2194316"/>
            <a:ext cx="2023694" cy="633640"/>
            <a:chOff x="1262422" y="2660230"/>
            <a:chExt cx="2023694" cy="633640"/>
          </a:xfrm>
        </p:grpSpPr>
        <p:sp>
          <p:nvSpPr>
            <p:cNvPr id="23" name="内容占位符 2"/>
            <p:cNvSpPr txBox="1">
              <a:spLocks/>
            </p:cNvSpPr>
            <p:nvPr/>
          </p:nvSpPr>
          <p:spPr>
            <a:xfrm>
              <a:off x="1394986" y="266023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基于SPN调度</a:t>
              </a:r>
            </a:p>
          </p:txBody>
        </p:sp>
        <p:pic>
          <p:nvPicPr>
            <p:cNvPr id="24" name="图片 23" descr="小点1.png"/>
            <p:cNvPicPr>
              <a:picLocks noChangeAspect="1"/>
            </p:cNvPicPr>
            <p:nvPr/>
          </p:nvPicPr>
          <p:blipFill>
            <a:blip r:embed="rId2" cstate="print"/>
            <a:stretch>
              <a:fillRect/>
            </a:stretch>
          </p:blipFill>
          <p:spPr>
            <a:xfrm>
              <a:off x="1262422" y="2761142"/>
              <a:ext cx="151066" cy="148997"/>
            </a:xfrm>
            <a:prstGeom prst="rect">
              <a:avLst/>
            </a:prstGeom>
            <a:effectLst/>
          </p:spPr>
        </p:pic>
        <p:sp>
          <p:nvSpPr>
            <p:cNvPr id="26" name="内容占位符 2"/>
            <p:cNvSpPr txBox="1">
              <a:spLocks/>
            </p:cNvSpPr>
            <p:nvPr/>
          </p:nvSpPr>
          <p:spPr>
            <a:xfrm>
              <a:off x="1394986" y="2916954"/>
              <a:ext cx="124818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a:t>不可抢占</a:t>
              </a:r>
            </a:p>
          </p:txBody>
        </p:sp>
        <p:pic>
          <p:nvPicPr>
            <p:cNvPr id="28" name="图片 27" descr="小点1.png"/>
            <p:cNvPicPr>
              <a:picLocks noChangeAspect="1"/>
            </p:cNvPicPr>
            <p:nvPr/>
          </p:nvPicPr>
          <p:blipFill>
            <a:blip r:embed="rId2" cstate="print"/>
            <a:stretch>
              <a:fillRect/>
            </a:stretch>
          </p:blipFill>
          <p:spPr>
            <a:xfrm>
              <a:off x="1262422" y="3017866"/>
              <a:ext cx="151066" cy="148997"/>
            </a:xfrm>
            <a:prstGeom prst="rect">
              <a:avLst/>
            </a:prstGeom>
            <a:effectLst/>
          </p:spPr>
        </p:pic>
      </p:grpSp>
    </p:spTree>
    <p:extLst>
      <p:ext uri="{BB962C8B-B14F-4D97-AF65-F5344CB8AC3E}">
        <p14:creationId xmlns:p14="http://schemas.microsoft.com/office/powerpoint/2010/main" val="22045592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a:spLocks/>
            </p:cNvSpPr>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a:spLocks/>
            </p:cNvSpPr>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短进程优先算法</a:t>
              </a:r>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a:spLocks/>
            </p:cNvSpPr>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最高响应比优先算法</a:t>
              </a:r>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229473"/>
            <a:ext cx="3227041" cy="428628"/>
            <a:chOff x="844893" y="3188192"/>
            <a:chExt cx="3227041" cy="428628"/>
          </a:xfrm>
        </p:grpSpPr>
        <p:sp>
          <p:nvSpPr>
            <p:cNvPr id="53" name="内容占位符 2"/>
            <p:cNvSpPr txBox="1">
              <a:spLocks/>
            </p:cNvSpPr>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时间片轮转算法</a:t>
              </a:r>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947786"/>
            <a:ext cx="2726975" cy="428628"/>
            <a:chOff x="844893" y="3721814"/>
            <a:chExt cx="2726975" cy="428628"/>
          </a:xfrm>
        </p:grpSpPr>
        <p:sp>
          <p:nvSpPr>
            <p:cNvPr id="57" name="内容占位符 2"/>
            <p:cNvSpPr txBox="1">
              <a:spLocks/>
            </p:cNvSpPr>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多级反馈队列</a:t>
              </a:r>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26560"/>
            <a:ext cx="1998915" cy="428628"/>
            <a:chOff x="844893" y="4235244"/>
            <a:chExt cx="1998915" cy="428628"/>
          </a:xfrm>
        </p:grpSpPr>
        <p:sp>
          <p:nvSpPr>
            <p:cNvPr id="61" name="内容占位符 2"/>
            <p:cNvSpPr txBox="1">
              <a:spLocks/>
            </p:cNvSpPr>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公平共享调度</a:t>
              </a:r>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78877" y="2599881"/>
            <a:ext cx="3809644" cy="376916"/>
            <a:chOff x="1262422" y="3458298"/>
            <a:chExt cx="3809644" cy="376916"/>
          </a:xfrm>
        </p:grpSpPr>
        <p:sp>
          <p:nvSpPr>
            <p:cNvPr id="23" name="内容占位符 2"/>
            <p:cNvSpPr txBox="1">
              <a:spLocks/>
            </p:cNvSpPr>
            <p:nvPr/>
          </p:nvSpPr>
          <p:spPr>
            <a:xfrm>
              <a:off x="1394986" y="3458298"/>
              <a:ext cx="36770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公平，但是平均等待时间较差</a:t>
              </a:r>
            </a:p>
          </p:txBody>
        </p:sp>
        <p:pic>
          <p:nvPicPr>
            <p:cNvPr id="24" name="图片 23" descr="小点1.png"/>
            <p:cNvPicPr>
              <a:picLocks noChangeAspect="1"/>
            </p:cNvPicPr>
            <p:nvPr/>
          </p:nvPicPr>
          <p:blipFill>
            <a:blip r:embed="rId2" cstate="print"/>
            <a:stretch>
              <a:fillRect/>
            </a:stretch>
          </p:blipFill>
          <p:spPr>
            <a:xfrm>
              <a:off x="1262422" y="3552176"/>
              <a:ext cx="151066" cy="148997"/>
            </a:xfrm>
            <a:prstGeom prst="rect">
              <a:avLst/>
            </a:prstGeom>
            <a:effectLst/>
          </p:spPr>
        </p:pic>
      </p:grpSp>
    </p:spTree>
    <p:extLst>
      <p:ext uri="{BB962C8B-B14F-4D97-AF65-F5344CB8AC3E}">
        <p14:creationId xmlns:p14="http://schemas.microsoft.com/office/powerpoint/2010/main" val="24649106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0" name="组合 9"/>
          <p:cNvGrpSpPr/>
          <p:nvPr/>
        </p:nvGrpSpPr>
        <p:grpSpPr>
          <a:xfrm>
            <a:off x="1056927" y="1026565"/>
            <a:ext cx="2655537" cy="428628"/>
            <a:chOff x="844893" y="859502"/>
            <a:chExt cx="2655537" cy="428628"/>
          </a:xfrm>
        </p:grpSpPr>
        <p:sp>
          <p:nvSpPr>
            <p:cNvPr id="9" name="内容占位符 2"/>
            <p:cNvSpPr txBox="1">
              <a:spLocks/>
            </p:cNvSpPr>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056927" y="1432987"/>
            <a:ext cx="3227041" cy="428628"/>
            <a:chOff x="844893" y="1352110"/>
            <a:chExt cx="3227041" cy="428628"/>
          </a:xfrm>
        </p:grpSpPr>
        <p:sp>
          <p:nvSpPr>
            <p:cNvPr id="25" name="内容占位符 2"/>
            <p:cNvSpPr txBox="1">
              <a:spLocks/>
            </p:cNvSpPr>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短进程优先算法</a:t>
              </a:r>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056927" y="1838708"/>
            <a:ext cx="3227041" cy="428628"/>
            <a:chOff x="844893" y="2404638"/>
            <a:chExt cx="3227041" cy="428628"/>
          </a:xfrm>
        </p:grpSpPr>
        <p:sp>
          <p:nvSpPr>
            <p:cNvPr id="47" name="内容占位符 2"/>
            <p:cNvSpPr txBox="1">
              <a:spLocks/>
            </p:cNvSpPr>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最高响应比优先算法</a:t>
              </a:r>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056927" y="2229473"/>
            <a:ext cx="3227041" cy="428628"/>
            <a:chOff x="844893" y="3188192"/>
            <a:chExt cx="3227041" cy="428628"/>
          </a:xfrm>
        </p:grpSpPr>
        <p:sp>
          <p:nvSpPr>
            <p:cNvPr id="53" name="内容占位符 2"/>
            <p:cNvSpPr txBox="1">
              <a:spLocks/>
            </p:cNvSpPr>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时间片轮转算法</a:t>
              </a:r>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1056927" y="2628444"/>
            <a:ext cx="2726975" cy="428628"/>
            <a:chOff x="844893" y="3721814"/>
            <a:chExt cx="2726975" cy="428628"/>
          </a:xfrm>
        </p:grpSpPr>
        <p:sp>
          <p:nvSpPr>
            <p:cNvPr id="57" name="内容占位符 2"/>
            <p:cNvSpPr txBox="1">
              <a:spLocks/>
            </p:cNvSpPr>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多级反馈队列</a:t>
              </a:r>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056927" y="3326597"/>
            <a:ext cx="1998915" cy="428628"/>
            <a:chOff x="844893" y="4235244"/>
            <a:chExt cx="1998915" cy="428628"/>
          </a:xfrm>
        </p:grpSpPr>
        <p:sp>
          <p:nvSpPr>
            <p:cNvPr id="61" name="内容占位符 2"/>
            <p:cNvSpPr txBox="1">
              <a:spLocks/>
            </p:cNvSpPr>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公平共享调度</a:t>
              </a:r>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2" name="组合 21"/>
          <p:cNvGrpSpPr/>
          <p:nvPr/>
        </p:nvGrpSpPr>
        <p:grpSpPr>
          <a:xfrm>
            <a:off x="1482572" y="2986922"/>
            <a:ext cx="3021546" cy="376916"/>
            <a:chOff x="1262422" y="3991920"/>
            <a:chExt cx="3021546" cy="376916"/>
          </a:xfrm>
        </p:grpSpPr>
        <p:sp>
          <p:nvSpPr>
            <p:cNvPr id="23" name="内容占位符 2"/>
            <p:cNvSpPr txBox="1">
              <a:spLocks/>
            </p:cNvSpPr>
            <p:nvPr/>
          </p:nvSpPr>
          <p:spPr>
            <a:xfrm>
              <a:off x="1394986" y="3991920"/>
              <a:ext cx="28889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多种算法的集成</a:t>
              </a:r>
            </a:p>
          </p:txBody>
        </p:sp>
        <p:pic>
          <p:nvPicPr>
            <p:cNvPr id="24" name="图片 23" descr="小点1.png"/>
            <p:cNvPicPr>
              <a:picLocks noChangeAspect="1"/>
            </p:cNvPicPr>
            <p:nvPr/>
          </p:nvPicPr>
          <p:blipFill>
            <a:blip r:embed="rId2" cstate="print"/>
            <a:stretch>
              <a:fillRect/>
            </a:stretch>
          </p:blipFill>
          <p:spPr>
            <a:xfrm>
              <a:off x="1262422" y="4085798"/>
              <a:ext cx="151066" cy="148997"/>
            </a:xfrm>
            <a:prstGeom prst="rect">
              <a:avLst/>
            </a:prstGeom>
            <a:effectLst/>
          </p:spPr>
        </p:pic>
      </p:grpSp>
    </p:spTree>
    <p:extLst>
      <p:ext uri="{BB962C8B-B14F-4D97-AF65-F5344CB8AC3E}">
        <p14:creationId xmlns:p14="http://schemas.microsoft.com/office/powerpoint/2010/main" val="27606412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传统调度算法总结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8" name="组合 17"/>
          <p:cNvGrpSpPr/>
          <p:nvPr/>
        </p:nvGrpSpPr>
        <p:grpSpPr>
          <a:xfrm>
            <a:off x="1056927" y="1026565"/>
            <a:ext cx="3227041" cy="2409281"/>
            <a:chOff x="844893" y="859502"/>
            <a:chExt cx="3227041" cy="2409281"/>
          </a:xfrm>
        </p:grpSpPr>
        <p:grpSp>
          <p:nvGrpSpPr>
            <p:cNvPr id="10" name="组合 9"/>
            <p:cNvGrpSpPr/>
            <p:nvPr/>
          </p:nvGrpSpPr>
          <p:grpSpPr>
            <a:xfrm>
              <a:off x="844893" y="859502"/>
              <a:ext cx="2655537" cy="428628"/>
              <a:chOff x="844893" y="859502"/>
              <a:chExt cx="2655537" cy="428628"/>
            </a:xfrm>
          </p:grpSpPr>
          <p:sp>
            <p:nvSpPr>
              <p:cNvPr id="9" name="内容占位符 2"/>
              <p:cNvSpPr txBox="1">
                <a:spLocks/>
              </p:cNvSpPr>
              <p:nvPr/>
            </p:nvSpPr>
            <p:spPr>
              <a:xfrm>
                <a:off x="1142976" y="859502"/>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先来先服务算法</a:t>
                </a:r>
              </a:p>
            </p:txBody>
          </p:sp>
          <p:sp>
            <p:nvSpPr>
              <p:cNvPr id="12" name="TextBox 11"/>
              <p:cNvSpPr txBox="1"/>
              <p:nvPr/>
            </p:nvSpPr>
            <p:spPr>
              <a:xfrm>
                <a:off x="844893" y="85950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1265924"/>
              <a:ext cx="3227041" cy="428628"/>
              <a:chOff x="844893" y="1352110"/>
              <a:chExt cx="3227041" cy="428628"/>
            </a:xfrm>
          </p:grpSpPr>
          <p:sp>
            <p:nvSpPr>
              <p:cNvPr id="25" name="内容占位符 2"/>
              <p:cNvSpPr txBox="1">
                <a:spLocks/>
              </p:cNvSpPr>
              <p:nvPr/>
            </p:nvSpPr>
            <p:spPr>
              <a:xfrm>
                <a:off x="1142976" y="1352110"/>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短进程优先算法</a:t>
                </a:r>
              </a:p>
            </p:txBody>
          </p:sp>
          <p:sp>
            <p:nvSpPr>
              <p:cNvPr id="27" name="TextBox 26"/>
              <p:cNvSpPr txBox="1"/>
              <p:nvPr/>
            </p:nvSpPr>
            <p:spPr>
              <a:xfrm>
                <a:off x="844893" y="1352110"/>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844893" y="1671645"/>
              <a:ext cx="3227041" cy="428628"/>
              <a:chOff x="844893" y="2404638"/>
              <a:chExt cx="3227041" cy="428628"/>
            </a:xfrm>
          </p:grpSpPr>
          <p:sp>
            <p:nvSpPr>
              <p:cNvPr id="47" name="内容占位符 2"/>
              <p:cNvSpPr txBox="1">
                <a:spLocks/>
              </p:cNvSpPr>
              <p:nvPr/>
            </p:nvSpPr>
            <p:spPr>
              <a:xfrm>
                <a:off x="1142976" y="2404638"/>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最高响应比优先算法</a:t>
                </a:r>
              </a:p>
            </p:txBody>
          </p:sp>
          <p:sp>
            <p:nvSpPr>
              <p:cNvPr id="48" name="TextBox 47"/>
              <p:cNvSpPr txBox="1"/>
              <p:nvPr/>
            </p:nvSpPr>
            <p:spPr>
              <a:xfrm>
                <a:off x="844893" y="240463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3" y="2062410"/>
              <a:ext cx="3227041" cy="428628"/>
              <a:chOff x="844893" y="3188192"/>
              <a:chExt cx="3227041" cy="428628"/>
            </a:xfrm>
          </p:grpSpPr>
          <p:sp>
            <p:nvSpPr>
              <p:cNvPr id="53" name="内容占位符 2"/>
              <p:cNvSpPr txBox="1">
                <a:spLocks/>
              </p:cNvSpPr>
              <p:nvPr/>
            </p:nvSpPr>
            <p:spPr>
              <a:xfrm>
                <a:off x="1142976" y="3188192"/>
                <a:ext cx="292895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时间片轮转算法</a:t>
                </a:r>
              </a:p>
            </p:txBody>
          </p:sp>
          <p:sp>
            <p:nvSpPr>
              <p:cNvPr id="54" name="TextBox 53"/>
              <p:cNvSpPr txBox="1"/>
              <p:nvPr/>
            </p:nvSpPr>
            <p:spPr>
              <a:xfrm>
                <a:off x="844893" y="318819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844893" y="2461381"/>
              <a:ext cx="2726975" cy="428628"/>
              <a:chOff x="844893" y="3721814"/>
              <a:chExt cx="2726975" cy="428628"/>
            </a:xfrm>
          </p:grpSpPr>
          <p:sp>
            <p:nvSpPr>
              <p:cNvPr id="57" name="内容占位符 2"/>
              <p:cNvSpPr txBox="1">
                <a:spLocks/>
              </p:cNvSpPr>
              <p:nvPr/>
            </p:nvSpPr>
            <p:spPr>
              <a:xfrm>
                <a:off x="1142976" y="3721814"/>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多级反馈队列</a:t>
                </a:r>
              </a:p>
            </p:txBody>
          </p:sp>
          <p:sp>
            <p:nvSpPr>
              <p:cNvPr id="58" name="TextBox 57"/>
              <p:cNvSpPr txBox="1"/>
              <p:nvPr/>
            </p:nvSpPr>
            <p:spPr>
              <a:xfrm>
                <a:off x="844893" y="37218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844893" y="2840155"/>
              <a:ext cx="1998915" cy="428628"/>
              <a:chOff x="844893" y="4235244"/>
              <a:chExt cx="1998915" cy="428628"/>
            </a:xfrm>
          </p:grpSpPr>
          <p:sp>
            <p:nvSpPr>
              <p:cNvPr id="61" name="内容占位符 2"/>
              <p:cNvSpPr txBox="1">
                <a:spLocks/>
              </p:cNvSpPr>
              <p:nvPr/>
            </p:nvSpPr>
            <p:spPr>
              <a:xfrm>
                <a:off x="1142976" y="4235244"/>
                <a:ext cx="17008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公平共享调度</a:t>
                </a:r>
              </a:p>
            </p:txBody>
          </p:sp>
          <p:sp>
            <p:nvSpPr>
              <p:cNvPr id="62" name="TextBox 61"/>
              <p:cNvSpPr txBox="1"/>
              <p:nvPr/>
            </p:nvSpPr>
            <p:spPr>
              <a:xfrm>
                <a:off x="844893" y="423524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grpSp>
        <p:nvGrpSpPr>
          <p:cNvPr id="22" name="组合 21"/>
          <p:cNvGrpSpPr/>
          <p:nvPr/>
        </p:nvGrpSpPr>
        <p:grpSpPr>
          <a:xfrm>
            <a:off x="1470529" y="3385992"/>
            <a:ext cx="2095132" cy="376916"/>
            <a:chOff x="1262422" y="4490836"/>
            <a:chExt cx="2095132" cy="376916"/>
          </a:xfrm>
        </p:grpSpPr>
        <p:sp>
          <p:nvSpPr>
            <p:cNvPr id="23" name="内容占位符 2"/>
            <p:cNvSpPr txBox="1">
              <a:spLocks/>
            </p:cNvSpPr>
            <p:nvPr/>
          </p:nvSpPr>
          <p:spPr>
            <a:xfrm>
              <a:off x="1394986" y="4490836"/>
              <a:ext cx="19625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公平是第一要素</a:t>
              </a:r>
            </a:p>
          </p:txBody>
        </p:sp>
        <p:pic>
          <p:nvPicPr>
            <p:cNvPr id="24" name="图片 23" descr="小点1.png"/>
            <p:cNvPicPr>
              <a:picLocks noChangeAspect="1"/>
            </p:cNvPicPr>
            <p:nvPr/>
          </p:nvPicPr>
          <p:blipFill>
            <a:blip r:embed="rId2" cstate="print"/>
            <a:stretch>
              <a:fillRect/>
            </a:stretch>
          </p:blipFill>
          <p:spPr>
            <a:xfrm>
              <a:off x="1262422" y="4591748"/>
              <a:ext cx="151066" cy="148997"/>
            </a:xfrm>
            <a:prstGeom prst="rect">
              <a:avLst/>
            </a:prstGeom>
            <a:effectLst/>
          </p:spPr>
        </p:pic>
      </p:grpSp>
    </p:spTree>
    <p:extLst>
      <p:ext uri="{BB962C8B-B14F-4D97-AF65-F5344CB8AC3E}">
        <p14:creationId xmlns:p14="http://schemas.microsoft.com/office/powerpoint/2010/main" val="8112510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a:t>ucore</a:t>
            </a:r>
            <a:r>
              <a:rPr lang="zh-CN" altLang="en-US"/>
              <a:t>的调度队列</a:t>
            </a:r>
            <a:r>
              <a:rPr lang="en-US" altLang="zh-CN"/>
              <a:t>run_queue</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a:spLocks/>
          </p:cNvSpPr>
          <p:nvPr/>
        </p:nvSpPr>
        <p:spPr>
          <a:xfrm>
            <a:off x="1000100" y="1643056"/>
            <a:ext cx="3857652" cy="20002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defRPr/>
            </a:pPr>
            <a:r>
              <a:rPr lang="en-US" altLang="zh-CN"/>
              <a:t>struct run_queue {</a:t>
            </a:r>
          </a:p>
          <a:p>
            <a:pPr>
              <a:defRPr/>
            </a:pPr>
            <a:r>
              <a:rPr lang="en-US" altLang="zh-CN"/>
              <a:t>	list_entry_t run_list;</a:t>
            </a:r>
          </a:p>
          <a:p>
            <a:pPr>
              <a:defRPr/>
            </a:pPr>
            <a:r>
              <a:rPr lang="en-US" altLang="zh-CN"/>
              <a:t>	unsigned int proc_num;</a:t>
            </a:r>
          </a:p>
          <a:p>
            <a:pPr>
              <a:defRPr/>
            </a:pPr>
            <a:r>
              <a:rPr lang="en-US" altLang="zh-CN"/>
              <a:t>	int max_time_slice;</a:t>
            </a:r>
          </a:p>
          <a:p>
            <a:pPr>
              <a:defRPr/>
            </a:pPr>
            <a:r>
              <a:rPr lang="en-US" altLang="zh-CN"/>
              <a:t>	list_entry_t rq_link;</a:t>
            </a:r>
          </a:p>
          <a:p>
            <a:pPr>
              <a:defRPr/>
            </a:pPr>
            <a:r>
              <a:rPr lang="en-US" altLang="zh-CN"/>
              <a:t>};</a:t>
            </a:r>
            <a:endParaRPr lang="en-US" altLang="zh-CN" dirty="0"/>
          </a:p>
        </p:txBody>
      </p:sp>
    </p:spTree>
    <p:extLst>
      <p:ext uri="{BB962C8B-B14F-4D97-AF65-F5344CB8AC3E}">
        <p14:creationId xmlns:p14="http://schemas.microsoft.com/office/powerpoint/2010/main" val="1224422797"/>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处理机资源的使用模式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12" name="组合 11"/>
          <p:cNvGrpSpPr/>
          <p:nvPr/>
        </p:nvGrpSpPr>
        <p:grpSpPr>
          <a:xfrm>
            <a:off x="1325499" y="1178666"/>
            <a:ext cx="5387689" cy="428628"/>
            <a:chOff x="1807757" y="1178666"/>
            <a:chExt cx="5387689" cy="428628"/>
          </a:xfrm>
        </p:grpSpPr>
        <p:pic>
          <p:nvPicPr>
            <p:cNvPr id="37" name="图片 36" descr="小点1.png"/>
            <p:cNvPicPr>
              <a:picLocks noChangeAspect="1"/>
            </p:cNvPicPr>
            <p:nvPr/>
          </p:nvPicPr>
          <p:blipFill>
            <a:blip r:embed="rId3" cstate="print"/>
            <a:stretch>
              <a:fillRect/>
            </a:stretch>
          </p:blipFill>
          <p:spPr>
            <a:xfrm>
              <a:off x="1807757" y="1263486"/>
              <a:ext cx="176137" cy="148997"/>
            </a:xfrm>
            <a:prstGeom prst="rect">
              <a:avLst/>
            </a:prstGeom>
            <a:effectLst/>
          </p:spPr>
        </p:pic>
        <p:sp>
          <p:nvSpPr>
            <p:cNvPr id="38" name="内容占位符 2"/>
            <p:cNvSpPr txBox="1">
              <a:spLocks/>
            </p:cNvSpPr>
            <p:nvPr/>
          </p:nvSpPr>
          <p:spPr>
            <a:xfrm>
              <a:off x="1962321" y="1178666"/>
              <a:ext cx="523312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600" dirty="0"/>
                <a:t>每次调度决定在下一个CPU计算时将哪个工作交给</a:t>
              </a:r>
              <a:r>
                <a:rPr lang="en-US" altLang="zh-CN" sz="1600" dirty="0"/>
                <a:t>CPU</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11" name="组合 10"/>
          <p:cNvGrpSpPr/>
          <p:nvPr/>
        </p:nvGrpSpPr>
        <p:grpSpPr>
          <a:xfrm>
            <a:off x="899592" y="805551"/>
            <a:ext cx="5078330" cy="442780"/>
            <a:chOff x="1381850" y="805551"/>
            <a:chExt cx="5078330" cy="442780"/>
          </a:xfrm>
        </p:grpSpPr>
        <p:sp>
          <p:nvSpPr>
            <p:cNvPr id="24" name="内容占位符 2"/>
            <p:cNvSpPr txBox="1">
              <a:spLocks/>
            </p:cNvSpPr>
            <p:nvPr/>
          </p:nvSpPr>
          <p:spPr>
            <a:xfrm>
              <a:off x="1712440" y="819703"/>
              <a:ext cx="47477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进程在CPU计算和I/O操作间交替</a:t>
              </a:r>
              <a:endParaRPr kumimoji="0" lang="zh-CN" altLang="en-US" sz="1800" b="1" i="0" u="none" strike="noStrike" kern="1200" cap="none" spc="0" normalizeH="0" baseline="0" noProof="0" dirty="0">
                <a:ln>
                  <a:noFill/>
                </a:ln>
                <a:solidFill>
                  <a:srgbClr val="11576A"/>
                </a:solidFill>
                <a:effectLst/>
                <a:uLnTx/>
                <a:uFillTx/>
              </a:endParaRPr>
            </a:p>
          </p:txBody>
        </p:sp>
        <p:sp>
          <p:nvSpPr>
            <p:cNvPr id="25" name="TextBox 24"/>
            <p:cNvSpPr txBox="1"/>
            <p:nvPr/>
          </p:nvSpPr>
          <p:spPr>
            <a:xfrm>
              <a:off x="1381850" y="805551"/>
              <a:ext cx="50531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325499" y="1509784"/>
            <a:ext cx="6220626" cy="357190"/>
            <a:chOff x="1807757" y="1509784"/>
            <a:chExt cx="6220626" cy="357190"/>
          </a:xfrm>
        </p:grpSpPr>
        <p:pic>
          <p:nvPicPr>
            <p:cNvPr id="28" name="图片 27" descr="小点1.png"/>
            <p:cNvPicPr>
              <a:picLocks noChangeAspect="1"/>
            </p:cNvPicPr>
            <p:nvPr/>
          </p:nvPicPr>
          <p:blipFill>
            <a:blip r:embed="rId3" cstate="print"/>
            <a:stretch>
              <a:fillRect/>
            </a:stretch>
          </p:blipFill>
          <p:spPr>
            <a:xfrm>
              <a:off x="1807757" y="1594604"/>
              <a:ext cx="176137" cy="148997"/>
            </a:xfrm>
            <a:prstGeom prst="rect">
              <a:avLst/>
            </a:prstGeom>
            <a:effectLst/>
          </p:spPr>
        </p:pic>
        <p:sp>
          <p:nvSpPr>
            <p:cNvPr id="31" name="内容占位符 2"/>
            <p:cNvSpPr txBox="1">
              <a:spLocks/>
            </p:cNvSpPr>
            <p:nvPr/>
          </p:nvSpPr>
          <p:spPr>
            <a:xfrm>
              <a:off x="1962321" y="1509784"/>
              <a:ext cx="606606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600" dirty="0"/>
                <a:t>在时间片机制下，进程可能在结束当前CPU计算前被迫放弃</a:t>
              </a:r>
              <a:r>
                <a:rPr lang="en-US" altLang="zh-CN" sz="1600" dirty="0"/>
                <a:t>CPU</a:t>
              </a:r>
              <a:endParaRPr kumimoji="0" lang="zh-CN" altLang="en-US" sz="1600" b="1" i="0" u="none" strike="noStrike" kern="1200" cap="none" spc="0" normalizeH="0" baseline="0" noProof="0" dirty="0">
                <a:ln>
                  <a:noFill/>
                </a:ln>
                <a:solidFill>
                  <a:srgbClr val="11576A"/>
                </a:solidFill>
                <a:effectLst/>
                <a:uLnTx/>
                <a:uFillTx/>
              </a:endParaRPr>
            </a:p>
          </p:txBody>
        </p:sp>
      </p:grpSp>
      <p:cxnSp>
        <p:nvCxnSpPr>
          <p:cNvPr id="41" name="直接连接符 40"/>
          <p:cNvCxnSpPr/>
          <p:nvPr/>
        </p:nvCxnSpPr>
        <p:spPr>
          <a:xfrm rot="16200000" flipH="1">
            <a:off x="-10930046" y="2714626"/>
            <a:ext cx="13430344" cy="428628"/>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6"/>
          <p:cNvPicPr>
            <a:picLocks noChangeAspect="1" noChangeArrowheads="1"/>
          </p:cNvPicPr>
          <p:nvPr/>
        </p:nvPicPr>
        <p:blipFill>
          <a:blip r:embed="rId4">
            <a:extLst>
              <a:ext uri="{28A0092B-C50C-407E-A947-70E740481C1C}">
                <a14:useLocalDpi xmlns:a14="http://schemas.microsoft.com/office/drawing/2010/main" val="0"/>
              </a:ext>
            </a:extLst>
          </a:blip>
          <a:srcRect l="626" t="6123" r="418" b="6123"/>
          <a:stretch>
            <a:fillRect/>
          </a:stretch>
        </p:blipFill>
        <p:spPr bwMode="auto">
          <a:xfrm>
            <a:off x="4318000" y="5357832"/>
            <a:ext cx="4826000" cy="3357587"/>
          </a:xfrm>
          <a:prstGeom prst="rect">
            <a:avLst/>
          </a:prstGeom>
          <a:noFill/>
          <a:ln w="38100" cmpd="dbl">
            <a:solidFill>
              <a:srgbClr val="CC6600"/>
            </a:solidFill>
            <a:miter lim="800000"/>
            <a:headEnd/>
            <a:tailEnd/>
          </a:ln>
          <a:extLst>
            <a:ext uri="{909E8E84-426E-40dd-AFC4-6F175D3DCCD1}">
              <a14:hiddenFill xmlns="" xmlns:a14="http://schemas.microsoft.com/office/drawing/2010/main">
                <a:solidFill>
                  <a:srgbClr val="FFFFFF"/>
                </a:solidFill>
              </a14:hiddenFill>
            </a:ext>
          </a:extLst>
        </p:spPr>
      </p:pic>
      <p:sp>
        <p:nvSpPr>
          <p:cNvPr id="81" name="TextBox 80"/>
          <p:cNvSpPr txBox="1"/>
          <p:nvPr/>
        </p:nvSpPr>
        <p:spPr>
          <a:xfrm rot="5400000">
            <a:off x="1045969" y="1544542"/>
            <a:ext cx="431528" cy="400110"/>
          </a:xfrm>
          <a:prstGeom prst="rect">
            <a:avLst/>
          </a:prstGeom>
          <a:noFill/>
        </p:spPr>
        <p:txBody>
          <a:bodyPr wrap="none" rtlCol="0">
            <a:spAutoFit/>
          </a:bodyPr>
          <a:lstStyle/>
          <a:p>
            <a:r>
              <a:rPr lang="en-US" altLang="zh-CN" sz="2000" b="1" dirty="0">
                <a:solidFill>
                  <a:srgbClr val="11576A"/>
                </a:solidFill>
                <a:latin typeface="+mn-ea"/>
              </a:rPr>
              <a:t>…</a:t>
            </a:r>
          </a:p>
        </p:txBody>
      </p:sp>
      <p:sp>
        <p:nvSpPr>
          <p:cNvPr id="107" name="TextBox 106"/>
          <p:cNvSpPr txBox="1"/>
          <p:nvPr/>
        </p:nvSpPr>
        <p:spPr>
          <a:xfrm rot="5400000">
            <a:off x="1055551" y="4820227"/>
            <a:ext cx="431528" cy="400110"/>
          </a:xfrm>
          <a:prstGeom prst="rect">
            <a:avLst/>
          </a:prstGeom>
          <a:noFill/>
        </p:spPr>
        <p:txBody>
          <a:bodyPr wrap="none" rtlCol="0">
            <a:spAutoFit/>
          </a:bodyPr>
          <a:lstStyle/>
          <a:p>
            <a:r>
              <a:rPr lang="en-US" altLang="zh-CN" sz="2000" b="1">
                <a:solidFill>
                  <a:srgbClr val="11576A"/>
                </a:solidFill>
                <a:latin typeface="+mn-ea"/>
              </a:rPr>
              <a:t>…</a:t>
            </a:r>
          </a:p>
        </p:txBody>
      </p:sp>
      <p:grpSp>
        <p:nvGrpSpPr>
          <p:cNvPr id="3" name="组合 2"/>
          <p:cNvGrpSpPr/>
          <p:nvPr/>
        </p:nvGrpSpPr>
        <p:grpSpPr>
          <a:xfrm>
            <a:off x="675970" y="1910687"/>
            <a:ext cx="2649153" cy="581801"/>
            <a:chOff x="675970" y="1720077"/>
            <a:chExt cx="2649153" cy="581801"/>
          </a:xfrm>
        </p:grpSpPr>
        <p:sp>
          <p:nvSpPr>
            <p:cNvPr id="102" name="矩形 101"/>
            <p:cNvSpPr/>
            <p:nvPr/>
          </p:nvSpPr>
          <p:spPr>
            <a:xfrm>
              <a:off x="716029" y="1743293"/>
              <a:ext cx="1327444"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4" name="组合 103"/>
            <p:cNvGrpSpPr/>
            <p:nvPr/>
          </p:nvGrpSpPr>
          <p:grpSpPr>
            <a:xfrm>
              <a:off x="675970" y="1720077"/>
              <a:ext cx="1244315" cy="581801"/>
              <a:chOff x="428596" y="928676"/>
              <a:chExt cx="1244315" cy="581801"/>
            </a:xfrm>
          </p:grpSpPr>
          <p:sp>
            <p:nvSpPr>
              <p:cNvPr id="87" name="TextBox 86"/>
              <p:cNvSpPr txBox="1"/>
              <p:nvPr/>
            </p:nvSpPr>
            <p:spPr>
              <a:xfrm>
                <a:off x="428596" y="928676"/>
                <a:ext cx="960456" cy="276999"/>
              </a:xfrm>
              <a:prstGeom prst="rect">
                <a:avLst/>
              </a:prstGeom>
              <a:noFill/>
            </p:spPr>
            <p:txBody>
              <a:bodyPr wrap="none" rtlCol="0">
                <a:spAutoFit/>
              </a:bodyPr>
              <a:lstStyle/>
              <a:p>
                <a:r>
                  <a:rPr lang="en-US" altLang="zh-CN" sz="1200" b="1">
                    <a:solidFill>
                      <a:srgbClr val="11576A"/>
                    </a:solidFill>
                    <a:latin typeface="+mn-ea"/>
                  </a:rPr>
                  <a:t>load store</a:t>
                </a:r>
                <a:endParaRPr lang="zh-CN" altLang="en-US" sz="1200" b="1">
                  <a:solidFill>
                    <a:srgbClr val="11576A"/>
                  </a:solidFill>
                  <a:latin typeface="+mn-ea"/>
                </a:endParaRPr>
              </a:p>
            </p:txBody>
          </p:sp>
          <p:sp>
            <p:nvSpPr>
              <p:cNvPr id="94" name="TextBox 93"/>
              <p:cNvSpPr txBox="1"/>
              <p:nvPr/>
            </p:nvSpPr>
            <p:spPr>
              <a:xfrm>
                <a:off x="428596" y="1085840"/>
                <a:ext cx="918970"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95" name="TextBox 94"/>
              <p:cNvSpPr txBox="1"/>
              <p:nvPr/>
            </p:nvSpPr>
            <p:spPr>
              <a:xfrm>
                <a:off x="428596" y="1233478"/>
                <a:ext cx="1244315" cy="276999"/>
              </a:xfrm>
              <a:prstGeom prst="rect">
                <a:avLst/>
              </a:prstGeom>
              <a:noFill/>
            </p:spPr>
            <p:txBody>
              <a:bodyPr wrap="none" rtlCol="0">
                <a:spAutoFit/>
              </a:bodyPr>
              <a:lstStyle/>
              <a:p>
                <a:r>
                  <a:rPr lang="en-US" altLang="zh-CN" sz="1200" b="1" dirty="0">
                    <a:solidFill>
                      <a:srgbClr val="11576A"/>
                    </a:solidFill>
                    <a:latin typeface="+mn-ea"/>
                  </a:rPr>
                  <a:t>read from file</a:t>
                </a:r>
                <a:endParaRPr lang="zh-CN" altLang="en-US" sz="1200" b="1" dirty="0">
                  <a:solidFill>
                    <a:srgbClr val="11576A"/>
                  </a:solidFill>
                  <a:latin typeface="+mn-ea"/>
                </a:endParaRPr>
              </a:p>
            </p:txBody>
          </p:sp>
        </p:grpSp>
        <p:sp>
          <p:nvSpPr>
            <p:cNvPr id="109" name="右大括号 108"/>
            <p:cNvSpPr/>
            <p:nvPr/>
          </p:nvSpPr>
          <p:spPr>
            <a:xfrm>
              <a:off x="2237595" y="1743292"/>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409488" y="1843653"/>
              <a:ext cx="915635" cy="311041"/>
              <a:chOff x="2409488" y="1843653"/>
              <a:chExt cx="915635" cy="311041"/>
            </a:xfrm>
          </p:grpSpPr>
          <p:sp>
            <p:nvSpPr>
              <p:cNvPr id="161" name="矩形 160"/>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2409488" y="1846917"/>
                <a:ext cx="915635"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38" name="组合 137"/>
          <p:cNvGrpSpPr/>
          <p:nvPr/>
        </p:nvGrpSpPr>
        <p:grpSpPr>
          <a:xfrm>
            <a:off x="3407591" y="2141617"/>
            <a:ext cx="5098639" cy="2661555"/>
            <a:chOff x="3314555" y="915988"/>
            <a:chExt cx="6635347" cy="3463737"/>
          </a:xfrm>
        </p:grpSpPr>
        <p:grpSp>
          <p:nvGrpSpPr>
            <p:cNvPr id="134" name="组合 133"/>
            <p:cNvGrpSpPr/>
            <p:nvPr/>
          </p:nvGrpSpPr>
          <p:grpSpPr>
            <a:xfrm>
              <a:off x="3639498" y="915988"/>
              <a:ext cx="6310404" cy="3224626"/>
              <a:chOff x="3639498" y="915988"/>
              <a:chExt cx="6310404" cy="3224626"/>
            </a:xfrm>
          </p:grpSpPr>
          <p:grpSp>
            <p:nvGrpSpPr>
              <p:cNvPr id="82" name="组合 81"/>
              <p:cNvGrpSpPr/>
              <p:nvPr/>
            </p:nvGrpSpPr>
            <p:grpSpPr>
              <a:xfrm>
                <a:off x="3994977" y="915988"/>
                <a:ext cx="5954925" cy="3224626"/>
                <a:chOff x="2957126" y="827138"/>
                <a:chExt cx="5954925" cy="3224626"/>
              </a:xfrm>
            </p:grpSpPr>
            <p:grpSp>
              <p:nvGrpSpPr>
                <p:cNvPr id="66" name="组合 65"/>
                <p:cNvGrpSpPr/>
                <p:nvPr/>
              </p:nvGrpSpPr>
              <p:grpSpPr>
                <a:xfrm>
                  <a:off x="3142446" y="827138"/>
                  <a:ext cx="4320793" cy="2881270"/>
                  <a:chOff x="3142446" y="827138"/>
                  <a:chExt cx="4320793" cy="2881270"/>
                </a:xfrm>
              </p:grpSpPr>
              <p:grpSp>
                <p:nvGrpSpPr>
                  <p:cNvPr id="65" name="组合 64"/>
                  <p:cNvGrpSpPr/>
                  <p:nvPr/>
                </p:nvGrpSpPr>
                <p:grpSpPr>
                  <a:xfrm>
                    <a:off x="3143240" y="1115614"/>
                    <a:ext cx="3960000" cy="2592794"/>
                    <a:chOff x="4562475" y="695312"/>
                    <a:chExt cx="3960000" cy="2592794"/>
                  </a:xfrm>
                  <a:gradFill>
                    <a:gsLst>
                      <a:gs pos="100000">
                        <a:srgbClr val="666666"/>
                      </a:gs>
                      <a:gs pos="0">
                        <a:srgbClr val="CCCCCC"/>
                      </a:gs>
                      <a:gs pos="100000">
                        <a:schemeClr val="accent1">
                          <a:tint val="23500"/>
                          <a:satMod val="160000"/>
                        </a:schemeClr>
                      </a:gs>
                    </a:gsLst>
                    <a:lin ang="5400000" scaled="0"/>
                  </a:gradFill>
                </p:grpSpPr>
                <p:sp>
                  <p:nvSpPr>
                    <p:cNvPr id="42" name="矩形 41"/>
                    <p:cNvSpPr/>
                    <p:nvPr/>
                  </p:nvSpPr>
                  <p:spPr>
                    <a:xfrm>
                      <a:off x="4562475" y="695312"/>
                      <a:ext cx="3960000" cy="2592000"/>
                    </a:xfrm>
                    <a:prstGeom prst="rect">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16200000" flipH="1">
                      <a:off x="5428720"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8355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6147965"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6200000" flipH="1">
                      <a:off x="4711586"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686393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0800000" flipH="1">
                      <a:off x="4562475" y="300037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0800000" flipH="1">
                      <a:off x="4562475" y="271462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4562475" y="242887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4562475" y="2143122"/>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4562475" y="1857370"/>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4562475" y="157161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4562475" y="128586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0800000" flipH="1">
                      <a:off x="4562475" y="100011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flipV="1">
                    <a:off x="3143239" y="3699222"/>
                    <a:ext cx="4320000" cy="6"/>
                  </a:xfrm>
                  <a:prstGeom prst="line">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1703240" y="2266344"/>
                    <a:ext cx="2880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内容占位符 2"/>
                <p:cNvSpPr txBox="1">
                  <a:spLocks/>
                </p:cNvSpPr>
                <p:nvPr/>
              </p:nvSpPr>
              <p:spPr>
                <a:xfrm>
                  <a:off x="2957126" y="3694574"/>
                  <a:ext cx="595492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en-US" altLang="zh-CN" sz="1200" dirty="0"/>
                    <a:t> 0         8         16         24        32       40</a:t>
                  </a:r>
                  <a:endParaRPr kumimoji="0" lang="zh-CN" altLang="en-US" sz="1200" b="1" i="0" u="none" strike="noStrike" kern="1200" cap="none" spc="0" normalizeH="0" baseline="0" noProof="0" dirty="0">
                    <a:ln>
                      <a:noFill/>
                    </a:ln>
                    <a:solidFill>
                      <a:srgbClr val="11576A"/>
                    </a:solidFill>
                    <a:effectLst/>
                    <a:uLnTx/>
                    <a:uFillTx/>
                  </a:endParaRPr>
                </a:p>
              </p:txBody>
            </p:sp>
          </p:grpSp>
          <p:grpSp>
            <p:nvGrpSpPr>
              <p:cNvPr id="133" name="组合 132"/>
              <p:cNvGrpSpPr/>
              <p:nvPr/>
            </p:nvGrpSpPr>
            <p:grpSpPr>
              <a:xfrm>
                <a:off x="3639498" y="1338856"/>
                <a:ext cx="468398" cy="2277261"/>
                <a:chOff x="3639498" y="1338856"/>
                <a:chExt cx="468398" cy="2277261"/>
              </a:xfrm>
            </p:grpSpPr>
            <p:sp>
              <p:nvSpPr>
                <p:cNvPr id="125" name="TextBox 124"/>
                <p:cNvSpPr txBox="1"/>
                <p:nvPr/>
              </p:nvSpPr>
              <p:spPr>
                <a:xfrm>
                  <a:off x="3639498" y="1338856"/>
                  <a:ext cx="468398" cy="277000"/>
                </a:xfrm>
                <a:prstGeom prst="rect">
                  <a:avLst/>
                </a:prstGeom>
                <a:noFill/>
              </p:spPr>
              <p:txBody>
                <a:bodyPr wrap="none" rtlCol="0">
                  <a:spAutoFit/>
                </a:bodyPr>
                <a:lstStyle/>
                <a:p>
                  <a:r>
                    <a:rPr lang="en-US" altLang="zh-CN" sz="1200" b="1" dirty="0">
                      <a:solidFill>
                        <a:srgbClr val="11576A"/>
                      </a:solidFill>
                      <a:latin typeface="+mn-ea"/>
                    </a:rPr>
                    <a:t>160</a:t>
                  </a:r>
                  <a:endParaRPr lang="zh-CN" altLang="en-US" sz="1200" b="1" dirty="0">
                    <a:solidFill>
                      <a:srgbClr val="11576A"/>
                    </a:solidFill>
                    <a:latin typeface="+mn-ea"/>
                  </a:endParaRPr>
                </a:p>
              </p:txBody>
            </p:sp>
            <p:sp>
              <p:nvSpPr>
                <p:cNvPr id="126" name="TextBox 125"/>
                <p:cNvSpPr txBox="1"/>
                <p:nvPr/>
              </p:nvSpPr>
              <p:spPr>
                <a:xfrm>
                  <a:off x="3639498" y="1634134"/>
                  <a:ext cx="468398" cy="276999"/>
                </a:xfrm>
                <a:prstGeom prst="rect">
                  <a:avLst/>
                </a:prstGeom>
                <a:noFill/>
              </p:spPr>
              <p:txBody>
                <a:bodyPr wrap="none" rtlCol="0">
                  <a:spAutoFit/>
                </a:bodyPr>
                <a:lstStyle/>
                <a:p>
                  <a:r>
                    <a:rPr lang="en-US" altLang="zh-CN" sz="1200" b="1">
                      <a:solidFill>
                        <a:srgbClr val="11576A"/>
                      </a:solidFill>
                      <a:latin typeface="+mn-ea"/>
                    </a:rPr>
                    <a:t>140</a:t>
                  </a:r>
                  <a:endParaRPr lang="zh-CN" altLang="en-US" sz="1200" b="1">
                    <a:solidFill>
                      <a:srgbClr val="11576A"/>
                    </a:solidFill>
                    <a:latin typeface="+mn-ea"/>
                  </a:endParaRPr>
                </a:p>
              </p:txBody>
            </p:sp>
            <p:sp>
              <p:nvSpPr>
                <p:cNvPr id="127" name="TextBox 126"/>
                <p:cNvSpPr txBox="1"/>
                <p:nvPr/>
              </p:nvSpPr>
              <p:spPr>
                <a:xfrm>
                  <a:off x="3639498" y="1910360"/>
                  <a:ext cx="468398" cy="276999"/>
                </a:xfrm>
                <a:prstGeom prst="rect">
                  <a:avLst/>
                </a:prstGeom>
                <a:noFill/>
              </p:spPr>
              <p:txBody>
                <a:bodyPr wrap="none" rtlCol="0">
                  <a:spAutoFit/>
                </a:bodyPr>
                <a:lstStyle/>
                <a:p>
                  <a:r>
                    <a:rPr lang="en-US" altLang="zh-CN" sz="1200" b="1">
                      <a:solidFill>
                        <a:srgbClr val="11576A"/>
                      </a:solidFill>
                      <a:latin typeface="+mn-ea"/>
                    </a:rPr>
                    <a:t>120</a:t>
                  </a:r>
                  <a:endParaRPr lang="zh-CN" altLang="en-US" sz="1200" b="1">
                    <a:solidFill>
                      <a:srgbClr val="11576A"/>
                    </a:solidFill>
                    <a:latin typeface="+mn-ea"/>
                  </a:endParaRPr>
                </a:p>
              </p:txBody>
            </p:sp>
            <p:sp>
              <p:nvSpPr>
                <p:cNvPr id="128" name="TextBox 127"/>
                <p:cNvSpPr txBox="1"/>
                <p:nvPr/>
              </p:nvSpPr>
              <p:spPr>
                <a:xfrm>
                  <a:off x="3639498" y="2205638"/>
                  <a:ext cx="468398" cy="276999"/>
                </a:xfrm>
                <a:prstGeom prst="rect">
                  <a:avLst/>
                </a:prstGeom>
                <a:noFill/>
              </p:spPr>
              <p:txBody>
                <a:bodyPr wrap="none" rtlCol="0">
                  <a:spAutoFit/>
                </a:bodyPr>
                <a:lstStyle/>
                <a:p>
                  <a:r>
                    <a:rPr lang="en-US" altLang="zh-CN" sz="1200" b="1">
                      <a:solidFill>
                        <a:srgbClr val="11576A"/>
                      </a:solidFill>
                      <a:latin typeface="+mn-ea"/>
                    </a:rPr>
                    <a:t>100</a:t>
                  </a:r>
                  <a:endParaRPr lang="zh-CN" altLang="en-US" sz="1200" b="1">
                    <a:solidFill>
                      <a:srgbClr val="11576A"/>
                    </a:solidFill>
                    <a:latin typeface="+mn-ea"/>
                  </a:endParaRPr>
                </a:p>
              </p:txBody>
            </p:sp>
            <p:sp>
              <p:nvSpPr>
                <p:cNvPr id="129" name="TextBox 128"/>
                <p:cNvSpPr txBox="1"/>
                <p:nvPr/>
              </p:nvSpPr>
              <p:spPr>
                <a:xfrm>
                  <a:off x="3732406" y="2481864"/>
                  <a:ext cx="373820" cy="276999"/>
                </a:xfrm>
                <a:prstGeom prst="rect">
                  <a:avLst/>
                </a:prstGeom>
                <a:noFill/>
              </p:spPr>
              <p:txBody>
                <a:bodyPr wrap="none" rtlCol="0">
                  <a:spAutoFit/>
                </a:bodyPr>
                <a:lstStyle/>
                <a:p>
                  <a:r>
                    <a:rPr lang="en-US" altLang="zh-CN" sz="1200" b="1">
                      <a:solidFill>
                        <a:srgbClr val="11576A"/>
                      </a:solidFill>
                      <a:latin typeface="+mn-ea"/>
                    </a:rPr>
                    <a:t>80</a:t>
                  </a:r>
                  <a:endParaRPr lang="zh-CN" altLang="en-US" sz="1200" b="1">
                    <a:solidFill>
                      <a:srgbClr val="11576A"/>
                    </a:solidFill>
                    <a:latin typeface="+mn-ea"/>
                  </a:endParaRPr>
                </a:p>
              </p:txBody>
            </p:sp>
            <p:sp>
              <p:nvSpPr>
                <p:cNvPr id="130" name="TextBox 129"/>
                <p:cNvSpPr txBox="1"/>
                <p:nvPr/>
              </p:nvSpPr>
              <p:spPr>
                <a:xfrm>
                  <a:off x="3732406" y="2777140"/>
                  <a:ext cx="373820" cy="276999"/>
                </a:xfrm>
                <a:prstGeom prst="rect">
                  <a:avLst/>
                </a:prstGeom>
                <a:noFill/>
              </p:spPr>
              <p:txBody>
                <a:bodyPr wrap="none" rtlCol="0">
                  <a:spAutoFit/>
                </a:bodyPr>
                <a:lstStyle/>
                <a:p>
                  <a:r>
                    <a:rPr lang="en-US" altLang="zh-CN" sz="1200" b="1">
                      <a:solidFill>
                        <a:srgbClr val="11576A"/>
                      </a:solidFill>
                      <a:latin typeface="+mn-ea"/>
                    </a:rPr>
                    <a:t>60</a:t>
                  </a:r>
                  <a:endParaRPr lang="zh-CN" altLang="en-US" sz="1200" b="1">
                    <a:solidFill>
                      <a:srgbClr val="11576A"/>
                    </a:solidFill>
                    <a:latin typeface="+mn-ea"/>
                  </a:endParaRPr>
                </a:p>
              </p:txBody>
            </p:sp>
            <p:sp>
              <p:nvSpPr>
                <p:cNvPr id="131" name="TextBox 130"/>
                <p:cNvSpPr txBox="1"/>
                <p:nvPr/>
              </p:nvSpPr>
              <p:spPr>
                <a:xfrm>
                  <a:off x="3732406" y="3053368"/>
                  <a:ext cx="373820" cy="276999"/>
                </a:xfrm>
                <a:prstGeom prst="rect">
                  <a:avLst/>
                </a:prstGeom>
                <a:noFill/>
              </p:spPr>
              <p:txBody>
                <a:bodyPr wrap="none" rtlCol="0">
                  <a:spAutoFit/>
                </a:bodyPr>
                <a:lstStyle/>
                <a:p>
                  <a:r>
                    <a:rPr lang="en-US" altLang="zh-CN" sz="1200" b="1">
                      <a:solidFill>
                        <a:srgbClr val="11576A"/>
                      </a:solidFill>
                      <a:latin typeface="+mn-ea"/>
                    </a:rPr>
                    <a:t>40</a:t>
                  </a:r>
                  <a:endParaRPr lang="zh-CN" altLang="en-US" sz="1200" b="1">
                    <a:solidFill>
                      <a:srgbClr val="11576A"/>
                    </a:solidFill>
                    <a:latin typeface="+mn-ea"/>
                  </a:endParaRPr>
                </a:p>
              </p:txBody>
            </p:sp>
            <p:sp>
              <p:nvSpPr>
                <p:cNvPr id="132" name="TextBox 131"/>
                <p:cNvSpPr txBox="1"/>
                <p:nvPr/>
              </p:nvSpPr>
              <p:spPr>
                <a:xfrm>
                  <a:off x="3732406" y="3339118"/>
                  <a:ext cx="373820" cy="276999"/>
                </a:xfrm>
                <a:prstGeom prst="rect">
                  <a:avLst/>
                </a:prstGeom>
                <a:noFill/>
              </p:spPr>
              <p:txBody>
                <a:bodyPr wrap="none" rtlCol="0">
                  <a:spAutoFit/>
                </a:bodyPr>
                <a:lstStyle/>
                <a:p>
                  <a:r>
                    <a:rPr lang="en-US" altLang="zh-CN" sz="1200" b="1">
                      <a:solidFill>
                        <a:srgbClr val="11576A"/>
                      </a:solidFill>
                      <a:latin typeface="+mn-ea"/>
                    </a:rPr>
                    <a:t>20</a:t>
                  </a:r>
                  <a:endParaRPr lang="zh-CN" altLang="en-US" sz="1200" b="1">
                    <a:solidFill>
                      <a:srgbClr val="11576A"/>
                    </a:solidFill>
                    <a:latin typeface="+mn-ea"/>
                  </a:endParaRPr>
                </a:p>
              </p:txBody>
            </p:sp>
          </p:grpSp>
        </p:grpSp>
        <p:sp>
          <p:nvSpPr>
            <p:cNvPr id="136" name="TextBox 135"/>
            <p:cNvSpPr txBox="1"/>
            <p:nvPr/>
          </p:nvSpPr>
          <p:spPr>
            <a:xfrm rot="10800000">
              <a:off x="3314555" y="1620615"/>
              <a:ext cx="520701" cy="1780730"/>
            </a:xfrm>
            <a:prstGeom prst="rect">
              <a:avLst/>
            </a:prstGeom>
            <a:noFill/>
          </p:spPr>
          <p:txBody>
            <a:bodyPr vert="vert" wrap="none" rtlCol="0">
              <a:spAutoFit/>
            </a:bodyPr>
            <a:lstStyle/>
            <a:p>
              <a:r>
                <a:rPr lang="en-US" altLang="zh-CN" sz="1400" b="1" dirty="0">
                  <a:solidFill>
                    <a:srgbClr val="11576A"/>
                  </a:solidFill>
                  <a:latin typeface="+mj-ea"/>
                  <a:ea typeface="+mj-ea"/>
                </a:rPr>
                <a:t>CPU</a:t>
              </a:r>
              <a:r>
                <a:rPr lang="zh-CN" altLang="en-US" sz="1400" b="1" dirty="0">
                  <a:solidFill>
                    <a:srgbClr val="11576A"/>
                  </a:solidFill>
                  <a:latin typeface="+mj-ea"/>
                  <a:ea typeface="+mj-ea"/>
                </a:rPr>
                <a:t>计算的频率</a:t>
              </a:r>
            </a:p>
          </p:txBody>
        </p:sp>
        <p:sp>
          <p:nvSpPr>
            <p:cNvPr id="137" name="TextBox 136"/>
            <p:cNvSpPr txBox="1"/>
            <p:nvPr/>
          </p:nvSpPr>
          <p:spPr>
            <a:xfrm>
              <a:off x="4643438" y="4071948"/>
              <a:ext cx="2287806" cy="307777"/>
            </a:xfrm>
            <a:prstGeom prst="rect">
              <a:avLst/>
            </a:prstGeom>
            <a:noFill/>
          </p:spPr>
          <p:txBody>
            <a:bodyPr wrap="none" rtlCol="0">
              <a:spAutoFit/>
            </a:bodyPr>
            <a:lstStyle/>
            <a:p>
              <a:r>
                <a:rPr lang="zh-CN" altLang="en-US" sz="1400" b="1" dirty="0">
                  <a:solidFill>
                    <a:srgbClr val="11576A"/>
                  </a:solidFill>
                  <a:latin typeface="+mn-ea"/>
                </a:rPr>
                <a:t>每次</a:t>
              </a:r>
              <a:r>
                <a:rPr lang="en-US" altLang="zh-CN" sz="1400" b="1" dirty="0">
                  <a:solidFill>
                    <a:srgbClr val="11576A"/>
                  </a:solidFill>
                  <a:latin typeface="+mn-ea"/>
                </a:rPr>
                <a:t>CPU</a:t>
              </a:r>
              <a:r>
                <a:rPr lang="zh-CN" altLang="en-US" sz="1400" b="1" dirty="0">
                  <a:solidFill>
                    <a:srgbClr val="11576A"/>
                  </a:solidFill>
                  <a:latin typeface="+mn-ea"/>
                </a:rPr>
                <a:t>计算的时间</a:t>
              </a:r>
              <a:r>
                <a:rPr lang="en-US" altLang="zh-CN" sz="1400" b="1" dirty="0">
                  <a:solidFill>
                    <a:srgbClr val="11576A"/>
                  </a:solidFill>
                  <a:latin typeface="+mn-ea"/>
                </a:rPr>
                <a:t>(</a:t>
              </a:r>
              <a:r>
                <a:rPr lang="zh-CN" altLang="en-US" sz="1400" b="1" dirty="0">
                  <a:solidFill>
                    <a:srgbClr val="11576A"/>
                  </a:solidFill>
                  <a:latin typeface="+mn-ea"/>
                </a:rPr>
                <a:t>毫秒</a:t>
              </a:r>
              <a:r>
                <a:rPr lang="en-US" altLang="zh-CN" sz="1400" b="1" dirty="0">
                  <a:solidFill>
                    <a:srgbClr val="11576A"/>
                  </a:solidFill>
                  <a:latin typeface="+mn-ea"/>
                </a:rPr>
                <a:t>)</a:t>
              </a:r>
              <a:endParaRPr lang="zh-CN" altLang="en-US" sz="1400" b="1" dirty="0">
                <a:solidFill>
                  <a:srgbClr val="11576A"/>
                </a:solidFill>
                <a:latin typeface="+mn-ea"/>
              </a:endParaRPr>
            </a:p>
          </p:txBody>
        </p:sp>
      </p:grpSp>
      <p:grpSp>
        <p:nvGrpSpPr>
          <p:cNvPr id="4" name="组合 3"/>
          <p:cNvGrpSpPr/>
          <p:nvPr/>
        </p:nvGrpSpPr>
        <p:grpSpPr>
          <a:xfrm>
            <a:off x="716029" y="2541112"/>
            <a:ext cx="2597742" cy="307777"/>
            <a:chOff x="716029" y="2350502"/>
            <a:chExt cx="2597742" cy="307777"/>
          </a:xfrm>
        </p:grpSpPr>
        <p:grpSp>
          <p:nvGrpSpPr>
            <p:cNvPr id="91" name="组合 90"/>
            <p:cNvGrpSpPr/>
            <p:nvPr/>
          </p:nvGrpSpPr>
          <p:grpSpPr>
            <a:xfrm>
              <a:off x="716029" y="2363270"/>
              <a:ext cx="1327444" cy="288000"/>
              <a:chOff x="2190787" y="1857370"/>
              <a:chExt cx="1327444" cy="288000"/>
            </a:xfrm>
          </p:grpSpPr>
          <p:sp>
            <p:nvSpPr>
              <p:cNvPr id="84" name="矩形 83"/>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2278637" y="1886108"/>
                <a:ext cx="934871"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47" name="右大括号 146"/>
            <p:cNvSpPr/>
            <p:nvPr/>
          </p:nvSpPr>
          <p:spPr>
            <a:xfrm>
              <a:off x="2220752" y="2360315"/>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2" name="组合 151"/>
            <p:cNvGrpSpPr/>
            <p:nvPr/>
          </p:nvGrpSpPr>
          <p:grpSpPr>
            <a:xfrm>
              <a:off x="2439274" y="2350502"/>
              <a:ext cx="874497" cy="307777"/>
              <a:chOff x="2190787" y="1841238"/>
              <a:chExt cx="874497" cy="307777"/>
            </a:xfrm>
          </p:grpSpPr>
          <p:sp>
            <p:nvSpPr>
              <p:cNvPr id="153" name="矩形 152"/>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TextBox 87"/>
              <p:cNvSpPr txBox="1"/>
              <p:nvPr/>
            </p:nvSpPr>
            <p:spPr>
              <a:xfrm>
                <a:off x="2228195" y="1841238"/>
                <a:ext cx="83708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6" name="组合 5"/>
          <p:cNvGrpSpPr/>
          <p:nvPr/>
        </p:nvGrpSpPr>
        <p:grpSpPr>
          <a:xfrm>
            <a:off x="721543" y="3520003"/>
            <a:ext cx="2570181" cy="307777"/>
            <a:chOff x="721543" y="3329393"/>
            <a:chExt cx="2570181" cy="307777"/>
          </a:xfrm>
        </p:grpSpPr>
        <p:grpSp>
          <p:nvGrpSpPr>
            <p:cNvPr id="135" name="组合 134"/>
            <p:cNvGrpSpPr/>
            <p:nvPr/>
          </p:nvGrpSpPr>
          <p:grpSpPr>
            <a:xfrm>
              <a:off x="721543" y="3334355"/>
              <a:ext cx="1327444" cy="288000"/>
              <a:chOff x="2190787" y="1857370"/>
              <a:chExt cx="1327444" cy="288000"/>
            </a:xfrm>
          </p:grpSpPr>
          <p:sp>
            <p:nvSpPr>
              <p:cNvPr id="139" name="矩形 138"/>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87"/>
              <p:cNvSpPr txBox="1"/>
              <p:nvPr/>
            </p:nvSpPr>
            <p:spPr>
              <a:xfrm>
                <a:off x="2278637" y="1886108"/>
                <a:ext cx="934871"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0" name="右大括号 149"/>
            <p:cNvSpPr/>
            <p:nvPr/>
          </p:nvSpPr>
          <p:spPr>
            <a:xfrm>
              <a:off x="2198094" y="3330619"/>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5" name="组合 154"/>
            <p:cNvGrpSpPr/>
            <p:nvPr/>
          </p:nvGrpSpPr>
          <p:grpSpPr>
            <a:xfrm>
              <a:off x="2417227" y="3329393"/>
              <a:ext cx="874497" cy="307777"/>
              <a:chOff x="2190787" y="1841238"/>
              <a:chExt cx="874497" cy="307777"/>
            </a:xfrm>
          </p:grpSpPr>
          <p:sp>
            <p:nvSpPr>
              <p:cNvPr id="156" name="矩形 155"/>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TextBox 87"/>
              <p:cNvSpPr txBox="1"/>
              <p:nvPr/>
            </p:nvSpPr>
            <p:spPr>
              <a:xfrm>
                <a:off x="2228195" y="1841238"/>
                <a:ext cx="83708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9" name="组合 8"/>
          <p:cNvGrpSpPr/>
          <p:nvPr/>
        </p:nvGrpSpPr>
        <p:grpSpPr>
          <a:xfrm>
            <a:off x="716029" y="4536334"/>
            <a:ext cx="2561588" cy="307777"/>
            <a:chOff x="716029" y="4345724"/>
            <a:chExt cx="2561588" cy="307777"/>
          </a:xfrm>
        </p:grpSpPr>
        <p:grpSp>
          <p:nvGrpSpPr>
            <p:cNvPr id="142" name="组合 141"/>
            <p:cNvGrpSpPr/>
            <p:nvPr/>
          </p:nvGrpSpPr>
          <p:grpSpPr>
            <a:xfrm>
              <a:off x="716029" y="4348575"/>
              <a:ext cx="1327444" cy="288000"/>
              <a:chOff x="2190787" y="1857370"/>
              <a:chExt cx="1327444" cy="288000"/>
            </a:xfrm>
          </p:grpSpPr>
          <p:sp>
            <p:nvSpPr>
              <p:cNvPr id="143" name="矩形 142"/>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87"/>
              <p:cNvSpPr txBox="1"/>
              <p:nvPr/>
            </p:nvSpPr>
            <p:spPr>
              <a:xfrm>
                <a:off x="2278637" y="1886108"/>
                <a:ext cx="934871"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1" name="右大括号 150"/>
            <p:cNvSpPr/>
            <p:nvPr/>
          </p:nvSpPr>
          <p:spPr>
            <a:xfrm>
              <a:off x="2198094" y="4347146"/>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8" name="组合 157"/>
            <p:cNvGrpSpPr/>
            <p:nvPr/>
          </p:nvGrpSpPr>
          <p:grpSpPr>
            <a:xfrm>
              <a:off x="2403120" y="4345724"/>
              <a:ext cx="874497" cy="307777"/>
              <a:chOff x="2190787" y="1841238"/>
              <a:chExt cx="874497" cy="307777"/>
            </a:xfrm>
          </p:grpSpPr>
          <p:sp>
            <p:nvSpPr>
              <p:cNvPr id="159" name="矩形 158"/>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TextBox 87"/>
              <p:cNvSpPr txBox="1"/>
              <p:nvPr/>
            </p:nvSpPr>
            <p:spPr>
              <a:xfrm>
                <a:off x="2228195" y="1841238"/>
                <a:ext cx="83708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5" name="组合 4"/>
          <p:cNvGrpSpPr/>
          <p:nvPr/>
        </p:nvGrpSpPr>
        <p:grpSpPr>
          <a:xfrm>
            <a:off x="675970" y="2875692"/>
            <a:ext cx="2657439" cy="586564"/>
            <a:chOff x="675970" y="2685082"/>
            <a:chExt cx="2657439" cy="586564"/>
          </a:xfrm>
        </p:grpSpPr>
        <p:sp>
          <p:nvSpPr>
            <p:cNvPr id="103" name="矩形 102"/>
            <p:cNvSpPr/>
            <p:nvPr/>
          </p:nvSpPr>
          <p:spPr>
            <a:xfrm>
              <a:off x="716386" y="2709817"/>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5" name="组合 104"/>
            <p:cNvGrpSpPr/>
            <p:nvPr/>
          </p:nvGrpSpPr>
          <p:grpSpPr>
            <a:xfrm>
              <a:off x="675970" y="2685082"/>
              <a:ext cx="1408719" cy="586564"/>
              <a:chOff x="428596" y="1785932"/>
              <a:chExt cx="1408719" cy="586564"/>
            </a:xfrm>
          </p:grpSpPr>
          <p:sp>
            <p:nvSpPr>
              <p:cNvPr id="96" name="TextBox 95"/>
              <p:cNvSpPr txBox="1"/>
              <p:nvPr/>
            </p:nvSpPr>
            <p:spPr>
              <a:xfrm>
                <a:off x="428596" y="1785932"/>
                <a:ext cx="1408719" cy="276999"/>
              </a:xfrm>
              <a:prstGeom prst="rect">
                <a:avLst/>
              </a:prstGeom>
              <a:noFill/>
            </p:spPr>
            <p:txBody>
              <a:bodyPr wrap="none" rtlCol="0">
                <a:spAutoFit/>
              </a:bodyPr>
              <a:lstStyle/>
              <a:p>
                <a:r>
                  <a:rPr lang="en-US" altLang="zh-CN" sz="1200" b="1">
                    <a:solidFill>
                      <a:srgbClr val="11576A"/>
                    </a:solidFill>
                    <a:latin typeface="+mn-ea"/>
                  </a:rPr>
                  <a:t>store increment</a:t>
                </a:r>
                <a:endParaRPr lang="zh-CN" altLang="en-US" sz="1200" b="1">
                  <a:solidFill>
                    <a:srgbClr val="11576A"/>
                  </a:solidFill>
                  <a:latin typeface="+mn-ea"/>
                </a:endParaRPr>
              </a:p>
            </p:txBody>
          </p:sp>
          <p:sp>
            <p:nvSpPr>
              <p:cNvPr id="97" name="TextBox 96"/>
              <p:cNvSpPr txBox="1"/>
              <p:nvPr/>
            </p:nvSpPr>
            <p:spPr>
              <a:xfrm>
                <a:off x="428596" y="1947858"/>
                <a:ext cx="611065" cy="276999"/>
              </a:xfrm>
              <a:prstGeom prst="rect">
                <a:avLst/>
              </a:prstGeom>
              <a:noFill/>
            </p:spPr>
            <p:txBody>
              <a:bodyPr wrap="none" rtlCol="0">
                <a:spAutoFit/>
              </a:bodyPr>
              <a:lstStyle/>
              <a:p>
                <a:r>
                  <a:rPr lang="en-US" altLang="zh-CN" sz="1200" b="1">
                    <a:solidFill>
                      <a:srgbClr val="11576A"/>
                    </a:solidFill>
                    <a:latin typeface="+mn-ea"/>
                  </a:rPr>
                  <a:t>index</a:t>
                </a:r>
                <a:endParaRPr lang="zh-CN" altLang="en-US" sz="1200" b="1">
                  <a:solidFill>
                    <a:srgbClr val="11576A"/>
                  </a:solidFill>
                  <a:latin typeface="+mn-ea"/>
                </a:endParaRPr>
              </a:p>
            </p:txBody>
          </p:sp>
          <p:sp>
            <p:nvSpPr>
              <p:cNvPr id="98" name="TextBox 97"/>
              <p:cNvSpPr txBox="1"/>
              <p:nvPr/>
            </p:nvSpPr>
            <p:spPr>
              <a:xfrm>
                <a:off x="428596" y="2095497"/>
                <a:ext cx="1079847" cy="276999"/>
              </a:xfrm>
              <a:prstGeom prst="rect">
                <a:avLst/>
              </a:prstGeom>
              <a:noFill/>
            </p:spPr>
            <p:txBody>
              <a:bodyPr wrap="none" rtlCol="0">
                <a:spAutoFit/>
              </a:bodyPr>
              <a:lstStyle/>
              <a:p>
                <a:r>
                  <a:rPr lang="en-US" altLang="zh-CN" sz="1200" b="1">
                    <a:solidFill>
                      <a:srgbClr val="11576A"/>
                    </a:solidFill>
                    <a:latin typeface="+mn-ea"/>
                  </a:rPr>
                  <a:t>write to file</a:t>
                </a:r>
                <a:endParaRPr lang="zh-CN" altLang="en-US" sz="1200" b="1">
                  <a:solidFill>
                    <a:srgbClr val="11576A"/>
                  </a:solidFill>
                  <a:latin typeface="+mn-ea"/>
                </a:endParaRPr>
              </a:p>
            </p:txBody>
          </p:sp>
        </p:grpSp>
        <p:sp>
          <p:nvSpPr>
            <p:cNvPr id="145" name="右大括号 144"/>
            <p:cNvSpPr/>
            <p:nvPr/>
          </p:nvSpPr>
          <p:spPr>
            <a:xfrm>
              <a:off x="2205995" y="2707523"/>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2417774" y="2856106"/>
              <a:ext cx="915635" cy="311041"/>
              <a:chOff x="2409488" y="1843653"/>
              <a:chExt cx="915635" cy="311041"/>
            </a:xfrm>
          </p:grpSpPr>
          <p:sp>
            <p:nvSpPr>
              <p:cNvPr id="163" name="矩形 162"/>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16"/>
              <p:cNvSpPr txBox="1"/>
              <p:nvPr/>
            </p:nvSpPr>
            <p:spPr>
              <a:xfrm>
                <a:off x="2409488" y="1846917"/>
                <a:ext cx="915635"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7" name="组合 6"/>
          <p:cNvGrpSpPr/>
          <p:nvPr/>
        </p:nvGrpSpPr>
        <p:grpSpPr>
          <a:xfrm>
            <a:off x="675970" y="3879814"/>
            <a:ext cx="2628778" cy="587336"/>
            <a:chOff x="675970" y="3689204"/>
            <a:chExt cx="2628778" cy="587336"/>
          </a:xfrm>
        </p:grpSpPr>
        <p:sp>
          <p:nvSpPr>
            <p:cNvPr id="141" name="矩形 140"/>
            <p:cNvSpPr/>
            <p:nvPr/>
          </p:nvSpPr>
          <p:spPr>
            <a:xfrm>
              <a:off x="721971" y="3697582"/>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6" name="组合 105"/>
            <p:cNvGrpSpPr/>
            <p:nvPr/>
          </p:nvGrpSpPr>
          <p:grpSpPr>
            <a:xfrm>
              <a:off x="675970" y="3689204"/>
              <a:ext cx="1244315" cy="587336"/>
              <a:chOff x="428596" y="2704329"/>
              <a:chExt cx="1244315" cy="587336"/>
            </a:xfrm>
          </p:grpSpPr>
          <p:sp>
            <p:nvSpPr>
              <p:cNvPr id="99" name="TextBox 98"/>
              <p:cNvSpPr txBox="1"/>
              <p:nvPr/>
            </p:nvSpPr>
            <p:spPr>
              <a:xfrm>
                <a:off x="428596" y="2704329"/>
                <a:ext cx="960456" cy="276999"/>
              </a:xfrm>
              <a:prstGeom prst="rect">
                <a:avLst/>
              </a:prstGeom>
              <a:noFill/>
            </p:spPr>
            <p:txBody>
              <a:bodyPr wrap="none" rtlCol="0">
                <a:spAutoFit/>
              </a:bodyPr>
              <a:lstStyle/>
              <a:p>
                <a:r>
                  <a:rPr lang="en-US" altLang="zh-CN" sz="1200" b="1" dirty="0">
                    <a:solidFill>
                      <a:srgbClr val="11576A"/>
                    </a:solidFill>
                    <a:latin typeface="+mn-ea"/>
                  </a:rPr>
                  <a:t>load store</a:t>
                </a:r>
                <a:endParaRPr lang="zh-CN" altLang="en-US" sz="1200" b="1" dirty="0">
                  <a:solidFill>
                    <a:srgbClr val="11576A"/>
                  </a:solidFill>
                  <a:latin typeface="+mn-ea"/>
                </a:endParaRPr>
              </a:p>
            </p:txBody>
          </p:sp>
          <p:sp>
            <p:nvSpPr>
              <p:cNvPr id="100" name="TextBox 99"/>
              <p:cNvSpPr txBox="1"/>
              <p:nvPr/>
            </p:nvSpPr>
            <p:spPr>
              <a:xfrm>
                <a:off x="428596" y="2861493"/>
                <a:ext cx="918970"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101" name="TextBox 100"/>
              <p:cNvSpPr txBox="1"/>
              <p:nvPr/>
            </p:nvSpPr>
            <p:spPr>
              <a:xfrm>
                <a:off x="428596" y="3014666"/>
                <a:ext cx="1244315" cy="276999"/>
              </a:xfrm>
              <a:prstGeom prst="rect">
                <a:avLst/>
              </a:prstGeom>
              <a:noFill/>
            </p:spPr>
            <p:txBody>
              <a:bodyPr wrap="none" rtlCol="0">
                <a:spAutoFit/>
              </a:bodyPr>
              <a:lstStyle/>
              <a:p>
                <a:r>
                  <a:rPr lang="en-US" altLang="zh-CN" sz="1200" b="1">
                    <a:solidFill>
                      <a:srgbClr val="11576A"/>
                    </a:solidFill>
                    <a:latin typeface="+mn-ea"/>
                  </a:rPr>
                  <a:t>read from file</a:t>
                </a:r>
                <a:endParaRPr lang="zh-CN" altLang="en-US" sz="1200" b="1">
                  <a:solidFill>
                    <a:srgbClr val="11576A"/>
                  </a:solidFill>
                  <a:latin typeface="+mn-ea"/>
                </a:endParaRPr>
              </a:p>
            </p:txBody>
          </p:sp>
        </p:grpSp>
        <p:sp>
          <p:nvSpPr>
            <p:cNvPr id="146" name="右大括号 145"/>
            <p:cNvSpPr/>
            <p:nvPr/>
          </p:nvSpPr>
          <p:spPr>
            <a:xfrm>
              <a:off x="2205995" y="3692558"/>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5" name="组合 164"/>
            <p:cNvGrpSpPr/>
            <p:nvPr/>
          </p:nvGrpSpPr>
          <p:grpSpPr>
            <a:xfrm>
              <a:off x="2389113" y="3842170"/>
              <a:ext cx="915635" cy="311041"/>
              <a:chOff x="2409488" y="1843653"/>
              <a:chExt cx="915635" cy="311041"/>
            </a:xfrm>
          </p:grpSpPr>
          <p:sp>
            <p:nvSpPr>
              <p:cNvPr id="166" name="矩形 165"/>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TextBox 116"/>
              <p:cNvSpPr txBox="1"/>
              <p:nvPr/>
            </p:nvSpPr>
            <p:spPr>
              <a:xfrm>
                <a:off x="2409488" y="1846917"/>
                <a:ext cx="915635"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0" name="组合 9"/>
          <p:cNvGrpSpPr/>
          <p:nvPr/>
        </p:nvGrpSpPr>
        <p:grpSpPr>
          <a:xfrm>
            <a:off x="4073442" y="2658787"/>
            <a:ext cx="2689776" cy="1593127"/>
            <a:chOff x="4073442" y="2658787"/>
            <a:chExt cx="2689776" cy="1593127"/>
          </a:xfrm>
        </p:grpSpPr>
        <p:cxnSp>
          <p:nvCxnSpPr>
            <p:cNvPr id="168" name="直接连接符 167"/>
            <p:cNvCxnSpPr/>
            <p:nvPr/>
          </p:nvCxnSpPr>
          <p:spPr>
            <a:xfrm rot="5400000" flipH="1" flipV="1">
              <a:off x="3497062" y="3235167"/>
              <a:ext cx="1262547" cy="109787"/>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6200000" flipV="1">
              <a:off x="3606848" y="3235167"/>
              <a:ext cx="1372334"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6200000" flipV="1">
              <a:off x="4402802" y="4031120"/>
              <a:ext cx="219573"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622376" y="4250694"/>
              <a:ext cx="2140842" cy="122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24725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up)">
                                      <p:cBhvr>
                                        <p:cTn id="12" dur="500"/>
                                        <p:tgtEl>
                                          <p:spTgt spid="81"/>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par>
                          <p:cTn id="37" fill="hold">
                            <p:stCondLst>
                              <p:cond delay="6500"/>
                            </p:stCondLst>
                            <p:childTnLst>
                              <p:par>
                                <p:cTn id="38" presetID="22" presetClass="entr" presetSubtype="1" fill="hold" grpId="0" nodeType="afterEffect">
                                  <p:stCondLst>
                                    <p:cond delay="500"/>
                                  </p:stCondLst>
                                  <p:childTnLst>
                                    <p:set>
                                      <p:cBhvr>
                                        <p:cTn id="39" dur="1" fill="hold">
                                          <p:stCondLst>
                                            <p:cond delay="0"/>
                                          </p:stCondLst>
                                        </p:cTn>
                                        <p:tgtEl>
                                          <p:spTgt spid="107"/>
                                        </p:tgtEl>
                                        <p:attrNameLst>
                                          <p:attrName>style.visibility</p:attrName>
                                        </p:attrNameLst>
                                      </p:cBhvr>
                                      <p:to>
                                        <p:strVal val="visible"/>
                                      </p:to>
                                    </p:set>
                                    <p:animEffect transition="in" filter="wipe(up)">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10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0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a:t>ucore</a:t>
            </a:r>
            <a:r>
              <a:rPr lang="zh-CN" altLang="en-US"/>
              <a:t>的线程状态</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22" name="TextBox 21"/>
          <p:cNvSpPr txBox="1"/>
          <p:nvPr/>
        </p:nvSpPr>
        <p:spPr>
          <a:xfrm>
            <a:off x="4924615" y="1500475"/>
            <a:ext cx="933269" cy="338554"/>
          </a:xfrm>
          <a:prstGeom prst="rect">
            <a:avLst/>
          </a:prstGeom>
          <a:noFill/>
        </p:spPr>
        <p:txBody>
          <a:bodyPr wrap="none" rtlCol="0">
            <a:spAutoFit/>
          </a:bodyPr>
          <a:lstStyle/>
          <a:p>
            <a:r>
              <a:rPr lang="en-US" altLang="zh-CN" sz="1600" b="1" dirty="0" err="1">
                <a:solidFill>
                  <a:srgbClr val="11576A"/>
                </a:solidFill>
                <a:latin typeface="+mn-ea"/>
              </a:rPr>
              <a:t>do_exit</a:t>
            </a:r>
            <a:endParaRPr lang="zh-CN" altLang="en-US" sz="1600" b="1" dirty="0">
              <a:solidFill>
                <a:srgbClr val="11576A"/>
              </a:solidFill>
              <a:latin typeface="+mn-ea"/>
            </a:endParaRPr>
          </a:p>
        </p:txBody>
      </p:sp>
      <p:sp>
        <p:nvSpPr>
          <p:cNvPr id="23" name="TextBox 22"/>
          <p:cNvSpPr txBox="1"/>
          <p:nvPr/>
        </p:nvSpPr>
        <p:spPr>
          <a:xfrm>
            <a:off x="1978840" y="1501861"/>
            <a:ext cx="1078116" cy="338554"/>
          </a:xfrm>
          <a:prstGeom prst="rect">
            <a:avLst/>
          </a:prstGeom>
          <a:noFill/>
        </p:spPr>
        <p:txBody>
          <a:bodyPr wrap="none" rtlCol="0">
            <a:spAutoFit/>
          </a:bodyPr>
          <a:lstStyle/>
          <a:p>
            <a:pPr algn="ctr"/>
            <a:r>
              <a:rPr lang="en-US" altLang="zh-CN" sz="1600" b="1" dirty="0" err="1">
                <a:solidFill>
                  <a:srgbClr val="11576A"/>
                </a:solidFill>
                <a:latin typeface="+mn-ea"/>
              </a:rPr>
              <a:t>proc_init</a:t>
            </a:r>
            <a:endParaRPr lang="en-US" altLang="zh-CN" sz="1600" b="1" dirty="0">
              <a:solidFill>
                <a:srgbClr val="11576A"/>
              </a:solidFill>
              <a:latin typeface="+mn-ea"/>
            </a:endParaRPr>
          </a:p>
        </p:txBody>
      </p:sp>
      <p:grpSp>
        <p:nvGrpSpPr>
          <p:cNvPr id="2" name="组合 1"/>
          <p:cNvGrpSpPr/>
          <p:nvPr/>
        </p:nvGrpSpPr>
        <p:grpSpPr>
          <a:xfrm>
            <a:off x="571472" y="1275606"/>
            <a:ext cx="6929486" cy="3286148"/>
            <a:chOff x="571472" y="1428742"/>
            <a:chExt cx="6929486" cy="3286148"/>
          </a:xfrm>
        </p:grpSpPr>
        <p:sp>
          <p:nvSpPr>
            <p:cNvPr id="6" name="椭圆 5"/>
            <p:cNvSpPr>
              <a:spLocks noChangeAspect="1"/>
            </p:cNvSpPr>
            <p:nvPr/>
          </p:nvSpPr>
          <p:spPr>
            <a:xfrm>
              <a:off x="571472"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666376" y="1815640"/>
              <a:ext cx="1005403" cy="369332"/>
            </a:xfrm>
            <a:prstGeom prst="rect">
              <a:avLst/>
            </a:prstGeom>
            <a:noFill/>
          </p:spPr>
          <p:txBody>
            <a:bodyPr wrap="none" rtlCol="0">
              <a:spAutoFit/>
            </a:bodyPr>
            <a:lstStyle/>
            <a:p>
              <a:r>
                <a:rPr lang="en-US" altLang="zh-CN" b="1" dirty="0">
                  <a:solidFill>
                    <a:schemeClr val="bg1"/>
                  </a:solidFill>
                  <a:latin typeface="+mn-ea"/>
                </a:rPr>
                <a:t>UNINIT</a:t>
              </a:r>
            </a:p>
          </p:txBody>
        </p:sp>
        <p:sp>
          <p:nvSpPr>
            <p:cNvPr id="10" name="椭圆 9"/>
            <p:cNvSpPr>
              <a:spLocks noChangeAspect="1"/>
            </p:cNvSpPr>
            <p:nvPr/>
          </p:nvSpPr>
          <p:spPr>
            <a:xfrm>
              <a:off x="3357554"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330790" y="1844668"/>
              <a:ext cx="1205779" cy="338554"/>
            </a:xfrm>
            <a:prstGeom prst="rect">
              <a:avLst/>
            </a:prstGeom>
            <a:noFill/>
          </p:spPr>
          <p:txBody>
            <a:bodyPr wrap="none" rtlCol="0">
              <a:spAutoFit/>
            </a:bodyPr>
            <a:lstStyle/>
            <a:p>
              <a:r>
                <a:rPr lang="en-US" altLang="zh-CN" sz="1600" b="1" spc="-150">
                  <a:solidFill>
                    <a:schemeClr val="bg1"/>
                  </a:solidFill>
                  <a:latin typeface="+mn-ea"/>
                </a:rPr>
                <a:t>RUNNABLE</a:t>
              </a:r>
              <a:endParaRPr lang="zh-CN" altLang="en-US" sz="1600" b="1" spc="-150">
                <a:solidFill>
                  <a:schemeClr val="bg1"/>
                </a:solidFill>
                <a:latin typeface="+mn-ea"/>
              </a:endParaRPr>
            </a:p>
          </p:txBody>
        </p:sp>
        <p:sp>
          <p:nvSpPr>
            <p:cNvPr id="13" name="椭圆 12"/>
            <p:cNvSpPr>
              <a:spLocks noChangeAspect="1"/>
            </p:cNvSpPr>
            <p:nvPr/>
          </p:nvSpPr>
          <p:spPr>
            <a:xfrm>
              <a:off x="6240958" y="1428742"/>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6292320" y="1815640"/>
              <a:ext cx="1127232" cy="369332"/>
            </a:xfrm>
            <a:prstGeom prst="rect">
              <a:avLst/>
            </a:prstGeom>
            <a:noFill/>
          </p:spPr>
          <p:txBody>
            <a:bodyPr wrap="none" rtlCol="0">
              <a:spAutoFit/>
            </a:bodyPr>
            <a:lstStyle/>
            <a:p>
              <a:r>
                <a:rPr lang="en-US" altLang="zh-CN" b="1">
                  <a:solidFill>
                    <a:schemeClr val="bg1"/>
                  </a:solidFill>
                  <a:latin typeface="+mn-ea"/>
                </a:rPr>
                <a:t>ZOMBIE</a:t>
              </a:r>
              <a:endParaRPr lang="zh-CN" altLang="en-US" b="1">
                <a:solidFill>
                  <a:schemeClr val="bg1"/>
                </a:solidFill>
                <a:latin typeface="+mn-ea"/>
              </a:endParaRPr>
            </a:p>
          </p:txBody>
        </p:sp>
        <p:sp>
          <p:nvSpPr>
            <p:cNvPr id="15" name="椭圆 14"/>
            <p:cNvSpPr>
              <a:spLocks noChangeAspect="1"/>
            </p:cNvSpPr>
            <p:nvPr/>
          </p:nvSpPr>
          <p:spPr>
            <a:xfrm>
              <a:off x="3357554" y="3454890"/>
              <a:ext cx="1260000" cy="1260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3361864" y="3870816"/>
              <a:ext cx="1160895" cy="369332"/>
            </a:xfrm>
            <a:prstGeom prst="rect">
              <a:avLst/>
            </a:prstGeom>
            <a:noFill/>
          </p:spPr>
          <p:txBody>
            <a:bodyPr wrap="none" rtlCol="0">
              <a:spAutoFit/>
            </a:bodyPr>
            <a:lstStyle/>
            <a:p>
              <a:r>
                <a:rPr lang="en-US" altLang="zh-CN" b="1" spc="-150">
                  <a:solidFill>
                    <a:schemeClr val="bg1"/>
                  </a:solidFill>
                  <a:latin typeface="+mn-ea"/>
                </a:rPr>
                <a:t>SLEEPING</a:t>
              </a:r>
              <a:endParaRPr lang="zh-CN" altLang="en-US" b="1" spc="-150">
                <a:solidFill>
                  <a:schemeClr val="bg1"/>
                </a:solidFill>
                <a:latin typeface="+mn-ea"/>
              </a:endParaRPr>
            </a:p>
          </p:txBody>
        </p:sp>
        <p:cxnSp>
          <p:nvCxnSpPr>
            <p:cNvPr id="18" name="直接箭头连接符 17"/>
            <p:cNvCxnSpPr/>
            <p:nvPr/>
          </p:nvCxnSpPr>
          <p:spPr>
            <a:xfrm>
              <a:off x="1757970" y="2000306"/>
              <a:ext cx="1610920" cy="13639"/>
            </a:xfrm>
            <a:prstGeom prst="straightConnector1">
              <a:avLst/>
            </a:prstGeom>
            <a:ln w="38100">
              <a:solidFill>
                <a:srgbClr val="00507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628924" y="2014820"/>
              <a:ext cx="1584000" cy="875"/>
            </a:xfrm>
            <a:prstGeom prst="straightConnector1">
              <a:avLst/>
            </a:prstGeom>
            <a:ln w="38100">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4629150" y="2038350"/>
              <a:ext cx="342900" cy="2266950"/>
            </a:xfrm>
            <a:custGeom>
              <a:avLst/>
              <a:gdLst>
                <a:gd name="connsiteX0" fmla="*/ 0 w 342900"/>
                <a:gd name="connsiteY0" fmla="*/ 0 h 2266950"/>
                <a:gd name="connsiteX1" fmla="*/ 342900 w 342900"/>
                <a:gd name="connsiteY1" fmla="*/ 1066800 h 2266950"/>
                <a:gd name="connsiteX2" fmla="*/ 0 w 342900"/>
                <a:gd name="connsiteY2" fmla="*/ 2266950 h 2266950"/>
              </a:gdLst>
              <a:ahLst/>
              <a:cxnLst>
                <a:cxn ang="0">
                  <a:pos x="connsiteX0" y="connsiteY0"/>
                </a:cxn>
                <a:cxn ang="0">
                  <a:pos x="connsiteX1" y="connsiteY1"/>
                </a:cxn>
                <a:cxn ang="0">
                  <a:pos x="connsiteX2" y="connsiteY2"/>
                </a:cxn>
              </a:cxnLst>
              <a:rect l="l" t="t" r="r" b="b"/>
              <a:pathLst>
                <a:path w="342900" h="2266950">
                  <a:moveTo>
                    <a:pt x="0" y="0"/>
                  </a:moveTo>
                  <a:cubicBezTo>
                    <a:pt x="171450" y="344487"/>
                    <a:pt x="342900" y="688975"/>
                    <a:pt x="342900" y="1066800"/>
                  </a:cubicBezTo>
                  <a:cubicBezTo>
                    <a:pt x="342900" y="1444625"/>
                    <a:pt x="171450" y="1855787"/>
                    <a:pt x="0" y="226695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a:off x="3086092" y="2057400"/>
              <a:ext cx="342900" cy="2266950"/>
            </a:xfrm>
            <a:custGeom>
              <a:avLst/>
              <a:gdLst>
                <a:gd name="connsiteX0" fmla="*/ 0 w 342900"/>
                <a:gd name="connsiteY0" fmla="*/ 0 h 2266950"/>
                <a:gd name="connsiteX1" fmla="*/ 342900 w 342900"/>
                <a:gd name="connsiteY1" fmla="*/ 1066800 h 2266950"/>
                <a:gd name="connsiteX2" fmla="*/ 0 w 342900"/>
                <a:gd name="connsiteY2" fmla="*/ 2266950 h 2266950"/>
              </a:gdLst>
              <a:ahLst/>
              <a:cxnLst>
                <a:cxn ang="0">
                  <a:pos x="connsiteX0" y="connsiteY0"/>
                </a:cxn>
                <a:cxn ang="0">
                  <a:pos x="connsiteX1" y="connsiteY1"/>
                </a:cxn>
                <a:cxn ang="0">
                  <a:pos x="connsiteX2" y="connsiteY2"/>
                </a:cxn>
              </a:cxnLst>
              <a:rect l="l" t="t" r="r" b="b"/>
              <a:pathLst>
                <a:path w="342900" h="2266950">
                  <a:moveTo>
                    <a:pt x="0" y="0"/>
                  </a:moveTo>
                  <a:cubicBezTo>
                    <a:pt x="171450" y="344487"/>
                    <a:pt x="342900" y="688975"/>
                    <a:pt x="342900" y="1066800"/>
                  </a:cubicBezTo>
                  <a:cubicBezTo>
                    <a:pt x="342900" y="1444625"/>
                    <a:pt x="171450" y="1855787"/>
                    <a:pt x="0" y="2266950"/>
                  </a:cubicBezTo>
                </a:path>
              </a:pathLst>
            </a:custGeom>
            <a:ln w="38100">
              <a:solidFill>
                <a:srgbClr val="11576A"/>
              </a:solidFill>
              <a:headEnd type="triangle"/>
              <a:tailEnd type="non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6" name="TextBox 25"/>
          <p:cNvSpPr txBox="1"/>
          <p:nvPr/>
        </p:nvSpPr>
        <p:spPr>
          <a:xfrm>
            <a:off x="1357290" y="2775804"/>
            <a:ext cx="1539780" cy="338554"/>
          </a:xfrm>
          <a:prstGeom prst="rect">
            <a:avLst/>
          </a:prstGeom>
          <a:noFill/>
        </p:spPr>
        <p:txBody>
          <a:bodyPr wrap="none" rtlCol="0">
            <a:spAutoFit/>
          </a:bodyPr>
          <a:lstStyle/>
          <a:p>
            <a:r>
              <a:rPr lang="en-US" altLang="zh-CN" sz="1600" b="1" dirty="0" err="1">
                <a:solidFill>
                  <a:srgbClr val="11576A"/>
                </a:solidFill>
                <a:latin typeface="+mn-ea"/>
              </a:rPr>
              <a:t>wakeup_proc</a:t>
            </a:r>
            <a:endParaRPr lang="zh-CN" altLang="en-US" sz="1600" b="1" dirty="0">
              <a:solidFill>
                <a:srgbClr val="11576A"/>
              </a:solidFill>
              <a:latin typeface="+mn-ea"/>
            </a:endParaRPr>
          </a:p>
        </p:txBody>
      </p:sp>
      <p:sp>
        <p:nvSpPr>
          <p:cNvPr id="27" name="TextBox 26"/>
          <p:cNvSpPr txBox="1"/>
          <p:nvPr/>
        </p:nvSpPr>
        <p:spPr>
          <a:xfrm>
            <a:off x="5015057" y="2603190"/>
            <a:ext cx="1685654" cy="830997"/>
          </a:xfrm>
          <a:prstGeom prst="rect">
            <a:avLst/>
          </a:prstGeom>
          <a:noFill/>
        </p:spPr>
        <p:txBody>
          <a:bodyPr wrap="none" rtlCol="0">
            <a:spAutoFit/>
          </a:bodyPr>
          <a:lstStyle/>
          <a:p>
            <a:r>
              <a:rPr lang="en-US" altLang="zh-CN" sz="1600" b="1" dirty="0" err="1">
                <a:solidFill>
                  <a:srgbClr val="11576A"/>
                </a:solidFill>
                <a:latin typeface="+mn-ea"/>
              </a:rPr>
              <a:t>try_free_pages</a:t>
            </a:r>
            <a:endParaRPr lang="en-US" altLang="zh-CN" sz="1600" b="1" dirty="0">
              <a:solidFill>
                <a:srgbClr val="11576A"/>
              </a:solidFill>
              <a:latin typeface="+mn-ea"/>
            </a:endParaRPr>
          </a:p>
          <a:p>
            <a:r>
              <a:rPr lang="en-US" altLang="zh-CN" sz="1600" b="1" dirty="0" err="1">
                <a:solidFill>
                  <a:srgbClr val="11576A"/>
                </a:solidFill>
                <a:latin typeface="+mn-ea"/>
              </a:rPr>
              <a:t>do_wait</a:t>
            </a:r>
            <a:endParaRPr lang="en-US" altLang="zh-CN" sz="1600" b="1" dirty="0">
              <a:solidFill>
                <a:srgbClr val="11576A"/>
              </a:solidFill>
              <a:latin typeface="+mn-ea"/>
            </a:endParaRPr>
          </a:p>
          <a:p>
            <a:r>
              <a:rPr lang="en-US" altLang="zh-CN" sz="1600" b="1" dirty="0" err="1">
                <a:solidFill>
                  <a:srgbClr val="11576A"/>
                </a:solidFill>
                <a:latin typeface="+mn-ea"/>
              </a:rPr>
              <a:t>do_sleep</a:t>
            </a:r>
            <a:endParaRPr lang="zh-CN" altLang="en-US" sz="1600" b="1" dirty="0">
              <a:solidFill>
                <a:srgbClr val="11576A"/>
              </a:solidFill>
              <a:latin typeface="+mn-ea"/>
            </a:endParaRPr>
          </a:p>
        </p:txBody>
      </p:sp>
    </p:spTree>
    <p:extLst>
      <p:ext uri="{BB962C8B-B14F-4D97-AF65-F5344CB8AC3E}">
        <p14:creationId xmlns:p14="http://schemas.microsoft.com/office/powerpoint/2010/main" val="3093996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6" grpId="0"/>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a:t>ucore</a:t>
            </a:r>
            <a:r>
              <a:rPr lang="zh-CN" altLang="en-US"/>
              <a:t>的调度时机和进程切换</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4" name="矩形 3"/>
          <p:cNvSpPr/>
          <p:nvPr/>
        </p:nvSpPr>
        <p:spPr>
          <a:xfrm>
            <a:off x="928662" y="915988"/>
            <a:ext cx="2500330" cy="351315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cxnSp>
        <p:nvCxnSpPr>
          <p:cNvPr id="6" name="直接连接符 5"/>
          <p:cNvCxnSpPr/>
          <p:nvPr/>
        </p:nvCxnSpPr>
        <p:spPr>
          <a:xfrm rot="10800000" flipH="1">
            <a:off x="928662" y="3143254"/>
            <a:ext cx="250033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75656" y="924631"/>
            <a:ext cx="1372492" cy="307777"/>
          </a:xfrm>
          <a:prstGeom prst="rect">
            <a:avLst/>
          </a:prstGeom>
          <a:noFill/>
        </p:spPr>
        <p:txBody>
          <a:bodyPr wrap="none" rtlCol="0">
            <a:spAutoFit/>
          </a:bodyPr>
          <a:lstStyle/>
          <a:p>
            <a:r>
              <a:rPr lang="zh-CN" altLang="en-US" sz="1400" b="1" dirty="0">
                <a:solidFill>
                  <a:schemeClr val="bg1"/>
                </a:solidFill>
                <a:latin typeface="+mj-ea"/>
                <a:ea typeface="+mj-ea"/>
              </a:rPr>
              <a:t>进程</a:t>
            </a:r>
            <a:r>
              <a:rPr lang="en-US" altLang="zh-CN" sz="1400" b="1" dirty="0">
                <a:solidFill>
                  <a:schemeClr val="bg1"/>
                </a:solidFill>
                <a:latin typeface="+mj-ea"/>
                <a:ea typeface="+mj-ea"/>
              </a:rPr>
              <a:t>1</a:t>
            </a:r>
            <a:r>
              <a:rPr lang="zh-CN" altLang="en-US" sz="1400" b="1" dirty="0">
                <a:solidFill>
                  <a:schemeClr val="bg1"/>
                </a:solidFill>
                <a:latin typeface="+mj-ea"/>
                <a:ea typeface="+mj-ea"/>
              </a:rPr>
              <a:t>内核空间</a:t>
            </a:r>
          </a:p>
        </p:txBody>
      </p:sp>
      <p:sp>
        <p:nvSpPr>
          <p:cNvPr id="9" name="TextBox 8"/>
          <p:cNvSpPr txBox="1"/>
          <p:nvPr/>
        </p:nvSpPr>
        <p:spPr>
          <a:xfrm>
            <a:off x="1439879" y="1357304"/>
            <a:ext cx="1628779" cy="338554"/>
          </a:xfrm>
          <a:prstGeom prst="rect">
            <a:avLst/>
          </a:prstGeom>
          <a:noFill/>
        </p:spPr>
        <p:txBody>
          <a:bodyPr wrap="none" rtlCol="0">
            <a:spAutoFit/>
          </a:bodyPr>
          <a:lstStyle/>
          <a:p>
            <a:r>
              <a:rPr lang="zh-CN" altLang="en-US" sz="1600" b="1" dirty="0">
                <a:solidFill>
                  <a:schemeClr val="bg1"/>
                </a:solidFill>
                <a:latin typeface="+mj-ea"/>
                <a:ea typeface="+mj-ea"/>
              </a:rPr>
              <a:t>保存</a:t>
            </a:r>
            <a:r>
              <a:rPr lang="en-US" altLang="zh-CN" sz="1600" b="1" dirty="0" err="1">
                <a:solidFill>
                  <a:schemeClr val="bg1"/>
                </a:solidFill>
                <a:latin typeface="+mj-ea"/>
                <a:ea typeface="+mj-ea"/>
              </a:rPr>
              <a:t>trapframe</a:t>
            </a:r>
            <a:endParaRPr lang="zh-CN" altLang="en-US" sz="1600" b="1" dirty="0">
              <a:solidFill>
                <a:schemeClr val="bg1"/>
              </a:solidFill>
              <a:latin typeface="+mj-ea"/>
              <a:ea typeface="+mj-ea"/>
            </a:endParaRPr>
          </a:p>
        </p:txBody>
      </p:sp>
      <p:sp>
        <p:nvSpPr>
          <p:cNvPr id="10" name="TextBox 9"/>
          <p:cNvSpPr txBox="1"/>
          <p:nvPr/>
        </p:nvSpPr>
        <p:spPr>
          <a:xfrm>
            <a:off x="1744402" y="1714494"/>
            <a:ext cx="1021433" cy="338554"/>
          </a:xfrm>
          <a:prstGeom prst="rect">
            <a:avLst/>
          </a:prstGeom>
          <a:noFill/>
        </p:spPr>
        <p:txBody>
          <a:bodyPr wrap="none" rtlCol="0">
            <a:spAutoFit/>
          </a:bodyPr>
          <a:lstStyle/>
          <a:p>
            <a:r>
              <a:rPr lang="zh-CN" altLang="en-US" sz="1600" b="1" dirty="0">
                <a:solidFill>
                  <a:schemeClr val="bg1"/>
                </a:solidFill>
                <a:latin typeface="+mj-ea"/>
                <a:ea typeface="+mj-ea"/>
              </a:rPr>
              <a:t>处理</a:t>
            </a:r>
            <a:r>
              <a:rPr lang="en-US" altLang="zh-CN" sz="1600" b="1" dirty="0">
                <a:solidFill>
                  <a:schemeClr val="bg1"/>
                </a:solidFill>
                <a:latin typeface="+mj-ea"/>
                <a:ea typeface="+mj-ea"/>
              </a:rPr>
              <a:t>trap</a:t>
            </a:r>
            <a:endParaRPr lang="zh-CN" altLang="en-US" sz="1600" b="1" dirty="0">
              <a:solidFill>
                <a:schemeClr val="bg1"/>
              </a:solidFill>
              <a:latin typeface="+mj-ea"/>
              <a:ea typeface="+mj-ea"/>
            </a:endParaRPr>
          </a:p>
        </p:txBody>
      </p:sp>
      <p:sp>
        <p:nvSpPr>
          <p:cNvPr id="11" name="TextBox 10"/>
          <p:cNvSpPr txBox="1"/>
          <p:nvPr/>
        </p:nvSpPr>
        <p:spPr>
          <a:xfrm>
            <a:off x="1696352" y="2071684"/>
            <a:ext cx="1095172" cy="338554"/>
          </a:xfrm>
          <a:prstGeom prst="rect">
            <a:avLst/>
          </a:prstGeom>
          <a:noFill/>
        </p:spPr>
        <p:txBody>
          <a:bodyPr wrap="none" rtlCol="0">
            <a:spAutoFit/>
          </a:bodyPr>
          <a:lstStyle/>
          <a:p>
            <a:r>
              <a:rPr lang="en-US" altLang="zh-CN" sz="1600" b="1">
                <a:solidFill>
                  <a:schemeClr val="bg1"/>
                </a:solidFill>
                <a:latin typeface="+mj-ea"/>
                <a:ea typeface="+mj-ea"/>
              </a:rPr>
              <a:t>schedule</a:t>
            </a:r>
            <a:endParaRPr lang="zh-CN" altLang="en-US" sz="1600" b="1">
              <a:solidFill>
                <a:schemeClr val="bg1"/>
              </a:solidFill>
              <a:latin typeface="+mj-ea"/>
              <a:ea typeface="+mj-ea"/>
            </a:endParaRPr>
          </a:p>
        </p:txBody>
      </p:sp>
      <p:sp>
        <p:nvSpPr>
          <p:cNvPr id="12" name="TextBox 11"/>
          <p:cNvSpPr txBox="1"/>
          <p:nvPr/>
        </p:nvSpPr>
        <p:spPr>
          <a:xfrm>
            <a:off x="1495658" y="2534198"/>
            <a:ext cx="1628779" cy="338554"/>
          </a:xfrm>
          <a:prstGeom prst="rect">
            <a:avLst/>
          </a:prstGeom>
          <a:noFill/>
        </p:spPr>
        <p:txBody>
          <a:bodyPr wrap="none" rtlCol="0">
            <a:spAutoFit/>
          </a:bodyPr>
          <a:lstStyle/>
          <a:p>
            <a:r>
              <a:rPr lang="zh-CN" altLang="en-US" sz="1600" b="1" dirty="0">
                <a:solidFill>
                  <a:schemeClr val="bg1"/>
                </a:solidFill>
                <a:latin typeface="+mj-ea"/>
                <a:ea typeface="+mj-ea"/>
              </a:rPr>
              <a:t>恢复</a:t>
            </a:r>
            <a:r>
              <a:rPr lang="en-US" altLang="zh-CN" sz="1600" b="1" dirty="0" err="1">
                <a:solidFill>
                  <a:schemeClr val="bg1"/>
                </a:solidFill>
                <a:latin typeface="+mj-ea"/>
                <a:ea typeface="+mj-ea"/>
              </a:rPr>
              <a:t>trapframe</a:t>
            </a:r>
            <a:endParaRPr lang="zh-CN" altLang="en-US" sz="1600" b="1" dirty="0">
              <a:solidFill>
                <a:schemeClr val="bg1"/>
              </a:solidFill>
              <a:latin typeface="+mj-ea"/>
              <a:ea typeface="+mj-ea"/>
            </a:endParaRPr>
          </a:p>
        </p:txBody>
      </p:sp>
      <p:sp>
        <p:nvSpPr>
          <p:cNvPr id="13" name="TextBox 12"/>
          <p:cNvSpPr txBox="1"/>
          <p:nvPr/>
        </p:nvSpPr>
        <p:spPr>
          <a:xfrm>
            <a:off x="1504790" y="3165556"/>
            <a:ext cx="1372492" cy="307777"/>
          </a:xfrm>
          <a:prstGeom prst="rect">
            <a:avLst/>
          </a:prstGeom>
          <a:noFill/>
        </p:spPr>
        <p:txBody>
          <a:bodyPr wrap="none" rtlCol="0">
            <a:spAutoFit/>
          </a:bodyPr>
          <a:lstStyle/>
          <a:p>
            <a:r>
              <a:rPr lang="zh-CN" altLang="en-US" sz="1400" b="1">
                <a:solidFill>
                  <a:schemeClr val="bg1"/>
                </a:solidFill>
                <a:latin typeface="+mj-ea"/>
                <a:ea typeface="+mj-ea"/>
              </a:rPr>
              <a:t>进程</a:t>
            </a:r>
            <a:r>
              <a:rPr lang="en-US" altLang="zh-CN" sz="1400" b="1">
                <a:solidFill>
                  <a:schemeClr val="bg1"/>
                </a:solidFill>
                <a:latin typeface="+mj-ea"/>
                <a:ea typeface="+mj-ea"/>
              </a:rPr>
              <a:t>1</a:t>
            </a:r>
            <a:r>
              <a:rPr lang="zh-CN" altLang="en-US" sz="1400" b="1">
                <a:solidFill>
                  <a:schemeClr val="bg1"/>
                </a:solidFill>
                <a:latin typeface="+mj-ea"/>
                <a:ea typeface="+mj-ea"/>
              </a:rPr>
              <a:t>用户空间</a:t>
            </a:r>
          </a:p>
        </p:txBody>
      </p:sp>
      <p:sp>
        <p:nvSpPr>
          <p:cNvPr id="14" name="TextBox 13"/>
          <p:cNvSpPr txBox="1"/>
          <p:nvPr/>
        </p:nvSpPr>
        <p:spPr>
          <a:xfrm>
            <a:off x="1554753" y="3625550"/>
            <a:ext cx="1380506" cy="338554"/>
          </a:xfrm>
          <a:prstGeom prst="rect">
            <a:avLst/>
          </a:prstGeom>
          <a:noFill/>
        </p:spPr>
        <p:txBody>
          <a:bodyPr wrap="none" rtlCol="0">
            <a:spAutoFit/>
          </a:bodyPr>
          <a:lstStyle/>
          <a:p>
            <a:r>
              <a:rPr lang="en-US" altLang="zh-CN" sz="1600" b="1" dirty="0">
                <a:solidFill>
                  <a:schemeClr val="bg1"/>
                </a:solidFill>
                <a:latin typeface="+mj-ea"/>
                <a:ea typeface="+mj-ea"/>
              </a:rPr>
              <a:t>user code…</a:t>
            </a:r>
            <a:endParaRPr lang="zh-CN" altLang="en-US" sz="1600" b="1" dirty="0">
              <a:solidFill>
                <a:schemeClr val="bg1"/>
              </a:solidFill>
              <a:latin typeface="+mj-ea"/>
              <a:ea typeface="+mj-ea"/>
            </a:endParaRPr>
          </a:p>
        </p:txBody>
      </p:sp>
      <p:sp>
        <p:nvSpPr>
          <p:cNvPr id="15" name="TextBox 14"/>
          <p:cNvSpPr txBox="1"/>
          <p:nvPr/>
        </p:nvSpPr>
        <p:spPr>
          <a:xfrm>
            <a:off x="1389671" y="3982740"/>
            <a:ext cx="1596527" cy="338554"/>
          </a:xfrm>
          <a:prstGeom prst="rect">
            <a:avLst/>
          </a:prstGeom>
          <a:noFill/>
        </p:spPr>
        <p:txBody>
          <a:bodyPr wrap="none" rtlCol="0">
            <a:spAutoFit/>
          </a:bodyPr>
          <a:lstStyle/>
          <a:p>
            <a:r>
              <a:rPr lang="en-US" altLang="zh-CN" sz="1600" b="1" dirty="0" err="1">
                <a:solidFill>
                  <a:schemeClr val="bg1"/>
                </a:solidFill>
                <a:latin typeface="+mj-ea"/>
                <a:ea typeface="+mj-ea"/>
              </a:rPr>
              <a:t>trap:interrupt</a:t>
            </a:r>
            <a:endParaRPr lang="zh-CN" altLang="en-US" sz="1600" b="1" dirty="0">
              <a:solidFill>
                <a:schemeClr val="bg1"/>
              </a:solidFill>
              <a:latin typeface="+mj-ea"/>
              <a:ea typeface="+mj-ea"/>
            </a:endParaRPr>
          </a:p>
        </p:txBody>
      </p:sp>
      <p:sp>
        <p:nvSpPr>
          <p:cNvPr id="17" name="任意多边形 16"/>
          <p:cNvSpPr/>
          <p:nvPr/>
        </p:nvSpPr>
        <p:spPr>
          <a:xfrm>
            <a:off x="1064798" y="1516566"/>
            <a:ext cx="347546" cy="2631688"/>
          </a:xfrm>
          <a:custGeom>
            <a:avLst/>
            <a:gdLst>
              <a:gd name="connsiteX0" fmla="*/ 336395 w 347546"/>
              <a:gd name="connsiteY0" fmla="*/ 2631688 h 2631688"/>
              <a:gd name="connsiteX1" fmla="*/ 1858 w 347546"/>
              <a:gd name="connsiteY1" fmla="*/ 1081668 h 2631688"/>
              <a:gd name="connsiteX2" fmla="*/ 347546 w 347546"/>
              <a:gd name="connsiteY2" fmla="*/ 0 h 2631688"/>
            </a:gdLst>
            <a:ahLst/>
            <a:cxnLst>
              <a:cxn ang="0">
                <a:pos x="connsiteX0" y="connsiteY0"/>
              </a:cxn>
              <a:cxn ang="0">
                <a:pos x="connsiteX1" y="connsiteY1"/>
              </a:cxn>
              <a:cxn ang="0">
                <a:pos x="connsiteX2" y="connsiteY2"/>
              </a:cxn>
            </a:cxnLst>
            <a:rect l="l" t="t" r="r" b="b"/>
            <a:pathLst>
              <a:path w="347546" h="2631688">
                <a:moveTo>
                  <a:pt x="336395" y="2631688"/>
                </a:moveTo>
                <a:cubicBezTo>
                  <a:pt x="168197" y="2075985"/>
                  <a:pt x="0" y="1520283"/>
                  <a:pt x="1858" y="1081668"/>
                </a:cubicBezTo>
                <a:cubicBezTo>
                  <a:pt x="3716" y="643053"/>
                  <a:pt x="175631" y="321526"/>
                  <a:pt x="347546" y="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0" name="任意多边形 19"/>
          <p:cNvSpPr/>
          <p:nvPr/>
        </p:nvSpPr>
        <p:spPr>
          <a:xfrm>
            <a:off x="1319078" y="2703475"/>
            <a:ext cx="226043" cy="1085737"/>
          </a:xfrm>
          <a:custGeom>
            <a:avLst/>
            <a:gdLst>
              <a:gd name="connsiteX0" fmla="*/ 133815 w 133815"/>
              <a:gd name="connsiteY0" fmla="*/ 0 h 1304693"/>
              <a:gd name="connsiteX1" fmla="*/ 0 w 133815"/>
              <a:gd name="connsiteY1" fmla="*/ 869795 h 1304693"/>
              <a:gd name="connsiteX2" fmla="*/ 133815 w 133815"/>
              <a:gd name="connsiteY2" fmla="*/ 1304693 h 1304693"/>
            </a:gdLst>
            <a:ahLst/>
            <a:cxnLst>
              <a:cxn ang="0">
                <a:pos x="connsiteX0" y="connsiteY0"/>
              </a:cxn>
              <a:cxn ang="0">
                <a:pos x="connsiteX1" y="connsiteY1"/>
              </a:cxn>
              <a:cxn ang="0">
                <a:pos x="connsiteX2" y="connsiteY2"/>
              </a:cxn>
            </a:cxnLst>
            <a:rect l="l" t="t" r="r" b="b"/>
            <a:pathLst>
              <a:path w="133815" h="1304693">
                <a:moveTo>
                  <a:pt x="133815" y="0"/>
                </a:moveTo>
                <a:cubicBezTo>
                  <a:pt x="66907" y="326173"/>
                  <a:pt x="0" y="652346"/>
                  <a:pt x="0" y="869795"/>
                </a:cubicBezTo>
                <a:cubicBezTo>
                  <a:pt x="0" y="1087244"/>
                  <a:pt x="111513" y="1235927"/>
                  <a:pt x="133815" y="1304693"/>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25" name="矩形 24"/>
          <p:cNvSpPr/>
          <p:nvPr/>
        </p:nvSpPr>
        <p:spPr>
          <a:xfrm>
            <a:off x="4929190" y="915988"/>
            <a:ext cx="2500330" cy="351315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25"/>
          <p:cNvCxnSpPr/>
          <p:nvPr/>
        </p:nvCxnSpPr>
        <p:spPr>
          <a:xfrm rot="10800000" flipH="1">
            <a:off x="4929190" y="3143254"/>
            <a:ext cx="250033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55291" y="909318"/>
            <a:ext cx="1372492" cy="307777"/>
          </a:xfrm>
          <a:prstGeom prst="rect">
            <a:avLst/>
          </a:prstGeom>
          <a:noFill/>
        </p:spPr>
        <p:txBody>
          <a:bodyPr wrap="none" rtlCol="0">
            <a:spAutoFit/>
          </a:bodyPr>
          <a:lstStyle/>
          <a:p>
            <a:r>
              <a:rPr lang="zh-CN" altLang="en-US" sz="1400" b="1" dirty="0">
                <a:solidFill>
                  <a:schemeClr val="bg1"/>
                </a:solidFill>
                <a:latin typeface="+mj-ea"/>
                <a:ea typeface="+mj-ea"/>
              </a:rPr>
              <a:t>进程</a:t>
            </a:r>
            <a:r>
              <a:rPr lang="en-US" altLang="zh-CN" sz="1400" b="1" dirty="0">
                <a:solidFill>
                  <a:schemeClr val="bg1"/>
                </a:solidFill>
                <a:latin typeface="+mj-ea"/>
                <a:ea typeface="+mj-ea"/>
              </a:rPr>
              <a:t>2</a:t>
            </a:r>
            <a:r>
              <a:rPr lang="zh-CN" altLang="en-US" sz="1400" b="1" dirty="0">
                <a:solidFill>
                  <a:schemeClr val="bg1"/>
                </a:solidFill>
                <a:latin typeface="+mj-ea"/>
                <a:ea typeface="+mj-ea"/>
              </a:rPr>
              <a:t>内核空间</a:t>
            </a:r>
          </a:p>
        </p:txBody>
      </p:sp>
      <p:sp>
        <p:nvSpPr>
          <p:cNvPr id="28" name="TextBox 27"/>
          <p:cNvSpPr txBox="1"/>
          <p:nvPr/>
        </p:nvSpPr>
        <p:spPr>
          <a:xfrm>
            <a:off x="5313407" y="1357304"/>
            <a:ext cx="1628779" cy="338554"/>
          </a:xfrm>
          <a:prstGeom prst="rect">
            <a:avLst/>
          </a:prstGeom>
          <a:noFill/>
        </p:spPr>
        <p:txBody>
          <a:bodyPr wrap="none" rtlCol="0">
            <a:spAutoFit/>
          </a:bodyPr>
          <a:lstStyle/>
          <a:p>
            <a:r>
              <a:rPr lang="zh-CN" altLang="en-US" sz="1600" b="1">
                <a:solidFill>
                  <a:schemeClr val="bg1"/>
                </a:solidFill>
                <a:latin typeface="+mj-ea"/>
                <a:ea typeface="+mj-ea"/>
              </a:rPr>
              <a:t>恢复</a:t>
            </a:r>
            <a:r>
              <a:rPr lang="en-US" altLang="zh-CN" sz="1600" b="1">
                <a:solidFill>
                  <a:schemeClr val="bg1"/>
                </a:solidFill>
                <a:latin typeface="+mj-ea"/>
                <a:ea typeface="+mj-ea"/>
              </a:rPr>
              <a:t>trapframe</a:t>
            </a:r>
            <a:endParaRPr lang="zh-CN" altLang="en-US" sz="1600" b="1">
              <a:solidFill>
                <a:schemeClr val="bg1"/>
              </a:solidFill>
              <a:latin typeface="+mj-ea"/>
              <a:ea typeface="+mj-ea"/>
            </a:endParaRPr>
          </a:p>
        </p:txBody>
      </p:sp>
      <p:sp>
        <p:nvSpPr>
          <p:cNvPr id="29" name="TextBox 28"/>
          <p:cNvSpPr txBox="1"/>
          <p:nvPr/>
        </p:nvSpPr>
        <p:spPr>
          <a:xfrm>
            <a:off x="5574171" y="2285998"/>
            <a:ext cx="1021433" cy="338554"/>
          </a:xfrm>
          <a:prstGeom prst="rect">
            <a:avLst/>
          </a:prstGeom>
          <a:noFill/>
        </p:spPr>
        <p:txBody>
          <a:bodyPr wrap="none" rtlCol="0">
            <a:spAutoFit/>
          </a:bodyPr>
          <a:lstStyle/>
          <a:p>
            <a:r>
              <a:rPr lang="zh-CN" altLang="en-US" sz="1600" b="1">
                <a:solidFill>
                  <a:schemeClr val="bg1"/>
                </a:solidFill>
                <a:latin typeface="+mj-ea"/>
                <a:ea typeface="+mj-ea"/>
              </a:rPr>
              <a:t>处理</a:t>
            </a:r>
            <a:r>
              <a:rPr lang="en-US" altLang="zh-CN" sz="1600" b="1">
                <a:solidFill>
                  <a:schemeClr val="bg1"/>
                </a:solidFill>
                <a:latin typeface="+mj-ea"/>
                <a:ea typeface="+mj-ea"/>
              </a:rPr>
              <a:t>trap</a:t>
            </a:r>
            <a:endParaRPr lang="zh-CN" altLang="en-US" sz="1600" b="1">
              <a:solidFill>
                <a:schemeClr val="bg1"/>
              </a:solidFill>
              <a:latin typeface="+mj-ea"/>
              <a:ea typeface="+mj-ea"/>
            </a:endParaRPr>
          </a:p>
        </p:txBody>
      </p:sp>
      <p:sp>
        <p:nvSpPr>
          <p:cNvPr id="30" name="TextBox 29"/>
          <p:cNvSpPr txBox="1"/>
          <p:nvPr/>
        </p:nvSpPr>
        <p:spPr>
          <a:xfrm>
            <a:off x="5537302" y="2571750"/>
            <a:ext cx="1095172" cy="338554"/>
          </a:xfrm>
          <a:prstGeom prst="rect">
            <a:avLst/>
          </a:prstGeom>
          <a:noFill/>
        </p:spPr>
        <p:txBody>
          <a:bodyPr wrap="none" rtlCol="0">
            <a:spAutoFit/>
          </a:bodyPr>
          <a:lstStyle/>
          <a:p>
            <a:r>
              <a:rPr lang="en-US" altLang="zh-CN" sz="1600" b="1">
                <a:solidFill>
                  <a:schemeClr val="bg1"/>
                </a:solidFill>
                <a:latin typeface="+mj-ea"/>
                <a:ea typeface="+mj-ea"/>
              </a:rPr>
              <a:t>schedule</a:t>
            </a:r>
            <a:endParaRPr lang="zh-CN" altLang="en-US" sz="1600" b="1">
              <a:solidFill>
                <a:schemeClr val="bg1"/>
              </a:solidFill>
              <a:latin typeface="+mj-ea"/>
              <a:ea typeface="+mj-ea"/>
            </a:endParaRPr>
          </a:p>
        </p:txBody>
      </p:sp>
      <p:sp>
        <p:nvSpPr>
          <p:cNvPr id="31" name="TextBox 30"/>
          <p:cNvSpPr txBox="1"/>
          <p:nvPr/>
        </p:nvSpPr>
        <p:spPr>
          <a:xfrm>
            <a:off x="5350135" y="1963106"/>
            <a:ext cx="1628779" cy="338554"/>
          </a:xfrm>
          <a:prstGeom prst="rect">
            <a:avLst/>
          </a:prstGeom>
          <a:noFill/>
        </p:spPr>
        <p:txBody>
          <a:bodyPr wrap="none" rtlCol="0">
            <a:spAutoFit/>
          </a:bodyPr>
          <a:lstStyle/>
          <a:p>
            <a:r>
              <a:rPr lang="zh-CN" altLang="en-US" sz="1600" b="1" dirty="0">
                <a:solidFill>
                  <a:schemeClr val="bg1"/>
                </a:solidFill>
                <a:latin typeface="+mj-ea"/>
                <a:ea typeface="+mj-ea"/>
              </a:rPr>
              <a:t>保存</a:t>
            </a:r>
            <a:r>
              <a:rPr lang="en-US" altLang="zh-CN" sz="1600" b="1" dirty="0" err="1">
                <a:solidFill>
                  <a:schemeClr val="bg1"/>
                </a:solidFill>
                <a:latin typeface="+mj-ea"/>
                <a:ea typeface="+mj-ea"/>
              </a:rPr>
              <a:t>trapframe</a:t>
            </a:r>
            <a:endParaRPr lang="zh-CN" altLang="en-US" sz="1600" b="1" dirty="0">
              <a:solidFill>
                <a:schemeClr val="bg1"/>
              </a:solidFill>
              <a:latin typeface="+mj-ea"/>
              <a:ea typeface="+mj-ea"/>
            </a:endParaRPr>
          </a:p>
        </p:txBody>
      </p:sp>
      <p:sp>
        <p:nvSpPr>
          <p:cNvPr id="32" name="TextBox 31"/>
          <p:cNvSpPr txBox="1"/>
          <p:nvPr/>
        </p:nvSpPr>
        <p:spPr>
          <a:xfrm>
            <a:off x="5378318" y="3165556"/>
            <a:ext cx="1372492" cy="307777"/>
          </a:xfrm>
          <a:prstGeom prst="rect">
            <a:avLst/>
          </a:prstGeom>
          <a:noFill/>
        </p:spPr>
        <p:txBody>
          <a:bodyPr wrap="none" rtlCol="0">
            <a:spAutoFit/>
          </a:bodyPr>
          <a:lstStyle/>
          <a:p>
            <a:r>
              <a:rPr lang="zh-CN" altLang="en-US" sz="1400" b="1">
                <a:solidFill>
                  <a:schemeClr val="bg1"/>
                </a:solidFill>
                <a:latin typeface="+mj-ea"/>
                <a:ea typeface="+mj-ea"/>
              </a:rPr>
              <a:t>进程</a:t>
            </a:r>
            <a:r>
              <a:rPr lang="en-US" altLang="zh-CN" sz="1400" b="1">
                <a:solidFill>
                  <a:schemeClr val="bg1"/>
                </a:solidFill>
                <a:latin typeface="+mj-ea"/>
                <a:ea typeface="+mj-ea"/>
              </a:rPr>
              <a:t>2</a:t>
            </a:r>
            <a:r>
              <a:rPr lang="zh-CN" altLang="en-US" sz="1400" b="1">
                <a:solidFill>
                  <a:schemeClr val="bg1"/>
                </a:solidFill>
                <a:latin typeface="+mj-ea"/>
                <a:ea typeface="+mj-ea"/>
              </a:rPr>
              <a:t>用户空间</a:t>
            </a:r>
          </a:p>
        </p:txBody>
      </p:sp>
      <p:sp>
        <p:nvSpPr>
          <p:cNvPr id="33" name="TextBox 32"/>
          <p:cNvSpPr txBox="1"/>
          <p:nvPr/>
        </p:nvSpPr>
        <p:spPr>
          <a:xfrm>
            <a:off x="5428281" y="3625550"/>
            <a:ext cx="1380506" cy="338554"/>
          </a:xfrm>
          <a:prstGeom prst="rect">
            <a:avLst/>
          </a:prstGeom>
          <a:noFill/>
        </p:spPr>
        <p:txBody>
          <a:bodyPr wrap="none" rtlCol="0">
            <a:spAutoFit/>
          </a:bodyPr>
          <a:lstStyle/>
          <a:p>
            <a:r>
              <a:rPr lang="en-US" altLang="zh-CN" sz="1600" b="1">
                <a:solidFill>
                  <a:schemeClr val="bg1"/>
                </a:solidFill>
                <a:latin typeface="+mj-ea"/>
                <a:ea typeface="+mj-ea"/>
              </a:rPr>
              <a:t>user code…</a:t>
            </a:r>
            <a:endParaRPr lang="zh-CN" altLang="en-US" sz="1600" b="1">
              <a:solidFill>
                <a:schemeClr val="bg1"/>
              </a:solidFill>
              <a:latin typeface="+mj-ea"/>
              <a:ea typeface="+mj-ea"/>
            </a:endParaRPr>
          </a:p>
        </p:txBody>
      </p:sp>
      <p:sp>
        <p:nvSpPr>
          <p:cNvPr id="34" name="TextBox 33"/>
          <p:cNvSpPr txBox="1"/>
          <p:nvPr/>
        </p:nvSpPr>
        <p:spPr>
          <a:xfrm>
            <a:off x="5331177" y="3982740"/>
            <a:ext cx="1596527" cy="338554"/>
          </a:xfrm>
          <a:prstGeom prst="rect">
            <a:avLst/>
          </a:prstGeom>
          <a:noFill/>
        </p:spPr>
        <p:txBody>
          <a:bodyPr wrap="none" rtlCol="0">
            <a:spAutoFit/>
          </a:bodyPr>
          <a:lstStyle/>
          <a:p>
            <a:r>
              <a:rPr lang="en-US" altLang="zh-CN" sz="1600" b="1" dirty="0" err="1">
                <a:solidFill>
                  <a:schemeClr val="bg1"/>
                </a:solidFill>
                <a:latin typeface="+mj-ea"/>
                <a:ea typeface="+mj-ea"/>
              </a:rPr>
              <a:t>trap:interrupt</a:t>
            </a:r>
            <a:endParaRPr lang="zh-CN" altLang="en-US" sz="1600" b="1" dirty="0">
              <a:solidFill>
                <a:schemeClr val="bg1"/>
              </a:solidFill>
              <a:latin typeface="+mj-ea"/>
              <a:ea typeface="+mj-ea"/>
            </a:endParaRPr>
          </a:p>
        </p:txBody>
      </p:sp>
      <p:sp>
        <p:nvSpPr>
          <p:cNvPr id="39" name="任意多边形 38"/>
          <p:cNvSpPr/>
          <p:nvPr/>
        </p:nvSpPr>
        <p:spPr>
          <a:xfrm>
            <a:off x="6771044" y="1552260"/>
            <a:ext cx="503939" cy="2243626"/>
          </a:xfrm>
          <a:custGeom>
            <a:avLst/>
            <a:gdLst>
              <a:gd name="connsiteX0" fmla="*/ 63500 w 404283"/>
              <a:gd name="connsiteY0" fmla="*/ 0 h 2438400"/>
              <a:gd name="connsiteX1" fmla="*/ 393700 w 404283"/>
              <a:gd name="connsiteY1" fmla="*/ 1168400 h 2438400"/>
              <a:gd name="connsiteX2" fmla="*/ 0 w 404283"/>
              <a:gd name="connsiteY2" fmla="*/ 2438400 h 2438400"/>
            </a:gdLst>
            <a:ahLst/>
            <a:cxnLst>
              <a:cxn ang="0">
                <a:pos x="connsiteX0" y="connsiteY0"/>
              </a:cxn>
              <a:cxn ang="0">
                <a:pos x="connsiteX1" y="connsiteY1"/>
              </a:cxn>
              <a:cxn ang="0">
                <a:pos x="connsiteX2" y="connsiteY2"/>
              </a:cxn>
            </a:cxnLst>
            <a:rect l="l" t="t" r="r" b="b"/>
            <a:pathLst>
              <a:path w="404283" h="2438400">
                <a:moveTo>
                  <a:pt x="63500" y="0"/>
                </a:moveTo>
                <a:cubicBezTo>
                  <a:pt x="233891" y="381000"/>
                  <a:pt x="404283" y="762000"/>
                  <a:pt x="393700" y="1168400"/>
                </a:cubicBezTo>
                <a:cubicBezTo>
                  <a:pt x="383117" y="1574800"/>
                  <a:pt x="63500" y="2243667"/>
                  <a:pt x="0" y="243840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5109633" y="2209800"/>
            <a:ext cx="325967" cy="1841500"/>
          </a:xfrm>
          <a:custGeom>
            <a:avLst/>
            <a:gdLst>
              <a:gd name="connsiteX0" fmla="*/ 275167 w 325967"/>
              <a:gd name="connsiteY0" fmla="*/ 1841500 h 1841500"/>
              <a:gd name="connsiteX1" fmla="*/ 8467 w 325967"/>
              <a:gd name="connsiteY1" fmla="*/ 635000 h 1841500"/>
              <a:gd name="connsiteX2" fmla="*/ 325967 w 325967"/>
              <a:gd name="connsiteY2" fmla="*/ 0 h 1841500"/>
            </a:gdLst>
            <a:ahLst/>
            <a:cxnLst>
              <a:cxn ang="0">
                <a:pos x="connsiteX0" y="connsiteY0"/>
              </a:cxn>
              <a:cxn ang="0">
                <a:pos x="connsiteX1" y="connsiteY1"/>
              </a:cxn>
              <a:cxn ang="0">
                <a:pos x="connsiteX2" y="connsiteY2"/>
              </a:cxn>
            </a:cxnLst>
            <a:rect l="l" t="t" r="r" b="b"/>
            <a:pathLst>
              <a:path w="325967" h="1841500">
                <a:moveTo>
                  <a:pt x="275167" y="1841500"/>
                </a:moveTo>
                <a:cubicBezTo>
                  <a:pt x="137583" y="1391708"/>
                  <a:pt x="0" y="941917"/>
                  <a:pt x="8467" y="635000"/>
                </a:cubicBezTo>
                <a:cubicBezTo>
                  <a:pt x="16934" y="328083"/>
                  <a:pt x="325967" y="0"/>
                  <a:pt x="325967" y="0"/>
                </a:cubicBezTo>
              </a:path>
            </a:pathLst>
          </a:cu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箭头连接符 41"/>
          <p:cNvCxnSpPr/>
          <p:nvPr/>
        </p:nvCxnSpPr>
        <p:spPr>
          <a:xfrm flipH="1">
            <a:off x="3169056" y="2744882"/>
            <a:ext cx="2317395" cy="667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869981" y="1535518"/>
            <a:ext cx="2386764" cy="70995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436375" y="1354332"/>
            <a:ext cx="1628779" cy="1052934"/>
            <a:chOff x="3018061" y="1340563"/>
            <a:chExt cx="1628779" cy="1052934"/>
          </a:xfrm>
        </p:grpSpPr>
        <p:sp>
          <p:nvSpPr>
            <p:cNvPr id="54" name="TextBox 8"/>
            <p:cNvSpPr txBox="1"/>
            <p:nvPr/>
          </p:nvSpPr>
          <p:spPr>
            <a:xfrm>
              <a:off x="3018061" y="1340563"/>
              <a:ext cx="1628779" cy="338554"/>
            </a:xfrm>
            <a:prstGeom prst="rect">
              <a:avLst/>
            </a:prstGeom>
            <a:noFill/>
          </p:spPr>
          <p:txBody>
            <a:bodyPr wrap="none" rtlCol="0">
              <a:spAutoFit/>
            </a:bodyPr>
            <a:lstStyle/>
            <a:p>
              <a:r>
                <a:rPr lang="zh-CN" altLang="en-US" sz="1600" b="1" dirty="0">
                  <a:solidFill>
                    <a:srgbClr val="FFC000"/>
                  </a:solidFill>
                  <a:effectLst>
                    <a:outerShdw blurRad="38100" dist="38100" dir="2700000" algn="tl">
                      <a:srgbClr val="000000">
                        <a:alpha val="43137"/>
                      </a:srgbClr>
                    </a:outerShdw>
                  </a:effectLst>
                  <a:latin typeface="+mj-ea"/>
                  <a:ea typeface="+mj-ea"/>
                </a:rPr>
                <a:t>保存</a:t>
              </a:r>
              <a:r>
                <a:rPr lang="en-US" altLang="zh-CN" sz="1600" b="1" dirty="0" err="1">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5" name="TextBox 9"/>
            <p:cNvSpPr txBox="1"/>
            <p:nvPr/>
          </p:nvSpPr>
          <p:spPr>
            <a:xfrm>
              <a:off x="3322584" y="1697753"/>
              <a:ext cx="1021433" cy="338554"/>
            </a:xfrm>
            <a:prstGeom prst="rect">
              <a:avLst/>
            </a:prstGeom>
            <a:noFill/>
          </p:spPr>
          <p:txBody>
            <a:bodyPr wrap="none" rtlCol="0">
              <a:spAutoFit/>
            </a:bodyPr>
            <a:lstStyle/>
            <a:p>
              <a:r>
                <a:rPr lang="zh-CN" altLang="en-US" sz="1600" b="1" dirty="0">
                  <a:solidFill>
                    <a:srgbClr val="FFC000"/>
                  </a:solidFill>
                  <a:effectLst>
                    <a:outerShdw blurRad="38100" dist="38100" dir="2700000" algn="tl">
                      <a:srgbClr val="000000">
                        <a:alpha val="43137"/>
                      </a:srgbClr>
                    </a:outerShdw>
                  </a:effectLst>
                  <a:latin typeface="+mj-ea"/>
                  <a:ea typeface="+mj-ea"/>
                </a:rPr>
                <a:t>处理</a:t>
              </a:r>
              <a:r>
                <a:rPr lang="en-US" altLang="zh-CN" sz="1600" b="1" dirty="0">
                  <a:solidFill>
                    <a:srgbClr val="FFC000"/>
                  </a:solidFill>
                  <a:effectLst>
                    <a:outerShdw blurRad="38100" dist="38100" dir="2700000" algn="tl">
                      <a:srgbClr val="000000">
                        <a:alpha val="43137"/>
                      </a:srgbClr>
                    </a:outerShdw>
                  </a:effectLst>
                  <a:latin typeface="+mj-ea"/>
                  <a:ea typeface="+mj-ea"/>
                </a:rPr>
                <a:t>trap</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6" name="TextBox 10"/>
            <p:cNvSpPr txBox="1"/>
            <p:nvPr/>
          </p:nvSpPr>
          <p:spPr>
            <a:xfrm>
              <a:off x="3274534" y="2054943"/>
              <a:ext cx="1095172" cy="338554"/>
            </a:xfrm>
            <a:prstGeom prst="rect">
              <a:avLst/>
            </a:prstGeom>
            <a:noFill/>
          </p:spPr>
          <p:txBody>
            <a:bodyPr wrap="none" rtlCol="0">
              <a:spAutoFit/>
            </a:bodyPr>
            <a:lstStyle/>
            <a:p>
              <a:r>
                <a:rPr lang="en-US" altLang="zh-CN" sz="1600" b="1">
                  <a:solidFill>
                    <a:srgbClr val="FFC000"/>
                  </a:solidFill>
                  <a:effectLst>
                    <a:outerShdw blurRad="38100" dist="38100" dir="2700000" algn="tl">
                      <a:srgbClr val="000000">
                        <a:alpha val="43137"/>
                      </a:srgbClr>
                    </a:outerShdw>
                  </a:effectLst>
                  <a:latin typeface="+mj-ea"/>
                  <a:ea typeface="+mj-ea"/>
                </a:rPr>
                <a:t>schedule</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grpSp>
      <p:sp>
        <p:nvSpPr>
          <p:cNvPr id="57" name="TextBox 11"/>
          <p:cNvSpPr txBox="1"/>
          <p:nvPr/>
        </p:nvSpPr>
        <p:spPr>
          <a:xfrm>
            <a:off x="1490816" y="2538659"/>
            <a:ext cx="1628779" cy="338554"/>
          </a:xfrm>
          <a:prstGeom prst="rect">
            <a:avLst/>
          </a:prstGeom>
          <a:noFill/>
        </p:spPr>
        <p:txBody>
          <a:bodyPr wrap="none" rtlCol="0">
            <a:spAutoFit/>
          </a:bodyPr>
          <a:lstStyle/>
          <a:p>
            <a:r>
              <a:rPr lang="zh-CN" altLang="en-US" sz="1600" b="1" dirty="0">
                <a:solidFill>
                  <a:srgbClr val="FFC000"/>
                </a:solidFill>
                <a:effectLst>
                  <a:outerShdw blurRad="38100" dist="38100" dir="2700000" algn="tl">
                    <a:srgbClr val="000000">
                      <a:alpha val="43137"/>
                    </a:srgbClr>
                  </a:outerShdw>
                </a:effectLst>
                <a:latin typeface="+mj-ea"/>
                <a:ea typeface="+mj-ea"/>
              </a:rPr>
              <a:t>恢复</a:t>
            </a:r>
            <a:r>
              <a:rPr lang="en-US" altLang="zh-CN" sz="1600" b="1" dirty="0" err="1">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59" name="TextBox 13"/>
          <p:cNvSpPr txBox="1"/>
          <p:nvPr/>
        </p:nvSpPr>
        <p:spPr>
          <a:xfrm>
            <a:off x="1550181" y="3625550"/>
            <a:ext cx="1380506" cy="338554"/>
          </a:xfrm>
          <a:prstGeom prst="rect">
            <a:avLst/>
          </a:prstGeom>
          <a:noFill/>
        </p:spPr>
        <p:txBody>
          <a:bodyPr wrap="none" rtlCol="0">
            <a:spAutoFit/>
          </a:bodyPr>
          <a:lstStyle/>
          <a:p>
            <a:r>
              <a:rPr lang="en-US" altLang="zh-CN" sz="1600" b="1" dirty="0">
                <a:solidFill>
                  <a:srgbClr val="FFC000"/>
                </a:solidFill>
                <a:effectLst>
                  <a:outerShdw blurRad="38100" dist="38100" dir="2700000" algn="tl">
                    <a:srgbClr val="000000">
                      <a:alpha val="43137"/>
                    </a:srgbClr>
                  </a:outerShdw>
                </a:effectLst>
                <a:latin typeface="+mj-ea"/>
                <a:ea typeface="+mj-ea"/>
              </a:rPr>
              <a:t>user code…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60" name="TextBox 14"/>
          <p:cNvSpPr txBox="1"/>
          <p:nvPr/>
        </p:nvSpPr>
        <p:spPr>
          <a:xfrm>
            <a:off x="1385178" y="3987429"/>
            <a:ext cx="1596527" cy="338554"/>
          </a:xfrm>
          <a:prstGeom prst="rect">
            <a:avLst/>
          </a:prstGeom>
          <a:noFill/>
        </p:spPr>
        <p:txBody>
          <a:bodyPr wrap="none" rtlCol="0">
            <a:spAutoFit/>
          </a:bodyPr>
          <a:lstStyle/>
          <a:p>
            <a:r>
              <a:rPr lang="en-US" altLang="zh-CN" sz="1600" b="1" dirty="0" err="1">
                <a:solidFill>
                  <a:srgbClr val="FFC000"/>
                </a:solidFill>
                <a:effectLst>
                  <a:outerShdw blurRad="38100" dist="38100" dir="2700000" algn="tl">
                    <a:srgbClr val="000000">
                      <a:alpha val="43137"/>
                    </a:srgbClr>
                  </a:outerShdw>
                </a:effectLst>
                <a:latin typeface="+mj-ea"/>
                <a:ea typeface="+mj-ea"/>
              </a:rPr>
              <a:t>trap:interrupt</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70" name="TextBox 27"/>
          <p:cNvSpPr txBox="1"/>
          <p:nvPr/>
        </p:nvSpPr>
        <p:spPr>
          <a:xfrm>
            <a:off x="5311385" y="1354323"/>
            <a:ext cx="1628779" cy="338554"/>
          </a:xfrm>
          <a:prstGeom prst="rect">
            <a:avLst/>
          </a:prstGeom>
          <a:noFill/>
        </p:spPr>
        <p:txBody>
          <a:bodyPr wrap="none" rtlCol="0">
            <a:spAutoFit/>
          </a:bodyPr>
          <a:lstStyle/>
          <a:p>
            <a:r>
              <a:rPr lang="zh-CN" altLang="en-US" sz="1600" b="1" dirty="0">
                <a:solidFill>
                  <a:srgbClr val="FFC000"/>
                </a:solidFill>
                <a:effectLst>
                  <a:outerShdw blurRad="38100" dist="38100" dir="2700000" algn="tl">
                    <a:srgbClr val="000000">
                      <a:alpha val="43137"/>
                    </a:srgbClr>
                  </a:outerShdw>
                </a:effectLst>
                <a:latin typeface="+mj-ea"/>
                <a:ea typeface="+mj-ea"/>
              </a:rPr>
              <a:t>恢复</a:t>
            </a:r>
            <a:r>
              <a:rPr lang="en-US" altLang="zh-CN" sz="1600" b="1" dirty="0" err="1">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nvGrpSpPr>
          <p:cNvPr id="35" name="组合 34"/>
          <p:cNvGrpSpPr/>
          <p:nvPr/>
        </p:nvGrpSpPr>
        <p:grpSpPr>
          <a:xfrm>
            <a:off x="5348113" y="1960125"/>
            <a:ext cx="1628779" cy="947198"/>
            <a:chOff x="7123954" y="1984368"/>
            <a:chExt cx="1628779" cy="947198"/>
          </a:xfrm>
        </p:grpSpPr>
        <p:sp>
          <p:nvSpPr>
            <p:cNvPr id="71" name="TextBox 28"/>
            <p:cNvSpPr txBox="1"/>
            <p:nvPr/>
          </p:nvSpPr>
          <p:spPr>
            <a:xfrm>
              <a:off x="7347990" y="2307260"/>
              <a:ext cx="1021433" cy="338554"/>
            </a:xfrm>
            <a:prstGeom prst="rect">
              <a:avLst/>
            </a:prstGeom>
            <a:noFill/>
          </p:spPr>
          <p:txBody>
            <a:bodyPr wrap="none" rtlCol="0">
              <a:spAutoFit/>
            </a:bodyPr>
            <a:lstStyle/>
            <a:p>
              <a:r>
                <a:rPr lang="zh-CN" altLang="en-US" sz="1600" b="1">
                  <a:solidFill>
                    <a:srgbClr val="FFC000"/>
                  </a:solidFill>
                  <a:effectLst>
                    <a:outerShdw blurRad="38100" dist="38100" dir="2700000" algn="tl">
                      <a:srgbClr val="000000">
                        <a:alpha val="43137"/>
                      </a:srgbClr>
                    </a:outerShdw>
                  </a:effectLst>
                  <a:latin typeface="+mj-ea"/>
                  <a:ea typeface="+mj-ea"/>
                </a:rPr>
                <a:t>处理</a:t>
              </a:r>
              <a:r>
                <a:rPr lang="en-US" altLang="zh-CN" sz="1600" b="1">
                  <a:solidFill>
                    <a:srgbClr val="FFC000"/>
                  </a:solidFill>
                  <a:effectLst>
                    <a:outerShdw blurRad="38100" dist="38100" dir="2700000" algn="tl">
                      <a:srgbClr val="000000">
                        <a:alpha val="43137"/>
                      </a:srgbClr>
                    </a:outerShdw>
                  </a:effectLst>
                  <a:latin typeface="+mj-ea"/>
                  <a:ea typeface="+mj-ea"/>
                </a:rPr>
                <a:t>trap</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sp>
          <p:nvSpPr>
            <p:cNvPr id="72" name="TextBox 29"/>
            <p:cNvSpPr txBox="1"/>
            <p:nvPr/>
          </p:nvSpPr>
          <p:spPr>
            <a:xfrm>
              <a:off x="7311121" y="2593012"/>
              <a:ext cx="1095172" cy="338554"/>
            </a:xfrm>
            <a:prstGeom prst="rect">
              <a:avLst/>
            </a:prstGeom>
            <a:noFill/>
          </p:spPr>
          <p:txBody>
            <a:bodyPr wrap="none" rtlCol="0">
              <a:spAutoFit/>
            </a:bodyPr>
            <a:lstStyle/>
            <a:p>
              <a:r>
                <a:rPr lang="en-US" altLang="zh-CN" sz="1600" b="1">
                  <a:solidFill>
                    <a:srgbClr val="FFC000"/>
                  </a:solidFill>
                  <a:effectLst>
                    <a:outerShdw blurRad="38100" dist="38100" dir="2700000" algn="tl">
                      <a:srgbClr val="000000">
                        <a:alpha val="43137"/>
                      </a:srgbClr>
                    </a:outerShdw>
                  </a:effectLst>
                  <a:latin typeface="+mj-ea"/>
                  <a:ea typeface="+mj-ea"/>
                </a:rPr>
                <a:t>schedule</a:t>
              </a:r>
              <a:endParaRPr lang="zh-CN" altLang="en-US" sz="1600" b="1">
                <a:solidFill>
                  <a:srgbClr val="FFC000"/>
                </a:solidFill>
                <a:effectLst>
                  <a:outerShdw blurRad="38100" dist="38100" dir="2700000" algn="tl">
                    <a:srgbClr val="000000">
                      <a:alpha val="43137"/>
                    </a:srgbClr>
                  </a:outerShdw>
                </a:effectLst>
                <a:latin typeface="+mj-ea"/>
                <a:ea typeface="+mj-ea"/>
              </a:endParaRPr>
            </a:p>
          </p:txBody>
        </p:sp>
        <p:sp>
          <p:nvSpPr>
            <p:cNvPr id="73" name="TextBox 30"/>
            <p:cNvSpPr txBox="1"/>
            <p:nvPr/>
          </p:nvSpPr>
          <p:spPr>
            <a:xfrm>
              <a:off x="7123954" y="1984368"/>
              <a:ext cx="1628779" cy="338554"/>
            </a:xfrm>
            <a:prstGeom prst="rect">
              <a:avLst/>
            </a:prstGeom>
            <a:noFill/>
          </p:spPr>
          <p:txBody>
            <a:bodyPr wrap="none" rtlCol="0">
              <a:spAutoFit/>
            </a:bodyPr>
            <a:lstStyle/>
            <a:p>
              <a:r>
                <a:rPr lang="zh-CN" altLang="en-US" sz="1600" b="1" dirty="0">
                  <a:solidFill>
                    <a:srgbClr val="FFC000"/>
                  </a:solidFill>
                  <a:effectLst>
                    <a:outerShdw blurRad="38100" dist="38100" dir="2700000" algn="tl">
                      <a:srgbClr val="000000">
                        <a:alpha val="43137"/>
                      </a:srgbClr>
                    </a:outerShdw>
                  </a:effectLst>
                  <a:latin typeface="+mj-ea"/>
                  <a:ea typeface="+mj-ea"/>
                </a:rPr>
                <a:t>保存</a:t>
              </a:r>
              <a:r>
                <a:rPr lang="en-US" altLang="zh-CN" sz="1600" b="1" dirty="0" err="1">
                  <a:solidFill>
                    <a:srgbClr val="FFC000"/>
                  </a:solidFill>
                  <a:effectLst>
                    <a:outerShdw blurRad="38100" dist="38100" dir="2700000" algn="tl">
                      <a:srgbClr val="000000">
                        <a:alpha val="43137"/>
                      </a:srgbClr>
                    </a:outerShdw>
                  </a:effectLst>
                  <a:latin typeface="+mj-ea"/>
                  <a:ea typeface="+mj-ea"/>
                </a:rPr>
                <a:t>trapframe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grpSp>
        <p:nvGrpSpPr>
          <p:cNvPr id="24" name="组合 23"/>
          <p:cNvGrpSpPr/>
          <p:nvPr/>
        </p:nvGrpSpPr>
        <p:grpSpPr>
          <a:xfrm>
            <a:off x="5329155" y="3622569"/>
            <a:ext cx="1596527" cy="695744"/>
            <a:chOff x="7104996" y="3646812"/>
            <a:chExt cx="1596527" cy="695744"/>
          </a:xfrm>
        </p:grpSpPr>
        <p:sp>
          <p:nvSpPr>
            <p:cNvPr id="75" name="TextBox 32"/>
            <p:cNvSpPr txBox="1"/>
            <p:nvPr/>
          </p:nvSpPr>
          <p:spPr>
            <a:xfrm>
              <a:off x="7202100" y="3646812"/>
              <a:ext cx="1380506" cy="338554"/>
            </a:xfrm>
            <a:prstGeom prst="rect">
              <a:avLst/>
            </a:prstGeom>
            <a:noFill/>
          </p:spPr>
          <p:txBody>
            <a:bodyPr wrap="none" rtlCol="0">
              <a:spAutoFit/>
            </a:bodyPr>
            <a:lstStyle/>
            <a:p>
              <a:r>
                <a:rPr lang="en-US" altLang="zh-CN" sz="1600" b="1" dirty="0">
                  <a:solidFill>
                    <a:srgbClr val="FFC000"/>
                  </a:solidFill>
                  <a:effectLst>
                    <a:outerShdw blurRad="38100" dist="38100" dir="2700000" algn="tl">
                      <a:srgbClr val="000000">
                        <a:alpha val="43137"/>
                      </a:srgbClr>
                    </a:outerShdw>
                  </a:effectLst>
                  <a:latin typeface="+mj-ea"/>
                  <a:ea typeface="+mj-ea"/>
                </a:rPr>
                <a:t>user code…</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sp>
          <p:nvSpPr>
            <p:cNvPr id="76" name="TextBox 33"/>
            <p:cNvSpPr txBox="1"/>
            <p:nvPr/>
          </p:nvSpPr>
          <p:spPr>
            <a:xfrm>
              <a:off x="7104996" y="4004002"/>
              <a:ext cx="1596527" cy="338554"/>
            </a:xfrm>
            <a:prstGeom prst="rect">
              <a:avLst/>
            </a:prstGeom>
            <a:noFill/>
          </p:spPr>
          <p:txBody>
            <a:bodyPr wrap="none" rtlCol="0">
              <a:spAutoFit/>
            </a:bodyPr>
            <a:lstStyle/>
            <a:p>
              <a:r>
                <a:rPr lang="en-US" altLang="zh-CN" sz="1600" b="1" dirty="0" err="1">
                  <a:solidFill>
                    <a:srgbClr val="FFC000"/>
                  </a:solidFill>
                  <a:effectLst>
                    <a:outerShdw blurRad="38100" dist="38100" dir="2700000" algn="tl">
                      <a:srgbClr val="000000">
                        <a:alpha val="43137"/>
                      </a:srgbClr>
                    </a:outerShdw>
                  </a:effectLst>
                  <a:latin typeface="+mj-ea"/>
                  <a:ea typeface="+mj-ea"/>
                </a:rPr>
                <a:t>trap:interrupt</a:t>
              </a:r>
              <a:endParaRPr lang="zh-CN" altLang="en-US" sz="1600" b="1" dirty="0">
                <a:solidFill>
                  <a:srgbClr val="FFC000"/>
                </a:solidFill>
                <a:effectLst>
                  <a:outerShdw blurRad="38100" dist="38100" dir="2700000" algn="tl">
                    <a:srgbClr val="000000">
                      <a:alpha val="43137"/>
                    </a:srgbClr>
                  </a:outerShdw>
                </a:effectLst>
                <a:latin typeface="+mj-ea"/>
                <a:ea typeface="+mj-ea"/>
              </a:endParaRPr>
            </a:p>
          </p:txBody>
        </p:sp>
      </p:grpSp>
      <p:sp>
        <p:nvSpPr>
          <p:cNvPr id="77" name="椭圆 76"/>
          <p:cNvSpPr/>
          <p:nvPr/>
        </p:nvSpPr>
        <p:spPr>
          <a:xfrm>
            <a:off x="7072330" y="2643188"/>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mn-ea"/>
              </a:rPr>
              <a:t>3</a:t>
            </a:r>
            <a:endParaRPr lang="zh-CN" altLang="en-US" sz="1600" b="1" dirty="0">
              <a:solidFill>
                <a:srgbClr val="C00000"/>
              </a:solidFill>
              <a:latin typeface="+mn-ea"/>
            </a:endParaRPr>
          </a:p>
        </p:txBody>
      </p:sp>
      <p:sp>
        <p:nvSpPr>
          <p:cNvPr id="78" name="椭圆 77"/>
          <p:cNvSpPr/>
          <p:nvPr/>
        </p:nvSpPr>
        <p:spPr>
          <a:xfrm>
            <a:off x="5000628" y="2786064"/>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mn-ea"/>
              </a:rPr>
              <a:t>4</a:t>
            </a:r>
            <a:endParaRPr lang="zh-CN" altLang="en-US" sz="1600" b="1" dirty="0">
              <a:solidFill>
                <a:srgbClr val="C00000"/>
              </a:solidFill>
              <a:latin typeface="+mn-ea"/>
            </a:endParaRPr>
          </a:p>
        </p:txBody>
      </p:sp>
      <p:sp>
        <p:nvSpPr>
          <p:cNvPr id="79" name="椭圆 78"/>
          <p:cNvSpPr/>
          <p:nvPr/>
        </p:nvSpPr>
        <p:spPr>
          <a:xfrm>
            <a:off x="4000496" y="257175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a:solidFill>
                  <a:srgbClr val="C00000"/>
                </a:solidFill>
                <a:latin typeface="+mn-ea"/>
              </a:rPr>
              <a:t>5</a:t>
            </a:r>
            <a:endParaRPr lang="zh-CN" altLang="en-US" sz="1600" b="1">
              <a:solidFill>
                <a:srgbClr val="C00000"/>
              </a:solidFill>
              <a:latin typeface="+mn-ea"/>
            </a:endParaRPr>
          </a:p>
        </p:txBody>
      </p:sp>
      <p:sp>
        <p:nvSpPr>
          <p:cNvPr id="80" name="椭圆 79"/>
          <p:cNvSpPr/>
          <p:nvPr/>
        </p:nvSpPr>
        <p:spPr>
          <a:xfrm>
            <a:off x="4000496" y="1714494"/>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mn-ea"/>
              </a:rPr>
              <a:t>2</a:t>
            </a:r>
            <a:endParaRPr lang="zh-CN" altLang="en-US" sz="1600" b="1" dirty="0">
              <a:solidFill>
                <a:srgbClr val="C00000"/>
              </a:solidFill>
              <a:latin typeface="+mn-ea"/>
            </a:endParaRPr>
          </a:p>
        </p:txBody>
      </p:sp>
      <p:sp>
        <p:nvSpPr>
          <p:cNvPr id="81" name="椭圆 80"/>
          <p:cNvSpPr/>
          <p:nvPr/>
        </p:nvSpPr>
        <p:spPr>
          <a:xfrm>
            <a:off x="950964" y="257175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mn-ea"/>
              </a:rPr>
              <a:t>1</a:t>
            </a:r>
            <a:endParaRPr lang="zh-CN" altLang="en-US" sz="1600" b="1" dirty="0">
              <a:solidFill>
                <a:srgbClr val="C00000"/>
              </a:solidFill>
              <a:latin typeface="+mn-ea"/>
            </a:endParaRPr>
          </a:p>
        </p:txBody>
      </p:sp>
      <p:sp>
        <p:nvSpPr>
          <p:cNvPr id="82" name="椭圆 81"/>
          <p:cNvSpPr/>
          <p:nvPr/>
        </p:nvSpPr>
        <p:spPr>
          <a:xfrm>
            <a:off x="1285852" y="2928940"/>
            <a:ext cx="285752" cy="285752"/>
          </a:xfrm>
          <a:prstGeom prst="ellipse">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mn-ea"/>
              </a:rPr>
              <a:t>6</a:t>
            </a:r>
            <a:endParaRPr lang="zh-CN" altLang="en-US" sz="1600" b="1" dirty="0">
              <a:solidFill>
                <a:srgbClr val="C00000"/>
              </a:solidFill>
              <a:latin typeface="+mn-ea"/>
            </a:endParaRPr>
          </a:p>
        </p:txBody>
      </p:sp>
    </p:spTree>
    <p:extLst>
      <p:ext uri="{BB962C8B-B14F-4D97-AF65-F5344CB8AC3E}">
        <p14:creationId xmlns:p14="http://schemas.microsoft.com/office/powerpoint/2010/main" val="16579372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up)">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up)">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right)">
                                      <p:cBhvr>
                                        <p:cTn id="64" dur="500"/>
                                        <p:tgtEl>
                                          <p:spTgt spid="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up)">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up)">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fade">
                                      <p:cBhvr>
                                        <p:cTn id="80" dur="500"/>
                                        <p:tgtEl>
                                          <p:spTgt spid="8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Effect transition="in" filter="wipe(up)">
                                      <p:cBhvr>
                                        <p:cTn id="8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39" grpId="0" animBg="1"/>
      <p:bldP spid="40" grpId="0" animBg="1"/>
      <p:bldP spid="57" grpId="0"/>
      <p:bldP spid="59" grpId="0"/>
      <p:bldP spid="60" grpId="0"/>
      <p:bldP spid="70" grpId="0"/>
      <p:bldP spid="77" grpId="0" animBg="1"/>
      <p:bldP spid="78" grpId="0" animBg="1"/>
      <p:bldP spid="79" grpId="0" animBg="1"/>
      <p:bldP spid="80" grpId="0" animBg="1"/>
      <p:bldP spid="81" grpId="0" animBg="1"/>
      <p:bldP spid="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a:t>ucore</a:t>
            </a:r>
            <a:r>
              <a:rPr lang="zh-CN" altLang="en-US"/>
              <a:t>的调度算法接口</a:t>
            </a:r>
            <a:r>
              <a:rPr lang="en-US" altLang="zh-CN"/>
              <a:t>sched_class</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4" name="Text Box 4"/>
          <p:cNvSpPr txBox="1">
            <a:spLocks noChangeArrowheads="1"/>
          </p:cNvSpPr>
          <p:nvPr/>
        </p:nvSpPr>
        <p:spPr bwMode="auto">
          <a:xfrm>
            <a:off x="539750" y="1285866"/>
            <a:ext cx="7888763" cy="23083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5921" dir="2700000" algn="ctr" rotWithShape="0">
                    <a:srgbClr val="808080">
                      <a:alpha val="50000"/>
                    </a:srgbClr>
                  </a:outerShdw>
                </a:effectLst>
              </a14:hiddenEffects>
            </a:ext>
          </a:extLst>
        </p:spPr>
        <p:txBody>
          <a:bodyPr wrap="none">
            <a:spAutoFit/>
          </a:bodyPr>
          <a:lstStyle>
            <a:lvl1pPr eaLnBrk="0" hangingPunct="0">
              <a:defRPr sz="2400">
                <a:solidFill>
                  <a:schemeClr val="tx1"/>
                </a:solidFill>
                <a:latin typeface="Times" charset="0"/>
                <a:ea typeface="MS PGothic" charset="0"/>
                <a:cs typeface="MS PGothic" charset="0"/>
              </a:defRPr>
            </a:lvl1pPr>
            <a:lvl2pPr eaLnBrk="0" hangingPunct="0">
              <a:defRPr sz="2400">
                <a:solidFill>
                  <a:schemeClr val="tx1"/>
                </a:solidFill>
                <a:latin typeface="Times" charset="0"/>
                <a:ea typeface="MS PGothic" charset="0"/>
                <a:cs typeface="MS PGothic" charset="0"/>
              </a:defRPr>
            </a:lvl2pPr>
            <a:lvl3pPr eaLnBrk="0" hangingPunct="0">
              <a:defRPr sz="2400">
                <a:solidFill>
                  <a:schemeClr val="tx1"/>
                </a:solidFill>
                <a:latin typeface="Times" charset="0"/>
                <a:ea typeface="MS PGothic" charset="0"/>
                <a:cs typeface="MS PGothic" charset="0"/>
              </a:defRPr>
            </a:lvl3pPr>
            <a:lvl4pPr eaLnBrk="0" hangingPunct="0">
              <a:defRPr sz="2400">
                <a:solidFill>
                  <a:schemeClr val="tx1"/>
                </a:solidFill>
                <a:latin typeface="Times" charset="0"/>
                <a:ea typeface="MS PGothic" charset="0"/>
                <a:cs typeface="MS PGothic" charset="0"/>
              </a:defRPr>
            </a:lvl4pPr>
            <a:lvl5pPr eaLnBrk="0" hangingPunct="0">
              <a:defRPr sz="2400">
                <a:solidFill>
                  <a:schemeClr val="tx1"/>
                </a:solidFill>
                <a:latin typeface="Times" charset="0"/>
                <a:ea typeface="MS PGothic" charset="0"/>
                <a:cs typeface="MS PGothic" charset="0"/>
              </a:defRPr>
            </a:lvl5pPr>
            <a:lvl6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6pPr>
            <a:lvl7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7pPr>
            <a:lvl8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8pPr>
            <a:lvl9pPr eaLnBrk="0" fontAlgn="base" hangingPunct="0">
              <a:spcBef>
                <a:spcPct val="0"/>
              </a:spcBef>
              <a:spcAft>
                <a:spcPct val="0"/>
              </a:spcAft>
              <a:buClr>
                <a:schemeClr val="bg1"/>
              </a:buClr>
              <a:buSzPct val="100000"/>
              <a:defRPr sz="2400">
                <a:solidFill>
                  <a:schemeClr val="tx1"/>
                </a:solidFill>
                <a:latin typeface="Times" charset="0"/>
                <a:ea typeface="MS PGothic" charset="0"/>
                <a:cs typeface="MS PGothic" charset="0"/>
              </a:defRPr>
            </a:lvl9pPr>
          </a:lstStyle>
          <a:p>
            <a:pPr>
              <a:defRPr/>
            </a:pP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sched_class</a:t>
            </a:r>
            <a:r>
              <a:rPr lang="en-US" altLang="zh-CN" sz="1800" b="1" dirty="0">
                <a:solidFill>
                  <a:srgbClr val="11576A"/>
                </a:solidFill>
                <a:latin typeface="微软雅黑" pitchFamily="34" charset="-122"/>
                <a:ea typeface="微软雅黑" pitchFamily="34" charset="-122"/>
                <a:cs typeface="+mn-cs"/>
              </a:rPr>
              <a:t> {</a:t>
            </a:r>
            <a:br>
              <a:rPr lang="en-US" altLang="zh-CN" sz="1800" b="1" dirty="0">
                <a:solidFill>
                  <a:srgbClr val="11576A"/>
                </a:solidFill>
                <a:latin typeface="微软雅黑" pitchFamily="34" charset="-122"/>
                <a:ea typeface="微软雅黑" pitchFamily="34" charset="-122"/>
                <a:cs typeface="+mn-cs"/>
              </a:rPr>
            </a:b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const</a:t>
            </a:r>
            <a:r>
              <a:rPr lang="en-US" altLang="zh-CN" sz="1800" b="1" dirty="0">
                <a:solidFill>
                  <a:srgbClr val="11576A"/>
                </a:solidFill>
                <a:latin typeface="微软雅黑" pitchFamily="34" charset="-122"/>
                <a:ea typeface="微软雅黑" pitchFamily="34" charset="-122"/>
                <a:cs typeface="+mn-cs"/>
              </a:rPr>
              <a:t> char *name;</a:t>
            </a:r>
            <a:br>
              <a:rPr lang="en-US" altLang="zh-CN" sz="1800" b="1" dirty="0">
                <a:solidFill>
                  <a:srgbClr val="11576A"/>
                </a:solidFill>
                <a:latin typeface="微软雅黑" pitchFamily="34" charset="-122"/>
                <a:ea typeface="微软雅黑" pitchFamily="34" charset="-122"/>
                <a:cs typeface="+mn-cs"/>
              </a:rPr>
            </a:br>
            <a:r>
              <a:rPr lang="en-US" altLang="zh-CN" sz="1800" b="1" dirty="0">
                <a:solidFill>
                  <a:srgbClr val="11576A"/>
                </a:solidFill>
                <a:latin typeface="微软雅黑" pitchFamily="34" charset="-122"/>
                <a:ea typeface="微软雅黑" pitchFamily="34" charset="-122"/>
                <a:cs typeface="+mn-cs"/>
              </a:rPr>
              <a:t>    void (*</a:t>
            </a:r>
            <a:r>
              <a:rPr lang="en-US" altLang="zh-CN" sz="1800" b="1" dirty="0" err="1">
                <a:solidFill>
                  <a:srgbClr val="C00000"/>
                </a:solidFill>
                <a:latin typeface="微软雅黑" pitchFamily="34" charset="-122"/>
                <a:ea typeface="微软雅黑" pitchFamily="34" charset="-122"/>
                <a:cs typeface="+mn-cs"/>
              </a:rPr>
              <a:t>init</a:t>
            </a:r>
            <a:r>
              <a:rPr lang="en-US" altLang="zh-CN" sz="1800" b="1" dirty="0">
                <a:solidFill>
                  <a:srgbClr val="11576A"/>
                </a:solidFill>
                <a:latin typeface="微软雅黑" pitchFamily="34" charset="-122"/>
                <a:ea typeface="微软雅黑" pitchFamily="34" charset="-122"/>
                <a:cs typeface="+mn-cs"/>
              </a:rPr>
              <a:t>)(</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run_queue</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rq</a:t>
            </a:r>
            <a:r>
              <a:rPr lang="en-US" altLang="zh-CN" sz="1800" b="1" dirty="0">
                <a:solidFill>
                  <a:srgbClr val="11576A"/>
                </a:solidFill>
                <a:latin typeface="微软雅黑" pitchFamily="34" charset="-122"/>
                <a:ea typeface="微软雅黑" pitchFamily="34" charset="-122"/>
                <a:cs typeface="+mn-cs"/>
              </a:rPr>
              <a:t>);</a:t>
            </a:r>
            <a:br>
              <a:rPr lang="en-US" altLang="zh-CN" sz="1800" b="1" dirty="0">
                <a:solidFill>
                  <a:srgbClr val="11576A"/>
                </a:solidFill>
                <a:latin typeface="微软雅黑" pitchFamily="34" charset="-122"/>
                <a:ea typeface="微软雅黑" pitchFamily="34" charset="-122"/>
                <a:cs typeface="+mn-cs"/>
              </a:rPr>
            </a:br>
            <a:r>
              <a:rPr lang="en-US" altLang="zh-CN" sz="1800" b="1" dirty="0">
                <a:solidFill>
                  <a:srgbClr val="11576A"/>
                </a:solidFill>
                <a:latin typeface="微软雅黑" pitchFamily="34" charset="-122"/>
                <a:ea typeface="微软雅黑" pitchFamily="34" charset="-122"/>
                <a:cs typeface="+mn-cs"/>
              </a:rPr>
              <a:t>    void (*</a:t>
            </a:r>
            <a:r>
              <a:rPr lang="en-US" altLang="zh-CN" sz="1800" b="1" dirty="0" err="1">
                <a:solidFill>
                  <a:srgbClr val="C00000"/>
                </a:solidFill>
                <a:latin typeface="微软雅黑" pitchFamily="34" charset="-122"/>
                <a:ea typeface="微软雅黑" pitchFamily="34" charset="-122"/>
                <a:cs typeface="+mn-cs"/>
              </a:rPr>
              <a:t>enqueue</a:t>
            </a:r>
            <a:r>
              <a:rPr lang="en-US" altLang="zh-CN" sz="1800" b="1" dirty="0">
                <a:solidFill>
                  <a:srgbClr val="11576A"/>
                </a:solidFill>
                <a:latin typeface="微软雅黑" pitchFamily="34" charset="-122"/>
                <a:ea typeface="微软雅黑" pitchFamily="34" charset="-122"/>
                <a:cs typeface="+mn-cs"/>
              </a:rPr>
              <a:t>)(</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run_queue</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rq</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proc_struct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proc</a:t>
            </a:r>
            <a:r>
              <a:rPr lang="en-US" altLang="zh-CN" sz="1800" b="1" dirty="0">
                <a:solidFill>
                  <a:srgbClr val="11576A"/>
                </a:solidFill>
                <a:latin typeface="微软雅黑" pitchFamily="34" charset="-122"/>
                <a:ea typeface="微软雅黑" pitchFamily="34" charset="-122"/>
                <a:cs typeface="+mn-cs"/>
              </a:rPr>
              <a:t>);</a:t>
            </a:r>
            <a:br>
              <a:rPr lang="en-US" altLang="zh-CN" sz="1800" b="1" dirty="0">
                <a:solidFill>
                  <a:srgbClr val="11576A"/>
                </a:solidFill>
                <a:latin typeface="微软雅黑" pitchFamily="34" charset="-122"/>
                <a:ea typeface="微软雅黑" pitchFamily="34" charset="-122"/>
                <a:cs typeface="+mn-cs"/>
              </a:rPr>
            </a:br>
            <a:r>
              <a:rPr lang="en-US" altLang="zh-CN" sz="1800" b="1" dirty="0">
                <a:solidFill>
                  <a:srgbClr val="11576A"/>
                </a:solidFill>
                <a:latin typeface="微软雅黑" pitchFamily="34" charset="-122"/>
                <a:ea typeface="微软雅黑" pitchFamily="34" charset="-122"/>
                <a:cs typeface="+mn-cs"/>
              </a:rPr>
              <a:t>    void (*</a:t>
            </a:r>
            <a:r>
              <a:rPr lang="en-US" altLang="zh-CN" sz="1800" b="1" dirty="0" err="1">
                <a:solidFill>
                  <a:srgbClr val="C00000"/>
                </a:solidFill>
                <a:latin typeface="微软雅黑" pitchFamily="34" charset="-122"/>
                <a:ea typeface="微软雅黑" pitchFamily="34" charset="-122"/>
                <a:cs typeface="+mn-cs"/>
              </a:rPr>
              <a:t>dequeue</a:t>
            </a:r>
            <a:r>
              <a:rPr lang="en-US" altLang="zh-CN" sz="1800" b="1" dirty="0">
                <a:solidFill>
                  <a:srgbClr val="11576A"/>
                </a:solidFill>
                <a:latin typeface="微软雅黑" pitchFamily="34" charset="-122"/>
                <a:ea typeface="微软雅黑" pitchFamily="34" charset="-122"/>
                <a:cs typeface="+mn-cs"/>
              </a:rPr>
              <a:t>)(</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run_queue</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rq</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proc_struct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proc</a:t>
            </a:r>
            <a:r>
              <a:rPr lang="en-US" altLang="zh-CN" sz="1800" b="1" dirty="0">
                <a:solidFill>
                  <a:srgbClr val="11576A"/>
                </a:solidFill>
                <a:latin typeface="微软雅黑" pitchFamily="34" charset="-122"/>
                <a:ea typeface="微软雅黑" pitchFamily="34" charset="-122"/>
                <a:cs typeface="+mn-cs"/>
              </a:rPr>
              <a:t>);</a:t>
            </a:r>
            <a:br>
              <a:rPr lang="en-US" altLang="zh-CN" sz="1800" b="1" dirty="0">
                <a:solidFill>
                  <a:srgbClr val="11576A"/>
                </a:solidFill>
                <a:latin typeface="微软雅黑" pitchFamily="34" charset="-122"/>
                <a:ea typeface="微软雅黑" pitchFamily="34" charset="-122"/>
                <a:cs typeface="+mn-cs"/>
              </a:rPr>
            </a:b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proc_struct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C00000"/>
                </a:solidFill>
                <a:latin typeface="微软雅黑" pitchFamily="34" charset="-122"/>
                <a:ea typeface="微软雅黑" pitchFamily="34" charset="-122"/>
                <a:cs typeface="+mn-cs"/>
              </a:rPr>
              <a:t>pick_next</a:t>
            </a:r>
            <a:r>
              <a:rPr lang="en-US" altLang="zh-CN" sz="1800" b="1" dirty="0">
                <a:solidFill>
                  <a:srgbClr val="11576A"/>
                </a:solidFill>
                <a:latin typeface="微软雅黑" pitchFamily="34" charset="-122"/>
                <a:ea typeface="微软雅黑" pitchFamily="34" charset="-122"/>
                <a:cs typeface="+mn-cs"/>
              </a:rPr>
              <a:t>)(</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run_queue</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rq</a:t>
            </a:r>
            <a:r>
              <a:rPr lang="en-US" altLang="zh-CN" sz="1800" b="1" dirty="0">
                <a:solidFill>
                  <a:srgbClr val="11576A"/>
                </a:solidFill>
                <a:latin typeface="微软雅黑" pitchFamily="34" charset="-122"/>
                <a:ea typeface="微软雅黑" pitchFamily="34" charset="-122"/>
                <a:cs typeface="+mn-cs"/>
              </a:rPr>
              <a:t>);</a:t>
            </a:r>
            <a:br>
              <a:rPr lang="en-US" altLang="zh-CN" sz="1800" b="1" dirty="0">
                <a:solidFill>
                  <a:srgbClr val="11576A"/>
                </a:solidFill>
                <a:latin typeface="微软雅黑" pitchFamily="34" charset="-122"/>
                <a:ea typeface="微软雅黑" pitchFamily="34" charset="-122"/>
                <a:cs typeface="+mn-cs"/>
              </a:rPr>
            </a:br>
            <a:r>
              <a:rPr lang="en-US" altLang="zh-CN" sz="1800" b="1" dirty="0">
                <a:solidFill>
                  <a:srgbClr val="11576A"/>
                </a:solidFill>
                <a:latin typeface="微软雅黑" pitchFamily="34" charset="-122"/>
                <a:ea typeface="微软雅黑" pitchFamily="34" charset="-122"/>
                <a:cs typeface="+mn-cs"/>
              </a:rPr>
              <a:t>    void (*</a:t>
            </a:r>
            <a:r>
              <a:rPr lang="en-US" altLang="zh-CN" sz="1800" b="1" dirty="0" err="1">
                <a:solidFill>
                  <a:srgbClr val="C00000"/>
                </a:solidFill>
                <a:latin typeface="微软雅黑" pitchFamily="34" charset="-122"/>
                <a:ea typeface="微软雅黑" pitchFamily="34" charset="-122"/>
                <a:cs typeface="+mn-cs"/>
              </a:rPr>
              <a:t>proc_tick</a:t>
            </a:r>
            <a:r>
              <a:rPr lang="en-US" altLang="zh-CN" sz="1800" b="1" dirty="0">
                <a:solidFill>
                  <a:srgbClr val="11576A"/>
                </a:solidFill>
                <a:latin typeface="微软雅黑" pitchFamily="34" charset="-122"/>
                <a:ea typeface="微软雅黑" pitchFamily="34" charset="-122"/>
                <a:cs typeface="+mn-cs"/>
              </a:rPr>
              <a:t>)(</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run_queue</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rq</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proc_struct</a:t>
            </a:r>
            <a:r>
              <a:rPr lang="en-US" altLang="zh-CN" sz="1800" b="1" dirty="0">
                <a:solidFill>
                  <a:srgbClr val="11576A"/>
                </a:solidFill>
                <a:latin typeface="微软雅黑" pitchFamily="34" charset="-122"/>
                <a:ea typeface="微软雅黑" pitchFamily="34" charset="-122"/>
                <a:cs typeface="+mn-cs"/>
              </a:rPr>
              <a:t> *</a:t>
            </a:r>
            <a:r>
              <a:rPr lang="en-US" altLang="zh-CN" sz="1800" b="1" dirty="0" err="1">
                <a:solidFill>
                  <a:srgbClr val="11576A"/>
                </a:solidFill>
                <a:latin typeface="微软雅黑" pitchFamily="34" charset="-122"/>
                <a:ea typeface="微软雅黑" pitchFamily="34" charset="-122"/>
                <a:cs typeface="+mn-cs"/>
              </a:rPr>
              <a:t>proc</a:t>
            </a:r>
            <a:r>
              <a:rPr lang="en-US" altLang="zh-CN" sz="1800" b="1" dirty="0">
                <a:solidFill>
                  <a:srgbClr val="11576A"/>
                </a:solidFill>
                <a:latin typeface="微软雅黑" pitchFamily="34" charset="-122"/>
                <a:ea typeface="微软雅黑" pitchFamily="34" charset="-122"/>
                <a:cs typeface="+mn-cs"/>
              </a:rPr>
              <a:t>);</a:t>
            </a:r>
            <a:br>
              <a:rPr lang="en-US" altLang="zh-CN" sz="1800" b="1" dirty="0">
                <a:solidFill>
                  <a:srgbClr val="11576A"/>
                </a:solidFill>
                <a:latin typeface="微软雅黑" pitchFamily="34" charset="-122"/>
                <a:ea typeface="微软雅黑" pitchFamily="34" charset="-122"/>
                <a:cs typeface="+mn-cs"/>
              </a:rPr>
            </a:br>
            <a:r>
              <a:rPr lang="en-US" altLang="zh-CN" sz="1800" b="1" dirty="0">
                <a:solidFill>
                  <a:srgbClr val="11576A"/>
                </a:solidFill>
                <a:latin typeface="微软雅黑" pitchFamily="34" charset="-122"/>
                <a:ea typeface="微软雅黑" pitchFamily="34" charset="-122"/>
                <a:cs typeface="+mn-cs"/>
              </a:rPr>
              <a:t>};</a:t>
            </a:r>
          </a:p>
        </p:txBody>
      </p:sp>
    </p:spTree>
    <p:extLst>
      <p:ext uri="{BB962C8B-B14F-4D97-AF65-F5344CB8AC3E}">
        <p14:creationId xmlns:p14="http://schemas.microsoft.com/office/powerpoint/2010/main" val="1054769887"/>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a:t>ucore</a:t>
            </a:r>
            <a:r>
              <a:rPr lang="zh-CN" altLang="en-US"/>
              <a:t>调度框架</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11" name="组合 10"/>
          <p:cNvGrpSpPr/>
          <p:nvPr/>
        </p:nvGrpSpPr>
        <p:grpSpPr>
          <a:xfrm>
            <a:off x="547659" y="2105022"/>
            <a:ext cx="2719014" cy="540000"/>
            <a:chOff x="547659" y="2143122"/>
            <a:chExt cx="2719014" cy="540000"/>
          </a:xfrm>
        </p:grpSpPr>
        <p:sp>
          <p:nvSpPr>
            <p:cNvPr id="9" name="矩形 8"/>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47659" y="2214560"/>
              <a:ext cx="2719014" cy="400110"/>
            </a:xfrm>
            <a:prstGeom prst="rect">
              <a:avLst/>
            </a:prstGeom>
            <a:noFill/>
          </p:spPr>
          <p:txBody>
            <a:bodyPr wrap="none" rtlCol="0">
              <a:spAutoFit/>
            </a:bodyPr>
            <a:lstStyle/>
            <a:p>
              <a:r>
                <a:rPr lang="en-US" altLang="zh-CN" sz="2000" b="1" spc="-100">
                  <a:solidFill>
                    <a:schemeClr val="bg1"/>
                  </a:solidFill>
                  <a:latin typeface="+mn-ea"/>
                </a:rPr>
                <a:t>sched_class_pick_next</a:t>
              </a:r>
              <a:endParaRPr lang="zh-CN" altLang="en-US" sz="2000" b="1" spc="-100">
                <a:solidFill>
                  <a:schemeClr val="bg1"/>
                </a:solidFill>
                <a:latin typeface="+mn-ea"/>
              </a:endParaRPr>
            </a:p>
          </p:txBody>
        </p:sp>
      </p:grpSp>
      <p:grpSp>
        <p:nvGrpSpPr>
          <p:cNvPr id="12" name="组合 11"/>
          <p:cNvGrpSpPr/>
          <p:nvPr/>
        </p:nvGrpSpPr>
        <p:grpSpPr>
          <a:xfrm>
            <a:off x="547659" y="2786064"/>
            <a:ext cx="2687813" cy="540000"/>
            <a:chOff x="547659" y="2143122"/>
            <a:chExt cx="2687813" cy="540000"/>
          </a:xfrm>
        </p:grpSpPr>
        <p:sp>
          <p:nvSpPr>
            <p:cNvPr id="13" name="矩形 12"/>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547659" y="2214560"/>
              <a:ext cx="2645276" cy="400110"/>
            </a:xfrm>
            <a:prstGeom prst="rect">
              <a:avLst/>
            </a:prstGeom>
            <a:noFill/>
          </p:spPr>
          <p:txBody>
            <a:bodyPr wrap="none" rtlCol="0">
              <a:spAutoFit/>
            </a:bodyPr>
            <a:lstStyle/>
            <a:p>
              <a:r>
                <a:rPr lang="en-US" altLang="zh-CN" sz="2000" b="1" spc="-100">
                  <a:solidFill>
                    <a:schemeClr val="bg1"/>
                  </a:solidFill>
                  <a:latin typeface="+mn-ea"/>
                </a:rPr>
                <a:t>sched_class_dequeue</a:t>
              </a:r>
              <a:endParaRPr lang="zh-CN" altLang="en-US" sz="2000" b="1" spc="-100">
                <a:solidFill>
                  <a:schemeClr val="bg1"/>
                </a:solidFill>
                <a:latin typeface="+mn-ea"/>
              </a:endParaRPr>
            </a:p>
          </p:txBody>
        </p:sp>
      </p:grpSp>
      <p:grpSp>
        <p:nvGrpSpPr>
          <p:cNvPr id="24" name="组合 23"/>
          <p:cNvGrpSpPr/>
          <p:nvPr/>
        </p:nvGrpSpPr>
        <p:grpSpPr>
          <a:xfrm>
            <a:off x="547659" y="3471869"/>
            <a:ext cx="2687813" cy="540000"/>
            <a:chOff x="547659" y="3481394"/>
            <a:chExt cx="2687813" cy="540000"/>
          </a:xfrm>
        </p:grpSpPr>
        <p:sp>
          <p:nvSpPr>
            <p:cNvPr id="16" name="矩形 15"/>
            <p:cNvSpPr/>
            <p:nvPr/>
          </p:nvSpPr>
          <p:spPr>
            <a:xfrm>
              <a:off x="571472" y="3481394"/>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47659" y="3552832"/>
              <a:ext cx="2642070" cy="400110"/>
            </a:xfrm>
            <a:prstGeom prst="rect">
              <a:avLst/>
            </a:prstGeom>
            <a:noFill/>
          </p:spPr>
          <p:txBody>
            <a:bodyPr wrap="none" rtlCol="0">
              <a:spAutoFit/>
            </a:bodyPr>
            <a:lstStyle/>
            <a:p>
              <a:r>
                <a:rPr lang="en-US" altLang="zh-CN" sz="2000" b="1" spc="-100">
                  <a:solidFill>
                    <a:schemeClr val="bg1"/>
                  </a:solidFill>
                  <a:latin typeface="+mn-ea"/>
                </a:rPr>
                <a:t>sched_class_enqueue</a:t>
              </a:r>
              <a:endParaRPr lang="zh-CN" altLang="en-US" sz="2000" b="1" spc="-100">
                <a:solidFill>
                  <a:schemeClr val="bg1"/>
                </a:solidFill>
                <a:latin typeface="+mn-ea"/>
              </a:endParaRPr>
            </a:p>
          </p:txBody>
        </p:sp>
      </p:grpSp>
      <p:grpSp>
        <p:nvGrpSpPr>
          <p:cNvPr id="25" name="组合 24"/>
          <p:cNvGrpSpPr/>
          <p:nvPr/>
        </p:nvGrpSpPr>
        <p:grpSpPr>
          <a:xfrm>
            <a:off x="547659" y="4133861"/>
            <a:ext cx="2687813" cy="540000"/>
            <a:chOff x="547659" y="4124336"/>
            <a:chExt cx="2687813" cy="540000"/>
          </a:xfrm>
        </p:grpSpPr>
        <p:sp>
          <p:nvSpPr>
            <p:cNvPr id="18" name="矩形 17"/>
            <p:cNvSpPr/>
            <p:nvPr/>
          </p:nvSpPr>
          <p:spPr>
            <a:xfrm>
              <a:off x="571472" y="4124336"/>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547659" y="4195774"/>
              <a:ext cx="2661626" cy="400110"/>
            </a:xfrm>
            <a:prstGeom prst="rect">
              <a:avLst/>
            </a:prstGeom>
            <a:noFill/>
          </p:spPr>
          <p:txBody>
            <a:bodyPr wrap="none" rtlCol="0">
              <a:spAutoFit/>
            </a:bodyPr>
            <a:lstStyle/>
            <a:p>
              <a:r>
                <a:rPr lang="en-US" altLang="zh-CN" sz="2000" b="1" spc="-100">
                  <a:solidFill>
                    <a:schemeClr val="bg1"/>
                  </a:solidFill>
                  <a:latin typeface="+mn-ea"/>
                </a:rPr>
                <a:t>sched_class_proc_tick</a:t>
              </a:r>
              <a:endParaRPr lang="zh-CN" altLang="en-US" sz="2000" b="1" spc="-100">
                <a:solidFill>
                  <a:schemeClr val="bg1"/>
                </a:solidFill>
                <a:latin typeface="+mn-ea"/>
              </a:endParaRPr>
            </a:p>
          </p:txBody>
        </p:sp>
      </p:grpSp>
      <p:grpSp>
        <p:nvGrpSpPr>
          <p:cNvPr id="20" name="组合 19"/>
          <p:cNvGrpSpPr/>
          <p:nvPr/>
        </p:nvGrpSpPr>
        <p:grpSpPr>
          <a:xfrm>
            <a:off x="571472" y="1428742"/>
            <a:ext cx="2664000" cy="540000"/>
            <a:chOff x="571472" y="2143122"/>
            <a:chExt cx="2664000" cy="540000"/>
          </a:xfrm>
        </p:grpSpPr>
        <p:sp>
          <p:nvSpPr>
            <p:cNvPr id="22" name="矩形 21"/>
            <p:cNvSpPr/>
            <p:nvPr/>
          </p:nvSpPr>
          <p:spPr>
            <a:xfrm>
              <a:off x="571472" y="2143122"/>
              <a:ext cx="26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1232908" y="2214560"/>
              <a:ext cx="1338828" cy="400110"/>
            </a:xfrm>
            <a:prstGeom prst="rect">
              <a:avLst/>
            </a:prstGeom>
            <a:noFill/>
          </p:spPr>
          <p:txBody>
            <a:bodyPr wrap="none" rtlCol="0">
              <a:spAutoFit/>
            </a:bodyPr>
            <a:lstStyle/>
            <a:p>
              <a:r>
                <a:rPr lang="en-US" altLang="zh-CN" sz="2000" b="1" spc="-100">
                  <a:solidFill>
                    <a:schemeClr val="bg1"/>
                  </a:solidFill>
                  <a:latin typeface="+mn-ea"/>
                </a:rPr>
                <a:t>sched_init</a:t>
              </a:r>
              <a:endParaRPr lang="zh-CN" altLang="en-US" sz="2000" b="1" spc="-100">
                <a:solidFill>
                  <a:schemeClr val="bg1"/>
                </a:solidFill>
                <a:latin typeface="+mn-ea"/>
              </a:endParaRPr>
            </a:p>
          </p:txBody>
        </p:sp>
      </p:grpSp>
      <p:grpSp>
        <p:nvGrpSpPr>
          <p:cNvPr id="46" name="组合 45"/>
          <p:cNvGrpSpPr/>
          <p:nvPr/>
        </p:nvGrpSpPr>
        <p:grpSpPr>
          <a:xfrm>
            <a:off x="4089396" y="2786064"/>
            <a:ext cx="1224000" cy="540000"/>
            <a:chOff x="4143372" y="2786064"/>
            <a:chExt cx="1224000" cy="540000"/>
          </a:xfrm>
        </p:grpSpPr>
        <p:sp>
          <p:nvSpPr>
            <p:cNvPr id="27" name="矩形 26"/>
            <p:cNvSpPr/>
            <p:nvPr/>
          </p:nvSpPr>
          <p:spPr>
            <a:xfrm>
              <a:off x="4143372" y="2786064"/>
              <a:ext cx="122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4143372" y="2857502"/>
              <a:ext cx="1217000" cy="400110"/>
            </a:xfrm>
            <a:prstGeom prst="rect">
              <a:avLst/>
            </a:prstGeom>
            <a:noFill/>
          </p:spPr>
          <p:txBody>
            <a:bodyPr wrap="none" rtlCol="0">
              <a:spAutoFit/>
            </a:bodyPr>
            <a:lstStyle/>
            <a:p>
              <a:r>
                <a:rPr lang="en-US" altLang="zh-CN" sz="2000" b="1" spc="-100">
                  <a:solidFill>
                    <a:schemeClr val="bg1"/>
                  </a:solidFill>
                  <a:latin typeface="+mn-ea"/>
                </a:rPr>
                <a:t>schedule</a:t>
              </a:r>
              <a:endParaRPr lang="zh-CN" altLang="en-US" sz="2000" b="1" spc="-100">
                <a:solidFill>
                  <a:schemeClr val="bg1"/>
                </a:solidFill>
                <a:latin typeface="+mn-ea"/>
              </a:endParaRPr>
            </a:p>
          </p:txBody>
        </p:sp>
      </p:grpSp>
      <p:grpSp>
        <p:nvGrpSpPr>
          <p:cNvPr id="33" name="组合 32"/>
          <p:cNvGrpSpPr/>
          <p:nvPr/>
        </p:nvGrpSpPr>
        <p:grpSpPr>
          <a:xfrm>
            <a:off x="6084888" y="4133861"/>
            <a:ext cx="1787813" cy="540000"/>
            <a:chOff x="6084888" y="4133861"/>
            <a:chExt cx="1787813" cy="540000"/>
          </a:xfrm>
        </p:grpSpPr>
        <p:sp>
          <p:nvSpPr>
            <p:cNvPr id="31" name="矩形 30"/>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6084888" y="4205299"/>
              <a:ext cx="1753044" cy="400110"/>
            </a:xfrm>
            <a:prstGeom prst="rect">
              <a:avLst/>
            </a:prstGeom>
            <a:noFill/>
          </p:spPr>
          <p:txBody>
            <a:bodyPr wrap="none" rtlCol="0">
              <a:spAutoFit/>
            </a:bodyPr>
            <a:lstStyle/>
            <a:p>
              <a:r>
                <a:rPr lang="en-US" altLang="zh-CN" sz="2000" b="1" spc="-100">
                  <a:solidFill>
                    <a:schemeClr val="bg1"/>
                  </a:solidFill>
                  <a:latin typeface="+mn-ea"/>
                </a:rPr>
                <a:t>run_timer_list</a:t>
              </a:r>
              <a:endParaRPr lang="zh-CN" altLang="en-US" sz="2000" b="1" spc="-100">
                <a:solidFill>
                  <a:schemeClr val="bg1"/>
                </a:solidFill>
                <a:latin typeface="+mn-ea"/>
              </a:endParaRPr>
            </a:p>
          </p:txBody>
        </p:sp>
      </p:grpSp>
      <p:grpSp>
        <p:nvGrpSpPr>
          <p:cNvPr id="34" name="组合 33"/>
          <p:cNvGrpSpPr/>
          <p:nvPr/>
        </p:nvGrpSpPr>
        <p:grpSpPr>
          <a:xfrm>
            <a:off x="6108701" y="3462344"/>
            <a:ext cx="1764000" cy="540000"/>
            <a:chOff x="6108701" y="4133861"/>
            <a:chExt cx="1764000" cy="540000"/>
          </a:xfrm>
        </p:grpSpPr>
        <p:sp>
          <p:nvSpPr>
            <p:cNvPr id="35" name="矩形 34"/>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6110288" y="4205299"/>
              <a:ext cx="1740669" cy="400110"/>
            </a:xfrm>
            <a:prstGeom prst="rect">
              <a:avLst/>
            </a:prstGeom>
            <a:noFill/>
          </p:spPr>
          <p:txBody>
            <a:bodyPr wrap="none" rtlCol="0">
              <a:spAutoFit/>
            </a:bodyPr>
            <a:lstStyle/>
            <a:p>
              <a:r>
                <a:rPr lang="en-US" altLang="zh-CN" sz="2000" b="1" spc="-100">
                  <a:solidFill>
                    <a:schemeClr val="bg1"/>
                  </a:solidFill>
                  <a:latin typeface="+mn-ea"/>
                </a:rPr>
                <a:t>wakeup_proc</a:t>
              </a:r>
              <a:endParaRPr lang="zh-CN" altLang="en-US" sz="2000" b="1" spc="-100">
                <a:solidFill>
                  <a:schemeClr val="bg1"/>
                </a:solidFill>
                <a:latin typeface="+mn-ea"/>
              </a:endParaRPr>
            </a:p>
          </p:txBody>
        </p:sp>
      </p:grpSp>
      <p:grpSp>
        <p:nvGrpSpPr>
          <p:cNvPr id="37" name="组合 36"/>
          <p:cNvGrpSpPr/>
          <p:nvPr/>
        </p:nvGrpSpPr>
        <p:grpSpPr>
          <a:xfrm>
            <a:off x="6108701" y="2794002"/>
            <a:ext cx="1764000" cy="540000"/>
            <a:chOff x="6108701" y="4133861"/>
            <a:chExt cx="1764000" cy="540000"/>
          </a:xfrm>
        </p:grpSpPr>
        <p:sp>
          <p:nvSpPr>
            <p:cNvPr id="38" name="矩形 37"/>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6685073" y="4205299"/>
              <a:ext cx="614271" cy="400110"/>
            </a:xfrm>
            <a:prstGeom prst="rect">
              <a:avLst/>
            </a:prstGeom>
            <a:noFill/>
          </p:spPr>
          <p:txBody>
            <a:bodyPr wrap="none" rtlCol="0">
              <a:spAutoFit/>
            </a:bodyPr>
            <a:lstStyle/>
            <a:p>
              <a:r>
                <a:rPr lang="en-US" altLang="zh-CN" sz="2000" b="1" spc="-100">
                  <a:solidFill>
                    <a:schemeClr val="bg1"/>
                  </a:solidFill>
                  <a:latin typeface="+mn-ea"/>
                </a:rPr>
                <a:t>exit</a:t>
              </a:r>
              <a:endParaRPr lang="zh-CN" altLang="en-US" sz="2000" b="1" spc="-100">
                <a:solidFill>
                  <a:schemeClr val="bg1"/>
                </a:solidFill>
                <a:latin typeface="+mn-ea"/>
              </a:endParaRPr>
            </a:p>
          </p:txBody>
        </p:sp>
      </p:grpSp>
      <p:grpSp>
        <p:nvGrpSpPr>
          <p:cNvPr id="40" name="组合 39"/>
          <p:cNvGrpSpPr/>
          <p:nvPr/>
        </p:nvGrpSpPr>
        <p:grpSpPr>
          <a:xfrm>
            <a:off x="6108701" y="2105022"/>
            <a:ext cx="1764000" cy="540000"/>
            <a:chOff x="6108701" y="4133861"/>
            <a:chExt cx="1764000" cy="540000"/>
          </a:xfrm>
        </p:grpSpPr>
        <p:sp>
          <p:nvSpPr>
            <p:cNvPr id="41" name="矩形 40"/>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6578577" y="4205299"/>
              <a:ext cx="792205" cy="400110"/>
            </a:xfrm>
            <a:prstGeom prst="rect">
              <a:avLst/>
            </a:prstGeom>
            <a:noFill/>
          </p:spPr>
          <p:txBody>
            <a:bodyPr wrap="none" rtlCol="0">
              <a:spAutoFit/>
            </a:bodyPr>
            <a:lstStyle/>
            <a:p>
              <a:r>
                <a:rPr lang="en-US" altLang="zh-CN" sz="2000" b="1" spc="-100">
                  <a:solidFill>
                    <a:schemeClr val="bg1"/>
                  </a:solidFill>
                  <a:latin typeface="+mn-ea"/>
                </a:rPr>
                <a:t>sleep</a:t>
              </a:r>
              <a:endParaRPr lang="zh-CN" altLang="en-US" sz="2000" b="1" spc="-100">
                <a:solidFill>
                  <a:schemeClr val="bg1"/>
                </a:solidFill>
                <a:latin typeface="+mn-ea"/>
              </a:endParaRPr>
            </a:p>
          </p:txBody>
        </p:sp>
      </p:grpSp>
      <p:grpSp>
        <p:nvGrpSpPr>
          <p:cNvPr id="43" name="组合 42"/>
          <p:cNvGrpSpPr/>
          <p:nvPr/>
        </p:nvGrpSpPr>
        <p:grpSpPr>
          <a:xfrm>
            <a:off x="6108701" y="1408104"/>
            <a:ext cx="1764000" cy="540000"/>
            <a:chOff x="6108701" y="4133861"/>
            <a:chExt cx="1764000" cy="540000"/>
          </a:xfrm>
        </p:grpSpPr>
        <p:sp>
          <p:nvSpPr>
            <p:cNvPr id="44" name="矩形 43"/>
            <p:cNvSpPr/>
            <p:nvPr/>
          </p:nvSpPr>
          <p:spPr>
            <a:xfrm>
              <a:off x="6108701" y="4133861"/>
              <a:ext cx="1764000" cy="540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44"/>
            <p:cNvSpPr txBox="1"/>
            <p:nvPr/>
          </p:nvSpPr>
          <p:spPr>
            <a:xfrm>
              <a:off x="6678088" y="4205299"/>
              <a:ext cx="679994" cy="400110"/>
            </a:xfrm>
            <a:prstGeom prst="rect">
              <a:avLst/>
            </a:prstGeom>
            <a:noFill/>
          </p:spPr>
          <p:txBody>
            <a:bodyPr wrap="none" rtlCol="0">
              <a:spAutoFit/>
            </a:bodyPr>
            <a:lstStyle/>
            <a:p>
              <a:r>
                <a:rPr lang="en-US" altLang="zh-CN" sz="2000" b="1" spc="-100">
                  <a:solidFill>
                    <a:schemeClr val="bg1"/>
                  </a:solidFill>
                  <a:latin typeface="+mn-ea"/>
                </a:rPr>
                <a:t>wait</a:t>
              </a:r>
              <a:endParaRPr lang="zh-CN" altLang="en-US" sz="2000" b="1" spc="-100">
                <a:solidFill>
                  <a:schemeClr val="bg1"/>
                </a:solidFill>
                <a:latin typeface="+mn-ea"/>
              </a:endParaRPr>
            </a:p>
          </p:txBody>
        </p:sp>
      </p:grpSp>
      <p:cxnSp>
        <p:nvCxnSpPr>
          <p:cNvPr id="48" name="直接箭头连接符 47"/>
          <p:cNvCxnSpPr>
            <a:stCxn id="36" idx="1"/>
            <a:endCxn id="17" idx="3"/>
          </p:cNvCxnSpPr>
          <p:nvPr/>
        </p:nvCxnSpPr>
        <p:spPr>
          <a:xfrm rot="10800000" flipV="1">
            <a:off x="3230288" y="3743360"/>
            <a:ext cx="2880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0800000" flipV="1">
            <a:off x="3230288" y="4429138"/>
            <a:ext cx="2880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8" idx="1"/>
            <a:endCxn id="13" idx="3"/>
          </p:cNvCxnSpPr>
          <p:nvPr/>
        </p:nvCxnSpPr>
        <p:spPr>
          <a:xfrm rot="10800000">
            <a:off x="3235472" y="3056065"/>
            <a:ext cx="853924" cy="149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27" idx="3"/>
          </p:cNvCxnSpPr>
          <p:nvPr/>
        </p:nvCxnSpPr>
        <p:spPr>
          <a:xfrm flipH="1" flipV="1">
            <a:off x="5313396" y="3056064"/>
            <a:ext cx="758802" cy="149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1" idx="1"/>
            <a:endCxn id="27" idx="3"/>
          </p:cNvCxnSpPr>
          <p:nvPr/>
        </p:nvCxnSpPr>
        <p:spPr>
          <a:xfrm flipH="1">
            <a:off x="5313396" y="2375022"/>
            <a:ext cx="795305" cy="68104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4" idx="1"/>
            <a:endCxn id="28" idx="3"/>
          </p:cNvCxnSpPr>
          <p:nvPr/>
        </p:nvCxnSpPr>
        <p:spPr>
          <a:xfrm flipH="1">
            <a:off x="5306396" y="1678104"/>
            <a:ext cx="802305" cy="137945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8" idx="1"/>
            <a:endCxn id="10" idx="3"/>
          </p:cNvCxnSpPr>
          <p:nvPr/>
        </p:nvCxnSpPr>
        <p:spPr>
          <a:xfrm rot="10800000">
            <a:off x="3266674" y="2376515"/>
            <a:ext cx="822723" cy="68104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28" idx="1"/>
          </p:cNvCxnSpPr>
          <p:nvPr/>
        </p:nvCxnSpPr>
        <p:spPr>
          <a:xfrm rot="10800000" flipV="1">
            <a:off x="3286116" y="3057556"/>
            <a:ext cx="803280" cy="58576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053368"/>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实时操作系统</a:t>
            </a:r>
          </a:p>
        </p:txBody>
      </p:sp>
      <p:grpSp>
        <p:nvGrpSpPr>
          <p:cNvPr id="2" name="组合 1"/>
          <p:cNvGrpSpPr/>
          <p:nvPr/>
        </p:nvGrpSpPr>
        <p:grpSpPr>
          <a:xfrm>
            <a:off x="844893" y="1028010"/>
            <a:ext cx="6656065" cy="719592"/>
            <a:chOff x="844893" y="1028010"/>
            <a:chExt cx="6656065" cy="719592"/>
          </a:xfrm>
        </p:grpSpPr>
        <p:sp>
          <p:nvSpPr>
            <p:cNvPr id="9" name="内容占位符 2"/>
            <p:cNvSpPr txBox="1">
              <a:spLocks/>
            </p:cNvSpPr>
            <p:nvPr/>
          </p:nvSpPr>
          <p:spPr>
            <a:xfrm>
              <a:off x="1142976" y="102801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实时操作系统的定义</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610597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正确性依赖于其</a:t>
              </a:r>
              <a:r>
                <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时间</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和</a:t>
              </a:r>
              <a:r>
                <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功能</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两方面的操作系统</a:t>
              </a:r>
            </a:p>
          </p:txBody>
        </p:sp>
        <p:pic>
          <p:nvPicPr>
            <p:cNvPr id="22" name="图片 21" descr="小点1.png"/>
            <p:cNvPicPr>
              <a:picLocks noChangeAspect="1"/>
            </p:cNvPicPr>
            <p:nvPr/>
          </p:nvPicPr>
          <p:blipFill>
            <a:blip r:embed="rId3" cstate="print"/>
            <a:stretch>
              <a:fillRect/>
            </a:stretch>
          </p:blipFill>
          <p:spPr>
            <a:xfrm>
              <a:off x="1262422" y="1485666"/>
              <a:ext cx="151066" cy="148997"/>
            </a:xfrm>
            <a:prstGeom prst="rect">
              <a:avLst/>
            </a:prstGeom>
            <a:effectLst/>
          </p:spPr>
        </p:pic>
      </p:grpSp>
      <p:grpSp>
        <p:nvGrpSpPr>
          <p:cNvPr id="4" name="组合 3"/>
          <p:cNvGrpSpPr/>
          <p:nvPr/>
        </p:nvGrpSpPr>
        <p:grpSpPr>
          <a:xfrm>
            <a:off x="844893" y="2700112"/>
            <a:ext cx="3298479" cy="719592"/>
            <a:chOff x="844893" y="2700112"/>
            <a:chExt cx="3298479" cy="719592"/>
          </a:xfrm>
        </p:grpSpPr>
        <p:sp>
          <p:nvSpPr>
            <p:cNvPr id="33" name="内容占位符 2"/>
            <p:cNvSpPr txBox="1">
              <a:spLocks/>
            </p:cNvSpPr>
            <p:nvPr/>
          </p:nvSpPr>
          <p:spPr>
            <a:xfrm>
              <a:off x="1394986" y="3042788"/>
              <a:ext cx="260551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时间约束的</a:t>
              </a:r>
              <a:r>
                <a:rPr lang="zh-CN" altLang="en-US" dirty="0">
                  <a:solidFill>
                    <a:srgbClr val="C00000"/>
                  </a:solidFill>
                </a:rPr>
                <a:t>可预测性</a:t>
              </a:r>
            </a:p>
          </p:txBody>
        </p:sp>
        <p:pic>
          <p:nvPicPr>
            <p:cNvPr id="37" name="图片 36" descr="小点1.png"/>
            <p:cNvPicPr>
              <a:picLocks noChangeAspect="1"/>
            </p:cNvPicPr>
            <p:nvPr/>
          </p:nvPicPr>
          <p:blipFill>
            <a:blip r:embed="rId3" cstate="print"/>
            <a:stretch>
              <a:fillRect/>
            </a:stretch>
          </p:blipFill>
          <p:spPr>
            <a:xfrm>
              <a:off x="1262422" y="3157768"/>
              <a:ext cx="151066" cy="148997"/>
            </a:xfrm>
            <a:prstGeom prst="rect">
              <a:avLst/>
            </a:prstGeom>
            <a:effectLst/>
          </p:spPr>
        </p:pic>
        <p:sp>
          <p:nvSpPr>
            <p:cNvPr id="38" name="内容占位符 2"/>
            <p:cNvSpPr txBox="1">
              <a:spLocks/>
            </p:cNvSpPr>
            <p:nvPr/>
          </p:nvSpPr>
          <p:spPr>
            <a:xfrm>
              <a:off x="1142976" y="270011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实时操作系统的特性</a:t>
              </a:r>
            </a:p>
          </p:txBody>
        </p:sp>
        <p:sp>
          <p:nvSpPr>
            <p:cNvPr id="39" name="TextBox 38"/>
            <p:cNvSpPr txBox="1"/>
            <p:nvPr/>
          </p:nvSpPr>
          <p:spPr>
            <a:xfrm>
              <a:off x="844893" y="27001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9980"/>
            <a:ext cx="4727239" cy="1034372"/>
            <a:chOff x="844893" y="1699980"/>
            <a:chExt cx="4727239" cy="1034372"/>
          </a:xfrm>
        </p:grpSpPr>
        <p:sp>
          <p:nvSpPr>
            <p:cNvPr id="17" name="内容占位符 2"/>
            <p:cNvSpPr txBox="1">
              <a:spLocks/>
            </p:cNvSpPr>
            <p:nvPr/>
          </p:nvSpPr>
          <p:spPr>
            <a:xfrm>
              <a:off x="1394986" y="2042656"/>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solidFill>
                    <a:srgbClr val="C00000"/>
                  </a:solidFill>
                </a:rPr>
                <a:t>时间约束的及时性（deadlines）</a:t>
              </a:r>
              <a:endParaRPr lang="zh-CN" altLang="en-US"/>
            </a:p>
          </p:txBody>
        </p:sp>
        <p:pic>
          <p:nvPicPr>
            <p:cNvPr id="24" name="图片 23" descr="小点1.png"/>
            <p:cNvPicPr>
              <a:picLocks noChangeAspect="1"/>
            </p:cNvPicPr>
            <p:nvPr/>
          </p:nvPicPr>
          <p:blipFill>
            <a:blip r:embed="rId3" cstate="print"/>
            <a:stretch>
              <a:fillRect/>
            </a:stretch>
          </p:blipFill>
          <p:spPr>
            <a:xfrm>
              <a:off x="1262422" y="2157636"/>
              <a:ext cx="151066" cy="148997"/>
            </a:xfrm>
            <a:prstGeom prst="rect">
              <a:avLst/>
            </a:prstGeom>
            <a:effectLst/>
          </p:spPr>
        </p:pic>
        <p:sp>
          <p:nvSpPr>
            <p:cNvPr id="25" name="内容占位符 2"/>
            <p:cNvSpPr txBox="1">
              <a:spLocks/>
            </p:cNvSpPr>
            <p:nvPr/>
          </p:nvSpPr>
          <p:spPr>
            <a:xfrm>
              <a:off x="1142976" y="1699980"/>
              <a:ext cx="3357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实时操作系统的性能指标</a:t>
              </a:r>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394986" y="2357436"/>
              <a:ext cx="34627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速度和平均性能相对不重要</a:t>
              </a:r>
            </a:p>
          </p:txBody>
        </p:sp>
        <p:pic>
          <p:nvPicPr>
            <p:cNvPr id="19" name="图片 18" descr="小点1.png"/>
            <p:cNvPicPr>
              <a:picLocks noChangeAspect="1"/>
            </p:cNvPicPr>
            <p:nvPr/>
          </p:nvPicPr>
          <p:blipFill>
            <a:blip r:embed="rId3" cstate="print"/>
            <a:stretch>
              <a:fillRect/>
            </a:stretch>
          </p:blipFill>
          <p:spPr>
            <a:xfrm>
              <a:off x="1262422" y="2472416"/>
              <a:ext cx="151066" cy="148997"/>
            </a:xfrm>
            <a:prstGeom prst="rect">
              <a:avLst/>
            </a:prstGeom>
            <a:effectLst/>
          </p:spPr>
        </p:pic>
      </p:grpSp>
    </p:spTree>
    <p:extLst>
      <p:ext uri="{BB962C8B-B14F-4D97-AF65-F5344CB8AC3E}">
        <p14:creationId xmlns:p14="http://schemas.microsoft.com/office/powerpoint/2010/main" val="21056815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实时操作系统分类</a:t>
            </a:r>
          </a:p>
        </p:txBody>
      </p:sp>
      <p:grpSp>
        <p:nvGrpSpPr>
          <p:cNvPr id="2" name="组合 1"/>
          <p:cNvGrpSpPr/>
          <p:nvPr/>
        </p:nvGrpSpPr>
        <p:grpSpPr>
          <a:xfrm>
            <a:off x="844893" y="1028010"/>
            <a:ext cx="6656065" cy="719592"/>
            <a:chOff x="844893" y="1028010"/>
            <a:chExt cx="6656065" cy="719592"/>
          </a:xfrm>
        </p:grpSpPr>
        <p:sp>
          <p:nvSpPr>
            <p:cNvPr id="9" name="内容占位符 2"/>
            <p:cNvSpPr txBox="1">
              <a:spLocks/>
            </p:cNvSpPr>
            <p:nvPr/>
          </p:nvSpPr>
          <p:spPr>
            <a:xfrm>
              <a:off x="1142976" y="1028010"/>
              <a:ext cx="24209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强实时操作系统</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610597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要求在指定的时间内必须完成重要的任务</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3" name="组合 2"/>
          <p:cNvGrpSpPr/>
          <p:nvPr/>
        </p:nvGrpSpPr>
        <p:grpSpPr>
          <a:xfrm>
            <a:off x="844893" y="1699980"/>
            <a:ext cx="6084561" cy="719592"/>
            <a:chOff x="844893" y="1699980"/>
            <a:chExt cx="6084561" cy="719592"/>
          </a:xfrm>
        </p:grpSpPr>
        <p:sp>
          <p:nvSpPr>
            <p:cNvPr id="25" name="内容占位符 2"/>
            <p:cNvSpPr txBox="1">
              <a:spLocks/>
            </p:cNvSpPr>
            <p:nvPr/>
          </p:nvSpPr>
          <p:spPr>
            <a:xfrm>
              <a:off x="1142976" y="1699980"/>
              <a:ext cx="22768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弱实时操作系统</a:t>
              </a:r>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394986" y="2042656"/>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重要进程有高优先级，要求尽量但非必须完成</a:t>
              </a:r>
            </a:p>
          </p:txBody>
        </p:sp>
        <p:pic>
          <p:nvPicPr>
            <p:cNvPr id="19" name="图片 18" descr="小点1.png"/>
            <p:cNvPicPr>
              <a:picLocks noChangeAspect="1"/>
            </p:cNvPicPr>
            <p:nvPr/>
          </p:nvPicPr>
          <p:blipFill>
            <a:blip r:embed="rId2" cstate="print"/>
            <a:stretch>
              <a:fillRect/>
            </a:stretch>
          </p:blipFill>
          <p:spPr>
            <a:xfrm>
              <a:off x="1262422" y="2157636"/>
              <a:ext cx="151066" cy="148997"/>
            </a:xfrm>
            <a:prstGeom prst="rect">
              <a:avLst/>
            </a:prstGeom>
            <a:effectLst/>
          </p:spPr>
        </p:pic>
      </p:grpSp>
    </p:spTree>
    <p:extLst>
      <p:ext uri="{BB962C8B-B14F-4D97-AF65-F5344CB8AC3E}">
        <p14:creationId xmlns:p14="http://schemas.microsoft.com/office/powerpoint/2010/main" val="21471250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实时</a:t>
            </a:r>
            <a:r>
              <a:rPr lang="zh-CN" altLang="en-US" noProof="0" dirty="0">
                <a:cs typeface="+mj-cs"/>
              </a:rPr>
              <a:t>任务</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028010"/>
            <a:ext cx="6155999" cy="719592"/>
            <a:chOff x="844893" y="1028010"/>
            <a:chExt cx="6155999" cy="719592"/>
          </a:xfrm>
        </p:grpSpPr>
        <p:sp>
          <p:nvSpPr>
            <p:cNvPr id="9" name="内容占位符 2"/>
            <p:cNvSpPr txBox="1">
              <a:spLocks/>
            </p:cNvSpPr>
            <p:nvPr/>
          </p:nvSpPr>
          <p:spPr>
            <a:xfrm>
              <a:off x="1142976" y="1028010"/>
              <a:ext cx="26432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任务（工作单元）</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560590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一次计算，一次文件读取，一次信息传递等等</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4" name="组合 3"/>
          <p:cNvGrpSpPr/>
          <p:nvPr/>
        </p:nvGrpSpPr>
        <p:grpSpPr>
          <a:xfrm>
            <a:off x="844893" y="1699980"/>
            <a:ext cx="3727107" cy="1063400"/>
            <a:chOff x="844893" y="1699980"/>
            <a:chExt cx="3727107" cy="1063400"/>
          </a:xfrm>
        </p:grpSpPr>
        <p:sp>
          <p:nvSpPr>
            <p:cNvPr id="25" name="内容占位符 2"/>
            <p:cNvSpPr txBox="1">
              <a:spLocks/>
            </p:cNvSpPr>
            <p:nvPr/>
          </p:nvSpPr>
          <p:spPr>
            <a:xfrm>
              <a:off x="1142976" y="1699980"/>
              <a:ext cx="1340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任务属性</a:t>
              </a:r>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394986" y="2042656"/>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完成任务所需要的资源</a:t>
              </a:r>
            </a:p>
          </p:txBody>
        </p:sp>
        <p:pic>
          <p:nvPicPr>
            <p:cNvPr id="19" name="图片 18" descr="小点1.png"/>
            <p:cNvPicPr>
              <a:picLocks noChangeAspect="1"/>
            </p:cNvPicPr>
            <p:nvPr/>
          </p:nvPicPr>
          <p:blipFill>
            <a:blip r:embed="rId2" cstate="print"/>
            <a:stretch>
              <a:fillRect/>
            </a:stretch>
          </p:blipFill>
          <p:spPr>
            <a:xfrm>
              <a:off x="1262422" y="2157636"/>
              <a:ext cx="151066" cy="148997"/>
            </a:xfrm>
            <a:prstGeom prst="rect">
              <a:avLst/>
            </a:prstGeom>
            <a:effectLst/>
          </p:spPr>
        </p:pic>
        <p:sp>
          <p:nvSpPr>
            <p:cNvPr id="11" name="内容占位符 2"/>
            <p:cNvSpPr txBox="1">
              <a:spLocks/>
            </p:cNvSpPr>
            <p:nvPr/>
          </p:nvSpPr>
          <p:spPr>
            <a:xfrm>
              <a:off x="1394986" y="2386464"/>
              <a:ext cx="13910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定时参数</a:t>
              </a:r>
            </a:p>
          </p:txBody>
        </p:sp>
        <p:pic>
          <p:nvPicPr>
            <p:cNvPr id="13" name="图片 12" descr="小点1.png"/>
            <p:cNvPicPr>
              <a:picLocks noChangeAspect="1"/>
            </p:cNvPicPr>
            <p:nvPr/>
          </p:nvPicPr>
          <p:blipFill>
            <a:blip r:embed="rId2" cstate="print"/>
            <a:stretch>
              <a:fillRect/>
            </a:stretch>
          </p:blipFill>
          <p:spPr>
            <a:xfrm>
              <a:off x="1262422" y="2501444"/>
              <a:ext cx="151066" cy="148997"/>
            </a:xfrm>
            <a:prstGeom prst="rect">
              <a:avLst/>
            </a:prstGeom>
            <a:effectLst/>
          </p:spPr>
        </p:pic>
      </p:grpSp>
      <p:grpSp>
        <p:nvGrpSpPr>
          <p:cNvPr id="2" name="组合 1"/>
          <p:cNvGrpSpPr/>
          <p:nvPr/>
        </p:nvGrpSpPr>
        <p:grpSpPr>
          <a:xfrm>
            <a:off x="609600" y="2932116"/>
            <a:ext cx="7748614" cy="1553000"/>
            <a:chOff x="609600" y="2932116"/>
            <a:chExt cx="7748614" cy="1553000"/>
          </a:xfrm>
        </p:grpSpPr>
        <p:sp>
          <p:nvSpPr>
            <p:cNvPr id="14" name="Line 4"/>
            <p:cNvSpPr>
              <a:spLocks noChangeShapeType="1"/>
            </p:cNvSpPr>
            <p:nvPr/>
          </p:nvSpPr>
          <p:spPr bwMode="auto">
            <a:xfrm>
              <a:off x="1028700" y="3946526"/>
              <a:ext cx="6896100" cy="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15" name="Line 5"/>
            <p:cNvSpPr>
              <a:spLocks noChangeShapeType="1"/>
            </p:cNvSpPr>
            <p:nvPr/>
          </p:nvSpPr>
          <p:spPr bwMode="auto">
            <a:xfrm>
              <a:off x="10287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16" name="Line 6"/>
            <p:cNvSpPr>
              <a:spLocks noChangeShapeType="1"/>
            </p:cNvSpPr>
            <p:nvPr/>
          </p:nvSpPr>
          <p:spPr bwMode="auto">
            <a:xfrm>
              <a:off x="19431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17" name="Line 7"/>
            <p:cNvSpPr>
              <a:spLocks noChangeShapeType="1"/>
            </p:cNvSpPr>
            <p:nvPr/>
          </p:nvSpPr>
          <p:spPr bwMode="auto">
            <a:xfrm>
              <a:off x="24003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20" name="Line 8"/>
            <p:cNvSpPr>
              <a:spLocks noChangeShapeType="1"/>
            </p:cNvSpPr>
            <p:nvPr/>
          </p:nvSpPr>
          <p:spPr bwMode="auto">
            <a:xfrm>
              <a:off x="28575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21" name="Line 9"/>
            <p:cNvSpPr>
              <a:spLocks noChangeShapeType="1"/>
            </p:cNvSpPr>
            <p:nvPr/>
          </p:nvSpPr>
          <p:spPr bwMode="auto">
            <a:xfrm>
              <a:off x="14859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23" name="Line 10"/>
            <p:cNvSpPr>
              <a:spLocks noChangeShapeType="1"/>
            </p:cNvSpPr>
            <p:nvPr/>
          </p:nvSpPr>
          <p:spPr bwMode="auto">
            <a:xfrm>
              <a:off x="37719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24" name="Line 11"/>
            <p:cNvSpPr>
              <a:spLocks noChangeShapeType="1"/>
            </p:cNvSpPr>
            <p:nvPr/>
          </p:nvSpPr>
          <p:spPr bwMode="auto">
            <a:xfrm>
              <a:off x="42291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26" name="Line 12"/>
            <p:cNvSpPr>
              <a:spLocks noChangeShapeType="1"/>
            </p:cNvSpPr>
            <p:nvPr/>
          </p:nvSpPr>
          <p:spPr bwMode="auto">
            <a:xfrm>
              <a:off x="33147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28" name="Line 13"/>
            <p:cNvSpPr>
              <a:spLocks noChangeShapeType="1"/>
            </p:cNvSpPr>
            <p:nvPr/>
          </p:nvSpPr>
          <p:spPr bwMode="auto">
            <a:xfrm>
              <a:off x="51435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29" name="Line 14"/>
            <p:cNvSpPr>
              <a:spLocks noChangeShapeType="1"/>
            </p:cNvSpPr>
            <p:nvPr/>
          </p:nvSpPr>
          <p:spPr bwMode="auto">
            <a:xfrm>
              <a:off x="46863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31" name="Line 15"/>
            <p:cNvSpPr>
              <a:spLocks noChangeShapeType="1"/>
            </p:cNvSpPr>
            <p:nvPr/>
          </p:nvSpPr>
          <p:spPr bwMode="auto">
            <a:xfrm>
              <a:off x="60579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32" name="Line 16"/>
            <p:cNvSpPr>
              <a:spLocks noChangeShapeType="1"/>
            </p:cNvSpPr>
            <p:nvPr/>
          </p:nvSpPr>
          <p:spPr bwMode="auto">
            <a:xfrm>
              <a:off x="56007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33" name="Line 17"/>
            <p:cNvSpPr>
              <a:spLocks noChangeShapeType="1"/>
            </p:cNvSpPr>
            <p:nvPr/>
          </p:nvSpPr>
          <p:spPr bwMode="auto">
            <a:xfrm>
              <a:off x="69723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34" name="Line 18"/>
            <p:cNvSpPr>
              <a:spLocks noChangeShapeType="1"/>
            </p:cNvSpPr>
            <p:nvPr/>
          </p:nvSpPr>
          <p:spPr bwMode="auto">
            <a:xfrm>
              <a:off x="6515100" y="3870326"/>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35" name="Line 19"/>
            <p:cNvSpPr>
              <a:spLocks noChangeShapeType="1"/>
            </p:cNvSpPr>
            <p:nvPr/>
          </p:nvSpPr>
          <p:spPr bwMode="auto">
            <a:xfrm>
              <a:off x="78867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36" name="Line 20"/>
            <p:cNvSpPr>
              <a:spLocks noChangeShapeType="1"/>
            </p:cNvSpPr>
            <p:nvPr/>
          </p:nvSpPr>
          <p:spPr bwMode="auto">
            <a:xfrm>
              <a:off x="7429500" y="3870326"/>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37" name="Rectangle 21"/>
            <p:cNvSpPr>
              <a:spLocks noChangeArrowheads="1"/>
            </p:cNvSpPr>
            <p:nvPr/>
          </p:nvSpPr>
          <p:spPr bwMode="auto">
            <a:xfrm>
              <a:off x="3200400" y="3565526"/>
              <a:ext cx="33147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b="1">
                <a:solidFill>
                  <a:srgbClr val="11576A"/>
                </a:solidFill>
                <a:latin typeface="+mn-ea"/>
              </a:endParaRPr>
            </a:p>
          </p:txBody>
        </p:sp>
        <p:sp>
          <p:nvSpPr>
            <p:cNvPr id="38" name="Text Box 22"/>
            <p:cNvSpPr txBox="1">
              <a:spLocks noChangeArrowheads="1"/>
            </p:cNvSpPr>
            <p:nvPr/>
          </p:nvSpPr>
          <p:spPr bwMode="auto">
            <a:xfrm>
              <a:off x="609600" y="2955926"/>
              <a:ext cx="153352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a:solidFill>
                    <a:srgbClr val="11576A"/>
                  </a:solidFill>
                  <a:latin typeface="+mn-ea"/>
                  <a:cs typeface="宋体" charset="0"/>
                </a:rPr>
                <a:t>任务请求</a:t>
              </a:r>
              <a:r>
                <a:rPr lang="en-US" altLang="zh-CN" sz="1600" b="1" dirty="0">
                  <a:solidFill>
                    <a:srgbClr val="11576A"/>
                  </a:solidFill>
                  <a:latin typeface="+mn-ea"/>
                  <a:cs typeface="宋体" charset="0"/>
                </a:rPr>
                <a:t> </a:t>
              </a:r>
            </a:p>
          </p:txBody>
        </p:sp>
        <p:sp>
          <p:nvSpPr>
            <p:cNvPr id="39" name="Line 23"/>
            <p:cNvSpPr>
              <a:spLocks noChangeShapeType="1"/>
            </p:cNvSpPr>
            <p:nvPr/>
          </p:nvSpPr>
          <p:spPr bwMode="auto">
            <a:xfrm>
              <a:off x="7848600" y="3946526"/>
              <a:ext cx="228600" cy="0"/>
            </a:xfrm>
            <a:prstGeom prst="line">
              <a:avLst/>
            </a:prstGeom>
            <a:noFill/>
            <a:ln w="38100"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40" name="Text Box 24"/>
            <p:cNvSpPr txBox="1">
              <a:spLocks noChangeArrowheads="1"/>
            </p:cNvSpPr>
            <p:nvPr/>
          </p:nvSpPr>
          <p:spPr bwMode="auto">
            <a:xfrm>
              <a:off x="6715140" y="2932116"/>
              <a:ext cx="16430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a:solidFill>
                    <a:srgbClr val="11576A"/>
                  </a:solidFill>
                  <a:latin typeface="+mn-ea"/>
                  <a:cs typeface="宋体" charset="0"/>
                </a:rPr>
                <a:t>绝对截止时间</a:t>
              </a:r>
              <a:endParaRPr lang="en-US" altLang="zh-CN" sz="1600" b="1" dirty="0">
                <a:solidFill>
                  <a:srgbClr val="11576A"/>
                </a:solidFill>
                <a:latin typeface="+mn-ea"/>
                <a:cs typeface="宋体" charset="0"/>
              </a:endParaRPr>
            </a:p>
          </p:txBody>
        </p:sp>
        <p:sp>
          <p:nvSpPr>
            <p:cNvPr id="42" name="Line 26"/>
            <p:cNvSpPr>
              <a:spLocks noChangeShapeType="1"/>
            </p:cNvSpPr>
            <p:nvPr/>
          </p:nvSpPr>
          <p:spPr bwMode="auto">
            <a:xfrm>
              <a:off x="1219200" y="3946526"/>
              <a:ext cx="0" cy="5334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43" name="Line 27"/>
            <p:cNvSpPr>
              <a:spLocks noChangeShapeType="1"/>
            </p:cNvSpPr>
            <p:nvPr/>
          </p:nvSpPr>
          <p:spPr bwMode="auto">
            <a:xfrm>
              <a:off x="7620000" y="3946526"/>
              <a:ext cx="0" cy="457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44" name="Text Box 28"/>
            <p:cNvSpPr txBox="1">
              <a:spLocks noChangeArrowheads="1"/>
            </p:cNvSpPr>
            <p:nvPr/>
          </p:nvSpPr>
          <p:spPr bwMode="auto">
            <a:xfrm>
              <a:off x="3929058" y="4146562"/>
              <a:ext cx="142876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a:solidFill>
                    <a:srgbClr val="11576A"/>
                  </a:solidFill>
                  <a:latin typeface="+mn-ea"/>
                  <a:cs typeface="宋体" charset="0"/>
                </a:rPr>
                <a:t>相对截止时间</a:t>
              </a:r>
              <a:endParaRPr lang="en-US" altLang="zh-CN" sz="1600" b="1" dirty="0">
                <a:solidFill>
                  <a:srgbClr val="11576A"/>
                </a:solidFill>
                <a:latin typeface="+mn-ea"/>
                <a:cs typeface="宋体" charset="0"/>
              </a:endParaRPr>
            </a:p>
          </p:txBody>
        </p:sp>
        <p:sp>
          <p:nvSpPr>
            <p:cNvPr id="45" name="Line 29"/>
            <p:cNvSpPr>
              <a:spLocks noChangeShapeType="1"/>
            </p:cNvSpPr>
            <p:nvPr/>
          </p:nvSpPr>
          <p:spPr bwMode="auto">
            <a:xfrm>
              <a:off x="5715000" y="4327526"/>
              <a:ext cx="1905000" cy="0"/>
            </a:xfrm>
            <a:prstGeom prst="line">
              <a:avLst/>
            </a:prstGeom>
            <a:noFill/>
            <a:ln w="38100"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46" name="Line 30"/>
            <p:cNvSpPr>
              <a:spLocks noChangeShapeType="1"/>
            </p:cNvSpPr>
            <p:nvPr/>
          </p:nvSpPr>
          <p:spPr bwMode="auto">
            <a:xfrm flipH="1">
              <a:off x="1219200" y="4327526"/>
              <a:ext cx="2362200" cy="0"/>
            </a:xfrm>
            <a:prstGeom prst="line">
              <a:avLst/>
            </a:prstGeom>
            <a:noFill/>
            <a:ln w="38100"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11576A"/>
                </a:solidFill>
                <a:latin typeface="+mn-ea"/>
              </a:endParaRPr>
            </a:p>
          </p:txBody>
        </p:sp>
        <p:sp>
          <p:nvSpPr>
            <p:cNvPr id="47" name="Text Box 31"/>
            <p:cNvSpPr txBox="1">
              <a:spLocks noChangeArrowheads="1"/>
            </p:cNvSpPr>
            <p:nvPr/>
          </p:nvSpPr>
          <p:spPr bwMode="auto">
            <a:xfrm>
              <a:off x="4286248" y="3074992"/>
              <a:ext cx="113823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vl2pPr/>
              <a:lvl3pPr/>
              <a:lvl4pPr/>
              <a:lvl5pPr/>
              <a:lvl6pPr/>
              <a:lvl7pPr/>
              <a:lvl8pPr/>
              <a:lvl9pPr/>
            </a:lstStyle>
            <a:p>
              <a:pPr eaLnBrk="1" hangingPunct="1">
                <a:spcBef>
                  <a:spcPct val="50000"/>
                </a:spcBef>
                <a:buFont typeface="Monotype Sorts" charset="0"/>
                <a:buNone/>
              </a:pPr>
              <a:r>
                <a:rPr lang="zh-CN" altLang="en-US" sz="1600" b="1" dirty="0">
                  <a:solidFill>
                    <a:srgbClr val="11576A"/>
                  </a:solidFill>
                  <a:latin typeface="+mn-ea"/>
                  <a:cs typeface="宋体" charset="0"/>
                </a:rPr>
                <a:t>执行时间</a:t>
              </a:r>
              <a:endParaRPr lang="en-US" altLang="zh-CN" sz="1600" b="1" dirty="0">
                <a:solidFill>
                  <a:srgbClr val="11576A"/>
                </a:solidFill>
                <a:latin typeface="+mn-ea"/>
                <a:cs typeface="宋体" charset="0"/>
              </a:endParaRPr>
            </a:p>
          </p:txBody>
        </p:sp>
        <p:sp>
          <p:nvSpPr>
            <p:cNvPr id="48" name="Line 32"/>
            <p:cNvSpPr>
              <a:spLocks noChangeShapeType="1"/>
            </p:cNvSpPr>
            <p:nvPr/>
          </p:nvSpPr>
          <p:spPr bwMode="auto">
            <a:xfrm>
              <a:off x="1219200" y="3336926"/>
              <a:ext cx="0" cy="609600"/>
            </a:xfrm>
            <a:prstGeom prst="line">
              <a:avLst/>
            </a:prstGeom>
            <a:noFill/>
            <a:ln w="38100" cmpd="sng">
              <a:solidFill>
                <a:srgbClr val="C00000"/>
              </a:solidFill>
              <a:round/>
              <a:headEnd/>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b="1">
                <a:solidFill>
                  <a:srgbClr val="11576A"/>
                </a:solidFill>
                <a:latin typeface="+mn-ea"/>
              </a:endParaRPr>
            </a:p>
          </p:txBody>
        </p:sp>
        <p:sp>
          <p:nvSpPr>
            <p:cNvPr id="49" name="Line 33"/>
            <p:cNvSpPr>
              <a:spLocks noChangeShapeType="1"/>
            </p:cNvSpPr>
            <p:nvPr/>
          </p:nvSpPr>
          <p:spPr bwMode="auto">
            <a:xfrm>
              <a:off x="7620000" y="3336926"/>
              <a:ext cx="0" cy="609600"/>
            </a:xfrm>
            <a:prstGeom prst="line">
              <a:avLst/>
            </a:prstGeom>
            <a:noFill/>
            <a:ln w="38100" cmpd="sng">
              <a:solidFill>
                <a:srgbClr val="C00000"/>
              </a:solidFill>
              <a:round/>
              <a:headEnd type="triangle" w="med" len="lg"/>
              <a:tailEnd/>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b="1">
                <a:solidFill>
                  <a:srgbClr val="11576A"/>
                </a:solidFill>
                <a:latin typeface="+mn-ea"/>
              </a:endParaRPr>
            </a:p>
          </p:txBody>
        </p:sp>
      </p:grpSp>
    </p:spTree>
    <p:extLst>
      <p:ext uri="{BB962C8B-B14F-4D97-AF65-F5344CB8AC3E}">
        <p14:creationId xmlns:p14="http://schemas.microsoft.com/office/powerpoint/2010/main" val="32562620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周期实时任务</a:t>
            </a:r>
          </a:p>
        </p:txBody>
      </p:sp>
      <p:grpSp>
        <p:nvGrpSpPr>
          <p:cNvPr id="2" name="组合 1"/>
          <p:cNvGrpSpPr/>
          <p:nvPr/>
        </p:nvGrpSpPr>
        <p:grpSpPr>
          <a:xfrm>
            <a:off x="844893" y="1028010"/>
            <a:ext cx="5239275" cy="428628"/>
            <a:chOff x="844893" y="1028010"/>
            <a:chExt cx="5239275" cy="428628"/>
          </a:xfrm>
        </p:grpSpPr>
        <p:sp>
          <p:nvSpPr>
            <p:cNvPr id="9" name="内容占位符 2"/>
            <p:cNvSpPr txBox="1">
              <a:spLocks/>
            </p:cNvSpPr>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zh-CN" altLang="en-US" dirty="0"/>
                <a:t>周期实时任务：一系列相似的任务</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533660" y="1767354"/>
            <a:ext cx="4681414" cy="376916"/>
            <a:chOff x="1533660" y="1767354"/>
            <a:chExt cx="4681414" cy="376916"/>
          </a:xfrm>
        </p:grpSpPr>
        <p:sp>
          <p:nvSpPr>
            <p:cNvPr id="18" name="内容占位符 2"/>
            <p:cNvSpPr txBox="1">
              <a:spLocks/>
            </p:cNvSpPr>
            <p:nvPr/>
          </p:nvSpPr>
          <p:spPr>
            <a:xfrm>
              <a:off x="1666224" y="1767354"/>
              <a:ext cx="454885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周期p = 任务请求时间间隔 (0 &lt;</a:t>
              </a:r>
              <a:r>
                <a:rPr lang="en-US" altLang="zh-CN" dirty="0"/>
                <a:t>p)</a:t>
              </a:r>
              <a:endParaRPr lang="zh-CN" altLang="en-US" dirty="0"/>
            </a:p>
          </p:txBody>
        </p:sp>
        <p:pic>
          <p:nvPicPr>
            <p:cNvPr id="19" name="图片 18" descr="小点1.png"/>
            <p:cNvPicPr>
              <a:picLocks noChangeAspect="1"/>
            </p:cNvPicPr>
            <p:nvPr/>
          </p:nvPicPr>
          <p:blipFill>
            <a:blip r:embed="rId2" cstate="print"/>
            <a:stretch>
              <a:fillRect/>
            </a:stretch>
          </p:blipFill>
          <p:spPr>
            <a:xfrm>
              <a:off x="1533660" y="1882334"/>
              <a:ext cx="151066" cy="148997"/>
            </a:xfrm>
            <a:prstGeom prst="rect">
              <a:avLst/>
            </a:prstGeom>
            <a:effectLst/>
          </p:spPr>
        </p:pic>
      </p:grpSp>
      <p:grpSp>
        <p:nvGrpSpPr>
          <p:cNvPr id="6" name="组合 5"/>
          <p:cNvGrpSpPr/>
          <p:nvPr/>
        </p:nvGrpSpPr>
        <p:grpSpPr>
          <a:xfrm>
            <a:off x="1533660" y="2111162"/>
            <a:ext cx="4895728" cy="376916"/>
            <a:chOff x="1533660" y="2111162"/>
            <a:chExt cx="4895728" cy="376916"/>
          </a:xfrm>
        </p:grpSpPr>
        <p:sp>
          <p:nvSpPr>
            <p:cNvPr id="11" name="内容占位符 2"/>
            <p:cNvSpPr txBox="1">
              <a:spLocks/>
            </p:cNvSpPr>
            <p:nvPr/>
          </p:nvSpPr>
          <p:spPr>
            <a:xfrm>
              <a:off x="1666224" y="2111162"/>
              <a:ext cx="476316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执行时间e = 最大执行时间(0 &lt; e &lt; p</a:t>
              </a:r>
              <a:r>
                <a:rPr lang="en-US" altLang="zh-CN"/>
                <a:t>)</a:t>
              </a:r>
              <a:endParaRPr lang="zh-CN" altLang="en-US"/>
            </a:p>
          </p:txBody>
        </p:sp>
        <p:pic>
          <p:nvPicPr>
            <p:cNvPr id="13" name="图片 12" descr="小点1.png"/>
            <p:cNvPicPr>
              <a:picLocks noChangeAspect="1"/>
            </p:cNvPicPr>
            <p:nvPr/>
          </p:nvPicPr>
          <p:blipFill>
            <a:blip r:embed="rId2" cstate="print"/>
            <a:stretch>
              <a:fillRect/>
            </a:stretch>
          </p:blipFill>
          <p:spPr>
            <a:xfrm>
              <a:off x="1533660" y="2226142"/>
              <a:ext cx="151066" cy="148997"/>
            </a:xfrm>
            <a:prstGeom prst="rect">
              <a:avLst/>
            </a:prstGeom>
            <a:effectLst/>
          </p:spPr>
        </p:pic>
      </p:grpSp>
      <p:grpSp>
        <p:nvGrpSpPr>
          <p:cNvPr id="4" name="组合 3"/>
          <p:cNvGrpSpPr/>
          <p:nvPr/>
        </p:nvGrpSpPr>
        <p:grpSpPr>
          <a:xfrm>
            <a:off x="1533660" y="1454838"/>
            <a:ext cx="2681150" cy="376916"/>
            <a:chOff x="1533660" y="1454838"/>
            <a:chExt cx="2681150" cy="376916"/>
          </a:xfrm>
        </p:grpSpPr>
        <p:sp>
          <p:nvSpPr>
            <p:cNvPr id="50" name="内容占位符 2"/>
            <p:cNvSpPr txBox="1">
              <a:spLocks/>
            </p:cNvSpPr>
            <p:nvPr/>
          </p:nvSpPr>
          <p:spPr>
            <a:xfrm>
              <a:off x="1666224" y="1454838"/>
              <a:ext cx="254858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任务有规律地重复</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1" name="图片 50" descr="小点1.png"/>
            <p:cNvPicPr>
              <a:picLocks noChangeAspect="1"/>
            </p:cNvPicPr>
            <p:nvPr/>
          </p:nvPicPr>
          <p:blipFill>
            <a:blip r:embed="rId2" cstate="print"/>
            <a:stretch>
              <a:fillRect/>
            </a:stretch>
          </p:blipFill>
          <p:spPr>
            <a:xfrm>
              <a:off x="1533660" y="1569818"/>
              <a:ext cx="151066" cy="148997"/>
            </a:xfrm>
            <a:prstGeom prst="rect">
              <a:avLst/>
            </a:prstGeom>
            <a:effectLst/>
          </p:spPr>
        </p:pic>
      </p:grpSp>
      <p:grpSp>
        <p:nvGrpSpPr>
          <p:cNvPr id="7" name="组合 6"/>
          <p:cNvGrpSpPr/>
          <p:nvPr/>
        </p:nvGrpSpPr>
        <p:grpSpPr>
          <a:xfrm>
            <a:off x="1533660" y="2482866"/>
            <a:ext cx="2181084" cy="376916"/>
            <a:chOff x="1533660" y="2482866"/>
            <a:chExt cx="2181084" cy="376916"/>
          </a:xfrm>
        </p:grpSpPr>
        <p:sp>
          <p:nvSpPr>
            <p:cNvPr id="53" name="内容占位符 2"/>
            <p:cNvSpPr txBox="1">
              <a:spLocks/>
            </p:cNvSpPr>
            <p:nvPr/>
          </p:nvSpPr>
          <p:spPr>
            <a:xfrm>
              <a:off x="1666224" y="2482866"/>
              <a:ext cx="20485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2"/>
              <a:r>
                <a:rPr lang="zh-CN" altLang="en-US" sz="2000"/>
                <a:t>使用率U = e/p</a:t>
              </a:r>
            </a:p>
          </p:txBody>
        </p:sp>
        <p:pic>
          <p:nvPicPr>
            <p:cNvPr id="54" name="图片 53" descr="小点1.png"/>
            <p:cNvPicPr>
              <a:picLocks noChangeAspect="1"/>
            </p:cNvPicPr>
            <p:nvPr/>
          </p:nvPicPr>
          <p:blipFill>
            <a:blip r:embed="rId2" cstate="print"/>
            <a:stretch>
              <a:fillRect/>
            </a:stretch>
          </p:blipFill>
          <p:spPr>
            <a:xfrm>
              <a:off x="1533660" y="2597846"/>
              <a:ext cx="151066" cy="148997"/>
            </a:xfrm>
            <a:prstGeom prst="rect">
              <a:avLst/>
            </a:prstGeom>
            <a:effectLst/>
          </p:spPr>
        </p:pic>
      </p:grpSp>
      <p:grpSp>
        <p:nvGrpSpPr>
          <p:cNvPr id="3" name="组合 2"/>
          <p:cNvGrpSpPr/>
          <p:nvPr/>
        </p:nvGrpSpPr>
        <p:grpSpPr>
          <a:xfrm>
            <a:off x="914400" y="3357568"/>
            <a:ext cx="7253083" cy="979574"/>
            <a:chOff x="914400" y="3357568"/>
            <a:chExt cx="7253083" cy="979574"/>
          </a:xfrm>
        </p:grpSpPr>
        <p:sp>
          <p:nvSpPr>
            <p:cNvPr id="55" name="Rectangle 2"/>
            <p:cNvSpPr>
              <a:spLocks noChangeArrowheads="1"/>
            </p:cNvSpPr>
            <p:nvPr/>
          </p:nvSpPr>
          <p:spPr bwMode="auto">
            <a:xfrm>
              <a:off x="37338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56" name="Rectangle 3"/>
            <p:cNvSpPr>
              <a:spLocks noChangeArrowheads="1"/>
            </p:cNvSpPr>
            <p:nvPr/>
          </p:nvSpPr>
          <p:spPr bwMode="auto">
            <a:xfrm>
              <a:off x="61722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57" name="Line 6"/>
            <p:cNvSpPr>
              <a:spLocks noChangeShapeType="1"/>
            </p:cNvSpPr>
            <p:nvPr/>
          </p:nvSpPr>
          <p:spPr bwMode="auto">
            <a:xfrm>
              <a:off x="1066800" y="3967168"/>
              <a:ext cx="6896100" cy="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 name="Line 7"/>
            <p:cNvSpPr>
              <a:spLocks noChangeShapeType="1"/>
            </p:cNvSpPr>
            <p:nvPr/>
          </p:nvSpPr>
          <p:spPr bwMode="auto">
            <a:xfrm>
              <a:off x="1066800" y="3890968"/>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 name="Line 8"/>
            <p:cNvSpPr>
              <a:spLocks noChangeShapeType="1"/>
            </p:cNvSpPr>
            <p:nvPr/>
          </p:nvSpPr>
          <p:spPr bwMode="auto">
            <a:xfrm>
              <a:off x="19812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 name="Line 9"/>
            <p:cNvSpPr>
              <a:spLocks noChangeShapeType="1"/>
            </p:cNvSpPr>
            <p:nvPr/>
          </p:nvSpPr>
          <p:spPr bwMode="auto">
            <a:xfrm>
              <a:off x="24384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 name="Line 10"/>
            <p:cNvSpPr>
              <a:spLocks noChangeShapeType="1"/>
            </p:cNvSpPr>
            <p:nvPr/>
          </p:nvSpPr>
          <p:spPr bwMode="auto">
            <a:xfrm>
              <a:off x="28956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 name="Line 11"/>
            <p:cNvSpPr>
              <a:spLocks noChangeShapeType="1"/>
            </p:cNvSpPr>
            <p:nvPr/>
          </p:nvSpPr>
          <p:spPr bwMode="auto">
            <a:xfrm>
              <a:off x="1524000" y="3890968"/>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 name="Line 12"/>
            <p:cNvSpPr>
              <a:spLocks noChangeShapeType="1"/>
            </p:cNvSpPr>
            <p:nvPr/>
          </p:nvSpPr>
          <p:spPr bwMode="auto">
            <a:xfrm>
              <a:off x="38100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 name="Line 13"/>
            <p:cNvSpPr>
              <a:spLocks noChangeShapeType="1"/>
            </p:cNvSpPr>
            <p:nvPr/>
          </p:nvSpPr>
          <p:spPr bwMode="auto">
            <a:xfrm>
              <a:off x="42672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5" name="Line 14"/>
            <p:cNvSpPr>
              <a:spLocks noChangeShapeType="1"/>
            </p:cNvSpPr>
            <p:nvPr/>
          </p:nvSpPr>
          <p:spPr bwMode="auto">
            <a:xfrm>
              <a:off x="3352800" y="3890968"/>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6" name="Line 15"/>
            <p:cNvSpPr>
              <a:spLocks noChangeShapeType="1"/>
            </p:cNvSpPr>
            <p:nvPr/>
          </p:nvSpPr>
          <p:spPr bwMode="auto">
            <a:xfrm>
              <a:off x="51816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7" name="Line 16"/>
            <p:cNvSpPr>
              <a:spLocks noChangeShapeType="1"/>
            </p:cNvSpPr>
            <p:nvPr/>
          </p:nvSpPr>
          <p:spPr bwMode="auto">
            <a:xfrm>
              <a:off x="47244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8" name="Line 17"/>
            <p:cNvSpPr>
              <a:spLocks noChangeShapeType="1"/>
            </p:cNvSpPr>
            <p:nvPr/>
          </p:nvSpPr>
          <p:spPr bwMode="auto">
            <a:xfrm>
              <a:off x="60960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9" name="Line 18"/>
            <p:cNvSpPr>
              <a:spLocks noChangeShapeType="1"/>
            </p:cNvSpPr>
            <p:nvPr/>
          </p:nvSpPr>
          <p:spPr bwMode="auto">
            <a:xfrm>
              <a:off x="5638800" y="3890968"/>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0" name="Line 19"/>
            <p:cNvSpPr>
              <a:spLocks noChangeShapeType="1"/>
            </p:cNvSpPr>
            <p:nvPr/>
          </p:nvSpPr>
          <p:spPr bwMode="auto">
            <a:xfrm>
              <a:off x="70104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1" name="Line 20"/>
            <p:cNvSpPr>
              <a:spLocks noChangeShapeType="1"/>
            </p:cNvSpPr>
            <p:nvPr/>
          </p:nvSpPr>
          <p:spPr bwMode="auto">
            <a:xfrm>
              <a:off x="65532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2" name="Line 21"/>
            <p:cNvSpPr>
              <a:spLocks noChangeShapeType="1"/>
            </p:cNvSpPr>
            <p:nvPr/>
          </p:nvSpPr>
          <p:spPr bwMode="auto">
            <a:xfrm>
              <a:off x="7924800" y="3890968"/>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3" name="Line 22"/>
            <p:cNvSpPr>
              <a:spLocks noChangeShapeType="1"/>
            </p:cNvSpPr>
            <p:nvPr/>
          </p:nvSpPr>
          <p:spPr bwMode="auto">
            <a:xfrm>
              <a:off x="7467600" y="3890968"/>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4" name="Rectangle 23"/>
            <p:cNvSpPr>
              <a:spLocks noChangeArrowheads="1"/>
            </p:cNvSpPr>
            <p:nvPr/>
          </p:nvSpPr>
          <p:spPr bwMode="auto">
            <a:xfrm>
              <a:off x="1066800" y="3586168"/>
              <a:ext cx="5334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75" name="Line 24"/>
            <p:cNvSpPr>
              <a:spLocks noChangeShapeType="1"/>
            </p:cNvSpPr>
            <p:nvPr/>
          </p:nvSpPr>
          <p:spPr bwMode="auto">
            <a:xfrm>
              <a:off x="7886700" y="3967168"/>
              <a:ext cx="228600" cy="0"/>
            </a:xfrm>
            <a:prstGeom prst="line">
              <a:avLst/>
            </a:prstGeom>
            <a:noFill/>
            <a:ln w="38100"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6" name="Line 25"/>
            <p:cNvSpPr>
              <a:spLocks noChangeShapeType="1"/>
            </p:cNvSpPr>
            <p:nvPr/>
          </p:nvSpPr>
          <p:spPr bwMode="auto">
            <a:xfrm>
              <a:off x="3352800" y="3357568"/>
              <a:ext cx="0" cy="609600"/>
            </a:xfrm>
            <a:prstGeom prst="line">
              <a:avLst/>
            </a:prstGeom>
            <a:noFill/>
            <a:ln w="38100" cmpd="sng">
              <a:solidFill>
                <a:srgbClr val="C000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77" name="Line 26"/>
            <p:cNvSpPr>
              <a:spLocks noChangeShapeType="1"/>
            </p:cNvSpPr>
            <p:nvPr/>
          </p:nvSpPr>
          <p:spPr bwMode="auto">
            <a:xfrm>
              <a:off x="7924800" y="3357568"/>
              <a:ext cx="0" cy="609600"/>
            </a:xfrm>
            <a:prstGeom prst="line">
              <a:avLst/>
            </a:prstGeom>
            <a:noFill/>
            <a:ln w="38100" cmpd="sng">
              <a:solidFill>
                <a:srgbClr val="C000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78" name="Line 27"/>
            <p:cNvSpPr>
              <a:spLocks noChangeShapeType="1"/>
            </p:cNvSpPr>
            <p:nvPr/>
          </p:nvSpPr>
          <p:spPr bwMode="auto">
            <a:xfrm>
              <a:off x="5638800" y="3357568"/>
              <a:ext cx="0" cy="609600"/>
            </a:xfrm>
            <a:prstGeom prst="line">
              <a:avLst/>
            </a:prstGeom>
            <a:noFill/>
            <a:ln w="38100" cmpd="sng">
              <a:solidFill>
                <a:srgbClr val="C000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79" name="Line 28"/>
            <p:cNvSpPr>
              <a:spLocks noChangeShapeType="1"/>
            </p:cNvSpPr>
            <p:nvPr/>
          </p:nvSpPr>
          <p:spPr bwMode="auto">
            <a:xfrm>
              <a:off x="1066800" y="3357568"/>
              <a:ext cx="0" cy="609600"/>
            </a:xfrm>
            <a:prstGeom prst="line">
              <a:avLst/>
            </a:prstGeom>
            <a:noFill/>
            <a:ln w="38100" cmpd="sng">
              <a:solidFill>
                <a:srgbClr val="C00000"/>
              </a:solidFill>
              <a:round/>
              <a:headEnd/>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80" name="Text Box 31"/>
            <p:cNvSpPr txBox="1">
              <a:spLocks noChangeArrowheads="1"/>
            </p:cNvSpPr>
            <p:nvPr/>
          </p:nvSpPr>
          <p:spPr bwMode="auto">
            <a:xfrm>
              <a:off x="3200400" y="3967168"/>
              <a:ext cx="328616"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5</a:t>
              </a:r>
            </a:p>
          </p:txBody>
        </p:sp>
        <p:sp>
          <p:nvSpPr>
            <p:cNvPr id="81" name="Text Box 33"/>
            <p:cNvSpPr txBox="1">
              <a:spLocks noChangeArrowheads="1"/>
            </p:cNvSpPr>
            <p:nvPr/>
          </p:nvSpPr>
          <p:spPr bwMode="auto">
            <a:xfrm>
              <a:off x="5410200" y="3967168"/>
              <a:ext cx="488950"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10</a:t>
              </a:r>
            </a:p>
          </p:txBody>
        </p:sp>
        <p:sp>
          <p:nvSpPr>
            <p:cNvPr id="82" name="Text Box 34"/>
            <p:cNvSpPr txBox="1">
              <a:spLocks noChangeArrowheads="1"/>
            </p:cNvSpPr>
            <p:nvPr/>
          </p:nvSpPr>
          <p:spPr bwMode="auto">
            <a:xfrm>
              <a:off x="7696200" y="3967168"/>
              <a:ext cx="471283"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15</a:t>
              </a:r>
            </a:p>
          </p:txBody>
        </p:sp>
        <p:sp>
          <p:nvSpPr>
            <p:cNvPr id="83" name="Text Box 36"/>
            <p:cNvSpPr txBox="1">
              <a:spLocks noChangeArrowheads="1"/>
            </p:cNvSpPr>
            <p:nvPr/>
          </p:nvSpPr>
          <p:spPr bwMode="auto">
            <a:xfrm>
              <a:off x="914400" y="3967168"/>
              <a:ext cx="328616"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0</a:t>
              </a:r>
            </a:p>
          </p:txBody>
        </p:sp>
      </p:grpSp>
    </p:spTree>
    <p:extLst>
      <p:ext uri="{BB962C8B-B14F-4D97-AF65-F5344CB8AC3E}">
        <p14:creationId xmlns:p14="http://schemas.microsoft.com/office/powerpoint/2010/main" val="10169304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软时限和硬时限</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870247" cy="1566571"/>
            <a:chOff x="844893" y="1028010"/>
            <a:chExt cx="5870247" cy="1566571"/>
          </a:xfrm>
        </p:grpSpPr>
        <p:sp>
          <p:nvSpPr>
            <p:cNvPr id="9" name="内容占位符 2"/>
            <p:cNvSpPr txBox="1">
              <a:spLocks/>
            </p:cNvSpPr>
            <p:nvPr/>
          </p:nvSpPr>
          <p:spPr>
            <a:xfrm>
              <a:off x="1142976" y="1028010"/>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t>硬时限（</a:t>
              </a:r>
              <a:r>
                <a:rPr lang="en-US" altLang="zh-CN"/>
                <a:t>Hard deadline</a:t>
              </a:r>
              <a:r>
                <a:rPr lang="zh-CN" altLang="en-US"/>
                <a:t>）</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5320154"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错过任务时限会导致灾难性或非常严重的后果</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sp>
          <p:nvSpPr>
            <p:cNvPr id="11" name="内容占位符 2"/>
            <p:cNvSpPr txBox="1">
              <a:spLocks/>
            </p:cNvSpPr>
            <p:nvPr/>
          </p:nvSpPr>
          <p:spPr>
            <a:xfrm>
              <a:off x="1394986" y="1731502"/>
              <a:ext cx="53201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必须验证，在最坏情况下能够满足时限</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1846482"/>
              <a:ext cx="151066" cy="148997"/>
            </a:xfrm>
            <a:prstGeom prst="rect">
              <a:avLst/>
            </a:prstGeom>
            <a:effectLst/>
          </p:spPr>
        </p:pic>
        <p:sp>
          <p:nvSpPr>
            <p:cNvPr id="16" name="内容占位符 2"/>
            <p:cNvSpPr txBox="1">
              <a:spLocks/>
            </p:cNvSpPr>
            <p:nvPr/>
          </p:nvSpPr>
          <p:spPr>
            <a:xfrm>
              <a:off x="1394986" y="2165953"/>
              <a:ext cx="18196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2371949"/>
            <a:ext cx="5870247" cy="1451045"/>
            <a:chOff x="844893" y="2685598"/>
            <a:chExt cx="5870247" cy="1451045"/>
          </a:xfrm>
        </p:grpSpPr>
        <p:sp>
          <p:nvSpPr>
            <p:cNvPr id="25" name="内容占位符 2"/>
            <p:cNvSpPr txBox="1">
              <a:spLocks/>
            </p:cNvSpPr>
            <p:nvPr/>
          </p:nvSpPr>
          <p:spPr>
            <a:xfrm>
              <a:off x="1142976" y="2685598"/>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t>软时限</a:t>
              </a:r>
              <a:r>
                <a:rPr lang="en-US" altLang="zh-CN"/>
                <a:t>(Soft deadline)</a:t>
              </a:r>
              <a:endParaRPr lang="zh-CN" altLang="en-US"/>
            </a:p>
          </p:txBody>
        </p:sp>
        <p:sp>
          <p:nvSpPr>
            <p:cNvPr id="27" name="TextBox 26"/>
            <p:cNvSpPr txBox="1"/>
            <p:nvPr/>
          </p:nvSpPr>
          <p:spPr>
            <a:xfrm>
              <a:off x="844893" y="26855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394986" y="3021531"/>
              <a:ext cx="5320154" cy="6864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通常能满足任务时限</a:t>
              </a:r>
              <a:endParaRPr lang="en-US" altLang="zh-CN" dirty="0"/>
            </a:p>
            <a:p>
              <a:pPr marL="0" lvl="1" indent="0"/>
              <a:r>
                <a:rPr lang="zh-CN" altLang="en-US" dirty="0"/>
                <a:t>   </a:t>
              </a:r>
              <a:r>
                <a:rPr lang="zh-CN" altLang="en-US" sz="1800" dirty="0"/>
                <a:t>如有时不能满足，则降低要求</a:t>
              </a:r>
            </a:p>
          </p:txBody>
        </p:sp>
        <p:pic>
          <p:nvPicPr>
            <p:cNvPr id="19" name="图片 18" descr="小点1.png"/>
            <p:cNvPicPr>
              <a:picLocks noChangeAspect="1"/>
            </p:cNvPicPr>
            <p:nvPr/>
          </p:nvPicPr>
          <p:blipFill>
            <a:blip r:embed="rId2" cstate="print"/>
            <a:stretch>
              <a:fillRect/>
            </a:stretch>
          </p:blipFill>
          <p:spPr>
            <a:xfrm>
              <a:off x="1262422" y="3136511"/>
              <a:ext cx="151066" cy="148997"/>
            </a:xfrm>
            <a:prstGeom prst="rect">
              <a:avLst/>
            </a:prstGeom>
            <a:effectLst/>
          </p:spPr>
        </p:pic>
        <p:sp>
          <p:nvSpPr>
            <p:cNvPr id="14" name="内容占位符 2"/>
            <p:cNvSpPr txBox="1">
              <a:spLocks/>
            </p:cNvSpPr>
            <p:nvPr/>
          </p:nvSpPr>
          <p:spPr>
            <a:xfrm>
              <a:off x="1394986" y="3708015"/>
              <a:ext cx="296099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尽力保证满足任务时限</a:t>
              </a:r>
            </a:p>
          </p:txBody>
        </p:sp>
        <p:pic>
          <p:nvPicPr>
            <p:cNvPr id="15" name="图片 14" descr="小点1.png"/>
            <p:cNvPicPr>
              <a:picLocks noChangeAspect="1"/>
            </p:cNvPicPr>
            <p:nvPr/>
          </p:nvPicPr>
          <p:blipFill>
            <a:blip r:embed="rId2" cstate="print"/>
            <a:stretch>
              <a:fillRect/>
            </a:stretch>
          </p:blipFill>
          <p:spPr>
            <a:xfrm>
              <a:off x="1262422" y="3822995"/>
              <a:ext cx="151066" cy="148997"/>
            </a:xfrm>
            <a:prstGeom prst="rect">
              <a:avLst/>
            </a:prstGeom>
            <a:effectLst/>
          </p:spPr>
        </p:pic>
        <p:pic>
          <p:nvPicPr>
            <p:cNvPr id="17" name="图片 16" descr="小点1.png"/>
            <p:cNvPicPr>
              <a:picLocks noChangeAspect="1"/>
            </p:cNvPicPr>
            <p:nvPr/>
          </p:nvPicPr>
          <p:blipFill>
            <a:blip r:embed="rId2" cstate="print"/>
            <a:stretch>
              <a:fillRect/>
            </a:stretch>
          </p:blipFill>
          <p:spPr>
            <a:xfrm>
              <a:off x="1489724" y="3453228"/>
              <a:ext cx="151066" cy="148997"/>
            </a:xfrm>
            <a:prstGeom prst="rect">
              <a:avLst/>
            </a:prstGeom>
            <a:effectLst/>
          </p:spPr>
        </p:pic>
      </p:grpSp>
    </p:spTree>
    <p:extLst>
      <p:ext uri="{BB962C8B-B14F-4D97-AF65-F5344CB8AC3E}">
        <p14:creationId xmlns:p14="http://schemas.microsoft.com/office/powerpoint/2010/main" val="26549378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可调度性</a:t>
            </a:r>
          </a:p>
        </p:txBody>
      </p:sp>
      <p:grpSp>
        <p:nvGrpSpPr>
          <p:cNvPr id="5" name="组合 4"/>
          <p:cNvGrpSpPr/>
          <p:nvPr/>
        </p:nvGrpSpPr>
        <p:grpSpPr>
          <a:xfrm>
            <a:off x="844893" y="1028010"/>
            <a:ext cx="7399515" cy="428628"/>
            <a:chOff x="844893" y="1028010"/>
            <a:chExt cx="7399515" cy="428628"/>
          </a:xfrm>
        </p:grpSpPr>
        <p:sp>
          <p:nvSpPr>
            <p:cNvPr id="9" name="内容占位符 2"/>
            <p:cNvSpPr txBox="1">
              <a:spLocks/>
            </p:cNvSpPr>
            <p:nvPr/>
          </p:nvSpPr>
          <p:spPr>
            <a:xfrm>
              <a:off x="1142976" y="1028010"/>
              <a:ext cx="71014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FF0000"/>
                  </a:solidFill>
                </a:rPr>
                <a:t>可调度表示一个实时操作系统能够满足任务时限要求</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2422" y="1370686"/>
            <a:ext cx="4317690" cy="415246"/>
            <a:chOff x="1262422" y="1370686"/>
            <a:chExt cx="4317690" cy="415246"/>
          </a:xfrm>
        </p:grpSpPr>
        <p:sp>
          <p:nvSpPr>
            <p:cNvPr id="30" name="内容占位符 2"/>
            <p:cNvSpPr txBox="1">
              <a:spLocks/>
            </p:cNvSpPr>
            <p:nvPr/>
          </p:nvSpPr>
          <p:spPr>
            <a:xfrm>
              <a:off x="1394986" y="1370686"/>
              <a:ext cx="418512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需要确定实时任务的执行顺序</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3" cstate="print"/>
            <a:stretch>
              <a:fillRect/>
            </a:stretch>
          </p:blipFill>
          <p:spPr>
            <a:xfrm>
              <a:off x="1262422" y="1485666"/>
              <a:ext cx="151066" cy="148997"/>
            </a:xfrm>
            <a:prstGeom prst="rect">
              <a:avLst/>
            </a:prstGeom>
            <a:effectLst/>
          </p:spPr>
        </p:pic>
      </p:grpSp>
      <p:grpSp>
        <p:nvGrpSpPr>
          <p:cNvPr id="7" name="组合 6"/>
          <p:cNvGrpSpPr/>
          <p:nvPr/>
        </p:nvGrpSpPr>
        <p:grpSpPr>
          <a:xfrm>
            <a:off x="1262422" y="1699980"/>
            <a:ext cx="2309446" cy="428628"/>
            <a:chOff x="1262422" y="1699980"/>
            <a:chExt cx="2309446" cy="428628"/>
          </a:xfrm>
        </p:grpSpPr>
        <p:sp>
          <p:nvSpPr>
            <p:cNvPr id="11" name="内容占位符 2"/>
            <p:cNvSpPr txBox="1">
              <a:spLocks/>
            </p:cNvSpPr>
            <p:nvPr/>
          </p:nvSpPr>
          <p:spPr>
            <a:xfrm>
              <a:off x="1394986" y="1699980"/>
              <a:ext cx="21768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静态优先级调度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3" cstate="print"/>
            <a:stretch>
              <a:fillRect/>
            </a:stretch>
          </p:blipFill>
          <p:spPr>
            <a:xfrm>
              <a:off x="1262422" y="1814960"/>
              <a:ext cx="151066" cy="148997"/>
            </a:xfrm>
            <a:prstGeom prst="rect">
              <a:avLst/>
            </a:prstGeom>
            <a:effectLst/>
          </p:spPr>
        </p:pic>
      </p:grpSp>
      <p:grpSp>
        <p:nvGrpSpPr>
          <p:cNvPr id="10" name="组合 9"/>
          <p:cNvGrpSpPr/>
          <p:nvPr/>
        </p:nvGrpSpPr>
        <p:grpSpPr>
          <a:xfrm>
            <a:off x="1262422" y="2029274"/>
            <a:ext cx="2309446" cy="428628"/>
            <a:chOff x="1262422" y="2029274"/>
            <a:chExt cx="2309446" cy="428628"/>
          </a:xfrm>
        </p:grpSpPr>
        <p:sp>
          <p:nvSpPr>
            <p:cNvPr id="17" name="内容占位符 2"/>
            <p:cNvSpPr txBox="1">
              <a:spLocks/>
            </p:cNvSpPr>
            <p:nvPr/>
          </p:nvSpPr>
          <p:spPr>
            <a:xfrm>
              <a:off x="1394986" y="2029274"/>
              <a:ext cx="21768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动态优先级调度</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3" cstate="print"/>
            <a:stretch>
              <a:fillRect/>
            </a:stretch>
          </p:blipFill>
          <p:spPr>
            <a:xfrm>
              <a:off x="1262422" y="2144254"/>
              <a:ext cx="151066" cy="148997"/>
            </a:xfrm>
            <a:prstGeom prst="rect">
              <a:avLst/>
            </a:prstGeom>
            <a:effectLst/>
          </p:spPr>
        </p:pic>
      </p:grpSp>
      <p:grpSp>
        <p:nvGrpSpPr>
          <p:cNvPr id="2" name="组合 1"/>
          <p:cNvGrpSpPr/>
          <p:nvPr/>
        </p:nvGrpSpPr>
        <p:grpSpPr>
          <a:xfrm>
            <a:off x="465138" y="2571750"/>
            <a:ext cx="7886700" cy="609600"/>
            <a:chOff x="465138" y="2571750"/>
            <a:chExt cx="7886700" cy="609600"/>
          </a:xfrm>
        </p:grpSpPr>
        <p:sp>
          <p:nvSpPr>
            <p:cNvPr id="21" name="Line 4"/>
            <p:cNvSpPr>
              <a:spLocks noChangeShapeType="1"/>
            </p:cNvSpPr>
            <p:nvPr/>
          </p:nvSpPr>
          <p:spPr bwMode="auto">
            <a:xfrm>
              <a:off x="1303338" y="3181350"/>
              <a:ext cx="6896100" cy="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3" name="Line 5"/>
            <p:cNvSpPr>
              <a:spLocks noChangeShapeType="1"/>
            </p:cNvSpPr>
            <p:nvPr/>
          </p:nvSpPr>
          <p:spPr bwMode="auto">
            <a:xfrm>
              <a:off x="13033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4" name="Line 6"/>
            <p:cNvSpPr>
              <a:spLocks noChangeShapeType="1"/>
            </p:cNvSpPr>
            <p:nvPr/>
          </p:nvSpPr>
          <p:spPr bwMode="auto">
            <a:xfrm>
              <a:off x="22177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 name="Line 7"/>
            <p:cNvSpPr>
              <a:spLocks noChangeShapeType="1"/>
            </p:cNvSpPr>
            <p:nvPr/>
          </p:nvSpPr>
          <p:spPr bwMode="auto">
            <a:xfrm>
              <a:off x="26749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 name="Line 8"/>
            <p:cNvSpPr>
              <a:spLocks noChangeShapeType="1"/>
            </p:cNvSpPr>
            <p:nvPr/>
          </p:nvSpPr>
          <p:spPr bwMode="auto">
            <a:xfrm>
              <a:off x="31321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9" name="Line 9"/>
            <p:cNvSpPr>
              <a:spLocks noChangeShapeType="1"/>
            </p:cNvSpPr>
            <p:nvPr/>
          </p:nvSpPr>
          <p:spPr bwMode="auto">
            <a:xfrm>
              <a:off x="17605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 name="Line 10"/>
            <p:cNvSpPr>
              <a:spLocks noChangeShapeType="1"/>
            </p:cNvSpPr>
            <p:nvPr/>
          </p:nvSpPr>
          <p:spPr bwMode="auto">
            <a:xfrm>
              <a:off x="40465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2" name="Line 11"/>
            <p:cNvSpPr>
              <a:spLocks noChangeShapeType="1"/>
            </p:cNvSpPr>
            <p:nvPr/>
          </p:nvSpPr>
          <p:spPr bwMode="auto">
            <a:xfrm>
              <a:off x="45037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3" name="Line 12"/>
            <p:cNvSpPr>
              <a:spLocks noChangeShapeType="1"/>
            </p:cNvSpPr>
            <p:nvPr/>
          </p:nvSpPr>
          <p:spPr bwMode="auto">
            <a:xfrm>
              <a:off x="35893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4" name="Line 13"/>
            <p:cNvSpPr>
              <a:spLocks noChangeShapeType="1"/>
            </p:cNvSpPr>
            <p:nvPr/>
          </p:nvSpPr>
          <p:spPr bwMode="auto">
            <a:xfrm>
              <a:off x="54181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5" name="Line 14"/>
            <p:cNvSpPr>
              <a:spLocks noChangeShapeType="1"/>
            </p:cNvSpPr>
            <p:nvPr/>
          </p:nvSpPr>
          <p:spPr bwMode="auto">
            <a:xfrm>
              <a:off x="49609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6" name="Line 15"/>
            <p:cNvSpPr>
              <a:spLocks noChangeShapeType="1"/>
            </p:cNvSpPr>
            <p:nvPr/>
          </p:nvSpPr>
          <p:spPr bwMode="auto">
            <a:xfrm>
              <a:off x="63325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 name="Line 16"/>
            <p:cNvSpPr>
              <a:spLocks noChangeShapeType="1"/>
            </p:cNvSpPr>
            <p:nvPr/>
          </p:nvSpPr>
          <p:spPr bwMode="auto">
            <a:xfrm>
              <a:off x="58753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 name="Line 17"/>
            <p:cNvSpPr>
              <a:spLocks noChangeShapeType="1"/>
            </p:cNvSpPr>
            <p:nvPr/>
          </p:nvSpPr>
          <p:spPr bwMode="auto">
            <a:xfrm>
              <a:off x="72469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 name="Line 18"/>
            <p:cNvSpPr>
              <a:spLocks noChangeShapeType="1"/>
            </p:cNvSpPr>
            <p:nvPr/>
          </p:nvSpPr>
          <p:spPr bwMode="auto">
            <a:xfrm>
              <a:off x="6789738" y="3105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 name="Line 19"/>
            <p:cNvSpPr>
              <a:spLocks noChangeShapeType="1"/>
            </p:cNvSpPr>
            <p:nvPr/>
          </p:nvSpPr>
          <p:spPr bwMode="auto">
            <a:xfrm>
              <a:off x="81613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 name="Line 20"/>
            <p:cNvSpPr>
              <a:spLocks noChangeShapeType="1"/>
            </p:cNvSpPr>
            <p:nvPr/>
          </p:nvSpPr>
          <p:spPr bwMode="auto">
            <a:xfrm>
              <a:off x="7704138" y="3105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2" name="Rectangle 21"/>
            <p:cNvSpPr>
              <a:spLocks noChangeArrowheads="1"/>
            </p:cNvSpPr>
            <p:nvPr/>
          </p:nvSpPr>
          <p:spPr bwMode="auto">
            <a:xfrm>
              <a:off x="13033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43" name="Line 22"/>
            <p:cNvSpPr>
              <a:spLocks noChangeShapeType="1"/>
            </p:cNvSpPr>
            <p:nvPr/>
          </p:nvSpPr>
          <p:spPr bwMode="auto">
            <a:xfrm>
              <a:off x="8123238" y="3181350"/>
              <a:ext cx="228600"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4" name="Line 23"/>
            <p:cNvSpPr>
              <a:spLocks noChangeShapeType="1"/>
            </p:cNvSpPr>
            <p:nvPr/>
          </p:nvSpPr>
          <p:spPr bwMode="auto">
            <a:xfrm>
              <a:off x="1303338" y="2571750"/>
              <a:ext cx="0" cy="609600"/>
            </a:xfrm>
            <a:prstGeom prst="line">
              <a:avLst/>
            </a:prstGeom>
            <a:noFill/>
            <a:ln w="38100" cmpd="sng">
              <a:solidFill>
                <a:srgbClr val="C00000"/>
              </a:solidFill>
              <a:round/>
              <a:headEnd/>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45" name="Rectangle 24"/>
            <p:cNvSpPr>
              <a:spLocks noChangeArrowheads="1"/>
            </p:cNvSpPr>
            <p:nvPr/>
          </p:nvSpPr>
          <p:spPr bwMode="auto">
            <a:xfrm>
              <a:off x="31321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46" name="Rectangle 25"/>
            <p:cNvSpPr>
              <a:spLocks noChangeArrowheads="1"/>
            </p:cNvSpPr>
            <p:nvPr/>
          </p:nvSpPr>
          <p:spPr bwMode="auto">
            <a:xfrm>
              <a:off x="49609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47" name="Rectangle 26"/>
            <p:cNvSpPr>
              <a:spLocks noChangeArrowheads="1"/>
            </p:cNvSpPr>
            <p:nvPr/>
          </p:nvSpPr>
          <p:spPr bwMode="auto">
            <a:xfrm>
              <a:off x="6789738" y="2800350"/>
              <a:ext cx="457200" cy="381000"/>
            </a:xfrm>
            <a:prstGeom prst="rect">
              <a:avLst/>
            </a:prstGeom>
            <a:gradFill>
              <a:gsLst>
                <a:gs pos="100000">
                  <a:srgbClr val="005072"/>
                </a:gs>
                <a:gs pos="0">
                  <a:srgbClr val="0093DD"/>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48" name="Line 27"/>
            <p:cNvSpPr>
              <a:spLocks noChangeShapeType="1"/>
            </p:cNvSpPr>
            <p:nvPr/>
          </p:nvSpPr>
          <p:spPr bwMode="auto">
            <a:xfrm>
              <a:off x="3132138" y="2571750"/>
              <a:ext cx="0" cy="609600"/>
            </a:xfrm>
            <a:prstGeom prst="line">
              <a:avLst/>
            </a:prstGeom>
            <a:noFill/>
            <a:ln w="38100" cmpd="sng">
              <a:solidFill>
                <a:srgbClr val="C000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49" name="Line 28"/>
            <p:cNvSpPr>
              <a:spLocks noChangeShapeType="1"/>
            </p:cNvSpPr>
            <p:nvPr/>
          </p:nvSpPr>
          <p:spPr bwMode="auto">
            <a:xfrm>
              <a:off x="4960938" y="2571750"/>
              <a:ext cx="0" cy="609600"/>
            </a:xfrm>
            <a:prstGeom prst="line">
              <a:avLst/>
            </a:prstGeom>
            <a:noFill/>
            <a:ln w="38100" cmpd="sng">
              <a:solidFill>
                <a:srgbClr val="C000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50" name="Line 29"/>
            <p:cNvSpPr>
              <a:spLocks noChangeShapeType="1"/>
            </p:cNvSpPr>
            <p:nvPr/>
          </p:nvSpPr>
          <p:spPr bwMode="auto">
            <a:xfrm>
              <a:off x="6789738" y="2571750"/>
              <a:ext cx="0" cy="609600"/>
            </a:xfrm>
            <a:prstGeom prst="line">
              <a:avLst/>
            </a:prstGeom>
            <a:noFill/>
            <a:ln w="38100" cmpd="sng">
              <a:solidFill>
                <a:srgbClr val="C000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51" name="Text Box 30"/>
            <p:cNvSpPr txBox="1">
              <a:spLocks noChangeArrowheads="1"/>
            </p:cNvSpPr>
            <p:nvPr/>
          </p:nvSpPr>
          <p:spPr bwMode="auto">
            <a:xfrm>
              <a:off x="465138" y="2724150"/>
              <a:ext cx="716543"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(4,1)</a:t>
              </a:r>
            </a:p>
          </p:txBody>
        </p:sp>
        <p:sp>
          <p:nvSpPr>
            <p:cNvPr id="52" name="Line 31"/>
            <p:cNvSpPr>
              <a:spLocks noChangeShapeType="1"/>
            </p:cNvSpPr>
            <p:nvPr/>
          </p:nvSpPr>
          <p:spPr bwMode="auto">
            <a:xfrm>
              <a:off x="1303338" y="3181350"/>
              <a:ext cx="6896100" cy="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3" name="Line 32"/>
            <p:cNvSpPr>
              <a:spLocks noChangeShapeType="1"/>
            </p:cNvSpPr>
            <p:nvPr/>
          </p:nvSpPr>
          <p:spPr bwMode="auto">
            <a:xfrm>
              <a:off x="8123238" y="3181350"/>
              <a:ext cx="228600" cy="0"/>
            </a:xfrm>
            <a:prstGeom prst="line">
              <a:avLst/>
            </a:prstGeom>
            <a:noFill/>
            <a:ln w="38100"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 name="组合 2"/>
          <p:cNvGrpSpPr/>
          <p:nvPr/>
        </p:nvGrpSpPr>
        <p:grpSpPr>
          <a:xfrm>
            <a:off x="465138" y="3333750"/>
            <a:ext cx="7886700" cy="609600"/>
            <a:chOff x="465138" y="3333750"/>
            <a:chExt cx="7886700" cy="609600"/>
          </a:xfrm>
        </p:grpSpPr>
        <p:sp>
          <p:nvSpPr>
            <p:cNvPr id="54" name="Line 33"/>
            <p:cNvSpPr>
              <a:spLocks noChangeShapeType="1"/>
            </p:cNvSpPr>
            <p:nvPr/>
          </p:nvSpPr>
          <p:spPr bwMode="auto">
            <a:xfrm>
              <a:off x="1303338" y="3943350"/>
              <a:ext cx="6896100" cy="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5" name="Line 34"/>
            <p:cNvSpPr>
              <a:spLocks noChangeShapeType="1"/>
            </p:cNvSpPr>
            <p:nvPr/>
          </p:nvSpPr>
          <p:spPr bwMode="auto">
            <a:xfrm>
              <a:off x="13033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6" name="Line 35"/>
            <p:cNvSpPr>
              <a:spLocks noChangeShapeType="1"/>
            </p:cNvSpPr>
            <p:nvPr/>
          </p:nvSpPr>
          <p:spPr bwMode="auto">
            <a:xfrm>
              <a:off x="22177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 name="Line 36"/>
            <p:cNvSpPr>
              <a:spLocks noChangeShapeType="1"/>
            </p:cNvSpPr>
            <p:nvPr/>
          </p:nvSpPr>
          <p:spPr bwMode="auto">
            <a:xfrm>
              <a:off x="2674938" y="3867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 name="Line 37"/>
            <p:cNvSpPr>
              <a:spLocks noChangeShapeType="1"/>
            </p:cNvSpPr>
            <p:nvPr/>
          </p:nvSpPr>
          <p:spPr bwMode="auto">
            <a:xfrm>
              <a:off x="3132138" y="3867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 name="Line 38"/>
            <p:cNvSpPr>
              <a:spLocks noChangeShapeType="1"/>
            </p:cNvSpPr>
            <p:nvPr/>
          </p:nvSpPr>
          <p:spPr bwMode="auto">
            <a:xfrm>
              <a:off x="17605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 name="Line 39"/>
            <p:cNvSpPr>
              <a:spLocks noChangeShapeType="1"/>
            </p:cNvSpPr>
            <p:nvPr/>
          </p:nvSpPr>
          <p:spPr bwMode="auto">
            <a:xfrm>
              <a:off x="40465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1" name="Line 40"/>
            <p:cNvSpPr>
              <a:spLocks noChangeShapeType="1"/>
            </p:cNvSpPr>
            <p:nvPr/>
          </p:nvSpPr>
          <p:spPr bwMode="auto">
            <a:xfrm>
              <a:off x="45037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2" name="Line 41"/>
            <p:cNvSpPr>
              <a:spLocks noChangeShapeType="1"/>
            </p:cNvSpPr>
            <p:nvPr/>
          </p:nvSpPr>
          <p:spPr bwMode="auto">
            <a:xfrm>
              <a:off x="35893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3" name="Line 42"/>
            <p:cNvSpPr>
              <a:spLocks noChangeShapeType="1"/>
            </p:cNvSpPr>
            <p:nvPr/>
          </p:nvSpPr>
          <p:spPr bwMode="auto">
            <a:xfrm>
              <a:off x="5418138" y="3867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4" name="Line 43"/>
            <p:cNvSpPr>
              <a:spLocks noChangeShapeType="1"/>
            </p:cNvSpPr>
            <p:nvPr/>
          </p:nvSpPr>
          <p:spPr bwMode="auto">
            <a:xfrm>
              <a:off x="4960938" y="3867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5" name="Line 44"/>
            <p:cNvSpPr>
              <a:spLocks noChangeShapeType="1"/>
            </p:cNvSpPr>
            <p:nvPr/>
          </p:nvSpPr>
          <p:spPr bwMode="auto">
            <a:xfrm>
              <a:off x="63325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6" name="Line 45"/>
            <p:cNvSpPr>
              <a:spLocks noChangeShapeType="1"/>
            </p:cNvSpPr>
            <p:nvPr/>
          </p:nvSpPr>
          <p:spPr bwMode="auto">
            <a:xfrm>
              <a:off x="58753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7" name="Line 46"/>
            <p:cNvSpPr>
              <a:spLocks noChangeShapeType="1"/>
            </p:cNvSpPr>
            <p:nvPr/>
          </p:nvSpPr>
          <p:spPr bwMode="auto">
            <a:xfrm>
              <a:off x="7246938" y="3867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8" name="Line 47"/>
            <p:cNvSpPr>
              <a:spLocks noChangeShapeType="1"/>
            </p:cNvSpPr>
            <p:nvPr/>
          </p:nvSpPr>
          <p:spPr bwMode="auto">
            <a:xfrm>
              <a:off x="67897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9" name="Line 48"/>
            <p:cNvSpPr>
              <a:spLocks noChangeShapeType="1"/>
            </p:cNvSpPr>
            <p:nvPr/>
          </p:nvSpPr>
          <p:spPr bwMode="auto">
            <a:xfrm>
              <a:off x="8161338" y="38671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0" name="Line 49"/>
            <p:cNvSpPr>
              <a:spLocks noChangeShapeType="1"/>
            </p:cNvSpPr>
            <p:nvPr/>
          </p:nvSpPr>
          <p:spPr bwMode="auto">
            <a:xfrm>
              <a:off x="7704138" y="38671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1" name="Line 50"/>
            <p:cNvSpPr>
              <a:spLocks noChangeShapeType="1"/>
            </p:cNvSpPr>
            <p:nvPr/>
          </p:nvSpPr>
          <p:spPr bwMode="auto">
            <a:xfrm>
              <a:off x="8123238" y="3943350"/>
              <a:ext cx="228600" cy="0"/>
            </a:xfrm>
            <a:prstGeom prst="line">
              <a:avLst/>
            </a:prstGeom>
            <a:noFill/>
            <a:ln w="38100"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2" name="Line 51"/>
            <p:cNvSpPr>
              <a:spLocks noChangeShapeType="1"/>
            </p:cNvSpPr>
            <p:nvPr/>
          </p:nvSpPr>
          <p:spPr bwMode="auto">
            <a:xfrm>
              <a:off x="8161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73" name="Rectangle 52"/>
            <p:cNvSpPr>
              <a:spLocks noChangeArrowheads="1"/>
            </p:cNvSpPr>
            <p:nvPr/>
          </p:nvSpPr>
          <p:spPr bwMode="auto">
            <a:xfrm>
              <a:off x="3589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74" name="Rectangle 53"/>
            <p:cNvSpPr>
              <a:spLocks noChangeArrowheads="1"/>
            </p:cNvSpPr>
            <p:nvPr/>
          </p:nvSpPr>
          <p:spPr bwMode="auto">
            <a:xfrm>
              <a:off x="1303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75" name="Rectangle 54"/>
            <p:cNvSpPr>
              <a:spLocks noChangeArrowheads="1"/>
            </p:cNvSpPr>
            <p:nvPr/>
          </p:nvSpPr>
          <p:spPr bwMode="auto">
            <a:xfrm>
              <a:off x="5875338" y="3562350"/>
              <a:ext cx="914400" cy="381000"/>
            </a:xfrm>
            <a:prstGeom prst="rect">
              <a:avLst/>
            </a:prstGeom>
            <a:gradFill>
              <a:gsLst>
                <a:gs pos="100000">
                  <a:srgbClr val="FF9900"/>
                </a:gs>
                <a:gs pos="0">
                  <a:srgbClr val="FFCC66"/>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76" name="Line 55"/>
            <p:cNvSpPr>
              <a:spLocks noChangeShapeType="1"/>
            </p:cNvSpPr>
            <p:nvPr/>
          </p:nvSpPr>
          <p:spPr bwMode="auto">
            <a:xfrm>
              <a:off x="3589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77" name="Line 56"/>
            <p:cNvSpPr>
              <a:spLocks noChangeShapeType="1"/>
            </p:cNvSpPr>
            <p:nvPr/>
          </p:nvSpPr>
          <p:spPr bwMode="auto">
            <a:xfrm>
              <a:off x="5875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78" name="Line 57"/>
            <p:cNvSpPr>
              <a:spLocks noChangeShapeType="1"/>
            </p:cNvSpPr>
            <p:nvPr/>
          </p:nvSpPr>
          <p:spPr bwMode="auto">
            <a:xfrm>
              <a:off x="1303338" y="3333750"/>
              <a:ext cx="0" cy="609600"/>
            </a:xfrm>
            <a:prstGeom prst="line">
              <a:avLst/>
            </a:prstGeom>
            <a:noFill/>
            <a:ln w="38100" cmpd="sng">
              <a:gradFill>
                <a:gsLst>
                  <a:gs pos="100000">
                    <a:srgbClr val="005072"/>
                  </a:gs>
                  <a:gs pos="0">
                    <a:srgbClr val="0093DD"/>
                  </a:gs>
                  <a:gs pos="100000">
                    <a:schemeClr val="accent1">
                      <a:tint val="23500"/>
                      <a:satMod val="160000"/>
                    </a:schemeClr>
                  </a:gs>
                </a:gsLst>
                <a:lin ang="5400000" scaled="0"/>
              </a:gradFill>
              <a:round/>
              <a:headEnd/>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79" name="Text Box 58"/>
            <p:cNvSpPr txBox="1">
              <a:spLocks noChangeArrowheads="1"/>
            </p:cNvSpPr>
            <p:nvPr/>
          </p:nvSpPr>
          <p:spPr bwMode="auto">
            <a:xfrm>
              <a:off x="465138" y="3409950"/>
              <a:ext cx="716543"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(5,2)</a:t>
              </a:r>
            </a:p>
          </p:txBody>
        </p:sp>
      </p:grpSp>
      <p:grpSp>
        <p:nvGrpSpPr>
          <p:cNvPr id="4" name="组合 3"/>
          <p:cNvGrpSpPr/>
          <p:nvPr/>
        </p:nvGrpSpPr>
        <p:grpSpPr>
          <a:xfrm>
            <a:off x="465138" y="4171950"/>
            <a:ext cx="7886700" cy="609600"/>
            <a:chOff x="465138" y="4171950"/>
            <a:chExt cx="7886700" cy="609600"/>
          </a:xfrm>
        </p:grpSpPr>
        <p:sp>
          <p:nvSpPr>
            <p:cNvPr id="80" name="Line 59"/>
            <p:cNvSpPr>
              <a:spLocks noChangeShapeType="1"/>
            </p:cNvSpPr>
            <p:nvPr/>
          </p:nvSpPr>
          <p:spPr bwMode="auto">
            <a:xfrm>
              <a:off x="1303338" y="4781550"/>
              <a:ext cx="6896100" cy="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1" name="Line 60"/>
            <p:cNvSpPr>
              <a:spLocks noChangeShapeType="1"/>
            </p:cNvSpPr>
            <p:nvPr/>
          </p:nvSpPr>
          <p:spPr bwMode="auto">
            <a:xfrm>
              <a:off x="1303338" y="47053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2" name="Line 61"/>
            <p:cNvSpPr>
              <a:spLocks noChangeShapeType="1"/>
            </p:cNvSpPr>
            <p:nvPr/>
          </p:nvSpPr>
          <p:spPr bwMode="auto">
            <a:xfrm>
              <a:off x="2217738" y="47053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3" name="Line 62"/>
            <p:cNvSpPr>
              <a:spLocks noChangeShapeType="1"/>
            </p:cNvSpPr>
            <p:nvPr/>
          </p:nvSpPr>
          <p:spPr bwMode="auto">
            <a:xfrm>
              <a:off x="26749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4" name="Line 63"/>
            <p:cNvSpPr>
              <a:spLocks noChangeShapeType="1"/>
            </p:cNvSpPr>
            <p:nvPr/>
          </p:nvSpPr>
          <p:spPr bwMode="auto">
            <a:xfrm>
              <a:off x="31321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5" name="Line 64"/>
            <p:cNvSpPr>
              <a:spLocks noChangeShapeType="1"/>
            </p:cNvSpPr>
            <p:nvPr/>
          </p:nvSpPr>
          <p:spPr bwMode="auto">
            <a:xfrm>
              <a:off x="1760538" y="47053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6" name="Line 65"/>
            <p:cNvSpPr>
              <a:spLocks noChangeShapeType="1"/>
            </p:cNvSpPr>
            <p:nvPr/>
          </p:nvSpPr>
          <p:spPr bwMode="auto">
            <a:xfrm>
              <a:off x="40465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7" name="Line 66"/>
            <p:cNvSpPr>
              <a:spLocks noChangeShapeType="1"/>
            </p:cNvSpPr>
            <p:nvPr/>
          </p:nvSpPr>
          <p:spPr bwMode="auto">
            <a:xfrm>
              <a:off x="4503738" y="47053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8" name="Line 67"/>
            <p:cNvSpPr>
              <a:spLocks noChangeShapeType="1"/>
            </p:cNvSpPr>
            <p:nvPr/>
          </p:nvSpPr>
          <p:spPr bwMode="auto">
            <a:xfrm>
              <a:off x="35893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9" name="Line 68"/>
            <p:cNvSpPr>
              <a:spLocks noChangeShapeType="1"/>
            </p:cNvSpPr>
            <p:nvPr/>
          </p:nvSpPr>
          <p:spPr bwMode="auto">
            <a:xfrm>
              <a:off x="5418138" y="47053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0" name="Line 69"/>
            <p:cNvSpPr>
              <a:spLocks noChangeShapeType="1"/>
            </p:cNvSpPr>
            <p:nvPr/>
          </p:nvSpPr>
          <p:spPr bwMode="auto">
            <a:xfrm>
              <a:off x="4960938" y="47053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1" name="Line 70"/>
            <p:cNvSpPr>
              <a:spLocks noChangeShapeType="1"/>
            </p:cNvSpPr>
            <p:nvPr/>
          </p:nvSpPr>
          <p:spPr bwMode="auto">
            <a:xfrm>
              <a:off x="63325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2" name="Line 71"/>
            <p:cNvSpPr>
              <a:spLocks noChangeShapeType="1"/>
            </p:cNvSpPr>
            <p:nvPr/>
          </p:nvSpPr>
          <p:spPr bwMode="auto">
            <a:xfrm>
              <a:off x="58753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3" name="Line 72"/>
            <p:cNvSpPr>
              <a:spLocks noChangeShapeType="1"/>
            </p:cNvSpPr>
            <p:nvPr/>
          </p:nvSpPr>
          <p:spPr bwMode="auto">
            <a:xfrm>
              <a:off x="72469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4" name="Line 73"/>
            <p:cNvSpPr>
              <a:spLocks noChangeShapeType="1"/>
            </p:cNvSpPr>
            <p:nvPr/>
          </p:nvSpPr>
          <p:spPr bwMode="auto">
            <a:xfrm>
              <a:off x="67897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5" name="Line 74"/>
            <p:cNvSpPr>
              <a:spLocks noChangeShapeType="1"/>
            </p:cNvSpPr>
            <p:nvPr/>
          </p:nvSpPr>
          <p:spPr bwMode="auto">
            <a:xfrm>
              <a:off x="8161338" y="4705350"/>
              <a:ext cx="0" cy="76200"/>
            </a:xfrm>
            <a:prstGeom prst="line">
              <a:avLst/>
            </a:prstGeom>
            <a:noFill/>
            <a:ln w="38100" cmpd="sng">
              <a:solidFill>
                <a:srgbClr val="11576A"/>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6" name="Line 75"/>
            <p:cNvSpPr>
              <a:spLocks noChangeShapeType="1"/>
            </p:cNvSpPr>
            <p:nvPr/>
          </p:nvSpPr>
          <p:spPr bwMode="auto">
            <a:xfrm>
              <a:off x="7704138" y="4705350"/>
              <a:ext cx="0" cy="76200"/>
            </a:xfrm>
            <a:prstGeom prst="line">
              <a:avLst/>
            </a:prstGeom>
            <a:noFill/>
            <a:ln w="9525" cmpd="sng">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7" name="Line 76"/>
            <p:cNvSpPr>
              <a:spLocks noChangeShapeType="1"/>
            </p:cNvSpPr>
            <p:nvPr/>
          </p:nvSpPr>
          <p:spPr bwMode="auto">
            <a:xfrm>
              <a:off x="8123238" y="4781550"/>
              <a:ext cx="228600" cy="0"/>
            </a:xfrm>
            <a:prstGeom prst="line">
              <a:avLst/>
            </a:prstGeom>
            <a:noFill/>
            <a:ln w="38100"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8" name="Line 77"/>
            <p:cNvSpPr>
              <a:spLocks noChangeShapeType="1"/>
            </p:cNvSpPr>
            <p:nvPr/>
          </p:nvSpPr>
          <p:spPr bwMode="auto">
            <a:xfrm>
              <a:off x="7704138" y="4171950"/>
              <a:ext cx="0" cy="609600"/>
            </a:xfrm>
            <a:prstGeom prst="line">
              <a:avLst/>
            </a:prstGeom>
            <a:noFill/>
            <a:ln w="38100" cmpd="sng">
              <a:solidFill>
                <a:srgbClr val="FF66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99" name="Rectangle 78"/>
            <p:cNvSpPr>
              <a:spLocks noChangeArrowheads="1"/>
            </p:cNvSpPr>
            <p:nvPr/>
          </p:nvSpPr>
          <p:spPr bwMode="auto">
            <a:xfrm>
              <a:off x="1303338" y="4400550"/>
              <a:ext cx="914400" cy="381000"/>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100" name="Rectangle 79"/>
            <p:cNvSpPr>
              <a:spLocks noChangeArrowheads="1"/>
            </p:cNvSpPr>
            <p:nvPr/>
          </p:nvSpPr>
          <p:spPr bwMode="auto">
            <a:xfrm>
              <a:off x="4503738" y="4400550"/>
              <a:ext cx="914400" cy="381000"/>
            </a:xfrm>
            <a:prstGeom prst="rect">
              <a:avLst/>
            </a:prstGeom>
            <a:gradFill>
              <a:gsLst>
                <a:gs pos="100000">
                  <a:srgbClr val="339900"/>
                </a:gs>
                <a:gs pos="0">
                  <a:srgbClr val="CCFF99"/>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eaLnBrk="1" hangingPunct="1">
                <a:buFont typeface="Monotype Sorts" charset="0"/>
                <a:buNone/>
              </a:pPr>
              <a:endParaRPr lang="zh-CN" altLang="en-US"/>
            </a:p>
          </p:txBody>
        </p:sp>
        <p:sp>
          <p:nvSpPr>
            <p:cNvPr id="101" name="Line 80"/>
            <p:cNvSpPr>
              <a:spLocks noChangeShapeType="1"/>
            </p:cNvSpPr>
            <p:nvPr/>
          </p:nvSpPr>
          <p:spPr bwMode="auto">
            <a:xfrm>
              <a:off x="4503738" y="4171950"/>
              <a:ext cx="0" cy="609600"/>
            </a:xfrm>
            <a:prstGeom prst="line">
              <a:avLst/>
            </a:prstGeom>
            <a:noFill/>
            <a:ln w="38100" cmpd="sng">
              <a:solidFill>
                <a:srgbClr val="FF6600"/>
              </a:solidFill>
              <a:round/>
              <a:headEnd type="triangle" w="med" len="lg"/>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102" name="Line 81"/>
            <p:cNvSpPr>
              <a:spLocks noChangeShapeType="1"/>
            </p:cNvSpPr>
            <p:nvPr/>
          </p:nvSpPr>
          <p:spPr bwMode="auto">
            <a:xfrm>
              <a:off x="1303338" y="4171950"/>
              <a:ext cx="0" cy="609600"/>
            </a:xfrm>
            <a:prstGeom prst="line">
              <a:avLst/>
            </a:prstGeom>
            <a:noFill/>
            <a:ln w="38100" cmpd="sng">
              <a:solidFill>
                <a:srgbClr val="FF6600"/>
              </a:solidFill>
              <a:round/>
              <a:headEnd/>
              <a:tailEnd type="triangle" w="med" len="lg"/>
            </a:ln>
            <a:extLst>
              <a:ext uri="{909E8E84-426E-40dd-AFC4-6F175D3DCCD1}">
                <a14:hiddenFill xmlns:a14="http://schemas.microsoft.com/office/drawing/2010/main" xmlns="">
                  <a:noFill/>
                </a14:hiddenFill>
              </a:ext>
            </a:extLst>
          </p:spPr>
          <p:txBody>
            <a:bodyPr wrap="none" lIns="92075" tIns="46038" rIns="92075" bIns="46038" anchor="ctr"/>
            <a:lstStyle/>
            <a:p>
              <a:endParaRPr lang="zh-CN" altLang="en-US"/>
            </a:p>
          </p:txBody>
        </p:sp>
        <p:sp>
          <p:nvSpPr>
            <p:cNvPr id="103" name="Text Box 82"/>
            <p:cNvSpPr txBox="1">
              <a:spLocks noChangeArrowheads="1"/>
            </p:cNvSpPr>
            <p:nvPr/>
          </p:nvSpPr>
          <p:spPr bwMode="auto">
            <a:xfrm>
              <a:off x="465138" y="4248150"/>
              <a:ext cx="716543"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lvl2pPr/>
              <a:lvl3pPr/>
              <a:lvl4pPr/>
              <a:lvl5pPr/>
              <a:lvl6pPr/>
              <a:lvl7pPr/>
              <a:lvl8pPr/>
              <a:lvl9pPr/>
            </a:lstStyle>
            <a:p>
              <a:pPr eaLnBrk="1" hangingPunct="1">
                <a:buFont typeface="Monotype Sorts" charset="0"/>
                <a:buNone/>
              </a:pPr>
              <a:r>
                <a:rPr lang="en-US" altLang="zh-CN" b="1">
                  <a:solidFill>
                    <a:srgbClr val="11576A"/>
                  </a:solidFill>
                  <a:latin typeface="+mn-ea"/>
                  <a:cs typeface="Gulim" charset="0"/>
                </a:rPr>
                <a:t>(7,2)</a:t>
              </a:r>
            </a:p>
          </p:txBody>
        </p:sp>
      </p:grpSp>
    </p:spTree>
    <p:extLst>
      <p:ext uri="{BB962C8B-B14F-4D97-AF65-F5344CB8AC3E}">
        <p14:creationId xmlns:p14="http://schemas.microsoft.com/office/powerpoint/2010/main" val="27007216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比较调度算法的准则</a:t>
            </a:r>
          </a:p>
        </p:txBody>
      </p:sp>
      <p:grpSp>
        <p:nvGrpSpPr>
          <p:cNvPr id="4" name="组合 3"/>
          <p:cNvGrpSpPr/>
          <p:nvPr/>
        </p:nvGrpSpPr>
        <p:grpSpPr>
          <a:xfrm>
            <a:off x="844893" y="2155108"/>
            <a:ext cx="5870247" cy="1000132"/>
            <a:chOff x="844893" y="2155108"/>
            <a:chExt cx="5870247" cy="1000132"/>
          </a:xfrm>
        </p:grpSpPr>
        <p:sp>
          <p:nvSpPr>
            <p:cNvPr id="17" name="内容占位符 2"/>
            <p:cNvSpPr txBox="1">
              <a:spLocks/>
            </p:cNvSpPr>
            <p:nvPr/>
          </p:nvSpPr>
          <p:spPr>
            <a:xfrm>
              <a:off x="1142976" y="215510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周转时间</a:t>
              </a:r>
            </a:p>
          </p:txBody>
        </p:sp>
        <p:sp>
          <p:nvSpPr>
            <p:cNvPr id="18" name="TextBox 17"/>
            <p:cNvSpPr txBox="1"/>
            <p:nvPr/>
          </p:nvSpPr>
          <p:spPr>
            <a:xfrm>
              <a:off x="844893" y="21551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2626598"/>
              <a:ext cx="151066" cy="148997"/>
            </a:xfrm>
            <a:prstGeom prst="rect">
              <a:avLst/>
            </a:prstGeom>
            <a:effectLst/>
          </p:spPr>
        </p:pic>
        <p:sp>
          <p:nvSpPr>
            <p:cNvPr id="36" name="内容占位符 2"/>
            <p:cNvSpPr txBox="1">
              <a:spLocks/>
            </p:cNvSpPr>
            <p:nvPr/>
          </p:nvSpPr>
          <p:spPr>
            <a:xfrm>
              <a:off x="1394986" y="2483722"/>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进程从初始化到结束</a:t>
              </a:r>
              <a:r>
                <a:rPr lang="en-US" altLang="zh-CN" dirty="0"/>
                <a:t>(</a:t>
              </a:r>
              <a:r>
                <a:rPr lang="zh-CN" altLang="en-US" dirty="0"/>
                <a:t>包括等待</a:t>
              </a:r>
              <a:r>
                <a:rPr lang="en-US" altLang="zh-CN" dirty="0"/>
                <a:t>)</a:t>
              </a:r>
              <a:r>
                <a:rPr lang="zh-CN" altLang="en-US" dirty="0"/>
                <a:t>的</a:t>
              </a:r>
              <a:r>
                <a:rPr lang="zh-CN" altLang="en-US" dirty="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grpSp>
      <p:grpSp>
        <p:nvGrpSpPr>
          <p:cNvPr id="5" name="组合 4"/>
          <p:cNvGrpSpPr/>
          <p:nvPr/>
        </p:nvGrpSpPr>
        <p:grpSpPr>
          <a:xfrm>
            <a:off x="844893" y="1511034"/>
            <a:ext cx="4084297" cy="713468"/>
            <a:chOff x="844893" y="1511034"/>
            <a:chExt cx="4084297" cy="713468"/>
          </a:xfrm>
        </p:grpSpPr>
        <p:sp>
          <p:nvSpPr>
            <p:cNvPr id="15" name="内容占位符 2"/>
            <p:cNvSpPr txBox="1">
              <a:spLocks/>
            </p:cNvSpPr>
            <p:nvPr/>
          </p:nvSpPr>
          <p:spPr>
            <a:xfrm>
              <a:off x="1142976" y="151103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a:t>
              </a:r>
            </a:p>
          </p:txBody>
        </p:sp>
        <p:sp>
          <p:nvSpPr>
            <p:cNvPr id="16" name="TextBox 15"/>
            <p:cNvSpPr txBox="1"/>
            <p:nvPr/>
          </p:nvSpPr>
          <p:spPr>
            <a:xfrm>
              <a:off x="844893" y="151103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990462"/>
              <a:ext cx="151066" cy="148997"/>
            </a:xfrm>
            <a:prstGeom prst="rect">
              <a:avLst/>
            </a:prstGeom>
            <a:effectLst/>
          </p:spPr>
        </p:pic>
        <p:sp>
          <p:nvSpPr>
            <p:cNvPr id="30" name="内容占位符 2"/>
            <p:cNvSpPr txBox="1">
              <a:spLocks/>
            </p:cNvSpPr>
            <p:nvPr/>
          </p:nvSpPr>
          <p:spPr>
            <a:xfrm>
              <a:off x="1394986" y="184758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单位时间内完成的</a:t>
              </a:r>
              <a:r>
                <a:rPr lang="zh-CN" altLang="en-US" dirty="0">
                  <a:solidFill>
                    <a:srgbClr val="FF0000"/>
                  </a:solidFill>
                </a:rPr>
                <a:t>进程数量</a:t>
              </a:r>
              <a:endParaRPr kumimoji="0" lang="zh-CN" altLang="en-US" sz="2000" b="1" i="0" u="none" strike="noStrike" kern="1200" cap="none" spc="0" normalizeH="0" baseline="0" noProof="0" dirty="0">
                <a:ln>
                  <a:noFill/>
                </a:ln>
                <a:solidFill>
                  <a:srgbClr val="FF0000"/>
                </a:solidFill>
                <a:effectLst/>
                <a:uLnTx/>
                <a:uFillTx/>
              </a:endParaRPr>
            </a:p>
          </p:txBody>
        </p:sp>
      </p:grpSp>
      <p:grpSp>
        <p:nvGrpSpPr>
          <p:cNvPr id="3" name="组合 2"/>
          <p:cNvGrpSpPr/>
          <p:nvPr/>
        </p:nvGrpSpPr>
        <p:grpSpPr>
          <a:xfrm>
            <a:off x="844893" y="2842732"/>
            <a:ext cx="3941421" cy="772436"/>
            <a:chOff x="844893" y="2842732"/>
            <a:chExt cx="3941421" cy="772436"/>
          </a:xfrm>
        </p:grpSpPr>
        <p:pic>
          <p:nvPicPr>
            <p:cNvPr id="37" name="图片 36" descr="小点1.png"/>
            <p:cNvPicPr>
              <a:picLocks noChangeAspect="1"/>
            </p:cNvPicPr>
            <p:nvPr/>
          </p:nvPicPr>
          <p:blipFill>
            <a:blip r:embed="rId2" cstate="print"/>
            <a:stretch>
              <a:fillRect/>
            </a:stretch>
          </p:blipFill>
          <p:spPr>
            <a:xfrm>
              <a:off x="1224726" y="3329416"/>
              <a:ext cx="151066" cy="148997"/>
            </a:xfrm>
            <a:prstGeom prst="rect">
              <a:avLst/>
            </a:prstGeom>
            <a:effectLst/>
          </p:spPr>
        </p:pic>
        <p:sp>
          <p:nvSpPr>
            <p:cNvPr id="38" name="内容占位符 2"/>
            <p:cNvSpPr txBox="1">
              <a:spLocks/>
            </p:cNvSpPr>
            <p:nvPr/>
          </p:nvSpPr>
          <p:spPr>
            <a:xfrm>
              <a:off x="1357290" y="318654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进程在就绪队列中的</a:t>
              </a:r>
              <a:r>
                <a:rPr lang="zh-CN" altLang="en-US" dirty="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sp>
          <p:nvSpPr>
            <p:cNvPr id="24" name="内容占位符 2"/>
            <p:cNvSpPr txBox="1">
              <a:spLocks/>
            </p:cNvSpPr>
            <p:nvPr/>
          </p:nvSpPr>
          <p:spPr>
            <a:xfrm>
              <a:off x="1142976" y="284273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等待时间</a:t>
              </a:r>
            </a:p>
          </p:txBody>
        </p:sp>
        <p:sp>
          <p:nvSpPr>
            <p:cNvPr id="25" name="TextBox 24"/>
            <p:cNvSpPr txBox="1"/>
            <p:nvPr/>
          </p:nvSpPr>
          <p:spPr>
            <a:xfrm>
              <a:off x="844893" y="28427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3514702"/>
            <a:ext cx="5870247" cy="1001264"/>
            <a:chOff x="844893" y="3514702"/>
            <a:chExt cx="5870247" cy="1001264"/>
          </a:xfrm>
        </p:grpSpPr>
        <p:pic>
          <p:nvPicPr>
            <p:cNvPr id="23" name="图片 22" descr="小点1.png"/>
            <p:cNvPicPr>
              <a:picLocks noChangeAspect="1"/>
            </p:cNvPicPr>
            <p:nvPr/>
          </p:nvPicPr>
          <p:blipFill>
            <a:blip r:embed="rId2" cstate="print"/>
            <a:stretch>
              <a:fillRect/>
            </a:stretch>
          </p:blipFill>
          <p:spPr>
            <a:xfrm>
              <a:off x="1224726" y="4001386"/>
              <a:ext cx="151066" cy="148997"/>
            </a:xfrm>
            <a:prstGeom prst="rect">
              <a:avLst/>
            </a:prstGeom>
            <a:effectLst/>
          </p:spPr>
        </p:pic>
        <p:sp>
          <p:nvSpPr>
            <p:cNvPr id="26" name="内容占位符 2"/>
            <p:cNvSpPr txBox="1">
              <a:spLocks/>
            </p:cNvSpPr>
            <p:nvPr/>
          </p:nvSpPr>
          <p:spPr>
            <a:xfrm>
              <a:off x="1357290" y="3858510"/>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从提交请求到产生响应所花费的</a:t>
              </a:r>
              <a:r>
                <a:rPr lang="zh-CN" altLang="en-US" dirty="0">
                  <a:solidFill>
                    <a:srgbClr val="FF0000"/>
                  </a:solidFill>
                </a:rPr>
                <a:t>总时间</a:t>
              </a:r>
              <a:endParaRPr kumimoji="0" lang="zh-CN" altLang="en-US" sz="2000" b="1" i="0" u="none" strike="noStrike" kern="1200" cap="none" spc="0" normalizeH="0" baseline="0" noProof="0" dirty="0">
                <a:ln>
                  <a:noFill/>
                </a:ln>
                <a:solidFill>
                  <a:srgbClr val="FF0000"/>
                </a:solidFill>
                <a:effectLst/>
                <a:uLnTx/>
                <a:uFillTx/>
              </a:endParaRPr>
            </a:p>
          </p:txBody>
        </p:sp>
        <p:sp>
          <p:nvSpPr>
            <p:cNvPr id="27" name="内容占位符 2"/>
            <p:cNvSpPr txBox="1">
              <a:spLocks/>
            </p:cNvSpPr>
            <p:nvPr/>
          </p:nvSpPr>
          <p:spPr>
            <a:xfrm>
              <a:off x="1142976" y="351470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a:t>响应</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时间</a:t>
              </a:r>
            </a:p>
          </p:txBody>
        </p:sp>
        <p:sp>
          <p:nvSpPr>
            <p:cNvPr id="28" name="TextBox 27"/>
            <p:cNvSpPr txBox="1"/>
            <p:nvPr/>
          </p:nvSpPr>
          <p:spPr>
            <a:xfrm>
              <a:off x="844893" y="35147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869224"/>
            <a:ext cx="4727239" cy="714380"/>
            <a:chOff x="844893" y="869224"/>
            <a:chExt cx="4727239" cy="714380"/>
          </a:xfrm>
        </p:grpSpPr>
        <p:grpSp>
          <p:nvGrpSpPr>
            <p:cNvPr id="6" name="组合 5"/>
            <p:cNvGrpSpPr/>
            <p:nvPr/>
          </p:nvGrpSpPr>
          <p:grpSpPr>
            <a:xfrm>
              <a:off x="844893" y="869224"/>
              <a:ext cx="4727239" cy="714380"/>
              <a:chOff x="844893" y="869224"/>
              <a:chExt cx="4727239" cy="714380"/>
            </a:xfrm>
          </p:grpSpPr>
          <p:sp>
            <p:nvSpPr>
              <p:cNvPr id="9" name="内容占位符 2"/>
              <p:cNvSpPr txBox="1">
                <a:spLocks/>
              </p:cNvSpPr>
              <p:nvPr/>
            </p:nvSpPr>
            <p:spPr>
              <a:xfrm>
                <a:off x="1142976" y="86922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t>CPU使用率</a:t>
                </a:r>
              </a:p>
            </p:txBody>
          </p:sp>
          <p:sp>
            <p:nvSpPr>
              <p:cNvPr id="12" name="TextBox 11"/>
              <p:cNvSpPr txBox="1"/>
              <p:nvPr/>
            </p:nvSpPr>
            <p:spPr>
              <a:xfrm>
                <a:off x="844893" y="86922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a:spLocks/>
              </p:cNvSpPr>
              <p:nvPr/>
            </p:nvSpPr>
            <p:spPr>
              <a:xfrm>
                <a:off x="1394986" y="1175614"/>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CPU处于忙状态的</a:t>
                </a:r>
                <a:r>
                  <a:rPr lang="zh-CN" altLang="en-US" dirty="0">
                    <a:solidFill>
                      <a:srgbClr val="FF0000"/>
                    </a:solidFill>
                  </a:rPr>
                  <a:t>时间百分比</a:t>
                </a:r>
                <a:endParaRPr kumimoji="0" lang="zh-CN" altLang="en-US" sz="2000" b="1" i="0" u="none" strike="noStrike" kern="1200" cap="none" spc="0" normalizeH="0" baseline="0" noProof="0" dirty="0">
                  <a:ln>
                    <a:noFill/>
                  </a:ln>
                  <a:solidFill>
                    <a:srgbClr val="FF0000"/>
                  </a:solidFill>
                  <a:effectLst/>
                  <a:uLnTx/>
                  <a:uFillTx/>
                </a:endParaRPr>
              </a:p>
            </p:txBody>
          </p:sp>
        </p:grpSp>
        <p:pic>
          <p:nvPicPr>
            <p:cNvPr id="31" name="图片 30" descr="小点1.png"/>
            <p:cNvPicPr>
              <a:picLocks noChangeAspect="1"/>
            </p:cNvPicPr>
            <p:nvPr/>
          </p:nvPicPr>
          <p:blipFill>
            <a:blip r:embed="rId2" cstate="print"/>
            <a:stretch>
              <a:fillRect/>
            </a:stretch>
          </p:blipFill>
          <p:spPr>
            <a:xfrm>
              <a:off x="1262422" y="1318490"/>
              <a:ext cx="151066" cy="148997"/>
            </a:xfrm>
            <a:prstGeom prst="rect">
              <a:avLst/>
            </a:prstGeom>
            <a:effectLst/>
          </p:spPr>
        </p:pic>
      </p:grpSp>
    </p:spTree>
    <p:extLst>
      <p:ext uri="{BB962C8B-B14F-4D97-AF65-F5344CB8AC3E}">
        <p14:creationId xmlns:p14="http://schemas.microsoft.com/office/powerpoint/2010/main" val="32911963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实时调度</a:t>
            </a:r>
          </a:p>
        </p:txBody>
      </p:sp>
      <p:grpSp>
        <p:nvGrpSpPr>
          <p:cNvPr id="2" name="组合 1"/>
          <p:cNvGrpSpPr/>
          <p:nvPr/>
        </p:nvGrpSpPr>
        <p:grpSpPr>
          <a:xfrm>
            <a:off x="844893" y="1028010"/>
            <a:ext cx="6247387" cy="1463182"/>
            <a:chOff x="844893" y="1028010"/>
            <a:chExt cx="6247387" cy="1463182"/>
          </a:xfrm>
        </p:grpSpPr>
        <p:sp>
          <p:nvSpPr>
            <p:cNvPr id="9" name="内容占位符 2"/>
            <p:cNvSpPr txBox="1">
              <a:spLocks/>
            </p:cNvSpPr>
            <p:nvPr/>
          </p:nvSpPr>
          <p:spPr>
            <a:xfrm>
              <a:off x="1142976" y="1028010"/>
              <a:ext cx="59493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速率单调调度算法</a:t>
              </a:r>
              <a:r>
                <a:rPr lang="en-US" altLang="zh-CN" dirty="0"/>
                <a:t>(</a:t>
              </a:r>
              <a:r>
                <a:rPr lang="zh-CN" altLang="en-US" dirty="0"/>
                <a:t>RM</a:t>
              </a:r>
              <a:r>
                <a:rPr lang="en-US" altLang="zh-CN" dirty="0"/>
                <a:t>, </a:t>
              </a:r>
              <a:r>
                <a:rPr lang="zh-CN" altLang="en-US" dirty="0"/>
                <a:t>Rate Monotonic) </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a:spLocks/>
            </p:cNvSpPr>
            <p:nvPr/>
          </p:nvSpPr>
          <p:spPr>
            <a:xfrm>
              <a:off x="1394986" y="1733510"/>
              <a:ext cx="26769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周期越短优先级越高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3" cstate="print"/>
            <a:stretch>
              <a:fillRect/>
            </a:stretch>
          </p:blipFill>
          <p:spPr>
            <a:xfrm>
              <a:off x="1262422" y="1848490"/>
              <a:ext cx="151066" cy="148997"/>
            </a:xfrm>
            <a:prstGeom prst="rect">
              <a:avLst/>
            </a:prstGeom>
            <a:effectLst/>
          </p:spPr>
        </p:pic>
        <p:sp>
          <p:nvSpPr>
            <p:cNvPr id="17" name="内容占位符 2"/>
            <p:cNvSpPr txBox="1">
              <a:spLocks/>
            </p:cNvSpPr>
            <p:nvPr/>
          </p:nvSpPr>
          <p:spPr>
            <a:xfrm>
              <a:off x="1394986" y="1419622"/>
              <a:ext cx="274838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通过</a:t>
              </a:r>
              <a:r>
                <a:rPr lang="zh-CN" altLang="en-US" dirty="0">
                  <a:solidFill>
                    <a:srgbClr val="C00000"/>
                  </a:solidFill>
                </a:rPr>
                <a:t>周期</a:t>
              </a:r>
              <a:r>
                <a:rPr lang="zh-CN" altLang="en-US" dirty="0"/>
                <a:t>安排优先级</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3" cstate="print"/>
            <a:stretch>
              <a:fillRect/>
            </a:stretch>
          </p:blipFill>
          <p:spPr>
            <a:xfrm>
              <a:off x="1262422" y="1534602"/>
              <a:ext cx="151066" cy="148997"/>
            </a:xfrm>
            <a:prstGeom prst="rect">
              <a:avLst/>
            </a:prstGeom>
            <a:effectLst/>
          </p:spPr>
        </p:pic>
        <p:sp>
          <p:nvSpPr>
            <p:cNvPr id="23" name="内容占位符 2"/>
            <p:cNvSpPr txBox="1">
              <a:spLocks/>
            </p:cNvSpPr>
            <p:nvPr/>
          </p:nvSpPr>
          <p:spPr>
            <a:xfrm>
              <a:off x="1394986" y="2062564"/>
              <a:ext cx="26769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执行周期最短的任务</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3" cstate="print"/>
            <a:stretch>
              <a:fillRect/>
            </a:stretch>
          </p:blipFill>
          <p:spPr>
            <a:xfrm>
              <a:off x="1262422" y="2177544"/>
              <a:ext cx="151066" cy="148997"/>
            </a:xfrm>
            <a:prstGeom prst="rect">
              <a:avLst/>
            </a:prstGeom>
            <a:effectLst/>
          </p:spPr>
        </p:pic>
      </p:grpSp>
      <p:grpSp>
        <p:nvGrpSpPr>
          <p:cNvPr id="3" name="组合 2"/>
          <p:cNvGrpSpPr/>
          <p:nvPr/>
        </p:nvGrpSpPr>
        <p:grpSpPr>
          <a:xfrm>
            <a:off x="844893" y="2685598"/>
            <a:ext cx="6823451" cy="1148130"/>
            <a:chOff x="844893" y="2685598"/>
            <a:chExt cx="6823451" cy="1148130"/>
          </a:xfrm>
        </p:grpSpPr>
        <p:sp>
          <p:nvSpPr>
            <p:cNvPr id="25" name="内容占位符 2"/>
            <p:cNvSpPr txBox="1">
              <a:spLocks/>
            </p:cNvSpPr>
            <p:nvPr/>
          </p:nvSpPr>
          <p:spPr>
            <a:xfrm>
              <a:off x="1142976" y="2685598"/>
              <a:ext cx="65253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最早截止时间优先算法 </a:t>
              </a:r>
              <a:r>
                <a:rPr lang="en-US" altLang="zh-CN" dirty="0"/>
                <a:t>(</a:t>
              </a:r>
              <a:r>
                <a:rPr lang="zh-CN" altLang="en-US" dirty="0"/>
                <a:t>EDF</a:t>
              </a:r>
              <a:r>
                <a:rPr lang="en-US" altLang="zh-CN" dirty="0"/>
                <a:t>, </a:t>
              </a:r>
              <a:r>
                <a:rPr lang="zh-CN" altLang="en-US" dirty="0"/>
                <a:t>Earliest Deadline First) </a:t>
              </a:r>
            </a:p>
          </p:txBody>
        </p:sp>
        <p:sp>
          <p:nvSpPr>
            <p:cNvPr id="27" name="TextBox 26"/>
            <p:cNvSpPr txBox="1"/>
            <p:nvPr/>
          </p:nvSpPr>
          <p:spPr>
            <a:xfrm>
              <a:off x="844893" y="26855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内容占位符 2"/>
            <p:cNvSpPr txBox="1">
              <a:spLocks/>
            </p:cNvSpPr>
            <p:nvPr/>
          </p:nvSpPr>
          <p:spPr>
            <a:xfrm>
              <a:off x="1394986" y="3075806"/>
              <a:ext cx="36810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截止时间越早优先级越高</a:t>
              </a:r>
            </a:p>
          </p:txBody>
        </p:sp>
        <p:pic>
          <p:nvPicPr>
            <p:cNvPr id="15" name="图片 14" descr="小点1.png"/>
            <p:cNvPicPr>
              <a:picLocks noChangeAspect="1"/>
            </p:cNvPicPr>
            <p:nvPr/>
          </p:nvPicPr>
          <p:blipFill>
            <a:blip r:embed="rId3" cstate="print"/>
            <a:stretch>
              <a:fillRect/>
            </a:stretch>
          </p:blipFill>
          <p:spPr>
            <a:xfrm>
              <a:off x="1262422" y="3190786"/>
              <a:ext cx="151066" cy="148997"/>
            </a:xfrm>
            <a:prstGeom prst="rect">
              <a:avLst/>
            </a:prstGeom>
            <a:effectLst/>
          </p:spPr>
        </p:pic>
        <p:sp>
          <p:nvSpPr>
            <p:cNvPr id="26" name="内容占位符 2"/>
            <p:cNvSpPr txBox="1">
              <a:spLocks/>
            </p:cNvSpPr>
            <p:nvPr/>
          </p:nvSpPr>
          <p:spPr>
            <a:xfrm>
              <a:off x="1394986" y="3405100"/>
              <a:ext cx="33913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执行截止时间最早的任务</a:t>
              </a:r>
            </a:p>
          </p:txBody>
        </p:sp>
        <p:pic>
          <p:nvPicPr>
            <p:cNvPr id="28" name="图片 27" descr="小点1.png"/>
            <p:cNvPicPr>
              <a:picLocks noChangeAspect="1"/>
            </p:cNvPicPr>
            <p:nvPr/>
          </p:nvPicPr>
          <p:blipFill>
            <a:blip r:embed="rId3" cstate="print"/>
            <a:stretch>
              <a:fillRect/>
            </a:stretch>
          </p:blipFill>
          <p:spPr>
            <a:xfrm>
              <a:off x="1262422" y="3520080"/>
              <a:ext cx="151066" cy="148997"/>
            </a:xfrm>
            <a:prstGeom prst="rect">
              <a:avLst/>
            </a:prstGeom>
            <a:effectLst/>
          </p:spPr>
        </p:pic>
      </p:grpSp>
    </p:spTree>
    <p:extLst>
      <p:ext uri="{BB962C8B-B14F-4D97-AF65-F5344CB8AC3E}">
        <p14:creationId xmlns:p14="http://schemas.microsoft.com/office/powerpoint/2010/main" val="35717770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7012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多处理器调度</a:t>
            </a:r>
          </a:p>
        </p:txBody>
      </p:sp>
      <p:grpSp>
        <p:nvGrpSpPr>
          <p:cNvPr id="2" name="组合 1"/>
          <p:cNvGrpSpPr/>
          <p:nvPr/>
        </p:nvGrpSpPr>
        <p:grpSpPr>
          <a:xfrm>
            <a:off x="813363" y="807300"/>
            <a:ext cx="3901513" cy="460158"/>
            <a:chOff x="813363" y="807300"/>
            <a:chExt cx="3901513" cy="460158"/>
          </a:xfrm>
        </p:grpSpPr>
        <p:sp>
          <p:nvSpPr>
            <p:cNvPr id="9" name="内容占位符 2"/>
            <p:cNvSpPr txBox="1">
              <a:spLocks/>
            </p:cNvSpPr>
            <p:nvPr/>
          </p:nvSpPr>
          <p:spPr>
            <a:xfrm>
              <a:off x="1142976" y="838830"/>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多处理机调度的特征</a:t>
              </a:r>
            </a:p>
          </p:txBody>
        </p:sp>
        <p:sp>
          <p:nvSpPr>
            <p:cNvPr id="12" name="TextBox 11"/>
            <p:cNvSpPr txBox="1"/>
            <p:nvPr/>
          </p:nvSpPr>
          <p:spPr>
            <a:xfrm>
              <a:off x="813363" y="8073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20382" y="1149976"/>
            <a:ext cx="4923254" cy="415246"/>
            <a:chOff x="1220382" y="1149976"/>
            <a:chExt cx="4923254" cy="415246"/>
          </a:xfrm>
        </p:grpSpPr>
        <p:sp>
          <p:nvSpPr>
            <p:cNvPr id="30" name="内容占位符 2"/>
            <p:cNvSpPr txBox="1">
              <a:spLocks/>
            </p:cNvSpPr>
            <p:nvPr/>
          </p:nvSpPr>
          <p:spPr>
            <a:xfrm>
              <a:off x="1394986" y="1149976"/>
              <a:ext cx="4748650"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多个处理机组成一个多处理机系统</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20382" y="1264956"/>
              <a:ext cx="151066" cy="148997"/>
            </a:xfrm>
            <a:prstGeom prst="rect">
              <a:avLst/>
            </a:prstGeom>
            <a:effectLst/>
          </p:spPr>
        </p:pic>
      </p:grpSp>
      <p:grpSp>
        <p:nvGrpSpPr>
          <p:cNvPr id="5" name="组合 4"/>
          <p:cNvGrpSpPr/>
          <p:nvPr/>
        </p:nvGrpSpPr>
        <p:grpSpPr>
          <a:xfrm>
            <a:off x="813363" y="1762890"/>
            <a:ext cx="6544719" cy="460158"/>
            <a:chOff x="813363" y="1762890"/>
            <a:chExt cx="6544719" cy="460158"/>
          </a:xfrm>
        </p:grpSpPr>
        <p:sp>
          <p:nvSpPr>
            <p:cNvPr id="25" name="内容占位符 2"/>
            <p:cNvSpPr txBox="1">
              <a:spLocks/>
            </p:cNvSpPr>
            <p:nvPr/>
          </p:nvSpPr>
          <p:spPr>
            <a:xfrm>
              <a:off x="1142976" y="1794420"/>
              <a:ext cx="62151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对称多处理器(SMP</a:t>
              </a:r>
              <a:r>
                <a:rPr lang="en-US" altLang="zh-CN" sz="1800" dirty="0"/>
                <a:t>, Symmetric multiprocessing)</a:t>
              </a:r>
              <a:r>
                <a:rPr lang="zh-CN" altLang="en-US" sz="1800" dirty="0"/>
                <a:t>调度</a:t>
              </a:r>
            </a:p>
          </p:txBody>
        </p:sp>
        <p:sp>
          <p:nvSpPr>
            <p:cNvPr id="27" name="TextBox 26"/>
            <p:cNvSpPr txBox="1"/>
            <p:nvPr/>
          </p:nvSpPr>
          <p:spPr>
            <a:xfrm>
              <a:off x="813363" y="17628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20382" y="2118682"/>
            <a:ext cx="4065998" cy="400732"/>
            <a:chOff x="1220382" y="2118682"/>
            <a:chExt cx="4065998" cy="400732"/>
          </a:xfrm>
        </p:grpSpPr>
        <p:sp>
          <p:nvSpPr>
            <p:cNvPr id="18" name="内容占位符 2"/>
            <p:cNvSpPr txBox="1">
              <a:spLocks/>
            </p:cNvSpPr>
            <p:nvPr/>
          </p:nvSpPr>
          <p:spPr>
            <a:xfrm>
              <a:off x="1394986" y="2118682"/>
              <a:ext cx="3891394" cy="4007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a:t>每个处理器运行自己的调度程序</a:t>
              </a:r>
            </a:p>
          </p:txBody>
        </p:sp>
        <p:pic>
          <p:nvPicPr>
            <p:cNvPr id="19" name="图片 18" descr="小点1.png"/>
            <p:cNvPicPr>
              <a:picLocks noChangeAspect="1"/>
            </p:cNvPicPr>
            <p:nvPr/>
          </p:nvPicPr>
          <p:blipFill>
            <a:blip r:embed="rId2" cstate="print"/>
            <a:stretch>
              <a:fillRect/>
            </a:stretch>
          </p:blipFill>
          <p:spPr>
            <a:xfrm>
              <a:off x="1220382" y="2233662"/>
              <a:ext cx="151066" cy="148997"/>
            </a:xfrm>
            <a:prstGeom prst="rect">
              <a:avLst/>
            </a:prstGeom>
            <a:effectLst/>
          </p:spPr>
        </p:pic>
      </p:grpSp>
      <p:grpSp>
        <p:nvGrpSpPr>
          <p:cNvPr id="4" name="组合 3"/>
          <p:cNvGrpSpPr/>
          <p:nvPr/>
        </p:nvGrpSpPr>
        <p:grpSpPr>
          <a:xfrm>
            <a:off x="1220382" y="1472764"/>
            <a:ext cx="3783666" cy="428628"/>
            <a:chOff x="1220382" y="1472764"/>
            <a:chExt cx="3783666" cy="428628"/>
          </a:xfrm>
        </p:grpSpPr>
        <p:sp>
          <p:nvSpPr>
            <p:cNvPr id="11" name="内容占位符 2"/>
            <p:cNvSpPr txBox="1">
              <a:spLocks/>
            </p:cNvSpPr>
            <p:nvPr/>
          </p:nvSpPr>
          <p:spPr>
            <a:xfrm>
              <a:off x="1394986" y="1472764"/>
              <a:ext cx="36090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处理机间可负载共享</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20382" y="1587744"/>
              <a:ext cx="151066" cy="148997"/>
            </a:xfrm>
            <a:prstGeom prst="rect">
              <a:avLst/>
            </a:prstGeom>
            <a:effectLst/>
          </p:spPr>
        </p:pic>
      </p:grpSp>
      <p:grpSp>
        <p:nvGrpSpPr>
          <p:cNvPr id="7" name="组合 6"/>
          <p:cNvGrpSpPr/>
          <p:nvPr/>
        </p:nvGrpSpPr>
        <p:grpSpPr>
          <a:xfrm>
            <a:off x="1220382" y="2437732"/>
            <a:ext cx="5079810" cy="428628"/>
            <a:chOff x="1220382" y="2437732"/>
            <a:chExt cx="5079810" cy="428628"/>
          </a:xfrm>
        </p:grpSpPr>
        <p:sp>
          <p:nvSpPr>
            <p:cNvPr id="14" name="内容占位符 2"/>
            <p:cNvSpPr txBox="1">
              <a:spLocks/>
            </p:cNvSpPr>
            <p:nvPr/>
          </p:nvSpPr>
          <p:spPr>
            <a:xfrm>
              <a:off x="1394986" y="2437732"/>
              <a:ext cx="49052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调度程序对共享资源的访问需要进行同步</a:t>
              </a:r>
            </a:p>
          </p:txBody>
        </p:sp>
        <p:pic>
          <p:nvPicPr>
            <p:cNvPr id="36" name="图片 35" descr="小点1.png"/>
            <p:cNvPicPr>
              <a:picLocks noChangeAspect="1"/>
            </p:cNvPicPr>
            <p:nvPr/>
          </p:nvPicPr>
          <p:blipFill>
            <a:blip r:embed="rId2" cstate="print"/>
            <a:stretch>
              <a:fillRect/>
            </a:stretch>
          </p:blipFill>
          <p:spPr>
            <a:xfrm>
              <a:off x="1220382" y="2552292"/>
              <a:ext cx="151066" cy="148997"/>
            </a:xfrm>
            <a:prstGeom prst="rect">
              <a:avLst/>
            </a:prstGeom>
            <a:effectLst/>
          </p:spPr>
        </p:pic>
      </p:grpSp>
      <p:grpSp>
        <p:nvGrpSpPr>
          <p:cNvPr id="10" name="组合 9"/>
          <p:cNvGrpSpPr/>
          <p:nvPr/>
        </p:nvGrpSpPr>
        <p:grpSpPr>
          <a:xfrm>
            <a:off x="1136636" y="2808794"/>
            <a:ext cx="6552728" cy="2355726"/>
            <a:chOff x="1136636" y="2808794"/>
            <a:chExt cx="6552728" cy="2355726"/>
          </a:xfrm>
        </p:grpSpPr>
        <p:sp>
          <p:nvSpPr>
            <p:cNvPr id="45" name="矩形 44"/>
            <p:cNvSpPr/>
            <p:nvPr/>
          </p:nvSpPr>
          <p:spPr>
            <a:xfrm>
              <a:off x="1136636" y="2808794"/>
              <a:ext cx="6552728" cy="2232248"/>
            </a:xfrm>
            <a:prstGeom prst="rect">
              <a:avLst/>
            </a:prstGeom>
            <a:gradFill>
              <a:gsLst>
                <a:gs pos="100000">
                  <a:schemeClr val="tx1">
                    <a:lumMod val="50000"/>
                    <a:lumOff val="50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176368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187773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283329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p:nvPr/>
          </p:nvCxnSpPr>
          <p:spPr>
            <a:xfrm>
              <a:off x="183725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内容占位符 2"/>
            <p:cNvSpPr txBox="1">
              <a:spLocks/>
            </p:cNvSpPr>
            <p:nvPr/>
          </p:nvSpPr>
          <p:spPr>
            <a:xfrm>
              <a:off x="197971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逻辑</a:t>
              </a:r>
              <a:r>
                <a:rPr lang="en-US" altLang="zh-CN" sz="1600" dirty="0"/>
                <a:t>   CPU</a:t>
              </a:r>
              <a:endParaRPr lang="zh-CN" altLang="en-US" sz="1600" dirty="0"/>
            </a:p>
          </p:txBody>
        </p:sp>
        <p:sp>
          <p:nvSpPr>
            <p:cNvPr id="28" name="内容占位符 2"/>
            <p:cNvSpPr txBox="1">
              <a:spLocks/>
            </p:cNvSpPr>
            <p:nvPr/>
          </p:nvSpPr>
          <p:spPr>
            <a:xfrm>
              <a:off x="293839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逻辑</a:t>
              </a:r>
              <a:r>
                <a:rPr lang="en-US" altLang="zh-CN" sz="1600" dirty="0"/>
                <a:t>   CPU</a:t>
              </a:r>
              <a:endParaRPr lang="zh-CN" altLang="en-US" sz="1600" dirty="0"/>
            </a:p>
          </p:txBody>
        </p:sp>
        <p:sp>
          <p:nvSpPr>
            <p:cNvPr id="29" name="内容占位符 2"/>
            <p:cNvSpPr txBox="1">
              <a:spLocks/>
            </p:cNvSpPr>
            <p:nvPr/>
          </p:nvSpPr>
          <p:spPr>
            <a:xfrm>
              <a:off x="245223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solidFill>
                    <a:schemeClr val="bg1"/>
                  </a:solidFill>
                </a:rPr>
                <a:t>物理</a:t>
              </a:r>
              <a:r>
                <a:rPr lang="en-US" altLang="zh-CN" sz="1600" dirty="0">
                  <a:solidFill>
                    <a:schemeClr val="bg1"/>
                  </a:solidFill>
                </a:rPr>
                <a:t>   CPU</a:t>
              </a:r>
              <a:endParaRPr lang="zh-CN" altLang="en-US" sz="1600" dirty="0">
                <a:solidFill>
                  <a:schemeClr val="bg1"/>
                </a:solidFill>
              </a:endParaRPr>
            </a:p>
          </p:txBody>
        </p:sp>
        <p:sp>
          <p:nvSpPr>
            <p:cNvPr id="31" name="内容占位符 2"/>
            <p:cNvSpPr txBox="1">
              <a:spLocks/>
            </p:cNvSpPr>
            <p:nvPr/>
          </p:nvSpPr>
          <p:spPr>
            <a:xfrm>
              <a:off x="3884844" y="4660464"/>
              <a:ext cx="1440160" cy="5040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系统总线</a:t>
              </a:r>
            </a:p>
          </p:txBody>
        </p:sp>
        <p:cxnSp>
          <p:nvCxnSpPr>
            <p:cNvPr id="32" name="直接连接符 31"/>
            <p:cNvCxnSpPr/>
            <p:nvPr/>
          </p:nvCxnSpPr>
          <p:spPr>
            <a:xfrm>
              <a:off x="2740270"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035578" y="2891312"/>
              <a:ext cx="2016224" cy="1800200"/>
            </a:xfrm>
            <a:prstGeom prst="rect">
              <a:avLst/>
            </a:prstGeom>
            <a:gradFill>
              <a:gsLst>
                <a:gs pos="100000">
                  <a:srgbClr val="11576A"/>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5149626"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6105188" y="3003798"/>
              <a:ext cx="843076" cy="658582"/>
            </a:xfrm>
            <a:prstGeom prst="rect">
              <a:avLst/>
            </a:prstGeom>
            <a:gradFill>
              <a:gsLst>
                <a:gs pos="0">
                  <a:srgbClr val="D3E11F"/>
                </a:gs>
                <a:gs pos="100000">
                  <a:srgbClr val="FFC000"/>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直接连接符 39"/>
            <p:cNvCxnSpPr/>
            <p:nvPr/>
          </p:nvCxnSpPr>
          <p:spPr>
            <a:xfrm>
              <a:off x="5109148" y="3770392"/>
              <a:ext cx="1980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内容占位符 2"/>
            <p:cNvSpPr txBox="1">
              <a:spLocks/>
            </p:cNvSpPr>
            <p:nvPr/>
          </p:nvSpPr>
          <p:spPr>
            <a:xfrm>
              <a:off x="5251602"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逻辑</a:t>
              </a:r>
              <a:r>
                <a:rPr lang="en-US" altLang="zh-CN" sz="1600" dirty="0"/>
                <a:t>   CPU</a:t>
              </a:r>
              <a:endParaRPr lang="zh-CN" altLang="en-US" sz="1600" dirty="0"/>
            </a:p>
          </p:txBody>
        </p:sp>
        <p:sp>
          <p:nvSpPr>
            <p:cNvPr id="42" name="内容占位符 2"/>
            <p:cNvSpPr txBox="1">
              <a:spLocks/>
            </p:cNvSpPr>
            <p:nvPr/>
          </p:nvSpPr>
          <p:spPr>
            <a:xfrm>
              <a:off x="6210288" y="3045838"/>
              <a:ext cx="915084"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逻辑</a:t>
              </a:r>
              <a:r>
                <a:rPr lang="en-US" altLang="zh-CN" sz="1600" dirty="0"/>
                <a:t>   CPU</a:t>
              </a:r>
              <a:endParaRPr lang="zh-CN" altLang="en-US" sz="1600" dirty="0"/>
            </a:p>
          </p:txBody>
        </p:sp>
        <p:sp>
          <p:nvSpPr>
            <p:cNvPr id="43" name="内容占位符 2"/>
            <p:cNvSpPr txBox="1">
              <a:spLocks/>
            </p:cNvSpPr>
            <p:nvPr/>
          </p:nvSpPr>
          <p:spPr>
            <a:xfrm>
              <a:off x="5724128" y="3939902"/>
              <a:ext cx="1080120" cy="5760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solidFill>
                    <a:schemeClr val="bg1"/>
                  </a:solidFill>
                </a:rPr>
                <a:t>物理</a:t>
              </a:r>
              <a:r>
                <a:rPr lang="en-US" altLang="zh-CN" sz="1600" dirty="0">
                  <a:solidFill>
                    <a:schemeClr val="bg1"/>
                  </a:solidFill>
                </a:rPr>
                <a:t>   CPU</a:t>
              </a:r>
              <a:endParaRPr lang="zh-CN" altLang="en-US" sz="1600" dirty="0">
                <a:solidFill>
                  <a:schemeClr val="bg1"/>
                </a:solidFill>
              </a:endParaRPr>
            </a:p>
          </p:txBody>
        </p:sp>
        <p:cxnSp>
          <p:nvCxnSpPr>
            <p:cNvPr id="46" name="直接连接符 45"/>
            <p:cNvCxnSpPr/>
            <p:nvPr/>
          </p:nvCxnSpPr>
          <p:spPr>
            <a:xfrm>
              <a:off x="6031618" y="4700942"/>
              <a:ext cx="0" cy="360000"/>
            </a:xfrm>
            <a:prstGeom prst="line">
              <a:avLst/>
            </a:prstGeom>
            <a:ln w="28575">
              <a:solidFill>
                <a:srgbClr val="11576A"/>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6051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对称多处理器的进程分配</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5941685" cy="2115244"/>
            <a:chOff x="844893" y="1028010"/>
            <a:chExt cx="5941685" cy="2115244"/>
          </a:xfrm>
        </p:grpSpPr>
        <p:sp>
          <p:nvSpPr>
            <p:cNvPr id="9" name="内容占位符 2"/>
            <p:cNvSpPr txBox="1">
              <a:spLocks/>
            </p:cNvSpPr>
            <p:nvPr/>
          </p:nvSpPr>
          <p:spPr>
            <a:xfrm>
              <a:off x="1142976" y="1028010"/>
              <a:ext cx="256492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静态进程分配</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5391592"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进程从开始到结束都被分配到一个固定的处理机上执行</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sp>
          <p:nvSpPr>
            <p:cNvPr id="11" name="内容占位符 2"/>
            <p:cNvSpPr txBox="1">
              <a:spLocks/>
            </p:cNvSpPr>
            <p:nvPr/>
          </p:nvSpPr>
          <p:spPr>
            <a:xfrm>
              <a:off x="1394986" y="2028142"/>
              <a:ext cx="37485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每个处理机有自己的就绪队列</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2" cstate="print"/>
            <a:stretch>
              <a:fillRect/>
            </a:stretch>
          </p:blipFill>
          <p:spPr>
            <a:xfrm>
              <a:off x="1262422" y="2143122"/>
              <a:ext cx="151066" cy="148997"/>
            </a:xfrm>
            <a:prstGeom prst="rect">
              <a:avLst/>
            </a:prstGeom>
            <a:effectLst/>
          </p:spPr>
        </p:pic>
        <p:sp>
          <p:nvSpPr>
            <p:cNvPr id="16" name="内容占位符 2"/>
            <p:cNvSpPr txBox="1">
              <a:spLocks/>
            </p:cNvSpPr>
            <p:nvPr/>
          </p:nvSpPr>
          <p:spPr>
            <a:xfrm>
              <a:off x="1394986" y="237081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调度开销小</a:t>
              </a:r>
            </a:p>
          </p:txBody>
        </p:sp>
        <p:pic>
          <p:nvPicPr>
            <p:cNvPr id="20" name="图片 19" descr="小点1.png"/>
            <p:cNvPicPr>
              <a:picLocks noChangeAspect="1"/>
            </p:cNvPicPr>
            <p:nvPr/>
          </p:nvPicPr>
          <p:blipFill>
            <a:blip r:embed="rId2" cstate="print"/>
            <a:stretch>
              <a:fillRect/>
            </a:stretch>
          </p:blipFill>
          <p:spPr>
            <a:xfrm>
              <a:off x="1262422" y="2485798"/>
              <a:ext cx="151066" cy="148997"/>
            </a:xfrm>
            <a:prstGeom prst="rect">
              <a:avLst/>
            </a:prstGeom>
            <a:effectLst/>
          </p:spPr>
        </p:pic>
        <p:sp>
          <p:nvSpPr>
            <p:cNvPr id="21" name="内容占位符 2"/>
            <p:cNvSpPr txBox="1">
              <a:spLocks/>
            </p:cNvSpPr>
            <p:nvPr/>
          </p:nvSpPr>
          <p:spPr>
            <a:xfrm>
              <a:off x="1394986" y="2714626"/>
              <a:ext cx="28198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solidFill>
                    <a:srgbClr val="FF0000"/>
                  </a:solidFill>
                </a:rPr>
                <a:t>各处理机可能忙闲不均</a:t>
              </a:r>
              <a:endParaRPr kumimoji="0" lang="zh-CN" altLang="en-US" sz="2000" b="1" i="0" u="none" strike="noStrike" kern="1200" cap="none" spc="0" normalizeH="0" baseline="0" noProof="0">
                <a:ln>
                  <a:noFill/>
                </a:ln>
                <a:solidFill>
                  <a:srgbClr val="FF0000"/>
                </a:solidFill>
                <a:effectLst/>
                <a:uLnTx/>
                <a:uFillTx/>
              </a:endParaRPr>
            </a:p>
          </p:txBody>
        </p:sp>
        <p:pic>
          <p:nvPicPr>
            <p:cNvPr id="23" name="图片 22" descr="小点1.png"/>
            <p:cNvPicPr>
              <a:picLocks noChangeAspect="1"/>
            </p:cNvPicPr>
            <p:nvPr/>
          </p:nvPicPr>
          <p:blipFill>
            <a:blip r:embed="rId2" cstate="print"/>
            <a:stretch>
              <a:fillRect/>
            </a:stretch>
          </p:blipFill>
          <p:spPr>
            <a:xfrm>
              <a:off x="1262422" y="2829606"/>
              <a:ext cx="151066" cy="148997"/>
            </a:xfrm>
            <a:prstGeom prst="rect">
              <a:avLst/>
            </a:prstGeom>
            <a:effectLst/>
          </p:spPr>
        </p:pic>
      </p:grpSp>
      <p:grpSp>
        <p:nvGrpSpPr>
          <p:cNvPr id="3" name="组合 2"/>
          <p:cNvGrpSpPr/>
          <p:nvPr/>
        </p:nvGrpSpPr>
        <p:grpSpPr>
          <a:xfrm>
            <a:off x="844893" y="3057302"/>
            <a:ext cx="5727371" cy="1800464"/>
            <a:chOff x="844893" y="3057302"/>
            <a:chExt cx="5727371" cy="1800464"/>
          </a:xfrm>
        </p:grpSpPr>
        <p:sp>
          <p:nvSpPr>
            <p:cNvPr id="25" name="内容占位符 2"/>
            <p:cNvSpPr txBox="1">
              <a:spLocks/>
            </p:cNvSpPr>
            <p:nvPr/>
          </p:nvSpPr>
          <p:spPr>
            <a:xfrm>
              <a:off x="1142976" y="3057302"/>
              <a:ext cx="22048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动态进程分配</a:t>
              </a:r>
            </a:p>
          </p:txBody>
        </p:sp>
        <p:sp>
          <p:nvSpPr>
            <p:cNvPr id="27" name="TextBox 26"/>
            <p:cNvSpPr txBox="1"/>
            <p:nvPr/>
          </p:nvSpPr>
          <p:spPr>
            <a:xfrm>
              <a:off x="844893" y="30573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8" name="内容占位符 2"/>
            <p:cNvSpPr txBox="1">
              <a:spLocks/>
            </p:cNvSpPr>
            <p:nvPr/>
          </p:nvSpPr>
          <p:spPr>
            <a:xfrm>
              <a:off x="1394986" y="3399978"/>
              <a:ext cx="5177278" cy="4007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进程在执行中可分配到任意空闲处理机执行</a:t>
              </a:r>
            </a:p>
          </p:txBody>
        </p:sp>
        <p:pic>
          <p:nvPicPr>
            <p:cNvPr id="19" name="图片 18" descr="小点1.png"/>
            <p:cNvPicPr>
              <a:picLocks noChangeAspect="1"/>
            </p:cNvPicPr>
            <p:nvPr/>
          </p:nvPicPr>
          <p:blipFill>
            <a:blip r:embed="rId2" cstate="print"/>
            <a:stretch>
              <a:fillRect/>
            </a:stretch>
          </p:blipFill>
          <p:spPr>
            <a:xfrm>
              <a:off x="1262422" y="3514958"/>
              <a:ext cx="151066" cy="148997"/>
            </a:xfrm>
            <a:prstGeom prst="rect">
              <a:avLst/>
            </a:prstGeom>
            <a:effectLst/>
          </p:spPr>
        </p:pic>
        <p:sp>
          <p:nvSpPr>
            <p:cNvPr id="14" name="内容占位符 2"/>
            <p:cNvSpPr txBox="1">
              <a:spLocks/>
            </p:cNvSpPr>
            <p:nvPr/>
          </p:nvSpPr>
          <p:spPr>
            <a:xfrm>
              <a:off x="1394986" y="3742654"/>
              <a:ext cx="446289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所有处理机共享一个公共的就绪队列</a:t>
              </a:r>
            </a:p>
          </p:txBody>
        </p:sp>
        <p:pic>
          <p:nvPicPr>
            <p:cNvPr id="15" name="图片 14" descr="小点1.png"/>
            <p:cNvPicPr>
              <a:picLocks noChangeAspect="1"/>
            </p:cNvPicPr>
            <p:nvPr/>
          </p:nvPicPr>
          <p:blipFill>
            <a:blip r:embed="rId2" cstate="print"/>
            <a:stretch>
              <a:fillRect/>
            </a:stretch>
          </p:blipFill>
          <p:spPr>
            <a:xfrm>
              <a:off x="1262422" y="3857634"/>
              <a:ext cx="151066" cy="148997"/>
            </a:xfrm>
            <a:prstGeom prst="rect">
              <a:avLst/>
            </a:prstGeom>
            <a:effectLst/>
          </p:spPr>
        </p:pic>
        <p:sp>
          <p:nvSpPr>
            <p:cNvPr id="24" name="内容占位符 2"/>
            <p:cNvSpPr txBox="1">
              <a:spLocks/>
            </p:cNvSpPr>
            <p:nvPr/>
          </p:nvSpPr>
          <p:spPr>
            <a:xfrm>
              <a:off x="1394986" y="4071948"/>
              <a:ext cx="1676816"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kumimoji="0" lang="zh-CN" altLang="en-US" sz="2000" b="1" i="0" u="none" strike="noStrike" kern="1200" cap="none" spc="0" normalizeH="0" baseline="0" noProof="0">
                  <a:ln>
                    <a:noFill/>
                  </a:ln>
                  <a:solidFill>
                    <a:srgbClr val="FF0000"/>
                  </a:solidFill>
                  <a:effectLst/>
                  <a:uLnTx/>
                  <a:uFillTx/>
                  <a:latin typeface="微软雅黑" pitchFamily="34" charset="-122"/>
                  <a:ea typeface="微软雅黑" pitchFamily="34" charset="-122"/>
                  <a:cs typeface="+mn-cs"/>
                </a:rPr>
                <a:t>调度开销大</a:t>
              </a:r>
            </a:p>
          </p:txBody>
        </p:sp>
        <p:pic>
          <p:nvPicPr>
            <p:cNvPr id="26" name="图片 25" descr="小点1.png"/>
            <p:cNvPicPr>
              <a:picLocks noChangeAspect="1"/>
            </p:cNvPicPr>
            <p:nvPr/>
          </p:nvPicPr>
          <p:blipFill>
            <a:blip r:embed="rId2" cstate="print"/>
            <a:stretch>
              <a:fillRect/>
            </a:stretch>
          </p:blipFill>
          <p:spPr>
            <a:xfrm>
              <a:off x="1262422" y="4186928"/>
              <a:ext cx="151066" cy="148997"/>
            </a:xfrm>
            <a:prstGeom prst="rect">
              <a:avLst/>
            </a:prstGeom>
            <a:effectLst/>
          </p:spPr>
        </p:pic>
        <p:sp>
          <p:nvSpPr>
            <p:cNvPr id="28" name="内容占位符 2"/>
            <p:cNvSpPr txBox="1">
              <a:spLocks/>
            </p:cNvSpPr>
            <p:nvPr/>
          </p:nvSpPr>
          <p:spPr>
            <a:xfrm>
              <a:off x="1394986" y="4429138"/>
              <a:ext cx="31055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solidFill>
                    <a:srgbClr val="FF0000"/>
                  </a:solidFill>
                </a:rPr>
                <a:t>各处理机的负载是均衡的</a:t>
              </a:r>
              <a:endParaRPr kumimoji="0" lang="zh-CN" altLang="en-US" sz="2000" b="1" i="0" u="none" strike="noStrike" kern="1200" cap="none" spc="0" normalizeH="0" baseline="0" noProof="0">
                <a:ln>
                  <a:noFill/>
                </a:ln>
                <a:solidFill>
                  <a:srgbClr val="FF0000"/>
                </a:solidFill>
                <a:effectLst/>
                <a:uLnTx/>
                <a:uFillTx/>
              </a:endParaRPr>
            </a:p>
          </p:txBody>
        </p:sp>
        <p:pic>
          <p:nvPicPr>
            <p:cNvPr id="29" name="图片 28" descr="小点1.png"/>
            <p:cNvPicPr>
              <a:picLocks noChangeAspect="1"/>
            </p:cNvPicPr>
            <p:nvPr/>
          </p:nvPicPr>
          <p:blipFill>
            <a:blip r:embed="rId2" cstate="print"/>
            <a:stretch>
              <a:fillRect/>
            </a:stretch>
          </p:blipFill>
          <p:spPr>
            <a:xfrm>
              <a:off x="1262422" y="4544118"/>
              <a:ext cx="151066" cy="148997"/>
            </a:xfrm>
            <a:prstGeom prst="rect">
              <a:avLst/>
            </a:prstGeom>
            <a:effectLst/>
          </p:spPr>
        </p:pic>
      </p:grpSp>
    </p:spTree>
    <p:extLst>
      <p:ext uri="{BB962C8B-B14F-4D97-AF65-F5344CB8AC3E}">
        <p14:creationId xmlns:p14="http://schemas.microsoft.com/office/powerpoint/2010/main" val="16842330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优先级反置</a:t>
            </a:r>
            <a:r>
              <a:rPr lang="en-US" altLang="zh-CN" dirty="0"/>
              <a:t>(Priority Inversion)</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771514"/>
            <a:ext cx="5941685" cy="714380"/>
            <a:chOff x="844893" y="771514"/>
            <a:chExt cx="5941685" cy="714380"/>
          </a:xfrm>
        </p:grpSpPr>
        <p:sp>
          <p:nvSpPr>
            <p:cNvPr id="9" name="内容占位符 2"/>
            <p:cNvSpPr txBox="1">
              <a:spLocks/>
            </p:cNvSpPr>
            <p:nvPr/>
          </p:nvSpPr>
          <p:spPr>
            <a:xfrm>
              <a:off x="1142976" y="771514"/>
              <a:ext cx="5643602"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操作系统中出现高优先级进程长时间等待低优先级进程所占用资源的现象</a:t>
              </a:r>
            </a:p>
          </p:txBody>
        </p:sp>
        <p:sp>
          <p:nvSpPr>
            <p:cNvPr id="12" name="TextBox 11"/>
            <p:cNvSpPr txBox="1"/>
            <p:nvPr/>
          </p:nvSpPr>
          <p:spPr>
            <a:xfrm>
              <a:off x="844893" y="7715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31904"/>
            <a:ext cx="5870247" cy="449730"/>
            <a:chOff x="844893" y="1331904"/>
            <a:chExt cx="5870247" cy="449730"/>
          </a:xfrm>
        </p:grpSpPr>
        <p:sp>
          <p:nvSpPr>
            <p:cNvPr id="15" name="内容占位符 2"/>
            <p:cNvSpPr txBox="1">
              <a:spLocks/>
            </p:cNvSpPr>
            <p:nvPr/>
          </p:nvSpPr>
          <p:spPr>
            <a:xfrm>
              <a:off x="1142976" y="1353006"/>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基于优先级的可抢占调度算法存在优先级反置</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598878" y="1714494"/>
            <a:ext cx="1830555" cy="2862021"/>
            <a:chOff x="598878" y="1714494"/>
            <a:chExt cx="1830555" cy="2862021"/>
          </a:xfrm>
        </p:grpSpPr>
        <p:pic>
          <p:nvPicPr>
            <p:cNvPr id="11" name="Picture 2" descr="C:\Users\Administrator\Desktop\cpu.png"/>
            <p:cNvPicPr>
              <a:picLocks noChangeAspect="1" noChangeArrowheads="1"/>
            </p:cNvPicPr>
            <p:nvPr/>
          </p:nvPicPr>
          <p:blipFill>
            <a:blip r:embed="rId3" cstate="print"/>
            <a:srcRect/>
            <a:stretch>
              <a:fillRect/>
            </a:stretch>
          </p:blipFill>
          <p:spPr bwMode="auto">
            <a:xfrm>
              <a:off x="1691680" y="4083918"/>
              <a:ext cx="635595" cy="492597"/>
            </a:xfrm>
            <a:prstGeom prst="rect">
              <a:avLst/>
            </a:prstGeom>
            <a:noFill/>
          </p:spPr>
        </p:pic>
        <p:grpSp>
          <p:nvGrpSpPr>
            <p:cNvPr id="4" name="组合 3"/>
            <p:cNvGrpSpPr/>
            <p:nvPr/>
          </p:nvGrpSpPr>
          <p:grpSpPr>
            <a:xfrm>
              <a:off x="598878" y="1714494"/>
              <a:ext cx="1830555" cy="2286016"/>
              <a:chOff x="598878" y="1714494"/>
              <a:chExt cx="1830555" cy="2286016"/>
            </a:xfrm>
          </p:grpSpPr>
          <p:grpSp>
            <p:nvGrpSpPr>
              <p:cNvPr id="23" name="组合 22"/>
              <p:cNvGrpSpPr/>
              <p:nvPr/>
            </p:nvGrpSpPr>
            <p:grpSpPr>
              <a:xfrm>
                <a:off x="1385557" y="1714494"/>
                <a:ext cx="1043876" cy="714380"/>
                <a:chOff x="885491" y="1857370"/>
                <a:chExt cx="1043876" cy="714380"/>
              </a:xfrm>
            </p:grpSpPr>
            <p:sp>
              <p:nvSpPr>
                <p:cNvPr id="21" name="矩形 20"/>
                <p:cNvSpPr/>
                <p:nvPr/>
              </p:nvSpPr>
              <p:spPr>
                <a:xfrm>
                  <a:off x="928661" y="1857370"/>
                  <a:ext cx="95472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885491" y="1906506"/>
                  <a:ext cx="1043876" cy="584776"/>
                </a:xfrm>
                <a:prstGeom prst="rect">
                  <a:avLst/>
                </a:prstGeom>
                <a:noFill/>
              </p:spPr>
              <p:txBody>
                <a:bodyPr wrap="none" rtlCol="0">
                  <a:spAutoFit/>
                </a:bodyPr>
                <a:lstStyle/>
                <a:p>
                  <a:pPr algn="ctr"/>
                  <a:r>
                    <a:rPr lang="en-US" altLang="zh-CN" sz="1600" b="1" dirty="0">
                      <a:solidFill>
                        <a:schemeClr val="bg1"/>
                      </a:solidFill>
                      <a:latin typeface="+mn-ea"/>
                    </a:rPr>
                    <a:t>T1</a:t>
                  </a:r>
                </a:p>
                <a:p>
                  <a:r>
                    <a:rPr lang="zh-CN" altLang="en-US" sz="1600" b="1" dirty="0">
                      <a:solidFill>
                        <a:schemeClr val="bg1"/>
                      </a:solidFill>
                      <a:latin typeface="+mn-ea"/>
                    </a:rPr>
                    <a:t>优先级</a:t>
                  </a:r>
                  <a:r>
                    <a:rPr lang="en-US" altLang="zh-CN" sz="1600" b="1" dirty="0">
                      <a:solidFill>
                        <a:schemeClr val="bg1"/>
                      </a:solidFill>
                      <a:latin typeface="+mn-ea"/>
                    </a:rPr>
                    <a:t>40</a:t>
                  </a:r>
                  <a:endParaRPr lang="zh-CN" altLang="en-US" sz="1600" b="1" dirty="0">
                    <a:solidFill>
                      <a:schemeClr val="bg1"/>
                    </a:solidFill>
                    <a:latin typeface="+mn-ea"/>
                  </a:endParaRPr>
                </a:p>
              </p:txBody>
            </p:sp>
          </p:grpSp>
          <p:sp>
            <p:nvSpPr>
              <p:cNvPr id="31" name="TextBox 30"/>
              <p:cNvSpPr txBox="1"/>
              <p:nvPr/>
            </p:nvSpPr>
            <p:spPr>
              <a:xfrm>
                <a:off x="598878" y="2428874"/>
                <a:ext cx="1164810" cy="523220"/>
              </a:xfrm>
              <a:prstGeom prst="rect">
                <a:avLst/>
              </a:prstGeom>
              <a:noFill/>
            </p:spPr>
            <p:txBody>
              <a:bodyPr wrap="square" rtlCol="0">
                <a:spAutoFit/>
              </a:bodyPr>
              <a:lstStyle/>
              <a:p>
                <a:r>
                  <a:rPr lang="en-US" altLang="zh-CN" sz="1400" b="1" dirty="0">
                    <a:solidFill>
                      <a:srgbClr val="11576A"/>
                    </a:solidFill>
                    <a:latin typeface="+mn-ea"/>
                  </a:rPr>
                  <a:t>T1</a:t>
                </a:r>
                <a:r>
                  <a:rPr lang="zh-CN" altLang="en-US" sz="1400" b="1" dirty="0">
                    <a:solidFill>
                      <a:srgbClr val="11576A"/>
                    </a:solidFill>
                    <a:latin typeface="+mn-ea"/>
                  </a:rPr>
                  <a:t>运行中占用资源</a:t>
                </a:r>
                <a:r>
                  <a:rPr lang="en-US" altLang="zh-CN" sz="1400" b="1" dirty="0">
                    <a:solidFill>
                      <a:srgbClr val="11576A"/>
                    </a:solidFill>
                    <a:latin typeface="+mn-ea"/>
                  </a:rPr>
                  <a:t>L1</a:t>
                </a:r>
                <a:endParaRPr lang="zh-CN" altLang="en-US" sz="1400" b="1" dirty="0">
                  <a:solidFill>
                    <a:srgbClr val="11576A"/>
                  </a:solidFill>
                  <a:latin typeface="+mn-ea"/>
                </a:endParaRPr>
              </a:p>
            </p:txBody>
          </p:sp>
          <p:cxnSp>
            <p:nvCxnSpPr>
              <p:cNvPr id="33" name="直接连接符 32"/>
              <p:cNvCxnSpPr/>
              <p:nvPr/>
            </p:nvCxnSpPr>
            <p:spPr>
              <a:xfrm rot="16200000" flipH="1">
                <a:off x="1119075" y="3226510"/>
                <a:ext cx="1548000" cy="0"/>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901371" y="2426153"/>
            <a:ext cx="1402338" cy="506721"/>
            <a:chOff x="1901371" y="2426153"/>
            <a:chExt cx="1402338" cy="506721"/>
          </a:xfrm>
        </p:grpSpPr>
        <p:grpSp>
          <p:nvGrpSpPr>
            <p:cNvPr id="20" name="组合 19"/>
            <p:cNvGrpSpPr>
              <a:grpSpLocks noChangeAspect="1"/>
            </p:cNvGrpSpPr>
            <p:nvPr/>
          </p:nvGrpSpPr>
          <p:grpSpPr>
            <a:xfrm>
              <a:off x="3000364" y="2428874"/>
              <a:ext cx="303345" cy="504000"/>
              <a:chOff x="7715272" y="2214560"/>
              <a:chExt cx="432000" cy="717752"/>
            </a:xfrm>
          </p:grpSpPr>
          <p:sp>
            <p:nvSpPr>
              <p:cNvPr id="14" name="弦形 13"/>
              <p:cNvSpPr/>
              <p:nvPr/>
            </p:nvSpPr>
            <p:spPr>
              <a:xfrm rot="6720000">
                <a:off x="7715272" y="2214560"/>
                <a:ext cx="428628" cy="428628"/>
              </a:xfrm>
              <a:prstGeom prst="chord">
                <a:avLst/>
              </a:prstGeom>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a:spLocks noChangeAspect="1"/>
              </p:cNvSpPr>
              <p:nvPr/>
            </p:nvSpPr>
            <p:spPr>
              <a:xfrm>
                <a:off x="7715272" y="2500312"/>
                <a:ext cx="432000" cy="432000"/>
              </a:xfrm>
              <a:prstGeom prst="rect">
                <a:avLst/>
              </a:prstGeom>
              <a:solidFill>
                <a:srgbClr val="002060"/>
              </a:solidFill>
              <a:ln w="508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等腰三角形 17"/>
              <p:cNvSpPr/>
              <p:nvPr/>
            </p:nvSpPr>
            <p:spPr>
              <a:xfrm>
                <a:off x="7858148" y="2643188"/>
                <a:ext cx="142876" cy="214314"/>
              </a:xfrm>
              <a:prstGeom prst="triangl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7858148" y="2571750"/>
                <a:ext cx="142876" cy="142876"/>
              </a:xfrm>
              <a:prstGeom prst="ellips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4" name="任意多边形 33"/>
            <p:cNvSpPr/>
            <p:nvPr/>
          </p:nvSpPr>
          <p:spPr>
            <a:xfrm>
              <a:off x="1901371" y="2426153"/>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a:off x="3271602" y="1714494"/>
            <a:ext cx="2236501" cy="1451914"/>
            <a:chOff x="3271602" y="1714494"/>
            <a:chExt cx="2236501" cy="1451914"/>
          </a:xfrm>
        </p:grpSpPr>
        <p:grpSp>
          <p:nvGrpSpPr>
            <p:cNvPr id="24" name="组合 23"/>
            <p:cNvGrpSpPr/>
            <p:nvPr/>
          </p:nvGrpSpPr>
          <p:grpSpPr>
            <a:xfrm>
              <a:off x="3872730" y="1714494"/>
              <a:ext cx="1043876" cy="714380"/>
              <a:chOff x="885490" y="1857370"/>
              <a:chExt cx="1043876" cy="714380"/>
            </a:xfrm>
          </p:grpSpPr>
          <p:sp>
            <p:nvSpPr>
              <p:cNvPr id="25" name="矩形 24"/>
              <p:cNvSpPr/>
              <p:nvPr/>
            </p:nvSpPr>
            <p:spPr>
              <a:xfrm>
                <a:off x="928909" y="1857370"/>
                <a:ext cx="969873"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885490" y="1906506"/>
                <a:ext cx="1043876" cy="584776"/>
              </a:xfrm>
              <a:prstGeom prst="rect">
                <a:avLst/>
              </a:prstGeom>
              <a:noFill/>
            </p:spPr>
            <p:txBody>
              <a:bodyPr wrap="none" rtlCol="0">
                <a:spAutoFit/>
              </a:bodyPr>
              <a:lstStyle/>
              <a:p>
                <a:pPr algn="ctr"/>
                <a:r>
                  <a:rPr lang="en-US" altLang="zh-CN" sz="1600" b="1" dirty="0">
                    <a:solidFill>
                      <a:schemeClr val="bg1"/>
                    </a:solidFill>
                    <a:latin typeface="+mn-ea"/>
                  </a:rPr>
                  <a:t>T2</a:t>
                </a:r>
              </a:p>
              <a:p>
                <a:r>
                  <a:rPr lang="zh-CN" altLang="en-US" sz="1600" b="1" dirty="0">
                    <a:solidFill>
                      <a:schemeClr val="bg1"/>
                    </a:solidFill>
                    <a:latin typeface="+mn-ea"/>
                  </a:rPr>
                  <a:t>优先级</a:t>
                </a:r>
                <a:r>
                  <a:rPr lang="en-US" altLang="zh-CN" sz="1600" b="1" dirty="0">
                    <a:solidFill>
                      <a:schemeClr val="bg1"/>
                    </a:solidFill>
                    <a:latin typeface="+mn-ea"/>
                  </a:rPr>
                  <a:t>50</a:t>
                </a:r>
                <a:endParaRPr lang="zh-CN" altLang="en-US" sz="1600" b="1" dirty="0">
                  <a:solidFill>
                    <a:schemeClr val="bg1"/>
                  </a:solidFill>
                  <a:latin typeface="+mn-ea"/>
                </a:endParaRPr>
              </a:p>
            </p:txBody>
          </p:sp>
        </p:grpSp>
        <p:sp>
          <p:nvSpPr>
            <p:cNvPr id="35" name="任意多边形 34"/>
            <p:cNvSpPr/>
            <p:nvPr/>
          </p:nvSpPr>
          <p:spPr>
            <a:xfrm>
              <a:off x="3271602" y="2440667"/>
              <a:ext cx="1045029" cy="377371"/>
            </a:xfrm>
            <a:custGeom>
              <a:avLst/>
              <a:gdLst>
                <a:gd name="connsiteX0" fmla="*/ 0 w 1045029"/>
                <a:gd name="connsiteY0" fmla="*/ 0 h 377371"/>
                <a:gd name="connsiteX1" fmla="*/ 522515 w 1045029"/>
                <a:gd name="connsiteY1" fmla="*/ 304800 h 377371"/>
                <a:gd name="connsiteX2" fmla="*/ 1045029 w 1045029"/>
                <a:gd name="connsiteY2" fmla="*/ 377371 h 377371"/>
              </a:gdLst>
              <a:ahLst/>
              <a:cxnLst>
                <a:cxn ang="0">
                  <a:pos x="connsiteX0" y="connsiteY0"/>
                </a:cxn>
                <a:cxn ang="0">
                  <a:pos x="connsiteX1" y="connsiteY1"/>
                </a:cxn>
                <a:cxn ang="0">
                  <a:pos x="connsiteX2" y="connsiteY2"/>
                </a:cxn>
              </a:cxnLst>
              <a:rect l="l" t="t" r="r" b="b"/>
              <a:pathLst>
                <a:path w="1045029" h="377371">
                  <a:moveTo>
                    <a:pt x="0" y="0"/>
                  </a:moveTo>
                  <a:cubicBezTo>
                    <a:pt x="174171" y="120952"/>
                    <a:pt x="348343" y="241905"/>
                    <a:pt x="522515" y="304800"/>
                  </a:cubicBezTo>
                  <a:cubicBezTo>
                    <a:pt x="696687" y="367695"/>
                    <a:pt x="870858" y="372533"/>
                    <a:pt x="1045029" y="377371"/>
                  </a:cubicBezTo>
                </a:path>
              </a:pathLst>
            </a:custGeom>
            <a:ln w="38100">
              <a:solidFill>
                <a:srgbClr val="11576A"/>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3929058" y="2643188"/>
              <a:ext cx="1579045" cy="523220"/>
            </a:xfrm>
            <a:prstGeom prst="rect">
              <a:avLst/>
            </a:prstGeom>
            <a:noFill/>
          </p:spPr>
          <p:txBody>
            <a:bodyPr wrap="square" rtlCol="0">
              <a:spAutoFit/>
            </a:bodyPr>
            <a:lstStyle/>
            <a:p>
              <a:r>
                <a:rPr lang="en-US" altLang="zh-CN" sz="1400" b="1" dirty="0">
                  <a:solidFill>
                    <a:srgbClr val="11576A"/>
                  </a:solidFill>
                  <a:latin typeface="+mn-ea"/>
                </a:rPr>
                <a:t>T2</a:t>
              </a:r>
              <a:r>
                <a:rPr lang="zh-CN" altLang="en-US" sz="1400" b="1" dirty="0">
                  <a:solidFill>
                    <a:srgbClr val="11576A"/>
                  </a:solidFill>
                  <a:latin typeface="+mn-ea"/>
                </a:rPr>
                <a:t>运行中申请</a:t>
              </a:r>
              <a:r>
                <a:rPr lang="en-US" altLang="zh-CN" sz="1400" b="1" dirty="0">
                  <a:solidFill>
                    <a:srgbClr val="11576A"/>
                  </a:solidFill>
                  <a:latin typeface="+mn-ea"/>
                </a:rPr>
                <a:t>T1</a:t>
              </a:r>
              <a:r>
                <a:rPr lang="zh-CN" altLang="en-US" sz="1400" b="1" dirty="0">
                  <a:solidFill>
                    <a:srgbClr val="11576A"/>
                  </a:solidFill>
                  <a:latin typeface="+mn-ea"/>
                </a:rPr>
                <a:t>已占用的资源</a:t>
              </a:r>
              <a:r>
                <a:rPr lang="en-US" altLang="zh-CN" sz="1400" b="1" dirty="0">
                  <a:solidFill>
                    <a:srgbClr val="11576A"/>
                  </a:solidFill>
                  <a:latin typeface="+mn-ea"/>
                </a:rPr>
                <a:t>L1</a:t>
              </a:r>
              <a:endParaRPr lang="zh-CN" altLang="en-US" sz="1400" b="1" dirty="0">
                <a:solidFill>
                  <a:srgbClr val="11576A"/>
                </a:solidFill>
                <a:latin typeface="+mn-ea"/>
              </a:endParaRPr>
            </a:p>
          </p:txBody>
        </p:sp>
      </p:grpSp>
      <p:grpSp>
        <p:nvGrpSpPr>
          <p:cNvPr id="10" name="组合 9"/>
          <p:cNvGrpSpPr/>
          <p:nvPr/>
        </p:nvGrpSpPr>
        <p:grpSpPr>
          <a:xfrm>
            <a:off x="1428728" y="1714494"/>
            <a:ext cx="6043202" cy="2441581"/>
            <a:chOff x="1428728" y="1714494"/>
            <a:chExt cx="6043202" cy="2441581"/>
          </a:xfrm>
        </p:grpSpPr>
        <p:grpSp>
          <p:nvGrpSpPr>
            <p:cNvPr id="27" name="组合 26"/>
            <p:cNvGrpSpPr/>
            <p:nvPr/>
          </p:nvGrpSpPr>
          <p:grpSpPr>
            <a:xfrm>
              <a:off x="5872994" y="1714494"/>
              <a:ext cx="1043876" cy="714380"/>
              <a:chOff x="885490" y="1857370"/>
              <a:chExt cx="1043876" cy="714380"/>
            </a:xfrm>
          </p:grpSpPr>
          <p:sp>
            <p:nvSpPr>
              <p:cNvPr id="28" name="矩形 27"/>
              <p:cNvSpPr/>
              <p:nvPr/>
            </p:nvSpPr>
            <p:spPr>
              <a:xfrm>
                <a:off x="952648" y="1857370"/>
                <a:ext cx="925432" cy="71438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885490" y="1906506"/>
                <a:ext cx="1043876" cy="584776"/>
              </a:xfrm>
              <a:prstGeom prst="rect">
                <a:avLst/>
              </a:prstGeom>
              <a:noFill/>
            </p:spPr>
            <p:txBody>
              <a:bodyPr wrap="none" rtlCol="0">
                <a:spAutoFit/>
              </a:bodyPr>
              <a:lstStyle/>
              <a:p>
                <a:pPr algn="ctr"/>
                <a:r>
                  <a:rPr lang="en-US" altLang="zh-CN" sz="1600" b="1" dirty="0">
                    <a:solidFill>
                      <a:schemeClr val="bg1"/>
                    </a:solidFill>
                    <a:latin typeface="+mn-ea"/>
                  </a:rPr>
                  <a:t>T3</a:t>
                </a:r>
              </a:p>
              <a:p>
                <a:r>
                  <a:rPr lang="zh-CN" altLang="en-US" sz="1600" b="1" dirty="0">
                    <a:solidFill>
                      <a:schemeClr val="bg1"/>
                    </a:solidFill>
                    <a:latin typeface="+mn-ea"/>
                  </a:rPr>
                  <a:t>优先级</a:t>
                </a:r>
                <a:r>
                  <a:rPr lang="en-US" altLang="zh-CN" sz="1600" b="1" dirty="0">
                    <a:solidFill>
                      <a:schemeClr val="bg1"/>
                    </a:solidFill>
                    <a:latin typeface="+mn-ea"/>
                  </a:rPr>
                  <a:t>46</a:t>
                </a:r>
                <a:endParaRPr lang="zh-CN" altLang="en-US" sz="1600" b="1" dirty="0">
                  <a:solidFill>
                    <a:schemeClr val="bg1"/>
                  </a:solidFill>
                  <a:latin typeface="+mn-ea"/>
                </a:endParaRPr>
              </a:p>
            </p:txBody>
          </p:sp>
        </p:grpSp>
        <p:cxnSp>
          <p:nvCxnSpPr>
            <p:cNvPr id="38" name="直接连接符 37"/>
            <p:cNvCxnSpPr/>
            <p:nvPr/>
          </p:nvCxnSpPr>
          <p:spPr>
            <a:xfrm rot="5400000">
              <a:off x="4971254" y="2744000"/>
              <a:ext cx="1428760" cy="79850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
              <a:off x="1428728" y="3857634"/>
              <a:ext cx="385765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428728" y="3857634"/>
              <a:ext cx="357190" cy="29844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055860" y="2395983"/>
              <a:ext cx="1416070" cy="954107"/>
            </a:xfrm>
            <a:prstGeom prst="rect">
              <a:avLst/>
            </a:prstGeom>
            <a:noFill/>
          </p:spPr>
          <p:txBody>
            <a:bodyPr wrap="square" rtlCol="0">
              <a:spAutoFit/>
            </a:bodyPr>
            <a:lstStyle/>
            <a:p>
              <a:r>
                <a:rPr lang="en-US" altLang="zh-CN" sz="1400" b="1" dirty="0">
                  <a:solidFill>
                    <a:srgbClr val="11576A"/>
                  </a:solidFill>
                  <a:latin typeface="+mn-ea"/>
                </a:rPr>
                <a:t>T3</a:t>
              </a:r>
              <a:r>
                <a:rPr lang="zh-CN" altLang="en-US" sz="1400" b="1" dirty="0">
                  <a:solidFill>
                    <a:srgbClr val="11576A"/>
                  </a:solidFill>
                  <a:latin typeface="+mn-ea"/>
                </a:rPr>
                <a:t>优先级大于</a:t>
              </a:r>
              <a:r>
                <a:rPr lang="en-US" altLang="zh-CN" sz="1400" b="1" dirty="0">
                  <a:solidFill>
                    <a:srgbClr val="11576A"/>
                  </a:solidFill>
                  <a:latin typeface="+mn-ea"/>
                </a:rPr>
                <a:t>T1</a:t>
              </a:r>
              <a:r>
                <a:rPr lang="zh-CN" altLang="en-US" sz="1400" b="1" dirty="0">
                  <a:solidFill>
                    <a:srgbClr val="11576A"/>
                  </a:solidFill>
                  <a:latin typeface="+mn-ea"/>
                </a:rPr>
                <a:t>，小于</a:t>
              </a:r>
              <a:r>
                <a:rPr lang="en-US" altLang="zh-CN" sz="1400" b="1" dirty="0">
                  <a:solidFill>
                    <a:srgbClr val="11576A"/>
                  </a:solidFill>
                  <a:latin typeface="+mn-ea"/>
                </a:rPr>
                <a:t>T2</a:t>
              </a:r>
              <a:r>
                <a:rPr lang="zh-CN" altLang="en-US" sz="1400" b="1" dirty="0">
                  <a:solidFill>
                    <a:srgbClr val="11576A"/>
                  </a:solidFill>
                  <a:latin typeface="+mn-ea"/>
                </a:rPr>
                <a:t>；从而阻止了</a:t>
              </a:r>
              <a:r>
                <a:rPr lang="en-US" altLang="zh-CN" sz="1400" b="1" dirty="0">
                  <a:solidFill>
                    <a:srgbClr val="11576A"/>
                  </a:solidFill>
                  <a:latin typeface="+mn-ea"/>
                </a:rPr>
                <a:t>T1</a:t>
              </a:r>
              <a:r>
                <a:rPr lang="zh-CN" altLang="en-US" sz="1400" b="1" dirty="0">
                  <a:solidFill>
                    <a:srgbClr val="11576A"/>
                  </a:solidFill>
                  <a:latin typeface="+mn-ea"/>
                </a:rPr>
                <a:t>运行</a:t>
              </a:r>
            </a:p>
          </p:txBody>
        </p:sp>
      </p:grpSp>
      <p:sp>
        <p:nvSpPr>
          <p:cNvPr id="49" name="TextBox 48"/>
          <p:cNvSpPr txBox="1"/>
          <p:nvPr/>
        </p:nvSpPr>
        <p:spPr>
          <a:xfrm>
            <a:off x="2555776" y="4155926"/>
            <a:ext cx="4525104" cy="307777"/>
          </a:xfrm>
          <a:prstGeom prst="rect">
            <a:avLst/>
          </a:prstGeom>
          <a:noFill/>
        </p:spPr>
        <p:txBody>
          <a:bodyPr wrap="square" rtlCol="0">
            <a:spAutoFit/>
          </a:bodyPr>
          <a:lstStyle/>
          <a:p>
            <a:r>
              <a:rPr lang="en-US" altLang="zh-CN" sz="1400" b="1" dirty="0">
                <a:solidFill>
                  <a:srgbClr val="11576A"/>
                </a:solidFill>
                <a:latin typeface="+mn-ea"/>
              </a:rPr>
              <a:t>T3</a:t>
            </a:r>
            <a:r>
              <a:rPr lang="zh-CN" altLang="en-US" sz="1400" b="1" dirty="0">
                <a:solidFill>
                  <a:srgbClr val="11576A"/>
                </a:solidFill>
                <a:latin typeface="+mn-ea"/>
              </a:rPr>
              <a:t>的长时间运行导致高优先级的</a:t>
            </a:r>
            <a:r>
              <a:rPr lang="en-US" altLang="zh-CN" sz="1400" b="1" dirty="0">
                <a:solidFill>
                  <a:srgbClr val="11576A"/>
                </a:solidFill>
                <a:latin typeface="+mn-ea"/>
              </a:rPr>
              <a:t>T1</a:t>
            </a:r>
            <a:r>
              <a:rPr lang="zh-CN" altLang="en-US" sz="1400" b="1" dirty="0">
                <a:solidFill>
                  <a:srgbClr val="11576A"/>
                </a:solidFill>
                <a:latin typeface="+mn-ea"/>
              </a:rPr>
              <a:t>进行长时间等待</a:t>
            </a:r>
          </a:p>
        </p:txBody>
      </p:sp>
    </p:spTree>
    <p:extLst>
      <p:ext uri="{BB962C8B-B14F-4D97-AF65-F5344CB8AC3E}">
        <p14:creationId xmlns:p14="http://schemas.microsoft.com/office/powerpoint/2010/main" val="15275725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righ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a:t>优先级继承（</a:t>
            </a:r>
            <a:r>
              <a:rPr lang="en-US" altLang="zh-CN"/>
              <a:t>Priority Inheritance</a:t>
            </a:r>
            <a:r>
              <a:rPr lang="zh-CN" altLang="en-US"/>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350923" y="822314"/>
            <a:ext cx="6957381" cy="714380"/>
            <a:chOff x="350923" y="822314"/>
            <a:chExt cx="6957381" cy="714380"/>
          </a:xfrm>
        </p:grpSpPr>
        <p:sp>
          <p:nvSpPr>
            <p:cNvPr id="9" name="内容占位符 2"/>
            <p:cNvSpPr txBox="1">
              <a:spLocks/>
            </p:cNvSpPr>
            <p:nvPr/>
          </p:nvSpPr>
          <p:spPr>
            <a:xfrm>
              <a:off x="649006" y="822314"/>
              <a:ext cx="665929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a:t>占用资源的低优先级进程继承申请资源的高优先级进程的优先级</a:t>
              </a:r>
            </a:p>
          </p:txBody>
        </p:sp>
        <p:sp>
          <p:nvSpPr>
            <p:cNvPr id="12" name="TextBox 11"/>
            <p:cNvSpPr txBox="1"/>
            <p:nvPr/>
          </p:nvSpPr>
          <p:spPr>
            <a:xfrm>
              <a:off x="350923" y="8223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9" name="组合 68"/>
          <p:cNvGrpSpPr/>
          <p:nvPr/>
        </p:nvGrpSpPr>
        <p:grpSpPr>
          <a:xfrm>
            <a:off x="762612" y="1197599"/>
            <a:ext cx="6401676" cy="700998"/>
            <a:chOff x="768452" y="1411054"/>
            <a:chExt cx="5829858" cy="700998"/>
          </a:xfrm>
        </p:grpSpPr>
        <p:sp>
          <p:nvSpPr>
            <p:cNvPr id="11" name="内容占位符 2"/>
            <p:cNvSpPr txBox="1">
              <a:spLocks/>
            </p:cNvSpPr>
            <p:nvPr/>
          </p:nvSpPr>
          <p:spPr>
            <a:xfrm>
              <a:off x="901016" y="1411054"/>
              <a:ext cx="5697294"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只在占有资源的低优先级进程被阻塞时</a:t>
              </a:r>
              <a:r>
                <a:rPr lang="en-US" altLang="zh-CN" sz="1800" dirty="0"/>
                <a:t>,</a:t>
              </a:r>
              <a:r>
                <a:rPr lang="zh-CN" altLang="en-US" sz="1800" dirty="0"/>
                <a:t>才提高占有资源进程的优先级</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3" cstate="print"/>
            <a:stretch>
              <a:fillRect/>
            </a:stretch>
          </p:blipFill>
          <p:spPr>
            <a:xfrm>
              <a:off x="768452" y="1511520"/>
              <a:ext cx="151066" cy="148997"/>
            </a:xfrm>
            <a:prstGeom prst="rect">
              <a:avLst/>
            </a:prstGeom>
            <a:effectLst/>
          </p:spPr>
        </p:pic>
      </p:grpSp>
      <p:sp>
        <p:nvSpPr>
          <p:cNvPr id="20" name="矩形 19"/>
          <p:cNvSpPr/>
          <p:nvPr/>
        </p:nvSpPr>
        <p:spPr>
          <a:xfrm>
            <a:off x="3580782" y="2953381"/>
            <a:ext cx="1296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5"/>
          <p:cNvGrpSpPr/>
          <p:nvPr/>
        </p:nvGrpSpPr>
        <p:grpSpPr>
          <a:xfrm>
            <a:off x="2484056" y="1887110"/>
            <a:ext cx="1577787" cy="881893"/>
            <a:chOff x="3773846" y="1898303"/>
            <a:chExt cx="1577787" cy="881893"/>
          </a:xfrm>
        </p:grpSpPr>
        <p:sp>
          <p:nvSpPr>
            <p:cNvPr id="19" name="矩形 18"/>
            <p:cNvSpPr/>
            <p:nvPr/>
          </p:nvSpPr>
          <p:spPr>
            <a:xfrm>
              <a:off x="4208216" y="2564172"/>
              <a:ext cx="254124"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flipH="1">
              <a:off x="4454171" y="2307795"/>
              <a:ext cx="146438" cy="24497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219794" y="2255168"/>
              <a:ext cx="627" cy="275885"/>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3846" y="1898303"/>
              <a:ext cx="1034257" cy="276999"/>
            </a:xfrm>
            <a:prstGeom prst="rect">
              <a:avLst/>
            </a:prstGeom>
            <a:noFill/>
          </p:spPr>
          <p:txBody>
            <a:bodyPr wrap="non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1</a:t>
              </a:r>
              <a:r>
                <a:rPr lang="zh-CN" altLang="en-US" sz="1200" b="1" dirty="0">
                  <a:solidFill>
                    <a:srgbClr val="11576A"/>
                  </a:solidFill>
                  <a:latin typeface="+mj-ea"/>
                  <a:ea typeface="+mj-ea"/>
                </a:rPr>
                <a:t>占用资源</a:t>
              </a:r>
              <a:r>
                <a:rPr lang="en-US" altLang="zh-CN" sz="1200" b="1" dirty="0">
                  <a:solidFill>
                    <a:srgbClr val="11576A"/>
                  </a:solidFill>
                  <a:latin typeface="+mj-ea"/>
                  <a:ea typeface="+mj-ea"/>
                </a:rPr>
                <a:t>s</a:t>
              </a:r>
              <a:endParaRPr lang="zh-CN" altLang="en-US" sz="1200" b="1" baseline="-25000" dirty="0">
                <a:solidFill>
                  <a:srgbClr val="11576A"/>
                </a:solidFill>
                <a:latin typeface="+mj-ea"/>
                <a:ea typeface="+mj-ea"/>
              </a:endParaRPr>
            </a:p>
          </p:txBody>
        </p:sp>
        <p:sp>
          <p:nvSpPr>
            <p:cNvPr id="30" name="TextBox 29"/>
            <p:cNvSpPr txBox="1"/>
            <p:nvPr/>
          </p:nvSpPr>
          <p:spPr>
            <a:xfrm>
              <a:off x="4476072" y="2073825"/>
              <a:ext cx="875561" cy="276999"/>
            </a:xfrm>
            <a:prstGeom prst="rect">
              <a:avLst/>
            </a:prstGeom>
            <a:noFill/>
          </p:spPr>
          <p:txBody>
            <a:bodyPr wrap="none" rtlCol="0">
              <a:spAutoFit/>
            </a:bodyPr>
            <a:lstStyle/>
            <a:p>
              <a:r>
                <a:rPr lang="zh-CN" altLang="en-US" sz="1200" b="1" dirty="0">
                  <a:solidFill>
                    <a:srgbClr val="11576A"/>
                  </a:solidFill>
                  <a:latin typeface="+mj-ea"/>
                  <a:ea typeface="+mj-ea"/>
                </a:rPr>
                <a:t>释放资源</a:t>
              </a:r>
              <a:r>
                <a:rPr lang="en-US" altLang="zh-CN" sz="1200" b="1" dirty="0">
                  <a:solidFill>
                    <a:srgbClr val="11576A"/>
                  </a:solidFill>
                  <a:latin typeface="+mj-ea"/>
                  <a:ea typeface="+mj-ea"/>
                </a:rPr>
                <a:t>s</a:t>
              </a:r>
              <a:endParaRPr lang="zh-CN" altLang="en-US" sz="1200" b="1" baseline="-25000" dirty="0">
                <a:solidFill>
                  <a:srgbClr val="11576A"/>
                </a:solidFill>
                <a:latin typeface="+mj-ea"/>
                <a:ea typeface="+mj-ea"/>
              </a:endParaRPr>
            </a:p>
          </p:txBody>
        </p:sp>
      </p:grpSp>
      <p:grpSp>
        <p:nvGrpSpPr>
          <p:cNvPr id="67" name="组合 66"/>
          <p:cNvGrpSpPr/>
          <p:nvPr/>
        </p:nvGrpSpPr>
        <p:grpSpPr>
          <a:xfrm>
            <a:off x="3164380" y="2548786"/>
            <a:ext cx="573602" cy="1808112"/>
            <a:chOff x="4454170" y="2559979"/>
            <a:chExt cx="573602" cy="1808112"/>
          </a:xfrm>
        </p:grpSpPr>
        <p:sp>
          <p:nvSpPr>
            <p:cNvPr id="18" name="矩形 17"/>
            <p:cNvSpPr/>
            <p:nvPr/>
          </p:nvSpPr>
          <p:spPr>
            <a:xfrm>
              <a:off x="4454170" y="2559979"/>
              <a:ext cx="438045" cy="225551"/>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4716468" y="4091092"/>
              <a:ext cx="31130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7</a:t>
              </a:r>
              <a:endParaRPr lang="zh-CN" altLang="en-US" sz="1200" b="1" baseline="-25000" dirty="0">
                <a:solidFill>
                  <a:srgbClr val="11576A"/>
                </a:solidFill>
                <a:latin typeface="+mj-ea"/>
                <a:ea typeface="+mj-ea"/>
              </a:endParaRPr>
            </a:p>
          </p:txBody>
        </p:sp>
        <p:cxnSp>
          <p:nvCxnSpPr>
            <p:cNvPr id="51" name="直接连接符 50"/>
            <p:cNvCxnSpPr/>
            <p:nvPr/>
          </p:nvCxnSpPr>
          <p:spPr>
            <a:xfrm>
              <a:off x="4875336"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2495900" y="3362861"/>
            <a:ext cx="1033323" cy="994037"/>
            <a:chOff x="3785690" y="3374054"/>
            <a:chExt cx="1033323" cy="994037"/>
          </a:xfrm>
        </p:grpSpPr>
        <p:sp>
          <p:nvSpPr>
            <p:cNvPr id="44" name="TextBox 43"/>
            <p:cNvSpPr txBox="1"/>
            <p:nvPr/>
          </p:nvSpPr>
          <p:spPr>
            <a:xfrm>
              <a:off x="3857698" y="4091092"/>
              <a:ext cx="31130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5</a:t>
              </a:r>
              <a:endParaRPr lang="zh-CN" altLang="en-US" sz="1200" b="1" baseline="-25000" dirty="0">
                <a:solidFill>
                  <a:srgbClr val="11576A"/>
                </a:solidFill>
                <a:latin typeface="+mj-ea"/>
                <a:ea typeface="+mj-ea"/>
              </a:endParaRPr>
            </a:p>
          </p:txBody>
        </p:sp>
        <p:sp>
          <p:nvSpPr>
            <p:cNvPr id="45" name="TextBox 44"/>
            <p:cNvSpPr txBox="1"/>
            <p:nvPr/>
          </p:nvSpPr>
          <p:spPr>
            <a:xfrm>
              <a:off x="4068959" y="4091092"/>
              <a:ext cx="31130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6</a:t>
              </a:r>
              <a:endParaRPr lang="zh-CN" altLang="en-US" sz="1200" b="1" baseline="-25000" dirty="0">
                <a:solidFill>
                  <a:srgbClr val="11576A"/>
                </a:solidFill>
                <a:latin typeface="+mj-ea"/>
                <a:ea typeface="+mj-ea"/>
              </a:endParaRPr>
            </a:p>
          </p:txBody>
        </p:sp>
        <p:grpSp>
          <p:nvGrpSpPr>
            <p:cNvPr id="14" name="组合 13"/>
            <p:cNvGrpSpPr/>
            <p:nvPr/>
          </p:nvGrpSpPr>
          <p:grpSpPr>
            <a:xfrm>
              <a:off x="3785690" y="3374054"/>
              <a:ext cx="1033323" cy="673608"/>
              <a:chOff x="3785690" y="3374054"/>
              <a:chExt cx="1033323" cy="673608"/>
            </a:xfrm>
          </p:grpSpPr>
          <p:sp>
            <p:nvSpPr>
              <p:cNvPr id="34" name="TextBox 33"/>
              <p:cNvSpPr txBox="1"/>
              <p:nvPr/>
            </p:nvSpPr>
            <p:spPr>
              <a:xfrm>
                <a:off x="3943452" y="3374054"/>
                <a:ext cx="875561" cy="276999"/>
              </a:xfrm>
              <a:prstGeom prst="rect">
                <a:avLst/>
              </a:prstGeom>
              <a:noFill/>
            </p:spPr>
            <p:txBody>
              <a:bodyPr wrap="none" rtlCol="0">
                <a:spAutoFit/>
              </a:bodyPr>
              <a:lstStyle/>
              <a:p>
                <a:r>
                  <a:rPr lang="zh-CN" altLang="en-US" sz="1200" b="1" dirty="0">
                    <a:solidFill>
                      <a:srgbClr val="11576A"/>
                    </a:solidFill>
                    <a:latin typeface="+mj-ea"/>
                    <a:ea typeface="+mj-ea"/>
                  </a:rPr>
                  <a:t>释放资源</a:t>
                </a:r>
                <a:r>
                  <a:rPr lang="en-US" altLang="zh-CN" sz="1200" b="1" dirty="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8" name="直接连接符 37"/>
              <p:cNvCxnSpPr/>
              <p:nvPr/>
            </p:nvCxnSpPr>
            <p:spPr>
              <a:xfrm>
                <a:off x="4226474" y="3610710"/>
                <a:ext cx="0" cy="200296"/>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785690" y="3831638"/>
                <a:ext cx="432000"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4" name="直接连接符 53"/>
            <p:cNvCxnSpPr/>
            <p:nvPr/>
          </p:nvCxnSpPr>
          <p:spPr>
            <a:xfrm>
              <a:off x="4217738"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001714"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1300343" y="1935958"/>
            <a:ext cx="1353319" cy="2420940"/>
            <a:chOff x="2590133" y="1947151"/>
            <a:chExt cx="1353319" cy="2420940"/>
          </a:xfrm>
        </p:grpSpPr>
        <p:grpSp>
          <p:nvGrpSpPr>
            <p:cNvPr id="5" name="组合 4"/>
            <p:cNvGrpSpPr/>
            <p:nvPr/>
          </p:nvGrpSpPr>
          <p:grpSpPr>
            <a:xfrm>
              <a:off x="2590133" y="1947151"/>
              <a:ext cx="1190227" cy="828853"/>
              <a:chOff x="2590133" y="1947151"/>
              <a:chExt cx="1190227" cy="828853"/>
            </a:xfrm>
          </p:grpSpPr>
          <p:sp>
            <p:nvSpPr>
              <p:cNvPr id="17" name="矩形 16"/>
              <p:cNvSpPr/>
              <p:nvPr/>
            </p:nvSpPr>
            <p:spPr>
              <a:xfrm>
                <a:off x="3348312" y="2559980"/>
                <a:ext cx="432048" cy="216024"/>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a:off x="3526236" y="2319557"/>
                <a:ext cx="252008" cy="216000"/>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90133" y="1947151"/>
                <a:ext cx="1045764" cy="461665"/>
              </a:xfrm>
              <a:prstGeom prst="rect">
                <a:avLst/>
              </a:prstGeom>
              <a:noFill/>
            </p:spPr>
            <p:txBody>
              <a:bodyPr wrap="square" rtlCol="0">
                <a:spAutoFit/>
              </a:bodyPr>
              <a:lstStyle/>
              <a:p>
                <a:r>
                  <a:rPr lang="zh-CN" altLang="en-US" sz="1200" b="1" dirty="0">
                    <a:solidFill>
                      <a:srgbClr val="11576A"/>
                    </a:solidFill>
                    <a:latin typeface="+mj-ea"/>
                    <a:ea typeface="+mj-ea"/>
                  </a:rPr>
                  <a:t>因请求资源</a:t>
                </a:r>
                <a:r>
                  <a:rPr lang="en-US" altLang="zh-CN" sz="1200" b="1" dirty="0">
                    <a:solidFill>
                      <a:srgbClr val="11576A"/>
                    </a:solidFill>
                    <a:latin typeface="+mj-ea"/>
                    <a:ea typeface="+mj-ea"/>
                  </a:rPr>
                  <a:t>s</a:t>
                </a:r>
                <a:r>
                  <a:rPr lang="zh-CN" altLang="en-US" sz="1200" b="1" dirty="0">
                    <a:solidFill>
                      <a:srgbClr val="11576A"/>
                    </a:solidFill>
                    <a:latin typeface="+mj-ea"/>
                    <a:ea typeface="+mj-ea"/>
                  </a:rPr>
                  <a:t>而</a:t>
                </a:r>
                <a:r>
                  <a:rPr lang="zh-CN" altLang="en-US" sz="1200" b="1" dirty="0">
                    <a:solidFill>
                      <a:srgbClr val="11576A"/>
                    </a:solidFill>
                    <a:latin typeface="+mj-ea"/>
                  </a:rPr>
                  <a:t>被阻塞</a:t>
                </a:r>
                <a:r>
                  <a:rPr lang="en-US" altLang="zh-CN" sz="1200" b="1" dirty="0">
                    <a:solidFill>
                      <a:srgbClr val="11576A"/>
                    </a:solidFill>
                    <a:latin typeface="+mj-ea"/>
                  </a:rPr>
                  <a:t>T</a:t>
                </a:r>
                <a:r>
                  <a:rPr lang="en-US" altLang="zh-CN" sz="1200" b="1" baseline="-25000" dirty="0">
                    <a:solidFill>
                      <a:srgbClr val="11576A"/>
                    </a:solidFill>
                    <a:latin typeface="+mj-ea"/>
                  </a:rPr>
                  <a:t>3</a:t>
                </a:r>
                <a:endParaRPr lang="zh-CN" altLang="en-US" sz="1200" b="1" baseline="-25000" dirty="0">
                  <a:solidFill>
                    <a:srgbClr val="11576A"/>
                  </a:solidFill>
                  <a:latin typeface="+mj-ea"/>
                  <a:ea typeface="+mj-ea"/>
                </a:endParaRPr>
              </a:p>
            </p:txBody>
          </p:sp>
        </p:grpSp>
        <p:sp>
          <p:nvSpPr>
            <p:cNvPr id="43" name="TextBox 42"/>
            <p:cNvSpPr txBox="1"/>
            <p:nvPr/>
          </p:nvSpPr>
          <p:spPr>
            <a:xfrm>
              <a:off x="3632148" y="4091092"/>
              <a:ext cx="31130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4</a:t>
              </a:r>
              <a:endParaRPr lang="zh-CN" altLang="en-US" sz="1200" b="1" baseline="-25000" dirty="0">
                <a:solidFill>
                  <a:srgbClr val="11576A"/>
                </a:solidFill>
                <a:latin typeface="+mj-ea"/>
                <a:ea typeface="+mj-ea"/>
              </a:endParaRPr>
            </a:p>
          </p:txBody>
        </p:sp>
        <p:cxnSp>
          <p:nvCxnSpPr>
            <p:cNvPr id="56" name="直接连接符 55"/>
            <p:cNvCxnSpPr/>
            <p:nvPr/>
          </p:nvCxnSpPr>
          <p:spPr>
            <a:xfrm>
              <a:off x="3785690"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842247" y="3354100"/>
            <a:ext cx="878940" cy="1002798"/>
            <a:chOff x="3132037" y="3365293"/>
            <a:chExt cx="878940" cy="1002798"/>
          </a:xfrm>
        </p:grpSpPr>
        <p:sp>
          <p:nvSpPr>
            <p:cNvPr id="42" name="TextBox 41"/>
            <p:cNvSpPr txBox="1"/>
            <p:nvPr/>
          </p:nvSpPr>
          <p:spPr>
            <a:xfrm>
              <a:off x="3195880" y="4091092"/>
              <a:ext cx="31130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3</a:t>
              </a:r>
              <a:endParaRPr lang="zh-CN" altLang="en-US" sz="1200" b="1" baseline="-25000" dirty="0">
                <a:solidFill>
                  <a:srgbClr val="11576A"/>
                </a:solidFill>
                <a:latin typeface="+mj-ea"/>
                <a:ea typeface="+mj-ea"/>
              </a:endParaRPr>
            </a:p>
          </p:txBody>
        </p:sp>
        <p:grpSp>
          <p:nvGrpSpPr>
            <p:cNvPr id="10" name="组合 9"/>
            <p:cNvGrpSpPr/>
            <p:nvPr/>
          </p:nvGrpSpPr>
          <p:grpSpPr>
            <a:xfrm>
              <a:off x="3132037" y="3365293"/>
              <a:ext cx="878940" cy="686561"/>
              <a:chOff x="3132037" y="3365293"/>
              <a:chExt cx="878940" cy="686561"/>
            </a:xfrm>
          </p:grpSpPr>
          <p:sp>
            <p:nvSpPr>
              <p:cNvPr id="35" name="TextBox 34"/>
              <p:cNvSpPr txBox="1"/>
              <p:nvPr/>
            </p:nvSpPr>
            <p:spPr>
              <a:xfrm>
                <a:off x="3205948" y="3365293"/>
                <a:ext cx="805029" cy="276999"/>
              </a:xfrm>
              <a:prstGeom prst="rect">
                <a:avLst/>
              </a:prstGeom>
              <a:noFill/>
            </p:spPr>
            <p:txBody>
              <a:bodyPr wrap="none" rtlCol="0">
                <a:spAutoFit/>
              </a:bodyPr>
              <a:lstStyle/>
              <a:p>
                <a:r>
                  <a:rPr lang="zh-CN" altLang="en-US" sz="1200" b="1" dirty="0">
                    <a:solidFill>
                      <a:srgbClr val="11576A"/>
                    </a:solidFill>
                    <a:latin typeface="+mj-ea"/>
                    <a:ea typeface="+mj-ea"/>
                  </a:rPr>
                  <a:t>被</a:t>
                </a:r>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1</a:t>
                </a:r>
                <a:r>
                  <a:rPr lang="zh-CN" altLang="en-US" sz="1200" b="1" dirty="0">
                    <a:solidFill>
                      <a:srgbClr val="11576A"/>
                    </a:solidFill>
                    <a:latin typeface="+mj-ea"/>
                  </a:rPr>
                  <a:t>抢先</a:t>
                </a:r>
                <a:endParaRPr lang="zh-CN" altLang="en-US" sz="1200" b="1" baseline="-25000" dirty="0">
                  <a:solidFill>
                    <a:srgbClr val="11576A"/>
                  </a:solidFill>
                  <a:latin typeface="+mj-ea"/>
                  <a:ea typeface="+mj-ea"/>
                </a:endParaRPr>
              </a:p>
            </p:txBody>
          </p:sp>
          <p:cxnSp>
            <p:nvCxnSpPr>
              <p:cNvPr id="37" name="直接连接符 36"/>
              <p:cNvCxnSpPr/>
              <p:nvPr/>
            </p:nvCxnSpPr>
            <p:spPr>
              <a:xfrm flipH="1">
                <a:off x="3366226" y="3601800"/>
                <a:ext cx="119213" cy="206483"/>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132037" y="3835830"/>
                <a:ext cx="216000" cy="216024"/>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7" name="直接连接符 56"/>
            <p:cNvCxnSpPr/>
            <p:nvPr/>
          </p:nvCxnSpPr>
          <p:spPr>
            <a:xfrm>
              <a:off x="3348879"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28495" y="3404938"/>
            <a:ext cx="1080078" cy="951960"/>
            <a:chOff x="2218285" y="3416131"/>
            <a:chExt cx="1080078" cy="951960"/>
          </a:xfrm>
        </p:grpSpPr>
        <p:sp>
          <p:nvSpPr>
            <p:cNvPr id="40" name="TextBox 39"/>
            <p:cNvSpPr txBox="1"/>
            <p:nvPr/>
          </p:nvSpPr>
          <p:spPr>
            <a:xfrm>
              <a:off x="2436590" y="4091092"/>
              <a:ext cx="31130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41" name="TextBox 40"/>
            <p:cNvSpPr txBox="1"/>
            <p:nvPr/>
          </p:nvSpPr>
          <p:spPr>
            <a:xfrm>
              <a:off x="2970330" y="4091092"/>
              <a:ext cx="31130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7" name="组合 6"/>
            <p:cNvGrpSpPr/>
            <p:nvPr/>
          </p:nvGrpSpPr>
          <p:grpSpPr>
            <a:xfrm>
              <a:off x="2218285" y="3416131"/>
              <a:ext cx="1080078" cy="627339"/>
              <a:chOff x="2218285" y="3416131"/>
              <a:chExt cx="1080078" cy="627339"/>
            </a:xfrm>
          </p:grpSpPr>
          <p:sp>
            <p:nvSpPr>
              <p:cNvPr id="33" name="TextBox 32"/>
              <p:cNvSpPr txBox="1"/>
              <p:nvPr/>
            </p:nvSpPr>
            <p:spPr>
              <a:xfrm>
                <a:off x="2218285" y="3416131"/>
                <a:ext cx="1080078" cy="276999"/>
              </a:xfrm>
              <a:prstGeom prst="rect">
                <a:avLst/>
              </a:prstGeom>
              <a:noFill/>
            </p:spPr>
            <p:txBody>
              <a:bodyPr wrap="square" rtlCol="0">
                <a:spAutoFit/>
              </a:bodyPr>
              <a:lstStyle/>
              <a:p>
                <a:r>
                  <a:rPr lang="en-US" altLang="zh-CN" sz="1200" b="1" dirty="0">
                    <a:solidFill>
                      <a:srgbClr val="11576A"/>
                    </a:solidFill>
                    <a:latin typeface="+mj-ea"/>
                  </a:rPr>
                  <a:t>T</a:t>
                </a:r>
                <a:r>
                  <a:rPr lang="en-US" altLang="zh-CN" sz="1200" b="1" baseline="-25000" dirty="0">
                    <a:solidFill>
                      <a:srgbClr val="11576A"/>
                    </a:solidFill>
                    <a:latin typeface="+mj-ea"/>
                  </a:rPr>
                  <a:t>3</a:t>
                </a:r>
                <a:r>
                  <a:rPr lang="zh-CN" altLang="en-US" sz="1200" b="1" dirty="0">
                    <a:solidFill>
                      <a:srgbClr val="11576A"/>
                    </a:solidFill>
                    <a:latin typeface="+mj-ea"/>
                    <a:ea typeface="+mj-ea"/>
                  </a:rPr>
                  <a:t>占用资源</a:t>
                </a:r>
                <a:r>
                  <a:rPr lang="en-US" altLang="zh-CN" sz="1200" b="1" dirty="0">
                    <a:solidFill>
                      <a:srgbClr val="11576A"/>
                    </a:solidFill>
                    <a:latin typeface="+mj-ea"/>
                    <a:ea typeface="+mj-ea"/>
                  </a:rPr>
                  <a:t>s</a:t>
                </a:r>
                <a:endParaRPr lang="zh-CN" altLang="en-US" sz="1200" b="1" baseline="-25000" dirty="0">
                  <a:solidFill>
                    <a:srgbClr val="11576A"/>
                  </a:solidFill>
                  <a:latin typeface="+mj-ea"/>
                  <a:ea typeface="+mj-ea"/>
                </a:endParaRPr>
              </a:p>
            </p:txBody>
          </p:sp>
          <p:cxnSp>
            <p:nvCxnSpPr>
              <p:cNvPr id="36" name="直接连接符 35"/>
              <p:cNvCxnSpPr/>
              <p:nvPr/>
            </p:nvCxnSpPr>
            <p:spPr>
              <a:xfrm>
                <a:off x="2992671" y="3662876"/>
                <a:ext cx="144947" cy="144947"/>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590132" y="3831637"/>
                <a:ext cx="547486" cy="211833"/>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58" name="直接连接符 57"/>
            <p:cNvCxnSpPr/>
            <p:nvPr/>
          </p:nvCxnSpPr>
          <p:spPr>
            <a:xfrm>
              <a:off x="3132855"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90132" y="4047662"/>
              <a:ext cx="0" cy="108000"/>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748093" y="2603082"/>
            <a:ext cx="4316993" cy="2121394"/>
            <a:chOff x="2037883" y="2614275"/>
            <a:chExt cx="4316993" cy="2121394"/>
          </a:xfrm>
        </p:grpSpPr>
        <p:sp>
          <p:nvSpPr>
            <p:cNvPr id="31" name="TextBox 30"/>
            <p:cNvSpPr txBox="1"/>
            <p:nvPr/>
          </p:nvSpPr>
          <p:spPr>
            <a:xfrm>
              <a:off x="2037883" y="2614275"/>
              <a:ext cx="34336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1</a:t>
              </a:r>
              <a:endParaRPr lang="zh-CN" altLang="en-US" sz="1200" b="1" baseline="-25000" dirty="0">
                <a:solidFill>
                  <a:srgbClr val="11576A"/>
                </a:solidFill>
                <a:latin typeface="+mj-ea"/>
                <a:ea typeface="+mj-ea"/>
              </a:endParaRPr>
            </a:p>
          </p:txBody>
        </p:sp>
        <p:sp>
          <p:nvSpPr>
            <p:cNvPr id="32" name="TextBox 31"/>
            <p:cNvSpPr txBox="1"/>
            <p:nvPr/>
          </p:nvSpPr>
          <p:spPr>
            <a:xfrm>
              <a:off x="2038446" y="3016967"/>
              <a:ext cx="34336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2</a:t>
              </a:r>
              <a:endParaRPr lang="zh-CN" altLang="en-US" sz="1200" b="1" baseline="-25000" dirty="0">
                <a:solidFill>
                  <a:srgbClr val="11576A"/>
                </a:solidFill>
                <a:latin typeface="+mj-ea"/>
                <a:ea typeface="+mj-ea"/>
              </a:endParaRPr>
            </a:p>
          </p:txBody>
        </p:sp>
        <p:grpSp>
          <p:nvGrpSpPr>
            <p:cNvPr id="4" name="组合 3"/>
            <p:cNvGrpSpPr/>
            <p:nvPr/>
          </p:nvGrpSpPr>
          <p:grpSpPr>
            <a:xfrm>
              <a:off x="2038446" y="2782102"/>
              <a:ext cx="4316430" cy="1953567"/>
              <a:chOff x="2038446" y="2782102"/>
              <a:chExt cx="4316430" cy="1953567"/>
            </a:xfrm>
          </p:grpSpPr>
          <p:grpSp>
            <p:nvGrpSpPr>
              <p:cNvPr id="3" name="组合 2"/>
              <p:cNvGrpSpPr/>
              <p:nvPr/>
            </p:nvGrpSpPr>
            <p:grpSpPr>
              <a:xfrm>
                <a:off x="2038446" y="2782102"/>
                <a:ext cx="4316430" cy="1374165"/>
                <a:chOff x="2038446" y="2782102"/>
                <a:chExt cx="4316430" cy="1374165"/>
              </a:xfrm>
            </p:grpSpPr>
            <p:cxnSp>
              <p:nvCxnSpPr>
                <p:cNvPr id="15" name="直接连接符 14"/>
                <p:cNvCxnSpPr/>
                <p:nvPr/>
              </p:nvCxnSpPr>
              <p:spPr>
                <a:xfrm>
                  <a:off x="2415636" y="278210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30876" y="3184794"/>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8446" y="3879268"/>
                  <a:ext cx="343364" cy="276999"/>
                </a:xfrm>
                <a:prstGeom prst="rect">
                  <a:avLst/>
                </a:prstGeom>
                <a:noFill/>
              </p:spPr>
              <p:txBody>
                <a:bodyPr wrap="none" rtlCol="0">
                  <a:spAutoFit/>
                </a:bodyPr>
                <a:lstStyle/>
                <a:p>
                  <a:r>
                    <a:rPr lang="en-US" altLang="zh-CN" sz="1200" b="1" dirty="0">
                      <a:solidFill>
                        <a:srgbClr val="11576A"/>
                      </a:solidFill>
                      <a:latin typeface="+mj-ea"/>
                      <a:ea typeface="+mj-ea"/>
                    </a:rPr>
                    <a:t>T</a:t>
                  </a:r>
                  <a:r>
                    <a:rPr lang="en-US" altLang="zh-CN" sz="1200" b="1" baseline="-25000" dirty="0">
                      <a:solidFill>
                        <a:srgbClr val="11576A"/>
                      </a:solidFill>
                      <a:latin typeface="+mj-ea"/>
                      <a:ea typeface="+mj-ea"/>
                    </a:rPr>
                    <a:t>3</a:t>
                  </a:r>
                  <a:endParaRPr lang="zh-CN" altLang="en-US" sz="1200" b="1" baseline="-25000" dirty="0">
                    <a:solidFill>
                      <a:srgbClr val="11576A"/>
                    </a:solidFill>
                    <a:latin typeface="+mj-ea"/>
                    <a:ea typeface="+mj-ea"/>
                  </a:endParaRPr>
                </a:p>
              </p:txBody>
            </p:sp>
            <p:cxnSp>
              <p:nvCxnSpPr>
                <p:cNvPr id="50" name="直接连接符 49"/>
                <p:cNvCxnSpPr/>
                <p:nvPr/>
              </p:nvCxnSpPr>
              <p:spPr>
                <a:xfrm>
                  <a:off x="2430876" y="4047662"/>
                  <a:ext cx="392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4159432" y="4542876"/>
                <a:ext cx="158892" cy="158910"/>
              </a:xfrm>
              <a:prstGeom prst="rect">
                <a:avLst/>
              </a:prstGeom>
              <a:solidFill>
                <a:srgbClr val="FFC00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2484196" y="4542876"/>
                <a:ext cx="158892" cy="158910"/>
              </a:xfrm>
              <a:prstGeom prst="rect">
                <a:avLst/>
              </a:prstGeom>
              <a:solidFill>
                <a:srgbClr val="0093DD"/>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TextBox 62"/>
              <p:cNvSpPr txBox="1"/>
              <p:nvPr/>
            </p:nvSpPr>
            <p:spPr>
              <a:xfrm>
                <a:off x="2637762" y="4484615"/>
                <a:ext cx="710451" cy="246221"/>
              </a:xfrm>
              <a:prstGeom prst="rect">
                <a:avLst/>
              </a:prstGeom>
              <a:noFill/>
            </p:spPr>
            <p:txBody>
              <a:bodyPr wrap="none" rtlCol="0">
                <a:spAutoFit/>
              </a:bodyPr>
              <a:lstStyle/>
              <a:p>
                <a:r>
                  <a:rPr lang="zh-CN" altLang="en-US" sz="1000" b="1" dirty="0">
                    <a:solidFill>
                      <a:srgbClr val="11576A"/>
                    </a:solidFill>
                    <a:latin typeface="+mj-ea"/>
                    <a:ea typeface="+mj-ea"/>
                  </a:rPr>
                  <a:t>正常执行</a:t>
                </a:r>
              </a:p>
            </p:txBody>
          </p:sp>
          <p:sp>
            <p:nvSpPr>
              <p:cNvPr id="64" name="TextBox 63"/>
              <p:cNvSpPr txBox="1"/>
              <p:nvPr/>
            </p:nvSpPr>
            <p:spPr>
              <a:xfrm>
                <a:off x="4309924" y="4489448"/>
                <a:ext cx="966931" cy="246221"/>
              </a:xfrm>
              <a:prstGeom prst="rect">
                <a:avLst/>
              </a:prstGeom>
              <a:noFill/>
            </p:spPr>
            <p:txBody>
              <a:bodyPr wrap="none" rtlCol="0">
                <a:spAutoFit/>
              </a:bodyPr>
              <a:lstStyle/>
              <a:p>
                <a:r>
                  <a:rPr lang="zh-CN" altLang="en-US" sz="1000" b="1" dirty="0">
                    <a:solidFill>
                      <a:srgbClr val="11576A"/>
                    </a:solidFill>
                    <a:latin typeface="+mj-ea"/>
                    <a:ea typeface="+mj-ea"/>
                  </a:rPr>
                  <a:t>在临界区执行</a:t>
                </a:r>
              </a:p>
            </p:txBody>
          </p:sp>
        </p:grpSp>
      </p:grpSp>
    </p:spTree>
    <p:extLst>
      <p:ext uri="{BB962C8B-B14F-4D97-AF65-F5344CB8AC3E}">
        <p14:creationId xmlns:p14="http://schemas.microsoft.com/office/powerpoint/2010/main" val="33622642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left)">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left)">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a:t>优先级天花板协议（</a:t>
            </a:r>
            <a:r>
              <a:rPr lang="en-US" altLang="zh-CN"/>
              <a:t>priority ceiling protocol</a:t>
            </a:r>
            <a:r>
              <a:rPr lang="zh-CN" altLang="en-US"/>
              <a:t>）</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611560" y="987574"/>
            <a:ext cx="6119232" cy="714380"/>
            <a:chOff x="829032" y="1000114"/>
            <a:chExt cx="6119232" cy="714380"/>
          </a:xfrm>
        </p:grpSpPr>
        <p:sp>
          <p:nvSpPr>
            <p:cNvPr id="9" name="内容占位符 2"/>
            <p:cNvSpPr txBox="1">
              <a:spLocks/>
            </p:cNvSpPr>
            <p:nvPr/>
          </p:nvSpPr>
          <p:spPr>
            <a:xfrm>
              <a:off x="1142976" y="1000114"/>
              <a:ext cx="580528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a:t>占用资源进程的优先级和所有可能申请该资源的进程的最高优先级相同</a:t>
              </a:r>
            </a:p>
          </p:txBody>
        </p:sp>
        <p:sp>
          <p:nvSpPr>
            <p:cNvPr id="12" name="TextBox 11"/>
            <p:cNvSpPr txBox="1"/>
            <p:nvPr/>
          </p:nvSpPr>
          <p:spPr>
            <a:xfrm>
              <a:off x="829032" y="102188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44950" y="1745436"/>
            <a:ext cx="5822238" cy="700998"/>
            <a:chOff x="1262422" y="1643056"/>
            <a:chExt cx="5822238" cy="700998"/>
          </a:xfrm>
        </p:grpSpPr>
        <p:sp>
          <p:nvSpPr>
            <p:cNvPr id="11" name="内容占位符 2"/>
            <p:cNvSpPr txBox="1">
              <a:spLocks/>
            </p:cNvSpPr>
            <p:nvPr/>
          </p:nvSpPr>
          <p:spPr>
            <a:xfrm>
              <a:off x="1394985" y="1643056"/>
              <a:ext cx="5689675" cy="7009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不管是否发生等待</a:t>
              </a:r>
              <a:r>
                <a:rPr lang="en-US" altLang="zh-CN" dirty="0"/>
                <a:t>,</a:t>
              </a:r>
              <a:r>
                <a:rPr lang="zh-CN" altLang="en-US" dirty="0"/>
                <a:t>都提升占用资源进程的优先级</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3" name="图片 12" descr="小点1.png"/>
            <p:cNvPicPr>
              <a:picLocks noChangeAspect="1"/>
            </p:cNvPicPr>
            <p:nvPr/>
          </p:nvPicPr>
          <p:blipFill>
            <a:blip r:embed="rId3" cstate="print"/>
            <a:stretch>
              <a:fillRect/>
            </a:stretch>
          </p:blipFill>
          <p:spPr>
            <a:xfrm>
              <a:off x="1262422" y="1758036"/>
              <a:ext cx="151066" cy="148997"/>
            </a:xfrm>
            <a:prstGeom prst="rect">
              <a:avLst/>
            </a:prstGeom>
            <a:effectLst/>
          </p:spPr>
        </p:pic>
      </p:grpSp>
      <p:grpSp>
        <p:nvGrpSpPr>
          <p:cNvPr id="2" name="组合 1"/>
          <p:cNvGrpSpPr/>
          <p:nvPr/>
        </p:nvGrpSpPr>
        <p:grpSpPr>
          <a:xfrm>
            <a:off x="1044950" y="2245502"/>
            <a:ext cx="5685842" cy="1000132"/>
            <a:chOff x="1262422" y="2285998"/>
            <a:chExt cx="5685842" cy="1000132"/>
          </a:xfrm>
        </p:grpSpPr>
        <p:sp>
          <p:nvSpPr>
            <p:cNvPr id="10" name="内容占位符 2"/>
            <p:cNvSpPr txBox="1">
              <a:spLocks/>
            </p:cNvSpPr>
            <p:nvPr/>
          </p:nvSpPr>
          <p:spPr>
            <a:xfrm>
              <a:off x="1394986" y="2285998"/>
              <a:ext cx="5553278"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优先级</a:t>
              </a:r>
              <a:r>
                <a:rPr lang="zh-CN" altLang="en-US" dirty="0"/>
                <a:t>高于系统中所有被锁定的资源的优先级</a:t>
              </a:r>
              <a:r>
                <a:rPr lang="zh-CN" altLang="en-US"/>
                <a:t>上限，任务执行临界区时就不会</a:t>
              </a:r>
              <a:r>
                <a:rPr lang="zh-CN" altLang="en-US" dirty="0"/>
                <a:t>被阻塞</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3" cstate="print"/>
            <a:stretch>
              <a:fillRect/>
            </a:stretch>
          </p:blipFill>
          <p:spPr>
            <a:xfrm>
              <a:off x="1262422" y="2400978"/>
              <a:ext cx="151066" cy="148997"/>
            </a:xfrm>
            <a:prstGeom prst="rect">
              <a:avLst/>
            </a:prstGeom>
            <a:effectLst/>
          </p:spPr>
        </p:pic>
      </p:grpSp>
    </p:spTree>
    <p:extLst>
      <p:ext uri="{BB962C8B-B14F-4D97-AF65-F5344CB8AC3E}">
        <p14:creationId xmlns:p14="http://schemas.microsoft.com/office/powerpoint/2010/main" val="2374815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吞吐量与延迟</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88044"/>
            <a:ext cx="2155471" cy="428628"/>
            <a:chOff x="844893" y="1688044"/>
            <a:chExt cx="2155471" cy="428628"/>
          </a:xfrm>
        </p:grpSpPr>
        <p:sp>
          <p:nvSpPr>
            <p:cNvPr id="15" name="内容占位符 2"/>
            <p:cNvSpPr txBox="1">
              <a:spLocks/>
            </p:cNvSpPr>
            <p:nvPr/>
          </p:nvSpPr>
          <p:spPr>
            <a:xfrm>
              <a:off x="1142976" y="1688044"/>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什么是更快？</a:t>
              </a:r>
            </a:p>
          </p:txBody>
        </p:sp>
        <p:sp>
          <p:nvSpPr>
            <p:cNvPr id="16" name="TextBox 15"/>
            <p:cNvSpPr txBox="1"/>
            <p:nvPr/>
          </p:nvSpPr>
          <p:spPr>
            <a:xfrm>
              <a:off x="844893" y="168804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2960546"/>
            <a:ext cx="2791003" cy="428628"/>
            <a:chOff x="844893" y="2960546"/>
            <a:chExt cx="2791003" cy="428628"/>
          </a:xfrm>
        </p:grpSpPr>
        <p:sp>
          <p:nvSpPr>
            <p:cNvPr id="17" name="内容占位符 2"/>
            <p:cNvSpPr txBox="1">
              <a:spLocks/>
            </p:cNvSpPr>
            <p:nvPr/>
          </p:nvSpPr>
          <p:spPr>
            <a:xfrm>
              <a:off x="1142976" y="2960546"/>
              <a:ext cx="24929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与</a:t>
              </a:r>
              <a:r>
                <a:rPr lang="zh-CN" altLang="en-US" dirty="0">
                  <a:solidFill>
                    <a:srgbClr val="C00000"/>
                  </a:solidFill>
                </a:rPr>
                <a:t>水管</a:t>
              </a:r>
              <a:r>
                <a:rPr lang="zh-CN" altLang="en-US" dirty="0"/>
                <a:t>的类比</a:t>
              </a:r>
            </a:p>
          </p:txBody>
        </p:sp>
        <p:sp>
          <p:nvSpPr>
            <p:cNvPr id="18" name="TextBox 17"/>
            <p:cNvSpPr txBox="1"/>
            <p:nvPr/>
          </p:nvSpPr>
          <p:spPr>
            <a:xfrm>
              <a:off x="844893" y="29605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024596"/>
            <a:ext cx="5901866" cy="376916"/>
            <a:chOff x="1262422" y="2024596"/>
            <a:chExt cx="5901866" cy="376916"/>
          </a:xfrm>
        </p:grpSpPr>
        <p:pic>
          <p:nvPicPr>
            <p:cNvPr id="29" name="图片 28" descr="小点1.png"/>
            <p:cNvPicPr>
              <a:picLocks noChangeAspect="1"/>
            </p:cNvPicPr>
            <p:nvPr/>
          </p:nvPicPr>
          <p:blipFill>
            <a:blip r:embed="rId2" cstate="print"/>
            <a:stretch>
              <a:fillRect/>
            </a:stretch>
          </p:blipFill>
          <p:spPr>
            <a:xfrm>
              <a:off x="1262422" y="2118234"/>
              <a:ext cx="151066" cy="148997"/>
            </a:xfrm>
            <a:prstGeom prst="rect">
              <a:avLst/>
            </a:prstGeom>
            <a:effectLst/>
          </p:spPr>
        </p:pic>
        <p:sp>
          <p:nvSpPr>
            <p:cNvPr id="30" name="内容占位符 2"/>
            <p:cNvSpPr txBox="1">
              <a:spLocks/>
            </p:cNvSpPr>
            <p:nvPr/>
          </p:nvSpPr>
          <p:spPr>
            <a:xfrm>
              <a:off x="1394986" y="2024596"/>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传输文件时的</a:t>
              </a:r>
              <a:r>
                <a:rPr lang="zh-CN" altLang="en-US" dirty="0">
                  <a:solidFill>
                    <a:srgbClr val="C00000"/>
                  </a:solidFill>
                </a:rPr>
                <a:t>高带宽</a:t>
              </a:r>
              <a:r>
                <a:rPr lang="zh-CN" altLang="en-US" dirty="0"/>
                <a:t>，调度算法的</a:t>
              </a:r>
              <a:r>
                <a:rPr lang="zh-CN" altLang="en-US" dirty="0">
                  <a:solidFill>
                    <a:srgbClr val="C00000"/>
                  </a:solidFill>
                </a:rPr>
                <a:t>高吞吐量</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1262422" y="3289160"/>
            <a:ext cx="5452718" cy="671518"/>
            <a:chOff x="1262422" y="3289160"/>
            <a:chExt cx="5452718" cy="671518"/>
          </a:xfrm>
        </p:grpSpPr>
        <p:pic>
          <p:nvPicPr>
            <p:cNvPr id="35" name="图片 34" descr="小点1.png"/>
            <p:cNvPicPr>
              <a:picLocks noChangeAspect="1"/>
            </p:cNvPicPr>
            <p:nvPr/>
          </p:nvPicPr>
          <p:blipFill>
            <a:blip r:embed="rId2" cstate="print"/>
            <a:stretch>
              <a:fillRect/>
            </a:stretch>
          </p:blipFill>
          <p:spPr>
            <a:xfrm>
              <a:off x="1262422" y="3432036"/>
              <a:ext cx="151066" cy="148997"/>
            </a:xfrm>
            <a:prstGeom prst="rect">
              <a:avLst/>
            </a:prstGeom>
            <a:effectLst/>
          </p:spPr>
        </p:pic>
        <p:sp>
          <p:nvSpPr>
            <p:cNvPr id="36" name="内容占位符 2"/>
            <p:cNvSpPr txBox="1">
              <a:spLocks/>
            </p:cNvSpPr>
            <p:nvPr/>
          </p:nvSpPr>
          <p:spPr>
            <a:xfrm>
              <a:off x="1394986" y="3289160"/>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a:t>低延迟：</a:t>
              </a:r>
              <a:r>
                <a:rPr lang="zh-CN" altLang="en-US">
                  <a:solidFill>
                    <a:srgbClr val="C00000"/>
                  </a:solidFill>
                </a:rPr>
                <a:t>喝水</a:t>
              </a:r>
              <a:r>
                <a:rPr lang="zh-CN" altLang="en-US"/>
                <a:t>的时候想要一打开水龙头水就流出来</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11" name="组合 10"/>
          <p:cNvGrpSpPr/>
          <p:nvPr/>
        </p:nvGrpSpPr>
        <p:grpSpPr>
          <a:xfrm>
            <a:off x="1224726" y="3930518"/>
            <a:ext cx="5490414" cy="657456"/>
            <a:chOff x="1224726" y="3930518"/>
            <a:chExt cx="5490414" cy="657456"/>
          </a:xfrm>
        </p:grpSpPr>
        <p:pic>
          <p:nvPicPr>
            <p:cNvPr id="23" name="图片 22" descr="小点1.png"/>
            <p:cNvPicPr>
              <a:picLocks noChangeAspect="1"/>
            </p:cNvPicPr>
            <p:nvPr/>
          </p:nvPicPr>
          <p:blipFill>
            <a:blip r:embed="rId2" cstate="print"/>
            <a:stretch>
              <a:fillRect/>
            </a:stretch>
          </p:blipFill>
          <p:spPr>
            <a:xfrm>
              <a:off x="1224726" y="4073394"/>
              <a:ext cx="151066" cy="148997"/>
            </a:xfrm>
            <a:prstGeom prst="rect">
              <a:avLst/>
            </a:prstGeom>
            <a:effectLst/>
          </p:spPr>
        </p:pic>
        <p:sp>
          <p:nvSpPr>
            <p:cNvPr id="26" name="内容占位符 2"/>
            <p:cNvSpPr txBox="1">
              <a:spLocks/>
            </p:cNvSpPr>
            <p:nvPr/>
          </p:nvSpPr>
          <p:spPr>
            <a:xfrm>
              <a:off x="1357290" y="3930518"/>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a:t>高带宽：</a:t>
              </a:r>
              <a:r>
                <a:rPr lang="zh-CN" altLang="en-US">
                  <a:solidFill>
                    <a:srgbClr val="C00000"/>
                  </a:solidFill>
                </a:rPr>
                <a:t>给游泳池充水</a:t>
              </a:r>
              <a:r>
                <a:rPr lang="zh-CN" altLang="en-US"/>
                <a:t>时希望从水龙头里同时流出大量的水，并且不介意是否存在延迟</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326906"/>
            <a:ext cx="5469818" cy="376916"/>
            <a:chOff x="1262422" y="2326906"/>
            <a:chExt cx="5469818" cy="376916"/>
          </a:xfrm>
        </p:grpSpPr>
        <p:pic>
          <p:nvPicPr>
            <p:cNvPr id="31" name="图片 30" descr="小点1.png"/>
            <p:cNvPicPr>
              <a:picLocks noChangeAspect="1"/>
            </p:cNvPicPr>
            <p:nvPr/>
          </p:nvPicPr>
          <p:blipFill>
            <a:blip r:embed="rId2" cstate="print"/>
            <a:stretch>
              <a:fillRect/>
            </a:stretch>
          </p:blipFill>
          <p:spPr>
            <a:xfrm>
              <a:off x="1262422" y="2420544"/>
              <a:ext cx="151066" cy="148997"/>
            </a:xfrm>
            <a:prstGeom prst="rect">
              <a:avLst/>
            </a:prstGeom>
            <a:effectLst/>
          </p:spPr>
        </p:pic>
        <p:sp>
          <p:nvSpPr>
            <p:cNvPr id="32" name="内容占位符 2"/>
            <p:cNvSpPr txBox="1">
              <a:spLocks/>
            </p:cNvSpPr>
            <p:nvPr/>
          </p:nvSpPr>
          <p:spPr>
            <a:xfrm>
              <a:off x="1394986" y="2326906"/>
              <a:ext cx="53372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玩游戏时的</a:t>
              </a:r>
              <a:r>
                <a:rPr lang="zh-CN" altLang="en-US" dirty="0">
                  <a:solidFill>
                    <a:srgbClr val="C00000"/>
                  </a:solidFill>
                </a:rPr>
                <a:t>低延迟</a:t>
              </a:r>
              <a:r>
                <a:rPr lang="zh-CN" altLang="en-US" dirty="0"/>
                <a:t>，调度算法的</a:t>
              </a:r>
              <a:r>
                <a:rPr lang="zh-CN" altLang="en-US" dirty="0">
                  <a:solidFill>
                    <a:srgbClr val="C00000"/>
                  </a:solidFill>
                </a:rPr>
                <a:t>低响应延迟</a:t>
              </a:r>
              <a:endParaRPr kumimoji="0" lang="zh-CN" altLang="en-US" sz="2000" b="1" i="0" u="none" strike="noStrike" kern="1200" cap="none" spc="0" normalizeH="0" baseline="0" noProof="0" dirty="0">
                <a:ln>
                  <a:noFill/>
                </a:ln>
                <a:solidFill>
                  <a:srgbClr val="C00000"/>
                </a:solidFill>
                <a:effectLst/>
                <a:uLnTx/>
                <a:uFillTx/>
              </a:endParaRPr>
            </a:p>
          </p:txBody>
        </p:sp>
      </p:grpSp>
      <p:grpSp>
        <p:nvGrpSpPr>
          <p:cNvPr id="6" name="组合 5"/>
          <p:cNvGrpSpPr/>
          <p:nvPr/>
        </p:nvGrpSpPr>
        <p:grpSpPr>
          <a:xfrm>
            <a:off x="1262422" y="2646898"/>
            <a:ext cx="2952388" cy="376916"/>
            <a:chOff x="1262422" y="2646898"/>
            <a:chExt cx="2952388" cy="376916"/>
          </a:xfrm>
        </p:grpSpPr>
        <p:pic>
          <p:nvPicPr>
            <p:cNvPr id="33" name="图片 32" descr="小点1.png"/>
            <p:cNvPicPr>
              <a:picLocks noChangeAspect="1"/>
            </p:cNvPicPr>
            <p:nvPr/>
          </p:nvPicPr>
          <p:blipFill>
            <a:blip r:embed="rId2" cstate="print"/>
            <a:stretch>
              <a:fillRect/>
            </a:stretch>
          </p:blipFill>
          <p:spPr>
            <a:xfrm>
              <a:off x="1262422" y="2740536"/>
              <a:ext cx="151066" cy="148997"/>
            </a:xfrm>
            <a:prstGeom prst="rect">
              <a:avLst/>
            </a:prstGeom>
            <a:effectLst/>
          </p:spPr>
        </p:pic>
        <p:sp>
          <p:nvSpPr>
            <p:cNvPr id="34" name="内容占位符 2"/>
            <p:cNvSpPr txBox="1">
              <a:spLocks/>
            </p:cNvSpPr>
            <p:nvPr/>
          </p:nvSpPr>
          <p:spPr>
            <a:xfrm>
              <a:off x="1394986" y="2646898"/>
              <a:ext cx="281982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这两个因素是独立的</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5239275" cy="591764"/>
            <a:chOff x="844893" y="1028010"/>
            <a:chExt cx="5239275" cy="591764"/>
          </a:xfrm>
        </p:grpSpPr>
        <p:sp>
          <p:nvSpPr>
            <p:cNvPr id="9" name="内容占位符 2"/>
            <p:cNvSpPr txBox="1">
              <a:spLocks/>
            </p:cNvSpPr>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调度算法的要求</a:t>
              </a:r>
              <a:endParaRPr lang="en-US" altLang="zh-CN" dirty="0"/>
            </a:p>
            <a:p>
              <a:r>
                <a:rPr lang="zh-CN" altLang="en-US" dirty="0"/>
                <a:t>   希望“</a:t>
              </a:r>
              <a:r>
                <a:rPr lang="zh-CN" altLang="en-US" dirty="0">
                  <a:solidFill>
                    <a:srgbClr val="C00000"/>
                  </a:solidFill>
                </a:rPr>
                <a:t>更快</a:t>
              </a:r>
              <a:r>
                <a:rPr lang="zh-CN" altLang="en-US" dirty="0"/>
                <a:t>”的服务</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470777"/>
              <a:ext cx="151066" cy="148997"/>
            </a:xfrm>
            <a:prstGeom prst="rect">
              <a:avLst/>
            </a:prstGeom>
            <a:effectLst/>
          </p:spPr>
        </p:pic>
      </p:grpSp>
    </p:spTree>
    <p:extLst>
      <p:ext uri="{BB962C8B-B14F-4D97-AF65-F5344CB8AC3E}">
        <p14:creationId xmlns:p14="http://schemas.microsoft.com/office/powerpoint/2010/main" val="21832829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处理机调度策略的响应时间目标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30379" y="1685466"/>
            <a:ext cx="6099075" cy="700998"/>
            <a:chOff x="830379" y="1685466"/>
            <a:chExt cx="6099075" cy="700998"/>
          </a:xfrm>
        </p:grpSpPr>
        <p:sp>
          <p:nvSpPr>
            <p:cNvPr id="15" name="内容占位符 2"/>
            <p:cNvSpPr txBox="1">
              <a:spLocks/>
            </p:cNvSpPr>
            <p:nvPr/>
          </p:nvSpPr>
          <p:spPr>
            <a:xfrm>
              <a:off x="1128462" y="1685466"/>
              <a:ext cx="30863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减少平均响应时间的波动</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62422" y="2152424"/>
              <a:ext cx="151066" cy="148997"/>
            </a:xfrm>
            <a:prstGeom prst="rect">
              <a:avLst/>
            </a:prstGeom>
            <a:effectLst/>
          </p:spPr>
        </p:pic>
        <p:sp>
          <p:nvSpPr>
            <p:cNvPr id="32" name="内容占位符 2"/>
            <p:cNvSpPr txBox="1">
              <a:spLocks/>
            </p:cNvSpPr>
            <p:nvPr/>
          </p:nvSpPr>
          <p:spPr>
            <a:xfrm>
              <a:off x="1394986" y="2009548"/>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在交互系统中，可预测性比高差异低平均更重要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28010"/>
            <a:ext cx="7039475" cy="719592"/>
            <a:chOff x="844893" y="1028010"/>
            <a:chExt cx="7039475"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减少响应时间</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64893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及时处理用户的输入请求，尽快将输出反馈给用户</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4" name="组合 3"/>
          <p:cNvGrpSpPr/>
          <p:nvPr/>
        </p:nvGrpSpPr>
        <p:grpSpPr>
          <a:xfrm>
            <a:off x="789985" y="2355726"/>
            <a:ext cx="5870247" cy="1000372"/>
            <a:chOff x="789985" y="2355726"/>
            <a:chExt cx="5870247" cy="1000372"/>
          </a:xfrm>
        </p:grpSpPr>
        <p:sp>
          <p:nvSpPr>
            <p:cNvPr id="24" name="内容占位符 2"/>
            <p:cNvSpPr txBox="1">
              <a:spLocks/>
            </p:cNvSpPr>
            <p:nvPr/>
          </p:nvSpPr>
          <p:spPr>
            <a:xfrm>
              <a:off x="1088068" y="2355726"/>
              <a:ext cx="45640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低延迟调度改善了用户的交互体验</a:t>
              </a:r>
            </a:p>
          </p:txBody>
        </p:sp>
        <p:sp>
          <p:nvSpPr>
            <p:cNvPr id="25" name="TextBox 11"/>
            <p:cNvSpPr txBox="1"/>
            <p:nvPr/>
          </p:nvSpPr>
          <p:spPr>
            <a:xfrm>
              <a:off x="789985" y="23557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内容占位符 2"/>
            <p:cNvSpPr txBox="1">
              <a:spLocks/>
            </p:cNvSpPr>
            <p:nvPr/>
          </p:nvSpPr>
          <p:spPr>
            <a:xfrm>
              <a:off x="1340078" y="2726538"/>
              <a:ext cx="5320154"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如果移动鼠标时，屏幕中的光标没动，</a:t>
              </a:r>
              <a:endParaRPr lang="en-US" altLang="zh-CN" dirty="0"/>
            </a:p>
            <a:p>
              <a:pPr marL="0" lvl="1" indent="0">
                <a:lnSpc>
                  <a:spcPct val="90000"/>
                </a:lnSpc>
              </a:pPr>
              <a:r>
                <a:rPr lang="zh-CN" altLang="en-US" dirty="0"/>
                <a:t>用户可能会重启电脑</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07514" y="2827896"/>
              <a:ext cx="151066" cy="148997"/>
            </a:xfrm>
            <a:prstGeom prst="rect">
              <a:avLst/>
            </a:prstGeom>
            <a:effectLst/>
          </p:spPr>
        </p:pic>
      </p:grpSp>
      <p:grpSp>
        <p:nvGrpSpPr>
          <p:cNvPr id="5" name="组合 4"/>
          <p:cNvGrpSpPr/>
          <p:nvPr/>
        </p:nvGrpSpPr>
        <p:grpSpPr>
          <a:xfrm>
            <a:off x="827584" y="3295250"/>
            <a:ext cx="4456001" cy="428628"/>
            <a:chOff x="827584" y="3295250"/>
            <a:chExt cx="4456001" cy="428628"/>
          </a:xfrm>
        </p:grpSpPr>
        <p:sp>
          <p:nvSpPr>
            <p:cNvPr id="33" name="内容占位符 2"/>
            <p:cNvSpPr txBox="1">
              <a:spLocks/>
            </p:cNvSpPr>
            <p:nvPr/>
          </p:nvSpPr>
          <p:spPr>
            <a:xfrm>
              <a:off x="1125667" y="329525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响应时间是操作系统的计算延迟</a:t>
              </a:r>
            </a:p>
          </p:txBody>
        </p:sp>
        <p:sp>
          <p:nvSpPr>
            <p:cNvPr id="34" name="TextBox 32"/>
            <p:cNvSpPr txBox="1"/>
            <p:nvPr/>
          </p:nvSpPr>
          <p:spPr>
            <a:xfrm>
              <a:off x="827584" y="32952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758878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4685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处理机调度策略的吞吐量目标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08484"/>
            <a:ext cx="5370181" cy="1072702"/>
            <a:chOff x="844893" y="808484"/>
            <a:chExt cx="5370181" cy="1072702"/>
          </a:xfrm>
        </p:grpSpPr>
        <p:sp>
          <p:nvSpPr>
            <p:cNvPr id="17" name="内容占位符 2"/>
            <p:cNvSpPr txBox="1">
              <a:spLocks/>
            </p:cNvSpPr>
            <p:nvPr/>
          </p:nvSpPr>
          <p:spPr>
            <a:xfrm>
              <a:off x="1142976" y="808484"/>
              <a:ext cx="27860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增加吞吐量</a:t>
              </a:r>
              <a:endParaRPr lang="zh-CN" altLang="en-US" dirty="0"/>
            </a:p>
          </p:txBody>
        </p:sp>
        <p:sp>
          <p:nvSpPr>
            <p:cNvPr id="18" name="TextBox 17"/>
            <p:cNvSpPr txBox="1"/>
            <p:nvPr/>
          </p:nvSpPr>
          <p:spPr>
            <a:xfrm>
              <a:off x="844893" y="8084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1294036"/>
              <a:ext cx="151066" cy="148997"/>
            </a:xfrm>
            <a:prstGeom prst="rect">
              <a:avLst/>
            </a:prstGeom>
            <a:effectLst/>
          </p:spPr>
        </p:pic>
        <p:sp>
          <p:nvSpPr>
            <p:cNvPr id="36" name="内容占位符 2"/>
            <p:cNvSpPr txBox="1">
              <a:spLocks/>
            </p:cNvSpPr>
            <p:nvPr/>
          </p:nvSpPr>
          <p:spPr>
            <a:xfrm>
              <a:off x="1394986" y="1151160"/>
              <a:ext cx="4820088" cy="4572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a:t>减少开销（操作系统开销，上下文切换）</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53754" y="1636712"/>
              <a:ext cx="151066" cy="148997"/>
            </a:xfrm>
            <a:prstGeom prst="rect">
              <a:avLst/>
            </a:prstGeom>
            <a:effectLst/>
          </p:spPr>
        </p:pic>
        <p:sp>
          <p:nvSpPr>
            <p:cNvPr id="26" name="内容占位符 2"/>
            <p:cNvSpPr txBox="1">
              <a:spLocks/>
            </p:cNvSpPr>
            <p:nvPr/>
          </p:nvSpPr>
          <p:spPr>
            <a:xfrm>
              <a:off x="1386318" y="1493836"/>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a:t>系统资源的高效利用（CPU，I/O设备）</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852158"/>
            <a:ext cx="3727107" cy="719592"/>
            <a:chOff x="844893" y="1852158"/>
            <a:chExt cx="3727107" cy="719592"/>
          </a:xfrm>
        </p:grpSpPr>
        <p:pic>
          <p:nvPicPr>
            <p:cNvPr id="29" name="图片 28" descr="小点1.png"/>
            <p:cNvPicPr>
              <a:picLocks noChangeAspect="1"/>
            </p:cNvPicPr>
            <p:nvPr/>
          </p:nvPicPr>
          <p:blipFill>
            <a:blip r:embed="rId2" cstate="print"/>
            <a:stretch>
              <a:fillRect/>
            </a:stretch>
          </p:blipFill>
          <p:spPr>
            <a:xfrm>
              <a:off x="1262422" y="2295300"/>
              <a:ext cx="151066" cy="148997"/>
            </a:xfrm>
            <a:prstGeom prst="rect">
              <a:avLst/>
            </a:prstGeom>
            <a:effectLst/>
          </p:spPr>
        </p:pic>
        <p:sp>
          <p:nvSpPr>
            <p:cNvPr id="19" name="内容占位符 2"/>
            <p:cNvSpPr txBox="1">
              <a:spLocks/>
            </p:cNvSpPr>
            <p:nvPr/>
          </p:nvSpPr>
          <p:spPr>
            <a:xfrm>
              <a:off x="1142976" y="1852158"/>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solidFill>
                    <a:srgbClr val="C00000"/>
                  </a:solidFill>
                </a:rPr>
                <a:t>减少等待时间</a:t>
              </a:r>
            </a:p>
          </p:txBody>
        </p:sp>
        <p:sp>
          <p:nvSpPr>
            <p:cNvPr id="20" name="TextBox 19"/>
            <p:cNvSpPr txBox="1"/>
            <p:nvPr/>
          </p:nvSpPr>
          <p:spPr>
            <a:xfrm>
              <a:off x="844893" y="1852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a:spLocks/>
            </p:cNvSpPr>
            <p:nvPr/>
          </p:nvSpPr>
          <p:spPr>
            <a:xfrm>
              <a:off x="1394986" y="2194834"/>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减少每个进程的等待时间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30379" y="2513530"/>
            <a:ext cx="5884761" cy="1013304"/>
            <a:chOff x="830379" y="2513530"/>
            <a:chExt cx="5884761" cy="1013304"/>
          </a:xfrm>
        </p:grpSpPr>
        <p:sp>
          <p:nvSpPr>
            <p:cNvPr id="24" name="内容占位符 2"/>
            <p:cNvSpPr txBox="1">
              <a:spLocks/>
            </p:cNvSpPr>
            <p:nvPr/>
          </p:nvSpPr>
          <p:spPr>
            <a:xfrm>
              <a:off x="1128462" y="2513530"/>
              <a:ext cx="54597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操作系统需要保证吞吐量不受用户交互的影响</a:t>
              </a:r>
            </a:p>
          </p:txBody>
        </p:sp>
        <p:sp>
          <p:nvSpPr>
            <p:cNvPr id="25" name="TextBox 15"/>
            <p:cNvSpPr txBox="1"/>
            <p:nvPr/>
          </p:nvSpPr>
          <p:spPr>
            <a:xfrm>
              <a:off x="830379" y="251353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2" cstate="print"/>
            <a:stretch>
              <a:fillRect/>
            </a:stretch>
          </p:blipFill>
          <p:spPr>
            <a:xfrm>
              <a:off x="1262422" y="2980488"/>
              <a:ext cx="151066" cy="148997"/>
            </a:xfrm>
            <a:prstGeom prst="rect">
              <a:avLst/>
            </a:prstGeom>
            <a:effectLst/>
          </p:spPr>
        </p:pic>
        <p:sp>
          <p:nvSpPr>
            <p:cNvPr id="28" name="内容占位符 2"/>
            <p:cNvSpPr txBox="1">
              <a:spLocks/>
            </p:cNvSpPr>
            <p:nvPr/>
          </p:nvSpPr>
          <p:spPr>
            <a:xfrm>
              <a:off x="1394986" y="2886850"/>
              <a:ext cx="5320154" cy="6399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操作系统必须不时进行调度，即使存在许多交互任务</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30379" y="3439266"/>
            <a:ext cx="4456001" cy="428628"/>
            <a:chOff x="830379" y="3439266"/>
            <a:chExt cx="4456001" cy="428628"/>
          </a:xfrm>
        </p:grpSpPr>
        <p:sp>
          <p:nvSpPr>
            <p:cNvPr id="33" name="内容占位符 2"/>
            <p:cNvSpPr txBox="1">
              <a:spLocks/>
            </p:cNvSpPr>
            <p:nvPr/>
          </p:nvSpPr>
          <p:spPr>
            <a:xfrm>
              <a:off x="1128462" y="3439266"/>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吞吐量是操作系统的计算带宽</a:t>
              </a:r>
            </a:p>
          </p:txBody>
        </p:sp>
        <p:sp>
          <p:nvSpPr>
            <p:cNvPr id="34" name="TextBox 24"/>
            <p:cNvSpPr txBox="1"/>
            <p:nvPr/>
          </p:nvSpPr>
          <p:spPr>
            <a:xfrm>
              <a:off x="830379" y="3439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042549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9548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处理机调度的公平性目标</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28010"/>
            <a:ext cx="2012595" cy="428628"/>
            <a:chOff x="844893" y="1028010"/>
            <a:chExt cx="2012595" cy="428628"/>
          </a:xfrm>
        </p:grpSpPr>
        <p:sp>
          <p:nvSpPr>
            <p:cNvPr id="9" name="内容占位符 2"/>
            <p:cNvSpPr txBox="1">
              <a:spLocks/>
            </p:cNvSpPr>
            <p:nvPr/>
          </p:nvSpPr>
          <p:spPr>
            <a:xfrm>
              <a:off x="1142976" y="1028010"/>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公平的定义</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752261"/>
            <a:ext cx="4317690" cy="425670"/>
            <a:chOff x="1262422" y="2427734"/>
            <a:chExt cx="4317690" cy="425670"/>
          </a:xfrm>
        </p:grpSpPr>
        <p:pic>
          <p:nvPicPr>
            <p:cNvPr id="31" name="图片 30" descr="小点1.png"/>
            <p:cNvPicPr>
              <a:picLocks noChangeAspect="1"/>
            </p:cNvPicPr>
            <p:nvPr/>
          </p:nvPicPr>
          <p:blipFill>
            <a:blip r:embed="rId2" cstate="print"/>
            <a:stretch>
              <a:fillRect/>
            </a:stretch>
          </p:blipFill>
          <p:spPr>
            <a:xfrm>
              <a:off x="1262422" y="2533846"/>
              <a:ext cx="151066" cy="148997"/>
            </a:xfrm>
            <a:prstGeom prst="rect">
              <a:avLst/>
            </a:prstGeom>
            <a:effectLst/>
          </p:spPr>
        </p:pic>
        <p:sp>
          <p:nvSpPr>
            <p:cNvPr id="32" name="内容占位符 2"/>
            <p:cNvSpPr txBox="1">
              <a:spLocks/>
            </p:cNvSpPr>
            <p:nvPr/>
          </p:nvSpPr>
          <p:spPr>
            <a:xfrm>
              <a:off x="1394986" y="2427734"/>
              <a:ext cx="418512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保证每个进程的等待时间相同</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30379" y="2126009"/>
            <a:ext cx="4456001" cy="428628"/>
            <a:chOff x="830379" y="2928940"/>
            <a:chExt cx="4456001" cy="428628"/>
          </a:xfrm>
        </p:grpSpPr>
        <p:sp>
          <p:nvSpPr>
            <p:cNvPr id="24" name="内容占位符 2"/>
            <p:cNvSpPr txBox="1">
              <a:spLocks/>
            </p:cNvSpPr>
            <p:nvPr/>
          </p:nvSpPr>
          <p:spPr>
            <a:xfrm>
              <a:off x="1128462" y="292894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公平通常会增加平均响应时间</a:t>
              </a:r>
            </a:p>
          </p:txBody>
        </p:sp>
        <p:sp>
          <p:nvSpPr>
            <p:cNvPr id="25" name="TextBox 24"/>
            <p:cNvSpPr txBox="1"/>
            <p:nvPr/>
          </p:nvSpPr>
          <p:spPr>
            <a:xfrm>
              <a:off x="830379" y="29289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89736"/>
            <a:ext cx="4381148" cy="415246"/>
            <a:chOff x="1262422" y="1389736"/>
            <a:chExt cx="4381148" cy="415246"/>
          </a:xfrm>
        </p:grpSpPr>
        <p:sp>
          <p:nvSpPr>
            <p:cNvPr id="30" name="内容占位符 2"/>
            <p:cNvSpPr txBox="1">
              <a:spLocks/>
            </p:cNvSpPr>
            <p:nvPr/>
          </p:nvSpPr>
          <p:spPr>
            <a:xfrm>
              <a:off x="1394986" y="1389736"/>
              <a:ext cx="4248584"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保证每个进程占用相同的CPU时间</a:t>
              </a:r>
              <a:endPar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2" cstate="print"/>
            <a:stretch>
              <a:fillRect/>
            </a:stretch>
          </p:blipFill>
          <p:spPr>
            <a:xfrm>
              <a:off x="1262422" y="1481130"/>
              <a:ext cx="151066" cy="148997"/>
            </a:xfrm>
            <a:prstGeom prst="rect">
              <a:avLst/>
            </a:prstGeom>
            <a:effectLst/>
          </p:spPr>
        </p:pic>
      </p:grpSp>
      <p:grpSp>
        <p:nvGrpSpPr>
          <p:cNvPr id="6" name="组合 5"/>
          <p:cNvGrpSpPr/>
          <p:nvPr/>
        </p:nvGrpSpPr>
        <p:grpSpPr>
          <a:xfrm>
            <a:off x="1563272" y="1727534"/>
            <a:ext cx="5809182" cy="741822"/>
            <a:chOff x="1563272" y="1727534"/>
            <a:chExt cx="5809182" cy="741822"/>
          </a:xfrm>
        </p:grpSpPr>
        <p:sp>
          <p:nvSpPr>
            <p:cNvPr id="18" name="内容占位符 2"/>
            <p:cNvSpPr txBox="1">
              <a:spLocks/>
            </p:cNvSpPr>
            <p:nvPr/>
          </p:nvSpPr>
          <p:spPr>
            <a:xfrm>
              <a:off x="1714338" y="1727534"/>
              <a:ext cx="5658116" cy="7418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a:t>这公平么？</a:t>
              </a:r>
              <a:endParaRPr lang="en-US" altLang="zh-CN" sz="1800" dirty="0"/>
            </a:p>
            <a:p>
              <a:pPr marL="0" lvl="0" indent="0">
                <a:spcBef>
                  <a:spcPct val="20000"/>
                </a:spcBef>
              </a:pPr>
              <a:r>
                <a:rPr lang="zh-CN" altLang="en-US" sz="1800" dirty="0"/>
                <a:t>一个用户比其他用户运行更多的进程时，怎么办？</a:t>
              </a:r>
            </a:p>
          </p:txBody>
        </p:sp>
        <p:pic>
          <p:nvPicPr>
            <p:cNvPr id="19" name="图片 18" descr="小点1.png"/>
            <p:cNvPicPr>
              <a:picLocks noChangeAspect="1"/>
            </p:cNvPicPr>
            <p:nvPr/>
          </p:nvPicPr>
          <p:blipFill>
            <a:blip r:embed="rId2" cstate="print"/>
            <a:stretch>
              <a:fillRect/>
            </a:stretch>
          </p:blipFill>
          <p:spPr>
            <a:xfrm>
              <a:off x="1563272" y="1841403"/>
              <a:ext cx="151066" cy="148997"/>
            </a:xfrm>
            <a:prstGeom prst="rect">
              <a:avLst/>
            </a:prstGeom>
            <a:effectLst/>
          </p:spPr>
        </p:pic>
        <p:pic>
          <p:nvPicPr>
            <p:cNvPr id="20" name="图片 19" descr="小点1.png"/>
            <p:cNvPicPr>
              <a:picLocks noChangeAspect="1"/>
            </p:cNvPicPr>
            <p:nvPr/>
          </p:nvPicPr>
          <p:blipFill>
            <a:blip r:embed="rId2" cstate="print"/>
            <a:stretch>
              <a:fillRect/>
            </a:stretch>
          </p:blipFill>
          <p:spPr>
            <a:xfrm>
              <a:off x="1563272" y="2179201"/>
              <a:ext cx="151066" cy="148997"/>
            </a:xfrm>
            <a:prstGeom prst="rect">
              <a:avLst/>
            </a:prstGeom>
            <a:effectLst/>
          </p:spPr>
        </p:pic>
      </p:grpSp>
    </p:spTree>
    <p:extLst>
      <p:ext uri="{BB962C8B-B14F-4D97-AF65-F5344CB8AC3E}">
        <p14:creationId xmlns:p14="http://schemas.microsoft.com/office/powerpoint/2010/main" val="34642450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nodeType="clickEffect">
                                  <p:stCondLst>
                                    <p:cond delay="0"/>
                                  </p:stCondLst>
                                  <p:childTnLst>
                                    <p:animEffect transition="out" filter="wipe(left)">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4009</Words>
  <Application>Microsoft Office PowerPoint</Application>
  <PresentationFormat>全屏显示(16:9)</PresentationFormat>
  <Paragraphs>942</Paragraphs>
  <Slides>55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Monotype Sorts</vt:lpstr>
      <vt:lpstr>MS PGothic</vt:lpstr>
      <vt:lpstr>微软雅黑</vt:lpstr>
      <vt:lpstr>张海山锐谐体2.0-授权联系：Samtype@QQ.com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张 乐天</cp:lastModifiedBy>
  <cp:revision>632</cp:revision>
  <dcterms:created xsi:type="dcterms:W3CDTF">2015-01-11T06:38:50Z</dcterms:created>
  <dcterms:modified xsi:type="dcterms:W3CDTF">2022-11-15T14:04:24Z</dcterms:modified>
</cp:coreProperties>
</file>