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306" r:id="rId2"/>
    <p:sldId id="551" r:id="rId3"/>
    <p:sldId id="499" r:id="rId4"/>
    <p:sldId id="497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56" r:id="rId15"/>
    <p:sldId id="517" r:id="rId16"/>
    <p:sldId id="557" r:id="rId17"/>
    <p:sldId id="510" r:id="rId18"/>
    <p:sldId id="511" r:id="rId19"/>
    <p:sldId id="500" r:id="rId20"/>
    <p:sldId id="512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9" r:id="rId30"/>
    <p:sldId id="566" r:id="rId31"/>
    <p:sldId id="568" r:id="rId32"/>
    <p:sldId id="567" r:id="rId33"/>
    <p:sldId id="495" r:id="rId34"/>
    <p:sldId id="518" r:id="rId35"/>
    <p:sldId id="520" r:id="rId36"/>
    <p:sldId id="571" r:id="rId37"/>
    <p:sldId id="572" r:id="rId38"/>
    <p:sldId id="573" r:id="rId39"/>
    <p:sldId id="574" r:id="rId40"/>
    <p:sldId id="575" r:id="rId41"/>
    <p:sldId id="576" r:id="rId42"/>
    <p:sldId id="577" r:id="rId43"/>
    <p:sldId id="578" r:id="rId44"/>
    <p:sldId id="579" r:id="rId45"/>
    <p:sldId id="580" r:id="rId46"/>
    <p:sldId id="581" r:id="rId47"/>
    <p:sldId id="582" r:id="rId48"/>
    <p:sldId id="525" r:id="rId49"/>
    <p:sldId id="526" r:id="rId50"/>
    <p:sldId id="527" r:id="rId51"/>
    <p:sldId id="532" r:id="rId52"/>
    <p:sldId id="531" r:id="rId53"/>
    <p:sldId id="530" r:id="rId54"/>
    <p:sldId id="529" r:id="rId55"/>
    <p:sldId id="528" r:id="rId56"/>
    <p:sldId id="533" r:id="rId57"/>
    <p:sldId id="534" r:id="rId58"/>
    <p:sldId id="584" r:id="rId59"/>
    <p:sldId id="585" r:id="rId60"/>
    <p:sldId id="544" r:id="rId61"/>
    <p:sldId id="586" r:id="rId62"/>
    <p:sldId id="555" r:id="rId63"/>
    <p:sldId id="554" r:id="rId64"/>
    <p:sldId id="553" r:id="rId65"/>
    <p:sldId id="587" r:id="rId66"/>
    <p:sldId id="588" r:id="rId67"/>
    <p:sldId id="546" r:id="rId68"/>
    <p:sldId id="589" r:id="rId69"/>
    <p:sldId id="590" r:id="rId70"/>
    <p:sldId id="591" r:id="rId71"/>
    <p:sldId id="592" r:id="rId72"/>
    <p:sldId id="593" r:id="rId7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11">
          <p15:clr>
            <a:srgbClr val="A4A3A4"/>
          </p15:clr>
        </p15:guide>
        <p15:guide id="4" pos="3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C647C6"/>
    <a:srgbClr val="0EB1C8"/>
    <a:srgbClr val="CCFFFF"/>
    <a:srgbClr val="33FFFF"/>
    <a:srgbClr val="FFF9B1"/>
    <a:srgbClr val="FDD000"/>
    <a:srgbClr val="339900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8" autoAdjust="0"/>
    <p:restoredTop sz="80541" autoAdjust="0"/>
  </p:normalViewPr>
  <p:slideViewPr>
    <p:cSldViewPr>
      <p:cViewPr varScale="1">
        <p:scale>
          <a:sx n="106" d="100"/>
          <a:sy n="106" d="100"/>
        </p:scale>
        <p:origin x="696" y="77"/>
      </p:cViewPr>
      <p:guideLst>
        <p:guide orient="horz" pos="1620"/>
        <p:guide pos="2880"/>
        <p:guide orient="horz" pos="1711"/>
        <p:guide pos="31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2022/11/16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5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2022/11/16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59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numWaiting++;</a:t>
            </a:r>
            <a:r>
              <a:rPr lang="zh-CN" altLang="en-US"/>
              <a:t> 正数表示有线程处于等待状态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43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把自己放到等待队列当中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8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release( lock ); //</a:t>
            </a:r>
            <a:r>
              <a:rPr lang="zh-CN" altLang="en-US"/>
              <a:t>释放管程的互斥访问权</a:t>
            </a:r>
            <a:endParaRPr lang="en-US" altLang="zh-CN"/>
          </a:p>
          <a:p>
            <a:r>
              <a:rPr lang="en-US" altLang="zh-CN"/>
              <a:t>schedule( ); //</a:t>
            </a:r>
            <a:r>
              <a:rPr lang="zh-CN" altLang="en-US"/>
              <a:t>执行调度，有了调度之后，就可以切换到另外的进程或者是线程来执行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373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require( lock ); // </a:t>
            </a:r>
            <a:r>
              <a:rPr lang="zh-CN" altLang="en-US"/>
              <a:t>等到它回来的时候，再去请求管程的访问权限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9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803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把该线程从等待队列中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13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把该线程从等待队列中移出，放到就绪队列中，让它可以执行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72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把</a:t>
            </a:r>
            <a:r>
              <a:rPr lang="en-US" altLang="zh-CN"/>
              <a:t>numWaiting</a:t>
            </a:r>
            <a:r>
              <a:rPr lang="zh-CN" altLang="en-US"/>
              <a:t>的计数减</a:t>
            </a:r>
            <a:r>
              <a:rPr lang="en-US" altLang="zh-CN"/>
              <a:t>1</a:t>
            </a:r>
            <a:r>
              <a:rPr lang="zh-CN" altLang="en-US"/>
              <a:t>，即表征等待队列中线程的数目少了一个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68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初始化定义：两个条件变量，一个入口的锁</a:t>
            </a:r>
            <a:endParaRPr lang="en-US" altLang="zh-CN"/>
          </a:p>
          <a:p>
            <a:r>
              <a:rPr lang="en-US" altLang="zh-CN"/>
              <a:t>count </a:t>
            </a:r>
            <a:r>
              <a:rPr lang="zh-CN" altLang="en-US"/>
              <a:t>表示写在缓冲区中的数据的数目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707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641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操作系统在执行它的代码的时候，它的优先级高于进程的用户代码，所以它能保证它在执行的过程当中不受应用进程的代码执行的干扰，从而保证了</a:t>
            </a:r>
            <a:r>
              <a:rPr lang="en-US" altLang="zh-CN"/>
              <a:t>PV</a:t>
            </a:r>
            <a:r>
              <a:rPr lang="zh-CN" altLang="en-US"/>
              <a:t>操作的原子性。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线程不会被无限期阻塞在</a:t>
            </a:r>
            <a:r>
              <a:rPr lang="en-US" altLang="zh-CN"/>
              <a:t>P( )</a:t>
            </a:r>
            <a:r>
              <a:rPr lang="zh-CN" altLang="en-US"/>
              <a:t>操作，它一定会结束，这是由于操作系统在这里起的作用。那实际系统上，</a:t>
            </a:r>
            <a:r>
              <a:rPr lang="en-US" altLang="zh-CN"/>
              <a:t>P</a:t>
            </a:r>
            <a:r>
              <a:rPr lang="zh-CN" altLang="en-US"/>
              <a:t>操作后面有一个等的最长时限的参数，超时之后它直接错误返回。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自旋锁不能实现先进先出，因为自旋锁需要占用</a:t>
            </a:r>
            <a:r>
              <a:rPr lang="en-US" altLang="zh-CN"/>
              <a:t>CPU</a:t>
            </a:r>
            <a:r>
              <a:rPr lang="zh-CN" altLang="en-US"/>
              <a:t>，一直保持查询。临界区使用者退出，将</a:t>
            </a:r>
            <a:r>
              <a:rPr lang="en-US" altLang="zh-CN"/>
              <a:t>value</a:t>
            </a:r>
            <a:r>
              <a:rPr lang="zh-CN" altLang="en-US"/>
              <a:t>值置</a:t>
            </a:r>
            <a:r>
              <a:rPr lang="en-US" altLang="zh-CN"/>
              <a:t>0</a:t>
            </a:r>
            <a:r>
              <a:rPr lang="zh-CN" altLang="en-US"/>
              <a:t>，临界区的下一个的进入者是第一个去查询的进程，即第一个执行</a:t>
            </a:r>
            <a:r>
              <a:rPr lang="en-US" altLang="zh-CN"/>
              <a:t>test-and-set(value)</a:t>
            </a:r>
            <a:r>
              <a:rPr lang="zh-CN" altLang="en-US"/>
              <a:t>的进程。那么就可能存在这样一种情况，某个等待临界区资源的进程虽然一直保持查询，但总是被其他等待临界区资源的进程抢先，即发生了饥饿现象。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291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用信号量解决生产者</a:t>
            </a:r>
            <a:r>
              <a:rPr lang="en-US" altLang="zh-CN"/>
              <a:t>-</a:t>
            </a:r>
            <a:r>
              <a:rPr lang="zh-CN" altLang="en-US"/>
              <a:t>消费者问题的时候，必须先检查缓冲区的状态，然后再申请互斥操作。在管程中这两个步骤顺序先后颠倒也并无影响，管程在内部检查的时候，如果不成功还可以放弃管程的互斥访问权限。而对于信号量的实现，进入到临界区中，已经占用了对缓冲区的互斥访问，别的进程就再进不来了，因为进入临界区的进程不能够放弃。这就是这两者间的区别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52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Hansen</a:t>
            </a:r>
            <a:r>
              <a:rPr lang="zh-CN" altLang="en-US"/>
              <a:t>管程中，一个线程</a:t>
            </a:r>
            <a:r>
              <a:rPr lang="en-US" altLang="zh-CN"/>
              <a:t>T1</a:t>
            </a:r>
            <a:r>
              <a:rPr lang="zh-CN" altLang="en-US"/>
              <a:t>等待条件变量，那么它进入等待状态，这时候允许线程</a:t>
            </a:r>
            <a:r>
              <a:rPr lang="en-US" altLang="zh-CN"/>
              <a:t>T2</a:t>
            </a:r>
            <a:r>
              <a:rPr lang="zh-CN" altLang="en-US"/>
              <a:t>开始执行。在</a:t>
            </a:r>
            <a:r>
              <a:rPr lang="en-US" altLang="zh-CN"/>
              <a:t>T2</a:t>
            </a:r>
            <a:r>
              <a:rPr lang="zh-CN" altLang="en-US"/>
              <a:t>执行过程当中，等待的条件成立，</a:t>
            </a:r>
            <a:r>
              <a:rPr lang="en-US" altLang="zh-CN"/>
              <a:t>T2</a:t>
            </a:r>
            <a:r>
              <a:rPr lang="zh-CN" altLang="en-US"/>
              <a:t>就给了一个释放，允许</a:t>
            </a:r>
            <a:r>
              <a:rPr lang="en-US" altLang="zh-CN"/>
              <a:t>x</a:t>
            </a:r>
            <a:r>
              <a:rPr lang="zh-CN" altLang="en-US"/>
              <a:t>条件变量所对应的线程可以开始运行。在</a:t>
            </a:r>
            <a:r>
              <a:rPr lang="en-US" altLang="zh-CN"/>
              <a:t>Hansen</a:t>
            </a:r>
            <a:r>
              <a:rPr lang="zh-CN" altLang="en-US"/>
              <a:t>中，释放完了以后</a:t>
            </a:r>
            <a:r>
              <a:rPr lang="en-US" altLang="zh-CN"/>
              <a:t>T2</a:t>
            </a:r>
            <a:r>
              <a:rPr lang="zh-CN" altLang="en-US"/>
              <a:t>还会继续执行，一直到它放弃管程的互斥访问权限，然后</a:t>
            </a:r>
            <a:r>
              <a:rPr lang="en-US" altLang="zh-CN"/>
              <a:t>T1</a:t>
            </a:r>
            <a:r>
              <a:rPr lang="zh-CN" altLang="en-US"/>
              <a:t>才恢复执行。这种做法意味着当前正在执行的这个线程更优先。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Hoare</a:t>
            </a:r>
            <a:r>
              <a:rPr lang="zh-CN" altLang="en-US"/>
              <a:t>管程中，第一个线程执行到等待条件变量的时候进入等待状态，</a:t>
            </a:r>
            <a:r>
              <a:rPr lang="en-US" altLang="zh-CN"/>
              <a:t>T2</a:t>
            </a:r>
            <a:r>
              <a:rPr lang="zh-CN" altLang="en-US"/>
              <a:t>开始执行。</a:t>
            </a:r>
            <a:r>
              <a:rPr lang="en-US" altLang="zh-CN"/>
              <a:t>T2</a:t>
            </a:r>
            <a:r>
              <a:rPr lang="zh-CN" altLang="en-US"/>
              <a:t>在</a:t>
            </a:r>
            <a:r>
              <a:rPr lang="en-US" altLang="zh-CN"/>
              <a:t>T1</a:t>
            </a:r>
            <a:r>
              <a:rPr lang="zh-CN" altLang="en-US"/>
              <a:t>等待的事件已经出现时，唤醒</a:t>
            </a:r>
            <a:r>
              <a:rPr lang="en-US" altLang="zh-CN"/>
              <a:t>T1</a:t>
            </a:r>
            <a:r>
              <a:rPr lang="zh-CN" altLang="en-US"/>
              <a:t>，唤醒完之后，它立即放弃管程的互斥访问权，这时候</a:t>
            </a:r>
            <a:r>
              <a:rPr lang="en-US" altLang="zh-CN"/>
              <a:t>T1</a:t>
            </a:r>
            <a:r>
              <a:rPr lang="zh-CN" altLang="en-US"/>
              <a:t>马上开始执行，等它结束之后，</a:t>
            </a:r>
            <a:r>
              <a:rPr lang="en-US" altLang="zh-CN"/>
              <a:t>T2</a:t>
            </a:r>
            <a:r>
              <a:rPr lang="zh-CN" altLang="en-US"/>
              <a:t>再继续执行。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83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第二个效率低是因为它多了一次切换，但第二个的行为确定性会更好一些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61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存在这样一种情况：五个哲学家都同时拿起自己左边的叉子，然后都发现自己右边的叉子没有了，即出现了死锁现象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877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正确但是低效，性能不好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36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86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偶数编号的哲学家先拿左边的再拿右边的</a:t>
            </a:r>
            <a:endParaRPr lang="en-US" altLang="zh-CN"/>
          </a:p>
          <a:p>
            <a:r>
              <a:rPr lang="zh-CN" altLang="en-US"/>
              <a:t>奇数编号的哲学家先拿右边的再拿左边的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996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23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AR    </a:t>
            </a:r>
            <a:r>
              <a:rPr lang="zh-CN" altLang="en-US"/>
              <a:t>当前正在读的读者</a:t>
            </a:r>
            <a:endParaRPr lang="en-US" altLang="zh-CN"/>
          </a:p>
          <a:p>
            <a:r>
              <a:rPr lang="en-US" altLang="zh-CN"/>
              <a:t>AW   </a:t>
            </a:r>
            <a:r>
              <a:rPr lang="zh-CN" altLang="en-US"/>
              <a:t>当前正在写的写者</a:t>
            </a:r>
            <a:endParaRPr lang="en-US" altLang="zh-CN"/>
          </a:p>
          <a:p>
            <a:r>
              <a:rPr lang="en-US" altLang="zh-CN"/>
              <a:t>WR   </a:t>
            </a:r>
            <a:r>
              <a:rPr lang="zh-CN" altLang="en-US"/>
              <a:t>等待读的读者</a:t>
            </a:r>
            <a:endParaRPr lang="en-US" altLang="zh-CN"/>
          </a:p>
          <a:p>
            <a:r>
              <a:rPr lang="en-US" altLang="zh-CN"/>
              <a:t>WW  </a:t>
            </a:r>
            <a:r>
              <a:rPr lang="zh-CN" altLang="en-US"/>
              <a:t>等待写的写者</a:t>
            </a:r>
            <a:r>
              <a:rPr lang="en-US" altLang="zh-CN"/>
              <a:t> 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399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( AW + WW ) &gt; 0 </a:t>
            </a:r>
            <a:r>
              <a:rPr lang="zh-CN" altLang="en-US"/>
              <a:t>：如果正在有写者在写或者有写者在申请写，就将读者置入等待队列。也就是说写者是优先的。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1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PV</a:t>
            </a:r>
            <a:r>
              <a:rPr lang="zh-CN" altLang="en-US"/>
              <a:t>操作的原子性是由操作系统来保护的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软件方法的最大问题就在于 </a:t>
            </a:r>
            <a:r>
              <a:rPr lang="en-US" altLang="zh-CN"/>
              <a:t>sem-- </a:t>
            </a:r>
            <a:r>
              <a:rPr lang="zh-CN" altLang="en-US"/>
              <a:t>和后面的 </a:t>
            </a:r>
            <a:r>
              <a:rPr lang="en-US" altLang="zh-CN"/>
              <a:t>if(sem&lt;0){…} </a:t>
            </a:r>
            <a:r>
              <a:rPr lang="zh-CN" altLang="en-US"/>
              <a:t>中间可能会中断，就会产生很多的麻烦。现在有了操作系统的保护，</a:t>
            </a:r>
            <a:r>
              <a:rPr lang="en-US" altLang="zh-CN"/>
              <a:t>PV</a:t>
            </a:r>
            <a:r>
              <a:rPr lang="zh-CN" altLang="en-US"/>
              <a:t>操作的执行就不会被打断。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88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79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( AW + AR ) &gt; 0 </a:t>
            </a:r>
            <a:r>
              <a:rPr lang="zh-CN" altLang="en-US"/>
              <a:t>：有正在写的写者或是有正在读的读者，就等待；也就是说，如果有等待申请读的读者，则不等待。即写者优先。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8521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优先唤醒等待写的写者；如果没有，唤醒等待读的读者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从而可以看出，这整个管程实现是写者优先的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管程能够简化同步问题的实现方法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42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如果只有</a:t>
            </a:r>
            <a:r>
              <a:rPr lang="en-US" altLang="zh-CN"/>
              <a:t>P</a:t>
            </a:r>
            <a:r>
              <a:rPr lang="zh-CN" altLang="en-US"/>
              <a:t>操作没有</a:t>
            </a:r>
            <a:r>
              <a:rPr lang="en-US" altLang="zh-CN"/>
              <a:t>V</a:t>
            </a:r>
            <a:r>
              <a:rPr lang="zh-CN" altLang="en-US"/>
              <a:t>操作，即只申请不释放，临界区没有线程，但是也没有线程能进去；</a:t>
            </a:r>
            <a:endParaRPr lang="en-US" altLang="zh-CN"/>
          </a:p>
          <a:p>
            <a:r>
              <a:rPr lang="zh-CN" altLang="en-US"/>
              <a:t>如果只有</a:t>
            </a:r>
            <a:r>
              <a:rPr lang="en-US" altLang="zh-CN"/>
              <a:t>V</a:t>
            </a:r>
            <a:r>
              <a:rPr lang="zh-CN" altLang="en-US"/>
              <a:t>操作没有</a:t>
            </a:r>
            <a:r>
              <a:rPr lang="en-US" altLang="zh-CN"/>
              <a:t>P</a:t>
            </a:r>
            <a:r>
              <a:rPr lang="zh-CN" altLang="en-US"/>
              <a:t>操作，即不申请直接释放，就会有多个线程进入到临界区中。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0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zh-CN" altLang="en-US"/>
              <a:t>执行到</a:t>
            </a:r>
            <a:r>
              <a:rPr lang="en-US" altLang="zh-CN"/>
              <a:t>X</a:t>
            </a:r>
            <a:r>
              <a:rPr lang="zh-CN" altLang="en-US"/>
              <a:t>之后，</a:t>
            </a:r>
            <a:r>
              <a:rPr lang="en-US" altLang="zh-CN"/>
              <a:t>A</a:t>
            </a:r>
            <a:r>
              <a:rPr lang="zh-CN" altLang="en-US"/>
              <a:t>才能执行</a:t>
            </a:r>
            <a:r>
              <a:rPr lang="en-US" altLang="zh-CN"/>
              <a:t>N</a:t>
            </a:r>
            <a:r>
              <a:rPr lang="zh-CN" altLang="en-US"/>
              <a:t>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4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将生产者</a:t>
            </a:r>
            <a:r>
              <a:rPr lang="en-US" altLang="zh-CN"/>
              <a:t>-</a:t>
            </a:r>
            <a:r>
              <a:rPr lang="zh-CN" altLang="en-US"/>
              <a:t>消费者这样一个同步的问题，转换成互斥访问和条件等待。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4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容易出错：忘记做</a:t>
            </a:r>
            <a:r>
              <a:rPr lang="en-US" altLang="zh-CN"/>
              <a:t>P</a:t>
            </a:r>
            <a:r>
              <a:rPr lang="zh-CN" altLang="en-US"/>
              <a:t>操作或者忘了做</a:t>
            </a:r>
            <a:r>
              <a:rPr lang="en-US" altLang="zh-CN"/>
              <a:t>V</a:t>
            </a:r>
            <a:r>
              <a:rPr lang="zh-CN" altLang="en-US"/>
              <a:t>操作，抑或是把顺序搞倒了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没有办法避免死锁的出现，必须在写程序的时候来解决这个问题。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07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一个线程在临界区当中执行，必须执行到它退出临界区，它才可能放弃临界区的互斥访问。而管程允许在执行的过程当中临时放弃。在其临时放弃之后，其他线程就可以进到管程这个区域中。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20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条件变量和信号量的区别在于：条件变量的初值是</a:t>
            </a:r>
            <a:r>
              <a:rPr lang="en-US" altLang="zh-CN"/>
              <a:t>0</a:t>
            </a:r>
            <a:r>
              <a:rPr lang="zh-CN" altLang="en-US"/>
              <a:t>，而信号量的初值和资源数是一致的。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0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4893" y="1000114"/>
            <a:ext cx="3727107" cy="698274"/>
            <a:chOff x="844893" y="1000114"/>
            <a:chExt cx="3727107" cy="69827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并发问题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31770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多线程并发导致资源竞争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643056"/>
            <a:ext cx="5959355" cy="1011470"/>
            <a:chOff x="844893" y="1643056"/>
            <a:chExt cx="5959355" cy="101147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643056"/>
              <a:ext cx="22048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同步</a:t>
              </a:r>
              <a:r>
                <a:rPr lang="zh-CN" altLang="en-US" noProof="0" dirty="0"/>
                <a:t>概念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905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85732"/>
              <a:ext cx="353420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协调多线程对共享数据的访问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94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297336"/>
              <a:ext cx="540926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任何时刻只能有一个线程执行临界区代码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603954"/>
            <a:ext cx="4725750" cy="1022309"/>
            <a:chOff x="844893" y="2603954"/>
            <a:chExt cx="4725750" cy="1022309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60395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确保同步正确的方法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603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60933" y="3272249"/>
              <a:ext cx="4309710" cy="354014"/>
              <a:chOff x="1262421" y="3427434"/>
              <a:chExt cx="4309710" cy="354014"/>
            </a:xfrm>
          </p:grpSpPr>
          <p:pic>
            <p:nvPicPr>
              <p:cNvPr id="17" name="图片 16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1" y="353221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18" name="内容占位符 2"/>
              <p:cNvSpPr txBox="1">
                <a:spLocks/>
              </p:cNvSpPr>
              <p:nvPr/>
            </p:nvSpPr>
            <p:spPr>
              <a:xfrm>
                <a:off x="1394985" y="3427434"/>
                <a:ext cx="4177146" cy="35401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/>
                  <a:t>高层次的编程抽象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262421" y="2958763"/>
              <a:ext cx="2380884" cy="357190"/>
              <a:chOff x="1262422" y="3258234"/>
              <a:chExt cx="2380884" cy="357190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335031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394986" y="3258234"/>
                <a:ext cx="2248320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/>
                  <a:t>底层硬件支持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2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回顾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63054" y="3104538"/>
            <a:ext cx="6189898" cy="337743"/>
            <a:chOff x="1163054" y="3104538"/>
            <a:chExt cx="6189898" cy="337743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2093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295618" y="3104538"/>
              <a:ext cx="6057334" cy="337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一个或多个</a:t>
              </a:r>
              <a:r>
                <a:rPr lang="zh-CN" altLang="en-US" dirty="0">
                  <a:solidFill>
                    <a:srgbClr val="C00000"/>
                  </a:solidFill>
                </a:rPr>
                <a:t>生产者</a:t>
              </a:r>
              <a:r>
                <a:rPr lang="zh-CN" altLang="en-US" dirty="0"/>
                <a:t>在生成数据后放在一个缓冲区里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63054" y="3779968"/>
            <a:ext cx="6405922" cy="571504"/>
            <a:chOff x="1163054" y="3779968"/>
            <a:chExt cx="6405922" cy="57150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8720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295618" y="3779968"/>
              <a:ext cx="6273358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任何时刻</a:t>
              </a:r>
              <a:r>
                <a:rPr lang="zh-CN" altLang="en-US" dirty="0">
                  <a:solidFill>
                    <a:srgbClr val="C00000"/>
                  </a:solidFill>
                </a:rPr>
                <a:t>只能有一个</a:t>
              </a:r>
              <a:r>
                <a:rPr lang="zh-CN" altLang="en-US" dirty="0"/>
                <a:t>生产者或消费者可访问缓冲区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5525" y="2715766"/>
            <a:ext cx="4870115" cy="428628"/>
            <a:chOff x="745525" y="2715766"/>
            <a:chExt cx="4870115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043608" y="2715766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有界缓冲区的生产者</a:t>
              </a:r>
              <a:r>
                <a:rPr lang="en-US" altLang="zh-CN" dirty="0"/>
                <a:t>-</a:t>
              </a:r>
              <a:r>
                <a:rPr lang="zh-CN" altLang="en-US" dirty="0"/>
                <a:t>消费者问题描述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5525" y="27157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3054" y="3431850"/>
            <a:ext cx="4533714" cy="354014"/>
            <a:chOff x="1163054" y="3431850"/>
            <a:chExt cx="4533714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536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295618" y="3431850"/>
              <a:ext cx="440115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单个</a:t>
              </a:r>
              <a:r>
                <a:rPr lang="zh-CN" altLang="en-US" dirty="0">
                  <a:solidFill>
                    <a:srgbClr val="C00000"/>
                  </a:solidFill>
                </a:rPr>
                <a:t>消费者</a:t>
              </a:r>
              <a:r>
                <a:rPr lang="zh-CN" altLang="en-US" dirty="0"/>
                <a:t>从缓冲区取出数据处理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2368" y="1345658"/>
            <a:ext cx="4724400" cy="838200"/>
            <a:chOff x="972368" y="1276343"/>
            <a:chExt cx="4724400" cy="8382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972368" y="1276343"/>
              <a:ext cx="1371600" cy="838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  <a:cs typeface="宋体" charset="0"/>
                </a:rPr>
                <a:t>生产者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325168" y="1276343"/>
              <a:ext cx="1371600" cy="838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+mn-ea"/>
                  <a:cs typeface="宋体" charset="0"/>
                </a:rPr>
                <a:t>消费者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2877368" y="1428743"/>
              <a:ext cx="914400" cy="5334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+mn-ea"/>
                  <a:cs typeface="宋体" charset="0"/>
                </a:rPr>
                <a:t>缓冲区</a:t>
              </a:r>
              <a:endParaRPr lang="en-US" altLang="zh-CN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2343968" y="1695443"/>
              <a:ext cx="533400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3791768" y="1695443"/>
              <a:ext cx="533400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972368" y="1345412"/>
            <a:ext cx="1371600" cy="8382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+mn-ea"/>
                <a:cs typeface="宋体" charset="0"/>
              </a:rPr>
              <a:t>生产者</a:t>
            </a:r>
            <a:endParaRPr lang="en-US" altLang="zh-CN" b="1" dirty="0">
              <a:solidFill>
                <a:schemeClr val="bg1"/>
              </a:solidFill>
              <a:latin typeface="+mn-ea"/>
              <a:cs typeface="宋体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325168" y="1345412"/>
            <a:ext cx="1371600" cy="8382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+mn-ea"/>
                <a:cs typeface="宋体" charset="0"/>
              </a:rPr>
              <a:t>消费者</a:t>
            </a:r>
            <a:endParaRPr lang="en-US" altLang="zh-CN" b="1" dirty="0">
              <a:solidFill>
                <a:schemeClr val="bg1"/>
              </a:solidFill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2445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2422" y="1387353"/>
            <a:ext cx="6261906" cy="374512"/>
            <a:chOff x="1262422" y="1387353"/>
            <a:chExt cx="6261906" cy="37451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921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87353"/>
              <a:ext cx="6129342" cy="37451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任何时刻只能有一个线程操作缓冲区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158883"/>
            <a:ext cx="4533714" cy="353164"/>
            <a:chOff x="1262422" y="2158883"/>
            <a:chExt cx="4533714" cy="35316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25095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158883"/>
              <a:ext cx="4401150" cy="3531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缓冲区满时，生产者必须等待消费者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1008052"/>
            <a:ext cx="1583967" cy="428628"/>
            <a:chOff x="844893" y="1008052"/>
            <a:chExt cx="1583967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问题分析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754561"/>
            <a:ext cx="6333914" cy="354014"/>
            <a:chOff x="1262422" y="1754561"/>
            <a:chExt cx="6333914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85933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1754561"/>
              <a:ext cx="620135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缓冲区空时，消费者必须等待生产者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163143"/>
            <a:ext cx="3309578" cy="377828"/>
            <a:chOff x="1262422" y="3163143"/>
            <a:chExt cx="3309578" cy="37782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2679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163143"/>
              <a:ext cx="3177014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二进制信号量</a:t>
              </a:r>
              <a:r>
                <a:rPr lang="en-US" altLang="zh-CN" dirty="0" err="1"/>
                <a:t>mutex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4893" y="2716493"/>
            <a:ext cx="3155603" cy="428628"/>
            <a:chOff x="844893" y="2716493"/>
            <a:chExt cx="3155603" cy="428628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142976" y="2716493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用信号量描述每个约束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893" y="271649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529439"/>
            <a:ext cx="3309578" cy="377828"/>
            <a:chOff x="1262422" y="3529439"/>
            <a:chExt cx="3309578" cy="37782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6342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3529439"/>
              <a:ext cx="3177014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资源信号量</a:t>
              </a:r>
              <a:r>
                <a:rPr lang="en-US" altLang="zh-CN" dirty="0" err="1"/>
                <a:t>fullBuffers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62422" y="3895735"/>
            <a:ext cx="3738206" cy="377828"/>
            <a:chOff x="1262422" y="3895735"/>
            <a:chExt cx="3738206" cy="377828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0005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6" y="3895735"/>
              <a:ext cx="36056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资源信号量</a:t>
              </a:r>
              <a:r>
                <a:rPr lang="en-US" altLang="zh-CN" dirty="0" err="1"/>
                <a:t>emptyBuffers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36096" y="1377605"/>
            <a:ext cx="1728192" cy="1124210"/>
            <a:chOff x="5436096" y="1377605"/>
            <a:chExt cx="1728192" cy="1124210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5436096" y="1377605"/>
              <a:ext cx="1728192" cy="35130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（互斥访问）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5462085" y="1754561"/>
              <a:ext cx="16762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（条件同步）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5462085" y="2147801"/>
              <a:ext cx="16762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（条件同步）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37" name="内容占位符 2"/>
          <p:cNvSpPr txBox="1">
            <a:spLocks/>
          </p:cNvSpPr>
          <p:nvPr/>
        </p:nvSpPr>
        <p:spPr>
          <a:xfrm>
            <a:off x="5438078" y="1382395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（互斥访问）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5462085" y="1754561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（条件同步）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5462085" y="2143860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（条件同步）</a:t>
            </a:r>
          </a:p>
        </p:txBody>
      </p:sp>
    </p:spTree>
    <p:extLst>
      <p:ext uri="{BB962C8B-B14F-4D97-AF65-F5344CB8AC3E}">
        <p14:creationId xmlns:p14="http://schemas.microsoft.com/office/powerpoint/2010/main" val="14769619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7" grpId="2"/>
      <p:bldP spid="40" grpId="0"/>
      <p:bldP spid="40" grpId="1"/>
      <p:bldP spid="40" grpId="2"/>
      <p:bldP spid="41" grpId="0"/>
      <p:bldP spid="4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003636" y="928676"/>
            <a:ext cx="4607987" cy="132343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Semaphore(1);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Semaphore(0);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Semaphore(n);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42910" y="245903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::Deposit(c)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Add c to the buffer;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286248" y="245903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::Remove(c)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Remove c from buffer;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0034" y="4378338"/>
            <a:ext cx="3727107" cy="420730"/>
            <a:chOff x="500034" y="4378338"/>
            <a:chExt cx="3727107" cy="420730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811999" y="4421240"/>
              <a:ext cx="34151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P</a:t>
              </a:r>
              <a:r>
                <a:rPr lang="zh-CN" altLang="en-US" dirty="0"/>
                <a:t>、</a:t>
              </a:r>
              <a:r>
                <a:rPr lang="en-US" altLang="zh-CN" dirty="0"/>
                <a:t>V</a:t>
              </a:r>
              <a:r>
                <a:rPr lang="zh-CN" altLang="en-US" dirty="0"/>
                <a:t>操作的顺序有影响吗？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0034" y="43783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" name="直接箭头连接符 8"/>
          <p:cNvCxnSpPr/>
          <p:nvPr/>
        </p:nvCxnSpPr>
        <p:spPr>
          <a:xfrm>
            <a:off x="3491880" y="2851334"/>
            <a:ext cx="1368152" cy="101656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275856" y="2851334"/>
            <a:ext cx="1423713" cy="101656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7984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uiExpand="1" build="allAtOnce" animBg="1"/>
      <p:bldP spid="35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使用信号量的困难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4298611" cy="706442"/>
            <a:chOff x="844893" y="1008052"/>
            <a:chExt cx="4298611" cy="70644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366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31904"/>
              <a:ext cx="374851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程序员需要能运用信号量机制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读</a:t>
              </a:r>
              <a:r>
                <a:rPr lang="en-US" altLang="zh-CN" dirty="0"/>
                <a:t>/</a:t>
              </a:r>
              <a:r>
                <a:rPr lang="zh-CN" altLang="en-US" dirty="0"/>
                <a:t>开发代码比较困难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599646"/>
            <a:ext cx="3155603" cy="428628"/>
            <a:chOff x="844893" y="2599646"/>
            <a:chExt cx="3155603" cy="428628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142976" y="2599646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不能够处理死锁问题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893" y="25996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43056"/>
            <a:ext cx="4798677" cy="1073157"/>
            <a:chOff x="844893" y="1643056"/>
            <a:chExt cx="4798677" cy="1073157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0778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1985732"/>
              <a:ext cx="42485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使用的信号量已经被另一个线程占用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1643056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容易出错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37966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2287585"/>
              <a:ext cx="21768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忘记释放信号量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3049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</p:grpSp>
      <p:sp>
        <p:nvSpPr>
          <p:cNvPr id="9" name="内容占位符 2"/>
          <p:cNvSpPr txBox="1">
            <a:spLocks/>
          </p:cNvSpPr>
          <p:nvPr/>
        </p:nvSpPr>
        <p:spPr>
          <a:xfrm>
            <a:off x="642910" y="121442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并发编程</a:t>
            </a:r>
          </a:p>
        </p:txBody>
      </p:sp>
      <p:sp>
        <p:nvSpPr>
          <p:cNvPr id="23" name="Rectangle 13"/>
          <p:cNvSpPr>
            <a:spLocks noChangeAspect="1" noChangeArrowheads="1"/>
          </p:cNvSpPr>
          <p:nvPr/>
        </p:nvSpPr>
        <p:spPr bwMode="auto">
          <a:xfrm>
            <a:off x="3624760" y="1066800"/>
            <a:ext cx="2376000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cs typeface="宋体" charset="0"/>
              </a:rPr>
              <a:t>临界区</a:t>
            </a:r>
            <a:endParaRPr lang="en-US" altLang="zh-CN" sz="20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642910" y="414338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硬件支持</a:t>
            </a:r>
          </a:p>
        </p:txBody>
      </p:sp>
      <p:sp>
        <p:nvSpPr>
          <p:cNvPr id="28" name="Rectangle 6"/>
          <p:cNvSpPr>
            <a:spLocks noChangeAspect="1" noChangeArrowheads="1"/>
          </p:cNvSpPr>
          <p:nvPr/>
        </p:nvSpPr>
        <p:spPr bwMode="auto">
          <a:xfrm>
            <a:off x="2046017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2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</a:p>
        </p:txBody>
      </p:sp>
      <p:sp>
        <p:nvSpPr>
          <p:cNvPr id="3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35" name="任意多边形 3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25" name="内容占位符 2"/>
          <p:cNvSpPr txBox="1">
            <a:spLocks/>
          </p:cNvSpPr>
          <p:nvPr/>
        </p:nvSpPr>
        <p:spPr>
          <a:xfrm>
            <a:off x="642910" y="263287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高层抽象</a:t>
            </a:r>
          </a:p>
        </p:txBody>
      </p:sp>
      <p:sp>
        <p:nvSpPr>
          <p:cNvPr id="26" name="Rectangle 13"/>
          <p:cNvSpPr>
            <a:spLocks noChangeAspect="1" noChangeArrowheads="1"/>
          </p:cNvSpPr>
          <p:nvPr/>
        </p:nvSpPr>
        <p:spPr bwMode="auto">
          <a:xfrm>
            <a:off x="5148064" y="2501116"/>
            <a:ext cx="852695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锁</a:t>
            </a:r>
            <a:endParaRPr lang="en-US" altLang="zh-CN" sz="2000" dirty="0"/>
          </a:p>
        </p:txBody>
      </p:sp>
      <p:sp>
        <p:nvSpPr>
          <p:cNvPr id="27" name="Rectangle 13"/>
          <p:cNvSpPr>
            <a:spLocks noChangeAspect="1" noChangeArrowheads="1"/>
          </p:cNvSpPr>
          <p:nvPr/>
        </p:nvSpPr>
        <p:spPr bwMode="auto">
          <a:xfrm>
            <a:off x="3624760" y="2502371"/>
            <a:ext cx="1345183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信号量</a:t>
            </a:r>
            <a:endParaRPr lang="en-US" altLang="zh-CN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7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</a:p>
        </p:txBody>
      </p:sp>
    </p:spTree>
    <p:extLst>
      <p:ext uri="{BB962C8B-B14F-4D97-AF65-F5344CB8AC3E}">
        <p14:creationId xmlns:p14="http://schemas.microsoft.com/office/powerpoint/2010/main" val="24353176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>
            <a:spLocks noChangeAspect="1" noChangeArrowheads="1"/>
          </p:cNvSpPr>
          <p:nvPr/>
        </p:nvSpPr>
        <p:spPr bwMode="auto">
          <a:xfrm>
            <a:off x="3624760" y="1066800"/>
            <a:ext cx="116326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临界区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25" name="Rectangle 15"/>
          <p:cNvSpPr>
            <a:spLocks noChangeAspect="1" noChangeArrowheads="1"/>
          </p:cNvSpPr>
          <p:nvPr/>
        </p:nvSpPr>
        <p:spPr bwMode="auto">
          <a:xfrm>
            <a:off x="4947325" y="1066800"/>
            <a:ext cx="105343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管程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642910" y="121442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并发编程</a:t>
            </a: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642910" y="414338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硬件支持</a:t>
            </a:r>
          </a:p>
        </p:txBody>
      </p:sp>
      <p:sp>
        <p:nvSpPr>
          <p:cNvPr id="38" name="Rectangle 6"/>
          <p:cNvSpPr>
            <a:spLocks noChangeAspect="1" noChangeArrowheads="1"/>
          </p:cNvSpPr>
          <p:nvPr/>
        </p:nvSpPr>
        <p:spPr bwMode="auto">
          <a:xfrm>
            <a:off x="2046017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</a:p>
        </p:txBody>
      </p:sp>
      <p:sp>
        <p:nvSpPr>
          <p:cNvPr id="4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642910" y="263287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高层抽象</a:t>
            </a: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45" name="任意多边形 4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47" name="Rectangle 13"/>
          <p:cNvSpPr>
            <a:spLocks noChangeAspect="1" noChangeArrowheads="1"/>
          </p:cNvSpPr>
          <p:nvPr/>
        </p:nvSpPr>
        <p:spPr bwMode="auto">
          <a:xfrm>
            <a:off x="5148064" y="2501116"/>
            <a:ext cx="852695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锁</a:t>
            </a:r>
            <a:endParaRPr lang="en-US" altLang="zh-CN" sz="2000" dirty="0"/>
          </a:p>
        </p:txBody>
      </p:sp>
      <p:sp>
        <p:nvSpPr>
          <p:cNvPr id="48" name="Rectangle 13"/>
          <p:cNvSpPr>
            <a:spLocks noChangeAspect="1" noChangeArrowheads="1"/>
          </p:cNvSpPr>
          <p:nvPr/>
        </p:nvSpPr>
        <p:spPr bwMode="auto">
          <a:xfrm>
            <a:off x="3624760" y="2502371"/>
            <a:ext cx="1345183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</a:rPr>
              <a:t>信号量</a:t>
            </a:r>
            <a:endParaRPr lang="en-US" altLang="zh-CN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49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</a:p>
        </p:txBody>
      </p:sp>
    </p:spTree>
    <p:extLst>
      <p:ext uri="{BB962C8B-B14F-4D97-AF65-F5344CB8AC3E}">
        <p14:creationId xmlns:p14="http://schemas.microsoft.com/office/powerpoint/2010/main" val="3382417905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spect="1" noChangeArrowheads="1"/>
          </p:cNvSpPr>
          <p:nvPr/>
        </p:nvSpPr>
        <p:spPr bwMode="auto">
          <a:xfrm>
            <a:off x="4221015" y="2500312"/>
            <a:ext cx="692769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锁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24" name="Rectangle 14"/>
          <p:cNvSpPr>
            <a:spLocks noChangeAspect="1" noChangeArrowheads="1"/>
          </p:cNvSpPr>
          <p:nvPr/>
        </p:nvSpPr>
        <p:spPr bwMode="auto">
          <a:xfrm>
            <a:off x="5060925" y="2500312"/>
            <a:ext cx="1167259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>
                <a:solidFill>
                  <a:srgbClr val="11576A"/>
                </a:solidFill>
                <a:latin typeface="+mn-ea"/>
                <a:cs typeface="宋体" charset="0"/>
              </a:rPr>
              <a:t>条件变量</a:t>
            </a:r>
            <a:endParaRPr lang="en-US" altLang="zh-CN" b="1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1" name="Rectangle 6"/>
          <p:cNvSpPr>
            <a:spLocks noChangeAspect="1" noChangeArrowheads="1"/>
          </p:cNvSpPr>
          <p:nvPr/>
        </p:nvSpPr>
        <p:spPr bwMode="auto">
          <a:xfrm>
            <a:off x="3140896" y="2500312"/>
            <a:ext cx="936104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信号量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642910" y="121442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并发编程</a:t>
            </a: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642910" y="414338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硬件支持</a:t>
            </a:r>
          </a:p>
        </p:txBody>
      </p:sp>
      <p:sp>
        <p:nvSpPr>
          <p:cNvPr id="38" name="Rectangle 6"/>
          <p:cNvSpPr>
            <a:spLocks noChangeAspect="1" noChangeArrowheads="1"/>
          </p:cNvSpPr>
          <p:nvPr/>
        </p:nvSpPr>
        <p:spPr bwMode="auto">
          <a:xfrm>
            <a:off x="2046017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</a:p>
        </p:txBody>
      </p:sp>
      <p:sp>
        <p:nvSpPr>
          <p:cNvPr id="4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642910" y="263287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高层抽象</a:t>
            </a: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2537883" y="2882900"/>
            <a:ext cx="592445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045754" y="2882900"/>
            <a:ext cx="1701845" cy="1062557"/>
            <a:chOff x="6045754" y="2882900"/>
            <a:chExt cx="1701845" cy="1062557"/>
          </a:xfrm>
        </p:grpSpPr>
        <p:sp>
          <p:nvSpPr>
            <p:cNvPr id="27" name="任意多边形 26"/>
            <p:cNvSpPr/>
            <p:nvPr/>
          </p:nvSpPr>
          <p:spPr>
            <a:xfrm>
              <a:off x="6045754" y="2882900"/>
              <a:ext cx="80484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29" name="Rectangle 13"/>
          <p:cNvSpPr>
            <a:spLocks noChangeAspect="1" noChangeArrowheads="1"/>
          </p:cNvSpPr>
          <p:nvPr/>
        </p:nvSpPr>
        <p:spPr bwMode="auto">
          <a:xfrm>
            <a:off x="3624760" y="1066800"/>
            <a:ext cx="116326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临界区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0" name="Rectangle 15"/>
          <p:cNvSpPr>
            <a:spLocks noChangeAspect="1" noChangeArrowheads="1"/>
          </p:cNvSpPr>
          <p:nvPr/>
        </p:nvSpPr>
        <p:spPr bwMode="auto">
          <a:xfrm>
            <a:off x="4947325" y="1066800"/>
            <a:ext cx="105343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管程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710716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管程（</a:t>
            </a:r>
            <a:r>
              <a:rPr lang="en-US" altLang="zh-CN" dirty="0" err="1"/>
              <a:t>Moniter</a:t>
            </a:r>
            <a:r>
              <a:rPr lang="zh-CN" altLang="en-US" dirty="0"/>
              <a:t>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6370313" cy="745224"/>
            <a:chOff x="844893" y="1008052"/>
            <a:chExt cx="6370313" cy="74522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54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70686"/>
              <a:ext cx="5625286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采用面向对象方法，简化了线程间的同步控制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6072230" cy="4921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管程是一种用于多线程互斥访问共享资源的程序结构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599646"/>
            <a:ext cx="4798677" cy="771304"/>
            <a:chOff x="844893" y="2599646"/>
            <a:chExt cx="4798677" cy="77130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343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942322"/>
              <a:ext cx="42485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在对象</a:t>
              </a:r>
              <a:r>
                <a:rPr lang="en-US" altLang="zh-CN" dirty="0"/>
                <a:t>/</a:t>
              </a:r>
              <a:r>
                <a:rPr lang="zh-CN" altLang="en-US" dirty="0"/>
                <a:t>模块中，收集相关共享数据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2599646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管程的使用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25996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244175"/>
            <a:ext cx="3309578" cy="428628"/>
            <a:chOff x="1262422" y="3244175"/>
            <a:chExt cx="3309578" cy="428628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362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244175"/>
              <a:ext cx="31770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定义访问共享数据的方法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85466"/>
            <a:ext cx="5667032" cy="382590"/>
            <a:chOff x="1262422" y="1685466"/>
            <a:chExt cx="5667032" cy="382590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6" y="1685466"/>
              <a:ext cx="553446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任一时刻最多只有一个线程执行管程代码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004328"/>
            <a:ext cx="5667032" cy="638859"/>
            <a:chOff x="1262422" y="2004328"/>
            <a:chExt cx="5667032" cy="638859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091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2004328"/>
              <a:ext cx="5534468" cy="63885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正在管程中的线程可临时放弃管程的互斥访问，等待事件出现时恢复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5943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管程的组成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791414" y="2156471"/>
            <a:ext cx="2078367" cy="2928958"/>
            <a:chOff x="1791414" y="2156471"/>
            <a:chExt cx="2078367" cy="2928958"/>
          </a:xfrm>
        </p:grpSpPr>
        <p:grpSp>
          <p:nvGrpSpPr>
            <p:cNvPr id="10" name="组合 25"/>
            <p:cNvGrpSpPr/>
            <p:nvPr/>
          </p:nvGrpSpPr>
          <p:grpSpPr>
            <a:xfrm>
              <a:off x="1791414" y="2156471"/>
              <a:ext cx="2078367" cy="2928958"/>
              <a:chOff x="2684132" y="1895470"/>
              <a:chExt cx="2078367" cy="2928958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新月形 22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新月形 23"/>
              <p:cNvSpPr/>
              <p:nvPr/>
            </p:nvSpPr>
            <p:spPr>
              <a:xfrm>
                <a:off x="4587645" y="2679815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" name="直接连接符 27"/>
            <p:cNvCxnSpPr/>
            <p:nvPr/>
          </p:nvCxnSpPr>
          <p:spPr>
            <a:xfrm flipV="1">
              <a:off x="1902858" y="2942287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28"/>
            <p:cNvCxnSpPr/>
            <p:nvPr/>
          </p:nvCxnSpPr>
          <p:spPr>
            <a:xfrm flipV="1">
              <a:off x="1902858" y="4290089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036208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64836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288754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大括号 17"/>
            <p:cNvSpPr/>
            <p:nvPr/>
          </p:nvSpPr>
          <p:spPr>
            <a:xfrm rot="5400000">
              <a:off x="2737084" y="3280623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33"/>
            <p:cNvSpPr txBox="1"/>
            <p:nvPr/>
          </p:nvSpPr>
          <p:spPr>
            <a:xfrm>
              <a:off x="2052233" y="4043250"/>
              <a:ext cx="1582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管程的操作成员函数</a:t>
              </a:r>
            </a:p>
          </p:txBody>
        </p:sp>
        <p:sp>
          <p:nvSpPr>
            <p:cNvPr id="23" name="TextBox 34"/>
            <p:cNvSpPr txBox="1"/>
            <p:nvPr/>
          </p:nvSpPr>
          <p:spPr>
            <a:xfrm>
              <a:off x="2393398" y="2294023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共享数据</a:t>
              </a:r>
            </a:p>
          </p:txBody>
        </p:sp>
        <p:sp>
          <p:nvSpPr>
            <p:cNvPr id="46" name="TextBox 67"/>
            <p:cNvSpPr txBox="1"/>
            <p:nvPr/>
          </p:nvSpPr>
          <p:spPr>
            <a:xfrm>
              <a:off x="2325056" y="4477304"/>
              <a:ext cx="966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初始化代码</a:t>
              </a:r>
            </a:p>
          </p:txBody>
        </p:sp>
        <p:sp>
          <p:nvSpPr>
            <p:cNvPr id="47" name="TextBox 68"/>
            <p:cNvSpPr txBox="1"/>
            <p:nvPr/>
          </p:nvSpPr>
          <p:spPr>
            <a:xfrm>
              <a:off x="2776306" y="3144221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523944" y="2240743"/>
            <a:ext cx="1910097" cy="608758"/>
            <a:chOff x="3523944" y="2240743"/>
            <a:chExt cx="1910097" cy="608758"/>
          </a:xfrm>
        </p:grpSpPr>
        <p:grpSp>
          <p:nvGrpSpPr>
            <p:cNvPr id="3" name="组合 2"/>
            <p:cNvGrpSpPr/>
            <p:nvPr/>
          </p:nvGrpSpPr>
          <p:grpSpPr>
            <a:xfrm>
              <a:off x="3523944" y="2587806"/>
              <a:ext cx="1910097" cy="261695"/>
              <a:chOff x="3523944" y="2587806"/>
              <a:chExt cx="1910097" cy="261695"/>
            </a:xfrm>
          </p:grpSpPr>
          <p:sp>
            <p:nvSpPr>
              <p:cNvPr id="48" name="矩形 47"/>
              <p:cNvSpPr/>
              <p:nvPr/>
            </p:nvSpPr>
            <p:spPr>
              <a:xfrm rot="5385077">
                <a:off x="3743162" y="2587806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箭头连接符 71"/>
              <p:cNvCxnSpPr/>
              <p:nvPr/>
            </p:nvCxnSpPr>
            <p:spPr>
              <a:xfrm rot="1485077" flipV="1">
                <a:off x="3903748" y="2636110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 rot="5385077">
                <a:off x="4163321" y="2590262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箭头连接符 73"/>
              <p:cNvCxnSpPr/>
              <p:nvPr/>
            </p:nvCxnSpPr>
            <p:spPr>
              <a:xfrm rot="1485077" flipV="1">
                <a:off x="4306568" y="2638269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 rot="5385077">
                <a:off x="4572187" y="2590676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箭头连接符 76"/>
              <p:cNvCxnSpPr/>
              <p:nvPr/>
            </p:nvCxnSpPr>
            <p:spPr>
              <a:xfrm rot="1485077" flipV="1">
                <a:off x="4732773" y="2638980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 rot="5385077">
                <a:off x="4988202" y="2605914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79"/>
              <p:cNvCxnSpPr>
                <a:stCxn id="54" idx="0"/>
              </p:cNvCxnSpPr>
              <p:nvPr/>
            </p:nvCxnSpPr>
            <p:spPr>
              <a:xfrm rot="1485077" flipV="1">
                <a:off x="5209148" y="2682375"/>
                <a:ext cx="146234" cy="6377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81"/>
              <p:cNvCxnSpPr/>
              <p:nvPr/>
            </p:nvCxnSpPr>
            <p:spPr>
              <a:xfrm rot="17685077" flipH="1">
                <a:off x="5320605" y="2726811"/>
                <a:ext cx="76207" cy="3809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83"/>
              <p:cNvCxnSpPr/>
              <p:nvPr/>
            </p:nvCxnSpPr>
            <p:spPr>
              <a:xfrm rot="1485077" flipV="1">
                <a:off x="5300691" y="2752981"/>
                <a:ext cx="133350" cy="61913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85"/>
              <p:cNvCxnSpPr/>
              <p:nvPr/>
            </p:nvCxnSpPr>
            <p:spPr>
              <a:xfrm rot="1485077" flipV="1">
                <a:off x="5332944" y="2816164"/>
                <a:ext cx="76200" cy="33337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87"/>
              <p:cNvCxnSpPr>
                <a:stCxn id="48" idx="2"/>
              </p:cNvCxnSpPr>
              <p:nvPr/>
            </p:nvCxnSpPr>
            <p:spPr>
              <a:xfrm rot="12285077" flipV="1">
                <a:off x="3523944" y="2647327"/>
                <a:ext cx="207213" cy="102825"/>
              </a:xfrm>
              <a:prstGeom prst="line">
                <a:avLst/>
              </a:prstGeom>
              <a:ln w="28575">
                <a:solidFill>
                  <a:srgbClr val="11576A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89"/>
            <p:cNvSpPr txBox="1"/>
            <p:nvPr/>
          </p:nvSpPr>
          <p:spPr>
            <a:xfrm>
              <a:off x="3643812" y="224074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入口队列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2587" y="710518"/>
            <a:ext cx="3528391" cy="599898"/>
            <a:chOff x="766662" y="690431"/>
            <a:chExt cx="3528391" cy="599898"/>
          </a:xfrm>
        </p:grpSpPr>
        <p:grpSp>
          <p:nvGrpSpPr>
            <p:cNvPr id="5" name="组合 4"/>
            <p:cNvGrpSpPr/>
            <p:nvPr/>
          </p:nvGrpSpPr>
          <p:grpSpPr>
            <a:xfrm>
              <a:off x="766662" y="690431"/>
              <a:ext cx="3528391" cy="554859"/>
              <a:chOff x="827584" y="627534"/>
              <a:chExt cx="3528391" cy="554859"/>
            </a:xfrm>
          </p:grpSpPr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1125666" y="690265"/>
                <a:ext cx="3230309" cy="4921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/>
                  <a:t>一个锁</a:t>
                </a:r>
                <a:endParaRPr lang="en-US" altLang="zh-CN" dirty="0"/>
              </a:p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/>
                  <a:t>   </a:t>
                </a:r>
                <a:r>
                  <a:rPr lang="zh-CN" altLang="en-US" sz="1800" dirty="0"/>
                  <a:t>控制管程代码的互斥访问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27584" y="62753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66" name="图片 6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039" y="11413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779896" y="1397011"/>
            <a:ext cx="3292556" cy="757621"/>
            <a:chOff x="783971" y="1420201"/>
            <a:chExt cx="3292556" cy="757621"/>
          </a:xfrm>
        </p:grpSpPr>
        <p:grpSp>
          <p:nvGrpSpPr>
            <p:cNvPr id="6" name="组合 5"/>
            <p:cNvGrpSpPr/>
            <p:nvPr/>
          </p:nvGrpSpPr>
          <p:grpSpPr>
            <a:xfrm>
              <a:off x="783971" y="1420201"/>
              <a:ext cx="3292556" cy="757621"/>
              <a:chOff x="844893" y="1357304"/>
              <a:chExt cx="3292556" cy="757621"/>
            </a:xfrm>
          </p:grpSpPr>
          <p:sp>
            <p:nvSpPr>
              <p:cNvPr id="19" name="内容占位符 2"/>
              <p:cNvSpPr txBox="1">
                <a:spLocks/>
              </p:cNvSpPr>
              <p:nvPr/>
            </p:nvSpPr>
            <p:spPr>
              <a:xfrm>
                <a:off x="1131808" y="1428441"/>
                <a:ext cx="3005641" cy="68648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zh-CN" dirty="0"/>
                  <a:t>0</a:t>
                </a:r>
                <a:r>
                  <a:rPr lang="zh-CN" altLang="en-US" dirty="0"/>
                  <a:t>或者多个条件变量</a:t>
                </a:r>
                <a:endParaRPr lang="en-US" altLang="zh-CN" dirty="0"/>
              </a:p>
              <a:p>
                <a:pPr marL="0" lv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/>
                  <a:t>   </a:t>
                </a:r>
                <a:r>
                  <a:rPr lang="zh-CN" altLang="en-US" sz="1800" dirty="0"/>
                  <a:t>管理共享数据的并发访问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4893" y="135730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67" name="图片 6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039" y="187408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467365" y="2521729"/>
            <a:ext cx="2376708" cy="461665"/>
            <a:chOff x="467544" y="2548345"/>
            <a:chExt cx="2376708" cy="461665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2309260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2483886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41"/>
            <p:cNvCxnSpPr/>
            <p:nvPr/>
          </p:nvCxnSpPr>
          <p:spPr>
            <a:xfrm>
              <a:off x="2164798" y="2704161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42"/>
            <p:cNvCxnSpPr/>
            <p:nvPr/>
          </p:nvCxnSpPr>
          <p:spPr>
            <a:xfrm>
              <a:off x="2393398" y="2704161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>
              <a:spLocks noChangeAspect="1"/>
            </p:cNvSpPr>
            <p:nvPr/>
          </p:nvSpPr>
          <p:spPr>
            <a:xfrm>
              <a:off x="2674388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44"/>
            <p:cNvCxnSpPr/>
            <p:nvPr/>
          </p:nvCxnSpPr>
          <p:spPr>
            <a:xfrm>
              <a:off x="2583900" y="2704161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2309260" y="2787751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>
              <a:spLocks noChangeAspect="1"/>
            </p:cNvSpPr>
            <p:nvPr/>
          </p:nvSpPr>
          <p:spPr>
            <a:xfrm>
              <a:off x="2483886" y="2787751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47"/>
            <p:cNvCxnSpPr/>
            <p:nvPr/>
          </p:nvCxnSpPr>
          <p:spPr>
            <a:xfrm>
              <a:off x="2164798" y="2833787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8"/>
            <p:cNvCxnSpPr/>
            <p:nvPr/>
          </p:nvCxnSpPr>
          <p:spPr>
            <a:xfrm>
              <a:off x="2393398" y="2833787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52"/>
            <p:cNvCxnSpPr>
              <a:stCxn id="31" idx="3"/>
            </p:cNvCxnSpPr>
            <p:nvPr/>
          </p:nvCxnSpPr>
          <p:spPr>
            <a:xfrm flipV="1">
              <a:off x="2573886" y="2825607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54"/>
            <p:cNvCxnSpPr/>
            <p:nvPr/>
          </p:nvCxnSpPr>
          <p:spPr>
            <a:xfrm rot="5400000">
              <a:off x="2613672" y="2836323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56"/>
            <p:cNvCxnSpPr/>
            <p:nvPr/>
          </p:nvCxnSpPr>
          <p:spPr>
            <a:xfrm>
              <a:off x="2600576" y="2849420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58"/>
            <p:cNvCxnSpPr/>
            <p:nvPr/>
          </p:nvCxnSpPr>
          <p:spPr>
            <a:xfrm>
              <a:off x="2617245" y="2866089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9"/>
            <p:cNvCxnSpPr/>
            <p:nvPr/>
          </p:nvCxnSpPr>
          <p:spPr>
            <a:xfrm flipV="1">
              <a:off x="2769937" y="2703367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60"/>
            <p:cNvCxnSpPr/>
            <p:nvPr/>
          </p:nvCxnSpPr>
          <p:spPr>
            <a:xfrm rot="5400000">
              <a:off x="2809723" y="2714083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61"/>
            <p:cNvCxnSpPr/>
            <p:nvPr/>
          </p:nvCxnSpPr>
          <p:spPr>
            <a:xfrm>
              <a:off x="2796627" y="2727180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62"/>
            <p:cNvCxnSpPr/>
            <p:nvPr/>
          </p:nvCxnSpPr>
          <p:spPr>
            <a:xfrm>
              <a:off x="2813296" y="2743849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63"/>
            <p:cNvSpPr txBox="1"/>
            <p:nvPr/>
          </p:nvSpPr>
          <p:spPr>
            <a:xfrm>
              <a:off x="1993348" y="255575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TextBox 64"/>
            <p:cNvSpPr txBox="1"/>
            <p:nvPr/>
          </p:nvSpPr>
          <p:spPr>
            <a:xfrm>
              <a:off x="1993348" y="266687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4" name="左大括号 43"/>
            <p:cNvSpPr/>
            <p:nvPr/>
          </p:nvSpPr>
          <p:spPr>
            <a:xfrm>
              <a:off x="1821894" y="2669237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66"/>
            <p:cNvSpPr txBox="1"/>
            <p:nvPr/>
          </p:nvSpPr>
          <p:spPr>
            <a:xfrm>
              <a:off x="467544" y="2548345"/>
              <a:ext cx="1344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与条件变量相关的等待队列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526224" y="2586385"/>
            <a:ext cx="1910097" cy="261695"/>
            <a:chOff x="3523944" y="2587806"/>
            <a:chExt cx="1910097" cy="261695"/>
          </a:xfrm>
        </p:grpSpPr>
        <p:sp>
          <p:nvSpPr>
            <p:cNvPr id="73" name="矩形 72"/>
            <p:cNvSpPr/>
            <p:nvPr/>
          </p:nvSpPr>
          <p:spPr>
            <a:xfrm rot="5385077">
              <a:off x="3743162" y="2587806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箭头连接符 71"/>
            <p:cNvCxnSpPr/>
            <p:nvPr/>
          </p:nvCxnSpPr>
          <p:spPr>
            <a:xfrm rot="1485077" flipV="1">
              <a:off x="3903748" y="2636110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 rot="5385077">
              <a:off x="4163321" y="2590262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3"/>
            <p:cNvCxnSpPr/>
            <p:nvPr/>
          </p:nvCxnSpPr>
          <p:spPr>
            <a:xfrm rot="1485077" flipV="1">
              <a:off x="4306568" y="2638269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 rot="5385077">
              <a:off x="4572187" y="2590676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箭头连接符 76"/>
            <p:cNvCxnSpPr/>
            <p:nvPr/>
          </p:nvCxnSpPr>
          <p:spPr>
            <a:xfrm rot="1485077" flipV="1">
              <a:off x="4732773" y="2638980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 rot="5385077">
              <a:off x="4988202" y="2605914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>
              <a:stCxn id="79" idx="0"/>
            </p:cNvCxnSpPr>
            <p:nvPr/>
          </p:nvCxnSpPr>
          <p:spPr>
            <a:xfrm rot="1485077" flipV="1">
              <a:off x="5209148" y="2682375"/>
              <a:ext cx="146234" cy="637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1"/>
            <p:cNvCxnSpPr/>
            <p:nvPr/>
          </p:nvCxnSpPr>
          <p:spPr>
            <a:xfrm rot="17685077" flipH="1">
              <a:off x="5320605" y="2726811"/>
              <a:ext cx="76207" cy="3809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3"/>
            <p:cNvCxnSpPr/>
            <p:nvPr/>
          </p:nvCxnSpPr>
          <p:spPr>
            <a:xfrm rot="1485077" flipV="1">
              <a:off x="5300691" y="2752981"/>
              <a:ext cx="133350" cy="6191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5"/>
            <p:cNvCxnSpPr/>
            <p:nvPr/>
          </p:nvCxnSpPr>
          <p:spPr>
            <a:xfrm rot="1485077" flipV="1">
              <a:off x="5332944" y="2816164"/>
              <a:ext cx="76200" cy="3333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7"/>
            <p:cNvCxnSpPr>
              <a:stCxn id="73" idx="2"/>
            </p:cNvCxnSpPr>
            <p:nvPr/>
          </p:nvCxnSpPr>
          <p:spPr>
            <a:xfrm rot="12285077" flipV="1">
              <a:off x="3523944" y="2647327"/>
              <a:ext cx="207213" cy="102825"/>
            </a:xfrm>
            <a:prstGeom prst="line">
              <a:avLst/>
            </a:prstGeom>
            <a:ln w="28575">
              <a:solidFill>
                <a:srgbClr val="C0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1824442" y="2527292"/>
            <a:ext cx="1022358" cy="388121"/>
            <a:chOff x="1821894" y="2555752"/>
            <a:chExt cx="1022358" cy="388121"/>
          </a:xfrm>
        </p:grpSpPr>
        <p:sp>
          <p:nvSpPr>
            <p:cNvPr id="86" name="矩形 85"/>
            <p:cNvSpPr>
              <a:spLocks noChangeAspect="1"/>
            </p:cNvSpPr>
            <p:nvPr/>
          </p:nvSpPr>
          <p:spPr>
            <a:xfrm>
              <a:off x="2309260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>
              <a:spLocks noChangeAspect="1"/>
            </p:cNvSpPr>
            <p:nvPr/>
          </p:nvSpPr>
          <p:spPr>
            <a:xfrm>
              <a:off x="2483886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41"/>
            <p:cNvCxnSpPr/>
            <p:nvPr/>
          </p:nvCxnSpPr>
          <p:spPr>
            <a:xfrm>
              <a:off x="2164798" y="2704161"/>
              <a:ext cx="142876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42"/>
            <p:cNvCxnSpPr/>
            <p:nvPr/>
          </p:nvCxnSpPr>
          <p:spPr>
            <a:xfrm>
              <a:off x="2393398" y="2704161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/>
            <p:cNvSpPr>
              <a:spLocks noChangeAspect="1"/>
            </p:cNvSpPr>
            <p:nvPr/>
          </p:nvSpPr>
          <p:spPr>
            <a:xfrm>
              <a:off x="2674388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44"/>
            <p:cNvCxnSpPr/>
            <p:nvPr/>
          </p:nvCxnSpPr>
          <p:spPr>
            <a:xfrm>
              <a:off x="2583900" y="2704161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>
              <a:spLocks noChangeAspect="1"/>
            </p:cNvSpPr>
            <p:nvPr/>
          </p:nvSpPr>
          <p:spPr>
            <a:xfrm>
              <a:off x="2309260" y="2787751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>
              <a:spLocks noChangeAspect="1"/>
            </p:cNvSpPr>
            <p:nvPr/>
          </p:nvSpPr>
          <p:spPr>
            <a:xfrm>
              <a:off x="2483886" y="2787751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连接符 47"/>
            <p:cNvCxnSpPr/>
            <p:nvPr/>
          </p:nvCxnSpPr>
          <p:spPr>
            <a:xfrm>
              <a:off x="2164798" y="2833787"/>
              <a:ext cx="142876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48"/>
            <p:cNvCxnSpPr/>
            <p:nvPr/>
          </p:nvCxnSpPr>
          <p:spPr>
            <a:xfrm>
              <a:off x="2393398" y="2833787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52"/>
            <p:cNvCxnSpPr>
              <a:stCxn id="93" idx="3"/>
            </p:cNvCxnSpPr>
            <p:nvPr/>
          </p:nvCxnSpPr>
          <p:spPr>
            <a:xfrm flipV="1">
              <a:off x="2573886" y="2825607"/>
              <a:ext cx="5288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54"/>
            <p:cNvCxnSpPr/>
            <p:nvPr/>
          </p:nvCxnSpPr>
          <p:spPr>
            <a:xfrm rot="5400000">
              <a:off x="2613672" y="2836323"/>
              <a:ext cx="21432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56"/>
            <p:cNvCxnSpPr/>
            <p:nvPr/>
          </p:nvCxnSpPr>
          <p:spPr>
            <a:xfrm>
              <a:off x="2600576" y="2849420"/>
              <a:ext cx="47625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58"/>
            <p:cNvCxnSpPr/>
            <p:nvPr/>
          </p:nvCxnSpPr>
          <p:spPr>
            <a:xfrm>
              <a:off x="2617245" y="2866089"/>
              <a:ext cx="16668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59"/>
            <p:cNvCxnSpPr/>
            <p:nvPr/>
          </p:nvCxnSpPr>
          <p:spPr>
            <a:xfrm flipV="1">
              <a:off x="2769937" y="2703367"/>
              <a:ext cx="5288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60"/>
            <p:cNvCxnSpPr/>
            <p:nvPr/>
          </p:nvCxnSpPr>
          <p:spPr>
            <a:xfrm rot="5400000">
              <a:off x="2809723" y="2714083"/>
              <a:ext cx="21432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61"/>
            <p:cNvCxnSpPr/>
            <p:nvPr/>
          </p:nvCxnSpPr>
          <p:spPr>
            <a:xfrm>
              <a:off x="2796627" y="2727180"/>
              <a:ext cx="47625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62"/>
            <p:cNvCxnSpPr/>
            <p:nvPr/>
          </p:nvCxnSpPr>
          <p:spPr>
            <a:xfrm>
              <a:off x="2813296" y="2743849"/>
              <a:ext cx="16668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63"/>
            <p:cNvSpPr txBox="1"/>
            <p:nvPr/>
          </p:nvSpPr>
          <p:spPr>
            <a:xfrm>
              <a:off x="1993348" y="2555752"/>
              <a:ext cx="2744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C00000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5" name="TextBox 64"/>
            <p:cNvSpPr txBox="1"/>
            <p:nvPr/>
          </p:nvSpPr>
          <p:spPr>
            <a:xfrm>
              <a:off x="1993348" y="2666874"/>
              <a:ext cx="2728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C00000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6" name="左大括号 105"/>
            <p:cNvSpPr/>
            <p:nvPr/>
          </p:nvSpPr>
          <p:spPr>
            <a:xfrm>
              <a:off x="1821894" y="2669237"/>
              <a:ext cx="71438" cy="214314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TextBox 89"/>
          <p:cNvSpPr txBox="1"/>
          <p:nvPr/>
        </p:nvSpPr>
        <p:spPr>
          <a:xfrm>
            <a:off x="3643190" y="22440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  <a:latin typeface="+mj-ea"/>
                <a:ea typeface="+mj-ea"/>
              </a:rPr>
              <a:t>入口队列</a:t>
            </a:r>
          </a:p>
        </p:txBody>
      </p:sp>
      <p:sp>
        <p:nvSpPr>
          <p:cNvPr id="109" name="TextBox 66"/>
          <p:cNvSpPr txBox="1"/>
          <p:nvPr/>
        </p:nvSpPr>
        <p:spPr>
          <a:xfrm>
            <a:off x="464348" y="2517790"/>
            <a:ext cx="134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rgbClr val="C00000"/>
                </a:solidFill>
                <a:latin typeface="+mj-ea"/>
                <a:ea typeface="+mj-ea"/>
              </a:rPr>
              <a:t>与条件变量相关的等待队列</a:t>
            </a:r>
          </a:p>
        </p:txBody>
      </p:sp>
    </p:spTree>
    <p:extLst>
      <p:ext uri="{BB962C8B-B14F-4D97-AF65-F5344CB8AC3E}">
        <p14:creationId xmlns:p14="http://schemas.microsoft.com/office/powerpoint/2010/main" val="16227968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  <p:bldP spid="108" grpId="2"/>
      <p:bldP spid="109" grpId="0"/>
      <p:bldP spid="10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条件变量（</a:t>
            </a:r>
            <a:r>
              <a:rPr lang="en-US" altLang="zh-CN" dirty="0"/>
              <a:t>Condition Variable</a:t>
            </a:r>
            <a:r>
              <a:rPr lang="zh-CN" altLang="en-US" dirty="0"/>
              <a:t>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7584" y="2214560"/>
            <a:ext cx="5173176" cy="984250"/>
            <a:chOff x="827584" y="2214560"/>
            <a:chExt cx="5173176" cy="98425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214560"/>
              <a:ext cx="16430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/>
                <a:t>Wait()</a:t>
              </a:r>
              <a:r>
                <a:rPr lang="zh-CN" altLang="en-US" dirty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584" y="22145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511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546350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将自己阻塞在等待队列中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606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855910"/>
              <a:ext cx="4605774" cy="3429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唤醒一个等待者或释放管程的互斥访问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7584" y="3170246"/>
            <a:ext cx="2101342" cy="428628"/>
            <a:chOff x="827584" y="3170246"/>
            <a:chExt cx="2101342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170246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/>
                <a:t>Signal()</a:t>
              </a:r>
              <a:r>
                <a:rPr lang="zh-CN" altLang="en-US" dirty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7584" y="317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502036"/>
            <a:ext cx="3666768" cy="355598"/>
            <a:chOff x="1262422" y="3502036"/>
            <a:chExt cx="3666768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068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3502036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将等待队列中的一个线程唤醒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811596"/>
            <a:ext cx="4965762" cy="342900"/>
            <a:chOff x="1262422" y="3811596"/>
            <a:chExt cx="4965762" cy="342900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16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811596"/>
              <a:ext cx="4833198" cy="3429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如果等待队列为空，则等同空操作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7584" y="999233"/>
            <a:ext cx="6294176" cy="1215327"/>
            <a:chOff x="827584" y="999233"/>
            <a:chExt cx="6294176" cy="1215327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00448" y="999233"/>
              <a:ext cx="6021312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条件变量是管程内的等待机制</a:t>
              </a:r>
              <a:endParaRPr lang="en-US" altLang="zh-CN" dirty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    进入管程的线程因资源被占用而进入等待状态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7584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623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5" y="1657570"/>
              <a:ext cx="5320155" cy="556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每个条件变量表示一种等待原因，对应一个等待队列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49163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103828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基本同步方法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451414" y="3316292"/>
            <a:ext cx="2447199" cy="684218"/>
            <a:chOff x="3451414" y="3316292"/>
            <a:chExt cx="2447199" cy="684218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2910" y="1066800"/>
            <a:ext cx="5357850" cy="792000"/>
            <a:chOff x="642910" y="1066800"/>
            <a:chExt cx="5357850" cy="79200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642910" y="1214428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9875" marR="0" lvl="0" indent="-269875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zh-CN" altLang="en-US" dirty="0"/>
                <a:t>并发编程</a:t>
              </a:r>
            </a:p>
          </p:txBody>
        </p:sp>
        <p:sp>
          <p:nvSpPr>
            <p:cNvPr id="23" name="Rectangle 13"/>
            <p:cNvSpPr>
              <a:spLocks noChangeAspect="1" noChangeArrowheads="1"/>
            </p:cNvSpPr>
            <p:nvPr/>
          </p:nvSpPr>
          <p:spPr bwMode="auto">
            <a:xfrm>
              <a:off x="3624760" y="1066800"/>
              <a:ext cx="2376000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临界区</a:t>
              </a:r>
              <a:endParaRPr lang="en-US" altLang="zh-CN" sz="20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2910" y="3976688"/>
            <a:ext cx="2783107" cy="720000"/>
            <a:chOff x="642910" y="3976688"/>
            <a:chExt cx="2783107" cy="720000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642910" y="4143386"/>
              <a:ext cx="12144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硬件支持</a:t>
              </a:r>
            </a:p>
          </p:txBody>
        </p:sp>
        <p:sp>
          <p:nvSpPr>
            <p:cNvPr id="28" name="Rectangle 6"/>
            <p:cNvSpPr>
              <a:spLocks noChangeAspect="1" noChangeArrowheads="1"/>
            </p:cNvSpPr>
            <p:nvPr/>
          </p:nvSpPr>
          <p:spPr bwMode="auto">
            <a:xfrm>
              <a:off x="2046017" y="3976688"/>
              <a:ext cx="1380000" cy="72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+mn-ea"/>
                  <a:cs typeface="宋体" charset="0"/>
                </a:rPr>
                <a:t>禁用中断</a:t>
              </a:r>
              <a:endParaRPr lang="en-US" altLang="zh-CN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  <p:sp>
        <p:nvSpPr>
          <p:cNvPr id="29" name="Rectangle 7"/>
          <p:cNvSpPr>
            <a:spLocks noChangeAspect="1" noChangeArrowheads="1"/>
          </p:cNvSpPr>
          <p:nvPr/>
        </p:nvSpPr>
        <p:spPr bwMode="auto">
          <a:xfrm>
            <a:off x="3603104" y="397668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</a:p>
        </p:txBody>
      </p:sp>
      <p:sp>
        <p:nvSpPr>
          <p:cNvPr id="30" name="Rectangle 6"/>
          <p:cNvSpPr>
            <a:spLocks noChangeAspect="1" noChangeArrowheads="1"/>
          </p:cNvSpPr>
          <p:nvPr/>
        </p:nvSpPr>
        <p:spPr bwMode="auto">
          <a:xfrm>
            <a:off x="6180191" y="397668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2910" y="2501650"/>
            <a:ext cx="5357850" cy="792000"/>
            <a:chOff x="642910" y="2525713"/>
            <a:chExt cx="5357850" cy="79200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642910" y="2657475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高层抽象</a:t>
              </a:r>
            </a:p>
          </p:txBody>
        </p:sp>
        <p:sp>
          <p:nvSpPr>
            <p:cNvPr id="20" name="Rectangle 13"/>
            <p:cNvSpPr>
              <a:spLocks noChangeAspect="1" noChangeArrowheads="1"/>
            </p:cNvSpPr>
            <p:nvPr/>
          </p:nvSpPr>
          <p:spPr bwMode="auto">
            <a:xfrm>
              <a:off x="3624760" y="2525713"/>
              <a:ext cx="2376000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+mn-ea"/>
                </a:rPr>
                <a:t>锁</a:t>
              </a:r>
              <a:endParaRPr lang="en-US" altLang="zh-CN" sz="2000" dirty="0"/>
            </a:p>
          </p:txBody>
        </p:sp>
      </p:grp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4652948" y="187800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537883" y="2882900"/>
            <a:ext cx="1030817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819784" y="2882900"/>
            <a:ext cx="1927815" cy="1062557"/>
            <a:chOff x="5819784" y="2882900"/>
            <a:chExt cx="1927815" cy="1062557"/>
          </a:xfrm>
        </p:grpSpPr>
        <p:sp>
          <p:nvSpPr>
            <p:cNvPr id="35" name="任意多边形 34"/>
            <p:cNvSpPr/>
            <p:nvPr/>
          </p:nvSpPr>
          <p:spPr>
            <a:xfrm>
              <a:off x="5819784" y="2882900"/>
              <a:ext cx="103081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2910" y="2501116"/>
            <a:ext cx="5357849" cy="793255"/>
            <a:chOff x="642910" y="2525713"/>
            <a:chExt cx="5357849" cy="793255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642910" y="2657475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高层抽象</a:t>
              </a:r>
            </a:p>
          </p:txBody>
        </p:sp>
        <p:sp>
          <p:nvSpPr>
            <p:cNvPr id="26" name="Rectangle 13"/>
            <p:cNvSpPr>
              <a:spLocks noChangeAspect="1" noChangeArrowheads="1"/>
            </p:cNvSpPr>
            <p:nvPr/>
          </p:nvSpPr>
          <p:spPr bwMode="auto">
            <a:xfrm>
              <a:off x="5148064" y="2525713"/>
              <a:ext cx="852695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+mn-ea"/>
                </a:rPr>
                <a:t>锁</a:t>
              </a:r>
              <a:endParaRPr lang="en-US" altLang="zh-CN" sz="2000" dirty="0"/>
            </a:p>
          </p:txBody>
        </p:sp>
        <p:sp>
          <p:nvSpPr>
            <p:cNvPr id="27" name="Rectangle 13"/>
            <p:cNvSpPr>
              <a:spLocks noChangeAspect="1" noChangeArrowheads="1"/>
            </p:cNvSpPr>
            <p:nvPr/>
          </p:nvSpPr>
          <p:spPr bwMode="auto">
            <a:xfrm>
              <a:off x="3624760" y="2526968"/>
              <a:ext cx="1345183" cy="79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+mn-ea"/>
                </a:rPr>
                <a:t>信号量</a:t>
              </a:r>
              <a:endParaRPr lang="en-US" altLang="zh-CN" sz="2000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77475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5327244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3446618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schedule(); //need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8503420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schedule(); //need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9649269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6802684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3182482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730693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235890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1" y="235890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1" y="93650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176677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68812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信号量</a:t>
            </a:r>
            <a:r>
              <a:rPr lang="en-US" altLang="zh-CN" dirty="0"/>
              <a:t>(semaphore)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441487" cy="677411"/>
            <a:chOff x="844893" y="1000114"/>
            <a:chExt cx="4441487" cy="67741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143404" cy="67741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信号量是操作系统提供的一种协调共享资源访问的方法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38294"/>
            <a:ext cx="4023958" cy="563566"/>
            <a:chOff x="1262422" y="1638294"/>
            <a:chExt cx="4023958" cy="563566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430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638294"/>
              <a:ext cx="3891395" cy="5635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软件同步是平等线程间的一种同步协商机制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05036"/>
            <a:ext cx="3957650" cy="354014"/>
            <a:chOff x="1262422" y="2205036"/>
            <a:chExt cx="395765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3098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205036"/>
              <a:ext cx="382508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OS</a:t>
              </a:r>
              <a:r>
                <a:rPr lang="zh-CN" altLang="en-US" dirty="0"/>
                <a:t>是管理者，地位高于进程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516640"/>
            <a:ext cx="4245682" cy="357190"/>
            <a:chOff x="1262422" y="2516640"/>
            <a:chExt cx="424568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6087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516640"/>
              <a:ext cx="41131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用信号量表示系统资源的数量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2823258"/>
            <a:ext cx="4155735" cy="428628"/>
            <a:chOff x="844893" y="2823258"/>
            <a:chExt cx="4155735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823258"/>
              <a:ext cx="38576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由</a:t>
              </a:r>
              <a:r>
                <a:rPr lang="en-US" altLang="zh-CN" dirty="0" err="1"/>
                <a:t>Dijkstra</a:t>
              </a:r>
              <a:r>
                <a:rPr lang="zh-CN" altLang="en-US" dirty="0"/>
                <a:t>在</a:t>
              </a:r>
              <a:r>
                <a:rPr lang="en-US" altLang="zh-CN" dirty="0"/>
                <a:t>20</a:t>
              </a:r>
              <a:r>
                <a:rPr lang="zh-CN" altLang="en-US" dirty="0"/>
                <a:t>世纪</a:t>
              </a:r>
              <a:r>
                <a:rPr lang="en-US" altLang="zh-CN" dirty="0"/>
                <a:t>60</a:t>
              </a:r>
              <a:r>
                <a:rPr lang="zh-CN" altLang="en-US" dirty="0"/>
                <a:t>年代提出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232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3120348"/>
            <a:ext cx="4684781" cy="1010338"/>
            <a:chOff x="844893" y="3120348"/>
            <a:chExt cx="4684781" cy="101033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38214" y="3165934"/>
              <a:ext cx="439146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早期的操作系统的主要同步机制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5696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3477538"/>
              <a:ext cx="3891394" cy="6531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现在很少用（但还是非常重要在计算机科学研究）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1203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337936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n)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3927562" y="3365872"/>
            <a:ext cx="1008112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6254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264375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n)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notEmpty.Signal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264375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0)    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notEmpty.Wait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98757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275856" y="3363838"/>
            <a:ext cx="1728192" cy="9361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7125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/>
              <a:t>管程条件变量的释放处理方式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7243" y="1000114"/>
            <a:ext cx="2084033" cy="428628"/>
            <a:chOff x="597243" y="1000114"/>
            <a:chExt cx="208403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89532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dirty="0"/>
                <a:t>Hansen</a:t>
              </a:r>
              <a:r>
                <a:rPr lang="zh-CN" altLang="en-US" dirty="0"/>
                <a:t>管程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20004" y="1342790"/>
            <a:ext cx="3426584" cy="428628"/>
            <a:chOff x="1020004" y="1342790"/>
            <a:chExt cx="3426584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60440" y="1342790"/>
              <a:ext cx="32861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主要用于真实</a:t>
              </a:r>
              <a:r>
                <a:rPr lang="en-US" altLang="zh-CN" dirty="0"/>
                <a:t>OS</a:t>
              </a:r>
              <a:r>
                <a:rPr lang="zh-CN" altLang="en-US" dirty="0"/>
                <a:t>和</a:t>
              </a:r>
              <a:r>
                <a:rPr lang="en-US" altLang="zh-CN" dirty="0"/>
                <a:t>Java</a:t>
              </a:r>
              <a:r>
                <a:rPr lang="zh-CN" altLang="en-US" dirty="0"/>
                <a:t>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0004" y="14493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4399333" y="1000114"/>
            <a:ext cx="2084033" cy="428628"/>
            <a:chOff x="4399333" y="1000114"/>
            <a:chExt cx="2084033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469741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dirty="0"/>
                <a:t>Hoare</a:t>
              </a:r>
              <a:r>
                <a:rPr lang="zh-CN" altLang="en-US" dirty="0"/>
                <a:t>管程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9933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16862" y="1342790"/>
            <a:ext cx="2360246" cy="428628"/>
            <a:chOff x="4816862" y="1342790"/>
            <a:chExt cx="2360246" cy="42862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4962530" y="1342790"/>
              <a:ext cx="22145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主要见于教材中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6862" y="1449380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3" name="Line 4"/>
          <p:cNvSpPr>
            <a:spLocks noChangeShapeType="1"/>
          </p:cNvSpPr>
          <p:nvPr/>
        </p:nvSpPr>
        <p:spPr bwMode="auto">
          <a:xfrm flipV="1">
            <a:off x="4324350" y="904066"/>
            <a:ext cx="0" cy="406800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42950" y="1779160"/>
            <a:ext cx="2773060" cy="864028"/>
            <a:chOff x="742950" y="1779160"/>
            <a:chExt cx="2773060" cy="864028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742950" y="1779160"/>
              <a:ext cx="1524000" cy="830997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x.wait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266950" y="2304634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2950" y="4071948"/>
            <a:ext cx="3196253" cy="584775"/>
            <a:chOff x="742950" y="4071948"/>
            <a:chExt cx="3196253" cy="584775"/>
          </a:xfrm>
        </p:grpSpPr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742950" y="4071948"/>
              <a:ext cx="1524000" cy="584775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l.release()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2266950" y="4087823"/>
              <a:ext cx="16722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31640" y="2669762"/>
            <a:ext cx="2764110" cy="1352412"/>
            <a:chOff x="1331640" y="2669762"/>
            <a:chExt cx="2764110" cy="1352412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2571750" y="2698735"/>
              <a:ext cx="1524000" cy="1323439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x.signal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1331640" y="2669762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1378724" y="3673356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退出管程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29150" y="1779160"/>
            <a:ext cx="2784281" cy="838628"/>
            <a:chOff x="4629150" y="1779160"/>
            <a:chExt cx="2784281" cy="838628"/>
          </a:xfrm>
        </p:grpSpPr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4629150" y="1779160"/>
              <a:ext cx="1524000" cy="830997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x.wait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6153150" y="2279234"/>
              <a:ext cx="12602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629150" y="3643320"/>
            <a:ext cx="3194650" cy="694154"/>
            <a:chOff x="4629150" y="3643320"/>
            <a:chExt cx="3194650" cy="694154"/>
          </a:xfrm>
        </p:grpSpPr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4629150" y="3690945"/>
              <a:ext cx="1524000" cy="584775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6153150" y="3643320"/>
              <a:ext cx="1670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</a:p>
          </p:txBody>
        </p:sp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6153150" y="3998920"/>
              <a:ext cx="910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 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结束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12716" y="4337474"/>
            <a:ext cx="3169234" cy="608174"/>
            <a:chOff x="4812716" y="4337474"/>
            <a:chExt cx="3169234" cy="608174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6457950" y="4360873"/>
              <a:ext cx="1524000" cy="58477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l.release()</a:t>
              </a:r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4812716" y="4337474"/>
              <a:ext cx="1670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95302" y="2683783"/>
            <a:ext cx="2786648" cy="885296"/>
            <a:chOff x="5195302" y="2683783"/>
            <a:chExt cx="2786648" cy="885296"/>
          </a:xfrm>
        </p:grpSpPr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6457950" y="2713023"/>
              <a:ext cx="1524000" cy="830997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x.signal()</a:t>
              </a: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5220856" y="3230525"/>
              <a:ext cx="12602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</a:p>
          </p:txBody>
        </p:sp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5195302" y="2683783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1489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altLang="zh-CN" dirty="0"/>
              <a:t>Hansen </a:t>
            </a:r>
            <a:r>
              <a:rPr lang="zh-CN" altLang="en-US" dirty="0"/>
              <a:t>管程与</a:t>
            </a:r>
            <a:r>
              <a:rPr lang="en-US" altLang="zh-CN" dirty="0"/>
              <a:t> Hoare </a:t>
            </a:r>
            <a:r>
              <a:rPr lang="zh-CN" altLang="en-US" dirty="0"/>
              <a:t>管程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7243" y="3003798"/>
            <a:ext cx="1831617" cy="428628"/>
            <a:chOff x="597243" y="3003798"/>
            <a:chExt cx="183161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895326" y="3003798"/>
              <a:ext cx="15335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sz="1800" dirty="0"/>
                <a:t>Hansen</a:t>
              </a:r>
              <a:r>
                <a:rPr lang="zh-CN" altLang="en-US" sz="1800" dirty="0"/>
                <a:t>管程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300379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4772" y="3302932"/>
            <a:ext cx="2271344" cy="1003528"/>
            <a:chOff x="1014772" y="3302932"/>
            <a:chExt cx="2271344" cy="10035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60440" y="3302932"/>
              <a:ext cx="2125676" cy="64633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条件变量释放仅是一个提示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4772" y="3409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160440" y="3877832"/>
              <a:ext cx="20542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需要重新检查条件</a:t>
              </a: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4772" y="398442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597243" y="4179685"/>
            <a:ext cx="1402989" cy="771304"/>
            <a:chOff x="597243" y="4179685"/>
            <a:chExt cx="1402989" cy="771304"/>
          </a:xfrm>
        </p:grpSpPr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895326" y="4179685"/>
              <a:ext cx="7477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1800" dirty="0"/>
                <a:t>特点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7243" y="417968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160440" y="4522361"/>
              <a:ext cx="8397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高效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4772" y="46289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4191000" y="3003798"/>
            <a:ext cx="1831617" cy="428628"/>
            <a:chOff x="4191000" y="3003798"/>
            <a:chExt cx="1831617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4489083" y="3003798"/>
              <a:ext cx="15335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sz="1800" dirty="0"/>
                <a:t>Hoare</a:t>
              </a:r>
              <a:r>
                <a:rPr lang="zh-CN" altLang="en-US" sz="1800" dirty="0"/>
                <a:t>管程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91000" y="300379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08529" y="3302932"/>
            <a:ext cx="3154370" cy="1014191"/>
            <a:chOff x="4608529" y="3302932"/>
            <a:chExt cx="3154370" cy="1014191"/>
          </a:xfrm>
        </p:grpSpPr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4754197" y="3302932"/>
              <a:ext cx="2982932" cy="629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条件变量释放同时表示放弃管程访问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8529" y="3409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754196" y="3888495"/>
              <a:ext cx="3008703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释放后条件变量的状态可用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8529" y="399508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4191000" y="4190348"/>
            <a:ext cx="1402989" cy="771304"/>
            <a:chOff x="4191000" y="4190348"/>
            <a:chExt cx="1402989" cy="771304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4489083" y="4190348"/>
              <a:ext cx="7477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1800" dirty="0"/>
                <a:t>特点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1000" y="419034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4754197" y="4533024"/>
              <a:ext cx="8397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低效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8529" y="463961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500063" y="2988052"/>
            <a:ext cx="8382000" cy="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8"/>
          <p:cNvSpPr>
            <a:spLocks noChangeArrowheads="1"/>
          </p:cNvSpPr>
          <p:nvPr/>
        </p:nvSpPr>
        <p:spPr bwMode="auto">
          <a:xfrm>
            <a:off x="4190999" y="899051"/>
            <a:ext cx="4190775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Hoare-style: Deposit(){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lock-&gt;acquire();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if (count == n) 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notFull.wait(&amp;lock); 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Add thing;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count++;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notEmpty.signal();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lock-&gt;release();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矩形 9"/>
          <p:cNvSpPr>
            <a:spLocks noChangeArrowheads="1"/>
          </p:cNvSpPr>
          <p:nvPr/>
        </p:nvSpPr>
        <p:spPr bwMode="auto">
          <a:xfrm>
            <a:off x="598263" y="885669"/>
            <a:ext cx="389082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Hansen-style :Deposit(){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lock-&gt;acquire();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while (count == n) 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notFull.wait(&amp;lock); 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Add  thing;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count++;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notEmpty.signal();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lock-&gt;release();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矩形 9"/>
          <p:cNvSpPr>
            <a:spLocks noChangeArrowheads="1"/>
          </p:cNvSpPr>
          <p:nvPr/>
        </p:nvSpPr>
        <p:spPr bwMode="auto">
          <a:xfrm>
            <a:off x="844489" y="1274271"/>
            <a:ext cx="877742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</a:t>
            </a:r>
            <a:endParaRPr lang="zh-CN" altLang="en-US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35" name="矩形 9"/>
          <p:cNvSpPr>
            <a:spLocks noChangeArrowheads="1"/>
          </p:cNvSpPr>
          <p:nvPr/>
        </p:nvSpPr>
        <p:spPr bwMode="auto">
          <a:xfrm>
            <a:off x="4438246" y="1288505"/>
            <a:ext cx="877742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</a:t>
            </a:r>
            <a:endParaRPr lang="zh-CN" altLang="en-US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936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6" grpId="0"/>
      <p:bldP spid="27" grpId="0"/>
      <p:bldP spid="28" grpId="0"/>
      <p:bldP spid="28" grpId="1"/>
      <p:bldP spid="35" grpId="0"/>
      <p:bldP spid="3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/>
              <a:t>哲学家就餐问题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70347" y="1185221"/>
            <a:ext cx="3672408" cy="57150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  <a:defRPr/>
            </a:pPr>
            <a:r>
              <a:rPr lang="zh-CN" altLang="en-US" sz="1600" dirty="0"/>
              <a:t>问题描述：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44893" y="1523771"/>
            <a:ext cx="3727107" cy="351760"/>
            <a:chOff x="844893" y="1523771"/>
            <a:chExt cx="3727107" cy="35176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523771"/>
              <a:ext cx="3429024" cy="3517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600" dirty="0"/>
                <a:t>5</a:t>
              </a:r>
              <a:r>
                <a:rPr lang="zh-CN" altLang="en-US" sz="1600" dirty="0"/>
                <a:t>个哲学家围绕一张圆桌而坐</a:t>
              </a:r>
              <a:endParaRPr lang="en-US" altLang="zh-CN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523771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334455"/>
            <a:ext cx="3692160" cy="358679"/>
            <a:chOff x="844893" y="2334455"/>
            <a:chExt cx="3692160" cy="358679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08029" y="2334455"/>
              <a:ext cx="3429024" cy="35867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/>
                <a:t>哲学家的动作包括思考和进餐</a:t>
              </a:r>
              <a:endParaRPr lang="en-US" altLang="zh-CN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2335100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357569"/>
            <a:ext cx="3727107" cy="571504"/>
            <a:chOff x="844893" y="3357569"/>
            <a:chExt cx="3727107" cy="571504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42976" y="3357569"/>
              <a:ext cx="3429024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>
                  <a:solidFill>
                    <a:srgbClr val="C00000"/>
                  </a:solidFill>
                </a:rPr>
                <a:t>如何保证哲学家们的动作有序进行？</a:t>
              </a:r>
              <a:r>
                <a:rPr lang="zh-CN" altLang="en-US" sz="1600" dirty="0"/>
                <a:t>如：不出现有人永远拿不到叉子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3357569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57889" y="888506"/>
            <a:ext cx="3235899" cy="3360834"/>
            <a:chOff x="4557889" y="888506"/>
            <a:chExt cx="3235899" cy="3360834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449" y="1097968"/>
              <a:ext cx="3151372" cy="3151372"/>
            </a:xfrm>
            <a:prstGeom prst="rect">
              <a:avLst/>
            </a:prstGeom>
          </p:spPr>
        </p:pic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6017225" y="888506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4557889" y="1819286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5105106" y="3706358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7030846" y="3690153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7419968" y="1804412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4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87892" y="1413865"/>
            <a:ext cx="2731051" cy="2755149"/>
            <a:chOff x="4787892" y="1413865"/>
            <a:chExt cx="2731051" cy="2755149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6763724" y="1443218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5278062" y="1413865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4787892" y="2803480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6017225" y="3707349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7145123" y="2823424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4</a:t>
              </a: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712" y="1797471"/>
              <a:ext cx="2067228" cy="1971372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1248698" y="1762664"/>
            <a:ext cx="2775183" cy="618499"/>
            <a:chOff x="1248698" y="1762664"/>
            <a:chExt cx="2775183" cy="618499"/>
          </a:xfrm>
        </p:grpSpPr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69679" y="1762664"/>
              <a:ext cx="2654202" cy="61849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/>
                <a:t>桌子上放着</a:t>
              </a:r>
              <a:r>
                <a:rPr lang="en-US" altLang="zh-CN" sz="1600" dirty="0"/>
                <a:t>5</a:t>
              </a:r>
              <a:r>
                <a:rPr lang="zh-CN" altLang="en-US" sz="1600" dirty="0"/>
                <a:t>支叉子</a:t>
              </a:r>
              <a:endParaRPr lang="en-US" altLang="zh-CN" sz="1600" dirty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/>
                <a:t>每两个哲学家之间放一支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1849656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214833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248698" y="2620309"/>
            <a:ext cx="3529533" cy="341458"/>
            <a:chOff x="1248698" y="2620309"/>
            <a:chExt cx="3529533" cy="341458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49207" y="2620309"/>
              <a:ext cx="3429024" cy="34145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/>
                <a:t>进餐时需同时拿到左右两边的叉子</a:t>
              </a:r>
              <a:endParaRPr lang="en-US" altLang="zh-CN" sz="1600" dirty="0"/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270096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248698" y="2900962"/>
            <a:ext cx="3529533" cy="364183"/>
            <a:chOff x="1248698" y="2900962"/>
            <a:chExt cx="3529533" cy="364183"/>
          </a:xfrm>
        </p:grpSpPr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49207" y="2900962"/>
              <a:ext cx="3429024" cy="36418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/>
                <a:t>思考时将两支叉子放回原处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299964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337315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1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83568" y="1131590"/>
            <a:ext cx="6193753" cy="2996205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</a:t>
            </a: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</a:t>
            </a: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5		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哲学家个数</a:t>
            </a:r>
            <a:b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TW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27584" y="4233658"/>
            <a:ext cx="2749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不正确，可能导致死锁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633" y="1570863"/>
            <a:ext cx="6193753" cy="250837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en-US" altLang="zh-CN" sz="1400" b="1" dirty="0">
                <a:latin typeface="+mn-ea"/>
                <a:ea typeface="+mn-ea"/>
                <a:cs typeface="Courier New" panose="02070309020205020404" pitchFamily="49" charset="0"/>
              </a:rPr>
              <a:t>   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while(TRUE)</a:t>
            </a:r>
            <a:b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b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哲学家在思考</a:t>
            </a:r>
            <a:r>
              <a:rPr lang="en-US" altLang="zh-CN" sz="1400" b="1" dirty="0">
                <a:latin typeface="+mn-ea"/>
                <a:ea typeface="+mn-ea"/>
                <a:cs typeface="Courier New" panose="02070309020205020404" pitchFamily="49" charset="0"/>
              </a:rPr>
              <a:t>	</a:t>
            </a:r>
            <a:b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eat( );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b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1423482" y="2448147"/>
            <a:ext cx="4870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P(fork[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</a:endParaRPr>
          </a:p>
          <a:p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P(fork[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去拿右边的叉子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423482" y="3212180"/>
            <a:ext cx="489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V(fork[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</a:t>
            </a:r>
            <a:r>
              <a:rPr lang="en-US" altLang="zh-CN" sz="1400" b="1" dirty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放下左边的叉子</a:t>
            </a:r>
            <a:b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V(fork[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 ]);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放下右边的叉子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25482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6" grpId="0"/>
      <p:bldP spid="2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552" y="778318"/>
            <a:ext cx="6301264" cy="3672728"/>
            <a:chOff x="539552" y="778318"/>
            <a:chExt cx="6301264" cy="3672728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539552" y="863910"/>
              <a:ext cx="6264696" cy="3587136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76120" y="778318"/>
              <a:ext cx="6264696" cy="952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#define   N   5                    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ea typeface="+mn-ea"/>
                </a:rPr>
                <a:t>// 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ea typeface="+mn-ea"/>
                </a:rPr>
                <a:t>哲学家个数</a:t>
              </a:r>
              <a:endParaRPr lang="en-US" altLang="zh-CN" sz="1400" b="1" dirty="0">
                <a:solidFill>
                  <a:srgbClr val="11576A"/>
                </a:solidFill>
                <a:latin typeface="+mn-ea"/>
                <a:ea typeface="+mn-ea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</a:t>
              </a:r>
              <a:r>
                <a:rPr lang="en-US" altLang="zh-TW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emaphore fork[5];                 </a:t>
              </a:r>
              <a:r>
                <a:rPr lang="en-US" altLang="zh-TW" sz="1400" b="1" dirty="0">
                  <a:solidFill>
                    <a:srgbClr val="11576A"/>
                  </a:solidFill>
                  <a:latin typeface="+mn-ea"/>
                  <a:ea typeface="+mn-ea"/>
                </a:rPr>
                <a:t>// </a:t>
              </a:r>
              <a:r>
                <a:rPr lang="zh-TW" altLang="en-US" sz="1400" b="1" dirty="0">
                  <a:solidFill>
                    <a:srgbClr val="11576A"/>
                  </a:solidFill>
                  <a:latin typeface="+mn-ea"/>
                  <a:ea typeface="+mn-ea"/>
                </a:rPr>
                <a:t>信号量初值为</a:t>
              </a:r>
              <a:r>
                <a:rPr lang="en-US" altLang="zh-TW" sz="1400" b="1" dirty="0">
                  <a:solidFill>
                    <a:srgbClr val="11576A"/>
                  </a:solidFill>
                  <a:latin typeface="+mn-ea"/>
                  <a:ea typeface="+mn-ea"/>
                </a:rPr>
                <a:t>1</a:t>
              </a: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semaphore   </a:t>
              </a:r>
              <a:r>
                <a:rPr lang="en-US" altLang="zh-CN" sz="1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mutex</a:t>
              </a: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;	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                         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ea typeface="+mn-ea"/>
                </a:rPr>
                <a:t>// 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ea typeface="+mn-ea"/>
                </a:rPr>
                <a:t>互斥信号量，初值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ea typeface="+mn-ea"/>
                </a:rPr>
                <a:t>1</a:t>
              </a:r>
              <a:endPara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6191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5871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哲学家在思考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4461029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5871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哲学家在思考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进入临界区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退出临界区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0423078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信号量</a:t>
            </a:r>
            <a:r>
              <a:rPr lang="en-US" altLang="zh-CN" dirty="0"/>
              <a:t>(semaphore)</a:t>
            </a:r>
            <a:endParaRPr lang="zh-CN" altLang="en-US" sz="4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815424"/>
            <a:ext cx="3295059" cy="428628"/>
            <a:chOff x="844893" y="782404"/>
            <a:chExt cx="329505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8240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信号是一种抽象数据类型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824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158100"/>
            <a:ext cx="5109778" cy="355598"/>
            <a:chOff x="1262422" y="1125080"/>
            <a:chExt cx="5109778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29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125080"/>
              <a:ext cx="49772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由一个整形</a:t>
              </a:r>
              <a:r>
                <a:rPr lang="en-US" altLang="zh-CN" sz="1800" dirty="0"/>
                <a:t> (</a:t>
              </a:r>
              <a:r>
                <a:rPr lang="en-US" altLang="zh-CN" sz="1800" dirty="0" err="1">
                  <a:solidFill>
                    <a:srgbClr val="C00000"/>
                  </a:solidFill>
                </a:rPr>
                <a:t>sem</a:t>
              </a:r>
              <a:r>
                <a:rPr lang="en-US" altLang="zh-CN" sz="1800" dirty="0"/>
                <a:t>)</a:t>
              </a:r>
              <a:r>
                <a:rPr lang="zh-CN" altLang="en-US" sz="1800" dirty="0"/>
                <a:t>变量和两个原子操作组成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62319" y="1398035"/>
            <a:ext cx="5256584" cy="333151"/>
            <a:chOff x="1259632" y="1418764"/>
            <a:chExt cx="5256584" cy="333151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5343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1418764"/>
              <a:ext cx="5121230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800" dirty="0">
                  <a:solidFill>
                    <a:srgbClr val="C00000"/>
                  </a:solidFill>
                </a:rPr>
                <a:t>P()</a:t>
              </a:r>
              <a:endParaRPr lang="zh-CN" altLang="en-US" sz="16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59632" y="2132891"/>
            <a:ext cx="6169888" cy="347432"/>
            <a:chOff x="1259632" y="1993450"/>
            <a:chExt cx="6169888" cy="34743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1083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6" y="1993450"/>
              <a:ext cx="6034534" cy="3474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>
                  <a:solidFill>
                    <a:srgbClr val="C00000"/>
                  </a:solidFill>
                </a:rPr>
                <a:t>V()</a:t>
              </a:r>
              <a:endParaRPr lang="zh-CN" altLang="en-US" sz="1400" dirty="0"/>
            </a:p>
          </p:txBody>
        </p:sp>
      </p:grpSp>
      <p:pic>
        <p:nvPicPr>
          <p:cNvPr id="27" name="Picture 6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22837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0457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0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7315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Group 7"/>
          <p:cNvGrpSpPr>
            <a:grpSpLocks/>
          </p:cNvGrpSpPr>
          <p:nvPr/>
        </p:nvGrpSpPr>
        <p:grpSpPr bwMode="auto">
          <a:xfrm>
            <a:off x="1035572" y="4039494"/>
            <a:ext cx="7351713" cy="869951"/>
            <a:chOff x="15" y="374"/>
            <a:chExt cx="4631" cy="548"/>
          </a:xfrm>
        </p:grpSpPr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5" y="624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872" y="37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872" y="92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1392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23" y="293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 flipV="1">
              <a:off x="1392" y="620"/>
              <a:ext cx="528" cy="302"/>
            </a:xfrm>
            <a:custGeom>
              <a:avLst/>
              <a:gdLst>
                <a:gd name="T0" fmla="*/ 0 w 480"/>
                <a:gd name="T1" fmla="*/ 479 h 285"/>
                <a:gd name="T2" fmla="*/ 338 w 480"/>
                <a:gd name="T3" fmla="*/ 403 h 285"/>
                <a:gd name="T4" fmla="*/ 794 w 480"/>
                <a:gd name="T5" fmla="*/ 81 h 285"/>
                <a:gd name="T6" fmla="*/ 1132 w 480"/>
                <a:gd name="T7" fmla="*/ 0 h 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5"/>
                <a:gd name="T14" fmla="*/ 480 w 480"/>
                <a:gd name="T15" fmla="*/ 285 h 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5">
                  <a:moveTo>
                    <a:pt x="0" y="285"/>
                  </a:moveTo>
                  <a:cubicBezTo>
                    <a:pt x="46" y="281"/>
                    <a:pt x="88" y="279"/>
                    <a:pt x="144" y="240"/>
                  </a:cubicBezTo>
                  <a:cubicBezTo>
                    <a:pt x="200" y="201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 flipH="1">
              <a:off x="3264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34" y="286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 flipH="1" flipV="1">
              <a:off x="3264" y="629"/>
              <a:ext cx="480" cy="293"/>
            </a:xfrm>
            <a:custGeom>
              <a:avLst/>
              <a:gdLst>
                <a:gd name="T0" fmla="*/ 0 w 436"/>
                <a:gd name="T1" fmla="*/ 453 h 277"/>
                <a:gd name="T2" fmla="*/ 237 w 436"/>
                <a:gd name="T3" fmla="*/ 398 h 277"/>
                <a:gd name="T4" fmla="*/ 692 w 436"/>
                <a:gd name="T5" fmla="*/ 79 h 277"/>
                <a:gd name="T6" fmla="*/ 1035 w 436"/>
                <a:gd name="T7" fmla="*/ 0 h 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6"/>
                <a:gd name="T13" fmla="*/ 0 h 277"/>
                <a:gd name="T14" fmla="*/ 436 w 436"/>
                <a:gd name="T15" fmla="*/ 277 h 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6" h="277">
                  <a:moveTo>
                    <a:pt x="0" y="272"/>
                  </a:moveTo>
                  <a:cubicBezTo>
                    <a:pt x="34" y="273"/>
                    <a:pt x="51" y="277"/>
                    <a:pt x="100" y="240"/>
                  </a:cubicBezTo>
                  <a:cubicBezTo>
                    <a:pt x="149" y="203"/>
                    <a:pt x="236" y="88"/>
                    <a:pt x="292" y="48"/>
                  </a:cubicBezTo>
                  <a:cubicBezTo>
                    <a:pt x="348" y="8"/>
                    <a:pt x="392" y="4"/>
                    <a:pt x="4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3734" y="629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pic>
        <p:nvPicPr>
          <p:cNvPr id="46" name="Picture 27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441731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844893" y="2059790"/>
            <a:ext cx="4227173" cy="844007"/>
            <a:chOff x="844893" y="2524812"/>
            <a:chExt cx="4227173" cy="844007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24812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信号量与铁路的类比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48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867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5" y="2882002"/>
              <a:ext cx="367708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2</a:t>
              </a:r>
              <a:r>
                <a:rPr lang="zh-CN" altLang="en-US" sz="1800" dirty="0"/>
                <a:t>个站台的车站</a:t>
              </a:r>
              <a:endParaRPr lang="en-US" altLang="zh-CN" sz="1800" dirty="0"/>
            </a:p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2</a:t>
              </a:r>
              <a:r>
                <a:rPr lang="zh-CN" altLang="en-US" sz="1800" dirty="0"/>
                <a:t>个资源的信号量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219822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48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8545" y="3419834"/>
            <a:ext cx="473075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1545949" y="1654111"/>
            <a:ext cx="2259665" cy="333151"/>
            <a:chOff x="4752399" y="2696770"/>
            <a:chExt cx="2259665" cy="333151"/>
          </a:xfrm>
        </p:grpSpPr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846146" y="2696770"/>
              <a:ext cx="2165918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600" dirty="0" err="1"/>
                <a:t>sem</a:t>
              </a:r>
              <a:r>
                <a:rPr lang="zh-CN" altLang="en-US" sz="1600" dirty="0"/>
                <a:t>减</a:t>
              </a:r>
              <a:r>
                <a:rPr lang="en-US" altLang="zh-CN" sz="1600" dirty="0"/>
                <a:t>1</a:t>
              </a: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28058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545949" y="1888955"/>
            <a:ext cx="3875486" cy="333151"/>
            <a:chOff x="4752399" y="2992059"/>
            <a:chExt cx="3875486" cy="333151"/>
          </a:xfrm>
        </p:grpSpPr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4843951" y="2992059"/>
              <a:ext cx="3783934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zh-CN" altLang="en-US" sz="1600" dirty="0"/>
                <a:t>如</a:t>
              </a:r>
              <a:r>
                <a:rPr lang="en-US" altLang="zh-CN" sz="1600" dirty="0" err="1"/>
                <a:t>sem</a:t>
              </a:r>
              <a:r>
                <a:rPr lang="en-US" altLang="zh-CN" sz="1600" dirty="0"/>
                <a:t>&lt;0, </a:t>
              </a:r>
              <a:r>
                <a:rPr lang="zh-CN" altLang="en-US" sz="1600" dirty="0"/>
                <a:t>进入等待</a:t>
              </a:r>
              <a:r>
                <a:rPr lang="en-US" altLang="zh-CN" sz="1600" dirty="0"/>
                <a:t>, </a:t>
              </a:r>
              <a:r>
                <a:rPr lang="zh-CN" altLang="en-US" sz="1600" dirty="0"/>
                <a:t>否则继续</a:t>
              </a: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309750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2" name="组合 21"/>
          <p:cNvGrpSpPr/>
          <p:nvPr/>
        </p:nvGrpSpPr>
        <p:grpSpPr>
          <a:xfrm>
            <a:off x="1545949" y="2367735"/>
            <a:ext cx="4287105" cy="379757"/>
            <a:chOff x="4177634" y="2765125"/>
            <a:chExt cx="4287105" cy="379757"/>
          </a:xfrm>
        </p:grpSpPr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4291061" y="2765125"/>
              <a:ext cx="4173678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 err="1"/>
                <a:t>sem</a:t>
              </a:r>
              <a:r>
                <a:rPr lang="zh-CN" altLang="en-US" sz="1600" dirty="0"/>
                <a:t>加</a:t>
              </a:r>
              <a:r>
                <a:rPr lang="en-US" altLang="zh-CN" sz="1600" dirty="0"/>
                <a:t>1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7634" y="288489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1542673" y="2624041"/>
            <a:ext cx="3632449" cy="379757"/>
            <a:chOff x="4179911" y="3111380"/>
            <a:chExt cx="3632449" cy="379757"/>
          </a:xfrm>
        </p:grpSpPr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4291061" y="3111380"/>
              <a:ext cx="3521299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/>
                <a:t>如</a:t>
              </a:r>
              <a:r>
                <a:rPr lang="en-US" altLang="zh-CN" sz="1600" dirty="0"/>
                <a:t>sem≤0,</a:t>
              </a:r>
              <a:r>
                <a:rPr lang="zh-CN" altLang="en-US" sz="1600" dirty="0"/>
                <a:t>唤醒一个等待进程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9911" y="3212275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5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846" y="3419836"/>
            <a:ext cx="473074" cy="90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7636" y="3419833"/>
            <a:ext cx="473074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内容占位符 2"/>
          <p:cNvSpPr txBox="1">
            <a:spLocks/>
          </p:cNvSpPr>
          <p:nvPr/>
        </p:nvSpPr>
        <p:spPr>
          <a:xfrm>
            <a:off x="1829578" y="1420508"/>
            <a:ext cx="3120240" cy="333151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 indent="-269875"/>
            <a:r>
              <a:rPr lang="en-US" altLang="zh-CN" sz="1600" dirty="0"/>
              <a:t>(</a:t>
            </a:r>
            <a:r>
              <a:rPr lang="en-US" altLang="zh-CN" sz="1600" dirty="0" err="1"/>
              <a:t>Prolaag</a:t>
            </a:r>
            <a:r>
              <a:rPr lang="en-US" altLang="zh-CN" sz="1600" dirty="0"/>
              <a:t> </a:t>
            </a:r>
            <a:r>
              <a:rPr lang="zh-CN" altLang="en-US" sz="1600" dirty="0"/>
              <a:t>（荷兰语尝试减少）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60" name="内容占位符 2"/>
          <p:cNvSpPr txBox="1">
            <a:spLocks/>
          </p:cNvSpPr>
          <p:nvPr/>
        </p:nvSpPr>
        <p:spPr>
          <a:xfrm>
            <a:off x="1832784" y="2149532"/>
            <a:ext cx="3047329" cy="34743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en-US" altLang="zh-CN" sz="1600" dirty="0"/>
              <a:t>(</a:t>
            </a:r>
            <a:r>
              <a:rPr lang="en-US" altLang="zh-CN" sz="1600" dirty="0" err="1"/>
              <a:t>Verhoog</a:t>
            </a:r>
            <a:r>
              <a:rPr lang="en-US" altLang="zh-CN" sz="1600" dirty="0"/>
              <a:t> </a:t>
            </a:r>
            <a:r>
              <a:rPr lang="zh-CN" altLang="en-US" sz="1600" dirty="0"/>
              <a:t>（荷兰语增加）</a:t>
            </a:r>
            <a:r>
              <a:rPr lang="en-US" altLang="zh-CN" sz="1600" dirty="0"/>
              <a:t>)</a:t>
            </a:r>
            <a:endParaRPr lang="zh-CN" altLang="en-US" sz="1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0988E-6 L 0 -0.08118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23 0.13565 C 0.24775 0.14005 0.32743 0.14468 0.3724 0.13565 C 0.41736 0.12662 0.40295 0.09005 0.4382 0.08102 C 0.47327 0.07199 0.5283 0.07639 0.58334 0.08102 " pathEditMode="fixed" rAng="0" ptsTypes="aaaA">
                                      <p:cBhvr>
                                        <p:cTn id="8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700" y="-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6 0.34044 C 0.24409 0.34167 0.31059 0.3429 0.35555 0.34414 C 0.40052 0.34506 0.4243 0.33735 0.44739 0.34784 C 0.47048 0.35803 0.47048 0.39506 0.49392 0.40618 C 0.51736 0.41729 0.5684 0.41235 0.58802 0.41389 " pathEditMode="fixed" rAng="0" ptsTypes="AAAAA">
                                      <p:cBhvr>
                                        <p:cTn id="8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521" y="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53 0.03472 C 0.17153 0.03495 0.24827 0.03565 0.325 0.03657 " pathEditMode="fixed" rAng="0" ptsTypes="aA">
                                      <p:cBhvr>
                                        <p:cTn id="10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7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916 0.08056 C 0.64218 0.07593 0.70538 0.0713 0.74687 0.08179 C 0.78836 0.09259 0.76284 0.13241 0.82795 0.14414 C 0.89305 0.15617 1.01545 0.15432 1.13802 0.15309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7934" y="3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83 0.04075 C 0.34149 0.04291 0.36232 0.04507 0.38073 0.03488 C 0.39913 0.025 0.39826 -0.00895 0.43194 -0.01851 C 0.46562 -0.02808 0.55781 -0.02098 0.58298 -0.0216 " pathEditMode="relative" rAng="0" ptsTypes="AAAA">
                                      <p:cBhvr>
                                        <p:cTn id="1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3108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-0.10216 C 0.16562 -0.10185 0.24236 -0.10093 0.31909 -0.10031 " pathEditMode="fixed" rAng="0" ptsTypes="AA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67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/>
      <p:bldP spid="60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5871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哲学家在思考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进入临界区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去拿左边的叉子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去拿右边的叉子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退出临界区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8736264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52421" y="4443958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互斥访问正确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613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哲学家在思考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进入临界区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去拿左边的叉子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去拿右边的叉子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放下左边的叉子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放下右边的叉子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退出临界区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39752" y="4451046"/>
            <a:ext cx="3005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，但每次只允许一人进餐</a:t>
            </a:r>
          </a:p>
        </p:txBody>
      </p:sp>
    </p:spTree>
    <p:extLst>
      <p:ext uri="{BB962C8B-B14F-4D97-AF65-F5344CB8AC3E}">
        <p14:creationId xmlns:p14="http://schemas.microsoft.com/office/powerpoint/2010/main" val="3098063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552" y="777861"/>
            <a:ext cx="6482357" cy="3826689"/>
            <a:chOff x="539552" y="777861"/>
            <a:chExt cx="6482357" cy="3826689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39552" y="777861"/>
              <a:ext cx="6408712" cy="382668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567713" y="850608"/>
              <a:ext cx="6454196" cy="4370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50000"/>
                </a:lnSpc>
                <a:spcAft>
                  <a:spcPct val="40000"/>
                </a:spcAft>
                <a:buFont typeface="Arial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#define   N   5                     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// 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哲学家个数</a:t>
              </a:r>
              <a:endPara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endParaRPr>
            </a:p>
            <a:p>
              <a:pPr>
                <a:lnSpc>
                  <a:spcPct val="50000"/>
                </a:lnSpc>
                <a:spcAft>
                  <a:spcPct val="40000"/>
                </a:spcAft>
                <a:buFont typeface="Arial" charset="0"/>
                <a:buNone/>
              </a:pPr>
              <a:r>
                <a:rPr lang="en-US" altLang="zh-TW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semaphore fork[5];                  </a:t>
              </a:r>
              <a:r>
                <a:rPr lang="en-US" altLang="zh-TW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// </a:t>
              </a:r>
              <a:r>
                <a:rPr lang="zh-TW" altLang="en-US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信号量初值为</a:t>
              </a:r>
              <a:r>
                <a:rPr lang="en-US" altLang="zh-TW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8192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12466154"/>
      </p:ext>
    </p:extLst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    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51163210"/>
      </p:ext>
    </p:extLst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    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89515589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27995720"/>
      </p:ext>
    </p:extLst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方案</a:t>
            </a:r>
            <a:r>
              <a:rPr lang="en-US" altLang="zh-CN" dirty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放下左边的叉子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放下右边的叉子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99592" y="4633169"/>
            <a:ext cx="3518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没有死锁，可有多人同时就餐</a:t>
            </a:r>
          </a:p>
        </p:txBody>
      </p:sp>
    </p:spTree>
    <p:extLst>
      <p:ext uri="{BB962C8B-B14F-4D97-AF65-F5344CB8AC3E}">
        <p14:creationId xmlns:p14="http://schemas.microsoft.com/office/powerpoint/2010/main" val="4322780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读者</a:t>
            </a:r>
            <a:r>
              <a:rPr lang="en-US" altLang="zh-CN" dirty="0"/>
              <a:t>-</a:t>
            </a:r>
            <a:r>
              <a:rPr lang="zh-CN" altLang="en-US" dirty="0"/>
              <a:t>写者问题描述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4591203" cy="1060004"/>
            <a:chOff x="844893" y="1008052"/>
            <a:chExt cx="4591203" cy="106000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754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70686"/>
              <a:ext cx="4041110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读者：只读取数据，不修改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2924968" cy="4921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共享数据的两类使用者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6" y="1685466"/>
              <a:ext cx="303413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写者：读取和修改数据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00246"/>
            <a:ext cx="5855733" cy="1086539"/>
            <a:chOff x="844893" y="2000246"/>
            <a:chExt cx="5855733" cy="1086539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349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342922"/>
              <a:ext cx="2248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“</a:t>
              </a:r>
              <a:r>
                <a:rPr lang="zh-CN" altLang="en-US" dirty="0"/>
                <a:t>读－读</a:t>
              </a:r>
              <a:r>
                <a:rPr lang="en-US" altLang="zh-CN" dirty="0"/>
                <a:t>”</a:t>
              </a:r>
              <a:r>
                <a:rPr lang="zh-CN" altLang="en-US" dirty="0"/>
                <a:t>允许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2000246"/>
              <a:ext cx="52149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读者</a:t>
              </a:r>
              <a:r>
                <a:rPr lang="en-US" altLang="zh-CN" dirty="0"/>
                <a:t>-</a:t>
              </a:r>
              <a:r>
                <a:rPr lang="zh-CN" altLang="en-US" dirty="0"/>
                <a:t>写者问题描述：对共享数据的读写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200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666224" y="2658157"/>
              <a:ext cx="50344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同一时刻，允许有多个读者同时读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273050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62422" y="2971350"/>
            <a:ext cx="4309710" cy="1057056"/>
            <a:chOff x="1262422" y="2971350"/>
            <a:chExt cx="4309710" cy="1057056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63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2971350"/>
              <a:ext cx="21054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“读－写”互斥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666224" y="3286130"/>
              <a:ext cx="3905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没有写者时读者才能读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666224" y="3599778"/>
              <a:ext cx="3905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没有读者时写者才能写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335757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366577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900044"/>
            <a:ext cx="4965762" cy="743408"/>
            <a:chOff x="1262422" y="3900044"/>
            <a:chExt cx="4965762" cy="743408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921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3900044"/>
              <a:ext cx="21054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“写－写”互斥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666224" y="4214824"/>
              <a:ext cx="45619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没有其他写者时写者才能写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4306079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4767859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62422" y="2039838"/>
            <a:ext cx="2380884" cy="428628"/>
            <a:chOff x="1262422" y="1999517"/>
            <a:chExt cx="2380884" cy="428628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576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1999517"/>
              <a:ext cx="2248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/>
                <a:t>读者计数</a:t>
              </a:r>
              <a:r>
                <a:rPr lang="en-US" altLang="zh-CN" sz="1800" dirty="0" err="1"/>
                <a:t>Rcount</a:t>
              </a:r>
              <a:r>
                <a:rPr lang="en-US" altLang="zh-CN" sz="1800" dirty="0"/>
                <a:t> 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843558"/>
            <a:ext cx="3511083" cy="814638"/>
            <a:chOff x="844893" y="843558"/>
            <a:chExt cx="3511083" cy="814638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843558"/>
              <a:ext cx="32130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spcBef>
                  <a:spcPct val="20000"/>
                </a:spcBef>
              </a:pPr>
              <a:r>
                <a:rPr lang="zh-CN" altLang="en-US" sz="1800" dirty="0"/>
                <a:t>用信号量描述每个约束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84355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368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275606"/>
              <a:ext cx="267694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信号量</a:t>
              </a:r>
              <a:r>
                <a:rPr lang="en-US" altLang="zh-CN" sz="1600" dirty="0" err="1"/>
                <a:t>WriteMutex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831926"/>
            <a:ext cx="2809512" cy="428628"/>
            <a:chOff x="1262422" y="2735203"/>
            <a:chExt cx="2809512" cy="428628"/>
          </a:xfrm>
        </p:grpSpPr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2727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394986" y="2735203"/>
              <a:ext cx="26769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/>
                <a:t>信号量</a:t>
              </a:r>
              <a:r>
                <a:rPr lang="en-US" altLang="zh-CN" sz="1800" dirty="0" err="1"/>
                <a:t>CountMutex</a:t>
              </a:r>
              <a:endParaRPr lang="en-US" altLang="zh-CN" sz="18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92880" y="1517361"/>
            <a:ext cx="2606950" cy="515712"/>
            <a:chOff x="1492880" y="1517361"/>
            <a:chExt cx="2606950" cy="515712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622682" y="1517361"/>
              <a:ext cx="2477148" cy="3013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控制读写操作的互斥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622682" y="1759571"/>
              <a:ext cx="1405578" cy="27350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初始化为</a:t>
              </a:r>
              <a:r>
                <a:rPr lang="en-US" altLang="zh-CN" sz="1600" dirty="0"/>
                <a:t>1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1592469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182606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492880" y="2325590"/>
            <a:ext cx="2892702" cy="462184"/>
            <a:chOff x="1492880" y="2285269"/>
            <a:chExt cx="2892702" cy="46218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622682" y="2285269"/>
              <a:ext cx="2762900" cy="3193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正在进行读操作的读者数目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622682" y="2511833"/>
              <a:ext cx="1334140" cy="23562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初始化为</a:t>
              </a:r>
              <a:r>
                <a:rPr lang="en-US" altLang="zh-CN" sz="1600" dirty="0"/>
                <a:t>0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234446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258563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492880" y="3117678"/>
            <a:ext cx="2892702" cy="462184"/>
            <a:chOff x="1492880" y="3020955"/>
            <a:chExt cx="2892702" cy="462184"/>
          </a:xfrm>
        </p:grpSpPr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622682" y="3020955"/>
              <a:ext cx="2762900" cy="31930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控制对读者计数的互斥修改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622682" y="3247519"/>
              <a:ext cx="1334140" cy="23562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初始化为</a:t>
              </a:r>
              <a:r>
                <a:rPr lang="en-US" altLang="zh-CN" sz="1600" dirty="0"/>
                <a:t>1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309852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880" y="3311494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7257096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信号量的特性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954208"/>
            <a:ext cx="3727107" cy="428628"/>
            <a:chOff x="844893" y="1954208"/>
            <a:chExt cx="3727107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54208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>
                  <a:solidFill>
                    <a:srgbClr val="C00000"/>
                  </a:solidFill>
                </a:rPr>
                <a:t>P() </a:t>
              </a:r>
              <a:r>
                <a:rPr lang="zh-CN" altLang="en-US" dirty="0">
                  <a:solidFill>
                    <a:srgbClr val="C00000"/>
                  </a:solidFill>
                </a:rPr>
                <a:t>可能阻塞</a:t>
              </a:r>
              <a:r>
                <a:rPr lang="zh-CN" altLang="en-US" dirty="0"/>
                <a:t>，</a:t>
              </a:r>
              <a:r>
                <a:rPr lang="en-US" altLang="zh-CN" dirty="0"/>
                <a:t>V()</a:t>
              </a:r>
              <a:r>
                <a:rPr lang="zh-CN" altLang="en-US" dirty="0"/>
                <a:t>不会阻塞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54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281236"/>
            <a:ext cx="5513057" cy="992646"/>
            <a:chOff x="844893" y="2281236"/>
            <a:chExt cx="5513057" cy="99264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60508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线程不会被无限期阻塞在</a:t>
              </a:r>
              <a:r>
                <a:rPr lang="en-US" altLang="zh-CN" dirty="0"/>
                <a:t>P()</a:t>
              </a:r>
              <a:r>
                <a:rPr lang="zh-CN" altLang="en-US" dirty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08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916692"/>
              <a:ext cx="49629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假定</a:t>
              </a:r>
              <a:r>
                <a:rPr lang="zh-CN" altLang="en-US" dirty="0">
                  <a:solidFill>
                    <a:srgbClr val="FF0000"/>
                  </a:solidFill>
                </a:rPr>
                <a:t>信号量等待按先进先出排队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281236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通常假定信号量是“公平的”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内容占位符 2"/>
          <p:cNvSpPr txBox="1">
            <a:spLocks/>
          </p:cNvSpPr>
          <p:nvPr/>
        </p:nvSpPr>
        <p:spPr>
          <a:xfrm>
            <a:off x="844893" y="3450895"/>
            <a:ext cx="3462766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自旋锁能否实现先进先出?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998540"/>
            <a:chOff x="844893" y="1000114"/>
            <a:chExt cx="5870247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信号量是</a:t>
              </a:r>
              <a:r>
                <a:rPr lang="zh-CN" altLang="en-US" dirty="0">
                  <a:solidFill>
                    <a:srgbClr val="C00000"/>
                  </a:solidFill>
                </a:rPr>
                <a:t>被保护</a:t>
              </a:r>
              <a:r>
                <a:rPr lang="zh-CN" altLang="en-US" dirty="0"/>
                <a:t>的</a:t>
              </a:r>
              <a:r>
                <a:rPr lang="zh-CN" altLang="en-US" dirty="0">
                  <a:solidFill>
                    <a:srgbClr val="C00000"/>
                  </a:solidFill>
                </a:rPr>
                <a:t>整数</a:t>
              </a:r>
              <a:r>
                <a:rPr lang="zh-CN" altLang="en-US" dirty="0"/>
                <a:t>变量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532015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初始化完成后，只能通过</a:t>
              </a:r>
              <a:r>
                <a:rPr lang="en-US" altLang="zh-CN" dirty="0"/>
                <a:t>P()</a:t>
              </a:r>
              <a:r>
                <a:rPr lang="zh-CN" altLang="en-US" dirty="0"/>
                <a:t>和</a:t>
              </a:r>
              <a:r>
                <a:rPr lang="en-US" altLang="zh-CN" dirty="0"/>
                <a:t>V()</a:t>
              </a:r>
              <a:r>
                <a:rPr lang="zh-CN" altLang="en-US" dirty="0"/>
                <a:t>操作修改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1643056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由操作系统保证，</a:t>
              </a:r>
              <a:r>
                <a:rPr lang="en-US" altLang="zh-CN" dirty="0">
                  <a:solidFill>
                    <a:srgbClr val="FF0000"/>
                  </a:solidFill>
                </a:rPr>
                <a:t>PV</a:t>
              </a:r>
              <a:r>
                <a:rPr lang="zh-CN" altLang="en-US" dirty="0">
                  <a:solidFill>
                    <a:srgbClr val="FF0000"/>
                  </a:solidFill>
                </a:rPr>
                <a:t>操作是原子操作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4143372" y="3143254"/>
            <a:ext cx="1000132" cy="34855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read</a:t>
            </a:r>
            <a:r>
              <a: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1114428" y="3087374"/>
            <a:ext cx="928694" cy="34855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write</a:t>
            </a:r>
            <a:r>
              <a: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5883840"/>
      </p:ext>
    </p:extLst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2176460"/>
            <a:ext cx="2428892" cy="2552375"/>
            <a:chOff x="6715140" y="2176460"/>
            <a:chExt cx="2428892" cy="2552375"/>
          </a:xfrm>
        </p:grpSpPr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7251"/>
            <a:chOff x="-1357354" y="2571750"/>
            <a:chExt cx="2314564" cy="1277251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3222183"/>
      </p:ext>
    </p:extLst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890708"/>
            <a:ext cx="2516860" cy="2831202"/>
            <a:chOff x="6715140" y="1890708"/>
            <a:chExt cx="2516860" cy="2831202"/>
          </a:xfrm>
        </p:grpSpPr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38139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++Rcount;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286150"/>
      </p:ext>
    </p:extLst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890708"/>
            <a:ext cx="2428892" cy="2838127"/>
            <a:chOff x="6715140" y="1890708"/>
            <a:chExt cx="2428892" cy="2838127"/>
          </a:xfrm>
        </p:grpSpPr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++Rcount;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--Rcount;</a:t>
              </a: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7251"/>
            <a:chOff x="-1357354" y="2571750"/>
            <a:chExt cx="2314564" cy="1277251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796358"/>
      </p:ext>
    </p:extLst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643056"/>
            <a:ext cx="2428892" cy="3085779"/>
            <a:chOff x="6715140" y="1643056"/>
            <a:chExt cx="2428892" cy="3085779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6715140" y="1643056"/>
              <a:ext cx="2143140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++Rcount;</a:t>
              </a: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715140" y="2640013"/>
              <a:ext cx="2286016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is-I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--Rcount;</a:t>
              </a: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7251"/>
            <a:chOff x="-1357354" y="2571750"/>
            <a:chExt cx="2314564" cy="1277251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3987073"/>
      </p:ext>
    </p:extLst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00011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257175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164305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00011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1643056"/>
            <a:ext cx="2428892" cy="3342028"/>
            <a:chOff x="6715140" y="1643056"/>
            <a:chExt cx="2428892" cy="3342028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6715140" y="1643056"/>
              <a:ext cx="214314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++Rcount;</a:t>
              </a: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715140" y="2640013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is-I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6715140" y="3636300"/>
              <a:ext cx="214314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--Rcount;</a:t>
              </a: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0" name="Text Box 4"/>
            <p:cNvSpPr txBox="1">
              <a:spLocks noChangeArrowheads="1"/>
            </p:cNvSpPr>
            <p:nvPr/>
          </p:nvSpPr>
          <p:spPr bwMode="auto">
            <a:xfrm>
              <a:off x="6715140" y="4643452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(CountMutex)</a:t>
              </a: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2616906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196854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01242" y="43818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11576A"/>
                </a:solidFill>
              </a:rPr>
              <a:t>此实现中，读者优先</a:t>
            </a:r>
          </a:p>
        </p:txBody>
      </p:sp>
    </p:spTree>
    <p:extLst>
      <p:ext uri="{BB962C8B-B14F-4D97-AF65-F5344CB8AC3E}">
        <p14:creationId xmlns:p14="http://schemas.microsoft.com/office/powerpoint/2010/main" val="4355795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读者</a:t>
            </a:r>
            <a:r>
              <a:rPr lang="en-US" altLang="zh-CN" dirty="0"/>
              <a:t>/</a:t>
            </a:r>
            <a:r>
              <a:rPr lang="zh-CN" altLang="en-US" dirty="0"/>
              <a:t>写者</a:t>
            </a:r>
            <a:r>
              <a:rPr lang="zh-CN" altLang="en-US"/>
              <a:t>问题：优先策略</a:t>
            </a:r>
            <a:endParaRPr lang="zh-CN" altLang="en-US" dirty="0"/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275034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99592" y="1059582"/>
            <a:ext cx="6120680" cy="401284"/>
            <a:chOff x="899592" y="1059582"/>
            <a:chExt cx="6120680" cy="401284"/>
          </a:xfrm>
        </p:grpSpPr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1201788" y="1059582"/>
              <a:ext cx="581848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读者优先策略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" name="TextBox 17"/>
            <p:cNvSpPr txBox="1"/>
            <p:nvPr/>
          </p:nvSpPr>
          <p:spPr>
            <a:xfrm>
              <a:off x="899592" y="10607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9592" y="2383021"/>
            <a:ext cx="6254137" cy="400110"/>
            <a:chOff x="899592" y="2383021"/>
            <a:chExt cx="6254137" cy="400110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1223060" y="2383021"/>
              <a:ext cx="59306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写者优先策略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TextBox 17"/>
            <p:cNvSpPr txBox="1"/>
            <p:nvPr/>
          </p:nvSpPr>
          <p:spPr>
            <a:xfrm>
              <a:off x="899592" y="238302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99592" y="3795886"/>
            <a:ext cx="24683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buFont typeface="Arial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如何实现？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42950" y="1453674"/>
            <a:ext cx="5979518" cy="400110"/>
            <a:chOff x="1342950" y="1453674"/>
            <a:chExt cx="5979518" cy="40011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503984" y="1453674"/>
              <a:ext cx="581848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只要有读者正在读状态，后来的读者都能直接进入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950" y="155271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8" name="组合 17"/>
          <p:cNvGrpSpPr/>
          <p:nvPr/>
        </p:nvGrpSpPr>
        <p:grpSpPr>
          <a:xfrm>
            <a:off x="1352918" y="2783131"/>
            <a:ext cx="6060247" cy="400110"/>
            <a:chOff x="1352918" y="2783131"/>
            <a:chExt cx="6060247" cy="400110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482496" y="2783131"/>
              <a:ext cx="59306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只要有写者就绪，写者应尽快执行写操作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918" y="289264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342950" y="1907421"/>
            <a:ext cx="5979518" cy="400110"/>
            <a:chOff x="1342950" y="1907421"/>
            <a:chExt cx="5979518" cy="40011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950" y="20424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1503984" y="1907421"/>
              <a:ext cx="581848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如读者持续不断进入，则写者就处于饥饿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52918" y="3270222"/>
            <a:ext cx="6081735" cy="400110"/>
            <a:chOff x="1352918" y="3270222"/>
            <a:chExt cx="6081735" cy="400110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918" y="33821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503984" y="3270222"/>
              <a:ext cx="59306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如写者持续不断就绪，则读者就处于饥饿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08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59832" y="3413724"/>
            <a:ext cx="5358361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	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     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	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        // # of waiting writers</a:t>
            </a:r>
          </a:p>
          <a:p>
            <a:pPr>
              <a:lnSpc>
                <a:spcPct val="90000"/>
              </a:lnSpc>
            </a:pP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006236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两个基本方法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00623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3713400"/>
            <a:ext cx="2369785" cy="428628"/>
            <a:chOff x="844893" y="3713400"/>
            <a:chExt cx="2369785" cy="428628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3713400"/>
              <a:ext cx="20717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管程的状态变量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3713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60801" y="2109952"/>
            <a:ext cx="6957392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Database::Write()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readers/writers;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write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readers/writers;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987824" y="806181"/>
            <a:ext cx="5443518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5269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59832" y="3413724"/>
            <a:ext cx="5358361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	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     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	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     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006236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两个基本方法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00623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3713400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管程的状态变量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371340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60801" y="2109952"/>
            <a:ext cx="6957392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Database::Write()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readers/writers;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write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readers/writers;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987824" y="806181"/>
            <a:ext cx="5443518" cy="120032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0026709"/>
      </p:ext>
    </p:extLst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解决方案详情：读者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23508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DD000"/>
            </a:gs>
            <a:gs pos="0">
              <a:srgbClr val="FFF9B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信号量的实现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9512" y="2571750"/>
            <a:ext cx="403244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Add this thread t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block(p);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355976" y="2571750"/>
            <a:ext cx="4464496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875255" y="1082670"/>
            <a:ext cx="2200801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classSemaphore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allAtOnce" animBg="1"/>
      <p:bldP spid="20" grpId="0" uiExpand="1" build="allAtOnce" animBg="1"/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解决方案详情：读者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852635"/>
      </p:ext>
    </p:extLst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解决方案详情：读者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03791"/>
      </p:ext>
    </p:extLst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解决方案详情：读者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82516"/>
      </p:ext>
    </p:extLst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解决方案详情：读者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2521"/>
      </p:ext>
    </p:extLst>
  </p:cSld>
  <p:clrMapOvr>
    <a:masterClrMapping/>
  </p:clrMapOvr>
  <p:transition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解决方案详情：读者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0193" y="2787774"/>
            <a:ext cx="3431631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AR--;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85276"/>
      </p:ext>
    </p:extLst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解决方案详情：读者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0193" y="2787774"/>
            <a:ext cx="3431631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(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7392"/>
      </p:ext>
    </p:extLst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解决方案详情：读者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0" y="2787774"/>
            <a:ext cx="3716577" cy="20367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((AW+WW)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WR--;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0193" y="2787774"/>
            <a:ext cx="3431631" cy="20313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AR--;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(AR ==0 &amp;&amp; WW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4392488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Database::Read()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writers;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 database;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 – wake up waiting writers;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DoneRead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38149"/>
      </p:ext>
    </p:extLst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解决方案详情：写者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out-wake 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43480"/>
      </p:ext>
    </p:extLst>
  </p:cSld>
  <p:clrMapOvr>
    <a:masterClrMapping/>
  </p:clrMapOvr>
  <p:transition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解决方案详情：写者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out-wake 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1699"/>
      </p:ext>
    </p:extLst>
  </p:cSld>
  <p:clrMapOvr>
    <a:masterClrMapping/>
  </p:clrMapOvr>
  <p:transition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解决方案详情：写者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out-wake 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1623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信号量分类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879235" cy="998540"/>
            <a:chOff x="844893" y="1000114"/>
            <a:chExt cx="4879235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8529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可分为两种信号量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425713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olidFill>
                    <a:srgbClr val="C00000"/>
                  </a:solidFill>
                </a:rPr>
                <a:t>二进制信号量</a:t>
              </a:r>
              <a:r>
                <a:rPr lang="zh-CN" altLang="en-US" dirty="0"/>
                <a:t>：资源数目为</a:t>
              </a:r>
              <a:r>
                <a:rPr lang="en-US" altLang="zh-CN" dirty="0"/>
                <a:t>0</a:t>
              </a:r>
              <a:r>
                <a:rPr lang="zh-CN" altLang="en-US" dirty="0"/>
                <a:t>或</a:t>
              </a:r>
              <a:r>
                <a:rPr lang="en-US" altLang="zh-CN" dirty="0"/>
                <a:t>1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1643056"/>
              <a:ext cx="432914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olidFill>
                    <a:srgbClr val="C00000"/>
                  </a:solidFill>
                </a:rPr>
                <a:t>资源信号量</a:t>
              </a:r>
              <a:r>
                <a:rPr lang="en-US" altLang="zh-CN" dirty="0"/>
                <a:t>:</a:t>
              </a:r>
              <a:r>
                <a:rPr lang="zh-CN" altLang="en-US" dirty="0"/>
                <a:t>资源数目为任何非负值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715766"/>
            <a:ext cx="3727107" cy="1001718"/>
            <a:chOff x="844893" y="2281236"/>
            <a:chExt cx="3727107" cy="100171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605088"/>
              <a:ext cx="1248188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互斥访问</a:t>
              </a: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281236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信号量的使用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680738" y="2928940"/>
              <a:ext cx="289126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临界区的互斥访问控制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672" y="306780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711588"/>
            <a:ext cx="4809776" cy="652014"/>
            <a:chOff x="1262422" y="3277058"/>
            <a:chExt cx="4809776" cy="65201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691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277058"/>
              <a:ext cx="12481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条件同步</a:t>
              </a: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680738" y="3575058"/>
              <a:ext cx="439146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线程间的事件等待</a:t>
              </a: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672" y="370704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78283" y="1896829"/>
            <a:ext cx="4881214" cy="683274"/>
            <a:chOff x="1262422" y="1954208"/>
            <a:chExt cx="4881214" cy="683274"/>
          </a:xfrm>
        </p:grpSpPr>
        <p:grpSp>
          <p:nvGrpSpPr>
            <p:cNvPr id="3" name="组合 2"/>
            <p:cNvGrpSpPr/>
            <p:nvPr/>
          </p:nvGrpSpPr>
          <p:grpSpPr>
            <a:xfrm>
              <a:off x="1262422" y="1954208"/>
              <a:ext cx="4881214" cy="355598"/>
              <a:chOff x="1262422" y="1954208"/>
              <a:chExt cx="4881214" cy="355598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2117336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394985" y="1954208"/>
                <a:ext cx="4748651" cy="35559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120000"/>
                  </a:lnSpc>
                </a:pPr>
                <a:r>
                  <a:rPr lang="zh-CN" altLang="en-US" dirty="0"/>
                  <a:t>两者等价</a:t>
                </a:r>
                <a:endParaRPr lang="en-US" altLang="zh-CN" dirty="0"/>
              </a:p>
              <a:p>
                <a:pPr marL="0" lvl="1" indent="0">
                  <a:lnSpc>
                    <a:spcPct val="120000"/>
                  </a:lnSpc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基于一个可以实现另一个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3811" y="248848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6492338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解决方案详情：写者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5318" y="2750904"/>
            <a:ext cx="4313106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AW--;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out-wake 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18992"/>
      </p:ext>
    </p:extLst>
  </p:cSld>
  <p:clrMapOvr>
    <a:masterClrMapping/>
  </p:clrMapOvr>
  <p:transition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解决方案详情：写者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5318" y="2750904"/>
            <a:ext cx="4313106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(WW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out-wake 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33899"/>
      </p:ext>
    </p:extLst>
  </p:cSld>
  <p:clrMapOvr>
    <a:masterClrMapping/>
  </p:clrMapOvr>
  <p:transition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解决方案详情：写者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7351" y="2742487"/>
            <a:ext cx="3716577" cy="222522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while ((AW+AR) &gt; 0)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okToWrite.wait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(&amp;lock);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WW--;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AW++;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07351" y="987574"/>
            <a:ext cx="3716577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AR = 0;   // # of active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AW = 0;   // # of active writers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WR = 0;   // # of waiting readers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WW = 0;   // # of waiting writers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okToRead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Condition </a:t>
            </a:r>
            <a:r>
              <a:rPr lang="en-US" altLang="zh-CN" sz="14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okToWrite</a:t>
            </a:r>
            <a:r>
              <a:rPr lang="en-US" altLang="zh-CN" sz="14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endParaRPr lang="en-US" altLang="zh-CN" sz="14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75318" y="2750904"/>
            <a:ext cx="4313106" cy="2230611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 Database::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lock.Acquire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AW--;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if (WW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okToWrite.signal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else if (WR &gt; 0)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okToRead.broadcast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lock.Release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67944" y="987574"/>
            <a:ext cx="5040560" cy="164352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 Database::Write()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//Wait until no readers/writers;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StartWrite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 database;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//check out-wake up waiting readers/writers;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DoneWrite</a:t>
            </a: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122421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用信号量实现临界区的互斥访问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2422" y="3198774"/>
            <a:ext cx="3952520" cy="354014"/>
            <a:chOff x="1262422" y="3198774"/>
            <a:chExt cx="395252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03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3198774"/>
              <a:ext cx="381995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P()</a:t>
              </a:r>
              <a:r>
                <a:rPr lang="zh-CN" altLang="en-US" dirty="0"/>
                <a:t>操作保证互斥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</a:t>
              </a:r>
              <a:r>
                <a:rPr lang="zh-CN" altLang="en-US" dirty="0"/>
                <a:t>临界资源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870744"/>
            <a:ext cx="4595462" cy="357190"/>
            <a:chOff x="1262422" y="3870744"/>
            <a:chExt cx="459546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9628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870744"/>
              <a:ext cx="44628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PV</a:t>
              </a:r>
              <a:r>
                <a:rPr lang="zh-CN" altLang="en-US" dirty="0"/>
                <a:t>操作</a:t>
              </a:r>
              <a:r>
                <a:rPr lang="zh-CN" altLang="en-US" dirty="0">
                  <a:solidFill>
                    <a:srgbClr val="C00000"/>
                  </a:solidFill>
                </a:rPr>
                <a:t>不能次序错误、重复或遗漏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2860746"/>
            <a:ext cx="4375179" cy="428628"/>
            <a:chOff x="844893" y="2874922"/>
            <a:chExt cx="4375179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874922"/>
              <a:ext cx="40770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必须</a:t>
              </a:r>
              <a:r>
                <a:rPr lang="zh-CN" altLang="en-US" dirty="0">
                  <a:solidFill>
                    <a:srgbClr val="C00000"/>
                  </a:solidFill>
                </a:rPr>
                <a:t>成对使用</a:t>
              </a:r>
              <a:r>
                <a:rPr lang="en-US" altLang="zh-CN" dirty="0"/>
                <a:t>P()</a:t>
              </a:r>
              <a:r>
                <a:rPr lang="zh-CN" altLang="en-US" dirty="0"/>
                <a:t>操作和</a:t>
              </a:r>
              <a:r>
                <a:rPr lang="en-US" altLang="zh-CN" dirty="0"/>
                <a:t>V()</a:t>
              </a:r>
              <a:r>
                <a:rPr lang="zh-CN" altLang="en-US" dirty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749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522626"/>
            <a:ext cx="6261906" cy="354014"/>
            <a:chOff x="1262422" y="3522626"/>
            <a:chExt cx="6261906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6274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3522626"/>
              <a:ext cx="612934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V()</a:t>
              </a:r>
              <a:r>
                <a:rPr lang="zh-CN" altLang="en-US" dirty="0"/>
                <a:t>操作在使用后释放临界资源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714480" y="1321838"/>
            <a:ext cx="3629198" cy="36676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= new Semaphore(1);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714480" y="1792436"/>
            <a:ext cx="3629198" cy="92333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-&gt;P();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074663" y="830406"/>
            <a:ext cx="693746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每个临界区设置一个信号量，其初值为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309492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用信号量实现条件同步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57224" y="1036071"/>
            <a:ext cx="59293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每个条件同步设置一个信号量，其初值为</a:t>
            </a:r>
            <a:r>
              <a:rPr lang="en-US" altLang="zh-CN" dirty="0"/>
              <a:t>0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357290" y="1533346"/>
            <a:ext cx="4645501" cy="397545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new Semaphore(0);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1072" y="2032213"/>
            <a:ext cx="5257112" cy="2627769"/>
            <a:chOff x="971072" y="2032213"/>
            <a:chExt cx="5257112" cy="2627769"/>
          </a:xfrm>
        </p:grpSpPr>
        <p:sp>
          <p:nvSpPr>
            <p:cNvPr id="16" name="Text Box 5"/>
            <p:cNvSpPr txBox="1">
              <a:spLocks noChangeAspect="1" noChangeArrowheads="1"/>
            </p:cNvSpPr>
            <p:nvPr/>
          </p:nvSpPr>
          <p:spPr bwMode="auto">
            <a:xfrm>
              <a:off x="971072" y="2413213"/>
              <a:ext cx="2391500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M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N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7" name="Text Box 5"/>
            <p:cNvSpPr txBox="1">
              <a:spLocks noChangeAspect="1" noChangeArrowheads="1"/>
            </p:cNvSpPr>
            <p:nvPr/>
          </p:nvSpPr>
          <p:spPr bwMode="auto">
            <a:xfrm>
              <a:off x="3857620" y="2413213"/>
              <a:ext cx="2370564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Y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572156" y="2032213"/>
              <a:ext cx="8899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>
                  <a:solidFill>
                    <a:srgbClr val="C00000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4395204" y="2032213"/>
              <a:ext cx="8723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>
                  <a:solidFill>
                    <a:srgbClr val="C00000"/>
                  </a:solidFill>
                  <a:latin typeface="+mn-ea"/>
                  <a:ea typeface="+mn-ea"/>
                </a:rPr>
                <a:t>B</a:t>
              </a:r>
            </a:p>
          </p:txBody>
        </p:sp>
      </p:grpSp>
      <p:cxnSp>
        <p:nvCxnSpPr>
          <p:cNvPr id="5" name="直接箭头连接符 4"/>
          <p:cNvCxnSpPr/>
          <p:nvPr/>
        </p:nvCxnSpPr>
        <p:spPr>
          <a:xfrm>
            <a:off x="3304208" y="3241086"/>
            <a:ext cx="648072" cy="5760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"/>
          <p:cNvSpPr txBox="1">
            <a:spLocks noChangeAspect="1" noChangeArrowheads="1"/>
          </p:cNvSpPr>
          <p:nvPr/>
        </p:nvSpPr>
        <p:spPr bwMode="auto">
          <a:xfrm>
            <a:off x="971072" y="2735961"/>
            <a:ext cx="2391500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0"/>
              </a:rPr>
              <a:t>&gt;P();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" name="Text Box 5"/>
          <p:cNvSpPr txBox="1">
            <a:spLocks noChangeAspect="1" noChangeArrowheads="1"/>
          </p:cNvSpPr>
          <p:nvPr/>
        </p:nvSpPr>
        <p:spPr bwMode="auto">
          <a:xfrm>
            <a:off x="3857620" y="2735961"/>
            <a:ext cx="2370564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0"/>
              </a:rPr>
              <a:t>&gt;V();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396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7297</Words>
  <Application>Microsoft Office PowerPoint</Application>
  <PresentationFormat>全屏显示(16:9)</PresentationFormat>
  <Paragraphs>1620</Paragraphs>
  <Slides>72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0" baseType="lpstr">
      <vt:lpstr>Monotype Sorts</vt:lpstr>
      <vt:lpstr>MS PGothic</vt:lpstr>
      <vt:lpstr>微软雅黑</vt:lpstr>
      <vt:lpstr>张海山锐谐体2.0-授权联系：Samtype@QQ.com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乐天</cp:lastModifiedBy>
  <cp:revision>1017</cp:revision>
  <dcterms:created xsi:type="dcterms:W3CDTF">2015-01-11T06:38:50Z</dcterms:created>
  <dcterms:modified xsi:type="dcterms:W3CDTF">2022-11-16T13:40:04Z</dcterms:modified>
</cp:coreProperties>
</file>