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61" r:id="rId3"/>
    <p:sldId id="262" r:id="rId4"/>
    <p:sldId id="282" r:id="rId5"/>
    <p:sldId id="285" r:id="rId6"/>
    <p:sldId id="286" r:id="rId7"/>
    <p:sldId id="287" r:id="rId8"/>
    <p:sldId id="290" r:id="rId9"/>
    <p:sldId id="289" r:id="rId10"/>
    <p:sldId id="284" r:id="rId11"/>
    <p:sldId id="294" r:id="rId12"/>
    <p:sldId id="295" r:id="rId13"/>
    <p:sldId id="296" r:id="rId14"/>
    <p:sldId id="288" r:id="rId15"/>
    <p:sldId id="297" r:id="rId16"/>
    <p:sldId id="298" r:id="rId17"/>
    <p:sldId id="299" r:id="rId18"/>
    <p:sldId id="302" r:id="rId19"/>
    <p:sldId id="303" r:id="rId20"/>
    <p:sldId id="304" r:id="rId21"/>
    <p:sldId id="307" r:id="rId22"/>
    <p:sldId id="308" r:id="rId23"/>
    <p:sldId id="309" r:id="rId24"/>
    <p:sldId id="310" r:id="rId25"/>
    <p:sldId id="311" r:id="rId26"/>
    <p:sldId id="312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1" autoAdjust="0"/>
  </p:normalViewPr>
  <p:slideViewPr>
    <p:cSldViewPr>
      <p:cViewPr varScale="1">
        <p:scale>
          <a:sx n="97" d="100"/>
          <a:sy n="97" d="100"/>
        </p:scale>
        <p:origin x="104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内存最小的访问单位是字节，</a:t>
            </a:r>
            <a:r>
              <a:rPr lang="en-US" altLang="zh-CN" dirty="0"/>
              <a:t>8bit</a:t>
            </a:r>
          </a:p>
          <a:p>
            <a:r>
              <a:rPr lang="zh-CN" altLang="en-US" dirty="0"/>
              <a:t>通常所说的计算机系统是</a:t>
            </a:r>
            <a:r>
              <a:rPr lang="en-US" altLang="zh-CN" dirty="0"/>
              <a:t>32</a:t>
            </a:r>
            <a:r>
              <a:rPr lang="zh-CN" altLang="en-US" dirty="0"/>
              <a:t>位的总线，所谓的</a:t>
            </a:r>
            <a:r>
              <a:rPr lang="en-US" altLang="zh-CN" dirty="0"/>
              <a:t>32</a:t>
            </a:r>
            <a:r>
              <a:rPr lang="zh-CN" altLang="en-US" dirty="0"/>
              <a:t>位总线相当于一次读写可以从内存当中读或者写</a:t>
            </a:r>
            <a:r>
              <a:rPr lang="en-US" altLang="zh-CN" dirty="0"/>
              <a:t>32</a:t>
            </a:r>
            <a:r>
              <a:rPr lang="zh-CN" altLang="en-US" dirty="0"/>
              <a:t>位，也就是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2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早期时候，用对换区的方式实现多进程的交替运行，解决内存紧张问题，但是开销非常大，原因在于内存和外存之间速度差得很远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9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二维数组第一维是空闲块的大小，由小到大排成第一维。在相同大小的空闲块中，按照它的地址排序排成第二维。由此构成空闲块的二维数组。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14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/>
              <a:t>B</a:t>
            </a:r>
            <a:r>
              <a:rPr lang="zh-CN" altLang="en-US" dirty="0"/>
              <a:t>以后，对应的</a:t>
            </a:r>
            <a:r>
              <a:rPr lang="en-US" altLang="zh-CN" dirty="0"/>
              <a:t>256K</a:t>
            </a:r>
            <a:r>
              <a:rPr lang="zh-CN" altLang="en-US" dirty="0"/>
              <a:t>空闲区不会与旁边的</a:t>
            </a:r>
            <a:r>
              <a:rPr lang="en-US" altLang="zh-CN" dirty="0"/>
              <a:t>64K</a:t>
            </a:r>
            <a:r>
              <a:rPr lang="zh-CN" altLang="en-US" dirty="0"/>
              <a:t>空闲区合并，因为合并之后的大小就不是</a:t>
            </a:r>
            <a:r>
              <a:rPr lang="en-US" altLang="zh-CN" dirty="0"/>
              <a:t>2</a:t>
            </a:r>
            <a:r>
              <a:rPr lang="zh-CN" altLang="en-US" dirty="0"/>
              <a:t>的幂次了</a:t>
            </a:r>
            <a:endParaRPr lang="en-US" altLang="zh-CN" dirty="0"/>
          </a:p>
          <a:p>
            <a:r>
              <a:rPr lang="zh-CN" altLang="en-US" dirty="0"/>
              <a:t>释放</a:t>
            </a:r>
            <a:r>
              <a:rPr lang="en-US" altLang="zh-CN" dirty="0"/>
              <a:t>C</a:t>
            </a:r>
            <a:r>
              <a:rPr lang="zh-CN" altLang="en-US" dirty="0"/>
              <a:t>以后，对应的</a:t>
            </a:r>
            <a:r>
              <a:rPr lang="en-US" altLang="zh-CN" dirty="0"/>
              <a:t>64K</a:t>
            </a:r>
            <a:r>
              <a:rPr lang="zh-CN" altLang="en-US" dirty="0"/>
              <a:t>空闲区可以与旁边</a:t>
            </a:r>
            <a:r>
              <a:rPr lang="en-US" altLang="zh-CN" dirty="0"/>
              <a:t>64K</a:t>
            </a:r>
            <a:r>
              <a:rPr lang="zh-CN" altLang="en-US" dirty="0"/>
              <a:t>的空闲区合并成</a:t>
            </a:r>
            <a:r>
              <a:rPr lang="en-US" altLang="zh-CN" dirty="0"/>
              <a:t>128K</a:t>
            </a:r>
            <a:r>
              <a:rPr lang="zh-CN" altLang="en-US" dirty="0"/>
              <a:t>，合并完后是</a:t>
            </a:r>
            <a:r>
              <a:rPr lang="en-US" altLang="zh-CN" dirty="0"/>
              <a:t>2</a:t>
            </a:r>
            <a:r>
              <a:rPr lang="zh-CN" altLang="en-US" dirty="0"/>
              <a:t>的幂次，所以可以合并。释放</a:t>
            </a:r>
            <a:r>
              <a:rPr lang="en-US" altLang="zh-CN" dirty="0"/>
              <a:t>E</a:t>
            </a:r>
            <a:r>
              <a:rPr lang="zh-CN" altLang="en-US" dirty="0"/>
              <a:t>之后的情况同理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68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95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MMU</a:t>
            </a:r>
            <a:r>
              <a:rPr lang="zh-CN" altLang="en-US" dirty="0"/>
              <a:t>（存储管理单元）：把逻辑地址空间转变成物理地址空间</a:t>
            </a:r>
            <a:endParaRPr lang="en-US" altLang="zh-CN" dirty="0"/>
          </a:p>
          <a:p>
            <a:r>
              <a:rPr lang="zh-CN" altLang="en-US" dirty="0"/>
              <a:t>共享</a:t>
            </a:r>
            <a:r>
              <a:rPr lang="en-US" altLang="zh-CN" dirty="0"/>
              <a:t>——</a:t>
            </a:r>
            <a:r>
              <a:rPr lang="zh-CN" altLang="en-US" dirty="0"/>
              <a:t>访问相同内存指的是都需要使用</a:t>
            </a:r>
            <a:r>
              <a:rPr lang="zh-CN" altLang="en-US"/>
              <a:t>操作系统内核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4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说机器里面有多少位地址总线，指的就是这里的物理地址总线的条数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76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假定在编译时已经知道了最后要放的位置，在编译的时候就可以把这个地址写死，若起始地址发生了变化，就必须重新编译了。</a:t>
            </a:r>
            <a:endParaRPr lang="en-US" altLang="zh-CN" dirty="0"/>
          </a:p>
          <a:p>
            <a:r>
              <a:rPr lang="zh-CN" altLang="en-US" dirty="0"/>
              <a:t>从灵活性的角度来讲，在执行的时候生成这个地址是最好的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03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操作系统建立了逻辑地址和物理地址的映射，但每一次逻辑地址和物理地址的转换是由硬件完成的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10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2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74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最佳匹配和最差匹配在释放分区时较慢是因为，进程释放后新产生的空闲分区要与临近的空闲分区（如果存在）合并，空闲分区数目和大小可能改变，需要调整空闲分区列表的项目及其顺序，需要花费时间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63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什么时候移动？在进程处于等待状态时搬移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54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el.com/content/www/us/en/processors/architectures-software-developer-manuals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en.wikipedia.org/wiki/Disk-drive_performance_characteristi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6.png"/><Relationship Id="rId3" Type="http://schemas.openxmlformats.org/officeDocument/2006/relationships/hyperlink" Target="http://en.wikipedia.org/wiki/Buddy_memory_allocation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5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3.png"/><Relationship Id="rId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66" y="3886996"/>
            <a:ext cx="2039029" cy="46170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72201" y="3795164"/>
            <a:ext cx="1177550" cy="639867"/>
            <a:chOff x="5738030" y="1372132"/>
            <a:chExt cx="1177550" cy="639867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I/O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设备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3648" y="2963262"/>
            <a:ext cx="5155605" cy="369332"/>
            <a:chOff x="1834430" y="2963262"/>
            <a:chExt cx="5155605" cy="369332"/>
          </a:xfrm>
        </p:grpSpPr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834430" y="2963262"/>
              <a:ext cx="863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520660" y="3147814"/>
              <a:ext cx="4469375" cy="0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3133106" y="2468398"/>
            <a:ext cx="24036" cy="60935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923928" y="3196615"/>
            <a:ext cx="0" cy="59236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5797402" y="3204406"/>
            <a:ext cx="26815" cy="5845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/>
          <p:cNvSpPr txBox="1">
            <a:spLocks noChangeArrowheads="1"/>
          </p:cNvSpPr>
          <p:nvPr/>
        </p:nvSpPr>
        <p:spPr bwMode="auto">
          <a:xfrm>
            <a:off x="3203848" y="191240"/>
            <a:ext cx="37861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8970" y="929660"/>
            <a:ext cx="2640879" cy="1503486"/>
            <a:chOff x="944928" y="2969114"/>
            <a:chExt cx="2877788" cy="163836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28" y="2969114"/>
              <a:ext cx="2877788" cy="1638361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0450" y="3134024"/>
              <a:ext cx="1682594" cy="301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算术逻辑单元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ALU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01620" y="3622218"/>
              <a:ext cx="6848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寄存器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25842" y="3336337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控制逻辑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9409" y="3958627"/>
              <a:ext cx="1928826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高速缓存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256453" y="4240968"/>
              <a:ext cx="2303715" cy="318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存储管理单元（</a:t>
              </a:r>
              <a:r>
                <a: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MMU</a:t>
              </a:r>
              <a:r>
                <a: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89" name="文本框 1"/>
          <p:cNvSpPr txBox="1"/>
          <p:nvPr/>
        </p:nvSpPr>
        <p:spPr>
          <a:xfrm>
            <a:off x="-617363" y="4579625"/>
            <a:ext cx="9725867" cy="3253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algn="ctr" eaLnBrk="1" hangingPunct="1">
              <a:buSzPct val="100000"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altLang="zh-CN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Intel® 64 and IA-32 Architectures Software Developer Manuals</a:t>
            </a:r>
            <a:endParaRPr lang="zh-CN" altLang="en-US" sz="15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6463" y="1791131"/>
            <a:ext cx="1177550" cy="639867"/>
            <a:chOff x="5738030" y="1372132"/>
            <a:chExt cx="1177550" cy="63986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35153" y="3819975"/>
            <a:ext cx="1177550" cy="639867"/>
            <a:chOff x="5738030" y="1372132"/>
            <a:chExt cx="1177550" cy="63986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8030" y="1372132"/>
              <a:ext cx="1177550" cy="639867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5750583" y="1505825"/>
              <a:ext cx="1152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内存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107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P2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地址空间</a:t>
              </a: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连续内存分配和内存碎片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连续内存分配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给进程分配一块不小于指定大小的连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  <a:p>
              <a:pPr marL="0" marR="0" lvl="2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续的物理内存区域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内存碎片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空闲内存不能被利用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3959430" cy="679022"/>
            <a:chOff x="642910" y="2501816"/>
            <a:chExt cx="3959430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外部碎片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分配单元之间的未被使用内存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内部碎片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 分配单元内部的未被使用内存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取决于分配单元大小是否要取整</a:t>
              </a: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地址空间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P3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地址空间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代码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数据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堆栈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91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3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5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3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6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4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2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1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连续内存分配：动态分区分配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动态分区分配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当程序被加载执行时，分配一个进程指定大小可变的分区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块、内存块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marR="0" lvl="1" indent="-3429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所有进程的已分配分区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张海山锐谐体2.0-授权联系：Samtype@QQ.com" pitchFamily="2" charset="-122"/>
                    <a:ea typeface="张海山锐谐体2.0-授权联系：Samtype@QQ.com" pitchFamily="2" charset="-122"/>
                    <a:cs typeface="+mn-cs"/>
                  </a:rPr>
                  <a:t>■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Times New Roman" charset="0"/>
                  </a:rPr>
                  <a:t>操作系统需要维护的数据结构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Times New Roman" charset="0"/>
                  </a:rPr>
                  <a:t>空闲分区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Times New Roman" charset="0"/>
                  </a:rPr>
                  <a:t>(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Times New Roman" charset="0"/>
                  </a:rPr>
                  <a:t>Empty-blocks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Times New Roman" charset="0"/>
                  </a:rPr>
                  <a:t>)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动态分区分配策略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最先匹配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First-fit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-3429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最佳匹配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Best-fit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)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-34290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最差匹配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Worst-fit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0981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2K bytes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500 bytes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思路：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分配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个字节，使用第一个可用的空间比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大的空闲块。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示例：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分配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400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字节，使用第一个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1KB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的空闲块。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为空闲块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500 bytes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2K bytes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最先匹配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First Fit Allocation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策略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1K bytes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2243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" grpId="0"/>
      <p:bldP spid="9" grpId="0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最先匹配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First Fit Allocation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策略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分配过程时，搜索一个合适的分区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释放分区时，检查是否可与临近的空闲分区合并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753425" cy="718283"/>
            <a:chOff x="1108723" y="976634"/>
            <a:chExt cx="3753425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空闲分区列表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按地址顺序排序</a:t>
              </a: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原理 &amp; 实现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简单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在高地址空间有大块的空闲分区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优点</a:t>
              </a: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缺点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外部碎片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分配大块时较慢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88858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2K bytes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  <a:sym typeface="Comic Sans MS" charset="0"/>
                  </a:rPr>
                  <a:t>1K bytes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500 bytes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1K bytes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2K bytes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最佳匹配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(Best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 Fit Allocation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策略</a:t>
            </a: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思路：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分配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字节分区时， 查找并使用不小于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的最小空闲分区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示例：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分配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400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字节， 使用第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个空闲块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最小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为空闲块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2071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4" grpId="0"/>
      <p:bldP spid="29" grpId="0" animBg="1"/>
      <p:bldP spid="2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分配时，查找一个合适的分区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·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可避免大的空闲分区被拆分</a:t>
            </a: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·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可减小外部碎片的大小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释放时，查找并且合并临近的空闲分区（如果找到）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·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相对简单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空闲分区列表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按照大小排序</a:t>
              </a: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原理 &amp; 实现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最佳匹配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(Best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 Fit Allocation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策略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大部分分配的尺寸较小时，效果很好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优点</a:t>
              </a: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790841" cy="1386675"/>
            <a:chOff x="1052137" y="3650425"/>
            <a:chExt cx="3790841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缺点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外部碎片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释放分区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较慢（回收速度慢）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容易产生很多无用的小碎片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739802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1K bytes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最差匹配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(Worst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 Fit Allocation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策略</a:t>
            </a: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思路：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分配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字节，使用尺寸不小于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的最大空闲分区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示例：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分配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400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字节，使用第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个空闲块（最大）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500 bytes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1K bytes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2K bytes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为空闲块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5164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最差匹配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(Worst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 Fit Allocation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策略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原理 &amp; 实现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空闲分区列表按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由大到小排序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分配时，选最大的分区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释放时，检查是否可与临近的空闲分区合并，进行可能的合并，并调整空闲分区列表顺序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避免出现太多的小碎片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中等大小的分配较多时，效果最好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优点</a:t>
              </a: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缺点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释放分区较慢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外部碎片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marR="0" lvl="0" indent="-34131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容易破坏大的空闲分区，因此后续难以分配大的分区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2151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4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3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2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进程</a:t>
              </a:r>
              <a:r>
                <a:rPr kumimoji="0" lang="zh-CN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P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碎片整理：紧凑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碎片紧凑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通过移动分配给进程的内存分区，以合并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碎片紧凑的条件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所有的应用程序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碎片整理</a:t>
              </a: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通过调整进程占用的分区位置来减少或避免分区碎片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需要解决的问题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什么时候移动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开销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118687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对换等待队列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AutoShape 21"/>
            <p:cNvSpPr>
              <a:spLocks/>
            </p:cNvSpPr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" name="AutoShape 28"/>
            <p:cNvSpPr>
              <a:spLocks/>
            </p:cNvSpPr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" name="AutoShape 29"/>
            <p:cNvSpPr>
              <a:spLocks/>
            </p:cNvSpPr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Times New Roman" charset="0"/>
                </a:rPr>
                <a:t>对换等待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就绪队列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等待队列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等待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AutoShape 21"/>
            <p:cNvSpPr>
              <a:spLocks/>
            </p:cNvSpPr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Times New Roman" charset="0"/>
                </a:rPr>
                <a:t>就绪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7" name="AutoShape 28"/>
            <p:cNvSpPr>
              <a:spLocks/>
            </p:cNvSpPr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74" name="AutoShape 29"/>
            <p:cNvSpPr>
              <a:spLocks/>
            </p:cNvSpPr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P4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P3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P1</a:t>
              </a: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碎片整理：分区对换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         通过抢占并回收处于等待状态进程的分区，以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 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增大可用内存空间</a:t>
            </a: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>
            <a:spLocks/>
          </p:cNvSpPr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omic Sans MS" charset="0"/>
                </a:rPr>
                <a:t>外存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omic Sans MS" charset="0"/>
                </a:rPr>
                <a:t>内存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endParaRPr>
            </a:p>
          </p:txBody>
        </p:sp>
      </p:grpSp>
      <p:sp>
        <p:nvSpPr>
          <p:cNvPr id="70" name="AutoShape 4"/>
          <p:cNvSpPr>
            <a:spLocks/>
          </p:cNvSpPr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Comic Sans MS" charset="0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7438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55856" y="189267"/>
            <a:ext cx="192880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内存层次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349958" y="832726"/>
            <a:ext cx="1739633" cy="1964862"/>
            <a:chOff x="1349958" y="832726"/>
            <a:chExt cx="1739633" cy="196486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958" y="860806"/>
              <a:ext cx="1739633" cy="1936782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1738591" y="832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处理器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886229" y="13089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CPU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38591" y="170903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L1缓存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65937" y="2311257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L2缓存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224114" y="2752027"/>
            <a:ext cx="171072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高速缓存未命中</a:t>
            </a:r>
            <a:endParaRPr lang="zh-CN" altLang="en-US" sz="17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339843" y="3211664"/>
            <a:ext cx="1739633" cy="465430"/>
            <a:chOff x="1339843" y="3211664"/>
            <a:chExt cx="1739633" cy="46543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843" y="3211664"/>
              <a:ext cx="1739633" cy="4654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896822" y="3242568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2238657" y="3733109"/>
            <a:ext cx="62068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缺页</a:t>
            </a:r>
            <a:endParaRPr lang="zh-CN" altLang="en-US" sz="17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978802" y="4182846"/>
            <a:ext cx="2448272" cy="505963"/>
            <a:chOff x="978802" y="4182846"/>
            <a:chExt cx="2448272" cy="50596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2" y="4182846"/>
              <a:ext cx="2448272" cy="505963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1280276" y="4223650"/>
              <a:ext cx="1723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外存(虚拟内存)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87982" y="3080036"/>
            <a:ext cx="1215230" cy="1340441"/>
            <a:chOff x="6487982" y="3080036"/>
            <a:chExt cx="1215230" cy="134044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982" y="3080036"/>
              <a:ext cx="1209539" cy="134044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6492623" y="3508395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87846" y="1713280"/>
            <a:ext cx="1428760" cy="1347423"/>
            <a:chOff x="6387846" y="1713280"/>
            <a:chExt cx="1428760" cy="134742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73" y="1713280"/>
              <a:ext cx="1209539" cy="1347423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387846" y="2012959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</a:t>
              </a: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(MMU)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55576" y="3075806"/>
            <a:ext cx="75608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42200" y="2797588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142200" y="3733109"/>
            <a:ext cx="0" cy="4140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317500" y="1120658"/>
            <a:ext cx="1962610" cy="3436359"/>
            <a:chOff x="4692717" y="1116770"/>
            <a:chExt cx="1962610" cy="3436359"/>
          </a:xfrm>
        </p:grpSpPr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4925848" y="4087052"/>
              <a:ext cx="4125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慢</a:t>
              </a:r>
            </a:p>
          </p:txBody>
        </p:sp>
        <p:sp>
          <p:nvSpPr>
            <p:cNvPr id="13" name="Text Box 3"/>
            <p:cNvSpPr>
              <a:spLocks noChangeArrowheads="1"/>
            </p:cNvSpPr>
            <p:nvPr/>
          </p:nvSpPr>
          <p:spPr bwMode="auto">
            <a:xfrm>
              <a:off x="4692717" y="1703961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最快</a:t>
              </a:r>
            </a:p>
          </p:txBody>
        </p:sp>
        <p:sp>
          <p:nvSpPr>
            <p:cNvPr id="14" name="Text Box 4"/>
            <p:cNvSpPr>
              <a:spLocks noChangeArrowheads="1"/>
            </p:cNvSpPr>
            <p:nvPr/>
          </p:nvSpPr>
          <p:spPr bwMode="auto">
            <a:xfrm>
              <a:off x="4919233" y="3142177"/>
              <a:ext cx="4125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</a:t>
              </a:r>
            </a:p>
          </p:txBody>
        </p:sp>
        <p:sp>
          <p:nvSpPr>
            <p:cNvPr id="15" name="Text Box 5"/>
            <p:cNvSpPr>
              <a:spLocks noChangeArrowheads="1"/>
            </p:cNvSpPr>
            <p:nvPr/>
          </p:nvSpPr>
          <p:spPr bwMode="auto">
            <a:xfrm>
              <a:off x="4695015" y="2568436"/>
              <a:ext cx="6434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较快</a:t>
              </a:r>
            </a:p>
          </p:txBody>
        </p:sp>
        <p:sp>
          <p:nvSpPr>
            <p:cNvPr id="16" name="Text Box 6"/>
            <p:cNvSpPr>
              <a:spLocks noChangeArrowheads="1"/>
            </p:cNvSpPr>
            <p:nvPr/>
          </p:nvSpPr>
          <p:spPr bwMode="auto">
            <a:xfrm>
              <a:off x="4809263" y="1116770"/>
              <a:ext cx="1105088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访问速度</a:t>
              </a:r>
            </a:p>
          </p:txBody>
        </p: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5357145" y="1731872"/>
              <a:ext cx="10169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3.6GHz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0"/>
            <p:cNvSpPr>
              <a:spLocks noChangeArrowheads="1"/>
            </p:cNvSpPr>
            <p:nvPr/>
          </p:nvSpPr>
          <p:spPr bwMode="auto">
            <a:xfrm>
              <a:off x="5351528" y="3155627"/>
              <a:ext cx="1016923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1.3GHz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1"/>
            <p:cNvSpPr>
              <a:spLocks noChangeArrowheads="1"/>
            </p:cNvSpPr>
            <p:nvPr/>
          </p:nvSpPr>
          <p:spPr bwMode="auto">
            <a:xfrm>
              <a:off x="5370703" y="3904617"/>
              <a:ext cx="1284624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5ms</a:t>
              </a:r>
            </a:p>
            <a:p>
              <a:pPr eaLnBrk="1" hangingPunct="1"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(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  <a:hlinkClick r:id="rId7"/>
                </a:rPr>
                <a:t>查找时间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364088" y="1471273"/>
              <a:ext cx="0" cy="27523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碎片整理：分区对换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操作系统内核</a:t>
            </a: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用户地址空间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7326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①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换出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68906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② </a:t>
            </a:r>
            <a:r>
              <a:rPr kumimoji="0" lang="zh-CN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换入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内存</a:t>
            </a: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外存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Times New Roman" charset="0"/>
                </a:rPr>
                <a:t>需要解决的问题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Times New Roman" charset="0"/>
                </a:rPr>
                <a:t>    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Times New Roman" charset="0"/>
                </a:rPr>
                <a:t>交换哪个（些）程序？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35048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伙伴系统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张海山锐谐体2.0-授权联系：Samtype@QQ.com" pitchFamily="2" charset="-122"/>
                <a:ea typeface="张海山锐谐体2.0-授权联系：Samtype@QQ.com" pitchFamily="2" charset="-122"/>
                <a:cs typeface="+mn-cs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整个可分配的分区大小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张海山锐谐体2.0-授权联系：Samtype@QQ.com" pitchFamily="2" charset="-122"/>
                <a:ea typeface="张海山锐谐体2.0-授权联系：Samtype@QQ.com" pitchFamily="2" charset="-122"/>
                <a:cs typeface="+mn-cs"/>
              </a:rPr>
              <a:t>■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需要的分区大小为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U-1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&lt; s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时，把整个块分配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如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≤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</a:t>
              </a:r>
              <a:r>
                <a:rPr kumimoji="0" lang="zh-CN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，将大小为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的当前空闲分区划分成两个大小为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</a:t>
              </a:r>
              <a:r>
                <a:rPr kumimoji="0" lang="zh-CN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－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重复划分过程，直到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i-1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&lt; s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≤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，并把一个空闲分区分配给该进程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6153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伙伴系统的实现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张海山锐谐体2.0-授权联系：Samtype@QQ.com" pitchFamily="2" charset="-122"/>
                <a:ea typeface="张海山锐谐体2.0-授权联系：Samtype@QQ.com" pitchFamily="2" charset="-122"/>
                <a:cs typeface="+mn-cs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数据结构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空闲块按大小和起始地址组织成二维数组</a:t>
              </a: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张海山锐谐体2.0-授权联系：Samtype@QQ.com" pitchFamily="2" charset="-122"/>
                <a:ea typeface="张海山锐谐体2.0-授权联系：Samtype@QQ.com" pitchFamily="2" charset="-122"/>
                <a:cs typeface="+mn-cs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分配过程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由小到大在空闲块数组中找最小的可用空闲块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如空闲块过大，对可用空闲块进行二等分，直到得到合适的可用空闲块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初始状态：只有一个大小为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的空闲块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273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伙伴系统中的内存分配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970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D486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 </a:t>
              </a:r>
              <a:r>
                <a:rPr kumimoji="0" lang="en-US" altLang="zh-CN" sz="15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1D486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Mbyte</a:t>
              </a: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D486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block</a:t>
              </a:r>
            </a:p>
          </p:txBody>
        </p:sp>
        <p:pic>
          <p:nvPicPr>
            <p:cNvPr id="75" name="图片 74" descr="6-5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7" name="图片 186" descr="7-8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256K</a:t>
            </a:r>
          </a:p>
        </p:txBody>
      </p:sp>
      <p:pic>
        <p:nvPicPr>
          <p:cNvPr id="191" name="图片 190" descr="6-6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9CB14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Request 240K</a:t>
              </a:r>
            </a:p>
          </p:txBody>
        </p:sp>
        <p:pic>
          <p:nvPicPr>
            <p:cNvPr id="78" name="图片 77" descr="6-3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512K</a:t>
              </a:r>
            </a:p>
          </p:txBody>
        </p:sp>
        <p:pic>
          <p:nvPicPr>
            <p:cNvPr id="201" name="图片 200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D486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Request 64K</a:t>
              </a:r>
            </a:p>
          </p:txBody>
        </p:sp>
        <p:pic>
          <p:nvPicPr>
            <p:cNvPr id="93" name="图片 92" descr="6-11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D486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512K</a:t>
              </a:r>
            </a:p>
          </p:txBody>
        </p:sp>
        <p:pic>
          <p:nvPicPr>
            <p:cNvPr id="206" name="图片 205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Request 256K</a:t>
              </a:r>
            </a:p>
          </p:txBody>
        </p:sp>
        <p:pic>
          <p:nvPicPr>
            <p:cNvPr id="79" name="图片 78" descr="6-7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D4866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B=256K</a:t>
              </a:r>
            </a:p>
          </p:txBody>
        </p:sp>
        <p:pic>
          <p:nvPicPr>
            <p:cNvPr id="211" name="图片 210" descr="6-11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Release B</a:t>
              </a:r>
            </a:p>
          </p:txBody>
        </p:sp>
        <p:pic>
          <p:nvPicPr>
            <p:cNvPr id="80" name="图片 79" descr="6-7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1D4866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56F7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Release A</a:t>
              </a:r>
            </a:p>
          </p:txBody>
        </p:sp>
        <p:pic>
          <p:nvPicPr>
            <p:cNvPr id="81" name="图片 80" descr="6-7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  <p:pic>
          <p:nvPicPr>
            <p:cNvPr id="235" name="图片 234" descr="6-2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>
                  <a:picLocks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>
                  <a:picLocks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>
                    <a:picLocks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>
                    <a:picLocks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>
                    <a:picLocks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>
                    <a:picLocks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>
                    <a:picLocks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>
                    <a:picLocks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>
                    <a:picLocks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>
                      <a:picLocks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>
                      <a:picLocks/>
                    </p:cNvPicPr>
                    <p:nvPr/>
                  </p:nvPicPr>
                  <p:blipFill>
                    <a:blip r:embed="rId11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>
                      <a:picLocks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>
                      <a:picLocks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>
                      <a:picLocks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>
                      <a:picLocks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>
                      <a:picLocks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>
                    <a:picLocks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+mn-cs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0970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F9CB1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056F7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Release D</a:t>
            </a:r>
          </a:p>
        </p:txBody>
      </p:sp>
    </p:spTree>
    <p:extLst>
      <p:ext uri="{BB962C8B-B14F-4D97-AF65-F5344CB8AC3E}">
        <p14:creationId xmlns:p14="http://schemas.microsoft.com/office/powerpoint/2010/main" val="20436428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5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5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75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5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5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5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5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75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5" grpId="1" animBg="1"/>
      <p:bldP spid="185" grpId="2" animBg="1"/>
      <p:bldP spid="188" grpId="0"/>
      <p:bldP spid="189" grpId="0" animBg="1"/>
      <p:bldP spid="189" grpId="1" animBg="1"/>
      <p:bldP spid="189" grpId="2" animBg="1"/>
      <p:bldP spid="190" grpId="0"/>
      <p:bldP spid="192" grpId="0" animBg="1"/>
      <p:bldP spid="192" grpId="1" animBg="1"/>
      <p:bldP spid="192" grpId="2" animBg="1"/>
      <p:bldP spid="193" grpId="0"/>
      <p:bldP spid="282" grpId="0" animBg="1"/>
      <p:bldP spid="282" grpId="1" animBg="1"/>
      <p:bldP spid="282" grpId="2" animBg="1"/>
      <p:bldP spid="311" grpId="0" animBg="1"/>
      <p:bldP spid="311" grpId="1" animBg="1"/>
      <p:bldP spid="315" grpId="0" animBg="1"/>
      <p:bldP spid="315" grpId="1" animBg="1"/>
      <p:bldP spid="353" grpId="0" animBg="1"/>
      <p:bldP spid="353" grpId="1" animBg="1"/>
      <p:bldP spid="360" grpId="0" animBg="1"/>
      <p:bldP spid="360" grpId="1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伙伴系统的实现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释放过程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把释放的块放入空闲块数组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SzPct val="100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张海山锐谐体2.0-授权联系：Samtype@QQ.com" pitchFamily="2" charset="-122"/>
                <a:ea typeface="张海山锐谐体2.0-授权联系：Samtype@QQ.com" pitchFamily="2" charset="-122"/>
                <a:cs typeface="+mn-cs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合并条件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大小相同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</a:t>
              </a: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http://en.wikipedia.org/wiki/Buddy_memory_allocation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地址相邻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低地址空闲块起始地址为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</a:t>
              </a:r>
              <a:r>
                <a:rPr kumimoji="0" lang="zh-CN" altLang="en-US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＋</a:t>
              </a:r>
              <a:r>
                <a:rPr kumimoji="0" lang="en-US" altLang="zh-CN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的倍数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1220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ucore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中的物理内存管理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6984776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*base,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*base,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(*check)(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99592" y="843558"/>
            <a:ext cx="6984776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pmm_manager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char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*name;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init_memmap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Page *base,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Page *(*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alloc_pages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order);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Page *base,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size_t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nr_free_pages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(*check)(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itchFamily="18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24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ucore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中的伙伴系统实现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pmm_manager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buddy_pmm_manager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.name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buddy_pmm_manager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buddy_init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init_memmap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buddy_init_memmap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alloc_pages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buddy_alloc_pages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free_pages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buddy_free_pages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nr_free_pages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buddy_nr_free_pages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.check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buddy_check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93131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2714612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操作系统的内存管理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8455" y="3367093"/>
            <a:ext cx="7253679" cy="763521"/>
            <a:chOff x="788455" y="3367093"/>
            <a:chExt cx="7253679" cy="76352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55" y="3408296"/>
              <a:ext cx="7253679" cy="692823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062045" y="3367093"/>
              <a:ext cx="30718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逻辑（虚拟）地址空间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7726" y="3776671"/>
              <a:ext cx="178591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400416" y="3600457"/>
              <a:ext cx="8572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</a:t>
              </a:r>
              <a:endParaRPr lang="zh-CN" altLang="en-US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18386" y="789014"/>
            <a:ext cx="2556529" cy="695372"/>
            <a:chOff x="5418386" y="789014"/>
            <a:chExt cx="2556529" cy="695372"/>
          </a:xfrm>
        </p:grpSpPr>
        <p:sp>
          <p:nvSpPr>
            <p:cNvPr id="23" name="矩形 8"/>
            <p:cNvSpPr>
              <a:spLocks noChangeArrowheads="1"/>
            </p:cNvSpPr>
            <p:nvPr/>
          </p:nvSpPr>
          <p:spPr bwMode="auto">
            <a:xfrm>
              <a:off x="5418386" y="7890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67677" y="12255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5760337" y="79833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抽象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251366" y="108427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18386" y="1489107"/>
            <a:ext cx="2566130" cy="697408"/>
            <a:chOff x="5418386" y="1489107"/>
            <a:chExt cx="2566130" cy="69740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418386" y="148910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67677" y="19224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5760525" y="1501029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6260967" y="178640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独立地址空间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18386" y="2165386"/>
            <a:ext cx="2554631" cy="704919"/>
            <a:chOff x="5418386" y="2165386"/>
            <a:chExt cx="2554631" cy="704919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5418386" y="2165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67677" y="25940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784087" y="2179596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共享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6249468" y="2500973"/>
              <a:ext cx="1723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访问相同内存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18386" y="2827378"/>
            <a:ext cx="2810547" cy="709807"/>
            <a:chOff x="5418386" y="2827378"/>
            <a:chExt cx="2810547" cy="709807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418386" y="282737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67677" y="32734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5784651" y="2834413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虚拟化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6248904" y="3167853"/>
              <a:ext cx="19800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更大的地址空间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2000" y="797631"/>
            <a:ext cx="3286355" cy="2638215"/>
            <a:chOff x="1322000" y="797631"/>
            <a:chExt cx="3286355" cy="263821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809" y="927210"/>
              <a:ext cx="2596191" cy="236462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903517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P1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322000" y="797631"/>
              <a:ext cx="66396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Max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85996" y="2876552"/>
              <a:ext cx="185738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操作系统内核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60361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P2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22752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P3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013320" y="1462078"/>
              <a:ext cx="595035" cy="648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P4</a:t>
              </a:r>
            </a:p>
            <a:p>
              <a:pPr marL="0" lvl="1" algn="ctr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3982" y="3081903"/>
              <a:ext cx="325730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0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03648" y="4210740"/>
            <a:ext cx="5998034" cy="677043"/>
            <a:chOff x="1403648" y="4210740"/>
            <a:chExt cx="5998034" cy="677043"/>
          </a:xfrm>
        </p:grpSpPr>
        <p:sp>
          <p:nvSpPr>
            <p:cNvPr id="38" name="矩形 37"/>
            <p:cNvSpPr/>
            <p:nvPr/>
          </p:nvSpPr>
          <p:spPr>
            <a:xfrm>
              <a:off x="1533504" y="4524315"/>
              <a:ext cx="250033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886328" y="4533840"/>
              <a:ext cx="157163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en-US" altLang="zh-CN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17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外存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4210740"/>
              <a:ext cx="5998034" cy="364936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40" y="4210740"/>
            <a:ext cx="2305564" cy="3518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4" y="4217584"/>
            <a:ext cx="3367848" cy="35182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操作系统的内存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034" y="916801"/>
            <a:ext cx="4132583" cy="726334"/>
            <a:chOff x="500034" y="916801"/>
            <a:chExt cx="4132583" cy="726334"/>
          </a:xfrm>
        </p:grpSpPr>
        <p:sp>
          <p:nvSpPr>
            <p:cNvPr id="29" name="矩形 8"/>
            <p:cNvSpPr>
              <a:spLocks noChangeArrowheads="1"/>
            </p:cNvSpPr>
            <p:nvPr/>
          </p:nvSpPr>
          <p:spPr bwMode="auto">
            <a:xfrm>
              <a:off x="500034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3985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857224" y="91680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操作系统中采用的内存管理方式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91040" y="1273803"/>
              <a:ext cx="2227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重定位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(relocation)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00100" y="1619494"/>
            <a:ext cx="2636683" cy="369332"/>
            <a:chOff x="1000100" y="1619494"/>
            <a:chExt cx="2636683" cy="369332"/>
          </a:xfrm>
        </p:grpSpPr>
        <p:pic>
          <p:nvPicPr>
            <p:cNvPr id="3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289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203103" y="1619494"/>
              <a:ext cx="2433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分段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(segmentation)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0100" y="1964809"/>
            <a:ext cx="1840216" cy="369332"/>
            <a:chOff x="1000100" y="1964809"/>
            <a:chExt cx="1840216" cy="369332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09320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 15"/>
            <p:cNvSpPr/>
            <p:nvPr/>
          </p:nvSpPr>
          <p:spPr>
            <a:xfrm>
              <a:off x="1204419" y="1964809"/>
              <a:ext cx="1635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分页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(paging)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0100" y="2321811"/>
            <a:ext cx="5974572" cy="720286"/>
            <a:chOff x="1000100" y="2321811"/>
            <a:chExt cx="5974572" cy="720286"/>
          </a:xfrm>
        </p:grpSpPr>
        <p:pic>
          <p:nvPicPr>
            <p:cNvPr id="3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4528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1202539" y="2321811"/>
              <a:ext cx="2956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虚拟存储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(virtual memory)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59632" y="2703543"/>
              <a:ext cx="57150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·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目前多数系统(如 Linux)采用按需页式虚拟存储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0034" y="3107817"/>
            <a:ext cx="8215370" cy="1060150"/>
            <a:chOff x="500034" y="3107817"/>
            <a:chExt cx="8215370" cy="1060150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92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6972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93037" y="3107817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实现高度依赖硬件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02727" y="3465007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与计算机存储架构紧耦合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602" y="3798635"/>
              <a:ext cx="75008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313" lvl="1" indent="-341313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 (内存管理单元): 处理</a:t>
              </a:r>
              <a:r>
                <a:rPr lang="en-US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存储访问请求的硬件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500034" y="314344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316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4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3556" y="2469473"/>
            <a:ext cx="1159142" cy="1763821"/>
          </a:xfrm>
          <a:prstGeom prst="rect">
            <a:avLst/>
          </a:prstGeom>
        </p:spPr>
      </p:pic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地址空间定义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0368" y="1074664"/>
            <a:ext cx="4766287" cy="667226"/>
            <a:chOff x="390368" y="1074664"/>
            <a:chExt cx="4766287" cy="667226"/>
          </a:xfrm>
        </p:grpSpPr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934873" y="1372558"/>
              <a:ext cx="4027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起始地址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，直到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r>
                <a: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sys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693574" y="1074664"/>
              <a:ext cx="44630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物理地址空间 — 硬件支持的地址空间</a:t>
              </a:r>
            </a:p>
          </p:txBody>
        </p:sp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58632" y="14820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矩形 8"/>
            <p:cNvSpPr>
              <a:spLocks noChangeArrowheads="1"/>
            </p:cNvSpPr>
            <p:nvPr/>
          </p:nvSpPr>
          <p:spPr bwMode="auto">
            <a:xfrm>
              <a:off x="390368" y="109213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0368" y="1863099"/>
            <a:ext cx="5819460" cy="688142"/>
            <a:chOff x="390368" y="1863099"/>
            <a:chExt cx="5819460" cy="688142"/>
          </a:xfrm>
        </p:grpSpPr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934873" y="2181909"/>
              <a:ext cx="4027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起始地址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， 直到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r>
                <a: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prog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93574" y="1863099"/>
              <a:ext cx="55162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逻辑地址空间 — 在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CPU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运行的进程看到的地址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58632" y="22914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390368" y="188057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2933" y="3841929"/>
            <a:ext cx="3397917" cy="824371"/>
            <a:chOff x="2432933" y="3841929"/>
            <a:chExt cx="3397917" cy="824371"/>
          </a:xfrm>
        </p:grpSpPr>
        <p:sp>
          <p:nvSpPr>
            <p:cNvPr id="47" name="矩形 46"/>
            <p:cNvSpPr/>
            <p:nvPr/>
          </p:nvSpPr>
          <p:spPr>
            <a:xfrm>
              <a:off x="2460589" y="3855213"/>
              <a:ext cx="32934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但是地址</a:t>
              </a: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(address)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是从哪里来的?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04163" y="4183825"/>
              <a:ext cx="26741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movl %eax, $0xfffa620e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4-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2933" y="3841929"/>
              <a:ext cx="3397917" cy="82437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697015" y="3905981"/>
              <a:ext cx="28830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6FF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地址</a:t>
              </a: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(address)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是从哪里来的?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2139" y="4234593"/>
              <a:ext cx="2980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movl %eax, $0xfffa620e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9549" y="1749757"/>
            <a:ext cx="1643596" cy="1491445"/>
            <a:chOff x="6269549" y="1749757"/>
            <a:chExt cx="1643596" cy="1491445"/>
          </a:xfrm>
        </p:grpSpPr>
        <p:pic>
          <p:nvPicPr>
            <p:cNvPr id="19" name="图片 18" descr="4-3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0650" y="1815859"/>
              <a:ext cx="872495" cy="1251204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269549" y="1749757"/>
              <a:ext cx="8141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r>
                <a:rPr kumimoji="0" lang="zh-CN" altLang="en-US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prog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71293" y="2230001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43936" y="2964203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0192" y="899669"/>
            <a:ext cx="1623690" cy="3622710"/>
            <a:chOff x="6184650" y="892501"/>
            <a:chExt cx="1623690" cy="3622710"/>
          </a:xfrm>
        </p:grpSpPr>
        <p:pic>
          <p:nvPicPr>
            <p:cNvPr id="20" name="图片 19" descr="4-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0738" y="973124"/>
              <a:ext cx="897602" cy="337281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6184650" y="892501"/>
              <a:ext cx="728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MAX</a:t>
              </a:r>
              <a:r>
                <a:rPr kumimoji="0" lang="zh-CN" altLang="en-US" sz="1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sys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59037" y="4238212"/>
              <a:ext cx="279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45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80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6"/>
          <p:cNvSpPr>
            <a:spLocks noChangeArrowheads="1"/>
          </p:cNvSpPr>
          <p:nvPr/>
        </p:nvSpPr>
        <p:spPr bwMode="auto">
          <a:xfrm>
            <a:off x="500034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逻辑地址生成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2494" y="2071684"/>
            <a:ext cx="1447346" cy="1795276"/>
            <a:chOff x="362494" y="2071684"/>
            <a:chExt cx="1447346" cy="1795276"/>
          </a:xfrm>
        </p:grpSpPr>
        <p:pic>
          <p:nvPicPr>
            <p:cNvPr id="24" name="图片 23" descr="5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494" y="2071684"/>
              <a:ext cx="1106426" cy="179527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1096" y="2222042"/>
              <a:ext cx="142874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prog P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foo()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end P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70412" y="2071684"/>
            <a:ext cx="1699377" cy="1795276"/>
            <a:chOff x="1670412" y="2071684"/>
            <a:chExt cx="1699377" cy="1795276"/>
          </a:xfrm>
        </p:grpSpPr>
        <p:pic>
          <p:nvPicPr>
            <p:cNvPr id="26" name="图片 25" descr="5-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412" y="2071684"/>
              <a:ext cx="1283211" cy="179527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26731" y="2222042"/>
              <a:ext cx="1643058" cy="147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P: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push 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inc SP, x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jmp _foo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foo: ...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65073" y="2000246"/>
            <a:ext cx="1911977" cy="1852649"/>
            <a:chOff x="3065073" y="2000246"/>
            <a:chExt cx="1911977" cy="1852649"/>
          </a:xfrm>
        </p:grpSpPr>
        <p:pic>
          <p:nvPicPr>
            <p:cNvPr id="27" name="图片 26" descr="5-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77" y="2060667"/>
              <a:ext cx="1402083" cy="17922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476868" y="2293480"/>
              <a:ext cx="1500182" cy="1272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push 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inc SP, 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jmp 75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...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66673" y="2000246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65073" y="3549646"/>
              <a:ext cx="387669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75</a:t>
              </a: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259632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编译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843808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汇编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16016" y="4342449"/>
            <a:ext cx="592854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链接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6285684" y="4327863"/>
            <a:ext cx="1003222" cy="33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程序加载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Text Box 41"/>
          <p:cNvSpPr>
            <a:spLocks noChangeArrowheads="1"/>
          </p:cNvSpPr>
          <p:nvPr/>
        </p:nvSpPr>
        <p:spPr bwMode="auto">
          <a:xfrm>
            <a:off x="6308489" y="4607279"/>
            <a:ext cx="95761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(重定位)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3807" y="1336130"/>
            <a:ext cx="1861009" cy="2589530"/>
            <a:chOff x="4843807" y="1336130"/>
            <a:chExt cx="1861009" cy="2589530"/>
          </a:xfrm>
        </p:grpSpPr>
        <p:pic>
          <p:nvPicPr>
            <p:cNvPr id="29" name="图片 28" descr="5-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733" y="1340951"/>
              <a:ext cx="1402083" cy="258470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405318" y="2436356"/>
              <a:ext cx="1285884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jmp 175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...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43807" y="3568154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175</a:t>
              </a: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5047007" y="1336130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843807" y="2018754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100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67011" y="1595556"/>
              <a:ext cx="87498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函数库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9075" y="788662"/>
            <a:ext cx="2050267" cy="3700280"/>
            <a:chOff x="6689075" y="788662"/>
            <a:chExt cx="2050267" cy="3700280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49" y="788662"/>
              <a:ext cx="1420371" cy="37002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82004" y="2364918"/>
              <a:ext cx="1357338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jmp 1175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  ...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689075" y="2018754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1100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6689075" y="3568154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1175</a:t>
              </a: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551903" y="1595556"/>
              <a:ext cx="87498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函数库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689075" y="1262099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1</a:t>
              </a:r>
              <a:r>
                <a:rPr kumimoji="0" lang="en-US" altLang="zh-CN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</a:t>
              </a: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00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>
            <a:off x="1226315" y="3874092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下弧形箭头 30"/>
          <p:cNvSpPr/>
          <p:nvPr/>
        </p:nvSpPr>
        <p:spPr>
          <a:xfrm>
            <a:off x="2843808" y="3887209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下弧形箭头 31"/>
          <p:cNvSpPr/>
          <p:nvPr/>
        </p:nvSpPr>
        <p:spPr>
          <a:xfrm>
            <a:off x="4726586" y="3931145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6555497" y="3938074"/>
            <a:ext cx="725466" cy="35384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5952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" grpId="0" animBg="1"/>
      <p:bldP spid="31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Lucida Sans" charset="0"/>
              </a:rPr>
              <a:t>地址生成时机和限制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0034" y="1000114"/>
            <a:ext cx="7000924" cy="1051413"/>
            <a:chOff x="500034" y="1000114"/>
            <a:chExt cx="7000924" cy="1051413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500034" y="100011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4287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75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869475" y="1000114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编译时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1321491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假设起始地址已知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4414" y="1666806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如果起始地址改变，必须重新编译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0034" y="2012121"/>
            <a:ext cx="7643866" cy="1428760"/>
            <a:chOff x="500034" y="2012121"/>
            <a:chExt cx="7643866" cy="1428760"/>
          </a:xfrm>
        </p:grpSpPr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500034" y="20121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4407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1467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869475" y="2012121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加载时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214414" y="2333498"/>
              <a:ext cx="69294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如编译时起始位置未知，编译器需生成可重定位的代码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relocatable code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14414" y="305616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加载时，生成绝对地址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0034" y="3389788"/>
            <a:ext cx="7000924" cy="1051413"/>
            <a:chOff x="500034" y="3389788"/>
            <a:chExt cx="7000924" cy="1051413"/>
          </a:xfrm>
        </p:grpSpPr>
        <p:sp>
          <p:nvSpPr>
            <p:cNvPr id="22" name="矩形 8"/>
            <p:cNvSpPr>
              <a:spLocks noChangeArrowheads="1"/>
            </p:cNvSpPr>
            <p:nvPr/>
          </p:nvSpPr>
          <p:spPr bwMode="auto">
            <a:xfrm>
              <a:off x="500034" y="33897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8184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41470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矩形 32"/>
            <p:cNvSpPr/>
            <p:nvPr/>
          </p:nvSpPr>
          <p:spPr>
            <a:xfrm>
              <a:off x="869475" y="3389788"/>
              <a:ext cx="9541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执行时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4414" y="3711165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执行时代码可移动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14414" y="4056480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需地址转换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映射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)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硬件支持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5184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Lucida Sans" charset="0"/>
              </a:rPr>
              <a:t>地址生成过程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1354" y="1003774"/>
            <a:ext cx="924042" cy="369888"/>
            <a:chOff x="171354" y="1003774"/>
            <a:chExt cx="924042" cy="369888"/>
          </a:xfrm>
        </p:grpSpPr>
        <p:sp>
          <p:nvSpPr>
            <p:cNvPr id="25" name="矩形 8"/>
            <p:cNvSpPr>
              <a:spLocks noChangeArrowheads="1"/>
            </p:cNvSpPr>
            <p:nvPr/>
          </p:nvSpPr>
          <p:spPr bwMode="auto">
            <a:xfrm>
              <a:off x="171354" y="10037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5170" y="1051274"/>
              <a:ext cx="590226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CPU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1420" y="1337026"/>
            <a:ext cx="3143272" cy="323165"/>
            <a:chOff x="671420" y="1337026"/>
            <a:chExt cx="3143272" cy="323165"/>
          </a:xfrm>
        </p:grpSpPr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420" y="14086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850109" y="1337026"/>
              <a:ext cx="29645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ALU：需要逻辑地址的内存内容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1420" y="1612219"/>
            <a:ext cx="3071834" cy="553998"/>
            <a:chOff x="671420" y="1612219"/>
            <a:chExt cx="3071834" cy="553998"/>
          </a:xfrm>
        </p:grpSpPr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420" y="17027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850109" y="1612219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MMU：进行逻辑地址和物理地</a:t>
              </a:r>
              <a:endPara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址的转换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420" y="2111157"/>
            <a:ext cx="3143272" cy="553998"/>
            <a:chOff x="671420" y="2111157"/>
            <a:chExt cx="3143272" cy="553998"/>
          </a:xfrm>
        </p:grpSpPr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420" y="22017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矩形 28"/>
            <p:cNvSpPr/>
            <p:nvPr/>
          </p:nvSpPr>
          <p:spPr>
            <a:xfrm>
              <a:off x="850109" y="2111157"/>
              <a:ext cx="296458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控制逻辑：给总线发送物理</a:t>
              </a:r>
              <a:endPara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地址请求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1354" y="2575598"/>
            <a:ext cx="6968539" cy="976726"/>
            <a:chOff x="171354" y="2575598"/>
            <a:chExt cx="6968539" cy="976726"/>
          </a:xfrm>
        </p:grpSpPr>
        <p:sp>
          <p:nvSpPr>
            <p:cNvPr id="39" name="矩形 8"/>
            <p:cNvSpPr>
              <a:spLocks noChangeArrowheads="1"/>
            </p:cNvSpPr>
            <p:nvPr/>
          </p:nvSpPr>
          <p:spPr bwMode="auto">
            <a:xfrm>
              <a:off x="171354" y="257559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420" y="30042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420" y="33089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矩形 41"/>
            <p:cNvSpPr/>
            <p:nvPr/>
          </p:nvSpPr>
          <p:spPr>
            <a:xfrm>
              <a:off x="505170" y="2604304"/>
              <a:ext cx="56938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内存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50109" y="2944099"/>
              <a:ext cx="27502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发送物理地址的内容给</a:t>
              </a: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53349" y="3229159"/>
              <a:ext cx="628654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或接收</a:t>
              </a: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数据到物理地址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1354" y="3500088"/>
            <a:ext cx="3571900" cy="904457"/>
            <a:chOff x="171354" y="3500088"/>
            <a:chExt cx="3571900" cy="904457"/>
          </a:xfrm>
        </p:grpSpPr>
        <p:pic>
          <p:nvPicPr>
            <p:cNvPr id="4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420" y="39410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850109" y="3850547"/>
              <a:ext cx="289314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建立逻辑地址</a:t>
              </a: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LA</a:t>
              </a: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和物理地址</a:t>
              </a:r>
              <a:r>
                <a:rPr kumimoji="0" 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PA</a:t>
              </a:r>
            </a:p>
            <a:p>
              <a:pPr marL="285750" marR="0" lvl="0" indent="-2857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的映射</a:t>
              </a:r>
            </a:p>
          </p:txBody>
        </p:sp>
        <p:sp>
          <p:nvSpPr>
            <p:cNvPr id="47" name="矩形 8"/>
            <p:cNvSpPr>
              <a:spLocks noChangeArrowheads="1"/>
            </p:cNvSpPr>
            <p:nvPr/>
          </p:nvSpPr>
          <p:spPr bwMode="auto">
            <a:xfrm>
              <a:off x="171354" y="350008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170" y="3528794"/>
              <a:ext cx="954107" cy="3116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1" indent="-342900" algn="l" defTabSz="914400" rtl="0" eaLnBrk="1" fontAlgn="base" latinLnBrk="0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操作系统</a:t>
              </a:r>
            </a:p>
          </p:txBody>
        </p:sp>
      </p:grp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6717313" y="2008426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物理地址生成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587975" y="3542062"/>
            <a:ext cx="86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总线</a:t>
            </a:r>
          </a:p>
        </p:txBody>
      </p:sp>
      <p:sp>
        <p:nvSpPr>
          <p:cNvPr id="60" name="矩形 59"/>
          <p:cNvSpPr/>
          <p:nvPr/>
        </p:nvSpPr>
        <p:spPr>
          <a:xfrm>
            <a:off x="4338800" y="4578950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内存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122635" y="3723426"/>
            <a:ext cx="4469375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767558" y="3061576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224632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887458" y="3790505"/>
            <a:ext cx="0" cy="54360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46832" y="1544179"/>
            <a:ext cx="1993256" cy="1464898"/>
            <a:chOff x="3974869" y="3274099"/>
            <a:chExt cx="1993256" cy="1464898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69" y="3274099"/>
              <a:ext cx="1993256" cy="1464898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4107323" y="3412649"/>
              <a:ext cx="527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ALU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47841" y="3820217"/>
              <a:ext cx="710451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寄存器</a:t>
              </a:r>
              <a:endParaRPr kumimoji="0" lang="zh-CN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2505" y="4144912"/>
              <a:ext cx="8643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高速缓存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607133" y="4414149"/>
              <a:ext cx="65755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MMU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252669" y="3632267"/>
              <a:ext cx="6335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Times New Roman" charset="0"/>
                </a:rPr>
                <a:t>控制器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47" y="4360270"/>
            <a:ext cx="2039029" cy="46170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5053" y="4350482"/>
            <a:ext cx="924810" cy="485244"/>
            <a:chOff x="7497779" y="2557344"/>
            <a:chExt cx="924810" cy="485244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779" y="2557344"/>
              <a:ext cx="892996" cy="485244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7583898" y="262356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mic Sans MS" charset="0"/>
                </a:rPr>
                <a:t>I/O设备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6832" y="1045080"/>
            <a:ext cx="2390714" cy="307777"/>
            <a:chOff x="1883039" y="800106"/>
            <a:chExt cx="2390714" cy="30777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39" y="810269"/>
              <a:ext cx="2390714" cy="287452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1899227" y="800106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movl %eax, $0xfffa620e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5236648" y="2737595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95010" y="2548749"/>
            <a:ext cx="2597347" cy="492443"/>
            <a:chOff x="6304390" y="4393686"/>
            <a:chExt cx="2597347" cy="49244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90" y="4400885"/>
              <a:ext cx="2597347" cy="485244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6388617" y="4393686"/>
              <a:ext cx="24288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地址映射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逻辑地址&lt;---&gt;物理地址 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5894956" y="155322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CPU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27988" y="1754978"/>
            <a:ext cx="496101" cy="1686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12077" y="2859782"/>
            <a:ext cx="57606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989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9136E-6 L -0.06146 0.122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802 0.0058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20988E-6 L -0.07848 -0.192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96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617 L -0.02848 0.175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8 0.17531 L -0.03768 0.3700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5" grpId="0" animBg="1"/>
      <p:bldP spid="35" grpId="1" animBg="1"/>
      <p:bldP spid="35" grpId="2" animBg="1"/>
      <p:bldP spid="35" grpId="3" animBg="1"/>
      <p:bldP spid="35" grpId="4" animBg="1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Lucida Sans" charset="0"/>
              </a:rPr>
              <a:t>地址检查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9537" y="4459564"/>
            <a:ext cx="2390714" cy="307777"/>
            <a:chOff x="1909409" y="865238"/>
            <a:chExt cx="2390714" cy="30777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09" y="875401"/>
              <a:ext cx="2390714" cy="28745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925597" y="865238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movl %eax, $0xfffa620e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8" y="3402242"/>
            <a:ext cx="1872208" cy="88169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38" y="2520549"/>
            <a:ext cx="907625" cy="88169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4" y="1781760"/>
            <a:ext cx="652472" cy="65247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36" y="1930176"/>
            <a:ext cx="355640" cy="35564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74" y="1930176"/>
            <a:ext cx="355640" cy="35564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195657" y="1809975"/>
            <a:ext cx="940532" cy="1105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852208"/>
            <a:ext cx="1397000" cy="3665421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881505" y="4203442"/>
            <a:ext cx="30110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237114" y="771550"/>
            <a:ext cx="857350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MAX</a:t>
            </a:r>
            <a:r>
              <a:rPr kumimoji="0" lang="zh-CN" altLang="en-US" sz="1500" b="1" i="1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sys</a:t>
            </a:r>
            <a:endParaRPr kumimoji="0" lang="zh-CN" altLang="en-US" sz="1500" b="1" i="1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259395" y="2754984"/>
            <a:ext cx="656974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1000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6259395" y="1626847"/>
            <a:ext cx="656974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1500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7310430" y="1731047"/>
            <a:ext cx="697471" cy="127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物理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地址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空间</a:t>
            </a: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84480" y="4046205"/>
            <a:ext cx="30110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0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79512" y="3370255"/>
            <a:ext cx="948113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MAX</a:t>
            </a:r>
            <a:r>
              <a:rPr kumimoji="0" lang="zh-CN" altLang="en-US" sz="1500" b="1" i="1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urier New" charset="0"/>
              </a:rPr>
              <a:t>prog</a:t>
            </a:r>
            <a:endParaRPr kumimoji="0" lang="zh-CN" altLang="en-US" sz="1500" b="1" i="1" u="none" strike="noStrike" kern="1200" cap="none" spc="0" normalizeH="0" baseline="-2500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4879150" y="3267829"/>
            <a:ext cx="64415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段基址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寄存器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2636845" y="1571936"/>
            <a:ext cx="567206" cy="55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逻辑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地址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3530278" y="3255996"/>
            <a:ext cx="644150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段长度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寄存器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8" name="Rectangle 47"/>
          <p:cNvSpPr>
            <a:spLocks noChangeArrowheads="1"/>
          </p:cNvSpPr>
          <p:nvPr/>
        </p:nvSpPr>
        <p:spPr bwMode="auto">
          <a:xfrm>
            <a:off x="3120134" y="1010681"/>
            <a:ext cx="1529995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Verdana" charset="0"/>
              </a:rPr>
              <a:t>内存异常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9" name="Rectangle 49"/>
          <p:cNvSpPr>
            <a:spLocks noChangeArrowheads="1"/>
          </p:cNvSpPr>
          <p:nvPr/>
        </p:nvSpPr>
        <p:spPr bwMode="auto">
          <a:xfrm>
            <a:off x="5542434" y="1571936"/>
            <a:ext cx="567206" cy="55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物理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地址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0" name="Text Box 52"/>
          <p:cNvSpPr>
            <a:spLocks noChangeArrowheads="1"/>
          </p:cNvSpPr>
          <p:nvPr/>
        </p:nvSpPr>
        <p:spPr bwMode="auto">
          <a:xfrm>
            <a:off x="1785738" y="2892837"/>
            <a:ext cx="54083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指令</a:t>
            </a: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4155124" y="2051018"/>
            <a:ext cx="497828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yes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795084" y="1586745"/>
            <a:ext cx="434157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Times New Roman" charset="0"/>
              </a:rPr>
              <a:t>no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14416" y="2898184"/>
            <a:ext cx="720080" cy="334727"/>
            <a:chOff x="3514416" y="2898184"/>
            <a:chExt cx="720080" cy="334727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16" y="2898186"/>
              <a:ext cx="720080" cy="334725"/>
            </a:xfrm>
            <a:prstGeom prst="rect">
              <a:avLst/>
            </a:prstGeom>
          </p:spPr>
        </p:pic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500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22354" y="2898185"/>
            <a:ext cx="720080" cy="334725"/>
            <a:chOff x="4822354" y="2898185"/>
            <a:chExt cx="720080" cy="3347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354" y="2898185"/>
              <a:ext cx="720080" cy="334725"/>
            </a:xfrm>
            <a:prstGeom prst="rect">
              <a:avLst/>
            </a:prstGeom>
          </p:spPr>
        </p:pic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zh-CN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10</a:t>
              </a: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  <a:sym typeface="Courier New" charset="0"/>
                </a:rPr>
                <a:t>00</a:t>
              </a:r>
              <a:endPara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1262053" y="3491178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进程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omic Sans MS" charset="0"/>
              </a:rPr>
              <a:t>逻辑地址空间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omic Sans MS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1742027" y="1951874"/>
            <a:ext cx="588045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CPU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6932" y="2117084"/>
            <a:ext cx="11790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155124" y="2111935"/>
            <a:ext cx="818549" cy="51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372484" y="2111935"/>
            <a:ext cx="1721980" cy="1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3854686" y="1294141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3868419" y="2285816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180870" y="2279044"/>
            <a:ext cx="3047" cy="625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332542" y="3253827"/>
            <a:ext cx="2329405" cy="1439063"/>
            <a:chOff x="3029338" y="3558535"/>
            <a:chExt cx="2329405" cy="1439063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3029338" y="4305101"/>
              <a:ext cx="2329405" cy="692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设置起始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(base)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和最大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(limit)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逻辑地址空间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787954" y="3572537"/>
              <a:ext cx="391231" cy="7853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0"/>
            </p:cNvCxnSpPr>
            <p:nvPr/>
          </p:nvCxnSpPr>
          <p:spPr>
            <a:xfrm flipV="1">
              <a:off x="4194041" y="3558535"/>
              <a:ext cx="382350" cy="746566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50"/>
          <p:cNvSpPr>
            <a:spLocks noChangeArrowheads="1"/>
          </p:cNvSpPr>
          <p:nvPr/>
        </p:nvSpPr>
        <p:spPr bwMode="auto">
          <a:xfrm>
            <a:off x="3706795" y="1929467"/>
            <a:ext cx="328359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≤</a:t>
            </a:r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5021933" y="1929467"/>
            <a:ext cx="328359" cy="3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6965" y="2481555"/>
            <a:ext cx="1081524" cy="902738"/>
            <a:chOff x="1929246" y="2751523"/>
            <a:chExt cx="1081524" cy="902738"/>
          </a:xfrm>
        </p:grpSpPr>
        <p:sp>
          <p:nvSpPr>
            <p:cNvPr id="2" name="上箭头 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指令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374211" y="2110646"/>
            <a:ext cx="1305303" cy="80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6210" y="1201776"/>
            <a:ext cx="11682" cy="727691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099463" y="2112255"/>
            <a:ext cx="900975" cy="12092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372447" y="2112002"/>
            <a:ext cx="180969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440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2550</Words>
  <Application>Microsoft Office PowerPoint</Application>
  <PresentationFormat>全屏显示(16:9)</PresentationFormat>
  <Paragraphs>580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乐天</cp:lastModifiedBy>
  <cp:revision>272</cp:revision>
  <dcterms:created xsi:type="dcterms:W3CDTF">2015-01-11T06:38:50Z</dcterms:created>
  <dcterms:modified xsi:type="dcterms:W3CDTF">2022-11-14T14:18:39Z</dcterms:modified>
</cp:coreProperties>
</file>