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5" r:id="rId2"/>
    <p:sldId id="261" r:id="rId3"/>
    <p:sldId id="262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：存储管理单元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两个不同的逻辑地址可能对应到同一个</a:t>
            </a:r>
            <a:r>
              <a:rPr lang="en-US" altLang="zh-CN"/>
              <a:t>Hash</a:t>
            </a:r>
            <a:r>
              <a:rPr lang="zh-CN" altLang="en-US"/>
              <a:t>值，需要解决这样的冲突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4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反置页表和页寄存器做法的区别是反置页表把进程</a:t>
            </a:r>
            <a:r>
              <a:rPr lang="en-US" altLang="zh-CN"/>
              <a:t>ID</a:t>
            </a:r>
            <a:r>
              <a:rPr lang="zh-CN" altLang="en-US"/>
              <a:t>也考虑进来了</a:t>
            </a:r>
            <a:endParaRPr lang="en-US" altLang="zh-CN"/>
          </a:p>
          <a:p>
            <a:r>
              <a:rPr lang="zh-CN" altLang="en-US"/>
              <a:t>反置页表以页帧号排序</a:t>
            </a:r>
            <a:endParaRPr lang="en-US" altLang="zh-CN"/>
          </a:p>
          <a:p>
            <a:r>
              <a:rPr lang="zh-CN" altLang="en-US"/>
              <a:t>得到</a:t>
            </a:r>
            <a:r>
              <a:rPr lang="en-US" altLang="zh-CN"/>
              <a:t>PTBR</a:t>
            </a:r>
            <a:r>
              <a:rPr lang="zh-CN" altLang="en-US"/>
              <a:t>和</a:t>
            </a:r>
            <a:r>
              <a:rPr lang="en-US" altLang="zh-CN"/>
              <a:t>Hash</a:t>
            </a:r>
            <a:r>
              <a:rPr lang="zh-CN" altLang="en-US"/>
              <a:t>值相加所得的页表项后，还需要核对</a:t>
            </a:r>
            <a:r>
              <a:rPr lang="en-US" altLang="zh-CN"/>
              <a:t>Hash</a:t>
            </a:r>
            <a:r>
              <a:rPr lang="zh-CN" altLang="en-US"/>
              <a:t>之前的的进程</a:t>
            </a:r>
            <a:r>
              <a:rPr lang="en-US" altLang="zh-CN"/>
              <a:t>ID</a:t>
            </a:r>
            <a:r>
              <a:rPr lang="zh-CN" altLang="en-US"/>
              <a:t>和逻辑号与页表项中的进程</a:t>
            </a:r>
            <a:r>
              <a:rPr lang="en-US" altLang="zh-CN"/>
              <a:t>ID</a:t>
            </a:r>
            <a:r>
              <a:rPr lang="zh-CN" altLang="en-US"/>
              <a:t>和逻辑号是否一致，如果一致，说明就是要找的那一项，就可以得到相应的物理页号。如果不一样，即产生冲突。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7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本页这个例子就是产生了</a:t>
            </a:r>
            <a:r>
              <a:rPr lang="en-US" altLang="zh-CN"/>
              <a:t>Hash</a:t>
            </a:r>
            <a:r>
              <a:rPr lang="zh-CN" altLang="en-US"/>
              <a:t>冲突的情况：</a:t>
            </a:r>
            <a:endParaRPr lang="en-US" altLang="zh-CN"/>
          </a:p>
          <a:p>
            <a:r>
              <a:rPr lang="zh-CN" altLang="en-US"/>
              <a:t>一个逻辑地址加上它的进程</a:t>
            </a:r>
            <a:r>
              <a:rPr lang="en-US" altLang="zh-CN"/>
              <a:t>ID</a:t>
            </a:r>
            <a:r>
              <a:rPr lang="zh-CN" altLang="en-US"/>
              <a:t>做</a:t>
            </a:r>
            <a:r>
              <a:rPr lang="en-US" altLang="zh-CN"/>
              <a:t>Hash</a:t>
            </a:r>
            <a:r>
              <a:rPr lang="zh-CN" altLang="en-US"/>
              <a:t>，得到对应结果</a:t>
            </a:r>
            <a:r>
              <a:rPr lang="en-US" altLang="zh-CN"/>
              <a:t>0x0</a:t>
            </a:r>
            <a:r>
              <a:rPr lang="zh-CN" altLang="en-US"/>
              <a:t>，以</a:t>
            </a:r>
            <a:r>
              <a:rPr lang="en-US" altLang="zh-CN"/>
              <a:t>0x0</a:t>
            </a:r>
            <a:r>
              <a:rPr lang="zh-CN" altLang="en-US"/>
              <a:t>为</a:t>
            </a:r>
            <a:r>
              <a:rPr lang="en-US" altLang="zh-CN"/>
              <a:t>index</a:t>
            </a:r>
            <a:r>
              <a:rPr lang="zh-CN" altLang="en-US"/>
              <a:t>值到反置页表中去查找，找到的页表项中的进程</a:t>
            </a:r>
            <a:r>
              <a:rPr lang="en-US" altLang="zh-CN"/>
              <a:t>ID</a:t>
            </a:r>
            <a:r>
              <a:rPr lang="zh-CN" altLang="en-US"/>
              <a:t>与逻辑页号和原来的进程</a:t>
            </a:r>
            <a:r>
              <a:rPr lang="en-US" altLang="zh-CN"/>
              <a:t>ID</a:t>
            </a:r>
            <a:r>
              <a:rPr lang="zh-CN" altLang="en-US"/>
              <a:t>与逻辑页号不一致，即说明有</a:t>
            </a:r>
            <a:r>
              <a:rPr lang="en-US" altLang="zh-CN"/>
              <a:t>Hash</a:t>
            </a:r>
            <a:r>
              <a:rPr lang="zh-CN" altLang="en-US"/>
              <a:t>冲突。根据</a:t>
            </a:r>
            <a:r>
              <a:rPr lang="en-US" altLang="zh-CN"/>
              <a:t>next</a:t>
            </a:r>
            <a:r>
              <a:rPr lang="zh-CN" altLang="en-US"/>
              <a:t>字段找到</a:t>
            </a:r>
            <a:r>
              <a:rPr lang="en-US" altLang="zh-CN"/>
              <a:t>index</a:t>
            </a:r>
            <a:r>
              <a:rPr lang="zh-CN" altLang="en-US"/>
              <a:t>值为</a:t>
            </a:r>
            <a:r>
              <a:rPr lang="en-US" altLang="zh-CN"/>
              <a:t>0x18F1B</a:t>
            </a:r>
            <a:r>
              <a:rPr lang="zh-CN" altLang="en-US"/>
              <a:t>的页表项，这个页表项中的进程</a:t>
            </a:r>
            <a:r>
              <a:rPr lang="en-US" altLang="zh-CN"/>
              <a:t>ID</a:t>
            </a:r>
            <a:r>
              <a:rPr lang="zh-CN" altLang="en-US"/>
              <a:t>和逻辑页号与原来的进程</a:t>
            </a:r>
            <a:r>
              <a:rPr lang="en-US" altLang="zh-CN"/>
              <a:t>ID</a:t>
            </a:r>
            <a:r>
              <a:rPr lang="zh-CN" altLang="en-US"/>
              <a:t>和逻辑地址一致，那么这一页表项的</a:t>
            </a:r>
            <a:r>
              <a:rPr lang="en-US" altLang="zh-CN"/>
              <a:t>index</a:t>
            </a:r>
            <a:r>
              <a:rPr lang="zh-CN" altLang="en-US"/>
              <a:t>值就是所要找的页帧号。再将该页帧号和页内偏移（</a:t>
            </a:r>
            <a:r>
              <a:rPr lang="en-US" altLang="zh-CN"/>
              <a:t>offset</a:t>
            </a:r>
            <a:r>
              <a:rPr lang="zh-CN" altLang="en-US"/>
              <a:t>）合在一起，就得到逻辑地址对应的的物理页号和页内偏移。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到目前为止，有三种做法来缓解或者解决页表带来的麻烦：</a:t>
            </a:r>
            <a:endParaRPr lang="en-US" altLang="zh-CN"/>
          </a:p>
          <a:p>
            <a:r>
              <a:rPr lang="zh-CN" altLang="en-US"/>
              <a:t>一是通过快表，它是通过缓存机制来减少对物理内存、对页表的访问</a:t>
            </a:r>
            <a:endParaRPr lang="en-US" altLang="zh-CN"/>
          </a:p>
          <a:p>
            <a:r>
              <a:rPr lang="zh-CN" altLang="en-US"/>
              <a:t>二是多级页表，通过多级来减少页表的大小</a:t>
            </a:r>
            <a:endParaRPr lang="en-US" altLang="zh-CN"/>
          </a:p>
          <a:p>
            <a:r>
              <a:rPr lang="zh-CN" altLang="en-US"/>
              <a:t>三是反置页表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逻辑地址</a:t>
            </a:r>
            <a:r>
              <a:rPr lang="en-US" altLang="zh-CN"/>
              <a:t>=</a:t>
            </a:r>
            <a:r>
              <a:rPr lang="zh-CN" altLang="en-US"/>
              <a:t>段号</a:t>
            </a:r>
            <a:r>
              <a:rPr lang="en-US" altLang="zh-CN"/>
              <a:t>+</a:t>
            </a:r>
            <a:r>
              <a:rPr lang="zh-CN" altLang="en-US"/>
              <a:t>页号</a:t>
            </a:r>
            <a:r>
              <a:rPr lang="en-US" altLang="zh-CN"/>
              <a:t>+</a:t>
            </a:r>
            <a:r>
              <a:rPr lang="zh-CN" altLang="en-US"/>
              <a:t>页内偏移，如果页表是多级页表，那么页号还可以继续划分成多级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段表项中有相应段的段长度和段基址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段表的基址从</a:t>
            </a:r>
            <a:r>
              <a:rPr lang="en-US" altLang="zh-CN"/>
              <a:t>STBR</a:t>
            </a:r>
            <a:r>
              <a:rPr lang="zh-CN" altLang="en-US"/>
              <a:t>获得，页表的基址从段表项中获得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页表项中有物理页帧号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非连续内存分配的几种做法：段式、页式和段页式。</a:t>
            </a:r>
            <a:endParaRPr lang="en-US" altLang="zh-CN"/>
          </a:p>
          <a:p>
            <a:r>
              <a:rPr lang="zh-CN" altLang="en-US"/>
              <a:t>其共同点就是，分配给一个进程的内存块可以是不连续的。</a:t>
            </a:r>
            <a:endParaRPr lang="en-US" altLang="zh-CN"/>
          </a:p>
          <a:p>
            <a:r>
              <a:rPr lang="zh-CN" altLang="en-US"/>
              <a:t>其区别是，分配块的大小有不同，段式分配的块很大，以一个段为单位；页式分配的块是很小的；段页式是把两种结合起来。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5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页表基址寄存器指出了页表的起始位置</a:t>
            </a:r>
            <a:endParaRPr lang="en-US" altLang="zh-CN" dirty="0"/>
          </a:p>
          <a:p>
            <a:r>
              <a:rPr lang="zh-CN" altLang="en-US" dirty="0"/>
              <a:t>存在位：是否有一个物理帧与逻辑页号相对应。若有，存在位是</a:t>
            </a:r>
            <a:r>
              <a:rPr lang="en-US" altLang="zh-CN" dirty="0"/>
              <a:t>1</a:t>
            </a:r>
            <a:r>
              <a:rPr lang="zh-CN" altLang="en-US" dirty="0"/>
              <a:t>；否则是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修改位：对应的页面中的内容是否有修改</a:t>
            </a:r>
            <a:endParaRPr lang="en-US" altLang="zh-CN" dirty="0"/>
          </a:p>
          <a:p>
            <a:r>
              <a:rPr lang="zh-CN" altLang="en-US" dirty="0"/>
              <a:t>引用位：过去一段时间，是否有对页面的引用，是否访问过这个页面中的某一个存储单元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9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8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快表</a:t>
            </a:r>
            <a:r>
              <a:rPr lang="en-US" altLang="zh-CN"/>
              <a:t>——</a:t>
            </a:r>
            <a:r>
              <a:rPr lang="zh-CN" altLang="en-US"/>
              <a:t>利用缓存的机制来减少对内存的访问</a:t>
            </a:r>
            <a:endParaRPr lang="en-US" altLang="zh-CN"/>
          </a:p>
          <a:p>
            <a:r>
              <a:rPr lang="zh-CN" altLang="en-US"/>
              <a:t>多级页表</a:t>
            </a:r>
            <a:r>
              <a:rPr lang="en-US" altLang="zh-CN"/>
              <a:t>——</a:t>
            </a:r>
            <a:r>
              <a:rPr lang="zh-CN" altLang="en-US"/>
              <a:t>通过间接引用的方式来减少页表的长度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整个访问的次数是</a:t>
            </a:r>
            <a:r>
              <a:rPr lang="en-US" altLang="zh-CN"/>
              <a:t>k+1</a:t>
            </a:r>
          </a:p>
          <a:p>
            <a:endParaRPr lang="en-US" altLang="zh-CN"/>
          </a:p>
          <a:p>
            <a:r>
              <a:rPr lang="zh-CN" altLang="en-US"/>
              <a:t>每一个子页表的基址填在上一级页表的表项当中，即：</a:t>
            </a:r>
            <a:endParaRPr lang="en-US" altLang="zh-CN"/>
          </a:p>
          <a:p>
            <a:r>
              <a:rPr lang="zh-CN" altLang="en-US"/>
              <a:t>第一级页表中的表项是各第二级页表的基址，</a:t>
            </a:r>
            <a:endParaRPr lang="en-US" altLang="zh-CN"/>
          </a:p>
          <a:p>
            <a:r>
              <a:rPr lang="zh-CN" altLang="en-US"/>
              <a:t>第二级页表中的表项是各第三级页表的基址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从下一页</a:t>
            </a:r>
            <a:r>
              <a:rPr lang="en-US" altLang="zh-CN"/>
              <a:t>PPT</a:t>
            </a:r>
            <a:r>
              <a:rPr lang="zh-CN" altLang="en-US"/>
              <a:t>中可以看到，第一级页表的基址存储在</a:t>
            </a:r>
            <a:r>
              <a:rPr lang="en-US" altLang="zh-CN"/>
              <a:t>PTBR</a:t>
            </a:r>
            <a:r>
              <a:rPr lang="zh-CN" altLang="en-US"/>
              <a:t>（页表基址寄存器）当中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设</a:t>
            </a:r>
            <a:r>
              <a:rPr lang="en-US" altLang="zh-CN"/>
              <a:t>p1</a:t>
            </a:r>
            <a:r>
              <a:rPr lang="zh-CN" altLang="en-US"/>
              <a:t>段有 </a:t>
            </a:r>
            <a:r>
              <a:rPr lang="en-US" altLang="zh-CN" err="1"/>
              <a:t>i</a:t>
            </a:r>
            <a:r>
              <a:rPr lang="en-US" altLang="zh-CN"/>
              <a:t> </a:t>
            </a:r>
            <a:r>
              <a:rPr lang="zh-CN" altLang="en-US"/>
              <a:t>位，设</a:t>
            </a:r>
            <a:r>
              <a:rPr lang="en-US" altLang="zh-CN"/>
              <a:t>p2</a:t>
            </a:r>
            <a:r>
              <a:rPr lang="zh-CN" altLang="en-US"/>
              <a:t>段有</a:t>
            </a:r>
            <a:r>
              <a:rPr lang="en-US" altLang="zh-CN"/>
              <a:t> j </a:t>
            </a:r>
            <a:r>
              <a:rPr lang="zh-CN" altLang="en-US"/>
              <a:t>位，设</a:t>
            </a:r>
            <a:r>
              <a:rPr lang="en-US" altLang="zh-CN"/>
              <a:t>p3</a:t>
            </a:r>
            <a:r>
              <a:rPr lang="zh-CN" altLang="en-US"/>
              <a:t>段有</a:t>
            </a:r>
            <a:r>
              <a:rPr lang="en-US" altLang="zh-CN"/>
              <a:t> k </a:t>
            </a:r>
            <a:r>
              <a:rPr lang="zh-CN" altLang="en-US"/>
              <a:t>位：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第一级页表的表项数为</a:t>
            </a:r>
            <a:r>
              <a:rPr lang="en-US" altLang="zh-CN"/>
              <a:t>2^i</a:t>
            </a:r>
            <a:r>
              <a:rPr lang="zh-CN" altLang="en-US"/>
              <a:t>个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每个第二级页表的表项数为</a:t>
            </a:r>
            <a:r>
              <a:rPr lang="en-US" altLang="zh-CN"/>
              <a:t>2^j</a:t>
            </a:r>
            <a:r>
              <a:rPr lang="zh-CN" altLang="en-US"/>
              <a:t>个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每个第三级页表的表项数为</a:t>
            </a:r>
            <a:r>
              <a:rPr lang="en-US" altLang="zh-CN"/>
              <a:t>2^k</a:t>
            </a:r>
            <a:r>
              <a:rPr lang="zh-CN" altLang="en-US"/>
              <a:t>个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具体的访问过程：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p1</a:t>
            </a:r>
            <a:r>
              <a:rPr lang="zh-CN" altLang="en-US"/>
              <a:t>段作为第一级页表的偏移，找到对应的第二级页表的基址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p2</a:t>
            </a:r>
            <a:r>
              <a:rPr lang="zh-CN" altLang="en-US"/>
              <a:t>段作为第二级页表的偏移，找到对应的第三级页表的基址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p3</a:t>
            </a:r>
            <a:r>
              <a:rPr lang="zh-CN" altLang="en-US"/>
              <a:t>段作为第三级页表的偏移，找到与逻辑地址对应的物理页面的基址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0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用</a:t>
            </a:r>
            <a:r>
              <a:rPr lang="en-US" altLang="zh-CN"/>
              <a:t>CR3</a:t>
            </a:r>
            <a:r>
              <a:rPr lang="zh-CN" altLang="en-US"/>
              <a:t>寄存器作为</a:t>
            </a:r>
            <a:r>
              <a:rPr lang="en-US" altLang="zh-CN"/>
              <a:t>PTBR</a:t>
            </a:r>
            <a:r>
              <a:rPr lang="zh-CN" altLang="en-US"/>
              <a:t>（页表基址寄存器）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1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占用页号：占用这一帧的逻辑页号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8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054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9614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把物理地址空间划分为大小相同的基本分配单位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60013" y="1591915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3404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o)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>
              <a:spLocks/>
            </p:cNvSpPr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>
              <a:spLocks/>
            </p:cNvSpPr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57" name="Group 28"/>
              <p:cNvGrpSpPr>
                <a:grpSpLocks/>
              </p:cNvGrpSpPr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>
              <a:grpSpLocks/>
            </p:cNvGrpSpPr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>
                <a:grpSpLocks/>
              </p:cNvGrpSpPr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>
              <a:grpSpLocks/>
            </p:cNvGrpSpPr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帧号 (F 位, 共有2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个帧) </a:t>
            </a: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—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字节) </a:t>
            </a: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 =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o</a:t>
            </a:r>
          </a:p>
        </p:txBody>
      </p:sp>
    </p:spTree>
    <p:extLst>
      <p:ext uri="{BB962C8B-B14F-4D97-AF65-F5344CB8AC3E}">
        <p14:creationId xmlns:p14="http://schemas.microsoft.com/office/powerpoint/2010/main" val="24070819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(3, 6)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>
              <a:spLocks/>
            </p:cNvSpPr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>
              <a:spLocks/>
            </p:cNvSpPr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o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=2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767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页内偏移 = 帧内偏移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>
              <a:spLocks/>
            </p:cNvSpPr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>
              <a:spLocks/>
            </p:cNvSpPr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>
              <a:grpSpLocks/>
            </p:cNvGrpSpPr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>
                <a:grpSpLocks/>
              </p:cNvGrpSpPr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>
              <a:grpSpLocks/>
            </p:cNvGrpSpPr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>
                <a:grpSpLocks/>
              </p:cNvGrpSpPr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o)</a:t>
            </a: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— 页号 (P 位, 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个页)</a:t>
            </a: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— 页内偏移 (S 位, 每页有2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字节) </a:t>
            </a: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= p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o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0594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页式存储中的地址映射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>
              <a:spLocks/>
            </p:cNvSpPr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>
              <a:spLocks/>
            </p:cNvSpPr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>
              <a:grpSpLocks/>
            </p:cNvGrpSpPr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>
              <a:grpSpLocks/>
            </p:cNvGrpSpPr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041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页表保存了逻辑地址</a:t>
            </a:r>
            <a:r>
              <a:rPr 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>
            <a:spLocks/>
          </p:cNvSpPr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>
              <a:spLocks/>
            </p:cNvSpPr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>
              <a:spLocks/>
            </p:cNvSpPr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>
              <a:spLocks/>
            </p:cNvSpPr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>
              <a:spLocks/>
            </p:cNvSpPr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>
              <a:spLocks/>
            </p:cNvSpPr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>
              <a:spLocks/>
            </p:cNvSpPr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>
              <a:spLocks/>
            </p:cNvSpPr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>
              <a:spLocks/>
            </p:cNvSpPr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744143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677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每个进程都有一个页表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1363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每个页面对应一个页表项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页表基址寄存器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(PTBR: Page</a:t>
              </a:r>
            </a:p>
            <a:p>
              <a:pPr lvl="1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 Table Base Register)</a:t>
              </a:r>
              <a:endParaRPr lang="en-US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p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</a:p>
          </p:txBody>
        </p:sp>
        <p:sp>
          <p:nvSpPr>
            <p:cNvPr id="60" name="AutoShape 43"/>
            <p:cNvSpPr>
              <a:spLocks/>
            </p:cNvSpPr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>
              <a:spLocks/>
            </p:cNvSpPr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>
              <a:spLocks/>
            </p:cNvSpPr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f</a:t>
              </a: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>
              <a:spLocks/>
            </p:cNvSpPr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360" tIns="44280" rIns="90360" bIns="44280"/>
            <a:lstStyle/>
            <a:p>
              <a:pPr marL="741363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5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页表项组成</a:t>
              </a: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帧号：</a:t>
              </a:r>
              <a:r>
                <a:rPr lang="en-US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f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页表项标志</a:t>
              </a: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修改位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dirty bit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引用位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clock/reference bit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存在位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resident bit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01144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假定：具有</a:t>
              </a:r>
              <a:r>
                <a:rPr lang="en-US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位地址的计算机系统</a:t>
              </a: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物理内存大小：32 KB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每页大小：1024字节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3180" rIns="90170" bIns="431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3180" rIns="90170" bIns="431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(4,1023)</a:t>
              </a: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15</a:t>
                </a: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charset="0"/>
                  </a:rPr>
                  <a:t> </a:t>
                </a:r>
                <a:endParaRPr lang="en-US" altLang="zh-CN" sz="1400" dirty="0">
                  <a:solidFill>
                    <a:srgbClr val="000099"/>
                  </a:solidFill>
                  <a:sym typeface="Comic Sans MS" charset="0"/>
                </a:endParaRPr>
              </a:p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f</a:t>
                </a: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</a:t>
                </a:r>
              </a:p>
            </p:txBody>
          </p:sp>
          <p:sp>
            <p:nvSpPr>
              <p:cNvPr id="179" name="AutoShape 132"/>
              <p:cNvSpPr>
                <a:spLocks/>
              </p:cNvSpPr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逻辑地址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页表</a:t>
                </a: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1" name="AutoShape 134"/>
              <p:cNvSpPr>
                <a:spLocks/>
              </p:cNvSpPr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>
                <a:spLocks/>
              </p:cNvSpPr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>
                <a:spLocks/>
              </p:cNvSpPr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标志位</a:t>
                </a: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帧号</a:t>
                </a: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存在位标志</a:t>
              </a: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953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968180" y="1656252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0709" y="1299062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提高内存利用效率和管理灵活性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页式存储管理机制的性能问题</a:t>
            </a:r>
            <a:endParaRPr lang="zh-CN" altLang="en-US" sz="3200" b="1" dirty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内存访问性能问题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1363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访问一个内存单元需要</a:t>
              </a:r>
              <a:r>
                <a:rPr lang="en-US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2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次内存访问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第二次访问：访问数据</a:t>
              </a: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第一次访问：获取页表项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页表大小问题：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页表可能非常大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64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位机器如果每页</a:t>
              </a: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1024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字节，那么一个页表的大小会是多少？</a:t>
              </a: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如何处理?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缓存（Caching）</a:t>
              </a: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间接（Indirection）访问</a:t>
              </a: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1405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643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</a:t>
              </a:r>
              <a:r>
                <a:rPr lang="zh-CN" altLang="en-US" sz="17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关联存储</a:t>
              </a:r>
              <a:r>
                <a:rPr lang="en-US" altLang="zh-CN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>
              <a:spLocks/>
            </p:cNvSpPr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601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97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11576A"/>
                  </a:solidFill>
                  <a:latin typeface="Arial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>
                <a:solidFill>
                  <a:srgbClr val="11576A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52308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</p:spTree>
    <p:extLst>
      <p:ext uri="{BB962C8B-B14F-4D97-AF65-F5344CB8AC3E}">
        <p14:creationId xmlns:p14="http://schemas.microsoft.com/office/powerpoint/2010/main" val="30493990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页寄存器和反置页面的思路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69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0"/>
              <a:buChar char="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页寄存器示例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009080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016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9289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3</a:t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非连续内存分配的实现</a:t>
            </a: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基于</a:t>
              </a:r>
              <a:r>
                <a:rPr lang="en-US" altLang="zh-CN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映射值查找对应页表项中的帧号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>
              <a:spLocks/>
            </p:cNvSpPr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38554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进程标识与页号的</a:t>
              </a:r>
              <a:r>
                <a:rPr lang="en-US" altLang="zh-CN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值可能有冲突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页表项中包括保护位、修改位、访问位和存在位等标识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>
              <a:spLocks/>
            </p:cNvSpPr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>
              <a:spLocks/>
            </p:cNvSpPr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>
              <a:spLocks/>
            </p:cNvSpPr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3601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75350"/>
            <a:chOff x="2143108" y="773658"/>
            <a:chExt cx="4294218" cy="775350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</a:rPr>
                <a:t>0x1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</a:rPr>
                <a:t>0x123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反置页表的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Hash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冲突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750806"/>
            <a:chOff x="2786050" y="4106960"/>
            <a:chExt cx="3714776" cy="750806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0x123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索引表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</a:rPr>
                  <a:t>0x18F1C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0xAF013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0x0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82282"/>
            <a:chOff x="3272110" y="1657518"/>
            <a:chExt cx="4514600" cy="2282282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</a:rPr>
                <a:t>pid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</a:rPr>
                <a:t>vpn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next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Index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0x18F1C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0xA63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---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</a:rPr>
                <a:t>0x31AB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</a:rPr>
                <a:t>0x0A921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>
              <a:spLocks/>
            </p:cNvSpPr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Arc 29"/>
            <p:cNvSpPr>
              <a:spLocks/>
            </p:cNvSpPr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>
                <a:spLocks/>
              </p:cNvSpPr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0" name="Arc 29"/>
            <p:cNvSpPr>
              <a:spLocks/>
            </p:cNvSpPr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>
              <a:spLocks/>
            </p:cNvSpPr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>
                <a:spLocks/>
              </p:cNvSpPr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" name="Arc 29"/>
            <p:cNvSpPr>
              <a:spLocks/>
            </p:cNvSpPr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7963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36" grpId="0" animBg="1"/>
      <p:bldP spid="28" grpId="0" animBg="1"/>
      <p:bldP spid="110" grpId="0" animBg="1"/>
      <p:bldP spid="1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</a:p>
        </p:txBody>
      </p:sp>
    </p:spTree>
    <p:extLst>
      <p:ext uri="{BB962C8B-B14F-4D97-AF65-F5344CB8AC3E}">
        <p14:creationId xmlns:p14="http://schemas.microsoft.com/office/powerpoint/2010/main" val="2091986926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段页式存储管理的需求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段式存储、页式存储能否结合？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5127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在段式存储管理基础上，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给每个段加一级页表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</a:t>
                </a:r>
                <a:r>
                  <a:rPr lang="en-US" altLang="zh-CN" b="1" i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</a:t>
                </a:r>
                <a:r>
                  <a:rPr lang="zh-CN" altLang="en-US" b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025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通过指向相同的页表基址，实现进程间的段共享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189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1620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3640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>
              <a:spLocks/>
            </p:cNvSpPr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667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807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>
              <a:spLocks/>
            </p:cNvSpPr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>
              <a:spLocks/>
            </p:cNvSpPr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>
              <a:grpSpLocks/>
            </p:cNvGrpSpPr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>
              <a:grpSpLocks/>
            </p:cNvGrpSpPr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>
              <a:spLocks/>
            </p:cNvSpPr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>
              <a:spLocks/>
            </p:cNvSpPr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081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>
            <a:spLocks/>
          </p:cNvSpPr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>
              <a:spLocks/>
            </p:cNvSpPr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>
              <a:spLocks/>
            </p:cNvSpPr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>
              <a:spLocks/>
            </p:cNvSpPr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152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Microsoft Office PowerPoint</Application>
  <PresentationFormat>全屏显示(16:9)</PresentationFormat>
  <Paragraphs>768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微软雅黑</vt:lpstr>
      <vt:lpstr>张海山锐谐体2.0-授权联系：Samtype@QQ.com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乐天</cp:lastModifiedBy>
  <cp:revision>350</cp:revision>
  <dcterms:created xsi:type="dcterms:W3CDTF">2015-01-11T06:38:50Z</dcterms:created>
  <dcterms:modified xsi:type="dcterms:W3CDTF">2022-11-14T14:19:48Z</dcterms:modified>
</cp:coreProperties>
</file>