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70" r:id="rId2"/>
    <p:sldId id="271" r:id="rId3"/>
    <p:sldId id="265" r:id="rId4"/>
    <p:sldId id="258" r:id="rId5"/>
    <p:sldId id="259" r:id="rId6"/>
    <p:sldId id="260" r:id="rId7"/>
    <p:sldId id="267" r:id="rId8"/>
    <p:sldId id="261" r:id="rId9"/>
    <p:sldId id="268" r:id="rId10"/>
    <p:sldId id="263" r:id="rId11"/>
    <p:sldId id="264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2" r:id="rId21"/>
    <p:sldId id="280" r:id="rId22"/>
    <p:sldId id="281" r:id="rId23"/>
    <p:sldId id="282" r:id="rId24"/>
    <p:sldId id="266" r:id="rId25"/>
    <p:sldId id="283" r:id="rId26"/>
    <p:sldId id="284" r:id="rId27"/>
    <p:sldId id="269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6A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52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795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68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86182" y="214296"/>
            <a:ext cx="1928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grpSp>
        <p:nvGrpSpPr>
          <p:cNvPr id="2" name="组合 16"/>
          <p:cNvGrpSpPr/>
          <p:nvPr/>
        </p:nvGrpSpPr>
        <p:grpSpPr>
          <a:xfrm>
            <a:off x="1000100" y="928676"/>
            <a:ext cx="7143800" cy="3440942"/>
            <a:chOff x="928662" y="734690"/>
            <a:chExt cx="7143800" cy="3440942"/>
          </a:xfrm>
        </p:grpSpPr>
        <p:sp>
          <p:nvSpPr>
            <p:cNvPr id="4" name="TextBox 3"/>
            <p:cNvSpPr txBox="1"/>
            <p:nvPr/>
          </p:nvSpPr>
          <p:spPr>
            <a:xfrm>
              <a:off x="928662" y="734690"/>
              <a:ext cx="7143800" cy="3440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FF3300"/>
                </a:buClr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课程概述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FF3300"/>
                </a:buClr>
              </a:pPr>
              <a:r>
                <a:rPr lang="zh-CN" altLang="en-US" b="1" dirty="0">
                  <a:solidFill>
                    <a:srgbClr val="C00000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>
                  <a:solidFill>
                    <a:srgbClr val="C00000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教学安排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0099"/>
                </a:buClr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　　 　　教学内容</a:t>
              </a:r>
              <a:endPara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0099"/>
                </a:buClr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　　 　　练习和实验</a:t>
              </a:r>
              <a:endPara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0099"/>
                </a:buClr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　　 　　课程设计</a:t>
              </a: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FF3300"/>
                </a:buClr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什么是操作系统?</a:t>
              </a: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FF3300"/>
                </a:buClr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为什么学习操作系统?</a:t>
              </a: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FF3300"/>
                </a:buClr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如何学习操作系统?</a:t>
              </a: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FF3300"/>
                </a:buClr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操作系统实例</a:t>
              </a: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9999"/>
                </a:buClr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操作系统的演变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9999"/>
                </a:buClr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操作系统结构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4852" y="1440099"/>
              <a:ext cx="151066" cy="148997"/>
            </a:xfrm>
            <a:prstGeom prst="rect">
              <a:avLst/>
            </a:prstGeom>
          </p:spPr>
        </p:pic>
        <p:pic>
          <p:nvPicPr>
            <p:cNvPr id="10" name="图片 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4852" y="1654413"/>
              <a:ext cx="151066" cy="148997"/>
            </a:xfrm>
            <a:prstGeom prst="rect">
              <a:avLst/>
            </a:prstGeom>
          </p:spPr>
        </p:pic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4852" y="1868727"/>
              <a:ext cx="151066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i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95536" y="843558"/>
            <a:ext cx="3932752" cy="3635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5" descr="Android 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148064" y="1851670"/>
            <a:ext cx="1517382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43174" y="214296"/>
            <a:ext cx="407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操作系统软件的组成</a:t>
            </a:r>
          </a:p>
        </p:txBody>
      </p:sp>
    </p:spTree>
    <p:extLst>
      <p:ext uri="{BB962C8B-B14F-4D97-AF65-F5344CB8AC3E}">
        <p14:creationId xmlns:p14="http://schemas.microsoft.com/office/powerpoint/2010/main" val="38175015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67744" y="214296"/>
            <a:ext cx="4608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教学操作系统内核</a:t>
            </a:r>
          </a:p>
        </p:txBody>
      </p:sp>
      <p:pic>
        <p:nvPicPr>
          <p:cNvPr id="10" name="Picture 4" descr="1761235608759140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27584" y="987574"/>
            <a:ext cx="5572414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20288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43174" y="214296"/>
            <a:ext cx="407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操作系统内核特征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14348" y="773658"/>
            <a:ext cx="7716824" cy="1663368"/>
            <a:chOff x="714348" y="773658"/>
            <a:chExt cx="7716824" cy="1663368"/>
          </a:xfrm>
        </p:grpSpPr>
        <p:sp>
          <p:nvSpPr>
            <p:cNvPr id="10" name="TextBox 9"/>
            <p:cNvSpPr txBox="1"/>
            <p:nvPr/>
          </p:nvSpPr>
          <p:spPr>
            <a:xfrm>
              <a:off x="714348" y="773658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并发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4348" y="1203598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共享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5868" y="1626354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虚拟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4348" y="2067694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异步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64158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43174" y="214296"/>
            <a:ext cx="407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操作系统内核特征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4348" y="773658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并发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348" y="1554346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共享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868" y="1977102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4348" y="2418442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异步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1131590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计算机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系统中同时存在多个运行的程序，需要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管理和调度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3348" y="1268345"/>
            <a:ext cx="151066" cy="14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50401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43174" y="214296"/>
            <a:ext cx="407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操作系统内核特征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4348" y="773658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并发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348" y="1203598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共享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868" y="2337142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4348" y="2778482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异步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1563638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“同时”访问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3348" y="1700393"/>
            <a:ext cx="151066" cy="1489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4414" y="1920828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互斥共享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pic>
        <p:nvPicPr>
          <p:cNvPr id="12" name="图片 1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3348" y="2057583"/>
            <a:ext cx="151066" cy="14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71939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43174" y="214296"/>
            <a:ext cx="407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操作系统内核特征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4348" y="773658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并发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348" y="1203598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共享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868" y="1626354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4348" y="2418442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异步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1995686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     利用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多道程序设计技术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，让每个用户都觉得有一个计算机专门为他服务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3348" y="2132441"/>
            <a:ext cx="151066" cy="14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39574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43174" y="214296"/>
            <a:ext cx="407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操作系统内核特征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4348" y="773658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并发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348" y="1203598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共享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868" y="1626354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4348" y="2067694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异步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2427734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程序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的执行不是一贯到底，而是走走停停，向前推进的速度不可预知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3348" y="2564489"/>
            <a:ext cx="151066" cy="1489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4414" y="2856362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只要运行环境相同，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需要保证程序运行的结果也要相同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pic>
        <p:nvPicPr>
          <p:cNvPr id="12" name="图片 1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3348" y="2964599"/>
            <a:ext cx="151066" cy="14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50292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28662" y="214296"/>
            <a:ext cx="7715304" cy="3257630"/>
            <a:chOff x="928662" y="214296"/>
            <a:chExt cx="7715304" cy="3257630"/>
          </a:xfrm>
        </p:grpSpPr>
        <p:sp>
          <p:nvSpPr>
            <p:cNvPr id="7" name="TextBox 6"/>
            <p:cNvSpPr txBox="1"/>
            <p:nvPr/>
          </p:nvSpPr>
          <p:spPr>
            <a:xfrm>
              <a:off x="3714744" y="214296"/>
              <a:ext cx="21431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内容摘要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28662" y="128586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什么是操作系统？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164305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为什么学习操作系统？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8662" y="200024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如何学习操作系统？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28662" y="92867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课程概述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8662" y="235743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操作系统实例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8662" y="271462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操作系统的演变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8662" y="307181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操作系统结构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8836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对象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403648" y="2283718"/>
            <a:ext cx="2067154" cy="25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2786050" y="214296"/>
            <a:ext cx="6000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操作系统为什么改变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928662" y="785800"/>
            <a:ext cx="7715304" cy="1114490"/>
            <a:chOff x="928662" y="785800"/>
            <a:chExt cx="7715304" cy="1114490"/>
          </a:xfrm>
        </p:grpSpPr>
        <p:sp>
          <p:nvSpPr>
            <p:cNvPr id="40" name="TextBox 39"/>
            <p:cNvSpPr txBox="1"/>
            <p:nvPr/>
          </p:nvSpPr>
          <p:spPr>
            <a:xfrm>
              <a:off x="928662" y="1142990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原则：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设计随着各种相关技术的改变而做出一定的改变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28662" y="1500180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在过去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二十年底层技术有极大的改变 !!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28662" y="785800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主要功能：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硬件抽象和协调管理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643042" y="1857370"/>
            <a:ext cx="7358114" cy="400110"/>
            <a:chOff x="1643042" y="1857370"/>
            <a:chExt cx="7358114" cy="400110"/>
          </a:xfrm>
        </p:grpSpPr>
        <p:sp>
          <p:nvSpPr>
            <p:cNvPr id="43" name="TextBox 42"/>
            <p:cNvSpPr txBox="1"/>
            <p:nvPr/>
          </p:nvSpPr>
          <p:spPr>
            <a:xfrm>
              <a:off x="1794108" y="1857370"/>
              <a:ext cx="7207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从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1981到 2012计算机系统的对比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3042" y="1994125"/>
              <a:ext cx="151066" cy="148997"/>
            </a:xfrm>
            <a:prstGeom prst="rect">
              <a:avLst/>
            </a:prstGeom>
          </p:spPr>
        </p:pic>
      </p:grpSp>
      <p:pic>
        <p:nvPicPr>
          <p:cNvPr id="12" name="对象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452125" y="2283718"/>
            <a:ext cx="1871001" cy="254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对象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300031" y="2283718"/>
            <a:ext cx="1386006" cy="25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418438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928662" y="214296"/>
            <a:ext cx="7858180" cy="2922464"/>
            <a:chOff x="928662" y="214296"/>
            <a:chExt cx="7858180" cy="2922464"/>
          </a:xfrm>
        </p:grpSpPr>
        <p:sp>
          <p:nvSpPr>
            <p:cNvPr id="17" name="TextBox 16"/>
            <p:cNvSpPr txBox="1"/>
            <p:nvPr/>
          </p:nvSpPr>
          <p:spPr>
            <a:xfrm>
              <a:off x="2786050" y="214296"/>
              <a:ext cx="60007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操作系统的演变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8662" y="92867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单用户系统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8662" y="128586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批处理系统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28662" y="1665080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多道程序系统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28662" y="200024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分时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28662" y="235743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个人计算机：每个用户一个系统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28662" y="2736650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分布式计算：每个用户多个系统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579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86182" y="214296"/>
            <a:ext cx="1928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教学内容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100" y="1007792"/>
            <a:ext cx="7143800" cy="32070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57250" lvl="2" indent="-342900">
              <a:lnSpc>
                <a:spcPct val="95000"/>
              </a:lnSpc>
              <a:spcBef>
                <a:spcPct val="0"/>
              </a:spcBef>
              <a:buClr>
                <a:srgbClr val="000099"/>
              </a:buClr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4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　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操作系统结构</a:t>
            </a:r>
          </a:p>
          <a:p>
            <a:pPr marL="857250" lvl="2" indent="-342900">
              <a:lnSpc>
                <a:spcPct val="95000"/>
              </a:lnSpc>
              <a:spcBef>
                <a:spcPct val="0"/>
              </a:spcBef>
              <a:buClr>
                <a:srgbClr val="000099"/>
              </a:buClr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4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　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中断及系统调用</a:t>
            </a:r>
          </a:p>
          <a:p>
            <a:pPr marL="857250" lvl="2" indent="-342900">
              <a:lnSpc>
                <a:spcPct val="95000"/>
              </a:lnSpc>
              <a:spcBef>
                <a:spcPct val="0"/>
              </a:spcBef>
              <a:buClr>
                <a:srgbClr val="000099"/>
              </a:buClr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4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　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内存管理</a:t>
            </a:r>
          </a:p>
          <a:p>
            <a:pPr marL="857250" lvl="2" indent="-342900">
              <a:lnSpc>
                <a:spcPct val="95000"/>
              </a:lnSpc>
              <a:spcBef>
                <a:spcPct val="0"/>
              </a:spcBef>
              <a:buClr>
                <a:srgbClr val="000099"/>
              </a:buClr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4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　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进程及线程</a:t>
            </a:r>
          </a:p>
          <a:p>
            <a:pPr marL="857250" lvl="2" indent="-342900">
              <a:lnSpc>
                <a:spcPct val="95000"/>
              </a:lnSpc>
              <a:spcBef>
                <a:spcPct val="0"/>
              </a:spcBef>
              <a:buClr>
                <a:srgbClr val="000099"/>
              </a:buClr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4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　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处理机调度</a:t>
            </a:r>
          </a:p>
          <a:p>
            <a:pPr marL="857250" lvl="2" indent="-342900">
              <a:lnSpc>
                <a:spcPct val="95000"/>
              </a:lnSpc>
              <a:spcBef>
                <a:spcPct val="0"/>
              </a:spcBef>
              <a:buClr>
                <a:srgbClr val="000099"/>
              </a:buClr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4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　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同步互斥</a:t>
            </a:r>
          </a:p>
          <a:p>
            <a:pPr marL="857250" lvl="2" indent="-342900">
              <a:lnSpc>
                <a:spcPct val="95000"/>
              </a:lnSpc>
              <a:spcBef>
                <a:spcPct val="0"/>
              </a:spcBef>
              <a:buClr>
                <a:srgbClr val="000099"/>
              </a:buClr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4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　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文件系统</a:t>
            </a:r>
          </a:p>
          <a:p>
            <a:pPr marL="857250" lvl="2" indent="-342900">
              <a:lnSpc>
                <a:spcPct val="95000"/>
              </a:lnSpc>
              <a:spcBef>
                <a:spcPct val="0"/>
              </a:spcBef>
              <a:buClr>
                <a:srgbClr val="000099"/>
              </a:buClr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4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　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I/O子系统</a:t>
            </a:r>
          </a:p>
          <a:p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5"/>
          <p:cNvSpPr txBox="1">
            <a:spLocks noGrp="1" noChangeArrowheads="1"/>
          </p:cNvSpPr>
          <p:nvPr/>
        </p:nvSpPr>
        <p:spPr bwMode="auto">
          <a:xfrm>
            <a:off x="6370603" y="10255266"/>
            <a:ext cx="2119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buSzPct val="100000"/>
            </a:pPr>
            <a:fld id="{AE7B44CE-36B3-45E0-81FC-365C63E04397}" type="slidenum">
              <a:rPr lang="zh-CN" altLang="en-US" sz="1400"/>
              <a:pPr algn="r" hangingPunct="1">
                <a:buSzPct val="100000"/>
              </a:pPr>
              <a:t>20</a:t>
            </a:fld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928662" y="214296"/>
            <a:ext cx="7715304" cy="4786346"/>
            <a:chOff x="928662" y="214296"/>
            <a:chExt cx="7715304" cy="4786346"/>
          </a:xfrm>
        </p:grpSpPr>
        <p:sp>
          <p:nvSpPr>
            <p:cNvPr id="82" name="TextBox 81"/>
            <p:cNvSpPr txBox="1"/>
            <p:nvPr/>
          </p:nvSpPr>
          <p:spPr>
            <a:xfrm>
              <a:off x="2643174" y="214296"/>
              <a:ext cx="60007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单用户系统（</a:t>
              </a:r>
              <a:r>
                <a:rPr lang="en-US" altLang="zh-CN" sz="3000" b="1" dirty="0">
                  <a:solidFill>
                    <a:srgbClr val="11576A"/>
                  </a:solidFill>
                  <a:latin typeface="Arial" pitchFamily="34" charset="0"/>
                  <a:sym typeface="Lucida Sans" pitchFamily="34" charset="0"/>
                </a:rPr>
                <a:t>’</a:t>
              </a:r>
              <a:r>
                <a:rPr lang="en-US" altLang="zh-CN" sz="3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4</a:t>
              </a:r>
              <a:r>
                <a:rPr lang="zh-CN" altLang="en-US" sz="3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5-</a:t>
              </a:r>
              <a:r>
                <a:rPr lang="en-US" altLang="zh-CN" sz="3000" b="1" dirty="0">
                  <a:solidFill>
                    <a:srgbClr val="11576A"/>
                  </a:solidFill>
                  <a:latin typeface="Arial" pitchFamily="34" charset="0"/>
                  <a:sym typeface="Lucida Sans" pitchFamily="34" charset="0"/>
                </a:rPr>
                <a:t>’</a:t>
              </a:r>
              <a:r>
                <a:rPr lang="en-US" altLang="zh-CN" sz="3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5</a:t>
              </a:r>
              <a:r>
                <a:rPr lang="zh-CN" altLang="en-US" sz="3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5)</a:t>
              </a:r>
              <a:endPara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28662" y="857238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=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装载器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通用子程序库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67" name="Picture 7" descr="691235608759140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1796962" y="1779005"/>
              <a:ext cx="5007286" cy="1152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" name="Picture 11" descr="711235608759140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14678" y="3052284"/>
              <a:ext cx="2617828" cy="194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" name="TextBox 72"/>
            <p:cNvSpPr txBox="1"/>
            <p:nvPr/>
          </p:nvSpPr>
          <p:spPr>
            <a:xfrm>
              <a:off x="928662" y="128586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问题：昂贵组件的低利用率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6039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643174" y="214296"/>
            <a:ext cx="6000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批处理（</a:t>
            </a:r>
            <a:r>
              <a:rPr lang="en-US" altLang="zh-CN" sz="3000" b="1" dirty="0">
                <a:solidFill>
                  <a:srgbClr val="11576A"/>
                </a:solidFill>
                <a:latin typeface="Arial" pitchFamily="34" charset="0"/>
                <a:sym typeface="Lucida Sans" pitchFamily="34" charset="0"/>
              </a:rPr>
              <a:t>’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5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5-</a:t>
            </a:r>
            <a:r>
              <a:rPr lang="en-US" altLang="zh-CN" sz="3000" b="1" dirty="0">
                <a:solidFill>
                  <a:srgbClr val="11576A"/>
                </a:solidFill>
                <a:latin typeface="Arial" pitchFamily="34" charset="0"/>
                <a:sym typeface="Lucida Sans" pitchFamily="34" charset="0"/>
              </a:rPr>
              <a:t>’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6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5)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28662" y="785800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sz="16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顺序执行与批处理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pic>
        <p:nvPicPr>
          <p:cNvPr id="21" name="Picture 7" descr="721235608759140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85887" y="2912138"/>
            <a:ext cx="6018361" cy="138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5" descr="811235608759140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00092" y="1362211"/>
            <a:ext cx="5989429" cy="1381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11198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928662" y="771550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sz="16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保持多个工作在内存中并且在各工作间复用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43174" y="214296"/>
            <a:ext cx="6000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多道程序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b="1" dirty="0">
                <a:solidFill>
                  <a:srgbClr val="11576A"/>
                </a:solidFill>
                <a:latin typeface="Arial" pitchFamily="34" charset="0"/>
                <a:sym typeface="Lucida Sans" pitchFamily="34" charset="0"/>
              </a:rPr>
              <a:t>’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6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5-</a:t>
            </a:r>
            <a:r>
              <a:rPr lang="en-US" altLang="zh-CN" sz="3000" b="1" dirty="0">
                <a:solidFill>
                  <a:srgbClr val="11576A"/>
                </a:solidFill>
                <a:latin typeface="Arial" pitchFamily="34" charset="0"/>
                <a:sym typeface="Lucida Sans" pitchFamily="34" charset="0"/>
              </a:rPr>
              <a:t>’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80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图片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603" y="1262496"/>
            <a:ext cx="7151165" cy="3533184"/>
          </a:xfrm>
          <a:prstGeom prst="rect">
            <a:avLst/>
          </a:prstGeom>
        </p:spPr>
      </p:pic>
      <p:pic>
        <p:nvPicPr>
          <p:cNvPr id="6" name="图片 5" descr="图片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1519" y="1267655"/>
            <a:ext cx="7151165" cy="353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6540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28662" y="214296"/>
            <a:ext cx="7715304" cy="4698303"/>
            <a:chOff x="928662" y="214296"/>
            <a:chExt cx="7715304" cy="4698303"/>
          </a:xfrm>
        </p:grpSpPr>
        <p:sp>
          <p:nvSpPr>
            <p:cNvPr id="19" name="TextBox 18"/>
            <p:cNvSpPr txBox="1"/>
            <p:nvPr/>
          </p:nvSpPr>
          <p:spPr>
            <a:xfrm>
              <a:off x="928662" y="92867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定时中断用于工作对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的复用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43174" y="214296"/>
              <a:ext cx="60007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分时（</a:t>
              </a:r>
              <a:r>
                <a:rPr lang="en-US" altLang="zh-CN" sz="3200" b="1" dirty="0">
                  <a:solidFill>
                    <a:srgbClr val="11576A"/>
                  </a:solidFill>
                  <a:latin typeface="Arial" pitchFamily="34" charset="0"/>
                  <a:sym typeface="Lucida Sans" pitchFamily="34" charset="0"/>
                </a:rPr>
                <a:t>’</a:t>
              </a:r>
              <a:r>
                <a:rPr lang="en-US" altLang="zh-CN" sz="3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70</a:t>
              </a:r>
              <a:r>
                <a:rPr lang="zh-CN" altLang="en-US" sz="3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-)</a:t>
              </a:r>
              <a:endPara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图片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4414" y="1500180"/>
              <a:ext cx="6715172" cy="3412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246533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714612" y="214296"/>
            <a:ext cx="6000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个人电脑操作系统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928662" y="928676"/>
            <a:ext cx="8215370" cy="1928826"/>
            <a:chOff x="928662" y="928676"/>
            <a:chExt cx="8215370" cy="1928826"/>
          </a:xfrm>
        </p:grpSpPr>
        <p:sp>
          <p:nvSpPr>
            <p:cNvPr id="118" name="TextBox 117"/>
            <p:cNvSpPr txBox="1"/>
            <p:nvPr/>
          </p:nvSpPr>
          <p:spPr>
            <a:xfrm>
              <a:off x="1428728" y="128586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单用户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19" name="图片 1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1422621"/>
              <a:ext cx="151066" cy="148997"/>
            </a:xfrm>
            <a:prstGeom prst="rect">
              <a:avLst/>
            </a:prstGeom>
          </p:spPr>
        </p:pic>
        <p:sp>
          <p:nvSpPr>
            <p:cNvPr id="120" name="TextBox 119"/>
            <p:cNvSpPr txBox="1"/>
            <p:nvPr/>
          </p:nvSpPr>
          <p:spPr>
            <a:xfrm>
              <a:off x="1428728" y="1671574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利用率已不再是关注点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21" name="图片 1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1808329"/>
              <a:ext cx="151066" cy="148997"/>
            </a:xfrm>
            <a:prstGeom prst="rect">
              <a:avLst/>
            </a:prstGeom>
          </p:spPr>
        </p:pic>
        <p:sp>
          <p:nvSpPr>
            <p:cNvPr id="122" name="TextBox 121"/>
            <p:cNvSpPr txBox="1"/>
            <p:nvPr/>
          </p:nvSpPr>
          <p:spPr>
            <a:xfrm>
              <a:off x="928662" y="92867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个人电脑系统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28728" y="2071684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重点是用户界面和多媒体功能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2208439"/>
              <a:ext cx="151066" cy="14899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428728" y="2457392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很多老的服务和功能不存在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2594147"/>
              <a:ext cx="151066" cy="148997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928662" y="2828984"/>
            <a:ext cx="8215370" cy="1543118"/>
            <a:chOff x="928662" y="2828984"/>
            <a:chExt cx="8215370" cy="1543118"/>
          </a:xfrm>
        </p:grpSpPr>
        <p:sp>
          <p:nvSpPr>
            <p:cNvPr id="24" name="TextBox 23"/>
            <p:cNvSpPr txBox="1"/>
            <p:nvPr/>
          </p:nvSpPr>
          <p:spPr>
            <a:xfrm>
              <a:off x="1428728" y="3186174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最初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: 操作系统作为一个简单的服务提供者 (简单库)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3322929"/>
              <a:ext cx="151066" cy="14899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428728" y="3571882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现在：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支持协调和沟通的多应用系统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3708637"/>
              <a:ext cx="151066" cy="148997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928662" y="2828984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演变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28728" y="3971992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越来越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多的安全问题 (如，电子商务、医疗记录)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4108747"/>
              <a:ext cx="151066" cy="148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733032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28662" y="214296"/>
            <a:ext cx="8215370" cy="3429024"/>
            <a:chOff x="928662" y="214296"/>
            <a:chExt cx="8215370" cy="3429024"/>
          </a:xfrm>
        </p:grpSpPr>
        <p:sp>
          <p:nvSpPr>
            <p:cNvPr id="118" name="TextBox 117"/>
            <p:cNvSpPr txBox="1"/>
            <p:nvPr/>
          </p:nvSpPr>
          <p:spPr>
            <a:xfrm>
              <a:off x="928662" y="132878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网络支持成为一个重要的功能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43240" y="214296"/>
              <a:ext cx="60007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分布式操作系统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28728" y="2100202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跨多系统的数据共享和协调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2236957"/>
              <a:ext cx="151066" cy="14899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928662" y="1714494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通常支持分布式服务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28728" y="2857502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松、紧耦合系统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2994257"/>
              <a:ext cx="151066" cy="14899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928662" y="2457392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可能使用多个处理器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28662" y="3243210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高可用性与可靠性的要求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8338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9478" y="214296"/>
            <a:ext cx="8854554" cy="4071966"/>
            <a:chOff x="289478" y="214296"/>
            <a:chExt cx="8854554" cy="4071966"/>
          </a:xfrm>
        </p:grpSpPr>
        <p:sp>
          <p:nvSpPr>
            <p:cNvPr id="17" name="TextBox 16"/>
            <p:cNvSpPr txBox="1"/>
            <p:nvPr/>
          </p:nvSpPr>
          <p:spPr>
            <a:xfrm>
              <a:off x="3143240" y="214296"/>
              <a:ext cx="60007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分布式操作系统</a:t>
              </a:r>
            </a:p>
          </p:txBody>
        </p:sp>
        <p:pic>
          <p:nvPicPr>
            <p:cNvPr id="14" name="图片 13" descr="图片5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478" y="1102260"/>
              <a:ext cx="8617329" cy="3184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6452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857356" y="214296"/>
            <a:ext cx="6000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操作系统演变中的计算机系统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8040" y="2357436"/>
            <a:ext cx="1928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iOS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/Android,…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23528" y="3714758"/>
            <a:ext cx="5000660" cy="1214446"/>
            <a:chOff x="642910" y="3714758"/>
            <a:chExt cx="5000660" cy="1214446"/>
          </a:xfrm>
        </p:grpSpPr>
        <p:pic>
          <p:nvPicPr>
            <p:cNvPr id="8" name="Picture 4" descr="mainframe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28662" y="4000510"/>
              <a:ext cx="893739" cy="857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642910" y="3714758"/>
              <a:ext cx="1357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AIX/HP-UX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14480" y="4590650"/>
              <a:ext cx="3929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主机型计算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(Mainframe computing)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23528" y="3000378"/>
            <a:ext cx="7000924" cy="1500199"/>
            <a:chOff x="642910" y="3000378"/>
            <a:chExt cx="7000924" cy="1500199"/>
          </a:xfrm>
        </p:grpSpPr>
        <p:pic>
          <p:nvPicPr>
            <p:cNvPr id="9" name="Picture 5" descr="comput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232" y="3286131"/>
              <a:ext cx="1431064" cy="1214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42910" y="3000378"/>
              <a:ext cx="30718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Windows/Linux/BSD,…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91099" y="4105404"/>
              <a:ext cx="3929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个人机计算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(Personal computing)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4744" y="3705672"/>
              <a:ext cx="3929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网络计算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(Internet computing)</a:t>
              </a:r>
            </a:p>
          </p:txBody>
        </p:sp>
        <p:pic>
          <p:nvPicPr>
            <p:cNvPr id="19" name="图片 18" descr="14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43306" y="3163792"/>
              <a:ext cx="1188341" cy="592402"/>
            </a:xfrm>
            <a:prstGeom prst="rect">
              <a:avLst/>
            </a:prstGeom>
          </p:spPr>
        </p:pic>
      </p:grpSp>
      <p:cxnSp>
        <p:nvCxnSpPr>
          <p:cNvPr id="22" name="直接箭头连接符 21"/>
          <p:cNvCxnSpPr>
            <a:endCxn id="10" idx="2"/>
          </p:cNvCxnSpPr>
          <p:nvPr/>
        </p:nvCxnSpPr>
        <p:spPr>
          <a:xfrm rot="5400000" flipH="1" flipV="1">
            <a:off x="2969394" y="1719244"/>
            <a:ext cx="714380" cy="3929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2038040" y="2714626"/>
            <a:ext cx="428628" cy="2857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0"/>
          </p:cNvCxnSpPr>
          <p:nvPr/>
        </p:nvCxnSpPr>
        <p:spPr>
          <a:xfrm rot="5400000" flipH="1" flipV="1">
            <a:off x="1127205" y="3232552"/>
            <a:ext cx="357190" cy="6072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2915816" y="915566"/>
            <a:ext cx="5286412" cy="2071702"/>
            <a:chOff x="2915816" y="915566"/>
            <a:chExt cx="5286412" cy="2071702"/>
          </a:xfrm>
        </p:grpSpPr>
        <p:grpSp>
          <p:nvGrpSpPr>
            <p:cNvPr id="25" name="组合 24"/>
            <p:cNvGrpSpPr/>
            <p:nvPr/>
          </p:nvGrpSpPr>
          <p:grpSpPr>
            <a:xfrm>
              <a:off x="2915816" y="915566"/>
              <a:ext cx="5286412" cy="2071702"/>
              <a:chOff x="3143240" y="928676"/>
              <a:chExt cx="5286412" cy="2071702"/>
            </a:xfrm>
          </p:grpSpPr>
          <p:pic>
            <p:nvPicPr>
              <p:cNvPr id="5" name="Picture 1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857752" y="928676"/>
                <a:ext cx="2357454" cy="11075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3143240" y="1233064"/>
                <a:ext cx="12144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  <a:buClr>
                    <a:srgbClr val="FFFF66"/>
                  </a:buClr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pitchFamily="34" charset="-128"/>
                  </a:rPr>
                  <a:t>Future OS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86314" y="2070893"/>
                <a:ext cx="3643338" cy="92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  <a:buClr>
                    <a:srgbClr val="FFFF66"/>
                  </a:buClr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pitchFamily="34" charset="-128"/>
                  </a:rPr>
                  <a:t>普适计算</a:t>
                </a:r>
                <a:r>
                  <a:rPr lang="en-US" altLang="zh-CN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pitchFamily="34" charset="-128"/>
                  </a:rPr>
                  <a:t>(Pervasive computing)</a:t>
                </a: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pitchFamily="34" charset="-128"/>
                  </a:rPr>
                  <a:t>，</a:t>
                </a:r>
                <a:endPara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rgbClr val="FFFF66"/>
                  </a:buClr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pitchFamily="34" charset="-128"/>
                  </a:rPr>
                  <a:t>移动计算，云计算，大数据处理，许</a:t>
                </a:r>
                <a:endPara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rgbClr val="FFFF66"/>
                  </a:buClr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pitchFamily="34" charset="-128"/>
                  </a:rPr>
                  <a:t>多联网设备为许多人提供个性化的服务</a:t>
                </a:r>
                <a:endPara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endParaRPr>
              </a:p>
            </p:txBody>
          </p:sp>
        </p:grpSp>
        <p:pic>
          <p:nvPicPr>
            <p:cNvPr id="6" name="图片 5" descr="14-1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12094" y="1131590"/>
              <a:ext cx="500066" cy="7858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916908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28662" y="214296"/>
            <a:ext cx="7715304" cy="3257630"/>
            <a:chOff x="928662" y="214296"/>
            <a:chExt cx="7715304" cy="3257630"/>
          </a:xfrm>
        </p:grpSpPr>
        <p:sp>
          <p:nvSpPr>
            <p:cNvPr id="7" name="TextBox 6"/>
            <p:cNvSpPr txBox="1"/>
            <p:nvPr/>
          </p:nvSpPr>
          <p:spPr>
            <a:xfrm>
              <a:off x="3714744" y="214296"/>
              <a:ext cx="21431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内容摘要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28662" y="128586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什么是操作系统？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164305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为什么学习操作系统？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8662" y="200024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如何学习操作系统？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28662" y="92867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课程概述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8662" y="235743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操作系统实例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8662" y="271462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操作系统的演变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8662" y="307181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操作系统结构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9509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42910" y="214296"/>
            <a:ext cx="8215338" cy="4557202"/>
            <a:chOff x="642910" y="214296"/>
            <a:chExt cx="8215338" cy="4557202"/>
          </a:xfrm>
        </p:grpSpPr>
        <p:sp>
          <p:nvSpPr>
            <p:cNvPr id="39" name="TextBox 38"/>
            <p:cNvSpPr txBox="1"/>
            <p:nvPr/>
          </p:nvSpPr>
          <p:spPr>
            <a:xfrm>
              <a:off x="3643306" y="214296"/>
              <a:ext cx="478634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简单结构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2910" y="785800"/>
              <a:ext cx="82153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MS-DOS – 在最小的空间，设计用于提供大部分功能 (1981~1994)</a:t>
              </a:r>
            </a:p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22604" y="1142990"/>
              <a:ext cx="7207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没有拆分为模块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538" y="1279745"/>
              <a:ext cx="151066" cy="148997"/>
            </a:xfrm>
            <a:prstGeom prst="rect">
              <a:avLst/>
            </a:prstGeom>
          </p:spPr>
        </p:pic>
        <p:pic>
          <p:nvPicPr>
            <p:cNvPr id="11" name="Picture 7" descr="1721235608759140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1221687" y="2214560"/>
              <a:ext cx="3100715" cy="2543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8" descr="1741235608759140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4972469" y="2139702"/>
              <a:ext cx="2740826" cy="2631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1222604" y="1528698"/>
              <a:ext cx="742136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虽然 MS-DOS 在接口和功能水平没有很好地分离，主要用汇编编写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538" y="1665453"/>
              <a:ext cx="151066" cy="148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78236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714744" y="214296"/>
            <a:ext cx="2143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练习与实验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928662" y="814318"/>
            <a:ext cx="8286808" cy="828738"/>
            <a:chOff x="928662" y="814318"/>
            <a:chExt cx="8286808" cy="828738"/>
          </a:xfrm>
        </p:grpSpPr>
        <p:sp>
          <p:nvSpPr>
            <p:cNvPr id="24" name="TextBox 23"/>
            <p:cNvSpPr txBox="1"/>
            <p:nvPr/>
          </p:nvSpPr>
          <p:spPr>
            <a:xfrm>
              <a:off x="928662" y="814318"/>
              <a:ext cx="7858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操作系统练习</a:t>
              </a:r>
              <a:endParaRPr lang="zh-CN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57290" y="1242946"/>
              <a:ext cx="7858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课堂练习</a:t>
              </a:r>
              <a:endParaRPr lang="zh-CN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4414" y="1357304"/>
              <a:ext cx="151066" cy="148997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/>
        </p:nvGrpSpPr>
        <p:grpSpPr>
          <a:xfrm>
            <a:off x="928662" y="1714494"/>
            <a:ext cx="11072890" cy="2257498"/>
            <a:chOff x="928662" y="1714494"/>
            <a:chExt cx="11072890" cy="2257498"/>
          </a:xfrm>
        </p:grpSpPr>
        <p:sp>
          <p:nvSpPr>
            <p:cNvPr id="19" name="TextBox 18"/>
            <p:cNvSpPr txBox="1"/>
            <p:nvPr/>
          </p:nvSpPr>
          <p:spPr>
            <a:xfrm>
              <a:off x="4572000" y="2186042"/>
              <a:ext cx="7429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2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实验5: 用户进程管理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0" y="2543232"/>
              <a:ext cx="7429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2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实验6: CPU调度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72000" y="2900422"/>
              <a:ext cx="7429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2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实验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7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: 同步与互斥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72000" y="3229094"/>
              <a:ext cx="7429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2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实验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8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: 文件系统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928662" y="1714494"/>
              <a:ext cx="8215338" cy="2257498"/>
              <a:chOff x="928662" y="1714494"/>
              <a:chExt cx="8215338" cy="2257498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928662" y="1714494"/>
                <a:ext cx="8215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  <a:buClr>
                    <a:srgbClr val="FFFF66"/>
                  </a:buClr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 </a:t>
                </a:r>
                <a:r>
                  <a:rPr lang="zh-CN" altLang="en-US" sz="20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操作系统实验</a:t>
                </a:r>
                <a:endPara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357290" y="2500312"/>
                <a:ext cx="74295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2" indent="-342900">
                  <a:spcBef>
                    <a:spcPct val="20000"/>
                  </a:spcBef>
                  <a:buClr>
                    <a:srgbClr val="FFFF66"/>
                  </a:buClr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Lucida Sans" pitchFamily="34" charset="0"/>
                  </a:rPr>
                  <a:t>实验1: 系统启动及中断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357290" y="2143122"/>
                <a:ext cx="74295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2" indent="-342900">
                  <a:spcBef>
                    <a:spcPct val="20000"/>
                  </a:spcBef>
                  <a:buClr>
                    <a:srgbClr val="FFFF66"/>
                  </a:buClr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Lucida Sans" pitchFamily="34" charset="0"/>
                  </a:rPr>
                  <a:t>实验0: 实验环境准备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357290" y="2857502"/>
                <a:ext cx="74295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2" indent="-342900">
                  <a:spcBef>
                    <a:spcPct val="20000"/>
                  </a:spcBef>
                  <a:buClr>
                    <a:srgbClr val="FFFF66"/>
                  </a:buClr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Lucida Sans" pitchFamily="34" charset="0"/>
                  </a:rPr>
                  <a:t>实验2: 物理内存管理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357290" y="3214692"/>
                <a:ext cx="74295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2" indent="-342900">
                  <a:spcBef>
                    <a:spcPct val="20000"/>
                  </a:spcBef>
                  <a:buClr>
                    <a:srgbClr val="FFFF66"/>
                  </a:buClr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Lucida Sans" pitchFamily="34" charset="0"/>
                  </a:rPr>
                  <a:t>实验3: 虚拟内存管理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357290" y="3571882"/>
                <a:ext cx="74295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2" indent="-342900">
                  <a:spcBef>
                    <a:spcPct val="20000"/>
                  </a:spcBef>
                  <a:buClr>
                    <a:srgbClr val="FFFF66"/>
                  </a:buClr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Lucida Sans" pitchFamily="34" charset="0"/>
                  </a:rPr>
                  <a:t>实验4: 内核线程管理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endParaRPr>
              </a:p>
            </p:txBody>
          </p:sp>
          <p:pic>
            <p:nvPicPr>
              <p:cNvPr id="29" name="图片 28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14414" y="2257480"/>
                <a:ext cx="151066" cy="148997"/>
              </a:xfrm>
              <a:prstGeom prst="rect">
                <a:avLst/>
              </a:prstGeom>
            </p:spPr>
          </p:pic>
          <p:pic>
            <p:nvPicPr>
              <p:cNvPr id="30" name="图片 29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14414" y="2614670"/>
                <a:ext cx="151066" cy="148997"/>
              </a:xfrm>
              <a:prstGeom prst="rect">
                <a:avLst/>
              </a:prstGeom>
            </p:spPr>
          </p:pic>
          <p:pic>
            <p:nvPicPr>
              <p:cNvPr id="31" name="图片 30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14414" y="2971860"/>
                <a:ext cx="151066" cy="148997"/>
              </a:xfrm>
              <a:prstGeom prst="rect">
                <a:avLst/>
              </a:prstGeom>
            </p:spPr>
          </p:pic>
          <p:pic>
            <p:nvPicPr>
              <p:cNvPr id="32" name="图片 31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14414" y="3329050"/>
                <a:ext cx="151066" cy="148997"/>
              </a:xfrm>
              <a:prstGeom prst="rect">
                <a:avLst/>
              </a:prstGeom>
            </p:spPr>
          </p:pic>
          <p:pic>
            <p:nvPicPr>
              <p:cNvPr id="33" name="图片 32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14414" y="3686240"/>
                <a:ext cx="151066" cy="148997"/>
              </a:xfrm>
              <a:prstGeom prst="rect">
                <a:avLst/>
              </a:prstGeom>
            </p:spPr>
          </p:pic>
          <p:pic>
            <p:nvPicPr>
              <p:cNvPr id="34" name="图片 33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29124" y="2300400"/>
                <a:ext cx="151066" cy="148997"/>
              </a:xfrm>
              <a:prstGeom prst="rect">
                <a:avLst/>
              </a:prstGeom>
            </p:spPr>
          </p:pic>
          <p:pic>
            <p:nvPicPr>
              <p:cNvPr id="35" name="图片 34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29124" y="2657590"/>
                <a:ext cx="151066" cy="148997"/>
              </a:xfrm>
              <a:prstGeom prst="rect">
                <a:avLst/>
              </a:prstGeom>
            </p:spPr>
          </p:pic>
          <p:pic>
            <p:nvPicPr>
              <p:cNvPr id="36" name="图片 35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29124" y="3014780"/>
                <a:ext cx="151066" cy="148997"/>
              </a:xfrm>
              <a:prstGeom prst="rect">
                <a:avLst/>
              </a:prstGeom>
            </p:spPr>
          </p:pic>
          <p:pic>
            <p:nvPicPr>
              <p:cNvPr id="37" name="图片 36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29124" y="3371970"/>
                <a:ext cx="151066" cy="14899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539552" y="214296"/>
            <a:ext cx="8215338" cy="4068369"/>
            <a:chOff x="928662" y="214296"/>
            <a:chExt cx="8215338" cy="4068369"/>
          </a:xfrm>
        </p:grpSpPr>
        <p:sp>
          <p:nvSpPr>
            <p:cNvPr id="17" name="TextBox 16"/>
            <p:cNvSpPr txBox="1"/>
            <p:nvPr/>
          </p:nvSpPr>
          <p:spPr>
            <a:xfrm>
              <a:off x="3643306" y="214296"/>
              <a:ext cx="37147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分层结构</a:t>
              </a:r>
            </a:p>
          </p:txBody>
        </p:sp>
        <p:pic>
          <p:nvPicPr>
            <p:cNvPr id="12" name="Picture 7" descr="1751235608759140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5105126" y="987574"/>
              <a:ext cx="3295091" cy="3295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928662" y="928676"/>
              <a:ext cx="82153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将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操作系统分为多层 (levels)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08356" y="1285866"/>
              <a:ext cx="7207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每层建立在低层之上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7290" y="1422621"/>
              <a:ext cx="151066" cy="14899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508356" y="1671574"/>
              <a:ext cx="7421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2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最底层(layer 0), 是硬件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7290" y="1808329"/>
              <a:ext cx="151066" cy="14899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508356" y="2071684"/>
              <a:ext cx="7421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2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最高层(layer N) 是用户界面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7290" y="2208439"/>
              <a:ext cx="151066" cy="148997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28662" y="2457392"/>
              <a:ext cx="82153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每一层仅使用更低一层的功能</a:t>
              </a:r>
              <a:endPara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marL="342900" lvl="1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en-US" altLang="zh-CN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  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（操作）和服务。</a:t>
              </a:r>
              <a:endPara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57490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5"/>
          <p:cNvSpPr txBox="1">
            <a:spLocks noGrp="1" noChangeArrowheads="1"/>
          </p:cNvSpPr>
          <p:nvPr/>
        </p:nvSpPr>
        <p:spPr bwMode="auto">
          <a:xfrm>
            <a:off x="6370603" y="10255266"/>
            <a:ext cx="2119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buSzPct val="100000"/>
            </a:pPr>
            <a:fld id="{AE7B44CE-36B3-45E0-81FC-365C63E04397}" type="slidenum">
              <a:rPr lang="zh-CN" altLang="en-US" sz="1400"/>
              <a:pPr algn="r" hangingPunct="1">
                <a:buSzPct val="100000"/>
              </a:pPr>
              <a:t>31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714348" y="142858"/>
            <a:ext cx="8072494" cy="4911757"/>
            <a:chOff x="928662" y="214296"/>
            <a:chExt cx="8072494" cy="4911757"/>
          </a:xfrm>
        </p:grpSpPr>
        <p:sp>
          <p:nvSpPr>
            <p:cNvPr id="82" name="TextBox 81"/>
            <p:cNvSpPr txBox="1"/>
            <p:nvPr/>
          </p:nvSpPr>
          <p:spPr>
            <a:xfrm>
              <a:off x="2500298" y="214296"/>
              <a:ext cx="60007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UNIX</a:t>
              </a:r>
              <a:r>
                <a:rPr lang="zh-CN" altLang="en-US" sz="3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操作系统与</a:t>
              </a:r>
              <a:r>
                <a:rPr lang="en-US" altLang="zh-CN" sz="3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zh-CN" altLang="en-US" sz="3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语言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28662" y="928676"/>
              <a:ext cx="8072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1972由 Kenneth Thompson和Dennis Ritchie在贝尔实验室设计.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28662" y="1357304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设计用于 UNIX 操作系统的编码例程.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01977" y="2143122"/>
              <a:ext cx="3143398" cy="2573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2787663" y="4714890"/>
              <a:ext cx="4570419" cy="411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K. Thompson and D. Ritchie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8662" y="1743012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“高级”系统编程语言创建可移植操作系统的概念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30051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643174" y="214296"/>
            <a:ext cx="6000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zh-CN" altLang="en-US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</a:p>
        </p:txBody>
      </p:sp>
      <p:pic>
        <p:nvPicPr>
          <p:cNvPr id="66" name="图片 65" descr="图片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4391" y="915566"/>
            <a:ext cx="5995211" cy="3641159"/>
          </a:xfrm>
          <a:prstGeom prst="rect">
            <a:avLst/>
          </a:prstGeom>
        </p:spPr>
      </p:pic>
      <p:pic>
        <p:nvPicPr>
          <p:cNvPr id="4" name="图片 3" descr="图片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915566"/>
            <a:ext cx="6000793" cy="364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15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1995686"/>
            <a:ext cx="3756545" cy="2720535"/>
          </a:xfrm>
          <a:prstGeom prst="rect">
            <a:avLst/>
          </a:prstGeom>
        </p:spPr>
      </p:pic>
      <p:pic>
        <p:nvPicPr>
          <p:cNvPr id="13" name="图片 12" descr="图片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2139702"/>
            <a:ext cx="3756545" cy="271306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2357422" y="214296"/>
            <a:ext cx="6000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微内核结构（</a:t>
            </a:r>
            <a:r>
              <a:rPr lang="en-US" altLang="zh-CN" sz="3200" b="1" dirty="0">
                <a:solidFill>
                  <a:srgbClr val="11576A"/>
                </a:solidFill>
                <a:latin typeface="Arial" pitchFamily="34" charset="0"/>
                <a:ea typeface="微软雅黑" pitchFamily="34" charset="-122"/>
                <a:sym typeface="Lucida Sans" pitchFamily="34" charset="0"/>
              </a:rPr>
              <a:t>Microkernel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44" y="843558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sz="16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尽可能把内核功能移到用户空间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200748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sz="16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用户模块间的通信使用消息传递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67544" y="1557938"/>
            <a:ext cx="7715304" cy="757300"/>
            <a:chOff x="467544" y="1557938"/>
            <a:chExt cx="7715304" cy="757300"/>
          </a:xfrm>
        </p:grpSpPr>
        <p:sp>
          <p:nvSpPr>
            <p:cNvPr id="8" name="TextBox 7"/>
            <p:cNvSpPr txBox="1"/>
            <p:nvPr/>
          </p:nvSpPr>
          <p:spPr>
            <a:xfrm>
              <a:off x="467544" y="1557938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好处: 灵活/安全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…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7544" y="1915128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缺点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: 性能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  <p:pic>
        <p:nvPicPr>
          <p:cNvPr id="10" name="图片 9" descr="图片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32001" y="2836538"/>
            <a:ext cx="1493891" cy="1206808"/>
          </a:xfrm>
          <a:prstGeom prst="rect">
            <a:avLst/>
          </a:prstGeom>
        </p:spPr>
      </p:pic>
      <p:grpSp>
        <p:nvGrpSpPr>
          <p:cNvPr id="56" name="组合 55"/>
          <p:cNvGrpSpPr/>
          <p:nvPr/>
        </p:nvGrpSpPr>
        <p:grpSpPr>
          <a:xfrm>
            <a:off x="3143969" y="2404490"/>
            <a:ext cx="2016224" cy="2160240"/>
            <a:chOff x="2771800" y="2355726"/>
            <a:chExt cx="2016224" cy="2160240"/>
          </a:xfrm>
        </p:grpSpPr>
        <p:cxnSp>
          <p:nvCxnSpPr>
            <p:cNvPr id="16" name="直接箭头连接符 15"/>
            <p:cNvCxnSpPr/>
            <p:nvPr/>
          </p:nvCxnSpPr>
          <p:spPr>
            <a:xfrm flipH="1" flipV="1">
              <a:off x="2987824" y="2355726"/>
              <a:ext cx="360040" cy="57606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4211960" y="2355726"/>
              <a:ext cx="504056" cy="57606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V="1">
              <a:off x="3779912" y="3939902"/>
              <a:ext cx="0" cy="57606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 flipV="1">
              <a:off x="4499992" y="3579862"/>
              <a:ext cx="288032" cy="14401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V="1">
              <a:off x="2771800" y="3579862"/>
              <a:ext cx="360040" cy="21602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3287985" y="2548506"/>
            <a:ext cx="1872208" cy="1584176"/>
            <a:chOff x="2915816" y="2499742"/>
            <a:chExt cx="1872208" cy="1584176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2915816" y="3003798"/>
              <a:ext cx="288032" cy="14401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3779912" y="2499742"/>
              <a:ext cx="0" cy="288032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4499992" y="3003798"/>
              <a:ext cx="288032" cy="14401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4211960" y="3867894"/>
              <a:ext cx="216024" cy="21602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>
              <a:off x="3131840" y="3867894"/>
              <a:ext cx="216024" cy="21602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0636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9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500298" y="214296"/>
            <a:ext cx="6000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外核结构（</a:t>
            </a:r>
            <a:r>
              <a:rPr lang="en-US" altLang="zh-CN" sz="3200" b="1" dirty="0" err="1">
                <a:solidFill>
                  <a:srgbClr val="11576A"/>
                </a:solidFill>
                <a:latin typeface="Arial" pitchFamily="34" charset="0"/>
                <a:sym typeface="Lucida Sans" pitchFamily="34" charset="0"/>
              </a:rPr>
              <a:t>Exokernel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7" descr="1971235608759140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627784" y="2355726"/>
            <a:ext cx="4147270" cy="262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组合 9"/>
          <p:cNvGrpSpPr/>
          <p:nvPr/>
        </p:nvGrpSpPr>
        <p:grpSpPr>
          <a:xfrm>
            <a:off x="755576" y="771550"/>
            <a:ext cx="7715304" cy="1500198"/>
            <a:chOff x="755576" y="771550"/>
            <a:chExt cx="7715304" cy="1500198"/>
          </a:xfrm>
        </p:grpSpPr>
        <p:sp>
          <p:nvSpPr>
            <p:cNvPr id="19" name="TextBox 18"/>
            <p:cNvSpPr txBox="1"/>
            <p:nvPr/>
          </p:nvSpPr>
          <p:spPr>
            <a:xfrm>
              <a:off x="755576" y="771550"/>
              <a:ext cx="77153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2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让内核分配机器的物理资源给多个应用程序, 并让每个程序决定如何处理这些资源.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6" y="1485930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2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程序能链接到操作系统库(libOS) 实现了操作系统抽象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5576" y="1871638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2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保护与控制分离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90358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71472" y="214296"/>
            <a:ext cx="7929618" cy="4786346"/>
            <a:chOff x="571472" y="214296"/>
            <a:chExt cx="7929618" cy="4786346"/>
          </a:xfrm>
        </p:grpSpPr>
        <p:sp>
          <p:nvSpPr>
            <p:cNvPr id="19" name="TextBox 18"/>
            <p:cNvSpPr txBox="1"/>
            <p:nvPr/>
          </p:nvSpPr>
          <p:spPr>
            <a:xfrm>
              <a:off x="571472" y="4292756"/>
              <a:ext cx="6858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虚拟机管理器将单独的机器接口转换成很多的虚拟机，每个虚拟机都是一个原始计算机系统的有效副本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并能完成所有的处理器指令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00298" y="214296"/>
              <a:ext cx="60007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VMM</a:t>
              </a:r>
              <a:r>
                <a:rPr lang="zh-CN" altLang="en-US" sz="3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zh-CN" altLang="en-US" sz="3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虚拟机管理器)</a:t>
              </a:r>
              <a:endPara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" name="图片 6" descr="图片9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592" y="987574"/>
              <a:ext cx="6357982" cy="30829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32763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9"/>
          <p:cNvSpPr txBox="1"/>
          <p:nvPr/>
        </p:nvSpPr>
        <p:spPr>
          <a:xfrm>
            <a:off x="2571736" y="214296"/>
            <a:ext cx="6000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VMM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虚拟机管理器)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 descr="图片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2977" y="1237823"/>
            <a:ext cx="3459378" cy="3278143"/>
          </a:xfrm>
          <a:prstGeom prst="rect">
            <a:avLst/>
          </a:prstGeom>
        </p:spPr>
      </p:pic>
      <p:pic>
        <p:nvPicPr>
          <p:cNvPr id="23" name="图片 22" descr="图片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1082980"/>
            <a:ext cx="3065914" cy="34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4763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4744" y="214296"/>
            <a:ext cx="2143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928662" y="928676"/>
            <a:ext cx="7715304" cy="2543250"/>
            <a:chOff x="928662" y="928676"/>
            <a:chExt cx="7715304" cy="2543250"/>
          </a:xfrm>
        </p:grpSpPr>
        <p:sp>
          <p:nvSpPr>
            <p:cNvPr id="12" name="TextBox 11"/>
            <p:cNvSpPr txBox="1"/>
            <p:nvPr/>
          </p:nvSpPr>
          <p:spPr>
            <a:xfrm>
              <a:off x="928662" y="128586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什么是操作系统？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28662" y="164305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为什么学习操作系统？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8662" y="200024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如何学习操作系统？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8662" y="92867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课程概述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8662" y="235743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操作系统实例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8662" y="271462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操作系统的演变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8662" y="307181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操作系统结构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44991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57554" y="214296"/>
            <a:ext cx="33575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操作系统定义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568622" y="843558"/>
            <a:ext cx="7715304" cy="726522"/>
            <a:chOff x="928662" y="785800"/>
            <a:chExt cx="7715304" cy="726522"/>
          </a:xfrm>
        </p:grpSpPr>
        <p:sp>
          <p:nvSpPr>
            <p:cNvPr id="12" name="TextBox 11"/>
            <p:cNvSpPr txBox="1"/>
            <p:nvPr/>
          </p:nvSpPr>
          <p:spPr>
            <a:xfrm>
              <a:off x="928662" y="1142990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操作系统是一个控制程序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8662" y="785800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没有公认的精确定义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17622" y="1557938"/>
            <a:ext cx="7866370" cy="1440902"/>
            <a:chOff x="1277662" y="1500180"/>
            <a:chExt cx="7866370" cy="1440902"/>
          </a:xfrm>
        </p:grpSpPr>
        <p:sp>
          <p:nvSpPr>
            <p:cNvPr id="13" name="TextBox 12"/>
            <p:cNvSpPr txBox="1"/>
            <p:nvPr/>
          </p:nvSpPr>
          <p:spPr>
            <a:xfrm>
              <a:off x="1428728" y="1500180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一个系统软件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662" y="1636935"/>
              <a:ext cx="151066" cy="148997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428728" y="1857370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控制程序执行过程，防止错误和计算机的不当使用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662" y="1994125"/>
              <a:ext cx="151066" cy="148997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1428728" y="2214560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执行用户程序，给用户程序提供各种服务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662" y="2351315"/>
              <a:ext cx="151066" cy="148997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428728" y="2571750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方便用户使用计算机系统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662" y="2708505"/>
              <a:ext cx="151066" cy="148997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575842" y="1549388"/>
            <a:ext cx="8244630" cy="1798092"/>
            <a:chOff x="899402" y="1491630"/>
            <a:chExt cx="8244630" cy="1798092"/>
          </a:xfrm>
        </p:grpSpPr>
        <p:sp>
          <p:nvSpPr>
            <p:cNvPr id="17" name="TextBox 16"/>
            <p:cNvSpPr txBox="1"/>
            <p:nvPr/>
          </p:nvSpPr>
          <p:spPr>
            <a:xfrm>
              <a:off x="899402" y="1491630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操作系统是一个资源管理器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28728" y="1848820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应用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程序与硬件之间的中间层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662" y="1985575"/>
              <a:ext cx="151066" cy="14899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428728" y="2206010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管理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各种计算机软硬件资源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662" y="2342765"/>
              <a:ext cx="151066" cy="14899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428728" y="2563200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提供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访问计算机软硬件资源的高效手段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662" y="2699955"/>
              <a:ext cx="151066" cy="14899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428728" y="2920390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解决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资源访问冲突，确保资源公平使用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26" name="图片 2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662" y="3057145"/>
              <a:ext cx="151066" cy="148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39445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4412356087591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20" y="1707654"/>
            <a:ext cx="2376488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7" descr="4512356087591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841" y="1707654"/>
            <a:ext cx="242627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" name="Picture 10" descr="471235608759140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547664" y="1131590"/>
            <a:ext cx="450609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357554" y="214296"/>
            <a:ext cx="33575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操作系统的地位</a:t>
            </a:r>
          </a:p>
        </p:txBody>
      </p:sp>
    </p:spTree>
    <p:extLst>
      <p:ext uri="{BB962C8B-B14F-4D97-AF65-F5344CB8AC3E}">
        <p14:creationId xmlns:p14="http://schemas.microsoft.com/office/powerpoint/2010/main" val="26945249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2 -0.03489 L -0.07465 0.3643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0" y="199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9 0.00679 L -0.22951 0.3636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00" y="178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357554" y="214296"/>
            <a:ext cx="33575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操作系统的地位</a:t>
            </a:r>
          </a:p>
        </p:txBody>
      </p:sp>
      <p:pic>
        <p:nvPicPr>
          <p:cNvPr id="30" name="图片 29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347614"/>
            <a:ext cx="5182410" cy="239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4251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" descr="Fi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59632" y="1059582"/>
            <a:ext cx="4331145" cy="302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357554" y="214296"/>
            <a:ext cx="36627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操作系统软件的分类</a:t>
            </a:r>
          </a:p>
        </p:txBody>
      </p:sp>
    </p:spTree>
    <p:extLst>
      <p:ext uri="{BB962C8B-B14F-4D97-AF65-F5344CB8AC3E}">
        <p14:creationId xmlns:p14="http://schemas.microsoft.com/office/powerpoint/2010/main" val="7725321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643174" y="214296"/>
            <a:ext cx="407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操作系统软件的组成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11560" y="915566"/>
            <a:ext cx="8262298" cy="3273761"/>
            <a:chOff x="928662" y="928676"/>
            <a:chExt cx="8262298" cy="3273761"/>
          </a:xfrm>
        </p:grpSpPr>
        <p:grpSp>
          <p:nvGrpSpPr>
            <p:cNvPr id="17" name="组合 16"/>
            <p:cNvGrpSpPr/>
            <p:nvPr/>
          </p:nvGrpSpPr>
          <p:grpSpPr>
            <a:xfrm>
              <a:off x="928662" y="928676"/>
              <a:ext cx="8262298" cy="3273761"/>
              <a:chOff x="928662" y="928676"/>
              <a:chExt cx="8262298" cy="3273761"/>
            </a:xfrm>
          </p:grpSpPr>
          <p:grpSp>
            <p:nvGrpSpPr>
              <p:cNvPr id="2" name="组合 13"/>
              <p:cNvGrpSpPr/>
              <p:nvPr/>
            </p:nvGrpSpPr>
            <p:grpSpPr>
              <a:xfrm>
                <a:off x="928662" y="928676"/>
                <a:ext cx="8262298" cy="3273761"/>
                <a:chOff x="928662" y="928676"/>
                <a:chExt cx="8262298" cy="3273761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928662" y="928676"/>
                  <a:ext cx="77153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spcBef>
                      <a:spcPct val="20000"/>
                    </a:spcBef>
                    <a:buClr>
                      <a:srgbClr val="FFFF66"/>
                    </a:buClr>
                  </a:pPr>
                  <a:r>
                    <a:rPr lang="zh-CN" altLang="en-US" sz="1600" b="1" dirty="0">
                      <a:solidFill>
                        <a:srgbClr val="11576A"/>
                      </a:solidFill>
                      <a:latin typeface="张海山锐谐体2.0-授权联系：Samtype@QQ.com" pitchFamily="2" charset="-122"/>
                      <a:ea typeface="张海山锐谐体2.0-授权联系：Samtype@QQ.com" pitchFamily="2" charset="-122"/>
                    </a:rPr>
                    <a:t>■  </a:t>
                  </a:r>
                  <a:r>
                    <a:rPr lang="en-US" altLang="zh-CN" sz="2000" b="1" dirty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Shell</a:t>
                  </a:r>
                  <a:r>
                    <a:rPr lang="en-US" altLang="zh-CN" sz="20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--</a:t>
                  </a:r>
                  <a:r>
                    <a:rPr lang="zh-CN" altLang="en-US" sz="2000" b="1" u="sng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命令行接口</a:t>
                  </a:r>
                  <a:endParaRPr lang="en-US" altLang="zh-CN" sz="20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pitchFamily="34" charset="-128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1475656" y="1285866"/>
                  <a:ext cx="77153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spcBef>
                      <a:spcPct val="20000"/>
                    </a:spcBef>
                    <a:buClr>
                      <a:srgbClr val="FFFF66"/>
                    </a:buClr>
                  </a:pPr>
                  <a:r>
                    <a:rPr lang="zh-CN" altLang="en-US" sz="20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通过键盘操纵。</a:t>
                  </a:r>
                  <a:endParaRPr lang="en-US" altLang="zh-CN" sz="20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pitchFamily="34" charset="-128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475656" y="1643056"/>
                  <a:ext cx="77153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spcBef>
                      <a:spcPct val="20000"/>
                    </a:spcBef>
                    <a:buClr>
                      <a:srgbClr val="FFFF66"/>
                    </a:buClr>
                  </a:pPr>
                  <a:r>
                    <a:rPr lang="zh-CN" altLang="en-US" sz="20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方便用户进行命令输入</a:t>
                  </a:r>
                  <a:endParaRPr lang="en-US" altLang="zh-CN" sz="20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pitchFamily="34" charset="-128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928662" y="2000246"/>
                  <a:ext cx="77153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spcBef>
                      <a:spcPct val="20000"/>
                    </a:spcBef>
                    <a:buClr>
                      <a:srgbClr val="FFFF66"/>
                    </a:buClr>
                  </a:pPr>
                  <a:r>
                    <a:rPr lang="zh-CN" altLang="en-US" sz="1600" b="1" dirty="0">
                      <a:solidFill>
                        <a:srgbClr val="11576A"/>
                      </a:solidFill>
                      <a:latin typeface="张海山锐谐体2.0-授权联系：Samtype@QQ.com" pitchFamily="2" charset="-122"/>
                      <a:ea typeface="张海山锐谐体2.0-授权联系：Samtype@QQ.com" pitchFamily="2" charset="-122"/>
                    </a:rPr>
                    <a:t>■  </a:t>
                  </a:r>
                  <a:r>
                    <a:rPr lang="en-US" altLang="zh-CN" sz="2000" b="1" dirty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GUI</a:t>
                  </a:r>
                  <a:r>
                    <a:rPr lang="en-US" altLang="zh-CN" sz="20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--</a:t>
                  </a:r>
                  <a:r>
                    <a:rPr lang="zh-CN" altLang="en-US" sz="20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图形用户接口</a:t>
                  </a:r>
                  <a:endParaRPr lang="en-US" altLang="zh-CN" sz="20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pitchFamily="34" charset="-128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500166" y="2357436"/>
                  <a:ext cx="7500990" cy="10649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1" indent="-342900">
                    <a:spcBef>
                      <a:spcPct val="20000"/>
                    </a:spcBef>
                    <a:buClr>
                      <a:srgbClr val="FFFF66"/>
                    </a:buClr>
                  </a:pPr>
                  <a:r>
                    <a:rPr lang="zh-CN" altLang="en-US" sz="20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WIMP</a:t>
                  </a:r>
                  <a:endParaRPr lang="en-US" altLang="zh-CN" sz="20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pPr marL="342900" lvl="1" indent="-342900">
                    <a:spcBef>
                      <a:spcPct val="20000"/>
                    </a:spcBef>
                    <a:buClr>
                      <a:srgbClr val="FFFF66"/>
                    </a:buClr>
                  </a:pPr>
                  <a:r>
                    <a:rPr lang="zh-CN" altLang="en-US" sz="16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（视窗（Window）、图标（Icon）、选单（Menu）、指标（Pointer））</a:t>
                  </a:r>
                  <a:endParaRPr lang="en-US" altLang="zh-CN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pitchFamily="34" charset="-128"/>
                  </a:endParaRPr>
                </a:p>
                <a:p>
                  <a:pPr marL="342900" lvl="1" indent="-342900">
                    <a:spcBef>
                      <a:spcPct val="20000"/>
                    </a:spcBef>
                    <a:buClr>
                      <a:srgbClr val="FFFF66"/>
                    </a:buClr>
                  </a:pPr>
                  <a:endParaRPr lang="en-US" altLang="zh-CN" sz="20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pitchFamily="34" charset="-128"/>
                  </a:endParaRPr>
                </a:p>
              </p:txBody>
            </p:sp>
            <p:pic>
              <p:nvPicPr>
                <p:cNvPr id="39" name="图片 38" descr="小点1.png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349100" y="2494191"/>
                  <a:ext cx="151066" cy="148997"/>
                </a:xfrm>
                <a:prstGeom prst="rect">
                  <a:avLst/>
                </a:prstGeom>
              </p:spPr>
            </p:pic>
            <p:sp>
              <p:nvSpPr>
                <p:cNvPr id="42" name="TextBox 41"/>
                <p:cNvSpPr txBox="1"/>
                <p:nvPr/>
              </p:nvSpPr>
              <p:spPr>
                <a:xfrm>
                  <a:off x="1500166" y="3075806"/>
                  <a:ext cx="750099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1" indent="-342900">
                    <a:spcBef>
                      <a:spcPct val="20000"/>
                    </a:spcBef>
                    <a:buClr>
                      <a:srgbClr val="FFFF66"/>
                    </a:buClr>
                  </a:pPr>
                  <a:r>
                    <a:rPr lang="zh-CN" altLang="en-US" sz="20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直接操作和所见即所得 </a:t>
                  </a:r>
                  <a:endParaRPr lang="en-US" altLang="zh-CN" sz="20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pitchFamily="34" charset="-128"/>
                  </a:endParaRPr>
                </a:p>
              </p:txBody>
            </p:sp>
            <p:pic>
              <p:nvPicPr>
                <p:cNvPr id="43" name="图片 42" descr="小点1.png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349100" y="3212561"/>
                  <a:ext cx="151066" cy="148997"/>
                </a:xfrm>
                <a:prstGeom prst="rect">
                  <a:avLst/>
                </a:prstGeom>
              </p:spPr>
            </p:pic>
            <p:sp>
              <p:nvSpPr>
                <p:cNvPr id="44" name="TextBox 43"/>
                <p:cNvSpPr txBox="1"/>
                <p:nvPr/>
              </p:nvSpPr>
              <p:spPr>
                <a:xfrm>
                  <a:off x="928662" y="3432996"/>
                  <a:ext cx="7715304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spcBef>
                      <a:spcPct val="20000"/>
                    </a:spcBef>
                    <a:buClr>
                      <a:srgbClr val="FFFF66"/>
                    </a:buClr>
                  </a:pPr>
                  <a:r>
                    <a:rPr lang="zh-CN" altLang="en-US" sz="1600" b="1" dirty="0">
                      <a:solidFill>
                        <a:srgbClr val="11576A"/>
                      </a:solidFill>
                      <a:latin typeface="张海山锐谐体2.0-授权联系：Samtype@QQ.com" pitchFamily="2" charset="-122"/>
                      <a:ea typeface="张海山锐谐体2.0-授权联系：Samtype@QQ.com" pitchFamily="2" charset="-122"/>
                    </a:rPr>
                    <a:t>■  </a:t>
                  </a:r>
                  <a:r>
                    <a:rPr lang="en-US" altLang="zh-CN" sz="2000" b="1" dirty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Kernel</a:t>
                  </a:r>
                  <a:r>
                    <a:rPr lang="en-US" altLang="zh-CN" sz="20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--</a:t>
                  </a:r>
                  <a:r>
                    <a:rPr lang="zh-CN" altLang="en-US" sz="20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操作系统的内部 </a:t>
                  </a:r>
                  <a:endParaRPr lang="en-US" altLang="zh-CN" sz="20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pPr marL="342900" indent="-342900">
                    <a:spcBef>
                      <a:spcPct val="20000"/>
                    </a:spcBef>
                    <a:buClr>
                      <a:srgbClr val="FFFF66"/>
                    </a:buClr>
                  </a:pPr>
                  <a:r>
                    <a:rPr lang="en-US" altLang="zh-CN" sz="20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        </a:t>
                  </a:r>
                  <a:r>
                    <a:rPr lang="zh-CN" altLang="en-US" sz="20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执行各种资源管理等功能</a:t>
                  </a:r>
                  <a:endParaRPr lang="en-US" altLang="zh-CN" sz="20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pitchFamily="34" charset="-128"/>
                  </a:endParaRPr>
                </a:p>
              </p:txBody>
            </p:sp>
          </p:grpSp>
          <p:pic>
            <p:nvPicPr>
              <p:cNvPr id="15" name="图片 14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31640" y="1419622"/>
                <a:ext cx="151066" cy="148997"/>
              </a:xfrm>
              <a:prstGeom prst="rect">
                <a:avLst/>
              </a:prstGeom>
            </p:spPr>
          </p:pic>
          <p:pic>
            <p:nvPicPr>
              <p:cNvPr id="16" name="图片 15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31640" y="1774681"/>
                <a:ext cx="151066" cy="148997"/>
              </a:xfrm>
              <a:prstGeom prst="rect">
                <a:avLst/>
              </a:prstGeom>
            </p:spPr>
          </p:pic>
        </p:grp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8955" y="3939902"/>
              <a:ext cx="151066" cy="148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6890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1034</Words>
  <Application>Microsoft Office PowerPoint</Application>
  <PresentationFormat>全屏显示(16:9)</PresentationFormat>
  <Paragraphs>198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微软雅黑</vt:lpstr>
      <vt:lpstr>张海山锐谐体2.0-授权联系：Samtype@QQ.com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刘 泱</cp:lastModifiedBy>
  <cp:revision>122</cp:revision>
  <dcterms:created xsi:type="dcterms:W3CDTF">2015-01-11T06:38:50Z</dcterms:created>
  <dcterms:modified xsi:type="dcterms:W3CDTF">2018-12-10T08:48:50Z</dcterms:modified>
</cp:coreProperties>
</file>