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6" r:id="rId2"/>
    <p:sldId id="398" r:id="rId3"/>
    <p:sldId id="400" r:id="rId4"/>
    <p:sldId id="401" r:id="rId5"/>
    <p:sldId id="399" r:id="rId6"/>
    <p:sldId id="402" r:id="rId7"/>
    <p:sldId id="412" r:id="rId8"/>
    <p:sldId id="404" r:id="rId9"/>
    <p:sldId id="405" r:id="rId10"/>
    <p:sldId id="406" r:id="rId11"/>
    <p:sldId id="414" r:id="rId12"/>
    <p:sldId id="408" r:id="rId13"/>
    <p:sldId id="409" r:id="rId14"/>
    <p:sldId id="410" r:id="rId15"/>
    <p:sldId id="415" r:id="rId16"/>
    <p:sldId id="416" r:id="rId17"/>
    <p:sldId id="417" r:id="rId18"/>
    <p:sldId id="418" r:id="rId19"/>
    <p:sldId id="420" r:id="rId20"/>
    <p:sldId id="421" r:id="rId21"/>
    <p:sldId id="422" r:id="rId22"/>
    <p:sldId id="423" r:id="rId23"/>
    <p:sldId id="424" r:id="rId24"/>
    <p:sldId id="425" r:id="rId25"/>
    <p:sldId id="413" r:id="rId26"/>
    <p:sldId id="395" r:id="rId27"/>
    <p:sldId id="426" r:id="rId28"/>
    <p:sldId id="427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B1"/>
    <a:srgbClr val="11576A"/>
    <a:srgbClr val="0EB1C8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25" d="100"/>
          <a:sy n="125" d="100"/>
        </p:scale>
        <p:origin x="182" y="72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4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两个线程先后置位，之后，先后判断，都陷入</a:t>
            </a:r>
            <a:r>
              <a:rPr lang="en-US" altLang="zh-CN"/>
              <a:t>while</a:t>
            </a:r>
            <a:r>
              <a:rPr lang="zh-CN" altLang="en-US"/>
              <a:t>循环，都不能进入临界区，故不满足“空闲则入”。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如果另一个线程 </a:t>
            </a:r>
            <a:r>
              <a:rPr lang="en-US" altLang="zh-CN"/>
              <a:t>j </a:t>
            </a:r>
            <a:r>
              <a:rPr lang="zh-CN" altLang="en-US"/>
              <a:t>没有申请进入，</a:t>
            </a:r>
            <a:r>
              <a:rPr lang="en-US" altLang="zh-CN"/>
              <a:t>flag[ j ] = false</a:t>
            </a:r>
            <a:r>
              <a:rPr lang="zh-CN" altLang="en-US"/>
              <a:t>，那线程 </a:t>
            </a:r>
            <a:r>
              <a:rPr lang="en-US" altLang="zh-CN"/>
              <a:t>i </a:t>
            </a:r>
            <a:r>
              <a:rPr lang="zh-CN" altLang="en-US"/>
              <a:t>可以直接进入临界区。</a:t>
            </a:r>
            <a:endParaRPr lang="en-US" altLang="zh-CN"/>
          </a:p>
          <a:p>
            <a:r>
              <a:rPr lang="zh-CN" altLang="en-US"/>
              <a:t>如果另一个线程 </a:t>
            </a:r>
            <a:r>
              <a:rPr lang="en-US" altLang="zh-CN"/>
              <a:t>j </a:t>
            </a:r>
            <a:r>
              <a:rPr lang="zh-CN" altLang="en-US"/>
              <a:t>也申请了进入临界区，但它设置 </a:t>
            </a:r>
            <a:r>
              <a:rPr lang="en-US" altLang="zh-CN"/>
              <a:t>turn </a:t>
            </a:r>
            <a:r>
              <a:rPr lang="zh-CN" altLang="en-US"/>
              <a:t>值比线程 </a:t>
            </a:r>
            <a:r>
              <a:rPr lang="en-US" altLang="zh-CN"/>
              <a:t>i </a:t>
            </a:r>
            <a:r>
              <a:rPr lang="zh-CN" altLang="en-US"/>
              <a:t>晚，即当 </a:t>
            </a:r>
            <a:r>
              <a:rPr lang="en-US" altLang="zh-CN"/>
              <a:t>thread_i </a:t>
            </a:r>
            <a:r>
              <a:rPr lang="zh-CN" altLang="en-US"/>
              <a:t>将 </a:t>
            </a:r>
            <a:r>
              <a:rPr lang="en-US" altLang="zh-CN"/>
              <a:t>turn </a:t>
            </a:r>
            <a:r>
              <a:rPr lang="zh-CN" altLang="en-US"/>
              <a:t>置为 </a:t>
            </a:r>
            <a:r>
              <a:rPr lang="en-US" altLang="zh-CN"/>
              <a:t>j </a:t>
            </a:r>
            <a:r>
              <a:rPr lang="zh-CN" altLang="en-US"/>
              <a:t>后，</a:t>
            </a:r>
            <a:r>
              <a:rPr lang="en-US" altLang="zh-CN"/>
              <a:t>thread_j </a:t>
            </a:r>
            <a:r>
              <a:rPr lang="zh-CN" altLang="en-US"/>
              <a:t>才将 </a:t>
            </a:r>
            <a:r>
              <a:rPr lang="en-US" altLang="zh-CN"/>
              <a:t>turn </a:t>
            </a:r>
            <a:r>
              <a:rPr lang="zh-CN" altLang="en-US"/>
              <a:t>置为 </a:t>
            </a:r>
            <a:r>
              <a:rPr lang="en-US" altLang="zh-CN"/>
              <a:t>i 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此时</a:t>
            </a:r>
            <a:r>
              <a:rPr lang="en-US" altLang="zh-CN"/>
              <a:t>flag[ i ] = true</a:t>
            </a:r>
            <a:r>
              <a:rPr lang="zh-CN" altLang="en-US"/>
              <a:t>，</a:t>
            </a:r>
            <a:r>
              <a:rPr lang="en-US" altLang="zh-CN"/>
              <a:t>flag[ j ] = true</a:t>
            </a:r>
            <a:r>
              <a:rPr lang="zh-CN" altLang="en-US"/>
              <a:t>，</a:t>
            </a:r>
            <a:r>
              <a:rPr lang="en-US" altLang="zh-CN"/>
              <a:t>turn = 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对于线程 </a:t>
            </a:r>
            <a:r>
              <a:rPr lang="en-US" altLang="zh-CN"/>
              <a:t>i </a:t>
            </a:r>
            <a:r>
              <a:rPr lang="zh-CN" altLang="en-US"/>
              <a:t>来说</a:t>
            </a:r>
            <a:r>
              <a:rPr lang="en-US" altLang="zh-CN"/>
              <a:t> flag[ j ] &amp;&amp; turn == j </a:t>
            </a:r>
            <a:r>
              <a:rPr lang="zh-CN" altLang="en-US"/>
              <a:t>为 </a:t>
            </a:r>
            <a:r>
              <a:rPr lang="en-US" altLang="zh-CN"/>
              <a:t>false</a:t>
            </a:r>
            <a:r>
              <a:rPr lang="zh-CN" altLang="en-US"/>
              <a:t>，故可以进入临界区；而对于线程 </a:t>
            </a:r>
            <a:r>
              <a:rPr lang="en-US" altLang="zh-CN"/>
              <a:t>j </a:t>
            </a:r>
            <a:r>
              <a:rPr lang="zh-CN" altLang="en-US"/>
              <a:t>来说 </a:t>
            </a:r>
            <a:r>
              <a:rPr lang="en-US" altLang="zh-CN"/>
              <a:t>flag[ i ] &amp;&amp; turn == i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r>
              <a:rPr lang="zh-CN" altLang="en-US"/>
              <a:t>，故陷入</a:t>
            </a:r>
            <a:r>
              <a:rPr lang="en-US" altLang="zh-CN"/>
              <a:t>while</a:t>
            </a:r>
            <a:r>
              <a:rPr lang="zh-CN" altLang="en-US"/>
              <a:t>循环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另外要注意的是，</a:t>
            </a:r>
            <a:r>
              <a:rPr lang="en-US" altLang="zh-CN"/>
              <a:t>PPT</a:t>
            </a:r>
            <a:r>
              <a:rPr lang="zh-CN" altLang="en-US"/>
              <a:t>中的代码是对应于 </a:t>
            </a:r>
            <a:r>
              <a:rPr lang="en-US" altLang="zh-CN"/>
              <a:t>thread_i </a:t>
            </a:r>
            <a:r>
              <a:rPr lang="zh-CN" altLang="en-US"/>
              <a:t>而言，对称的，</a:t>
            </a:r>
            <a:r>
              <a:rPr lang="en-US" altLang="zh-CN"/>
              <a:t>thread_j </a:t>
            </a:r>
            <a:r>
              <a:rPr lang="zh-CN" altLang="en-US"/>
              <a:t>的代码为：</a:t>
            </a:r>
            <a:endParaRPr lang="en-US" altLang="zh-CN"/>
          </a:p>
          <a:p>
            <a:r>
              <a:rPr lang="zh-CN" altLang="en-US"/>
              <a:t>进入区代码：</a:t>
            </a:r>
            <a:endParaRPr lang="en-US" altLang="zh-CN"/>
          </a:p>
          <a:p>
            <a:r>
              <a:rPr lang="en-US" altLang="zh-CN"/>
              <a:t>flag [ j ] = true;</a:t>
            </a:r>
          </a:p>
          <a:p>
            <a:r>
              <a:rPr lang="en-US" altLang="zh-CN"/>
              <a:t>turn = i;</a:t>
            </a:r>
          </a:p>
          <a:p>
            <a:r>
              <a:rPr lang="en-US" altLang="zh-CN"/>
              <a:t>while ( flag [ i ] &amp;&amp; turn == i );</a:t>
            </a:r>
          </a:p>
          <a:p>
            <a:r>
              <a:rPr lang="zh-CN" altLang="en-US"/>
              <a:t>退出区代码：</a:t>
            </a:r>
            <a:endParaRPr lang="en-US" altLang="zh-CN"/>
          </a:p>
          <a:p>
            <a:r>
              <a:rPr lang="en-US" altLang="zh-CN"/>
              <a:t>flag [ j ] = false;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32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可以方便地扩展到多个线程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6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0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5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解释：判断这个值是不是</a:t>
            </a:r>
            <a:r>
              <a:rPr lang="en-US" altLang="zh-CN"/>
              <a:t>1</a:t>
            </a:r>
            <a:r>
              <a:rPr lang="zh-CN" altLang="en-US"/>
              <a:t>，如果该值是</a:t>
            </a:r>
            <a:r>
              <a:rPr lang="en-US" altLang="zh-CN"/>
              <a:t>1</a:t>
            </a:r>
            <a:r>
              <a:rPr lang="zh-CN" altLang="en-US"/>
              <a:t>，返回</a:t>
            </a:r>
            <a:r>
              <a:rPr lang="en-US" altLang="zh-CN"/>
              <a:t>True</a:t>
            </a:r>
            <a:r>
              <a:rPr lang="zh-CN" altLang="en-US"/>
              <a:t>，保持该值不变；如果该值是</a:t>
            </a:r>
            <a:r>
              <a:rPr lang="en-US" altLang="zh-CN"/>
              <a:t>0</a:t>
            </a:r>
            <a:r>
              <a:rPr lang="zh-CN" altLang="en-US"/>
              <a:t>，返回</a:t>
            </a:r>
            <a:r>
              <a:rPr lang="en-US" altLang="zh-CN"/>
              <a:t>False</a:t>
            </a:r>
            <a:r>
              <a:rPr lang="zh-CN" altLang="en-US"/>
              <a:t>，将该值改写为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原子操作不会被中断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8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其机制：当</a:t>
            </a:r>
            <a:r>
              <a:rPr lang="en-US" altLang="zh-CN"/>
              <a:t>value</a:t>
            </a:r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时，</a:t>
            </a:r>
            <a:r>
              <a:rPr lang="en-US" altLang="zh-CN"/>
              <a:t>test-and-set( value )</a:t>
            </a:r>
            <a:r>
              <a:rPr lang="zh-CN" altLang="en-US"/>
              <a:t>将</a:t>
            </a:r>
            <a:r>
              <a:rPr lang="en-US" altLang="zh-CN"/>
              <a:t>value</a:t>
            </a:r>
            <a:r>
              <a:rPr lang="zh-CN" altLang="en-US"/>
              <a:t>值置为</a:t>
            </a:r>
            <a:r>
              <a:rPr lang="en-US" altLang="zh-CN"/>
              <a:t>1</a:t>
            </a:r>
            <a:r>
              <a:rPr lang="zh-CN" altLang="en-US"/>
              <a:t>，并返回</a:t>
            </a:r>
            <a:r>
              <a:rPr lang="en-US" altLang="zh-CN"/>
              <a:t>False</a:t>
            </a:r>
            <a:r>
              <a:rPr lang="zh-CN" altLang="en-US"/>
              <a:t>，进程不会陷入循环。而如果这之后再有进程想获得锁，因为此时</a:t>
            </a:r>
            <a:r>
              <a:rPr lang="en-US" altLang="zh-CN"/>
              <a:t>value</a:t>
            </a:r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test-and-set(value)</a:t>
            </a:r>
            <a:r>
              <a:rPr lang="zh-CN" altLang="en-US"/>
              <a:t>返回</a:t>
            </a:r>
            <a:r>
              <a:rPr lang="en-US" altLang="zh-CN"/>
              <a:t>True</a:t>
            </a:r>
            <a:r>
              <a:rPr lang="zh-CN" altLang="en-US"/>
              <a:t>，该进程会陷入</a:t>
            </a:r>
            <a:r>
              <a:rPr lang="en-US" altLang="zh-CN"/>
              <a:t>while</a:t>
            </a:r>
            <a:r>
              <a:rPr lang="zh-CN" altLang="en-US"/>
              <a:t>循环当中。直到第一个进程进入</a:t>
            </a:r>
            <a:r>
              <a:rPr lang="en-US" altLang="zh-CN"/>
              <a:t>Lock::Release</a:t>
            </a:r>
            <a:r>
              <a:rPr lang="zh-CN" altLang="en-US"/>
              <a:t>（）将</a:t>
            </a:r>
            <a:r>
              <a:rPr lang="en-US" altLang="zh-CN"/>
              <a:t>value</a:t>
            </a:r>
            <a:r>
              <a:rPr lang="zh-CN" altLang="en-US"/>
              <a:t>值再置为</a:t>
            </a:r>
            <a:r>
              <a:rPr lang="en-US" altLang="zh-CN"/>
              <a:t>0</a:t>
            </a:r>
            <a:r>
              <a:rPr lang="zh-CN" altLang="en-US"/>
              <a:t>，即将锁释放掉以后，后面的那个进程才能从</a:t>
            </a:r>
            <a:r>
              <a:rPr lang="en-US" altLang="zh-CN"/>
              <a:t>while</a:t>
            </a:r>
            <a:r>
              <a:rPr lang="zh-CN" altLang="en-US"/>
              <a:t>循环中出来。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0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Lock::Acquire( ) —— </a:t>
            </a:r>
            <a:r>
              <a:rPr lang="zh-CN" altLang="en-US"/>
              <a:t>先</a:t>
            </a:r>
            <a:r>
              <a:rPr lang="en-US" altLang="zh-CN"/>
              <a:t>while</a:t>
            </a:r>
            <a:r>
              <a:rPr lang="zh-CN" altLang="en-US"/>
              <a:t>进行判断，如果</a:t>
            </a:r>
            <a:r>
              <a:rPr lang="en-US" altLang="zh-CN"/>
              <a:t>value = 1</a:t>
            </a:r>
            <a:r>
              <a:rPr lang="zh-CN" altLang="en-US"/>
              <a:t>，</a:t>
            </a:r>
            <a:r>
              <a:rPr lang="en-US" altLang="zh-CN"/>
              <a:t>test-and-set(value)</a:t>
            </a:r>
            <a:r>
              <a:rPr lang="zh-CN" altLang="en-US"/>
              <a:t>返回值为</a:t>
            </a:r>
            <a:r>
              <a:rPr lang="en-US" altLang="zh-CN"/>
              <a:t>True</a:t>
            </a:r>
            <a:r>
              <a:rPr lang="zh-CN" altLang="en-US"/>
              <a:t>，进入</a:t>
            </a:r>
            <a:r>
              <a:rPr lang="en-US" altLang="zh-CN"/>
              <a:t>while</a:t>
            </a:r>
            <a:r>
              <a:rPr lang="zh-CN" altLang="en-US"/>
              <a:t>循环，把当前线程放到等待队列中，同时执行调度程序。其他进程可以继续执行。如果</a:t>
            </a:r>
            <a:r>
              <a:rPr lang="en-US" altLang="zh-CN"/>
              <a:t>value = 0</a:t>
            </a:r>
            <a:r>
              <a:rPr lang="zh-CN" altLang="en-US"/>
              <a:t>，</a:t>
            </a:r>
            <a:r>
              <a:rPr lang="en-US" altLang="zh-CN"/>
              <a:t>test-and-set(value)</a:t>
            </a:r>
            <a:r>
              <a:rPr lang="zh-CN" altLang="en-US"/>
              <a:t>返回值为</a:t>
            </a:r>
            <a:r>
              <a:rPr lang="en-US" altLang="zh-CN"/>
              <a:t>False</a:t>
            </a:r>
            <a:r>
              <a:rPr lang="zh-CN" altLang="en-US"/>
              <a:t>，也就不会陷入</a:t>
            </a:r>
            <a:r>
              <a:rPr lang="en-US" altLang="zh-CN"/>
              <a:t>while</a:t>
            </a:r>
            <a:r>
              <a:rPr lang="zh-CN" altLang="en-US"/>
              <a:t>中，就可以进入到临界区。</a:t>
            </a:r>
            <a:endParaRPr lang="en-US" altLang="zh-CN"/>
          </a:p>
          <a:p>
            <a:r>
              <a:rPr lang="en-US" altLang="zh-CN"/>
              <a:t>Lock::Release( ) —— </a:t>
            </a:r>
            <a:r>
              <a:rPr lang="zh-CN" altLang="en-US"/>
              <a:t>将 </a:t>
            </a:r>
            <a:r>
              <a:rPr lang="en-US" altLang="zh-CN"/>
              <a:t>value </a:t>
            </a:r>
            <a:r>
              <a:rPr lang="zh-CN" altLang="en-US"/>
              <a:t>值置为 </a:t>
            </a:r>
            <a:r>
              <a:rPr lang="en-US" altLang="zh-CN"/>
              <a:t>0</a:t>
            </a:r>
            <a:r>
              <a:rPr lang="zh-CN" altLang="en-US"/>
              <a:t>，表示释放锁，之后把该线程从等待队列中放入就绪队列中。也就是说，线程在等待的过程中是处于放弃</a:t>
            </a:r>
            <a:r>
              <a:rPr lang="en-US" altLang="zh-CN"/>
              <a:t>CPU</a:t>
            </a:r>
            <a:r>
              <a:rPr lang="zh-CN" altLang="en-US"/>
              <a:t>使用权的状态。</a:t>
            </a:r>
            <a:endParaRPr lang="en-US" altLang="zh-CN"/>
          </a:p>
          <a:p>
            <a:r>
              <a:rPr lang="zh-CN" altLang="en-US"/>
              <a:t>无忙等待的过程也就实现了让权等待。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0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中断禁用只适用于单处理机。如果有多个处理机，在一个处理机上禁止中断的响应，是不管用的。另一个处理机上如果有中断响应，或者说有其他的进程执行，那它仍然可以修改共享的那些变量。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解释“死锁”：低优先级等</a:t>
            </a:r>
            <a:r>
              <a:rPr lang="en-US" altLang="zh-CN"/>
              <a:t>CPU</a:t>
            </a:r>
            <a:r>
              <a:rPr lang="zh-CN" altLang="en-US"/>
              <a:t>，高优先级等临界区资源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3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通常情况下，只有在不得已的时候，没有其他办法的时候，才会用禁用中断方法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20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2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21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5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22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23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55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24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9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通常情况下用一个宏来实现把当前的</a:t>
            </a:r>
            <a:r>
              <a:rPr lang="en-US" altLang="zh-CN"/>
              <a:t>CPU</a:t>
            </a:r>
            <a:r>
              <a:rPr lang="zh-CN" altLang="en-US"/>
              <a:t>的状态保存到存储单元当中，同时把中断禁止掉。因为如果说不保存的话，等中断恢复之后，整个系统状态会发生变化。然后进入临界区访问。访问结束之后，恢复系统的状态并且使能中断。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0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禁用中断后，进程无法被停止，如果这时候正在执行的进程出了问题，会影响到整个系统。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4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两个线程先后判断，之后，先后置位，就都进入临界区了，故不满足“忙则等待”。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0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7862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并发进程的正确性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2525718"/>
            <a:ext cx="3441355" cy="654050"/>
            <a:chOff x="844893" y="2525718"/>
            <a:chExt cx="3441355" cy="6540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并发进程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289126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Symbol" charset="0"/>
                </a:rPr>
                <a:t>在多个进程间有资源共享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41734"/>
            <a:ext cx="4584363" cy="1017594"/>
            <a:chOff x="844893" y="3641734"/>
            <a:chExt cx="4584363" cy="101759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4173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并发进程的正确性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4173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932248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执行过程是不确定性和不可重现的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73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30700"/>
              <a:ext cx="36770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程序错误可能是间歇性发生的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298611" cy="701680"/>
            <a:chOff x="844893" y="1000114"/>
            <a:chExt cx="4298611" cy="7016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独立进程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293804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不和其他进程共享资源或状态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04956"/>
            <a:ext cx="4822466" cy="731390"/>
            <a:chOff x="1262422" y="1604956"/>
            <a:chExt cx="4822466" cy="73139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19077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可重现</a:t>
              </a:r>
              <a:r>
                <a:rPr lang="en-US" altLang="zh-CN" sz="1800" dirty="0">
                  <a:sym typeface="Symbol" charset="0"/>
                </a:rPr>
                <a:t> </a:t>
              </a:r>
              <a:r>
                <a:rPr lang="zh-CN" altLang="en-US" sz="1800" dirty="0">
                  <a:sym typeface="Symbol" charset="0"/>
                </a:rPr>
                <a:t>能够重现起始条件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35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1604956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>
                  <a:solidFill>
                    <a:srgbClr val="C00000"/>
                  </a:solidFill>
                  <a:sym typeface="Symbol" charset="0"/>
                </a:rPr>
                <a:t>确定性</a:t>
              </a:r>
              <a:r>
                <a:rPr lang="en-US" altLang="zh-CN" sz="1800">
                  <a:sym typeface="Symbol" charset="0"/>
                </a:rPr>
                <a:t> </a:t>
              </a:r>
              <a:r>
                <a:rPr lang="zh-CN" altLang="en-US" sz="1800">
                  <a:sym typeface="Symbol" charset="0"/>
                </a:rPr>
                <a:t>输入状态决定结果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3426"/>
            <a:ext cx="2309446" cy="428628"/>
            <a:chOff x="1262422" y="2213426"/>
            <a:chExt cx="2309446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27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213426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调度顺序不重要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095630"/>
            <a:ext cx="1523628" cy="628650"/>
            <a:chOff x="1262422" y="3095630"/>
            <a:chExt cx="1523628" cy="62865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1319626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不确定性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34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368682"/>
              <a:ext cx="1391064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不可重现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43558"/>
            <a:ext cx="4084297" cy="428628"/>
            <a:chOff x="844893" y="1000114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先留便签，后检查面包和便签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660656" y="1660748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0419" y="2315117"/>
            <a:ext cx="2199188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991" y="1660749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26991" y="1958492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60714" y="1958492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627784" y="2324290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35805" y="2324290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3590260" y="2002216"/>
            <a:ext cx="1641023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626198" y="332376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55268" y="3323768"/>
            <a:ext cx="0" cy="904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3560714" y="3315133"/>
            <a:ext cx="2569866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45666" y="1275606"/>
            <a:ext cx="3538810" cy="428628"/>
            <a:chOff x="705646" y="1851670"/>
            <a:chExt cx="3538810" cy="42862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4905" y="444395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72526" y="4750348"/>
            <a:ext cx="2319354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不会有人买面包</a:t>
              </a:r>
            </a:p>
          </p:txBody>
        </p:sp>
      </p:grpSp>
      <p:sp>
        <p:nvSpPr>
          <p:cNvPr id="40" name="内容占位符 2"/>
          <p:cNvSpPr txBox="1">
            <a:spLocks/>
          </p:cNvSpPr>
          <p:nvPr/>
        </p:nvSpPr>
        <p:spPr>
          <a:xfrm>
            <a:off x="1201032" y="260516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4150143" y="360650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307309" y="1341372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6594" y="422793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635805" y="4229902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>
            <a:spLocks/>
          </p:cNvSpPr>
          <p:nvPr/>
        </p:nvSpPr>
        <p:spPr>
          <a:xfrm>
            <a:off x="610419" y="4227934"/>
            <a:ext cx="1984592" cy="22796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</p:txBody>
      </p:sp>
    </p:spTree>
    <p:extLst>
      <p:ext uri="{BB962C8B-B14F-4D97-AF65-F5344CB8AC3E}">
        <p14:creationId xmlns:p14="http://schemas.microsoft.com/office/powerpoint/2010/main" val="22266361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6" grpId="0"/>
      <p:bldP spid="40" grpId="0"/>
      <p:bldP spid="40" grpId="1"/>
      <p:bldP spid="41" grpId="0"/>
      <p:bldP spid="41" grpId="1"/>
      <p:bldP spid="42" grpId="0" animBg="1"/>
      <p:bldP spid="42" grpId="1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3886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为便签增加标记，以区别不同人的便签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1182" y="117874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现在可在检查之前留便签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437245" y="1904244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95536" y="242153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707272" y="1904245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07272" y="220198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40995" y="220198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708065" y="256778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6086" y="256778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3670541" y="224571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14500" y="356726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635549" y="356726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3670541" y="348070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83823" y="163564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6333" y="130921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每个人都认为另外一个去买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面包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73217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47096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24349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437245" y="464747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701826" y="455935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4500" y="4559359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760701" y="262276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4037164" y="367295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47719" y="105967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可能导致没有人去买面包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2994293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animBg="1"/>
      <p:bldP spid="46" grpId="1" animBg="1"/>
      <p:bldP spid="47" grpId="0" animBg="1"/>
      <p:bldP spid="47" grpId="1" animBg="1"/>
      <p:bldP spid="48" grpId="0"/>
      <p:bldP spid="52" grpId="0"/>
      <p:bldP spid="52" grpId="1"/>
      <p:bldP spid="53" grpId="0"/>
      <p:bldP spid="5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44894" y="113159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A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78580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两个人采用不同的处理流程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67069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现在有效吗？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397708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枚举所有可能后，可以确认它是有效的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37537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这种解决方案你满足吗？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4082" y="1697173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14378" y="1687441"/>
            <a:ext cx="3244976" cy="1169551"/>
            <a:chOff x="4092571" y="1633247"/>
            <a:chExt cx="3244976" cy="1169551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离开并且再试一次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446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它有效，但太复杂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很难验证它的有效性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72361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/>
                <a:t>A</a:t>
              </a:r>
              <a:r>
                <a:rPr lang="zh-CN" altLang="en-US"/>
                <a:t>和</a:t>
              </a:r>
              <a:r>
                <a:rPr lang="en-US" altLang="zh-CN"/>
                <a:t>B</a:t>
              </a:r>
              <a:r>
                <a:rPr lang="zh-CN" altLang="en-US"/>
                <a:t>的代码不同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每个进程的代码也会略有不同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如果进程更多，怎么办？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当</a:t>
              </a:r>
              <a:r>
                <a:rPr lang="en-US" altLang="zh-CN">
                  <a:solidFill>
                    <a:srgbClr val="C00000"/>
                  </a:solidFill>
                </a:rPr>
                <a:t>A</a:t>
              </a:r>
              <a:r>
                <a:rPr lang="zh-CN" altLang="en-US">
                  <a:solidFill>
                    <a:srgbClr val="C00000"/>
                  </a:solidFill>
                </a:rPr>
                <a:t>在等待时，它不能做其他事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8" y="2857502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忙等待（</a:t>
              </a:r>
              <a:r>
                <a:rPr lang="en-US" altLang="zh-CN"/>
                <a:t>busy-waiting</a:t>
              </a:r>
              <a:r>
                <a:rPr lang="zh-CN" altLang="en-US"/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39266"/>
            <a:ext cx="2441223" cy="428628"/>
            <a:chOff x="844893" y="3214692"/>
            <a:chExt cx="2441223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有更好的方法吗？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55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方案五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428628"/>
            <a:chOff x="844893" y="1000114"/>
            <a:chExt cx="465580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利用两个原子操作实现一个锁</a:t>
              </a:r>
              <a:r>
                <a:rPr lang="en-US" altLang="zh-CN" sz="1800" dirty="0"/>
                <a:t>(lock)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291990"/>
            <a:ext cx="2390792" cy="479428"/>
            <a:chOff x="1252514" y="1291990"/>
            <a:chExt cx="2390792" cy="479428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3967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291990"/>
              <a:ext cx="2258228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/>
                <a:t>Lock.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Acquire</a:t>
              </a:r>
              <a:r>
                <a:rPr lang="en-US" altLang="zh-CN" sz="1800" dirty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475325"/>
            <a:ext cx="3298479" cy="428628"/>
            <a:chOff x="844893" y="3026010"/>
            <a:chExt cx="3298479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026010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基于原子锁的解决方案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0260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8450" y="1604729"/>
            <a:ext cx="3248048" cy="479428"/>
            <a:chOff x="1252514" y="2455638"/>
            <a:chExt cx="3248048" cy="4794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604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8" y="2455638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/>
                <a:t>Lock.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879424" y="2846856"/>
            <a:ext cx="4196632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breadlock.Acquire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buy bread;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}</a:t>
            </a:r>
          </a:p>
          <a:p>
            <a:pPr marL="0" lvl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breadlock.Release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1" name="矩形 30"/>
          <p:cNvSpPr/>
          <p:nvPr/>
        </p:nvSpPr>
        <p:spPr>
          <a:xfrm>
            <a:off x="928662" y="2892389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33618" y="2879007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进入临界区</a:t>
            </a:r>
          </a:p>
        </p:txBody>
      </p:sp>
      <p:sp>
        <p:nvSpPr>
          <p:cNvPr id="34" name="矩形 33"/>
          <p:cNvSpPr/>
          <p:nvPr/>
        </p:nvSpPr>
        <p:spPr>
          <a:xfrm>
            <a:off x="928662" y="3978473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33618" y="396395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退出临界区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4143372" y="337335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临界区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92087" y="1596885"/>
            <a:ext cx="5219284" cy="1014646"/>
            <a:chOff x="3715065" y="1581320"/>
            <a:chExt cx="5219284" cy="1014646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686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3847629" y="1581320"/>
              <a:ext cx="44013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在锁被释放前一直等待，然后获得锁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5065" y="19863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3847629" y="1881586"/>
              <a:ext cx="5086720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如果两个线程都在等待同一个锁，并且同时发现锁被释放了，那么只有一个能够获得锁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92087" y="1920441"/>
            <a:ext cx="3719086" cy="407990"/>
            <a:chOff x="1495856" y="2741390"/>
            <a:chExt cx="3719086" cy="4079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856" y="2846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628420" y="2741390"/>
              <a:ext cx="358652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解锁并唤醒任何等待中的进程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8450" y="2480978"/>
            <a:ext cx="3248048" cy="479428"/>
            <a:chOff x="4813466" y="2832584"/>
            <a:chExt cx="3248048" cy="479428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3466" y="2937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946030" y="2832584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/>
                <a:t>Lock.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322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34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完全不了解其它进程的存在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交互，如通信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通过共享进行协作</a:t>
              </a: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通过通信进行协作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一个进程的操作对其他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进程的结果无影响</a:t>
              </a:r>
            </a:p>
            <a:p>
              <a:pPr fontAlgn="t"/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一个进程的结果依赖于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从其他进程获得的信息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4503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完全不了解其它进程的存在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交互，如通信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通过共享进行协作</a:t>
              </a: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通过通信进行协作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一个进程的操作对其他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进程的结果无影响</a:t>
              </a:r>
            </a:p>
            <a:p>
              <a:pPr fontAlgn="t"/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一个进程的结果依赖于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从其他进程获得的信息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4098842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50728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053062" y="3787810"/>
            <a:ext cx="7532579" cy="461665"/>
            <a:chOff x="4763925" y="3499025"/>
            <a:chExt cx="7532579" cy="461665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879680" y="3499025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一个进程占用资源，其它进程不能使用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925" y="368760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622361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完全不了解其它进程的存在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交互，如通信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通过共享进行协作</a:t>
              </a: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通过通信进行协作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一个进程的操作对其他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进程的结果无影响</a:t>
              </a:r>
            </a:p>
            <a:p>
              <a:pPr fontAlgn="t"/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一个进程的结果依赖于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从其他进程获得的信息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3845250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35541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53062" y="4137309"/>
            <a:ext cx="7528428" cy="461665"/>
            <a:chOff x="4244372" y="3903542"/>
            <a:chExt cx="7528428" cy="461665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4355976" y="3903542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多个进程各占用部分资源，形成循环等待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372" y="408420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619718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完全不了解其它进程的存在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直接感知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交互，如通信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通过共享进行协作</a:t>
              </a: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通过通信进行协作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一个进程的操作对其他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进程的结果无影响</a:t>
              </a:r>
            </a:p>
            <a:p>
              <a:pPr fontAlgn="t"/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一个进程的结果依赖于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从其他进程获得的信息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3062" y="4475747"/>
            <a:ext cx="7536621" cy="418191"/>
            <a:chOff x="3892660" y="4266675"/>
            <a:chExt cx="7536621" cy="41819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4012457" y="4266675"/>
              <a:ext cx="7416824" cy="418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其他进程可能轮流占用资源，一个进程一直得不到资源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660" y="443997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691727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section)</a:t>
            </a: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2584191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进程并发执行的好处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进程需要与计算机中的其他进程和设备进行协作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614705"/>
            <a:ext cx="1869719" cy="428628"/>
            <a:chOff x="844893" y="2525718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好处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：加速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913157"/>
            <a:ext cx="5901866" cy="627058"/>
            <a:chOff x="1262422" y="2824170"/>
            <a:chExt cx="5901866" cy="6270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432914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I/O</a:t>
              </a:r>
              <a:r>
                <a:rPr lang="zh-CN" altLang="en-US" sz="1800" dirty="0"/>
                <a:t>操作和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计算可以重叠（并行）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576930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程序可划分成多个模块放在多个处理器上并行执行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1604956"/>
            <a:ext cx="5095528" cy="1024398"/>
            <a:chOff x="1252514" y="1604956"/>
            <a:chExt cx="5095528" cy="10243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987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8950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银行账号存款余额在多台</a:t>
              </a:r>
              <a:r>
                <a:rPr lang="en-US" altLang="zh-CN" sz="1800" dirty="0"/>
                <a:t>ATM</a:t>
              </a:r>
              <a:r>
                <a:rPr lang="zh-CN" altLang="en-US" sz="1800" dirty="0"/>
                <a:t>机操作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6970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604956"/>
              <a:ext cx="31770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/>
                <a:t>多个用户使用同一台计算机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27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00726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机器人上的嵌入式系统协调手臂和手的动作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285866"/>
            <a:ext cx="2260651" cy="415928"/>
            <a:chOff x="844893" y="1285866"/>
            <a:chExt cx="2260651" cy="4159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293804"/>
              <a:ext cx="19625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好处</a:t>
              </a:r>
              <a:r>
                <a:rPr lang="en-US" altLang="zh-CN" sz="1800" dirty="0">
                  <a:solidFill>
                    <a:srgbClr val="C00000"/>
                  </a:solidFill>
                </a:rPr>
                <a:t>1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：共享资源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2858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3" y="1928356"/>
            <a:ext cx="2726975" cy="428628"/>
            <a:chOff x="844893" y="3365506"/>
            <a:chExt cx="272697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65506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好处</a:t>
              </a:r>
              <a:r>
                <a:rPr lang="en-US" altLang="zh-CN" sz="1800" dirty="0">
                  <a:solidFill>
                    <a:srgbClr val="C00000"/>
                  </a:solidFill>
                  <a:sym typeface="Symbol" charset="0"/>
                </a:rPr>
                <a:t>3</a:t>
              </a: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：模块化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6550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2239497"/>
            <a:ext cx="5692432" cy="1033481"/>
            <a:chOff x="1262422" y="3676647"/>
            <a:chExt cx="5692432" cy="10334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07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676647"/>
              <a:ext cx="26055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将大程序分解成小程序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11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81500"/>
              <a:ext cx="32490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使系统易于复用和扩展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597004" y="3962410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/>
                <a:t>以编译为例，</a:t>
              </a:r>
              <a:r>
                <a:rPr lang="en-US" altLang="zh-CN" sz="1600" dirty="0" err="1"/>
                <a:t>gcc</a:t>
              </a:r>
              <a:r>
                <a:rPr lang="zh-CN" altLang="en-US" sz="1600" dirty="0"/>
                <a:t>会调用</a:t>
              </a:r>
              <a:r>
                <a:rPr lang="en-US" altLang="zh-CN" sz="1600" dirty="0" err="1"/>
                <a:t>cpp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cc1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cc2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as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ld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3706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没有进程在临界区时，任何进程可进入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606925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9178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7395570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3271471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2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/>
              <a:t>背景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>
                <a:solidFill>
                  <a:srgbClr val="C00000"/>
                </a:solidFill>
              </a:rPr>
              <a:t>方法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1757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/>
                <a:t>禁止所有中断，并保存标志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/>
                <a:t>使能所有中断，并恢复标志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491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3" grpId="1"/>
      <p:bldP spid="23" grpId="2"/>
      <p:bldP spid="24" grpId="0"/>
      <p:bldP spid="2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0899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两个线程，</a:t>
            </a:r>
            <a:r>
              <a:rPr lang="en-US" altLang="zh-CN" dirty="0"/>
              <a:t>T0</a:t>
            </a:r>
            <a:r>
              <a:rPr lang="zh-CN" altLang="en-US" dirty="0"/>
              <a:t>和</a:t>
            </a:r>
            <a:r>
              <a:rPr lang="en-US" altLang="zh-CN" dirty="0"/>
              <a:t>T1</a:t>
            </a:r>
            <a:endParaRPr lang="en-GB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GB" altLang="en-US" dirty="0"/>
              <a:t>Ti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section</a:t>
            </a: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线程可通过共享一些共有变量来同步它们的行为</a:t>
            </a:r>
            <a:endParaRPr lang="en-GB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7320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并发创建新进程时的标识分配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00114"/>
            <a:ext cx="5513057" cy="714380"/>
            <a:chOff x="844893" y="1000114"/>
            <a:chExt cx="551305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941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程序可以调用函数</a:t>
              </a:r>
              <a:r>
                <a:rPr lang="en-US" altLang="zh-CN" sz="1800" dirty="0"/>
                <a:t>fork()</a:t>
              </a:r>
              <a:r>
                <a:rPr lang="zh-CN" altLang="en-US" sz="1800" dirty="0"/>
                <a:t>来创建一个新的进程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398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497287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/>
                <a:t>操作系统需要分配一个新的并且唯一的进程</a:t>
              </a:r>
              <a:r>
                <a:rPr lang="en-US" altLang="zh-CN" sz="1800"/>
                <a:t>ID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514" y="1596566"/>
            <a:ext cx="4822466" cy="755740"/>
            <a:chOff x="1252514" y="1596566"/>
            <a:chExt cx="4822466" cy="755740"/>
          </a:xfrm>
        </p:grpSpPr>
        <p:sp>
          <p:nvSpPr>
            <p:cNvPr id="3" name="矩形 2"/>
            <p:cNvSpPr/>
            <p:nvPr/>
          </p:nvSpPr>
          <p:spPr>
            <a:xfrm>
              <a:off x="1610533" y="1947859"/>
              <a:ext cx="2889459" cy="3554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6886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596566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在内核中，这个系统调用会运行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89431" y="1923678"/>
              <a:ext cx="2972608" cy="4286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new_pid</a:t>
              </a:r>
              <a:r>
                <a:rPr lang="en-US" altLang="zh-CN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zh-CN" sz="18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next_pid</a:t>
              </a:r>
              <a:r>
                <a:rPr lang="en-US" altLang="zh-CN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2268157"/>
            <a:ext cx="3239878" cy="1426020"/>
            <a:chOff x="1252514" y="2268157"/>
            <a:chExt cx="3239878" cy="142602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23861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68157"/>
              <a:ext cx="19724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翻译成机器指令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68766" y="2623015"/>
              <a:ext cx="2923626" cy="1071162"/>
              <a:chOff x="1576366" y="2623015"/>
              <a:chExt cx="2923626" cy="1071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10533" y="2623015"/>
                <a:ext cx="2889459" cy="99888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76366" y="2624199"/>
                <a:ext cx="2691726" cy="1069978"/>
                <a:chOff x="1592242" y="2516643"/>
                <a:chExt cx="2462634" cy="1069978"/>
              </a:xfrm>
            </p:grpSpPr>
            <p:sp>
              <p:nvSpPr>
                <p:cNvPr id="30" name="内容占位符 2"/>
                <p:cNvSpPr txBox="1">
                  <a:spLocks/>
                </p:cNvSpPr>
                <p:nvPr/>
              </p:nvSpPr>
              <p:spPr>
                <a:xfrm>
                  <a:off x="1592242" y="2516643"/>
                  <a:ext cx="2391196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LOAD 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next_pid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Reg1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内容占位符 2"/>
                <p:cNvSpPr txBox="1">
                  <a:spLocks/>
                </p:cNvSpPr>
                <p:nvPr/>
              </p:nvSpPr>
              <p:spPr>
                <a:xfrm>
                  <a:off x="1592242" y="2750007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new_pid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内容占位符 2"/>
                <p:cNvSpPr txBox="1">
                  <a:spLocks/>
                </p:cNvSpPr>
                <p:nvPr/>
              </p:nvSpPr>
              <p:spPr>
                <a:xfrm>
                  <a:off x="1592242" y="2997659"/>
                  <a:ext cx="139106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INC Reg1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内容占位符 2"/>
                <p:cNvSpPr txBox="1">
                  <a:spLocks/>
                </p:cNvSpPr>
                <p:nvPr/>
              </p:nvSpPr>
              <p:spPr>
                <a:xfrm>
                  <a:off x="1592242" y="3231023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next_pid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844893" y="3670902"/>
            <a:ext cx="5941685" cy="1273183"/>
            <a:chOff x="844893" y="3670902"/>
            <a:chExt cx="5941685" cy="1273183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70902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两个进程并发执行时的预期结果</a:t>
              </a:r>
              <a:r>
                <a:rPr lang="en-US" altLang="zh-CN" sz="1800" dirty="0"/>
                <a:t>(</a:t>
              </a:r>
              <a:r>
                <a:rPr lang="zh-CN" altLang="en-US" sz="1800" dirty="0"/>
                <a:t>假定</a:t>
              </a:r>
              <a:r>
                <a:rPr lang="en-US" altLang="zh-CN" sz="1800" dirty="0" err="1"/>
                <a:t>next_pid</a:t>
              </a:r>
              <a:r>
                <a:rPr lang="en-US" altLang="zh-CN" sz="1800" dirty="0"/>
                <a:t>=100)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709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661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982042"/>
              <a:ext cx="5388012" cy="9620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一个进程得到的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应该是</a:t>
              </a:r>
              <a:r>
                <a:rPr lang="en-US" altLang="zh-CN" sz="1800" dirty="0"/>
                <a:t>100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另一个进程的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应该是</a:t>
              </a:r>
              <a:r>
                <a:rPr lang="en-US" altLang="zh-CN" sz="1800" dirty="0"/>
                <a:t>101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/>
                <a:t>next_pid</a:t>
              </a:r>
              <a:r>
                <a:rPr lang="zh-CN" altLang="en-US" sz="1800" dirty="0"/>
                <a:t>应该增加到</a:t>
              </a:r>
              <a:r>
                <a:rPr lang="en-US" altLang="zh-CN" sz="1800" dirty="0"/>
                <a:t>102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41701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76206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/>
                  <a:t> 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= j;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/>
                <a:t>Ti</a:t>
              </a:r>
              <a:r>
                <a:rPr lang="zh-CN" altLang="en-US" sz="1800" dirty="0"/>
                <a:t>不在临界区，</a:t>
              </a:r>
              <a:r>
                <a:rPr lang="en-US" altLang="zh-CN" sz="1800" dirty="0" err="1"/>
                <a:t>Tj</a:t>
              </a:r>
              <a:r>
                <a:rPr lang="zh-CN" altLang="en-US" sz="1800" dirty="0"/>
                <a:t>想要继续运行，但是必须等待</a:t>
              </a:r>
              <a:r>
                <a:rPr lang="en-US" altLang="zh-CN" sz="1800" dirty="0"/>
                <a:t>Ti</a:t>
              </a:r>
              <a:r>
                <a:rPr lang="zh-CN" altLang="en-US" sz="1800" dirty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72471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9237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586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满足线程</a:t>
              </a:r>
              <a:r>
                <a:rPr lang="en-US" altLang="zh-CN" sz="1800" dirty="0"/>
                <a:t>Ti</a:t>
              </a:r>
              <a:r>
                <a:rPr lang="zh-CN" altLang="en-US" sz="1800" dirty="0"/>
                <a:t>和</a:t>
              </a:r>
              <a:r>
                <a:rPr lang="en-US" altLang="zh-CN" sz="1800" dirty="0" err="1"/>
                <a:t>Tj</a:t>
              </a:r>
              <a:r>
                <a:rPr lang="zh-CN" altLang="en-US" sz="1800" dirty="0"/>
                <a:t>之间互斥的经典的基于软件的解决方法（</a:t>
              </a:r>
              <a:r>
                <a:rPr lang="en-US" altLang="zh-CN" sz="1800" dirty="0"/>
                <a:t>1981</a:t>
              </a:r>
              <a:r>
                <a:rPr lang="zh-CN" altLang="en-US" sz="1800" dirty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共享变量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表示该谁进入临界区</a:t>
                </a: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表示进程是否准备好进入临界区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8452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321300995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flag[0]:= false; flag[1]:= false; turn:= 0;//or1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EMAINDER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</a:p>
        </p:txBody>
      </p:sp>
    </p:spTree>
    <p:extLst>
      <p:ext uri="{BB962C8B-B14F-4D97-AF65-F5344CB8AC3E}">
        <p14:creationId xmlns:p14="http://schemas.microsoft.com/office/powerpoint/2010/main" val="402025384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>
                <a:latin typeface="+mn-ea"/>
              </a:rPr>
              <a:t>Eisenberg</a:t>
            </a:r>
            <a:r>
              <a:rPr lang="zh-CN" altLang="en-US" sz="3200" spc="-100" dirty="0">
                <a:latin typeface="+mn-ea"/>
              </a:rPr>
              <a:t>和</a:t>
            </a:r>
            <a:r>
              <a:rPr lang="en-US" altLang="zh-CN" sz="3200" spc="-100" dirty="0">
                <a:latin typeface="+mn-ea"/>
              </a:rPr>
              <a:t>McGuire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处理循环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的线程都退出临界区后访问临界区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改成下一个请求线程</a:t>
            </a: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05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浪费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9140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092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锁</a:t>
            </a:r>
            <a:r>
              <a:rPr lang="en-US" altLang="zh-CN" dirty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一个二进制变量（锁定</a:t>
              </a:r>
              <a:r>
                <a:rPr lang="en-US" altLang="zh-CN" dirty="0"/>
                <a:t>/</a:t>
              </a:r>
              <a:r>
                <a:rPr lang="zh-CN" altLang="en-US" dirty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145712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05850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3536" y="1771723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23536" y="2100790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176192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573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新进程分配标识中的可能错误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80998" y="1428742"/>
            <a:ext cx="2478834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77892" y="3226662"/>
            <a:ext cx="3202020" cy="8572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729164" y="1995686"/>
            <a:ext cx="3214710" cy="64807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en-US" altLang="zh-CN" sz="16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1472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837639" y="3908432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729164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1047740"/>
            <a:ext cx="9286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/>
              <a:t>进程</a:t>
            </a:r>
            <a:r>
              <a:rPr lang="en-US" altLang="zh-CN" sz="1800" dirty="0"/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00588" y="1014402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2964645" y="1678775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86116" y="2000246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929058" y="2643188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286116" y="3286130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00364" y="357188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570678" y="3905428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2836572" y="3909554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728097" y="3908361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729164" y="2572078"/>
            <a:ext cx="3214710" cy="65458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next_kpid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1206" y="1995686"/>
            <a:ext cx="0" cy="61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3942058" y="3908432"/>
            <a:ext cx="616792" cy="30354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19" grpId="0"/>
      <p:bldP spid="17" grpId="0"/>
      <p:bldP spid="21" grpId="0"/>
      <p:bldP spid="22" grpId="0"/>
      <p:bldP spid="23" grpId="0"/>
      <p:bldP spid="25" grpId="0"/>
      <p:bldP spid="2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现代</a:t>
              </a:r>
              <a:r>
                <a:rPr lang="en-US" altLang="zh-CN" dirty="0"/>
                <a:t>CPU</a:t>
              </a:r>
              <a:r>
                <a:rPr lang="zh-CN" altLang="en-US" dirty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测试该值是否为</a:t>
              </a:r>
              <a:r>
                <a:rPr lang="en-US" altLang="zh-CN" dirty="0"/>
                <a:t>1</a:t>
              </a:r>
              <a:r>
                <a:rPr lang="zh-CN" altLang="en-US" dirty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内存单元值设置为</a:t>
              </a:r>
              <a:r>
                <a:rPr lang="en-US" altLang="zh-CN" dirty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*target;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7949978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交换指令（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exchange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temp = *a;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*a = *b;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*b = temp: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现代</a:t>
              </a:r>
              <a:r>
                <a:rPr lang="en-US" altLang="zh-CN" dirty="0"/>
                <a:t>CPU</a:t>
              </a:r>
              <a:r>
                <a:rPr lang="zh-CN" altLang="en-US" dirty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2302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TS</a:t>
            </a:r>
            <a:r>
              <a:rPr lang="zh-CN" altLang="en-US" dirty="0"/>
              <a:t>指令实现自旋锁</a:t>
            </a:r>
            <a:r>
              <a:rPr lang="en-US" altLang="zh-CN" dirty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线程在等待的时候消耗</a:t>
              </a:r>
              <a:r>
                <a:rPr lang="en-US" altLang="zh-CN" dirty="0"/>
                <a:t>CPU</a:t>
              </a:r>
              <a:r>
                <a:rPr lang="zh-CN" altLang="en-US" dirty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449270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(test-and-set(value))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忙等待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无忙等待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如何使用交换指令来实现？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304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适用于单处理器或者共享主存的</a:t>
              </a:r>
              <a:r>
                <a:rPr lang="zh-CN" altLang="en-US" dirty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/>
                <a:t>中</a:t>
              </a:r>
              <a:r>
                <a:rPr lang="zh-CN" altLang="en-US" dirty="0">
                  <a:solidFill>
                    <a:srgbClr val="C00000"/>
                  </a:solidFill>
                </a:rPr>
                <a:t>任意数量的进程同步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优点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缺点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可能导致饥饿</a:t>
              </a:r>
              <a:endParaRPr lang="en-US" altLang="zh-CN" dirty="0"/>
            </a:p>
            <a:p>
              <a:pPr marL="0" indent="0"/>
              <a:r>
                <a:rPr lang="zh-CN" altLang="en-US" sz="1800" dirty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死锁</a:t>
              </a: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/>
                <a:t>低优先级进程拥有临界区</a:t>
              </a:r>
              <a:endParaRPr lang="en-US" altLang="zh-CN" sz="1800" dirty="0"/>
            </a:p>
            <a:p>
              <a:pPr marL="0" indent="0"/>
              <a:r>
                <a:rPr lang="zh-CN" altLang="en-US" sz="1800" dirty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100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同步方法总结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锁是一种高级的同步抽象方法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常用的三种同步实现方法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6921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/>
              <a:t>原子操作（</a:t>
            </a:r>
            <a:r>
              <a:rPr lang="en-US" altLang="zh-CN"/>
              <a:t>Atomic Operation</a:t>
            </a:r>
            <a:r>
              <a:rPr lang="zh-CN" altLang="en-US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084561" cy="428628"/>
            <a:chOff x="844893" y="1000114"/>
            <a:chExt cx="608456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原子操作是指一次不存在任何中断或失败的操作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44604"/>
            <a:ext cx="3390924" cy="1122370"/>
            <a:chOff x="1252514" y="1344604"/>
            <a:chExt cx="3390924" cy="112237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3473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694538"/>
              <a:ext cx="22582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或者操作没有执行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8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44604"/>
              <a:ext cx="239483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要么操作成功完成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162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038346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不会出现部分执行的状态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2431143"/>
            <a:ext cx="6084561" cy="428628"/>
            <a:chOff x="844893" y="1000114"/>
            <a:chExt cx="6084561" cy="428628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操作系统需要利用同步机制在并发执行的同时，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保证一些操作是原子操作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44893" y="100011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操作系统和现实生活的问题类比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252514" y="169453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同时注意，计算机与人的差异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252514" y="134460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利用现实生活问题帮助理解操作系统同步问题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44893" y="202927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例如</a:t>
              </a:r>
              <a:r>
                <a:rPr lang="en-US" altLang="zh-CN" dirty="0"/>
                <a:t>: </a:t>
              </a:r>
              <a:r>
                <a:rPr lang="zh-CN" altLang="en-US" dirty="0"/>
                <a:t>家庭采购协调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4211" y="254385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0295" y="2543854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2584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家庭采购协调问题分析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如何保证家庭采购协调的成功和高效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需要采购时，有人去买面包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有人去买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89864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最多只有一个人去买面包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01860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可能的解决方法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在冰箱上设置一个</a:t>
              </a:r>
              <a:r>
                <a:rPr lang="zh-CN" altLang="en-US">
                  <a:solidFill>
                    <a:srgbClr val="C00000"/>
                  </a:solidFill>
                  <a:sym typeface="Arial" charset="0"/>
                </a:rPr>
                <a:t>锁和钥匙（</a:t>
              </a:r>
              <a:r>
                <a:rPr lang="zh-CN" altLang="en-US">
                  <a:solidFill>
                    <a:srgbClr val="C00000"/>
                  </a:solidFill>
                </a:rPr>
                <a:t> lock&amp;</a:t>
              </a:r>
              <a:r>
                <a:rPr lang="en-US" altLang="zh-CN">
                  <a:solidFill>
                    <a:srgbClr val="C00000"/>
                  </a:solidFill>
                </a:rPr>
                <a:t>key</a:t>
              </a:r>
              <a:r>
                <a:rPr lang="zh-CN" altLang="en-US">
                  <a:solidFill>
                    <a:srgbClr val="C00000"/>
                  </a:solidFill>
                </a:rPr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去买面包之前锁住冰箱并且拿走钥匙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17866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加锁导致的新问题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冰箱中还有其他食品时，别人无法取到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896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使用</a:t>
              </a:r>
              <a:r>
                <a:rPr lang="zh-CN" altLang="en-US" dirty="0">
                  <a:solidFill>
                    <a:srgbClr val="C00000"/>
                  </a:solidFill>
                </a:rPr>
                <a:t>便签</a:t>
              </a:r>
              <a:r>
                <a:rPr lang="zh-CN" altLang="en-US" dirty="0"/>
                <a:t>来避免购买太多面包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4008448"/>
            <a:ext cx="1298215" cy="428628"/>
            <a:chOff x="844893" y="4008448"/>
            <a:chExt cx="129821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4008448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有效吗？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购买之前留下一张便签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61765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买完后移除该便签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92087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别人看到便签时，就不去购买面包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550064" y="2344465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2237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偶尔会购买太多面包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14994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检查面包和便签后帖便签前，有其他人检查面包和便签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683568" y="2164051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(nob1read)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294997" y="3076099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01126" y="221129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00333" y="265267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34056" y="265267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901126" y="307539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900333" y="3080589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>
            <a:spLocks/>
          </p:cNvSpPr>
          <p:nvPr/>
        </p:nvSpPr>
        <p:spPr>
          <a:xfrm>
            <a:off x="3867081" y="2647326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(nob1read)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00333" y="394537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34056" y="3945374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>
            <a:spLocks/>
          </p:cNvSpPr>
          <p:nvPr/>
        </p:nvSpPr>
        <p:spPr>
          <a:xfrm>
            <a:off x="3946350" y="3973124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2019" y="185167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解决方案只是间歇性地失败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011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385078" y="4182264"/>
              <a:ext cx="17581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问题难以调试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必须考虑调度器所做的事情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45666" y="185296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9" name="内容占位符 2"/>
          <p:cNvSpPr txBox="1">
            <a:spLocks/>
          </p:cNvSpPr>
          <p:nvPr/>
        </p:nvSpPr>
        <p:spPr>
          <a:xfrm>
            <a:off x="1294997" y="307782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3946350" y="397406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850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5094</Words>
  <Application>Microsoft Office PowerPoint</Application>
  <PresentationFormat>全屏显示(16:9)</PresentationFormat>
  <Paragraphs>849</Paragraphs>
  <Slides>45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Monotype Sorts</vt:lpstr>
      <vt:lpstr>MS PGothic</vt:lpstr>
      <vt:lpstr>华文仿宋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乐天</cp:lastModifiedBy>
  <cp:revision>810</cp:revision>
  <dcterms:created xsi:type="dcterms:W3CDTF">2015-01-11T06:38:50Z</dcterms:created>
  <dcterms:modified xsi:type="dcterms:W3CDTF">2022-11-16T13:31:02Z</dcterms:modified>
</cp:coreProperties>
</file>