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91" r:id="rId16"/>
    <p:sldId id="292" r:id="rId17"/>
    <p:sldId id="293" r:id="rId18"/>
    <p:sldId id="294" r:id="rId19"/>
    <p:sldId id="273" r:id="rId20"/>
    <p:sldId id="274" r:id="rId21"/>
    <p:sldId id="275" r:id="rId22"/>
    <p:sldId id="276" r:id="rId23"/>
    <p:sldId id="277" r:id="rId24"/>
    <p:sldId id="303" r:id="rId25"/>
    <p:sldId id="304" r:id="rId26"/>
    <p:sldId id="297" r:id="rId27"/>
    <p:sldId id="298" r:id="rId28"/>
    <p:sldId id="299" r:id="rId29"/>
    <p:sldId id="30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19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6511-D098-474A-A2AD-6234D0DED19B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F948-94FE-4EC7-A90F-6CFAF4A25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8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主要是做底层的硬件初始化工作，保证机器能够进行后续的正常工作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F948-94FE-4EC7-A90F-6CFAF4A255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38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为了保护内核，内核和用户态的应用程序之间使用不同的堆栈，所以会有堆栈的切换。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86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第一次系统调用的时候要建立内核堆栈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7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32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用户态</a:t>
            </a:r>
            <a:r>
              <a:rPr lang="en-US" altLang="zh-CN" dirty="0" err="1"/>
              <a:t>int</a:t>
            </a:r>
            <a:r>
              <a:rPr lang="zh-CN" altLang="en-US" dirty="0"/>
              <a:t>进入到内核之后，这实际上是一个软中断，会进入到</a:t>
            </a:r>
            <a:r>
              <a:rPr lang="en-US" altLang="zh-CN" dirty="0" err="1"/>
              <a:t>alltraps</a:t>
            </a:r>
            <a:r>
              <a:rPr lang="zh-CN" altLang="en-US" dirty="0"/>
              <a:t>中，在这里获取到中断所需要的相关信息组成的数据结构。</a:t>
            </a:r>
            <a:endParaRPr lang="en-US" altLang="zh-CN" dirty="0"/>
          </a:p>
          <a:p>
            <a:r>
              <a:rPr lang="en-US" altLang="zh-CN" dirty="0"/>
              <a:t>2.T_SYSCALL</a:t>
            </a:r>
            <a:r>
              <a:rPr lang="zh-CN" altLang="en-US" dirty="0"/>
              <a:t>是系统调用对应的中断向量</a:t>
            </a:r>
            <a:endParaRPr lang="en-US" altLang="zh-CN" dirty="0"/>
          </a:p>
          <a:p>
            <a:r>
              <a:rPr lang="en-US" altLang="zh-CN" dirty="0"/>
              <a:t>3.eax</a:t>
            </a:r>
            <a:r>
              <a:rPr lang="zh-CN" altLang="en-US" dirty="0"/>
              <a:t>即系统调用编号，从而知道调用的是什么功能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从堆栈中获取参数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从用户态进入内核态，实现读取文件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/>
              <a:t>将读到内容的长度返回给用户态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54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BIOS</a:t>
            </a:r>
            <a:r>
              <a:rPr lang="zh-CN" altLang="en-US" dirty="0"/>
              <a:t>为什么不直接加载操作系统内核呢？</a:t>
            </a:r>
            <a:endParaRPr lang="en-US" altLang="zh-CN" dirty="0"/>
          </a:p>
          <a:p>
            <a:r>
              <a:rPr lang="zh-CN" altLang="en-US" dirty="0"/>
              <a:t>这其实取决于</a:t>
            </a:r>
            <a:r>
              <a:rPr lang="en-US" altLang="zh-CN" dirty="0"/>
              <a:t>BIOS</a:t>
            </a:r>
            <a:r>
              <a:rPr lang="zh-CN" altLang="en-US" dirty="0"/>
              <a:t>的能力问题，因为刚开始对</a:t>
            </a:r>
            <a:r>
              <a:rPr lang="en-US" altLang="zh-CN" dirty="0"/>
              <a:t>BIOS</a:t>
            </a:r>
            <a:r>
              <a:rPr lang="zh-CN" altLang="en-US" dirty="0"/>
              <a:t>的设计，它完成的功能就只是能加载一个扇区。而操作系统的代码容量是大于</a:t>
            </a:r>
            <a:r>
              <a:rPr lang="en-US" altLang="zh-CN" dirty="0"/>
              <a:t>512</a:t>
            </a:r>
            <a:r>
              <a:rPr lang="zh-CN" altLang="en-US" dirty="0"/>
              <a:t>字节的。让</a:t>
            </a:r>
            <a:r>
              <a:rPr lang="en-US" altLang="zh-CN" dirty="0"/>
              <a:t>BIOS</a:t>
            </a:r>
            <a:r>
              <a:rPr lang="zh-CN" altLang="en-US" dirty="0"/>
              <a:t>去加载一个庞大的操作系统难度是很大的，倒不如让其只加载一个扇区。让扇区中的代码完成后续的加载工作，扇区中的代码称为</a:t>
            </a:r>
            <a:r>
              <a:rPr lang="en-US" altLang="zh-CN" dirty="0"/>
              <a:t>bootloader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FF948-94FE-4EC7-A90F-6CFAF4A255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60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ESCD</a:t>
            </a:r>
            <a:r>
              <a:rPr lang="zh-CN" altLang="en-US" dirty="0"/>
              <a:t>了解现在系统当中有哪些设备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BB762-C33C-47E8-A070-19256A31AF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54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76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UEFI</a:t>
            </a:r>
            <a:r>
              <a:rPr lang="zh-CN" altLang="en-US" dirty="0"/>
              <a:t>：统一可扩展固件接口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BB762-C33C-47E8-A070-19256A31AF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988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*在执行内核代码时，也可能产生异常！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64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这里的中断应理解为中断、异常和系统调用三种情况的总称。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54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系统调用总共占用一个中断编号，不同的系统调用功能是用系统调用表来表示的。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198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0CA78E-3178-45F2-B646-C921AF4388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5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33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fld id="{20E8460D-62A8-4762-9198-EE6EC61A52A6}" type="datetimeFigureOut">
              <a:rPr lang="zh-CN" altLang="en-US" sz="2400" smtClean="0">
                <a:solidFill>
                  <a:prstClr val="black"/>
                </a:solidFill>
              </a:rPr>
              <a:pPr defTabSz="1219170">
                <a:defRPr/>
              </a:pPr>
              <a:t>2022/11/14</a:t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fld id="{26B15989-076B-4C08-8324-29DB54C9D982}" type="slidenum">
              <a:rPr lang="zh-CN" altLang="en-US" sz="2400" smtClean="0">
                <a:solidFill>
                  <a:prstClr val="black"/>
                </a:solidFill>
              </a:rPr>
              <a:pPr defTabSz="1219170">
                <a:defRPr/>
              </a:pPr>
              <a:t>‹#›</a:t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2010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fld id="{41DCB41D-39A2-40DE-BFB0-A73B8E9A6724}" type="datetimeFigureOut">
              <a:rPr lang="zh-CN" altLang="en-US" sz="2400" smtClean="0">
                <a:solidFill>
                  <a:prstClr val="black"/>
                </a:solidFill>
              </a:rPr>
              <a:pPr defTabSz="1219170">
                <a:defRPr/>
              </a:pPr>
              <a:t>2022/11/14</a:t>
            </a:fld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defTabSz="1219170">
              <a:defRPr/>
            </a:pPr>
            <a:fld id="{C1152445-1FD3-4E2A-A853-371A9F702701}" type="slidenum">
              <a:rPr lang="zh-CN" altLang="en-US" sz="2400" smtClean="0">
                <a:solidFill>
                  <a:prstClr val="black"/>
                </a:solidFill>
              </a:rPr>
              <a:pPr defTabSz="1219170">
                <a:defRPr/>
              </a:pPr>
              <a:t>‹#›</a:t>
            </a:fld>
            <a:endParaRPr lang="zh-CN" alt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1562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4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0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01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897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0BAB44-D7BD-4A29-A3A3-A08E6AAF051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D6E9B3-3E21-45B0-B720-F349BD5EE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5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197423" cy="685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4"/>
            <a:ext cx="12192000" cy="685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643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953001" y="285752"/>
            <a:ext cx="2857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09537" y="1300993"/>
            <a:ext cx="10668000" cy="2493725"/>
            <a:chOff x="1132153" y="975745"/>
            <a:chExt cx="8001000" cy="1870294"/>
          </a:xfrm>
        </p:grpSpPr>
        <p:sp>
          <p:nvSpPr>
            <p:cNvPr id="16386" name="TextBox 10"/>
            <p:cNvSpPr txBox="1">
              <a:spLocks noChangeArrowheads="1"/>
            </p:cNvSpPr>
            <p:nvPr/>
          </p:nvSpPr>
          <p:spPr bwMode="auto">
            <a:xfrm>
              <a:off x="1489340" y="97574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启动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16387" name="矩形 8"/>
            <p:cNvSpPr>
              <a:spLocks noChangeArrowheads="1"/>
            </p:cNvSpPr>
            <p:nvPr/>
          </p:nvSpPr>
          <p:spPr bwMode="auto">
            <a:xfrm>
              <a:off x="1132153" y="101225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388" name="TextBox 16"/>
            <p:cNvSpPr txBox="1">
              <a:spLocks noChangeArrowheads="1"/>
            </p:cNvSpPr>
            <p:nvPr/>
          </p:nvSpPr>
          <p:spPr bwMode="auto">
            <a:xfrm>
              <a:off x="1355990" y="1328170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计算机体系结构概述</a:t>
              </a:r>
            </a:p>
          </p:txBody>
        </p:sp>
        <p:pic>
          <p:nvPicPr>
            <p:cNvPr id="16389" name="图片 17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405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0" name="TextBox 19"/>
            <p:cNvSpPr txBox="1">
              <a:spLocks noChangeArrowheads="1"/>
            </p:cNvSpPr>
            <p:nvPr/>
          </p:nvSpPr>
          <p:spPr bwMode="auto">
            <a:xfrm>
              <a:off x="1355990" y="1666307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计算机内存和硬盘布局</a:t>
              </a:r>
            </a:p>
          </p:txBody>
        </p:sp>
        <p:pic>
          <p:nvPicPr>
            <p:cNvPr id="16391" name="图片 2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17425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Box 21"/>
            <p:cNvSpPr txBox="1">
              <a:spLocks noChangeArrowheads="1"/>
            </p:cNvSpPr>
            <p:nvPr/>
          </p:nvSpPr>
          <p:spPr bwMode="auto">
            <a:xfrm>
              <a:off x="1355990" y="2023495"/>
              <a:ext cx="7777163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系统启动流程</a:t>
              </a:r>
            </a:p>
          </p:txBody>
        </p:sp>
        <p:pic>
          <p:nvPicPr>
            <p:cNvPr id="16393" name="图片 2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8565" y="209969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Box 25"/>
            <p:cNvSpPr txBox="1">
              <a:spLocks noChangeArrowheads="1"/>
            </p:cNvSpPr>
            <p:nvPr/>
          </p:nvSpPr>
          <p:spPr bwMode="auto">
            <a:xfrm>
              <a:off x="1489340" y="2499742"/>
              <a:ext cx="6858000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中断、异常和系统调用</a:t>
              </a:r>
            </a:p>
          </p:txBody>
        </p:sp>
        <p:sp>
          <p:nvSpPr>
            <p:cNvPr id="16395" name="矩形 26"/>
            <p:cNvSpPr>
              <a:spLocks noChangeArrowheads="1"/>
            </p:cNvSpPr>
            <p:nvPr/>
          </p:nvSpPr>
          <p:spPr bwMode="auto">
            <a:xfrm>
              <a:off x="1132153" y="247593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8635" y="285752"/>
            <a:ext cx="42781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分区引导扇区格式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487488" y="3619501"/>
            <a:ext cx="5810291" cy="949384"/>
            <a:chOff x="1115616" y="2714626"/>
            <a:chExt cx="4357718" cy="712038"/>
          </a:xfrm>
        </p:grpSpPr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1472804" y="2714626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跳转指令：跳转到启动代码</a:t>
              </a:r>
            </a:p>
          </p:txBody>
        </p:sp>
        <p:sp>
          <p:nvSpPr>
            <p:cNvPr id="18" name="矩形 14"/>
            <p:cNvSpPr>
              <a:spLocks noChangeArrowheads="1"/>
            </p:cNvSpPr>
            <p:nvPr/>
          </p:nvSpPr>
          <p:spPr bwMode="auto">
            <a:xfrm>
              <a:off x="1115616" y="2751139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829946" y="3049589"/>
              <a:ext cx="364338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与平台相关代码</a:t>
              </a: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22029" y="31781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603188" y="1216394"/>
            <a:ext cx="1954504" cy="2101092"/>
            <a:chOff x="1202391" y="912295"/>
            <a:chExt cx="1465878" cy="1575819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391" y="912295"/>
              <a:ext cx="1465878" cy="1575819"/>
            </a:xfrm>
            <a:prstGeom prst="rect">
              <a:avLst/>
            </a:prstGeom>
          </p:spPr>
        </p:pic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1544244" y="1500180"/>
              <a:ext cx="7858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JMP</a:t>
              </a:r>
              <a:endParaRPr kumimoji="0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806176" y="1217059"/>
            <a:ext cx="2176955" cy="2101092"/>
            <a:chOff x="4354632" y="912794"/>
            <a:chExt cx="1632716" cy="157581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632" y="912794"/>
              <a:ext cx="1465878" cy="1575819"/>
            </a:xfrm>
            <a:prstGeom prst="rect">
              <a:avLst/>
            </a:prstGeom>
          </p:spPr>
        </p:pic>
        <p:sp>
          <p:nvSpPr>
            <p:cNvPr id="28" name="TextBox 13"/>
            <p:cNvSpPr txBox="1">
              <a:spLocks noChangeArrowheads="1"/>
            </p:cNvSpPr>
            <p:nvPr/>
          </p:nvSpPr>
          <p:spPr bwMode="auto">
            <a:xfrm>
              <a:off x="4510962" y="1506433"/>
              <a:ext cx="147638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88432" y="1217059"/>
            <a:ext cx="6207408" cy="2101092"/>
            <a:chOff x="2766324" y="912794"/>
            <a:chExt cx="4655556" cy="1575819"/>
          </a:xfrm>
        </p:grpSpPr>
        <p:grpSp>
          <p:nvGrpSpPr>
            <p:cNvPr id="5" name="组合 4"/>
            <p:cNvGrpSpPr/>
            <p:nvPr/>
          </p:nvGrpSpPr>
          <p:grpSpPr>
            <a:xfrm>
              <a:off x="2766324" y="912794"/>
              <a:ext cx="1883226" cy="1575819"/>
              <a:chOff x="2766324" y="912794"/>
              <a:chExt cx="1883226" cy="1575819"/>
            </a:xfrm>
          </p:grpSpPr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6324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7" name="TextBox 13"/>
              <p:cNvSpPr txBox="1">
                <a:spLocks noChangeArrowheads="1"/>
              </p:cNvSpPr>
              <p:nvPr/>
            </p:nvSpPr>
            <p:spPr bwMode="auto">
              <a:xfrm>
                <a:off x="3006476" y="1321028"/>
                <a:ext cx="1643074" cy="746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文件卷</a:t>
                </a:r>
                <a:endPara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头结构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796136" y="912794"/>
              <a:ext cx="1625744" cy="1575819"/>
              <a:chOff x="5796136" y="912794"/>
              <a:chExt cx="1625744" cy="1575819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6002" y="912794"/>
                <a:ext cx="1465878" cy="1575819"/>
              </a:xfrm>
              <a:prstGeom prst="rect">
                <a:avLst/>
              </a:prstGeom>
            </p:spPr>
          </p:pic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5796136" y="1491630"/>
                <a:ext cx="1323413" cy="746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[0x55</a:t>
                </a:r>
              </a:p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0xAA]</a:t>
                </a:r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6078355" y="1120973"/>
                <a:ext cx="1221172" cy="377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</a:t>
                </a:r>
                <a:endPara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487488" y="4991122"/>
            <a:ext cx="5619789" cy="510349"/>
            <a:chOff x="1115616" y="3743334"/>
            <a:chExt cx="4214842" cy="382761"/>
          </a:xfrm>
        </p:grpSpPr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472804" y="3743334"/>
              <a:ext cx="385765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启动代码：跳转到加载程序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1115616" y="3779847"/>
              <a:ext cx="370535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7488" y="4552732"/>
            <a:ext cx="5619789" cy="1481904"/>
            <a:chOff x="1115616" y="3414548"/>
            <a:chExt cx="4214842" cy="1111428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472804" y="3414548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文件卷头：文件系统描述信息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1115616" y="3451061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472804" y="4143214"/>
              <a:ext cx="38576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结束</a:t>
              </a:r>
              <a:r>
                <a:rPr kumimoji="1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标志：</a:t>
              </a:r>
              <a:r>
                <a:rPr kumimoji="1" lang="en-US" altLang="zh-CN" sz="2667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0x55AA</a:t>
              </a:r>
              <a:endPara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1115616" y="4179727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3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233" y="1312722"/>
            <a:ext cx="2880319" cy="95528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28981" y="285752"/>
            <a:ext cx="5715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加载程序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bootloader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7268" y="2491153"/>
            <a:ext cx="2880320" cy="2592731"/>
            <a:chOff x="827584" y="1711837"/>
            <a:chExt cx="2160240" cy="1944548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11837"/>
              <a:ext cx="2160240" cy="194454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1475656" y="307580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加载程序</a:t>
              </a: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885870" y="2099336"/>
              <a:ext cx="1783181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从文件系统中读取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启动配置信息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317394" y="2491153"/>
            <a:ext cx="2880320" cy="2592731"/>
            <a:chOff x="5777677" y="1711837"/>
            <a:chExt cx="2160240" cy="194454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677" y="1711837"/>
              <a:ext cx="2160240" cy="1944548"/>
            </a:xfrm>
            <a:prstGeom prst="rect">
              <a:avLst/>
            </a:prstGeom>
          </p:spPr>
        </p:pic>
        <p:sp>
          <p:nvSpPr>
            <p:cNvPr id="27" name="文本框 3"/>
            <p:cNvSpPr txBox="1"/>
            <p:nvPr/>
          </p:nvSpPr>
          <p:spPr>
            <a:xfrm>
              <a:off x="6291312" y="3167783"/>
              <a:ext cx="1602843" cy="361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533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操作系统内核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6044567" y="1964163"/>
              <a:ext cx="1372010" cy="807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依据配置加载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指定内核并跳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转到内核执行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83765" y="2084851"/>
            <a:ext cx="2917637" cy="2592731"/>
            <a:chOff x="3277457" y="1407110"/>
            <a:chExt cx="2188228" cy="19445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446" y="1407110"/>
              <a:ext cx="2160239" cy="1944548"/>
            </a:xfrm>
            <a:prstGeom prst="rect">
              <a:avLst/>
            </a:prstGeom>
          </p:spPr>
        </p:pic>
        <p:sp>
          <p:nvSpPr>
            <p:cNvPr id="28" name="文本框 3"/>
            <p:cNvSpPr txBox="1"/>
            <p:nvPr/>
          </p:nvSpPr>
          <p:spPr>
            <a:xfrm>
              <a:off x="3943105" y="1564116"/>
              <a:ext cx="1162818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启动菜单</a:t>
              </a:r>
            </a:p>
          </p:txBody>
        </p:sp>
        <p:sp>
          <p:nvSpPr>
            <p:cNvPr id="31" name="文本框 3"/>
            <p:cNvSpPr txBox="1"/>
            <p:nvPr/>
          </p:nvSpPr>
          <p:spPr>
            <a:xfrm>
              <a:off x="3277457" y="2263943"/>
              <a:ext cx="1988766" cy="56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可选的操作系统内核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13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列表和加载参数</a:t>
              </a: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99" y="4980336"/>
            <a:ext cx="2880320" cy="9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1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88" y="285752"/>
            <a:ext cx="3619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系统启动规范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1" y="1073151"/>
            <a:ext cx="10668000" cy="1423516"/>
            <a:chOff x="785813" y="804863"/>
            <a:chExt cx="8001000" cy="1067637"/>
          </a:xfrm>
        </p:grpSpPr>
        <p:sp>
          <p:nvSpPr>
            <p:cNvPr id="20" name="TextBox 10"/>
            <p:cNvSpPr txBox="1">
              <a:spLocks noChangeArrowheads="1"/>
            </p:cNvSpPr>
            <p:nvPr/>
          </p:nvSpPr>
          <p:spPr bwMode="auto">
            <a:xfrm>
              <a:off x="1143000" y="80486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BIOS</a:t>
              </a:r>
            </a:p>
          </p:txBody>
        </p:sp>
        <p:sp>
          <p:nvSpPr>
            <p:cNvPr id="21" name="矩形 8"/>
            <p:cNvSpPr>
              <a:spLocks noChangeArrowheads="1"/>
            </p:cNvSpPr>
            <p:nvPr/>
          </p:nvSpPr>
          <p:spPr bwMode="auto">
            <a:xfrm>
              <a:off x="785813" y="822325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TextBox 16"/>
            <p:cNvSpPr txBox="1">
              <a:spLocks noChangeArrowheads="1"/>
            </p:cNvSpPr>
            <p:nvPr/>
          </p:nvSpPr>
          <p:spPr bwMode="auto">
            <a:xfrm>
              <a:off x="1009650" y="1157288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固化到计算机主板上的程序</a:t>
              </a:r>
              <a:endPara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17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2827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TextBox 19"/>
            <p:cNvSpPr txBox="1">
              <a:spLocks noChangeArrowheads="1"/>
            </p:cNvSpPr>
            <p:nvPr/>
          </p:nvSpPr>
          <p:spPr bwMode="auto">
            <a:xfrm>
              <a:off x="1009650" y="1495425"/>
              <a:ext cx="7777163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包括系统设置、自检程序和系统自启动程序</a:t>
              </a:r>
              <a:endPara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6192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346201" y="2482853"/>
            <a:ext cx="10369551" cy="502766"/>
            <a:chOff x="1009650" y="1862138"/>
            <a:chExt cx="7777163" cy="377074"/>
          </a:xfrm>
        </p:grpSpPr>
        <p:sp>
          <p:nvSpPr>
            <p:cNvPr id="26" name="TextBox 21"/>
            <p:cNvSpPr txBox="1">
              <a:spLocks noChangeArrowheads="1"/>
            </p:cNvSpPr>
            <p:nvPr/>
          </p:nvSpPr>
          <p:spPr bwMode="auto">
            <a:xfrm>
              <a:off x="1009650" y="186213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BIOS-MBR</a:t>
              </a: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、</a:t>
              </a:r>
              <a:r>
                <a: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BIOS-GPT</a:t>
              </a: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、</a:t>
              </a:r>
              <a:r>
                <a: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PXE</a:t>
              </a:r>
            </a:p>
          </p:txBody>
        </p:sp>
        <p:pic>
          <p:nvPicPr>
            <p:cNvPr id="27" name="图片 22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9764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047751" y="2952748"/>
            <a:ext cx="10668000" cy="1480666"/>
            <a:chOff x="785813" y="2214560"/>
            <a:chExt cx="8001000" cy="1110499"/>
          </a:xfrm>
        </p:grpSpPr>
        <p:sp>
          <p:nvSpPr>
            <p:cNvPr id="30" name="TextBox 27"/>
            <p:cNvSpPr txBox="1">
              <a:spLocks noChangeArrowheads="1"/>
            </p:cNvSpPr>
            <p:nvPr/>
          </p:nvSpPr>
          <p:spPr bwMode="auto">
            <a:xfrm>
              <a:off x="1009650" y="2590798"/>
              <a:ext cx="7777163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接口标准</a:t>
              </a:r>
              <a:endParaRPr kumimoji="1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85813" y="2214560"/>
              <a:ext cx="7215187" cy="1110499"/>
              <a:chOff x="785813" y="2214560"/>
              <a:chExt cx="7215187" cy="1110499"/>
            </a:xfrm>
          </p:grpSpPr>
          <p:sp>
            <p:nvSpPr>
              <p:cNvPr id="28" name="TextBox 25"/>
              <p:cNvSpPr txBox="1">
                <a:spLocks noChangeArrowheads="1"/>
              </p:cNvSpPr>
              <p:nvPr/>
            </p:nvSpPr>
            <p:spPr bwMode="auto">
              <a:xfrm>
                <a:off x="1143000" y="2214560"/>
                <a:ext cx="6858000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UEFI</a:t>
                </a:r>
              </a:p>
            </p:txBody>
          </p:sp>
          <p:sp>
            <p:nvSpPr>
              <p:cNvPr id="29" name="矩形 26"/>
              <p:cNvSpPr>
                <a:spLocks noChangeArrowheads="1"/>
              </p:cNvSpPr>
              <p:nvPr/>
            </p:nvSpPr>
            <p:spPr bwMode="auto">
              <a:xfrm>
                <a:off x="785813" y="2238373"/>
                <a:ext cx="37053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张海山锐谐体2.0-授权联系：Samtype@QQ.com" pitchFamily="2" charset="-122"/>
                    <a:ea typeface="张海山锐谐体2.0-授权联系：Samtype@QQ.com" pitchFamily="2" charset="-122"/>
                    <a:cs typeface="+mn-cs"/>
                  </a:rPr>
                  <a:t>■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31" name="图片 28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92225" y="273208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Box 29"/>
              <p:cNvSpPr txBox="1">
                <a:spLocks noChangeArrowheads="1"/>
              </p:cNvSpPr>
              <p:nvPr/>
            </p:nvSpPr>
            <p:spPr bwMode="auto">
              <a:xfrm>
                <a:off x="1009651" y="2947985"/>
                <a:ext cx="5276862" cy="3770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  在所有平台上一致的操作系统启动服务</a:t>
                </a:r>
                <a:endPara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  <p:pic>
            <p:nvPicPr>
              <p:cNvPr id="33" name="图片 30" descr="小点1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292225" y="308133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593502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429251" y="285752"/>
            <a:ext cx="1428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7751" y="1047751"/>
            <a:ext cx="10953749" cy="1931516"/>
            <a:chOff x="785813" y="785813"/>
            <a:chExt cx="8215312" cy="1448637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为什么需要中断、异常和系统调用</a:t>
              </a:r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方便应用程序</a:t>
              </a:r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047751" y="2952752"/>
            <a:ext cx="10953749" cy="1455266"/>
            <a:chOff x="785813" y="2214563"/>
            <a:chExt cx="8215312" cy="1091449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中断和异常希望解决的问题</a:t>
              </a:r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当外设连接计算机时，会出现什么现象？</a:t>
              </a:r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当应用程序处理意想不到的行为时，会出现什么现象？</a:t>
              </a:r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1" y="4381502"/>
            <a:ext cx="10953749" cy="1455266"/>
            <a:chOff x="785813" y="3286125"/>
            <a:chExt cx="8215312" cy="1091449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系统调用希望解决的问题</a:t>
              </a:r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8" name="TextBox 61"/>
            <p:cNvSpPr txBox="1">
              <a:spLocks noChangeArrowheads="1"/>
            </p:cNvSpPr>
            <p:nvPr/>
          </p:nvSpPr>
          <p:spPr bwMode="auto">
            <a:xfrm>
              <a:off x="1428750" y="4000500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系统调用和功能调用的不同之处是什么？</a:t>
              </a:r>
            </a:p>
          </p:txBody>
        </p:sp>
        <p:pic>
          <p:nvPicPr>
            <p:cNvPr id="22549" name="图片 6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41417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764340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92" y="285752"/>
            <a:ext cx="54292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</a:p>
        </p:txBody>
      </p:sp>
      <p:sp>
        <p:nvSpPr>
          <p:cNvPr id="31" name="矩形 30"/>
          <p:cNvSpPr/>
          <p:nvPr/>
        </p:nvSpPr>
        <p:spPr>
          <a:xfrm>
            <a:off x="428697" y="2551278"/>
            <a:ext cx="2352176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8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867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8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67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31577" y="3356297"/>
            <a:ext cx="6149546" cy="1978910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50170" y="2443801"/>
                <a:ext cx="806952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7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974065" cy="269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40955" y="2661856"/>
                <a:ext cx="639839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7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97539" y="2401884"/>
                <a:ext cx="806952" cy="4692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7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806952" cy="269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7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60016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447595" y="1410345"/>
            <a:ext cx="4714960" cy="47012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1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575697" y="4784057"/>
            <a:ext cx="4782212" cy="1634128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960840" cy="3154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154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00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b="1" dirty="0">
                  <a:solidFill>
                    <a:prstClr val="black"/>
                  </a:solidFill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3152833" y="1926570"/>
            <a:ext cx="0" cy="19507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387677" y="1926569"/>
            <a:ext cx="515672" cy="156364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469175" y="1937142"/>
            <a:ext cx="3693380" cy="1958556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372010" cy="3154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21917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2133" b="1" dirty="0">
                      <a:solidFill>
                        <a:prstClr val="white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306439" y="1873495"/>
            <a:ext cx="2190416" cy="666631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755255" cy="315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3980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38507" y="285752"/>
            <a:ext cx="600076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47751" y="1125129"/>
            <a:ext cx="10953749" cy="972666"/>
            <a:chOff x="785813" y="843846"/>
            <a:chExt cx="8215312" cy="729499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系统调用（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system call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主动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向操作系统发出的服务请求</a:t>
              </a:r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52" y="2064918"/>
            <a:ext cx="9620249" cy="1383099"/>
            <a:chOff x="785813" y="1548688"/>
            <a:chExt cx="7215187" cy="1037324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异常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(exception)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非法指令或者其他原因导致当前</a:t>
              </a:r>
              <a:r>
                <a:rPr lang="zh-CN" altLang="en-US" sz="2667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指令执行失败</a:t>
              </a:r>
              <a:endPara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(如：内存出错)后的处理请求</a:t>
              </a:r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47752" y="3385728"/>
            <a:ext cx="9620249" cy="972666"/>
            <a:chOff x="785813" y="2539295"/>
            <a:chExt cx="7215187" cy="729499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lvl="1" indent="-457189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(hardware interrupt)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来自硬件设备的处理请求</a:t>
              </a: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184653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381251" y="285752"/>
            <a:ext cx="78105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中断、异常和系统调用比较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1001" y="1024467"/>
            <a:ext cx="5905500" cy="1817627"/>
            <a:chOff x="285750" y="768350"/>
            <a:chExt cx="4429125" cy="1363220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00062" y="1385885"/>
              <a:ext cx="4214813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</a:t>
              </a:r>
              <a:r>
                <a:rPr lang="zh-CN" altLang="en-US" sz="2133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的行为*</a:t>
              </a:r>
              <a:endParaRPr lang="zh-CN" altLang="en-US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00061" y="1668462"/>
              <a:ext cx="4143380" cy="46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系统调用：应用程序请求操作提供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381000" y="2751661"/>
            <a:ext cx="5384800" cy="1559294"/>
            <a:chOff x="285750" y="2063745"/>
            <a:chExt cx="4038600" cy="1169470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500062" y="2678112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500062" y="2967036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381000" y="4269316"/>
            <a:ext cx="5694680" cy="2120206"/>
            <a:chOff x="285750" y="3201986"/>
            <a:chExt cx="4271010" cy="1590154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61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中断：持续，对用户应用程序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是透明的</a:t>
              </a:r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500062" y="4041773"/>
              <a:ext cx="3929065" cy="46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</a:t>
              </a:r>
              <a:r>
                <a:rPr lang="zh-CN" altLang="en-US" sz="2133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杀死或者重新执行</a:t>
              </a: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意想不到的</a:t>
              </a:r>
              <a:endParaRPr lang="en-US" altLang="zh-CN" sz="21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应用程序指令</a:t>
              </a:r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00062" y="4525961"/>
              <a:ext cx="3214688" cy="266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133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7851692" y="4773150"/>
            <a:ext cx="0" cy="6958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139724" y="3084093"/>
            <a:ext cx="0" cy="613740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650504" y="1902880"/>
            <a:ext cx="0" cy="1778003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1070221" y="4508366"/>
            <a:ext cx="0" cy="1017028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10462313" y="3048089"/>
            <a:ext cx="0" cy="30675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981000" y="1864207"/>
            <a:ext cx="480053" cy="1479087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84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71" y="285751"/>
            <a:ext cx="4857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中断处理机制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86821" y="3105791"/>
            <a:ext cx="5433489" cy="995272"/>
            <a:chOff x="890115" y="2329344"/>
            <a:chExt cx="4075117" cy="746454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143339" y="3992675"/>
            <a:ext cx="6559523" cy="995272"/>
            <a:chOff x="107504" y="2994507"/>
            <a:chExt cx="4919642" cy="746454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7504" y="2994507"/>
              <a:ext cx="4919642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828754" lvl="2" indent="-609585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828754" lvl="2" indent="-609585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服务例程（硬件！）</a:t>
              </a:r>
              <a:endParaRPr lang="zh-CN" altLang="en-US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313864" y="1700809"/>
            <a:ext cx="6096043" cy="1497644"/>
            <a:chOff x="235398" y="1275606"/>
            <a:chExt cx="4572032" cy="112323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4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990575" lvl="1" indent="-380990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990575" lvl="1" indent="-380990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1628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949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1" y="285752"/>
            <a:ext cx="48577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5360" y="1220756"/>
            <a:ext cx="10858576" cy="2445804"/>
            <a:chOff x="642910" y="857238"/>
            <a:chExt cx="8143932" cy="1834353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 defTabSz="1219170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667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00100" y="127372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现场保存（编译器）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09680" y="163091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中断服务处理（服务例程）</a:t>
              </a: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00100" y="198810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清除中断标记（服务例程） 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09680" y="2345294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现场恢复（编译器）</a:t>
              </a: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88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954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953010" y="285751"/>
            <a:ext cx="32385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69778" y="1379366"/>
            <a:ext cx="10704023" cy="1947088"/>
            <a:chOff x="802333" y="1034524"/>
            <a:chExt cx="8028017" cy="1460316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3608" y="1451010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90575" lvl="1" indent="-380990" defTabSz="1219170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不同硬件中断源可能硬件中断处理时出现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53188" y="1808200"/>
              <a:ext cx="7777162" cy="346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43608" y="2117765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69778" y="3284380"/>
            <a:ext cx="10691249" cy="994581"/>
            <a:chOff x="802333" y="2463284"/>
            <a:chExt cx="8018437" cy="745936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</a:t>
              </a:r>
              <a:r>
                <a:rPr lang="zh-CN" altLang="en-US" sz="2667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被打断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43608" y="2832145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69778" y="4281336"/>
            <a:ext cx="10691249" cy="994581"/>
            <a:chOff x="802333" y="3211001"/>
            <a:chExt cx="8018437" cy="745936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43608" y="3579862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9918748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524252" y="285752"/>
            <a:ext cx="50482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计算机体系结构概述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27503" y="1357559"/>
            <a:ext cx="6497227" cy="4612341"/>
            <a:chOff x="920627" y="1018169"/>
            <a:chExt cx="4872920" cy="345925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23" y="1018169"/>
              <a:ext cx="4820424" cy="3459256"/>
            </a:xfrm>
            <a:prstGeom prst="rect">
              <a:avLst/>
            </a:prstGeom>
          </p:spPr>
        </p:pic>
        <p:sp>
          <p:nvSpPr>
            <p:cNvPr id="4" name="TextBox 11"/>
            <p:cNvSpPr txBox="1">
              <a:spLocks noChangeArrowheads="1"/>
            </p:cNvSpPr>
            <p:nvPr/>
          </p:nvSpPr>
          <p:spPr bwMode="auto">
            <a:xfrm>
              <a:off x="3347864" y="1347614"/>
              <a:ext cx="1143008" cy="561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42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endParaRPr lang="zh-CN" altLang="en-US" sz="42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11"/>
            <p:cNvSpPr txBox="1">
              <a:spLocks noChangeArrowheads="1"/>
            </p:cNvSpPr>
            <p:nvPr/>
          </p:nvSpPr>
          <p:spPr bwMode="auto">
            <a:xfrm>
              <a:off x="920627" y="3795886"/>
              <a:ext cx="3528392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  <a:endPara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11"/>
            <p:cNvSpPr txBox="1">
              <a:spLocks noChangeArrowheads="1"/>
            </p:cNvSpPr>
            <p:nvPr/>
          </p:nvSpPr>
          <p:spPr bwMode="auto">
            <a:xfrm>
              <a:off x="4355976" y="379588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</a:p>
          </p:txBody>
        </p:sp>
        <p:sp>
          <p:nvSpPr>
            <p:cNvPr id="7" name="TextBox 11"/>
            <p:cNvSpPr txBox="1">
              <a:spLocks noChangeArrowheads="1"/>
            </p:cNvSpPr>
            <p:nvPr/>
          </p:nvSpPr>
          <p:spPr bwMode="auto">
            <a:xfrm>
              <a:off x="1187624" y="2355726"/>
              <a:ext cx="114300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总线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29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381488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标准C库的例子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7213" y="1142984"/>
            <a:ext cx="9144000" cy="491299"/>
            <a:chOff x="642910" y="857238"/>
            <a:chExt cx="6858000" cy="3684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61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应用程序调用printf() 时，会触发系统调用write()。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6360" y="1812476"/>
            <a:ext cx="3873043" cy="4303032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398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#include&lt;</a:t>
              </a:r>
              <a:r>
                <a:rPr lang="en-US" altLang="zh-CN" sz="1200" b="1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stdio.h</a:t>
              </a: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&gt;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main()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 err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printf</a:t>
              </a: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(“greetings”);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 0;</a:t>
              </a:r>
            </a:p>
            <a:p>
              <a:pPr marL="609585" lvl="1" indent="-410623" defTabSz="121917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标准</a:t>
              </a:r>
              <a:r>
                <a:rPr lang="en-US" altLang="zh-CN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库</a:t>
              </a: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20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write()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29213" y="1812874"/>
            <a:ext cx="4064728" cy="4304426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</a:t>
              </a: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446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6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3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</a:t>
              </a: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endParaRPr lang="en-US" altLang="zh-CN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609585" lvl="1" indent="-410623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333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</a:t>
              </a:r>
              <a:endParaRPr lang="zh-CN" altLang="en-US" sz="1333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186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 err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20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 defTabSz="1219170" fontAlgn="base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1067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1067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6340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1768" y="1142985"/>
            <a:ext cx="11085025" cy="1455273"/>
            <a:chOff x="758825" y="857238"/>
            <a:chExt cx="8313769" cy="109145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4" y="85723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操作系统服务的编程接口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通常由高级语言编写（C或者C++）</a:t>
              </a: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程序访问通常是通过高层次的API接口而不是直接进行系统调用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1767" y="2571744"/>
            <a:ext cx="10704023" cy="2312529"/>
            <a:chOff x="758825" y="1928808"/>
            <a:chExt cx="8028017" cy="1734397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三种最常用的应用程序编程接口（API）</a:t>
              </a:r>
              <a:r>
                <a:rPr 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Win32 API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 Windows</a:t>
              </a: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POSIX API 用于 POSIX-based systems (包括UNIX，LINUX，Mac OS X的所有版本)</a:t>
              </a: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Java API 用于JAVA虚拟机(JVM)</a:t>
              </a: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73460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095736" y="285751"/>
            <a:ext cx="3810027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系统调用的实现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5086" y="2392711"/>
            <a:ext cx="6018543" cy="1414775"/>
            <a:chOff x="191314" y="1794533"/>
            <a:chExt cx="4513907" cy="1061081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10560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系统调用接口调用内核态中的系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统调用功能实现，并返回系统调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用的状态和结果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889" y="1025273"/>
            <a:ext cx="6159857" cy="1420554"/>
            <a:chOff x="177666" y="768954"/>
            <a:chExt cx="4619893" cy="1065416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38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每个系统调用对应一个系统调用号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713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028674" lvl="2" indent="-342891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系统调用接口根据系统调用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1028674" lvl="2" indent="-342891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号来维护表的索引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226077" y="3743976"/>
            <a:ext cx="6638008" cy="2616984"/>
            <a:chOff x="169558" y="2807981"/>
            <a:chExt cx="4978506" cy="1962738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38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用户不需要知道系统调用的实现</a:t>
              </a: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713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需要设置调用参数和获取返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回结果</a:t>
              </a: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713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操作系统接口的细节大部分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66FF"/>
                </a:buClr>
                <a:buSzPct val="8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都隐藏在应用编程接口后</a:t>
              </a: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370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3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en-US" altLang="zh-CN" sz="2133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133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通过运行程序支持的库来管理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9"/>
            <a:ext cx="6454147" cy="46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85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1"/>
            <a:ext cx="68580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1371" y="1025273"/>
            <a:ext cx="5664628" cy="1805966"/>
            <a:chOff x="323528" y="768954"/>
            <a:chExt cx="4248471" cy="13544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38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IRET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指令用于系统调用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系统调用时，堆栈切换和</a:t>
              </a:r>
              <a:endPara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特权级的转换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1371" y="2766760"/>
            <a:ext cx="5393588" cy="1813456"/>
            <a:chOff x="323528" y="2143122"/>
            <a:chExt cx="4045191" cy="1360092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38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indent="-410623" defTabSz="1219170" fontAlgn="base">
                <a:lnSpc>
                  <a:spcPts val="34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99"/>
                </a:buClr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函数调用</a:t>
              </a:r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CALL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用于常规调用</a:t>
              </a: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常规调用时没有堆栈切换</a:t>
              </a: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1421369"/>
            <a:ext cx="6454147" cy="4613247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31371" y="4643805"/>
            <a:ext cx="6576053" cy="1720464"/>
            <a:chOff x="323528" y="3517290"/>
            <a:chExt cx="4932040" cy="1290348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697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Intel 64 and IA-32 Architectures Software Developer </a:t>
              </a:r>
              <a:r>
                <a:rPr lang="zh-CN" altLang="en-US" sz="1867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Manualshttp://www.intel.com/content/www/us/en/processors/architectures-software-developer-manuals.html</a:t>
              </a:r>
              <a:endParaRPr lang="en-US" altLang="zh-CN" sz="1867" b="1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34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952728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67542" y="1316766"/>
            <a:ext cx="5593759" cy="502766"/>
            <a:chOff x="1475656" y="987574"/>
            <a:chExt cx="4195319" cy="377074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超过函数调用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277960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71531" y="1786290"/>
            <a:ext cx="5241455" cy="4326930"/>
            <a:chOff x="1403648" y="1339717"/>
            <a:chExt cx="3931091" cy="3245198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609585" lvl="1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开销：</a:t>
              </a: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引导机制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建立内核堆栈</a:t>
              </a:r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验证参数</a:t>
              </a:r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684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内核态映射到用户态的地址空间</a:t>
              </a:r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内核态独立地址空间</a:t>
              </a: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更新页面映射权限</a:t>
              </a:r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384" y="4238666"/>
              <a:ext cx="88455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TLB</a:t>
              </a:r>
              <a:endParaRPr lang="zh-CN" altLang="en-US" sz="2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15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92417" y="1187671"/>
            <a:ext cx="7152217" cy="626524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1" indent="-408507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defRPr/>
            </a:pPr>
            <a:r>
              <a:rPr lang="zh-CN" altLang="en-US" sz="2667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667" b="1" dirty="0">
                <a:solidFill>
                  <a:srgbClr val="11576A"/>
                </a:solidFill>
                <a:latin typeface="Calibri" pitchFamily="34" charset="0"/>
                <a:ea typeface="宋体" charset="-122"/>
              </a:rPr>
              <a:t> </a:t>
            </a:r>
            <a:r>
              <a: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文件复制过程中的系统调用序列</a:t>
            </a:r>
            <a:endParaRPr lang="en-US" altLang="zh-CN" sz="26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864285" y="1028733"/>
            <a:ext cx="403224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3393" y="1746457"/>
            <a:ext cx="6025591" cy="4466852"/>
            <a:chOff x="467544" y="1309843"/>
            <a:chExt cx="4519193" cy="3350139"/>
          </a:xfrm>
        </p:grpSpPr>
        <p:pic>
          <p:nvPicPr>
            <p:cNvPr id="7" name="图片 6" descr="1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544" y="1309843"/>
              <a:ext cx="4357717" cy="3350139"/>
            </a:xfrm>
            <a:prstGeom prst="rect">
              <a:avLst/>
            </a:prstGeom>
          </p:spPr>
        </p:pic>
        <p:sp>
          <p:nvSpPr>
            <p:cNvPr id="8" name="Rectangle 1"/>
            <p:cNvSpPr txBox="1">
              <a:spLocks noChangeArrowheads="1"/>
            </p:cNvSpPr>
            <p:nvPr/>
          </p:nvSpPr>
          <p:spPr>
            <a:xfrm>
              <a:off x="690443" y="1486724"/>
              <a:ext cx="1071570" cy="357190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源文件</a:t>
              </a:r>
              <a:endParaRPr lang="en-US" altLang="zh-CN" sz="18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9" name="Rectangle 1"/>
            <p:cNvSpPr txBox="1">
              <a:spLocks noChangeArrowheads="1"/>
            </p:cNvSpPr>
            <p:nvPr/>
          </p:nvSpPr>
          <p:spPr>
            <a:xfrm>
              <a:off x="3700853" y="1498782"/>
              <a:ext cx="1285884" cy="357190"/>
            </a:xfrm>
            <a:prstGeom prst="rect">
              <a:avLst/>
            </a:prstGeom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目标文件</a:t>
              </a:r>
              <a:endParaRPr lang="en-US" altLang="zh-CN" sz="18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62013" y="1687585"/>
              <a:ext cx="2143140" cy="28383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获取输入文件名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在屏幕显示提示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获取输出文件名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在屏幕显示提示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等待并接收键盘输入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打开输入文件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如果文件不存在，出错退出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创建输出文件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如果文件存在，出错退出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循环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读取输入文件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    写入输出文件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直到读取结束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关闭输出文件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在屏幕显示完成信息</a:t>
              </a:r>
              <a:endParaRPr lang="en-US" altLang="zh-CN" sz="1333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33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正常退出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3033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02413" y="1025272"/>
            <a:ext cx="10441873" cy="935896"/>
            <a:chOff x="526809" y="768954"/>
            <a:chExt cx="7831405" cy="701922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在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ucore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的功能是读文件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526809" y="768954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1" name="TextBox 7"/>
            <p:cNvSpPr txBox="1">
              <a:spLocks noChangeArrowheads="1"/>
            </p:cNvSpPr>
            <p:nvPr/>
          </p:nvSpPr>
          <p:spPr bwMode="auto">
            <a:xfrm>
              <a:off x="1255344" y="1093801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user/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libs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/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file.h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read(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void *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length)</a:t>
              </a:r>
            </a:p>
          </p:txBody>
        </p:sp>
        <p:pic>
          <p:nvPicPr>
            <p:cNvPr id="1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02413" y="1955318"/>
            <a:ext cx="10441873" cy="2430241"/>
            <a:chOff x="526809" y="1466488"/>
            <a:chExt cx="7831405" cy="1822681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945556" y="1466488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80990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的参数和返回值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526809" y="1466488"/>
              <a:ext cx="277961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255344" y="1804983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文件句柄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193293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7"/>
            <p:cNvSpPr txBox="1">
              <a:spLocks noChangeArrowheads="1"/>
            </p:cNvSpPr>
            <p:nvPr/>
          </p:nvSpPr>
          <p:spPr bwMode="auto">
            <a:xfrm>
              <a:off x="1255344" y="2173616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void  *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buf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数据缓冲区指针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30156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255344" y="2543461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 length—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数据缓冲区长度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2671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255344" y="2912094"/>
              <a:ext cx="710287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int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return_value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: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返回读出数据长度</a:t>
              </a:r>
              <a:endPara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0400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702413" y="4397046"/>
            <a:ext cx="8917863" cy="1020844"/>
            <a:chOff x="526809" y="3297784"/>
            <a:chExt cx="6688397" cy="765633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945556" y="3297784"/>
              <a:ext cx="5661256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库函数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read()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使用示例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5" name="矩形 6"/>
            <p:cNvSpPr>
              <a:spLocks noChangeArrowheads="1"/>
            </p:cNvSpPr>
            <p:nvPr/>
          </p:nvSpPr>
          <p:spPr bwMode="auto">
            <a:xfrm>
              <a:off x="526809" y="3297784"/>
              <a:ext cx="277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prstClr val="black"/>
                </a:solidFill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255344" y="3686342"/>
              <a:ext cx="59598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4792" defTabSz="121917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in sfs_filetest1.c: ret = read(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, data, </a:t>
              </a:r>
              <a:r>
                <a:rPr lang="en-US" altLang="zh-CN" sz="2667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len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0209" y="3814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8" name="Rectangle 1"/>
          <p:cNvSpPr txBox="1">
            <a:spLocks noChangeArrowheads="1"/>
          </p:cNvSpPr>
          <p:nvPr/>
        </p:nvSpPr>
        <p:spPr>
          <a:xfrm>
            <a:off x="886884" y="211667"/>
            <a:ext cx="10505016" cy="68156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2644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3839656" y="211667"/>
            <a:ext cx="5971121" cy="68156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06149" y="1025272"/>
            <a:ext cx="9075739" cy="2274173"/>
            <a:chOff x="904612" y="768954"/>
            <a:chExt cx="6806804" cy="1705630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lvl="2" indent="-457189" defTabSz="1219170" fontAlgn="base">
                <a:spcBef>
                  <a:spcPct val="20000"/>
                </a:spcBef>
                <a:spcAft>
                  <a:spcPct val="0"/>
                </a:spcAft>
                <a:buClr>
                  <a:srgbClr val="800080"/>
                </a:buClr>
                <a:defRPr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4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8029a1:	8b 45 10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	8b 45 08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6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1206149" y="3236979"/>
            <a:ext cx="925618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%1;"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</a:t>
            </a:r>
            <a:r>
              <a:rPr lang="en-US" altLang="zh-CN" sz="16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" (T_SYSCALL),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"a" (num),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918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1047715" y="1238235"/>
            <a:ext cx="82328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571462" y="211667"/>
            <a:ext cx="11209908" cy="681567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ucore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4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  <a:endParaRPr lang="en-US" altLang="zh-CN" sz="4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1047715" y="1771715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trap()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T_SYSCALL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1050149" y="2711311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667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47715" y="3650907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667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length</a:t>
            </a: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45282" y="4568838"/>
            <a:ext cx="8232844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1045281" y="5508433"/>
            <a:ext cx="823284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667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750333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62251" y="285752"/>
            <a:ext cx="723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启动时计算机内存和磁盘布局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/>
        </p:nvSpPr>
        <p:spPr bwMode="auto">
          <a:xfrm>
            <a:off x="4307195" y="3333750"/>
            <a:ext cx="6644216" cy="1765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基本输入输出的程序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系统设置信息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开机后自检程序</a:t>
            </a:r>
          </a:p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系统自启动程序等  </a:t>
            </a:r>
          </a:p>
        </p:txBody>
      </p:sp>
      <p:sp>
        <p:nvSpPr>
          <p:cNvPr id="18435" name="Text Box 16"/>
          <p:cNvSpPr txBox="1">
            <a:spLocks noChangeArrowheads="1"/>
          </p:cNvSpPr>
          <p:nvPr/>
        </p:nvSpPr>
        <p:spPr bwMode="auto">
          <a:xfrm>
            <a:off x="4283911" y="1142984"/>
            <a:ext cx="5952067" cy="183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CS:IP = 0xf000:fff0. </a:t>
            </a:r>
          </a:p>
          <a:p>
            <a:pPr marL="0" lvl="1"/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（CS：代码段寄存器；IP：指令指针寄存器）</a:t>
            </a:r>
            <a:endParaRPr lang="en-US" sz="22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系统处于</a:t>
            </a:r>
            <a:r>
              <a:rPr lang="zh-CN" altLang="en-US" sz="22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实模式</a:t>
            </a:r>
            <a:endParaRPr lang="en-US" altLang="zh-CN" sz="2267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PC = 16*CS+IP</a:t>
            </a:r>
          </a:p>
          <a:p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位地址空间：</a:t>
            </a:r>
            <a:r>
              <a:rPr lang="en-US" altLang="zh-CN" sz="22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1MB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83911" y="3327399"/>
            <a:ext cx="569384" cy="1725316"/>
            <a:chOff x="3212933" y="2495549"/>
            <a:chExt cx="427038" cy="1293987"/>
          </a:xfrm>
        </p:grpSpPr>
        <p:sp>
          <p:nvSpPr>
            <p:cNvPr id="18437" name="矩形 39"/>
            <p:cNvSpPr>
              <a:spLocks noChangeArrowheads="1"/>
            </p:cNvSpPr>
            <p:nvPr/>
          </p:nvSpPr>
          <p:spPr bwMode="auto">
            <a:xfrm>
              <a:off x="3212933" y="24955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8" name="矩形 40"/>
            <p:cNvSpPr>
              <a:spLocks noChangeArrowheads="1"/>
            </p:cNvSpPr>
            <p:nvPr/>
          </p:nvSpPr>
          <p:spPr bwMode="auto">
            <a:xfrm>
              <a:off x="3212933" y="28003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39" name="矩形 41"/>
            <p:cNvSpPr>
              <a:spLocks noChangeArrowheads="1"/>
            </p:cNvSpPr>
            <p:nvPr/>
          </p:nvSpPr>
          <p:spPr bwMode="auto">
            <a:xfrm>
              <a:off x="3212933" y="3117849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8440" name="矩形 42"/>
            <p:cNvSpPr>
              <a:spLocks noChangeArrowheads="1"/>
            </p:cNvSpPr>
            <p:nvPr/>
          </p:nvSpPr>
          <p:spPr bwMode="auto">
            <a:xfrm>
              <a:off x="3212933" y="3443287"/>
              <a:ext cx="42703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2251" y="5099766"/>
            <a:ext cx="3889256" cy="1284226"/>
            <a:chOff x="2071688" y="3824823"/>
            <a:chExt cx="2916942" cy="96316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688" y="3824823"/>
              <a:ext cx="2916942" cy="963169"/>
            </a:xfrm>
            <a:prstGeom prst="rect">
              <a:avLst/>
            </a:prstGeom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327094" y="398146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3722518" y="399098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3274835" y="441008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91478" y="1216200"/>
            <a:ext cx="2714623" cy="3830328"/>
            <a:chOff x="1043608" y="912150"/>
            <a:chExt cx="2035967" cy="2872746"/>
          </a:xfrm>
        </p:grpSpPr>
        <p:pic>
          <p:nvPicPr>
            <p:cNvPr id="18436" name="图片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912150"/>
              <a:ext cx="1740690" cy="2872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698441" y="159025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698441" y="332423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1579377" y="2822291"/>
              <a:ext cx="1500198" cy="269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17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启动固件</a:t>
              </a: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3778319" y="2450023"/>
            <a:ext cx="429390" cy="11395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46921" y="4140835"/>
            <a:ext cx="594798" cy="33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0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457" y="1489375"/>
            <a:ext cx="8106857" cy="4529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组合 23"/>
          <p:cNvGrpSpPr/>
          <p:nvPr/>
        </p:nvGrpSpPr>
        <p:grpSpPr>
          <a:xfrm>
            <a:off x="1198671" y="1489486"/>
            <a:ext cx="8106857" cy="4529106"/>
            <a:chOff x="899019" y="1120277"/>
            <a:chExt cx="6080143" cy="3396829"/>
          </a:xfrm>
        </p:grpSpPr>
        <p:pic>
          <p:nvPicPr>
            <p:cNvPr id="38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99019" y="1120277"/>
              <a:ext cx="6080143" cy="3396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479011" y="4023528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1512348" y="362426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</p:grp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041865" y="2081180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984715" y="3154889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固件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048215" y="3993094"/>
            <a:ext cx="1524011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空闲空间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119669" y="285752"/>
            <a:ext cx="69532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加载程序的内存地址空间</a:t>
            </a:r>
          </a:p>
        </p:txBody>
      </p:sp>
      <p:sp>
        <p:nvSpPr>
          <p:cNvPr id="28" name="Rectangle 3"/>
          <p:cNvSpPr>
            <a:spLocks noGrp="1" noChangeArrowheads="1"/>
          </p:cNvSpPr>
          <p:nvPr/>
        </p:nvSpPr>
        <p:spPr bwMode="auto">
          <a:xfrm>
            <a:off x="3325542" y="2862103"/>
            <a:ext cx="4095749" cy="143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加载程序</a:t>
            </a:r>
            <a:endParaRPr lang="en-US" altLang="zh-CN" sz="1733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将操作系统的代码和数据从硬盘加载到内存中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跳转到操作系统的起始地址</a:t>
            </a:r>
            <a:br>
              <a:rPr 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sz="1733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/>
        </p:nvSpPr>
        <p:spPr bwMode="auto">
          <a:xfrm>
            <a:off x="3305538" y="1267906"/>
            <a:ext cx="4095749" cy="143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0649" tIns="59267" rIns="120649" bIns="59267"/>
          <a:lstStyle/>
          <a:p>
            <a:pPr marL="457189" indent="-457189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1733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将加载程序从磁盘的引导扇区（512字节）加载到0x7c00 .</a:t>
            </a:r>
          </a:p>
          <a:p>
            <a:pPr marL="990575" lvl="1" indent="-38099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跳转到</a:t>
            </a:r>
            <a:r>
              <a:rPr lang="en-US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733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CS:IP = 0000:7c00 </a:t>
            </a:r>
            <a:b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0" name="矩形 6"/>
          <p:cNvSpPr>
            <a:spLocks noChangeArrowheads="1"/>
          </p:cNvSpPr>
          <p:nvPr/>
        </p:nvSpPr>
        <p:spPr bwMode="auto">
          <a:xfrm>
            <a:off x="3503712" y="1263672"/>
            <a:ext cx="45878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3" b="1" dirty="0">
              <a:latin typeface="Calibri" pitchFamily="34" charset="0"/>
            </a:endParaRPr>
          </a:p>
        </p:txBody>
      </p:sp>
      <p:pic>
        <p:nvPicPr>
          <p:cNvPr id="19461" name="图片 7" descr="小点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2937" y="1786489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图片 9" descr="小点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8064" y="237288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矩形 10"/>
          <p:cNvSpPr>
            <a:spLocks noChangeArrowheads="1"/>
          </p:cNvSpPr>
          <p:nvPr/>
        </p:nvSpPr>
        <p:spPr bwMode="auto">
          <a:xfrm>
            <a:off x="3503712" y="2862103"/>
            <a:ext cx="45878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133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133" b="1" dirty="0">
              <a:latin typeface="Calibri" pitchFamily="34" charset="0"/>
            </a:endParaRPr>
          </a:p>
        </p:txBody>
      </p:sp>
      <p:pic>
        <p:nvPicPr>
          <p:cNvPr id="19464" name="图片 11" descr="小点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2937" y="3378823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5" name="图片 12" descr="小点1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2937" y="3956677"/>
            <a:ext cx="201083" cy="19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7088979" y="1459124"/>
            <a:ext cx="2401485" cy="4356986"/>
            <a:chOff x="5316734" y="1094343"/>
            <a:chExt cx="1801114" cy="32677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734" y="1094343"/>
              <a:ext cx="1670449" cy="3267739"/>
            </a:xfrm>
            <a:prstGeom prst="rect">
              <a:avLst/>
            </a:prstGeom>
          </p:spPr>
        </p:pic>
        <p:sp>
          <p:nvSpPr>
            <p:cNvPr id="16" name="TextBox 15"/>
            <p:cNvSpPr txBox="1">
              <a:spLocks noChangeArrowheads="1"/>
            </p:cNvSpPr>
            <p:nvPr/>
          </p:nvSpPr>
          <p:spPr bwMode="auto">
            <a:xfrm>
              <a:off x="5974840" y="134777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5960553" y="197167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5917691" y="2347911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固件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965316" y="296704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空闲空间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5965316" y="3624270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5931979" y="4005274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BIOS</a:t>
              </a:r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92937" y="5161842"/>
            <a:ext cx="2973192" cy="931988"/>
            <a:chOff x="2722046" y="3831991"/>
            <a:chExt cx="2229894" cy="69899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2046" y="3831991"/>
              <a:ext cx="2116880" cy="698991"/>
            </a:xfrm>
            <a:prstGeom prst="rect">
              <a:avLst/>
            </a:prstGeom>
          </p:spPr>
        </p:pic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2762817" y="3920835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加载程序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3808932" y="3917119"/>
              <a:ext cx="1143008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3488688" y="4213318"/>
              <a:ext cx="642942" cy="31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1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磁盘</a:t>
              </a: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 flipV="1">
            <a:off x="3370800" y="5058061"/>
            <a:ext cx="700109" cy="306643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646152" y="2813283"/>
            <a:ext cx="1297672" cy="243934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02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8" grpId="0"/>
      <p:bldP spid="19459" grpId="0"/>
      <p:bldP spid="19460" grpId="0"/>
      <p:bldP spid="19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499" y="285752"/>
            <a:ext cx="38100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4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</a:p>
        </p:txBody>
      </p:sp>
      <p:sp>
        <p:nvSpPr>
          <p:cNvPr id="20488" name="TextBox 11"/>
          <p:cNvSpPr txBox="1">
            <a:spLocks noChangeArrowheads="1"/>
          </p:cNvSpPr>
          <p:nvPr/>
        </p:nvSpPr>
        <p:spPr bwMode="auto">
          <a:xfrm>
            <a:off x="1397001" y="2853263"/>
            <a:ext cx="10369551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 INT 16h: </a:t>
            </a:r>
            <a:r>
              <a:rPr lang="zh-CN" altLang="en-US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键盘输入</a:t>
            </a:r>
            <a:endParaRPr lang="en-US" altLang="zh-CN" sz="2667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SimSun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1767" y="3280825"/>
            <a:ext cx="9620251" cy="503999"/>
            <a:chOff x="758825" y="2460618"/>
            <a:chExt cx="7215188" cy="377999"/>
          </a:xfrm>
        </p:grpSpPr>
        <p:sp>
          <p:nvSpPr>
            <p:cNvPr id="30" name="TextBox 4"/>
            <p:cNvSpPr txBox="1">
              <a:spLocks noChangeArrowheads="1"/>
            </p:cNvSpPr>
            <p:nvPr/>
          </p:nvSpPr>
          <p:spPr bwMode="auto">
            <a:xfrm>
              <a:off x="1116013" y="2460618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667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只能在</a:t>
              </a:r>
              <a:r>
                <a:rPr lang="en-US" altLang="zh-CN" sz="2667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x86</a:t>
              </a:r>
              <a:r>
                <a:rPr lang="zh-CN" altLang="en-US" sz="2667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的实模式下访问</a:t>
              </a:r>
              <a:endParaRPr lang="en-US" altLang="zh-CN" sz="26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758825" y="2492368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1768" y="1028701"/>
            <a:ext cx="10754784" cy="2184396"/>
            <a:chOff x="758825" y="771525"/>
            <a:chExt cx="8066088" cy="1638297"/>
          </a:xfrm>
        </p:grpSpPr>
        <p:sp>
          <p:nvSpPr>
            <p:cNvPr id="20482" name="TextBox 4"/>
            <p:cNvSpPr txBox="1">
              <a:spLocks noChangeArrowheads="1"/>
            </p:cNvSpPr>
            <p:nvPr/>
          </p:nvSpPr>
          <p:spPr bwMode="auto">
            <a:xfrm>
              <a:off x="1116013" y="771525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indent="-457189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BIOS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以中断调用的方式 提供了基本的</a:t>
              </a:r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I/O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功能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0483" name="矩形 6"/>
            <p:cNvSpPr>
              <a:spLocks noChangeArrowheads="1"/>
            </p:cNvSpPr>
            <p:nvPr/>
          </p:nvSpPr>
          <p:spPr bwMode="auto">
            <a:xfrm>
              <a:off x="758825" y="793750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20484" name="TextBox 7"/>
            <p:cNvSpPr txBox="1">
              <a:spLocks noChangeArrowheads="1"/>
            </p:cNvSpPr>
            <p:nvPr/>
          </p:nvSpPr>
          <p:spPr bwMode="auto">
            <a:xfrm>
              <a:off x="1042988" y="1103313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10h: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字符显示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3190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86" name="TextBox 9"/>
            <p:cNvSpPr txBox="1">
              <a:spLocks noChangeArrowheads="1"/>
            </p:cNvSpPr>
            <p:nvPr/>
          </p:nvSpPr>
          <p:spPr bwMode="auto">
            <a:xfrm>
              <a:off x="1047751" y="1445420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13h: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磁盘扇区读写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487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15549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9" name="图片 12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988" y="226059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7"/>
            <p:cNvSpPr txBox="1">
              <a:spLocks noChangeArrowheads="1"/>
            </p:cNvSpPr>
            <p:nvPr/>
          </p:nvSpPr>
          <p:spPr bwMode="auto">
            <a:xfrm>
              <a:off x="1042988" y="1789949"/>
              <a:ext cx="7777162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altLang="zh-CN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 INT 15h: </a:t>
              </a:r>
              <a:r>
                <a:rPr lang="zh-CN" altLang="en-US" sz="2667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检测内存大小</a:t>
              </a:r>
              <a:endParaRPr lang="en-US" altLang="zh-CN" sz="2667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185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68700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297" y="1709809"/>
            <a:ext cx="2128460" cy="705921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95736" y="285751"/>
            <a:ext cx="52387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计算机启动流程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409306" y="2337711"/>
            <a:ext cx="2128464" cy="1915944"/>
            <a:chOff x="6306979" y="1753283"/>
            <a:chExt cx="1596348" cy="143695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6979" y="1753283"/>
              <a:ext cx="1596348" cy="1436958"/>
            </a:xfrm>
            <a:prstGeom prst="rect">
              <a:avLst/>
            </a:prstGeom>
          </p:spPr>
        </p:pic>
        <p:sp>
          <p:nvSpPr>
            <p:cNvPr id="26" name="文本框 3"/>
            <p:cNvSpPr txBox="1"/>
            <p:nvPr/>
          </p:nvSpPr>
          <p:spPr>
            <a:xfrm>
              <a:off x="6743839" y="1818961"/>
              <a:ext cx="1008930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加载程序</a:t>
              </a:r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6331567" y="2259885"/>
              <a:ext cx="1379211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引导扇区代码读取文件系统的加载程序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89484" y="2334687"/>
            <a:ext cx="2128464" cy="1915944"/>
            <a:chOff x="2542113" y="1751015"/>
            <a:chExt cx="1596348" cy="143695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113" y="1751015"/>
              <a:ext cx="1596348" cy="1436958"/>
            </a:xfrm>
            <a:prstGeom prst="rect">
              <a:avLst/>
            </a:prstGeom>
          </p:spPr>
        </p:pic>
        <p:sp>
          <p:nvSpPr>
            <p:cNvPr id="25" name="文本框 3"/>
            <p:cNvSpPr txBox="1"/>
            <p:nvPr/>
          </p:nvSpPr>
          <p:spPr>
            <a:xfrm>
              <a:off x="2699792" y="1779662"/>
              <a:ext cx="14297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主引导记录</a:t>
              </a:r>
            </a:p>
          </p:txBody>
        </p:sp>
        <p:sp>
          <p:nvSpPr>
            <p:cNvPr id="28" name="文本框 3"/>
            <p:cNvSpPr txBox="1"/>
            <p:nvPr/>
          </p:nvSpPr>
          <p:spPr>
            <a:xfrm>
              <a:off x="2622442" y="2307329"/>
              <a:ext cx="1285493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BIOS</a:t>
              </a:r>
              <a:r>
                <a:rPr kumimoji="1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读取主引导扇区代码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30929" y="2645887"/>
            <a:ext cx="2128464" cy="1915947"/>
            <a:chOff x="623197" y="1984415"/>
            <a:chExt cx="1596348" cy="143696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197" y="1984415"/>
              <a:ext cx="1596348" cy="1436960"/>
            </a:xfrm>
            <a:prstGeom prst="rect">
              <a:avLst/>
            </a:prstGeom>
          </p:spPr>
        </p:pic>
        <p:sp>
          <p:nvSpPr>
            <p:cNvPr id="22" name="文本框 3"/>
            <p:cNvSpPr txBox="1"/>
            <p:nvPr/>
          </p:nvSpPr>
          <p:spPr>
            <a:xfrm>
              <a:off x="1139417" y="2964740"/>
              <a:ext cx="764873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BIOS</a:t>
              </a:r>
              <a:endParaRPr kumimoji="1" lang="zh-CN" alt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文本框 3"/>
            <p:cNvSpPr txBox="1"/>
            <p:nvPr/>
          </p:nvSpPr>
          <p:spPr>
            <a:xfrm>
              <a:off x="793456" y="2093853"/>
              <a:ext cx="1279928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系统加电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BIOS</a:t>
              </a:r>
              <a:r>
                <a:rPr kumimoji="1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初始化硬件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1394" y="2704420"/>
            <a:ext cx="2128464" cy="1915947"/>
            <a:chOff x="4471045" y="2028315"/>
            <a:chExt cx="1596348" cy="143696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1045" y="2028315"/>
              <a:ext cx="1596348" cy="1436960"/>
            </a:xfrm>
            <a:prstGeom prst="rect">
              <a:avLst/>
            </a:prstGeom>
          </p:spPr>
        </p:pic>
        <p:sp>
          <p:nvSpPr>
            <p:cNvPr id="23" name="文本框 3"/>
            <p:cNvSpPr txBox="1"/>
            <p:nvPr/>
          </p:nvSpPr>
          <p:spPr>
            <a:xfrm>
              <a:off x="4788024" y="3003798"/>
              <a:ext cx="1138773" cy="330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 </a:t>
              </a:r>
              <a:r>
                <a:rPr kumimoji="1" lang="zh-CN" altLang="en-US" sz="22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活动分区</a:t>
              </a:r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4498391" y="2134775"/>
              <a:ext cx="1428407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主引导扇区代码读取活动分区的引导扇区代码</a:t>
              </a: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07" y="4463596"/>
            <a:ext cx="2128464" cy="70592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671" y="4561834"/>
            <a:ext cx="2128464" cy="7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40807" y="271715"/>
            <a:ext cx="5524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CPU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初始化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45244"/>
            <a:ext cx="10655240" cy="1425633"/>
            <a:chOff x="785836" y="933933"/>
            <a:chExt cx="7991430" cy="1069225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33933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加电稳定后从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0XFFFF0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读第一条指令</a:t>
              </a:r>
              <a:endPara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7044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0" name="TextBox 15"/>
            <p:cNvSpPr txBox="1">
              <a:spLocks noChangeArrowheads="1"/>
            </p:cNvSpPr>
            <p:nvPr/>
          </p:nvSpPr>
          <p:spPr bwMode="auto">
            <a:xfrm>
              <a:off x="1500166" y="1306996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1" indent="-38099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CS:IP = 0xf000:fff0</a:t>
              </a:r>
            </a:p>
          </p:txBody>
        </p:sp>
        <p:pic>
          <p:nvPicPr>
            <p:cNvPr id="21511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4355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5"/>
            <p:cNvSpPr txBox="1">
              <a:spLocks noChangeArrowheads="1"/>
            </p:cNvSpPr>
            <p:nvPr/>
          </p:nvSpPr>
          <p:spPr bwMode="auto">
            <a:xfrm>
              <a:off x="1500166" y="1626083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1" indent="-38099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第一条指令是跳转指令</a:t>
              </a:r>
              <a:endPara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175467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47781" y="2644365"/>
            <a:ext cx="10655240" cy="1906130"/>
            <a:chOff x="785836" y="1983273"/>
            <a:chExt cx="7991430" cy="1429597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83273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初始状态为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位实模式</a:t>
              </a:r>
              <a:endPara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9786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5633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CS:IP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是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位寄存器</a:t>
              </a:r>
              <a:endPara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4849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15"/>
            <p:cNvSpPr txBox="1">
              <a:spLocks noChangeArrowheads="1"/>
            </p:cNvSpPr>
            <p:nvPr/>
          </p:nvSpPr>
          <p:spPr bwMode="auto">
            <a:xfrm>
              <a:off x="1500166" y="2675423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1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指令指针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PC = 16*CS+IP</a:t>
              </a:r>
            </a:p>
          </p:txBody>
        </p:sp>
        <p:pic>
          <p:nvPicPr>
            <p:cNvPr id="26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280401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500166" y="3035796"/>
              <a:ext cx="72771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1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最大地址空间是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1MB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49" y="316438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48603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480" y="285751"/>
            <a:ext cx="5524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BIOS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初始化过程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81" y="1220610"/>
            <a:ext cx="9620251" cy="510349"/>
            <a:chOff x="785836" y="915456"/>
            <a:chExt cx="7215188" cy="382761"/>
          </a:xfrm>
        </p:grpSpPr>
        <p:sp>
          <p:nvSpPr>
            <p:cNvPr id="21508" name="TextBox 13"/>
            <p:cNvSpPr txBox="1">
              <a:spLocks noChangeArrowheads="1"/>
            </p:cNvSpPr>
            <p:nvPr/>
          </p:nvSpPr>
          <p:spPr bwMode="auto">
            <a:xfrm>
              <a:off x="1143024" y="915456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硬件自检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POST</a:t>
              </a:r>
            </a:p>
          </p:txBody>
        </p:sp>
        <p:sp>
          <p:nvSpPr>
            <p:cNvPr id="21509" name="矩形 14"/>
            <p:cNvSpPr>
              <a:spLocks noChangeArrowheads="1"/>
            </p:cNvSpPr>
            <p:nvPr/>
          </p:nvSpPr>
          <p:spPr bwMode="auto">
            <a:xfrm>
              <a:off x="785836" y="951969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47717" y="1724372"/>
            <a:ext cx="9620315" cy="985369"/>
            <a:chOff x="785788" y="1293279"/>
            <a:chExt cx="7215236" cy="739027"/>
          </a:xfrm>
        </p:grpSpPr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1143024" y="1293279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检测系统中内存和显卡等关键部件的存在和工作状态</a:t>
              </a:r>
            </a:p>
          </p:txBody>
        </p:sp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785836" y="1310742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1142976" y="165523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查找并执行显卡等接口卡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，进行设备初始化；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785788" y="1672694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7717" y="2657829"/>
            <a:ext cx="10655304" cy="1493373"/>
            <a:chOff x="785788" y="1993371"/>
            <a:chExt cx="7991478" cy="1120030"/>
          </a:xfrm>
        </p:grpSpPr>
        <p:sp>
          <p:nvSpPr>
            <p:cNvPr id="21" name="TextBox 13"/>
            <p:cNvSpPr txBox="1">
              <a:spLocks noChangeArrowheads="1"/>
            </p:cNvSpPr>
            <p:nvPr/>
          </p:nvSpPr>
          <p:spPr bwMode="auto">
            <a:xfrm>
              <a:off x="1143024" y="1993371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执行系统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BIOS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，进行系统检测；</a:t>
              </a:r>
            </a:p>
          </p:txBody>
        </p:sp>
        <p:sp>
          <p:nvSpPr>
            <p:cNvPr id="22" name="矩形 14"/>
            <p:cNvSpPr>
              <a:spLocks noChangeArrowheads="1"/>
            </p:cNvSpPr>
            <p:nvPr/>
          </p:nvSpPr>
          <p:spPr bwMode="auto">
            <a:xfrm>
              <a:off x="785836" y="2010834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500166" y="2366434"/>
              <a:ext cx="72771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检测和配置系统中安装的即插即用设备；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2249" y="24950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13"/>
            <p:cNvSpPr txBox="1">
              <a:spLocks noChangeArrowheads="1"/>
            </p:cNvSpPr>
            <p:nvPr/>
          </p:nvSpPr>
          <p:spPr bwMode="auto">
            <a:xfrm>
              <a:off x="1142976" y="2736326"/>
              <a:ext cx="6858000" cy="37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更新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CMOS</a:t>
              </a: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中的扩展系统配置数据</a:t>
              </a:r>
              <a:r>
                <a:rPr kumimoji="0" lang="en-US" altLang="zh-CN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ESCD</a:t>
              </a:r>
            </a:p>
          </p:txBody>
        </p:sp>
        <p:sp>
          <p:nvSpPr>
            <p:cNvPr id="34" name="矩形 14"/>
            <p:cNvSpPr>
              <a:spLocks noChangeArrowheads="1"/>
            </p:cNvSpPr>
            <p:nvPr/>
          </p:nvSpPr>
          <p:spPr bwMode="auto">
            <a:xfrm>
              <a:off x="785788" y="2753789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47717" y="4143742"/>
            <a:ext cx="9620251" cy="502766"/>
            <a:chOff x="785788" y="3107804"/>
            <a:chExt cx="7215188" cy="377074"/>
          </a:xfrm>
        </p:grpSpPr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1142976" y="3107804"/>
              <a:ext cx="6858000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MS PGothic" charset="0"/>
                </a:rPr>
                <a:t>按指定启动顺序从软盘、硬盘或光驱启动</a:t>
              </a:r>
              <a:endPara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36" name="矩形 14"/>
            <p:cNvSpPr>
              <a:spLocks noChangeArrowheads="1"/>
            </p:cNvSpPr>
            <p:nvPr/>
          </p:nvSpPr>
          <p:spPr bwMode="auto">
            <a:xfrm>
              <a:off x="785788" y="3125267"/>
              <a:ext cx="370534" cy="346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60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143229" y="285752"/>
            <a:ext cx="68580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主引导记录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MBR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S PGothic" charset="0"/>
              </a:rPr>
              <a:t>格式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12" y="3905253"/>
            <a:ext cx="6096043" cy="1333732"/>
            <a:chOff x="500034" y="2928940"/>
            <a:chExt cx="4572032" cy="1000299"/>
          </a:xfrm>
        </p:grpSpPr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857222" y="2928940"/>
              <a:ext cx="385765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启动代码：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446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0" name="矩形 14"/>
            <p:cNvSpPr>
              <a:spLocks noChangeArrowheads="1"/>
            </p:cNvSpPr>
            <p:nvPr/>
          </p:nvSpPr>
          <p:spPr bwMode="auto">
            <a:xfrm>
              <a:off x="500034" y="2965453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Box 15"/>
            <p:cNvSpPr txBox="1">
              <a:spLocks noChangeArrowheads="1"/>
            </p:cNvSpPr>
            <p:nvPr/>
          </p:nvSpPr>
          <p:spPr bwMode="auto">
            <a:xfrm>
              <a:off x="1214364" y="3263903"/>
              <a:ext cx="364338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检查分区表正确性</a:t>
              </a:r>
            </a:p>
          </p:txBody>
        </p:sp>
        <p:pic>
          <p:nvPicPr>
            <p:cNvPr id="22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3924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15"/>
            <p:cNvSpPr txBox="1">
              <a:spLocks noChangeArrowheads="1"/>
            </p:cNvSpPr>
            <p:nvPr/>
          </p:nvSpPr>
          <p:spPr bwMode="auto">
            <a:xfrm>
              <a:off x="1214364" y="3582990"/>
              <a:ext cx="385770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1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加载并跳转到磁盘上的引导程序</a:t>
              </a:r>
            </a:p>
          </p:txBody>
        </p:sp>
        <p:pic>
          <p:nvPicPr>
            <p:cNvPr id="2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371157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组合 7"/>
          <p:cNvGrpSpPr/>
          <p:nvPr/>
        </p:nvGrpSpPr>
        <p:grpSpPr>
          <a:xfrm>
            <a:off x="666712" y="5202772"/>
            <a:ext cx="5905541" cy="1297757"/>
            <a:chOff x="500034" y="3902080"/>
            <a:chExt cx="4429156" cy="973318"/>
          </a:xfrm>
        </p:grpSpPr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857222" y="3902080"/>
              <a:ext cx="2928960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硬盘分区表：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64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sp>
          <p:nvSpPr>
            <p:cNvPr id="26" name="矩形 14"/>
            <p:cNvSpPr>
              <a:spLocks noChangeArrowheads="1"/>
            </p:cNvSpPr>
            <p:nvPr/>
          </p:nvSpPr>
          <p:spPr bwMode="auto">
            <a:xfrm>
              <a:off x="500034" y="3938593"/>
              <a:ext cx="370535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Box 15"/>
            <p:cNvSpPr txBox="1">
              <a:spLocks noChangeArrowheads="1"/>
            </p:cNvSpPr>
            <p:nvPr/>
          </p:nvSpPr>
          <p:spPr bwMode="auto">
            <a:xfrm>
              <a:off x="1214364" y="4210062"/>
              <a:ext cx="335763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描述分区状态和位置</a:t>
              </a:r>
            </a:p>
          </p:txBody>
        </p:sp>
        <p:pic>
          <p:nvPicPr>
            <p:cNvPr id="28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33864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15"/>
            <p:cNvSpPr txBox="1">
              <a:spLocks noChangeArrowheads="1"/>
            </p:cNvSpPr>
            <p:nvPr/>
          </p:nvSpPr>
          <p:spPr bwMode="auto">
            <a:xfrm>
              <a:off x="1214364" y="4529149"/>
              <a:ext cx="371482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每个分区描述信息占据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16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</a:p>
          </p:txBody>
        </p:sp>
        <p:pic>
          <p:nvPicPr>
            <p:cNvPr id="30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6447" y="465773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6043355" y="3860803"/>
            <a:ext cx="5429243" cy="959083"/>
            <a:chOff x="4532516" y="2895602"/>
            <a:chExt cx="4071932" cy="719312"/>
          </a:xfrm>
        </p:grpSpPr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889704" y="2895602"/>
              <a:ext cx="371474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结束标志字：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字节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(55AA)</a:t>
              </a:r>
            </a:p>
          </p:txBody>
        </p:sp>
        <p:sp>
          <p:nvSpPr>
            <p:cNvPr id="32" name="矩形 14"/>
            <p:cNvSpPr>
              <a:spLocks noChangeArrowheads="1"/>
            </p:cNvSpPr>
            <p:nvPr/>
          </p:nvSpPr>
          <p:spPr bwMode="auto">
            <a:xfrm>
              <a:off x="4532516" y="2932115"/>
              <a:ext cx="370534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Box 15"/>
            <p:cNvSpPr txBox="1">
              <a:spLocks noChangeArrowheads="1"/>
            </p:cNvSpPr>
            <p:nvPr/>
          </p:nvSpPr>
          <p:spPr bwMode="auto">
            <a:xfrm>
              <a:off x="5246846" y="3268665"/>
              <a:ext cx="3357602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主引导记录的有效标志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34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38929" y="33972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669" y="1121959"/>
            <a:ext cx="1614355" cy="2670053"/>
            <a:chOff x="589252" y="841469"/>
            <a:chExt cx="1210766" cy="2002540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252" y="841469"/>
              <a:ext cx="1210766" cy="2002540"/>
            </a:xfrm>
            <a:prstGeom prst="rect">
              <a:avLst/>
            </a:prstGeom>
          </p:spPr>
        </p:pic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683568" y="1491630"/>
              <a:ext cx="1080120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启动代码</a:t>
              </a:r>
              <a:endParaRPr kumimoji="0" lang="en-US" altLang="zh-CN" sz="22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96468" y="1137572"/>
            <a:ext cx="2016352" cy="2670053"/>
            <a:chOff x="6747351" y="853179"/>
            <a:chExt cx="1512264" cy="2002540"/>
          </a:xfrm>
        </p:grpSpPr>
        <p:grpSp>
          <p:nvGrpSpPr>
            <p:cNvPr id="4" name="组合 3"/>
            <p:cNvGrpSpPr/>
            <p:nvPr/>
          </p:nvGrpSpPr>
          <p:grpSpPr>
            <a:xfrm>
              <a:off x="6864194" y="853179"/>
              <a:ext cx="1395421" cy="2002540"/>
              <a:chOff x="6864194" y="853179"/>
              <a:chExt cx="1395421" cy="2002540"/>
            </a:xfrm>
          </p:grpSpPr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8100" y="853179"/>
                <a:ext cx="1210766" cy="2002540"/>
              </a:xfrm>
              <a:prstGeom prst="rect">
                <a:avLst/>
              </a:prstGeom>
            </p:spPr>
          </p:pic>
          <p:sp>
            <p:nvSpPr>
              <p:cNvPr id="38" name="TextBox 15"/>
              <p:cNvSpPr txBox="1">
                <a:spLocks noChangeArrowheads="1"/>
              </p:cNvSpPr>
              <p:nvPr/>
            </p:nvSpPr>
            <p:spPr bwMode="auto">
              <a:xfrm>
                <a:off x="6864194" y="1147752"/>
                <a:ext cx="1395421" cy="644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     MBR</a:t>
                </a:r>
              </a:p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结束标志字</a:t>
                </a:r>
                <a:endParaRPr kumimoji="0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</p:grp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6747351" y="1790694"/>
              <a:ext cx="1388439" cy="644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     [0x55</a:t>
              </a:r>
            </a:p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     0xAA]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3672" y="1137572"/>
            <a:ext cx="6610147" cy="2696642"/>
            <a:chOff x="1870254" y="853179"/>
            <a:chExt cx="4957610" cy="2022482"/>
          </a:xfrm>
        </p:grpSpPr>
        <p:grpSp>
          <p:nvGrpSpPr>
            <p:cNvPr id="5" name="组合 4"/>
            <p:cNvGrpSpPr/>
            <p:nvPr/>
          </p:nvGrpSpPr>
          <p:grpSpPr>
            <a:xfrm>
              <a:off x="1870254" y="853179"/>
              <a:ext cx="4957610" cy="2022482"/>
              <a:chOff x="1870254" y="853179"/>
              <a:chExt cx="4957610" cy="202248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0254" y="1949437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630" y="1955628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8583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1371" y="1959421"/>
                <a:ext cx="1216493" cy="916240"/>
              </a:xfrm>
              <a:prstGeom prst="rect">
                <a:avLst/>
              </a:prstGeom>
            </p:spPr>
          </p:pic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5552" y="853179"/>
                <a:ext cx="4952312" cy="1003309"/>
              </a:xfrm>
              <a:prstGeom prst="rect">
                <a:avLst/>
              </a:prstGeom>
            </p:spPr>
          </p:pic>
          <p:sp>
            <p:nvSpPr>
              <p:cNvPr id="37" name="TextBox 15"/>
              <p:cNvSpPr txBox="1">
                <a:spLocks noChangeArrowheads="1"/>
              </p:cNvSpPr>
              <p:nvPr/>
            </p:nvSpPr>
            <p:spPr bwMode="auto">
              <a:xfrm>
                <a:off x="3344687" y="1165287"/>
                <a:ext cx="1928826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硬盘分区表</a:t>
                </a:r>
                <a:endParaRPr kumimoji="0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endParaRPr>
              </a:p>
            </p:txBody>
          </p:sp>
          <p:sp>
            <p:nvSpPr>
              <p:cNvPr id="40" name="TextBox 15"/>
              <p:cNvSpPr txBox="1">
                <a:spLocks noChangeArrowheads="1"/>
              </p:cNvSpPr>
              <p:nvPr/>
            </p:nvSpPr>
            <p:spPr bwMode="auto">
              <a:xfrm>
                <a:off x="2135625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kumimoji="0" lang="en-US" altLang="zh-CN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1</a:t>
                </a:r>
              </a:p>
            </p:txBody>
          </p:sp>
          <p:sp>
            <p:nvSpPr>
              <p:cNvPr id="41" name="TextBox 15"/>
              <p:cNvSpPr txBox="1">
                <a:spLocks noChangeArrowheads="1"/>
              </p:cNvSpPr>
              <p:nvPr/>
            </p:nvSpPr>
            <p:spPr bwMode="auto">
              <a:xfrm>
                <a:off x="3373882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kumimoji="0" lang="en-US" altLang="zh-CN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2</a:t>
                </a:r>
              </a:p>
            </p:txBody>
          </p:sp>
          <p:sp>
            <p:nvSpPr>
              <p:cNvPr id="42" name="TextBox 15"/>
              <p:cNvSpPr txBox="1">
                <a:spLocks noChangeArrowheads="1"/>
              </p:cNvSpPr>
              <p:nvPr/>
            </p:nvSpPr>
            <p:spPr bwMode="auto">
              <a:xfrm>
                <a:off x="4631190" y="2200271"/>
                <a:ext cx="1357322" cy="3309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189" marR="0" lvl="0" indent="-457189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分区</a:t>
                </a:r>
                <a:r>
                  <a:rPr kumimoji="0" lang="en-US" altLang="zh-CN" sz="2267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43" name="TextBox 15"/>
            <p:cNvSpPr txBox="1">
              <a:spLocks noChangeArrowheads="1"/>
            </p:cNvSpPr>
            <p:nvPr/>
          </p:nvSpPr>
          <p:spPr bwMode="auto">
            <a:xfrm>
              <a:off x="5878974" y="2200271"/>
              <a:ext cx="868377" cy="330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457189" marR="0" lvl="0" indent="-457189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分区</a:t>
              </a:r>
              <a:r>
                <a:rPr kumimoji="0" lang="en-US" altLang="zh-CN" sz="2267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622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2423</Words>
  <Application>Microsoft Office PowerPoint</Application>
  <PresentationFormat>宽屏</PresentationFormat>
  <Paragraphs>465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Monotype Sorts</vt:lpstr>
      <vt:lpstr>等线</vt:lpstr>
      <vt:lpstr>微软雅黑</vt:lpstr>
      <vt:lpstr>张海山锐谐体2.0-授权联系：Samtype@QQ.com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张 乐天</cp:lastModifiedBy>
  <cp:revision>16</cp:revision>
  <dcterms:created xsi:type="dcterms:W3CDTF">2015-02-11T02:27:23Z</dcterms:created>
  <dcterms:modified xsi:type="dcterms:W3CDTF">2022-11-14T13:59:44Z</dcterms:modified>
</cp:coreProperties>
</file>