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65" r:id="rId2"/>
    <p:sldId id="364" r:id="rId3"/>
    <p:sldId id="339" r:id="rId4"/>
    <p:sldId id="278" r:id="rId5"/>
    <p:sldId id="340" r:id="rId6"/>
    <p:sldId id="341" r:id="rId7"/>
    <p:sldId id="377" r:id="rId8"/>
    <p:sldId id="342" r:id="rId9"/>
    <p:sldId id="343" r:id="rId10"/>
    <p:sldId id="344" r:id="rId11"/>
    <p:sldId id="379" r:id="rId12"/>
    <p:sldId id="380" r:id="rId13"/>
    <p:sldId id="381" r:id="rId14"/>
    <p:sldId id="382" r:id="rId15"/>
    <p:sldId id="383" r:id="rId16"/>
    <p:sldId id="349" r:id="rId17"/>
    <p:sldId id="352" r:id="rId18"/>
    <p:sldId id="351" r:id="rId19"/>
    <p:sldId id="353" r:id="rId20"/>
    <p:sldId id="384" r:id="rId21"/>
    <p:sldId id="350" r:id="rId22"/>
    <p:sldId id="354" r:id="rId23"/>
    <p:sldId id="385" r:id="rId24"/>
    <p:sldId id="386" r:id="rId25"/>
    <p:sldId id="355" r:id="rId26"/>
    <p:sldId id="356" r:id="rId27"/>
    <p:sldId id="357" r:id="rId28"/>
    <p:sldId id="362" r:id="rId29"/>
    <p:sldId id="387" r:id="rId30"/>
    <p:sldId id="388" r:id="rId31"/>
    <p:sldId id="378" r:id="rId32"/>
    <p:sldId id="359" r:id="rId33"/>
    <p:sldId id="360" r:id="rId34"/>
    <p:sldId id="361" r:id="rId3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576A"/>
    <a:srgbClr val="000099"/>
    <a:srgbClr val="0EB1C8"/>
    <a:srgbClr val="0E4DC8"/>
    <a:srgbClr val="99FFFF"/>
    <a:srgbClr val="33FFFF"/>
    <a:srgbClr val="FFF9B1"/>
    <a:srgbClr val="FDD000"/>
    <a:srgbClr val="00FF00"/>
    <a:srgbClr val="A2C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43" autoAdjust="0"/>
    <p:restoredTop sz="76995" autoAdjust="0"/>
  </p:normalViewPr>
  <p:slideViewPr>
    <p:cSldViewPr>
      <p:cViewPr varScale="1">
        <p:scale>
          <a:sx n="69" d="100"/>
          <a:sy n="69" d="100"/>
        </p:scale>
        <p:origin x="280" y="40"/>
      </p:cViewPr>
      <p:guideLst>
        <p:guide orient="horz" pos="1620"/>
        <p:guide pos="2880"/>
      </p:guideLst>
    </p:cSldViewPr>
  </p:slideViewPr>
  <p:notesTextViewPr>
    <p:cViewPr>
      <p:scale>
        <a:sx n="100" d="100"/>
        <a:sy n="100" d="100"/>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6DA51D-4080-4BB4-AD44-5F30D51FDB3C}" type="datetimeFigureOut">
              <a:rPr lang="zh-CN" altLang="en-US" smtClean="0"/>
              <a:pPr/>
              <a:t>2018/12/10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9FEAC-2858-416F-A4F6-E1735B752296}" type="slidenum">
              <a:rPr lang="zh-CN" altLang="en-US" smtClean="0"/>
              <a:pPr/>
              <a:t>‹#›</a:t>
            </a:fld>
            <a:endParaRPr lang="zh-CN" altLang="en-US"/>
          </a:p>
        </p:txBody>
      </p:sp>
    </p:spTree>
    <p:extLst>
      <p:ext uri="{BB962C8B-B14F-4D97-AF65-F5344CB8AC3E}">
        <p14:creationId xmlns:p14="http://schemas.microsoft.com/office/powerpoint/2010/main" val="3587902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虚拟存储是非连续内存分配的延续。非连续内存分配是在内存里找可以不连续的存储空间，而虚拟存储是在非连续存储内存分配的基础上，可以把一部分内容放到外存里。</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2</a:t>
            </a:fld>
            <a:endParaRPr lang="zh-CN" altLang="en-US"/>
          </a:p>
        </p:txBody>
      </p:sp>
    </p:spTree>
    <p:extLst>
      <p:ext uri="{BB962C8B-B14F-4D97-AF65-F5344CB8AC3E}">
        <p14:creationId xmlns:p14="http://schemas.microsoft.com/office/powerpoint/2010/main" val="4022983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23</a:t>
            </a:fld>
            <a:endParaRPr lang="zh-CN" altLang="en-US"/>
          </a:p>
        </p:txBody>
      </p:sp>
    </p:spTree>
    <p:extLst>
      <p:ext uri="{BB962C8B-B14F-4D97-AF65-F5344CB8AC3E}">
        <p14:creationId xmlns:p14="http://schemas.microsoft.com/office/powerpoint/2010/main" val="4216651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虚拟页式存储管理和页式存储管理的区别：页式存储管理将所有页面都加载到内存当中</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25</a:t>
            </a:fld>
            <a:endParaRPr lang="zh-CN" altLang="en-US"/>
          </a:p>
        </p:txBody>
      </p:sp>
    </p:spTree>
    <p:extLst>
      <p:ext uri="{BB962C8B-B14F-4D97-AF65-F5344CB8AC3E}">
        <p14:creationId xmlns:p14="http://schemas.microsoft.com/office/powerpoint/2010/main" val="1687876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虚拟页式存储的地址转换与页式存储的地址转换机制完全一样，但是虚拟页式存储会在页表项中多一个标志位（驻留位），表征这一页是否在物理内存当中。如果不在，执行到查询页表项就会产生缺页异常，这个缺页异常就会由操作系统来接管。操作系统会将这一页调入内存，将该标志位置为有效。</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26</a:t>
            </a:fld>
            <a:endParaRPr lang="zh-CN" altLang="en-US"/>
          </a:p>
        </p:txBody>
      </p:sp>
    </p:spTree>
    <p:extLst>
      <p:ext uri="{BB962C8B-B14F-4D97-AF65-F5344CB8AC3E}">
        <p14:creationId xmlns:p14="http://schemas.microsoft.com/office/powerpoint/2010/main" val="2129496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32</a:t>
            </a:r>
            <a:r>
              <a:rPr lang="zh-CN" altLang="en-US"/>
              <a:t>位逻辑地址：</a:t>
            </a:r>
            <a:r>
              <a:rPr lang="en-US" altLang="zh-CN"/>
              <a:t>12</a:t>
            </a:r>
            <a:r>
              <a:rPr lang="zh-CN" altLang="en-US"/>
              <a:t>位的页内偏移，</a:t>
            </a:r>
            <a:r>
              <a:rPr lang="en-US" altLang="zh-CN"/>
              <a:t>2</a:t>
            </a:r>
            <a:r>
              <a:rPr lang="zh-CN" altLang="en-US"/>
              <a:t>个</a:t>
            </a:r>
            <a:r>
              <a:rPr lang="en-US" altLang="zh-CN"/>
              <a:t>10</a:t>
            </a:r>
            <a:r>
              <a:rPr lang="zh-CN" altLang="en-US"/>
              <a:t>位的二级页表项</a:t>
            </a:r>
            <a:endParaRPr lang="en-US" altLang="zh-CN"/>
          </a:p>
          <a:p>
            <a:r>
              <a:rPr lang="en-US" altLang="zh-CN"/>
              <a:t>32</a:t>
            </a:r>
            <a:r>
              <a:rPr lang="zh-CN" altLang="en-US"/>
              <a:t>位物理地址：</a:t>
            </a:r>
            <a:r>
              <a:rPr lang="en-US" altLang="zh-CN"/>
              <a:t>12</a:t>
            </a:r>
            <a:r>
              <a:rPr lang="zh-CN" altLang="en-US"/>
              <a:t>位的页内偏移，</a:t>
            </a:r>
            <a:r>
              <a:rPr lang="en-US" altLang="zh-CN"/>
              <a:t>20</a:t>
            </a:r>
            <a:r>
              <a:rPr lang="zh-CN" altLang="en-US"/>
              <a:t>位的物理页帧号</a:t>
            </a:r>
            <a:endParaRPr lang="en-US" altLang="zh-CN"/>
          </a:p>
          <a:p>
            <a:r>
              <a:rPr lang="zh-CN" altLang="en-US"/>
              <a:t>一级页表的基址存储在</a:t>
            </a:r>
            <a:r>
              <a:rPr lang="en-US" altLang="zh-CN"/>
              <a:t>CR3</a:t>
            </a:r>
            <a:r>
              <a:rPr lang="zh-CN" altLang="en-US"/>
              <a:t>寄存器中</a:t>
            </a:r>
            <a:endParaRPr lang="en-US" altLang="zh-CN"/>
          </a:p>
          <a:p>
            <a:r>
              <a:rPr lang="zh-CN" altLang="en-US"/>
              <a:t>一个页表项占</a:t>
            </a:r>
            <a:r>
              <a:rPr lang="en-US" altLang="zh-CN"/>
              <a:t>4</a:t>
            </a:r>
            <a:r>
              <a:rPr lang="zh-CN" altLang="en-US"/>
              <a:t>字节，一页</a:t>
            </a:r>
            <a:r>
              <a:rPr lang="en-US" altLang="zh-CN"/>
              <a:t>4KB</a:t>
            </a:r>
            <a:r>
              <a:rPr lang="zh-CN" altLang="en-US"/>
              <a:t>，即一页中有</a:t>
            </a:r>
            <a:r>
              <a:rPr lang="en-US" altLang="zh-CN"/>
              <a:t>1024</a:t>
            </a:r>
            <a:r>
              <a:rPr lang="zh-CN" altLang="en-US"/>
              <a:t>个页表项。其实从</a:t>
            </a:r>
            <a:r>
              <a:rPr lang="en-US" altLang="zh-CN"/>
              <a:t>Dir</a:t>
            </a:r>
            <a:r>
              <a:rPr lang="zh-CN" altLang="en-US"/>
              <a:t>为</a:t>
            </a:r>
            <a:r>
              <a:rPr lang="en-US" altLang="zh-CN"/>
              <a:t>10</a:t>
            </a:r>
            <a:r>
              <a:rPr lang="zh-CN" altLang="en-US"/>
              <a:t>位也可以看出一级页表有</a:t>
            </a:r>
            <a:r>
              <a:rPr lang="en-US" altLang="zh-CN"/>
              <a:t>1024</a:t>
            </a:r>
            <a:r>
              <a:rPr lang="zh-CN" altLang="en-US"/>
              <a:t>个页表项；从</a:t>
            </a:r>
            <a:r>
              <a:rPr lang="en-US" altLang="zh-CN"/>
              <a:t>Table</a:t>
            </a:r>
            <a:r>
              <a:rPr lang="zh-CN" altLang="en-US"/>
              <a:t>为</a:t>
            </a:r>
            <a:r>
              <a:rPr lang="en-US" altLang="zh-CN"/>
              <a:t>10</a:t>
            </a:r>
            <a:r>
              <a:rPr lang="zh-CN" altLang="en-US"/>
              <a:t>位可以看出二级页表有</a:t>
            </a:r>
            <a:r>
              <a:rPr lang="en-US" altLang="zh-CN"/>
              <a:t>1024</a:t>
            </a:r>
            <a:r>
              <a:rPr lang="zh-CN" altLang="en-US"/>
              <a:t>个页表项。</a:t>
            </a:r>
            <a:r>
              <a:rPr lang="en-US" altLang="zh-CN"/>
              <a:t>Dir</a:t>
            </a:r>
            <a:r>
              <a:rPr lang="zh-CN" altLang="en-US"/>
              <a:t>字段的值是一级页表的</a:t>
            </a:r>
            <a:r>
              <a:rPr lang="en-US" altLang="zh-CN"/>
              <a:t>index</a:t>
            </a:r>
            <a:r>
              <a:rPr lang="zh-CN" altLang="en-US"/>
              <a:t>（或</a:t>
            </a:r>
            <a:r>
              <a:rPr lang="en-US" altLang="zh-CN"/>
              <a:t>offset</a:t>
            </a:r>
            <a:r>
              <a:rPr lang="zh-CN" altLang="en-US"/>
              <a:t>），</a:t>
            </a:r>
            <a:r>
              <a:rPr lang="en-US" altLang="zh-CN"/>
              <a:t>Table</a:t>
            </a:r>
            <a:r>
              <a:rPr lang="zh-CN" altLang="en-US"/>
              <a:t>字段的值是二级页表的</a:t>
            </a:r>
            <a:r>
              <a:rPr lang="en-US" altLang="zh-CN"/>
              <a:t>index</a:t>
            </a:r>
            <a:r>
              <a:rPr lang="zh-CN" altLang="en-US"/>
              <a:t>（或</a:t>
            </a:r>
            <a:r>
              <a:rPr lang="en-US" altLang="zh-CN"/>
              <a:t>offset</a:t>
            </a:r>
            <a:r>
              <a:rPr lang="zh-CN" altLang="en-US"/>
              <a:t>）。</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29</a:t>
            </a:fld>
            <a:endParaRPr lang="zh-CN" altLang="en-US"/>
          </a:p>
        </p:txBody>
      </p:sp>
    </p:spTree>
    <p:extLst>
      <p:ext uri="{BB962C8B-B14F-4D97-AF65-F5344CB8AC3E}">
        <p14:creationId xmlns:p14="http://schemas.microsoft.com/office/powerpoint/2010/main" val="1917581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U</a:t>
            </a:r>
            <a:r>
              <a:rPr lang="zh-CN" altLang="en-US"/>
              <a:t>（用户态标志）：表征这一页表项是否可以在用户态访问，还是说只能是在内核态访问。</a:t>
            </a:r>
            <a:endParaRPr lang="en-US" altLang="zh-CN"/>
          </a:p>
          <a:p>
            <a:r>
              <a:rPr lang="en-US" altLang="zh-CN"/>
              <a:t>AVL(</a:t>
            </a:r>
            <a:r>
              <a:rPr lang="zh-CN" altLang="en-US"/>
              <a:t>保留位</a:t>
            </a:r>
            <a:r>
              <a:rPr lang="en-US" altLang="zh-CN"/>
              <a:t>)</a:t>
            </a:r>
            <a:r>
              <a:rPr lang="zh-CN" altLang="en-US"/>
              <a:t>：为了后续的改动留有空间。</a:t>
            </a:r>
            <a:endParaRPr lang="en-US" altLang="zh-CN"/>
          </a:p>
          <a:p>
            <a:r>
              <a:rPr lang="en-US" altLang="zh-CN"/>
              <a:t>CD</a:t>
            </a:r>
            <a:r>
              <a:rPr lang="zh-CN" altLang="en-US"/>
              <a:t>（</a:t>
            </a:r>
            <a:r>
              <a:rPr lang="en-US" altLang="zh-CN"/>
              <a:t>Cache Disabled</a:t>
            </a:r>
            <a:r>
              <a:rPr lang="zh-CN" altLang="en-US"/>
              <a:t>）：是否使用</a:t>
            </a:r>
            <a:r>
              <a:rPr lang="en-US" altLang="zh-CN"/>
              <a:t>Cache</a:t>
            </a:r>
            <a:r>
              <a:rPr lang="zh-CN" altLang="en-US"/>
              <a:t>，对于读写 </a:t>
            </a:r>
            <a:r>
              <a:rPr lang="en-US" altLang="zh-CN"/>
              <a:t>I/O</a:t>
            </a:r>
            <a:r>
              <a:rPr lang="zh-CN" altLang="en-US"/>
              <a:t>端口，实时性要求高，就不使能</a:t>
            </a:r>
            <a:r>
              <a:rPr lang="en-US" altLang="zh-CN"/>
              <a:t>Cache</a:t>
            </a:r>
            <a:r>
              <a:rPr lang="zh-CN" altLang="en-US"/>
              <a:t>了。</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30</a:t>
            </a:fld>
            <a:endParaRPr lang="zh-CN" altLang="en-US"/>
          </a:p>
        </p:txBody>
      </p:sp>
    </p:spTree>
    <p:extLst>
      <p:ext uri="{BB962C8B-B14F-4D97-AF65-F5344CB8AC3E}">
        <p14:creationId xmlns:p14="http://schemas.microsoft.com/office/powerpoint/2010/main" val="741244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未被映射的页的两种保存方法：</a:t>
            </a:r>
            <a:endParaRPr lang="en-US" altLang="zh-CN"/>
          </a:p>
          <a:p>
            <a:r>
              <a:rPr lang="en-US" altLang="zh-CN"/>
              <a:t>1.</a:t>
            </a:r>
            <a:r>
              <a:rPr lang="zh-CN" altLang="en-US"/>
              <a:t>设置一个分区，称为对换区（如</a:t>
            </a:r>
            <a:r>
              <a:rPr lang="en-US" altLang="zh-CN"/>
              <a:t>Linux</a:t>
            </a:r>
            <a:r>
              <a:rPr lang="zh-CN" altLang="en-US"/>
              <a:t>、</a:t>
            </a:r>
            <a:r>
              <a:rPr lang="en-US" altLang="zh-CN"/>
              <a:t>Unix</a:t>
            </a:r>
            <a:r>
              <a:rPr lang="zh-CN" altLang="en-US"/>
              <a:t>等）</a:t>
            </a:r>
            <a:endParaRPr lang="en-US" altLang="zh-CN"/>
          </a:p>
          <a:p>
            <a:r>
              <a:rPr lang="en-US" altLang="zh-CN"/>
              <a:t>2.</a:t>
            </a:r>
            <a:r>
              <a:rPr lang="zh-CN" altLang="en-US"/>
              <a:t>用一个文件来保存，采用特殊的格式存储未被映射的页面</a:t>
            </a:r>
            <a:endParaRPr lang="en-US" altLang="zh-CN"/>
          </a:p>
          <a:p>
            <a:endParaRPr lang="en-US" altLang="zh-CN"/>
          </a:p>
          <a:p>
            <a:r>
              <a:rPr lang="zh-CN" altLang="en-US"/>
              <a:t>上面</a:t>
            </a:r>
            <a:r>
              <a:rPr lang="en-US" altLang="zh-CN"/>
              <a:t>PPT</a:t>
            </a:r>
            <a:r>
              <a:rPr lang="zh-CN" altLang="en-US"/>
              <a:t>就是说代码段和动态加载的共享库程序段在外存中都各有存储的地方，不放到交换空间中；其它段则会放到交换空间中</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33</a:t>
            </a:fld>
            <a:endParaRPr lang="zh-CN" altLang="en-US"/>
          </a:p>
        </p:txBody>
      </p:sp>
    </p:spTree>
    <p:extLst>
      <p:ext uri="{BB962C8B-B14F-4D97-AF65-F5344CB8AC3E}">
        <p14:creationId xmlns:p14="http://schemas.microsoft.com/office/powerpoint/2010/main" val="943342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34</a:t>
            </a:fld>
            <a:endParaRPr lang="zh-CN" altLang="en-US"/>
          </a:p>
        </p:txBody>
      </p:sp>
    </p:spTree>
    <p:extLst>
      <p:ext uri="{BB962C8B-B14F-4D97-AF65-F5344CB8AC3E}">
        <p14:creationId xmlns:p14="http://schemas.microsoft.com/office/powerpoint/2010/main" val="1467874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a:t>用户如果直接面向各种各样的存储介质来编写程序，那么程序的通用性会很受限制，编程难度也会很高。而操作系统能抽象出地址空间，由操作系统来自动完成地址空间到实际存储单元的映射，用户见到的就是上面的抽象的地址空间。</a:t>
            </a:r>
            <a:endParaRPr lang="zh-CN" altLang="en-US" dirty="0"/>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5</a:t>
            </a:fld>
            <a:endParaRPr lang="zh-CN" altLang="en-US"/>
          </a:p>
        </p:txBody>
      </p:sp>
    </p:spTree>
    <p:extLst>
      <p:ext uri="{BB962C8B-B14F-4D97-AF65-F5344CB8AC3E}">
        <p14:creationId xmlns:p14="http://schemas.microsoft.com/office/powerpoint/2010/main" val="2604809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交换的单位是一个进程的整个地址空间</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6</a:t>
            </a:fld>
            <a:endParaRPr lang="zh-CN" altLang="en-US"/>
          </a:p>
        </p:txBody>
      </p:sp>
    </p:spTree>
    <p:extLst>
      <p:ext uri="{BB962C8B-B14F-4D97-AF65-F5344CB8AC3E}">
        <p14:creationId xmlns:p14="http://schemas.microsoft.com/office/powerpoint/2010/main" val="1202903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解释一下另一种调用方法：</a:t>
            </a:r>
            <a:endParaRPr lang="en-US" altLang="zh-CN"/>
          </a:p>
          <a:p>
            <a:r>
              <a:rPr lang="zh-CN" altLang="en-US"/>
              <a:t>相比于</a:t>
            </a:r>
            <a:r>
              <a:rPr lang="en-US" altLang="zh-CN"/>
              <a:t>B</a:t>
            </a:r>
            <a:r>
              <a:rPr lang="zh-CN" altLang="en-US"/>
              <a:t>与</a:t>
            </a:r>
            <a:r>
              <a:rPr lang="en-US" altLang="zh-CN"/>
              <a:t>C</a:t>
            </a:r>
            <a:r>
              <a:rPr lang="zh-CN" altLang="en-US"/>
              <a:t>分为一组，</a:t>
            </a:r>
            <a:r>
              <a:rPr lang="en-US" altLang="zh-CN"/>
              <a:t>B</a:t>
            </a:r>
            <a:r>
              <a:rPr lang="zh-CN" altLang="en-US"/>
              <a:t>、</a:t>
            </a:r>
            <a:r>
              <a:rPr lang="en-US" altLang="zh-CN"/>
              <a:t>E</a:t>
            </a:r>
            <a:r>
              <a:rPr lang="zh-CN" altLang="en-US"/>
              <a:t>、</a:t>
            </a:r>
            <a:r>
              <a:rPr lang="en-US" altLang="zh-CN"/>
              <a:t>F</a:t>
            </a:r>
            <a:r>
              <a:rPr lang="zh-CN" altLang="en-US"/>
              <a:t>之间也互不存在调用关系，且大小更为接近，将</a:t>
            </a:r>
            <a:r>
              <a:rPr lang="en-US" altLang="zh-CN"/>
              <a:t>B</a:t>
            </a:r>
            <a:r>
              <a:rPr lang="zh-CN" altLang="en-US"/>
              <a:t>、</a:t>
            </a:r>
            <a:r>
              <a:rPr lang="en-US" altLang="zh-CN"/>
              <a:t>E</a:t>
            </a:r>
            <a:r>
              <a:rPr lang="zh-CN" altLang="en-US"/>
              <a:t>、</a:t>
            </a:r>
            <a:r>
              <a:rPr lang="en-US" altLang="zh-CN"/>
              <a:t>F</a:t>
            </a:r>
            <a:r>
              <a:rPr lang="zh-CN" altLang="en-US"/>
              <a:t>分为一组更能节省空间。此时，</a:t>
            </a:r>
            <a:r>
              <a:rPr lang="en-US" altLang="zh-CN"/>
              <a:t>C</a:t>
            </a:r>
            <a:r>
              <a:rPr lang="zh-CN" altLang="en-US"/>
              <a:t>和</a:t>
            </a:r>
            <a:r>
              <a:rPr lang="en-US" altLang="zh-CN"/>
              <a:t>D</a:t>
            </a:r>
            <a:r>
              <a:rPr lang="zh-CN" altLang="en-US"/>
              <a:t>分为一组，互不调用，大小相同。所以整体上更加节省内存空间。</a:t>
            </a:r>
            <a:endParaRPr lang="en-US" altLang="zh-CN"/>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9</a:t>
            </a:fld>
            <a:endParaRPr lang="zh-CN" altLang="en-US"/>
          </a:p>
        </p:txBody>
      </p:sp>
    </p:spTree>
    <p:extLst>
      <p:ext uri="{BB962C8B-B14F-4D97-AF65-F5344CB8AC3E}">
        <p14:creationId xmlns:p14="http://schemas.microsoft.com/office/powerpoint/2010/main" val="1948493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虚拟存储希望达到的效果：只让一部分程序加载到内存当中，这时候就可以让程序运行，这是和以前不一样的，以前要是想让一个程序运行就必须把整个进程加载到地址空间当中。</a:t>
            </a:r>
            <a:endParaRPr lang="en-US" altLang="zh-CN"/>
          </a:p>
          <a:p>
            <a:endParaRPr lang="en-US" altLang="zh-CN"/>
          </a:p>
          <a:p>
            <a:r>
              <a:rPr lang="en-US" altLang="zh-CN"/>
              <a:t>PPT</a:t>
            </a:r>
            <a:r>
              <a:rPr lang="zh-CN" altLang="en-US"/>
              <a:t>中讲的两点，简而言之就是：“把哪些东西放进来”和“把哪些东西放出去”两件事。</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16</a:t>
            </a:fld>
            <a:endParaRPr lang="zh-CN" altLang="en-US"/>
          </a:p>
        </p:txBody>
      </p:sp>
    </p:spTree>
    <p:extLst>
      <p:ext uri="{BB962C8B-B14F-4D97-AF65-F5344CB8AC3E}">
        <p14:creationId xmlns:p14="http://schemas.microsoft.com/office/powerpoint/2010/main" val="3572778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一个</a:t>
            </a:r>
            <a:r>
              <a:rPr lang="en-US" altLang="zh-CN"/>
              <a:t>int</a:t>
            </a:r>
            <a:r>
              <a:rPr lang="zh-CN" altLang="en-US"/>
              <a:t>数占</a:t>
            </a:r>
            <a:r>
              <a:rPr lang="en-US" altLang="zh-CN"/>
              <a:t>4</a:t>
            </a:r>
            <a:r>
              <a:rPr lang="zh-CN" altLang="en-US"/>
              <a:t>个字节</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18</a:t>
            </a:fld>
            <a:endParaRPr lang="zh-CN" altLang="en-US"/>
          </a:p>
        </p:txBody>
      </p:sp>
    </p:spTree>
    <p:extLst>
      <p:ext uri="{BB962C8B-B14F-4D97-AF65-F5344CB8AC3E}">
        <p14:creationId xmlns:p14="http://schemas.microsoft.com/office/powerpoint/2010/main" val="740756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19</a:t>
            </a:fld>
            <a:endParaRPr lang="zh-CN" altLang="en-US"/>
          </a:p>
        </p:txBody>
      </p:sp>
    </p:spTree>
    <p:extLst>
      <p:ext uri="{BB962C8B-B14F-4D97-AF65-F5344CB8AC3E}">
        <p14:creationId xmlns:p14="http://schemas.microsoft.com/office/powerpoint/2010/main" val="1784424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原来的加载（没有虚拟存储的加载）是把整个进程的地址空间内容全部加载进内存。</a:t>
            </a:r>
            <a:endParaRPr lang="en-US" altLang="zh-CN"/>
          </a:p>
          <a:p>
            <a:endParaRPr lang="zh-CN" altLang="en-US"/>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21</a:t>
            </a:fld>
            <a:endParaRPr lang="zh-CN" altLang="en-US"/>
          </a:p>
        </p:txBody>
      </p:sp>
    </p:spTree>
    <p:extLst>
      <p:ext uri="{BB962C8B-B14F-4D97-AF65-F5344CB8AC3E}">
        <p14:creationId xmlns:p14="http://schemas.microsoft.com/office/powerpoint/2010/main" val="911380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抽象的虚拟的地址空间会映射到物理内存或者是磁盘</a:t>
            </a:r>
            <a:endParaRPr lang="en-US" altLang="zh-CN"/>
          </a:p>
          <a:p>
            <a:endParaRPr lang="en-US" altLang="zh-CN"/>
          </a:p>
          <a:p>
            <a:r>
              <a:rPr lang="zh-CN" altLang="en-US"/>
              <a:t>相比于交换技术是把整个进程地址空间全换出去，虚拟存储可以把一部分换出去，从而使得可用的空间更大</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22</a:t>
            </a:fld>
            <a:endParaRPr lang="zh-CN" altLang="en-US"/>
          </a:p>
        </p:txBody>
      </p:sp>
    </p:spTree>
    <p:extLst>
      <p:ext uri="{BB962C8B-B14F-4D97-AF65-F5344CB8AC3E}">
        <p14:creationId xmlns:p14="http://schemas.microsoft.com/office/powerpoint/2010/main" val="2224615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2018/12/10</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2018/12/10</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2018/12/10</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2018/12/10</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2018/12/10</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2018/12/10</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2018/12/10</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2018/12/10</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2018/12/10</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2018/12/10</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2018/12/10</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背景1.jpg"/>
          <p:cNvPicPr>
            <a:picLocks noChangeAspect="1"/>
          </p:cNvPicPr>
          <p:nvPr userDrawn="1"/>
        </p:nvPicPr>
        <p:blipFill>
          <a:blip r:embed="rId13" cstate="print"/>
          <a:stretch>
            <a:fillRect/>
          </a:stretch>
        </p:blipFill>
        <p:spPr>
          <a:xfrm>
            <a:off x="122" y="782"/>
            <a:ext cx="9143756" cy="514193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
          <p:cNvSpPr txBox="1">
            <a:spLocks noChangeArrowheads="1"/>
          </p:cNvSpPr>
          <p:nvPr/>
        </p:nvSpPr>
        <p:spPr>
          <a:xfrm>
            <a:off x="642910" y="1571618"/>
            <a:ext cx="7696200" cy="536575"/>
          </a:xfrm>
          <a:prstGeom prst="rect">
            <a:avLst/>
          </a:prstGeom>
        </p:spPr>
        <p:txBody>
          <a:bodyPr lIns="0" tIns="0" rIns="0" bIns="0" anchor="t"/>
          <a:lstStyle/>
          <a:p>
            <a:pPr marL="0" marR="0" lvl="0" indent="0" algn="ctr" defTabSz="449263" rtl="0" eaLnBrk="1" fontAlgn="auto" latinLnBrk="0" hangingPunct="1">
              <a:lnSpc>
                <a:spcPct val="95000"/>
              </a:lnSpc>
              <a:spcBef>
                <a:spcPct val="0"/>
              </a:spcBef>
              <a:spcAft>
                <a:spcPts val="0"/>
              </a:spcAft>
              <a:buClrTx/>
              <a:buSzTx/>
              <a:buFontTx/>
              <a:buNone/>
              <a:tabLst/>
              <a:defRPr/>
            </a:pPr>
            <a:r>
              <a:rPr kumimoji="0" lang="zh-CN" altLang="en-US" sz="4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宋体" charset="0"/>
                <a:sym typeface="Times New Roman" charset="0"/>
              </a:rPr>
              <a:t>操作系统</a:t>
            </a:r>
          </a:p>
        </p:txBody>
      </p:sp>
      <p:sp>
        <p:nvSpPr>
          <p:cNvPr id="14" name="Rectangle 2"/>
          <p:cNvSpPr txBox="1">
            <a:spLocks noChangeArrowheads="1"/>
          </p:cNvSpPr>
          <p:nvPr/>
        </p:nvSpPr>
        <p:spPr>
          <a:xfrm>
            <a:off x="1311252" y="2643195"/>
            <a:ext cx="6323012" cy="1071563"/>
          </a:xfrm>
          <a:prstGeom prst="rect">
            <a:avLst/>
          </a:prstGeom>
        </p:spPr>
        <p:txBody>
          <a:bodyPr lIns="0" tIns="0" rIns="0" bIns="0"/>
          <a:lstStyle/>
          <a:p>
            <a:pPr algn="ctr" defTabSz="449263">
              <a:lnSpc>
                <a:spcPct val="95000"/>
              </a:lnSpc>
              <a:spcBef>
                <a:spcPct val="0"/>
              </a:spcBef>
            </a:pPr>
            <a:r>
              <a:rPr lang="zh-CN" altLang="en-US" sz="2400" b="1" dirty="0">
                <a:solidFill>
                  <a:srgbClr val="11576A"/>
                </a:solidFill>
                <a:latin typeface="微软雅黑" pitchFamily="34" charset="-122"/>
                <a:ea typeface="微软雅黑" pitchFamily="34" charset="-122"/>
                <a:cs typeface="宋体" charset="0"/>
                <a:sym typeface="Times New Roman" charset="0"/>
              </a:rPr>
              <a:t>第八讲</a:t>
            </a:r>
          </a:p>
          <a:p>
            <a:pPr algn="ctr" defTabSz="449263">
              <a:lnSpc>
                <a:spcPct val="95000"/>
              </a:lnSpc>
              <a:spcBef>
                <a:spcPct val="0"/>
              </a:spcBef>
            </a:pPr>
            <a:r>
              <a:rPr lang="zh-CN" altLang="en-US" sz="2400" b="1" dirty="0">
                <a:solidFill>
                  <a:srgbClr val="11576A"/>
                </a:solidFill>
                <a:latin typeface="微软雅黑" pitchFamily="34" charset="-122"/>
                <a:ea typeface="微软雅黑" pitchFamily="34" charset="-122"/>
                <a:cs typeface="宋体" charset="0"/>
                <a:sym typeface="Times New Roman" charset="0"/>
              </a:rPr>
              <a:t>虚拟存储概念</a:t>
            </a:r>
          </a:p>
        </p:txBody>
      </p:sp>
    </p:spTree>
    <p:extLst>
      <p:ext uri="{BB962C8B-B14F-4D97-AF65-F5344CB8AC3E}">
        <p14:creationId xmlns:p14="http://schemas.microsoft.com/office/powerpoint/2010/main" val="3636900022"/>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3143240" y="214296"/>
            <a:ext cx="3156654" cy="553998"/>
          </a:xfrm>
          <a:prstGeom prst="rect">
            <a:avLst/>
          </a:prstGeom>
          <a:noFill/>
          <a:effectLst/>
        </p:spPr>
        <p:txBody>
          <a:bodyPr wrap="square" rtlCol="0">
            <a:spAutoFit/>
          </a:bodyPr>
          <a:lstStyle/>
          <a:p>
            <a:r>
              <a:rPr lang="zh-CN" altLang="en-US" sz="3000" b="1" dirty="0">
                <a:solidFill>
                  <a:srgbClr val="11576A"/>
                </a:solidFill>
                <a:latin typeface="微软雅黑" pitchFamily="34" charset="-122"/>
                <a:ea typeface="微软雅黑" pitchFamily="34" charset="-122"/>
                <a:sym typeface="MS PGothic" charset="0"/>
              </a:rPr>
              <a:t>覆盖技术的不足</a:t>
            </a:r>
          </a:p>
        </p:txBody>
      </p:sp>
      <p:grpSp>
        <p:nvGrpSpPr>
          <p:cNvPr id="4" name="组合 3"/>
          <p:cNvGrpSpPr/>
          <p:nvPr/>
        </p:nvGrpSpPr>
        <p:grpSpPr>
          <a:xfrm>
            <a:off x="261030" y="1085048"/>
            <a:ext cx="3799944" cy="3044457"/>
            <a:chOff x="261030" y="1085048"/>
            <a:chExt cx="3799944" cy="3044457"/>
          </a:xfrm>
        </p:grpSpPr>
        <p:pic>
          <p:nvPicPr>
            <p:cNvPr id="10" name="Picture 4" descr="turbopascal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355" y="1085048"/>
              <a:ext cx="3772619" cy="23574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Box 10"/>
            <p:cNvSpPr txBox="1"/>
            <p:nvPr/>
          </p:nvSpPr>
          <p:spPr>
            <a:xfrm>
              <a:off x="261030" y="3544730"/>
              <a:ext cx="3761654" cy="584775"/>
            </a:xfrm>
            <a:prstGeom prst="rect">
              <a:avLst/>
            </a:prstGeom>
            <a:noFill/>
            <a:effectLst/>
          </p:spPr>
          <p:txBody>
            <a:bodyPr wrap="square" rtlCol="0">
              <a:spAutoFit/>
            </a:bodyPr>
            <a:lstStyle/>
            <a:p>
              <a:pPr algn="ctr"/>
              <a:r>
                <a:rPr lang="zh-CN" altLang="en-US" sz="1600" b="1" dirty="0">
                  <a:solidFill>
                    <a:srgbClr val="11576A"/>
                  </a:solidFill>
                  <a:latin typeface="微软雅黑" pitchFamily="34" charset="-122"/>
                  <a:ea typeface="微软雅黑" pitchFamily="34" charset="-122"/>
                  <a:sym typeface="MS PGothic" charset="0"/>
                </a:rPr>
                <a:t>Turbo Pascal的Overlay系统单元</a:t>
              </a:r>
              <a:endParaRPr lang="en-US" altLang="zh-CN" sz="1600" b="1" dirty="0">
                <a:solidFill>
                  <a:srgbClr val="11576A"/>
                </a:solidFill>
                <a:latin typeface="微软雅黑" pitchFamily="34" charset="-122"/>
                <a:ea typeface="微软雅黑" pitchFamily="34" charset="-122"/>
                <a:sym typeface="MS PGothic" charset="0"/>
              </a:endParaRPr>
            </a:p>
            <a:p>
              <a:pPr algn="ctr"/>
              <a:r>
                <a:rPr lang="zh-CN" altLang="en-US" sz="1600" b="1" dirty="0">
                  <a:solidFill>
                    <a:srgbClr val="11576A"/>
                  </a:solidFill>
                  <a:latin typeface="微软雅黑" pitchFamily="34" charset="-122"/>
                  <a:ea typeface="微软雅黑" pitchFamily="34" charset="-122"/>
                  <a:sym typeface="MS PGothic" charset="0"/>
                </a:rPr>
                <a:t>支持程序员控制的覆盖技术</a:t>
              </a:r>
            </a:p>
          </p:txBody>
        </p:sp>
      </p:grpSp>
      <p:grpSp>
        <p:nvGrpSpPr>
          <p:cNvPr id="2" name="组合 1"/>
          <p:cNvGrpSpPr/>
          <p:nvPr/>
        </p:nvGrpSpPr>
        <p:grpSpPr>
          <a:xfrm>
            <a:off x="4082744" y="987574"/>
            <a:ext cx="5538705" cy="1449452"/>
            <a:chOff x="852462" y="858374"/>
            <a:chExt cx="5791240" cy="1449452"/>
          </a:xfrm>
        </p:grpSpPr>
        <p:sp>
          <p:nvSpPr>
            <p:cNvPr id="83" name="TextBox 82"/>
            <p:cNvSpPr txBox="1"/>
            <p:nvPr/>
          </p:nvSpPr>
          <p:spPr>
            <a:xfrm>
              <a:off x="852462" y="858374"/>
              <a:ext cx="2469134" cy="400110"/>
            </a:xfrm>
            <a:prstGeom prst="rect">
              <a:avLst/>
            </a:prstGeom>
            <a:noFill/>
            <a:effectLst/>
          </p:spPr>
          <p:txBody>
            <a:bodyPr wrap="square" rtlCol="0">
              <a:spAutoFit/>
            </a:bodyPr>
            <a:lstStyle/>
            <a:p>
              <a:pPr indent="-285750">
                <a:spcBef>
                  <a:spcPct val="50000"/>
                </a:spcBef>
                <a:buSzPct val="100000"/>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sym typeface="MS PGothic" charset="0"/>
                </a:rPr>
                <a:t>增加编程困难</a:t>
              </a:r>
              <a:endParaRPr lang="en-US" altLang="zh-CN" sz="2000" b="1" dirty="0">
                <a:solidFill>
                  <a:srgbClr val="11576A"/>
                </a:solidFill>
                <a:latin typeface="微软雅黑" pitchFamily="34" charset="-122"/>
                <a:ea typeface="微软雅黑" pitchFamily="34" charset="-122"/>
                <a:sym typeface="MS PGothic" charset="0"/>
              </a:endParaRPr>
            </a:p>
          </p:txBody>
        </p:sp>
        <p:pic>
          <p:nvPicPr>
            <p:cNvPr id="14" name="图片 13" descr="小点1.png"/>
            <p:cNvPicPr>
              <a:picLocks noChangeAspect="1"/>
            </p:cNvPicPr>
            <p:nvPr/>
          </p:nvPicPr>
          <p:blipFill>
            <a:blip r:embed="rId3" cstate="print"/>
            <a:stretch>
              <a:fillRect/>
            </a:stretch>
          </p:blipFill>
          <p:spPr>
            <a:xfrm>
              <a:off x="1251380" y="2036088"/>
              <a:ext cx="151066" cy="148997"/>
            </a:xfrm>
            <a:prstGeom prst="rect">
              <a:avLst/>
            </a:prstGeom>
            <a:effectLst/>
          </p:spPr>
        </p:pic>
        <p:pic>
          <p:nvPicPr>
            <p:cNvPr id="15" name="图片 14" descr="小点1.png"/>
            <p:cNvPicPr>
              <a:picLocks noChangeAspect="1"/>
            </p:cNvPicPr>
            <p:nvPr/>
          </p:nvPicPr>
          <p:blipFill>
            <a:blip r:embed="rId3" cstate="print"/>
            <a:stretch>
              <a:fillRect/>
            </a:stretch>
          </p:blipFill>
          <p:spPr>
            <a:xfrm>
              <a:off x="1251380" y="1324555"/>
              <a:ext cx="151066" cy="148997"/>
            </a:xfrm>
            <a:prstGeom prst="rect">
              <a:avLst/>
            </a:prstGeom>
            <a:effectLst/>
          </p:spPr>
        </p:pic>
        <p:sp>
          <p:nvSpPr>
            <p:cNvPr id="12" name="TextBox 11"/>
            <p:cNvSpPr txBox="1"/>
            <p:nvPr/>
          </p:nvSpPr>
          <p:spPr>
            <a:xfrm>
              <a:off x="1401521" y="1311004"/>
              <a:ext cx="5242181" cy="577530"/>
            </a:xfrm>
            <a:prstGeom prst="rect">
              <a:avLst/>
            </a:prstGeom>
            <a:noFill/>
            <a:effectLst/>
          </p:spPr>
          <p:txBody>
            <a:bodyPr wrap="square" rtlCol="0">
              <a:spAutoFit/>
            </a:bodyPr>
            <a:lstStyle/>
            <a:p>
              <a:pPr indent="-285750">
                <a:lnSpc>
                  <a:spcPts val="1300"/>
                </a:lnSpc>
                <a:spcBef>
                  <a:spcPct val="50000"/>
                </a:spcBef>
                <a:buSzPct val="100000"/>
              </a:pPr>
              <a:r>
                <a:rPr lang="zh-CN" altLang="en-US" b="1" dirty="0">
                  <a:solidFill>
                    <a:srgbClr val="FF0000"/>
                  </a:solidFill>
                  <a:latin typeface="微软雅黑" pitchFamily="34" charset="-122"/>
                  <a:ea typeface="微软雅黑" pitchFamily="34" charset="-122"/>
                  <a:sym typeface="MS PGothic" charset="0"/>
                </a:rPr>
                <a:t>需程序员划分功能模块，</a:t>
              </a:r>
              <a:endParaRPr lang="en-US" altLang="zh-CN" b="1" dirty="0">
                <a:solidFill>
                  <a:srgbClr val="FF0000"/>
                </a:solidFill>
                <a:latin typeface="微软雅黑" pitchFamily="34" charset="-122"/>
                <a:ea typeface="微软雅黑" pitchFamily="34" charset="-122"/>
                <a:sym typeface="MS PGothic" charset="0"/>
              </a:endParaRPr>
            </a:p>
            <a:p>
              <a:pPr indent="-285750">
                <a:lnSpc>
                  <a:spcPts val="1300"/>
                </a:lnSpc>
                <a:spcBef>
                  <a:spcPct val="50000"/>
                </a:spcBef>
                <a:buSzPct val="100000"/>
              </a:pPr>
              <a:r>
                <a:rPr lang="zh-CN" altLang="en-US" b="1" dirty="0">
                  <a:solidFill>
                    <a:srgbClr val="FF0000"/>
                  </a:solidFill>
                  <a:latin typeface="微软雅黑" pitchFamily="34" charset="-122"/>
                  <a:ea typeface="微软雅黑" pitchFamily="34" charset="-122"/>
                  <a:sym typeface="MS PGothic" charset="0"/>
                </a:rPr>
                <a:t>并确定模块间的覆盖关系</a:t>
              </a:r>
              <a:endParaRPr lang="en-US" altLang="zh-CN" b="1" dirty="0">
                <a:solidFill>
                  <a:srgbClr val="FF0000"/>
                </a:solidFill>
                <a:latin typeface="微软雅黑" pitchFamily="34" charset="-122"/>
                <a:ea typeface="微软雅黑" pitchFamily="34" charset="-122"/>
                <a:sym typeface="MS PGothic" charset="0"/>
              </a:endParaRPr>
            </a:p>
          </p:txBody>
        </p:sp>
        <p:sp>
          <p:nvSpPr>
            <p:cNvPr id="17" name="TextBox 16"/>
            <p:cNvSpPr txBox="1"/>
            <p:nvPr/>
          </p:nvSpPr>
          <p:spPr>
            <a:xfrm>
              <a:off x="1397899" y="1938494"/>
              <a:ext cx="2670331" cy="369332"/>
            </a:xfrm>
            <a:prstGeom prst="rect">
              <a:avLst/>
            </a:prstGeom>
            <a:noFill/>
            <a:effectLst/>
          </p:spPr>
          <p:txBody>
            <a:bodyPr wrap="square" rtlCol="0">
              <a:spAutoFit/>
            </a:bodyPr>
            <a:lstStyle/>
            <a:p>
              <a:pPr indent="-285750">
                <a:spcBef>
                  <a:spcPct val="50000"/>
                </a:spcBef>
                <a:buSzPct val="100000"/>
              </a:pPr>
              <a:r>
                <a:rPr lang="zh-CN" altLang="en-US" b="1" dirty="0">
                  <a:solidFill>
                    <a:srgbClr val="11576A"/>
                  </a:solidFill>
                  <a:latin typeface="微软雅黑" pitchFamily="34" charset="-122"/>
                  <a:ea typeface="微软雅黑" pitchFamily="34" charset="-122"/>
                  <a:sym typeface="MS PGothic" charset="0"/>
                </a:rPr>
                <a:t>增加了编程的复杂度；</a:t>
              </a:r>
            </a:p>
          </p:txBody>
        </p:sp>
      </p:grpSp>
      <p:grpSp>
        <p:nvGrpSpPr>
          <p:cNvPr id="3" name="组合 2"/>
          <p:cNvGrpSpPr/>
          <p:nvPr/>
        </p:nvGrpSpPr>
        <p:grpSpPr>
          <a:xfrm>
            <a:off x="4075932" y="2482676"/>
            <a:ext cx="2931637" cy="1205102"/>
            <a:chOff x="845649" y="2565543"/>
            <a:chExt cx="2891387" cy="1205102"/>
          </a:xfrm>
        </p:grpSpPr>
        <p:pic>
          <p:nvPicPr>
            <p:cNvPr id="8" name="图片 7" descr="小点1.png"/>
            <p:cNvPicPr>
              <a:picLocks noChangeAspect="1"/>
            </p:cNvPicPr>
            <p:nvPr/>
          </p:nvPicPr>
          <p:blipFill>
            <a:blip r:embed="rId3" cstate="print"/>
            <a:stretch>
              <a:fillRect/>
            </a:stretch>
          </p:blipFill>
          <p:spPr>
            <a:xfrm>
              <a:off x="1236387" y="3528361"/>
              <a:ext cx="151066" cy="148997"/>
            </a:xfrm>
            <a:prstGeom prst="rect">
              <a:avLst/>
            </a:prstGeom>
            <a:effectLst/>
          </p:spPr>
        </p:pic>
        <p:pic>
          <p:nvPicPr>
            <p:cNvPr id="9" name="图片 8" descr="小点1.png"/>
            <p:cNvPicPr>
              <a:picLocks noChangeAspect="1"/>
            </p:cNvPicPr>
            <p:nvPr/>
          </p:nvPicPr>
          <p:blipFill>
            <a:blip r:embed="rId3" cstate="print"/>
            <a:stretch>
              <a:fillRect/>
            </a:stretch>
          </p:blipFill>
          <p:spPr>
            <a:xfrm>
              <a:off x="1236387" y="3086980"/>
              <a:ext cx="151066" cy="148997"/>
            </a:xfrm>
            <a:prstGeom prst="rect">
              <a:avLst/>
            </a:prstGeom>
            <a:effectLst/>
          </p:spPr>
        </p:pic>
        <p:sp>
          <p:nvSpPr>
            <p:cNvPr id="18" name="TextBox 17"/>
            <p:cNvSpPr txBox="1"/>
            <p:nvPr/>
          </p:nvSpPr>
          <p:spPr>
            <a:xfrm>
              <a:off x="845649" y="2565543"/>
              <a:ext cx="2154715" cy="400110"/>
            </a:xfrm>
            <a:prstGeom prst="rect">
              <a:avLst/>
            </a:prstGeom>
            <a:noFill/>
            <a:effectLst/>
          </p:spPr>
          <p:txBody>
            <a:bodyPr wrap="square" rtlCol="0">
              <a:spAutoFit/>
            </a:bodyPr>
            <a:lstStyle/>
            <a:p>
              <a:pPr indent="-285750">
                <a:spcBef>
                  <a:spcPct val="50000"/>
                </a:spcBef>
                <a:buSzPct val="100000"/>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sym typeface="MS PGothic" charset="0"/>
                </a:rPr>
                <a:t>增加执行时间</a:t>
              </a:r>
              <a:endParaRPr lang="zh-CN" altLang="en-US" b="1" dirty="0">
                <a:solidFill>
                  <a:srgbClr val="11576A"/>
                </a:solidFill>
                <a:latin typeface="微软雅黑" pitchFamily="34" charset="-122"/>
                <a:ea typeface="微软雅黑" pitchFamily="34" charset="-122"/>
                <a:sym typeface="MS PGothic" charset="0"/>
              </a:endParaRPr>
            </a:p>
          </p:txBody>
        </p:sp>
        <p:sp>
          <p:nvSpPr>
            <p:cNvPr id="19" name="TextBox 18"/>
            <p:cNvSpPr txBox="1"/>
            <p:nvPr/>
          </p:nvSpPr>
          <p:spPr>
            <a:xfrm>
              <a:off x="1379582" y="2988236"/>
              <a:ext cx="2357454" cy="369332"/>
            </a:xfrm>
            <a:prstGeom prst="rect">
              <a:avLst/>
            </a:prstGeom>
            <a:noFill/>
            <a:effectLst/>
          </p:spPr>
          <p:txBody>
            <a:bodyPr wrap="square" rtlCol="0">
              <a:spAutoFit/>
            </a:bodyPr>
            <a:lstStyle/>
            <a:p>
              <a:pPr indent="-285750">
                <a:spcBef>
                  <a:spcPct val="50000"/>
                </a:spcBef>
                <a:buSzPct val="100000"/>
              </a:pPr>
              <a:r>
                <a:rPr lang="zh-CN" altLang="en-US" b="1" dirty="0">
                  <a:solidFill>
                    <a:srgbClr val="11576A"/>
                  </a:solidFill>
                  <a:latin typeface="微软雅黑" pitchFamily="34" charset="-122"/>
                  <a:ea typeface="微软雅黑" pitchFamily="34" charset="-122"/>
                  <a:sym typeface="MS PGothic" charset="0"/>
                </a:rPr>
                <a:t>从外存装入覆盖模块</a:t>
              </a:r>
              <a:endParaRPr lang="en-US" altLang="zh-CN" b="1" dirty="0">
                <a:solidFill>
                  <a:srgbClr val="11576A"/>
                </a:solidFill>
                <a:latin typeface="微软雅黑" pitchFamily="34" charset="-122"/>
                <a:ea typeface="微软雅黑" pitchFamily="34" charset="-122"/>
                <a:sym typeface="MS PGothic" charset="0"/>
              </a:endParaRPr>
            </a:p>
          </p:txBody>
        </p:sp>
        <p:sp>
          <p:nvSpPr>
            <p:cNvPr id="20" name="TextBox 19"/>
            <p:cNvSpPr txBox="1"/>
            <p:nvPr/>
          </p:nvSpPr>
          <p:spPr>
            <a:xfrm>
              <a:off x="1379582" y="3401313"/>
              <a:ext cx="1440335" cy="369332"/>
            </a:xfrm>
            <a:prstGeom prst="rect">
              <a:avLst/>
            </a:prstGeom>
            <a:noFill/>
            <a:effectLst/>
          </p:spPr>
          <p:txBody>
            <a:bodyPr wrap="square" rtlCol="0">
              <a:spAutoFit/>
            </a:bodyPr>
            <a:lstStyle/>
            <a:p>
              <a:pPr indent="-285750">
                <a:spcBef>
                  <a:spcPct val="50000"/>
                </a:spcBef>
                <a:buSzPct val="100000"/>
              </a:pPr>
              <a:r>
                <a:rPr lang="zh-CN" altLang="en-US" b="1" dirty="0">
                  <a:solidFill>
                    <a:srgbClr val="FF0000"/>
                  </a:solidFill>
                  <a:latin typeface="微软雅黑" pitchFamily="34" charset="-122"/>
                  <a:ea typeface="微软雅黑" pitchFamily="34" charset="-122"/>
                  <a:sym typeface="MS PGothic" charset="0"/>
                </a:rPr>
                <a:t>时间换空间</a:t>
              </a:r>
            </a:p>
          </p:txBody>
        </p:sp>
      </p:grpSp>
    </p:spTree>
    <p:extLst>
      <p:ext uri="{BB962C8B-B14F-4D97-AF65-F5344CB8AC3E}">
        <p14:creationId xmlns:p14="http://schemas.microsoft.com/office/powerpoint/2010/main" val="20607741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3701362" y="214296"/>
            <a:ext cx="1871902" cy="553998"/>
          </a:xfrm>
          <a:prstGeom prst="rect">
            <a:avLst/>
          </a:prstGeom>
          <a:noFill/>
          <a:effectLst/>
        </p:spPr>
        <p:txBody>
          <a:bodyPr wrap="square" rtlCol="0">
            <a:spAutoFit/>
          </a:bodyPr>
          <a:lstStyle/>
          <a:p>
            <a:r>
              <a:rPr lang="zh-CN" altLang="en-US" sz="3000" b="1" dirty="0">
                <a:solidFill>
                  <a:srgbClr val="11576A"/>
                </a:solidFill>
                <a:latin typeface="微软雅黑" pitchFamily="34" charset="-122"/>
                <a:ea typeface="微软雅黑" pitchFamily="34" charset="-122"/>
                <a:sym typeface="MS PGothic" charset="0"/>
              </a:rPr>
              <a:t>交换技术</a:t>
            </a:r>
          </a:p>
        </p:txBody>
      </p:sp>
      <p:grpSp>
        <p:nvGrpSpPr>
          <p:cNvPr id="2" name="组合 1"/>
          <p:cNvGrpSpPr/>
          <p:nvPr/>
        </p:nvGrpSpPr>
        <p:grpSpPr>
          <a:xfrm>
            <a:off x="852462" y="1063645"/>
            <a:ext cx="5951786" cy="788025"/>
            <a:chOff x="852462" y="1063645"/>
            <a:chExt cx="5951786" cy="788025"/>
          </a:xfrm>
        </p:grpSpPr>
        <p:sp>
          <p:nvSpPr>
            <p:cNvPr id="83" name="TextBox 82"/>
            <p:cNvSpPr txBox="1"/>
            <p:nvPr/>
          </p:nvSpPr>
          <p:spPr>
            <a:xfrm>
              <a:off x="852462" y="1063645"/>
              <a:ext cx="1433522" cy="400110"/>
            </a:xfrm>
            <a:prstGeom prst="rect">
              <a:avLst/>
            </a:prstGeom>
            <a:noFill/>
            <a:effectLst/>
          </p:spPr>
          <p:txBody>
            <a:bodyPr wrap="square" rtlCol="0">
              <a:spAutoFit/>
            </a:bodyPr>
            <a:lstStyle/>
            <a:p>
              <a:pPr marL="288925" indent="-288925">
                <a:spcBef>
                  <a:spcPct val="20000"/>
                </a:spcBef>
                <a:buFont typeface="Wingdings" charset="0"/>
                <a:buNone/>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sym typeface="MS PGothic" charset="0"/>
                </a:rPr>
                <a:t>目标</a:t>
              </a:r>
              <a:r>
                <a:rPr lang="en-US" altLang="zh-CN" sz="2000" b="1" dirty="0">
                  <a:solidFill>
                    <a:srgbClr val="11576A"/>
                  </a:solidFill>
                  <a:latin typeface="微软雅黑" pitchFamily="34" charset="-122"/>
                  <a:ea typeface="微软雅黑" pitchFamily="34" charset="-122"/>
                  <a:sym typeface="MS PGothic" charset="0"/>
                </a:rPr>
                <a:t>    </a:t>
              </a:r>
              <a:endParaRPr lang="zh-CN" altLang="en-US" sz="2000" b="1" dirty="0">
                <a:solidFill>
                  <a:srgbClr val="11576A"/>
                </a:solidFill>
                <a:latin typeface="微软雅黑" pitchFamily="34" charset="-122"/>
                <a:ea typeface="微软雅黑" pitchFamily="34" charset="-122"/>
                <a:sym typeface="MS PGothic" charset="0"/>
              </a:endParaRPr>
            </a:p>
          </p:txBody>
        </p:sp>
        <p:pic>
          <p:nvPicPr>
            <p:cNvPr id="15" name="图片 14" descr="小点1.png"/>
            <p:cNvPicPr>
              <a:picLocks noChangeAspect="1"/>
            </p:cNvPicPr>
            <p:nvPr/>
          </p:nvPicPr>
          <p:blipFill>
            <a:blip r:embed="rId2" cstate="print"/>
            <a:stretch>
              <a:fillRect/>
            </a:stretch>
          </p:blipFill>
          <p:spPr>
            <a:xfrm>
              <a:off x="1193524" y="1558918"/>
              <a:ext cx="151066" cy="148997"/>
            </a:xfrm>
            <a:prstGeom prst="rect">
              <a:avLst/>
            </a:prstGeom>
            <a:effectLst/>
          </p:spPr>
        </p:pic>
        <p:sp>
          <p:nvSpPr>
            <p:cNvPr id="7" name="TextBox 6"/>
            <p:cNvSpPr txBox="1"/>
            <p:nvPr/>
          </p:nvSpPr>
          <p:spPr>
            <a:xfrm>
              <a:off x="1370198" y="1451560"/>
              <a:ext cx="5434050" cy="400110"/>
            </a:xfrm>
            <a:prstGeom prst="rect">
              <a:avLst/>
            </a:prstGeom>
            <a:noFill/>
            <a:effectLst/>
          </p:spPr>
          <p:txBody>
            <a:bodyPr wrap="square" rtlCol="0">
              <a:spAutoFit/>
            </a:bodyPr>
            <a:lstStyle/>
            <a:p>
              <a:pPr marL="288925" indent="-288925">
                <a:spcBef>
                  <a:spcPct val="20000"/>
                </a:spcBef>
                <a:buFont typeface="Wingdings" charset="0"/>
                <a:buNone/>
              </a:pPr>
              <a:r>
                <a:rPr lang="zh-CN" altLang="en-US" sz="2000" b="1" dirty="0">
                  <a:solidFill>
                    <a:srgbClr val="11576A"/>
                  </a:solidFill>
                  <a:latin typeface="微软雅黑" pitchFamily="34" charset="-122"/>
                  <a:ea typeface="微软雅黑" pitchFamily="34" charset="-122"/>
                  <a:sym typeface="MS PGothic" charset="0"/>
                </a:rPr>
                <a:t>增加正在运行或需要运行的程序的内存</a:t>
              </a:r>
            </a:p>
          </p:txBody>
        </p:sp>
      </p:grpSp>
      <p:grpSp>
        <p:nvGrpSpPr>
          <p:cNvPr id="3" name="组合 2"/>
          <p:cNvGrpSpPr/>
          <p:nvPr/>
        </p:nvGrpSpPr>
        <p:grpSpPr>
          <a:xfrm>
            <a:off x="852462" y="1885282"/>
            <a:ext cx="4576794" cy="723449"/>
            <a:chOff x="852462" y="1885282"/>
            <a:chExt cx="4576794" cy="723449"/>
          </a:xfrm>
        </p:grpSpPr>
        <p:pic>
          <p:nvPicPr>
            <p:cNvPr id="13" name="图片 12" descr="小点1.png"/>
            <p:cNvPicPr>
              <a:picLocks noChangeAspect="1"/>
            </p:cNvPicPr>
            <p:nvPr/>
          </p:nvPicPr>
          <p:blipFill>
            <a:blip r:embed="rId2" cstate="print"/>
            <a:stretch>
              <a:fillRect/>
            </a:stretch>
          </p:blipFill>
          <p:spPr>
            <a:xfrm>
              <a:off x="1204813" y="2334379"/>
              <a:ext cx="151066" cy="148997"/>
            </a:xfrm>
            <a:prstGeom prst="rect">
              <a:avLst/>
            </a:prstGeom>
            <a:effectLst/>
          </p:spPr>
        </p:pic>
        <p:sp>
          <p:nvSpPr>
            <p:cNvPr id="9" name="TextBox 8"/>
            <p:cNvSpPr txBox="1"/>
            <p:nvPr/>
          </p:nvSpPr>
          <p:spPr>
            <a:xfrm>
              <a:off x="852462" y="1885282"/>
              <a:ext cx="1703314" cy="400110"/>
            </a:xfrm>
            <a:prstGeom prst="rect">
              <a:avLst/>
            </a:prstGeom>
            <a:noFill/>
            <a:effectLst/>
          </p:spPr>
          <p:txBody>
            <a:bodyPr wrap="square" rtlCol="0">
              <a:spAutoFit/>
            </a:bodyPr>
            <a:lstStyle/>
            <a:p>
              <a:pPr marL="288925" indent="-288925">
                <a:spcBef>
                  <a:spcPct val="20000"/>
                </a:spcBef>
                <a:buSzPct val="100000"/>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anose="020B0503020204020204" pitchFamily="34" charset="-122"/>
                  <a:ea typeface="微软雅黑" panose="020B0503020204020204" pitchFamily="34" charset="-122"/>
                </a:rPr>
                <a:t>实现</a:t>
              </a:r>
              <a:r>
                <a:rPr lang="zh-CN" altLang="en-US" sz="2000" b="1" dirty="0">
                  <a:solidFill>
                    <a:srgbClr val="11576A"/>
                  </a:solidFill>
                  <a:latin typeface="微软雅黑" pitchFamily="34" charset="-122"/>
                  <a:ea typeface="微软雅黑" pitchFamily="34" charset="-122"/>
                  <a:sym typeface="MS PGothic" charset="0"/>
                </a:rPr>
                <a:t>方法  </a:t>
              </a:r>
            </a:p>
          </p:txBody>
        </p:sp>
        <p:sp>
          <p:nvSpPr>
            <p:cNvPr id="10" name="TextBox 9"/>
            <p:cNvSpPr txBox="1"/>
            <p:nvPr/>
          </p:nvSpPr>
          <p:spPr>
            <a:xfrm>
              <a:off x="1297141" y="2208621"/>
              <a:ext cx="4132115" cy="400110"/>
            </a:xfrm>
            <a:prstGeom prst="rect">
              <a:avLst/>
            </a:prstGeom>
            <a:noFill/>
            <a:effectLst/>
          </p:spPr>
          <p:txBody>
            <a:bodyPr wrap="square" rtlCol="0">
              <a:spAutoFit/>
            </a:bodyPr>
            <a:lstStyle/>
            <a:p>
              <a:pPr>
                <a:spcBef>
                  <a:spcPct val="20000"/>
                </a:spcBef>
                <a:buFont typeface="Wingdings" charset="0"/>
                <a:buNone/>
              </a:pPr>
              <a:r>
                <a:rPr lang="zh-CN" altLang="en-US" sz="2000" b="1" dirty="0">
                  <a:solidFill>
                    <a:srgbClr val="11576A"/>
                  </a:solidFill>
                  <a:latin typeface="微软雅黑" pitchFamily="34" charset="-122"/>
                  <a:ea typeface="微软雅黑" pitchFamily="34" charset="-122"/>
                  <a:sym typeface="MS PGothic" charset="0"/>
                </a:rPr>
                <a:t>可将暂时不能运行的程序放到外存</a:t>
              </a:r>
              <a:endParaRPr lang="en-US" altLang="zh-CN" sz="2000" b="1" dirty="0">
                <a:solidFill>
                  <a:srgbClr val="11576A"/>
                </a:solidFill>
                <a:latin typeface="微软雅黑" pitchFamily="34" charset="-122"/>
                <a:ea typeface="微软雅黑" pitchFamily="34" charset="-122"/>
                <a:sym typeface="MS PGothic" charset="0"/>
              </a:endParaRPr>
            </a:p>
          </p:txBody>
        </p:sp>
      </p:grpSp>
      <p:grpSp>
        <p:nvGrpSpPr>
          <p:cNvPr id="6" name="组合 5"/>
          <p:cNvGrpSpPr/>
          <p:nvPr/>
        </p:nvGrpSpPr>
        <p:grpSpPr>
          <a:xfrm>
            <a:off x="1193524" y="3316374"/>
            <a:ext cx="4521484" cy="716950"/>
            <a:chOff x="1193524" y="3316374"/>
            <a:chExt cx="4521484" cy="716950"/>
          </a:xfrm>
        </p:grpSpPr>
        <p:pic>
          <p:nvPicPr>
            <p:cNvPr id="14" name="图片 13" descr="小点1.png"/>
            <p:cNvPicPr>
              <a:picLocks noChangeAspect="1"/>
            </p:cNvPicPr>
            <p:nvPr/>
          </p:nvPicPr>
          <p:blipFill>
            <a:blip r:embed="rId2" cstate="print"/>
            <a:stretch>
              <a:fillRect/>
            </a:stretch>
          </p:blipFill>
          <p:spPr>
            <a:xfrm>
              <a:off x="1193524" y="3469533"/>
              <a:ext cx="151066" cy="148997"/>
            </a:xfrm>
            <a:prstGeom prst="rect">
              <a:avLst/>
            </a:prstGeom>
            <a:effectLst/>
          </p:spPr>
        </p:pic>
        <p:sp>
          <p:nvSpPr>
            <p:cNvPr id="12" name="TextBox 11"/>
            <p:cNvSpPr txBox="1"/>
            <p:nvPr/>
          </p:nvSpPr>
          <p:spPr>
            <a:xfrm>
              <a:off x="1285852" y="3316374"/>
              <a:ext cx="2500330" cy="400110"/>
            </a:xfrm>
            <a:prstGeom prst="rect">
              <a:avLst/>
            </a:prstGeom>
            <a:noFill/>
            <a:effectLst/>
          </p:spPr>
          <p:txBody>
            <a:bodyPr wrap="square" rtlCol="0">
              <a:spAutoFit/>
            </a:bodyPr>
            <a:lstStyle/>
            <a:p>
              <a:pPr>
                <a:spcBef>
                  <a:spcPct val="20000"/>
                </a:spcBef>
                <a:buFont typeface="Wingdings" charset="0"/>
                <a:buNone/>
              </a:pPr>
              <a:r>
                <a:rPr lang="zh-CN" altLang="en-US" sz="2000" b="1" dirty="0">
                  <a:solidFill>
                    <a:srgbClr val="11576A"/>
                  </a:solidFill>
                  <a:latin typeface="微软雅黑" pitchFamily="34" charset="-122"/>
                  <a:ea typeface="微软雅黑" pitchFamily="34" charset="-122"/>
                  <a:sym typeface="MS PGothic" charset="0"/>
                </a:rPr>
                <a:t>换出（</a:t>
              </a:r>
              <a:r>
                <a:rPr lang="en-US" altLang="zh-CN" sz="2000" b="1" dirty="0">
                  <a:solidFill>
                    <a:srgbClr val="11576A"/>
                  </a:solidFill>
                  <a:latin typeface="微软雅黑" pitchFamily="34" charset="-122"/>
                  <a:ea typeface="微软雅黑" pitchFamily="34" charset="-122"/>
                  <a:sym typeface="MS PGothic" charset="0"/>
                </a:rPr>
                <a:t>swap out</a:t>
              </a:r>
              <a:r>
                <a:rPr lang="zh-CN" altLang="en-US" sz="2000" b="1" dirty="0">
                  <a:solidFill>
                    <a:srgbClr val="11576A"/>
                  </a:solidFill>
                  <a:latin typeface="微软雅黑" pitchFamily="34" charset="-122"/>
                  <a:ea typeface="微软雅黑" pitchFamily="34" charset="-122"/>
                  <a:sym typeface="MS PGothic" charset="0"/>
                </a:rPr>
                <a:t>）</a:t>
              </a:r>
              <a:endParaRPr lang="en-US" altLang="zh-CN" sz="2000" b="1" dirty="0">
                <a:solidFill>
                  <a:srgbClr val="11576A"/>
                </a:solidFill>
                <a:latin typeface="微软雅黑" pitchFamily="34" charset="-122"/>
                <a:ea typeface="微软雅黑" pitchFamily="34" charset="-122"/>
                <a:sym typeface="MS PGothic" charset="0"/>
              </a:endParaRPr>
            </a:p>
          </p:txBody>
        </p:sp>
        <p:sp>
          <p:nvSpPr>
            <p:cNvPr id="16" name="TextBox 15"/>
            <p:cNvSpPr txBox="1"/>
            <p:nvPr/>
          </p:nvSpPr>
          <p:spPr>
            <a:xfrm>
              <a:off x="1533502" y="3694770"/>
              <a:ext cx="4181506" cy="338554"/>
            </a:xfrm>
            <a:prstGeom prst="rect">
              <a:avLst/>
            </a:prstGeom>
            <a:noFill/>
            <a:effectLst/>
          </p:spPr>
          <p:txBody>
            <a:bodyPr wrap="square" rtlCol="0">
              <a:spAutoFit/>
            </a:bodyPr>
            <a:lstStyle/>
            <a:p>
              <a:pPr>
                <a:spcBef>
                  <a:spcPct val="20000"/>
                </a:spcBef>
                <a:buFont typeface="Wingdings" charset="0"/>
                <a:buNone/>
              </a:pPr>
              <a:r>
                <a:rPr lang="zh-CN" altLang="en-US" sz="1600" b="1" dirty="0">
                  <a:solidFill>
                    <a:srgbClr val="0070C0"/>
                  </a:solidFill>
                  <a:latin typeface="微软雅黑" pitchFamily="34" charset="-122"/>
                  <a:ea typeface="微软雅黑" pitchFamily="34" charset="-122"/>
                  <a:sym typeface="MS PGothic" charset="0"/>
                </a:rPr>
                <a:t>把一个进程的整个地址空间保存到外存</a:t>
              </a:r>
              <a:endParaRPr lang="en-US" altLang="zh-CN" sz="1600" b="1" dirty="0">
                <a:solidFill>
                  <a:srgbClr val="0070C0"/>
                </a:solidFill>
                <a:latin typeface="微软雅黑" pitchFamily="34" charset="-122"/>
                <a:ea typeface="微软雅黑" pitchFamily="34" charset="-122"/>
                <a:sym typeface="MS PGothic" charset="0"/>
              </a:endParaRPr>
            </a:p>
          </p:txBody>
        </p:sp>
        <p:pic>
          <p:nvPicPr>
            <p:cNvPr id="21" name="图片 20" descr="小点1.png"/>
            <p:cNvPicPr>
              <a:picLocks noChangeAspect="1"/>
            </p:cNvPicPr>
            <p:nvPr/>
          </p:nvPicPr>
          <p:blipFill>
            <a:blip r:embed="rId2" cstate="print"/>
            <a:stretch>
              <a:fillRect/>
            </a:stretch>
          </p:blipFill>
          <p:spPr>
            <a:xfrm>
              <a:off x="1417439" y="3794964"/>
              <a:ext cx="151066" cy="148997"/>
            </a:xfrm>
            <a:prstGeom prst="rect">
              <a:avLst/>
            </a:prstGeom>
            <a:effectLst/>
          </p:spPr>
        </p:pic>
      </p:grpSp>
      <p:grpSp>
        <p:nvGrpSpPr>
          <p:cNvPr id="8" name="组合 7"/>
          <p:cNvGrpSpPr/>
          <p:nvPr/>
        </p:nvGrpSpPr>
        <p:grpSpPr>
          <a:xfrm>
            <a:off x="1193524" y="3968327"/>
            <a:ext cx="4520776" cy="711441"/>
            <a:chOff x="1193524" y="3968327"/>
            <a:chExt cx="4520776" cy="711441"/>
          </a:xfrm>
        </p:grpSpPr>
        <p:sp>
          <p:nvSpPr>
            <p:cNvPr id="17" name="TextBox 16"/>
            <p:cNvSpPr txBox="1"/>
            <p:nvPr/>
          </p:nvSpPr>
          <p:spPr>
            <a:xfrm>
              <a:off x="1285852" y="3968327"/>
              <a:ext cx="2214578" cy="400110"/>
            </a:xfrm>
            <a:prstGeom prst="rect">
              <a:avLst/>
            </a:prstGeom>
            <a:noFill/>
            <a:effectLst/>
          </p:spPr>
          <p:txBody>
            <a:bodyPr wrap="square" rtlCol="0">
              <a:spAutoFit/>
            </a:bodyPr>
            <a:lstStyle/>
            <a:p>
              <a:pPr>
                <a:spcBef>
                  <a:spcPct val="20000"/>
                </a:spcBef>
                <a:buFont typeface="Wingdings" charset="0"/>
                <a:buNone/>
              </a:pPr>
              <a:r>
                <a:rPr lang="zh-CN" altLang="en-US" sz="2000" b="1" dirty="0">
                  <a:solidFill>
                    <a:srgbClr val="11576A"/>
                  </a:solidFill>
                  <a:latin typeface="微软雅黑" pitchFamily="34" charset="-122"/>
                  <a:ea typeface="微软雅黑" pitchFamily="34" charset="-122"/>
                  <a:sym typeface="MS PGothic" charset="0"/>
                </a:rPr>
                <a:t>换入（</a:t>
              </a:r>
              <a:r>
                <a:rPr lang="en-US" altLang="zh-CN" sz="2000" b="1" dirty="0">
                  <a:solidFill>
                    <a:srgbClr val="11576A"/>
                  </a:solidFill>
                  <a:latin typeface="微软雅黑" pitchFamily="34" charset="-122"/>
                  <a:ea typeface="微软雅黑" pitchFamily="34" charset="-122"/>
                  <a:sym typeface="MS PGothic" charset="0"/>
                </a:rPr>
                <a:t>swap in</a:t>
              </a:r>
              <a:r>
                <a:rPr lang="zh-CN" altLang="en-US" sz="2000" b="1" dirty="0">
                  <a:solidFill>
                    <a:srgbClr val="11576A"/>
                  </a:solidFill>
                  <a:latin typeface="微软雅黑" pitchFamily="34" charset="-122"/>
                  <a:ea typeface="微软雅黑" pitchFamily="34" charset="-122"/>
                  <a:sym typeface="MS PGothic" charset="0"/>
                </a:rPr>
                <a:t>）</a:t>
              </a:r>
              <a:endParaRPr lang="en-US" altLang="zh-CN" sz="2000" b="1" dirty="0">
                <a:solidFill>
                  <a:srgbClr val="11576A"/>
                </a:solidFill>
                <a:latin typeface="微软雅黑" pitchFamily="34" charset="-122"/>
                <a:ea typeface="微软雅黑" pitchFamily="34" charset="-122"/>
                <a:sym typeface="MS PGothic" charset="0"/>
              </a:endParaRPr>
            </a:p>
          </p:txBody>
        </p:sp>
        <p:sp>
          <p:nvSpPr>
            <p:cNvPr id="18" name="TextBox 17"/>
            <p:cNvSpPr txBox="1"/>
            <p:nvPr/>
          </p:nvSpPr>
          <p:spPr>
            <a:xfrm>
              <a:off x="1533502" y="4341214"/>
              <a:ext cx="4180798" cy="338554"/>
            </a:xfrm>
            <a:prstGeom prst="rect">
              <a:avLst/>
            </a:prstGeom>
            <a:noFill/>
            <a:effectLst/>
          </p:spPr>
          <p:txBody>
            <a:bodyPr wrap="square" rtlCol="0">
              <a:spAutoFit/>
            </a:bodyPr>
            <a:lstStyle/>
            <a:p>
              <a:pPr>
                <a:spcBef>
                  <a:spcPct val="20000"/>
                </a:spcBef>
                <a:buFont typeface="Wingdings" charset="0"/>
                <a:buNone/>
              </a:pPr>
              <a:r>
                <a:rPr lang="zh-CN" altLang="en-US" sz="1600" b="1" dirty="0">
                  <a:solidFill>
                    <a:srgbClr val="0070C0"/>
                  </a:solidFill>
                  <a:latin typeface="微软雅黑" pitchFamily="34" charset="-122"/>
                  <a:ea typeface="微软雅黑" pitchFamily="34" charset="-122"/>
                  <a:sym typeface="MS PGothic" charset="0"/>
                </a:rPr>
                <a:t>将外存中某进程的地址空间读入到内存</a:t>
              </a:r>
              <a:endParaRPr lang="en-US" altLang="zh-CN" sz="1600" b="1" dirty="0">
                <a:solidFill>
                  <a:srgbClr val="0070C0"/>
                </a:solidFill>
                <a:latin typeface="微软雅黑" pitchFamily="34" charset="-122"/>
                <a:ea typeface="微软雅黑" pitchFamily="34" charset="-122"/>
                <a:sym typeface="MS PGothic" charset="0"/>
              </a:endParaRPr>
            </a:p>
          </p:txBody>
        </p:sp>
        <p:pic>
          <p:nvPicPr>
            <p:cNvPr id="19" name="图片 18" descr="小点1.png"/>
            <p:cNvPicPr>
              <a:picLocks noChangeAspect="1"/>
            </p:cNvPicPr>
            <p:nvPr/>
          </p:nvPicPr>
          <p:blipFill>
            <a:blip r:embed="rId2" cstate="print"/>
            <a:stretch>
              <a:fillRect/>
            </a:stretch>
          </p:blipFill>
          <p:spPr>
            <a:xfrm>
              <a:off x="1193524" y="4099914"/>
              <a:ext cx="151066" cy="148997"/>
            </a:xfrm>
            <a:prstGeom prst="rect">
              <a:avLst/>
            </a:prstGeom>
            <a:effectLst/>
          </p:spPr>
        </p:pic>
        <p:pic>
          <p:nvPicPr>
            <p:cNvPr id="22" name="图片 21" descr="小点1.png"/>
            <p:cNvPicPr>
              <a:picLocks noChangeAspect="1"/>
            </p:cNvPicPr>
            <p:nvPr/>
          </p:nvPicPr>
          <p:blipFill>
            <a:blip r:embed="rId2" cstate="print"/>
            <a:stretch>
              <a:fillRect/>
            </a:stretch>
          </p:blipFill>
          <p:spPr>
            <a:xfrm>
              <a:off x="1417439" y="4457104"/>
              <a:ext cx="151066" cy="148997"/>
            </a:xfrm>
            <a:prstGeom prst="rect">
              <a:avLst/>
            </a:prstGeom>
            <a:effectLst/>
          </p:spPr>
        </p:pic>
      </p:grpSp>
      <p:grpSp>
        <p:nvGrpSpPr>
          <p:cNvPr id="5" name="组合 4"/>
          <p:cNvGrpSpPr/>
          <p:nvPr/>
        </p:nvGrpSpPr>
        <p:grpSpPr>
          <a:xfrm>
            <a:off x="1209504" y="2602710"/>
            <a:ext cx="5552384" cy="719328"/>
            <a:chOff x="1209504" y="2602710"/>
            <a:chExt cx="5552384" cy="719328"/>
          </a:xfrm>
        </p:grpSpPr>
        <p:sp>
          <p:nvSpPr>
            <p:cNvPr id="11" name="TextBox 10"/>
            <p:cNvSpPr txBox="1"/>
            <p:nvPr/>
          </p:nvSpPr>
          <p:spPr>
            <a:xfrm>
              <a:off x="1339403" y="2602710"/>
              <a:ext cx="5177403" cy="400110"/>
            </a:xfrm>
            <a:prstGeom prst="rect">
              <a:avLst/>
            </a:prstGeom>
            <a:noFill/>
            <a:effectLst/>
          </p:spPr>
          <p:txBody>
            <a:bodyPr wrap="square" rtlCol="0">
              <a:spAutoFit/>
            </a:bodyPr>
            <a:lstStyle/>
            <a:p>
              <a:pPr>
                <a:spcBef>
                  <a:spcPct val="20000"/>
                </a:spcBef>
                <a:buFont typeface="Wingdings" charset="0"/>
                <a:buNone/>
              </a:pPr>
              <a:r>
                <a:rPr lang="zh-CN" altLang="en-US" sz="2000" b="1" dirty="0">
                  <a:solidFill>
                    <a:srgbClr val="11576A"/>
                  </a:solidFill>
                  <a:latin typeface="微软雅黑" pitchFamily="34" charset="-122"/>
                  <a:ea typeface="微软雅黑" pitchFamily="34" charset="-122"/>
                  <a:sym typeface="MS PGothic" charset="0"/>
                </a:rPr>
                <a:t>换入换出的基本单位</a:t>
              </a:r>
              <a:endParaRPr lang="en-US" altLang="zh-CN" sz="2000" b="1" dirty="0">
                <a:solidFill>
                  <a:srgbClr val="11576A"/>
                </a:solidFill>
                <a:latin typeface="微软雅黑" pitchFamily="34" charset="-122"/>
                <a:ea typeface="微软雅黑" pitchFamily="34" charset="-122"/>
                <a:sym typeface="MS PGothic" charset="0"/>
              </a:endParaRPr>
            </a:p>
          </p:txBody>
        </p:sp>
        <p:pic>
          <p:nvPicPr>
            <p:cNvPr id="20" name="图片 19" descr="小点1.png"/>
            <p:cNvPicPr>
              <a:picLocks noChangeAspect="1"/>
            </p:cNvPicPr>
            <p:nvPr/>
          </p:nvPicPr>
          <p:blipFill>
            <a:blip r:embed="rId2" cstate="print"/>
            <a:stretch>
              <a:fillRect/>
            </a:stretch>
          </p:blipFill>
          <p:spPr>
            <a:xfrm>
              <a:off x="1209504" y="2715600"/>
              <a:ext cx="151066" cy="148997"/>
            </a:xfrm>
            <a:prstGeom prst="rect">
              <a:avLst/>
            </a:prstGeom>
            <a:effectLst/>
          </p:spPr>
        </p:pic>
        <p:sp>
          <p:nvSpPr>
            <p:cNvPr id="23" name="TextBox 10"/>
            <p:cNvSpPr txBox="1"/>
            <p:nvPr/>
          </p:nvSpPr>
          <p:spPr>
            <a:xfrm>
              <a:off x="1584485" y="2983484"/>
              <a:ext cx="5177403" cy="338554"/>
            </a:xfrm>
            <a:prstGeom prst="rect">
              <a:avLst/>
            </a:prstGeom>
            <a:noFill/>
            <a:effectLst/>
          </p:spPr>
          <p:txBody>
            <a:bodyPr wrap="square" rtlCol="0">
              <a:spAutoFit/>
            </a:bodyPr>
            <a:lstStyle/>
            <a:p>
              <a:pPr>
                <a:spcBef>
                  <a:spcPct val="20000"/>
                </a:spcBef>
                <a:buFont typeface="Wingdings" charset="0"/>
                <a:buNone/>
              </a:pPr>
              <a:r>
                <a:rPr lang="zh-CN" altLang="en-US" sz="1600" b="1" dirty="0">
                  <a:solidFill>
                    <a:srgbClr val="0070C0"/>
                  </a:solidFill>
                  <a:latin typeface="微软雅黑" pitchFamily="34" charset="-122"/>
                  <a:ea typeface="微软雅黑" pitchFamily="34" charset="-122"/>
                  <a:sym typeface="MS PGothic" charset="0"/>
                </a:rPr>
                <a:t>整个进程的地址空间</a:t>
              </a:r>
            </a:p>
          </p:txBody>
        </p:sp>
        <p:pic>
          <p:nvPicPr>
            <p:cNvPr id="24" name="图片 23" descr="小点1.png"/>
            <p:cNvPicPr>
              <a:picLocks noChangeAspect="1"/>
            </p:cNvPicPr>
            <p:nvPr/>
          </p:nvPicPr>
          <p:blipFill>
            <a:blip r:embed="rId2" cstate="print"/>
            <a:stretch>
              <a:fillRect/>
            </a:stretch>
          </p:blipFill>
          <p:spPr>
            <a:xfrm>
              <a:off x="1435216" y="3082088"/>
              <a:ext cx="151066" cy="148997"/>
            </a:xfrm>
            <a:prstGeom prst="rect">
              <a:avLst/>
            </a:prstGeom>
            <a:effectLst/>
          </p:spPr>
        </p:pic>
      </p:grpSp>
    </p:spTree>
    <p:extLst>
      <p:ext uri="{BB962C8B-B14F-4D97-AF65-F5344CB8AC3E}">
        <p14:creationId xmlns:p14="http://schemas.microsoft.com/office/powerpoint/2010/main" val="37676004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3701362" y="214296"/>
            <a:ext cx="1871902" cy="553998"/>
          </a:xfrm>
          <a:prstGeom prst="rect">
            <a:avLst/>
          </a:prstGeom>
          <a:noFill/>
          <a:effectLst/>
        </p:spPr>
        <p:txBody>
          <a:bodyPr wrap="square" rtlCol="0">
            <a:spAutoFit/>
          </a:bodyPr>
          <a:lstStyle/>
          <a:p>
            <a:r>
              <a:rPr lang="zh-CN" altLang="en-US" sz="3000" b="1" dirty="0">
                <a:solidFill>
                  <a:srgbClr val="11576A"/>
                </a:solidFill>
                <a:latin typeface="微软雅黑" pitchFamily="34" charset="-122"/>
                <a:ea typeface="微软雅黑" pitchFamily="34" charset="-122"/>
                <a:sym typeface="MS PGothic" charset="0"/>
              </a:rPr>
              <a:t>交换技术</a:t>
            </a:r>
          </a:p>
        </p:txBody>
      </p:sp>
      <p:sp>
        <p:nvSpPr>
          <p:cNvPr id="7" name="Text Box 2"/>
          <p:cNvSpPr txBox="1">
            <a:spLocks noChangeArrowheads="1"/>
          </p:cNvSpPr>
          <p:nvPr/>
        </p:nvSpPr>
        <p:spPr bwMode="auto">
          <a:xfrm>
            <a:off x="800072" y="4457714"/>
            <a:ext cx="7354514"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lvl2pPr/>
            <a:lvl3pPr/>
            <a:lvl4pPr/>
            <a:lvl5pPr/>
            <a:lvl6pPr/>
            <a:lvl7pPr/>
            <a:lvl8pPr/>
            <a:lvl9pPr/>
          </a:lstStyle>
          <a:p>
            <a:pPr>
              <a:spcBef>
                <a:spcPct val="50000"/>
              </a:spcBef>
            </a:pPr>
            <a:r>
              <a:rPr lang="zh-CN" altLang="en-US" sz="1600" b="1" spc="-100" dirty="0">
                <a:solidFill>
                  <a:srgbClr val="11576A"/>
                </a:solidFill>
                <a:latin typeface="微软雅黑" pitchFamily="34" charset="-122"/>
                <a:ea typeface="微软雅黑" pitchFamily="34" charset="-122"/>
                <a:sym typeface="MS PGothic" charset="0"/>
              </a:rPr>
              <a:t>（本图摘自Silberschatz, Galvin and  Gagne： “Operating System Concepts”）</a:t>
            </a:r>
          </a:p>
        </p:txBody>
      </p:sp>
      <p:pic>
        <p:nvPicPr>
          <p:cNvPr id="21" name="图片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5616" y="844386"/>
            <a:ext cx="1244006" cy="3024336"/>
          </a:xfrm>
          <a:prstGeom prst="rect">
            <a:avLst/>
          </a:prstGeom>
        </p:spPr>
      </p:pic>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83968" y="908332"/>
            <a:ext cx="1944216" cy="2738104"/>
          </a:xfrm>
          <a:prstGeom prst="rect">
            <a:avLst/>
          </a:prstGeom>
        </p:spPr>
      </p:pic>
      <p:sp>
        <p:nvSpPr>
          <p:cNvPr id="24" name="Text Box 42"/>
          <p:cNvSpPr>
            <a:spLocks noChangeArrowheads="1"/>
          </p:cNvSpPr>
          <p:nvPr/>
        </p:nvSpPr>
        <p:spPr bwMode="auto">
          <a:xfrm>
            <a:off x="1185876" y="1060410"/>
            <a:ext cx="1220504" cy="29969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eaLnBrk="1" hangingPunct="1">
              <a:buSzPct val="100000"/>
            </a:pPr>
            <a:r>
              <a:rPr lang="zh-CN" altLang="en-US" sz="2000" b="1" baseline="-25000" dirty="0">
                <a:solidFill>
                  <a:schemeClr val="bg1"/>
                </a:solidFill>
                <a:latin typeface="微软雅黑" pitchFamily="34" charset="-122"/>
                <a:ea typeface="微软雅黑" pitchFamily="34" charset="-122"/>
              </a:rPr>
              <a:t>操作系统内核</a:t>
            </a:r>
          </a:p>
        </p:txBody>
      </p:sp>
      <p:sp>
        <p:nvSpPr>
          <p:cNvPr id="27" name="Text Box 42"/>
          <p:cNvSpPr>
            <a:spLocks noChangeArrowheads="1"/>
          </p:cNvSpPr>
          <p:nvPr/>
        </p:nvSpPr>
        <p:spPr bwMode="auto">
          <a:xfrm>
            <a:off x="1132015" y="3457878"/>
            <a:ext cx="1207680" cy="29969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algn="ctr" eaLnBrk="1" hangingPunct="1">
              <a:buSzPct val="100000"/>
            </a:pPr>
            <a:r>
              <a:rPr lang="zh-CN" altLang="en-US" sz="2000" b="1" baseline="-25000" dirty="0">
                <a:solidFill>
                  <a:schemeClr val="bg1"/>
                </a:solidFill>
                <a:latin typeface="微软雅黑" pitchFamily="34" charset="-122"/>
                <a:ea typeface="微软雅黑" pitchFamily="34" charset="-122"/>
              </a:rPr>
              <a:t>用户地址空间</a:t>
            </a:r>
          </a:p>
        </p:txBody>
      </p:sp>
      <p:grpSp>
        <p:nvGrpSpPr>
          <p:cNvPr id="32" name="组合 31"/>
          <p:cNvGrpSpPr/>
          <p:nvPr/>
        </p:nvGrpSpPr>
        <p:grpSpPr>
          <a:xfrm>
            <a:off x="1320683" y="1843052"/>
            <a:ext cx="811522" cy="833044"/>
            <a:chOff x="4456190" y="1493457"/>
            <a:chExt cx="1218200" cy="833044"/>
          </a:xfrm>
        </p:grpSpPr>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56190" y="1493457"/>
              <a:ext cx="1218200" cy="833044"/>
            </a:xfrm>
            <a:prstGeom prst="rect">
              <a:avLst/>
            </a:prstGeom>
          </p:spPr>
        </p:pic>
        <p:sp>
          <p:nvSpPr>
            <p:cNvPr id="34" name="Text Box 42"/>
            <p:cNvSpPr>
              <a:spLocks noChangeArrowheads="1"/>
            </p:cNvSpPr>
            <p:nvPr/>
          </p:nvSpPr>
          <p:spPr bwMode="auto">
            <a:xfrm>
              <a:off x="4698688" y="1638471"/>
              <a:ext cx="733207" cy="29969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algn="ctr" eaLnBrk="1" hangingPunct="1">
                <a:buSzPct val="100000"/>
              </a:pPr>
              <a:r>
                <a:rPr lang="zh-CN" altLang="en-US" sz="2000" b="1" baseline="-25000" dirty="0">
                  <a:solidFill>
                    <a:schemeClr val="bg1"/>
                  </a:solidFill>
                  <a:latin typeface="微软雅黑" pitchFamily="34" charset="-122"/>
                  <a:ea typeface="微软雅黑" pitchFamily="34" charset="-122"/>
                </a:rPr>
                <a:t>进程</a:t>
              </a:r>
              <a:r>
                <a:rPr lang="en-US" altLang="zh-CN" sz="2000" b="1" baseline="-25000" dirty="0">
                  <a:solidFill>
                    <a:schemeClr val="bg1"/>
                  </a:solidFill>
                  <a:latin typeface="微软雅黑" pitchFamily="34" charset="-122"/>
                  <a:ea typeface="微软雅黑" pitchFamily="34" charset="-122"/>
                </a:rPr>
                <a:t>p1</a:t>
              </a:r>
              <a:endParaRPr lang="zh-CN" altLang="en-US" sz="2000" b="1" baseline="-25000" dirty="0">
                <a:solidFill>
                  <a:schemeClr val="bg1"/>
                </a:solidFill>
                <a:latin typeface="微软雅黑" pitchFamily="34" charset="-122"/>
                <a:ea typeface="微软雅黑" pitchFamily="34" charset="-122"/>
              </a:endParaRPr>
            </a:p>
          </p:txBody>
        </p:sp>
      </p:grpSp>
      <p:grpSp>
        <p:nvGrpSpPr>
          <p:cNvPr id="35" name="组合 34"/>
          <p:cNvGrpSpPr/>
          <p:nvPr/>
        </p:nvGrpSpPr>
        <p:grpSpPr>
          <a:xfrm>
            <a:off x="4810999" y="2664605"/>
            <a:ext cx="855422" cy="833044"/>
            <a:chOff x="5340560" y="2325502"/>
            <a:chExt cx="733207" cy="833044"/>
          </a:xfrm>
        </p:grpSpPr>
        <p:pic>
          <p:nvPicPr>
            <p:cNvPr id="36" name="图片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4088" y="2325502"/>
              <a:ext cx="686150" cy="833044"/>
            </a:xfrm>
            <a:prstGeom prst="rect">
              <a:avLst/>
            </a:prstGeom>
          </p:spPr>
        </p:pic>
        <p:sp>
          <p:nvSpPr>
            <p:cNvPr id="37" name="Text Box 42"/>
            <p:cNvSpPr>
              <a:spLocks noChangeArrowheads="1"/>
            </p:cNvSpPr>
            <p:nvPr/>
          </p:nvSpPr>
          <p:spPr bwMode="auto">
            <a:xfrm>
              <a:off x="5340560" y="2489582"/>
              <a:ext cx="733207" cy="29969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algn="ctr" eaLnBrk="1" hangingPunct="1">
                <a:buSzPct val="100000"/>
              </a:pPr>
              <a:r>
                <a:rPr lang="zh-CN" altLang="en-US" sz="2000" b="1" baseline="-25000" dirty="0">
                  <a:solidFill>
                    <a:schemeClr val="bg1"/>
                  </a:solidFill>
                  <a:latin typeface="微软雅黑" pitchFamily="34" charset="-122"/>
                  <a:ea typeface="微软雅黑" pitchFamily="34" charset="-122"/>
                </a:rPr>
                <a:t>进程</a:t>
              </a:r>
              <a:r>
                <a:rPr lang="en-US" altLang="zh-CN" sz="2000" b="1" baseline="-25000" dirty="0">
                  <a:solidFill>
                    <a:schemeClr val="bg1"/>
                  </a:solidFill>
                  <a:latin typeface="微软雅黑" pitchFamily="34" charset="-122"/>
                  <a:ea typeface="微软雅黑" pitchFamily="34" charset="-122"/>
                </a:rPr>
                <a:t>p2</a:t>
              </a:r>
              <a:endParaRPr lang="zh-CN" altLang="en-US" sz="2000" b="1" baseline="-25000" dirty="0">
                <a:solidFill>
                  <a:schemeClr val="bg1"/>
                </a:solidFill>
                <a:latin typeface="微软雅黑" pitchFamily="34" charset="-122"/>
                <a:ea typeface="微软雅黑" pitchFamily="34" charset="-122"/>
              </a:endParaRPr>
            </a:p>
          </p:txBody>
        </p:sp>
      </p:grpSp>
      <p:cxnSp>
        <p:nvCxnSpPr>
          <p:cNvPr id="38" name="直接箭头连接符 37"/>
          <p:cNvCxnSpPr/>
          <p:nvPr/>
        </p:nvCxnSpPr>
        <p:spPr>
          <a:xfrm>
            <a:off x="2123728" y="2161421"/>
            <a:ext cx="2465911" cy="0"/>
          </a:xfrm>
          <a:prstGeom prst="straightConnector1">
            <a:avLst/>
          </a:prstGeom>
          <a:ln w="762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flipV="1">
            <a:off x="2070358" y="2931790"/>
            <a:ext cx="2213610" cy="828"/>
          </a:xfrm>
          <a:prstGeom prst="straightConnector1">
            <a:avLst/>
          </a:prstGeom>
          <a:ln w="762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Text Box 42"/>
          <p:cNvSpPr>
            <a:spLocks noChangeArrowheads="1"/>
          </p:cNvSpPr>
          <p:nvPr/>
        </p:nvSpPr>
        <p:spPr bwMode="auto">
          <a:xfrm>
            <a:off x="2830244" y="1682557"/>
            <a:ext cx="773266" cy="40229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eaLnBrk="1" hangingPunct="1">
              <a:buSzPct val="100000"/>
            </a:pPr>
            <a:r>
              <a:rPr lang="zh-CN" altLang="en-US" sz="2000" b="1" baseline="-25000">
                <a:solidFill>
                  <a:srgbClr val="11576A"/>
                </a:solidFill>
                <a:latin typeface="微软雅黑" pitchFamily="34" charset="-122"/>
                <a:ea typeface="微软雅黑" pitchFamily="34" charset="-122"/>
              </a:rPr>
              <a:t>①</a:t>
            </a:r>
            <a:r>
              <a:rPr lang="zh-CN" altLang="en-US" sz="2000" b="1">
                <a:solidFill>
                  <a:srgbClr val="11576A"/>
                </a:solidFill>
                <a:latin typeface="微软雅黑" pitchFamily="34" charset="-122"/>
                <a:ea typeface="微软雅黑" pitchFamily="34" charset="-122"/>
              </a:rPr>
              <a:t> </a:t>
            </a:r>
            <a:r>
              <a:rPr lang="zh-CN" altLang="en-US" sz="2000" b="1" baseline="-25000">
                <a:solidFill>
                  <a:srgbClr val="11576A"/>
                </a:solidFill>
                <a:latin typeface="微软雅黑" pitchFamily="34" charset="-122"/>
                <a:ea typeface="微软雅黑" pitchFamily="34" charset="-122"/>
              </a:rPr>
              <a:t>换出</a:t>
            </a:r>
            <a:endParaRPr lang="zh-CN" altLang="en-US" sz="2000" b="1" baseline="-25000" dirty="0">
              <a:solidFill>
                <a:srgbClr val="11576A"/>
              </a:solidFill>
              <a:latin typeface="微软雅黑" pitchFamily="34" charset="-122"/>
              <a:ea typeface="微软雅黑" pitchFamily="34" charset="-122"/>
            </a:endParaRPr>
          </a:p>
        </p:txBody>
      </p:sp>
      <p:sp>
        <p:nvSpPr>
          <p:cNvPr id="41" name="Text Box 42"/>
          <p:cNvSpPr>
            <a:spLocks noChangeArrowheads="1"/>
          </p:cNvSpPr>
          <p:nvPr/>
        </p:nvSpPr>
        <p:spPr bwMode="auto">
          <a:xfrm>
            <a:off x="2772536" y="2546086"/>
            <a:ext cx="768906" cy="30995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eaLnBrk="1" hangingPunct="1">
              <a:buSzPct val="100000"/>
            </a:pPr>
            <a:r>
              <a:rPr lang="zh-CN" altLang="en-US" sz="1400" b="1">
                <a:solidFill>
                  <a:srgbClr val="11576A"/>
                </a:solidFill>
                <a:latin typeface="微软雅黑" pitchFamily="34" charset="-122"/>
                <a:ea typeface="微软雅黑" pitchFamily="34" charset="-122"/>
              </a:rPr>
              <a:t>② </a:t>
            </a:r>
            <a:r>
              <a:rPr lang="zh-CN" altLang="en-US" sz="2000" b="1" baseline="-25000">
                <a:solidFill>
                  <a:srgbClr val="11576A"/>
                </a:solidFill>
                <a:latin typeface="微软雅黑" pitchFamily="34" charset="-122"/>
                <a:ea typeface="微软雅黑" pitchFamily="34" charset="-122"/>
              </a:rPr>
              <a:t>换入</a:t>
            </a:r>
            <a:endParaRPr lang="zh-CN" altLang="en-US" sz="2000" b="1" baseline="-25000" dirty="0">
              <a:solidFill>
                <a:srgbClr val="11576A"/>
              </a:solidFill>
              <a:latin typeface="微软雅黑" pitchFamily="34" charset="-122"/>
              <a:ea typeface="微软雅黑" pitchFamily="34" charset="-122"/>
            </a:endParaRPr>
          </a:p>
        </p:txBody>
      </p:sp>
      <p:sp>
        <p:nvSpPr>
          <p:cNvPr id="42" name="Text Box 42"/>
          <p:cNvSpPr>
            <a:spLocks noChangeArrowheads="1"/>
          </p:cNvSpPr>
          <p:nvPr/>
        </p:nvSpPr>
        <p:spPr bwMode="auto">
          <a:xfrm>
            <a:off x="1039521" y="3804773"/>
            <a:ext cx="528006" cy="29969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eaLnBrk="1" hangingPunct="1">
              <a:buSzPct val="100000"/>
            </a:pPr>
            <a:r>
              <a:rPr lang="zh-CN" altLang="en-US" sz="2000" b="1" baseline="-25000" dirty="0">
                <a:solidFill>
                  <a:srgbClr val="11576A"/>
                </a:solidFill>
                <a:latin typeface="微软雅黑" pitchFamily="34" charset="-122"/>
                <a:ea typeface="微软雅黑" pitchFamily="34" charset="-122"/>
              </a:rPr>
              <a:t>内存</a:t>
            </a:r>
          </a:p>
        </p:txBody>
      </p:sp>
      <p:sp>
        <p:nvSpPr>
          <p:cNvPr id="43" name="Text Box 42"/>
          <p:cNvSpPr>
            <a:spLocks noChangeArrowheads="1"/>
          </p:cNvSpPr>
          <p:nvPr/>
        </p:nvSpPr>
        <p:spPr bwMode="auto">
          <a:xfrm>
            <a:off x="4618571" y="3607727"/>
            <a:ext cx="528006" cy="29969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eaLnBrk="1" hangingPunct="1">
              <a:buSzPct val="100000"/>
            </a:pPr>
            <a:r>
              <a:rPr lang="zh-CN" altLang="en-US" sz="2000" b="1" baseline="-25000" dirty="0">
                <a:solidFill>
                  <a:srgbClr val="11576A"/>
                </a:solidFill>
                <a:latin typeface="微软雅黑" pitchFamily="34" charset="-122"/>
                <a:ea typeface="微软雅黑" pitchFamily="34" charset="-122"/>
              </a:rPr>
              <a:t>外存</a:t>
            </a:r>
          </a:p>
        </p:txBody>
      </p:sp>
    </p:spTree>
    <p:extLst>
      <p:ext uri="{BB962C8B-B14F-4D97-AF65-F5344CB8AC3E}">
        <p14:creationId xmlns:p14="http://schemas.microsoft.com/office/powerpoint/2010/main" val="317275102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72222E-6 2.46914E-6 L 0.38142 -0.00401 " pathEditMode="relative" rAng="0" ptsTypes="AA">
                                      <p:cBhvr>
                                        <p:cTn id="6" dur="2000" fill="hold"/>
                                        <p:tgtEl>
                                          <p:spTgt spid="32"/>
                                        </p:tgtEl>
                                        <p:attrNameLst>
                                          <p:attrName>ppt_x</p:attrName>
                                          <p:attrName>ppt_y</p:attrName>
                                        </p:attrNameLst>
                                      </p:cBhvr>
                                      <p:rCtr x="19062" y="-216"/>
                                    </p:animMotion>
                                  </p:childTnLst>
                                </p:cTn>
                              </p:par>
                              <p:par>
                                <p:cTn id="7" presetID="22" presetClass="entr" presetSubtype="8" fill="hold" nodeType="withEffect">
                                  <p:stCondLst>
                                    <p:cond delay="0"/>
                                  </p:stCondLst>
                                  <p:childTnLst>
                                    <p:set>
                                      <p:cBhvr>
                                        <p:cTn id="8" dur="1" fill="hold">
                                          <p:stCondLst>
                                            <p:cond delay="0"/>
                                          </p:stCondLst>
                                        </p:cTn>
                                        <p:tgtEl>
                                          <p:spTgt spid="38"/>
                                        </p:tgtEl>
                                        <p:attrNameLst>
                                          <p:attrName>style.visibility</p:attrName>
                                        </p:attrNameLst>
                                      </p:cBhvr>
                                      <p:to>
                                        <p:strVal val="visible"/>
                                      </p:to>
                                    </p:set>
                                    <p:animEffect transition="in" filter="wipe(left)">
                                      <p:cBhvr>
                                        <p:cTn id="9" dur="500"/>
                                        <p:tgtEl>
                                          <p:spTgt spid="38"/>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left)">
                                      <p:cBhvr>
                                        <p:cTn id="12" dur="500"/>
                                        <p:tgtEl>
                                          <p:spTgt spid="40"/>
                                        </p:tgtEl>
                                      </p:cBhvr>
                                    </p:animEffect>
                                  </p:childTnLst>
                                </p:cTn>
                              </p:par>
                            </p:childTnLst>
                          </p:cTn>
                        </p:par>
                        <p:par>
                          <p:cTn id="13" fill="hold">
                            <p:stCondLst>
                              <p:cond delay="2000"/>
                            </p:stCondLst>
                            <p:childTnLst>
                              <p:par>
                                <p:cTn id="14" presetID="42" presetClass="path" presetSubtype="0" accel="50000" decel="50000" fill="hold" nodeType="afterEffect">
                                  <p:stCondLst>
                                    <p:cond delay="0"/>
                                  </p:stCondLst>
                                  <p:childTnLst>
                                    <p:animMotion origin="layout" path="M 3.33333E-6 4.5679E-6 L -0.38004 -0.00309 " pathEditMode="relative" rAng="0" ptsTypes="AA">
                                      <p:cBhvr>
                                        <p:cTn id="15" dur="2000" fill="hold"/>
                                        <p:tgtEl>
                                          <p:spTgt spid="35"/>
                                        </p:tgtEl>
                                        <p:attrNameLst>
                                          <p:attrName>ppt_x</p:attrName>
                                          <p:attrName>ppt_y</p:attrName>
                                        </p:attrNameLst>
                                      </p:cBhvr>
                                      <p:rCtr x="-19010" y="-154"/>
                                    </p:animMotion>
                                  </p:childTnLst>
                                </p:cTn>
                              </p:par>
                              <p:par>
                                <p:cTn id="16" presetID="22" presetClass="entr" presetSubtype="2" fill="hold"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wipe(right)">
                                      <p:cBhvr>
                                        <p:cTn id="18" dur="500"/>
                                        <p:tgtEl>
                                          <p:spTgt spid="39"/>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right)">
                                      <p:cBhvr>
                                        <p:cTn id="21" dur="500"/>
                                        <p:tgtEl>
                                          <p:spTgt spid="41"/>
                                        </p:tgtEl>
                                      </p:cBhvr>
                                    </p:animEffect>
                                  </p:childTnLst>
                                </p:cTn>
                              </p:par>
                            </p:childTnLst>
                          </p:cTn>
                        </p:par>
                        <p:par>
                          <p:cTn id="22" fill="hold">
                            <p:stCondLst>
                              <p:cond delay="4000"/>
                            </p:stCondLst>
                            <p:childTnLst>
                              <p:par>
                                <p:cTn id="23" presetID="42" presetClass="path" presetSubtype="0" accel="50000" decel="50000" fill="hold" nodeType="afterEffect">
                                  <p:stCondLst>
                                    <p:cond delay="0"/>
                                  </p:stCondLst>
                                  <p:childTnLst>
                                    <p:animMotion origin="layout" path="M -0.38004 -0.00309 L -0.3842 -0.15957 " pathEditMode="relative" rAng="0" ptsTypes="AA">
                                      <p:cBhvr>
                                        <p:cTn id="24" dur="2000" fill="hold"/>
                                        <p:tgtEl>
                                          <p:spTgt spid="35"/>
                                        </p:tgtEl>
                                        <p:attrNameLst>
                                          <p:attrName>ppt_x</p:attrName>
                                          <p:attrName>ppt_y</p:attrName>
                                        </p:attrNameLst>
                                      </p:cBhvr>
                                      <p:rCtr x="-208" y="-79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772668" y="214296"/>
            <a:ext cx="3871034" cy="553998"/>
          </a:xfrm>
          <a:prstGeom prst="rect">
            <a:avLst/>
          </a:prstGeom>
          <a:noFill/>
          <a:effectLst/>
        </p:spPr>
        <p:txBody>
          <a:bodyPr wrap="square" rtlCol="0">
            <a:spAutoFit/>
          </a:bodyPr>
          <a:lstStyle/>
          <a:p>
            <a:r>
              <a:rPr lang="zh-CN" altLang="en-US" sz="3000" b="1" dirty="0">
                <a:solidFill>
                  <a:srgbClr val="11576A"/>
                </a:solidFill>
                <a:latin typeface="微软雅黑" pitchFamily="34" charset="-122"/>
                <a:ea typeface="微软雅黑" pitchFamily="34" charset="-122"/>
                <a:sym typeface="MS PGothic" charset="0"/>
              </a:rPr>
              <a:t>交换技术面临的问题</a:t>
            </a:r>
          </a:p>
        </p:txBody>
      </p:sp>
      <p:grpSp>
        <p:nvGrpSpPr>
          <p:cNvPr id="4" name="组合 3"/>
          <p:cNvGrpSpPr/>
          <p:nvPr/>
        </p:nvGrpSpPr>
        <p:grpSpPr>
          <a:xfrm>
            <a:off x="921077" y="3426554"/>
            <a:ext cx="3222295" cy="369332"/>
            <a:chOff x="921077" y="3426554"/>
            <a:chExt cx="3222295" cy="369332"/>
          </a:xfrm>
        </p:grpSpPr>
        <p:sp>
          <p:nvSpPr>
            <p:cNvPr id="8" name="Rectangle 4"/>
            <p:cNvSpPr>
              <a:spLocks noChangeArrowheads="1"/>
            </p:cNvSpPr>
            <p:nvPr/>
          </p:nvSpPr>
          <p:spPr bwMode="auto">
            <a:xfrm>
              <a:off x="921077" y="3426554"/>
              <a:ext cx="322229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444500" lvl="1">
                <a:spcBef>
                  <a:spcPts val="600"/>
                </a:spcBef>
                <a:buSzPct val="100000"/>
              </a:pPr>
              <a:r>
                <a:rPr lang="zh-CN" altLang="en-US" b="1" dirty="0">
                  <a:solidFill>
                    <a:srgbClr val="11576A"/>
                  </a:solidFill>
                  <a:latin typeface="微软雅黑" pitchFamily="34" charset="-122"/>
                  <a:ea typeface="微软雅黑" pitchFamily="34" charset="-122"/>
                </a:rPr>
                <a:t>采用动态地址映射的方法</a:t>
              </a:r>
            </a:p>
          </p:txBody>
        </p:sp>
        <p:pic>
          <p:nvPicPr>
            <p:cNvPr id="10" name="图片 9" descr="小点1.png"/>
            <p:cNvPicPr>
              <a:picLocks noChangeAspect="1"/>
            </p:cNvPicPr>
            <p:nvPr/>
          </p:nvPicPr>
          <p:blipFill>
            <a:blip r:embed="rId2" cstate="print"/>
            <a:stretch>
              <a:fillRect/>
            </a:stretch>
          </p:blipFill>
          <p:spPr>
            <a:xfrm>
              <a:off x="1232229" y="3532613"/>
              <a:ext cx="151066" cy="148997"/>
            </a:xfrm>
            <a:prstGeom prst="rect">
              <a:avLst/>
            </a:prstGeom>
            <a:effectLst/>
          </p:spPr>
        </p:pic>
      </p:grpSp>
      <p:sp>
        <p:nvSpPr>
          <p:cNvPr id="11" name="Rectangle 4"/>
          <p:cNvSpPr>
            <a:spLocks noChangeArrowheads="1"/>
          </p:cNvSpPr>
          <p:nvPr/>
        </p:nvSpPr>
        <p:spPr bwMode="auto">
          <a:xfrm>
            <a:off x="849639" y="1932231"/>
            <a:ext cx="186497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457200" indent="-457200">
              <a:spcBef>
                <a:spcPts val="600"/>
              </a:spcBef>
              <a:buSzPct val="100000"/>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交换区大小</a:t>
            </a:r>
            <a:endParaRPr lang="zh-CN" altLang="en-US" b="1" dirty="0">
              <a:solidFill>
                <a:srgbClr val="11576A"/>
              </a:solidFill>
              <a:latin typeface="微软雅黑" pitchFamily="34" charset="-122"/>
              <a:ea typeface="微软雅黑" pitchFamily="34" charset="-122"/>
            </a:endParaRPr>
          </a:p>
        </p:txBody>
      </p:sp>
      <p:grpSp>
        <p:nvGrpSpPr>
          <p:cNvPr id="3" name="组合 2"/>
          <p:cNvGrpSpPr/>
          <p:nvPr/>
        </p:nvGrpSpPr>
        <p:grpSpPr>
          <a:xfrm>
            <a:off x="902380" y="2300427"/>
            <a:ext cx="4812628" cy="369332"/>
            <a:chOff x="902380" y="2300427"/>
            <a:chExt cx="4812628" cy="369332"/>
          </a:xfrm>
        </p:grpSpPr>
        <p:pic>
          <p:nvPicPr>
            <p:cNvPr id="9" name="图片 8" descr="小点1.png"/>
            <p:cNvPicPr>
              <a:picLocks noChangeAspect="1"/>
            </p:cNvPicPr>
            <p:nvPr/>
          </p:nvPicPr>
          <p:blipFill>
            <a:blip r:embed="rId2" cstate="print"/>
            <a:stretch>
              <a:fillRect/>
            </a:stretch>
          </p:blipFill>
          <p:spPr>
            <a:xfrm>
              <a:off x="1224821" y="2410617"/>
              <a:ext cx="151066" cy="148997"/>
            </a:xfrm>
            <a:prstGeom prst="rect">
              <a:avLst/>
            </a:prstGeom>
            <a:effectLst/>
          </p:spPr>
        </p:pic>
        <p:sp>
          <p:nvSpPr>
            <p:cNvPr id="12" name="Rectangle 4"/>
            <p:cNvSpPr>
              <a:spLocks noChangeArrowheads="1"/>
            </p:cNvSpPr>
            <p:nvPr/>
          </p:nvSpPr>
          <p:spPr bwMode="auto">
            <a:xfrm>
              <a:off x="902380" y="2300427"/>
              <a:ext cx="481262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444500" lvl="1">
                <a:spcBef>
                  <a:spcPts val="600"/>
                </a:spcBef>
                <a:buSzPct val="100000"/>
              </a:pPr>
              <a:r>
                <a:rPr lang="zh-CN" altLang="en-US" b="1" dirty="0">
                  <a:solidFill>
                    <a:srgbClr val="11576A"/>
                  </a:solidFill>
                  <a:latin typeface="微软雅黑" pitchFamily="34" charset="-122"/>
                  <a:ea typeface="微软雅黑" pitchFamily="34" charset="-122"/>
                </a:rPr>
                <a:t>存放所有用户进程的所有内存映像的拷贝</a:t>
              </a:r>
              <a:endParaRPr lang="en-US" altLang="zh-CN"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856492" y="1490891"/>
            <a:ext cx="4929954" cy="369332"/>
            <a:chOff x="856492" y="1490891"/>
            <a:chExt cx="4929954" cy="369332"/>
          </a:xfrm>
        </p:grpSpPr>
        <p:pic>
          <p:nvPicPr>
            <p:cNvPr id="15" name="图片 14" descr="小点1.png"/>
            <p:cNvPicPr>
              <a:picLocks noChangeAspect="1"/>
            </p:cNvPicPr>
            <p:nvPr/>
          </p:nvPicPr>
          <p:blipFill>
            <a:blip r:embed="rId2" cstate="print"/>
            <a:stretch>
              <a:fillRect/>
            </a:stretch>
          </p:blipFill>
          <p:spPr>
            <a:xfrm>
              <a:off x="1221999" y="1594633"/>
              <a:ext cx="151066" cy="148997"/>
            </a:xfrm>
            <a:prstGeom prst="rect">
              <a:avLst/>
            </a:prstGeom>
            <a:effectLst/>
          </p:spPr>
        </p:pic>
        <p:sp>
          <p:nvSpPr>
            <p:cNvPr id="17" name="Text Box 2"/>
            <p:cNvSpPr txBox="1">
              <a:spLocks noChangeArrowheads="1"/>
            </p:cNvSpPr>
            <p:nvPr/>
          </p:nvSpPr>
          <p:spPr bwMode="auto">
            <a:xfrm>
              <a:off x="856492" y="1490891"/>
              <a:ext cx="4929954" cy="369332"/>
            </a:xfrm>
            <a:prstGeom prst="rect">
              <a:avLst/>
            </a:prstGeom>
            <a:noFill/>
            <a:ln>
              <a:noFill/>
            </a:ln>
            <a:effectLst/>
            <a:extLst>
              <a:ext uri="{909E8E84-426E-40dd-AFC4-6F175D3DCCD1}">
                <a14:hiddenFill xmlns:a14="http://schemas.microsoft.com/office/drawing/2010/main" xmlns="">
                  <a:gradFill rotWithShape="0">
                    <a:gsLst>
                      <a:gs pos="0">
                        <a:srgbClr val="ADE7EB"/>
                      </a:gs>
                      <a:gs pos="100000">
                        <a:srgbClr val="FFFFFF"/>
                      </a:gs>
                    </a:gsLst>
                    <a:path path="shape">
                      <a:fillToRect l="50000" t="50000" r="50000" b="50000"/>
                    </a:path>
                  </a:gra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marL="457200" indent="-457200">
                <a:defRPr sz="2400">
                  <a:solidFill>
                    <a:schemeClr val="tx1"/>
                  </a:solidFill>
                  <a:latin typeface="Times" charset="0"/>
                  <a:ea typeface="宋体" charset="0"/>
                  <a:cs typeface="宋体" charset="0"/>
                </a:defRPr>
              </a:lvl1pPr>
              <a:lvl2pPr marL="1022350" indent="-457200">
                <a:defRPr sz="2400">
                  <a:solidFill>
                    <a:schemeClr val="tx1"/>
                  </a:solidFill>
                  <a:latin typeface="Times" charset="0"/>
                  <a:ea typeface="宋体" charset="0"/>
                </a:defRPr>
              </a:lvl2pPr>
              <a:lvl3pPr marL="1371600" indent="-457200">
                <a:defRPr sz="2400">
                  <a:solidFill>
                    <a:schemeClr val="tx1"/>
                  </a:solidFill>
                  <a:latin typeface="Times" charset="0"/>
                  <a:ea typeface="宋体" charset="0"/>
                </a:defRPr>
              </a:lvl3pPr>
              <a:lvl4pPr marL="1828800" indent="-457200">
                <a:defRPr sz="2400">
                  <a:solidFill>
                    <a:schemeClr val="tx1"/>
                  </a:solidFill>
                  <a:latin typeface="Times" charset="0"/>
                  <a:ea typeface="宋体" charset="0"/>
                </a:defRPr>
              </a:lvl4pPr>
              <a:lvl5pPr marL="2286000" indent="-457200">
                <a:defRPr sz="2400">
                  <a:solidFill>
                    <a:schemeClr val="tx1"/>
                  </a:solidFill>
                  <a:latin typeface="Times" charset="0"/>
                  <a:ea typeface="宋体" charset="0"/>
                </a:defRPr>
              </a:lvl5pPr>
              <a:lvl6pPr marL="2743200" indent="-457200" eaLnBrk="0" fontAlgn="base" hangingPunct="0">
                <a:spcBef>
                  <a:spcPct val="0"/>
                </a:spcBef>
                <a:spcAft>
                  <a:spcPct val="0"/>
                </a:spcAft>
                <a:buFont typeface="Arial" charset="0"/>
                <a:defRPr sz="2400">
                  <a:solidFill>
                    <a:schemeClr val="tx1"/>
                  </a:solidFill>
                  <a:latin typeface="Times" charset="0"/>
                  <a:ea typeface="宋体" charset="0"/>
                </a:defRPr>
              </a:lvl6pPr>
              <a:lvl7pPr marL="3200400" indent="-457200" eaLnBrk="0" fontAlgn="base" hangingPunct="0">
                <a:spcBef>
                  <a:spcPct val="0"/>
                </a:spcBef>
                <a:spcAft>
                  <a:spcPct val="0"/>
                </a:spcAft>
                <a:buFont typeface="Arial" charset="0"/>
                <a:defRPr sz="2400">
                  <a:solidFill>
                    <a:schemeClr val="tx1"/>
                  </a:solidFill>
                  <a:latin typeface="Times" charset="0"/>
                  <a:ea typeface="宋体" charset="0"/>
                </a:defRPr>
              </a:lvl7pPr>
              <a:lvl8pPr marL="3657600" indent="-457200" eaLnBrk="0" fontAlgn="base" hangingPunct="0">
                <a:spcBef>
                  <a:spcPct val="0"/>
                </a:spcBef>
                <a:spcAft>
                  <a:spcPct val="0"/>
                </a:spcAft>
                <a:buFont typeface="Arial" charset="0"/>
                <a:defRPr sz="2400">
                  <a:solidFill>
                    <a:schemeClr val="tx1"/>
                  </a:solidFill>
                  <a:latin typeface="Times" charset="0"/>
                  <a:ea typeface="宋体" charset="0"/>
                </a:defRPr>
              </a:lvl8pPr>
              <a:lvl9pPr marL="4114800" indent="-457200" eaLnBrk="0" fontAlgn="base" hangingPunct="0">
                <a:spcBef>
                  <a:spcPct val="0"/>
                </a:spcBef>
                <a:spcAft>
                  <a:spcPct val="0"/>
                </a:spcAft>
                <a:buFont typeface="Arial" charset="0"/>
                <a:defRPr sz="2400">
                  <a:solidFill>
                    <a:schemeClr val="tx1"/>
                  </a:solidFill>
                  <a:latin typeface="Times" charset="0"/>
                  <a:ea typeface="宋体" charset="0"/>
                </a:defRPr>
              </a:lvl9pPr>
            </a:lstStyle>
            <a:p>
              <a:pPr marL="444500" lvl="1" indent="0">
                <a:spcBef>
                  <a:spcPts val="600"/>
                </a:spcBef>
                <a:buSzPct val="100000"/>
                <a:tabLst>
                  <a:tab pos="361950" algn="l"/>
                </a:tabLst>
              </a:pPr>
              <a:r>
                <a:rPr lang="zh-CN" altLang="en-US" sz="1800" b="1" dirty="0">
                  <a:solidFill>
                    <a:srgbClr val="11576A"/>
                  </a:solidFill>
                  <a:latin typeface="微软雅黑" pitchFamily="34" charset="-122"/>
                  <a:ea typeface="微软雅黑" pitchFamily="34" charset="-122"/>
                </a:rPr>
                <a:t> </a:t>
              </a:r>
              <a:r>
                <a:rPr lang="zh-CN" altLang="en-US" sz="1800" b="1" dirty="0">
                  <a:solidFill>
                    <a:srgbClr val="FF0000"/>
                  </a:solidFill>
                  <a:latin typeface="微软雅黑" pitchFamily="34" charset="-122"/>
                  <a:ea typeface="微软雅黑" pitchFamily="34" charset="-122"/>
                </a:rPr>
                <a:t>只当内存空间不够或有不够的可能时换出</a:t>
              </a:r>
            </a:p>
          </p:txBody>
        </p:sp>
      </p:grpSp>
      <p:sp>
        <p:nvSpPr>
          <p:cNvPr id="18" name="Text Box 2"/>
          <p:cNvSpPr txBox="1">
            <a:spLocks noChangeArrowheads="1"/>
          </p:cNvSpPr>
          <p:nvPr/>
        </p:nvSpPr>
        <p:spPr bwMode="auto">
          <a:xfrm>
            <a:off x="833892" y="1086545"/>
            <a:ext cx="3929844" cy="400110"/>
          </a:xfrm>
          <a:prstGeom prst="rect">
            <a:avLst/>
          </a:prstGeom>
          <a:noFill/>
          <a:ln>
            <a:noFill/>
          </a:ln>
          <a:effectLst/>
          <a:extLst>
            <a:ext uri="{909E8E84-426E-40dd-AFC4-6F175D3DCCD1}">
              <a14:hiddenFill xmlns:a14="http://schemas.microsoft.com/office/drawing/2010/main" xmlns="">
                <a:gradFill rotWithShape="0">
                  <a:gsLst>
                    <a:gs pos="0">
                      <a:srgbClr val="ADE7EB"/>
                    </a:gs>
                    <a:gs pos="100000">
                      <a:srgbClr val="FFFFFF"/>
                    </a:gs>
                  </a:gsLst>
                  <a:path path="shape">
                    <a:fillToRect l="50000" t="50000" r="50000" b="50000"/>
                  </a:path>
                </a:gra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marL="457200" indent="-457200">
              <a:defRPr sz="2400">
                <a:solidFill>
                  <a:schemeClr val="tx1"/>
                </a:solidFill>
                <a:latin typeface="Times" charset="0"/>
                <a:ea typeface="宋体" charset="0"/>
                <a:cs typeface="宋体" charset="0"/>
              </a:defRPr>
            </a:lvl1pPr>
            <a:lvl2pPr marL="1022350" indent="-457200">
              <a:defRPr sz="2400">
                <a:solidFill>
                  <a:schemeClr val="tx1"/>
                </a:solidFill>
                <a:latin typeface="Times" charset="0"/>
                <a:ea typeface="宋体" charset="0"/>
              </a:defRPr>
            </a:lvl2pPr>
            <a:lvl3pPr marL="1371600" indent="-457200">
              <a:defRPr sz="2400">
                <a:solidFill>
                  <a:schemeClr val="tx1"/>
                </a:solidFill>
                <a:latin typeface="Times" charset="0"/>
                <a:ea typeface="宋体" charset="0"/>
              </a:defRPr>
            </a:lvl3pPr>
            <a:lvl4pPr marL="1828800" indent="-457200">
              <a:defRPr sz="2400">
                <a:solidFill>
                  <a:schemeClr val="tx1"/>
                </a:solidFill>
                <a:latin typeface="Times" charset="0"/>
                <a:ea typeface="宋体" charset="0"/>
              </a:defRPr>
            </a:lvl4pPr>
            <a:lvl5pPr marL="2286000" indent="-457200">
              <a:defRPr sz="2400">
                <a:solidFill>
                  <a:schemeClr val="tx1"/>
                </a:solidFill>
                <a:latin typeface="Times" charset="0"/>
                <a:ea typeface="宋体" charset="0"/>
              </a:defRPr>
            </a:lvl5pPr>
            <a:lvl6pPr marL="2743200" indent="-457200" eaLnBrk="0" fontAlgn="base" hangingPunct="0">
              <a:spcBef>
                <a:spcPct val="0"/>
              </a:spcBef>
              <a:spcAft>
                <a:spcPct val="0"/>
              </a:spcAft>
              <a:buFont typeface="Arial" charset="0"/>
              <a:defRPr sz="2400">
                <a:solidFill>
                  <a:schemeClr val="tx1"/>
                </a:solidFill>
                <a:latin typeface="Times" charset="0"/>
                <a:ea typeface="宋体" charset="0"/>
              </a:defRPr>
            </a:lvl6pPr>
            <a:lvl7pPr marL="3200400" indent="-457200" eaLnBrk="0" fontAlgn="base" hangingPunct="0">
              <a:spcBef>
                <a:spcPct val="0"/>
              </a:spcBef>
              <a:spcAft>
                <a:spcPct val="0"/>
              </a:spcAft>
              <a:buFont typeface="Arial" charset="0"/>
              <a:defRPr sz="2400">
                <a:solidFill>
                  <a:schemeClr val="tx1"/>
                </a:solidFill>
                <a:latin typeface="Times" charset="0"/>
                <a:ea typeface="宋体" charset="0"/>
              </a:defRPr>
            </a:lvl7pPr>
            <a:lvl8pPr marL="3657600" indent="-457200" eaLnBrk="0" fontAlgn="base" hangingPunct="0">
              <a:spcBef>
                <a:spcPct val="0"/>
              </a:spcBef>
              <a:spcAft>
                <a:spcPct val="0"/>
              </a:spcAft>
              <a:buFont typeface="Arial" charset="0"/>
              <a:defRPr sz="2400">
                <a:solidFill>
                  <a:schemeClr val="tx1"/>
                </a:solidFill>
                <a:latin typeface="Times" charset="0"/>
                <a:ea typeface="宋体" charset="0"/>
              </a:defRPr>
            </a:lvl8pPr>
            <a:lvl9pPr marL="4114800" indent="-457200" eaLnBrk="0" fontAlgn="base" hangingPunct="0">
              <a:spcBef>
                <a:spcPct val="0"/>
              </a:spcBef>
              <a:spcAft>
                <a:spcPct val="0"/>
              </a:spcAft>
              <a:buFont typeface="Arial" charset="0"/>
              <a:defRPr sz="2400">
                <a:solidFill>
                  <a:schemeClr val="tx1"/>
                </a:solidFill>
                <a:latin typeface="Times" charset="0"/>
                <a:ea typeface="宋体" charset="0"/>
              </a:defRPr>
            </a:lvl9pPr>
          </a:lstStyle>
          <a:p>
            <a:pPr>
              <a:spcBef>
                <a:spcPts val="600"/>
              </a:spcBef>
              <a:buSzPct val="100000"/>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交换时机：何时需要发生交换？</a:t>
            </a:r>
            <a:endParaRPr lang="en-US" altLang="zh-CN" sz="2000" b="1" dirty="0">
              <a:solidFill>
                <a:srgbClr val="11576A"/>
              </a:solidFill>
              <a:latin typeface="微软雅黑" pitchFamily="34" charset="-122"/>
              <a:ea typeface="微软雅黑" pitchFamily="34" charset="-122"/>
            </a:endParaRPr>
          </a:p>
        </p:txBody>
      </p:sp>
      <p:sp>
        <p:nvSpPr>
          <p:cNvPr id="19" name="Rectangle 4"/>
          <p:cNvSpPr>
            <a:spLocks noChangeArrowheads="1"/>
          </p:cNvSpPr>
          <p:nvPr/>
        </p:nvSpPr>
        <p:spPr bwMode="auto">
          <a:xfrm>
            <a:off x="849638" y="2725683"/>
            <a:ext cx="5365436"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271463" indent="-271463">
              <a:spcBef>
                <a:spcPts val="600"/>
              </a:spcBef>
              <a:buSzPct val="100000"/>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程序换入时的重定位：换出后再换入时要放 在原处吗？</a:t>
            </a:r>
            <a:endParaRPr lang="zh-CN" altLang="en-US" b="1" dirty="0">
              <a:solidFill>
                <a:srgbClr val="11576A"/>
              </a:solidFill>
              <a:latin typeface="微软雅黑" pitchFamily="34" charset="-122"/>
              <a:ea typeface="微软雅黑" pitchFamily="34" charset="-122"/>
            </a:endParaRPr>
          </a:p>
        </p:txBody>
      </p:sp>
    </p:spTree>
    <p:extLst>
      <p:ext uri="{BB962C8B-B14F-4D97-AF65-F5344CB8AC3E}">
        <p14:creationId xmlns:p14="http://schemas.microsoft.com/office/powerpoint/2010/main" val="128258484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928926" y="214296"/>
            <a:ext cx="4034644" cy="553998"/>
          </a:xfrm>
          <a:prstGeom prst="rect">
            <a:avLst/>
          </a:prstGeom>
          <a:noFill/>
          <a:effectLst/>
        </p:spPr>
        <p:txBody>
          <a:bodyPr wrap="square" rtlCol="0">
            <a:spAutoFit/>
          </a:bodyPr>
          <a:lstStyle/>
          <a:p>
            <a:pPr>
              <a:spcBef>
                <a:spcPct val="50000"/>
              </a:spcBef>
            </a:pPr>
            <a:r>
              <a:rPr lang="zh-CN" altLang="en-US" sz="3000" b="1" dirty="0">
                <a:solidFill>
                  <a:srgbClr val="11576A"/>
                </a:solidFill>
                <a:latin typeface="微软雅黑" pitchFamily="34" charset="-122"/>
                <a:ea typeface="微软雅黑" pitchFamily="34" charset="-122"/>
                <a:sym typeface="MS PGothic" charset="0"/>
              </a:rPr>
              <a:t>覆盖与交换的比较</a:t>
            </a:r>
          </a:p>
        </p:txBody>
      </p:sp>
      <p:grpSp>
        <p:nvGrpSpPr>
          <p:cNvPr id="2" name="组合 1"/>
          <p:cNvGrpSpPr/>
          <p:nvPr/>
        </p:nvGrpSpPr>
        <p:grpSpPr>
          <a:xfrm>
            <a:off x="909220" y="915566"/>
            <a:ext cx="4526876" cy="1601801"/>
            <a:chOff x="909220" y="915566"/>
            <a:chExt cx="4526876" cy="1601801"/>
          </a:xfrm>
        </p:grpSpPr>
        <p:sp>
          <p:nvSpPr>
            <p:cNvPr id="7" name="Text Box 2"/>
            <p:cNvSpPr txBox="1">
              <a:spLocks noChangeArrowheads="1"/>
            </p:cNvSpPr>
            <p:nvPr/>
          </p:nvSpPr>
          <p:spPr bwMode="auto">
            <a:xfrm>
              <a:off x="921214" y="915566"/>
              <a:ext cx="1157296" cy="400110"/>
            </a:xfrm>
            <a:prstGeom prst="rect">
              <a:avLst/>
            </a:prstGeom>
            <a:noFill/>
            <a:ln>
              <a:noFill/>
            </a:ln>
            <a:effectLst/>
            <a:extLst>
              <a:ext uri="{909E8E84-426E-40dd-AFC4-6F175D3DCCD1}">
                <a14:hiddenFill xmlns:a14="http://schemas.microsoft.com/office/drawing/2010/main" xmlns="">
                  <a:gradFill rotWithShape="0">
                    <a:gsLst>
                      <a:gs pos="0">
                        <a:srgbClr val="ADE7EB"/>
                      </a:gs>
                      <a:gs pos="100000">
                        <a:srgbClr val="FFFFFF"/>
                      </a:gs>
                    </a:gsLst>
                    <a:path path="shape">
                      <a:fillToRect l="50000" t="50000" r="50000" b="50000"/>
                    </a:path>
                  </a:gra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marL="457200" indent="-457200">
                <a:defRPr sz="2400">
                  <a:solidFill>
                    <a:schemeClr val="tx1"/>
                  </a:solidFill>
                  <a:latin typeface="Times" charset="0"/>
                  <a:ea typeface="宋体" charset="0"/>
                  <a:cs typeface="宋体" charset="0"/>
                </a:defRPr>
              </a:lvl1pPr>
              <a:lvl2pPr marL="1022350" indent="-457200">
                <a:defRPr sz="2400">
                  <a:solidFill>
                    <a:schemeClr val="tx1"/>
                  </a:solidFill>
                  <a:latin typeface="Times" charset="0"/>
                  <a:ea typeface="宋体" charset="0"/>
                </a:defRPr>
              </a:lvl2pPr>
              <a:lvl3pPr marL="1371600" indent="-457200">
                <a:defRPr sz="2400">
                  <a:solidFill>
                    <a:schemeClr val="tx1"/>
                  </a:solidFill>
                  <a:latin typeface="Times" charset="0"/>
                  <a:ea typeface="宋体" charset="0"/>
                </a:defRPr>
              </a:lvl3pPr>
              <a:lvl4pPr marL="1828800" indent="-457200">
                <a:defRPr sz="2400">
                  <a:solidFill>
                    <a:schemeClr val="tx1"/>
                  </a:solidFill>
                  <a:latin typeface="Times" charset="0"/>
                  <a:ea typeface="宋体" charset="0"/>
                </a:defRPr>
              </a:lvl4pPr>
              <a:lvl5pPr marL="2286000" indent="-457200">
                <a:defRPr sz="2400">
                  <a:solidFill>
                    <a:schemeClr val="tx1"/>
                  </a:solidFill>
                  <a:latin typeface="Times" charset="0"/>
                  <a:ea typeface="宋体" charset="0"/>
                </a:defRPr>
              </a:lvl5pPr>
              <a:lvl6pPr marL="2743200" indent="-457200" eaLnBrk="0" fontAlgn="base" hangingPunct="0">
                <a:spcBef>
                  <a:spcPct val="0"/>
                </a:spcBef>
                <a:spcAft>
                  <a:spcPct val="0"/>
                </a:spcAft>
                <a:buFont typeface="Arial" charset="0"/>
                <a:defRPr sz="2400">
                  <a:solidFill>
                    <a:schemeClr val="tx1"/>
                  </a:solidFill>
                  <a:latin typeface="Times" charset="0"/>
                  <a:ea typeface="宋体" charset="0"/>
                </a:defRPr>
              </a:lvl6pPr>
              <a:lvl7pPr marL="3200400" indent="-457200" eaLnBrk="0" fontAlgn="base" hangingPunct="0">
                <a:spcBef>
                  <a:spcPct val="0"/>
                </a:spcBef>
                <a:spcAft>
                  <a:spcPct val="0"/>
                </a:spcAft>
                <a:buFont typeface="Arial" charset="0"/>
                <a:defRPr sz="2400">
                  <a:solidFill>
                    <a:schemeClr val="tx1"/>
                  </a:solidFill>
                  <a:latin typeface="Times" charset="0"/>
                  <a:ea typeface="宋体" charset="0"/>
                </a:defRPr>
              </a:lvl7pPr>
              <a:lvl8pPr marL="3657600" indent="-457200" eaLnBrk="0" fontAlgn="base" hangingPunct="0">
                <a:spcBef>
                  <a:spcPct val="0"/>
                </a:spcBef>
                <a:spcAft>
                  <a:spcPct val="0"/>
                </a:spcAft>
                <a:buFont typeface="Arial" charset="0"/>
                <a:defRPr sz="2400">
                  <a:solidFill>
                    <a:schemeClr val="tx1"/>
                  </a:solidFill>
                  <a:latin typeface="Times" charset="0"/>
                  <a:ea typeface="宋体" charset="0"/>
                </a:defRPr>
              </a:lvl8pPr>
              <a:lvl9pPr marL="4114800" indent="-457200" eaLnBrk="0" fontAlgn="base" hangingPunct="0">
                <a:spcBef>
                  <a:spcPct val="0"/>
                </a:spcBef>
                <a:spcAft>
                  <a:spcPct val="0"/>
                </a:spcAft>
                <a:buFont typeface="Arial" charset="0"/>
                <a:defRPr sz="2400">
                  <a:solidFill>
                    <a:schemeClr val="tx1"/>
                  </a:solidFill>
                  <a:latin typeface="Times" charset="0"/>
                  <a:ea typeface="宋体" charset="0"/>
                </a:defRPr>
              </a:lvl9pPr>
            </a:lstStyle>
            <a:p>
              <a:pPr marL="261938" indent="-261938">
                <a:buSzPct val="100000"/>
                <a:tabLst>
                  <a:tab pos="261938" algn="l"/>
                </a:tabLst>
              </a:pPr>
              <a:r>
                <a:rPr lang="zh-CN" altLang="en-US" sz="20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微软雅黑" pitchFamily="34" charset="-122"/>
                  <a:ea typeface="微软雅黑" pitchFamily="34" charset="-122"/>
                </a:rPr>
                <a:t> 覆盖</a:t>
              </a:r>
            </a:p>
          </p:txBody>
        </p:sp>
        <p:pic>
          <p:nvPicPr>
            <p:cNvPr id="13" name="图片 12" descr="小点1.png"/>
            <p:cNvPicPr>
              <a:picLocks noChangeAspect="1"/>
            </p:cNvPicPr>
            <p:nvPr/>
          </p:nvPicPr>
          <p:blipFill>
            <a:blip r:embed="rId2" cstate="print"/>
            <a:stretch>
              <a:fillRect/>
            </a:stretch>
          </p:blipFill>
          <p:spPr>
            <a:xfrm>
              <a:off x="1310784" y="1397492"/>
              <a:ext cx="151066" cy="148997"/>
            </a:xfrm>
            <a:prstGeom prst="rect">
              <a:avLst/>
            </a:prstGeom>
            <a:effectLst/>
          </p:spPr>
        </p:pic>
        <p:pic>
          <p:nvPicPr>
            <p:cNvPr id="14" name="图片 13" descr="小点1.png"/>
            <p:cNvPicPr>
              <a:picLocks noChangeAspect="1"/>
            </p:cNvPicPr>
            <p:nvPr/>
          </p:nvPicPr>
          <p:blipFill>
            <a:blip r:embed="rId2" cstate="print"/>
            <a:stretch>
              <a:fillRect/>
            </a:stretch>
          </p:blipFill>
          <p:spPr>
            <a:xfrm>
              <a:off x="1310784" y="2258153"/>
              <a:ext cx="151066" cy="148997"/>
            </a:xfrm>
            <a:prstGeom prst="rect">
              <a:avLst/>
            </a:prstGeom>
            <a:effectLst/>
          </p:spPr>
        </p:pic>
        <p:sp>
          <p:nvSpPr>
            <p:cNvPr id="11" name="矩形 10"/>
            <p:cNvSpPr/>
            <p:nvPr/>
          </p:nvSpPr>
          <p:spPr>
            <a:xfrm>
              <a:off x="909220" y="1311529"/>
              <a:ext cx="4312562" cy="348813"/>
            </a:xfrm>
            <a:prstGeom prst="rect">
              <a:avLst/>
            </a:prstGeom>
          </p:spPr>
          <p:txBody>
            <a:bodyPr wrap="square">
              <a:spAutoFit/>
            </a:bodyPr>
            <a:lstStyle/>
            <a:p>
              <a:pPr marL="536575" lvl="1">
                <a:lnSpc>
                  <a:spcPts val="2000"/>
                </a:lnSpc>
                <a:spcBef>
                  <a:spcPts val="600"/>
                </a:spcBef>
                <a:buSzPct val="100000"/>
              </a:pPr>
              <a:r>
                <a:rPr lang="zh-CN" altLang="en-US" b="1" dirty="0">
                  <a:solidFill>
                    <a:srgbClr val="11576A"/>
                  </a:solidFill>
                  <a:latin typeface="微软雅黑" pitchFamily="34" charset="-122"/>
                  <a:ea typeface="微软雅黑" pitchFamily="34" charset="-122"/>
                </a:rPr>
                <a:t>只能发生在</a:t>
              </a:r>
              <a:r>
                <a:rPr lang="zh-CN" altLang="en-US" b="1" dirty="0">
                  <a:solidFill>
                    <a:srgbClr val="FF0000"/>
                  </a:solidFill>
                  <a:latin typeface="微软雅黑" pitchFamily="34" charset="-122"/>
                  <a:ea typeface="微软雅黑" pitchFamily="34" charset="-122"/>
                </a:rPr>
                <a:t>没有调用关系的模块间</a:t>
              </a:r>
            </a:p>
          </p:txBody>
        </p:sp>
        <p:sp>
          <p:nvSpPr>
            <p:cNvPr id="9" name="矩形 8"/>
            <p:cNvSpPr/>
            <p:nvPr/>
          </p:nvSpPr>
          <p:spPr>
            <a:xfrm>
              <a:off x="909220" y="2168554"/>
              <a:ext cx="3883934" cy="348813"/>
            </a:xfrm>
            <a:prstGeom prst="rect">
              <a:avLst/>
            </a:prstGeom>
          </p:spPr>
          <p:txBody>
            <a:bodyPr wrap="square">
              <a:spAutoFit/>
            </a:bodyPr>
            <a:lstStyle/>
            <a:p>
              <a:pPr marL="536575" lvl="1">
                <a:lnSpc>
                  <a:spcPts val="2000"/>
                </a:lnSpc>
                <a:spcBef>
                  <a:spcPts val="600"/>
                </a:spcBef>
                <a:buSzPct val="100000"/>
              </a:pPr>
              <a:r>
                <a:rPr lang="zh-CN" altLang="en-US" b="1" dirty="0">
                  <a:solidFill>
                    <a:srgbClr val="11576A"/>
                  </a:solidFill>
                  <a:latin typeface="微软雅黑" pitchFamily="34" charset="-122"/>
                  <a:ea typeface="微软雅黑" pitchFamily="34" charset="-122"/>
                </a:rPr>
                <a:t>发生在运行程序的内部模块间</a:t>
              </a:r>
            </a:p>
          </p:txBody>
        </p:sp>
        <p:sp>
          <p:nvSpPr>
            <p:cNvPr id="10" name="矩形 9"/>
            <p:cNvSpPr/>
            <p:nvPr/>
          </p:nvSpPr>
          <p:spPr>
            <a:xfrm>
              <a:off x="909220" y="1744202"/>
              <a:ext cx="4526876" cy="348813"/>
            </a:xfrm>
            <a:prstGeom prst="rect">
              <a:avLst/>
            </a:prstGeom>
          </p:spPr>
          <p:txBody>
            <a:bodyPr wrap="square">
              <a:spAutoFit/>
            </a:bodyPr>
            <a:lstStyle/>
            <a:p>
              <a:pPr marL="536575" lvl="1">
                <a:lnSpc>
                  <a:spcPts val="2000"/>
                </a:lnSpc>
                <a:spcBef>
                  <a:spcPts val="600"/>
                </a:spcBef>
                <a:buSzPct val="100000"/>
              </a:pPr>
              <a:r>
                <a:rPr lang="zh-CN" altLang="en-US" b="1" dirty="0">
                  <a:solidFill>
                    <a:srgbClr val="11576A"/>
                  </a:solidFill>
                  <a:latin typeface="微软雅黑" pitchFamily="34" charset="-122"/>
                  <a:ea typeface="微软雅黑" pitchFamily="34" charset="-122"/>
                </a:rPr>
                <a:t>程序员须给出模块间的逻辑覆盖结构</a:t>
              </a:r>
            </a:p>
          </p:txBody>
        </p:sp>
        <p:pic>
          <p:nvPicPr>
            <p:cNvPr id="12" name="图片 11" descr="小点1.png"/>
            <p:cNvPicPr>
              <a:picLocks noChangeAspect="1"/>
            </p:cNvPicPr>
            <p:nvPr/>
          </p:nvPicPr>
          <p:blipFill>
            <a:blip r:embed="rId2" cstate="print"/>
            <a:stretch>
              <a:fillRect/>
            </a:stretch>
          </p:blipFill>
          <p:spPr>
            <a:xfrm>
              <a:off x="1310784" y="1856751"/>
              <a:ext cx="151066" cy="148997"/>
            </a:xfrm>
            <a:prstGeom prst="rect">
              <a:avLst/>
            </a:prstGeom>
            <a:effectLst/>
          </p:spPr>
        </p:pic>
      </p:grpSp>
      <p:grpSp>
        <p:nvGrpSpPr>
          <p:cNvPr id="3" name="组合 2"/>
          <p:cNvGrpSpPr/>
          <p:nvPr/>
        </p:nvGrpSpPr>
        <p:grpSpPr>
          <a:xfrm>
            <a:off x="909220" y="2588805"/>
            <a:ext cx="3883934" cy="1585837"/>
            <a:chOff x="909220" y="2588805"/>
            <a:chExt cx="3883934" cy="1585837"/>
          </a:xfrm>
        </p:grpSpPr>
        <p:sp>
          <p:nvSpPr>
            <p:cNvPr id="8" name="Rectangle 4"/>
            <p:cNvSpPr>
              <a:spLocks noChangeArrowheads="1"/>
            </p:cNvSpPr>
            <p:nvPr/>
          </p:nvSpPr>
          <p:spPr bwMode="auto">
            <a:xfrm>
              <a:off x="921214" y="2588805"/>
              <a:ext cx="144304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261938" indent="-261938">
                <a:buSzPct val="100000"/>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交换</a:t>
              </a:r>
            </a:p>
          </p:txBody>
        </p:sp>
        <p:pic>
          <p:nvPicPr>
            <p:cNvPr id="15" name="图片 14" descr="小点1.png"/>
            <p:cNvPicPr>
              <a:picLocks noChangeAspect="1"/>
            </p:cNvPicPr>
            <p:nvPr/>
          </p:nvPicPr>
          <p:blipFill>
            <a:blip r:embed="rId2" cstate="print"/>
            <a:stretch>
              <a:fillRect/>
            </a:stretch>
          </p:blipFill>
          <p:spPr>
            <a:xfrm>
              <a:off x="1310784" y="3054767"/>
              <a:ext cx="151066" cy="148997"/>
            </a:xfrm>
            <a:prstGeom prst="rect">
              <a:avLst/>
            </a:prstGeom>
            <a:effectLst/>
          </p:spPr>
        </p:pic>
        <p:pic>
          <p:nvPicPr>
            <p:cNvPr id="16" name="图片 15" descr="小点1.png"/>
            <p:cNvPicPr>
              <a:picLocks noChangeAspect="1"/>
            </p:cNvPicPr>
            <p:nvPr/>
          </p:nvPicPr>
          <p:blipFill>
            <a:blip r:embed="rId2" cstate="print"/>
            <a:stretch>
              <a:fillRect/>
            </a:stretch>
          </p:blipFill>
          <p:spPr>
            <a:xfrm>
              <a:off x="1310784" y="3915428"/>
              <a:ext cx="151066" cy="148997"/>
            </a:xfrm>
            <a:prstGeom prst="rect">
              <a:avLst/>
            </a:prstGeom>
            <a:effectLst/>
          </p:spPr>
        </p:pic>
        <p:sp>
          <p:nvSpPr>
            <p:cNvPr id="17" name="矩形 16"/>
            <p:cNvSpPr/>
            <p:nvPr/>
          </p:nvSpPr>
          <p:spPr>
            <a:xfrm>
              <a:off x="909220" y="2968804"/>
              <a:ext cx="2240860" cy="348813"/>
            </a:xfrm>
            <a:prstGeom prst="rect">
              <a:avLst/>
            </a:prstGeom>
          </p:spPr>
          <p:txBody>
            <a:bodyPr wrap="square">
              <a:spAutoFit/>
            </a:bodyPr>
            <a:lstStyle/>
            <a:p>
              <a:pPr marL="536575" lvl="1">
                <a:lnSpc>
                  <a:spcPts val="2000"/>
                </a:lnSpc>
                <a:spcBef>
                  <a:spcPts val="600"/>
                </a:spcBef>
                <a:buSzPct val="100000"/>
              </a:pPr>
              <a:r>
                <a:rPr lang="zh-CN" altLang="en-US" b="1" dirty="0">
                  <a:solidFill>
                    <a:srgbClr val="11576A"/>
                  </a:solidFill>
                  <a:latin typeface="微软雅黑" pitchFamily="34" charset="-122"/>
                  <a:ea typeface="微软雅黑" pitchFamily="34" charset="-122"/>
                </a:rPr>
                <a:t>以进程为单位</a:t>
              </a:r>
            </a:p>
          </p:txBody>
        </p:sp>
        <p:sp>
          <p:nvSpPr>
            <p:cNvPr id="18" name="矩形 17"/>
            <p:cNvSpPr/>
            <p:nvPr/>
          </p:nvSpPr>
          <p:spPr>
            <a:xfrm>
              <a:off x="909220" y="3825829"/>
              <a:ext cx="2740926" cy="348813"/>
            </a:xfrm>
            <a:prstGeom prst="rect">
              <a:avLst/>
            </a:prstGeom>
          </p:spPr>
          <p:txBody>
            <a:bodyPr wrap="square">
              <a:spAutoFit/>
            </a:bodyPr>
            <a:lstStyle/>
            <a:p>
              <a:pPr marL="536575" lvl="1">
                <a:lnSpc>
                  <a:spcPts val="2000"/>
                </a:lnSpc>
                <a:spcBef>
                  <a:spcPts val="600"/>
                </a:spcBef>
                <a:buSzPct val="100000"/>
              </a:pPr>
              <a:r>
                <a:rPr lang="zh-CN" altLang="en-US" b="1" dirty="0">
                  <a:solidFill>
                    <a:srgbClr val="11576A"/>
                  </a:solidFill>
                  <a:latin typeface="微软雅黑" pitchFamily="34" charset="-122"/>
                  <a:ea typeface="微软雅黑" pitchFamily="34" charset="-122"/>
                </a:rPr>
                <a:t>发生在内存进程间</a:t>
              </a:r>
            </a:p>
          </p:txBody>
        </p:sp>
        <p:sp>
          <p:nvSpPr>
            <p:cNvPr id="19" name="矩形 18"/>
            <p:cNvSpPr/>
            <p:nvPr/>
          </p:nvSpPr>
          <p:spPr>
            <a:xfrm>
              <a:off x="909220" y="3401477"/>
              <a:ext cx="3883934" cy="348813"/>
            </a:xfrm>
            <a:prstGeom prst="rect">
              <a:avLst/>
            </a:prstGeom>
          </p:spPr>
          <p:txBody>
            <a:bodyPr wrap="square">
              <a:spAutoFit/>
            </a:bodyPr>
            <a:lstStyle/>
            <a:p>
              <a:pPr marL="536575" lvl="1">
                <a:lnSpc>
                  <a:spcPts val="2000"/>
                </a:lnSpc>
                <a:spcBef>
                  <a:spcPts val="600"/>
                </a:spcBef>
                <a:buSzPct val="100000"/>
              </a:pPr>
              <a:r>
                <a:rPr lang="zh-CN" altLang="en-US" b="1" dirty="0">
                  <a:solidFill>
                    <a:srgbClr val="11576A"/>
                  </a:solidFill>
                  <a:latin typeface="微软雅黑" pitchFamily="34" charset="-122"/>
                  <a:ea typeface="微软雅黑" pitchFamily="34" charset="-122"/>
                </a:rPr>
                <a:t>不需要模块间的逻辑覆盖结构</a:t>
              </a:r>
            </a:p>
          </p:txBody>
        </p:sp>
        <p:pic>
          <p:nvPicPr>
            <p:cNvPr id="20" name="图片 19" descr="小点1.png"/>
            <p:cNvPicPr>
              <a:picLocks noChangeAspect="1"/>
            </p:cNvPicPr>
            <p:nvPr/>
          </p:nvPicPr>
          <p:blipFill>
            <a:blip r:embed="rId2" cstate="print"/>
            <a:stretch>
              <a:fillRect/>
            </a:stretch>
          </p:blipFill>
          <p:spPr>
            <a:xfrm>
              <a:off x="1310784" y="3514026"/>
              <a:ext cx="151066" cy="148997"/>
            </a:xfrm>
            <a:prstGeom prst="rect">
              <a:avLst/>
            </a:prstGeom>
            <a:effectLst/>
          </p:spPr>
        </p:pic>
      </p:grpSp>
    </p:spTree>
    <p:extLst>
      <p:ext uri="{BB962C8B-B14F-4D97-AF65-F5344CB8AC3E}">
        <p14:creationId xmlns:p14="http://schemas.microsoft.com/office/powerpoint/2010/main" val="265720542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3131840" y="218484"/>
            <a:ext cx="3714776" cy="553998"/>
          </a:xfrm>
          <a:prstGeom prst="rect">
            <a:avLst/>
          </a:prstGeom>
          <a:noFill/>
          <a:effectLst/>
        </p:spPr>
        <p:txBody>
          <a:bodyPr wrap="square" rtlCol="0">
            <a:spAutoFit/>
          </a:bodyPr>
          <a:lstStyle/>
          <a:p>
            <a:r>
              <a:rPr lang="zh-CN" altLang="en-US" sz="3000" b="1" dirty="0">
                <a:solidFill>
                  <a:srgbClr val="11576A"/>
                </a:solidFill>
                <a:latin typeface="微软雅黑" pitchFamily="34" charset="-122"/>
                <a:ea typeface="微软雅黑" pitchFamily="34" charset="-122"/>
              </a:rPr>
              <a:t>虚拟存储概念</a:t>
            </a:r>
          </a:p>
        </p:txBody>
      </p:sp>
      <p:sp>
        <p:nvSpPr>
          <p:cNvPr id="83" name="TextBox 82"/>
          <p:cNvSpPr txBox="1"/>
          <p:nvPr/>
        </p:nvSpPr>
        <p:spPr>
          <a:xfrm>
            <a:off x="991918" y="1063645"/>
            <a:ext cx="3005158"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虚拟存储的需求背景</a:t>
            </a:r>
          </a:p>
        </p:txBody>
      </p:sp>
      <p:sp>
        <p:nvSpPr>
          <p:cNvPr id="14" name="TextBox 13"/>
          <p:cNvSpPr txBox="1"/>
          <p:nvPr/>
        </p:nvSpPr>
        <p:spPr>
          <a:xfrm>
            <a:off x="991918" y="1400168"/>
            <a:ext cx="2719406"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覆盖技术</a:t>
            </a:r>
          </a:p>
        </p:txBody>
      </p:sp>
      <p:sp>
        <p:nvSpPr>
          <p:cNvPr id="15" name="TextBox 14"/>
          <p:cNvSpPr txBox="1"/>
          <p:nvPr/>
        </p:nvSpPr>
        <p:spPr>
          <a:xfrm>
            <a:off x="991918" y="1752594"/>
            <a:ext cx="2719406"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交换技术</a:t>
            </a:r>
          </a:p>
        </p:txBody>
      </p:sp>
      <p:sp>
        <p:nvSpPr>
          <p:cNvPr id="16" name="TextBox 15"/>
          <p:cNvSpPr txBox="1"/>
          <p:nvPr/>
        </p:nvSpPr>
        <p:spPr>
          <a:xfrm>
            <a:off x="991918" y="2089117"/>
            <a:ext cx="2719406"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C00000"/>
                </a:solidFill>
                <a:latin typeface="张海山锐谐体2.0-授权联系：Samtype@QQ.com" pitchFamily="2" charset="-122"/>
                <a:ea typeface="张海山锐谐体2.0-授权联系：Samtype@QQ.com" pitchFamily="2" charset="-122"/>
              </a:rPr>
              <a:t>■ </a:t>
            </a:r>
            <a:r>
              <a:rPr lang="zh-CN" altLang="en-US" sz="2000" b="1" dirty="0">
                <a:solidFill>
                  <a:srgbClr val="C00000"/>
                </a:solidFill>
                <a:latin typeface="微软雅黑" pitchFamily="34" charset="-122"/>
                <a:ea typeface="微软雅黑" pitchFamily="34" charset="-122"/>
              </a:rPr>
              <a:t>局部性原理</a:t>
            </a:r>
          </a:p>
        </p:txBody>
      </p:sp>
      <p:sp>
        <p:nvSpPr>
          <p:cNvPr id="17" name="TextBox 16"/>
          <p:cNvSpPr txBox="1"/>
          <p:nvPr/>
        </p:nvSpPr>
        <p:spPr>
          <a:xfrm>
            <a:off x="996680" y="2443867"/>
            <a:ext cx="3143272"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虚拟存储概念</a:t>
            </a:r>
          </a:p>
        </p:txBody>
      </p:sp>
      <p:sp>
        <p:nvSpPr>
          <p:cNvPr id="22" name="TextBox 21"/>
          <p:cNvSpPr txBox="1"/>
          <p:nvPr/>
        </p:nvSpPr>
        <p:spPr>
          <a:xfrm>
            <a:off x="991918" y="2786064"/>
            <a:ext cx="2719406"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虚拟页式存储</a:t>
            </a:r>
          </a:p>
        </p:txBody>
      </p:sp>
      <p:sp>
        <p:nvSpPr>
          <p:cNvPr id="23" name="TextBox 22"/>
          <p:cNvSpPr txBox="1"/>
          <p:nvPr/>
        </p:nvSpPr>
        <p:spPr>
          <a:xfrm>
            <a:off x="991918" y="3143254"/>
            <a:ext cx="2719406"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缺页异常</a:t>
            </a:r>
          </a:p>
        </p:txBody>
      </p:sp>
    </p:spTree>
    <p:extLst>
      <p:ext uri="{BB962C8B-B14F-4D97-AF65-F5344CB8AC3E}">
        <p14:creationId xmlns:p14="http://schemas.microsoft.com/office/powerpoint/2010/main" val="2882214141"/>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745080" y="214297"/>
            <a:ext cx="3677454" cy="553998"/>
          </a:xfrm>
          <a:prstGeom prst="rect">
            <a:avLst/>
          </a:prstGeom>
          <a:noFill/>
          <a:effectLst/>
        </p:spPr>
        <p:txBody>
          <a:bodyPr wrap="square" rtlCol="0">
            <a:spAutoFit/>
          </a:bodyPr>
          <a:lstStyle/>
          <a:p>
            <a:pPr>
              <a:spcBef>
                <a:spcPct val="50000"/>
              </a:spcBef>
            </a:pPr>
            <a:r>
              <a:rPr lang="zh-CN" altLang="en-US" sz="3000" b="1" dirty="0">
                <a:solidFill>
                  <a:srgbClr val="11576A"/>
                </a:solidFill>
                <a:latin typeface="微软雅黑" pitchFamily="34" charset="-122"/>
                <a:ea typeface="微软雅黑" pitchFamily="34" charset="-122"/>
                <a:sym typeface="MS PGothic" charset="0"/>
              </a:rPr>
              <a:t>虚拟存储技术的目标</a:t>
            </a:r>
          </a:p>
        </p:txBody>
      </p:sp>
      <p:sp>
        <p:nvSpPr>
          <p:cNvPr id="7" name="Text Box 2"/>
          <p:cNvSpPr txBox="1">
            <a:spLocks noChangeArrowheads="1"/>
          </p:cNvSpPr>
          <p:nvPr/>
        </p:nvSpPr>
        <p:spPr bwMode="auto">
          <a:xfrm>
            <a:off x="827187" y="2747307"/>
            <a:ext cx="6229394" cy="707886"/>
          </a:xfrm>
          <a:prstGeom prst="rect">
            <a:avLst/>
          </a:prstGeom>
          <a:noFill/>
          <a:ln>
            <a:noFill/>
          </a:ln>
          <a:effectLst/>
          <a:extLst>
            <a:ext uri="{909E8E84-426E-40dd-AFC4-6F175D3DCCD1}">
              <a14:hiddenFill xmlns:a14="http://schemas.microsoft.com/office/drawing/2010/main" xmlns="">
                <a:gradFill rotWithShape="0">
                  <a:gsLst>
                    <a:gs pos="0">
                      <a:srgbClr val="ADE7EB"/>
                    </a:gs>
                    <a:gs pos="100000">
                      <a:srgbClr val="FFFFFF"/>
                    </a:gs>
                  </a:gsLst>
                  <a:path path="shape">
                    <a:fillToRect l="50000" t="50000" r="50000" b="50000"/>
                  </a:path>
                </a:gra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marL="457200" indent="-457200">
              <a:defRPr sz="2400">
                <a:solidFill>
                  <a:schemeClr val="tx1"/>
                </a:solidFill>
                <a:latin typeface="Times" charset="0"/>
                <a:ea typeface="宋体" charset="0"/>
                <a:cs typeface="宋体" charset="0"/>
              </a:defRPr>
            </a:lvl1pPr>
            <a:lvl2pPr marL="1022350" indent="-457200">
              <a:defRPr sz="2400">
                <a:solidFill>
                  <a:schemeClr val="tx1"/>
                </a:solidFill>
                <a:latin typeface="Times" charset="0"/>
                <a:ea typeface="宋体" charset="0"/>
              </a:defRPr>
            </a:lvl2pPr>
            <a:lvl3pPr marL="1371600" indent="-457200">
              <a:defRPr sz="2400">
                <a:solidFill>
                  <a:schemeClr val="tx1"/>
                </a:solidFill>
                <a:latin typeface="Times" charset="0"/>
                <a:ea typeface="宋体" charset="0"/>
              </a:defRPr>
            </a:lvl3pPr>
            <a:lvl4pPr marL="1828800" indent="-457200">
              <a:defRPr sz="2400">
                <a:solidFill>
                  <a:schemeClr val="tx1"/>
                </a:solidFill>
                <a:latin typeface="Times" charset="0"/>
                <a:ea typeface="宋体" charset="0"/>
              </a:defRPr>
            </a:lvl4pPr>
            <a:lvl5pPr marL="2286000" indent="-457200">
              <a:defRPr sz="2400">
                <a:solidFill>
                  <a:schemeClr val="tx1"/>
                </a:solidFill>
                <a:latin typeface="Times" charset="0"/>
                <a:ea typeface="宋体" charset="0"/>
              </a:defRPr>
            </a:lvl5pPr>
            <a:lvl6pPr marL="2743200" indent="-457200" eaLnBrk="0" fontAlgn="base" hangingPunct="0">
              <a:spcBef>
                <a:spcPct val="0"/>
              </a:spcBef>
              <a:spcAft>
                <a:spcPct val="0"/>
              </a:spcAft>
              <a:buFont typeface="Arial" charset="0"/>
              <a:defRPr sz="2400">
                <a:solidFill>
                  <a:schemeClr val="tx1"/>
                </a:solidFill>
                <a:latin typeface="Times" charset="0"/>
                <a:ea typeface="宋体" charset="0"/>
              </a:defRPr>
            </a:lvl6pPr>
            <a:lvl7pPr marL="3200400" indent="-457200" eaLnBrk="0" fontAlgn="base" hangingPunct="0">
              <a:spcBef>
                <a:spcPct val="0"/>
              </a:spcBef>
              <a:spcAft>
                <a:spcPct val="0"/>
              </a:spcAft>
              <a:buFont typeface="Arial" charset="0"/>
              <a:defRPr sz="2400">
                <a:solidFill>
                  <a:schemeClr val="tx1"/>
                </a:solidFill>
                <a:latin typeface="Times" charset="0"/>
                <a:ea typeface="宋体" charset="0"/>
              </a:defRPr>
            </a:lvl7pPr>
            <a:lvl8pPr marL="3657600" indent="-457200" eaLnBrk="0" fontAlgn="base" hangingPunct="0">
              <a:spcBef>
                <a:spcPct val="0"/>
              </a:spcBef>
              <a:spcAft>
                <a:spcPct val="0"/>
              </a:spcAft>
              <a:buFont typeface="Arial" charset="0"/>
              <a:defRPr sz="2400">
                <a:solidFill>
                  <a:schemeClr val="tx1"/>
                </a:solidFill>
                <a:latin typeface="Times" charset="0"/>
                <a:ea typeface="宋体" charset="0"/>
              </a:defRPr>
            </a:lvl8pPr>
            <a:lvl9pPr marL="4114800" indent="-457200" eaLnBrk="0" fontAlgn="base" hangingPunct="0">
              <a:spcBef>
                <a:spcPct val="0"/>
              </a:spcBef>
              <a:spcAft>
                <a:spcPct val="0"/>
              </a:spcAft>
              <a:buFont typeface="Arial" charset="0"/>
              <a:defRPr sz="2400">
                <a:solidFill>
                  <a:schemeClr val="tx1"/>
                </a:solidFill>
                <a:latin typeface="Times" charset="0"/>
                <a:ea typeface="宋体" charset="0"/>
              </a:defRPr>
            </a:lvl9pPr>
          </a:lstStyle>
          <a:p>
            <a:pPr marL="361950" indent="-361950">
              <a:buSzPct val="100000"/>
            </a:pPr>
            <a:r>
              <a:rPr lang="zh-CN" altLang="en-US" sz="20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微软雅黑" pitchFamily="34" charset="-122"/>
                <a:ea typeface="微软雅黑" pitchFamily="34" charset="-122"/>
              </a:rPr>
              <a:t> 只把部分程序放到内存中，从而运行比物理内存大的程序</a:t>
            </a:r>
            <a:endParaRPr lang="en-US" altLang="zh-CN" sz="2000" b="1" dirty="0">
              <a:solidFill>
                <a:srgbClr val="11576A"/>
              </a:solidFill>
              <a:latin typeface="微软雅黑" pitchFamily="34" charset="-122"/>
              <a:ea typeface="微软雅黑" pitchFamily="34" charset="-122"/>
            </a:endParaRPr>
          </a:p>
        </p:txBody>
      </p:sp>
      <p:grpSp>
        <p:nvGrpSpPr>
          <p:cNvPr id="5" name="组合 4"/>
          <p:cNvGrpSpPr/>
          <p:nvPr/>
        </p:nvGrpSpPr>
        <p:grpSpPr>
          <a:xfrm>
            <a:off x="1166586" y="3361850"/>
            <a:ext cx="5247053" cy="369332"/>
            <a:chOff x="1166586" y="3361850"/>
            <a:chExt cx="5247053" cy="369332"/>
          </a:xfrm>
        </p:grpSpPr>
        <p:sp>
          <p:nvSpPr>
            <p:cNvPr id="11" name="矩形 10"/>
            <p:cNvSpPr/>
            <p:nvPr/>
          </p:nvSpPr>
          <p:spPr>
            <a:xfrm>
              <a:off x="1166586" y="3361850"/>
              <a:ext cx="5247053" cy="369332"/>
            </a:xfrm>
            <a:prstGeom prst="rect">
              <a:avLst/>
            </a:prstGeom>
          </p:spPr>
          <p:txBody>
            <a:bodyPr wrap="square">
              <a:spAutoFit/>
            </a:bodyPr>
            <a:lstStyle/>
            <a:p>
              <a:pPr marL="271463" lvl="1">
                <a:buSzPct val="100000"/>
                <a:tabLst>
                  <a:tab pos="180975" algn="l"/>
                </a:tabLst>
              </a:pPr>
              <a:r>
                <a:rPr lang="zh-CN" altLang="en-US" b="1" dirty="0">
                  <a:solidFill>
                    <a:srgbClr val="FF0000"/>
                  </a:solidFill>
                  <a:latin typeface="微软雅黑" pitchFamily="34" charset="-122"/>
                  <a:ea typeface="微软雅黑" pitchFamily="34" charset="-122"/>
                </a:rPr>
                <a:t>由操作系统自动完成，无需程序员的干涉</a:t>
              </a:r>
            </a:p>
          </p:txBody>
        </p:sp>
        <p:pic>
          <p:nvPicPr>
            <p:cNvPr id="52" name="图片 51" descr="小点1.png"/>
            <p:cNvPicPr>
              <a:picLocks noChangeAspect="1"/>
            </p:cNvPicPr>
            <p:nvPr/>
          </p:nvPicPr>
          <p:blipFill>
            <a:blip r:embed="rId3" cstate="print"/>
            <a:stretch>
              <a:fillRect/>
            </a:stretch>
          </p:blipFill>
          <p:spPr>
            <a:xfrm>
              <a:off x="1300443" y="3494227"/>
              <a:ext cx="151066" cy="148997"/>
            </a:xfrm>
            <a:prstGeom prst="rect">
              <a:avLst/>
            </a:prstGeom>
            <a:effectLst/>
          </p:spPr>
        </p:pic>
      </p:grpSp>
      <p:grpSp>
        <p:nvGrpSpPr>
          <p:cNvPr id="2" name="组合 1"/>
          <p:cNvGrpSpPr/>
          <p:nvPr/>
        </p:nvGrpSpPr>
        <p:grpSpPr>
          <a:xfrm>
            <a:off x="1415656" y="969194"/>
            <a:ext cx="4721232" cy="1725906"/>
            <a:chOff x="1813814" y="2947720"/>
            <a:chExt cx="4721232" cy="1725906"/>
          </a:xfrm>
        </p:grpSpPr>
        <p:grpSp>
          <p:nvGrpSpPr>
            <p:cNvPr id="9" name="Group 6"/>
            <p:cNvGrpSpPr>
              <a:grpSpLocks/>
            </p:cNvGrpSpPr>
            <p:nvPr/>
          </p:nvGrpSpPr>
          <p:grpSpPr bwMode="auto">
            <a:xfrm>
              <a:off x="1813814" y="2947720"/>
              <a:ext cx="4721232" cy="1354485"/>
              <a:chOff x="0" y="0"/>
              <a:chExt cx="11959" cy="3430"/>
            </a:xfrm>
          </p:grpSpPr>
          <p:sp>
            <p:nvSpPr>
              <p:cNvPr id="10" name="Rectangle 5"/>
              <p:cNvSpPr>
                <a:spLocks noChangeArrowheads="1"/>
              </p:cNvSpPr>
              <p:nvPr/>
            </p:nvSpPr>
            <p:spPr bwMode="auto">
              <a:xfrm>
                <a:off x="2079" y="0"/>
                <a:ext cx="960" cy="1129"/>
              </a:xfrm>
              <a:prstGeom prst="rect">
                <a:avLst/>
              </a:prstGeom>
              <a:solidFill>
                <a:srgbClr val="CC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solidFill>
                      <a:srgbClr val="11576A"/>
                    </a:solidFill>
                    <a:latin typeface="微软雅黑" pitchFamily="34" charset="-122"/>
                    <a:ea typeface="微软雅黑" pitchFamily="34" charset="-122"/>
                    <a:cs typeface="MS PGothic" charset="0"/>
                    <a:sym typeface="Comic Sans MS" charset="0"/>
                  </a:rPr>
                  <a:t>P1</a:t>
                </a:r>
                <a:endParaRPr lang="zh-CN" altLang="en-US" sz="1600" b="1" dirty="0">
                  <a:solidFill>
                    <a:srgbClr val="11576A"/>
                  </a:solidFill>
                  <a:latin typeface="微软雅黑" pitchFamily="34" charset="-122"/>
                  <a:ea typeface="微软雅黑" pitchFamily="34" charset="-122"/>
                  <a:cs typeface="MS PGothic" charset="0"/>
                </a:endParaRPr>
              </a:p>
            </p:txBody>
          </p:sp>
          <p:sp>
            <p:nvSpPr>
              <p:cNvPr id="12" name="Rectangle 8"/>
              <p:cNvSpPr>
                <a:spLocks noChangeArrowheads="1"/>
              </p:cNvSpPr>
              <p:nvPr/>
            </p:nvSpPr>
            <p:spPr bwMode="auto">
              <a:xfrm>
                <a:off x="3519" y="0"/>
                <a:ext cx="960" cy="1129"/>
              </a:xfrm>
              <a:prstGeom prst="rect">
                <a:avLst/>
              </a:prstGeom>
              <a:solidFill>
                <a:srgbClr val="CCEC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solidFill>
                      <a:srgbClr val="11576A"/>
                    </a:solidFill>
                    <a:latin typeface="微软雅黑" pitchFamily="34" charset="-122"/>
                    <a:ea typeface="微软雅黑" pitchFamily="34" charset="-122"/>
                    <a:cs typeface="MS PGothic" charset="0"/>
                    <a:sym typeface="Comic Sans MS" charset="0"/>
                  </a:rPr>
                  <a:t>P2</a:t>
                </a:r>
                <a:endParaRPr lang="zh-CN" altLang="en-US" sz="1600" b="1" dirty="0">
                  <a:solidFill>
                    <a:srgbClr val="11576A"/>
                  </a:solidFill>
                  <a:latin typeface="微软雅黑" pitchFamily="34" charset="-122"/>
                  <a:ea typeface="微软雅黑" pitchFamily="34" charset="-122"/>
                  <a:cs typeface="MS PGothic" charset="0"/>
                </a:endParaRPr>
              </a:p>
            </p:txBody>
          </p:sp>
          <p:sp>
            <p:nvSpPr>
              <p:cNvPr id="15" name="Rectangle 9"/>
              <p:cNvSpPr>
                <a:spLocks noChangeArrowheads="1"/>
              </p:cNvSpPr>
              <p:nvPr/>
            </p:nvSpPr>
            <p:spPr bwMode="auto">
              <a:xfrm>
                <a:off x="4959" y="0"/>
                <a:ext cx="960" cy="1129"/>
              </a:xfrm>
              <a:prstGeom prst="rect">
                <a:avLst/>
              </a:prstGeom>
              <a:solidFill>
                <a:srgbClr val="00FF66"/>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solidFill>
                      <a:srgbClr val="11576A"/>
                    </a:solidFill>
                    <a:latin typeface="微软雅黑" pitchFamily="34" charset="-122"/>
                    <a:ea typeface="微软雅黑" pitchFamily="34" charset="-122"/>
                    <a:cs typeface="MS PGothic" charset="0"/>
                    <a:sym typeface="Comic Sans MS" charset="0"/>
                  </a:rPr>
                  <a:t>P3</a:t>
                </a:r>
                <a:endParaRPr lang="zh-CN" altLang="en-US" sz="1600" b="1" dirty="0">
                  <a:solidFill>
                    <a:srgbClr val="11576A"/>
                  </a:solidFill>
                  <a:latin typeface="微软雅黑" pitchFamily="34" charset="-122"/>
                  <a:ea typeface="微软雅黑" pitchFamily="34" charset="-122"/>
                  <a:cs typeface="MS PGothic" charset="0"/>
                </a:endParaRPr>
              </a:p>
            </p:txBody>
          </p:sp>
          <p:sp>
            <p:nvSpPr>
              <p:cNvPr id="16" name="Rectangle 10"/>
              <p:cNvSpPr>
                <a:spLocks noChangeArrowheads="1"/>
              </p:cNvSpPr>
              <p:nvPr/>
            </p:nvSpPr>
            <p:spPr bwMode="auto">
              <a:xfrm>
                <a:off x="6399" y="0"/>
                <a:ext cx="960" cy="1129"/>
              </a:xfrm>
              <a:prstGeom prst="rect">
                <a:avLst/>
              </a:prstGeom>
              <a:solidFill>
                <a:srgbClr val="0066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solidFill>
                      <a:schemeClr val="bg1"/>
                    </a:solidFill>
                    <a:latin typeface="微软雅黑" pitchFamily="34" charset="-122"/>
                    <a:ea typeface="微软雅黑" pitchFamily="34" charset="-122"/>
                    <a:cs typeface="MS PGothic" charset="0"/>
                    <a:sym typeface="Comic Sans MS" charset="0"/>
                  </a:rPr>
                  <a:t>P4</a:t>
                </a:r>
                <a:endParaRPr lang="zh-CN" altLang="en-US" sz="1600" b="1" dirty="0">
                  <a:solidFill>
                    <a:schemeClr val="bg1"/>
                  </a:solidFill>
                  <a:latin typeface="微软雅黑" pitchFamily="34" charset="-122"/>
                  <a:ea typeface="微软雅黑" pitchFamily="34" charset="-122"/>
                  <a:cs typeface="MS PGothic" charset="0"/>
                </a:endParaRPr>
              </a:p>
            </p:txBody>
          </p:sp>
          <p:sp>
            <p:nvSpPr>
              <p:cNvPr id="17" name="Rectangle 11"/>
              <p:cNvSpPr>
                <a:spLocks noChangeArrowheads="1"/>
              </p:cNvSpPr>
              <p:nvPr/>
            </p:nvSpPr>
            <p:spPr bwMode="auto">
              <a:xfrm>
                <a:off x="0" y="2710"/>
                <a:ext cx="1200" cy="720"/>
              </a:xfrm>
              <a:prstGeom prst="rect">
                <a:avLst/>
              </a:prstGeom>
              <a:solidFill>
                <a:srgbClr val="FF0000"/>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18" name="Rectangle 12"/>
              <p:cNvSpPr>
                <a:spLocks noChangeArrowheads="1"/>
              </p:cNvSpPr>
              <p:nvPr/>
            </p:nvSpPr>
            <p:spPr bwMode="auto">
              <a:xfrm>
                <a:off x="1200" y="2710"/>
                <a:ext cx="360" cy="720"/>
              </a:xfrm>
              <a:prstGeom prst="rect">
                <a:avLst/>
              </a:prstGeom>
              <a:solidFill>
                <a:srgbClr val="CC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19" name="Rectangle 13"/>
              <p:cNvSpPr>
                <a:spLocks noChangeArrowheads="1"/>
              </p:cNvSpPr>
              <p:nvPr/>
            </p:nvSpPr>
            <p:spPr bwMode="auto">
              <a:xfrm>
                <a:off x="1560" y="2710"/>
                <a:ext cx="360" cy="720"/>
              </a:xfrm>
              <a:prstGeom prst="rect">
                <a:avLst/>
              </a:prstGeom>
              <a:solidFill>
                <a:srgbClr val="CCEC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20" name="Rectangle 14"/>
              <p:cNvSpPr>
                <a:spLocks noChangeArrowheads="1"/>
              </p:cNvSpPr>
              <p:nvPr/>
            </p:nvSpPr>
            <p:spPr bwMode="auto">
              <a:xfrm>
                <a:off x="1920" y="2710"/>
                <a:ext cx="360" cy="720"/>
              </a:xfrm>
              <a:prstGeom prst="rect">
                <a:avLst/>
              </a:prstGeom>
              <a:solidFill>
                <a:srgbClr val="CCEC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21" name="Rectangle 15"/>
              <p:cNvSpPr>
                <a:spLocks noChangeArrowheads="1"/>
              </p:cNvSpPr>
              <p:nvPr/>
            </p:nvSpPr>
            <p:spPr bwMode="auto">
              <a:xfrm>
                <a:off x="2280" y="2710"/>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22" name="Rectangle 16"/>
              <p:cNvSpPr>
                <a:spLocks noChangeArrowheads="1"/>
              </p:cNvSpPr>
              <p:nvPr/>
            </p:nvSpPr>
            <p:spPr bwMode="auto">
              <a:xfrm>
                <a:off x="2640" y="2710"/>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23" name="Rectangle 17"/>
              <p:cNvSpPr>
                <a:spLocks noChangeArrowheads="1"/>
              </p:cNvSpPr>
              <p:nvPr/>
            </p:nvSpPr>
            <p:spPr bwMode="auto">
              <a:xfrm>
                <a:off x="3000" y="2710"/>
                <a:ext cx="360" cy="720"/>
              </a:xfrm>
              <a:prstGeom prst="rect">
                <a:avLst/>
              </a:prstGeom>
              <a:solidFill>
                <a:srgbClr val="CC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24" name="Rectangle 18"/>
              <p:cNvSpPr>
                <a:spLocks noChangeArrowheads="1"/>
              </p:cNvSpPr>
              <p:nvPr/>
            </p:nvSpPr>
            <p:spPr bwMode="auto">
              <a:xfrm>
                <a:off x="3360" y="2710"/>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25" name="Rectangle 19"/>
              <p:cNvSpPr>
                <a:spLocks noChangeArrowheads="1"/>
              </p:cNvSpPr>
              <p:nvPr/>
            </p:nvSpPr>
            <p:spPr bwMode="auto">
              <a:xfrm>
                <a:off x="3720" y="2710"/>
                <a:ext cx="360" cy="720"/>
              </a:xfrm>
              <a:prstGeom prst="rect">
                <a:avLst/>
              </a:prstGeom>
              <a:solidFill>
                <a:srgbClr val="CC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26" name="Rectangle 20"/>
              <p:cNvSpPr>
                <a:spLocks noChangeArrowheads="1"/>
              </p:cNvSpPr>
              <p:nvPr/>
            </p:nvSpPr>
            <p:spPr bwMode="auto">
              <a:xfrm>
                <a:off x="4080" y="2710"/>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27" name="Rectangle 21"/>
              <p:cNvSpPr>
                <a:spLocks noChangeArrowheads="1"/>
              </p:cNvSpPr>
              <p:nvPr/>
            </p:nvSpPr>
            <p:spPr bwMode="auto">
              <a:xfrm>
                <a:off x="4440" y="2710"/>
                <a:ext cx="360" cy="720"/>
              </a:xfrm>
              <a:prstGeom prst="rect">
                <a:avLst/>
              </a:prstGeom>
              <a:solidFill>
                <a:srgbClr val="CCEC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28" name="Rectangle 22"/>
              <p:cNvSpPr>
                <a:spLocks noChangeArrowheads="1"/>
              </p:cNvSpPr>
              <p:nvPr/>
            </p:nvSpPr>
            <p:spPr bwMode="auto">
              <a:xfrm>
                <a:off x="511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29" name="Rectangle 23"/>
              <p:cNvSpPr>
                <a:spLocks noChangeArrowheads="1"/>
              </p:cNvSpPr>
              <p:nvPr/>
            </p:nvSpPr>
            <p:spPr bwMode="auto">
              <a:xfrm>
                <a:off x="547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30" name="Rectangle 24"/>
              <p:cNvSpPr>
                <a:spLocks noChangeArrowheads="1"/>
              </p:cNvSpPr>
              <p:nvPr/>
            </p:nvSpPr>
            <p:spPr bwMode="auto">
              <a:xfrm>
                <a:off x="583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31" name="Rectangle 25"/>
              <p:cNvSpPr>
                <a:spLocks noChangeArrowheads="1"/>
              </p:cNvSpPr>
              <p:nvPr/>
            </p:nvSpPr>
            <p:spPr bwMode="auto">
              <a:xfrm>
                <a:off x="619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32" name="Rectangle 26"/>
              <p:cNvSpPr>
                <a:spLocks noChangeArrowheads="1"/>
              </p:cNvSpPr>
              <p:nvPr/>
            </p:nvSpPr>
            <p:spPr bwMode="auto">
              <a:xfrm>
                <a:off x="655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33" name="Rectangle 27"/>
              <p:cNvSpPr>
                <a:spLocks noChangeArrowheads="1"/>
              </p:cNvSpPr>
              <p:nvPr/>
            </p:nvSpPr>
            <p:spPr bwMode="auto">
              <a:xfrm>
                <a:off x="6919" y="2697"/>
                <a:ext cx="360" cy="720"/>
              </a:xfrm>
              <a:prstGeom prst="rect">
                <a:avLst/>
              </a:prstGeom>
              <a:solidFill>
                <a:srgbClr val="CCEC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34" name="Rectangle 28"/>
              <p:cNvSpPr>
                <a:spLocks noChangeArrowheads="1"/>
              </p:cNvSpPr>
              <p:nvPr/>
            </p:nvSpPr>
            <p:spPr bwMode="auto">
              <a:xfrm>
                <a:off x="7279" y="2697"/>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35" name="Rectangle 29"/>
              <p:cNvSpPr>
                <a:spLocks noChangeArrowheads="1"/>
              </p:cNvSpPr>
              <p:nvPr/>
            </p:nvSpPr>
            <p:spPr bwMode="auto">
              <a:xfrm>
                <a:off x="7639" y="2697"/>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36" name="Rectangle 30"/>
              <p:cNvSpPr>
                <a:spLocks noChangeArrowheads="1"/>
              </p:cNvSpPr>
              <p:nvPr/>
            </p:nvSpPr>
            <p:spPr bwMode="auto">
              <a:xfrm>
                <a:off x="7999" y="2697"/>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37" name="Rectangle 31"/>
              <p:cNvSpPr>
                <a:spLocks noChangeArrowheads="1"/>
              </p:cNvSpPr>
              <p:nvPr/>
            </p:nvSpPr>
            <p:spPr bwMode="auto">
              <a:xfrm>
                <a:off x="8359" y="2697"/>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38" name="Rectangle 32"/>
              <p:cNvSpPr>
                <a:spLocks noChangeArrowheads="1"/>
              </p:cNvSpPr>
              <p:nvPr/>
            </p:nvSpPr>
            <p:spPr bwMode="auto">
              <a:xfrm>
                <a:off x="871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39" name="Rectangle 33"/>
              <p:cNvSpPr>
                <a:spLocks noChangeArrowheads="1"/>
              </p:cNvSpPr>
              <p:nvPr/>
            </p:nvSpPr>
            <p:spPr bwMode="auto">
              <a:xfrm>
                <a:off x="907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40" name="Rectangle 34"/>
              <p:cNvSpPr>
                <a:spLocks noChangeArrowheads="1"/>
              </p:cNvSpPr>
              <p:nvPr/>
            </p:nvSpPr>
            <p:spPr bwMode="auto">
              <a:xfrm>
                <a:off x="943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41" name="Rectangle 35"/>
              <p:cNvSpPr>
                <a:spLocks noChangeArrowheads="1"/>
              </p:cNvSpPr>
              <p:nvPr/>
            </p:nvSpPr>
            <p:spPr bwMode="auto">
              <a:xfrm>
                <a:off x="979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42" name="Rectangle 36"/>
              <p:cNvSpPr>
                <a:spLocks noChangeArrowheads="1"/>
              </p:cNvSpPr>
              <p:nvPr/>
            </p:nvSpPr>
            <p:spPr bwMode="auto">
              <a:xfrm>
                <a:off x="1015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43" name="Rectangle 37"/>
              <p:cNvSpPr>
                <a:spLocks noChangeArrowheads="1"/>
              </p:cNvSpPr>
              <p:nvPr/>
            </p:nvSpPr>
            <p:spPr bwMode="auto">
              <a:xfrm>
                <a:off x="1051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44" name="Rectangle 38"/>
              <p:cNvSpPr>
                <a:spLocks noChangeArrowheads="1"/>
              </p:cNvSpPr>
              <p:nvPr/>
            </p:nvSpPr>
            <p:spPr bwMode="auto">
              <a:xfrm>
                <a:off x="1087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45" name="Rectangle 39"/>
              <p:cNvSpPr>
                <a:spLocks noChangeArrowheads="1"/>
              </p:cNvSpPr>
              <p:nvPr/>
            </p:nvSpPr>
            <p:spPr bwMode="auto">
              <a:xfrm>
                <a:off x="1123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46" name="Rectangle 40"/>
              <p:cNvSpPr>
                <a:spLocks noChangeArrowheads="1"/>
              </p:cNvSpPr>
              <p:nvPr/>
            </p:nvSpPr>
            <p:spPr bwMode="auto">
              <a:xfrm>
                <a:off x="1159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47" name="Rectangle 41"/>
              <p:cNvSpPr>
                <a:spLocks noChangeArrowheads="1"/>
              </p:cNvSpPr>
              <p:nvPr/>
            </p:nvSpPr>
            <p:spPr bwMode="auto">
              <a:xfrm>
                <a:off x="2838" y="1473"/>
                <a:ext cx="2761" cy="840"/>
              </a:xfrm>
              <a:prstGeom prst="rect">
                <a:avLst/>
              </a:prstGeom>
              <a:solidFill>
                <a:srgbClr val="FF0000"/>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b="1" dirty="0">
                    <a:solidFill>
                      <a:schemeClr val="bg1"/>
                    </a:solidFill>
                    <a:latin typeface="微软雅黑" pitchFamily="34" charset="-122"/>
                    <a:ea typeface="微软雅黑" pitchFamily="34" charset="-122"/>
                    <a:cs typeface="MS PGothic" charset="0"/>
                  </a:rPr>
                  <a:t>内核</a:t>
                </a:r>
              </a:p>
            </p:txBody>
          </p:sp>
          <p:sp>
            <p:nvSpPr>
              <p:cNvPr id="50" name="Oval 46"/>
              <p:cNvSpPr>
                <a:spLocks noChangeArrowheads="1"/>
              </p:cNvSpPr>
              <p:nvPr/>
            </p:nvSpPr>
            <p:spPr bwMode="auto">
              <a:xfrm>
                <a:off x="5668" y="1324"/>
                <a:ext cx="1200" cy="1200"/>
              </a:xfrm>
              <a:prstGeom prst="ellipse">
                <a:avLst/>
              </a:prstGeom>
              <a:solidFill>
                <a:srgbClr val="CC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b="1" spc="-100" dirty="0">
                    <a:solidFill>
                      <a:srgbClr val="11576A"/>
                    </a:solidFill>
                    <a:latin typeface="微软雅黑" pitchFamily="34" charset="-122"/>
                    <a:ea typeface="微软雅黑" pitchFamily="34" charset="-122"/>
                    <a:cs typeface="MS PGothic" charset="0"/>
                    <a:sym typeface="Comic Sans MS" charset="0"/>
                  </a:rPr>
                  <a:t>MMU</a:t>
                </a:r>
                <a:endParaRPr lang="zh-CN" altLang="en-US" sz="1200" b="1" spc="-100" dirty="0">
                  <a:solidFill>
                    <a:srgbClr val="11576A"/>
                  </a:solidFill>
                  <a:latin typeface="微软雅黑" pitchFamily="34" charset="-122"/>
                  <a:ea typeface="微软雅黑" pitchFamily="34" charset="-122"/>
                  <a:cs typeface="MS PGothic" charset="0"/>
                </a:endParaRPr>
              </a:p>
            </p:txBody>
          </p:sp>
        </p:grpSp>
        <p:sp>
          <p:nvSpPr>
            <p:cNvPr id="53" name="Text Box 42"/>
            <p:cNvSpPr>
              <a:spLocks noChangeArrowheads="1"/>
            </p:cNvSpPr>
            <p:nvPr/>
          </p:nvSpPr>
          <p:spPr bwMode="auto">
            <a:xfrm>
              <a:off x="2727093" y="4289871"/>
              <a:ext cx="1329508" cy="371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eaLnBrk="1" hangingPunct="1"/>
              <a:r>
                <a:rPr lang="zh-CN" altLang="en-US" b="1" spc="-100" dirty="0">
                  <a:solidFill>
                    <a:srgbClr val="11576A"/>
                  </a:solidFill>
                  <a:latin typeface="微软雅黑" pitchFamily="34" charset="-122"/>
                  <a:ea typeface="微软雅黑" pitchFamily="34" charset="-122"/>
                  <a:cs typeface="MS PGothic" charset="0"/>
                  <a:sym typeface="Comic Sans MS" charset="0"/>
                </a:rPr>
                <a:t>物理内存  +</a:t>
              </a:r>
              <a:endParaRPr lang="zh-CN" altLang="en-US" b="1" spc="-100" dirty="0">
                <a:solidFill>
                  <a:srgbClr val="11576A"/>
                </a:solidFill>
                <a:latin typeface="微软雅黑" pitchFamily="34" charset="-122"/>
                <a:ea typeface="微软雅黑" pitchFamily="34" charset="-122"/>
                <a:cs typeface="MS PGothic" charset="0"/>
              </a:endParaRPr>
            </a:p>
          </p:txBody>
        </p:sp>
        <p:sp>
          <p:nvSpPr>
            <p:cNvPr id="54" name="Text Box 43"/>
            <p:cNvSpPr>
              <a:spLocks noChangeArrowheads="1"/>
            </p:cNvSpPr>
            <p:nvPr/>
          </p:nvSpPr>
          <p:spPr bwMode="auto">
            <a:xfrm>
              <a:off x="3917769" y="4297374"/>
              <a:ext cx="643424" cy="371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algn="ctr" eaLnBrk="1" hangingPunct="1"/>
              <a:r>
                <a:rPr lang="zh-CN" altLang="en-US" b="1" dirty="0">
                  <a:solidFill>
                    <a:srgbClr val="11576A"/>
                  </a:solidFill>
                  <a:latin typeface="微软雅黑" pitchFamily="34" charset="-122"/>
                  <a:ea typeface="微软雅黑" pitchFamily="34" charset="-122"/>
                  <a:cs typeface="MS PGothic" charset="0"/>
                </a:rPr>
                <a:t>磁盘</a:t>
              </a:r>
            </a:p>
          </p:txBody>
        </p:sp>
        <p:sp>
          <p:nvSpPr>
            <p:cNvPr id="55" name="Text Box 43"/>
            <p:cNvSpPr>
              <a:spLocks noChangeArrowheads="1"/>
            </p:cNvSpPr>
            <p:nvPr/>
          </p:nvSpPr>
          <p:spPr bwMode="auto">
            <a:xfrm>
              <a:off x="4421421" y="4302113"/>
              <a:ext cx="1273403" cy="371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algn="ctr" eaLnBrk="1" hangingPunct="1"/>
              <a:r>
                <a:rPr lang="zh-CN" altLang="en-US" b="1" spc="-100" dirty="0">
                  <a:solidFill>
                    <a:srgbClr val="11576A"/>
                  </a:solidFill>
                  <a:latin typeface="微软雅黑" pitchFamily="34" charset="-122"/>
                  <a:ea typeface="微软雅黑" pitchFamily="34" charset="-122"/>
                  <a:cs typeface="MS PGothic" charset="0"/>
                  <a:sym typeface="Comic Sans MS" charset="0"/>
                </a:rPr>
                <a:t>= 虚拟存储</a:t>
              </a:r>
              <a:endParaRPr lang="zh-CN" altLang="en-US" b="1" spc="-100" dirty="0">
                <a:solidFill>
                  <a:srgbClr val="11576A"/>
                </a:solidFill>
                <a:latin typeface="微软雅黑" pitchFamily="34" charset="-122"/>
                <a:ea typeface="微软雅黑" pitchFamily="34" charset="-122"/>
                <a:cs typeface="MS PGothic" charset="0"/>
              </a:endParaRPr>
            </a:p>
          </p:txBody>
        </p:sp>
      </p:grpSp>
      <p:grpSp>
        <p:nvGrpSpPr>
          <p:cNvPr id="6" name="组合 5"/>
          <p:cNvGrpSpPr/>
          <p:nvPr/>
        </p:nvGrpSpPr>
        <p:grpSpPr>
          <a:xfrm>
            <a:off x="1143808" y="4358806"/>
            <a:ext cx="5572164" cy="369332"/>
            <a:chOff x="1143808" y="4358806"/>
            <a:chExt cx="5572164" cy="369332"/>
          </a:xfrm>
        </p:grpSpPr>
        <p:pic>
          <p:nvPicPr>
            <p:cNvPr id="14" name="图片 13" descr="小点1.png"/>
            <p:cNvPicPr>
              <a:picLocks noChangeAspect="1"/>
            </p:cNvPicPr>
            <p:nvPr/>
          </p:nvPicPr>
          <p:blipFill>
            <a:blip r:embed="rId3" cstate="print"/>
            <a:stretch>
              <a:fillRect/>
            </a:stretch>
          </p:blipFill>
          <p:spPr>
            <a:xfrm>
              <a:off x="1277865" y="4464259"/>
              <a:ext cx="151066" cy="148997"/>
            </a:xfrm>
            <a:prstGeom prst="rect">
              <a:avLst/>
            </a:prstGeom>
            <a:effectLst/>
          </p:spPr>
        </p:pic>
        <p:sp>
          <p:nvSpPr>
            <p:cNvPr id="48" name="矩形 47"/>
            <p:cNvSpPr/>
            <p:nvPr/>
          </p:nvSpPr>
          <p:spPr>
            <a:xfrm>
              <a:off x="1143808" y="4358806"/>
              <a:ext cx="5572164" cy="369332"/>
            </a:xfrm>
            <a:prstGeom prst="rect">
              <a:avLst/>
            </a:prstGeom>
          </p:spPr>
          <p:txBody>
            <a:bodyPr wrap="square">
              <a:spAutoFit/>
            </a:bodyPr>
            <a:lstStyle/>
            <a:p>
              <a:pPr marL="271463" lvl="1">
                <a:buSzPct val="100000"/>
              </a:pPr>
              <a:r>
                <a:rPr lang="zh-CN" altLang="en-US" b="1" dirty="0">
                  <a:solidFill>
                    <a:srgbClr val="11576A"/>
                  </a:solidFill>
                  <a:latin typeface="微软雅黑" pitchFamily="34" charset="-122"/>
                  <a:ea typeface="微软雅黑" pitchFamily="34" charset="-122"/>
                </a:rPr>
                <a:t>在内存和外存之间</a:t>
              </a:r>
              <a:r>
                <a:rPr lang="zh-CN" altLang="en-US" b="1" dirty="0">
                  <a:solidFill>
                    <a:srgbClr val="FF0000"/>
                  </a:solidFill>
                  <a:latin typeface="微软雅黑" pitchFamily="34" charset="-122"/>
                  <a:ea typeface="微软雅黑" pitchFamily="34" charset="-122"/>
                </a:rPr>
                <a:t>只交换进程的部分内容</a:t>
              </a:r>
            </a:p>
          </p:txBody>
        </p:sp>
      </p:grpSp>
      <p:sp>
        <p:nvSpPr>
          <p:cNvPr id="49" name="Text Box 2"/>
          <p:cNvSpPr txBox="1">
            <a:spLocks noChangeArrowheads="1"/>
          </p:cNvSpPr>
          <p:nvPr/>
        </p:nvSpPr>
        <p:spPr bwMode="auto">
          <a:xfrm>
            <a:off x="815193" y="3719716"/>
            <a:ext cx="6229394" cy="707886"/>
          </a:xfrm>
          <a:prstGeom prst="rect">
            <a:avLst/>
          </a:prstGeom>
          <a:noFill/>
          <a:ln>
            <a:noFill/>
          </a:ln>
          <a:effectLst/>
          <a:extLst>
            <a:ext uri="{909E8E84-426E-40dd-AFC4-6F175D3DCCD1}">
              <a14:hiddenFill xmlns:a14="http://schemas.microsoft.com/office/drawing/2010/main" xmlns="">
                <a:gradFill rotWithShape="0">
                  <a:gsLst>
                    <a:gs pos="0">
                      <a:srgbClr val="ADE7EB"/>
                    </a:gs>
                    <a:gs pos="100000">
                      <a:srgbClr val="FFFFFF"/>
                    </a:gs>
                  </a:gsLst>
                  <a:path path="shape">
                    <a:fillToRect l="50000" t="50000" r="50000" b="50000"/>
                  </a:path>
                </a:gra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marL="457200" indent="-457200">
              <a:defRPr sz="2400">
                <a:solidFill>
                  <a:schemeClr val="tx1"/>
                </a:solidFill>
                <a:latin typeface="Times" charset="0"/>
                <a:ea typeface="宋体" charset="0"/>
                <a:cs typeface="宋体" charset="0"/>
              </a:defRPr>
            </a:lvl1pPr>
            <a:lvl2pPr marL="1022350" indent="-457200">
              <a:defRPr sz="2400">
                <a:solidFill>
                  <a:schemeClr val="tx1"/>
                </a:solidFill>
                <a:latin typeface="Times" charset="0"/>
                <a:ea typeface="宋体" charset="0"/>
              </a:defRPr>
            </a:lvl2pPr>
            <a:lvl3pPr marL="1371600" indent="-457200">
              <a:defRPr sz="2400">
                <a:solidFill>
                  <a:schemeClr val="tx1"/>
                </a:solidFill>
                <a:latin typeface="Times" charset="0"/>
                <a:ea typeface="宋体" charset="0"/>
              </a:defRPr>
            </a:lvl3pPr>
            <a:lvl4pPr marL="1828800" indent="-457200">
              <a:defRPr sz="2400">
                <a:solidFill>
                  <a:schemeClr val="tx1"/>
                </a:solidFill>
                <a:latin typeface="Times" charset="0"/>
                <a:ea typeface="宋体" charset="0"/>
              </a:defRPr>
            </a:lvl4pPr>
            <a:lvl5pPr marL="2286000" indent="-457200">
              <a:defRPr sz="2400">
                <a:solidFill>
                  <a:schemeClr val="tx1"/>
                </a:solidFill>
                <a:latin typeface="Times" charset="0"/>
                <a:ea typeface="宋体" charset="0"/>
              </a:defRPr>
            </a:lvl5pPr>
            <a:lvl6pPr marL="2743200" indent="-457200" eaLnBrk="0" fontAlgn="base" hangingPunct="0">
              <a:spcBef>
                <a:spcPct val="0"/>
              </a:spcBef>
              <a:spcAft>
                <a:spcPct val="0"/>
              </a:spcAft>
              <a:buFont typeface="Arial" charset="0"/>
              <a:defRPr sz="2400">
                <a:solidFill>
                  <a:schemeClr val="tx1"/>
                </a:solidFill>
                <a:latin typeface="Times" charset="0"/>
                <a:ea typeface="宋体" charset="0"/>
              </a:defRPr>
            </a:lvl6pPr>
            <a:lvl7pPr marL="3200400" indent="-457200" eaLnBrk="0" fontAlgn="base" hangingPunct="0">
              <a:spcBef>
                <a:spcPct val="0"/>
              </a:spcBef>
              <a:spcAft>
                <a:spcPct val="0"/>
              </a:spcAft>
              <a:buFont typeface="Arial" charset="0"/>
              <a:defRPr sz="2400">
                <a:solidFill>
                  <a:schemeClr val="tx1"/>
                </a:solidFill>
                <a:latin typeface="Times" charset="0"/>
                <a:ea typeface="宋体" charset="0"/>
              </a:defRPr>
            </a:lvl7pPr>
            <a:lvl8pPr marL="3657600" indent="-457200" eaLnBrk="0" fontAlgn="base" hangingPunct="0">
              <a:spcBef>
                <a:spcPct val="0"/>
              </a:spcBef>
              <a:spcAft>
                <a:spcPct val="0"/>
              </a:spcAft>
              <a:buFont typeface="Arial" charset="0"/>
              <a:defRPr sz="2400">
                <a:solidFill>
                  <a:schemeClr val="tx1"/>
                </a:solidFill>
                <a:latin typeface="Times" charset="0"/>
                <a:ea typeface="宋体" charset="0"/>
              </a:defRPr>
            </a:lvl8pPr>
            <a:lvl9pPr marL="4114800" indent="-457200" eaLnBrk="0" fontAlgn="base" hangingPunct="0">
              <a:spcBef>
                <a:spcPct val="0"/>
              </a:spcBef>
              <a:spcAft>
                <a:spcPct val="0"/>
              </a:spcAft>
              <a:buFont typeface="Arial" charset="0"/>
              <a:defRPr sz="2400">
                <a:solidFill>
                  <a:schemeClr val="tx1"/>
                </a:solidFill>
                <a:latin typeface="Times" charset="0"/>
                <a:ea typeface="宋体" charset="0"/>
              </a:defRPr>
            </a:lvl9pPr>
          </a:lstStyle>
          <a:p>
            <a:pPr marL="361950" indent="-361950">
              <a:buSzPct val="100000"/>
            </a:pPr>
            <a:r>
              <a:rPr lang="zh-CN" altLang="en-US" sz="20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微软雅黑" pitchFamily="34" charset="-122"/>
                <a:ea typeface="微软雅黑" pitchFamily="34" charset="-122"/>
              </a:rPr>
              <a:t> 实现进程在内存与外存之间的交换，从而获得更多的空闲内存空间</a:t>
            </a:r>
            <a:endParaRPr lang="en-US" altLang="zh-CN" sz="2000" b="1" dirty="0">
              <a:solidFill>
                <a:srgbClr val="11576A"/>
              </a:solidFill>
              <a:latin typeface="微软雅黑" pitchFamily="34" charset="-122"/>
              <a:ea typeface="微软雅黑" pitchFamily="34" charset="-122"/>
            </a:endParaRPr>
          </a:p>
        </p:txBody>
      </p:sp>
    </p:spTree>
    <p:extLst>
      <p:ext uri="{BB962C8B-B14F-4D97-AF65-F5344CB8AC3E}">
        <p14:creationId xmlns:p14="http://schemas.microsoft.com/office/powerpoint/2010/main" val="369156333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wipe(left)">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1342297" y="214296"/>
            <a:ext cx="6401524" cy="553998"/>
          </a:xfrm>
          <a:prstGeom prst="rect">
            <a:avLst/>
          </a:prstGeom>
          <a:noFill/>
          <a:effectLst/>
        </p:spPr>
        <p:txBody>
          <a:bodyPr wrap="square" rtlCol="0">
            <a:spAutoFit/>
          </a:bodyPr>
          <a:lstStyle/>
          <a:p>
            <a:pPr>
              <a:spcBef>
                <a:spcPct val="50000"/>
              </a:spcBef>
            </a:pPr>
            <a:r>
              <a:rPr lang="zh-CN" altLang="en-US" sz="3000" b="1" dirty="0">
                <a:solidFill>
                  <a:srgbClr val="11576A"/>
                </a:solidFill>
                <a:latin typeface="微软雅黑" pitchFamily="34" charset="-122"/>
                <a:ea typeface="微软雅黑" pitchFamily="34" charset="-122"/>
                <a:sym typeface="MS PGothic" charset="0"/>
              </a:rPr>
              <a:t>局部性原理（</a:t>
            </a:r>
            <a:r>
              <a:rPr lang="en-US" altLang="zh-CN" sz="3000" b="1" dirty="0">
                <a:solidFill>
                  <a:srgbClr val="11576A"/>
                </a:solidFill>
                <a:latin typeface="微软雅黑" pitchFamily="34" charset="-122"/>
                <a:ea typeface="微软雅黑" pitchFamily="34" charset="-122"/>
                <a:sym typeface="MS PGothic" charset="0"/>
              </a:rPr>
              <a:t>principle of locality</a:t>
            </a:r>
            <a:r>
              <a:rPr lang="zh-CN" altLang="en-US" sz="3000" b="1" dirty="0">
                <a:solidFill>
                  <a:srgbClr val="11576A"/>
                </a:solidFill>
                <a:latin typeface="微软雅黑" pitchFamily="34" charset="-122"/>
                <a:ea typeface="微软雅黑" pitchFamily="34" charset="-122"/>
                <a:sym typeface="MS PGothic" charset="0"/>
              </a:rPr>
              <a:t>）</a:t>
            </a:r>
          </a:p>
        </p:txBody>
      </p:sp>
      <p:sp>
        <p:nvSpPr>
          <p:cNvPr id="7" name="Text Box 2"/>
          <p:cNvSpPr txBox="1">
            <a:spLocks noChangeArrowheads="1"/>
          </p:cNvSpPr>
          <p:nvPr/>
        </p:nvSpPr>
        <p:spPr bwMode="auto">
          <a:xfrm>
            <a:off x="251520" y="769916"/>
            <a:ext cx="6515146" cy="707886"/>
          </a:xfrm>
          <a:prstGeom prst="rect">
            <a:avLst/>
          </a:prstGeom>
          <a:noFill/>
          <a:ln>
            <a:noFill/>
          </a:ln>
          <a:effectLst/>
          <a:extLst>
            <a:ext uri="{909E8E84-426E-40dd-AFC4-6F175D3DCCD1}">
              <a14:hiddenFill xmlns:a14="http://schemas.microsoft.com/office/drawing/2010/main" xmlns="">
                <a:gradFill rotWithShape="0">
                  <a:gsLst>
                    <a:gs pos="0">
                      <a:srgbClr val="ADE7EB"/>
                    </a:gs>
                    <a:gs pos="100000">
                      <a:srgbClr val="FFFFFF"/>
                    </a:gs>
                  </a:gsLst>
                  <a:path path="shape">
                    <a:fillToRect l="50000" t="50000" r="50000" b="50000"/>
                  </a:path>
                </a:gra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marL="457200" indent="-457200">
              <a:defRPr sz="2400">
                <a:solidFill>
                  <a:schemeClr val="tx1"/>
                </a:solidFill>
                <a:latin typeface="Times" charset="0"/>
                <a:ea typeface="宋体" charset="0"/>
                <a:cs typeface="宋体" charset="0"/>
              </a:defRPr>
            </a:lvl1pPr>
            <a:lvl2pPr marL="1022350" indent="-457200">
              <a:defRPr sz="2400">
                <a:solidFill>
                  <a:schemeClr val="tx1"/>
                </a:solidFill>
                <a:latin typeface="Times" charset="0"/>
                <a:ea typeface="宋体" charset="0"/>
              </a:defRPr>
            </a:lvl2pPr>
            <a:lvl3pPr marL="1371600" indent="-457200">
              <a:defRPr sz="2400">
                <a:solidFill>
                  <a:schemeClr val="tx1"/>
                </a:solidFill>
                <a:latin typeface="Times" charset="0"/>
                <a:ea typeface="宋体" charset="0"/>
              </a:defRPr>
            </a:lvl3pPr>
            <a:lvl4pPr marL="1828800" indent="-457200">
              <a:defRPr sz="2400">
                <a:solidFill>
                  <a:schemeClr val="tx1"/>
                </a:solidFill>
                <a:latin typeface="Times" charset="0"/>
                <a:ea typeface="宋体" charset="0"/>
              </a:defRPr>
            </a:lvl4pPr>
            <a:lvl5pPr marL="2286000" indent="-457200">
              <a:defRPr sz="2400">
                <a:solidFill>
                  <a:schemeClr val="tx1"/>
                </a:solidFill>
                <a:latin typeface="Times" charset="0"/>
                <a:ea typeface="宋体" charset="0"/>
              </a:defRPr>
            </a:lvl5pPr>
            <a:lvl6pPr marL="2743200" indent="-457200" eaLnBrk="0" fontAlgn="base" hangingPunct="0">
              <a:spcBef>
                <a:spcPct val="0"/>
              </a:spcBef>
              <a:spcAft>
                <a:spcPct val="0"/>
              </a:spcAft>
              <a:buFont typeface="Arial" charset="0"/>
              <a:defRPr sz="2400">
                <a:solidFill>
                  <a:schemeClr val="tx1"/>
                </a:solidFill>
                <a:latin typeface="Times" charset="0"/>
                <a:ea typeface="宋体" charset="0"/>
              </a:defRPr>
            </a:lvl6pPr>
            <a:lvl7pPr marL="3200400" indent="-457200" eaLnBrk="0" fontAlgn="base" hangingPunct="0">
              <a:spcBef>
                <a:spcPct val="0"/>
              </a:spcBef>
              <a:spcAft>
                <a:spcPct val="0"/>
              </a:spcAft>
              <a:buFont typeface="Arial" charset="0"/>
              <a:defRPr sz="2400">
                <a:solidFill>
                  <a:schemeClr val="tx1"/>
                </a:solidFill>
                <a:latin typeface="Times" charset="0"/>
                <a:ea typeface="宋体" charset="0"/>
              </a:defRPr>
            </a:lvl7pPr>
            <a:lvl8pPr marL="3657600" indent="-457200" eaLnBrk="0" fontAlgn="base" hangingPunct="0">
              <a:spcBef>
                <a:spcPct val="0"/>
              </a:spcBef>
              <a:spcAft>
                <a:spcPct val="0"/>
              </a:spcAft>
              <a:buFont typeface="Arial" charset="0"/>
              <a:defRPr sz="2400">
                <a:solidFill>
                  <a:schemeClr val="tx1"/>
                </a:solidFill>
                <a:latin typeface="Times" charset="0"/>
                <a:ea typeface="宋体" charset="0"/>
              </a:defRPr>
            </a:lvl8pPr>
            <a:lvl9pPr marL="4114800" indent="-457200" eaLnBrk="0" fontAlgn="base" hangingPunct="0">
              <a:spcBef>
                <a:spcPct val="0"/>
              </a:spcBef>
              <a:spcAft>
                <a:spcPct val="0"/>
              </a:spcAft>
              <a:buFont typeface="Arial" charset="0"/>
              <a:defRPr sz="2400">
                <a:solidFill>
                  <a:schemeClr val="tx1"/>
                </a:solidFill>
                <a:latin typeface="Times" charset="0"/>
                <a:ea typeface="宋体" charset="0"/>
              </a:defRPr>
            </a:lvl9pPr>
          </a:lstStyle>
          <a:p>
            <a:pPr marL="261938" indent="0">
              <a:buSzPct val="100000"/>
              <a:tabLst>
                <a:tab pos="261938" algn="l"/>
              </a:tabLst>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程序在执行过程中的一个较短时期，所执行的指令</a:t>
            </a:r>
            <a:endParaRPr lang="en-US" altLang="zh-CN" sz="2000" b="1" dirty="0">
              <a:solidFill>
                <a:srgbClr val="11576A"/>
              </a:solidFill>
              <a:latin typeface="微软雅黑" pitchFamily="34" charset="-122"/>
              <a:ea typeface="微软雅黑" pitchFamily="34" charset="-122"/>
            </a:endParaRPr>
          </a:p>
          <a:p>
            <a:pPr marL="261938" indent="0">
              <a:buSzPct val="100000"/>
              <a:tabLst>
                <a:tab pos="261938" algn="l"/>
              </a:tabLst>
            </a:pPr>
            <a:r>
              <a:rPr lang="en-US" altLang="zh-CN" sz="2000" b="1" dirty="0">
                <a:solidFill>
                  <a:srgbClr val="11576A"/>
                </a:solidFill>
                <a:latin typeface="微软雅黑" pitchFamily="34" charset="-122"/>
                <a:ea typeface="微软雅黑" pitchFamily="34" charset="-122"/>
              </a:rPr>
              <a:t> </a:t>
            </a:r>
            <a:r>
              <a:rPr lang="zh-CN" altLang="en-US" sz="2000" b="1" dirty="0">
                <a:solidFill>
                  <a:srgbClr val="11576A"/>
                </a:solidFill>
                <a:latin typeface="微软雅黑" pitchFamily="34" charset="-122"/>
                <a:ea typeface="微软雅黑" pitchFamily="34" charset="-122"/>
              </a:rPr>
              <a:t>   地址和指令的操作数地址，分别局限于一定区域</a:t>
            </a:r>
          </a:p>
        </p:txBody>
      </p:sp>
      <p:grpSp>
        <p:nvGrpSpPr>
          <p:cNvPr id="2" name="组合 1"/>
          <p:cNvGrpSpPr/>
          <p:nvPr/>
        </p:nvGrpSpPr>
        <p:grpSpPr>
          <a:xfrm>
            <a:off x="348775" y="1428989"/>
            <a:ext cx="6692593" cy="893105"/>
            <a:chOff x="348775" y="1428989"/>
            <a:chExt cx="6692593" cy="893105"/>
          </a:xfrm>
        </p:grpSpPr>
        <p:pic>
          <p:nvPicPr>
            <p:cNvPr id="14" name="图片 13" descr="小点1.png"/>
            <p:cNvPicPr>
              <a:picLocks noChangeAspect="1"/>
            </p:cNvPicPr>
            <p:nvPr/>
          </p:nvPicPr>
          <p:blipFill>
            <a:blip r:embed="rId2" cstate="print"/>
            <a:stretch>
              <a:fillRect/>
            </a:stretch>
          </p:blipFill>
          <p:spPr>
            <a:xfrm>
              <a:off x="912089" y="1574829"/>
              <a:ext cx="151066" cy="148997"/>
            </a:xfrm>
            <a:prstGeom prst="rect">
              <a:avLst/>
            </a:prstGeom>
            <a:effectLst/>
          </p:spPr>
        </p:pic>
        <p:sp>
          <p:nvSpPr>
            <p:cNvPr id="11" name="矩形 10"/>
            <p:cNvSpPr/>
            <p:nvPr/>
          </p:nvSpPr>
          <p:spPr>
            <a:xfrm>
              <a:off x="348775" y="1428989"/>
              <a:ext cx="2406314" cy="400110"/>
            </a:xfrm>
            <a:prstGeom prst="rect">
              <a:avLst/>
            </a:prstGeom>
          </p:spPr>
          <p:txBody>
            <a:bodyPr wrap="square">
              <a:spAutoFit/>
            </a:bodyPr>
            <a:lstStyle/>
            <a:p>
              <a:pPr marL="711200" lvl="1">
                <a:spcBef>
                  <a:spcPts val="600"/>
                </a:spcBef>
              </a:pPr>
              <a:r>
                <a:rPr lang="zh-CN" altLang="en-US" sz="2000" b="1" dirty="0">
                  <a:solidFill>
                    <a:srgbClr val="11576A"/>
                  </a:solidFill>
                  <a:latin typeface="微软雅黑" pitchFamily="34" charset="-122"/>
                  <a:ea typeface="微软雅黑" pitchFamily="34" charset="-122"/>
                </a:rPr>
                <a:t>时间局部性</a:t>
              </a:r>
            </a:p>
          </p:txBody>
        </p:sp>
        <p:sp>
          <p:nvSpPr>
            <p:cNvPr id="10" name="矩形 9"/>
            <p:cNvSpPr/>
            <p:nvPr/>
          </p:nvSpPr>
          <p:spPr>
            <a:xfrm>
              <a:off x="585843" y="1737319"/>
              <a:ext cx="6455525" cy="584775"/>
            </a:xfrm>
            <a:prstGeom prst="rect">
              <a:avLst/>
            </a:prstGeom>
          </p:spPr>
          <p:txBody>
            <a:bodyPr wrap="square">
              <a:spAutoFit/>
            </a:bodyPr>
            <a:lstStyle/>
            <a:p>
              <a:pPr marL="711200" lvl="1">
                <a:spcBef>
                  <a:spcPts val="600"/>
                </a:spcBef>
              </a:pPr>
              <a:r>
                <a:rPr lang="zh-CN" altLang="en-US" sz="1600" b="1" dirty="0">
                  <a:solidFill>
                    <a:srgbClr val="0070C0"/>
                  </a:solidFill>
                  <a:latin typeface="微软雅黑" pitchFamily="34" charset="-122"/>
                  <a:ea typeface="微软雅黑" pitchFamily="34" charset="-122"/>
                </a:rPr>
                <a:t>一条指令的一次执行和下次执行，一个数据的一次访问和下次访问都集中在一个较短时期内</a:t>
              </a:r>
            </a:p>
          </p:txBody>
        </p:sp>
        <p:pic>
          <p:nvPicPr>
            <p:cNvPr id="12" name="图片 11" descr="小点1.png"/>
            <p:cNvPicPr>
              <a:picLocks noChangeAspect="1"/>
            </p:cNvPicPr>
            <p:nvPr/>
          </p:nvPicPr>
          <p:blipFill>
            <a:blip r:embed="rId2" cstate="print"/>
            <a:stretch>
              <a:fillRect/>
            </a:stretch>
          </p:blipFill>
          <p:spPr>
            <a:xfrm>
              <a:off x="1163974" y="1838743"/>
              <a:ext cx="151066" cy="148997"/>
            </a:xfrm>
            <a:prstGeom prst="rect">
              <a:avLst/>
            </a:prstGeom>
            <a:effectLst/>
          </p:spPr>
        </p:pic>
      </p:grpSp>
      <p:grpSp>
        <p:nvGrpSpPr>
          <p:cNvPr id="3" name="组合 2"/>
          <p:cNvGrpSpPr/>
          <p:nvPr/>
        </p:nvGrpSpPr>
        <p:grpSpPr>
          <a:xfrm>
            <a:off x="326197" y="2308823"/>
            <a:ext cx="6715171" cy="908098"/>
            <a:chOff x="326197" y="2308823"/>
            <a:chExt cx="6715171" cy="908098"/>
          </a:xfrm>
        </p:grpSpPr>
        <p:pic>
          <p:nvPicPr>
            <p:cNvPr id="13" name="图片 12" descr="小点1.png"/>
            <p:cNvPicPr>
              <a:picLocks noChangeAspect="1"/>
            </p:cNvPicPr>
            <p:nvPr/>
          </p:nvPicPr>
          <p:blipFill>
            <a:blip r:embed="rId2" cstate="print"/>
            <a:stretch>
              <a:fillRect/>
            </a:stretch>
          </p:blipFill>
          <p:spPr>
            <a:xfrm>
              <a:off x="889511" y="2446002"/>
              <a:ext cx="151066" cy="148997"/>
            </a:xfrm>
            <a:prstGeom prst="rect">
              <a:avLst/>
            </a:prstGeom>
            <a:effectLst/>
          </p:spPr>
        </p:pic>
        <p:sp>
          <p:nvSpPr>
            <p:cNvPr id="9" name="矩形 8"/>
            <p:cNvSpPr/>
            <p:nvPr/>
          </p:nvSpPr>
          <p:spPr>
            <a:xfrm>
              <a:off x="326197" y="2308823"/>
              <a:ext cx="2500330" cy="400110"/>
            </a:xfrm>
            <a:prstGeom prst="rect">
              <a:avLst/>
            </a:prstGeom>
          </p:spPr>
          <p:txBody>
            <a:bodyPr wrap="square">
              <a:spAutoFit/>
            </a:bodyPr>
            <a:lstStyle/>
            <a:p>
              <a:pPr marL="711200" lvl="1">
                <a:spcBef>
                  <a:spcPts val="600"/>
                </a:spcBef>
              </a:pPr>
              <a:r>
                <a:rPr lang="zh-CN" altLang="en-US" sz="2000" b="1" dirty="0">
                  <a:solidFill>
                    <a:srgbClr val="11576A"/>
                  </a:solidFill>
                  <a:latin typeface="微软雅黑" pitchFamily="34" charset="-122"/>
                  <a:ea typeface="微软雅黑" pitchFamily="34" charset="-122"/>
                </a:rPr>
                <a:t>空间局部性</a:t>
              </a:r>
            </a:p>
          </p:txBody>
        </p:sp>
        <p:pic>
          <p:nvPicPr>
            <p:cNvPr id="15" name="图片 14" descr="小点1.png"/>
            <p:cNvPicPr>
              <a:picLocks noChangeAspect="1"/>
            </p:cNvPicPr>
            <p:nvPr/>
          </p:nvPicPr>
          <p:blipFill>
            <a:blip r:embed="rId2" cstate="print"/>
            <a:stretch>
              <a:fillRect/>
            </a:stretch>
          </p:blipFill>
          <p:spPr>
            <a:xfrm>
              <a:off x="1137692" y="2769325"/>
              <a:ext cx="151066" cy="148997"/>
            </a:xfrm>
            <a:prstGeom prst="rect">
              <a:avLst/>
            </a:prstGeom>
            <a:effectLst/>
          </p:spPr>
        </p:pic>
        <p:sp>
          <p:nvSpPr>
            <p:cNvPr id="16" name="矩形 15"/>
            <p:cNvSpPr/>
            <p:nvPr/>
          </p:nvSpPr>
          <p:spPr>
            <a:xfrm>
              <a:off x="574377" y="2632146"/>
              <a:ext cx="6466991" cy="584775"/>
            </a:xfrm>
            <a:prstGeom prst="rect">
              <a:avLst/>
            </a:prstGeom>
          </p:spPr>
          <p:txBody>
            <a:bodyPr wrap="square">
              <a:spAutoFit/>
            </a:bodyPr>
            <a:lstStyle/>
            <a:p>
              <a:pPr marL="711200" lvl="1">
                <a:spcBef>
                  <a:spcPts val="600"/>
                </a:spcBef>
                <a:tabLst>
                  <a:tab pos="631825" algn="l"/>
                </a:tabLst>
              </a:pPr>
              <a:r>
                <a:rPr lang="zh-CN" altLang="en-US" sz="1600" b="1" dirty="0">
                  <a:solidFill>
                    <a:srgbClr val="0070C0"/>
                  </a:solidFill>
                  <a:latin typeface="微软雅黑" pitchFamily="34" charset="-122"/>
                  <a:ea typeface="微软雅黑" pitchFamily="34" charset="-122"/>
                </a:rPr>
                <a:t>当前指令和邻近的几条指令，当前访问的数据和邻近的几个数据都集中在一个较小区域内</a:t>
              </a:r>
            </a:p>
          </p:txBody>
        </p:sp>
      </p:grpSp>
      <p:grpSp>
        <p:nvGrpSpPr>
          <p:cNvPr id="4" name="组合 3"/>
          <p:cNvGrpSpPr/>
          <p:nvPr/>
        </p:nvGrpSpPr>
        <p:grpSpPr>
          <a:xfrm>
            <a:off x="326197" y="3209590"/>
            <a:ext cx="6715172" cy="686608"/>
            <a:chOff x="326197" y="3209590"/>
            <a:chExt cx="6715172" cy="686608"/>
          </a:xfrm>
        </p:grpSpPr>
        <p:pic>
          <p:nvPicPr>
            <p:cNvPr id="17" name="图片 16" descr="小点1.png"/>
            <p:cNvPicPr>
              <a:picLocks noChangeAspect="1"/>
            </p:cNvPicPr>
            <p:nvPr/>
          </p:nvPicPr>
          <p:blipFill>
            <a:blip r:embed="rId2" cstate="print"/>
            <a:stretch>
              <a:fillRect/>
            </a:stretch>
          </p:blipFill>
          <p:spPr>
            <a:xfrm>
              <a:off x="889511" y="3346769"/>
              <a:ext cx="151066" cy="148997"/>
            </a:xfrm>
            <a:prstGeom prst="rect">
              <a:avLst/>
            </a:prstGeom>
            <a:effectLst/>
          </p:spPr>
        </p:pic>
        <p:sp>
          <p:nvSpPr>
            <p:cNvPr id="18" name="矩形 17"/>
            <p:cNvSpPr/>
            <p:nvPr/>
          </p:nvSpPr>
          <p:spPr>
            <a:xfrm>
              <a:off x="326197" y="3209590"/>
              <a:ext cx="2500330" cy="400110"/>
            </a:xfrm>
            <a:prstGeom prst="rect">
              <a:avLst/>
            </a:prstGeom>
          </p:spPr>
          <p:txBody>
            <a:bodyPr wrap="square">
              <a:spAutoFit/>
            </a:bodyPr>
            <a:lstStyle/>
            <a:p>
              <a:pPr marL="711200" lvl="1">
                <a:spcBef>
                  <a:spcPts val="600"/>
                </a:spcBef>
              </a:pPr>
              <a:r>
                <a:rPr lang="zh-CN" altLang="en-US" sz="2000" b="1" dirty="0">
                  <a:solidFill>
                    <a:srgbClr val="11576A"/>
                  </a:solidFill>
                  <a:latin typeface="微软雅黑" pitchFamily="34" charset="-122"/>
                  <a:ea typeface="微软雅黑" pitchFamily="34" charset="-122"/>
                </a:rPr>
                <a:t>分支局部性</a:t>
              </a:r>
            </a:p>
          </p:txBody>
        </p:sp>
        <p:pic>
          <p:nvPicPr>
            <p:cNvPr id="19" name="图片 18" descr="小点1.png"/>
            <p:cNvPicPr>
              <a:picLocks noChangeAspect="1"/>
            </p:cNvPicPr>
            <p:nvPr/>
          </p:nvPicPr>
          <p:blipFill>
            <a:blip r:embed="rId2" cstate="print"/>
            <a:stretch>
              <a:fillRect/>
            </a:stretch>
          </p:blipFill>
          <p:spPr>
            <a:xfrm>
              <a:off x="1175263" y="3660448"/>
              <a:ext cx="151066" cy="148997"/>
            </a:xfrm>
            <a:prstGeom prst="rect">
              <a:avLst/>
            </a:prstGeom>
            <a:effectLst/>
          </p:spPr>
        </p:pic>
        <p:sp>
          <p:nvSpPr>
            <p:cNvPr id="20" name="矩形 19"/>
            <p:cNvSpPr/>
            <p:nvPr/>
          </p:nvSpPr>
          <p:spPr>
            <a:xfrm>
              <a:off x="611949" y="3557644"/>
              <a:ext cx="6429420" cy="338554"/>
            </a:xfrm>
            <a:prstGeom prst="rect">
              <a:avLst/>
            </a:prstGeom>
          </p:spPr>
          <p:txBody>
            <a:bodyPr wrap="square">
              <a:spAutoFit/>
            </a:bodyPr>
            <a:lstStyle/>
            <a:p>
              <a:pPr marL="711200" lvl="1">
                <a:spcBef>
                  <a:spcPts val="600"/>
                </a:spcBef>
                <a:tabLst>
                  <a:tab pos="631825" algn="l"/>
                </a:tabLst>
              </a:pPr>
              <a:r>
                <a:rPr lang="zh-CN" altLang="en-US" sz="1600" b="1" dirty="0">
                  <a:solidFill>
                    <a:srgbClr val="0070C0"/>
                  </a:solidFill>
                  <a:latin typeface="微软雅黑" pitchFamily="34" charset="-122"/>
                  <a:ea typeface="微软雅黑" pitchFamily="34" charset="-122"/>
                </a:rPr>
                <a:t>一条跳转指令的两次执行，很可能跳到相同的内存位置</a:t>
              </a:r>
            </a:p>
          </p:txBody>
        </p:sp>
      </p:grpSp>
      <p:grpSp>
        <p:nvGrpSpPr>
          <p:cNvPr id="5" name="组合 4"/>
          <p:cNvGrpSpPr/>
          <p:nvPr/>
        </p:nvGrpSpPr>
        <p:grpSpPr>
          <a:xfrm>
            <a:off x="465834" y="3830549"/>
            <a:ext cx="6688194" cy="1129100"/>
            <a:chOff x="465834" y="3830549"/>
            <a:chExt cx="6688194" cy="1129100"/>
          </a:xfrm>
        </p:grpSpPr>
        <p:sp>
          <p:nvSpPr>
            <p:cNvPr id="8" name="Rectangle 4"/>
            <p:cNvSpPr>
              <a:spLocks noChangeArrowheads="1"/>
            </p:cNvSpPr>
            <p:nvPr/>
          </p:nvSpPr>
          <p:spPr bwMode="auto">
            <a:xfrm>
              <a:off x="465834" y="3830549"/>
              <a:ext cx="608651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局部性原理的意义</a:t>
              </a:r>
              <a:endParaRPr lang="en-US" altLang="zh-CN" sz="2000" b="1" dirty="0">
                <a:solidFill>
                  <a:srgbClr val="11576A"/>
                </a:solidFill>
                <a:latin typeface="微软雅黑" pitchFamily="34" charset="-122"/>
                <a:ea typeface="微软雅黑" pitchFamily="34" charset="-122"/>
              </a:endParaRPr>
            </a:p>
          </p:txBody>
        </p:sp>
        <p:sp>
          <p:nvSpPr>
            <p:cNvPr id="21" name="Rectangle 4"/>
            <p:cNvSpPr>
              <a:spLocks noChangeArrowheads="1"/>
            </p:cNvSpPr>
            <p:nvPr/>
          </p:nvSpPr>
          <p:spPr bwMode="auto">
            <a:xfrm>
              <a:off x="1067510" y="4251763"/>
              <a:ext cx="6086518"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zh-CN" altLang="en-US" sz="2000" b="1" dirty="0">
                  <a:solidFill>
                    <a:srgbClr val="11576A"/>
                  </a:solidFill>
                  <a:latin typeface="微软雅黑" pitchFamily="34" charset="-122"/>
                  <a:ea typeface="微软雅黑" pitchFamily="34" charset="-122"/>
                </a:rPr>
                <a:t>从理论上来说，虚拟存储技术是能够实现的，而且可取得满意的效果</a:t>
              </a:r>
              <a:endParaRPr lang="en-US" altLang="zh-CN" sz="2000" b="1" dirty="0">
                <a:solidFill>
                  <a:srgbClr val="11576A"/>
                </a:solidFill>
                <a:latin typeface="微软雅黑" pitchFamily="34" charset="-122"/>
                <a:ea typeface="微软雅黑" pitchFamily="34" charset="-122"/>
              </a:endParaRPr>
            </a:p>
          </p:txBody>
        </p:sp>
        <p:pic>
          <p:nvPicPr>
            <p:cNvPr id="22" name="图片 21" descr="小点1.png"/>
            <p:cNvPicPr>
              <a:picLocks noChangeAspect="1"/>
            </p:cNvPicPr>
            <p:nvPr/>
          </p:nvPicPr>
          <p:blipFill>
            <a:blip r:embed="rId2" cstate="print"/>
            <a:stretch>
              <a:fillRect/>
            </a:stretch>
          </p:blipFill>
          <p:spPr>
            <a:xfrm>
              <a:off x="889511" y="4377009"/>
              <a:ext cx="151066" cy="148997"/>
            </a:xfrm>
            <a:prstGeom prst="rect">
              <a:avLst/>
            </a:prstGeom>
            <a:effectLst/>
          </p:spPr>
        </p:pic>
      </p:grpSp>
    </p:spTree>
    <p:extLst>
      <p:ext uri="{BB962C8B-B14F-4D97-AF65-F5344CB8AC3E}">
        <p14:creationId xmlns:p14="http://schemas.microsoft.com/office/powerpoint/2010/main" val="389707554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1791236" y="214296"/>
            <a:ext cx="5687144" cy="553998"/>
          </a:xfrm>
          <a:prstGeom prst="rect">
            <a:avLst/>
          </a:prstGeom>
          <a:noFill/>
          <a:effectLst/>
        </p:spPr>
        <p:txBody>
          <a:bodyPr wrap="square" rtlCol="0">
            <a:spAutoFit/>
          </a:bodyPr>
          <a:lstStyle/>
          <a:p>
            <a:pPr>
              <a:spcBef>
                <a:spcPct val="50000"/>
              </a:spcBef>
            </a:pPr>
            <a:r>
              <a:rPr lang="zh-CN" altLang="en-US" sz="3000" b="1" dirty="0">
                <a:solidFill>
                  <a:srgbClr val="11576A"/>
                </a:solidFill>
                <a:latin typeface="微软雅黑" pitchFamily="34" charset="-122"/>
                <a:ea typeface="微软雅黑" pitchFamily="34" charset="-122"/>
                <a:sym typeface="MS PGothic" charset="0"/>
              </a:rPr>
              <a:t>不同程序编写方法的局部性特征</a:t>
            </a:r>
          </a:p>
        </p:txBody>
      </p:sp>
      <p:sp>
        <p:nvSpPr>
          <p:cNvPr id="8" name="Rectangle 4"/>
          <p:cNvSpPr>
            <a:spLocks noChangeArrowheads="1"/>
          </p:cNvSpPr>
          <p:nvPr/>
        </p:nvSpPr>
        <p:spPr bwMode="auto">
          <a:xfrm>
            <a:off x="3995936" y="2424228"/>
            <a:ext cx="3357586" cy="13665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342900" indent="-342900">
              <a:spcBef>
                <a:spcPct val="20000"/>
              </a:spcBef>
              <a:buClr>
                <a:schemeClr val="tx2"/>
              </a:buClr>
              <a:buSzPct val="75000"/>
              <a:buFont typeface="Arial" charset="0"/>
              <a:buNone/>
            </a:pPr>
            <a:r>
              <a:rPr lang="zh-CN" altLang="en-US" b="1" dirty="0">
                <a:solidFill>
                  <a:srgbClr val="11576A"/>
                </a:solidFill>
                <a:latin typeface="微软雅黑" pitchFamily="34" charset="-122"/>
                <a:ea typeface="微软雅黑" pitchFamily="34" charset="-122"/>
              </a:rPr>
              <a:t>程序编写方法2：</a:t>
            </a:r>
          </a:p>
          <a:p>
            <a:pPr marL="342900" indent="-342900">
              <a:spcBef>
                <a:spcPct val="20000"/>
              </a:spcBef>
            </a:pPr>
            <a:r>
              <a:rPr lang="zh-CN" altLang="en-US" b="1" dirty="0">
                <a:solidFill>
                  <a:srgbClr val="11576A"/>
                </a:solidFill>
                <a:latin typeface="微软雅黑" pitchFamily="34" charset="-122"/>
                <a:ea typeface="微软雅黑" pitchFamily="34" charset="-122"/>
              </a:rPr>
              <a:t>for (i=0; i&lt;1024; i++)</a:t>
            </a:r>
          </a:p>
          <a:p>
            <a:pPr marL="342900" indent="-342900">
              <a:spcBef>
                <a:spcPct val="20000"/>
              </a:spcBef>
            </a:pPr>
            <a:r>
              <a:rPr lang="zh-CN" altLang="en-US" b="1" dirty="0">
                <a:solidFill>
                  <a:srgbClr val="11576A"/>
                </a:solidFill>
                <a:latin typeface="微软雅黑" pitchFamily="34" charset="-122"/>
                <a:ea typeface="微软雅黑" pitchFamily="34" charset="-122"/>
              </a:rPr>
              <a:t>for (j=0; j&lt;1024; j++)</a:t>
            </a:r>
          </a:p>
          <a:p>
            <a:pPr marL="342900" indent="-342900">
              <a:spcBef>
                <a:spcPct val="20000"/>
              </a:spcBef>
            </a:pPr>
            <a:r>
              <a:rPr lang="zh-CN" altLang="en-US" b="1" dirty="0">
                <a:solidFill>
                  <a:srgbClr val="11576A"/>
                </a:solidFill>
                <a:latin typeface="微软雅黑" pitchFamily="34" charset="-122"/>
                <a:ea typeface="微软雅黑" pitchFamily="34" charset="-122"/>
              </a:rPr>
              <a:t>          A[i][j] = 0;</a:t>
            </a:r>
          </a:p>
        </p:txBody>
      </p:sp>
      <p:sp>
        <p:nvSpPr>
          <p:cNvPr id="5" name="Text Box 2"/>
          <p:cNvSpPr txBox="1">
            <a:spLocks noChangeArrowheads="1"/>
          </p:cNvSpPr>
          <p:nvPr/>
        </p:nvSpPr>
        <p:spPr bwMode="auto">
          <a:xfrm>
            <a:off x="882362" y="1048974"/>
            <a:ext cx="5689902" cy="1323439"/>
          </a:xfrm>
          <a:prstGeom prst="rect">
            <a:avLst/>
          </a:prstGeom>
          <a:noFill/>
          <a:ln>
            <a:noFill/>
          </a:ln>
          <a:effectLst/>
          <a:extLst>
            <a:ext uri="{909E8E84-426E-40dd-AFC4-6F175D3DCCD1}">
              <a14:hiddenFill xmlns:a14="http://schemas.microsoft.com/office/drawing/2010/main" xmlns="">
                <a:gradFill rotWithShape="0">
                  <a:gsLst>
                    <a:gs pos="0">
                      <a:srgbClr val="ADE7EB"/>
                    </a:gs>
                    <a:gs pos="100000">
                      <a:srgbClr val="FFFFFF"/>
                    </a:gs>
                  </a:gsLst>
                  <a:path path="shape">
                    <a:fillToRect l="50000" t="50000" r="50000" b="50000"/>
                  </a:path>
                </a:gra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marL="457200" indent="-457200">
              <a:defRPr sz="2400">
                <a:solidFill>
                  <a:schemeClr val="tx1"/>
                </a:solidFill>
                <a:latin typeface="Times" charset="0"/>
                <a:ea typeface="宋体" charset="0"/>
                <a:cs typeface="宋体" charset="0"/>
              </a:defRPr>
            </a:lvl1pPr>
            <a:lvl2pPr marL="1022350" indent="-457200">
              <a:defRPr sz="2400">
                <a:solidFill>
                  <a:schemeClr val="tx1"/>
                </a:solidFill>
                <a:latin typeface="Times" charset="0"/>
                <a:ea typeface="宋体" charset="0"/>
              </a:defRPr>
            </a:lvl2pPr>
            <a:lvl3pPr marL="1371600" indent="-457200">
              <a:defRPr sz="2400">
                <a:solidFill>
                  <a:schemeClr val="tx1"/>
                </a:solidFill>
                <a:latin typeface="Times" charset="0"/>
                <a:ea typeface="宋体" charset="0"/>
              </a:defRPr>
            </a:lvl3pPr>
            <a:lvl4pPr marL="1828800" indent="-457200">
              <a:defRPr sz="2400">
                <a:solidFill>
                  <a:schemeClr val="tx1"/>
                </a:solidFill>
                <a:latin typeface="Times" charset="0"/>
                <a:ea typeface="宋体" charset="0"/>
              </a:defRPr>
            </a:lvl4pPr>
            <a:lvl5pPr marL="2286000" indent="-457200">
              <a:defRPr sz="2400">
                <a:solidFill>
                  <a:schemeClr val="tx1"/>
                </a:solidFill>
                <a:latin typeface="Times" charset="0"/>
                <a:ea typeface="宋体" charset="0"/>
              </a:defRPr>
            </a:lvl5pPr>
            <a:lvl6pPr marL="2743200" indent="-457200" eaLnBrk="0" fontAlgn="base" hangingPunct="0">
              <a:spcBef>
                <a:spcPct val="0"/>
              </a:spcBef>
              <a:spcAft>
                <a:spcPct val="0"/>
              </a:spcAft>
              <a:buFont typeface="Arial" charset="0"/>
              <a:defRPr sz="2400">
                <a:solidFill>
                  <a:schemeClr val="tx1"/>
                </a:solidFill>
                <a:latin typeface="Times" charset="0"/>
                <a:ea typeface="宋体" charset="0"/>
              </a:defRPr>
            </a:lvl6pPr>
            <a:lvl7pPr marL="3200400" indent="-457200" eaLnBrk="0" fontAlgn="base" hangingPunct="0">
              <a:spcBef>
                <a:spcPct val="0"/>
              </a:spcBef>
              <a:spcAft>
                <a:spcPct val="0"/>
              </a:spcAft>
              <a:buFont typeface="Arial" charset="0"/>
              <a:defRPr sz="2400">
                <a:solidFill>
                  <a:schemeClr val="tx1"/>
                </a:solidFill>
                <a:latin typeface="Times" charset="0"/>
                <a:ea typeface="宋体" charset="0"/>
              </a:defRPr>
            </a:lvl7pPr>
            <a:lvl8pPr marL="3657600" indent="-457200" eaLnBrk="0" fontAlgn="base" hangingPunct="0">
              <a:spcBef>
                <a:spcPct val="0"/>
              </a:spcBef>
              <a:spcAft>
                <a:spcPct val="0"/>
              </a:spcAft>
              <a:buFont typeface="Arial" charset="0"/>
              <a:defRPr sz="2400">
                <a:solidFill>
                  <a:schemeClr val="tx1"/>
                </a:solidFill>
                <a:latin typeface="Times" charset="0"/>
                <a:ea typeface="宋体" charset="0"/>
              </a:defRPr>
            </a:lvl8pPr>
            <a:lvl9pPr marL="4114800" indent="-457200" eaLnBrk="0" fontAlgn="base" hangingPunct="0">
              <a:spcBef>
                <a:spcPct val="0"/>
              </a:spcBef>
              <a:spcAft>
                <a:spcPct val="0"/>
              </a:spcAft>
              <a:buFont typeface="Arial" charset="0"/>
              <a:defRPr sz="2400">
                <a:solidFill>
                  <a:schemeClr val="tx1"/>
                </a:solidFill>
                <a:latin typeface="Times" charset="0"/>
                <a:ea typeface="宋体" charset="0"/>
              </a:defRPr>
            </a:lvl9pPr>
          </a:lstStyle>
          <a:p>
            <a:pPr marL="0" indent="0"/>
            <a:r>
              <a:rPr lang="zh-CN" altLang="en-US" sz="2000" b="1" dirty="0">
                <a:solidFill>
                  <a:srgbClr val="11576A"/>
                </a:solidFill>
                <a:latin typeface="微软雅黑" pitchFamily="34" charset="-122"/>
                <a:ea typeface="微软雅黑" pitchFamily="34" charset="-122"/>
              </a:rPr>
              <a:t>例子：页面大小为4K，分配给每个进程的物理页面数为1。在一个进程中，定义了如下的二维数组int A[1024][1024]，该数组按行存放在内存，每一行放在一个页面中</a:t>
            </a:r>
          </a:p>
        </p:txBody>
      </p:sp>
      <p:sp>
        <p:nvSpPr>
          <p:cNvPr id="6" name="Text Box 2"/>
          <p:cNvSpPr txBox="1">
            <a:spLocks noChangeArrowheads="1"/>
          </p:cNvSpPr>
          <p:nvPr/>
        </p:nvSpPr>
        <p:spPr bwMode="auto">
          <a:xfrm>
            <a:off x="827584" y="2396402"/>
            <a:ext cx="3288289" cy="1366528"/>
          </a:xfrm>
          <a:prstGeom prst="rect">
            <a:avLst/>
          </a:prstGeom>
          <a:noFill/>
          <a:ln>
            <a:noFill/>
          </a:ln>
          <a:effectLst/>
          <a:extLst>
            <a:ext uri="{909E8E84-426E-40dd-AFC4-6F175D3DCCD1}">
              <a14:hiddenFill xmlns:a14="http://schemas.microsoft.com/office/drawing/2010/main" xmlns="">
                <a:gradFill rotWithShape="0">
                  <a:gsLst>
                    <a:gs pos="0">
                      <a:srgbClr val="ADE7EB"/>
                    </a:gs>
                    <a:gs pos="100000">
                      <a:srgbClr val="FFFFFF"/>
                    </a:gs>
                  </a:gsLst>
                  <a:path path="shape">
                    <a:fillToRect l="50000" t="50000" r="50000" b="50000"/>
                  </a:path>
                </a:gra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marL="457200" indent="-457200">
              <a:defRPr sz="2400">
                <a:solidFill>
                  <a:schemeClr val="tx1"/>
                </a:solidFill>
                <a:latin typeface="Times" charset="0"/>
                <a:ea typeface="宋体" charset="0"/>
                <a:cs typeface="宋体" charset="0"/>
              </a:defRPr>
            </a:lvl1pPr>
            <a:lvl2pPr marL="1022350" indent="-457200">
              <a:defRPr sz="2400">
                <a:solidFill>
                  <a:schemeClr val="tx1"/>
                </a:solidFill>
                <a:latin typeface="Times" charset="0"/>
                <a:ea typeface="宋体" charset="0"/>
              </a:defRPr>
            </a:lvl2pPr>
            <a:lvl3pPr marL="1371600" indent="-457200">
              <a:defRPr sz="2400">
                <a:solidFill>
                  <a:schemeClr val="tx1"/>
                </a:solidFill>
                <a:latin typeface="Times" charset="0"/>
                <a:ea typeface="宋体" charset="0"/>
              </a:defRPr>
            </a:lvl3pPr>
            <a:lvl4pPr marL="1828800" indent="-457200">
              <a:defRPr sz="2400">
                <a:solidFill>
                  <a:schemeClr val="tx1"/>
                </a:solidFill>
                <a:latin typeface="Times" charset="0"/>
                <a:ea typeface="宋体" charset="0"/>
              </a:defRPr>
            </a:lvl4pPr>
            <a:lvl5pPr marL="2286000" indent="-457200">
              <a:defRPr sz="2400">
                <a:solidFill>
                  <a:schemeClr val="tx1"/>
                </a:solidFill>
                <a:latin typeface="Times" charset="0"/>
                <a:ea typeface="宋体" charset="0"/>
              </a:defRPr>
            </a:lvl5pPr>
            <a:lvl6pPr marL="2743200" indent="-457200" eaLnBrk="0" fontAlgn="base" hangingPunct="0">
              <a:spcBef>
                <a:spcPct val="0"/>
              </a:spcBef>
              <a:spcAft>
                <a:spcPct val="0"/>
              </a:spcAft>
              <a:buFont typeface="Arial" charset="0"/>
              <a:defRPr sz="2400">
                <a:solidFill>
                  <a:schemeClr val="tx1"/>
                </a:solidFill>
                <a:latin typeface="Times" charset="0"/>
                <a:ea typeface="宋体" charset="0"/>
              </a:defRPr>
            </a:lvl6pPr>
            <a:lvl7pPr marL="3200400" indent="-457200" eaLnBrk="0" fontAlgn="base" hangingPunct="0">
              <a:spcBef>
                <a:spcPct val="0"/>
              </a:spcBef>
              <a:spcAft>
                <a:spcPct val="0"/>
              </a:spcAft>
              <a:buFont typeface="Arial" charset="0"/>
              <a:defRPr sz="2400">
                <a:solidFill>
                  <a:schemeClr val="tx1"/>
                </a:solidFill>
                <a:latin typeface="Times" charset="0"/>
                <a:ea typeface="宋体" charset="0"/>
              </a:defRPr>
            </a:lvl7pPr>
            <a:lvl8pPr marL="3657600" indent="-457200" eaLnBrk="0" fontAlgn="base" hangingPunct="0">
              <a:spcBef>
                <a:spcPct val="0"/>
              </a:spcBef>
              <a:spcAft>
                <a:spcPct val="0"/>
              </a:spcAft>
              <a:buFont typeface="Arial" charset="0"/>
              <a:defRPr sz="2400">
                <a:solidFill>
                  <a:schemeClr val="tx1"/>
                </a:solidFill>
                <a:latin typeface="Times" charset="0"/>
                <a:ea typeface="宋体" charset="0"/>
              </a:defRPr>
            </a:lvl8pPr>
            <a:lvl9pPr marL="4114800" indent="-457200" eaLnBrk="0" fontAlgn="base" hangingPunct="0">
              <a:spcBef>
                <a:spcPct val="0"/>
              </a:spcBef>
              <a:spcAft>
                <a:spcPct val="0"/>
              </a:spcAft>
              <a:buFont typeface="Arial" charset="0"/>
              <a:defRPr sz="2400">
                <a:solidFill>
                  <a:schemeClr val="tx1"/>
                </a:solidFill>
                <a:latin typeface="Times" charset="0"/>
                <a:ea typeface="宋体" charset="0"/>
              </a:defRPr>
            </a:lvl9pPr>
          </a:lstStyle>
          <a:p>
            <a:pPr marL="342900" indent="-342900">
              <a:spcBef>
                <a:spcPct val="20000"/>
              </a:spcBef>
            </a:pPr>
            <a:r>
              <a:rPr lang="zh-CN" altLang="en-US" sz="1800" b="1" dirty="0">
                <a:solidFill>
                  <a:srgbClr val="11576A"/>
                </a:solidFill>
                <a:latin typeface="微软雅黑" pitchFamily="34" charset="-122"/>
                <a:ea typeface="微软雅黑" pitchFamily="34" charset="-122"/>
              </a:rPr>
              <a:t>程序编写方法1：</a:t>
            </a:r>
          </a:p>
          <a:p>
            <a:pPr marL="342900" indent="-342900">
              <a:spcBef>
                <a:spcPct val="20000"/>
              </a:spcBef>
            </a:pPr>
            <a:r>
              <a:rPr lang="zh-CN" altLang="en-US" sz="1800" b="1" dirty="0">
                <a:solidFill>
                  <a:srgbClr val="11576A"/>
                </a:solidFill>
                <a:latin typeface="微软雅黑" pitchFamily="34" charset="-122"/>
                <a:ea typeface="微软雅黑" pitchFamily="34" charset="-122"/>
              </a:rPr>
              <a:t>for (j = 0; j &lt; 1024; j++)</a:t>
            </a:r>
          </a:p>
          <a:p>
            <a:pPr marL="342900" indent="-342900">
              <a:spcBef>
                <a:spcPct val="20000"/>
              </a:spcBef>
            </a:pPr>
            <a:r>
              <a:rPr lang="zh-CN" altLang="en-US" sz="1800" b="1" dirty="0">
                <a:solidFill>
                  <a:srgbClr val="11576A"/>
                </a:solidFill>
                <a:latin typeface="微软雅黑" pitchFamily="34" charset="-122"/>
                <a:ea typeface="微软雅黑" pitchFamily="34" charset="-122"/>
              </a:rPr>
              <a:t>for (i = 0; i &lt; 1024; i++)</a:t>
            </a:r>
          </a:p>
          <a:p>
            <a:pPr marL="342900" indent="-342900">
              <a:spcBef>
                <a:spcPct val="20000"/>
              </a:spcBef>
            </a:pPr>
            <a:r>
              <a:rPr lang="zh-CN" altLang="en-US" sz="1800" b="1" dirty="0">
                <a:solidFill>
                  <a:srgbClr val="11576A"/>
                </a:solidFill>
                <a:latin typeface="微软雅黑" pitchFamily="34" charset="-122"/>
                <a:ea typeface="微软雅黑" pitchFamily="34" charset="-122"/>
              </a:rPr>
              <a:t>      A[i][j] = 0;</a:t>
            </a:r>
          </a:p>
        </p:txBody>
      </p:sp>
    </p:spTree>
    <p:extLst>
      <p:ext uri="{BB962C8B-B14F-4D97-AF65-F5344CB8AC3E}">
        <p14:creationId xmlns:p14="http://schemas.microsoft.com/office/powerpoint/2010/main" val="303316249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1789622" y="214296"/>
            <a:ext cx="5544268" cy="553998"/>
          </a:xfrm>
          <a:prstGeom prst="rect">
            <a:avLst/>
          </a:prstGeom>
          <a:noFill/>
          <a:effectLst/>
        </p:spPr>
        <p:txBody>
          <a:bodyPr wrap="square" rtlCol="0">
            <a:spAutoFit/>
          </a:bodyPr>
          <a:lstStyle/>
          <a:p>
            <a:pPr>
              <a:spcBef>
                <a:spcPct val="50000"/>
              </a:spcBef>
            </a:pPr>
            <a:r>
              <a:rPr lang="zh-CN" altLang="en-US" sz="3000" b="1" dirty="0">
                <a:solidFill>
                  <a:srgbClr val="11576A"/>
                </a:solidFill>
                <a:latin typeface="微软雅黑" pitchFamily="34" charset="-122"/>
                <a:ea typeface="微软雅黑" pitchFamily="34" charset="-122"/>
                <a:sym typeface="MS PGothic" charset="0"/>
              </a:rPr>
              <a:t>不同程序编写方法的局部性特征</a:t>
            </a:r>
          </a:p>
        </p:txBody>
      </p:sp>
      <p:sp>
        <p:nvSpPr>
          <p:cNvPr id="4" name="Text Box 2"/>
          <p:cNvSpPr txBox="1">
            <a:spLocks noChangeArrowheads="1"/>
          </p:cNvSpPr>
          <p:nvPr/>
        </p:nvSpPr>
        <p:spPr bwMode="auto">
          <a:xfrm>
            <a:off x="827584" y="2715766"/>
            <a:ext cx="6229394" cy="369332"/>
          </a:xfrm>
          <a:prstGeom prst="rect">
            <a:avLst/>
          </a:prstGeom>
          <a:noFill/>
          <a:ln>
            <a:noFill/>
          </a:ln>
          <a:effectLst/>
          <a:extLst>
            <a:ext uri="{909E8E84-426E-40dd-AFC4-6F175D3DCCD1}">
              <a14:hiddenFill xmlns:a14="http://schemas.microsoft.com/office/drawing/2010/main" xmlns="">
                <a:gradFill rotWithShape="0">
                  <a:gsLst>
                    <a:gs pos="0">
                      <a:srgbClr val="ADE7EB"/>
                    </a:gs>
                    <a:gs pos="100000">
                      <a:srgbClr val="FFFFFF"/>
                    </a:gs>
                  </a:gsLst>
                  <a:path path="shape">
                    <a:fillToRect l="50000" t="50000" r="50000" b="50000"/>
                  </a:path>
                </a:gra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marL="457200" indent="-457200">
              <a:defRPr sz="2400">
                <a:solidFill>
                  <a:schemeClr val="tx1"/>
                </a:solidFill>
                <a:latin typeface="Times" charset="0"/>
                <a:ea typeface="宋体" charset="0"/>
                <a:cs typeface="宋体" charset="0"/>
              </a:defRPr>
            </a:lvl1pPr>
            <a:lvl2pPr marL="1022350" indent="-457200">
              <a:defRPr sz="2400">
                <a:solidFill>
                  <a:schemeClr val="tx1"/>
                </a:solidFill>
                <a:latin typeface="Times" charset="0"/>
                <a:ea typeface="宋体" charset="0"/>
              </a:defRPr>
            </a:lvl2pPr>
            <a:lvl3pPr marL="1371600" indent="-457200">
              <a:defRPr sz="2400">
                <a:solidFill>
                  <a:schemeClr val="tx1"/>
                </a:solidFill>
                <a:latin typeface="Times" charset="0"/>
                <a:ea typeface="宋体" charset="0"/>
              </a:defRPr>
            </a:lvl3pPr>
            <a:lvl4pPr marL="1828800" indent="-457200">
              <a:defRPr sz="2400">
                <a:solidFill>
                  <a:schemeClr val="tx1"/>
                </a:solidFill>
                <a:latin typeface="Times" charset="0"/>
                <a:ea typeface="宋体" charset="0"/>
              </a:defRPr>
            </a:lvl4pPr>
            <a:lvl5pPr marL="2286000" indent="-457200">
              <a:defRPr sz="2400">
                <a:solidFill>
                  <a:schemeClr val="tx1"/>
                </a:solidFill>
                <a:latin typeface="Times" charset="0"/>
                <a:ea typeface="宋体" charset="0"/>
              </a:defRPr>
            </a:lvl5pPr>
            <a:lvl6pPr marL="2743200" indent="-457200" eaLnBrk="0" fontAlgn="base" hangingPunct="0">
              <a:spcBef>
                <a:spcPct val="0"/>
              </a:spcBef>
              <a:spcAft>
                <a:spcPct val="0"/>
              </a:spcAft>
              <a:buFont typeface="Arial" charset="0"/>
              <a:defRPr sz="2400">
                <a:solidFill>
                  <a:schemeClr val="tx1"/>
                </a:solidFill>
                <a:latin typeface="Times" charset="0"/>
                <a:ea typeface="宋体" charset="0"/>
              </a:defRPr>
            </a:lvl6pPr>
            <a:lvl7pPr marL="3200400" indent="-457200" eaLnBrk="0" fontAlgn="base" hangingPunct="0">
              <a:spcBef>
                <a:spcPct val="0"/>
              </a:spcBef>
              <a:spcAft>
                <a:spcPct val="0"/>
              </a:spcAft>
              <a:buFont typeface="Arial" charset="0"/>
              <a:defRPr sz="2400">
                <a:solidFill>
                  <a:schemeClr val="tx1"/>
                </a:solidFill>
                <a:latin typeface="Times" charset="0"/>
                <a:ea typeface="宋体" charset="0"/>
              </a:defRPr>
            </a:lvl7pPr>
            <a:lvl8pPr marL="3657600" indent="-457200" eaLnBrk="0" fontAlgn="base" hangingPunct="0">
              <a:spcBef>
                <a:spcPct val="0"/>
              </a:spcBef>
              <a:spcAft>
                <a:spcPct val="0"/>
              </a:spcAft>
              <a:buFont typeface="Arial" charset="0"/>
              <a:defRPr sz="2400">
                <a:solidFill>
                  <a:schemeClr val="tx1"/>
                </a:solidFill>
                <a:latin typeface="Times" charset="0"/>
                <a:ea typeface="宋体" charset="0"/>
              </a:defRPr>
            </a:lvl8pPr>
            <a:lvl9pPr marL="4114800" indent="-457200" eaLnBrk="0" fontAlgn="base" hangingPunct="0">
              <a:spcBef>
                <a:spcPct val="0"/>
              </a:spcBef>
              <a:spcAft>
                <a:spcPct val="0"/>
              </a:spcAft>
              <a:buFont typeface="Arial" charset="0"/>
              <a:defRPr sz="2400">
                <a:solidFill>
                  <a:schemeClr val="tx1"/>
                </a:solidFill>
                <a:latin typeface="Times" charset="0"/>
                <a:ea typeface="宋体" charset="0"/>
              </a:defRPr>
            </a:lvl9pPr>
          </a:lstStyle>
          <a:p>
            <a:pPr marL="342900" indent="-342900">
              <a:spcBef>
                <a:spcPct val="30000"/>
              </a:spcBef>
              <a:spcAft>
                <a:spcPct val="30000"/>
              </a:spcAft>
            </a:pPr>
            <a:r>
              <a:rPr lang="zh-CN" altLang="en-US" sz="1800" b="1" dirty="0">
                <a:solidFill>
                  <a:srgbClr val="11576A"/>
                </a:solidFill>
                <a:latin typeface="微软雅黑" pitchFamily="34" charset="-122"/>
                <a:ea typeface="微软雅黑" pitchFamily="34" charset="-122"/>
                <a:cs typeface="MS PGothic" charset="0"/>
              </a:rPr>
              <a:t>访问页面的序列为：</a:t>
            </a:r>
          </a:p>
        </p:txBody>
      </p:sp>
      <p:grpSp>
        <p:nvGrpSpPr>
          <p:cNvPr id="3" name="组合 2"/>
          <p:cNvGrpSpPr/>
          <p:nvPr/>
        </p:nvGrpSpPr>
        <p:grpSpPr>
          <a:xfrm>
            <a:off x="35496" y="987574"/>
            <a:ext cx="6346837" cy="1651150"/>
            <a:chOff x="529419" y="987574"/>
            <a:chExt cx="6346837" cy="1651150"/>
          </a:xfrm>
        </p:grpSpPr>
        <p:sp>
          <p:nvSpPr>
            <p:cNvPr id="7" name="Text Box 2"/>
            <p:cNvSpPr txBox="1">
              <a:spLocks noChangeArrowheads="1"/>
            </p:cNvSpPr>
            <p:nvPr/>
          </p:nvSpPr>
          <p:spPr bwMode="auto">
            <a:xfrm>
              <a:off x="1403648" y="987574"/>
              <a:ext cx="5472608" cy="1631216"/>
            </a:xfrm>
            <a:prstGeom prst="rect">
              <a:avLst/>
            </a:prstGeom>
            <a:solidFill>
              <a:srgbClr val="FFF9B1"/>
            </a:solidFill>
            <a:ln w="19050">
              <a:solidFill>
                <a:schemeClr val="tx1"/>
              </a:solidFill>
            </a:ln>
            <a:effectLst/>
            <a:extLst>
              <a:ext uri="{909E8E84-426E-40dd-AFC4-6F175D3DCCD1}">
                <a14:hiddenFill xmlns:a14="http://schemas.microsoft.com/office/drawing/2010/main" xmlns="">
                  <a:gradFill rotWithShape="0">
                    <a:gsLst>
                      <a:gs pos="0">
                        <a:srgbClr val="ADE7EB"/>
                      </a:gs>
                      <a:gs pos="100000">
                        <a:srgbClr val="FFFFFF"/>
                      </a:gs>
                    </a:gsLst>
                    <a:path path="shape">
                      <a:fillToRect l="50000" t="50000" r="50000" b="50000"/>
                    </a:path>
                  </a:gra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marL="457200" indent="-457200">
                <a:defRPr sz="2400">
                  <a:solidFill>
                    <a:schemeClr val="tx1"/>
                  </a:solidFill>
                  <a:latin typeface="Times" charset="0"/>
                  <a:ea typeface="宋体" charset="0"/>
                  <a:cs typeface="宋体" charset="0"/>
                </a:defRPr>
              </a:lvl1pPr>
              <a:lvl2pPr marL="1022350" indent="-457200">
                <a:defRPr sz="2400">
                  <a:solidFill>
                    <a:schemeClr val="tx1"/>
                  </a:solidFill>
                  <a:latin typeface="Times" charset="0"/>
                  <a:ea typeface="宋体" charset="0"/>
                </a:defRPr>
              </a:lvl2pPr>
              <a:lvl3pPr marL="1371600" indent="-457200">
                <a:defRPr sz="2400">
                  <a:solidFill>
                    <a:schemeClr val="tx1"/>
                  </a:solidFill>
                  <a:latin typeface="Times" charset="0"/>
                  <a:ea typeface="宋体" charset="0"/>
                </a:defRPr>
              </a:lvl3pPr>
              <a:lvl4pPr marL="1828800" indent="-457200">
                <a:defRPr sz="2400">
                  <a:solidFill>
                    <a:schemeClr val="tx1"/>
                  </a:solidFill>
                  <a:latin typeface="Times" charset="0"/>
                  <a:ea typeface="宋体" charset="0"/>
                </a:defRPr>
              </a:lvl4pPr>
              <a:lvl5pPr marL="2286000" indent="-457200">
                <a:defRPr sz="2400">
                  <a:solidFill>
                    <a:schemeClr val="tx1"/>
                  </a:solidFill>
                  <a:latin typeface="Times" charset="0"/>
                  <a:ea typeface="宋体" charset="0"/>
                </a:defRPr>
              </a:lvl5pPr>
              <a:lvl6pPr marL="2743200" indent="-457200" eaLnBrk="0" fontAlgn="base" hangingPunct="0">
                <a:spcBef>
                  <a:spcPct val="0"/>
                </a:spcBef>
                <a:spcAft>
                  <a:spcPct val="0"/>
                </a:spcAft>
                <a:buFont typeface="Arial" charset="0"/>
                <a:defRPr sz="2400">
                  <a:solidFill>
                    <a:schemeClr val="tx1"/>
                  </a:solidFill>
                  <a:latin typeface="Times" charset="0"/>
                  <a:ea typeface="宋体" charset="0"/>
                </a:defRPr>
              </a:lvl6pPr>
              <a:lvl7pPr marL="3200400" indent="-457200" eaLnBrk="0" fontAlgn="base" hangingPunct="0">
                <a:spcBef>
                  <a:spcPct val="0"/>
                </a:spcBef>
                <a:spcAft>
                  <a:spcPct val="0"/>
                </a:spcAft>
                <a:buFont typeface="Arial" charset="0"/>
                <a:defRPr sz="2400">
                  <a:solidFill>
                    <a:schemeClr val="tx1"/>
                  </a:solidFill>
                  <a:latin typeface="Times" charset="0"/>
                  <a:ea typeface="宋体" charset="0"/>
                </a:defRPr>
              </a:lvl7pPr>
              <a:lvl8pPr marL="3657600" indent="-457200" eaLnBrk="0" fontAlgn="base" hangingPunct="0">
                <a:spcBef>
                  <a:spcPct val="0"/>
                </a:spcBef>
                <a:spcAft>
                  <a:spcPct val="0"/>
                </a:spcAft>
                <a:buFont typeface="Arial" charset="0"/>
                <a:defRPr sz="2400">
                  <a:solidFill>
                    <a:schemeClr val="tx1"/>
                  </a:solidFill>
                  <a:latin typeface="Times" charset="0"/>
                  <a:ea typeface="宋体" charset="0"/>
                </a:defRPr>
              </a:lvl8pPr>
              <a:lvl9pPr marL="4114800" indent="-457200" eaLnBrk="0" fontAlgn="base" hangingPunct="0">
                <a:spcBef>
                  <a:spcPct val="0"/>
                </a:spcBef>
                <a:spcAft>
                  <a:spcPct val="0"/>
                </a:spcAft>
                <a:buFont typeface="Arial" charset="0"/>
                <a:defRPr sz="2400">
                  <a:solidFill>
                    <a:schemeClr val="tx1"/>
                  </a:solidFill>
                  <a:latin typeface="Times" charset="0"/>
                  <a:ea typeface="宋体" charset="0"/>
                </a:defRPr>
              </a:lvl9pPr>
            </a:lstStyle>
            <a:p>
              <a:pPr marL="342900" indent="-342900">
                <a:spcBef>
                  <a:spcPct val="20000"/>
                </a:spcBef>
              </a:pPr>
              <a:r>
                <a:rPr lang="zh-CN" altLang="en-US" sz="2000" b="1" dirty="0">
                  <a:solidFill>
                    <a:srgbClr val="11576A"/>
                  </a:solidFill>
                  <a:latin typeface="微软雅黑" pitchFamily="34" charset="-122"/>
                  <a:ea typeface="微软雅黑" pitchFamily="34" charset="-122"/>
                  <a:cs typeface="MS PGothic" charset="0"/>
                </a:rPr>
                <a:t>a</a:t>
              </a:r>
              <a:r>
                <a:rPr lang="zh-CN" altLang="en-US" sz="2000" b="1" baseline="-25000" dirty="0">
                  <a:solidFill>
                    <a:srgbClr val="11576A"/>
                  </a:solidFill>
                  <a:latin typeface="微软雅黑" pitchFamily="34" charset="-122"/>
                  <a:ea typeface="微软雅黑" pitchFamily="34" charset="-122"/>
                  <a:cs typeface="MS PGothic" charset="0"/>
                </a:rPr>
                <a:t>0,0            </a:t>
              </a:r>
              <a:r>
                <a:rPr lang="zh-CN" altLang="en-US" sz="2000" b="1" dirty="0">
                  <a:solidFill>
                    <a:srgbClr val="11576A"/>
                  </a:solidFill>
                  <a:latin typeface="微软雅黑" pitchFamily="34" charset="-122"/>
                  <a:ea typeface="微软雅黑" pitchFamily="34" charset="-122"/>
                  <a:cs typeface="MS PGothic" charset="0"/>
                </a:rPr>
                <a:t>a</a:t>
              </a:r>
              <a:r>
                <a:rPr lang="zh-CN" altLang="en-US" sz="2000" b="1" baseline="-25000" dirty="0">
                  <a:solidFill>
                    <a:srgbClr val="11576A"/>
                  </a:solidFill>
                  <a:latin typeface="微软雅黑" pitchFamily="34" charset="-122"/>
                  <a:ea typeface="微软雅黑" pitchFamily="34" charset="-122"/>
                  <a:cs typeface="MS PGothic" charset="0"/>
                </a:rPr>
                <a:t>0,1            </a:t>
              </a:r>
              <a:r>
                <a:rPr lang="zh-CN" altLang="en-US" sz="2000" b="1" dirty="0">
                  <a:solidFill>
                    <a:srgbClr val="11576A"/>
                  </a:solidFill>
                  <a:latin typeface="微软雅黑" pitchFamily="34" charset="-122"/>
                  <a:ea typeface="微软雅黑" pitchFamily="34" charset="-122"/>
                  <a:cs typeface="MS PGothic" charset="0"/>
                </a:rPr>
                <a:t>a</a:t>
              </a:r>
              <a:r>
                <a:rPr lang="zh-CN" altLang="en-US" sz="2000" b="1" baseline="-25000" dirty="0">
                  <a:solidFill>
                    <a:srgbClr val="11576A"/>
                  </a:solidFill>
                  <a:latin typeface="微软雅黑" pitchFamily="34" charset="-122"/>
                  <a:ea typeface="微软雅黑" pitchFamily="34" charset="-122"/>
                  <a:cs typeface="MS PGothic" charset="0"/>
                </a:rPr>
                <a:t>0,2   </a:t>
              </a:r>
              <a:r>
                <a:rPr lang="zh-CN" altLang="en-US" sz="2000" b="1" baseline="-10000" dirty="0">
                  <a:solidFill>
                    <a:srgbClr val="11576A"/>
                  </a:solidFill>
                  <a:latin typeface="微软雅黑" pitchFamily="34" charset="-122"/>
                  <a:ea typeface="微软雅黑" pitchFamily="34" charset="-122"/>
                  <a:cs typeface="MS PGothic" charset="0"/>
                </a:rPr>
                <a:t>……………………..</a:t>
              </a:r>
              <a:r>
                <a:rPr lang="zh-CN" altLang="en-US" sz="2000" b="1" dirty="0">
                  <a:solidFill>
                    <a:srgbClr val="11576A"/>
                  </a:solidFill>
                  <a:latin typeface="微软雅黑" pitchFamily="34" charset="-122"/>
                  <a:ea typeface="微软雅黑" pitchFamily="34" charset="-122"/>
                  <a:cs typeface="MS PGothic" charset="0"/>
                </a:rPr>
                <a:t> a</a:t>
              </a:r>
              <a:r>
                <a:rPr lang="zh-CN" altLang="en-US" sz="2000" b="1" baseline="-25000" dirty="0">
                  <a:solidFill>
                    <a:srgbClr val="11576A"/>
                  </a:solidFill>
                  <a:latin typeface="微软雅黑" pitchFamily="34" charset="-122"/>
                  <a:ea typeface="微软雅黑" pitchFamily="34" charset="-122"/>
                  <a:cs typeface="MS PGothic" charset="0"/>
                </a:rPr>
                <a:t>0,1023    </a:t>
              </a:r>
              <a:endParaRPr lang="zh-CN" altLang="en-US" sz="2000" b="1" dirty="0">
                <a:solidFill>
                  <a:srgbClr val="11576A"/>
                </a:solidFill>
                <a:latin typeface="微软雅黑" pitchFamily="34" charset="-122"/>
                <a:ea typeface="微软雅黑" pitchFamily="34" charset="-122"/>
                <a:cs typeface="MS PGothic" charset="0"/>
              </a:endParaRPr>
            </a:p>
            <a:p>
              <a:pPr marL="342900" indent="-342900"/>
              <a:r>
                <a:rPr lang="zh-CN" altLang="en-US" sz="2000" b="1" dirty="0">
                  <a:solidFill>
                    <a:srgbClr val="11576A"/>
                  </a:solidFill>
                  <a:latin typeface="微软雅黑" pitchFamily="34" charset="-122"/>
                  <a:ea typeface="微软雅黑" pitchFamily="34" charset="-122"/>
                  <a:cs typeface="MS PGothic" charset="0"/>
                </a:rPr>
                <a:t>a</a:t>
              </a:r>
              <a:r>
                <a:rPr lang="zh-CN" altLang="en-US" sz="2000" b="1" baseline="-25000" dirty="0">
                  <a:solidFill>
                    <a:srgbClr val="11576A"/>
                  </a:solidFill>
                  <a:latin typeface="微软雅黑" pitchFamily="34" charset="-122"/>
                  <a:ea typeface="微软雅黑" pitchFamily="34" charset="-122"/>
                  <a:cs typeface="MS PGothic" charset="0"/>
                </a:rPr>
                <a:t>1,0            </a:t>
              </a:r>
              <a:r>
                <a:rPr lang="zh-CN" altLang="en-US" sz="2000" b="1" dirty="0">
                  <a:solidFill>
                    <a:srgbClr val="11576A"/>
                  </a:solidFill>
                  <a:latin typeface="微软雅黑" pitchFamily="34" charset="-122"/>
                  <a:ea typeface="微软雅黑" pitchFamily="34" charset="-122"/>
                  <a:cs typeface="MS PGothic" charset="0"/>
                </a:rPr>
                <a:t>a</a:t>
              </a:r>
              <a:r>
                <a:rPr lang="zh-CN" altLang="en-US" sz="2000" b="1" baseline="-25000" dirty="0">
                  <a:solidFill>
                    <a:srgbClr val="11576A"/>
                  </a:solidFill>
                  <a:latin typeface="微软雅黑" pitchFamily="34" charset="-122"/>
                  <a:ea typeface="微软雅黑" pitchFamily="34" charset="-122"/>
                  <a:cs typeface="MS PGothic" charset="0"/>
                </a:rPr>
                <a:t>1,1            </a:t>
              </a:r>
              <a:r>
                <a:rPr lang="zh-CN" altLang="en-US" sz="2000" b="1" dirty="0">
                  <a:solidFill>
                    <a:srgbClr val="11576A"/>
                  </a:solidFill>
                  <a:latin typeface="微软雅黑" pitchFamily="34" charset="-122"/>
                  <a:ea typeface="微软雅黑" pitchFamily="34" charset="-122"/>
                  <a:cs typeface="MS PGothic" charset="0"/>
                </a:rPr>
                <a:t>a</a:t>
              </a:r>
              <a:r>
                <a:rPr lang="zh-CN" altLang="en-US" sz="2000" b="1" baseline="-25000" dirty="0">
                  <a:solidFill>
                    <a:srgbClr val="11576A"/>
                  </a:solidFill>
                  <a:latin typeface="微软雅黑" pitchFamily="34" charset="-122"/>
                  <a:ea typeface="微软雅黑" pitchFamily="34" charset="-122"/>
                  <a:cs typeface="MS PGothic" charset="0"/>
                </a:rPr>
                <a:t>1,2   </a:t>
              </a:r>
              <a:r>
                <a:rPr lang="zh-CN" altLang="en-US" sz="2000" b="1" baseline="-10000" dirty="0">
                  <a:solidFill>
                    <a:srgbClr val="11576A"/>
                  </a:solidFill>
                  <a:latin typeface="微软雅黑" pitchFamily="34" charset="-122"/>
                  <a:ea typeface="微软雅黑" pitchFamily="34" charset="-122"/>
                  <a:cs typeface="MS PGothic" charset="0"/>
                </a:rPr>
                <a:t>……………………..</a:t>
              </a:r>
              <a:r>
                <a:rPr lang="zh-CN" altLang="en-US" sz="2000" b="1" dirty="0">
                  <a:solidFill>
                    <a:srgbClr val="11576A"/>
                  </a:solidFill>
                  <a:latin typeface="微软雅黑" pitchFamily="34" charset="-122"/>
                  <a:ea typeface="微软雅黑" pitchFamily="34" charset="-122"/>
                  <a:cs typeface="MS PGothic" charset="0"/>
                </a:rPr>
                <a:t> a</a:t>
              </a:r>
              <a:r>
                <a:rPr lang="zh-CN" altLang="en-US" sz="2000" b="1" baseline="-25000" dirty="0">
                  <a:solidFill>
                    <a:srgbClr val="11576A"/>
                  </a:solidFill>
                  <a:latin typeface="微软雅黑" pitchFamily="34" charset="-122"/>
                  <a:ea typeface="微软雅黑" pitchFamily="34" charset="-122"/>
                  <a:cs typeface="MS PGothic" charset="0"/>
                </a:rPr>
                <a:t>1,1023    </a:t>
              </a:r>
            </a:p>
            <a:p>
              <a:pPr marL="342900" indent="-342900"/>
              <a:r>
                <a:rPr lang="zh-CN" altLang="en-US" sz="2000" b="1" dirty="0">
                  <a:solidFill>
                    <a:srgbClr val="11576A"/>
                  </a:solidFill>
                  <a:latin typeface="微软雅黑" pitchFamily="34" charset="-122"/>
                  <a:ea typeface="微软雅黑" pitchFamily="34" charset="-122"/>
                  <a:cs typeface="MS PGothic" charset="0"/>
                </a:rPr>
                <a:t>…………………………….</a:t>
              </a:r>
            </a:p>
            <a:p>
              <a:pPr marL="342900" indent="-342900"/>
              <a:r>
                <a:rPr lang="zh-CN" altLang="en-US" sz="2000" b="1" dirty="0">
                  <a:solidFill>
                    <a:srgbClr val="11576A"/>
                  </a:solidFill>
                  <a:latin typeface="微软雅黑" pitchFamily="34" charset="-122"/>
                  <a:ea typeface="微软雅黑" pitchFamily="34" charset="-122"/>
                  <a:cs typeface="MS PGothic" charset="0"/>
                </a:rPr>
                <a:t>…………………………….</a:t>
              </a:r>
            </a:p>
            <a:p>
              <a:pPr marL="342900" indent="-342900"/>
              <a:r>
                <a:rPr lang="zh-CN" altLang="en-US" sz="2000" b="1" dirty="0">
                  <a:solidFill>
                    <a:srgbClr val="11576A"/>
                  </a:solidFill>
                  <a:latin typeface="微软雅黑" pitchFamily="34" charset="-122"/>
                  <a:ea typeface="微软雅黑" pitchFamily="34" charset="-122"/>
                  <a:cs typeface="MS PGothic" charset="0"/>
                </a:rPr>
                <a:t>a</a:t>
              </a:r>
              <a:r>
                <a:rPr lang="zh-CN" altLang="en-US" sz="2000" b="1" baseline="-25000" dirty="0">
                  <a:solidFill>
                    <a:srgbClr val="11576A"/>
                  </a:solidFill>
                  <a:latin typeface="微软雅黑" pitchFamily="34" charset="-122"/>
                  <a:ea typeface="微软雅黑" pitchFamily="34" charset="-122"/>
                  <a:cs typeface="MS PGothic" charset="0"/>
                </a:rPr>
                <a:t>1023,0      </a:t>
              </a:r>
              <a:r>
                <a:rPr lang="zh-CN" altLang="en-US" sz="2000" b="1" dirty="0">
                  <a:solidFill>
                    <a:srgbClr val="11576A"/>
                  </a:solidFill>
                  <a:latin typeface="微软雅黑" pitchFamily="34" charset="-122"/>
                  <a:ea typeface="微软雅黑" pitchFamily="34" charset="-122"/>
                  <a:cs typeface="MS PGothic" charset="0"/>
                </a:rPr>
                <a:t>a</a:t>
              </a:r>
              <a:r>
                <a:rPr lang="zh-CN" altLang="en-US" sz="2000" b="1" baseline="-25000" dirty="0">
                  <a:solidFill>
                    <a:srgbClr val="11576A"/>
                  </a:solidFill>
                  <a:latin typeface="微软雅黑" pitchFamily="34" charset="-122"/>
                  <a:ea typeface="微软雅黑" pitchFamily="34" charset="-122"/>
                  <a:cs typeface="MS PGothic" charset="0"/>
                </a:rPr>
                <a:t>1023,1   </a:t>
              </a:r>
              <a:r>
                <a:rPr lang="zh-CN" altLang="en-US" sz="2000" b="1" baseline="-10000" dirty="0">
                  <a:solidFill>
                    <a:srgbClr val="11576A"/>
                  </a:solidFill>
                  <a:latin typeface="微软雅黑" pitchFamily="34" charset="-122"/>
                  <a:ea typeface="微软雅黑" pitchFamily="34" charset="-122"/>
                  <a:cs typeface="MS PGothic" charset="0"/>
                </a:rPr>
                <a:t>……………………....….........</a:t>
              </a:r>
              <a:r>
                <a:rPr lang="zh-CN" altLang="en-US" sz="2000" b="1" dirty="0">
                  <a:solidFill>
                    <a:srgbClr val="11576A"/>
                  </a:solidFill>
                  <a:latin typeface="微软雅黑" pitchFamily="34" charset="-122"/>
                  <a:ea typeface="微软雅黑" pitchFamily="34" charset="-122"/>
                  <a:cs typeface="MS PGothic" charset="0"/>
                </a:rPr>
                <a:t> a</a:t>
              </a:r>
              <a:r>
                <a:rPr lang="zh-CN" altLang="en-US" sz="2000" b="1" baseline="-25000" dirty="0">
                  <a:solidFill>
                    <a:srgbClr val="11576A"/>
                  </a:solidFill>
                  <a:latin typeface="微软雅黑" pitchFamily="34" charset="-122"/>
                  <a:ea typeface="微软雅黑" pitchFamily="34" charset="-122"/>
                  <a:cs typeface="MS PGothic" charset="0"/>
                </a:rPr>
                <a:t>1023,1023</a:t>
              </a:r>
              <a:r>
                <a:rPr lang="zh-CN" altLang="en-US" sz="2000" b="1" dirty="0">
                  <a:solidFill>
                    <a:srgbClr val="11576A"/>
                  </a:solidFill>
                  <a:latin typeface="微软雅黑" pitchFamily="34" charset="-122"/>
                  <a:ea typeface="微软雅黑" pitchFamily="34" charset="-122"/>
                  <a:cs typeface="MS PGothic" charset="0"/>
                </a:rPr>
                <a:t>  </a:t>
              </a:r>
            </a:p>
          </p:txBody>
        </p:sp>
        <p:sp>
          <p:nvSpPr>
            <p:cNvPr id="2" name="文本框 1"/>
            <p:cNvSpPr txBox="1"/>
            <p:nvPr/>
          </p:nvSpPr>
          <p:spPr>
            <a:xfrm>
              <a:off x="673435" y="1044900"/>
              <a:ext cx="720080" cy="338554"/>
            </a:xfrm>
            <a:prstGeom prst="rect">
              <a:avLst/>
            </a:prstGeom>
            <a:noFill/>
          </p:spPr>
          <p:txBody>
            <a:bodyPr wrap="square" rtlCol="0">
              <a:spAutoFit/>
            </a:bodyPr>
            <a:lstStyle/>
            <a:p>
              <a:pPr algn="r"/>
              <a:r>
                <a:rPr lang="en-US" altLang="zh-CN" sz="1600" b="1" dirty="0">
                  <a:latin typeface="微软雅黑" panose="020B0503020204020204" pitchFamily="34" charset="-122"/>
                  <a:ea typeface="微软雅黑" panose="020B0503020204020204" pitchFamily="34" charset="-122"/>
                </a:rPr>
                <a:t>0</a:t>
              </a:r>
            </a:p>
          </p:txBody>
        </p:sp>
        <p:sp>
          <p:nvSpPr>
            <p:cNvPr id="6" name="文本框 5"/>
            <p:cNvSpPr txBox="1"/>
            <p:nvPr/>
          </p:nvSpPr>
          <p:spPr>
            <a:xfrm>
              <a:off x="673435" y="1362025"/>
              <a:ext cx="720080" cy="338554"/>
            </a:xfrm>
            <a:prstGeom prst="rect">
              <a:avLst/>
            </a:prstGeom>
            <a:noFill/>
          </p:spPr>
          <p:txBody>
            <a:bodyPr wrap="square" rtlCol="0">
              <a:spAutoFit/>
            </a:bodyPr>
            <a:lstStyle/>
            <a:p>
              <a:pPr algn="r"/>
              <a:r>
                <a:rPr lang="en-US" altLang="zh-CN" sz="1600" b="1" dirty="0">
                  <a:latin typeface="微软雅黑" panose="020B0503020204020204" pitchFamily="34" charset="-122"/>
                  <a:ea typeface="微软雅黑" panose="020B0503020204020204" pitchFamily="34" charset="-122"/>
                </a:rPr>
                <a:t>1</a:t>
              </a:r>
            </a:p>
          </p:txBody>
        </p:sp>
        <p:sp>
          <p:nvSpPr>
            <p:cNvPr id="8" name="文本框 7"/>
            <p:cNvSpPr txBox="1"/>
            <p:nvPr/>
          </p:nvSpPr>
          <p:spPr>
            <a:xfrm>
              <a:off x="529419" y="2300170"/>
              <a:ext cx="859056" cy="338554"/>
            </a:xfrm>
            <a:prstGeom prst="rect">
              <a:avLst/>
            </a:prstGeom>
            <a:noFill/>
          </p:spPr>
          <p:txBody>
            <a:bodyPr wrap="square" rtlCol="0">
              <a:spAutoFit/>
            </a:bodyPr>
            <a:lstStyle/>
            <a:p>
              <a:pPr algn="r"/>
              <a:r>
                <a:rPr lang="en-US" altLang="zh-CN" sz="1600" b="1">
                  <a:latin typeface="微软雅黑" panose="020B0503020204020204" pitchFamily="34" charset="-122"/>
                  <a:ea typeface="微软雅黑" panose="020B0503020204020204" pitchFamily="34" charset="-122"/>
                </a:rPr>
                <a:t>1023</a:t>
              </a:r>
              <a:endParaRPr lang="en-US" altLang="zh-CN" sz="1600" b="1" dirty="0">
                <a:latin typeface="微软雅黑" panose="020B0503020204020204" pitchFamily="34" charset="-122"/>
                <a:ea typeface="微软雅黑" panose="020B0503020204020204" pitchFamily="34" charset="-122"/>
              </a:endParaRPr>
            </a:p>
          </p:txBody>
        </p:sp>
      </p:grpSp>
      <p:sp>
        <p:nvSpPr>
          <p:cNvPr id="9" name="Text Box 2"/>
          <p:cNvSpPr txBox="1">
            <a:spLocks noChangeArrowheads="1"/>
          </p:cNvSpPr>
          <p:nvPr/>
        </p:nvSpPr>
        <p:spPr bwMode="auto">
          <a:xfrm>
            <a:off x="827584" y="3084289"/>
            <a:ext cx="6229394" cy="646331"/>
          </a:xfrm>
          <a:prstGeom prst="rect">
            <a:avLst/>
          </a:prstGeom>
          <a:noFill/>
          <a:ln>
            <a:noFill/>
          </a:ln>
          <a:effectLst/>
          <a:extLst>
            <a:ext uri="{909E8E84-426E-40dd-AFC4-6F175D3DCCD1}">
              <a14:hiddenFill xmlns:a14="http://schemas.microsoft.com/office/drawing/2010/main" xmlns="">
                <a:gradFill rotWithShape="0">
                  <a:gsLst>
                    <a:gs pos="0">
                      <a:srgbClr val="ADE7EB"/>
                    </a:gs>
                    <a:gs pos="100000">
                      <a:srgbClr val="FFFFFF"/>
                    </a:gs>
                  </a:gsLst>
                  <a:path path="shape">
                    <a:fillToRect l="50000" t="50000" r="50000" b="50000"/>
                  </a:path>
                </a:gra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marL="457200" indent="-457200">
              <a:defRPr sz="2400">
                <a:solidFill>
                  <a:schemeClr val="tx1"/>
                </a:solidFill>
                <a:latin typeface="Times" charset="0"/>
                <a:ea typeface="宋体" charset="0"/>
                <a:cs typeface="宋体" charset="0"/>
              </a:defRPr>
            </a:lvl1pPr>
            <a:lvl2pPr marL="1022350" indent="-457200">
              <a:defRPr sz="2400">
                <a:solidFill>
                  <a:schemeClr val="tx1"/>
                </a:solidFill>
                <a:latin typeface="Times" charset="0"/>
                <a:ea typeface="宋体" charset="0"/>
              </a:defRPr>
            </a:lvl2pPr>
            <a:lvl3pPr marL="1371600" indent="-457200">
              <a:defRPr sz="2400">
                <a:solidFill>
                  <a:schemeClr val="tx1"/>
                </a:solidFill>
                <a:latin typeface="Times" charset="0"/>
                <a:ea typeface="宋体" charset="0"/>
              </a:defRPr>
            </a:lvl3pPr>
            <a:lvl4pPr marL="1828800" indent="-457200">
              <a:defRPr sz="2400">
                <a:solidFill>
                  <a:schemeClr val="tx1"/>
                </a:solidFill>
                <a:latin typeface="Times" charset="0"/>
                <a:ea typeface="宋体" charset="0"/>
              </a:defRPr>
            </a:lvl4pPr>
            <a:lvl5pPr marL="2286000" indent="-457200">
              <a:defRPr sz="2400">
                <a:solidFill>
                  <a:schemeClr val="tx1"/>
                </a:solidFill>
                <a:latin typeface="Times" charset="0"/>
                <a:ea typeface="宋体" charset="0"/>
              </a:defRPr>
            </a:lvl5pPr>
            <a:lvl6pPr marL="2743200" indent="-457200" eaLnBrk="0" fontAlgn="base" hangingPunct="0">
              <a:spcBef>
                <a:spcPct val="0"/>
              </a:spcBef>
              <a:spcAft>
                <a:spcPct val="0"/>
              </a:spcAft>
              <a:buFont typeface="Arial" charset="0"/>
              <a:defRPr sz="2400">
                <a:solidFill>
                  <a:schemeClr val="tx1"/>
                </a:solidFill>
                <a:latin typeface="Times" charset="0"/>
                <a:ea typeface="宋体" charset="0"/>
              </a:defRPr>
            </a:lvl6pPr>
            <a:lvl7pPr marL="3200400" indent="-457200" eaLnBrk="0" fontAlgn="base" hangingPunct="0">
              <a:spcBef>
                <a:spcPct val="0"/>
              </a:spcBef>
              <a:spcAft>
                <a:spcPct val="0"/>
              </a:spcAft>
              <a:buFont typeface="Arial" charset="0"/>
              <a:defRPr sz="2400">
                <a:solidFill>
                  <a:schemeClr val="tx1"/>
                </a:solidFill>
                <a:latin typeface="Times" charset="0"/>
                <a:ea typeface="宋体" charset="0"/>
              </a:defRPr>
            </a:lvl7pPr>
            <a:lvl8pPr marL="3657600" indent="-457200" eaLnBrk="0" fontAlgn="base" hangingPunct="0">
              <a:spcBef>
                <a:spcPct val="0"/>
              </a:spcBef>
              <a:spcAft>
                <a:spcPct val="0"/>
              </a:spcAft>
              <a:buFont typeface="Arial" charset="0"/>
              <a:defRPr sz="2400">
                <a:solidFill>
                  <a:schemeClr val="tx1"/>
                </a:solidFill>
                <a:latin typeface="Times" charset="0"/>
                <a:ea typeface="宋体" charset="0"/>
              </a:defRPr>
            </a:lvl8pPr>
            <a:lvl9pPr marL="4114800" indent="-457200" eaLnBrk="0" fontAlgn="base" hangingPunct="0">
              <a:spcBef>
                <a:spcPct val="0"/>
              </a:spcBef>
              <a:spcAft>
                <a:spcPct val="0"/>
              </a:spcAft>
              <a:buFont typeface="Arial" charset="0"/>
              <a:defRPr sz="2400">
                <a:solidFill>
                  <a:schemeClr val="tx1"/>
                </a:solidFill>
                <a:latin typeface="Times" charset="0"/>
                <a:ea typeface="宋体" charset="0"/>
              </a:defRPr>
            </a:lvl9pPr>
          </a:lstStyle>
          <a:p>
            <a:pPr marL="342900" indent="-342900"/>
            <a:r>
              <a:rPr lang="zh-CN" altLang="en-US" sz="1800" b="1" dirty="0">
                <a:solidFill>
                  <a:srgbClr val="11576A"/>
                </a:solidFill>
                <a:latin typeface="微软雅黑" pitchFamily="34" charset="-122"/>
                <a:ea typeface="微软雅黑" pitchFamily="34" charset="-122"/>
                <a:cs typeface="MS PGothic" charset="0"/>
              </a:rPr>
              <a:t>解法1：</a:t>
            </a:r>
          </a:p>
          <a:p>
            <a:pPr marL="342900" indent="-342900"/>
            <a:r>
              <a:rPr lang="en-US" altLang="zh-CN" sz="1800" b="1" dirty="0">
                <a:solidFill>
                  <a:srgbClr val="11576A"/>
                </a:solidFill>
                <a:latin typeface="微软雅黑" pitchFamily="34" charset="-122"/>
                <a:ea typeface="微软雅黑" pitchFamily="34" charset="-122"/>
                <a:cs typeface="MS PGothic" charset="0"/>
              </a:rPr>
              <a:t>0</a:t>
            </a:r>
            <a:r>
              <a:rPr lang="zh-CN" altLang="en-US" sz="1800" b="1" dirty="0">
                <a:solidFill>
                  <a:srgbClr val="11576A"/>
                </a:solidFill>
                <a:latin typeface="微软雅黑" pitchFamily="34" charset="-122"/>
                <a:ea typeface="微软雅黑" pitchFamily="34" charset="-122"/>
                <a:cs typeface="MS PGothic" charset="0"/>
              </a:rPr>
              <a:t>，</a:t>
            </a:r>
            <a:r>
              <a:rPr lang="en-US" altLang="zh-CN" sz="1800" b="1" dirty="0">
                <a:solidFill>
                  <a:srgbClr val="11576A"/>
                </a:solidFill>
                <a:latin typeface="微软雅黑" pitchFamily="34" charset="-122"/>
                <a:ea typeface="微软雅黑" pitchFamily="34" charset="-122"/>
                <a:cs typeface="MS PGothic" charset="0"/>
              </a:rPr>
              <a:t>1</a:t>
            </a:r>
            <a:r>
              <a:rPr lang="zh-CN" altLang="en-US" sz="1800" b="1" dirty="0">
                <a:solidFill>
                  <a:srgbClr val="11576A"/>
                </a:solidFill>
                <a:latin typeface="微软雅黑" pitchFamily="34" charset="-122"/>
                <a:ea typeface="微软雅黑" pitchFamily="34" charset="-122"/>
                <a:cs typeface="MS PGothic" charset="0"/>
              </a:rPr>
              <a:t>，</a:t>
            </a:r>
            <a:r>
              <a:rPr lang="en-US" altLang="zh-CN" sz="1800" b="1" dirty="0">
                <a:solidFill>
                  <a:srgbClr val="11576A"/>
                </a:solidFill>
                <a:latin typeface="微软雅黑" pitchFamily="34" charset="-122"/>
                <a:ea typeface="微软雅黑" pitchFamily="34" charset="-122"/>
                <a:cs typeface="MS PGothic" charset="0"/>
              </a:rPr>
              <a:t>2</a:t>
            </a:r>
            <a:r>
              <a:rPr lang="zh-CN" altLang="en-US" sz="1800" b="1" dirty="0">
                <a:solidFill>
                  <a:srgbClr val="11576A"/>
                </a:solidFill>
                <a:latin typeface="微软雅黑" pitchFamily="34" charset="-122"/>
                <a:ea typeface="微软雅黑" pitchFamily="34" charset="-122"/>
                <a:cs typeface="MS PGothic" charset="0"/>
              </a:rPr>
              <a:t>，………102</a:t>
            </a:r>
            <a:r>
              <a:rPr lang="en-US" altLang="zh-CN" sz="1800" b="1" dirty="0">
                <a:solidFill>
                  <a:srgbClr val="11576A"/>
                </a:solidFill>
                <a:latin typeface="微软雅黑" pitchFamily="34" charset="-122"/>
                <a:ea typeface="微软雅黑" pitchFamily="34" charset="-122"/>
                <a:cs typeface="MS PGothic" charset="0"/>
              </a:rPr>
              <a:t>3</a:t>
            </a:r>
            <a:r>
              <a:rPr lang="zh-CN" altLang="en-US" sz="1800" b="1" dirty="0">
                <a:solidFill>
                  <a:srgbClr val="11576A"/>
                </a:solidFill>
                <a:latin typeface="微软雅黑" pitchFamily="34" charset="-122"/>
                <a:ea typeface="微软雅黑" pitchFamily="34" charset="-122"/>
                <a:cs typeface="MS PGothic" charset="0"/>
              </a:rPr>
              <a:t>，</a:t>
            </a:r>
            <a:r>
              <a:rPr lang="en-US" altLang="zh-CN" sz="1800" b="1" dirty="0">
                <a:solidFill>
                  <a:srgbClr val="11576A"/>
                </a:solidFill>
                <a:latin typeface="微软雅黑" pitchFamily="34" charset="-122"/>
                <a:ea typeface="微软雅黑" pitchFamily="34" charset="-122"/>
                <a:cs typeface="MS PGothic" charset="0"/>
              </a:rPr>
              <a:t>0</a:t>
            </a:r>
            <a:r>
              <a:rPr lang="zh-CN" altLang="en-US" sz="1800" b="1" dirty="0">
                <a:solidFill>
                  <a:srgbClr val="11576A"/>
                </a:solidFill>
                <a:latin typeface="微软雅黑" pitchFamily="34" charset="-122"/>
                <a:ea typeface="微软雅黑" pitchFamily="34" charset="-122"/>
                <a:cs typeface="MS PGothic" charset="0"/>
              </a:rPr>
              <a:t>，</a:t>
            </a:r>
            <a:r>
              <a:rPr lang="en-US" altLang="zh-CN" sz="1800" b="1" dirty="0">
                <a:solidFill>
                  <a:srgbClr val="11576A"/>
                </a:solidFill>
                <a:latin typeface="微软雅黑" pitchFamily="34" charset="-122"/>
                <a:ea typeface="微软雅黑" pitchFamily="34" charset="-122"/>
                <a:cs typeface="MS PGothic" charset="0"/>
              </a:rPr>
              <a:t>1</a:t>
            </a:r>
            <a:r>
              <a:rPr lang="zh-CN" altLang="en-US" sz="1800" b="1" dirty="0">
                <a:solidFill>
                  <a:srgbClr val="11576A"/>
                </a:solidFill>
                <a:latin typeface="微软雅黑" pitchFamily="34" charset="-122"/>
                <a:ea typeface="微软雅黑" pitchFamily="34" charset="-122"/>
                <a:cs typeface="MS PGothic" charset="0"/>
              </a:rPr>
              <a:t>，………，共1024组</a:t>
            </a:r>
          </a:p>
        </p:txBody>
      </p:sp>
      <p:sp>
        <p:nvSpPr>
          <p:cNvPr id="10" name="Text Box 2"/>
          <p:cNvSpPr txBox="1">
            <a:spLocks noChangeArrowheads="1"/>
          </p:cNvSpPr>
          <p:nvPr/>
        </p:nvSpPr>
        <p:spPr bwMode="auto">
          <a:xfrm>
            <a:off x="827584" y="3649710"/>
            <a:ext cx="6229394" cy="369332"/>
          </a:xfrm>
          <a:prstGeom prst="rect">
            <a:avLst/>
          </a:prstGeom>
          <a:noFill/>
          <a:ln>
            <a:noFill/>
          </a:ln>
          <a:effectLst/>
          <a:extLst>
            <a:ext uri="{909E8E84-426E-40dd-AFC4-6F175D3DCCD1}">
              <a14:hiddenFill xmlns:a14="http://schemas.microsoft.com/office/drawing/2010/main" xmlns="">
                <a:gradFill rotWithShape="0">
                  <a:gsLst>
                    <a:gs pos="0">
                      <a:srgbClr val="ADE7EB"/>
                    </a:gs>
                    <a:gs pos="100000">
                      <a:srgbClr val="FFFFFF"/>
                    </a:gs>
                  </a:gsLst>
                  <a:path path="shape">
                    <a:fillToRect l="50000" t="50000" r="50000" b="50000"/>
                  </a:path>
                </a:gra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marL="457200" indent="-457200">
              <a:defRPr sz="2400">
                <a:solidFill>
                  <a:schemeClr val="tx1"/>
                </a:solidFill>
                <a:latin typeface="Times" charset="0"/>
                <a:ea typeface="宋体" charset="0"/>
                <a:cs typeface="宋体" charset="0"/>
              </a:defRPr>
            </a:lvl1pPr>
            <a:lvl2pPr marL="1022350" indent="-457200">
              <a:defRPr sz="2400">
                <a:solidFill>
                  <a:schemeClr val="tx1"/>
                </a:solidFill>
                <a:latin typeface="Times" charset="0"/>
                <a:ea typeface="宋体" charset="0"/>
              </a:defRPr>
            </a:lvl2pPr>
            <a:lvl3pPr marL="1371600" indent="-457200">
              <a:defRPr sz="2400">
                <a:solidFill>
                  <a:schemeClr val="tx1"/>
                </a:solidFill>
                <a:latin typeface="Times" charset="0"/>
                <a:ea typeface="宋体" charset="0"/>
              </a:defRPr>
            </a:lvl3pPr>
            <a:lvl4pPr marL="1828800" indent="-457200">
              <a:defRPr sz="2400">
                <a:solidFill>
                  <a:schemeClr val="tx1"/>
                </a:solidFill>
                <a:latin typeface="Times" charset="0"/>
                <a:ea typeface="宋体" charset="0"/>
              </a:defRPr>
            </a:lvl4pPr>
            <a:lvl5pPr marL="2286000" indent="-457200">
              <a:defRPr sz="2400">
                <a:solidFill>
                  <a:schemeClr val="tx1"/>
                </a:solidFill>
                <a:latin typeface="Times" charset="0"/>
                <a:ea typeface="宋体" charset="0"/>
              </a:defRPr>
            </a:lvl5pPr>
            <a:lvl6pPr marL="2743200" indent="-457200" eaLnBrk="0" fontAlgn="base" hangingPunct="0">
              <a:spcBef>
                <a:spcPct val="0"/>
              </a:spcBef>
              <a:spcAft>
                <a:spcPct val="0"/>
              </a:spcAft>
              <a:buFont typeface="Arial" charset="0"/>
              <a:defRPr sz="2400">
                <a:solidFill>
                  <a:schemeClr val="tx1"/>
                </a:solidFill>
                <a:latin typeface="Times" charset="0"/>
                <a:ea typeface="宋体" charset="0"/>
              </a:defRPr>
            </a:lvl6pPr>
            <a:lvl7pPr marL="3200400" indent="-457200" eaLnBrk="0" fontAlgn="base" hangingPunct="0">
              <a:spcBef>
                <a:spcPct val="0"/>
              </a:spcBef>
              <a:spcAft>
                <a:spcPct val="0"/>
              </a:spcAft>
              <a:buFont typeface="Arial" charset="0"/>
              <a:defRPr sz="2400">
                <a:solidFill>
                  <a:schemeClr val="tx1"/>
                </a:solidFill>
                <a:latin typeface="Times" charset="0"/>
                <a:ea typeface="宋体" charset="0"/>
              </a:defRPr>
            </a:lvl7pPr>
            <a:lvl8pPr marL="3657600" indent="-457200" eaLnBrk="0" fontAlgn="base" hangingPunct="0">
              <a:spcBef>
                <a:spcPct val="0"/>
              </a:spcBef>
              <a:spcAft>
                <a:spcPct val="0"/>
              </a:spcAft>
              <a:buFont typeface="Arial" charset="0"/>
              <a:defRPr sz="2400">
                <a:solidFill>
                  <a:schemeClr val="tx1"/>
                </a:solidFill>
                <a:latin typeface="Times" charset="0"/>
                <a:ea typeface="宋体" charset="0"/>
              </a:defRPr>
            </a:lvl8pPr>
            <a:lvl9pPr marL="4114800" indent="-457200" eaLnBrk="0" fontAlgn="base" hangingPunct="0">
              <a:spcBef>
                <a:spcPct val="0"/>
              </a:spcBef>
              <a:spcAft>
                <a:spcPct val="0"/>
              </a:spcAft>
              <a:buFont typeface="Arial" charset="0"/>
              <a:defRPr sz="2400">
                <a:solidFill>
                  <a:schemeClr val="tx1"/>
                </a:solidFill>
                <a:latin typeface="Times" charset="0"/>
                <a:ea typeface="宋体" charset="0"/>
              </a:defRPr>
            </a:lvl9pPr>
          </a:lstStyle>
          <a:p>
            <a:pPr marL="342900" indent="-342900"/>
            <a:r>
              <a:rPr lang="zh-CN" altLang="en-US" sz="1800" b="1" dirty="0">
                <a:solidFill>
                  <a:srgbClr val="11576A"/>
                </a:solidFill>
                <a:latin typeface="微软雅黑" pitchFamily="34" charset="-122"/>
                <a:ea typeface="微软雅黑" pitchFamily="34" charset="-122"/>
                <a:cs typeface="MS PGothic" charset="0"/>
              </a:rPr>
              <a:t>共发生了1024×1024次缺页中断</a:t>
            </a:r>
          </a:p>
        </p:txBody>
      </p:sp>
      <p:sp>
        <p:nvSpPr>
          <p:cNvPr id="12" name="Text Box 2"/>
          <p:cNvSpPr txBox="1">
            <a:spLocks noChangeArrowheads="1"/>
          </p:cNvSpPr>
          <p:nvPr/>
        </p:nvSpPr>
        <p:spPr bwMode="auto">
          <a:xfrm>
            <a:off x="827584" y="3971036"/>
            <a:ext cx="6229394" cy="646331"/>
          </a:xfrm>
          <a:prstGeom prst="rect">
            <a:avLst/>
          </a:prstGeom>
          <a:noFill/>
          <a:ln>
            <a:noFill/>
          </a:ln>
          <a:effectLst/>
          <a:extLst>
            <a:ext uri="{909E8E84-426E-40dd-AFC4-6F175D3DCCD1}">
              <a14:hiddenFill xmlns:a14="http://schemas.microsoft.com/office/drawing/2010/main" xmlns="">
                <a:gradFill rotWithShape="0">
                  <a:gsLst>
                    <a:gs pos="0">
                      <a:srgbClr val="ADE7EB"/>
                    </a:gs>
                    <a:gs pos="100000">
                      <a:srgbClr val="FFFFFF"/>
                    </a:gs>
                  </a:gsLst>
                  <a:path path="shape">
                    <a:fillToRect l="50000" t="50000" r="50000" b="50000"/>
                  </a:path>
                </a:gra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marL="457200" indent="-457200">
              <a:defRPr sz="2400">
                <a:solidFill>
                  <a:schemeClr val="tx1"/>
                </a:solidFill>
                <a:latin typeface="Times" charset="0"/>
                <a:ea typeface="宋体" charset="0"/>
                <a:cs typeface="宋体" charset="0"/>
              </a:defRPr>
            </a:lvl1pPr>
            <a:lvl2pPr marL="1022350" indent="-457200">
              <a:defRPr sz="2400">
                <a:solidFill>
                  <a:schemeClr val="tx1"/>
                </a:solidFill>
                <a:latin typeface="Times" charset="0"/>
                <a:ea typeface="宋体" charset="0"/>
              </a:defRPr>
            </a:lvl2pPr>
            <a:lvl3pPr marL="1371600" indent="-457200">
              <a:defRPr sz="2400">
                <a:solidFill>
                  <a:schemeClr val="tx1"/>
                </a:solidFill>
                <a:latin typeface="Times" charset="0"/>
                <a:ea typeface="宋体" charset="0"/>
              </a:defRPr>
            </a:lvl3pPr>
            <a:lvl4pPr marL="1828800" indent="-457200">
              <a:defRPr sz="2400">
                <a:solidFill>
                  <a:schemeClr val="tx1"/>
                </a:solidFill>
                <a:latin typeface="Times" charset="0"/>
                <a:ea typeface="宋体" charset="0"/>
              </a:defRPr>
            </a:lvl4pPr>
            <a:lvl5pPr marL="2286000" indent="-457200">
              <a:defRPr sz="2400">
                <a:solidFill>
                  <a:schemeClr val="tx1"/>
                </a:solidFill>
                <a:latin typeface="Times" charset="0"/>
                <a:ea typeface="宋体" charset="0"/>
              </a:defRPr>
            </a:lvl5pPr>
            <a:lvl6pPr marL="2743200" indent="-457200" eaLnBrk="0" fontAlgn="base" hangingPunct="0">
              <a:spcBef>
                <a:spcPct val="0"/>
              </a:spcBef>
              <a:spcAft>
                <a:spcPct val="0"/>
              </a:spcAft>
              <a:buFont typeface="Arial" charset="0"/>
              <a:defRPr sz="2400">
                <a:solidFill>
                  <a:schemeClr val="tx1"/>
                </a:solidFill>
                <a:latin typeface="Times" charset="0"/>
                <a:ea typeface="宋体" charset="0"/>
              </a:defRPr>
            </a:lvl6pPr>
            <a:lvl7pPr marL="3200400" indent="-457200" eaLnBrk="0" fontAlgn="base" hangingPunct="0">
              <a:spcBef>
                <a:spcPct val="0"/>
              </a:spcBef>
              <a:spcAft>
                <a:spcPct val="0"/>
              </a:spcAft>
              <a:buFont typeface="Arial" charset="0"/>
              <a:defRPr sz="2400">
                <a:solidFill>
                  <a:schemeClr val="tx1"/>
                </a:solidFill>
                <a:latin typeface="Times" charset="0"/>
                <a:ea typeface="宋体" charset="0"/>
              </a:defRPr>
            </a:lvl7pPr>
            <a:lvl8pPr marL="3657600" indent="-457200" eaLnBrk="0" fontAlgn="base" hangingPunct="0">
              <a:spcBef>
                <a:spcPct val="0"/>
              </a:spcBef>
              <a:spcAft>
                <a:spcPct val="0"/>
              </a:spcAft>
              <a:buFont typeface="Arial" charset="0"/>
              <a:defRPr sz="2400">
                <a:solidFill>
                  <a:schemeClr val="tx1"/>
                </a:solidFill>
                <a:latin typeface="Times" charset="0"/>
                <a:ea typeface="宋体" charset="0"/>
              </a:defRPr>
            </a:lvl8pPr>
            <a:lvl9pPr marL="4114800" indent="-457200" eaLnBrk="0" fontAlgn="base" hangingPunct="0">
              <a:spcBef>
                <a:spcPct val="0"/>
              </a:spcBef>
              <a:spcAft>
                <a:spcPct val="0"/>
              </a:spcAft>
              <a:buFont typeface="Arial" charset="0"/>
              <a:defRPr sz="2400">
                <a:solidFill>
                  <a:schemeClr val="tx1"/>
                </a:solidFill>
                <a:latin typeface="Times" charset="0"/>
                <a:ea typeface="宋体" charset="0"/>
              </a:defRPr>
            </a:lvl9pPr>
          </a:lstStyle>
          <a:p>
            <a:pPr marL="342900" indent="-342900"/>
            <a:r>
              <a:rPr lang="zh-CN" altLang="en-US" sz="1800" b="1" dirty="0">
                <a:solidFill>
                  <a:srgbClr val="11576A"/>
                </a:solidFill>
                <a:latin typeface="微软雅黑" pitchFamily="34" charset="-122"/>
                <a:ea typeface="微软雅黑" pitchFamily="34" charset="-122"/>
                <a:cs typeface="MS PGothic" charset="0"/>
              </a:rPr>
              <a:t>解法2：</a:t>
            </a:r>
          </a:p>
          <a:p>
            <a:pPr marL="342900" indent="-342900"/>
            <a:r>
              <a:rPr lang="en-US" altLang="zh-CN" sz="1800" b="1" dirty="0">
                <a:solidFill>
                  <a:srgbClr val="11576A"/>
                </a:solidFill>
                <a:latin typeface="微软雅黑" pitchFamily="34" charset="-122"/>
                <a:ea typeface="微软雅黑" pitchFamily="34" charset="-122"/>
                <a:cs typeface="MS PGothic" charset="0"/>
              </a:rPr>
              <a:t>0</a:t>
            </a:r>
            <a:r>
              <a:rPr lang="zh-CN" altLang="en-US" sz="1800" b="1" dirty="0">
                <a:solidFill>
                  <a:srgbClr val="11576A"/>
                </a:solidFill>
                <a:latin typeface="微软雅黑" pitchFamily="34" charset="-122"/>
                <a:ea typeface="微软雅黑" pitchFamily="34" charset="-122"/>
                <a:cs typeface="MS PGothic" charset="0"/>
              </a:rPr>
              <a:t>，</a:t>
            </a:r>
            <a:r>
              <a:rPr lang="en-US" altLang="zh-CN" sz="1800" b="1" dirty="0">
                <a:solidFill>
                  <a:srgbClr val="11576A"/>
                </a:solidFill>
                <a:latin typeface="微软雅黑" pitchFamily="34" charset="-122"/>
                <a:ea typeface="微软雅黑" pitchFamily="34" charset="-122"/>
                <a:cs typeface="MS PGothic" charset="0"/>
              </a:rPr>
              <a:t>0</a:t>
            </a:r>
            <a:r>
              <a:rPr lang="zh-CN" altLang="en-US" sz="1800" b="1" dirty="0">
                <a:solidFill>
                  <a:srgbClr val="11576A"/>
                </a:solidFill>
                <a:latin typeface="微软雅黑" pitchFamily="34" charset="-122"/>
                <a:ea typeface="微软雅黑" pitchFamily="34" charset="-122"/>
                <a:cs typeface="MS PGothic" charset="0"/>
              </a:rPr>
              <a:t>，……… 1，1，………，2，2，………，3，3，…….</a:t>
            </a:r>
          </a:p>
        </p:txBody>
      </p:sp>
      <p:sp>
        <p:nvSpPr>
          <p:cNvPr id="13" name="Text Box 2"/>
          <p:cNvSpPr txBox="1">
            <a:spLocks noChangeArrowheads="1"/>
          </p:cNvSpPr>
          <p:nvPr/>
        </p:nvSpPr>
        <p:spPr bwMode="auto">
          <a:xfrm>
            <a:off x="827584" y="4594069"/>
            <a:ext cx="6229394" cy="369332"/>
          </a:xfrm>
          <a:prstGeom prst="rect">
            <a:avLst/>
          </a:prstGeom>
          <a:noFill/>
          <a:ln>
            <a:noFill/>
          </a:ln>
          <a:effectLst/>
          <a:extLst>
            <a:ext uri="{909E8E84-426E-40dd-AFC4-6F175D3DCCD1}">
              <a14:hiddenFill xmlns:a14="http://schemas.microsoft.com/office/drawing/2010/main" xmlns="">
                <a:gradFill rotWithShape="0">
                  <a:gsLst>
                    <a:gs pos="0">
                      <a:srgbClr val="ADE7EB"/>
                    </a:gs>
                    <a:gs pos="100000">
                      <a:srgbClr val="FFFFFF"/>
                    </a:gs>
                  </a:gsLst>
                  <a:path path="shape">
                    <a:fillToRect l="50000" t="50000" r="50000" b="50000"/>
                  </a:path>
                </a:gra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marL="457200" indent="-457200">
              <a:defRPr sz="2400">
                <a:solidFill>
                  <a:schemeClr val="tx1"/>
                </a:solidFill>
                <a:latin typeface="Times" charset="0"/>
                <a:ea typeface="宋体" charset="0"/>
                <a:cs typeface="宋体" charset="0"/>
              </a:defRPr>
            </a:lvl1pPr>
            <a:lvl2pPr marL="1022350" indent="-457200">
              <a:defRPr sz="2400">
                <a:solidFill>
                  <a:schemeClr val="tx1"/>
                </a:solidFill>
                <a:latin typeface="Times" charset="0"/>
                <a:ea typeface="宋体" charset="0"/>
              </a:defRPr>
            </a:lvl2pPr>
            <a:lvl3pPr marL="1371600" indent="-457200">
              <a:defRPr sz="2400">
                <a:solidFill>
                  <a:schemeClr val="tx1"/>
                </a:solidFill>
                <a:latin typeface="Times" charset="0"/>
                <a:ea typeface="宋体" charset="0"/>
              </a:defRPr>
            </a:lvl3pPr>
            <a:lvl4pPr marL="1828800" indent="-457200">
              <a:defRPr sz="2400">
                <a:solidFill>
                  <a:schemeClr val="tx1"/>
                </a:solidFill>
                <a:latin typeface="Times" charset="0"/>
                <a:ea typeface="宋体" charset="0"/>
              </a:defRPr>
            </a:lvl4pPr>
            <a:lvl5pPr marL="2286000" indent="-457200">
              <a:defRPr sz="2400">
                <a:solidFill>
                  <a:schemeClr val="tx1"/>
                </a:solidFill>
                <a:latin typeface="Times" charset="0"/>
                <a:ea typeface="宋体" charset="0"/>
              </a:defRPr>
            </a:lvl5pPr>
            <a:lvl6pPr marL="2743200" indent="-457200" eaLnBrk="0" fontAlgn="base" hangingPunct="0">
              <a:spcBef>
                <a:spcPct val="0"/>
              </a:spcBef>
              <a:spcAft>
                <a:spcPct val="0"/>
              </a:spcAft>
              <a:buFont typeface="Arial" charset="0"/>
              <a:defRPr sz="2400">
                <a:solidFill>
                  <a:schemeClr val="tx1"/>
                </a:solidFill>
                <a:latin typeface="Times" charset="0"/>
                <a:ea typeface="宋体" charset="0"/>
              </a:defRPr>
            </a:lvl6pPr>
            <a:lvl7pPr marL="3200400" indent="-457200" eaLnBrk="0" fontAlgn="base" hangingPunct="0">
              <a:spcBef>
                <a:spcPct val="0"/>
              </a:spcBef>
              <a:spcAft>
                <a:spcPct val="0"/>
              </a:spcAft>
              <a:buFont typeface="Arial" charset="0"/>
              <a:defRPr sz="2400">
                <a:solidFill>
                  <a:schemeClr val="tx1"/>
                </a:solidFill>
                <a:latin typeface="Times" charset="0"/>
                <a:ea typeface="宋体" charset="0"/>
              </a:defRPr>
            </a:lvl7pPr>
            <a:lvl8pPr marL="3657600" indent="-457200" eaLnBrk="0" fontAlgn="base" hangingPunct="0">
              <a:spcBef>
                <a:spcPct val="0"/>
              </a:spcBef>
              <a:spcAft>
                <a:spcPct val="0"/>
              </a:spcAft>
              <a:buFont typeface="Arial" charset="0"/>
              <a:defRPr sz="2400">
                <a:solidFill>
                  <a:schemeClr val="tx1"/>
                </a:solidFill>
                <a:latin typeface="Times" charset="0"/>
                <a:ea typeface="宋体" charset="0"/>
              </a:defRPr>
            </a:lvl8pPr>
            <a:lvl9pPr marL="4114800" indent="-457200" eaLnBrk="0" fontAlgn="base" hangingPunct="0">
              <a:spcBef>
                <a:spcPct val="0"/>
              </a:spcBef>
              <a:spcAft>
                <a:spcPct val="0"/>
              </a:spcAft>
              <a:buFont typeface="Arial" charset="0"/>
              <a:defRPr sz="2400">
                <a:solidFill>
                  <a:schemeClr val="tx1"/>
                </a:solidFill>
                <a:latin typeface="Times" charset="0"/>
                <a:ea typeface="宋体" charset="0"/>
              </a:defRPr>
            </a:lvl9pPr>
          </a:lstStyle>
          <a:p>
            <a:pPr marL="342900" indent="-342900"/>
            <a:r>
              <a:rPr lang="zh-CN" altLang="en-US" sz="1800" b="1" dirty="0">
                <a:solidFill>
                  <a:srgbClr val="11576A"/>
                </a:solidFill>
                <a:latin typeface="微软雅黑" pitchFamily="34" charset="-122"/>
                <a:ea typeface="微软雅黑" pitchFamily="34" charset="-122"/>
                <a:cs typeface="MS PGothic" charset="0"/>
              </a:rPr>
              <a:t>共发生了1024次缺页中断   </a:t>
            </a:r>
          </a:p>
        </p:txBody>
      </p:sp>
    </p:spTree>
    <p:extLst>
      <p:ext uri="{BB962C8B-B14F-4D97-AF65-F5344CB8AC3E}">
        <p14:creationId xmlns:p14="http://schemas.microsoft.com/office/powerpoint/2010/main" val="108415313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3203848" y="210370"/>
            <a:ext cx="3714776" cy="553998"/>
          </a:xfrm>
          <a:prstGeom prst="rect">
            <a:avLst/>
          </a:prstGeom>
          <a:noFill/>
          <a:effectLst/>
        </p:spPr>
        <p:txBody>
          <a:bodyPr wrap="square" rtlCol="0">
            <a:spAutoFit/>
          </a:bodyPr>
          <a:lstStyle/>
          <a:p>
            <a:r>
              <a:rPr lang="zh-CN" altLang="en-US" sz="3000" b="1" dirty="0">
                <a:solidFill>
                  <a:srgbClr val="11576A"/>
                </a:solidFill>
                <a:latin typeface="微软雅黑" pitchFamily="34" charset="-122"/>
                <a:ea typeface="微软雅黑" pitchFamily="34" charset="-122"/>
              </a:rPr>
              <a:t>虚拟存储概念</a:t>
            </a:r>
          </a:p>
        </p:txBody>
      </p:sp>
      <p:sp>
        <p:nvSpPr>
          <p:cNvPr id="83" name="TextBox 82"/>
          <p:cNvSpPr txBox="1"/>
          <p:nvPr/>
        </p:nvSpPr>
        <p:spPr>
          <a:xfrm>
            <a:off x="991918" y="1063645"/>
            <a:ext cx="3005158"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C00000"/>
                </a:solidFill>
                <a:latin typeface="微软雅黑" pitchFamily="34" charset="-122"/>
                <a:ea typeface="微软雅黑" pitchFamily="34" charset="-122"/>
              </a:rPr>
              <a:t>虚拟存储的需求背景</a:t>
            </a:r>
          </a:p>
        </p:txBody>
      </p:sp>
      <p:sp>
        <p:nvSpPr>
          <p:cNvPr id="14" name="TextBox 13"/>
          <p:cNvSpPr txBox="1"/>
          <p:nvPr/>
        </p:nvSpPr>
        <p:spPr>
          <a:xfrm>
            <a:off x="991918" y="1400168"/>
            <a:ext cx="2719406"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覆盖技术</a:t>
            </a:r>
          </a:p>
        </p:txBody>
      </p:sp>
      <p:sp>
        <p:nvSpPr>
          <p:cNvPr id="15" name="TextBox 14"/>
          <p:cNvSpPr txBox="1"/>
          <p:nvPr/>
        </p:nvSpPr>
        <p:spPr>
          <a:xfrm>
            <a:off x="991918" y="1752594"/>
            <a:ext cx="2719406"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交换技术</a:t>
            </a:r>
          </a:p>
        </p:txBody>
      </p:sp>
      <p:sp>
        <p:nvSpPr>
          <p:cNvPr id="16" name="TextBox 15"/>
          <p:cNvSpPr txBox="1"/>
          <p:nvPr/>
        </p:nvSpPr>
        <p:spPr>
          <a:xfrm>
            <a:off x="991918" y="2089117"/>
            <a:ext cx="2719406"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局部性原理</a:t>
            </a:r>
          </a:p>
        </p:txBody>
      </p:sp>
      <p:sp>
        <p:nvSpPr>
          <p:cNvPr id="17" name="TextBox 16"/>
          <p:cNvSpPr txBox="1"/>
          <p:nvPr/>
        </p:nvSpPr>
        <p:spPr>
          <a:xfrm>
            <a:off x="996680" y="2443867"/>
            <a:ext cx="3143272"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虚拟存储概念</a:t>
            </a:r>
          </a:p>
        </p:txBody>
      </p:sp>
      <p:sp>
        <p:nvSpPr>
          <p:cNvPr id="22" name="TextBox 21"/>
          <p:cNvSpPr txBox="1"/>
          <p:nvPr/>
        </p:nvSpPr>
        <p:spPr>
          <a:xfrm>
            <a:off x="991918" y="2786064"/>
            <a:ext cx="2719406"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虚拟页式存储</a:t>
            </a:r>
          </a:p>
        </p:txBody>
      </p:sp>
      <p:sp>
        <p:nvSpPr>
          <p:cNvPr id="23" name="TextBox 22"/>
          <p:cNvSpPr txBox="1"/>
          <p:nvPr/>
        </p:nvSpPr>
        <p:spPr>
          <a:xfrm>
            <a:off x="991918" y="3143254"/>
            <a:ext cx="2719406"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缺页异常</a:t>
            </a: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3131840" y="187853"/>
            <a:ext cx="3714776" cy="553998"/>
          </a:xfrm>
          <a:prstGeom prst="rect">
            <a:avLst/>
          </a:prstGeom>
          <a:noFill/>
          <a:effectLst/>
        </p:spPr>
        <p:txBody>
          <a:bodyPr wrap="square" rtlCol="0">
            <a:spAutoFit/>
          </a:bodyPr>
          <a:lstStyle/>
          <a:p>
            <a:r>
              <a:rPr lang="zh-CN" altLang="en-US" sz="3000" b="1" dirty="0">
                <a:solidFill>
                  <a:srgbClr val="11576A"/>
                </a:solidFill>
                <a:latin typeface="微软雅黑" pitchFamily="34" charset="-122"/>
                <a:ea typeface="微软雅黑" pitchFamily="34" charset="-122"/>
              </a:rPr>
              <a:t>虚拟存储概念</a:t>
            </a:r>
          </a:p>
        </p:txBody>
      </p:sp>
      <p:sp>
        <p:nvSpPr>
          <p:cNvPr id="83" name="TextBox 82"/>
          <p:cNvSpPr txBox="1"/>
          <p:nvPr/>
        </p:nvSpPr>
        <p:spPr>
          <a:xfrm>
            <a:off x="1207942" y="1063645"/>
            <a:ext cx="3005158"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虚拟存储的需求背景</a:t>
            </a:r>
          </a:p>
        </p:txBody>
      </p:sp>
      <p:sp>
        <p:nvSpPr>
          <p:cNvPr id="14" name="TextBox 13"/>
          <p:cNvSpPr txBox="1"/>
          <p:nvPr/>
        </p:nvSpPr>
        <p:spPr>
          <a:xfrm>
            <a:off x="1207942" y="1400168"/>
            <a:ext cx="2719406"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覆盖技术</a:t>
            </a:r>
          </a:p>
        </p:txBody>
      </p:sp>
      <p:sp>
        <p:nvSpPr>
          <p:cNvPr id="15" name="TextBox 14"/>
          <p:cNvSpPr txBox="1"/>
          <p:nvPr/>
        </p:nvSpPr>
        <p:spPr>
          <a:xfrm>
            <a:off x="1207942" y="1752594"/>
            <a:ext cx="2719406"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交换技术</a:t>
            </a:r>
          </a:p>
        </p:txBody>
      </p:sp>
      <p:sp>
        <p:nvSpPr>
          <p:cNvPr id="16" name="TextBox 15"/>
          <p:cNvSpPr txBox="1"/>
          <p:nvPr/>
        </p:nvSpPr>
        <p:spPr>
          <a:xfrm>
            <a:off x="1207942" y="2089117"/>
            <a:ext cx="2719406"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局部性原理</a:t>
            </a:r>
          </a:p>
        </p:txBody>
      </p:sp>
      <p:sp>
        <p:nvSpPr>
          <p:cNvPr id="17" name="TextBox 16"/>
          <p:cNvSpPr txBox="1"/>
          <p:nvPr/>
        </p:nvSpPr>
        <p:spPr>
          <a:xfrm>
            <a:off x="1212704" y="2443867"/>
            <a:ext cx="3143272"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C00000"/>
                </a:solidFill>
                <a:latin typeface="张海山锐谐体2.0-授权联系：Samtype@QQ.com" pitchFamily="2" charset="-122"/>
                <a:ea typeface="张海山锐谐体2.0-授权联系：Samtype@QQ.com" pitchFamily="2" charset="-122"/>
              </a:rPr>
              <a:t>■ </a:t>
            </a:r>
            <a:r>
              <a:rPr lang="zh-CN" altLang="en-US" sz="2000" b="1" dirty="0">
                <a:solidFill>
                  <a:srgbClr val="C00000"/>
                </a:solidFill>
                <a:latin typeface="微软雅黑" pitchFamily="34" charset="-122"/>
                <a:ea typeface="微软雅黑" pitchFamily="34" charset="-122"/>
              </a:rPr>
              <a:t>虚拟存储概念</a:t>
            </a:r>
          </a:p>
        </p:txBody>
      </p:sp>
      <p:sp>
        <p:nvSpPr>
          <p:cNvPr id="22" name="TextBox 21"/>
          <p:cNvSpPr txBox="1"/>
          <p:nvPr/>
        </p:nvSpPr>
        <p:spPr>
          <a:xfrm>
            <a:off x="1207942" y="2786064"/>
            <a:ext cx="2719406"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虚拟页式存储</a:t>
            </a:r>
          </a:p>
        </p:txBody>
      </p:sp>
      <p:sp>
        <p:nvSpPr>
          <p:cNvPr id="23" name="TextBox 22"/>
          <p:cNvSpPr txBox="1"/>
          <p:nvPr/>
        </p:nvSpPr>
        <p:spPr>
          <a:xfrm>
            <a:off x="1207942" y="3143254"/>
            <a:ext cx="2719406"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缺页异常</a:t>
            </a:r>
          </a:p>
        </p:txBody>
      </p:sp>
    </p:spTree>
    <p:extLst>
      <p:ext uri="{BB962C8B-B14F-4D97-AF65-F5344CB8AC3E}">
        <p14:creationId xmlns:p14="http://schemas.microsoft.com/office/powerpoint/2010/main" val="1791306038"/>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812814" y="214297"/>
            <a:ext cx="3677454" cy="553998"/>
          </a:xfrm>
          <a:prstGeom prst="rect">
            <a:avLst/>
          </a:prstGeom>
          <a:noFill/>
          <a:effectLst/>
        </p:spPr>
        <p:txBody>
          <a:bodyPr wrap="square" rtlCol="0">
            <a:spAutoFit/>
          </a:bodyPr>
          <a:lstStyle/>
          <a:p>
            <a:pPr>
              <a:spcBef>
                <a:spcPct val="50000"/>
              </a:spcBef>
            </a:pPr>
            <a:r>
              <a:rPr lang="zh-CN" altLang="en-US" sz="3000" b="1" dirty="0">
                <a:solidFill>
                  <a:srgbClr val="11576A"/>
                </a:solidFill>
                <a:latin typeface="微软雅黑" pitchFamily="34" charset="-122"/>
                <a:ea typeface="微软雅黑" pitchFamily="34" charset="-122"/>
                <a:sym typeface="MS PGothic" charset="0"/>
              </a:rPr>
              <a:t>虚拟存储的基本概念</a:t>
            </a:r>
          </a:p>
        </p:txBody>
      </p:sp>
      <p:grpSp>
        <p:nvGrpSpPr>
          <p:cNvPr id="4" name="组合 3"/>
          <p:cNvGrpSpPr/>
          <p:nvPr/>
        </p:nvGrpSpPr>
        <p:grpSpPr>
          <a:xfrm>
            <a:off x="1047313" y="3873594"/>
            <a:ext cx="2154429" cy="1083712"/>
            <a:chOff x="1047313" y="3873594"/>
            <a:chExt cx="2154429" cy="1083712"/>
          </a:xfrm>
        </p:grpSpPr>
        <p:sp>
          <p:nvSpPr>
            <p:cNvPr id="52" name="矩形 51"/>
            <p:cNvSpPr/>
            <p:nvPr/>
          </p:nvSpPr>
          <p:spPr>
            <a:xfrm>
              <a:off x="1047313" y="3873594"/>
              <a:ext cx="1654363" cy="400110"/>
            </a:xfrm>
            <a:prstGeom prst="rect">
              <a:avLst/>
            </a:prstGeom>
          </p:spPr>
          <p:txBody>
            <a:bodyPr wrap="square">
              <a:spAutoFit/>
            </a:bodyPr>
            <a:lstStyle/>
            <a:p>
              <a:pPr>
                <a:spcBef>
                  <a:spcPct val="10000"/>
                </a:spcBef>
                <a:buSzPct val="100000"/>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实现方式</a:t>
              </a:r>
            </a:p>
          </p:txBody>
        </p:sp>
        <p:sp>
          <p:nvSpPr>
            <p:cNvPr id="53" name="矩形 52"/>
            <p:cNvSpPr/>
            <p:nvPr/>
          </p:nvSpPr>
          <p:spPr>
            <a:xfrm>
              <a:off x="1485137" y="4230784"/>
              <a:ext cx="1716605" cy="369332"/>
            </a:xfrm>
            <a:prstGeom prst="rect">
              <a:avLst/>
            </a:prstGeom>
          </p:spPr>
          <p:txBody>
            <a:bodyPr wrap="square">
              <a:spAutoFit/>
            </a:bodyPr>
            <a:lstStyle/>
            <a:p>
              <a:pPr>
                <a:spcBef>
                  <a:spcPct val="10000"/>
                </a:spcBef>
                <a:buSzPct val="100000"/>
              </a:pPr>
              <a:r>
                <a:rPr lang="zh-CN" altLang="en-US" b="1" dirty="0">
                  <a:solidFill>
                    <a:srgbClr val="11576A"/>
                  </a:solidFill>
                  <a:latin typeface="微软雅黑" pitchFamily="34" charset="-122"/>
                  <a:ea typeface="微软雅黑" pitchFamily="34" charset="-122"/>
                </a:rPr>
                <a:t>虚拟页式存储</a:t>
              </a:r>
            </a:p>
          </p:txBody>
        </p:sp>
        <p:pic>
          <p:nvPicPr>
            <p:cNvPr id="54" name="图片 53" descr="小点1.png"/>
            <p:cNvPicPr>
              <a:picLocks noChangeAspect="1"/>
            </p:cNvPicPr>
            <p:nvPr/>
          </p:nvPicPr>
          <p:blipFill>
            <a:blip r:embed="rId3" cstate="print"/>
            <a:stretch>
              <a:fillRect/>
            </a:stretch>
          </p:blipFill>
          <p:spPr>
            <a:xfrm>
              <a:off x="1382102" y="4339970"/>
              <a:ext cx="151066" cy="148997"/>
            </a:xfrm>
            <a:prstGeom prst="rect">
              <a:avLst/>
            </a:prstGeom>
            <a:effectLst/>
          </p:spPr>
        </p:pic>
        <p:sp>
          <p:nvSpPr>
            <p:cNvPr id="55" name="矩形 54"/>
            <p:cNvSpPr/>
            <p:nvPr/>
          </p:nvSpPr>
          <p:spPr>
            <a:xfrm>
              <a:off x="1485137" y="4587974"/>
              <a:ext cx="1645167" cy="369332"/>
            </a:xfrm>
            <a:prstGeom prst="rect">
              <a:avLst/>
            </a:prstGeom>
          </p:spPr>
          <p:txBody>
            <a:bodyPr wrap="square">
              <a:spAutoFit/>
            </a:bodyPr>
            <a:lstStyle/>
            <a:p>
              <a:pPr>
                <a:spcBef>
                  <a:spcPct val="10000"/>
                </a:spcBef>
                <a:buSzPct val="100000"/>
              </a:pPr>
              <a:r>
                <a:rPr lang="zh-CN" altLang="en-US" b="1" dirty="0">
                  <a:solidFill>
                    <a:srgbClr val="11576A"/>
                  </a:solidFill>
                  <a:latin typeface="微软雅黑" pitchFamily="34" charset="-122"/>
                  <a:ea typeface="微软雅黑" pitchFamily="34" charset="-122"/>
                </a:rPr>
                <a:t>虚拟段式存储</a:t>
              </a:r>
            </a:p>
          </p:txBody>
        </p:sp>
        <p:pic>
          <p:nvPicPr>
            <p:cNvPr id="56" name="图片 55" descr="小点1.png"/>
            <p:cNvPicPr>
              <a:picLocks noChangeAspect="1"/>
            </p:cNvPicPr>
            <p:nvPr/>
          </p:nvPicPr>
          <p:blipFill>
            <a:blip r:embed="rId3" cstate="print"/>
            <a:stretch>
              <a:fillRect/>
            </a:stretch>
          </p:blipFill>
          <p:spPr>
            <a:xfrm>
              <a:off x="1382102" y="4697160"/>
              <a:ext cx="151066" cy="148997"/>
            </a:xfrm>
            <a:prstGeom prst="rect">
              <a:avLst/>
            </a:prstGeom>
            <a:effectLst/>
          </p:spPr>
        </p:pic>
      </p:grpSp>
      <p:grpSp>
        <p:nvGrpSpPr>
          <p:cNvPr id="2" name="组合 1"/>
          <p:cNvGrpSpPr/>
          <p:nvPr/>
        </p:nvGrpSpPr>
        <p:grpSpPr>
          <a:xfrm>
            <a:off x="1044314" y="843558"/>
            <a:ext cx="5443576" cy="677108"/>
            <a:chOff x="1044314" y="843558"/>
            <a:chExt cx="5443576" cy="677108"/>
          </a:xfrm>
        </p:grpSpPr>
        <p:sp>
          <p:nvSpPr>
            <p:cNvPr id="7" name="Text Box 2"/>
            <p:cNvSpPr txBox="1">
              <a:spLocks noChangeArrowheads="1"/>
            </p:cNvSpPr>
            <p:nvPr/>
          </p:nvSpPr>
          <p:spPr bwMode="auto">
            <a:xfrm>
              <a:off x="1044314" y="843558"/>
              <a:ext cx="5443576" cy="677108"/>
            </a:xfrm>
            <a:prstGeom prst="rect">
              <a:avLst/>
            </a:prstGeom>
            <a:noFill/>
            <a:ln>
              <a:noFill/>
            </a:ln>
            <a:effectLst/>
            <a:extLst>
              <a:ext uri="{909E8E84-426E-40dd-AFC4-6F175D3DCCD1}">
                <a14:hiddenFill xmlns="" xmlns:a14="http://schemas.microsoft.com/office/drawing/2010/main">
                  <a:gradFill rotWithShape="0">
                    <a:gsLst>
                      <a:gs pos="0">
                        <a:srgbClr val="ADE7EB"/>
                      </a:gs>
                      <a:gs pos="100000">
                        <a:srgbClr val="FFFFFF"/>
                      </a:gs>
                    </a:gsLst>
                    <a:path path="shape">
                      <a:fillToRect l="50000" t="50000" r="50000" b="50000"/>
                    </a:path>
                  </a:gra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lvl1pPr marL="457200" indent="-457200">
                <a:defRPr sz="2400">
                  <a:solidFill>
                    <a:schemeClr val="tx1"/>
                  </a:solidFill>
                  <a:latin typeface="Times" charset="0"/>
                  <a:ea typeface="宋体" charset="0"/>
                  <a:cs typeface="宋体" charset="0"/>
                </a:defRPr>
              </a:lvl1pPr>
              <a:lvl2pPr marL="1022350" indent="-457200">
                <a:defRPr sz="2400">
                  <a:solidFill>
                    <a:schemeClr val="tx1"/>
                  </a:solidFill>
                  <a:latin typeface="Times" charset="0"/>
                  <a:ea typeface="宋体" charset="0"/>
                </a:defRPr>
              </a:lvl2pPr>
              <a:lvl3pPr marL="1371600" indent="-457200">
                <a:defRPr sz="2400">
                  <a:solidFill>
                    <a:schemeClr val="tx1"/>
                  </a:solidFill>
                  <a:latin typeface="Times" charset="0"/>
                  <a:ea typeface="宋体" charset="0"/>
                </a:defRPr>
              </a:lvl3pPr>
              <a:lvl4pPr marL="1828800" indent="-457200">
                <a:defRPr sz="2400">
                  <a:solidFill>
                    <a:schemeClr val="tx1"/>
                  </a:solidFill>
                  <a:latin typeface="Times" charset="0"/>
                  <a:ea typeface="宋体" charset="0"/>
                </a:defRPr>
              </a:lvl4pPr>
              <a:lvl5pPr marL="2286000" indent="-457200">
                <a:defRPr sz="2400">
                  <a:solidFill>
                    <a:schemeClr val="tx1"/>
                  </a:solidFill>
                  <a:latin typeface="Times" charset="0"/>
                  <a:ea typeface="宋体" charset="0"/>
                </a:defRPr>
              </a:lvl5pPr>
              <a:lvl6pPr marL="2743200" indent="-457200" eaLnBrk="0" fontAlgn="base" hangingPunct="0">
                <a:spcBef>
                  <a:spcPct val="0"/>
                </a:spcBef>
                <a:spcAft>
                  <a:spcPct val="0"/>
                </a:spcAft>
                <a:buFont typeface="Arial" charset="0"/>
                <a:defRPr sz="2400">
                  <a:solidFill>
                    <a:schemeClr val="tx1"/>
                  </a:solidFill>
                  <a:latin typeface="Times" charset="0"/>
                  <a:ea typeface="宋体" charset="0"/>
                </a:defRPr>
              </a:lvl6pPr>
              <a:lvl7pPr marL="3200400" indent="-457200" eaLnBrk="0" fontAlgn="base" hangingPunct="0">
                <a:spcBef>
                  <a:spcPct val="0"/>
                </a:spcBef>
                <a:spcAft>
                  <a:spcPct val="0"/>
                </a:spcAft>
                <a:buFont typeface="Arial" charset="0"/>
                <a:defRPr sz="2400">
                  <a:solidFill>
                    <a:schemeClr val="tx1"/>
                  </a:solidFill>
                  <a:latin typeface="Times" charset="0"/>
                  <a:ea typeface="宋体" charset="0"/>
                </a:defRPr>
              </a:lvl7pPr>
              <a:lvl8pPr marL="3657600" indent="-457200" eaLnBrk="0" fontAlgn="base" hangingPunct="0">
                <a:spcBef>
                  <a:spcPct val="0"/>
                </a:spcBef>
                <a:spcAft>
                  <a:spcPct val="0"/>
                </a:spcAft>
                <a:buFont typeface="Arial" charset="0"/>
                <a:defRPr sz="2400">
                  <a:solidFill>
                    <a:schemeClr val="tx1"/>
                  </a:solidFill>
                  <a:latin typeface="Times" charset="0"/>
                  <a:ea typeface="宋体" charset="0"/>
                </a:defRPr>
              </a:lvl8pPr>
              <a:lvl9pPr marL="4114800" indent="-457200" eaLnBrk="0" fontAlgn="base" hangingPunct="0">
                <a:spcBef>
                  <a:spcPct val="0"/>
                </a:spcBef>
                <a:spcAft>
                  <a:spcPct val="0"/>
                </a:spcAft>
                <a:buFont typeface="Arial" charset="0"/>
                <a:defRPr sz="2400">
                  <a:solidFill>
                    <a:schemeClr val="tx1"/>
                  </a:solidFill>
                  <a:latin typeface="Times" charset="0"/>
                  <a:ea typeface="宋体" charset="0"/>
                </a:defRPr>
              </a:lvl9pPr>
            </a:lstStyle>
            <a:p>
              <a:r>
                <a:rPr lang="zh-CN" altLang="en-US" sz="20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微软雅黑" pitchFamily="34" charset="-122"/>
                  <a:ea typeface="微软雅黑" pitchFamily="34" charset="-122"/>
                </a:rPr>
                <a:t>思路</a:t>
              </a:r>
              <a:endParaRPr lang="en-US" altLang="zh-CN" sz="2000" b="1" dirty="0">
                <a:solidFill>
                  <a:srgbClr val="11576A"/>
                </a:solidFill>
                <a:latin typeface="微软雅黑" pitchFamily="34" charset="-122"/>
                <a:ea typeface="微软雅黑" pitchFamily="34" charset="-122"/>
              </a:endParaRPr>
            </a:p>
            <a:p>
              <a:r>
                <a:rPr lang="zh-CN" altLang="en-US" sz="1800" b="1" dirty="0">
                  <a:solidFill>
                    <a:srgbClr val="11576A"/>
                  </a:solidFill>
                  <a:latin typeface="微软雅黑" pitchFamily="34" charset="-122"/>
                  <a:ea typeface="微软雅黑" pitchFamily="34" charset="-122"/>
                </a:rPr>
                <a:t>       将不常用的部分内存块暂存到外存</a:t>
              </a:r>
            </a:p>
          </p:txBody>
        </p:sp>
        <p:pic>
          <p:nvPicPr>
            <p:cNvPr id="16" name="图片 15" descr="小点1.png"/>
            <p:cNvPicPr>
              <a:picLocks noChangeAspect="1"/>
            </p:cNvPicPr>
            <p:nvPr/>
          </p:nvPicPr>
          <p:blipFill>
            <a:blip r:embed="rId3" cstate="print"/>
            <a:stretch>
              <a:fillRect/>
            </a:stretch>
          </p:blipFill>
          <p:spPr>
            <a:xfrm>
              <a:off x="1366314" y="1261142"/>
              <a:ext cx="151066" cy="148997"/>
            </a:xfrm>
            <a:prstGeom prst="rect">
              <a:avLst/>
            </a:prstGeom>
            <a:effectLst/>
          </p:spPr>
        </p:pic>
      </p:grpSp>
      <p:grpSp>
        <p:nvGrpSpPr>
          <p:cNvPr id="3" name="组合 2"/>
          <p:cNvGrpSpPr/>
          <p:nvPr/>
        </p:nvGrpSpPr>
        <p:grpSpPr>
          <a:xfrm>
            <a:off x="1047312" y="1535009"/>
            <a:ext cx="7986051" cy="2255629"/>
            <a:chOff x="1047312" y="1535009"/>
            <a:chExt cx="7986051" cy="2255629"/>
          </a:xfrm>
        </p:grpSpPr>
        <p:sp>
          <p:nvSpPr>
            <p:cNvPr id="11" name="矩形 10"/>
            <p:cNvSpPr/>
            <p:nvPr/>
          </p:nvSpPr>
          <p:spPr>
            <a:xfrm>
              <a:off x="1047312" y="1535009"/>
              <a:ext cx="2573938" cy="707886"/>
            </a:xfrm>
            <a:prstGeom prst="rect">
              <a:avLst/>
            </a:prstGeom>
          </p:spPr>
          <p:txBody>
            <a:bodyPr wrap="square">
              <a:spAutoFit/>
            </a:bodyPr>
            <a:lstStyle/>
            <a:p>
              <a:pPr>
                <a:buSzPct val="100000"/>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anose="020B0503020204020204" pitchFamily="34" charset="-122"/>
                  <a:ea typeface="微软雅黑" panose="020B0503020204020204" pitchFamily="34" charset="-122"/>
                </a:rPr>
                <a:t>原理</a:t>
              </a:r>
              <a:r>
                <a:rPr lang="zh-CN" altLang="zh-CN" sz="2000" b="1" dirty="0">
                  <a:solidFill>
                    <a:srgbClr val="11576A"/>
                  </a:solidFill>
                  <a:latin typeface="微软雅黑" panose="020B0503020204020204" pitchFamily="34" charset="-122"/>
                  <a:ea typeface="微软雅黑" panose="020B0503020204020204" pitchFamily="34" charset="-122"/>
                </a:rPr>
                <a:t>：</a:t>
              </a:r>
              <a:endParaRPr lang="en-US" altLang="zh-CN" sz="2000" b="1" dirty="0">
                <a:solidFill>
                  <a:srgbClr val="11576A"/>
                </a:solidFill>
                <a:latin typeface="微软雅黑" panose="020B0503020204020204" pitchFamily="34" charset="-122"/>
                <a:ea typeface="微软雅黑" panose="020B0503020204020204" pitchFamily="34" charset="-122"/>
              </a:endParaRPr>
            </a:p>
            <a:p>
              <a:pPr>
                <a:buSzPct val="100000"/>
              </a:pPr>
              <a:r>
                <a:rPr lang="zh-CN" altLang="en-US" sz="2000" b="1" dirty="0">
                  <a:solidFill>
                    <a:srgbClr val="11576A"/>
                  </a:solidFill>
                  <a:latin typeface="微软雅黑" pitchFamily="34" charset="-122"/>
                  <a:ea typeface="微软雅黑" pitchFamily="34" charset="-122"/>
                </a:rPr>
                <a:t>      装载程序时</a:t>
              </a:r>
            </a:p>
          </p:txBody>
        </p:sp>
        <p:sp>
          <p:nvSpPr>
            <p:cNvPr id="48" name="矩形 47"/>
            <p:cNvSpPr/>
            <p:nvPr/>
          </p:nvSpPr>
          <p:spPr>
            <a:xfrm>
              <a:off x="1517380" y="2600085"/>
              <a:ext cx="7515983" cy="400110"/>
            </a:xfrm>
            <a:prstGeom prst="rect">
              <a:avLst/>
            </a:prstGeom>
          </p:spPr>
          <p:txBody>
            <a:bodyPr wrap="square">
              <a:spAutoFit/>
            </a:bodyPr>
            <a:lstStyle/>
            <a:p>
              <a:pPr>
                <a:spcBef>
                  <a:spcPct val="10000"/>
                </a:spcBef>
                <a:buSzPct val="100000"/>
              </a:pPr>
              <a:r>
                <a:rPr lang="zh-CN" altLang="en-US" sz="2000" b="1" dirty="0">
                  <a:solidFill>
                    <a:srgbClr val="11576A"/>
                  </a:solidFill>
                  <a:latin typeface="微软雅黑" pitchFamily="34" charset="-122"/>
                  <a:ea typeface="微软雅黑" pitchFamily="34" charset="-122"/>
                </a:rPr>
                <a:t>指令执行中需要的指令或数据不在内存（称为缺页或缺段）时</a:t>
              </a:r>
            </a:p>
          </p:txBody>
        </p:sp>
        <p:sp>
          <p:nvSpPr>
            <p:cNvPr id="49" name="矩形 48"/>
            <p:cNvSpPr/>
            <p:nvPr/>
          </p:nvSpPr>
          <p:spPr>
            <a:xfrm>
              <a:off x="1763688" y="2979718"/>
              <a:ext cx="5074191" cy="369332"/>
            </a:xfrm>
            <a:prstGeom prst="rect">
              <a:avLst/>
            </a:prstGeom>
          </p:spPr>
          <p:txBody>
            <a:bodyPr wrap="square">
              <a:spAutoFit/>
            </a:bodyPr>
            <a:lstStyle/>
            <a:p>
              <a:pPr>
                <a:spcBef>
                  <a:spcPct val="10000"/>
                </a:spcBef>
                <a:buSzPct val="100000"/>
              </a:pPr>
              <a:r>
                <a:rPr lang="zh-CN" altLang="en-US" b="1" dirty="0">
                  <a:solidFill>
                    <a:srgbClr val="0070C0"/>
                  </a:solidFill>
                  <a:latin typeface="微软雅黑" pitchFamily="34" charset="-122"/>
                  <a:ea typeface="微软雅黑" pitchFamily="34" charset="-122"/>
                </a:rPr>
                <a:t>处理器通知</a:t>
              </a:r>
              <a:r>
                <a:rPr lang="zh-CN" altLang="en-US" b="1" dirty="0">
                  <a:solidFill>
                    <a:srgbClr val="FF0000"/>
                  </a:solidFill>
                  <a:latin typeface="微软雅黑" pitchFamily="34" charset="-122"/>
                  <a:ea typeface="微软雅黑" pitchFamily="34" charset="-122"/>
                </a:rPr>
                <a:t>操作系统</a:t>
              </a:r>
              <a:r>
                <a:rPr lang="zh-CN" altLang="en-US" b="1" dirty="0">
                  <a:solidFill>
                    <a:srgbClr val="0070C0"/>
                  </a:solidFill>
                  <a:latin typeface="微软雅黑" pitchFamily="34" charset="-122"/>
                  <a:ea typeface="微软雅黑" pitchFamily="34" charset="-122"/>
                </a:rPr>
                <a:t>将相应的页面或段调入内存</a:t>
              </a:r>
            </a:p>
          </p:txBody>
        </p:sp>
        <p:pic>
          <p:nvPicPr>
            <p:cNvPr id="50" name="图片 49" descr="小点1.png"/>
            <p:cNvPicPr>
              <a:picLocks noChangeAspect="1"/>
            </p:cNvPicPr>
            <p:nvPr/>
          </p:nvPicPr>
          <p:blipFill>
            <a:blip r:embed="rId3" cstate="print"/>
            <a:stretch>
              <a:fillRect/>
            </a:stretch>
          </p:blipFill>
          <p:spPr>
            <a:xfrm>
              <a:off x="1643151" y="3090620"/>
              <a:ext cx="151066" cy="148997"/>
            </a:xfrm>
            <a:prstGeom prst="rect">
              <a:avLst/>
            </a:prstGeom>
            <a:effectLst/>
          </p:spPr>
        </p:pic>
        <p:pic>
          <p:nvPicPr>
            <p:cNvPr id="133" name="图片 132" descr="小点1.png"/>
            <p:cNvPicPr>
              <a:picLocks noChangeAspect="1"/>
            </p:cNvPicPr>
            <p:nvPr/>
          </p:nvPicPr>
          <p:blipFill>
            <a:blip r:embed="rId3" cstate="print"/>
            <a:stretch>
              <a:fillRect/>
            </a:stretch>
          </p:blipFill>
          <p:spPr>
            <a:xfrm>
              <a:off x="1366314" y="1946697"/>
              <a:ext cx="151066" cy="148997"/>
            </a:xfrm>
            <a:prstGeom prst="rect">
              <a:avLst/>
            </a:prstGeom>
            <a:effectLst/>
          </p:spPr>
        </p:pic>
        <p:sp>
          <p:nvSpPr>
            <p:cNvPr id="134" name="矩形 133"/>
            <p:cNvSpPr/>
            <p:nvPr/>
          </p:nvSpPr>
          <p:spPr>
            <a:xfrm>
              <a:off x="1766907" y="2217031"/>
              <a:ext cx="5040324" cy="369332"/>
            </a:xfrm>
            <a:prstGeom prst="rect">
              <a:avLst/>
            </a:prstGeom>
          </p:spPr>
          <p:txBody>
            <a:bodyPr wrap="square">
              <a:spAutoFit/>
            </a:bodyPr>
            <a:lstStyle/>
            <a:p>
              <a:pPr>
                <a:spcBef>
                  <a:spcPct val="10000"/>
                </a:spcBef>
                <a:buSzPct val="100000"/>
              </a:pPr>
              <a:r>
                <a:rPr lang="zh-CN" altLang="en-US" b="1" dirty="0">
                  <a:solidFill>
                    <a:srgbClr val="0070C0"/>
                  </a:solidFill>
                  <a:latin typeface="微软雅黑" pitchFamily="34" charset="-122"/>
                  <a:ea typeface="微软雅黑" pitchFamily="34" charset="-122"/>
                </a:rPr>
                <a:t>只将当前指令执行需要的部分页面或段装入内存</a:t>
              </a:r>
            </a:p>
          </p:txBody>
        </p:sp>
        <p:sp>
          <p:nvSpPr>
            <p:cNvPr id="136" name="矩形 135"/>
            <p:cNvSpPr/>
            <p:nvPr/>
          </p:nvSpPr>
          <p:spPr>
            <a:xfrm>
              <a:off x="1515666" y="3390528"/>
              <a:ext cx="6297833" cy="400110"/>
            </a:xfrm>
            <a:prstGeom prst="rect">
              <a:avLst/>
            </a:prstGeom>
          </p:spPr>
          <p:txBody>
            <a:bodyPr wrap="square">
              <a:spAutoFit/>
            </a:bodyPr>
            <a:lstStyle/>
            <a:p>
              <a:pPr>
                <a:spcBef>
                  <a:spcPct val="10000"/>
                </a:spcBef>
                <a:buSzPct val="100000"/>
              </a:pPr>
              <a:r>
                <a:rPr lang="zh-CN" altLang="en-US" sz="2000" b="1" dirty="0">
                  <a:solidFill>
                    <a:srgbClr val="11576A"/>
                  </a:solidFill>
                  <a:latin typeface="微软雅黑" pitchFamily="34" charset="-122"/>
                  <a:ea typeface="微软雅黑" pitchFamily="34" charset="-122"/>
                </a:rPr>
                <a:t>操作系统将内存中暂时不用的页面或段保存到外存</a:t>
              </a:r>
            </a:p>
          </p:txBody>
        </p:sp>
        <p:pic>
          <p:nvPicPr>
            <p:cNvPr id="17" name="图片 16" descr="小点1.png"/>
            <p:cNvPicPr>
              <a:picLocks noChangeAspect="1"/>
            </p:cNvPicPr>
            <p:nvPr/>
          </p:nvPicPr>
          <p:blipFill>
            <a:blip r:embed="rId3" cstate="print"/>
            <a:stretch>
              <a:fillRect/>
            </a:stretch>
          </p:blipFill>
          <p:spPr>
            <a:xfrm>
              <a:off x="1364600" y="2728306"/>
              <a:ext cx="151066" cy="148997"/>
            </a:xfrm>
            <a:prstGeom prst="rect">
              <a:avLst/>
            </a:prstGeom>
            <a:effectLst/>
          </p:spPr>
        </p:pic>
        <p:pic>
          <p:nvPicPr>
            <p:cNvPr id="18" name="图片 17" descr="小点1.png"/>
            <p:cNvPicPr>
              <a:picLocks noChangeAspect="1"/>
            </p:cNvPicPr>
            <p:nvPr/>
          </p:nvPicPr>
          <p:blipFill>
            <a:blip r:embed="rId3" cstate="print"/>
            <a:stretch>
              <a:fillRect/>
            </a:stretch>
          </p:blipFill>
          <p:spPr>
            <a:xfrm>
              <a:off x="1646370" y="2320258"/>
              <a:ext cx="151066" cy="148997"/>
            </a:xfrm>
            <a:prstGeom prst="rect">
              <a:avLst/>
            </a:prstGeom>
            <a:effectLst/>
          </p:spPr>
        </p:pic>
        <p:pic>
          <p:nvPicPr>
            <p:cNvPr id="19" name="图片 18" descr="小点1.png"/>
            <p:cNvPicPr>
              <a:picLocks noChangeAspect="1"/>
            </p:cNvPicPr>
            <p:nvPr/>
          </p:nvPicPr>
          <p:blipFill>
            <a:blip r:embed="rId3" cstate="print"/>
            <a:stretch>
              <a:fillRect/>
            </a:stretch>
          </p:blipFill>
          <p:spPr>
            <a:xfrm>
              <a:off x="1360039" y="3518903"/>
              <a:ext cx="151066" cy="148997"/>
            </a:xfrm>
            <a:prstGeom prst="rect">
              <a:avLst/>
            </a:prstGeom>
            <a:effectLst/>
          </p:spPr>
        </p:pic>
      </p:grpSp>
    </p:spTree>
    <p:extLst>
      <p:ext uri="{BB962C8B-B14F-4D97-AF65-F5344CB8AC3E}">
        <p14:creationId xmlns:p14="http://schemas.microsoft.com/office/powerpoint/2010/main" val="366870346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812814" y="214297"/>
            <a:ext cx="3677454" cy="553998"/>
          </a:xfrm>
          <a:prstGeom prst="rect">
            <a:avLst/>
          </a:prstGeom>
          <a:noFill/>
          <a:effectLst/>
        </p:spPr>
        <p:txBody>
          <a:bodyPr wrap="square" rtlCol="0">
            <a:spAutoFit/>
          </a:bodyPr>
          <a:lstStyle/>
          <a:p>
            <a:pPr>
              <a:spcBef>
                <a:spcPct val="50000"/>
              </a:spcBef>
            </a:pPr>
            <a:r>
              <a:rPr lang="zh-CN" altLang="en-US" sz="3000" b="1" dirty="0">
                <a:solidFill>
                  <a:srgbClr val="11576A"/>
                </a:solidFill>
                <a:latin typeface="微软雅黑" pitchFamily="34" charset="-122"/>
                <a:ea typeface="微软雅黑" pitchFamily="34" charset="-122"/>
                <a:sym typeface="MS PGothic" charset="0"/>
              </a:rPr>
              <a:t>虚拟存储的基本特征</a:t>
            </a:r>
          </a:p>
        </p:txBody>
      </p:sp>
      <p:grpSp>
        <p:nvGrpSpPr>
          <p:cNvPr id="2" name="组合 1"/>
          <p:cNvGrpSpPr/>
          <p:nvPr/>
        </p:nvGrpSpPr>
        <p:grpSpPr>
          <a:xfrm>
            <a:off x="1791236" y="845844"/>
            <a:ext cx="4721232" cy="1725906"/>
            <a:chOff x="1791236" y="3094477"/>
            <a:chExt cx="4721232" cy="1725906"/>
          </a:xfrm>
        </p:grpSpPr>
        <p:grpSp>
          <p:nvGrpSpPr>
            <p:cNvPr id="56" name="Group 6"/>
            <p:cNvGrpSpPr>
              <a:grpSpLocks/>
            </p:cNvGrpSpPr>
            <p:nvPr/>
          </p:nvGrpSpPr>
          <p:grpSpPr bwMode="auto">
            <a:xfrm>
              <a:off x="1791236" y="3094477"/>
              <a:ext cx="4721232" cy="1354485"/>
              <a:chOff x="0" y="0"/>
              <a:chExt cx="11959" cy="3430"/>
            </a:xfrm>
          </p:grpSpPr>
          <p:sp>
            <p:nvSpPr>
              <p:cNvPr id="57" name="Rectangle 5"/>
              <p:cNvSpPr>
                <a:spLocks noChangeArrowheads="1"/>
              </p:cNvSpPr>
              <p:nvPr/>
            </p:nvSpPr>
            <p:spPr bwMode="auto">
              <a:xfrm>
                <a:off x="2079" y="0"/>
                <a:ext cx="960" cy="1129"/>
              </a:xfrm>
              <a:prstGeom prst="rect">
                <a:avLst/>
              </a:prstGeom>
              <a:solidFill>
                <a:srgbClr val="CC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solidFill>
                      <a:srgbClr val="11576A"/>
                    </a:solidFill>
                    <a:latin typeface="微软雅黑" pitchFamily="34" charset="-122"/>
                    <a:ea typeface="微软雅黑" pitchFamily="34" charset="-122"/>
                    <a:cs typeface="MS PGothic" charset="0"/>
                    <a:sym typeface="Comic Sans MS" charset="0"/>
                  </a:rPr>
                  <a:t>P1</a:t>
                </a:r>
                <a:endParaRPr lang="zh-CN" altLang="en-US" sz="1600" b="1" dirty="0">
                  <a:solidFill>
                    <a:srgbClr val="11576A"/>
                  </a:solidFill>
                  <a:latin typeface="微软雅黑" pitchFamily="34" charset="-122"/>
                  <a:ea typeface="微软雅黑" pitchFamily="34" charset="-122"/>
                  <a:cs typeface="MS PGothic" charset="0"/>
                </a:endParaRPr>
              </a:p>
            </p:txBody>
          </p:sp>
          <p:sp>
            <p:nvSpPr>
              <p:cNvPr id="58" name="Rectangle 8"/>
              <p:cNvSpPr>
                <a:spLocks noChangeArrowheads="1"/>
              </p:cNvSpPr>
              <p:nvPr/>
            </p:nvSpPr>
            <p:spPr bwMode="auto">
              <a:xfrm>
                <a:off x="3519" y="0"/>
                <a:ext cx="960" cy="1129"/>
              </a:xfrm>
              <a:prstGeom prst="rect">
                <a:avLst/>
              </a:prstGeom>
              <a:solidFill>
                <a:srgbClr val="CCEC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solidFill>
                      <a:srgbClr val="11576A"/>
                    </a:solidFill>
                    <a:latin typeface="微软雅黑" pitchFamily="34" charset="-122"/>
                    <a:ea typeface="微软雅黑" pitchFamily="34" charset="-122"/>
                    <a:cs typeface="MS PGothic" charset="0"/>
                    <a:sym typeface="Comic Sans MS" charset="0"/>
                  </a:rPr>
                  <a:t>P2</a:t>
                </a:r>
                <a:endParaRPr lang="zh-CN" altLang="en-US" sz="1600" b="1" dirty="0">
                  <a:solidFill>
                    <a:srgbClr val="11576A"/>
                  </a:solidFill>
                  <a:latin typeface="微软雅黑" pitchFamily="34" charset="-122"/>
                  <a:ea typeface="微软雅黑" pitchFamily="34" charset="-122"/>
                  <a:cs typeface="MS PGothic" charset="0"/>
                </a:endParaRPr>
              </a:p>
            </p:txBody>
          </p:sp>
          <p:sp>
            <p:nvSpPr>
              <p:cNvPr id="59" name="Rectangle 9"/>
              <p:cNvSpPr>
                <a:spLocks noChangeArrowheads="1"/>
              </p:cNvSpPr>
              <p:nvPr/>
            </p:nvSpPr>
            <p:spPr bwMode="auto">
              <a:xfrm>
                <a:off x="4959" y="0"/>
                <a:ext cx="960" cy="1129"/>
              </a:xfrm>
              <a:prstGeom prst="rect">
                <a:avLst/>
              </a:prstGeom>
              <a:solidFill>
                <a:srgbClr val="00FF66"/>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solidFill>
                      <a:srgbClr val="11576A"/>
                    </a:solidFill>
                    <a:latin typeface="微软雅黑" pitchFamily="34" charset="-122"/>
                    <a:ea typeface="微软雅黑" pitchFamily="34" charset="-122"/>
                    <a:cs typeface="MS PGothic" charset="0"/>
                    <a:sym typeface="Comic Sans MS" charset="0"/>
                  </a:rPr>
                  <a:t>P3</a:t>
                </a:r>
                <a:endParaRPr lang="zh-CN" altLang="en-US" sz="1600" b="1" dirty="0">
                  <a:solidFill>
                    <a:srgbClr val="11576A"/>
                  </a:solidFill>
                  <a:latin typeface="微软雅黑" pitchFamily="34" charset="-122"/>
                  <a:ea typeface="微软雅黑" pitchFamily="34" charset="-122"/>
                  <a:cs typeface="MS PGothic" charset="0"/>
                </a:endParaRPr>
              </a:p>
            </p:txBody>
          </p:sp>
          <p:sp>
            <p:nvSpPr>
              <p:cNvPr id="60" name="Rectangle 10"/>
              <p:cNvSpPr>
                <a:spLocks noChangeArrowheads="1"/>
              </p:cNvSpPr>
              <p:nvPr/>
            </p:nvSpPr>
            <p:spPr bwMode="auto">
              <a:xfrm>
                <a:off x="6399" y="0"/>
                <a:ext cx="960" cy="1129"/>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solidFill>
                      <a:schemeClr val="bg1"/>
                    </a:solidFill>
                    <a:latin typeface="微软雅黑" pitchFamily="34" charset="-122"/>
                    <a:ea typeface="微软雅黑" pitchFamily="34" charset="-122"/>
                    <a:cs typeface="MS PGothic" charset="0"/>
                    <a:sym typeface="Comic Sans MS" charset="0"/>
                  </a:rPr>
                  <a:t>P4</a:t>
                </a:r>
                <a:endParaRPr lang="zh-CN" altLang="en-US" sz="1600" b="1" dirty="0">
                  <a:solidFill>
                    <a:schemeClr val="bg1"/>
                  </a:solidFill>
                  <a:latin typeface="微软雅黑" pitchFamily="34" charset="-122"/>
                  <a:ea typeface="微软雅黑" pitchFamily="34" charset="-122"/>
                  <a:cs typeface="MS PGothic" charset="0"/>
                </a:endParaRPr>
              </a:p>
            </p:txBody>
          </p:sp>
          <p:sp>
            <p:nvSpPr>
              <p:cNvPr id="61" name="Rectangle 11"/>
              <p:cNvSpPr>
                <a:spLocks noChangeArrowheads="1"/>
              </p:cNvSpPr>
              <p:nvPr/>
            </p:nvSpPr>
            <p:spPr bwMode="auto">
              <a:xfrm>
                <a:off x="0" y="2710"/>
                <a:ext cx="1200" cy="720"/>
              </a:xfrm>
              <a:prstGeom prst="rect">
                <a:avLst/>
              </a:prstGeom>
              <a:solidFill>
                <a:srgbClr val="FF0000"/>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62" name="Rectangle 12"/>
              <p:cNvSpPr>
                <a:spLocks noChangeArrowheads="1"/>
              </p:cNvSpPr>
              <p:nvPr/>
            </p:nvSpPr>
            <p:spPr bwMode="auto">
              <a:xfrm>
                <a:off x="1200" y="2710"/>
                <a:ext cx="360" cy="720"/>
              </a:xfrm>
              <a:prstGeom prst="rect">
                <a:avLst/>
              </a:prstGeom>
              <a:solidFill>
                <a:srgbClr val="CC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63" name="Rectangle 13"/>
              <p:cNvSpPr>
                <a:spLocks noChangeArrowheads="1"/>
              </p:cNvSpPr>
              <p:nvPr/>
            </p:nvSpPr>
            <p:spPr bwMode="auto">
              <a:xfrm>
                <a:off x="1560" y="2710"/>
                <a:ext cx="360" cy="720"/>
              </a:xfrm>
              <a:prstGeom prst="rect">
                <a:avLst/>
              </a:prstGeom>
              <a:solidFill>
                <a:srgbClr val="CCEC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64" name="Rectangle 14"/>
              <p:cNvSpPr>
                <a:spLocks noChangeArrowheads="1"/>
              </p:cNvSpPr>
              <p:nvPr/>
            </p:nvSpPr>
            <p:spPr bwMode="auto">
              <a:xfrm>
                <a:off x="1920" y="2710"/>
                <a:ext cx="360" cy="720"/>
              </a:xfrm>
              <a:prstGeom prst="rect">
                <a:avLst/>
              </a:prstGeom>
              <a:solidFill>
                <a:srgbClr val="CCEC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65" name="Rectangle 15"/>
              <p:cNvSpPr>
                <a:spLocks noChangeArrowheads="1"/>
              </p:cNvSpPr>
              <p:nvPr/>
            </p:nvSpPr>
            <p:spPr bwMode="auto">
              <a:xfrm>
                <a:off x="2280" y="2710"/>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66" name="Rectangle 16"/>
              <p:cNvSpPr>
                <a:spLocks noChangeArrowheads="1"/>
              </p:cNvSpPr>
              <p:nvPr/>
            </p:nvSpPr>
            <p:spPr bwMode="auto">
              <a:xfrm>
                <a:off x="2640" y="2710"/>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67" name="Rectangle 17"/>
              <p:cNvSpPr>
                <a:spLocks noChangeArrowheads="1"/>
              </p:cNvSpPr>
              <p:nvPr/>
            </p:nvSpPr>
            <p:spPr bwMode="auto">
              <a:xfrm>
                <a:off x="3000" y="2710"/>
                <a:ext cx="360" cy="720"/>
              </a:xfrm>
              <a:prstGeom prst="rect">
                <a:avLst/>
              </a:prstGeom>
              <a:solidFill>
                <a:srgbClr val="CC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68" name="Rectangle 18"/>
              <p:cNvSpPr>
                <a:spLocks noChangeArrowheads="1"/>
              </p:cNvSpPr>
              <p:nvPr/>
            </p:nvSpPr>
            <p:spPr bwMode="auto">
              <a:xfrm>
                <a:off x="3360" y="2710"/>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69" name="Rectangle 19"/>
              <p:cNvSpPr>
                <a:spLocks noChangeArrowheads="1"/>
              </p:cNvSpPr>
              <p:nvPr/>
            </p:nvSpPr>
            <p:spPr bwMode="auto">
              <a:xfrm>
                <a:off x="3720" y="2710"/>
                <a:ext cx="360" cy="720"/>
              </a:xfrm>
              <a:prstGeom prst="rect">
                <a:avLst/>
              </a:prstGeom>
              <a:solidFill>
                <a:srgbClr val="CC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70" name="Rectangle 20"/>
              <p:cNvSpPr>
                <a:spLocks noChangeArrowheads="1"/>
              </p:cNvSpPr>
              <p:nvPr/>
            </p:nvSpPr>
            <p:spPr bwMode="auto">
              <a:xfrm>
                <a:off x="4080" y="2710"/>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71" name="Rectangle 21"/>
              <p:cNvSpPr>
                <a:spLocks noChangeArrowheads="1"/>
              </p:cNvSpPr>
              <p:nvPr/>
            </p:nvSpPr>
            <p:spPr bwMode="auto">
              <a:xfrm>
                <a:off x="4440" y="2710"/>
                <a:ext cx="360" cy="720"/>
              </a:xfrm>
              <a:prstGeom prst="rect">
                <a:avLst/>
              </a:prstGeom>
              <a:solidFill>
                <a:srgbClr val="CCEC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72" name="Rectangle 22"/>
              <p:cNvSpPr>
                <a:spLocks noChangeArrowheads="1"/>
              </p:cNvSpPr>
              <p:nvPr/>
            </p:nvSpPr>
            <p:spPr bwMode="auto">
              <a:xfrm>
                <a:off x="511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73" name="Rectangle 23"/>
              <p:cNvSpPr>
                <a:spLocks noChangeArrowheads="1"/>
              </p:cNvSpPr>
              <p:nvPr/>
            </p:nvSpPr>
            <p:spPr bwMode="auto">
              <a:xfrm>
                <a:off x="547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74" name="Rectangle 24"/>
              <p:cNvSpPr>
                <a:spLocks noChangeArrowheads="1"/>
              </p:cNvSpPr>
              <p:nvPr/>
            </p:nvSpPr>
            <p:spPr bwMode="auto">
              <a:xfrm>
                <a:off x="583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75" name="Rectangle 25"/>
              <p:cNvSpPr>
                <a:spLocks noChangeArrowheads="1"/>
              </p:cNvSpPr>
              <p:nvPr/>
            </p:nvSpPr>
            <p:spPr bwMode="auto">
              <a:xfrm>
                <a:off x="619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76" name="Rectangle 26"/>
              <p:cNvSpPr>
                <a:spLocks noChangeArrowheads="1"/>
              </p:cNvSpPr>
              <p:nvPr/>
            </p:nvSpPr>
            <p:spPr bwMode="auto">
              <a:xfrm>
                <a:off x="655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77" name="Rectangle 27"/>
              <p:cNvSpPr>
                <a:spLocks noChangeArrowheads="1"/>
              </p:cNvSpPr>
              <p:nvPr/>
            </p:nvSpPr>
            <p:spPr bwMode="auto">
              <a:xfrm>
                <a:off x="6919" y="2697"/>
                <a:ext cx="360" cy="720"/>
              </a:xfrm>
              <a:prstGeom prst="rect">
                <a:avLst/>
              </a:prstGeom>
              <a:solidFill>
                <a:srgbClr val="CCEC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78" name="Rectangle 28"/>
              <p:cNvSpPr>
                <a:spLocks noChangeArrowheads="1"/>
              </p:cNvSpPr>
              <p:nvPr/>
            </p:nvSpPr>
            <p:spPr bwMode="auto">
              <a:xfrm>
                <a:off x="7279" y="2697"/>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79" name="Rectangle 29"/>
              <p:cNvSpPr>
                <a:spLocks noChangeArrowheads="1"/>
              </p:cNvSpPr>
              <p:nvPr/>
            </p:nvSpPr>
            <p:spPr bwMode="auto">
              <a:xfrm>
                <a:off x="7639" y="2697"/>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80" name="Rectangle 30"/>
              <p:cNvSpPr>
                <a:spLocks noChangeArrowheads="1"/>
              </p:cNvSpPr>
              <p:nvPr/>
            </p:nvSpPr>
            <p:spPr bwMode="auto">
              <a:xfrm>
                <a:off x="7999" y="2697"/>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82" name="Rectangle 31"/>
              <p:cNvSpPr>
                <a:spLocks noChangeArrowheads="1"/>
              </p:cNvSpPr>
              <p:nvPr/>
            </p:nvSpPr>
            <p:spPr bwMode="auto">
              <a:xfrm>
                <a:off x="8359" y="2697"/>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83" name="Rectangle 32"/>
              <p:cNvSpPr>
                <a:spLocks noChangeArrowheads="1"/>
              </p:cNvSpPr>
              <p:nvPr/>
            </p:nvSpPr>
            <p:spPr bwMode="auto">
              <a:xfrm>
                <a:off x="871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84" name="Rectangle 33"/>
              <p:cNvSpPr>
                <a:spLocks noChangeArrowheads="1"/>
              </p:cNvSpPr>
              <p:nvPr/>
            </p:nvSpPr>
            <p:spPr bwMode="auto">
              <a:xfrm>
                <a:off x="907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85" name="Rectangle 34"/>
              <p:cNvSpPr>
                <a:spLocks noChangeArrowheads="1"/>
              </p:cNvSpPr>
              <p:nvPr/>
            </p:nvSpPr>
            <p:spPr bwMode="auto">
              <a:xfrm>
                <a:off x="943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86" name="Rectangle 35"/>
              <p:cNvSpPr>
                <a:spLocks noChangeArrowheads="1"/>
              </p:cNvSpPr>
              <p:nvPr/>
            </p:nvSpPr>
            <p:spPr bwMode="auto">
              <a:xfrm>
                <a:off x="979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87" name="Rectangle 36"/>
              <p:cNvSpPr>
                <a:spLocks noChangeArrowheads="1"/>
              </p:cNvSpPr>
              <p:nvPr/>
            </p:nvSpPr>
            <p:spPr bwMode="auto">
              <a:xfrm>
                <a:off x="1015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88" name="Rectangle 37"/>
              <p:cNvSpPr>
                <a:spLocks noChangeArrowheads="1"/>
              </p:cNvSpPr>
              <p:nvPr/>
            </p:nvSpPr>
            <p:spPr bwMode="auto">
              <a:xfrm>
                <a:off x="1051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89" name="Rectangle 38"/>
              <p:cNvSpPr>
                <a:spLocks noChangeArrowheads="1"/>
              </p:cNvSpPr>
              <p:nvPr/>
            </p:nvSpPr>
            <p:spPr bwMode="auto">
              <a:xfrm>
                <a:off x="1087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90" name="Rectangle 39"/>
              <p:cNvSpPr>
                <a:spLocks noChangeArrowheads="1"/>
              </p:cNvSpPr>
              <p:nvPr/>
            </p:nvSpPr>
            <p:spPr bwMode="auto">
              <a:xfrm>
                <a:off x="1123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91" name="Rectangle 40"/>
              <p:cNvSpPr>
                <a:spLocks noChangeArrowheads="1"/>
              </p:cNvSpPr>
              <p:nvPr/>
            </p:nvSpPr>
            <p:spPr bwMode="auto">
              <a:xfrm>
                <a:off x="1159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92" name="Rectangle 41"/>
              <p:cNvSpPr>
                <a:spLocks noChangeArrowheads="1"/>
              </p:cNvSpPr>
              <p:nvPr/>
            </p:nvSpPr>
            <p:spPr bwMode="auto">
              <a:xfrm>
                <a:off x="2838" y="1473"/>
                <a:ext cx="2761" cy="840"/>
              </a:xfrm>
              <a:prstGeom prst="rect">
                <a:avLst/>
              </a:prstGeom>
              <a:solidFill>
                <a:srgbClr val="FF0000"/>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b="1" dirty="0">
                    <a:solidFill>
                      <a:schemeClr val="bg1"/>
                    </a:solidFill>
                    <a:latin typeface="微软雅黑" pitchFamily="34" charset="-122"/>
                    <a:ea typeface="微软雅黑" pitchFamily="34" charset="-122"/>
                    <a:cs typeface="MS PGothic" charset="0"/>
                  </a:rPr>
                  <a:t>内核</a:t>
                </a:r>
              </a:p>
            </p:txBody>
          </p:sp>
          <p:sp>
            <p:nvSpPr>
              <p:cNvPr id="93" name="Oval 46"/>
              <p:cNvSpPr>
                <a:spLocks noChangeArrowheads="1"/>
              </p:cNvSpPr>
              <p:nvPr/>
            </p:nvSpPr>
            <p:spPr bwMode="auto">
              <a:xfrm>
                <a:off x="5668" y="1324"/>
                <a:ext cx="1200" cy="1200"/>
              </a:xfrm>
              <a:prstGeom prst="ellipse">
                <a:avLst/>
              </a:prstGeom>
              <a:solidFill>
                <a:srgbClr val="CC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b="1" spc="-100" dirty="0">
                    <a:solidFill>
                      <a:srgbClr val="11576A"/>
                    </a:solidFill>
                    <a:latin typeface="微软雅黑" pitchFamily="34" charset="-122"/>
                    <a:ea typeface="微软雅黑" pitchFamily="34" charset="-122"/>
                    <a:cs typeface="MS PGothic" charset="0"/>
                    <a:sym typeface="Comic Sans MS" charset="0"/>
                  </a:rPr>
                  <a:t>MMU</a:t>
                </a:r>
                <a:endParaRPr lang="zh-CN" altLang="en-US" sz="1200" b="1" spc="-100" dirty="0">
                  <a:solidFill>
                    <a:srgbClr val="11576A"/>
                  </a:solidFill>
                  <a:latin typeface="微软雅黑" pitchFamily="34" charset="-122"/>
                  <a:ea typeface="微软雅黑" pitchFamily="34" charset="-122"/>
                  <a:cs typeface="MS PGothic" charset="0"/>
                </a:endParaRPr>
              </a:p>
            </p:txBody>
          </p:sp>
        </p:grpSp>
        <p:sp>
          <p:nvSpPr>
            <p:cNvPr id="129" name="Text Box 42"/>
            <p:cNvSpPr>
              <a:spLocks noChangeArrowheads="1"/>
            </p:cNvSpPr>
            <p:nvPr/>
          </p:nvSpPr>
          <p:spPr bwMode="auto">
            <a:xfrm>
              <a:off x="2704515" y="4436628"/>
              <a:ext cx="1329508" cy="3715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eaLnBrk="1" hangingPunct="1"/>
              <a:r>
                <a:rPr lang="zh-CN" altLang="en-US" b="1" spc="-100" dirty="0">
                  <a:solidFill>
                    <a:srgbClr val="11576A"/>
                  </a:solidFill>
                  <a:latin typeface="微软雅黑" pitchFamily="34" charset="-122"/>
                  <a:ea typeface="微软雅黑" pitchFamily="34" charset="-122"/>
                  <a:cs typeface="MS PGothic" charset="0"/>
                  <a:sym typeface="Comic Sans MS" charset="0"/>
                </a:rPr>
                <a:t>物理内存  +</a:t>
              </a:r>
              <a:endParaRPr lang="zh-CN" altLang="en-US" b="1" spc="-100" dirty="0">
                <a:solidFill>
                  <a:srgbClr val="11576A"/>
                </a:solidFill>
                <a:latin typeface="微软雅黑" pitchFamily="34" charset="-122"/>
                <a:ea typeface="微软雅黑" pitchFamily="34" charset="-122"/>
                <a:cs typeface="MS PGothic" charset="0"/>
              </a:endParaRPr>
            </a:p>
          </p:txBody>
        </p:sp>
        <p:sp>
          <p:nvSpPr>
            <p:cNvPr id="130" name="Text Box 43"/>
            <p:cNvSpPr>
              <a:spLocks noChangeArrowheads="1"/>
            </p:cNvSpPr>
            <p:nvPr/>
          </p:nvSpPr>
          <p:spPr bwMode="auto">
            <a:xfrm>
              <a:off x="3895191" y="4444131"/>
              <a:ext cx="643424" cy="3715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algn="ctr" eaLnBrk="1" hangingPunct="1"/>
              <a:r>
                <a:rPr lang="zh-CN" altLang="en-US" b="1" dirty="0">
                  <a:solidFill>
                    <a:srgbClr val="11576A"/>
                  </a:solidFill>
                  <a:latin typeface="微软雅黑" pitchFamily="34" charset="-122"/>
                  <a:ea typeface="微软雅黑" pitchFamily="34" charset="-122"/>
                  <a:cs typeface="MS PGothic" charset="0"/>
                </a:rPr>
                <a:t>磁盘</a:t>
              </a:r>
            </a:p>
          </p:txBody>
        </p:sp>
        <p:sp>
          <p:nvSpPr>
            <p:cNvPr id="131" name="Text Box 43"/>
            <p:cNvSpPr>
              <a:spLocks noChangeArrowheads="1"/>
            </p:cNvSpPr>
            <p:nvPr/>
          </p:nvSpPr>
          <p:spPr bwMode="auto">
            <a:xfrm>
              <a:off x="4398843" y="4448870"/>
              <a:ext cx="1273403" cy="3715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algn="ctr" eaLnBrk="1" hangingPunct="1"/>
              <a:r>
                <a:rPr lang="zh-CN" altLang="en-US" b="1" spc="-100" dirty="0">
                  <a:solidFill>
                    <a:srgbClr val="11576A"/>
                  </a:solidFill>
                  <a:latin typeface="微软雅黑" pitchFamily="34" charset="-122"/>
                  <a:ea typeface="微软雅黑" pitchFamily="34" charset="-122"/>
                  <a:cs typeface="MS PGothic" charset="0"/>
                  <a:sym typeface="Comic Sans MS" charset="0"/>
                </a:rPr>
                <a:t>= 虚拟存储</a:t>
              </a:r>
              <a:endParaRPr lang="zh-CN" altLang="en-US" b="1" spc="-100" dirty="0">
                <a:solidFill>
                  <a:srgbClr val="11576A"/>
                </a:solidFill>
                <a:latin typeface="微软雅黑" pitchFamily="34" charset="-122"/>
                <a:ea typeface="微软雅黑" pitchFamily="34" charset="-122"/>
                <a:cs typeface="MS PGothic" charset="0"/>
              </a:endParaRPr>
            </a:p>
          </p:txBody>
        </p:sp>
      </p:grpSp>
      <p:grpSp>
        <p:nvGrpSpPr>
          <p:cNvPr id="3" name="组合 2"/>
          <p:cNvGrpSpPr/>
          <p:nvPr/>
        </p:nvGrpSpPr>
        <p:grpSpPr>
          <a:xfrm>
            <a:off x="845935" y="3508229"/>
            <a:ext cx="5382521" cy="736236"/>
            <a:chOff x="845935" y="776262"/>
            <a:chExt cx="5382521" cy="736236"/>
          </a:xfrm>
        </p:grpSpPr>
        <p:sp>
          <p:nvSpPr>
            <p:cNvPr id="11" name="矩形 10"/>
            <p:cNvSpPr/>
            <p:nvPr/>
          </p:nvSpPr>
          <p:spPr>
            <a:xfrm>
              <a:off x="845935" y="776262"/>
              <a:ext cx="2011553" cy="400110"/>
            </a:xfrm>
            <a:prstGeom prst="rect">
              <a:avLst/>
            </a:prstGeom>
          </p:spPr>
          <p:txBody>
            <a:bodyPr wrap="square">
              <a:spAutoFit/>
            </a:bodyPr>
            <a:lstStyle/>
            <a:p>
              <a:pPr>
                <a:buSzPct val="100000"/>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大用户空间</a:t>
              </a:r>
            </a:p>
          </p:txBody>
        </p:sp>
        <p:pic>
          <p:nvPicPr>
            <p:cNvPr id="132" name="图片 131" descr="小点1.png"/>
            <p:cNvPicPr>
              <a:picLocks noChangeAspect="1"/>
            </p:cNvPicPr>
            <p:nvPr/>
          </p:nvPicPr>
          <p:blipFill>
            <a:blip r:embed="rId3" cstate="print"/>
            <a:stretch>
              <a:fillRect/>
            </a:stretch>
          </p:blipFill>
          <p:spPr>
            <a:xfrm>
              <a:off x="1182640" y="1248448"/>
              <a:ext cx="151066" cy="148997"/>
            </a:xfrm>
            <a:prstGeom prst="rect">
              <a:avLst/>
            </a:prstGeom>
            <a:effectLst/>
          </p:spPr>
        </p:pic>
        <p:sp>
          <p:nvSpPr>
            <p:cNvPr id="133" name="矩形 132"/>
            <p:cNvSpPr/>
            <p:nvPr/>
          </p:nvSpPr>
          <p:spPr>
            <a:xfrm>
              <a:off x="1285852" y="1143166"/>
              <a:ext cx="4942604" cy="369332"/>
            </a:xfrm>
            <a:prstGeom prst="rect">
              <a:avLst/>
            </a:prstGeom>
          </p:spPr>
          <p:txBody>
            <a:bodyPr wrap="square">
              <a:spAutoFit/>
            </a:bodyPr>
            <a:lstStyle/>
            <a:p>
              <a:pPr>
                <a:buSzPct val="100000"/>
              </a:pPr>
              <a:r>
                <a:rPr lang="zh-CN" altLang="en-US" b="1" dirty="0">
                  <a:solidFill>
                    <a:srgbClr val="11576A"/>
                  </a:solidFill>
                  <a:latin typeface="微软雅黑" pitchFamily="34" charset="-122"/>
                  <a:ea typeface="微软雅黑" pitchFamily="34" charset="-122"/>
                </a:rPr>
                <a:t> 提供给用户的虚拟内存可大于实际的物理内存</a:t>
              </a:r>
            </a:p>
          </p:txBody>
        </p:sp>
      </p:grpSp>
      <p:grpSp>
        <p:nvGrpSpPr>
          <p:cNvPr id="4" name="组合 3"/>
          <p:cNvGrpSpPr/>
          <p:nvPr/>
        </p:nvGrpSpPr>
        <p:grpSpPr>
          <a:xfrm>
            <a:off x="845935" y="4223917"/>
            <a:ext cx="6512147" cy="726522"/>
            <a:chOff x="845935" y="1428742"/>
            <a:chExt cx="6512147" cy="726522"/>
          </a:xfrm>
        </p:grpSpPr>
        <p:sp>
          <p:nvSpPr>
            <p:cNvPr id="134" name="矩形 133"/>
            <p:cNvSpPr/>
            <p:nvPr/>
          </p:nvSpPr>
          <p:spPr>
            <a:xfrm>
              <a:off x="845935" y="1428742"/>
              <a:ext cx="1725801" cy="400110"/>
            </a:xfrm>
            <a:prstGeom prst="rect">
              <a:avLst/>
            </a:prstGeom>
          </p:spPr>
          <p:txBody>
            <a:bodyPr wrap="square">
              <a:spAutoFit/>
            </a:bodyPr>
            <a:lstStyle/>
            <a:p>
              <a:pPr>
                <a:buSzPct val="100000"/>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部分交换</a:t>
              </a:r>
            </a:p>
          </p:txBody>
        </p:sp>
        <p:pic>
          <p:nvPicPr>
            <p:cNvPr id="135" name="图片 134" descr="小点1.png"/>
            <p:cNvPicPr>
              <a:picLocks noChangeAspect="1"/>
            </p:cNvPicPr>
            <p:nvPr/>
          </p:nvPicPr>
          <p:blipFill>
            <a:blip r:embed="rId3" cstate="print"/>
            <a:stretch>
              <a:fillRect/>
            </a:stretch>
          </p:blipFill>
          <p:spPr>
            <a:xfrm>
              <a:off x="1182640" y="1891214"/>
              <a:ext cx="151066" cy="148997"/>
            </a:xfrm>
            <a:prstGeom prst="rect">
              <a:avLst/>
            </a:prstGeom>
            <a:effectLst/>
          </p:spPr>
        </p:pic>
        <p:sp>
          <p:nvSpPr>
            <p:cNvPr id="136" name="矩形 135"/>
            <p:cNvSpPr/>
            <p:nvPr/>
          </p:nvSpPr>
          <p:spPr>
            <a:xfrm>
              <a:off x="1285852" y="1785932"/>
              <a:ext cx="6072230" cy="369332"/>
            </a:xfrm>
            <a:prstGeom prst="rect">
              <a:avLst/>
            </a:prstGeom>
          </p:spPr>
          <p:txBody>
            <a:bodyPr wrap="square">
              <a:spAutoFit/>
            </a:bodyPr>
            <a:lstStyle/>
            <a:p>
              <a:pPr>
                <a:buSzPct val="100000"/>
              </a:pPr>
              <a:r>
                <a:rPr lang="zh-CN" altLang="en-US" b="1" dirty="0">
                  <a:solidFill>
                    <a:srgbClr val="11576A"/>
                  </a:solidFill>
                  <a:latin typeface="微软雅黑" pitchFamily="34" charset="-122"/>
                  <a:ea typeface="微软雅黑" pitchFamily="34" charset="-122"/>
                </a:rPr>
                <a:t> 虚拟存储只对部分虚拟地址空间进行调入和调出</a:t>
              </a:r>
            </a:p>
          </p:txBody>
        </p:sp>
      </p:grpSp>
      <p:grpSp>
        <p:nvGrpSpPr>
          <p:cNvPr id="5" name="组合 4"/>
          <p:cNvGrpSpPr/>
          <p:nvPr/>
        </p:nvGrpSpPr>
        <p:grpSpPr>
          <a:xfrm>
            <a:off x="845935" y="2457550"/>
            <a:ext cx="3583189" cy="1012274"/>
            <a:chOff x="845935" y="2071684"/>
            <a:chExt cx="3583189" cy="1012274"/>
          </a:xfrm>
        </p:grpSpPr>
        <p:sp>
          <p:nvSpPr>
            <p:cNvPr id="137" name="矩形 136"/>
            <p:cNvSpPr/>
            <p:nvPr/>
          </p:nvSpPr>
          <p:spPr>
            <a:xfrm>
              <a:off x="845935" y="2071684"/>
              <a:ext cx="1582925" cy="400110"/>
            </a:xfrm>
            <a:prstGeom prst="rect">
              <a:avLst/>
            </a:prstGeom>
          </p:spPr>
          <p:txBody>
            <a:bodyPr wrap="square">
              <a:spAutoFit/>
            </a:bodyPr>
            <a:lstStyle/>
            <a:p>
              <a:pPr>
                <a:buSzPct val="100000"/>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不连续性</a:t>
              </a:r>
            </a:p>
          </p:txBody>
        </p:sp>
        <p:pic>
          <p:nvPicPr>
            <p:cNvPr id="138" name="图片 137" descr="小点1.png"/>
            <p:cNvPicPr>
              <a:picLocks noChangeAspect="1"/>
            </p:cNvPicPr>
            <p:nvPr/>
          </p:nvPicPr>
          <p:blipFill>
            <a:blip r:embed="rId3" cstate="print"/>
            <a:stretch>
              <a:fillRect/>
            </a:stretch>
          </p:blipFill>
          <p:spPr>
            <a:xfrm>
              <a:off x="1182640" y="2534156"/>
              <a:ext cx="151066" cy="148997"/>
            </a:xfrm>
            <a:prstGeom prst="rect">
              <a:avLst/>
            </a:prstGeom>
            <a:effectLst/>
          </p:spPr>
        </p:pic>
        <p:sp>
          <p:nvSpPr>
            <p:cNvPr id="139" name="矩形 138"/>
            <p:cNvSpPr/>
            <p:nvPr/>
          </p:nvSpPr>
          <p:spPr>
            <a:xfrm>
              <a:off x="1285852" y="2428874"/>
              <a:ext cx="2714644" cy="369332"/>
            </a:xfrm>
            <a:prstGeom prst="rect">
              <a:avLst/>
            </a:prstGeom>
          </p:spPr>
          <p:txBody>
            <a:bodyPr wrap="square">
              <a:spAutoFit/>
            </a:bodyPr>
            <a:lstStyle/>
            <a:p>
              <a:pPr>
                <a:buSzPct val="100000"/>
              </a:pPr>
              <a:r>
                <a:rPr lang="zh-CN" altLang="en-US" b="1" dirty="0">
                  <a:solidFill>
                    <a:srgbClr val="11576A"/>
                  </a:solidFill>
                  <a:latin typeface="微软雅黑" pitchFamily="34" charset="-122"/>
                  <a:ea typeface="微软雅黑" pitchFamily="34" charset="-122"/>
                </a:rPr>
                <a:t> 物理内存分配非连续</a:t>
              </a:r>
            </a:p>
          </p:txBody>
        </p:sp>
        <p:pic>
          <p:nvPicPr>
            <p:cNvPr id="140" name="图片 139" descr="小点1.png"/>
            <p:cNvPicPr>
              <a:picLocks noChangeAspect="1"/>
            </p:cNvPicPr>
            <p:nvPr/>
          </p:nvPicPr>
          <p:blipFill>
            <a:blip r:embed="rId3" cstate="print"/>
            <a:stretch>
              <a:fillRect/>
            </a:stretch>
          </p:blipFill>
          <p:spPr>
            <a:xfrm>
              <a:off x="1182640" y="2819908"/>
              <a:ext cx="151066" cy="148997"/>
            </a:xfrm>
            <a:prstGeom prst="rect">
              <a:avLst/>
            </a:prstGeom>
            <a:effectLst/>
          </p:spPr>
        </p:pic>
        <p:sp>
          <p:nvSpPr>
            <p:cNvPr id="141" name="矩形 140"/>
            <p:cNvSpPr/>
            <p:nvPr/>
          </p:nvSpPr>
          <p:spPr>
            <a:xfrm>
              <a:off x="1285852" y="2714626"/>
              <a:ext cx="3143272" cy="369332"/>
            </a:xfrm>
            <a:prstGeom prst="rect">
              <a:avLst/>
            </a:prstGeom>
          </p:spPr>
          <p:txBody>
            <a:bodyPr wrap="square">
              <a:spAutoFit/>
            </a:bodyPr>
            <a:lstStyle/>
            <a:p>
              <a:pPr>
                <a:buSzPct val="100000"/>
              </a:pPr>
              <a:r>
                <a:rPr lang="zh-CN" altLang="en-US" b="1" dirty="0">
                  <a:solidFill>
                    <a:srgbClr val="11576A"/>
                  </a:solidFill>
                  <a:latin typeface="微软雅黑" pitchFamily="34" charset="-122"/>
                  <a:ea typeface="微软雅黑" pitchFamily="34" charset="-122"/>
                </a:rPr>
                <a:t> 虚拟地址空间使用非连续</a:t>
              </a:r>
            </a:p>
          </p:txBody>
        </p:sp>
      </p:grpSp>
    </p:spTree>
    <p:extLst>
      <p:ext uri="{BB962C8B-B14F-4D97-AF65-F5344CB8AC3E}">
        <p14:creationId xmlns:p14="http://schemas.microsoft.com/office/powerpoint/2010/main" val="358809924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812814" y="214297"/>
            <a:ext cx="3677454" cy="553998"/>
          </a:xfrm>
          <a:prstGeom prst="rect">
            <a:avLst/>
          </a:prstGeom>
          <a:noFill/>
          <a:effectLst/>
        </p:spPr>
        <p:txBody>
          <a:bodyPr wrap="square" rtlCol="0">
            <a:spAutoFit/>
          </a:bodyPr>
          <a:lstStyle/>
          <a:p>
            <a:pPr>
              <a:spcBef>
                <a:spcPct val="50000"/>
              </a:spcBef>
            </a:pPr>
            <a:r>
              <a:rPr lang="zh-CN" altLang="en-US" sz="3000" b="1" dirty="0">
                <a:solidFill>
                  <a:srgbClr val="11576A"/>
                </a:solidFill>
                <a:latin typeface="微软雅黑" pitchFamily="34" charset="-122"/>
                <a:ea typeface="微软雅黑" pitchFamily="34" charset="-122"/>
                <a:sym typeface="MS PGothic" charset="0"/>
              </a:rPr>
              <a:t>虚拟存储的支持技术</a:t>
            </a:r>
          </a:p>
        </p:txBody>
      </p:sp>
      <p:grpSp>
        <p:nvGrpSpPr>
          <p:cNvPr id="2" name="组合 1"/>
          <p:cNvGrpSpPr/>
          <p:nvPr/>
        </p:nvGrpSpPr>
        <p:grpSpPr>
          <a:xfrm>
            <a:off x="845935" y="971594"/>
            <a:ext cx="4583321" cy="736060"/>
            <a:chOff x="845935" y="971594"/>
            <a:chExt cx="4583321" cy="736060"/>
          </a:xfrm>
        </p:grpSpPr>
        <p:sp>
          <p:nvSpPr>
            <p:cNvPr id="11" name="矩形 10"/>
            <p:cNvSpPr/>
            <p:nvPr/>
          </p:nvSpPr>
          <p:spPr>
            <a:xfrm>
              <a:off x="845935" y="971594"/>
              <a:ext cx="1225735" cy="400110"/>
            </a:xfrm>
            <a:prstGeom prst="rect">
              <a:avLst/>
            </a:prstGeom>
          </p:spPr>
          <p:txBody>
            <a:bodyPr wrap="square">
              <a:spAutoFit/>
            </a:bodyPr>
            <a:lstStyle/>
            <a:p>
              <a:pPr>
                <a:buSzPct val="100000"/>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硬件</a:t>
              </a:r>
            </a:p>
          </p:txBody>
        </p:sp>
        <p:pic>
          <p:nvPicPr>
            <p:cNvPr id="132" name="图片 131" descr="小点1.png"/>
            <p:cNvPicPr>
              <a:picLocks noChangeAspect="1"/>
            </p:cNvPicPr>
            <p:nvPr/>
          </p:nvPicPr>
          <p:blipFill>
            <a:blip r:embed="rId3" cstate="print"/>
            <a:stretch>
              <a:fillRect/>
            </a:stretch>
          </p:blipFill>
          <p:spPr>
            <a:xfrm>
              <a:off x="1210710" y="1443604"/>
              <a:ext cx="151066" cy="148997"/>
            </a:xfrm>
            <a:prstGeom prst="rect">
              <a:avLst/>
            </a:prstGeom>
            <a:effectLst/>
          </p:spPr>
        </p:pic>
        <p:sp>
          <p:nvSpPr>
            <p:cNvPr id="133" name="矩形 132"/>
            <p:cNvSpPr/>
            <p:nvPr/>
          </p:nvSpPr>
          <p:spPr>
            <a:xfrm>
              <a:off x="1313922" y="1338322"/>
              <a:ext cx="4115334" cy="369332"/>
            </a:xfrm>
            <a:prstGeom prst="rect">
              <a:avLst/>
            </a:prstGeom>
          </p:spPr>
          <p:txBody>
            <a:bodyPr wrap="square">
              <a:spAutoFit/>
            </a:bodyPr>
            <a:lstStyle/>
            <a:p>
              <a:pPr>
                <a:buSzPct val="100000"/>
              </a:pPr>
              <a:r>
                <a:rPr lang="zh-CN" altLang="en-US" b="1" dirty="0">
                  <a:solidFill>
                    <a:srgbClr val="11576A"/>
                  </a:solidFill>
                  <a:latin typeface="微软雅黑" pitchFamily="34" charset="-122"/>
                  <a:ea typeface="微软雅黑" pitchFamily="34" charset="-122"/>
                </a:rPr>
                <a:t> </a:t>
              </a:r>
              <a:r>
                <a:rPr lang="zh-CN" altLang="en-US" b="1">
                  <a:solidFill>
                    <a:srgbClr val="11576A"/>
                  </a:solidFill>
                  <a:latin typeface="微软雅黑" pitchFamily="34" charset="-122"/>
                  <a:ea typeface="微软雅黑" pitchFamily="34" charset="-122"/>
                </a:rPr>
                <a:t>页式或段式存储</a:t>
              </a:r>
              <a:r>
                <a:rPr lang="zh-CN" altLang="en-US" b="1" dirty="0">
                  <a:solidFill>
                    <a:srgbClr val="11576A"/>
                  </a:solidFill>
                  <a:latin typeface="微软雅黑" pitchFamily="34" charset="-122"/>
                  <a:ea typeface="微软雅黑" pitchFamily="34" charset="-122"/>
                </a:rPr>
                <a:t>中的地址转换机制</a:t>
              </a:r>
            </a:p>
          </p:txBody>
        </p:sp>
      </p:grpSp>
      <p:grpSp>
        <p:nvGrpSpPr>
          <p:cNvPr id="3" name="组合 2"/>
          <p:cNvGrpSpPr/>
          <p:nvPr/>
        </p:nvGrpSpPr>
        <p:grpSpPr>
          <a:xfrm>
            <a:off x="845935" y="1917236"/>
            <a:ext cx="4806185" cy="726522"/>
            <a:chOff x="845935" y="1917236"/>
            <a:chExt cx="4806185" cy="726522"/>
          </a:xfrm>
        </p:grpSpPr>
        <p:sp>
          <p:nvSpPr>
            <p:cNvPr id="134" name="矩形 133"/>
            <p:cNvSpPr/>
            <p:nvPr/>
          </p:nvSpPr>
          <p:spPr>
            <a:xfrm>
              <a:off x="845935" y="1917236"/>
              <a:ext cx="1853857" cy="400110"/>
            </a:xfrm>
            <a:prstGeom prst="rect">
              <a:avLst/>
            </a:prstGeom>
          </p:spPr>
          <p:txBody>
            <a:bodyPr wrap="square">
              <a:spAutoFit/>
            </a:bodyPr>
            <a:lstStyle/>
            <a:p>
              <a:pPr>
                <a:buSzPct val="100000"/>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操作系统</a:t>
              </a:r>
            </a:p>
          </p:txBody>
        </p:sp>
        <p:pic>
          <p:nvPicPr>
            <p:cNvPr id="135" name="图片 134" descr="小点1.png"/>
            <p:cNvPicPr>
              <a:picLocks noChangeAspect="1"/>
            </p:cNvPicPr>
            <p:nvPr/>
          </p:nvPicPr>
          <p:blipFill>
            <a:blip r:embed="rId3" cstate="print"/>
            <a:stretch>
              <a:fillRect/>
            </a:stretch>
          </p:blipFill>
          <p:spPr>
            <a:xfrm>
              <a:off x="1182640" y="2379708"/>
              <a:ext cx="151066" cy="148997"/>
            </a:xfrm>
            <a:prstGeom prst="rect">
              <a:avLst/>
            </a:prstGeom>
            <a:effectLst/>
          </p:spPr>
        </p:pic>
        <p:sp>
          <p:nvSpPr>
            <p:cNvPr id="136" name="矩形 135"/>
            <p:cNvSpPr/>
            <p:nvPr/>
          </p:nvSpPr>
          <p:spPr>
            <a:xfrm>
              <a:off x="1285852" y="2274426"/>
              <a:ext cx="4366268" cy="369332"/>
            </a:xfrm>
            <a:prstGeom prst="rect">
              <a:avLst/>
            </a:prstGeom>
          </p:spPr>
          <p:txBody>
            <a:bodyPr wrap="square">
              <a:spAutoFit/>
            </a:bodyPr>
            <a:lstStyle/>
            <a:p>
              <a:pPr>
                <a:buSzPct val="100000"/>
              </a:pPr>
              <a:r>
                <a:rPr lang="zh-CN" altLang="en-US" b="1" dirty="0">
                  <a:solidFill>
                    <a:srgbClr val="11576A"/>
                  </a:solidFill>
                  <a:latin typeface="微软雅黑" pitchFamily="34" charset="-122"/>
                  <a:ea typeface="微软雅黑" pitchFamily="34" charset="-122"/>
                </a:rPr>
                <a:t> 管理内存和外存间页面或段的换入和换出</a:t>
              </a:r>
            </a:p>
          </p:txBody>
        </p:sp>
      </p:grpSp>
    </p:spTree>
    <p:extLst>
      <p:ext uri="{BB962C8B-B14F-4D97-AF65-F5344CB8AC3E}">
        <p14:creationId xmlns:p14="http://schemas.microsoft.com/office/powerpoint/2010/main" val="74022742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3347864" y="210370"/>
            <a:ext cx="3714776" cy="553998"/>
          </a:xfrm>
          <a:prstGeom prst="rect">
            <a:avLst/>
          </a:prstGeom>
          <a:noFill/>
          <a:effectLst/>
        </p:spPr>
        <p:txBody>
          <a:bodyPr wrap="square" rtlCol="0">
            <a:spAutoFit/>
          </a:bodyPr>
          <a:lstStyle/>
          <a:p>
            <a:r>
              <a:rPr lang="zh-CN" altLang="en-US" sz="3000" b="1" dirty="0">
                <a:solidFill>
                  <a:srgbClr val="11576A"/>
                </a:solidFill>
                <a:latin typeface="微软雅黑" pitchFamily="34" charset="-122"/>
                <a:ea typeface="微软雅黑" pitchFamily="34" charset="-122"/>
              </a:rPr>
              <a:t>虚拟存储概念</a:t>
            </a:r>
          </a:p>
        </p:txBody>
      </p:sp>
      <p:sp>
        <p:nvSpPr>
          <p:cNvPr id="83" name="TextBox 82"/>
          <p:cNvSpPr txBox="1"/>
          <p:nvPr/>
        </p:nvSpPr>
        <p:spPr>
          <a:xfrm>
            <a:off x="1475656" y="1059582"/>
            <a:ext cx="3005158"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虚拟存储的需求背景</a:t>
            </a:r>
          </a:p>
        </p:txBody>
      </p:sp>
      <p:sp>
        <p:nvSpPr>
          <p:cNvPr id="14" name="TextBox 13"/>
          <p:cNvSpPr txBox="1"/>
          <p:nvPr/>
        </p:nvSpPr>
        <p:spPr>
          <a:xfrm>
            <a:off x="1475656" y="1396105"/>
            <a:ext cx="2719406"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覆盖技术</a:t>
            </a:r>
          </a:p>
        </p:txBody>
      </p:sp>
      <p:sp>
        <p:nvSpPr>
          <p:cNvPr id="15" name="TextBox 14"/>
          <p:cNvSpPr txBox="1"/>
          <p:nvPr/>
        </p:nvSpPr>
        <p:spPr>
          <a:xfrm>
            <a:off x="1475656" y="1748531"/>
            <a:ext cx="2719406"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交换技术</a:t>
            </a:r>
          </a:p>
        </p:txBody>
      </p:sp>
      <p:sp>
        <p:nvSpPr>
          <p:cNvPr id="16" name="TextBox 15"/>
          <p:cNvSpPr txBox="1"/>
          <p:nvPr/>
        </p:nvSpPr>
        <p:spPr>
          <a:xfrm>
            <a:off x="1475656" y="2085054"/>
            <a:ext cx="2719406"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局部性原理</a:t>
            </a:r>
          </a:p>
        </p:txBody>
      </p:sp>
      <p:sp>
        <p:nvSpPr>
          <p:cNvPr id="17" name="TextBox 16"/>
          <p:cNvSpPr txBox="1"/>
          <p:nvPr/>
        </p:nvSpPr>
        <p:spPr>
          <a:xfrm>
            <a:off x="1480418" y="2439804"/>
            <a:ext cx="3143272"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虚拟存储概念</a:t>
            </a:r>
          </a:p>
        </p:txBody>
      </p:sp>
      <p:sp>
        <p:nvSpPr>
          <p:cNvPr id="22" name="TextBox 21"/>
          <p:cNvSpPr txBox="1"/>
          <p:nvPr/>
        </p:nvSpPr>
        <p:spPr>
          <a:xfrm>
            <a:off x="1475656" y="2782001"/>
            <a:ext cx="2719406"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C00000"/>
                </a:solidFill>
                <a:latin typeface="张海山锐谐体2.0-授权联系：Samtype@QQ.com" pitchFamily="2" charset="-122"/>
                <a:ea typeface="张海山锐谐体2.0-授权联系：Samtype@QQ.com" pitchFamily="2" charset="-122"/>
              </a:rPr>
              <a:t>■ </a:t>
            </a:r>
            <a:r>
              <a:rPr lang="zh-CN" altLang="en-US" sz="2000" b="1" dirty="0">
                <a:solidFill>
                  <a:srgbClr val="C00000"/>
                </a:solidFill>
                <a:latin typeface="微软雅黑" pitchFamily="34" charset="-122"/>
                <a:ea typeface="微软雅黑" pitchFamily="34" charset="-122"/>
              </a:rPr>
              <a:t>虚拟页式存储</a:t>
            </a:r>
          </a:p>
        </p:txBody>
      </p:sp>
      <p:sp>
        <p:nvSpPr>
          <p:cNvPr id="23" name="TextBox 22"/>
          <p:cNvSpPr txBox="1"/>
          <p:nvPr/>
        </p:nvSpPr>
        <p:spPr>
          <a:xfrm>
            <a:off x="1475656" y="3139191"/>
            <a:ext cx="2719406"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缺页异常</a:t>
            </a:r>
          </a:p>
        </p:txBody>
      </p:sp>
    </p:spTree>
    <p:extLst>
      <p:ext uri="{BB962C8B-B14F-4D97-AF65-F5344CB8AC3E}">
        <p14:creationId xmlns:p14="http://schemas.microsoft.com/office/powerpoint/2010/main" val="1401252381"/>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912044" y="214297"/>
            <a:ext cx="3556254" cy="553998"/>
          </a:xfrm>
          <a:prstGeom prst="rect">
            <a:avLst/>
          </a:prstGeom>
          <a:noFill/>
          <a:effectLst/>
        </p:spPr>
        <p:txBody>
          <a:bodyPr wrap="square" rtlCol="0">
            <a:spAutoFit/>
          </a:bodyPr>
          <a:lstStyle/>
          <a:p>
            <a:pPr>
              <a:spcBef>
                <a:spcPct val="50000"/>
              </a:spcBef>
            </a:pPr>
            <a:r>
              <a:rPr lang="zh-CN" altLang="en-US" sz="3000" b="1" dirty="0">
                <a:solidFill>
                  <a:srgbClr val="11576A"/>
                </a:solidFill>
                <a:latin typeface="微软雅黑" pitchFamily="34" charset="-122"/>
                <a:ea typeface="微软雅黑" pitchFamily="34" charset="-122"/>
                <a:sym typeface="MS PGothic" charset="0"/>
              </a:rPr>
              <a:t>虚拟页式存储管理</a:t>
            </a:r>
          </a:p>
        </p:txBody>
      </p:sp>
      <p:sp>
        <p:nvSpPr>
          <p:cNvPr id="11" name="矩形 10"/>
          <p:cNvSpPr/>
          <p:nvPr/>
        </p:nvSpPr>
        <p:spPr>
          <a:xfrm>
            <a:off x="899592" y="987574"/>
            <a:ext cx="6442802" cy="400110"/>
          </a:xfrm>
          <a:prstGeom prst="rect">
            <a:avLst/>
          </a:prstGeom>
        </p:spPr>
        <p:txBody>
          <a:bodyPr wrap="square">
            <a:spAutoFit/>
          </a:bodyPr>
          <a:lstStyle/>
          <a:p>
            <a:pPr marL="261938" indent="-261938">
              <a:buSzPct val="100000"/>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在页式存储管理的基础上，</a:t>
            </a:r>
            <a:r>
              <a:rPr lang="zh-CN" altLang="en-US" sz="2000" b="1" dirty="0">
                <a:solidFill>
                  <a:srgbClr val="FF0000"/>
                </a:solidFill>
                <a:latin typeface="微软雅黑" pitchFamily="34" charset="-122"/>
                <a:ea typeface="微软雅黑" pitchFamily="34" charset="-122"/>
              </a:rPr>
              <a:t>增加请求调页和页面置换</a:t>
            </a:r>
          </a:p>
        </p:txBody>
      </p:sp>
      <p:grpSp>
        <p:nvGrpSpPr>
          <p:cNvPr id="3" name="组合 2"/>
          <p:cNvGrpSpPr/>
          <p:nvPr/>
        </p:nvGrpSpPr>
        <p:grpSpPr>
          <a:xfrm>
            <a:off x="1001718" y="2355119"/>
            <a:ext cx="6442802" cy="615553"/>
            <a:chOff x="1001718" y="2355119"/>
            <a:chExt cx="6442802" cy="615553"/>
          </a:xfrm>
        </p:grpSpPr>
        <p:pic>
          <p:nvPicPr>
            <p:cNvPr id="14" name="图片 13" descr="小点1.png"/>
            <p:cNvPicPr>
              <a:picLocks noChangeAspect="1"/>
            </p:cNvPicPr>
            <p:nvPr/>
          </p:nvPicPr>
          <p:blipFill>
            <a:blip r:embed="rId3" cstate="print"/>
            <a:stretch>
              <a:fillRect/>
            </a:stretch>
          </p:blipFill>
          <p:spPr>
            <a:xfrm>
              <a:off x="1356920" y="2462632"/>
              <a:ext cx="151066" cy="148997"/>
            </a:xfrm>
            <a:prstGeom prst="rect">
              <a:avLst/>
            </a:prstGeom>
            <a:effectLst/>
          </p:spPr>
        </p:pic>
        <p:sp>
          <p:nvSpPr>
            <p:cNvPr id="46" name="矩形 45"/>
            <p:cNvSpPr/>
            <p:nvPr/>
          </p:nvSpPr>
          <p:spPr>
            <a:xfrm>
              <a:off x="1001718" y="2355119"/>
              <a:ext cx="6442802" cy="615553"/>
            </a:xfrm>
            <a:prstGeom prst="rect">
              <a:avLst/>
            </a:prstGeom>
          </p:spPr>
          <p:txBody>
            <a:bodyPr wrap="square">
              <a:spAutoFit/>
            </a:bodyPr>
            <a:lstStyle/>
            <a:p>
              <a:pPr lvl="1">
                <a:buSzPct val="100000"/>
              </a:pPr>
              <a:r>
                <a:rPr lang="zh-CN" altLang="en-US" sz="1700" b="1" dirty="0">
                  <a:solidFill>
                    <a:srgbClr val="11576A"/>
                  </a:solidFill>
                  <a:latin typeface="微软雅黑" pitchFamily="34" charset="-122"/>
                  <a:ea typeface="微软雅黑" pitchFamily="34" charset="-122"/>
                </a:rPr>
                <a:t>进程在运行中发现有需要的代码或数据不在内存时，则向系统发出缺页异常请求</a:t>
              </a:r>
            </a:p>
          </p:txBody>
        </p:sp>
      </p:grpSp>
      <p:grpSp>
        <p:nvGrpSpPr>
          <p:cNvPr id="2" name="组合 1"/>
          <p:cNvGrpSpPr/>
          <p:nvPr/>
        </p:nvGrpSpPr>
        <p:grpSpPr>
          <a:xfrm>
            <a:off x="1001718" y="1739566"/>
            <a:ext cx="6442802" cy="615553"/>
            <a:chOff x="1001718" y="1739566"/>
            <a:chExt cx="6442802" cy="615553"/>
          </a:xfrm>
        </p:grpSpPr>
        <p:pic>
          <p:nvPicPr>
            <p:cNvPr id="13" name="图片 12" descr="小点1.png"/>
            <p:cNvPicPr>
              <a:picLocks noChangeAspect="1"/>
            </p:cNvPicPr>
            <p:nvPr/>
          </p:nvPicPr>
          <p:blipFill>
            <a:blip r:embed="rId3" cstate="print"/>
            <a:stretch>
              <a:fillRect/>
            </a:stretch>
          </p:blipFill>
          <p:spPr>
            <a:xfrm>
              <a:off x="1358908" y="1856847"/>
              <a:ext cx="151066" cy="148997"/>
            </a:xfrm>
            <a:prstGeom prst="rect">
              <a:avLst/>
            </a:prstGeom>
            <a:effectLst/>
          </p:spPr>
        </p:pic>
        <p:sp>
          <p:nvSpPr>
            <p:cNvPr id="47" name="矩形 46"/>
            <p:cNvSpPr/>
            <p:nvPr/>
          </p:nvSpPr>
          <p:spPr>
            <a:xfrm>
              <a:off x="1001718" y="1739566"/>
              <a:ext cx="6442802" cy="615553"/>
            </a:xfrm>
            <a:prstGeom prst="rect">
              <a:avLst/>
            </a:prstGeom>
          </p:spPr>
          <p:txBody>
            <a:bodyPr wrap="square">
              <a:spAutoFit/>
            </a:bodyPr>
            <a:lstStyle/>
            <a:p>
              <a:pPr lvl="1">
                <a:buSzPct val="100000"/>
              </a:pPr>
              <a:r>
                <a:rPr lang="zh-CN" altLang="en-US" sz="1700" b="1" dirty="0">
                  <a:solidFill>
                    <a:srgbClr val="11576A"/>
                  </a:solidFill>
                  <a:latin typeface="微软雅黑" pitchFamily="34" charset="-122"/>
                  <a:ea typeface="微软雅黑" pitchFamily="34" charset="-122"/>
                </a:rPr>
                <a:t>当用户程序要装载到内存运行时，</a:t>
              </a:r>
              <a:r>
                <a:rPr lang="zh-CN" altLang="en-US" sz="1700" b="1" dirty="0">
                  <a:solidFill>
                    <a:srgbClr val="FF0000"/>
                  </a:solidFill>
                  <a:latin typeface="微软雅黑" pitchFamily="34" charset="-122"/>
                  <a:ea typeface="微软雅黑" pitchFamily="34" charset="-122"/>
                </a:rPr>
                <a:t>只装入部分页面，就启动程序运行</a:t>
              </a:r>
              <a:endParaRPr lang="en-US" altLang="zh-CN" sz="1700" b="1" dirty="0">
                <a:solidFill>
                  <a:srgbClr val="FF0000"/>
                </a:solidFill>
                <a:latin typeface="微软雅黑" pitchFamily="34" charset="-122"/>
                <a:ea typeface="微软雅黑" pitchFamily="34" charset="-122"/>
              </a:endParaRPr>
            </a:p>
          </p:txBody>
        </p:sp>
      </p:grpSp>
      <p:sp>
        <p:nvSpPr>
          <p:cNvPr id="48" name="矩形 47"/>
          <p:cNvSpPr/>
          <p:nvPr/>
        </p:nvSpPr>
        <p:spPr>
          <a:xfrm>
            <a:off x="899592" y="1346617"/>
            <a:ext cx="1614294" cy="400110"/>
          </a:xfrm>
          <a:prstGeom prst="rect">
            <a:avLst/>
          </a:prstGeom>
        </p:spPr>
        <p:txBody>
          <a:bodyPr wrap="square">
            <a:spAutoFit/>
          </a:bodyPr>
          <a:lstStyle/>
          <a:p>
            <a:pPr>
              <a:buSzPct val="100000"/>
            </a:pPr>
            <a:r>
              <a:rPr lang="zh-CN" altLang="en-US" sz="2000" b="1" dirty="0">
                <a:solidFill>
                  <a:srgbClr val="11576A"/>
                </a:solidFill>
                <a:latin typeface="张海山锐谐体2.0-授权联系：Samtype@QQ.com" pitchFamily="2" charset="-122"/>
                <a:ea typeface="张海山锐谐体2.0-授权联系：Samtype@QQ.com" pitchFamily="2" charset="-122"/>
              </a:rPr>
              <a:t>■</a:t>
            </a: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思路</a:t>
            </a:r>
          </a:p>
        </p:txBody>
      </p:sp>
      <p:grpSp>
        <p:nvGrpSpPr>
          <p:cNvPr id="4" name="组合 3"/>
          <p:cNvGrpSpPr/>
          <p:nvPr/>
        </p:nvGrpSpPr>
        <p:grpSpPr>
          <a:xfrm>
            <a:off x="1001718" y="2970672"/>
            <a:ext cx="6442802" cy="615553"/>
            <a:chOff x="1001718" y="2970672"/>
            <a:chExt cx="6442802" cy="615553"/>
          </a:xfrm>
        </p:grpSpPr>
        <p:pic>
          <p:nvPicPr>
            <p:cNvPr id="49" name="图片 48" descr="小点1.png"/>
            <p:cNvPicPr>
              <a:picLocks noChangeAspect="1"/>
            </p:cNvPicPr>
            <p:nvPr/>
          </p:nvPicPr>
          <p:blipFill>
            <a:blip r:embed="rId3" cstate="print"/>
            <a:stretch>
              <a:fillRect/>
            </a:stretch>
          </p:blipFill>
          <p:spPr>
            <a:xfrm>
              <a:off x="1356920" y="3078185"/>
              <a:ext cx="151066" cy="148997"/>
            </a:xfrm>
            <a:prstGeom prst="rect">
              <a:avLst/>
            </a:prstGeom>
            <a:effectLst/>
          </p:spPr>
        </p:pic>
        <p:sp>
          <p:nvSpPr>
            <p:cNvPr id="50" name="矩形 49"/>
            <p:cNvSpPr/>
            <p:nvPr/>
          </p:nvSpPr>
          <p:spPr>
            <a:xfrm>
              <a:off x="1001718" y="2970672"/>
              <a:ext cx="6442802" cy="615553"/>
            </a:xfrm>
            <a:prstGeom prst="rect">
              <a:avLst/>
            </a:prstGeom>
          </p:spPr>
          <p:txBody>
            <a:bodyPr wrap="square">
              <a:spAutoFit/>
            </a:bodyPr>
            <a:lstStyle/>
            <a:p>
              <a:pPr lvl="1">
                <a:buSzPct val="100000"/>
              </a:pPr>
              <a:r>
                <a:rPr lang="zh-CN" altLang="en-US" sz="1700" b="1" dirty="0">
                  <a:solidFill>
                    <a:srgbClr val="11576A"/>
                  </a:solidFill>
                  <a:latin typeface="微软雅黑" pitchFamily="34" charset="-122"/>
                  <a:ea typeface="微软雅黑" pitchFamily="34" charset="-122"/>
                </a:rPr>
                <a:t>操作系统在处理缺页异常时，将外存中相应的页面调入内存，使得进程能继续运行</a:t>
              </a:r>
            </a:p>
          </p:txBody>
        </p:sp>
      </p:grpSp>
    </p:spTree>
    <p:extLst>
      <p:ext uri="{BB962C8B-B14F-4D97-AF65-F5344CB8AC3E}">
        <p14:creationId xmlns:p14="http://schemas.microsoft.com/office/powerpoint/2010/main" val="173334389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left)">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1867936" y="206873"/>
            <a:ext cx="4979499" cy="553998"/>
          </a:xfrm>
          <a:prstGeom prst="rect">
            <a:avLst/>
          </a:prstGeom>
          <a:noFill/>
          <a:effectLst/>
        </p:spPr>
        <p:txBody>
          <a:bodyPr wrap="square" rtlCol="0">
            <a:spAutoFit/>
          </a:bodyPr>
          <a:lstStyle/>
          <a:p>
            <a:pPr>
              <a:spcBef>
                <a:spcPct val="50000"/>
              </a:spcBef>
            </a:pPr>
            <a:r>
              <a:rPr lang="zh-CN" altLang="en-US" sz="3000" b="1" dirty="0">
                <a:solidFill>
                  <a:srgbClr val="11576A"/>
                </a:solidFill>
                <a:latin typeface="微软雅黑" pitchFamily="34" charset="-122"/>
                <a:ea typeface="微软雅黑" pitchFamily="34" charset="-122"/>
                <a:sym typeface="MS PGothic" charset="0"/>
              </a:rPr>
              <a:t>虚拟页式存储中的地址转换</a:t>
            </a:r>
          </a:p>
        </p:txBody>
      </p:sp>
      <p:sp>
        <p:nvSpPr>
          <p:cNvPr id="4" name="Rectangle 170"/>
          <p:cNvSpPr>
            <a:spLocks noChangeArrowheads="1"/>
          </p:cNvSpPr>
          <p:nvPr/>
        </p:nvSpPr>
        <p:spPr bwMode="auto">
          <a:xfrm>
            <a:off x="1880362" y="4133093"/>
            <a:ext cx="1526233" cy="476948"/>
          </a:xfrm>
          <a:prstGeom prst="rect">
            <a:avLst/>
          </a:prstGeom>
          <a:solidFill>
            <a:srgbClr val="A6A6A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5" name="Rectangle 158"/>
          <p:cNvSpPr>
            <a:spLocks noChangeArrowheads="1"/>
          </p:cNvSpPr>
          <p:nvPr/>
        </p:nvSpPr>
        <p:spPr bwMode="auto">
          <a:xfrm>
            <a:off x="4646658" y="2082218"/>
            <a:ext cx="1240064" cy="381558"/>
          </a:xfrm>
          <a:prstGeom prst="rect">
            <a:avLst/>
          </a:prstGeom>
          <a:solidFill>
            <a:srgbClr val="A6A6A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 name="Rectangle 157"/>
          <p:cNvSpPr>
            <a:spLocks noChangeArrowheads="1"/>
          </p:cNvSpPr>
          <p:nvPr/>
        </p:nvSpPr>
        <p:spPr bwMode="auto">
          <a:xfrm>
            <a:off x="1880362" y="2463776"/>
            <a:ext cx="4006360" cy="1669317"/>
          </a:xfrm>
          <a:prstGeom prst="rect">
            <a:avLst/>
          </a:prstGeom>
          <a:solidFill>
            <a:srgbClr val="A6A6A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grpSp>
        <p:nvGrpSpPr>
          <p:cNvPr id="7" name="Group 5"/>
          <p:cNvGrpSpPr>
            <a:grpSpLocks/>
          </p:cNvGrpSpPr>
          <p:nvPr/>
        </p:nvGrpSpPr>
        <p:grpSpPr bwMode="auto">
          <a:xfrm>
            <a:off x="3416358" y="3443506"/>
            <a:ext cx="1081082" cy="1304650"/>
            <a:chOff x="0" y="5"/>
            <a:chExt cx="1088" cy="1313"/>
          </a:xfrm>
        </p:grpSpPr>
        <p:sp>
          <p:nvSpPr>
            <p:cNvPr id="8" name="Rectangle 3"/>
            <p:cNvSpPr>
              <a:spLocks noChangeArrowheads="1"/>
            </p:cNvSpPr>
            <p:nvPr/>
          </p:nvSpPr>
          <p:spPr bwMode="auto">
            <a:xfrm>
              <a:off x="0" y="5"/>
              <a:ext cx="1088" cy="982"/>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Times" charset="0"/>
              </a:endParaRPr>
            </a:p>
          </p:txBody>
        </p:sp>
        <p:sp>
          <p:nvSpPr>
            <p:cNvPr id="9" name="Rectangle 4"/>
            <p:cNvSpPr>
              <a:spLocks noChangeArrowheads="1"/>
            </p:cNvSpPr>
            <p:nvPr/>
          </p:nvSpPr>
          <p:spPr bwMode="auto">
            <a:xfrm>
              <a:off x="249" y="1011"/>
              <a:ext cx="545" cy="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pPr algn="ctr">
                <a:buFontTx/>
                <a:buNone/>
              </a:pPr>
              <a:r>
                <a:rPr lang="zh-CN" altLang="en-US" sz="1400" b="1" dirty="0">
                  <a:solidFill>
                    <a:srgbClr val="11576A"/>
                  </a:solidFill>
                  <a:latin typeface="微软雅黑" pitchFamily="34" charset="-122"/>
                  <a:ea typeface="微软雅黑" pitchFamily="34" charset="-122"/>
                  <a:cs typeface="MS PGothic" charset="0"/>
                  <a:sym typeface="MS PGothic" charset="0"/>
                </a:rPr>
                <a:t>页表</a:t>
              </a:r>
              <a:endParaRPr lang="en-US" altLang="zh-CN" sz="1400" b="1" dirty="0">
                <a:solidFill>
                  <a:srgbClr val="11576A"/>
                </a:solidFill>
                <a:latin typeface="微软雅黑" pitchFamily="34" charset="-122"/>
                <a:ea typeface="微软雅黑" pitchFamily="34" charset="-122"/>
                <a:cs typeface="MS PGothic" charset="0"/>
                <a:sym typeface="MS PGothic" charset="0"/>
              </a:endParaRPr>
            </a:p>
          </p:txBody>
        </p:sp>
        <p:sp>
          <p:nvSpPr>
            <p:cNvPr id="10" name="Rectangle 5"/>
            <p:cNvSpPr>
              <a:spLocks noChangeArrowheads="1"/>
            </p:cNvSpPr>
            <p:nvPr/>
          </p:nvSpPr>
          <p:spPr bwMode="auto">
            <a:xfrm>
              <a:off x="3" y="211"/>
              <a:ext cx="1080" cy="192"/>
            </a:xfrm>
            <a:prstGeom prst="rect">
              <a:avLst/>
            </a:prstGeom>
            <a:noFill/>
            <a:ln w="28575" cmpd="sng">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11" name="Rectangle 6"/>
            <p:cNvSpPr>
              <a:spLocks noChangeArrowheads="1"/>
            </p:cNvSpPr>
            <p:nvPr/>
          </p:nvSpPr>
          <p:spPr bwMode="auto">
            <a:xfrm>
              <a:off x="3" y="403"/>
              <a:ext cx="1080" cy="192"/>
            </a:xfrm>
            <a:prstGeom prst="rect">
              <a:avLst/>
            </a:prstGeom>
            <a:noFill/>
            <a:ln w="28575" cmpd="sng">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12" name="Rectangle 7"/>
            <p:cNvSpPr>
              <a:spLocks noChangeArrowheads="1"/>
            </p:cNvSpPr>
            <p:nvPr/>
          </p:nvSpPr>
          <p:spPr bwMode="auto">
            <a:xfrm>
              <a:off x="3" y="595"/>
              <a:ext cx="1080" cy="192"/>
            </a:xfrm>
            <a:prstGeom prst="rect">
              <a:avLst/>
            </a:prstGeom>
            <a:noFill/>
            <a:ln w="28575" cmpd="sng">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13" name="Rectangle 8"/>
            <p:cNvSpPr>
              <a:spLocks noChangeArrowheads="1"/>
            </p:cNvSpPr>
            <p:nvPr/>
          </p:nvSpPr>
          <p:spPr bwMode="auto">
            <a:xfrm>
              <a:off x="3" y="787"/>
              <a:ext cx="1080" cy="192"/>
            </a:xfrm>
            <a:prstGeom prst="rect">
              <a:avLst/>
            </a:prstGeom>
            <a:noFill/>
            <a:ln w="28575" cmpd="sng">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14" name="Rectangle 9"/>
            <p:cNvSpPr>
              <a:spLocks noChangeArrowheads="1"/>
            </p:cNvSpPr>
            <p:nvPr/>
          </p:nvSpPr>
          <p:spPr bwMode="auto">
            <a:xfrm>
              <a:off x="3" y="19"/>
              <a:ext cx="1080" cy="192"/>
            </a:xfrm>
            <a:prstGeom prst="rect">
              <a:avLst/>
            </a:prstGeom>
            <a:noFill/>
            <a:ln w="28575" cmpd="sng">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grpSp>
      <p:sp>
        <p:nvSpPr>
          <p:cNvPr id="16" name="Rectangle 13"/>
          <p:cNvSpPr>
            <a:spLocks noChangeArrowheads="1"/>
          </p:cNvSpPr>
          <p:nvPr/>
        </p:nvSpPr>
        <p:spPr bwMode="auto">
          <a:xfrm>
            <a:off x="988693" y="1303203"/>
            <a:ext cx="604134" cy="3243244"/>
          </a:xfrm>
          <a:prstGeom prst="rect">
            <a:avLst/>
          </a:prstGeom>
          <a:solidFill>
            <a:schemeClr val="accent1"/>
          </a:solidFill>
          <a:ln w="12700" cmpd="sng">
            <a:solidFill>
              <a:schemeClr val="tx1"/>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Times" charset="0"/>
            </a:endParaRPr>
          </a:p>
        </p:txBody>
      </p:sp>
      <p:sp>
        <p:nvSpPr>
          <p:cNvPr id="17" name="Oval 14"/>
          <p:cNvSpPr>
            <a:spLocks noChangeArrowheads="1"/>
          </p:cNvSpPr>
          <p:nvPr/>
        </p:nvSpPr>
        <p:spPr bwMode="auto">
          <a:xfrm>
            <a:off x="2214546" y="1951668"/>
            <a:ext cx="484897" cy="421304"/>
          </a:xfrm>
          <a:prstGeom prst="ellipse">
            <a:avLst/>
          </a:prstGeom>
          <a:gradFill>
            <a:gsLst>
              <a:gs pos="100000">
                <a:srgbClr val="FDD000"/>
              </a:gs>
              <a:gs pos="0">
                <a:srgbClr val="FFF9B1"/>
              </a:gs>
              <a:gs pos="100000">
                <a:schemeClr val="accent1">
                  <a:tint val="23500"/>
                  <a:satMod val="160000"/>
                </a:schemeClr>
              </a:gs>
            </a:gsLst>
            <a:lin ang="5400000" scaled="0"/>
          </a:gradFill>
          <a:ln w="28575" cmpd="sng">
            <a:solidFill>
              <a:srgbClr val="11576A"/>
            </a:solidFill>
            <a:round/>
            <a:headEnd/>
            <a:tailEnd/>
          </a:ln>
        </p:spPr>
        <p:txBody>
          <a:bodyPr wrap="none" lIns="90487" tIns="44450" rIns="90487" bIns="44450" anchor="ctr"/>
          <a:lstStyle/>
          <a:p>
            <a:pPr algn="ctr">
              <a:buFontTx/>
              <a:buNone/>
            </a:pPr>
            <a:r>
              <a:rPr lang="en-US" altLang="zh-CN" sz="1400" b="1" dirty="0">
                <a:solidFill>
                  <a:srgbClr val="000099"/>
                </a:solidFill>
                <a:latin typeface="微软雅黑" pitchFamily="34" charset="-122"/>
                <a:ea typeface="微软雅黑" pitchFamily="34" charset="-122"/>
                <a:sym typeface="Times New Roman" charset="0"/>
              </a:rPr>
              <a:t>CPU</a:t>
            </a:r>
            <a:endParaRPr lang="en-US" altLang="zh-CN" sz="1400" dirty="0">
              <a:latin typeface="微软雅黑" pitchFamily="34" charset="-122"/>
              <a:ea typeface="微软雅黑" pitchFamily="34" charset="-122"/>
              <a:cs typeface="MS PGothic" charset="0"/>
              <a:sym typeface="MS PGothic" charset="0"/>
            </a:endParaRPr>
          </a:p>
        </p:txBody>
      </p:sp>
      <p:sp>
        <p:nvSpPr>
          <p:cNvPr id="18" name="Line 15"/>
          <p:cNvSpPr>
            <a:spLocks noChangeShapeType="1"/>
          </p:cNvSpPr>
          <p:nvPr/>
        </p:nvSpPr>
        <p:spPr bwMode="auto">
          <a:xfrm flipH="1">
            <a:off x="2929647" y="3249141"/>
            <a:ext cx="2233705" cy="0"/>
          </a:xfrm>
          <a:prstGeom prst="line">
            <a:avLst/>
          </a:prstGeom>
          <a:noFill/>
          <a:ln w="28575"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19" name="Line 16"/>
          <p:cNvSpPr>
            <a:spLocks noChangeShapeType="1"/>
          </p:cNvSpPr>
          <p:nvPr/>
        </p:nvSpPr>
        <p:spPr bwMode="auto">
          <a:xfrm flipH="1">
            <a:off x="2362107" y="3751535"/>
            <a:ext cx="1044000" cy="0"/>
          </a:xfrm>
          <a:prstGeom prst="line">
            <a:avLst/>
          </a:prstGeom>
          <a:noFill/>
          <a:ln w="28575" cmpd="sng">
            <a:solidFill>
              <a:srgbClr val="11576A"/>
            </a:solidFill>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20" name="Rectangle 17"/>
          <p:cNvSpPr>
            <a:spLocks noChangeArrowheads="1"/>
          </p:cNvSpPr>
          <p:nvPr/>
        </p:nvSpPr>
        <p:spPr bwMode="auto">
          <a:xfrm>
            <a:off x="996642" y="1311153"/>
            <a:ext cx="612083" cy="3251193"/>
          </a:xfrm>
          <a:prstGeom prst="rect">
            <a:avLst/>
          </a:prstGeom>
          <a:solidFill>
            <a:srgbClr val="C0FEF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nchor="ctr"/>
          <a:lstStyle/>
          <a:p>
            <a:pPr algn="ctr">
              <a:buFontTx/>
              <a:buNone/>
            </a:pPr>
            <a:endParaRPr lang="en-US" altLang="zh-CN" sz="1400">
              <a:solidFill>
                <a:srgbClr val="000099"/>
              </a:solidFill>
              <a:latin typeface="微软雅黑" pitchFamily="34" charset="-122"/>
              <a:ea typeface="微软雅黑" pitchFamily="34" charset="-122"/>
              <a:sym typeface="MS PGothic" charset="0"/>
            </a:endParaRPr>
          </a:p>
          <a:p>
            <a:pPr algn="ctr">
              <a:buFontTx/>
              <a:buNone/>
            </a:pPr>
            <a:endParaRPr lang="zh-CN" altLang="en-US" sz="1400">
              <a:solidFill>
                <a:srgbClr val="000099"/>
              </a:solidFill>
              <a:latin typeface="微软雅黑" pitchFamily="34" charset="-122"/>
              <a:ea typeface="微软雅黑" pitchFamily="34" charset="-122"/>
              <a:sym typeface="MS PGothic" charset="0"/>
            </a:endParaRPr>
          </a:p>
        </p:txBody>
      </p:sp>
      <p:grpSp>
        <p:nvGrpSpPr>
          <p:cNvPr id="21" name="Group 20"/>
          <p:cNvGrpSpPr>
            <a:grpSpLocks/>
          </p:cNvGrpSpPr>
          <p:nvPr/>
        </p:nvGrpSpPr>
        <p:grpSpPr bwMode="auto">
          <a:xfrm>
            <a:off x="989687" y="1303203"/>
            <a:ext cx="605127" cy="645867"/>
            <a:chOff x="0" y="0"/>
            <a:chExt cx="609" cy="650"/>
          </a:xfrm>
          <a:gradFill>
            <a:gsLst>
              <a:gs pos="100000">
                <a:srgbClr val="33FFFF"/>
              </a:gs>
              <a:gs pos="0">
                <a:srgbClr val="99FFFF"/>
              </a:gs>
              <a:gs pos="100000">
                <a:schemeClr val="accent1">
                  <a:tint val="23500"/>
                  <a:satMod val="160000"/>
                </a:schemeClr>
              </a:gs>
            </a:gsLst>
            <a:lin ang="5400000" scaled="0"/>
          </a:gradFill>
        </p:grpSpPr>
        <p:sp>
          <p:nvSpPr>
            <p:cNvPr id="22" name="Rectangle 19"/>
            <p:cNvSpPr>
              <a:spLocks noChangeArrowheads="1"/>
            </p:cNvSpPr>
            <p:nvPr/>
          </p:nvSpPr>
          <p:spPr bwMode="auto">
            <a:xfrm>
              <a:off x="0" y="0"/>
              <a:ext cx="609" cy="650"/>
            </a:xfrm>
            <a:prstGeom prst="rect">
              <a:avLst/>
            </a:prstGeom>
            <a:grpFill/>
            <a:ln w="28575" cmpd="sng">
              <a:solidFill>
                <a:srgbClr val="11576A"/>
              </a:solidFill>
              <a:miter lim="800000"/>
              <a:headEnd/>
              <a:tailEnd/>
            </a:ln>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23" name="Line 20"/>
            <p:cNvSpPr>
              <a:spLocks noChangeShapeType="1"/>
            </p:cNvSpPr>
            <p:nvPr/>
          </p:nvSpPr>
          <p:spPr bwMode="auto">
            <a:xfrm>
              <a:off x="7" y="56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24" name="Line 21"/>
            <p:cNvSpPr>
              <a:spLocks noChangeShapeType="1"/>
            </p:cNvSpPr>
            <p:nvPr/>
          </p:nvSpPr>
          <p:spPr bwMode="auto">
            <a:xfrm>
              <a:off x="7" y="464"/>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25" name="Line 22"/>
            <p:cNvSpPr>
              <a:spLocks noChangeShapeType="1"/>
            </p:cNvSpPr>
            <p:nvPr/>
          </p:nvSpPr>
          <p:spPr bwMode="auto">
            <a:xfrm>
              <a:off x="7" y="368"/>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26" name="Line 23"/>
            <p:cNvSpPr>
              <a:spLocks noChangeShapeType="1"/>
            </p:cNvSpPr>
            <p:nvPr/>
          </p:nvSpPr>
          <p:spPr bwMode="auto">
            <a:xfrm>
              <a:off x="7" y="272"/>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27" name="Line 24"/>
            <p:cNvSpPr>
              <a:spLocks noChangeShapeType="1"/>
            </p:cNvSpPr>
            <p:nvPr/>
          </p:nvSpPr>
          <p:spPr bwMode="auto">
            <a:xfrm>
              <a:off x="7" y="176"/>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28" name="Line 25"/>
            <p:cNvSpPr>
              <a:spLocks noChangeShapeType="1"/>
            </p:cNvSpPr>
            <p:nvPr/>
          </p:nvSpPr>
          <p:spPr bwMode="auto">
            <a:xfrm>
              <a:off x="7" y="8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grpSp>
      <p:sp>
        <p:nvSpPr>
          <p:cNvPr id="29" name="Rectangle 26"/>
          <p:cNvSpPr>
            <a:spLocks noChangeArrowheads="1"/>
          </p:cNvSpPr>
          <p:nvPr/>
        </p:nvSpPr>
        <p:spPr bwMode="auto">
          <a:xfrm>
            <a:off x="996642" y="3433570"/>
            <a:ext cx="612083" cy="95390"/>
          </a:xfrm>
          <a:prstGeom prst="rect">
            <a:avLst/>
          </a:prstGeom>
          <a:solidFill>
            <a:srgbClr val="F39FD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nchor="ctr"/>
          <a:lstStyle/>
          <a:p>
            <a:pPr algn="ctr">
              <a:buFontTx/>
              <a:buNone/>
            </a:pPr>
            <a:endParaRPr lang="en-US" altLang="zh-CN" sz="1400">
              <a:solidFill>
                <a:srgbClr val="000099"/>
              </a:solidFill>
              <a:latin typeface="微软雅黑" pitchFamily="34" charset="-122"/>
              <a:ea typeface="微软雅黑" pitchFamily="34" charset="-122"/>
              <a:sym typeface="MS PGothic" charset="0"/>
            </a:endParaRPr>
          </a:p>
          <a:p>
            <a:pPr algn="ctr">
              <a:buFontTx/>
              <a:buNone/>
            </a:pPr>
            <a:endParaRPr lang="zh-CN" altLang="en-US" sz="1400">
              <a:solidFill>
                <a:srgbClr val="000099"/>
              </a:solidFill>
              <a:latin typeface="微软雅黑" pitchFamily="34" charset="-122"/>
              <a:ea typeface="微软雅黑" pitchFamily="34" charset="-122"/>
              <a:sym typeface="MS PGothic" charset="0"/>
            </a:endParaRPr>
          </a:p>
        </p:txBody>
      </p:sp>
      <p:grpSp>
        <p:nvGrpSpPr>
          <p:cNvPr id="30" name="Group 29"/>
          <p:cNvGrpSpPr>
            <a:grpSpLocks/>
          </p:cNvGrpSpPr>
          <p:nvPr/>
        </p:nvGrpSpPr>
        <p:grpSpPr bwMode="auto">
          <a:xfrm>
            <a:off x="989687" y="3910517"/>
            <a:ext cx="605127" cy="645867"/>
            <a:chOff x="0" y="0"/>
            <a:chExt cx="609" cy="650"/>
          </a:xfrm>
          <a:gradFill>
            <a:gsLst>
              <a:gs pos="100000">
                <a:srgbClr val="33FFFF"/>
              </a:gs>
              <a:gs pos="0">
                <a:srgbClr val="99FFFF"/>
              </a:gs>
              <a:gs pos="100000">
                <a:schemeClr val="accent1">
                  <a:tint val="23500"/>
                  <a:satMod val="160000"/>
                </a:schemeClr>
              </a:gs>
            </a:gsLst>
            <a:lin ang="5400000" scaled="0"/>
          </a:gradFill>
        </p:grpSpPr>
        <p:sp>
          <p:nvSpPr>
            <p:cNvPr id="31" name="Rectangle 28"/>
            <p:cNvSpPr>
              <a:spLocks noChangeArrowheads="1"/>
            </p:cNvSpPr>
            <p:nvPr/>
          </p:nvSpPr>
          <p:spPr bwMode="auto">
            <a:xfrm>
              <a:off x="0" y="0"/>
              <a:ext cx="609" cy="650"/>
            </a:xfrm>
            <a:prstGeom prst="rect">
              <a:avLst/>
            </a:prstGeom>
            <a:grpFill/>
            <a:ln w="28575" cmpd="sng">
              <a:solidFill>
                <a:srgbClr val="11576A"/>
              </a:solidFill>
              <a:miter lim="800000"/>
              <a:headEnd/>
              <a:tailEnd/>
            </a:ln>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32" name="Line 29"/>
            <p:cNvSpPr>
              <a:spLocks noChangeShapeType="1"/>
            </p:cNvSpPr>
            <p:nvPr/>
          </p:nvSpPr>
          <p:spPr bwMode="auto">
            <a:xfrm>
              <a:off x="7" y="56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33" name="Line 30"/>
            <p:cNvSpPr>
              <a:spLocks noChangeShapeType="1"/>
            </p:cNvSpPr>
            <p:nvPr/>
          </p:nvSpPr>
          <p:spPr bwMode="auto">
            <a:xfrm>
              <a:off x="7" y="464"/>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34" name="Line 31"/>
            <p:cNvSpPr>
              <a:spLocks noChangeShapeType="1"/>
            </p:cNvSpPr>
            <p:nvPr/>
          </p:nvSpPr>
          <p:spPr bwMode="auto">
            <a:xfrm>
              <a:off x="7" y="368"/>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35" name="Line 32"/>
            <p:cNvSpPr>
              <a:spLocks noChangeShapeType="1"/>
            </p:cNvSpPr>
            <p:nvPr/>
          </p:nvSpPr>
          <p:spPr bwMode="auto">
            <a:xfrm>
              <a:off x="7" y="272"/>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36" name="Line 33"/>
            <p:cNvSpPr>
              <a:spLocks noChangeShapeType="1"/>
            </p:cNvSpPr>
            <p:nvPr/>
          </p:nvSpPr>
          <p:spPr bwMode="auto">
            <a:xfrm>
              <a:off x="7" y="176"/>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37" name="Line 34"/>
            <p:cNvSpPr>
              <a:spLocks noChangeShapeType="1"/>
            </p:cNvSpPr>
            <p:nvPr/>
          </p:nvSpPr>
          <p:spPr bwMode="auto">
            <a:xfrm>
              <a:off x="7" y="8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grpSp>
      <p:grpSp>
        <p:nvGrpSpPr>
          <p:cNvPr id="38" name="Group 37"/>
          <p:cNvGrpSpPr>
            <a:grpSpLocks/>
          </p:cNvGrpSpPr>
          <p:nvPr/>
        </p:nvGrpSpPr>
        <p:grpSpPr bwMode="auto">
          <a:xfrm>
            <a:off x="989687" y="3258689"/>
            <a:ext cx="605127" cy="645867"/>
            <a:chOff x="0" y="0"/>
            <a:chExt cx="609" cy="650"/>
          </a:xfrm>
          <a:gradFill>
            <a:gsLst>
              <a:gs pos="100000">
                <a:srgbClr val="33FFFF"/>
              </a:gs>
              <a:gs pos="0">
                <a:srgbClr val="99FFFF"/>
              </a:gs>
              <a:gs pos="100000">
                <a:schemeClr val="accent1">
                  <a:tint val="23500"/>
                  <a:satMod val="160000"/>
                </a:schemeClr>
              </a:gs>
            </a:gsLst>
            <a:lin ang="5400000" scaled="0"/>
          </a:gradFill>
        </p:grpSpPr>
        <p:sp>
          <p:nvSpPr>
            <p:cNvPr id="39" name="Rectangle 36"/>
            <p:cNvSpPr>
              <a:spLocks noChangeArrowheads="1"/>
            </p:cNvSpPr>
            <p:nvPr/>
          </p:nvSpPr>
          <p:spPr bwMode="auto">
            <a:xfrm>
              <a:off x="0" y="0"/>
              <a:ext cx="609" cy="650"/>
            </a:xfrm>
            <a:prstGeom prst="rect">
              <a:avLst/>
            </a:prstGeom>
            <a:grpFill/>
            <a:ln w="28575" cmpd="sng">
              <a:solidFill>
                <a:srgbClr val="11576A"/>
              </a:solidFill>
              <a:miter lim="800000"/>
              <a:headEnd/>
              <a:tailEnd/>
            </a:ln>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40" name="Line 37"/>
            <p:cNvSpPr>
              <a:spLocks noChangeShapeType="1"/>
            </p:cNvSpPr>
            <p:nvPr/>
          </p:nvSpPr>
          <p:spPr bwMode="auto">
            <a:xfrm>
              <a:off x="7" y="56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41" name="Line 38"/>
            <p:cNvSpPr>
              <a:spLocks noChangeShapeType="1"/>
            </p:cNvSpPr>
            <p:nvPr/>
          </p:nvSpPr>
          <p:spPr bwMode="auto">
            <a:xfrm>
              <a:off x="7" y="464"/>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42" name="Line 39"/>
            <p:cNvSpPr>
              <a:spLocks noChangeShapeType="1"/>
            </p:cNvSpPr>
            <p:nvPr/>
          </p:nvSpPr>
          <p:spPr bwMode="auto">
            <a:xfrm>
              <a:off x="7" y="368"/>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43" name="Line 40"/>
            <p:cNvSpPr>
              <a:spLocks noChangeShapeType="1"/>
            </p:cNvSpPr>
            <p:nvPr/>
          </p:nvSpPr>
          <p:spPr bwMode="auto">
            <a:xfrm>
              <a:off x="7" y="272"/>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44" name="Line 41"/>
            <p:cNvSpPr>
              <a:spLocks noChangeShapeType="1"/>
            </p:cNvSpPr>
            <p:nvPr/>
          </p:nvSpPr>
          <p:spPr bwMode="auto">
            <a:xfrm>
              <a:off x="7" y="176"/>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45" name="Line 42"/>
            <p:cNvSpPr>
              <a:spLocks noChangeShapeType="1"/>
            </p:cNvSpPr>
            <p:nvPr/>
          </p:nvSpPr>
          <p:spPr bwMode="auto">
            <a:xfrm>
              <a:off x="7" y="8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grpSp>
      <p:grpSp>
        <p:nvGrpSpPr>
          <p:cNvPr id="46" name="Group 45"/>
          <p:cNvGrpSpPr>
            <a:grpSpLocks/>
          </p:cNvGrpSpPr>
          <p:nvPr/>
        </p:nvGrpSpPr>
        <p:grpSpPr bwMode="auto">
          <a:xfrm>
            <a:off x="989687" y="2606860"/>
            <a:ext cx="605127" cy="645867"/>
            <a:chOff x="0" y="0"/>
            <a:chExt cx="609" cy="650"/>
          </a:xfrm>
          <a:gradFill>
            <a:gsLst>
              <a:gs pos="100000">
                <a:srgbClr val="33FFFF"/>
              </a:gs>
              <a:gs pos="0">
                <a:srgbClr val="99FFFF"/>
              </a:gs>
              <a:gs pos="100000">
                <a:schemeClr val="accent1">
                  <a:tint val="23500"/>
                  <a:satMod val="160000"/>
                </a:schemeClr>
              </a:gs>
            </a:gsLst>
            <a:lin ang="5400000" scaled="0"/>
          </a:gradFill>
        </p:grpSpPr>
        <p:sp>
          <p:nvSpPr>
            <p:cNvPr id="47" name="Rectangle 44"/>
            <p:cNvSpPr>
              <a:spLocks noChangeArrowheads="1"/>
            </p:cNvSpPr>
            <p:nvPr/>
          </p:nvSpPr>
          <p:spPr bwMode="auto">
            <a:xfrm>
              <a:off x="0" y="0"/>
              <a:ext cx="609" cy="650"/>
            </a:xfrm>
            <a:prstGeom prst="rect">
              <a:avLst/>
            </a:prstGeom>
            <a:grpFill/>
            <a:ln w="28575" cmpd="sng">
              <a:solidFill>
                <a:srgbClr val="11576A"/>
              </a:solidFill>
              <a:miter lim="800000"/>
              <a:headEnd/>
              <a:tailEnd/>
            </a:ln>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48" name="Line 45"/>
            <p:cNvSpPr>
              <a:spLocks noChangeShapeType="1"/>
            </p:cNvSpPr>
            <p:nvPr/>
          </p:nvSpPr>
          <p:spPr bwMode="auto">
            <a:xfrm>
              <a:off x="7" y="56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49" name="Line 46"/>
            <p:cNvSpPr>
              <a:spLocks noChangeShapeType="1"/>
            </p:cNvSpPr>
            <p:nvPr/>
          </p:nvSpPr>
          <p:spPr bwMode="auto">
            <a:xfrm>
              <a:off x="7" y="464"/>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50" name="Line 47"/>
            <p:cNvSpPr>
              <a:spLocks noChangeShapeType="1"/>
            </p:cNvSpPr>
            <p:nvPr/>
          </p:nvSpPr>
          <p:spPr bwMode="auto">
            <a:xfrm>
              <a:off x="7" y="368"/>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51" name="Line 48"/>
            <p:cNvSpPr>
              <a:spLocks noChangeShapeType="1"/>
            </p:cNvSpPr>
            <p:nvPr/>
          </p:nvSpPr>
          <p:spPr bwMode="auto">
            <a:xfrm>
              <a:off x="7" y="272"/>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52" name="Line 49"/>
            <p:cNvSpPr>
              <a:spLocks noChangeShapeType="1"/>
            </p:cNvSpPr>
            <p:nvPr/>
          </p:nvSpPr>
          <p:spPr bwMode="auto">
            <a:xfrm>
              <a:off x="7" y="176"/>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53" name="Line 50"/>
            <p:cNvSpPr>
              <a:spLocks noChangeShapeType="1"/>
            </p:cNvSpPr>
            <p:nvPr/>
          </p:nvSpPr>
          <p:spPr bwMode="auto">
            <a:xfrm>
              <a:off x="7" y="8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grpSp>
      <p:grpSp>
        <p:nvGrpSpPr>
          <p:cNvPr id="54" name="Group 53"/>
          <p:cNvGrpSpPr>
            <a:grpSpLocks/>
          </p:cNvGrpSpPr>
          <p:nvPr/>
        </p:nvGrpSpPr>
        <p:grpSpPr bwMode="auto">
          <a:xfrm>
            <a:off x="989687" y="1955032"/>
            <a:ext cx="605127" cy="645867"/>
            <a:chOff x="0" y="0"/>
            <a:chExt cx="609" cy="650"/>
          </a:xfrm>
          <a:gradFill>
            <a:gsLst>
              <a:gs pos="100000">
                <a:srgbClr val="33FFFF"/>
              </a:gs>
              <a:gs pos="0">
                <a:srgbClr val="99FFFF"/>
              </a:gs>
              <a:gs pos="100000">
                <a:schemeClr val="accent1">
                  <a:tint val="23500"/>
                  <a:satMod val="160000"/>
                </a:schemeClr>
              </a:gs>
            </a:gsLst>
            <a:lin ang="5400000" scaled="0"/>
          </a:gradFill>
        </p:grpSpPr>
        <p:sp>
          <p:nvSpPr>
            <p:cNvPr id="55" name="Rectangle 52"/>
            <p:cNvSpPr>
              <a:spLocks noChangeArrowheads="1"/>
            </p:cNvSpPr>
            <p:nvPr/>
          </p:nvSpPr>
          <p:spPr bwMode="auto">
            <a:xfrm>
              <a:off x="0" y="0"/>
              <a:ext cx="609" cy="650"/>
            </a:xfrm>
            <a:prstGeom prst="rect">
              <a:avLst/>
            </a:prstGeom>
            <a:grpFill/>
            <a:ln w="28575" cmpd="sng">
              <a:solidFill>
                <a:srgbClr val="11576A"/>
              </a:solidFill>
              <a:miter lim="800000"/>
              <a:headEnd/>
              <a:tailEnd/>
            </a:ln>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56" name="Line 53"/>
            <p:cNvSpPr>
              <a:spLocks noChangeShapeType="1"/>
            </p:cNvSpPr>
            <p:nvPr/>
          </p:nvSpPr>
          <p:spPr bwMode="auto">
            <a:xfrm>
              <a:off x="7" y="56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57" name="Line 54"/>
            <p:cNvSpPr>
              <a:spLocks noChangeShapeType="1"/>
            </p:cNvSpPr>
            <p:nvPr/>
          </p:nvSpPr>
          <p:spPr bwMode="auto">
            <a:xfrm>
              <a:off x="7" y="464"/>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58" name="Line 55"/>
            <p:cNvSpPr>
              <a:spLocks noChangeShapeType="1"/>
            </p:cNvSpPr>
            <p:nvPr/>
          </p:nvSpPr>
          <p:spPr bwMode="auto">
            <a:xfrm>
              <a:off x="7" y="368"/>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59" name="Line 56"/>
            <p:cNvSpPr>
              <a:spLocks noChangeShapeType="1"/>
            </p:cNvSpPr>
            <p:nvPr/>
          </p:nvSpPr>
          <p:spPr bwMode="auto">
            <a:xfrm>
              <a:off x="7" y="272"/>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60" name="Line 57"/>
            <p:cNvSpPr>
              <a:spLocks noChangeShapeType="1"/>
            </p:cNvSpPr>
            <p:nvPr/>
          </p:nvSpPr>
          <p:spPr bwMode="auto">
            <a:xfrm>
              <a:off x="7" y="176"/>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61" name="Line 58"/>
            <p:cNvSpPr>
              <a:spLocks noChangeShapeType="1"/>
            </p:cNvSpPr>
            <p:nvPr/>
          </p:nvSpPr>
          <p:spPr bwMode="auto">
            <a:xfrm>
              <a:off x="7" y="8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grpSp>
      <p:sp>
        <p:nvSpPr>
          <p:cNvPr id="63" name="Rectangle 60"/>
          <p:cNvSpPr>
            <a:spLocks noChangeArrowheads="1"/>
          </p:cNvSpPr>
          <p:nvPr/>
        </p:nvSpPr>
        <p:spPr bwMode="auto">
          <a:xfrm>
            <a:off x="3039941" y="3977091"/>
            <a:ext cx="294118" cy="305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7" tIns="44450" rIns="90487" bIns="44450">
            <a:spAutoFit/>
          </a:bodyPr>
          <a:lstStyle/>
          <a:p>
            <a:pPr>
              <a:buFontTx/>
              <a:buNone/>
            </a:pPr>
            <a:r>
              <a:rPr lang="en-US" altLang="zh-CN" sz="1400" b="1" dirty="0">
                <a:solidFill>
                  <a:srgbClr val="11576A"/>
                </a:solidFill>
                <a:latin typeface="微软雅黑" pitchFamily="34" charset="-122"/>
                <a:ea typeface="微软雅黑" pitchFamily="34" charset="-122"/>
                <a:sym typeface="MS PGothic" charset="0"/>
              </a:rPr>
              <a:t>p</a:t>
            </a:r>
            <a:endParaRPr lang="en-US" altLang="zh-CN" sz="1400" b="1" dirty="0">
              <a:solidFill>
                <a:srgbClr val="11576A"/>
              </a:solidFill>
              <a:latin typeface="微软雅黑" pitchFamily="34" charset="-122"/>
              <a:ea typeface="微软雅黑" pitchFamily="34" charset="-122"/>
              <a:cs typeface="MS PGothic" charset="0"/>
              <a:sym typeface="MS PGothic" charset="0"/>
            </a:endParaRPr>
          </a:p>
        </p:txBody>
      </p:sp>
      <p:sp>
        <p:nvSpPr>
          <p:cNvPr id="64" name="Rectangle 61"/>
          <p:cNvSpPr>
            <a:spLocks noChangeArrowheads="1"/>
          </p:cNvSpPr>
          <p:nvPr/>
        </p:nvSpPr>
        <p:spPr bwMode="auto">
          <a:xfrm>
            <a:off x="648123" y="4617882"/>
            <a:ext cx="1285273"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487" tIns="44450" rIns="90487" bIns="44450">
            <a:spAutoFit/>
          </a:bodyPr>
          <a:lstStyle/>
          <a:p>
            <a:pPr algn="ctr">
              <a:buFontTx/>
              <a:buNone/>
            </a:pPr>
            <a:r>
              <a:rPr lang="zh-CN" altLang="en-US" sz="1200" b="1" spc="-100" dirty="0">
                <a:solidFill>
                  <a:srgbClr val="000099"/>
                </a:solidFill>
                <a:latin typeface="微软雅黑" pitchFamily="34" charset="-122"/>
                <a:ea typeface="微软雅黑" pitchFamily="34" charset="-122"/>
                <a:cs typeface="MS PGothic" charset="0"/>
                <a:sym typeface="MS PGothic" charset="0"/>
              </a:rPr>
              <a:t>逻辑地</a:t>
            </a:r>
            <a:endParaRPr lang="en-US" altLang="zh-CN" sz="1200" b="1" spc="-100" dirty="0">
              <a:solidFill>
                <a:srgbClr val="000099"/>
              </a:solidFill>
              <a:latin typeface="微软雅黑" pitchFamily="34" charset="-122"/>
              <a:ea typeface="微软雅黑" pitchFamily="34" charset="-122"/>
              <a:cs typeface="MS PGothic" charset="0"/>
              <a:sym typeface="MS PGothic" charset="0"/>
            </a:endParaRPr>
          </a:p>
          <a:p>
            <a:pPr algn="ctr">
              <a:buFontTx/>
              <a:buNone/>
            </a:pPr>
            <a:r>
              <a:rPr lang="zh-CN" altLang="en-US" sz="1200" b="1" spc="-100" dirty="0">
                <a:solidFill>
                  <a:srgbClr val="000099"/>
                </a:solidFill>
                <a:latin typeface="微软雅黑" pitchFamily="34" charset="-122"/>
                <a:ea typeface="微软雅黑" pitchFamily="34" charset="-122"/>
                <a:cs typeface="MS PGothic" charset="0"/>
                <a:sym typeface="MS PGothic" charset="0"/>
              </a:rPr>
              <a:t>址空间</a:t>
            </a:r>
            <a:endParaRPr lang="en-US" altLang="zh-CN" sz="1200" b="1" spc="-100" dirty="0">
              <a:solidFill>
                <a:srgbClr val="000099"/>
              </a:solidFill>
              <a:latin typeface="微软雅黑" pitchFamily="34" charset="-122"/>
              <a:ea typeface="微软雅黑" pitchFamily="34" charset="-122"/>
              <a:cs typeface="MS PGothic" charset="0"/>
              <a:sym typeface="MS PGothic" charset="0"/>
            </a:endParaRPr>
          </a:p>
        </p:txBody>
      </p:sp>
      <p:sp>
        <p:nvSpPr>
          <p:cNvPr id="108" name="Rectangle 104"/>
          <p:cNvSpPr>
            <a:spLocks noChangeArrowheads="1"/>
          </p:cNvSpPr>
          <p:nvPr/>
        </p:nvSpPr>
        <p:spPr bwMode="auto">
          <a:xfrm>
            <a:off x="2815037" y="2772457"/>
            <a:ext cx="261289" cy="243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r>
              <a:rPr lang="en-US" altLang="zh-CN" sz="1000" b="1" dirty="0">
                <a:solidFill>
                  <a:srgbClr val="11576A"/>
                </a:solidFill>
                <a:latin typeface="微软雅黑" pitchFamily="34" charset="-122"/>
                <a:ea typeface="微软雅黑" pitchFamily="34" charset="-122"/>
                <a:sym typeface="MS PGothic" charset="0"/>
              </a:rPr>
              <a:t>1</a:t>
            </a:r>
          </a:p>
        </p:txBody>
      </p:sp>
      <p:sp>
        <p:nvSpPr>
          <p:cNvPr id="109" name="Rectangle 105"/>
          <p:cNvSpPr>
            <a:spLocks noChangeArrowheads="1"/>
          </p:cNvSpPr>
          <p:nvPr/>
        </p:nvSpPr>
        <p:spPr bwMode="auto">
          <a:xfrm>
            <a:off x="1861095" y="2785157"/>
            <a:ext cx="339836" cy="243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r>
              <a:rPr lang="en-US" altLang="zh-CN" sz="1000" b="1" dirty="0">
                <a:solidFill>
                  <a:srgbClr val="00FF00"/>
                </a:solidFill>
                <a:latin typeface="微软雅黑" pitchFamily="34" charset="-122"/>
                <a:ea typeface="微软雅黑" pitchFamily="34" charset="-122"/>
                <a:sym typeface="MS PGothic" charset="0"/>
              </a:rPr>
              <a:t>20</a:t>
            </a:r>
          </a:p>
        </p:txBody>
      </p:sp>
      <p:sp>
        <p:nvSpPr>
          <p:cNvPr id="110" name="Rectangle 106"/>
          <p:cNvSpPr>
            <a:spLocks noChangeArrowheads="1"/>
          </p:cNvSpPr>
          <p:nvPr/>
        </p:nvSpPr>
        <p:spPr bwMode="auto">
          <a:xfrm>
            <a:off x="2303094" y="2778807"/>
            <a:ext cx="261289" cy="243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pPr>
              <a:buFontTx/>
              <a:buNone/>
            </a:pPr>
            <a:r>
              <a:rPr lang="en-US" altLang="zh-CN" sz="1000" b="1" dirty="0">
                <a:solidFill>
                  <a:srgbClr val="11576A"/>
                </a:solidFill>
                <a:latin typeface="微软雅黑" pitchFamily="34" charset="-122"/>
                <a:ea typeface="微软雅黑" pitchFamily="34" charset="-122"/>
                <a:sym typeface="MS PGothic" charset="0"/>
              </a:rPr>
              <a:t>9</a:t>
            </a:r>
          </a:p>
        </p:txBody>
      </p:sp>
      <p:sp>
        <p:nvSpPr>
          <p:cNvPr id="111" name="Rectangle 107"/>
          <p:cNvSpPr>
            <a:spLocks noChangeArrowheads="1"/>
          </p:cNvSpPr>
          <p:nvPr/>
        </p:nvSpPr>
        <p:spPr bwMode="auto">
          <a:xfrm>
            <a:off x="1951904" y="2672441"/>
            <a:ext cx="93402" cy="143084"/>
          </a:xfrm>
          <a:prstGeom prst="rect">
            <a:avLst/>
          </a:prstGeom>
          <a:solidFill>
            <a:srgbClr val="00FF00"/>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112" name="Rectangle 108"/>
          <p:cNvSpPr>
            <a:spLocks noChangeArrowheads="1"/>
          </p:cNvSpPr>
          <p:nvPr/>
        </p:nvSpPr>
        <p:spPr bwMode="auto">
          <a:xfrm>
            <a:off x="2055243" y="2672441"/>
            <a:ext cx="93402" cy="143084"/>
          </a:xfrm>
          <a:prstGeom prst="rect">
            <a:avLst/>
          </a:prstGeom>
          <a:solidFill>
            <a:srgbClr val="00FF00"/>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113" name="Rectangle 109"/>
          <p:cNvSpPr>
            <a:spLocks noChangeArrowheads="1"/>
          </p:cNvSpPr>
          <p:nvPr/>
        </p:nvSpPr>
        <p:spPr bwMode="auto">
          <a:xfrm>
            <a:off x="2157588" y="2672441"/>
            <a:ext cx="93402" cy="143084"/>
          </a:xfrm>
          <a:prstGeom prst="rect">
            <a:avLst/>
          </a:prstGeom>
          <a:solidFill>
            <a:srgbClr val="00FF00"/>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114" name="Rectangle 110"/>
          <p:cNvSpPr>
            <a:spLocks noChangeArrowheads="1"/>
          </p:cNvSpPr>
          <p:nvPr/>
        </p:nvSpPr>
        <p:spPr bwMode="auto">
          <a:xfrm>
            <a:off x="2574917" y="2672441"/>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115" name="Rectangle 111"/>
          <p:cNvSpPr>
            <a:spLocks noChangeArrowheads="1"/>
          </p:cNvSpPr>
          <p:nvPr/>
        </p:nvSpPr>
        <p:spPr bwMode="auto">
          <a:xfrm>
            <a:off x="2678256" y="2672441"/>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116" name="Rectangle 112"/>
          <p:cNvSpPr>
            <a:spLocks noChangeArrowheads="1"/>
          </p:cNvSpPr>
          <p:nvPr/>
        </p:nvSpPr>
        <p:spPr bwMode="auto">
          <a:xfrm>
            <a:off x="2780600" y="2672441"/>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117" name="Rectangle 113"/>
          <p:cNvSpPr>
            <a:spLocks noChangeArrowheads="1"/>
          </p:cNvSpPr>
          <p:nvPr/>
        </p:nvSpPr>
        <p:spPr bwMode="auto">
          <a:xfrm>
            <a:off x="2883939" y="2672441"/>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118" name="Rectangle 114"/>
          <p:cNvSpPr>
            <a:spLocks noChangeArrowheads="1"/>
          </p:cNvSpPr>
          <p:nvPr/>
        </p:nvSpPr>
        <p:spPr bwMode="auto">
          <a:xfrm>
            <a:off x="2117708" y="2779714"/>
            <a:ext cx="339836" cy="243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pPr>
              <a:buFontTx/>
              <a:buNone/>
            </a:pPr>
            <a:r>
              <a:rPr lang="en-US" altLang="zh-CN" sz="1000" b="1" dirty="0">
                <a:solidFill>
                  <a:srgbClr val="00FF00"/>
                </a:solidFill>
                <a:latin typeface="微软雅黑" pitchFamily="34" charset="-122"/>
                <a:ea typeface="微软雅黑" pitchFamily="34" charset="-122"/>
                <a:sym typeface="MS PGothic" charset="0"/>
              </a:rPr>
              <a:t>10</a:t>
            </a:r>
            <a:endParaRPr lang="en-US" altLang="zh-CN" sz="1000" b="1" dirty="0">
              <a:solidFill>
                <a:srgbClr val="00FF00"/>
              </a:solidFill>
              <a:latin typeface="微软雅黑" pitchFamily="34" charset="-122"/>
              <a:ea typeface="微软雅黑" pitchFamily="34" charset="-122"/>
              <a:cs typeface="MS PGothic" charset="0"/>
              <a:sym typeface="MS PGothic" charset="0"/>
            </a:endParaRPr>
          </a:p>
        </p:txBody>
      </p:sp>
      <p:sp>
        <p:nvSpPr>
          <p:cNvPr id="119" name="Rectangle 115"/>
          <p:cNvSpPr>
            <a:spLocks noChangeArrowheads="1"/>
          </p:cNvSpPr>
          <p:nvPr/>
        </p:nvSpPr>
        <p:spPr bwMode="auto">
          <a:xfrm>
            <a:off x="2260927" y="2672441"/>
            <a:ext cx="93402" cy="143084"/>
          </a:xfrm>
          <a:prstGeom prst="rect">
            <a:avLst/>
          </a:prstGeom>
          <a:solidFill>
            <a:srgbClr val="00FF00"/>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120" name="Rectangle 116"/>
          <p:cNvSpPr>
            <a:spLocks noChangeArrowheads="1"/>
          </p:cNvSpPr>
          <p:nvPr/>
        </p:nvSpPr>
        <p:spPr bwMode="auto">
          <a:xfrm>
            <a:off x="2364265" y="2672441"/>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121" name="Rectangle 117"/>
          <p:cNvSpPr>
            <a:spLocks noChangeArrowheads="1"/>
          </p:cNvSpPr>
          <p:nvPr/>
        </p:nvSpPr>
        <p:spPr bwMode="auto">
          <a:xfrm>
            <a:off x="2467604" y="2672441"/>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122" name="Rectangle 118"/>
          <p:cNvSpPr>
            <a:spLocks noChangeArrowheads="1"/>
          </p:cNvSpPr>
          <p:nvPr/>
        </p:nvSpPr>
        <p:spPr bwMode="auto">
          <a:xfrm>
            <a:off x="2042326" y="2400401"/>
            <a:ext cx="294118" cy="305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7" tIns="44450" rIns="90487" bIns="44450">
            <a:spAutoFit/>
          </a:bodyPr>
          <a:lstStyle/>
          <a:p>
            <a:pPr>
              <a:buFontTx/>
              <a:buNone/>
            </a:pPr>
            <a:r>
              <a:rPr lang="en-US" altLang="zh-CN" sz="1400" b="1" dirty="0">
                <a:solidFill>
                  <a:schemeClr val="hlink"/>
                </a:solidFill>
                <a:latin typeface="微软雅黑" pitchFamily="34" charset="-122"/>
                <a:ea typeface="微软雅黑" pitchFamily="34" charset="-122"/>
                <a:sym typeface="MS PGothic" charset="0"/>
              </a:rPr>
              <a:t>p</a:t>
            </a:r>
            <a:endParaRPr lang="en-US" altLang="zh-CN" sz="1400" b="1" dirty="0">
              <a:latin typeface="微软雅黑" pitchFamily="34" charset="-122"/>
              <a:ea typeface="微软雅黑" pitchFamily="34" charset="-122"/>
              <a:cs typeface="MS PGothic" charset="0"/>
              <a:sym typeface="MS PGothic" charset="0"/>
            </a:endParaRPr>
          </a:p>
        </p:txBody>
      </p:sp>
      <p:sp>
        <p:nvSpPr>
          <p:cNvPr id="123" name="Rectangle 119"/>
          <p:cNvSpPr>
            <a:spLocks noChangeArrowheads="1"/>
          </p:cNvSpPr>
          <p:nvPr/>
        </p:nvSpPr>
        <p:spPr bwMode="auto">
          <a:xfrm>
            <a:off x="2566968" y="2400401"/>
            <a:ext cx="294118" cy="305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7" tIns="44450" rIns="90487" bIns="44450">
            <a:spAutoFit/>
          </a:bodyPr>
          <a:lstStyle/>
          <a:p>
            <a:pPr>
              <a:buFontTx/>
              <a:buNone/>
            </a:pPr>
            <a:r>
              <a:rPr lang="en-US" altLang="zh-CN" sz="1400" b="1" dirty="0">
                <a:solidFill>
                  <a:schemeClr val="hlink"/>
                </a:solidFill>
                <a:latin typeface="微软雅黑" pitchFamily="34" charset="-122"/>
                <a:ea typeface="微软雅黑" pitchFamily="34" charset="-122"/>
                <a:sym typeface="MS PGothic" charset="0"/>
              </a:rPr>
              <a:t>o</a:t>
            </a:r>
            <a:endParaRPr lang="en-US" altLang="zh-CN" sz="1400" b="1" dirty="0">
              <a:latin typeface="微软雅黑" pitchFamily="34" charset="-122"/>
              <a:ea typeface="微软雅黑" pitchFamily="34" charset="-122"/>
              <a:cs typeface="MS PGothic" charset="0"/>
              <a:sym typeface="MS PGothic" charset="0"/>
            </a:endParaRPr>
          </a:p>
        </p:txBody>
      </p:sp>
      <p:sp>
        <p:nvSpPr>
          <p:cNvPr id="125" name="Rectangle 121"/>
          <p:cNvSpPr>
            <a:spLocks noChangeArrowheads="1"/>
          </p:cNvSpPr>
          <p:nvPr/>
        </p:nvSpPr>
        <p:spPr bwMode="auto">
          <a:xfrm>
            <a:off x="5600383" y="2785157"/>
            <a:ext cx="261289" cy="243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r>
              <a:rPr lang="en-US" altLang="zh-CN" sz="1000" b="1" dirty="0">
                <a:solidFill>
                  <a:srgbClr val="11576A"/>
                </a:solidFill>
                <a:latin typeface="微软雅黑" pitchFamily="34" charset="-122"/>
                <a:ea typeface="微软雅黑" pitchFamily="34" charset="-122"/>
                <a:sym typeface="MS PGothic" charset="0"/>
              </a:rPr>
              <a:t>1</a:t>
            </a:r>
          </a:p>
        </p:txBody>
      </p:sp>
      <p:sp>
        <p:nvSpPr>
          <p:cNvPr id="126" name="Rectangle 122"/>
          <p:cNvSpPr>
            <a:spLocks noChangeArrowheads="1"/>
          </p:cNvSpPr>
          <p:nvPr/>
        </p:nvSpPr>
        <p:spPr bwMode="auto">
          <a:xfrm>
            <a:off x="4710174" y="2778807"/>
            <a:ext cx="339836" cy="243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pPr>
              <a:buFontTx/>
              <a:buNone/>
            </a:pPr>
            <a:r>
              <a:rPr lang="en-US" altLang="zh-CN" sz="1000" b="1" dirty="0">
                <a:solidFill>
                  <a:srgbClr val="00FF00"/>
                </a:solidFill>
                <a:latin typeface="微软雅黑" pitchFamily="34" charset="-122"/>
                <a:ea typeface="微软雅黑" pitchFamily="34" charset="-122"/>
                <a:sym typeface="MS PGothic" charset="0"/>
              </a:rPr>
              <a:t>16</a:t>
            </a:r>
          </a:p>
        </p:txBody>
      </p:sp>
      <p:sp>
        <p:nvSpPr>
          <p:cNvPr id="127" name="Rectangle 123"/>
          <p:cNvSpPr>
            <a:spLocks noChangeArrowheads="1"/>
          </p:cNvSpPr>
          <p:nvPr/>
        </p:nvSpPr>
        <p:spPr bwMode="auto">
          <a:xfrm>
            <a:off x="5075741" y="2778807"/>
            <a:ext cx="261289" cy="243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pPr>
              <a:buFontTx/>
              <a:buNone/>
            </a:pPr>
            <a:r>
              <a:rPr lang="en-US" altLang="zh-CN" sz="1000" b="1" dirty="0">
                <a:solidFill>
                  <a:srgbClr val="11576A"/>
                </a:solidFill>
                <a:latin typeface="微软雅黑" pitchFamily="34" charset="-122"/>
                <a:ea typeface="微软雅黑" pitchFamily="34" charset="-122"/>
                <a:sym typeface="MS PGothic" charset="0"/>
              </a:rPr>
              <a:t>9</a:t>
            </a:r>
          </a:p>
        </p:txBody>
      </p:sp>
      <p:sp>
        <p:nvSpPr>
          <p:cNvPr id="128" name="Rectangle 124"/>
          <p:cNvSpPr>
            <a:spLocks noChangeArrowheads="1"/>
          </p:cNvSpPr>
          <p:nvPr/>
        </p:nvSpPr>
        <p:spPr bwMode="auto">
          <a:xfrm>
            <a:off x="4923884" y="2670453"/>
            <a:ext cx="93402" cy="143084"/>
          </a:xfrm>
          <a:prstGeom prst="rect">
            <a:avLst/>
          </a:prstGeom>
          <a:solidFill>
            <a:srgbClr val="00FF00"/>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129" name="Rectangle 125"/>
          <p:cNvSpPr>
            <a:spLocks noChangeArrowheads="1"/>
          </p:cNvSpPr>
          <p:nvPr/>
        </p:nvSpPr>
        <p:spPr bwMode="auto">
          <a:xfrm>
            <a:off x="5341214" y="2670453"/>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130" name="Rectangle 126"/>
          <p:cNvSpPr>
            <a:spLocks noChangeArrowheads="1"/>
          </p:cNvSpPr>
          <p:nvPr/>
        </p:nvSpPr>
        <p:spPr bwMode="auto">
          <a:xfrm>
            <a:off x="5444552" y="2670453"/>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131" name="Rectangle 127"/>
          <p:cNvSpPr>
            <a:spLocks noChangeArrowheads="1"/>
          </p:cNvSpPr>
          <p:nvPr/>
        </p:nvSpPr>
        <p:spPr bwMode="auto">
          <a:xfrm>
            <a:off x="5546897" y="2670453"/>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132" name="Rectangle 128"/>
          <p:cNvSpPr>
            <a:spLocks noChangeArrowheads="1"/>
          </p:cNvSpPr>
          <p:nvPr/>
        </p:nvSpPr>
        <p:spPr bwMode="auto">
          <a:xfrm>
            <a:off x="5650236" y="2670453"/>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133" name="Rectangle 129"/>
          <p:cNvSpPr>
            <a:spLocks noChangeArrowheads="1"/>
          </p:cNvSpPr>
          <p:nvPr/>
        </p:nvSpPr>
        <p:spPr bwMode="auto">
          <a:xfrm>
            <a:off x="4903790" y="2773364"/>
            <a:ext cx="339836" cy="243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pPr>
              <a:buFontTx/>
              <a:buNone/>
            </a:pPr>
            <a:r>
              <a:rPr lang="en-US" altLang="zh-CN" sz="1000" b="1" dirty="0">
                <a:solidFill>
                  <a:srgbClr val="00FF00"/>
                </a:solidFill>
                <a:latin typeface="微软雅黑" pitchFamily="34" charset="-122"/>
                <a:ea typeface="微软雅黑" pitchFamily="34" charset="-122"/>
                <a:sym typeface="MS PGothic" charset="0"/>
              </a:rPr>
              <a:t>10</a:t>
            </a:r>
            <a:endParaRPr lang="en-US" altLang="zh-CN" sz="1000" b="1" dirty="0">
              <a:solidFill>
                <a:srgbClr val="00FF00"/>
              </a:solidFill>
              <a:latin typeface="微软雅黑" pitchFamily="34" charset="-122"/>
              <a:ea typeface="微软雅黑" pitchFamily="34" charset="-122"/>
              <a:cs typeface="MS PGothic" charset="0"/>
              <a:sym typeface="MS PGothic" charset="0"/>
            </a:endParaRPr>
          </a:p>
        </p:txBody>
      </p:sp>
      <p:sp>
        <p:nvSpPr>
          <p:cNvPr id="134" name="Rectangle 130"/>
          <p:cNvSpPr>
            <a:spLocks noChangeArrowheads="1"/>
          </p:cNvSpPr>
          <p:nvPr/>
        </p:nvSpPr>
        <p:spPr bwMode="auto">
          <a:xfrm>
            <a:off x="5027223" y="2670453"/>
            <a:ext cx="93402" cy="143084"/>
          </a:xfrm>
          <a:prstGeom prst="rect">
            <a:avLst/>
          </a:prstGeom>
          <a:solidFill>
            <a:srgbClr val="00FF00"/>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135" name="Rectangle 131"/>
          <p:cNvSpPr>
            <a:spLocks noChangeArrowheads="1"/>
          </p:cNvSpPr>
          <p:nvPr/>
        </p:nvSpPr>
        <p:spPr bwMode="auto">
          <a:xfrm>
            <a:off x="5130562" y="2670453"/>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136" name="Rectangle 132"/>
          <p:cNvSpPr>
            <a:spLocks noChangeArrowheads="1"/>
          </p:cNvSpPr>
          <p:nvPr/>
        </p:nvSpPr>
        <p:spPr bwMode="auto">
          <a:xfrm>
            <a:off x="5233900" y="2670453"/>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137" name="Rectangle 133"/>
          <p:cNvSpPr>
            <a:spLocks noChangeArrowheads="1"/>
          </p:cNvSpPr>
          <p:nvPr/>
        </p:nvSpPr>
        <p:spPr bwMode="auto">
          <a:xfrm>
            <a:off x="4943757" y="2419062"/>
            <a:ext cx="294118" cy="305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7" tIns="44450" rIns="90487" bIns="44450">
            <a:spAutoFit/>
          </a:bodyPr>
          <a:lstStyle/>
          <a:p>
            <a:r>
              <a:rPr lang="en-US" altLang="zh-CN" sz="1400" b="1" dirty="0">
                <a:solidFill>
                  <a:schemeClr val="hlink"/>
                </a:solidFill>
                <a:latin typeface="微软雅黑" pitchFamily="34" charset="-122"/>
                <a:ea typeface="微软雅黑" pitchFamily="34" charset="-122"/>
                <a:sym typeface="MS PGothic" charset="0"/>
              </a:rPr>
              <a:t>f</a:t>
            </a:r>
          </a:p>
        </p:txBody>
      </p:sp>
      <p:sp>
        <p:nvSpPr>
          <p:cNvPr id="138" name="Rectangle 134"/>
          <p:cNvSpPr>
            <a:spLocks noChangeArrowheads="1"/>
          </p:cNvSpPr>
          <p:nvPr/>
        </p:nvSpPr>
        <p:spPr bwMode="auto">
          <a:xfrm>
            <a:off x="5333264" y="2419062"/>
            <a:ext cx="294118" cy="305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7" tIns="44450" rIns="90487" bIns="44450">
            <a:spAutoFit/>
          </a:bodyPr>
          <a:lstStyle/>
          <a:p>
            <a:pPr>
              <a:buFontTx/>
              <a:buNone/>
            </a:pPr>
            <a:r>
              <a:rPr lang="en-US" altLang="zh-CN" sz="1400" b="1" dirty="0">
                <a:solidFill>
                  <a:schemeClr val="hlink"/>
                </a:solidFill>
                <a:latin typeface="微软雅黑" pitchFamily="34" charset="-122"/>
                <a:ea typeface="微软雅黑" pitchFamily="34" charset="-122"/>
                <a:sym typeface="MS PGothic" charset="0"/>
              </a:rPr>
              <a:t>o</a:t>
            </a:r>
          </a:p>
        </p:txBody>
      </p:sp>
      <p:sp>
        <p:nvSpPr>
          <p:cNvPr id="139" name="Rectangle 135"/>
          <p:cNvSpPr>
            <a:spLocks noChangeArrowheads="1"/>
          </p:cNvSpPr>
          <p:nvPr/>
        </p:nvSpPr>
        <p:spPr bwMode="auto">
          <a:xfrm>
            <a:off x="5009306" y="3391597"/>
            <a:ext cx="798295" cy="2898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pPr algn="ctr">
              <a:buFontTx/>
              <a:buNone/>
            </a:pPr>
            <a:r>
              <a:rPr lang="zh-CN" altLang="en-US" sz="1300" b="1" spc="-100" dirty="0">
                <a:solidFill>
                  <a:srgbClr val="11576A"/>
                </a:solidFill>
                <a:latin typeface="微软雅黑" pitchFamily="34" charset="-122"/>
                <a:ea typeface="微软雅黑" pitchFamily="34" charset="-122"/>
                <a:cs typeface="MS PGothic" charset="0"/>
                <a:sym typeface="MS PGothic" charset="0"/>
              </a:rPr>
              <a:t>物理地址</a:t>
            </a:r>
            <a:endParaRPr lang="en-US" altLang="zh-CN" sz="1300" b="1" spc="-100" dirty="0">
              <a:solidFill>
                <a:srgbClr val="11576A"/>
              </a:solidFill>
              <a:latin typeface="微软雅黑" pitchFamily="34" charset="-122"/>
              <a:ea typeface="微软雅黑" pitchFamily="34" charset="-122"/>
              <a:cs typeface="MS PGothic" charset="0"/>
              <a:sym typeface="MS PGothic" charset="0"/>
            </a:endParaRPr>
          </a:p>
        </p:txBody>
      </p:sp>
      <p:sp>
        <p:nvSpPr>
          <p:cNvPr id="140" name="Arc 136"/>
          <p:cNvSpPr>
            <a:spLocks/>
          </p:cNvSpPr>
          <p:nvPr/>
        </p:nvSpPr>
        <p:spPr bwMode="auto">
          <a:xfrm>
            <a:off x="5155402" y="2885080"/>
            <a:ext cx="270270" cy="357711"/>
          </a:xfrm>
          <a:custGeom>
            <a:avLst/>
            <a:gdLst/>
            <a:ahLst/>
            <a:cxnLst/>
            <a:rect l="0" t="0" r="0" b="0"/>
            <a:pathLst/>
          </a:custGeom>
          <a:noFill/>
          <a:ln w="19050" cap="rnd" cmpd="sng">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1400">
              <a:latin typeface="微软雅黑" pitchFamily="34" charset="-122"/>
              <a:ea typeface="微软雅黑" pitchFamily="34" charset="-122"/>
            </a:endParaRPr>
          </a:p>
        </p:txBody>
      </p:sp>
      <p:sp>
        <p:nvSpPr>
          <p:cNvPr id="141" name="Line 137"/>
          <p:cNvSpPr>
            <a:spLocks noChangeShapeType="1"/>
          </p:cNvSpPr>
          <p:nvPr/>
        </p:nvSpPr>
        <p:spPr bwMode="auto">
          <a:xfrm flipH="1">
            <a:off x="2436801" y="2416081"/>
            <a:ext cx="7949" cy="246423"/>
          </a:xfrm>
          <a:prstGeom prst="line">
            <a:avLst/>
          </a:prstGeom>
          <a:noFill/>
          <a:ln w="28575" cmpd="sng">
            <a:solidFill>
              <a:srgbClr val="11576A"/>
            </a:solidFill>
            <a:round/>
            <a:headEnd type="none"/>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143" name="Arc 139"/>
          <p:cNvSpPr>
            <a:spLocks/>
          </p:cNvSpPr>
          <p:nvPr/>
        </p:nvSpPr>
        <p:spPr bwMode="auto">
          <a:xfrm>
            <a:off x="2660370" y="2877131"/>
            <a:ext cx="270270" cy="357711"/>
          </a:xfrm>
          <a:custGeom>
            <a:avLst/>
            <a:gdLst/>
            <a:ahLst/>
            <a:cxnLst/>
            <a:rect l="0" t="0" r="0" b="0"/>
            <a:pathLst/>
          </a:custGeom>
          <a:noFill/>
          <a:ln w="19050" cap="rnd"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1400">
              <a:latin typeface="微软雅黑" pitchFamily="34" charset="-122"/>
              <a:ea typeface="微软雅黑" pitchFamily="34" charset="-122"/>
            </a:endParaRPr>
          </a:p>
        </p:txBody>
      </p:sp>
      <p:sp>
        <p:nvSpPr>
          <p:cNvPr id="144" name="Line 140"/>
          <p:cNvSpPr>
            <a:spLocks noChangeShapeType="1"/>
          </p:cNvSpPr>
          <p:nvPr/>
        </p:nvSpPr>
        <p:spPr bwMode="auto">
          <a:xfrm>
            <a:off x="2126785" y="2900978"/>
            <a:ext cx="0" cy="588235"/>
          </a:xfrm>
          <a:prstGeom prst="line">
            <a:avLst/>
          </a:prstGeom>
          <a:noFill/>
          <a:ln w="28575"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145" name="Arc 141"/>
          <p:cNvSpPr>
            <a:spLocks/>
          </p:cNvSpPr>
          <p:nvPr/>
        </p:nvSpPr>
        <p:spPr bwMode="auto">
          <a:xfrm>
            <a:off x="2127779" y="3505112"/>
            <a:ext cx="270270" cy="246423"/>
          </a:xfrm>
          <a:custGeom>
            <a:avLst/>
            <a:gdLst/>
            <a:ahLst/>
            <a:cxnLst/>
            <a:rect l="0" t="0" r="0" b="0"/>
            <a:pathLst/>
          </a:custGeom>
          <a:noFill/>
          <a:ln w="19050" cap="rnd" cmpd="sng">
            <a:solidFill>
              <a:schemeClr val="folHlink"/>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1400">
              <a:latin typeface="微软雅黑" pitchFamily="34" charset="-122"/>
              <a:ea typeface="微软雅黑" pitchFamily="34" charset="-122"/>
            </a:endParaRPr>
          </a:p>
        </p:txBody>
      </p:sp>
      <p:sp>
        <p:nvSpPr>
          <p:cNvPr id="146" name="Line 142"/>
          <p:cNvSpPr>
            <a:spLocks noChangeShapeType="1"/>
          </p:cNvSpPr>
          <p:nvPr/>
        </p:nvSpPr>
        <p:spPr bwMode="auto">
          <a:xfrm flipV="1">
            <a:off x="3319154" y="3799229"/>
            <a:ext cx="0" cy="612083"/>
          </a:xfrm>
          <a:prstGeom prst="line">
            <a:avLst/>
          </a:prstGeom>
          <a:noFill/>
          <a:ln w="28575" cmpd="sng">
            <a:solidFill>
              <a:srgbClr val="11576A"/>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147" name="Rectangle 143"/>
          <p:cNvSpPr>
            <a:spLocks noChangeArrowheads="1"/>
          </p:cNvSpPr>
          <p:nvPr/>
        </p:nvSpPr>
        <p:spPr bwMode="auto">
          <a:xfrm>
            <a:off x="2192321" y="3228979"/>
            <a:ext cx="798295"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pPr algn="ctr">
              <a:buFontTx/>
              <a:buNone/>
            </a:pPr>
            <a:r>
              <a:rPr lang="zh-CN" altLang="en-US" sz="1200" b="1" dirty="0">
                <a:solidFill>
                  <a:srgbClr val="11576A"/>
                </a:solidFill>
                <a:latin typeface="微软雅黑" pitchFamily="34" charset="-122"/>
                <a:ea typeface="微软雅黑" pitchFamily="34" charset="-122"/>
                <a:cs typeface="MS PGothic" charset="0"/>
                <a:sym typeface="MS PGothic" charset="0"/>
              </a:rPr>
              <a:t>逻辑地址</a:t>
            </a:r>
            <a:endParaRPr lang="en-US" altLang="zh-CN" sz="1200" b="1" dirty="0">
              <a:solidFill>
                <a:srgbClr val="11576A"/>
              </a:solidFill>
              <a:latin typeface="微软雅黑" pitchFamily="34" charset="-122"/>
              <a:ea typeface="微软雅黑" pitchFamily="34" charset="-122"/>
              <a:cs typeface="MS PGothic" charset="0"/>
              <a:sym typeface="MS PGothic" charset="0"/>
            </a:endParaRPr>
          </a:p>
        </p:txBody>
      </p:sp>
      <p:sp>
        <p:nvSpPr>
          <p:cNvPr id="148" name="Arc 144"/>
          <p:cNvSpPr>
            <a:spLocks/>
          </p:cNvSpPr>
          <p:nvPr/>
        </p:nvSpPr>
        <p:spPr bwMode="auto">
          <a:xfrm>
            <a:off x="4885132" y="3608450"/>
            <a:ext cx="143084" cy="127186"/>
          </a:xfrm>
          <a:custGeom>
            <a:avLst/>
            <a:gdLst/>
            <a:ahLst/>
            <a:cxnLst/>
            <a:rect l="0" t="0" r="0" b="0"/>
            <a:pathLst/>
          </a:custGeom>
          <a:noFill/>
          <a:ln w="19050" cap="rnd" cmpd="sng">
            <a:solidFill>
              <a:schemeClr val="folHlink"/>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1400">
              <a:latin typeface="微软雅黑" pitchFamily="34" charset="-122"/>
              <a:ea typeface="微软雅黑" pitchFamily="34" charset="-122"/>
            </a:endParaRPr>
          </a:p>
        </p:txBody>
      </p:sp>
      <p:sp>
        <p:nvSpPr>
          <p:cNvPr id="149" name="Line 145"/>
          <p:cNvSpPr>
            <a:spLocks noChangeShapeType="1"/>
          </p:cNvSpPr>
          <p:nvPr/>
        </p:nvSpPr>
        <p:spPr bwMode="auto">
          <a:xfrm>
            <a:off x="5036165" y="2893029"/>
            <a:ext cx="0" cy="731320"/>
          </a:xfrm>
          <a:prstGeom prst="line">
            <a:avLst/>
          </a:prstGeom>
          <a:noFill/>
          <a:ln w="28575" cmpd="sng">
            <a:solidFill>
              <a:srgbClr val="11576A"/>
            </a:solidFill>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150" name="Line 146"/>
          <p:cNvSpPr>
            <a:spLocks noChangeShapeType="1"/>
          </p:cNvSpPr>
          <p:nvPr/>
        </p:nvSpPr>
        <p:spPr bwMode="auto">
          <a:xfrm flipH="1">
            <a:off x="4567167" y="3739611"/>
            <a:ext cx="329889" cy="0"/>
          </a:xfrm>
          <a:prstGeom prst="line">
            <a:avLst/>
          </a:prstGeom>
          <a:noFill/>
          <a:ln w="28575"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151" name="Arc 147"/>
          <p:cNvSpPr>
            <a:spLocks/>
          </p:cNvSpPr>
          <p:nvPr/>
        </p:nvSpPr>
        <p:spPr bwMode="auto">
          <a:xfrm rot="10800000">
            <a:off x="5322334" y="2186550"/>
            <a:ext cx="79491" cy="79491"/>
          </a:xfrm>
          <a:custGeom>
            <a:avLst/>
            <a:gdLst/>
            <a:ahLst/>
            <a:cxnLst/>
            <a:rect l="0" t="0" r="0" b="0"/>
            <a:pathLst/>
          </a:custGeom>
          <a:noFill/>
          <a:ln w="19050" cap="rnd"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1400">
              <a:latin typeface="微软雅黑" pitchFamily="34" charset="-122"/>
              <a:ea typeface="微软雅黑" pitchFamily="34" charset="-122"/>
            </a:endParaRPr>
          </a:p>
        </p:txBody>
      </p:sp>
      <p:sp>
        <p:nvSpPr>
          <p:cNvPr id="152" name="Arc 148"/>
          <p:cNvSpPr>
            <a:spLocks/>
          </p:cNvSpPr>
          <p:nvPr/>
        </p:nvSpPr>
        <p:spPr bwMode="auto">
          <a:xfrm rot="10800000">
            <a:off x="5249799" y="2182576"/>
            <a:ext cx="73529" cy="83466"/>
          </a:xfrm>
          <a:custGeom>
            <a:avLst/>
            <a:gdLst/>
            <a:ahLst/>
            <a:cxnLst/>
            <a:rect l="0" t="0" r="0" b="0"/>
            <a:pathLst/>
          </a:custGeom>
          <a:noFill/>
          <a:ln w="19050" cap="rnd"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1400">
              <a:latin typeface="微软雅黑" pitchFamily="34" charset="-122"/>
              <a:ea typeface="微软雅黑" pitchFamily="34" charset="-122"/>
            </a:endParaRPr>
          </a:p>
        </p:txBody>
      </p:sp>
      <p:sp>
        <p:nvSpPr>
          <p:cNvPr id="153" name="Arc 149"/>
          <p:cNvSpPr>
            <a:spLocks/>
          </p:cNvSpPr>
          <p:nvPr/>
        </p:nvSpPr>
        <p:spPr bwMode="auto">
          <a:xfrm>
            <a:off x="4933821" y="2266042"/>
            <a:ext cx="114268" cy="111288"/>
          </a:xfrm>
          <a:custGeom>
            <a:avLst/>
            <a:gdLst/>
            <a:ahLst/>
            <a:cxnLst/>
            <a:rect l="0" t="0" r="0" b="0"/>
            <a:pathLst/>
          </a:custGeom>
          <a:noFill/>
          <a:ln w="19050" cap="rnd"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1400">
              <a:latin typeface="微软雅黑" pitchFamily="34" charset="-122"/>
              <a:ea typeface="微软雅黑" pitchFamily="34" charset="-122"/>
            </a:endParaRPr>
          </a:p>
        </p:txBody>
      </p:sp>
      <p:sp>
        <p:nvSpPr>
          <p:cNvPr id="154" name="Arc 151"/>
          <p:cNvSpPr>
            <a:spLocks/>
          </p:cNvSpPr>
          <p:nvPr/>
        </p:nvSpPr>
        <p:spPr bwMode="auto">
          <a:xfrm>
            <a:off x="5605522" y="2266042"/>
            <a:ext cx="114268" cy="111288"/>
          </a:xfrm>
          <a:custGeom>
            <a:avLst/>
            <a:gdLst/>
            <a:ahLst/>
            <a:cxnLst/>
            <a:rect l="0" t="0" r="0" b="0"/>
            <a:pathLst/>
          </a:custGeom>
          <a:noFill/>
          <a:ln w="19050" cap="rnd"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1400">
              <a:latin typeface="微软雅黑" pitchFamily="34" charset="-122"/>
              <a:ea typeface="微软雅黑" pitchFamily="34" charset="-122"/>
            </a:endParaRPr>
          </a:p>
        </p:txBody>
      </p:sp>
      <p:sp>
        <p:nvSpPr>
          <p:cNvPr id="155" name="Line 153"/>
          <p:cNvSpPr>
            <a:spLocks noChangeShapeType="1"/>
          </p:cNvSpPr>
          <p:nvPr/>
        </p:nvSpPr>
        <p:spPr bwMode="auto">
          <a:xfrm flipH="1">
            <a:off x="5584655" y="1501932"/>
            <a:ext cx="540000" cy="0"/>
          </a:xfrm>
          <a:prstGeom prst="line">
            <a:avLst/>
          </a:prstGeom>
          <a:noFill/>
          <a:ln w="28575" cmpd="sng">
            <a:solidFill>
              <a:srgbClr val="11576A"/>
            </a:solidFill>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156" name="Arc 154"/>
          <p:cNvSpPr>
            <a:spLocks/>
          </p:cNvSpPr>
          <p:nvPr/>
        </p:nvSpPr>
        <p:spPr bwMode="auto">
          <a:xfrm rot="10800000">
            <a:off x="5322334" y="1501932"/>
            <a:ext cx="270270" cy="357711"/>
          </a:xfrm>
          <a:custGeom>
            <a:avLst/>
            <a:gdLst/>
            <a:ahLst/>
            <a:cxnLst/>
            <a:rect l="0" t="0" r="0" b="0"/>
            <a:pathLst/>
          </a:custGeom>
          <a:noFill/>
          <a:ln w="19050" cap="rnd"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1400">
              <a:latin typeface="微软雅黑" pitchFamily="34" charset="-122"/>
              <a:ea typeface="微软雅黑" pitchFamily="34" charset="-122"/>
            </a:endParaRPr>
          </a:p>
        </p:txBody>
      </p:sp>
      <p:sp>
        <p:nvSpPr>
          <p:cNvPr id="157" name="Line 155"/>
          <p:cNvSpPr>
            <a:spLocks noChangeShapeType="1"/>
          </p:cNvSpPr>
          <p:nvPr/>
        </p:nvSpPr>
        <p:spPr bwMode="auto">
          <a:xfrm>
            <a:off x="5346705" y="1730705"/>
            <a:ext cx="0" cy="313991"/>
          </a:xfrm>
          <a:prstGeom prst="line">
            <a:avLst/>
          </a:prstGeom>
          <a:noFill/>
          <a:ln w="28575"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158" name="Rectangle 156"/>
          <p:cNvSpPr>
            <a:spLocks noChangeArrowheads="1"/>
          </p:cNvSpPr>
          <p:nvPr/>
        </p:nvSpPr>
        <p:spPr bwMode="auto">
          <a:xfrm>
            <a:off x="4063568" y="3600284"/>
            <a:ext cx="294118" cy="305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7" tIns="44450" rIns="90487" bIns="44450">
            <a:spAutoFit/>
          </a:bodyPr>
          <a:lstStyle/>
          <a:p>
            <a:pPr>
              <a:buFontTx/>
              <a:buNone/>
            </a:pPr>
            <a:r>
              <a:rPr lang="en-US" altLang="zh-CN" sz="1400" b="1" dirty="0">
                <a:solidFill>
                  <a:schemeClr val="bg1"/>
                </a:solidFill>
                <a:latin typeface="微软雅黑" pitchFamily="34" charset="-122"/>
                <a:ea typeface="微软雅黑" pitchFamily="34" charset="-122"/>
                <a:sym typeface="MS PGothic" charset="0"/>
              </a:rPr>
              <a:t>f</a:t>
            </a:r>
            <a:endParaRPr lang="en-US" altLang="zh-CN" sz="1400" dirty="0">
              <a:solidFill>
                <a:schemeClr val="bg1"/>
              </a:solidFill>
              <a:latin typeface="微软雅黑" pitchFamily="34" charset="-122"/>
              <a:ea typeface="微软雅黑" pitchFamily="34" charset="-122"/>
              <a:cs typeface="MS PGothic" charset="0"/>
              <a:sym typeface="MS PGothic" charset="0"/>
            </a:endParaRPr>
          </a:p>
        </p:txBody>
      </p:sp>
      <p:sp>
        <p:nvSpPr>
          <p:cNvPr id="159" name="AutoShape 157"/>
          <p:cNvSpPr>
            <a:spLocks noChangeArrowheads="1"/>
          </p:cNvSpPr>
          <p:nvPr/>
        </p:nvSpPr>
        <p:spPr bwMode="auto">
          <a:xfrm rot="16200000" flipH="1">
            <a:off x="2325513" y="1521798"/>
            <a:ext cx="230525" cy="580286"/>
          </a:xfrm>
          <a:prstGeom prst="rightArrow">
            <a:avLst>
              <a:gd name="adj1" fmla="val 75000"/>
              <a:gd name="adj2" fmla="val 50005"/>
            </a:avLst>
          </a:prstGeom>
          <a:gradFill>
            <a:gsLst>
              <a:gs pos="100000">
                <a:srgbClr val="005072"/>
              </a:gs>
              <a:gs pos="0">
                <a:srgbClr val="0093DD"/>
              </a:gs>
              <a:gs pos="100000">
                <a:schemeClr val="accent1">
                  <a:tint val="23500"/>
                  <a:satMod val="160000"/>
                </a:schemeClr>
              </a:gs>
            </a:gsLst>
            <a:lin ang="5400000" scaled="0"/>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160" name="Rectangle 83"/>
          <p:cNvSpPr>
            <a:spLocks noChangeArrowheads="1"/>
          </p:cNvSpPr>
          <p:nvPr/>
        </p:nvSpPr>
        <p:spPr bwMode="auto">
          <a:xfrm>
            <a:off x="2452699" y="4276177"/>
            <a:ext cx="488871" cy="233506"/>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11576A"/>
            </a:solidFill>
            <a:miter lim="800000"/>
            <a:headEnd/>
            <a:tailEnd/>
          </a:ln>
        </p:spPr>
        <p:txBody>
          <a:bodyPr wrap="none" lIns="90487" tIns="44450" rIns="90487" bIns="44450" anchor="ctr"/>
          <a:lstStyle/>
          <a:p>
            <a:pPr algn="ctr">
              <a:buFontTx/>
              <a:buNone/>
            </a:pPr>
            <a:r>
              <a:rPr lang="en-US" altLang="zh-CN" sz="1400" b="1" dirty="0">
                <a:solidFill>
                  <a:schemeClr val="bg1"/>
                </a:solidFill>
                <a:latin typeface="微软雅黑" pitchFamily="34" charset="-122"/>
                <a:ea typeface="微软雅黑" pitchFamily="34" charset="-122"/>
                <a:cs typeface="MS PGothic" charset="0"/>
                <a:sym typeface="Times" charset="0"/>
              </a:rPr>
              <a:t>PTBR</a:t>
            </a:r>
            <a:endParaRPr lang="en-US" altLang="zh-CN" sz="1400" b="1" dirty="0">
              <a:solidFill>
                <a:schemeClr val="bg1"/>
              </a:solidFill>
              <a:latin typeface="微软雅黑" pitchFamily="34" charset="-122"/>
              <a:ea typeface="微软雅黑" pitchFamily="34" charset="-122"/>
              <a:cs typeface="MS PGothic" charset="0"/>
              <a:sym typeface="MS PGothic" charset="0"/>
            </a:endParaRPr>
          </a:p>
        </p:txBody>
      </p:sp>
      <p:sp>
        <p:nvSpPr>
          <p:cNvPr id="161" name="Line 84"/>
          <p:cNvSpPr>
            <a:spLocks noChangeShapeType="1"/>
          </p:cNvSpPr>
          <p:nvPr/>
        </p:nvSpPr>
        <p:spPr bwMode="auto">
          <a:xfrm>
            <a:off x="2941570" y="4398395"/>
            <a:ext cx="317965" cy="993"/>
          </a:xfrm>
          <a:prstGeom prst="line">
            <a:avLst/>
          </a:prstGeom>
          <a:noFill/>
          <a:ln w="28575" cmpd="sng">
            <a:solidFill>
              <a:srgbClr val="11576A"/>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162" name="TextBox 171"/>
          <p:cNvSpPr>
            <a:spLocks noChangeArrowheads="1"/>
          </p:cNvSpPr>
          <p:nvPr/>
        </p:nvSpPr>
        <p:spPr bwMode="auto">
          <a:xfrm>
            <a:off x="4026285" y="2177607"/>
            <a:ext cx="69281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buFontTx/>
              <a:buNone/>
            </a:pPr>
            <a:r>
              <a:rPr lang="en-US" altLang="zh-CN" sz="1400" b="1" dirty="0">
                <a:solidFill>
                  <a:srgbClr val="11576A"/>
                </a:solidFill>
                <a:latin typeface="微软雅黑" pitchFamily="34" charset="-122"/>
                <a:ea typeface="微软雅黑" pitchFamily="34" charset="-122"/>
                <a:cs typeface="MS PGothic" charset="0"/>
                <a:sym typeface="Times New Roman" charset="0"/>
              </a:rPr>
              <a:t>MMU</a:t>
            </a:r>
            <a:endParaRPr lang="en-US" altLang="zh-CN" sz="1400" dirty="0">
              <a:solidFill>
                <a:srgbClr val="11576A"/>
              </a:solidFill>
              <a:latin typeface="微软雅黑" pitchFamily="34" charset="-122"/>
              <a:ea typeface="微软雅黑" pitchFamily="34" charset="-122"/>
              <a:cs typeface="MS PGothic" charset="0"/>
              <a:sym typeface="MS PGothic" charset="0"/>
            </a:endParaRPr>
          </a:p>
        </p:txBody>
      </p:sp>
      <p:sp>
        <p:nvSpPr>
          <p:cNvPr id="163" name="Rectangle 72"/>
          <p:cNvSpPr>
            <a:spLocks noChangeArrowheads="1"/>
          </p:cNvSpPr>
          <p:nvPr/>
        </p:nvSpPr>
        <p:spPr bwMode="auto">
          <a:xfrm>
            <a:off x="3576630" y="3643320"/>
            <a:ext cx="429253" cy="1907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buFontTx/>
              <a:buNone/>
            </a:pPr>
            <a:r>
              <a:rPr lang="zh-CN" altLang="en-US" sz="1200" b="1" dirty="0">
                <a:solidFill>
                  <a:srgbClr val="FFFF00"/>
                </a:solidFill>
                <a:latin typeface="微软雅黑" pitchFamily="34" charset="-122"/>
                <a:ea typeface="微软雅黑" pitchFamily="34" charset="-122"/>
                <a:cs typeface="MS PGothic" charset="0"/>
                <a:sym typeface="MS PGothic" charset="0"/>
              </a:rPr>
              <a:t>无效</a:t>
            </a:r>
            <a:endParaRPr lang="en-US" altLang="zh-CN" sz="1200" b="1" dirty="0">
              <a:solidFill>
                <a:srgbClr val="FFFF00"/>
              </a:solidFill>
              <a:latin typeface="微软雅黑" pitchFamily="34" charset="-122"/>
              <a:ea typeface="微软雅黑" pitchFamily="34" charset="-122"/>
              <a:cs typeface="MS PGothic" charset="0"/>
              <a:sym typeface="MS PGothic" charset="0"/>
            </a:endParaRPr>
          </a:p>
        </p:txBody>
      </p:sp>
      <p:sp>
        <p:nvSpPr>
          <p:cNvPr id="166" name="Arc 154"/>
          <p:cNvSpPr>
            <a:spLocks noChangeArrowheads="1"/>
          </p:cNvSpPr>
          <p:nvPr/>
        </p:nvSpPr>
        <p:spPr bwMode="auto">
          <a:xfrm rot="10800000">
            <a:off x="5336245" y="1506900"/>
            <a:ext cx="270270" cy="357711"/>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custGeom>
          <a:noFill/>
          <a:ln w="19050" cap="rnd" cmpd="sng">
            <a:solidFill>
              <a:schemeClr val="tx1"/>
            </a:solidFill>
            <a:bevel/>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txBody>
          <a:bodyPr wrap="none" anchor="ctr"/>
          <a:lstStyle/>
          <a:p>
            <a:endParaRPr lang="zh-CN" altLang="en-US" sz="1400">
              <a:solidFill>
                <a:srgbClr val="000099"/>
              </a:solidFill>
              <a:latin typeface="微软雅黑" pitchFamily="34" charset="-122"/>
              <a:ea typeface="微软雅黑" pitchFamily="34" charset="-122"/>
              <a:cs typeface="MS PGothic" charset="0"/>
              <a:sym typeface="Comic Sans MS" charset="0"/>
            </a:endParaRPr>
          </a:p>
        </p:txBody>
      </p:sp>
      <p:sp>
        <p:nvSpPr>
          <p:cNvPr id="167" name="Arc 147"/>
          <p:cNvSpPr>
            <a:spLocks noChangeArrowheads="1"/>
          </p:cNvSpPr>
          <p:nvPr/>
        </p:nvSpPr>
        <p:spPr bwMode="auto">
          <a:xfrm rot="10800000">
            <a:off x="5327303" y="2158729"/>
            <a:ext cx="79491" cy="79491"/>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custGeom>
          <a:noFill/>
          <a:ln w="19050" cap="rnd" cmpd="sng">
            <a:solidFill>
              <a:schemeClr val="tx1"/>
            </a:solidFill>
            <a:bevel/>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txBody>
          <a:bodyPr wrap="none" anchor="ctr"/>
          <a:lstStyle/>
          <a:p>
            <a:endParaRPr lang="zh-CN" altLang="en-US" sz="1400">
              <a:solidFill>
                <a:srgbClr val="000099"/>
              </a:solidFill>
              <a:latin typeface="微软雅黑" pitchFamily="34" charset="-122"/>
              <a:ea typeface="微软雅黑" pitchFamily="34" charset="-122"/>
              <a:cs typeface="MS PGothic" charset="0"/>
              <a:sym typeface="Comic Sans MS" charset="0"/>
            </a:endParaRPr>
          </a:p>
        </p:txBody>
      </p:sp>
      <p:sp>
        <p:nvSpPr>
          <p:cNvPr id="168" name="Arc 148"/>
          <p:cNvSpPr>
            <a:spLocks noChangeArrowheads="1"/>
          </p:cNvSpPr>
          <p:nvPr/>
        </p:nvSpPr>
        <p:spPr bwMode="auto">
          <a:xfrm rot="10800000">
            <a:off x="5254766" y="2154754"/>
            <a:ext cx="73529" cy="83466"/>
          </a:xfrm>
          <a:custGeom>
            <a:avLst/>
            <a:gdLst>
              <a:gd name="T0" fmla="*/ 0 w 21600"/>
              <a:gd name="T1" fmla="*/ 2147483647 h 21598"/>
              <a:gd name="T2" fmla="*/ 2147483647 w 21600"/>
              <a:gd name="T3" fmla="*/ 0 h 21598"/>
              <a:gd name="T4" fmla="*/ 2147483647 w 21600"/>
              <a:gd name="T5" fmla="*/ 2147483647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custGeom>
          <a:noFill/>
          <a:ln w="19050" cap="rnd" cmpd="sng">
            <a:solidFill>
              <a:schemeClr val="tx1"/>
            </a:solidFill>
            <a:bevel/>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txBody>
          <a:bodyPr wrap="none" anchor="ctr"/>
          <a:lstStyle/>
          <a:p>
            <a:endParaRPr lang="zh-CN" altLang="en-US" sz="1400">
              <a:solidFill>
                <a:srgbClr val="000099"/>
              </a:solidFill>
              <a:latin typeface="微软雅黑" pitchFamily="34" charset="-122"/>
              <a:ea typeface="微软雅黑" pitchFamily="34" charset="-122"/>
              <a:cs typeface="MS PGothic" charset="0"/>
              <a:sym typeface="Comic Sans MS" charset="0"/>
            </a:endParaRPr>
          </a:p>
        </p:txBody>
      </p:sp>
      <p:sp>
        <p:nvSpPr>
          <p:cNvPr id="169" name="Arc 149"/>
          <p:cNvSpPr>
            <a:spLocks noChangeArrowheads="1"/>
          </p:cNvSpPr>
          <p:nvPr/>
        </p:nvSpPr>
        <p:spPr bwMode="auto">
          <a:xfrm>
            <a:off x="4938789" y="2238220"/>
            <a:ext cx="114269" cy="111288"/>
          </a:xfrm>
          <a:custGeom>
            <a:avLst/>
            <a:gdLst>
              <a:gd name="T0" fmla="*/ 0 w 21600"/>
              <a:gd name="T1" fmla="*/ 2147483647 h 21599"/>
              <a:gd name="T2" fmla="*/ 2147483647 w 21600"/>
              <a:gd name="T3" fmla="*/ 0 h 21599"/>
              <a:gd name="T4" fmla="*/ 2147483647 w 21600"/>
              <a:gd name="T5" fmla="*/ 2147483647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custGeom>
          <a:noFill/>
          <a:ln w="19050" cap="rnd" cmpd="sng">
            <a:solidFill>
              <a:schemeClr val="tx1"/>
            </a:solidFill>
            <a:bevel/>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txBody>
          <a:bodyPr wrap="none" anchor="ctr"/>
          <a:lstStyle/>
          <a:p>
            <a:endParaRPr lang="zh-CN" altLang="en-US" sz="1400">
              <a:solidFill>
                <a:srgbClr val="000099"/>
              </a:solidFill>
              <a:latin typeface="微软雅黑" pitchFamily="34" charset="-122"/>
              <a:ea typeface="微软雅黑" pitchFamily="34" charset="-122"/>
              <a:cs typeface="MS PGothic" charset="0"/>
              <a:sym typeface="Comic Sans MS" charset="0"/>
            </a:endParaRPr>
          </a:p>
        </p:txBody>
      </p:sp>
      <p:sp>
        <p:nvSpPr>
          <p:cNvPr id="171" name="Arc 151"/>
          <p:cNvSpPr>
            <a:spLocks noChangeArrowheads="1"/>
          </p:cNvSpPr>
          <p:nvPr/>
        </p:nvSpPr>
        <p:spPr bwMode="auto">
          <a:xfrm>
            <a:off x="5610490" y="2238220"/>
            <a:ext cx="114269" cy="111288"/>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custGeom>
          <a:noFill/>
          <a:ln w="19050" cap="rnd" cmpd="sng">
            <a:solidFill>
              <a:schemeClr val="tx1"/>
            </a:solidFill>
            <a:bevel/>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txBody>
          <a:bodyPr wrap="none" anchor="ctr"/>
          <a:lstStyle/>
          <a:p>
            <a:endParaRPr lang="zh-CN" altLang="en-US" sz="1400">
              <a:solidFill>
                <a:srgbClr val="000099"/>
              </a:solidFill>
              <a:latin typeface="微软雅黑" pitchFamily="34" charset="-122"/>
              <a:ea typeface="微软雅黑" pitchFamily="34" charset="-122"/>
              <a:cs typeface="MS PGothic" charset="0"/>
              <a:sym typeface="Comic Sans MS" charset="0"/>
            </a:endParaRPr>
          </a:p>
        </p:txBody>
      </p:sp>
      <p:sp>
        <p:nvSpPr>
          <p:cNvPr id="173" name="Arc 141"/>
          <p:cNvSpPr>
            <a:spLocks noChangeArrowheads="1"/>
          </p:cNvSpPr>
          <p:nvPr/>
        </p:nvSpPr>
        <p:spPr bwMode="auto">
          <a:xfrm>
            <a:off x="2135728" y="3512068"/>
            <a:ext cx="270270" cy="246423"/>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custGeom>
          <a:noFill/>
          <a:ln w="19050" cap="rnd" cmpd="sng">
            <a:solidFill>
              <a:schemeClr val="folHlink"/>
            </a:solidFill>
            <a:bevel/>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txBody>
          <a:bodyPr wrap="none" anchor="ctr"/>
          <a:lstStyle/>
          <a:p>
            <a:endParaRPr lang="zh-CN" altLang="en-US" sz="1400">
              <a:solidFill>
                <a:srgbClr val="000099"/>
              </a:solidFill>
              <a:latin typeface="微软雅黑" pitchFamily="34" charset="-122"/>
              <a:ea typeface="微软雅黑" pitchFamily="34" charset="-122"/>
              <a:cs typeface="MS PGothic" charset="0"/>
              <a:sym typeface="Comic Sans MS" charset="0"/>
            </a:endParaRPr>
          </a:p>
        </p:txBody>
      </p:sp>
      <p:sp>
        <p:nvSpPr>
          <p:cNvPr id="174" name="Arc 144"/>
          <p:cNvSpPr>
            <a:spLocks noChangeArrowheads="1"/>
          </p:cNvSpPr>
          <p:nvPr/>
        </p:nvSpPr>
        <p:spPr bwMode="auto">
          <a:xfrm>
            <a:off x="4890101" y="3630310"/>
            <a:ext cx="143084" cy="127186"/>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custGeom>
          <a:noFill/>
          <a:ln w="19050" cap="rnd" cmpd="sng">
            <a:solidFill>
              <a:schemeClr val="folHlink"/>
            </a:solidFill>
            <a:bevel/>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txBody>
          <a:bodyPr wrap="none" anchor="ctr"/>
          <a:lstStyle/>
          <a:p>
            <a:endParaRPr lang="zh-CN" altLang="en-US" sz="1400">
              <a:solidFill>
                <a:srgbClr val="000099"/>
              </a:solidFill>
              <a:latin typeface="微软雅黑" pitchFamily="34" charset="-122"/>
              <a:ea typeface="微软雅黑" pitchFamily="34" charset="-122"/>
              <a:cs typeface="MS PGothic" charset="0"/>
              <a:sym typeface="Comic Sans MS" charset="0"/>
            </a:endParaRPr>
          </a:p>
        </p:txBody>
      </p:sp>
      <p:sp>
        <p:nvSpPr>
          <p:cNvPr id="185" name="矩形 184"/>
          <p:cNvSpPr/>
          <p:nvPr/>
        </p:nvSpPr>
        <p:spPr>
          <a:xfrm>
            <a:off x="2000232" y="1181090"/>
            <a:ext cx="928694" cy="500066"/>
          </a:xfrm>
          <a:prstGeom prst="rect">
            <a:avLst/>
          </a:prstGeom>
          <a:gradFill>
            <a:gsLst>
              <a:gs pos="100000">
                <a:srgbClr val="33FFFF"/>
              </a:gs>
              <a:gs pos="0">
                <a:srgbClr val="99FFFF"/>
              </a:gs>
              <a:gs pos="100000">
                <a:schemeClr val="accent1">
                  <a:tint val="23500"/>
                  <a:satMod val="160000"/>
                </a:schemeClr>
              </a:gs>
            </a:gsLst>
            <a:lin ang="5400000" scaled="0"/>
          </a:gradFill>
          <a:ln w="28575">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175"/>
          <p:cNvSpPr/>
          <p:nvPr/>
        </p:nvSpPr>
        <p:spPr>
          <a:xfrm>
            <a:off x="1006452" y="3430593"/>
            <a:ext cx="576000" cy="97200"/>
          </a:xfrm>
          <a:prstGeom prst="rect">
            <a:avLst/>
          </a:prstGeom>
          <a:solidFill>
            <a:srgbClr val="C00000"/>
          </a:solidFill>
          <a:ln w="12700">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Rectangle 59"/>
          <p:cNvSpPr>
            <a:spLocks noChangeArrowheads="1"/>
          </p:cNvSpPr>
          <p:nvPr/>
        </p:nvSpPr>
        <p:spPr bwMode="auto">
          <a:xfrm>
            <a:off x="1062014" y="3357564"/>
            <a:ext cx="458458" cy="2282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pPr>
              <a:buFontTx/>
              <a:buNone/>
            </a:pPr>
            <a:r>
              <a:rPr lang="en-US" altLang="zh-CN" sz="900" b="1" dirty="0">
                <a:solidFill>
                  <a:schemeClr val="bg1"/>
                </a:solidFill>
                <a:latin typeface="微软雅黑" pitchFamily="34" charset="-122"/>
                <a:ea typeface="微软雅黑" pitchFamily="34" charset="-122"/>
                <a:sym typeface="Courier New" charset="0"/>
              </a:rPr>
              <a:t>(</a:t>
            </a:r>
            <a:r>
              <a:rPr lang="en-US" altLang="zh-CN" sz="900" b="1" dirty="0" err="1">
                <a:solidFill>
                  <a:schemeClr val="bg1"/>
                </a:solidFill>
                <a:latin typeface="微软雅黑" pitchFamily="34" charset="-122"/>
                <a:ea typeface="微软雅黑" pitchFamily="34" charset="-122"/>
                <a:sym typeface="Courier New" charset="0"/>
              </a:rPr>
              <a:t>p,o</a:t>
            </a:r>
            <a:r>
              <a:rPr lang="en-US" altLang="zh-CN" sz="900" b="1" dirty="0">
                <a:solidFill>
                  <a:schemeClr val="bg1"/>
                </a:solidFill>
                <a:latin typeface="微软雅黑" pitchFamily="34" charset="-122"/>
                <a:ea typeface="微软雅黑" pitchFamily="34" charset="-122"/>
                <a:sym typeface="Courier New" charset="0"/>
              </a:rPr>
              <a:t>)</a:t>
            </a:r>
            <a:endParaRPr lang="en-US" altLang="zh-CN" sz="900" dirty="0">
              <a:solidFill>
                <a:schemeClr val="bg1"/>
              </a:solidFill>
              <a:latin typeface="微软雅黑" pitchFamily="34" charset="-122"/>
              <a:ea typeface="微软雅黑" pitchFamily="34" charset="-122"/>
              <a:cs typeface="MS PGothic" charset="0"/>
              <a:sym typeface="MS PGothic" charset="0"/>
            </a:endParaRPr>
          </a:p>
        </p:txBody>
      </p:sp>
      <p:sp>
        <p:nvSpPr>
          <p:cNvPr id="142" name="Rectangle 138"/>
          <p:cNvSpPr>
            <a:spLocks noChangeArrowheads="1"/>
          </p:cNvSpPr>
          <p:nvPr/>
        </p:nvSpPr>
        <p:spPr bwMode="auto">
          <a:xfrm>
            <a:off x="2055243" y="1123251"/>
            <a:ext cx="771065" cy="445151"/>
          </a:xfrm>
          <a:prstGeom prst="rect">
            <a:avLst/>
          </a:prstGeom>
          <a:noFill/>
          <a:ln w="28575" cmpd="sng">
            <a:noFill/>
            <a:miter lim="800000"/>
            <a:headEnd/>
            <a:tailEnd/>
          </a:ln>
        </p:spPr>
        <p:txBody>
          <a:bodyPr wrap="none" lIns="90487" tIns="44450" rIns="90487" bIns="44450" anchor="ctr"/>
          <a:lstStyle/>
          <a:p>
            <a:pPr algn="ctr">
              <a:buFontTx/>
              <a:buNone/>
            </a:pPr>
            <a:endParaRPr lang="en-US" altLang="zh-CN" sz="1400" dirty="0">
              <a:solidFill>
                <a:srgbClr val="000099"/>
              </a:solidFill>
              <a:latin typeface="微软雅黑" pitchFamily="34" charset="-122"/>
              <a:ea typeface="微软雅黑" pitchFamily="34" charset="-122"/>
              <a:sym typeface="Times" charset="0"/>
            </a:endParaRPr>
          </a:p>
          <a:p>
            <a:pPr algn="ctr">
              <a:buFontTx/>
              <a:buNone/>
            </a:pPr>
            <a:r>
              <a:rPr lang="zh-CN" altLang="en-US" sz="1400" b="1" dirty="0">
                <a:solidFill>
                  <a:srgbClr val="000099"/>
                </a:solidFill>
                <a:latin typeface="微软雅黑" pitchFamily="34" charset="-122"/>
                <a:ea typeface="微软雅黑" pitchFamily="34" charset="-122"/>
                <a:sym typeface="Times" charset="0"/>
              </a:rPr>
              <a:t>程序 </a:t>
            </a:r>
            <a:r>
              <a:rPr lang="en-US" altLang="zh-CN" sz="1400" b="1" dirty="0">
                <a:solidFill>
                  <a:srgbClr val="000099"/>
                </a:solidFill>
                <a:latin typeface="微软雅黑" pitchFamily="34" charset="-122"/>
                <a:ea typeface="微软雅黑" pitchFamily="34" charset="-122"/>
                <a:sym typeface="Times" charset="0"/>
              </a:rPr>
              <a:t>P</a:t>
            </a:r>
            <a:endParaRPr lang="en-US" altLang="zh-CN" sz="1400" b="1" dirty="0">
              <a:latin typeface="微软雅黑" pitchFamily="34" charset="-122"/>
              <a:ea typeface="微软雅黑" pitchFamily="34" charset="-122"/>
              <a:cs typeface="MS PGothic" charset="0"/>
              <a:sym typeface="MS PGothic" charset="0"/>
            </a:endParaRPr>
          </a:p>
        </p:txBody>
      </p:sp>
      <p:sp>
        <p:nvSpPr>
          <p:cNvPr id="186" name="Rectangle 13"/>
          <p:cNvSpPr>
            <a:spLocks noChangeArrowheads="1"/>
          </p:cNvSpPr>
          <p:nvPr/>
        </p:nvSpPr>
        <p:spPr bwMode="auto">
          <a:xfrm>
            <a:off x="6164870" y="1303203"/>
            <a:ext cx="604134" cy="3243244"/>
          </a:xfrm>
          <a:prstGeom prst="rect">
            <a:avLst/>
          </a:prstGeom>
          <a:solidFill>
            <a:schemeClr val="accent1"/>
          </a:solidFill>
          <a:ln w="12700" cmpd="sng">
            <a:solidFill>
              <a:schemeClr val="tx1"/>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Times" charset="0"/>
            </a:endParaRPr>
          </a:p>
        </p:txBody>
      </p:sp>
      <p:sp>
        <p:nvSpPr>
          <p:cNvPr id="187" name="Rectangle 17"/>
          <p:cNvSpPr>
            <a:spLocks noChangeArrowheads="1"/>
          </p:cNvSpPr>
          <p:nvPr/>
        </p:nvSpPr>
        <p:spPr bwMode="auto">
          <a:xfrm>
            <a:off x="6172819" y="1311153"/>
            <a:ext cx="612083" cy="3251193"/>
          </a:xfrm>
          <a:prstGeom prst="rect">
            <a:avLst/>
          </a:prstGeom>
          <a:solidFill>
            <a:srgbClr val="C0FEF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nchor="ctr"/>
          <a:lstStyle/>
          <a:p>
            <a:pPr algn="ctr">
              <a:buFontTx/>
              <a:buNone/>
            </a:pPr>
            <a:endParaRPr lang="en-US" altLang="zh-CN" sz="1400">
              <a:solidFill>
                <a:srgbClr val="000099"/>
              </a:solidFill>
              <a:latin typeface="微软雅黑" pitchFamily="34" charset="-122"/>
              <a:ea typeface="微软雅黑" pitchFamily="34" charset="-122"/>
              <a:sym typeface="MS PGothic" charset="0"/>
            </a:endParaRPr>
          </a:p>
          <a:p>
            <a:pPr algn="ctr">
              <a:buFontTx/>
              <a:buNone/>
            </a:pPr>
            <a:endParaRPr lang="zh-CN" altLang="en-US" sz="1400">
              <a:solidFill>
                <a:srgbClr val="000099"/>
              </a:solidFill>
              <a:latin typeface="微软雅黑" pitchFamily="34" charset="-122"/>
              <a:ea typeface="微软雅黑" pitchFamily="34" charset="-122"/>
              <a:sym typeface="MS PGothic" charset="0"/>
            </a:endParaRPr>
          </a:p>
        </p:txBody>
      </p:sp>
      <p:grpSp>
        <p:nvGrpSpPr>
          <p:cNvPr id="188" name="Group 20"/>
          <p:cNvGrpSpPr>
            <a:grpSpLocks/>
          </p:cNvGrpSpPr>
          <p:nvPr/>
        </p:nvGrpSpPr>
        <p:grpSpPr bwMode="auto">
          <a:xfrm>
            <a:off x="6165864" y="1303203"/>
            <a:ext cx="605127" cy="645867"/>
            <a:chOff x="0" y="0"/>
            <a:chExt cx="609" cy="650"/>
          </a:xfrm>
          <a:gradFill>
            <a:gsLst>
              <a:gs pos="100000">
                <a:srgbClr val="FDD000"/>
              </a:gs>
              <a:gs pos="0">
                <a:srgbClr val="FFF9B1"/>
              </a:gs>
              <a:gs pos="100000">
                <a:schemeClr val="accent1">
                  <a:tint val="23500"/>
                  <a:satMod val="160000"/>
                </a:schemeClr>
              </a:gs>
            </a:gsLst>
            <a:lin ang="5400000" scaled="0"/>
          </a:gradFill>
        </p:grpSpPr>
        <p:sp>
          <p:nvSpPr>
            <p:cNvPr id="189" name="Rectangle 19"/>
            <p:cNvSpPr>
              <a:spLocks noChangeArrowheads="1"/>
            </p:cNvSpPr>
            <p:nvPr/>
          </p:nvSpPr>
          <p:spPr bwMode="auto">
            <a:xfrm>
              <a:off x="0" y="0"/>
              <a:ext cx="609" cy="650"/>
            </a:xfrm>
            <a:prstGeom prst="rect">
              <a:avLst/>
            </a:prstGeom>
            <a:grpFill/>
            <a:ln w="28575" cmpd="sng">
              <a:solidFill>
                <a:srgbClr val="11576A"/>
              </a:solidFill>
              <a:miter lim="800000"/>
              <a:headEnd/>
              <a:tailEnd/>
            </a:ln>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190" name="Line 20"/>
            <p:cNvSpPr>
              <a:spLocks noChangeShapeType="1"/>
            </p:cNvSpPr>
            <p:nvPr/>
          </p:nvSpPr>
          <p:spPr bwMode="auto">
            <a:xfrm>
              <a:off x="7" y="56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191" name="Line 21"/>
            <p:cNvSpPr>
              <a:spLocks noChangeShapeType="1"/>
            </p:cNvSpPr>
            <p:nvPr/>
          </p:nvSpPr>
          <p:spPr bwMode="auto">
            <a:xfrm>
              <a:off x="7" y="464"/>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192" name="Line 22"/>
            <p:cNvSpPr>
              <a:spLocks noChangeShapeType="1"/>
            </p:cNvSpPr>
            <p:nvPr/>
          </p:nvSpPr>
          <p:spPr bwMode="auto">
            <a:xfrm>
              <a:off x="7" y="368"/>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193" name="Line 23"/>
            <p:cNvSpPr>
              <a:spLocks noChangeShapeType="1"/>
            </p:cNvSpPr>
            <p:nvPr/>
          </p:nvSpPr>
          <p:spPr bwMode="auto">
            <a:xfrm>
              <a:off x="7" y="272"/>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194" name="Line 24"/>
            <p:cNvSpPr>
              <a:spLocks noChangeShapeType="1"/>
            </p:cNvSpPr>
            <p:nvPr/>
          </p:nvSpPr>
          <p:spPr bwMode="auto">
            <a:xfrm>
              <a:off x="7" y="176"/>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195" name="Line 25"/>
            <p:cNvSpPr>
              <a:spLocks noChangeShapeType="1"/>
            </p:cNvSpPr>
            <p:nvPr/>
          </p:nvSpPr>
          <p:spPr bwMode="auto">
            <a:xfrm>
              <a:off x="7" y="8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grpSp>
      <p:sp>
        <p:nvSpPr>
          <p:cNvPr id="196" name="Rectangle 26"/>
          <p:cNvSpPr>
            <a:spLocks noChangeArrowheads="1"/>
          </p:cNvSpPr>
          <p:nvPr/>
        </p:nvSpPr>
        <p:spPr bwMode="auto">
          <a:xfrm>
            <a:off x="6172819" y="3433570"/>
            <a:ext cx="612083" cy="95390"/>
          </a:xfrm>
          <a:prstGeom prst="rect">
            <a:avLst/>
          </a:prstGeom>
          <a:solidFill>
            <a:srgbClr val="F39FD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nchor="ctr"/>
          <a:lstStyle/>
          <a:p>
            <a:pPr algn="ctr">
              <a:buFontTx/>
              <a:buNone/>
            </a:pPr>
            <a:endParaRPr lang="en-US" altLang="zh-CN" sz="1400">
              <a:solidFill>
                <a:srgbClr val="000099"/>
              </a:solidFill>
              <a:latin typeface="微软雅黑" pitchFamily="34" charset="-122"/>
              <a:ea typeface="微软雅黑" pitchFamily="34" charset="-122"/>
              <a:sym typeface="MS PGothic" charset="0"/>
            </a:endParaRPr>
          </a:p>
          <a:p>
            <a:pPr algn="ctr">
              <a:buFontTx/>
              <a:buNone/>
            </a:pPr>
            <a:endParaRPr lang="zh-CN" altLang="en-US" sz="1400">
              <a:solidFill>
                <a:srgbClr val="000099"/>
              </a:solidFill>
              <a:latin typeface="微软雅黑" pitchFamily="34" charset="-122"/>
              <a:ea typeface="微软雅黑" pitchFamily="34" charset="-122"/>
              <a:sym typeface="MS PGothic" charset="0"/>
            </a:endParaRPr>
          </a:p>
        </p:txBody>
      </p:sp>
      <p:grpSp>
        <p:nvGrpSpPr>
          <p:cNvPr id="197" name="Group 29"/>
          <p:cNvGrpSpPr>
            <a:grpSpLocks/>
          </p:cNvGrpSpPr>
          <p:nvPr/>
        </p:nvGrpSpPr>
        <p:grpSpPr bwMode="auto">
          <a:xfrm>
            <a:off x="6165864" y="3910517"/>
            <a:ext cx="605127" cy="645867"/>
            <a:chOff x="0" y="0"/>
            <a:chExt cx="609" cy="650"/>
          </a:xfrm>
          <a:gradFill>
            <a:gsLst>
              <a:gs pos="100000">
                <a:srgbClr val="FDD000"/>
              </a:gs>
              <a:gs pos="0">
                <a:srgbClr val="FFF9B1"/>
              </a:gs>
              <a:gs pos="100000">
                <a:schemeClr val="accent1">
                  <a:tint val="23500"/>
                  <a:satMod val="160000"/>
                </a:schemeClr>
              </a:gs>
            </a:gsLst>
            <a:lin ang="5400000" scaled="0"/>
          </a:gradFill>
        </p:grpSpPr>
        <p:sp>
          <p:nvSpPr>
            <p:cNvPr id="198" name="Rectangle 28"/>
            <p:cNvSpPr>
              <a:spLocks noChangeArrowheads="1"/>
            </p:cNvSpPr>
            <p:nvPr/>
          </p:nvSpPr>
          <p:spPr bwMode="auto">
            <a:xfrm>
              <a:off x="0" y="0"/>
              <a:ext cx="609" cy="650"/>
            </a:xfrm>
            <a:prstGeom prst="rect">
              <a:avLst/>
            </a:prstGeom>
            <a:grpFill/>
            <a:ln w="28575" cmpd="sng">
              <a:solidFill>
                <a:srgbClr val="11576A"/>
              </a:solidFill>
              <a:miter lim="800000"/>
              <a:headEnd/>
              <a:tailEnd/>
            </a:ln>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199" name="Line 29"/>
            <p:cNvSpPr>
              <a:spLocks noChangeShapeType="1"/>
            </p:cNvSpPr>
            <p:nvPr/>
          </p:nvSpPr>
          <p:spPr bwMode="auto">
            <a:xfrm>
              <a:off x="7" y="56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200" name="Line 30"/>
            <p:cNvSpPr>
              <a:spLocks noChangeShapeType="1"/>
            </p:cNvSpPr>
            <p:nvPr/>
          </p:nvSpPr>
          <p:spPr bwMode="auto">
            <a:xfrm>
              <a:off x="7" y="464"/>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201" name="Line 31"/>
            <p:cNvSpPr>
              <a:spLocks noChangeShapeType="1"/>
            </p:cNvSpPr>
            <p:nvPr/>
          </p:nvSpPr>
          <p:spPr bwMode="auto">
            <a:xfrm>
              <a:off x="7" y="368"/>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202" name="Line 32"/>
            <p:cNvSpPr>
              <a:spLocks noChangeShapeType="1"/>
            </p:cNvSpPr>
            <p:nvPr/>
          </p:nvSpPr>
          <p:spPr bwMode="auto">
            <a:xfrm>
              <a:off x="7" y="272"/>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203" name="Line 33"/>
            <p:cNvSpPr>
              <a:spLocks noChangeShapeType="1"/>
            </p:cNvSpPr>
            <p:nvPr/>
          </p:nvSpPr>
          <p:spPr bwMode="auto">
            <a:xfrm>
              <a:off x="7" y="176"/>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204" name="Line 34"/>
            <p:cNvSpPr>
              <a:spLocks noChangeShapeType="1"/>
            </p:cNvSpPr>
            <p:nvPr/>
          </p:nvSpPr>
          <p:spPr bwMode="auto">
            <a:xfrm>
              <a:off x="7" y="8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grpSp>
      <p:grpSp>
        <p:nvGrpSpPr>
          <p:cNvPr id="205" name="Group 37"/>
          <p:cNvGrpSpPr>
            <a:grpSpLocks/>
          </p:cNvGrpSpPr>
          <p:nvPr/>
        </p:nvGrpSpPr>
        <p:grpSpPr bwMode="auto">
          <a:xfrm>
            <a:off x="6165864" y="3258689"/>
            <a:ext cx="605127" cy="645867"/>
            <a:chOff x="0" y="0"/>
            <a:chExt cx="609" cy="650"/>
          </a:xfrm>
          <a:gradFill>
            <a:gsLst>
              <a:gs pos="100000">
                <a:srgbClr val="FDD000"/>
              </a:gs>
              <a:gs pos="0">
                <a:srgbClr val="FFF9B1"/>
              </a:gs>
              <a:gs pos="100000">
                <a:schemeClr val="accent1">
                  <a:tint val="23500"/>
                  <a:satMod val="160000"/>
                </a:schemeClr>
              </a:gs>
            </a:gsLst>
            <a:lin ang="5400000" scaled="0"/>
          </a:gradFill>
        </p:grpSpPr>
        <p:sp>
          <p:nvSpPr>
            <p:cNvPr id="206" name="Rectangle 36"/>
            <p:cNvSpPr>
              <a:spLocks noChangeArrowheads="1"/>
            </p:cNvSpPr>
            <p:nvPr/>
          </p:nvSpPr>
          <p:spPr bwMode="auto">
            <a:xfrm>
              <a:off x="0" y="0"/>
              <a:ext cx="609" cy="650"/>
            </a:xfrm>
            <a:prstGeom prst="rect">
              <a:avLst/>
            </a:prstGeom>
            <a:grpFill/>
            <a:ln w="28575" cmpd="sng">
              <a:solidFill>
                <a:srgbClr val="11576A"/>
              </a:solidFill>
              <a:miter lim="800000"/>
              <a:headEnd/>
              <a:tailEnd/>
            </a:ln>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207" name="Line 37"/>
            <p:cNvSpPr>
              <a:spLocks noChangeShapeType="1"/>
            </p:cNvSpPr>
            <p:nvPr/>
          </p:nvSpPr>
          <p:spPr bwMode="auto">
            <a:xfrm>
              <a:off x="7" y="56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208" name="Line 38"/>
            <p:cNvSpPr>
              <a:spLocks noChangeShapeType="1"/>
            </p:cNvSpPr>
            <p:nvPr/>
          </p:nvSpPr>
          <p:spPr bwMode="auto">
            <a:xfrm>
              <a:off x="7" y="464"/>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209" name="Line 39"/>
            <p:cNvSpPr>
              <a:spLocks noChangeShapeType="1"/>
            </p:cNvSpPr>
            <p:nvPr/>
          </p:nvSpPr>
          <p:spPr bwMode="auto">
            <a:xfrm>
              <a:off x="7" y="368"/>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210" name="Line 40"/>
            <p:cNvSpPr>
              <a:spLocks noChangeShapeType="1"/>
            </p:cNvSpPr>
            <p:nvPr/>
          </p:nvSpPr>
          <p:spPr bwMode="auto">
            <a:xfrm>
              <a:off x="7" y="272"/>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211" name="Line 41"/>
            <p:cNvSpPr>
              <a:spLocks noChangeShapeType="1"/>
            </p:cNvSpPr>
            <p:nvPr/>
          </p:nvSpPr>
          <p:spPr bwMode="auto">
            <a:xfrm>
              <a:off x="7" y="176"/>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212" name="Line 42"/>
            <p:cNvSpPr>
              <a:spLocks noChangeShapeType="1"/>
            </p:cNvSpPr>
            <p:nvPr/>
          </p:nvSpPr>
          <p:spPr bwMode="auto">
            <a:xfrm>
              <a:off x="7" y="8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grpSp>
      <p:grpSp>
        <p:nvGrpSpPr>
          <p:cNvPr id="213" name="Group 45"/>
          <p:cNvGrpSpPr>
            <a:grpSpLocks/>
          </p:cNvGrpSpPr>
          <p:nvPr/>
        </p:nvGrpSpPr>
        <p:grpSpPr bwMode="auto">
          <a:xfrm>
            <a:off x="6165864" y="2606860"/>
            <a:ext cx="605127" cy="645867"/>
            <a:chOff x="0" y="0"/>
            <a:chExt cx="609" cy="650"/>
          </a:xfrm>
          <a:gradFill>
            <a:gsLst>
              <a:gs pos="100000">
                <a:srgbClr val="FDD000"/>
              </a:gs>
              <a:gs pos="0">
                <a:srgbClr val="FFF9B1"/>
              </a:gs>
              <a:gs pos="100000">
                <a:schemeClr val="accent1">
                  <a:tint val="23500"/>
                  <a:satMod val="160000"/>
                </a:schemeClr>
              </a:gs>
            </a:gsLst>
            <a:lin ang="5400000" scaled="0"/>
          </a:gradFill>
        </p:grpSpPr>
        <p:sp>
          <p:nvSpPr>
            <p:cNvPr id="214" name="Rectangle 44"/>
            <p:cNvSpPr>
              <a:spLocks noChangeArrowheads="1"/>
            </p:cNvSpPr>
            <p:nvPr/>
          </p:nvSpPr>
          <p:spPr bwMode="auto">
            <a:xfrm>
              <a:off x="0" y="0"/>
              <a:ext cx="609" cy="650"/>
            </a:xfrm>
            <a:prstGeom prst="rect">
              <a:avLst/>
            </a:prstGeom>
            <a:grpFill/>
            <a:ln w="28575" cmpd="sng">
              <a:solidFill>
                <a:srgbClr val="11576A"/>
              </a:solidFill>
              <a:miter lim="800000"/>
              <a:headEnd/>
              <a:tailEnd/>
            </a:ln>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215" name="Line 45"/>
            <p:cNvSpPr>
              <a:spLocks noChangeShapeType="1"/>
            </p:cNvSpPr>
            <p:nvPr/>
          </p:nvSpPr>
          <p:spPr bwMode="auto">
            <a:xfrm>
              <a:off x="7" y="56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216" name="Line 46"/>
            <p:cNvSpPr>
              <a:spLocks noChangeShapeType="1"/>
            </p:cNvSpPr>
            <p:nvPr/>
          </p:nvSpPr>
          <p:spPr bwMode="auto">
            <a:xfrm>
              <a:off x="7" y="464"/>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217" name="Line 47"/>
            <p:cNvSpPr>
              <a:spLocks noChangeShapeType="1"/>
            </p:cNvSpPr>
            <p:nvPr/>
          </p:nvSpPr>
          <p:spPr bwMode="auto">
            <a:xfrm>
              <a:off x="7" y="368"/>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218" name="Line 48"/>
            <p:cNvSpPr>
              <a:spLocks noChangeShapeType="1"/>
            </p:cNvSpPr>
            <p:nvPr/>
          </p:nvSpPr>
          <p:spPr bwMode="auto">
            <a:xfrm>
              <a:off x="7" y="272"/>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219" name="Line 49"/>
            <p:cNvSpPr>
              <a:spLocks noChangeShapeType="1"/>
            </p:cNvSpPr>
            <p:nvPr/>
          </p:nvSpPr>
          <p:spPr bwMode="auto">
            <a:xfrm>
              <a:off x="7" y="176"/>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220" name="Line 50"/>
            <p:cNvSpPr>
              <a:spLocks noChangeShapeType="1"/>
            </p:cNvSpPr>
            <p:nvPr/>
          </p:nvSpPr>
          <p:spPr bwMode="auto">
            <a:xfrm>
              <a:off x="7" y="8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grpSp>
      <p:grpSp>
        <p:nvGrpSpPr>
          <p:cNvPr id="221" name="Group 53"/>
          <p:cNvGrpSpPr>
            <a:grpSpLocks/>
          </p:cNvGrpSpPr>
          <p:nvPr/>
        </p:nvGrpSpPr>
        <p:grpSpPr bwMode="auto">
          <a:xfrm>
            <a:off x="6165864" y="1955032"/>
            <a:ext cx="605127" cy="645867"/>
            <a:chOff x="0" y="0"/>
            <a:chExt cx="609" cy="650"/>
          </a:xfrm>
          <a:gradFill>
            <a:gsLst>
              <a:gs pos="100000">
                <a:srgbClr val="FDD000"/>
              </a:gs>
              <a:gs pos="0">
                <a:srgbClr val="FFF9B1"/>
              </a:gs>
              <a:gs pos="100000">
                <a:schemeClr val="accent1">
                  <a:tint val="23500"/>
                  <a:satMod val="160000"/>
                </a:schemeClr>
              </a:gs>
            </a:gsLst>
            <a:lin ang="5400000" scaled="0"/>
          </a:gradFill>
        </p:grpSpPr>
        <p:sp>
          <p:nvSpPr>
            <p:cNvPr id="222" name="Rectangle 52"/>
            <p:cNvSpPr>
              <a:spLocks noChangeArrowheads="1"/>
            </p:cNvSpPr>
            <p:nvPr/>
          </p:nvSpPr>
          <p:spPr bwMode="auto">
            <a:xfrm>
              <a:off x="0" y="0"/>
              <a:ext cx="609" cy="650"/>
            </a:xfrm>
            <a:prstGeom prst="rect">
              <a:avLst/>
            </a:prstGeom>
            <a:grpFill/>
            <a:ln w="28575" cmpd="sng">
              <a:solidFill>
                <a:srgbClr val="11576A"/>
              </a:solidFill>
              <a:miter lim="800000"/>
              <a:headEnd/>
              <a:tailEnd/>
            </a:ln>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223" name="Line 53"/>
            <p:cNvSpPr>
              <a:spLocks noChangeShapeType="1"/>
            </p:cNvSpPr>
            <p:nvPr/>
          </p:nvSpPr>
          <p:spPr bwMode="auto">
            <a:xfrm>
              <a:off x="7" y="56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224" name="Line 54"/>
            <p:cNvSpPr>
              <a:spLocks noChangeShapeType="1"/>
            </p:cNvSpPr>
            <p:nvPr/>
          </p:nvSpPr>
          <p:spPr bwMode="auto">
            <a:xfrm>
              <a:off x="7" y="464"/>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225" name="Line 55"/>
            <p:cNvSpPr>
              <a:spLocks noChangeShapeType="1"/>
            </p:cNvSpPr>
            <p:nvPr/>
          </p:nvSpPr>
          <p:spPr bwMode="auto">
            <a:xfrm>
              <a:off x="7" y="368"/>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226" name="Line 56"/>
            <p:cNvSpPr>
              <a:spLocks noChangeShapeType="1"/>
            </p:cNvSpPr>
            <p:nvPr/>
          </p:nvSpPr>
          <p:spPr bwMode="auto">
            <a:xfrm>
              <a:off x="7" y="272"/>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227" name="Line 57"/>
            <p:cNvSpPr>
              <a:spLocks noChangeShapeType="1"/>
            </p:cNvSpPr>
            <p:nvPr/>
          </p:nvSpPr>
          <p:spPr bwMode="auto">
            <a:xfrm>
              <a:off x="7" y="176"/>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228" name="Line 58"/>
            <p:cNvSpPr>
              <a:spLocks noChangeShapeType="1"/>
            </p:cNvSpPr>
            <p:nvPr/>
          </p:nvSpPr>
          <p:spPr bwMode="auto">
            <a:xfrm>
              <a:off x="7" y="8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grpSp>
      <p:sp>
        <p:nvSpPr>
          <p:cNvPr id="229" name="矩形 228"/>
          <p:cNvSpPr/>
          <p:nvPr/>
        </p:nvSpPr>
        <p:spPr>
          <a:xfrm>
            <a:off x="6177769" y="1473985"/>
            <a:ext cx="576000" cy="97200"/>
          </a:xfrm>
          <a:prstGeom prst="rect">
            <a:avLst/>
          </a:prstGeom>
          <a:solidFill>
            <a:srgbClr val="C00000"/>
          </a:solidFill>
          <a:ln w="12700">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Rectangle 59"/>
          <p:cNvSpPr>
            <a:spLocks noChangeArrowheads="1"/>
          </p:cNvSpPr>
          <p:nvPr/>
        </p:nvSpPr>
        <p:spPr bwMode="auto">
          <a:xfrm>
            <a:off x="6237302" y="1402547"/>
            <a:ext cx="428001" cy="2282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pPr>
              <a:buFontTx/>
              <a:buNone/>
            </a:pPr>
            <a:r>
              <a:rPr lang="en-US" altLang="zh-CN" sz="900" b="1" dirty="0">
                <a:solidFill>
                  <a:schemeClr val="bg1"/>
                </a:solidFill>
                <a:latin typeface="微软雅黑" pitchFamily="34" charset="-122"/>
                <a:ea typeface="微软雅黑" pitchFamily="34" charset="-122"/>
                <a:sym typeface="Courier New" charset="0"/>
              </a:rPr>
              <a:t>(</a:t>
            </a:r>
            <a:r>
              <a:rPr lang="en-US" altLang="zh-CN" sz="900" b="1" dirty="0" err="1">
                <a:solidFill>
                  <a:schemeClr val="bg1"/>
                </a:solidFill>
                <a:latin typeface="微软雅黑" pitchFamily="34" charset="-122"/>
                <a:ea typeface="微软雅黑" pitchFamily="34" charset="-122"/>
                <a:sym typeface="Courier New" charset="0"/>
              </a:rPr>
              <a:t>f,o</a:t>
            </a:r>
            <a:r>
              <a:rPr lang="en-US" altLang="zh-CN" sz="900" b="1" dirty="0">
                <a:solidFill>
                  <a:schemeClr val="bg1"/>
                </a:solidFill>
                <a:latin typeface="微软雅黑" pitchFamily="34" charset="-122"/>
                <a:ea typeface="微软雅黑" pitchFamily="34" charset="-122"/>
                <a:sym typeface="Courier New" charset="0"/>
              </a:rPr>
              <a:t>)</a:t>
            </a:r>
            <a:endParaRPr lang="en-US" altLang="zh-CN" sz="900" dirty="0">
              <a:solidFill>
                <a:schemeClr val="bg1"/>
              </a:solidFill>
              <a:latin typeface="微软雅黑" pitchFamily="34" charset="-122"/>
              <a:ea typeface="微软雅黑" pitchFamily="34" charset="-122"/>
              <a:cs typeface="MS PGothic" charset="0"/>
              <a:sym typeface="MS PGothic" charset="0"/>
            </a:endParaRPr>
          </a:p>
        </p:txBody>
      </p:sp>
      <p:sp>
        <p:nvSpPr>
          <p:cNvPr id="103" name="Rectangle 99"/>
          <p:cNvSpPr>
            <a:spLocks noChangeArrowheads="1"/>
          </p:cNvSpPr>
          <p:nvPr/>
        </p:nvSpPr>
        <p:spPr bwMode="auto">
          <a:xfrm>
            <a:off x="5991653" y="4607039"/>
            <a:ext cx="974414"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487" tIns="44450" rIns="90487" bIns="44450">
            <a:spAutoFit/>
          </a:bodyPr>
          <a:lstStyle/>
          <a:p>
            <a:pPr algn="ctr">
              <a:buFontTx/>
              <a:buNone/>
            </a:pPr>
            <a:r>
              <a:rPr lang="zh-CN" altLang="en-US" sz="1200" b="1" spc="-100" dirty="0">
                <a:solidFill>
                  <a:schemeClr val="hlink"/>
                </a:solidFill>
                <a:latin typeface="微软雅黑" pitchFamily="34" charset="-122"/>
                <a:ea typeface="微软雅黑" pitchFamily="34" charset="-122"/>
                <a:cs typeface="MS PGothic" charset="0"/>
                <a:sym typeface="MS PGothic" charset="0"/>
              </a:rPr>
              <a:t>物理地</a:t>
            </a:r>
            <a:endParaRPr lang="en-US" altLang="zh-CN" sz="1200" b="1" spc="-100" dirty="0">
              <a:solidFill>
                <a:schemeClr val="hlink"/>
              </a:solidFill>
              <a:latin typeface="微软雅黑" pitchFamily="34" charset="-122"/>
              <a:ea typeface="微软雅黑" pitchFamily="34" charset="-122"/>
              <a:cs typeface="MS PGothic" charset="0"/>
              <a:sym typeface="MS PGothic" charset="0"/>
            </a:endParaRPr>
          </a:p>
          <a:p>
            <a:pPr algn="ctr">
              <a:buFontTx/>
              <a:buNone/>
            </a:pPr>
            <a:r>
              <a:rPr lang="zh-CN" altLang="en-US" sz="1200" b="1" spc="-100" dirty="0">
                <a:solidFill>
                  <a:schemeClr val="hlink"/>
                </a:solidFill>
                <a:latin typeface="微软雅黑" pitchFamily="34" charset="-122"/>
                <a:ea typeface="微软雅黑" pitchFamily="34" charset="-122"/>
                <a:cs typeface="MS PGothic" charset="0"/>
                <a:sym typeface="MS PGothic" charset="0"/>
              </a:rPr>
              <a:t>址空间</a:t>
            </a:r>
            <a:endParaRPr lang="en-US" altLang="zh-CN" sz="1200" b="1" spc="-100" dirty="0">
              <a:latin typeface="微软雅黑" pitchFamily="34" charset="-122"/>
              <a:ea typeface="微软雅黑" pitchFamily="34" charset="-122"/>
              <a:cs typeface="MS PGothic" charset="0"/>
              <a:sym typeface="MS PGothic" charset="0"/>
            </a:endParaRPr>
          </a:p>
        </p:txBody>
      </p:sp>
      <p:sp>
        <p:nvSpPr>
          <p:cNvPr id="231" name="TextBox 230"/>
          <p:cNvSpPr txBox="1"/>
          <p:nvPr/>
        </p:nvSpPr>
        <p:spPr>
          <a:xfrm>
            <a:off x="3290878" y="1142990"/>
            <a:ext cx="1781188" cy="523220"/>
          </a:xfrm>
          <a:prstGeom prst="rect">
            <a:avLst/>
          </a:prstGeom>
          <a:noFill/>
          <a:effectLst/>
        </p:spPr>
        <p:txBody>
          <a:bodyPr wrap="square" rtlCol="0">
            <a:spAutoFit/>
          </a:bodyPr>
          <a:lstStyle/>
          <a:p>
            <a:r>
              <a:rPr lang="zh-CN" altLang="en-US" sz="1400" b="1" dirty="0">
                <a:solidFill>
                  <a:srgbClr val="11576A"/>
                </a:solidFill>
                <a:latin typeface="微软雅黑" pitchFamily="34" charset="-122"/>
                <a:ea typeface="微软雅黑" pitchFamily="34" charset="-122"/>
                <a:cs typeface="宋体" charset="0"/>
              </a:rPr>
              <a:t>页表完成逻辑页号到物理帧号的转换</a:t>
            </a:r>
            <a:endParaRPr lang="en-US" altLang="zh-CN" sz="1400" b="1" dirty="0">
              <a:solidFill>
                <a:srgbClr val="11576A"/>
              </a:solidFill>
              <a:latin typeface="微软雅黑" pitchFamily="34" charset="-122"/>
              <a:ea typeface="微软雅黑" pitchFamily="34" charset="-122"/>
            </a:endParaRPr>
          </a:p>
        </p:txBody>
      </p:sp>
      <p:sp>
        <p:nvSpPr>
          <p:cNvPr id="180" name="弧形 179"/>
          <p:cNvSpPr/>
          <p:nvPr/>
        </p:nvSpPr>
        <p:spPr>
          <a:xfrm rot="10800000">
            <a:off x="2128821" y="3178179"/>
            <a:ext cx="500066" cy="571504"/>
          </a:xfrm>
          <a:prstGeom prst="arc">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1" name="弧形 180"/>
          <p:cNvSpPr/>
          <p:nvPr/>
        </p:nvSpPr>
        <p:spPr>
          <a:xfrm rot="10800000">
            <a:off x="2643175" y="2532062"/>
            <a:ext cx="642942" cy="714380"/>
          </a:xfrm>
          <a:prstGeom prst="arc">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2" name="弧形 181"/>
          <p:cNvSpPr/>
          <p:nvPr/>
        </p:nvSpPr>
        <p:spPr>
          <a:xfrm rot="5400000">
            <a:off x="4822033" y="2566987"/>
            <a:ext cx="642942" cy="714380"/>
          </a:xfrm>
          <a:prstGeom prst="arc">
            <a:avLst/>
          </a:prstGeom>
          <a:ln w="28575">
            <a:solidFill>
              <a:srgbClr val="11576A"/>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4" name="弧形 183"/>
          <p:cNvSpPr/>
          <p:nvPr/>
        </p:nvSpPr>
        <p:spPr>
          <a:xfrm rot="5400000">
            <a:off x="4711553" y="3414718"/>
            <a:ext cx="324000" cy="324000"/>
          </a:xfrm>
          <a:prstGeom prst="arc">
            <a:avLst>
              <a:gd name="adj1" fmla="val 16441907"/>
              <a:gd name="adj2" fmla="val 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srgbClr val="11576A"/>
              </a:solidFill>
            </a:endParaRPr>
          </a:p>
        </p:txBody>
      </p:sp>
      <p:sp>
        <p:nvSpPr>
          <p:cNvPr id="232" name="右大括号 231"/>
          <p:cNvSpPr/>
          <p:nvPr/>
        </p:nvSpPr>
        <p:spPr>
          <a:xfrm rot="-5400000">
            <a:off x="5202242" y="1812920"/>
            <a:ext cx="285752" cy="857256"/>
          </a:xfrm>
          <a:prstGeom prst="rightBrace">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3" name="弧形 232"/>
          <p:cNvSpPr/>
          <p:nvPr/>
        </p:nvSpPr>
        <p:spPr>
          <a:xfrm rot="-5400000">
            <a:off x="5345118" y="1504942"/>
            <a:ext cx="500066" cy="500066"/>
          </a:xfrm>
          <a:prstGeom prst="arc">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 name="组合 1"/>
          <p:cNvGrpSpPr/>
          <p:nvPr/>
        </p:nvGrpSpPr>
        <p:grpSpPr>
          <a:xfrm>
            <a:off x="3338516" y="2033594"/>
            <a:ext cx="1401773" cy="1905713"/>
            <a:chOff x="3338516" y="2033594"/>
            <a:chExt cx="1401773" cy="1905713"/>
          </a:xfrm>
        </p:grpSpPr>
        <p:sp>
          <p:nvSpPr>
            <p:cNvPr id="183" name="Line 142"/>
            <p:cNvSpPr>
              <a:spLocks noChangeShapeType="1"/>
            </p:cNvSpPr>
            <p:nvPr/>
          </p:nvSpPr>
          <p:spPr bwMode="auto">
            <a:xfrm flipV="1">
              <a:off x="3795708" y="2285997"/>
              <a:ext cx="0" cy="1260000"/>
            </a:xfrm>
            <a:prstGeom prst="line">
              <a:avLst/>
            </a:prstGeom>
            <a:noFill/>
            <a:ln w="28575" cmpd="sng">
              <a:solidFill>
                <a:srgbClr val="C00000"/>
              </a:solidFill>
              <a:round/>
              <a:headEnd type="none" w="med" len="me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234" name="椭圆 233"/>
            <p:cNvSpPr/>
            <p:nvPr/>
          </p:nvSpPr>
          <p:spPr>
            <a:xfrm>
              <a:off x="3705221" y="3543307"/>
              <a:ext cx="180000" cy="396000"/>
            </a:xfrm>
            <a:prstGeom prst="ellips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5" name="TextBox 171"/>
            <p:cNvSpPr>
              <a:spLocks noChangeArrowheads="1"/>
            </p:cNvSpPr>
            <p:nvPr/>
          </p:nvSpPr>
          <p:spPr bwMode="auto">
            <a:xfrm>
              <a:off x="3338516" y="2033594"/>
              <a:ext cx="902811"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buFontTx/>
                <a:buNone/>
              </a:pPr>
              <a:r>
                <a:rPr lang="zh-CN" altLang="en-US" sz="1400" b="1" dirty="0">
                  <a:solidFill>
                    <a:srgbClr val="C00000"/>
                  </a:solidFill>
                  <a:latin typeface="微软雅黑" pitchFamily="34" charset="-122"/>
                  <a:ea typeface="微软雅黑" pitchFamily="34" charset="-122"/>
                  <a:cs typeface="MS PGothic" charset="0"/>
                  <a:sym typeface="Times New Roman" charset="0"/>
                </a:rPr>
                <a:t>缺页异常</a:t>
              </a:r>
              <a:endParaRPr lang="en-US" altLang="zh-CN" sz="1400" dirty="0">
                <a:solidFill>
                  <a:srgbClr val="C00000"/>
                </a:solidFill>
                <a:latin typeface="微软雅黑" pitchFamily="34" charset="-122"/>
                <a:ea typeface="微软雅黑" pitchFamily="34" charset="-122"/>
                <a:cs typeface="MS PGothic" charset="0"/>
                <a:sym typeface="MS PGothic" charset="0"/>
              </a:endParaRPr>
            </a:p>
          </p:txBody>
        </p:sp>
        <p:sp>
          <p:nvSpPr>
            <p:cNvPr id="236" name="TextBox 171"/>
            <p:cNvSpPr>
              <a:spLocks noChangeArrowheads="1"/>
            </p:cNvSpPr>
            <p:nvPr/>
          </p:nvSpPr>
          <p:spPr bwMode="auto">
            <a:xfrm>
              <a:off x="3786182" y="2871017"/>
              <a:ext cx="954107"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buFontTx/>
                <a:buNone/>
              </a:pPr>
              <a:r>
                <a:rPr lang="zh-CN" altLang="en-US" sz="1200" b="1" dirty="0">
                  <a:solidFill>
                    <a:srgbClr val="C00000"/>
                  </a:solidFill>
                  <a:latin typeface="微软雅黑" pitchFamily="34" charset="-122"/>
                  <a:ea typeface="微软雅黑" pitchFamily="34" charset="-122"/>
                  <a:cs typeface="MS PGothic" charset="0"/>
                  <a:sym typeface="MS PGothic" charset="0"/>
                </a:rPr>
                <a:t>如不在内存</a:t>
              </a:r>
              <a:endParaRPr lang="en-US" altLang="zh-CN" sz="1200" b="1" dirty="0">
                <a:solidFill>
                  <a:srgbClr val="C00000"/>
                </a:solidFill>
                <a:latin typeface="微软雅黑" pitchFamily="34" charset="-122"/>
                <a:ea typeface="微软雅黑" pitchFamily="34" charset="-122"/>
                <a:cs typeface="MS PGothic" charset="0"/>
                <a:sym typeface="MS PGothic" charset="0"/>
              </a:endParaRPr>
            </a:p>
          </p:txBody>
        </p:sp>
      </p:grpSp>
      <p:sp>
        <p:nvSpPr>
          <p:cNvPr id="237" name="Line 140"/>
          <p:cNvSpPr>
            <a:spLocks noChangeShapeType="1"/>
          </p:cNvSpPr>
          <p:nvPr/>
        </p:nvSpPr>
        <p:spPr bwMode="auto">
          <a:xfrm>
            <a:off x="1704592" y="2877627"/>
            <a:ext cx="0" cy="445152"/>
          </a:xfrm>
          <a:prstGeom prst="line">
            <a:avLst/>
          </a:prstGeom>
          <a:noFill/>
          <a:ln w="28575"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238" name="弧形 237"/>
          <p:cNvSpPr/>
          <p:nvPr/>
        </p:nvSpPr>
        <p:spPr>
          <a:xfrm rot="10800000">
            <a:off x="1205784" y="2968016"/>
            <a:ext cx="500066" cy="571504"/>
          </a:xfrm>
          <a:prstGeom prst="arc">
            <a:avLst>
              <a:gd name="adj1" fmla="val 11699735"/>
              <a:gd name="adj2" fmla="val 14380285"/>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9" name="弧形 238"/>
          <p:cNvSpPr/>
          <p:nvPr/>
        </p:nvSpPr>
        <p:spPr>
          <a:xfrm rot="10800000">
            <a:off x="1691249" y="2702595"/>
            <a:ext cx="500066" cy="571504"/>
          </a:xfrm>
          <a:prstGeom prst="arc">
            <a:avLst>
              <a:gd name="adj1" fmla="val 1356565"/>
              <a:gd name="adj2" fmla="val 5218778"/>
            </a:avLst>
          </a:pr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55030543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fade">
                                      <p:cBhvr>
                                        <p:cTn id="7" dur="500"/>
                                        <p:tgtEl>
                                          <p:spTgt spid="1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1944440" y="214297"/>
            <a:ext cx="5259648" cy="553998"/>
          </a:xfrm>
          <a:prstGeom prst="rect">
            <a:avLst/>
          </a:prstGeom>
          <a:noFill/>
          <a:effectLst/>
        </p:spPr>
        <p:txBody>
          <a:bodyPr wrap="square" rtlCol="0">
            <a:spAutoFit/>
          </a:bodyPr>
          <a:lstStyle/>
          <a:p>
            <a:pPr>
              <a:spcBef>
                <a:spcPct val="50000"/>
              </a:spcBef>
            </a:pPr>
            <a:r>
              <a:rPr lang="zh-CN" altLang="en-US" sz="3000" b="1" dirty="0">
                <a:solidFill>
                  <a:srgbClr val="11576A"/>
                </a:solidFill>
                <a:latin typeface="微软雅黑" pitchFamily="34" charset="-122"/>
                <a:ea typeface="微软雅黑" pitchFamily="34" charset="-122"/>
                <a:sym typeface="MS PGothic" charset="0"/>
              </a:rPr>
              <a:t>虚拟页式存储中的页表项结构</a:t>
            </a:r>
          </a:p>
        </p:txBody>
      </p:sp>
      <p:grpSp>
        <p:nvGrpSpPr>
          <p:cNvPr id="2" name="组合 1"/>
          <p:cNvGrpSpPr/>
          <p:nvPr/>
        </p:nvGrpSpPr>
        <p:grpSpPr>
          <a:xfrm>
            <a:off x="525463" y="710357"/>
            <a:ext cx="7515407" cy="1862672"/>
            <a:chOff x="525463" y="710357"/>
            <a:chExt cx="7515407" cy="1862672"/>
          </a:xfrm>
        </p:grpSpPr>
        <p:sp>
          <p:nvSpPr>
            <p:cNvPr id="82" name="Text Box 44"/>
            <p:cNvSpPr txBox="1">
              <a:spLocks noChangeArrowheads="1"/>
            </p:cNvSpPr>
            <p:nvPr/>
          </p:nvSpPr>
          <p:spPr bwMode="auto">
            <a:xfrm>
              <a:off x="3527426" y="710357"/>
              <a:ext cx="1258888"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lvl1pPr/>
              <a:lvl2pPr/>
              <a:lvl3pPr/>
              <a:lvl4pPr/>
              <a:lvl5pPr/>
              <a:lvl6pPr/>
              <a:lvl7pPr/>
              <a:lvl8pPr/>
              <a:lvl9pPr/>
            </a:lstStyle>
            <a:p>
              <a:r>
                <a:rPr lang="zh-CN" altLang="en-US" sz="2000" b="1" dirty="0">
                  <a:solidFill>
                    <a:srgbClr val="11576A"/>
                  </a:solidFill>
                  <a:latin typeface="微软雅黑" pitchFamily="34" charset="-122"/>
                  <a:ea typeface="微软雅黑" pitchFamily="34" charset="-122"/>
                </a:rPr>
                <a:t>页表表项</a:t>
              </a:r>
              <a:endParaRPr lang="zh-CN" altLang="en-US" sz="2000" dirty="0">
                <a:solidFill>
                  <a:srgbClr val="11576A"/>
                </a:solidFill>
                <a:latin typeface="微软雅黑" pitchFamily="34" charset="-122"/>
                <a:ea typeface="微软雅黑" pitchFamily="34" charset="-122"/>
                <a:cs typeface="MS PGothic" charset="0"/>
              </a:endParaRPr>
            </a:p>
          </p:txBody>
        </p:sp>
        <p:sp>
          <p:nvSpPr>
            <p:cNvPr id="83" name="矩形 82"/>
            <p:cNvSpPr/>
            <p:nvPr/>
          </p:nvSpPr>
          <p:spPr>
            <a:xfrm>
              <a:off x="1214414" y="1699301"/>
              <a:ext cx="1714512" cy="285752"/>
            </a:xfrm>
            <a:prstGeom prst="rect">
              <a:avLst/>
            </a:prstGeom>
            <a:gradFill>
              <a:gsLst>
                <a:gs pos="100000">
                  <a:srgbClr val="33FFFF"/>
                </a:gs>
                <a:gs pos="0">
                  <a:srgbClr val="99FFFF"/>
                </a:gs>
                <a:gs pos="100000">
                  <a:schemeClr val="accent1">
                    <a:tint val="23500"/>
                    <a:satMod val="160000"/>
                  </a:schemeClr>
                </a:gs>
              </a:gsLst>
              <a:lin ang="5400000" scaled="0"/>
            </a:gradFill>
            <a:ln w="28575">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p:nvSpPr>
          <p:spPr>
            <a:xfrm>
              <a:off x="2928926" y="1699301"/>
              <a:ext cx="2448000" cy="285752"/>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p:nvSpPr>
          <p:spPr>
            <a:xfrm>
              <a:off x="5376870" y="1699301"/>
              <a:ext cx="2664000" cy="285752"/>
            </a:xfrm>
            <a:prstGeom prst="rect">
              <a:avLst/>
            </a:prstGeom>
            <a:gradFill>
              <a:gsLst>
                <a:gs pos="100000">
                  <a:srgbClr val="996600"/>
                </a:gs>
                <a:gs pos="0">
                  <a:srgbClr val="FFCC99"/>
                </a:gs>
                <a:gs pos="100000">
                  <a:schemeClr val="accent1">
                    <a:tint val="23500"/>
                    <a:satMod val="160000"/>
                  </a:schemeClr>
                </a:gs>
              </a:gsLst>
              <a:lin ang="5400000" scaled="0"/>
            </a:gradFill>
            <a:ln w="28575">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9" name="直接连接符 88"/>
            <p:cNvCxnSpPr/>
            <p:nvPr/>
          </p:nvCxnSpPr>
          <p:spPr>
            <a:xfrm rot="5400000">
              <a:off x="3238493" y="1842177"/>
              <a:ext cx="285752"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rot="5400000">
              <a:off x="3715538" y="1842177"/>
              <a:ext cx="285752"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rot="5400000">
              <a:off x="4715670" y="1842177"/>
              <a:ext cx="285752"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92" name="Line 41"/>
            <p:cNvSpPr>
              <a:spLocks noChangeShapeType="1"/>
            </p:cNvSpPr>
            <p:nvPr/>
          </p:nvSpPr>
          <p:spPr bwMode="auto">
            <a:xfrm flipV="1">
              <a:off x="1065213" y="1313544"/>
              <a:ext cx="7937" cy="396875"/>
            </a:xfrm>
            <a:prstGeom prst="line">
              <a:avLst/>
            </a:prstGeom>
            <a:noFill/>
            <a:ln w="28575" cmpd="sng">
              <a:solidFill>
                <a:srgbClr val="11576A"/>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endParaRPr lang="zh-CN" altLang="en-US">
                <a:solidFill>
                  <a:srgbClr val="11576A"/>
                </a:solidFill>
                <a:latin typeface="微软雅黑" pitchFamily="34" charset="-122"/>
                <a:ea typeface="微软雅黑" pitchFamily="34" charset="-122"/>
              </a:endParaRPr>
            </a:p>
          </p:txBody>
        </p:sp>
        <p:sp>
          <p:nvSpPr>
            <p:cNvPr id="93" name="Text Box 42"/>
            <p:cNvSpPr txBox="1">
              <a:spLocks noChangeArrowheads="1"/>
            </p:cNvSpPr>
            <p:nvPr/>
          </p:nvSpPr>
          <p:spPr bwMode="auto">
            <a:xfrm>
              <a:off x="525463" y="986519"/>
              <a:ext cx="1005403" cy="338554"/>
            </a:xfrm>
            <a:prstGeom prst="rect">
              <a:avLst/>
            </a:prstGeom>
            <a:noFill/>
            <a:ln>
              <a:noFill/>
            </a:ln>
            <a:effectLst/>
            <a:extLst>
              <a:ext uri="{909E8E84-426E-40dd-AFC4-6F175D3DCCD1}">
                <a14:hiddenFill xmlns="" xmlns:a14="http://schemas.microsoft.com/office/drawing/2010/main">
                  <a:gradFill rotWithShape="0">
                    <a:gsLst>
                      <a:gs pos="0">
                        <a:srgbClr val="ADE7EB"/>
                      </a:gs>
                      <a:gs pos="100000">
                        <a:srgbClr val="FFFFFF"/>
                      </a:gs>
                    </a:gsLst>
                    <a:path path="shape">
                      <a:fillToRect l="50000" t="50000" r="50000" b="50000"/>
                    </a:path>
                  </a:gra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rPr>
                <a:t>逻辑页号</a:t>
              </a:r>
            </a:p>
          </p:txBody>
        </p:sp>
        <p:sp>
          <p:nvSpPr>
            <p:cNvPr id="129" name="Text Box 43"/>
            <p:cNvSpPr txBox="1">
              <a:spLocks noChangeArrowheads="1"/>
            </p:cNvSpPr>
            <p:nvPr/>
          </p:nvSpPr>
          <p:spPr bwMode="auto">
            <a:xfrm>
              <a:off x="967630" y="1675494"/>
              <a:ext cx="260008" cy="400110"/>
            </a:xfrm>
            <a:prstGeom prst="rect">
              <a:avLst/>
            </a:prstGeom>
            <a:noFill/>
            <a:ln>
              <a:noFill/>
            </a:ln>
            <a:effectLst/>
            <a:extLst>
              <a:ext uri="{909E8E84-426E-40dd-AFC4-6F175D3DCCD1}">
                <a14:hiddenFill xmlns="" xmlns:a14="http://schemas.microsoft.com/office/drawing/2010/main">
                  <a:gradFill rotWithShape="0">
                    <a:gsLst>
                      <a:gs pos="0">
                        <a:srgbClr val="ADE7EB"/>
                      </a:gs>
                      <a:gs pos="100000">
                        <a:srgbClr val="FFFFFF"/>
                      </a:gs>
                    </a:gsLst>
                    <a:path path="shape">
                      <a:fillToRect l="50000" t="50000" r="50000" b="50000"/>
                    </a:path>
                  </a:gra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2000" b="1" dirty="0">
                  <a:solidFill>
                    <a:srgbClr val="11576A"/>
                  </a:solidFill>
                  <a:latin typeface="微软雅黑" pitchFamily="34" charset="-122"/>
                  <a:ea typeface="微软雅黑" pitchFamily="34" charset="-122"/>
                </a:rPr>
                <a:t>i</a:t>
              </a:r>
            </a:p>
          </p:txBody>
        </p:sp>
        <p:sp>
          <p:nvSpPr>
            <p:cNvPr id="132" name="Line 37"/>
            <p:cNvSpPr>
              <a:spLocks noChangeShapeType="1"/>
            </p:cNvSpPr>
            <p:nvPr/>
          </p:nvSpPr>
          <p:spPr bwMode="auto">
            <a:xfrm flipV="1">
              <a:off x="3648075" y="1437777"/>
              <a:ext cx="3175" cy="252000"/>
            </a:xfrm>
            <a:prstGeom prst="line">
              <a:avLst/>
            </a:prstGeom>
            <a:noFill/>
            <a:ln w="28575" cmpd="sng">
              <a:solidFill>
                <a:srgbClr val="11576A"/>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endParaRPr lang="zh-CN" altLang="en-US" dirty="0">
                <a:solidFill>
                  <a:srgbClr val="11576A"/>
                </a:solidFill>
                <a:latin typeface="微软雅黑" pitchFamily="34" charset="-122"/>
                <a:ea typeface="微软雅黑" pitchFamily="34" charset="-122"/>
              </a:endParaRPr>
            </a:p>
          </p:txBody>
        </p:sp>
        <p:sp>
          <p:nvSpPr>
            <p:cNvPr id="134" name="矩形 133"/>
            <p:cNvSpPr/>
            <p:nvPr/>
          </p:nvSpPr>
          <p:spPr>
            <a:xfrm>
              <a:off x="3262306" y="1146845"/>
              <a:ext cx="785818" cy="285752"/>
            </a:xfrm>
            <a:prstGeom prst="rect">
              <a:avLst/>
            </a:prstGeom>
            <a:gradFill>
              <a:gsLst>
                <a:gs pos="100000">
                  <a:srgbClr val="11576A"/>
                </a:gs>
                <a:gs pos="0">
                  <a:srgbClr val="0EB1C8"/>
                </a:gs>
              </a:gsLst>
              <a:lin ang="5400000" scaled="0"/>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Text Box 38"/>
            <p:cNvSpPr txBox="1">
              <a:spLocks noChangeArrowheads="1"/>
            </p:cNvSpPr>
            <p:nvPr/>
          </p:nvSpPr>
          <p:spPr bwMode="auto">
            <a:xfrm>
              <a:off x="3244057" y="1124625"/>
              <a:ext cx="792000" cy="341119"/>
            </a:xfrm>
            <a:prstGeom prst="rect">
              <a:avLst/>
            </a:prstGeom>
            <a:noFill/>
            <a:ln w="9525" cmpd="sng">
              <a:noFill/>
              <a:miter lim="800000"/>
              <a:headEnd/>
              <a:tailEnd/>
            </a:ln>
            <a:effectLst/>
            <a:extLst>
              <a:ext uri="{909E8E84-426E-40dd-AFC4-6F175D3DCCD1}">
                <a14:hiddenFill xmlns="" xmlns:a14="http://schemas.microsoft.com/office/drawing/2010/main">
                  <a:gradFill rotWithShape="0">
                    <a:gsLst>
                      <a:gs pos="0">
                        <a:srgbClr val="ADE7EB"/>
                      </a:gs>
                      <a:gs pos="100000">
                        <a:srgbClr val="FFFFFF"/>
                      </a:gs>
                    </a:gsLst>
                    <a:path path="shape">
                      <a:fillToRect l="50000" t="50000" r="50000" b="50000"/>
                    </a:path>
                  </a:gra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lIns="90170" tIns="46990" rIns="90170" bIns="46990">
              <a:spAutoFit/>
            </a:bodyPr>
            <a:lstStyle>
              <a:lvl1pPr/>
              <a:lvl2pPr/>
              <a:lvl3pPr/>
              <a:lvl4pPr/>
              <a:lvl5pPr/>
              <a:lvl6pPr/>
              <a:lvl7pPr/>
              <a:lvl8pPr/>
              <a:lvl9pPr/>
            </a:lstStyle>
            <a:p>
              <a:r>
                <a:rPr lang="zh-CN" altLang="en-US" sz="1600" b="1" dirty="0">
                  <a:solidFill>
                    <a:schemeClr val="bg1"/>
                  </a:solidFill>
                  <a:latin typeface="微软雅黑" pitchFamily="34" charset="-122"/>
                  <a:ea typeface="微软雅黑" pitchFamily="34" charset="-122"/>
                </a:rPr>
                <a:t>修改位</a:t>
              </a:r>
            </a:p>
          </p:txBody>
        </p:sp>
        <p:sp>
          <p:nvSpPr>
            <p:cNvPr id="135" name="Line 37"/>
            <p:cNvSpPr>
              <a:spLocks noChangeShapeType="1"/>
            </p:cNvSpPr>
            <p:nvPr/>
          </p:nvSpPr>
          <p:spPr bwMode="auto">
            <a:xfrm flipV="1">
              <a:off x="5105558" y="1437777"/>
              <a:ext cx="0" cy="252000"/>
            </a:xfrm>
            <a:prstGeom prst="line">
              <a:avLst/>
            </a:prstGeom>
            <a:noFill/>
            <a:ln w="28575" cmpd="sng">
              <a:solidFill>
                <a:srgbClr val="11576A"/>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endParaRPr lang="zh-CN" altLang="en-US" dirty="0">
                <a:solidFill>
                  <a:srgbClr val="11576A"/>
                </a:solidFill>
                <a:latin typeface="微软雅黑" pitchFamily="34" charset="-122"/>
                <a:ea typeface="微软雅黑" pitchFamily="34" charset="-122"/>
              </a:endParaRPr>
            </a:p>
          </p:txBody>
        </p:sp>
        <p:sp>
          <p:nvSpPr>
            <p:cNvPr id="136" name="矩形 135"/>
            <p:cNvSpPr/>
            <p:nvPr/>
          </p:nvSpPr>
          <p:spPr>
            <a:xfrm>
              <a:off x="4719789" y="1146845"/>
              <a:ext cx="785818" cy="285752"/>
            </a:xfrm>
            <a:prstGeom prst="rect">
              <a:avLst/>
            </a:prstGeom>
            <a:gradFill>
              <a:gsLst>
                <a:gs pos="100000">
                  <a:srgbClr val="11576A"/>
                </a:gs>
                <a:gs pos="0">
                  <a:srgbClr val="0EB1C8"/>
                </a:gs>
              </a:gsLst>
              <a:lin ang="5400000" scaled="0"/>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Text Box 38"/>
            <p:cNvSpPr txBox="1">
              <a:spLocks noChangeArrowheads="1"/>
            </p:cNvSpPr>
            <p:nvPr/>
          </p:nvSpPr>
          <p:spPr bwMode="auto">
            <a:xfrm>
              <a:off x="4708683" y="1124625"/>
              <a:ext cx="792000" cy="341119"/>
            </a:xfrm>
            <a:prstGeom prst="rect">
              <a:avLst/>
            </a:prstGeom>
            <a:noFill/>
            <a:ln w="9525" cmpd="sng">
              <a:noFill/>
              <a:miter lim="800000"/>
              <a:headEnd/>
              <a:tailEnd/>
            </a:ln>
            <a:effectLst/>
            <a:extLst>
              <a:ext uri="{909E8E84-426E-40dd-AFC4-6F175D3DCCD1}">
                <a14:hiddenFill xmlns="" xmlns:a14="http://schemas.microsoft.com/office/drawing/2010/main">
                  <a:gradFill rotWithShape="0">
                    <a:gsLst>
                      <a:gs pos="0">
                        <a:srgbClr val="ADE7EB"/>
                      </a:gs>
                      <a:gs pos="100000">
                        <a:srgbClr val="FFFFFF"/>
                      </a:gs>
                    </a:gsLst>
                    <a:path path="shape">
                      <a:fillToRect l="50000" t="50000" r="50000" b="50000"/>
                    </a:path>
                  </a:gra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lIns="90170" tIns="46990" rIns="90170" bIns="46990">
              <a:spAutoFit/>
            </a:bodyPr>
            <a:lstStyle>
              <a:lvl1pPr/>
              <a:lvl2pPr/>
              <a:lvl3pPr/>
              <a:lvl4pPr/>
              <a:lvl5pPr/>
              <a:lvl6pPr/>
              <a:lvl7pPr/>
              <a:lvl8pPr/>
              <a:lvl9pPr/>
            </a:lstStyle>
            <a:p>
              <a:r>
                <a:rPr lang="zh-CN" altLang="en-US" sz="1600" b="1" dirty="0">
                  <a:solidFill>
                    <a:schemeClr val="bg1"/>
                  </a:solidFill>
                  <a:latin typeface="微软雅黑" pitchFamily="34" charset="-122"/>
                  <a:ea typeface="微软雅黑" pitchFamily="34" charset="-122"/>
                </a:rPr>
                <a:t>驻留位</a:t>
              </a:r>
            </a:p>
          </p:txBody>
        </p:sp>
        <p:sp>
          <p:nvSpPr>
            <p:cNvPr id="138" name="Line 37"/>
            <p:cNvSpPr>
              <a:spLocks noChangeShapeType="1"/>
            </p:cNvSpPr>
            <p:nvPr/>
          </p:nvSpPr>
          <p:spPr bwMode="auto">
            <a:xfrm flipV="1">
              <a:off x="4399602" y="1982670"/>
              <a:ext cx="3175" cy="252000"/>
            </a:xfrm>
            <a:prstGeom prst="line">
              <a:avLst/>
            </a:prstGeom>
            <a:noFill/>
            <a:ln w="28575" cmpd="sng">
              <a:solidFill>
                <a:srgbClr val="11576A"/>
              </a:solidFill>
              <a:round/>
              <a:headEnd type="none" w="med" len="med"/>
              <a:tailEnd type="triangle"/>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endParaRPr lang="zh-CN" altLang="en-US" dirty="0">
                <a:solidFill>
                  <a:srgbClr val="11576A"/>
                </a:solidFill>
                <a:latin typeface="微软雅黑" pitchFamily="34" charset="-122"/>
                <a:ea typeface="微软雅黑" pitchFamily="34" charset="-122"/>
              </a:endParaRPr>
            </a:p>
          </p:txBody>
        </p:sp>
        <p:sp>
          <p:nvSpPr>
            <p:cNvPr id="139" name="矩形 138"/>
            <p:cNvSpPr/>
            <p:nvPr/>
          </p:nvSpPr>
          <p:spPr>
            <a:xfrm>
              <a:off x="4006840" y="2235080"/>
              <a:ext cx="785818" cy="285752"/>
            </a:xfrm>
            <a:prstGeom prst="rect">
              <a:avLst/>
            </a:prstGeom>
            <a:gradFill>
              <a:gsLst>
                <a:gs pos="100000">
                  <a:srgbClr val="11576A"/>
                </a:gs>
                <a:gs pos="0">
                  <a:srgbClr val="0EB1C8"/>
                </a:gs>
              </a:gsLst>
              <a:lin ang="5400000" scaled="0"/>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Text Box 38"/>
            <p:cNvSpPr txBox="1">
              <a:spLocks noChangeArrowheads="1"/>
            </p:cNvSpPr>
            <p:nvPr/>
          </p:nvSpPr>
          <p:spPr bwMode="auto">
            <a:xfrm>
              <a:off x="4000496" y="2231910"/>
              <a:ext cx="792000" cy="341119"/>
            </a:xfrm>
            <a:prstGeom prst="rect">
              <a:avLst/>
            </a:prstGeom>
            <a:noFill/>
            <a:ln w="9525" cmpd="sng">
              <a:noFill/>
              <a:miter lim="800000"/>
              <a:headEnd/>
              <a:tailEnd/>
            </a:ln>
            <a:effectLst/>
            <a:extLst>
              <a:ext uri="{909E8E84-426E-40dd-AFC4-6F175D3DCCD1}">
                <a14:hiddenFill xmlns="" xmlns:a14="http://schemas.microsoft.com/office/drawing/2010/main">
                  <a:gradFill rotWithShape="0">
                    <a:gsLst>
                      <a:gs pos="0">
                        <a:srgbClr val="ADE7EB"/>
                      </a:gs>
                      <a:gs pos="100000">
                        <a:srgbClr val="FFFFFF"/>
                      </a:gs>
                    </a:gsLst>
                    <a:path path="shape">
                      <a:fillToRect l="50000" t="50000" r="50000" b="50000"/>
                    </a:path>
                  </a:gra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lIns="90170" tIns="46990" rIns="90170" bIns="46990">
              <a:spAutoFit/>
            </a:bodyPr>
            <a:lstStyle>
              <a:lvl1pPr/>
              <a:lvl2pPr/>
              <a:lvl3pPr/>
              <a:lvl4pPr/>
              <a:lvl5pPr/>
              <a:lvl6pPr/>
              <a:lvl7pPr/>
              <a:lvl8pPr/>
              <a:lvl9pPr/>
            </a:lstStyle>
            <a:p>
              <a:r>
                <a:rPr lang="zh-CN" altLang="en-US" sz="1600" b="1" dirty="0">
                  <a:solidFill>
                    <a:schemeClr val="bg1"/>
                  </a:solidFill>
                  <a:latin typeface="微软雅黑" pitchFamily="34" charset="-122"/>
                  <a:ea typeface="微软雅黑" pitchFamily="34" charset="-122"/>
                </a:rPr>
                <a:t>保护位</a:t>
              </a:r>
            </a:p>
          </p:txBody>
        </p:sp>
        <p:sp>
          <p:nvSpPr>
            <p:cNvPr id="143" name="Line 37"/>
            <p:cNvSpPr>
              <a:spLocks noChangeShapeType="1"/>
            </p:cNvSpPr>
            <p:nvPr/>
          </p:nvSpPr>
          <p:spPr bwMode="auto">
            <a:xfrm flipV="1">
              <a:off x="3185156" y="1982670"/>
              <a:ext cx="0" cy="252000"/>
            </a:xfrm>
            <a:prstGeom prst="line">
              <a:avLst/>
            </a:prstGeom>
            <a:noFill/>
            <a:ln w="28575" cmpd="sng">
              <a:solidFill>
                <a:srgbClr val="11576A"/>
              </a:solidFill>
              <a:round/>
              <a:headEnd type="none" w="med" len="med"/>
              <a:tailEnd type="triangle"/>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endParaRPr lang="zh-CN" altLang="en-US" dirty="0">
                <a:solidFill>
                  <a:srgbClr val="11576A"/>
                </a:solidFill>
                <a:latin typeface="微软雅黑" pitchFamily="34" charset="-122"/>
                <a:ea typeface="微软雅黑" pitchFamily="34" charset="-122"/>
              </a:endParaRPr>
            </a:p>
          </p:txBody>
        </p:sp>
        <p:sp>
          <p:nvSpPr>
            <p:cNvPr id="144" name="矩形 143"/>
            <p:cNvSpPr/>
            <p:nvPr/>
          </p:nvSpPr>
          <p:spPr>
            <a:xfrm>
              <a:off x="2792394" y="2235080"/>
              <a:ext cx="785818" cy="285752"/>
            </a:xfrm>
            <a:prstGeom prst="rect">
              <a:avLst/>
            </a:prstGeom>
            <a:gradFill>
              <a:gsLst>
                <a:gs pos="100000">
                  <a:srgbClr val="11576A"/>
                </a:gs>
                <a:gs pos="0">
                  <a:srgbClr val="0EB1C8"/>
                </a:gs>
              </a:gsLst>
              <a:lin ang="5400000" scaled="0"/>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Text Box 38"/>
            <p:cNvSpPr txBox="1">
              <a:spLocks noChangeArrowheads="1"/>
            </p:cNvSpPr>
            <p:nvPr/>
          </p:nvSpPr>
          <p:spPr bwMode="auto">
            <a:xfrm>
              <a:off x="2786050" y="2231910"/>
              <a:ext cx="792000" cy="341119"/>
            </a:xfrm>
            <a:prstGeom prst="rect">
              <a:avLst/>
            </a:prstGeom>
            <a:noFill/>
            <a:ln w="9525" cmpd="sng">
              <a:noFill/>
              <a:miter lim="800000"/>
              <a:headEnd/>
              <a:tailEnd/>
            </a:ln>
            <a:effectLst/>
            <a:extLst>
              <a:ext uri="{909E8E84-426E-40dd-AFC4-6F175D3DCCD1}">
                <a14:hiddenFill xmlns="" xmlns:a14="http://schemas.microsoft.com/office/drawing/2010/main">
                  <a:gradFill rotWithShape="0">
                    <a:gsLst>
                      <a:gs pos="0">
                        <a:srgbClr val="ADE7EB"/>
                      </a:gs>
                      <a:gs pos="100000">
                        <a:srgbClr val="FFFFFF"/>
                      </a:gs>
                    </a:gsLst>
                    <a:path path="shape">
                      <a:fillToRect l="50000" t="50000" r="50000" b="50000"/>
                    </a:path>
                  </a:gra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lIns="90170" tIns="46990" rIns="90170" bIns="46990">
              <a:spAutoFit/>
            </a:bodyPr>
            <a:lstStyle>
              <a:lvl1pPr/>
              <a:lvl2pPr/>
              <a:lvl3pPr/>
              <a:lvl4pPr/>
              <a:lvl5pPr/>
              <a:lvl6pPr/>
              <a:lvl7pPr/>
              <a:lvl8pPr/>
              <a:lvl9pPr/>
            </a:lstStyle>
            <a:p>
              <a:r>
                <a:rPr lang="zh-CN" altLang="en-US" sz="1600" b="1" dirty="0">
                  <a:solidFill>
                    <a:schemeClr val="bg1"/>
                  </a:solidFill>
                  <a:latin typeface="微软雅黑" pitchFamily="34" charset="-122"/>
                  <a:ea typeface="微软雅黑" pitchFamily="34" charset="-122"/>
                </a:rPr>
                <a:t>访问位</a:t>
              </a:r>
            </a:p>
          </p:txBody>
        </p:sp>
        <p:sp>
          <p:nvSpPr>
            <p:cNvPr id="146" name="Line 37"/>
            <p:cNvSpPr>
              <a:spLocks noChangeShapeType="1"/>
            </p:cNvSpPr>
            <p:nvPr/>
          </p:nvSpPr>
          <p:spPr bwMode="auto">
            <a:xfrm flipV="1">
              <a:off x="6707201" y="1982670"/>
              <a:ext cx="0" cy="252000"/>
            </a:xfrm>
            <a:prstGeom prst="line">
              <a:avLst/>
            </a:prstGeom>
            <a:noFill/>
            <a:ln w="28575" cmpd="sng">
              <a:solidFill>
                <a:srgbClr val="11576A"/>
              </a:solidFill>
              <a:round/>
              <a:headEnd type="none" w="med" len="med"/>
              <a:tailEnd type="triangle"/>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endParaRPr lang="zh-CN" altLang="en-US" dirty="0">
                <a:solidFill>
                  <a:srgbClr val="11576A"/>
                </a:solidFill>
                <a:latin typeface="微软雅黑" pitchFamily="34" charset="-122"/>
                <a:ea typeface="微软雅黑" pitchFamily="34" charset="-122"/>
              </a:endParaRPr>
            </a:p>
          </p:txBody>
        </p:sp>
        <p:sp>
          <p:nvSpPr>
            <p:cNvPr id="147" name="矩形 146"/>
            <p:cNvSpPr/>
            <p:nvPr/>
          </p:nvSpPr>
          <p:spPr>
            <a:xfrm>
              <a:off x="6106164" y="2235080"/>
              <a:ext cx="1208102" cy="285752"/>
            </a:xfrm>
            <a:prstGeom prst="rect">
              <a:avLst/>
            </a:prstGeom>
            <a:gradFill>
              <a:gsLst>
                <a:gs pos="100000">
                  <a:srgbClr val="11576A"/>
                </a:gs>
                <a:gs pos="0">
                  <a:srgbClr val="0EB1C8"/>
                </a:gs>
              </a:gsLst>
              <a:lin ang="5400000" scaled="0"/>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Text Box 38"/>
            <p:cNvSpPr txBox="1">
              <a:spLocks noChangeArrowheads="1"/>
            </p:cNvSpPr>
            <p:nvPr/>
          </p:nvSpPr>
          <p:spPr bwMode="auto">
            <a:xfrm>
              <a:off x="6099820" y="2231910"/>
              <a:ext cx="1214446" cy="341119"/>
            </a:xfrm>
            <a:prstGeom prst="rect">
              <a:avLst/>
            </a:prstGeom>
            <a:noFill/>
            <a:ln w="9525" cmpd="sng">
              <a:noFill/>
              <a:miter lim="800000"/>
              <a:headEnd/>
              <a:tailEnd/>
            </a:ln>
            <a:effectLst/>
            <a:extLst>
              <a:ext uri="{909E8E84-426E-40dd-AFC4-6F175D3DCCD1}">
                <a14:hiddenFill xmlns="" xmlns:a14="http://schemas.microsoft.com/office/drawing/2010/main">
                  <a:gradFill rotWithShape="0">
                    <a:gsLst>
                      <a:gs pos="0">
                        <a:srgbClr val="ADE7EB"/>
                      </a:gs>
                      <a:gs pos="100000">
                        <a:srgbClr val="FFFFFF"/>
                      </a:gs>
                    </a:gsLst>
                    <a:path path="shape">
                      <a:fillToRect l="50000" t="50000" r="50000" b="50000"/>
                    </a:path>
                  </a:gra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lIns="90170" tIns="46990" rIns="90170" bIns="46990">
              <a:spAutoFit/>
            </a:bodyPr>
            <a:lstStyle>
              <a:lvl1pPr/>
              <a:lvl2pPr/>
              <a:lvl3pPr/>
              <a:lvl4pPr/>
              <a:lvl5pPr/>
              <a:lvl6pPr/>
              <a:lvl7pPr/>
              <a:lvl8pPr/>
              <a:lvl9pPr/>
            </a:lstStyle>
            <a:p>
              <a:r>
                <a:rPr lang="zh-CN" altLang="en-US" sz="1600" b="1" dirty="0">
                  <a:solidFill>
                    <a:schemeClr val="bg1"/>
                  </a:solidFill>
                  <a:latin typeface="微软雅黑" pitchFamily="34" charset="-122"/>
                  <a:ea typeface="微软雅黑" pitchFamily="34" charset="-122"/>
                </a:rPr>
                <a:t>物理页帧号</a:t>
              </a:r>
            </a:p>
          </p:txBody>
        </p:sp>
      </p:grpSp>
      <p:grpSp>
        <p:nvGrpSpPr>
          <p:cNvPr id="7" name="组合 6"/>
          <p:cNvGrpSpPr/>
          <p:nvPr/>
        </p:nvGrpSpPr>
        <p:grpSpPr>
          <a:xfrm>
            <a:off x="785786" y="2641425"/>
            <a:ext cx="3714776" cy="323165"/>
            <a:chOff x="785786" y="2522314"/>
            <a:chExt cx="3714776" cy="323165"/>
          </a:xfrm>
        </p:grpSpPr>
        <p:sp>
          <p:nvSpPr>
            <p:cNvPr id="11" name="矩形 10"/>
            <p:cNvSpPr/>
            <p:nvPr/>
          </p:nvSpPr>
          <p:spPr>
            <a:xfrm>
              <a:off x="875921" y="2522314"/>
              <a:ext cx="3624641" cy="323165"/>
            </a:xfrm>
            <a:prstGeom prst="rect">
              <a:avLst/>
            </a:prstGeom>
          </p:spPr>
          <p:txBody>
            <a:bodyPr wrap="square">
              <a:spAutoFit/>
            </a:bodyPr>
            <a:lstStyle/>
            <a:p>
              <a:pPr>
                <a:lnSpc>
                  <a:spcPts val="1800"/>
                </a:lnSpc>
                <a:spcBef>
                  <a:spcPts val="400"/>
                </a:spcBef>
                <a:buSzPct val="100000"/>
              </a:pPr>
              <a:r>
                <a:rPr lang="zh-CN" altLang="en-US" sz="1700" b="1" dirty="0">
                  <a:solidFill>
                    <a:srgbClr val="11576A"/>
                  </a:solidFill>
                  <a:latin typeface="微软雅黑" pitchFamily="34" charset="-122"/>
                  <a:ea typeface="微软雅黑" pitchFamily="34" charset="-122"/>
                </a:rPr>
                <a:t>驻留位：表示该页是否在内存  </a:t>
              </a:r>
            </a:p>
          </p:txBody>
        </p:sp>
        <p:pic>
          <p:nvPicPr>
            <p:cNvPr id="150" name="图片 149" descr="小点1.png"/>
            <p:cNvPicPr>
              <a:picLocks noChangeAspect="1"/>
            </p:cNvPicPr>
            <p:nvPr/>
          </p:nvPicPr>
          <p:blipFill>
            <a:blip r:embed="rId2" cstate="print"/>
            <a:stretch>
              <a:fillRect/>
            </a:stretch>
          </p:blipFill>
          <p:spPr>
            <a:xfrm>
              <a:off x="785786" y="2592375"/>
              <a:ext cx="151066" cy="148997"/>
            </a:xfrm>
            <a:prstGeom prst="rect">
              <a:avLst/>
            </a:prstGeom>
            <a:effectLst/>
          </p:spPr>
        </p:pic>
      </p:grpSp>
      <p:grpSp>
        <p:nvGrpSpPr>
          <p:cNvPr id="8" name="组合 7"/>
          <p:cNvGrpSpPr/>
          <p:nvPr/>
        </p:nvGrpSpPr>
        <p:grpSpPr>
          <a:xfrm>
            <a:off x="959954" y="2906885"/>
            <a:ext cx="5469434" cy="554905"/>
            <a:chOff x="959954" y="2787774"/>
            <a:chExt cx="5469434" cy="554905"/>
          </a:xfrm>
        </p:grpSpPr>
        <p:pic>
          <p:nvPicPr>
            <p:cNvPr id="36" name="图片 35" descr="小点1.png"/>
            <p:cNvPicPr>
              <a:picLocks noChangeAspect="1"/>
            </p:cNvPicPr>
            <p:nvPr/>
          </p:nvPicPr>
          <p:blipFill>
            <a:blip r:embed="rId2" cstate="print"/>
            <a:stretch>
              <a:fillRect/>
            </a:stretch>
          </p:blipFill>
          <p:spPr>
            <a:xfrm>
              <a:off x="959954" y="2859212"/>
              <a:ext cx="151066" cy="148997"/>
            </a:xfrm>
            <a:prstGeom prst="rect">
              <a:avLst/>
            </a:prstGeom>
            <a:effectLst/>
          </p:spPr>
        </p:pic>
        <p:sp>
          <p:nvSpPr>
            <p:cNvPr id="39" name="矩形 38"/>
            <p:cNvSpPr/>
            <p:nvPr/>
          </p:nvSpPr>
          <p:spPr>
            <a:xfrm>
              <a:off x="1050089" y="2787774"/>
              <a:ext cx="5164985" cy="323165"/>
            </a:xfrm>
            <a:prstGeom prst="rect">
              <a:avLst/>
            </a:prstGeom>
          </p:spPr>
          <p:txBody>
            <a:bodyPr wrap="square">
              <a:spAutoFit/>
            </a:bodyPr>
            <a:lstStyle/>
            <a:p>
              <a:pPr>
                <a:lnSpc>
                  <a:spcPts val="1800"/>
                </a:lnSpc>
                <a:spcBef>
                  <a:spcPts val="400"/>
                </a:spcBef>
                <a:buSzPct val="100000"/>
              </a:pPr>
              <a:r>
                <a:rPr lang="zh-CN" altLang="en-US" sz="1400" b="1" dirty="0">
                  <a:solidFill>
                    <a:srgbClr val="0070C0"/>
                  </a:solidFill>
                  <a:latin typeface="微软雅黑" pitchFamily="34" charset="-122"/>
                  <a:ea typeface="微软雅黑" pitchFamily="34" charset="-122"/>
                </a:rPr>
                <a:t>1表示该页位于内存中，该页表项是有效的，可以使用</a:t>
              </a:r>
            </a:p>
          </p:txBody>
        </p:sp>
        <p:pic>
          <p:nvPicPr>
            <p:cNvPr id="40" name="图片 39" descr="小点1.png"/>
            <p:cNvPicPr>
              <a:picLocks noChangeAspect="1"/>
            </p:cNvPicPr>
            <p:nvPr/>
          </p:nvPicPr>
          <p:blipFill>
            <a:blip r:embed="rId2" cstate="print"/>
            <a:stretch>
              <a:fillRect/>
            </a:stretch>
          </p:blipFill>
          <p:spPr>
            <a:xfrm>
              <a:off x="959954" y="3105956"/>
              <a:ext cx="151066" cy="148997"/>
            </a:xfrm>
            <a:prstGeom prst="rect">
              <a:avLst/>
            </a:prstGeom>
            <a:effectLst/>
          </p:spPr>
        </p:pic>
        <p:sp>
          <p:nvSpPr>
            <p:cNvPr id="41" name="矩形 40"/>
            <p:cNvSpPr/>
            <p:nvPr/>
          </p:nvSpPr>
          <p:spPr>
            <a:xfrm>
              <a:off x="1050089" y="3034518"/>
              <a:ext cx="5379299" cy="308161"/>
            </a:xfrm>
            <a:prstGeom prst="rect">
              <a:avLst/>
            </a:prstGeom>
          </p:spPr>
          <p:txBody>
            <a:bodyPr wrap="square">
              <a:spAutoFit/>
            </a:bodyPr>
            <a:lstStyle/>
            <a:p>
              <a:pPr>
                <a:lnSpc>
                  <a:spcPts val="1800"/>
                </a:lnSpc>
                <a:spcBef>
                  <a:spcPts val="400"/>
                </a:spcBef>
                <a:buSzPct val="100000"/>
              </a:pPr>
              <a:r>
                <a:rPr lang="en-US" altLang="zh-CN" sz="1400" b="1" dirty="0">
                  <a:solidFill>
                    <a:srgbClr val="0070C0"/>
                  </a:solidFill>
                  <a:latin typeface="微软雅黑" pitchFamily="34" charset="-122"/>
                  <a:ea typeface="微软雅黑" pitchFamily="34" charset="-122"/>
                </a:rPr>
                <a:t>0</a:t>
              </a:r>
              <a:r>
                <a:rPr lang="zh-CN" altLang="en-US" sz="1400" b="1" dirty="0">
                  <a:solidFill>
                    <a:srgbClr val="0070C0"/>
                  </a:solidFill>
                  <a:latin typeface="微软雅黑" pitchFamily="34" charset="-122"/>
                  <a:ea typeface="微软雅黑" pitchFamily="34" charset="-122"/>
                </a:rPr>
                <a:t>表示该页当前在外存中，访问该页表项将导致缺页异常</a:t>
              </a:r>
            </a:p>
          </p:txBody>
        </p:sp>
      </p:grpSp>
      <p:grpSp>
        <p:nvGrpSpPr>
          <p:cNvPr id="9" name="组合 8"/>
          <p:cNvGrpSpPr/>
          <p:nvPr/>
        </p:nvGrpSpPr>
        <p:grpSpPr>
          <a:xfrm>
            <a:off x="785786" y="2916255"/>
            <a:ext cx="4857784" cy="323165"/>
            <a:chOff x="785786" y="3292327"/>
            <a:chExt cx="4857784" cy="323165"/>
          </a:xfrm>
        </p:grpSpPr>
        <p:sp>
          <p:nvSpPr>
            <p:cNvPr id="42" name="矩形 41"/>
            <p:cNvSpPr/>
            <p:nvPr/>
          </p:nvSpPr>
          <p:spPr>
            <a:xfrm>
              <a:off x="875921" y="3292327"/>
              <a:ext cx="4767649" cy="323165"/>
            </a:xfrm>
            <a:prstGeom prst="rect">
              <a:avLst/>
            </a:prstGeom>
          </p:spPr>
          <p:txBody>
            <a:bodyPr wrap="square">
              <a:spAutoFit/>
            </a:bodyPr>
            <a:lstStyle/>
            <a:p>
              <a:pPr>
                <a:lnSpc>
                  <a:spcPts val="1800"/>
                </a:lnSpc>
                <a:spcBef>
                  <a:spcPts val="400"/>
                </a:spcBef>
                <a:buSzPct val="100000"/>
              </a:pPr>
              <a:r>
                <a:rPr lang="zh-CN" altLang="en-US" sz="1700" b="1" dirty="0">
                  <a:solidFill>
                    <a:srgbClr val="11576A"/>
                  </a:solidFill>
                  <a:latin typeface="微软雅黑" pitchFamily="34" charset="-122"/>
                  <a:ea typeface="微软雅黑" pitchFamily="34" charset="-122"/>
                </a:rPr>
                <a:t>修改位：表示在内存中的该页是否被修改过</a:t>
              </a:r>
            </a:p>
          </p:txBody>
        </p:sp>
        <p:pic>
          <p:nvPicPr>
            <p:cNvPr id="43" name="图片 42" descr="小点1.png"/>
            <p:cNvPicPr>
              <a:picLocks noChangeAspect="1"/>
            </p:cNvPicPr>
            <p:nvPr/>
          </p:nvPicPr>
          <p:blipFill>
            <a:blip r:embed="rId2" cstate="print"/>
            <a:stretch>
              <a:fillRect/>
            </a:stretch>
          </p:blipFill>
          <p:spPr>
            <a:xfrm>
              <a:off x="785786" y="3364315"/>
              <a:ext cx="151066" cy="148997"/>
            </a:xfrm>
            <a:prstGeom prst="rect">
              <a:avLst/>
            </a:prstGeom>
            <a:effectLst/>
          </p:spPr>
        </p:pic>
      </p:grpSp>
      <p:grpSp>
        <p:nvGrpSpPr>
          <p:cNvPr id="10" name="组合 9"/>
          <p:cNvGrpSpPr/>
          <p:nvPr/>
        </p:nvGrpSpPr>
        <p:grpSpPr>
          <a:xfrm>
            <a:off x="959954" y="3179458"/>
            <a:ext cx="5826624" cy="323165"/>
            <a:chOff x="959954" y="3555530"/>
            <a:chExt cx="5826624" cy="323165"/>
          </a:xfrm>
        </p:grpSpPr>
        <p:pic>
          <p:nvPicPr>
            <p:cNvPr id="44" name="图片 43" descr="小点1.png"/>
            <p:cNvPicPr>
              <a:picLocks noChangeAspect="1"/>
            </p:cNvPicPr>
            <p:nvPr/>
          </p:nvPicPr>
          <p:blipFill>
            <a:blip r:embed="rId2" cstate="print"/>
            <a:stretch>
              <a:fillRect/>
            </a:stretch>
          </p:blipFill>
          <p:spPr>
            <a:xfrm>
              <a:off x="959954" y="3626968"/>
              <a:ext cx="151066" cy="148997"/>
            </a:xfrm>
            <a:prstGeom prst="rect">
              <a:avLst/>
            </a:prstGeom>
            <a:effectLst/>
          </p:spPr>
        </p:pic>
        <p:sp>
          <p:nvSpPr>
            <p:cNvPr id="45" name="矩形 44"/>
            <p:cNvSpPr/>
            <p:nvPr/>
          </p:nvSpPr>
          <p:spPr>
            <a:xfrm>
              <a:off x="1050089" y="3555530"/>
              <a:ext cx="5736489" cy="323165"/>
            </a:xfrm>
            <a:prstGeom prst="rect">
              <a:avLst/>
            </a:prstGeom>
          </p:spPr>
          <p:txBody>
            <a:bodyPr wrap="square">
              <a:spAutoFit/>
            </a:bodyPr>
            <a:lstStyle/>
            <a:p>
              <a:pPr>
                <a:lnSpc>
                  <a:spcPts val="1800"/>
                </a:lnSpc>
                <a:spcBef>
                  <a:spcPts val="400"/>
                </a:spcBef>
                <a:buSzPct val="100000"/>
              </a:pPr>
              <a:r>
                <a:rPr lang="zh-CN" altLang="en-US" sz="1400" b="1" dirty="0">
                  <a:solidFill>
                    <a:srgbClr val="0070C0"/>
                  </a:solidFill>
                  <a:latin typeface="微软雅黑" pitchFamily="34" charset="-122"/>
                  <a:ea typeface="微软雅黑" pitchFamily="34" charset="-122"/>
                </a:rPr>
                <a:t>回收该物理页面时，据此判断是否要把它的内容写回外存</a:t>
              </a:r>
            </a:p>
          </p:txBody>
        </p:sp>
      </p:grpSp>
      <p:grpSp>
        <p:nvGrpSpPr>
          <p:cNvPr id="12" name="组合 11"/>
          <p:cNvGrpSpPr/>
          <p:nvPr/>
        </p:nvGrpSpPr>
        <p:grpSpPr>
          <a:xfrm>
            <a:off x="785786" y="3177892"/>
            <a:ext cx="4857784" cy="323165"/>
            <a:chOff x="785786" y="3831063"/>
            <a:chExt cx="4857784" cy="323165"/>
          </a:xfrm>
        </p:grpSpPr>
        <p:sp>
          <p:nvSpPr>
            <p:cNvPr id="46" name="矩形 45"/>
            <p:cNvSpPr/>
            <p:nvPr/>
          </p:nvSpPr>
          <p:spPr>
            <a:xfrm>
              <a:off x="875921" y="3831063"/>
              <a:ext cx="4767649" cy="323165"/>
            </a:xfrm>
            <a:prstGeom prst="rect">
              <a:avLst/>
            </a:prstGeom>
          </p:spPr>
          <p:txBody>
            <a:bodyPr wrap="square">
              <a:spAutoFit/>
            </a:bodyPr>
            <a:lstStyle/>
            <a:p>
              <a:pPr>
                <a:lnSpc>
                  <a:spcPts val="1800"/>
                </a:lnSpc>
                <a:spcBef>
                  <a:spcPts val="400"/>
                </a:spcBef>
                <a:buSzPct val="100000"/>
              </a:pPr>
              <a:r>
                <a:rPr lang="zh-CN" altLang="en-US" sz="1700" b="1" dirty="0">
                  <a:solidFill>
                    <a:srgbClr val="11576A"/>
                  </a:solidFill>
                  <a:latin typeface="微软雅黑" pitchFamily="34" charset="-122"/>
                  <a:ea typeface="微软雅黑" pitchFamily="34" charset="-122"/>
                </a:rPr>
                <a:t>访问位：表示该页面是否被访问过（读或写）</a:t>
              </a:r>
            </a:p>
          </p:txBody>
        </p:sp>
        <p:pic>
          <p:nvPicPr>
            <p:cNvPr id="47" name="图片 46" descr="小点1.png"/>
            <p:cNvPicPr>
              <a:picLocks noChangeAspect="1"/>
            </p:cNvPicPr>
            <p:nvPr/>
          </p:nvPicPr>
          <p:blipFill>
            <a:blip r:embed="rId2" cstate="print"/>
            <a:stretch>
              <a:fillRect/>
            </a:stretch>
          </p:blipFill>
          <p:spPr>
            <a:xfrm>
              <a:off x="785786" y="3903051"/>
              <a:ext cx="151066" cy="148997"/>
            </a:xfrm>
            <a:prstGeom prst="rect">
              <a:avLst/>
            </a:prstGeom>
            <a:effectLst/>
          </p:spPr>
        </p:pic>
      </p:grpSp>
      <p:grpSp>
        <p:nvGrpSpPr>
          <p:cNvPr id="13" name="组合 12"/>
          <p:cNvGrpSpPr/>
          <p:nvPr/>
        </p:nvGrpSpPr>
        <p:grpSpPr>
          <a:xfrm>
            <a:off x="959954" y="3434220"/>
            <a:ext cx="2040410" cy="323165"/>
            <a:chOff x="959954" y="4087391"/>
            <a:chExt cx="2040410" cy="323165"/>
          </a:xfrm>
        </p:grpSpPr>
        <p:pic>
          <p:nvPicPr>
            <p:cNvPr id="48" name="图片 47" descr="小点1.png"/>
            <p:cNvPicPr>
              <a:picLocks noChangeAspect="1"/>
            </p:cNvPicPr>
            <p:nvPr/>
          </p:nvPicPr>
          <p:blipFill>
            <a:blip r:embed="rId2" cstate="print"/>
            <a:stretch>
              <a:fillRect/>
            </a:stretch>
          </p:blipFill>
          <p:spPr>
            <a:xfrm>
              <a:off x="959954" y="4158829"/>
              <a:ext cx="151066" cy="148997"/>
            </a:xfrm>
            <a:prstGeom prst="rect">
              <a:avLst/>
            </a:prstGeom>
            <a:effectLst/>
          </p:spPr>
        </p:pic>
        <p:sp>
          <p:nvSpPr>
            <p:cNvPr id="49" name="矩形 48"/>
            <p:cNvSpPr/>
            <p:nvPr/>
          </p:nvSpPr>
          <p:spPr>
            <a:xfrm>
              <a:off x="1050089" y="4087391"/>
              <a:ext cx="1950275" cy="323165"/>
            </a:xfrm>
            <a:prstGeom prst="rect">
              <a:avLst/>
            </a:prstGeom>
          </p:spPr>
          <p:txBody>
            <a:bodyPr wrap="square">
              <a:spAutoFit/>
            </a:bodyPr>
            <a:lstStyle/>
            <a:p>
              <a:pPr>
                <a:lnSpc>
                  <a:spcPts val="1800"/>
                </a:lnSpc>
                <a:spcBef>
                  <a:spcPts val="400"/>
                </a:spcBef>
                <a:buSzPct val="100000"/>
              </a:pPr>
              <a:r>
                <a:rPr lang="zh-CN" altLang="en-US" sz="1400" b="1" dirty="0">
                  <a:solidFill>
                    <a:srgbClr val="0070C0"/>
                  </a:solidFill>
                  <a:latin typeface="微软雅黑" pitchFamily="34" charset="-122"/>
                  <a:ea typeface="微软雅黑" pitchFamily="34" charset="-122"/>
                </a:rPr>
                <a:t>用于页面置换算法</a:t>
              </a:r>
            </a:p>
          </p:txBody>
        </p:sp>
      </p:grpSp>
      <p:grpSp>
        <p:nvGrpSpPr>
          <p:cNvPr id="14" name="组合 13"/>
          <p:cNvGrpSpPr/>
          <p:nvPr/>
        </p:nvGrpSpPr>
        <p:grpSpPr>
          <a:xfrm>
            <a:off x="785786" y="3459033"/>
            <a:ext cx="3643338" cy="323165"/>
            <a:chOff x="785786" y="4392763"/>
            <a:chExt cx="3643338" cy="323165"/>
          </a:xfrm>
        </p:grpSpPr>
        <p:sp>
          <p:nvSpPr>
            <p:cNvPr id="50" name="矩形 49"/>
            <p:cNvSpPr/>
            <p:nvPr/>
          </p:nvSpPr>
          <p:spPr>
            <a:xfrm>
              <a:off x="875921" y="4392763"/>
              <a:ext cx="3553203" cy="323165"/>
            </a:xfrm>
            <a:prstGeom prst="rect">
              <a:avLst/>
            </a:prstGeom>
          </p:spPr>
          <p:txBody>
            <a:bodyPr wrap="square">
              <a:spAutoFit/>
            </a:bodyPr>
            <a:lstStyle/>
            <a:p>
              <a:pPr>
                <a:lnSpc>
                  <a:spcPts val="1800"/>
                </a:lnSpc>
                <a:spcBef>
                  <a:spcPts val="400"/>
                </a:spcBef>
                <a:buSzPct val="100000"/>
              </a:pPr>
              <a:r>
                <a:rPr lang="zh-CN" altLang="en-US" sz="1700" b="1" dirty="0">
                  <a:solidFill>
                    <a:srgbClr val="11576A"/>
                  </a:solidFill>
                  <a:latin typeface="微软雅黑" pitchFamily="34" charset="-122"/>
                  <a:ea typeface="微软雅黑" pitchFamily="34" charset="-122"/>
                </a:rPr>
                <a:t>保护位：表示该页的允许访问方式</a:t>
              </a:r>
            </a:p>
          </p:txBody>
        </p:sp>
        <p:pic>
          <p:nvPicPr>
            <p:cNvPr id="51" name="图片 50" descr="小点1.png"/>
            <p:cNvPicPr>
              <a:picLocks noChangeAspect="1"/>
            </p:cNvPicPr>
            <p:nvPr/>
          </p:nvPicPr>
          <p:blipFill>
            <a:blip r:embed="rId2" cstate="print"/>
            <a:stretch>
              <a:fillRect/>
            </a:stretch>
          </p:blipFill>
          <p:spPr>
            <a:xfrm>
              <a:off x="785786" y="4437251"/>
              <a:ext cx="151066" cy="148997"/>
            </a:xfrm>
            <a:prstGeom prst="rect">
              <a:avLst/>
            </a:prstGeom>
            <a:effectLst/>
          </p:spPr>
        </p:pic>
      </p:grpSp>
      <p:grpSp>
        <p:nvGrpSpPr>
          <p:cNvPr id="15" name="组合 14"/>
          <p:cNvGrpSpPr/>
          <p:nvPr/>
        </p:nvGrpSpPr>
        <p:grpSpPr>
          <a:xfrm>
            <a:off x="959954" y="3708486"/>
            <a:ext cx="2754790" cy="323165"/>
            <a:chOff x="959954" y="4642216"/>
            <a:chExt cx="2754790" cy="323165"/>
          </a:xfrm>
        </p:grpSpPr>
        <p:pic>
          <p:nvPicPr>
            <p:cNvPr id="52" name="图片 51" descr="小点1.png"/>
            <p:cNvPicPr>
              <a:picLocks noChangeAspect="1"/>
            </p:cNvPicPr>
            <p:nvPr/>
          </p:nvPicPr>
          <p:blipFill>
            <a:blip r:embed="rId2" cstate="print"/>
            <a:stretch>
              <a:fillRect/>
            </a:stretch>
          </p:blipFill>
          <p:spPr>
            <a:xfrm>
              <a:off x="959954" y="4713654"/>
              <a:ext cx="151066" cy="148997"/>
            </a:xfrm>
            <a:prstGeom prst="rect">
              <a:avLst/>
            </a:prstGeom>
            <a:effectLst/>
          </p:spPr>
        </p:pic>
        <p:sp>
          <p:nvSpPr>
            <p:cNvPr id="53" name="矩形 52"/>
            <p:cNvSpPr/>
            <p:nvPr/>
          </p:nvSpPr>
          <p:spPr>
            <a:xfrm>
              <a:off x="1050089" y="4642216"/>
              <a:ext cx="2664655" cy="323165"/>
            </a:xfrm>
            <a:prstGeom prst="rect">
              <a:avLst/>
            </a:prstGeom>
          </p:spPr>
          <p:txBody>
            <a:bodyPr wrap="square">
              <a:spAutoFit/>
            </a:bodyPr>
            <a:lstStyle/>
            <a:p>
              <a:pPr>
                <a:lnSpc>
                  <a:spcPts val="1800"/>
                </a:lnSpc>
                <a:spcBef>
                  <a:spcPts val="400"/>
                </a:spcBef>
                <a:buSzPct val="100000"/>
              </a:pPr>
              <a:r>
                <a:rPr lang="zh-CN" altLang="en-US" sz="1400" b="1" dirty="0">
                  <a:solidFill>
                    <a:srgbClr val="0070C0"/>
                  </a:solidFill>
                  <a:latin typeface="微软雅黑" pitchFamily="34" charset="-122"/>
                  <a:ea typeface="微软雅黑" pitchFamily="34" charset="-122"/>
                </a:rPr>
                <a:t>只读、可读写、可执行等</a:t>
              </a:r>
            </a:p>
          </p:txBody>
        </p:sp>
      </p:grpSp>
    </p:spTree>
    <p:extLst>
      <p:ext uri="{BB962C8B-B14F-4D97-AF65-F5344CB8AC3E}">
        <p14:creationId xmlns:p14="http://schemas.microsoft.com/office/powerpoint/2010/main" val="248206530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8"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xit" presetSubtype="8" fill="hold" nodeType="clickEffect">
                                  <p:stCondLst>
                                    <p:cond delay="0"/>
                                  </p:stCondLst>
                                  <p:childTnLst>
                                    <p:animEffect transition="out" filter="wipe(left)">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par>
                                <p:cTn id="25" presetID="22" presetClass="entr" presetSubtype="8"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nodeType="clickEffect">
                                  <p:stCondLst>
                                    <p:cond delay="0"/>
                                  </p:stCondLst>
                                  <p:childTnLst>
                                    <p:animEffect transition="out" filter="wipe(left)">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par>
                                <p:cTn id="37" presetID="22" presetClass="entr" presetSubtype="8"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xit" presetSubtype="8" fill="hold" nodeType="clickEffect">
                                  <p:stCondLst>
                                    <p:cond delay="0"/>
                                  </p:stCondLst>
                                  <p:childTnLst>
                                    <p:animEffect transition="out" filter="wipe(left)">
                                      <p:cBhvr>
                                        <p:cTn id="43" dur="500"/>
                                        <p:tgtEl>
                                          <p:spTgt spid="13"/>
                                        </p:tgtEl>
                                      </p:cBhvr>
                                    </p:animEffect>
                                    <p:set>
                                      <p:cBhvr>
                                        <p:cTn id="44" dur="1" fill="hold">
                                          <p:stCondLst>
                                            <p:cond delay="499"/>
                                          </p:stCondLst>
                                        </p:cTn>
                                        <p:tgtEl>
                                          <p:spTgt spid="13"/>
                                        </p:tgtEl>
                                        <p:attrNameLst>
                                          <p:attrName>style.visibility</p:attrName>
                                        </p:attrNameLst>
                                      </p:cBhvr>
                                      <p:to>
                                        <p:strVal val="hidden"/>
                                      </p:to>
                                    </p:se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left)">
                                      <p:cBhvr>
                                        <p:cTn id="48" dur="500"/>
                                        <p:tgtEl>
                                          <p:spTgt spid="14"/>
                                        </p:tgtEl>
                                      </p:cBhvr>
                                    </p:animEffect>
                                  </p:childTnLst>
                                </p:cTn>
                              </p:par>
                              <p:par>
                                <p:cTn id="49" presetID="22" presetClass="entr" presetSubtype="8"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left)">
                                      <p:cBhvr>
                                        <p:cTn id="5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Box 92"/>
          <p:cNvSpPr txBox="1">
            <a:spLocks noChangeArrowheads="1"/>
          </p:cNvSpPr>
          <p:nvPr/>
        </p:nvSpPr>
        <p:spPr bwMode="auto">
          <a:xfrm>
            <a:off x="1714480" y="214296"/>
            <a:ext cx="6072230" cy="530915"/>
          </a:xfrm>
          <a:prstGeom prst="rect">
            <a:avLst/>
          </a:prstGeom>
          <a:noFill/>
          <a:ln w="9525">
            <a:noFill/>
            <a:miter lim="800000"/>
            <a:headEnd/>
            <a:tailEnd/>
          </a:ln>
        </p:spPr>
        <p:txBody>
          <a:bodyPr wrap="square">
            <a:spAutoFit/>
          </a:bodyPr>
          <a:lstStyle/>
          <a:p>
            <a:pPr algn="ctr">
              <a:lnSpc>
                <a:spcPct val="95000"/>
              </a:lnSpc>
              <a:spcBef>
                <a:spcPct val="50000"/>
              </a:spcBef>
              <a:defRPr/>
            </a:pPr>
            <a:r>
              <a:rPr lang="zh-CN" altLang="en-US" sz="3000" b="1" dirty="0">
                <a:solidFill>
                  <a:srgbClr val="11576A"/>
                </a:solidFill>
                <a:latin typeface="微软雅黑" pitchFamily="34" charset="-122"/>
                <a:ea typeface="微软雅黑" pitchFamily="34" charset="-122"/>
                <a:cs typeface="宋体" charset="0"/>
              </a:rPr>
              <a:t>虚拟页式存储示例</a:t>
            </a:r>
          </a:p>
        </p:txBody>
      </p:sp>
      <p:sp>
        <p:nvSpPr>
          <p:cNvPr id="104" name="Text Box 3"/>
          <p:cNvSpPr txBox="1">
            <a:spLocks noChangeArrowheads="1"/>
          </p:cNvSpPr>
          <p:nvPr/>
        </p:nvSpPr>
        <p:spPr bwMode="auto">
          <a:xfrm>
            <a:off x="92568" y="1336214"/>
            <a:ext cx="8886115" cy="223168"/>
          </a:xfrm>
          <a:prstGeom prst="rect">
            <a:avLst/>
          </a:prstGeom>
          <a:noFill/>
          <a:ln>
            <a:noFill/>
          </a:ln>
          <a:effectLst/>
          <a:extLst>
            <a:ext uri="{909E8E84-426E-40dd-AFC4-6F175D3DCCD1}">
              <a14:hiddenFill xmlns="" xmlns:a14="http://schemas.microsoft.com/office/drawing/2010/main">
                <a:gradFill rotWithShape="0">
                  <a:gsLst>
                    <a:gs pos="0">
                      <a:srgbClr val="ADE7EB"/>
                    </a:gs>
                    <a:gs pos="100000">
                      <a:srgbClr val="FFFFFF"/>
                    </a:gs>
                  </a:gsLst>
                  <a:path path="shape">
                    <a:fillToRect l="50000" t="50000" r="50000" b="50000"/>
                  </a:path>
                </a:gra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lvl1pPr marL="374650" indent="-374650"/>
            <a:lvl2pPr/>
            <a:lvl3pPr/>
            <a:lvl4pPr/>
            <a:lvl5pPr/>
            <a:lvl6pPr/>
            <a:lvl7pPr/>
            <a:lvl8pPr/>
            <a:lvl9pPr/>
          </a:lstStyle>
          <a:p>
            <a:pPr>
              <a:buSzPct val="100000"/>
              <a:buFont typeface="Wingdings" charset="0"/>
              <a:buChar char="l"/>
            </a:pPr>
            <a:endParaRPr lang="zh-CN" altLang="en-US" sz="2000" b="1">
              <a:solidFill>
                <a:srgbClr val="000000"/>
              </a:solidFill>
              <a:latin typeface="宋体" charset="0"/>
            </a:endParaRPr>
          </a:p>
        </p:txBody>
      </p:sp>
      <p:grpSp>
        <p:nvGrpSpPr>
          <p:cNvPr id="5" name="组合 4"/>
          <p:cNvGrpSpPr/>
          <p:nvPr/>
        </p:nvGrpSpPr>
        <p:grpSpPr>
          <a:xfrm>
            <a:off x="2859909" y="1989587"/>
            <a:ext cx="1980806" cy="2366126"/>
            <a:chOff x="2859909" y="1989587"/>
            <a:chExt cx="1980806" cy="2366126"/>
          </a:xfrm>
        </p:grpSpPr>
        <p:sp>
          <p:nvSpPr>
            <p:cNvPr id="158" name="Line 58"/>
            <p:cNvSpPr>
              <a:spLocks noChangeShapeType="1"/>
            </p:cNvSpPr>
            <p:nvPr/>
          </p:nvSpPr>
          <p:spPr bwMode="auto">
            <a:xfrm>
              <a:off x="2859909" y="1989587"/>
              <a:ext cx="1980806" cy="817389"/>
            </a:xfrm>
            <a:prstGeom prst="line">
              <a:avLst/>
            </a:prstGeom>
            <a:noFill/>
            <a:ln w="28575" cmpd="sng">
              <a:solidFill>
                <a:srgbClr val="C00000"/>
              </a:solidFill>
              <a:prstDash val="sysDash"/>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159" name="Line 59"/>
            <p:cNvSpPr>
              <a:spLocks noChangeShapeType="1"/>
            </p:cNvSpPr>
            <p:nvPr/>
          </p:nvSpPr>
          <p:spPr bwMode="auto">
            <a:xfrm>
              <a:off x="2859909" y="2419792"/>
              <a:ext cx="1980806" cy="860409"/>
            </a:xfrm>
            <a:prstGeom prst="line">
              <a:avLst/>
            </a:prstGeom>
            <a:noFill/>
            <a:ln w="28575" cmpd="sng">
              <a:solidFill>
                <a:srgbClr val="C00000"/>
              </a:solidFill>
              <a:prstDash val="sysDash"/>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160" name="Line 60"/>
            <p:cNvSpPr>
              <a:spLocks noChangeShapeType="1"/>
            </p:cNvSpPr>
            <p:nvPr/>
          </p:nvSpPr>
          <p:spPr bwMode="auto">
            <a:xfrm>
              <a:off x="2859909" y="3280201"/>
              <a:ext cx="1980806" cy="430205"/>
            </a:xfrm>
            <a:prstGeom prst="line">
              <a:avLst/>
            </a:prstGeom>
            <a:noFill/>
            <a:ln w="28575" cmpd="sng">
              <a:solidFill>
                <a:srgbClr val="C00000"/>
              </a:solidFill>
              <a:prstDash val="sysDash"/>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161" name="Line 61"/>
            <p:cNvSpPr>
              <a:spLocks noChangeShapeType="1"/>
            </p:cNvSpPr>
            <p:nvPr/>
          </p:nvSpPr>
          <p:spPr bwMode="auto">
            <a:xfrm>
              <a:off x="2859909" y="3538324"/>
              <a:ext cx="1980806" cy="0"/>
            </a:xfrm>
            <a:prstGeom prst="line">
              <a:avLst/>
            </a:prstGeom>
            <a:noFill/>
            <a:ln w="28575" cmpd="sng">
              <a:solidFill>
                <a:srgbClr val="C00000"/>
              </a:solidFill>
              <a:prstDash val="sysDash"/>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162" name="Line 62"/>
            <p:cNvSpPr>
              <a:spLocks noChangeShapeType="1"/>
            </p:cNvSpPr>
            <p:nvPr/>
          </p:nvSpPr>
          <p:spPr bwMode="auto">
            <a:xfrm>
              <a:off x="2859909" y="3710406"/>
              <a:ext cx="1980806" cy="645307"/>
            </a:xfrm>
            <a:prstGeom prst="line">
              <a:avLst/>
            </a:prstGeom>
            <a:noFill/>
            <a:ln w="28575" cmpd="sng">
              <a:solidFill>
                <a:srgbClr val="C00000"/>
              </a:solidFill>
              <a:prstDash val="sysDash"/>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163" name="Line 63"/>
            <p:cNvSpPr>
              <a:spLocks noChangeShapeType="1"/>
            </p:cNvSpPr>
            <p:nvPr/>
          </p:nvSpPr>
          <p:spPr bwMode="auto">
            <a:xfrm>
              <a:off x="2859909" y="4140611"/>
              <a:ext cx="1980806" cy="0"/>
            </a:xfrm>
            <a:prstGeom prst="line">
              <a:avLst/>
            </a:prstGeom>
            <a:noFill/>
            <a:ln w="28575" cmpd="sng">
              <a:solidFill>
                <a:srgbClr val="C00000"/>
              </a:solidFill>
              <a:prstDash val="sysDash"/>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164" name="Line 64"/>
            <p:cNvSpPr>
              <a:spLocks noChangeShapeType="1"/>
            </p:cNvSpPr>
            <p:nvPr/>
          </p:nvSpPr>
          <p:spPr bwMode="auto">
            <a:xfrm flipV="1">
              <a:off x="2859909" y="3925508"/>
              <a:ext cx="1980806" cy="430205"/>
            </a:xfrm>
            <a:prstGeom prst="line">
              <a:avLst/>
            </a:prstGeom>
            <a:noFill/>
            <a:ln w="28575" cmpd="sng">
              <a:solidFill>
                <a:srgbClr val="C00000"/>
              </a:solidFill>
              <a:prstDash val="sysDash"/>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165" name="Line 65"/>
            <p:cNvSpPr>
              <a:spLocks noChangeShapeType="1"/>
            </p:cNvSpPr>
            <p:nvPr/>
          </p:nvSpPr>
          <p:spPr bwMode="auto">
            <a:xfrm flipV="1">
              <a:off x="2859909" y="3065099"/>
              <a:ext cx="1980806" cy="903430"/>
            </a:xfrm>
            <a:prstGeom prst="line">
              <a:avLst/>
            </a:prstGeom>
            <a:noFill/>
            <a:ln w="28575" cmpd="sng">
              <a:solidFill>
                <a:srgbClr val="C00000"/>
              </a:solidFill>
              <a:prstDash val="sysDash"/>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grpSp>
      <p:sp>
        <p:nvSpPr>
          <p:cNvPr id="168" name="Text Box 68"/>
          <p:cNvSpPr txBox="1">
            <a:spLocks noChangeArrowheads="1"/>
          </p:cNvSpPr>
          <p:nvPr/>
        </p:nvSpPr>
        <p:spPr bwMode="auto">
          <a:xfrm>
            <a:off x="4716016" y="1072714"/>
            <a:ext cx="3277902" cy="584775"/>
          </a:xfrm>
          <a:prstGeom prst="rect">
            <a:avLst/>
          </a:prstGeom>
          <a:noFill/>
          <a:ln>
            <a:noFill/>
          </a:ln>
          <a:effectLst/>
          <a:extLst>
            <a:ext uri="{909E8E84-426E-40dd-AFC4-6F175D3DCCD1}">
              <a14:hiddenFill xmlns="" xmlns:a14="http://schemas.microsoft.com/office/drawing/2010/main">
                <a:gradFill rotWithShape="0">
                  <a:gsLst>
                    <a:gs pos="0">
                      <a:srgbClr val="ADE7EB"/>
                    </a:gs>
                    <a:gs pos="100000">
                      <a:srgbClr val="FFFFFF"/>
                    </a:gs>
                  </a:gsLst>
                  <a:path path="shape">
                    <a:fillToRect l="50000" t="50000" r="50000" b="50000"/>
                  </a:path>
                </a:gra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rPr>
              <a:t>16位的逻辑地址，从0到64K。物理内存只有32K。页面大小为4K。</a:t>
            </a:r>
          </a:p>
        </p:txBody>
      </p:sp>
      <p:grpSp>
        <p:nvGrpSpPr>
          <p:cNvPr id="2" name="组合 1"/>
          <p:cNvGrpSpPr/>
          <p:nvPr/>
        </p:nvGrpSpPr>
        <p:grpSpPr>
          <a:xfrm>
            <a:off x="251520" y="962986"/>
            <a:ext cx="2975644" cy="3888456"/>
            <a:chOff x="251520" y="962986"/>
            <a:chExt cx="2975644" cy="3888456"/>
          </a:xfrm>
        </p:grpSpPr>
        <p:grpSp>
          <p:nvGrpSpPr>
            <p:cNvPr id="105" name="Group 4"/>
            <p:cNvGrpSpPr>
              <a:grpSpLocks/>
            </p:cNvGrpSpPr>
            <p:nvPr/>
          </p:nvGrpSpPr>
          <p:grpSpPr bwMode="auto">
            <a:xfrm>
              <a:off x="1869862" y="1021627"/>
              <a:ext cx="966331" cy="3414751"/>
              <a:chOff x="254" y="14"/>
              <a:chExt cx="562" cy="3810"/>
            </a:xfrm>
            <a:gradFill>
              <a:gsLst>
                <a:gs pos="100000">
                  <a:srgbClr val="33FFFF"/>
                </a:gs>
                <a:gs pos="0">
                  <a:srgbClr val="99FFFF"/>
                </a:gs>
                <a:gs pos="100000">
                  <a:schemeClr val="accent1">
                    <a:tint val="23500"/>
                    <a:satMod val="160000"/>
                  </a:schemeClr>
                </a:gs>
              </a:gsLst>
              <a:lin ang="5400000" scaled="0"/>
            </a:gradFill>
          </p:grpSpPr>
          <p:sp>
            <p:nvSpPr>
              <p:cNvPr id="106" name="Rectangle 5"/>
              <p:cNvSpPr>
                <a:spLocks noChangeArrowheads="1"/>
              </p:cNvSpPr>
              <p:nvPr/>
            </p:nvSpPr>
            <p:spPr bwMode="auto">
              <a:xfrm>
                <a:off x="254" y="14"/>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107" name="Rectangle 6"/>
              <p:cNvSpPr>
                <a:spLocks noChangeArrowheads="1"/>
              </p:cNvSpPr>
              <p:nvPr/>
            </p:nvSpPr>
            <p:spPr bwMode="auto">
              <a:xfrm>
                <a:off x="254" y="256"/>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108" name="Rectangle 7"/>
              <p:cNvSpPr>
                <a:spLocks noChangeArrowheads="1"/>
              </p:cNvSpPr>
              <p:nvPr/>
            </p:nvSpPr>
            <p:spPr bwMode="auto">
              <a:xfrm>
                <a:off x="254" y="496"/>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109" name="Rectangle 8"/>
              <p:cNvSpPr>
                <a:spLocks noChangeArrowheads="1"/>
              </p:cNvSpPr>
              <p:nvPr/>
            </p:nvSpPr>
            <p:spPr bwMode="auto">
              <a:xfrm>
                <a:off x="254" y="737"/>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110" name="Rectangle 9"/>
              <p:cNvSpPr>
                <a:spLocks noChangeArrowheads="1"/>
              </p:cNvSpPr>
              <p:nvPr/>
            </p:nvSpPr>
            <p:spPr bwMode="auto">
              <a:xfrm>
                <a:off x="254" y="967"/>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111" name="Rectangle 10"/>
              <p:cNvSpPr>
                <a:spLocks noChangeArrowheads="1"/>
              </p:cNvSpPr>
              <p:nvPr/>
            </p:nvSpPr>
            <p:spPr bwMode="auto">
              <a:xfrm>
                <a:off x="254" y="1207"/>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112" name="Rectangle 11"/>
              <p:cNvSpPr>
                <a:spLocks noChangeArrowheads="1"/>
              </p:cNvSpPr>
              <p:nvPr/>
            </p:nvSpPr>
            <p:spPr bwMode="auto">
              <a:xfrm>
                <a:off x="254" y="1447"/>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113" name="Rectangle 12"/>
              <p:cNvSpPr>
                <a:spLocks noChangeArrowheads="1"/>
              </p:cNvSpPr>
              <p:nvPr/>
            </p:nvSpPr>
            <p:spPr bwMode="auto">
              <a:xfrm>
                <a:off x="254" y="1677"/>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114" name="Rectangle 13"/>
              <p:cNvSpPr>
                <a:spLocks noChangeArrowheads="1"/>
              </p:cNvSpPr>
              <p:nvPr/>
            </p:nvSpPr>
            <p:spPr bwMode="auto">
              <a:xfrm>
                <a:off x="254" y="1921"/>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115" name="Rectangle 14"/>
              <p:cNvSpPr>
                <a:spLocks noChangeArrowheads="1"/>
              </p:cNvSpPr>
              <p:nvPr/>
            </p:nvSpPr>
            <p:spPr bwMode="auto">
              <a:xfrm>
                <a:off x="254" y="2163"/>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116" name="Rectangle 15"/>
              <p:cNvSpPr>
                <a:spLocks noChangeArrowheads="1"/>
              </p:cNvSpPr>
              <p:nvPr/>
            </p:nvSpPr>
            <p:spPr bwMode="auto">
              <a:xfrm>
                <a:off x="254" y="2403"/>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117" name="Rectangle 16"/>
              <p:cNvSpPr>
                <a:spLocks noChangeArrowheads="1"/>
              </p:cNvSpPr>
              <p:nvPr/>
            </p:nvSpPr>
            <p:spPr bwMode="auto">
              <a:xfrm>
                <a:off x="254" y="2644"/>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118" name="Rectangle 17"/>
              <p:cNvSpPr>
                <a:spLocks noChangeArrowheads="1"/>
              </p:cNvSpPr>
              <p:nvPr/>
            </p:nvSpPr>
            <p:spPr bwMode="auto">
              <a:xfrm>
                <a:off x="254" y="2874"/>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119" name="Rectangle 18"/>
              <p:cNvSpPr>
                <a:spLocks noChangeArrowheads="1"/>
              </p:cNvSpPr>
              <p:nvPr/>
            </p:nvSpPr>
            <p:spPr bwMode="auto">
              <a:xfrm>
                <a:off x="254" y="3114"/>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120" name="Rectangle 19"/>
              <p:cNvSpPr>
                <a:spLocks noChangeArrowheads="1"/>
              </p:cNvSpPr>
              <p:nvPr/>
            </p:nvSpPr>
            <p:spPr bwMode="auto">
              <a:xfrm>
                <a:off x="254" y="3354"/>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121" name="Rectangle 20"/>
              <p:cNvSpPr>
                <a:spLocks noChangeArrowheads="1"/>
              </p:cNvSpPr>
              <p:nvPr/>
            </p:nvSpPr>
            <p:spPr bwMode="auto">
              <a:xfrm>
                <a:off x="254" y="3584"/>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grpSp>
        <p:sp>
          <p:nvSpPr>
            <p:cNvPr id="122" name="Text Box 22"/>
            <p:cNvSpPr txBox="1">
              <a:spLocks noChangeArrowheads="1"/>
            </p:cNvSpPr>
            <p:nvPr/>
          </p:nvSpPr>
          <p:spPr bwMode="auto">
            <a:xfrm>
              <a:off x="721060" y="962986"/>
              <a:ext cx="10660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cs typeface="MS PGothic" charset="0"/>
                </a:rPr>
                <a:t>60K-64K</a:t>
              </a:r>
            </a:p>
          </p:txBody>
        </p:sp>
        <p:sp>
          <p:nvSpPr>
            <p:cNvPr id="123" name="Text Box 23"/>
            <p:cNvSpPr txBox="1">
              <a:spLocks noChangeArrowheads="1"/>
            </p:cNvSpPr>
            <p:nvPr/>
          </p:nvSpPr>
          <p:spPr bwMode="auto">
            <a:xfrm>
              <a:off x="724499" y="1196014"/>
              <a:ext cx="10660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cs typeface="MS PGothic" charset="0"/>
                </a:rPr>
                <a:t>56K-60K</a:t>
              </a:r>
            </a:p>
          </p:txBody>
        </p:sp>
        <p:sp>
          <p:nvSpPr>
            <p:cNvPr id="124" name="Text Box 24"/>
            <p:cNvSpPr txBox="1">
              <a:spLocks noChangeArrowheads="1"/>
            </p:cNvSpPr>
            <p:nvPr/>
          </p:nvSpPr>
          <p:spPr bwMode="auto">
            <a:xfrm>
              <a:off x="721060" y="1390578"/>
              <a:ext cx="10660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cs typeface="MS PGothic" charset="0"/>
                </a:rPr>
                <a:t>52K-56K</a:t>
              </a:r>
            </a:p>
          </p:txBody>
        </p:sp>
        <p:sp>
          <p:nvSpPr>
            <p:cNvPr id="125" name="Text Box 25"/>
            <p:cNvSpPr txBox="1">
              <a:spLocks noChangeArrowheads="1"/>
            </p:cNvSpPr>
            <p:nvPr/>
          </p:nvSpPr>
          <p:spPr bwMode="auto">
            <a:xfrm>
              <a:off x="721060" y="1614643"/>
              <a:ext cx="10660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cs typeface="MS PGothic" charset="0"/>
                </a:rPr>
                <a:t>48K-52K</a:t>
              </a:r>
            </a:p>
          </p:txBody>
        </p:sp>
        <p:sp>
          <p:nvSpPr>
            <p:cNvPr id="126" name="Text Box 26"/>
            <p:cNvSpPr txBox="1">
              <a:spLocks noChangeArrowheads="1"/>
            </p:cNvSpPr>
            <p:nvPr/>
          </p:nvSpPr>
          <p:spPr bwMode="auto">
            <a:xfrm>
              <a:off x="721060" y="1832358"/>
              <a:ext cx="10660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44K-48K</a:t>
              </a:r>
            </a:p>
          </p:txBody>
        </p:sp>
        <p:sp>
          <p:nvSpPr>
            <p:cNvPr id="127" name="Text Box 27"/>
            <p:cNvSpPr txBox="1">
              <a:spLocks noChangeArrowheads="1"/>
            </p:cNvSpPr>
            <p:nvPr/>
          </p:nvSpPr>
          <p:spPr bwMode="auto">
            <a:xfrm>
              <a:off x="721060" y="2035886"/>
              <a:ext cx="10660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40K-44K</a:t>
              </a:r>
            </a:p>
          </p:txBody>
        </p:sp>
        <p:sp>
          <p:nvSpPr>
            <p:cNvPr id="128" name="Text Box 28"/>
            <p:cNvSpPr txBox="1">
              <a:spLocks noChangeArrowheads="1"/>
            </p:cNvSpPr>
            <p:nvPr/>
          </p:nvSpPr>
          <p:spPr bwMode="auto">
            <a:xfrm>
              <a:off x="721060" y="2250988"/>
              <a:ext cx="10660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cs typeface="MS PGothic" charset="0"/>
                </a:rPr>
                <a:t>36K-40K</a:t>
              </a:r>
            </a:p>
          </p:txBody>
        </p:sp>
        <p:sp>
          <p:nvSpPr>
            <p:cNvPr id="129" name="Text Box 29"/>
            <p:cNvSpPr txBox="1">
              <a:spLocks noChangeArrowheads="1"/>
            </p:cNvSpPr>
            <p:nvPr/>
          </p:nvSpPr>
          <p:spPr bwMode="auto">
            <a:xfrm>
              <a:off x="721060" y="2468703"/>
              <a:ext cx="10660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32K-36K</a:t>
              </a:r>
            </a:p>
          </p:txBody>
        </p:sp>
        <p:sp>
          <p:nvSpPr>
            <p:cNvPr id="130" name="Text Box 30"/>
            <p:cNvSpPr txBox="1">
              <a:spLocks noChangeArrowheads="1"/>
            </p:cNvSpPr>
            <p:nvPr/>
          </p:nvSpPr>
          <p:spPr bwMode="auto">
            <a:xfrm>
              <a:off x="721060" y="2681193"/>
              <a:ext cx="10660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28K-32K</a:t>
              </a:r>
            </a:p>
          </p:txBody>
        </p:sp>
        <p:sp>
          <p:nvSpPr>
            <p:cNvPr id="131" name="Text Box 31"/>
            <p:cNvSpPr txBox="1">
              <a:spLocks noChangeArrowheads="1"/>
            </p:cNvSpPr>
            <p:nvPr/>
          </p:nvSpPr>
          <p:spPr bwMode="auto">
            <a:xfrm>
              <a:off x="721060" y="2905258"/>
              <a:ext cx="10660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24K-28K</a:t>
              </a:r>
            </a:p>
          </p:txBody>
        </p:sp>
        <p:sp>
          <p:nvSpPr>
            <p:cNvPr id="132" name="Text Box 32"/>
            <p:cNvSpPr txBox="1">
              <a:spLocks noChangeArrowheads="1"/>
            </p:cNvSpPr>
            <p:nvPr/>
          </p:nvSpPr>
          <p:spPr bwMode="auto">
            <a:xfrm>
              <a:off x="721060" y="3108785"/>
              <a:ext cx="10660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20K-24K</a:t>
              </a:r>
            </a:p>
          </p:txBody>
        </p:sp>
        <p:sp>
          <p:nvSpPr>
            <p:cNvPr id="133" name="Text Box 33"/>
            <p:cNvSpPr txBox="1">
              <a:spLocks noChangeArrowheads="1"/>
            </p:cNvSpPr>
            <p:nvPr/>
          </p:nvSpPr>
          <p:spPr bwMode="auto">
            <a:xfrm>
              <a:off x="721060" y="3321275"/>
              <a:ext cx="10660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16K-20K</a:t>
              </a:r>
            </a:p>
          </p:txBody>
        </p:sp>
        <p:sp>
          <p:nvSpPr>
            <p:cNvPr id="134" name="Text Box 34"/>
            <p:cNvSpPr txBox="1">
              <a:spLocks noChangeArrowheads="1"/>
            </p:cNvSpPr>
            <p:nvPr/>
          </p:nvSpPr>
          <p:spPr bwMode="auto">
            <a:xfrm>
              <a:off x="721060" y="3527415"/>
              <a:ext cx="10660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12K-16K</a:t>
              </a:r>
            </a:p>
          </p:txBody>
        </p:sp>
        <p:sp>
          <p:nvSpPr>
            <p:cNvPr id="135" name="Text Box 35"/>
            <p:cNvSpPr txBox="1">
              <a:spLocks noChangeArrowheads="1"/>
            </p:cNvSpPr>
            <p:nvPr/>
          </p:nvSpPr>
          <p:spPr bwMode="auto">
            <a:xfrm>
              <a:off x="683568" y="3754092"/>
              <a:ext cx="1000720"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 8K-12K</a:t>
              </a:r>
            </a:p>
          </p:txBody>
        </p:sp>
        <p:sp>
          <p:nvSpPr>
            <p:cNvPr id="136" name="Text Box 36"/>
            <p:cNvSpPr txBox="1">
              <a:spLocks noChangeArrowheads="1"/>
            </p:cNvSpPr>
            <p:nvPr/>
          </p:nvSpPr>
          <p:spPr bwMode="auto">
            <a:xfrm>
              <a:off x="683568" y="3957620"/>
              <a:ext cx="995562"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   4K-8K</a:t>
              </a:r>
            </a:p>
          </p:txBody>
        </p:sp>
        <p:sp>
          <p:nvSpPr>
            <p:cNvPr id="137" name="Text Box 37"/>
            <p:cNvSpPr txBox="1">
              <a:spLocks noChangeArrowheads="1"/>
            </p:cNvSpPr>
            <p:nvPr/>
          </p:nvSpPr>
          <p:spPr bwMode="auto">
            <a:xfrm>
              <a:off x="683568" y="4175335"/>
              <a:ext cx="995562"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   0K-4K</a:t>
              </a:r>
            </a:p>
          </p:txBody>
        </p:sp>
        <p:sp>
          <p:nvSpPr>
            <p:cNvPr id="156" name="Text Box 56"/>
            <p:cNvSpPr txBox="1">
              <a:spLocks noChangeArrowheads="1"/>
            </p:cNvSpPr>
            <p:nvPr/>
          </p:nvSpPr>
          <p:spPr bwMode="auto">
            <a:xfrm>
              <a:off x="1691680" y="4512888"/>
              <a:ext cx="1535484"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rPr>
                <a:t>逻辑地址空间</a:t>
              </a:r>
            </a:p>
          </p:txBody>
        </p:sp>
        <p:sp>
          <p:nvSpPr>
            <p:cNvPr id="169" name="Text Box 70"/>
            <p:cNvSpPr txBox="1">
              <a:spLocks noChangeArrowheads="1"/>
            </p:cNvSpPr>
            <p:nvPr/>
          </p:nvSpPr>
          <p:spPr bwMode="auto">
            <a:xfrm>
              <a:off x="251520" y="972845"/>
              <a:ext cx="4384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15</a:t>
              </a:r>
            </a:p>
          </p:txBody>
        </p:sp>
        <p:sp>
          <p:nvSpPr>
            <p:cNvPr id="170" name="Text Box 71"/>
            <p:cNvSpPr txBox="1">
              <a:spLocks noChangeArrowheads="1"/>
            </p:cNvSpPr>
            <p:nvPr/>
          </p:nvSpPr>
          <p:spPr bwMode="auto">
            <a:xfrm>
              <a:off x="251520" y="1196910"/>
              <a:ext cx="4384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14</a:t>
              </a:r>
            </a:p>
          </p:txBody>
        </p:sp>
        <p:sp>
          <p:nvSpPr>
            <p:cNvPr id="171" name="Text Box 72"/>
            <p:cNvSpPr txBox="1">
              <a:spLocks noChangeArrowheads="1"/>
            </p:cNvSpPr>
            <p:nvPr/>
          </p:nvSpPr>
          <p:spPr bwMode="auto">
            <a:xfrm>
              <a:off x="251520" y="1400437"/>
              <a:ext cx="4384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cs typeface="MS PGothic" charset="0"/>
                </a:rPr>
                <a:t>13</a:t>
              </a:r>
            </a:p>
          </p:txBody>
        </p:sp>
        <p:sp>
          <p:nvSpPr>
            <p:cNvPr id="172" name="Text Box 73"/>
            <p:cNvSpPr txBox="1">
              <a:spLocks noChangeArrowheads="1"/>
            </p:cNvSpPr>
            <p:nvPr/>
          </p:nvSpPr>
          <p:spPr bwMode="auto">
            <a:xfrm>
              <a:off x="251520" y="1624502"/>
              <a:ext cx="4384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12</a:t>
              </a:r>
            </a:p>
          </p:txBody>
        </p:sp>
        <p:sp>
          <p:nvSpPr>
            <p:cNvPr id="173" name="Text Box 74"/>
            <p:cNvSpPr txBox="1">
              <a:spLocks noChangeArrowheads="1"/>
            </p:cNvSpPr>
            <p:nvPr/>
          </p:nvSpPr>
          <p:spPr bwMode="auto">
            <a:xfrm>
              <a:off x="251520" y="1842217"/>
              <a:ext cx="4384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11</a:t>
              </a:r>
            </a:p>
          </p:txBody>
        </p:sp>
        <p:sp>
          <p:nvSpPr>
            <p:cNvPr id="174" name="Text Box 75"/>
            <p:cNvSpPr txBox="1">
              <a:spLocks noChangeArrowheads="1"/>
            </p:cNvSpPr>
            <p:nvPr/>
          </p:nvSpPr>
          <p:spPr bwMode="auto">
            <a:xfrm>
              <a:off x="251520" y="2045745"/>
              <a:ext cx="4384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10</a:t>
              </a:r>
            </a:p>
          </p:txBody>
        </p:sp>
        <p:sp>
          <p:nvSpPr>
            <p:cNvPr id="175" name="Text Box 76"/>
            <p:cNvSpPr txBox="1">
              <a:spLocks noChangeArrowheads="1"/>
            </p:cNvSpPr>
            <p:nvPr/>
          </p:nvSpPr>
          <p:spPr bwMode="auto">
            <a:xfrm>
              <a:off x="320970" y="2260847"/>
              <a:ext cx="311220"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cs typeface="MS PGothic" charset="0"/>
                </a:rPr>
                <a:t>9</a:t>
              </a:r>
            </a:p>
          </p:txBody>
        </p:sp>
        <p:sp>
          <p:nvSpPr>
            <p:cNvPr id="176" name="Text Box 77"/>
            <p:cNvSpPr txBox="1">
              <a:spLocks noChangeArrowheads="1"/>
            </p:cNvSpPr>
            <p:nvPr/>
          </p:nvSpPr>
          <p:spPr bwMode="auto">
            <a:xfrm>
              <a:off x="320970" y="2478562"/>
              <a:ext cx="311220"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8</a:t>
              </a:r>
            </a:p>
          </p:txBody>
        </p:sp>
        <p:sp>
          <p:nvSpPr>
            <p:cNvPr id="177" name="Text Box 78"/>
            <p:cNvSpPr txBox="1">
              <a:spLocks noChangeArrowheads="1"/>
            </p:cNvSpPr>
            <p:nvPr/>
          </p:nvSpPr>
          <p:spPr bwMode="auto">
            <a:xfrm>
              <a:off x="320970" y="2691052"/>
              <a:ext cx="311220"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7</a:t>
              </a:r>
            </a:p>
          </p:txBody>
        </p:sp>
        <p:sp>
          <p:nvSpPr>
            <p:cNvPr id="178" name="Text Box 79"/>
            <p:cNvSpPr txBox="1">
              <a:spLocks noChangeArrowheads="1"/>
            </p:cNvSpPr>
            <p:nvPr/>
          </p:nvSpPr>
          <p:spPr bwMode="auto">
            <a:xfrm>
              <a:off x="320970" y="2915117"/>
              <a:ext cx="311220"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6</a:t>
              </a:r>
            </a:p>
          </p:txBody>
        </p:sp>
        <p:sp>
          <p:nvSpPr>
            <p:cNvPr id="179" name="Text Box 80"/>
            <p:cNvSpPr txBox="1">
              <a:spLocks noChangeArrowheads="1"/>
            </p:cNvSpPr>
            <p:nvPr/>
          </p:nvSpPr>
          <p:spPr bwMode="auto">
            <a:xfrm>
              <a:off x="320970" y="3118644"/>
              <a:ext cx="311220"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5</a:t>
              </a:r>
            </a:p>
          </p:txBody>
        </p:sp>
        <p:sp>
          <p:nvSpPr>
            <p:cNvPr id="180" name="Text Box 81"/>
            <p:cNvSpPr txBox="1">
              <a:spLocks noChangeArrowheads="1"/>
            </p:cNvSpPr>
            <p:nvPr/>
          </p:nvSpPr>
          <p:spPr bwMode="auto">
            <a:xfrm>
              <a:off x="320970" y="3331134"/>
              <a:ext cx="311220"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4</a:t>
              </a:r>
            </a:p>
          </p:txBody>
        </p:sp>
        <p:sp>
          <p:nvSpPr>
            <p:cNvPr id="181" name="Text Box 82"/>
            <p:cNvSpPr txBox="1">
              <a:spLocks noChangeArrowheads="1"/>
            </p:cNvSpPr>
            <p:nvPr/>
          </p:nvSpPr>
          <p:spPr bwMode="auto">
            <a:xfrm>
              <a:off x="320970" y="3537274"/>
              <a:ext cx="311220"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3</a:t>
              </a:r>
            </a:p>
          </p:txBody>
        </p:sp>
        <p:sp>
          <p:nvSpPr>
            <p:cNvPr id="182" name="Text Box 83"/>
            <p:cNvSpPr txBox="1">
              <a:spLocks noChangeArrowheads="1"/>
            </p:cNvSpPr>
            <p:nvPr/>
          </p:nvSpPr>
          <p:spPr bwMode="auto">
            <a:xfrm>
              <a:off x="332545" y="3763951"/>
              <a:ext cx="311220"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2</a:t>
              </a:r>
            </a:p>
          </p:txBody>
        </p:sp>
        <p:sp>
          <p:nvSpPr>
            <p:cNvPr id="183" name="Text Box 84"/>
            <p:cNvSpPr txBox="1">
              <a:spLocks noChangeArrowheads="1"/>
            </p:cNvSpPr>
            <p:nvPr/>
          </p:nvSpPr>
          <p:spPr bwMode="auto">
            <a:xfrm>
              <a:off x="329106" y="3967479"/>
              <a:ext cx="311220"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cs typeface="MS PGothic" charset="0"/>
                </a:rPr>
                <a:t>1</a:t>
              </a:r>
            </a:p>
          </p:txBody>
        </p:sp>
        <p:sp>
          <p:nvSpPr>
            <p:cNvPr id="184" name="Text Box 85"/>
            <p:cNvSpPr txBox="1">
              <a:spLocks noChangeArrowheads="1"/>
            </p:cNvSpPr>
            <p:nvPr/>
          </p:nvSpPr>
          <p:spPr bwMode="auto">
            <a:xfrm>
              <a:off x="329106" y="4185194"/>
              <a:ext cx="311220"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0</a:t>
              </a:r>
            </a:p>
          </p:txBody>
        </p:sp>
      </p:grpSp>
      <p:grpSp>
        <p:nvGrpSpPr>
          <p:cNvPr id="4" name="组合 3"/>
          <p:cNvGrpSpPr/>
          <p:nvPr/>
        </p:nvGrpSpPr>
        <p:grpSpPr>
          <a:xfrm>
            <a:off x="4637814" y="2720935"/>
            <a:ext cx="2580053" cy="2130507"/>
            <a:chOff x="4637814" y="2720935"/>
            <a:chExt cx="2580053" cy="2130507"/>
          </a:xfrm>
        </p:grpSpPr>
        <p:grpSp>
          <p:nvGrpSpPr>
            <p:cNvPr id="138" name="Group 38"/>
            <p:cNvGrpSpPr>
              <a:grpSpLocks/>
            </p:cNvGrpSpPr>
            <p:nvPr/>
          </p:nvGrpSpPr>
          <p:grpSpPr bwMode="auto">
            <a:xfrm>
              <a:off x="4857909" y="2753201"/>
              <a:ext cx="966331" cy="1697516"/>
              <a:chOff x="0" y="26"/>
              <a:chExt cx="562" cy="1894"/>
            </a:xfrm>
          </p:grpSpPr>
          <p:sp>
            <p:nvSpPr>
              <p:cNvPr id="139" name="Rectangle 39"/>
              <p:cNvSpPr>
                <a:spLocks noChangeArrowheads="1"/>
              </p:cNvSpPr>
              <p:nvPr/>
            </p:nvSpPr>
            <p:spPr bwMode="auto">
              <a:xfrm>
                <a:off x="0" y="26"/>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140" name="Rectangle 40"/>
              <p:cNvSpPr>
                <a:spLocks noChangeArrowheads="1"/>
              </p:cNvSpPr>
              <p:nvPr/>
            </p:nvSpPr>
            <p:spPr bwMode="auto">
              <a:xfrm>
                <a:off x="0" y="259"/>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141" name="Rectangle 41"/>
              <p:cNvSpPr>
                <a:spLocks noChangeArrowheads="1"/>
              </p:cNvSpPr>
              <p:nvPr/>
            </p:nvSpPr>
            <p:spPr bwMode="auto">
              <a:xfrm>
                <a:off x="0" y="499"/>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142" name="Rectangle 42"/>
              <p:cNvSpPr>
                <a:spLocks noChangeArrowheads="1"/>
              </p:cNvSpPr>
              <p:nvPr/>
            </p:nvSpPr>
            <p:spPr bwMode="auto">
              <a:xfrm>
                <a:off x="0" y="740"/>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143" name="Rectangle 43"/>
              <p:cNvSpPr>
                <a:spLocks noChangeArrowheads="1"/>
              </p:cNvSpPr>
              <p:nvPr/>
            </p:nvSpPr>
            <p:spPr bwMode="auto">
              <a:xfrm>
                <a:off x="0" y="970"/>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144" name="Rectangle 44"/>
              <p:cNvSpPr>
                <a:spLocks noChangeArrowheads="1"/>
              </p:cNvSpPr>
              <p:nvPr/>
            </p:nvSpPr>
            <p:spPr bwMode="auto">
              <a:xfrm>
                <a:off x="0" y="1210"/>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145" name="Rectangle 45"/>
              <p:cNvSpPr>
                <a:spLocks noChangeArrowheads="1"/>
              </p:cNvSpPr>
              <p:nvPr/>
            </p:nvSpPr>
            <p:spPr bwMode="auto">
              <a:xfrm>
                <a:off x="0" y="1450"/>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146" name="Rectangle 46"/>
              <p:cNvSpPr>
                <a:spLocks noChangeArrowheads="1"/>
              </p:cNvSpPr>
              <p:nvPr/>
            </p:nvSpPr>
            <p:spPr bwMode="auto">
              <a:xfrm>
                <a:off x="0" y="1680"/>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grpSp>
        <p:grpSp>
          <p:nvGrpSpPr>
            <p:cNvPr id="147" name="Group 47"/>
            <p:cNvGrpSpPr>
              <a:grpSpLocks/>
            </p:cNvGrpSpPr>
            <p:nvPr/>
          </p:nvGrpSpPr>
          <p:grpSpPr bwMode="auto">
            <a:xfrm>
              <a:off x="5868144" y="2720935"/>
              <a:ext cx="969145" cy="1844503"/>
              <a:chOff x="-269" y="0"/>
              <a:chExt cx="620" cy="2058"/>
            </a:xfrm>
          </p:grpSpPr>
          <p:sp>
            <p:nvSpPr>
              <p:cNvPr id="148" name="Text Box 48"/>
              <p:cNvSpPr txBox="1">
                <a:spLocks noChangeArrowheads="1"/>
              </p:cNvSpPr>
              <p:nvPr/>
            </p:nvSpPr>
            <p:spPr bwMode="auto">
              <a:xfrm>
                <a:off x="-269" y="0"/>
                <a:ext cx="620"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28K-32K</a:t>
                </a:r>
              </a:p>
            </p:txBody>
          </p:sp>
          <p:sp>
            <p:nvSpPr>
              <p:cNvPr id="149" name="Text Box 49"/>
              <p:cNvSpPr txBox="1">
                <a:spLocks noChangeArrowheads="1"/>
              </p:cNvSpPr>
              <p:nvPr/>
            </p:nvSpPr>
            <p:spPr bwMode="auto">
              <a:xfrm>
                <a:off x="-269" y="250"/>
                <a:ext cx="620"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24K-28K</a:t>
                </a:r>
              </a:p>
            </p:txBody>
          </p:sp>
          <p:sp>
            <p:nvSpPr>
              <p:cNvPr id="150" name="Text Box 50"/>
              <p:cNvSpPr txBox="1">
                <a:spLocks noChangeArrowheads="1"/>
              </p:cNvSpPr>
              <p:nvPr/>
            </p:nvSpPr>
            <p:spPr bwMode="auto">
              <a:xfrm>
                <a:off x="-269" y="490"/>
                <a:ext cx="620"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20K-24K</a:t>
                </a:r>
              </a:p>
            </p:txBody>
          </p:sp>
          <p:sp>
            <p:nvSpPr>
              <p:cNvPr id="151" name="Text Box 51"/>
              <p:cNvSpPr txBox="1">
                <a:spLocks noChangeArrowheads="1"/>
              </p:cNvSpPr>
              <p:nvPr/>
            </p:nvSpPr>
            <p:spPr bwMode="auto">
              <a:xfrm>
                <a:off x="-269" y="740"/>
                <a:ext cx="620"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16K-20K</a:t>
                </a:r>
              </a:p>
            </p:txBody>
          </p:sp>
          <p:sp>
            <p:nvSpPr>
              <p:cNvPr id="152" name="Text Box 52"/>
              <p:cNvSpPr txBox="1">
                <a:spLocks noChangeArrowheads="1"/>
              </p:cNvSpPr>
              <p:nvPr/>
            </p:nvSpPr>
            <p:spPr bwMode="auto">
              <a:xfrm>
                <a:off x="-269" y="970"/>
                <a:ext cx="620"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12K-16K</a:t>
                </a:r>
              </a:p>
            </p:txBody>
          </p:sp>
          <p:sp>
            <p:nvSpPr>
              <p:cNvPr id="153" name="Text Box 53"/>
              <p:cNvSpPr txBox="1">
                <a:spLocks noChangeArrowheads="1"/>
              </p:cNvSpPr>
              <p:nvPr/>
            </p:nvSpPr>
            <p:spPr bwMode="auto">
              <a:xfrm>
                <a:off x="-269" y="1210"/>
                <a:ext cx="582"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 8K-12K</a:t>
                </a:r>
              </a:p>
            </p:txBody>
          </p:sp>
          <p:sp>
            <p:nvSpPr>
              <p:cNvPr id="154" name="Text Box 54"/>
              <p:cNvSpPr txBox="1">
                <a:spLocks noChangeArrowheads="1"/>
              </p:cNvSpPr>
              <p:nvPr/>
            </p:nvSpPr>
            <p:spPr bwMode="auto">
              <a:xfrm>
                <a:off x="-269" y="1450"/>
                <a:ext cx="579"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   4K-8K</a:t>
                </a:r>
              </a:p>
            </p:txBody>
          </p:sp>
          <p:sp>
            <p:nvSpPr>
              <p:cNvPr id="155" name="Text Box 55"/>
              <p:cNvSpPr txBox="1">
                <a:spLocks noChangeArrowheads="1"/>
              </p:cNvSpPr>
              <p:nvPr/>
            </p:nvSpPr>
            <p:spPr bwMode="auto">
              <a:xfrm>
                <a:off x="-269" y="1680"/>
                <a:ext cx="579"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   0K-4K</a:t>
                </a:r>
              </a:p>
            </p:txBody>
          </p:sp>
        </p:grpSp>
        <p:sp>
          <p:nvSpPr>
            <p:cNvPr id="157" name="Text Box 57"/>
            <p:cNvSpPr txBox="1">
              <a:spLocks noChangeArrowheads="1"/>
            </p:cNvSpPr>
            <p:nvPr/>
          </p:nvSpPr>
          <p:spPr bwMode="auto">
            <a:xfrm>
              <a:off x="4637814" y="4512888"/>
              <a:ext cx="142539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rPr>
                <a:t>物理地址空间</a:t>
              </a:r>
            </a:p>
          </p:txBody>
        </p:sp>
        <p:grpSp>
          <p:nvGrpSpPr>
            <p:cNvPr id="185" name="Group 86"/>
            <p:cNvGrpSpPr>
              <a:grpSpLocks/>
            </p:cNvGrpSpPr>
            <p:nvPr/>
          </p:nvGrpSpPr>
          <p:grpSpPr bwMode="auto">
            <a:xfrm>
              <a:off x="6934940" y="2726313"/>
              <a:ext cx="282927" cy="1844503"/>
              <a:chOff x="-269" y="0"/>
              <a:chExt cx="181" cy="2058"/>
            </a:xfrm>
          </p:grpSpPr>
          <p:sp>
            <p:nvSpPr>
              <p:cNvPr id="186" name="Text Box 87"/>
              <p:cNvSpPr txBox="1">
                <a:spLocks noChangeArrowheads="1"/>
              </p:cNvSpPr>
              <p:nvPr/>
            </p:nvSpPr>
            <p:spPr bwMode="auto">
              <a:xfrm>
                <a:off x="-269" y="0"/>
                <a:ext cx="181"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7</a:t>
                </a:r>
              </a:p>
            </p:txBody>
          </p:sp>
          <p:sp>
            <p:nvSpPr>
              <p:cNvPr id="187" name="Text Box 88"/>
              <p:cNvSpPr txBox="1">
                <a:spLocks noChangeArrowheads="1"/>
              </p:cNvSpPr>
              <p:nvPr/>
            </p:nvSpPr>
            <p:spPr bwMode="auto">
              <a:xfrm>
                <a:off x="-269" y="250"/>
                <a:ext cx="181"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6</a:t>
                </a:r>
              </a:p>
            </p:txBody>
          </p:sp>
          <p:sp>
            <p:nvSpPr>
              <p:cNvPr id="188" name="Text Box 89"/>
              <p:cNvSpPr txBox="1">
                <a:spLocks noChangeArrowheads="1"/>
              </p:cNvSpPr>
              <p:nvPr/>
            </p:nvSpPr>
            <p:spPr bwMode="auto">
              <a:xfrm>
                <a:off x="-269" y="490"/>
                <a:ext cx="181"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5</a:t>
                </a:r>
              </a:p>
            </p:txBody>
          </p:sp>
          <p:sp>
            <p:nvSpPr>
              <p:cNvPr id="189" name="Text Box 90"/>
              <p:cNvSpPr txBox="1">
                <a:spLocks noChangeArrowheads="1"/>
              </p:cNvSpPr>
              <p:nvPr/>
            </p:nvSpPr>
            <p:spPr bwMode="auto">
              <a:xfrm>
                <a:off x="-269" y="740"/>
                <a:ext cx="181"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4</a:t>
                </a:r>
              </a:p>
            </p:txBody>
          </p:sp>
          <p:sp>
            <p:nvSpPr>
              <p:cNvPr id="190" name="Text Box 91"/>
              <p:cNvSpPr txBox="1">
                <a:spLocks noChangeArrowheads="1"/>
              </p:cNvSpPr>
              <p:nvPr/>
            </p:nvSpPr>
            <p:spPr bwMode="auto">
              <a:xfrm>
                <a:off x="-269" y="970"/>
                <a:ext cx="181"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3</a:t>
                </a:r>
              </a:p>
            </p:txBody>
          </p:sp>
          <p:sp>
            <p:nvSpPr>
              <p:cNvPr id="191" name="Text Box 92"/>
              <p:cNvSpPr txBox="1">
                <a:spLocks noChangeArrowheads="1"/>
              </p:cNvSpPr>
              <p:nvPr/>
            </p:nvSpPr>
            <p:spPr bwMode="auto">
              <a:xfrm>
                <a:off x="-269" y="1210"/>
                <a:ext cx="181"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2</a:t>
                </a:r>
              </a:p>
            </p:txBody>
          </p:sp>
          <p:sp>
            <p:nvSpPr>
              <p:cNvPr id="192" name="Text Box 93"/>
              <p:cNvSpPr txBox="1">
                <a:spLocks noChangeArrowheads="1"/>
              </p:cNvSpPr>
              <p:nvPr/>
            </p:nvSpPr>
            <p:spPr bwMode="auto">
              <a:xfrm>
                <a:off x="-269" y="1450"/>
                <a:ext cx="181"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a:t>
                </a:r>
              </a:p>
            </p:txBody>
          </p:sp>
          <p:sp>
            <p:nvSpPr>
              <p:cNvPr id="193" name="Text Box 94"/>
              <p:cNvSpPr txBox="1">
                <a:spLocks noChangeArrowheads="1"/>
              </p:cNvSpPr>
              <p:nvPr/>
            </p:nvSpPr>
            <p:spPr bwMode="auto">
              <a:xfrm>
                <a:off x="-269" y="1680"/>
                <a:ext cx="181"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0</a:t>
                </a:r>
              </a:p>
            </p:txBody>
          </p:sp>
        </p:grpSp>
      </p:grpSp>
      <p:sp>
        <p:nvSpPr>
          <p:cNvPr id="197" name="Text Box 98"/>
          <p:cNvSpPr txBox="1">
            <a:spLocks noChangeArrowheads="1"/>
          </p:cNvSpPr>
          <p:nvPr/>
        </p:nvSpPr>
        <p:spPr bwMode="auto">
          <a:xfrm>
            <a:off x="4716016" y="1823273"/>
            <a:ext cx="1959026" cy="338554"/>
          </a:xfrm>
          <a:prstGeom prst="rect">
            <a:avLst/>
          </a:prstGeom>
          <a:noFill/>
          <a:ln>
            <a:noFill/>
          </a:ln>
          <a:effectLst/>
          <a:extLst>
            <a:ext uri="{909E8E84-426E-40dd-AFC4-6F175D3DCCD1}">
              <a14:hiddenFill xmlns="" xmlns:a14="http://schemas.microsoft.com/office/drawing/2010/main">
                <a:gradFill rotWithShape="0">
                  <a:gsLst>
                    <a:gs pos="0">
                      <a:srgbClr val="ADE7EB"/>
                    </a:gs>
                    <a:gs pos="100000">
                      <a:srgbClr val="FFFFFF"/>
                    </a:gs>
                  </a:gsLst>
                  <a:path path="shape">
                    <a:fillToRect l="50000" t="50000" r="50000" b="50000"/>
                  </a:path>
                </a:gra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rPr>
              <a:t>MOV  REG,  8192</a:t>
            </a:r>
          </a:p>
        </p:txBody>
      </p:sp>
      <p:sp>
        <p:nvSpPr>
          <p:cNvPr id="198" name="Text Box 99"/>
          <p:cNvSpPr txBox="1">
            <a:spLocks noChangeArrowheads="1"/>
          </p:cNvSpPr>
          <p:nvPr/>
        </p:nvSpPr>
        <p:spPr bwMode="auto">
          <a:xfrm>
            <a:off x="4726884" y="2071147"/>
            <a:ext cx="2064989" cy="338554"/>
          </a:xfrm>
          <a:prstGeom prst="rect">
            <a:avLst/>
          </a:prstGeom>
          <a:noFill/>
          <a:ln>
            <a:noFill/>
          </a:ln>
          <a:effectLst/>
          <a:extLst>
            <a:ext uri="{909E8E84-426E-40dd-AFC4-6F175D3DCCD1}">
              <a14:hiddenFill xmlns="" xmlns:a14="http://schemas.microsoft.com/office/drawing/2010/main">
                <a:gradFill rotWithShape="0">
                  <a:gsLst>
                    <a:gs pos="0">
                      <a:srgbClr val="ADE7EB"/>
                    </a:gs>
                    <a:gs pos="100000">
                      <a:srgbClr val="FFFFFF"/>
                    </a:gs>
                  </a:gsLst>
                  <a:path path="shape">
                    <a:fillToRect l="50000" t="50000" r="50000" b="50000"/>
                  </a:path>
                </a:gra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rPr>
              <a:t>MOV  REG,  32780</a:t>
            </a:r>
          </a:p>
        </p:txBody>
      </p:sp>
      <p:sp>
        <p:nvSpPr>
          <p:cNvPr id="200" name="Rectangle 101"/>
          <p:cNvSpPr>
            <a:spLocks noChangeArrowheads="1"/>
          </p:cNvSpPr>
          <p:nvPr/>
        </p:nvSpPr>
        <p:spPr bwMode="auto">
          <a:xfrm>
            <a:off x="6834866" y="2057112"/>
            <a:ext cx="1005403" cy="338554"/>
          </a:xfrm>
          <a:prstGeom prst="rect">
            <a:avLst/>
          </a:prstGeom>
          <a:no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r>
              <a:rPr lang="zh-CN" altLang="en-US" sz="1600" b="1" dirty="0">
                <a:solidFill>
                  <a:srgbClr val="C00000"/>
                </a:solidFill>
                <a:latin typeface="微软雅黑" pitchFamily="34" charset="-122"/>
                <a:ea typeface="微软雅黑" pitchFamily="34" charset="-122"/>
              </a:rPr>
              <a:t>缺页异常</a:t>
            </a:r>
          </a:p>
        </p:txBody>
      </p:sp>
      <p:grpSp>
        <p:nvGrpSpPr>
          <p:cNvPr id="6" name="组合 5"/>
          <p:cNvGrpSpPr/>
          <p:nvPr/>
        </p:nvGrpSpPr>
        <p:grpSpPr>
          <a:xfrm>
            <a:off x="2627784" y="1455416"/>
            <a:ext cx="2081177" cy="872725"/>
            <a:chOff x="2627784" y="1455416"/>
            <a:chExt cx="2081177" cy="872725"/>
          </a:xfrm>
        </p:grpSpPr>
        <p:sp>
          <p:nvSpPr>
            <p:cNvPr id="194" name="Text Box 95"/>
            <p:cNvSpPr txBox="1">
              <a:spLocks noChangeArrowheads="1"/>
            </p:cNvSpPr>
            <p:nvPr/>
          </p:nvSpPr>
          <p:spPr bwMode="auto">
            <a:xfrm>
              <a:off x="3576920" y="1455416"/>
              <a:ext cx="1132041" cy="338554"/>
            </a:xfrm>
            <a:prstGeom prst="rect">
              <a:avLst/>
            </a:prstGeom>
            <a:noFill/>
            <a:ln>
              <a:noFill/>
            </a:ln>
            <a:effectLst/>
            <a:extLst>
              <a:ext uri="{909E8E84-426E-40dd-AFC4-6F175D3DCCD1}">
                <a14:hiddenFill xmlns="" xmlns:a14="http://schemas.microsoft.com/office/drawing/2010/main">
                  <a:gradFill rotWithShape="0">
                    <a:gsLst>
                      <a:gs pos="0">
                        <a:srgbClr val="ADE7EB"/>
                      </a:gs>
                      <a:gs pos="100000">
                        <a:srgbClr val="FFFFFF"/>
                      </a:gs>
                    </a:gsLst>
                    <a:path path="shape">
                      <a:fillToRect l="50000" t="50000" r="50000" b="50000"/>
                    </a:path>
                  </a:gra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rPr>
                <a:t>驻留位为0</a:t>
              </a:r>
            </a:p>
          </p:txBody>
        </p:sp>
        <p:sp>
          <p:nvSpPr>
            <p:cNvPr id="195" name="Line 96"/>
            <p:cNvSpPr>
              <a:spLocks noChangeShapeType="1"/>
            </p:cNvSpPr>
            <p:nvPr/>
          </p:nvSpPr>
          <p:spPr bwMode="auto">
            <a:xfrm>
              <a:off x="2627784" y="1989587"/>
              <a:ext cx="904430" cy="129061"/>
            </a:xfrm>
            <a:prstGeom prst="line">
              <a:avLst/>
            </a:prstGeom>
            <a:noFill/>
            <a:ln w="28575" cmpd="sng">
              <a:solidFill>
                <a:srgbClr val="11576A"/>
              </a:solidFill>
              <a:miter lim="800000"/>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endParaRPr lang="zh-CN" altLang="en-US"/>
            </a:p>
          </p:txBody>
        </p:sp>
        <p:sp>
          <p:nvSpPr>
            <p:cNvPr id="196" name="Text Box 97"/>
            <p:cNvSpPr txBox="1">
              <a:spLocks noChangeArrowheads="1"/>
            </p:cNvSpPr>
            <p:nvPr/>
          </p:nvSpPr>
          <p:spPr bwMode="auto">
            <a:xfrm>
              <a:off x="3484069" y="1989587"/>
              <a:ext cx="1132041" cy="338554"/>
            </a:xfrm>
            <a:prstGeom prst="rect">
              <a:avLst/>
            </a:prstGeom>
            <a:noFill/>
            <a:ln>
              <a:noFill/>
            </a:ln>
            <a:effectLst/>
            <a:extLst>
              <a:ext uri="{909E8E84-426E-40dd-AFC4-6F175D3DCCD1}">
                <a14:hiddenFill xmlns="" xmlns:a14="http://schemas.microsoft.com/office/drawing/2010/main">
                  <a:gradFill rotWithShape="0">
                    <a:gsLst>
                      <a:gs pos="0">
                        <a:srgbClr val="ADE7EB"/>
                      </a:gs>
                      <a:gs pos="100000">
                        <a:srgbClr val="FFFFFF"/>
                      </a:gs>
                    </a:gsLst>
                    <a:path path="shape">
                      <a:fillToRect l="50000" t="50000" r="50000" b="50000"/>
                    </a:path>
                  </a:gra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rPr>
                <a:t>驻留位为1</a:t>
              </a:r>
            </a:p>
          </p:txBody>
        </p:sp>
        <p:sp>
          <p:nvSpPr>
            <p:cNvPr id="202" name="Line 103"/>
            <p:cNvSpPr>
              <a:spLocks noChangeShapeType="1"/>
            </p:cNvSpPr>
            <p:nvPr/>
          </p:nvSpPr>
          <p:spPr bwMode="auto">
            <a:xfrm flipV="1">
              <a:off x="2847873" y="1624810"/>
              <a:ext cx="739363" cy="165808"/>
            </a:xfrm>
            <a:prstGeom prst="line">
              <a:avLst/>
            </a:prstGeom>
            <a:noFill/>
            <a:ln w="28575" cmpd="sng">
              <a:solidFill>
                <a:srgbClr val="11576A"/>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endParaRPr lang="zh-CN" altLang="en-US"/>
            </a:p>
          </p:txBody>
        </p:sp>
      </p:grpSp>
      <p:sp>
        <p:nvSpPr>
          <p:cNvPr id="219" name="Rectangle 18"/>
          <p:cNvSpPr>
            <a:spLocks noChangeArrowheads="1"/>
          </p:cNvSpPr>
          <p:nvPr/>
        </p:nvSpPr>
        <p:spPr bwMode="auto">
          <a:xfrm>
            <a:off x="1872064" y="3801957"/>
            <a:ext cx="966331" cy="215102"/>
          </a:xfrm>
          <a:prstGeom prst="rect">
            <a:avLst/>
          </a:prstGeom>
          <a:solidFill>
            <a:srgbClr val="FFFF00"/>
          </a:soli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221" name="Rectangle 12"/>
          <p:cNvSpPr>
            <a:spLocks noChangeArrowheads="1"/>
          </p:cNvSpPr>
          <p:nvPr/>
        </p:nvSpPr>
        <p:spPr bwMode="auto">
          <a:xfrm>
            <a:off x="1867900" y="2510185"/>
            <a:ext cx="966331" cy="215102"/>
          </a:xfrm>
          <a:prstGeom prst="rect">
            <a:avLst/>
          </a:prstGeom>
          <a:solidFill>
            <a:schemeClr val="accent6">
              <a:lumMod val="60000"/>
              <a:lumOff val="40000"/>
            </a:schemeClr>
          </a:soli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grpSp>
        <p:nvGrpSpPr>
          <p:cNvPr id="199" name="Group 4"/>
          <p:cNvGrpSpPr>
            <a:grpSpLocks/>
          </p:cNvGrpSpPr>
          <p:nvPr/>
        </p:nvGrpSpPr>
        <p:grpSpPr bwMode="auto">
          <a:xfrm>
            <a:off x="1859590" y="1029653"/>
            <a:ext cx="966331" cy="3414751"/>
            <a:chOff x="254" y="14"/>
            <a:chExt cx="562" cy="3810"/>
          </a:xfrm>
          <a:noFill/>
        </p:grpSpPr>
        <p:sp>
          <p:nvSpPr>
            <p:cNvPr id="203" name="Rectangle 5"/>
            <p:cNvSpPr>
              <a:spLocks noChangeArrowheads="1"/>
            </p:cNvSpPr>
            <p:nvPr/>
          </p:nvSpPr>
          <p:spPr bwMode="auto">
            <a:xfrm>
              <a:off x="254" y="14"/>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dirty="0">
                  <a:solidFill>
                    <a:srgbClr val="11576A"/>
                  </a:solidFill>
                  <a:latin typeface="微软雅黑" pitchFamily="34" charset="-122"/>
                  <a:ea typeface="微软雅黑" pitchFamily="34" charset="-122"/>
                  <a:cs typeface="MS PGothic" charset="0"/>
                </a:rPr>
                <a:t>X</a:t>
              </a:r>
            </a:p>
          </p:txBody>
        </p:sp>
        <p:sp>
          <p:nvSpPr>
            <p:cNvPr id="204" name="Rectangle 6"/>
            <p:cNvSpPr>
              <a:spLocks noChangeArrowheads="1"/>
            </p:cNvSpPr>
            <p:nvPr/>
          </p:nvSpPr>
          <p:spPr bwMode="auto">
            <a:xfrm>
              <a:off x="254" y="256"/>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dirty="0">
                  <a:solidFill>
                    <a:srgbClr val="11576A"/>
                  </a:solidFill>
                  <a:latin typeface="微软雅黑" pitchFamily="34" charset="-122"/>
                  <a:ea typeface="微软雅黑" pitchFamily="34" charset="-122"/>
                  <a:cs typeface="MS PGothic" charset="0"/>
                </a:rPr>
                <a:t>X</a:t>
              </a:r>
            </a:p>
          </p:txBody>
        </p:sp>
        <p:sp>
          <p:nvSpPr>
            <p:cNvPr id="205" name="Rectangle 7"/>
            <p:cNvSpPr>
              <a:spLocks noChangeArrowheads="1"/>
            </p:cNvSpPr>
            <p:nvPr/>
          </p:nvSpPr>
          <p:spPr bwMode="auto">
            <a:xfrm>
              <a:off x="254" y="496"/>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X</a:t>
              </a:r>
            </a:p>
          </p:txBody>
        </p:sp>
        <p:sp>
          <p:nvSpPr>
            <p:cNvPr id="206" name="Rectangle 8"/>
            <p:cNvSpPr>
              <a:spLocks noChangeArrowheads="1"/>
            </p:cNvSpPr>
            <p:nvPr/>
          </p:nvSpPr>
          <p:spPr bwMode="auto">
            <a:xfrm>
              <a:off x="254" y="737"/>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X</a:t>
              </a:r>
            </a:p>
          </p:txBody>
        </p:sp>
        <p:sp>
          <p:nvSpPr>
            <p:cNvPr id="207" name="Rectangle 9"/>
            <p:cNvSpPr>
              <a:spLocks noChangeArrowheads="1"/>
            </p:cNvSpPr>
            <p:nvPr/>
          </p:nvSpPr>
          <p:spPr bwMode="auto">
            <a:xfrm>
              <a:off x="254" y="967"/>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7</a:t>
              </a:r>
            </a:p>
          </p:txBody>
        </p:sp>
        <p:sp>
          <p:nvSpPr>
            <p:cNvPr id="208" name="Rectangle 10"/>
            <p:cNvSpPr>
              <a:spLocks noChangeArrowheads="1"/>
            </p:cNvSpPr>
            <p:nvPr/>
          </p:nvSpPr>
          <p:spPr bwMode="auto">
            <a:xfrm>
              <a:off x="254" y="1207"/>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dirty="0">
                  <a:solidFill>
                    <a:srgbClr val="11576A"/>
                  </a:solidFill>
                  <a:latin typeface="微软雅黑" pitchFamily="34" charset="-122"/>
                  <a:ea typeface="微软雅黑" pitchFamily="34" charset="-122"/>
                  <a:cs typeface="MS PGothic" charset="0"/>
                </a:rPr>
                <a:t>X</a:t>
              </a:r>
            </a:p>
          </p:txBody>
        </p:sp>
        <p:sp>
          <p:nvSpPr>
            <p:cNvPr id="209" name="Rectangle 11"/>
            <p:cNvSpPr>
              <a:spLocks noChangeArrowheads="1"/>
            </p:cNvSpPr>
            <p:nvPr/>
          </p:nvSpPr>
          <p:spPr bwMode="auto">
            <a:xfrm>
              <a:off x="254" y="1447"/>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5</a:t>
              </a:r>
            </a:p>
          </p:txBody>
        </p:sp>
        <p:sp>
          <p:nvSpPr>
            <p:cNvPr id="210" name="Rectangle 12"/>
            <p:cNvSpPr>
              <a:spLocks noChangeArrowheads="1"/>
            </p:cNvSpPr>
            <p:nvPr/>
          </p:nvSpPr>
          <p:spPr bwMode="auto">
            <a:xfrm>
              <a:off x="254" y="1677"/>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X</a:t>
              </a:r>
            </a:p>
          </p:txBody>
        </p:sp>
        <p:sp>
          <p:nvSpPr>
            <p:cNvPr id="211" name="Rectangle 13"/>
            <p:cNvSpPr>
              <a:spLocks noChangeArrowheads="1"/>
            </p:cNvSpPr>
            <p:nvPr/>
          </p:nvSpPr>
          <p:spPr bwMode="auto">
            <a:xfrm>
              <a:off x="254" y="1921"/>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X</a:t>
              </a:r>
            </a:p>
          </p:txBody>
        </p:sp>
        <p:sp>
          <p:nvSpPr>
            <p:cNvPr id="212" name="Rectangle 14"/>
            <p:cNvSpPr>
              <a:spLocks noChangeArrowheads="1"/>
            </p:cNvSpPr>
            <p:nvPr/>
          </p:nvSpPr>
          <p:spPr bwMode="auto">
            <a:xfrm>
              <a:off x="254" y="2163"/>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X</a:t>
              </a:r>
            </a:p>
          </p:txBody>
        </p:sp>
        <p:sp>
          <p:nvSpPr>
            <p:cNvPr id="213" name="Rectangle 15"/>
            <p:cNvSpPr>
              <a:spLocks noChangeArrowheads="1"/>
            </p:cNvSpPr>
            <p:nvPr/>
          </p:nvSpPr>
          <p:spPr bwMode="auto">
            <a:xfrm>
              <a:off x="254" y="2403"/>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3</a:t>
              </a:r>
            </a:p>
          </p:txBody>
        </p:sp>
        <p:sp>
          <p:nvSpPr>
            <p:cNvPr id="214" name="Rectangle 16"/>
            <p:cNvSpPr>
              <a:spLocks noChangeArrowheads="1"/>
            </p:cNvSpPr>
            <p:nvPr/>
          </p:nvSpPr>
          <p:spPr bwMode="auto">
            <a:xfrm>
              <a:off x="254" y="2644"/>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4</a:t>
              </a:r>
            </a:p>
          </p:txBody>
        </p:sp>
        <p:sp>
          <p:nvSpPr>
            <p:cNvPr id="215" name="Rectangle 17"/>
            <p:cNvSpPr>
              <a:spLocks noChangeArrowheads="1"/>
            </p:cNvSpPr>
            <p:nvPr/>
          </p:nvSpPr>
          <p:spPr bwMode="auto">
            <a:xfrm>
              <a:off x="254" y="2874"/>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dirty="0">
                  <a:solidFill>
                    <a:srgbClr val="11576A"/>
                  </a:solidFill>
                  <a:latin typeface="微软雅黑" pitchFamily="34" charset="-122"/>
                  <a:ea typeface="微软雅黑" pitchFamily="34" charset="-122"/>
                  <a:cs typeface="MS PGothic" charset="0"/>
                </a:rPr>
                <a:t>0</a:t>
              </a:r>
            </a:p>
          </p:txBody>
        </p:sp>
        <p:sp>
          <p:nvSpPr>
            <p:cNvPr id="216" name="Rectangle 18"/>
            <p:cNvSpPr>
              <a:spLocks noChangeArrowheads="1"/>
            </p:cNvSpPr>
            <p:nvPr/>
          </p:nvSpPr>
          <p:spPr bwMode="auto">
            <a:xfrm>
              <a:off x="254" y="3114"/>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6</a:t>
              </a:r>
            </a:p>
          </p:txBody>
        </p:sp>
        <p:sp>
          <p:nvSpPr>
            <p:cNvPr id="217" name="Rectangle 19"/>
            <p:cNvSpPr>
              <a:spLocks noChangeArrowheads="1"/>
            </p:cNvSpPr>
            <p:nvPr/>
          </p:nvSpPr>
          <p:spPr bwMode="auto">
            <a:xfrm>
              <a:off x="254" y="3354"/>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1</a:t>
              </a:r>
            </a:p>
          </p:txBody>
        </p:sp>
        <p:sp>
          <p:nvSpPr>
            <p:cNvPr id="218" name="Rectangle 20"/>
            <p:cNvSpPr>
              <a:spLocks noChangeArrowheads="1"/>
            </p:cNvSpPr>
            <p:nvPr/>
          </p:nvSpPr>
          <p:spPr bwMode="auto">
            <a:xfrm>
              <a:off x="254" y="3584"/>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2</a:t>
              </a:r>
            </a:p>
          </p:txBody>
        </p:sp>
      </p:grpSp>
      <p:sp>
        <p:nvSpPr>
          <p:cNvPr id="220" name="Rectangle 40"/>
          <p:cNvSpPr>
            <a:spLocks noChangeArrowheads="1"/>
          </p:cNvSpPr>
          <p:nvPr/>
        </p:nvSpPr>
        <p:spPr bwMode="auto">
          <a:xfrm>
            <a:off x="4857909" y="2962478"/>
            <a:ext cx="966331" cy="215102"/>
          </a:xfrm>
          <a:prstGeom prst="rect">
            <a:avLst/>
          </a:prstGeom>
          <a:solidFill>
            <a:srgbClr val="FFFF00"/>
          </a:soli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Tree>
    <p:extLst>
      <p:ext uri="{BB962C8B-B14F-4D97-AF65-F5344CB8AC3E}">
        <p14:creationId xmlns:p14="http://schemas.microsoft.com/office/powerpoint/2010/main" val="411172848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8"/>
                                        </p:tgtEl>
                                        <p:attrNameLst>
                                          <p:attrName>style.visibility</p:attrName>
                                        </p:attrNameLst>
                                      </p:cBhvr>
                                      <p:to>
                                        <p:strVal val="visible"/>
                                      </p:to>
                                    </p:set>
                                    <p:animEffect transition="in" filter="wipe(left)">
                                      <p:cBhvr>
                                        <p:cTn id="7" dur="500"/>
                                        <p:tgtEl>
                                          <p:spTgt spid="1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par>
                                <p:cTn id="13" presetID="2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99"/>
                                        </p:tgtEl>
                                        <p:attrNameLst>
                                          <p:attrName>style.visibility</p:attrName>
                                        </p:attrNameLst>
                                      </p:cBhvr>
                                      <p:to>
                                        <p:strVal val="visible"/>
                                      </p:to>
                                    </p:set>
                                    <p:animEffect transition="in" filter="wipe(down)">
                                      <p:cBhvr>
                                        <p:cTn id="20" dur="500"/>
                                        <p:tgtEl>
                                          <p:spTgt spid="19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right)">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97"/>
                                        </p:tgtEl>
                                        <p:attrNameLst>
                                          <p:attrName>style.visibility</p:attrName>
                                        </p:attrNameLst>
                                      </p:cBhvr>
                                      <p:to>
                                        <p:strVal val="visible"/>
                                      </p:to>
                                    </p:set>
                                    <p:animEffect transition="in" filter="wipe(left)">
                                      <p:cBhvr>
                                        <p:cTn id="35" dur="500"/>
                                        <p:tgtEl>
                                          <p:spTgt spid="19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19"/>
                                        </p:tgtEl>
                                        <p:attrNameLst>
                                          <p:attrName>style.visibility</p:attrName>
                                        </p:attrNameLst>
                                      </p:cBhvr>
                                      <p:to>
                                        <p:strVal val="visible"/>
                                      </p:to>
                                    </p:set>
                                    <p:animEffect transition="in" filter="fade">
                                      <p:cBhvr>
                                        <p:cTn id="40" dur="500"/>
                                        <p:tgtEl>
                                          <p:spTgt spid="219"/>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220"/>
                                        </p:tgtEl>
                                        <p:attrNameLst>
                                          <p:attrName>style.visibility</p:attrName>
                                        </p:attrNameLst>
                                      </p:cBhvr>
                                      <p:to>
                                        <p:strVal val="visible"/>
                                      </p:to>
                                    </p:set>
                                    <p:animEffect transition="in" filter="fade">
                                      <p:cBhvr>
                                        <p:cTn id="44" dur="500"/>
                                        <p:tgtEl>
                                          <p:spTgt spid="22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98"/>
                                        </p:tgtEl>
                                        <p:attrNameLst>
                                          <p:attrName>style.visibility</p:attrName>
                                        </p:attrNameLst>
                                      </p:cBhvr>
                                      <p:to>
                                        <p:strVal val="visible"/>
                                      </p:to>
                                    </p:set>
                                    <p:animEffect transition="in" filter="wipe(left)">
                                      <p:cBhvr>
                                        <p:cTn id="49" dur="500"/>
                                        <p:tgtEl>
                                          <p:spTgt spid="198"/>
                                        </p:tgtEl>
                                      </p:cBhvr>
                                    </p:animEffect>
                                  </p:childTnLst>
                                </p:cTn>
                              </p:par>
                              <p:par>
                                <p:cTn id="50" presetID="10" presetClass="exit" presetSubtype="0" fill="hold" grpId="1" nodeType="withEffect">
                                  <p:stCondLst>
                                    <p:cond delay="0"/>
                                  </p:stCondLst>
                                  <p:childTnLst>
                                    <p:animEffect transition="out" filter="fade">
                                      <p:cBhvr>
                                        <p:cTn id="51" dur="500"/>
                                        <p:tgtEl>
                                          <p:spTgt spid="219"/>
                                        </p:tgtEl>
                                      </p:cBhvr>
                                    </p:animEffect>
                                    <p:set>
                                      <p:cBhvr>
                                        <p:cTn id="52" dur="1" fill="hold">
                                          <p:stCondLst>
                                            <p:cond delay="499"/>
                                          </p:stCondLst>
                                        </p:cTn>
                                        <p:tgtEl>
                                          <p:spTgt spid="219"/>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220"/>
                                        </p:tgtEl>
                                      </p:cBhvr>
                                    </p:animEffect>
                                    <p:set>
                                      <p:cBhvr>
                                        <p:cTn id="55" dur="1" fill="hold">
                                          <p:stCondLst>
                                            <p:cond delay="499"/>
                                          </p:stCondLst>
                                        </p:cTn>
                                        <p:tgtEl>
                                          <p:spTgt spid="220"/>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21"/>
                                        </p:tgtEl>
                                        <p:attrNameLst>
                                          <p:attrName>style.visibility</p:attrName>
                                        </p:attrNameLst>
                                      </p:cBhvr>
                                      <p:to>
                                        <p:strVal val="visible"/>
                                      </p:to>
                                    </p:set>
                                    <p:animEffect transition="in" filter="fade">
                                      <p:cBhvr>
                                        <p:cTn id="60" dur="500"/>
                                        <p:tgtEl>
                                          <p:spTgt spid="221"/>
                                        </p:tgtEl>
                                      </p:cBhvr>
                                    </p:animEffect>
                                  </p:childTnLst>
                                </p:cTn>
                              </p:par>
                            </p:childTnLst>
                          </p:cTn>
                        </p:par>
                        <p:par>
                          <p:cTn id="61" fill="hold">
                            <p:stCondLst>
                              <p:cond delay="500"/>
                            </p:stCondLst>
                            <p:childTnLst>
                              <p:par>
                                <p:cTn id="62" presetID="22" presetClass="entr" presetSubtype="8" fill="hold" grpId="0" nodeType="afterEffect">
                                  <p:stCondLst>
                                    <p:cond delay="0"/>
                                  </p:stCondLst>
                                  <p:childTnLst>
                                    <p:set>
                                      <p:cBhvr>
                                        <p:cTn id="63" dur="1" fill="hold">
                                          <p:stCondLst>
                                            <p:cond delay="0"/>
                                          </p:stCondLst>
                                        </p:cTn>
                                        <p:tgtEl>
                                          <p:spTgt spid="200"/>
                                        </p:tgtEl>
                                        <p:attrNameLst>
                                          <p:attrName>style.visibility</p:attrName>
                                        </p:attrNameLst>
                                      </p:cBhvr>
                                      <p:to>
                                        <p:strVal val="visible"/>
                                      </p:to>
                                    </p:set>
                                    <p:animEffect transition="in" filter="wipe(left)">
                                      <p:cBhvr>
                                        <p:cTn id="64" dur="5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 grpId="0"/>
      <p:bldP spid="197" grpId="0"/>
      <p:bldP spid="198" grpId="0"/>
      <p:bldP spid="200" grpId="0"/>
      <p:bldP spid="219" grpId="0" animBg="1"/>
      <p:bldP spid="219" grpId="1" animBg="1"/>
      <p:bldP spid="221" grpId="0" animBg="1"/>
      <p:bldP spid="220" grpId="0" animBg="1"/>
      <p:bldP spid="220"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1714480" y="214296"/>
            <a:ext cx="6072230" cy="530915"/>
          </a:xfrm>
          <a:prstGeom prst="rect">
            <a:avLst/>
          </a:prstGeom>
          <a:noFill/>
          <a:ln w="9525">
            <a:noFill/>
            <a:miter lim="800000"/>
            <a:headEnd/>
            <a:tailEnd/>
          </a:ln>
        </p:spPr>
        <p:txBody>
          <a:bodyPr wrap="square">
            <a:spAutoFit/>
          </a:bodyPr>
          <a:lstStyle/>
          <a:p>
            <a:pPr algn="ctr">
              <a:lnSpc>
                <a:spcPct val="95000"/>
              </a:lnSpc>
              <a:spcBef>
                <a:spcPct val="50000"/>
              </a:spcBef>
              <a:defRPr/>
            </a:pPr>
            <a:r>
              <a:rPr lang="en-US" altLang="zh-CN" sz="3000" b="1" dirty="0">
                <a:solidFill>
                  <a:srgbClr val="11576A"/>
                </a:solidFill>
                <a:latin typeface="微软雅黑" pitchFamily="34" charset="-122"/>
                <a:ea typeface="微软雅黑" pitchFamily="34" charset="-122"/>
                <a:cs typeface="宋体" charset="0"/>
              </a:rPr>
              <a:t>X86</a:t>
            </a:r>
            <a:r>
              <a:rPr lang="zh-CN" altLang="en-US" sz="3000" b="1" dirty="0">
                <a:solidFill>
                  <a:srgbClr val="11576A"/>
                </a:solidFill>
                <a:latin typeface="微软雅黑" pitchFamily="34" charset="-122"/>
                <a:ea typeface="微软雅黑" pitchFamily="34" charset="-122"/>
                <a:cs typeface="宋体" charset="0"/>
              </a:rPr>
              <a:t>页表结构</a:t>
            </a:r>
          </a:p>
        </p:txBody>
      </p:sp>
      <p:grpSp>
        <p:nvGrpSpPr>
          <p:cNvPr id="95" name="组合 94"/>
          <p:cNvGrpSpPr/>
          <p:nvPr/>
        </p:nvGrpSpPr>
        <p:grpSpPr>
          <a:xfrm>
            <a:off x="3361259" y="1621433"/>
            <a:ext cx="2832083" cy="216410"/>
            <a:chOff x="3361259" y="1621433"/>
            <a:chExt cx="2832083" cy="216410"/>
          </a:xfrm>
        </p:grpSpPr>
        <p:cxnSp>
          <p:nvCxnSpPr>
            <p:cNvPr id="20" name="直接箭头连接符 19"/>
            <p:cNvCxnSpPr/>
            <p:nvPr/>
          </p:nvCxnSpPr>
          <p:spPr>
            <a:xfrm rot="10800000" flipV="1">
              <a:off x="3361259" y="1824122"/>
              <a:ext cx="2832083" cy="0"/>
            </a:xfrm>
            <a:prstGeom prst="straightConnector1">
              <a:avLst/>
            </a:prstGeom>
            <a:ln w="28575">
              <a:gradFill>
                <a:gsLst>
                  <a:gs pos="0">
                    <a:srgbClr val="FDD000"/>
                  </a:gs>
                  <a:gs pos="100000">
                    <a:srgbClr val="C00000"/>
                  </a:gs>
                  <a:gs pos="100000">
                    <a:schemeClr val="accent1">
                      <a:tint val="23500"/>
                      <a:satMod val="160000"/>
                    </a:schemeClr>
                  </a:gs>
                </a:gsLst>
                <a:lin ang="10800000" scaled="0"/>
              </a:gra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rot="5400000" flipV="1">
              <a:off x="3268255" y="1731346"/>
              <a:ext cx="212995" cy="0"/>
            </a:xfrm>
            <a:prstGeom prst="straightConnector1">
              <a:avLst/>
            </a:prstGeom>
            <a:ln w="28575">
              <a:solidFill>
                <a:srgbClr val="FDD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6181185" y="1621433"/>
              <a:ext cx="0" cy="216410"/>
            </a:xfrm>
            <a:prstGeom prst="straightConnector1">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3" name="组合 92"/>
          <p:cNvGrpSpPr/>
          <p:nvPr/>
        </p:nvGrpSpPr>
        <p:grpSpPr>
          <a:xfrm>
            <a:off x="2767599" y="1618978"/>
            <a:ext cx="2135229" cy="755774"/>
            <a:chOff x="2767599" y="1618978"/>
            <a:chExt cx="2135229" cy="755774"/>
          </a:xfrm>
        </p:grpSpPr>
        <p:cxnSp>
          <p:nvCxnSpPr>
            <p:cNvPr id="23" name="直接箭头连接符 22"/>
            <p:cNvCxnSpPr/>
            <p:nvPr/>
          </p:nvCxnSpPr>
          <p:spPr>
            <a:xfrm flipH="1">
              <a:off x="2767599" y="2352442"/>
              <a:ext cx="2135229" cy="0"/>
            </a:xfrm>
            <a:prstGeom prst="straightConnector1">
              <a:avLst/>
            </a:prstGeom>
            <a:ln w="28575">
              <a:solidFill>
                <a:srgbClr val="FDD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rot="5400000">
              <a:off x="2391447" y="1995130"/>
              <a:ext cx="755774" cy="3470"/>
            </a:xfrm>
            <a:prstGeom prst="straightConnector1">
              <a:avLst/>
            </a:prstGeom>
            <a:ln w="28575">
              <a:solidFill>
                <a:srgbClr val="FDD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2" name="组合 91"/>
          <p:cNvGrpSpPr/>
          <p:nvPr/>
        </p:nvGrpSpPr>
        <p:grpSpPr>
          <a:xfrm>
            <a:off x="2136222" y="1626023"/>
            <a:ext cx="601887" cy="1916927"/>
            <a:chOff x="2136222" y="1626023"/>
            <a:chExt cx="601887" cy="1916927"/>
          </a:xfrm>
        </p:grpSpPr>
        <p:cxnSp>
          <p:nvCxnSpPr>
            <p:cNvPr id="24" name="直接箭头连接符 23"/>
            <p:cNvCxnSpPr>
              <a:stCxn id="44" idx="1"/>
            </p:cNvCxnSpPr>
            <p:nvPr/>
          </p:nvCxnSpPr>
          <p:spPr>
            <a:xfrm flipH="1" flipV="1">
              <a:off x="2144897" y="3521827"/>
              <a:ext cx="593212" cy="14910"/>
            </a:xfrm>
            <a:prstGeom prst="straightConnector1">
              <a:avLst/>
            </a:prstGeom>
            <a:ln w="28575">
              <a:solidFill>
                <a:srgbClr val="FDD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rot="16200000" flipH="1">
              <a:off x="1177758" y="2584487"/>
              <a:ext cx="1916927" cy="0"/>
            </a:xfrm>
            <a:prstGeom prst="straightConnector1">
              <a:avLst/>
            </a:prstGeom>
            <a:ln w="28575">
              <a:solidFill>
                <a:srgbClr val="FDD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6" name="组合 85"/>
          <p:cNvGrpSpPr/>
          <p:nvPr/>
        </p:nvGrpSpPr>
        <p:grpSpPr>
          <a:xfrm>
            <a:off x="1852522" y="867572"/>
            <a:ext cx="5495672" cy="810425"/>
            <a:chOff x="1852522" y="867572"/>
            <a:chExt cx="5495672" cy="810425"/>
          </a:xfrm>
        </p:grpSpPr>
        <p:sp>
          <p:nvSpPr>
            <p:cNvPr id="12" name="TextBox 11"/>
            <p:cNvSpPr txBox="1"/>
            <p:nvPr/>
          </p:nvSpPr>
          <p:spPr>
            <a:xfrm>
              <a:off x="5162657" y="867572"/>
              <a:ext cx="2185537" cy="307777"/>
            </a:xfrm>
            <a:prstGeom prst="rect">
              <a:avLst/>
            </a:prstGeom>
            <a:noFill/>
          </p:spPr>
          <p:txBody>
            <a:bodyPr wrap="square" rtlCol="0">
              <a:spAutoFit/>
            </a:bodyPr>
            <a:lstStyle/>
            <a:p>
              <a:r>
                <a:rPr lang="zh-CN" altLang="en-US" sz="1400" b="1" dirty="0">
                  <a:solidFill>
                    <a:srgbClr val="11576A"/>
                  </a:solidFill>
                  <a:latin typeface="微软雅黑" pitchFamily="34" charset="-122"/>
                  <a:ea typeface="微软雅黑" pitchFamily="34" charset="-122"/>
                </a:rPr>
                <a:t>物理地址</a:t>
              </a:r>
            </a:p>
          </p:txBody>
        </p:sp>
        <p:sp>
          <p:nvSpPr>
            <p:cNvPr id="3" name="矩形 2"/>
            <p:cNvSpPr/>
            <p:nvPr/>
          </p:nvSpPr>
          <p:spPr>
            <a:xfrm>
              <a:off x="1852522" y="1382665"/>
              <a:ext cx="2072792" cy="251251"/>
            </a:xfrm>
            <a:prstGeom prst="rect">
              <a:avLst/>
            </a:prstGeom>
            <a:ln w="28575">
              <a:solidFill>
                <a:srgbClr val="FDD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cxnSp>
          <p:nvCxnSpPr>
            <p:cNvPr id="4" name="直接连接符 3"/>
            <p:cNvCxnSpPr/>
            <p:nvPr/>
          </p:nvCxnSpPr>
          <p:spPr>
            <a:xfrm rot="5400000">
              <a:off x="2223593" y="1506615"/>
              <a:ext cx="239619" cy="3470"/>
            </a:xfrm>
            <a:prstGeom prst="line">
              <a:avLst/>
            </a:prstGeom>
            <a:ln w="28575">
              <a:solidFill>
                <a:srgbClr val="FDD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rot="5400000">
              <a:off x="2927814" y="1506615"/>
              <a:ext cx="239619" cy="3470"/>
            </a:xfrm>
            <a:prstGeom prst="line">
              <a:avLst/>
            </a:prstGeom>
            <a:ln w="28575">
              <a:solidFill>
                <a:srgbClr val="FDD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874444" y="1357304"/>
              <a:ext cx="441146" cy="307777"/>
            </a:xfrm>
            <a:prstGeom prst="rect">
              <a:avLst/>
            </a:prstGeom>
            <a:noFill/>
          </p:spPr>
          <p:txBody>
            <a:bodyPr wrap="none" rtlCol="0">
              <a:spAutoFit/>
            </a:bodyPr>
            <a:lstStyle/>
            <a:p>
              <a:r>
                <a:rPr lang="en-US" altLang="zh-CN" sz="1400" b="1" dirty="0" err="1">
                  <a:solidFill>
                    <a:srgbClr val="11576A"/>
                  </a:solidFill>
                  <a:latin typeface="微软雅黑" pitchFamily="34" charset="-122"/>
                  <a:ea typeface="微软雅黑" pitchFamily="34" charset="-122"/>
                </a:rPr>
                <a:t>Dir</a:t>
              </a:r>
              <a:endParaRPr lang="zh-CN" altLang="en-US" sz="1400" b="1" dirty="0">
                <a:solidFill>
                  <a:srgbClr val="11576A"/>
                </a:solidFill>
                <a:latin typeface="微软雅黑" pitchFamily="34" charset="-122"/>
                <a:ea typeface="微软雅黑" pitchFamily="34" charset="-122"/>
              </a:endParaRPr>
            </a:p>
          </p:txBody>
        </p:sp>
        <p:sp>
          <p:nvSpPr>
            <p:cNvPr id="7" name="TextBox 6"/>
            <p:cNvSpPr txBox="1"/>
            <p:nvPr/>
          </p:nvSpPr>
          <p:spPr>
            <a:xfrm>
              <a:off x="2370122" y="1370220"/>
              <a:ext cx="661463"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Table</a:t>
              </a:r>
              <a:endParaRPr lang="zh-CN" altLang="en-US" sz="1400" b="1" dirty="0">
                <a:solidFill>
                  <a:srgbClr val="11576A"/>
                </a:solidFill>
                <a:latin typeface="微软雅黑" pitchFamily="34" charset="-122"/>
                <a:ea typeface="微软雅黑" pitchFamily="34" charset="-122"/>
              </a:endParaRPr>
            </a:p>
          </p:txBody>
        </p:sp>
        <p:sp>
          <p:nvSpPr>
            <p:cNvPr id="8" name="TextBox 7"/>
            <p:cNvSpPr txBox="1"/>
            <p:nvPr/>
          </p:nvSpPr>
          <p:spPr>
            <a:xfrm>
              <a:off x="1877798" y="1132088"/>
              <a:ext cx="405880"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10</a:t>
              </a:r>
              <a:endParaRPr lang="zh-CN" altLang="en-US" sz="1400" b="1" dirty="0">
                <a:solidFill>
                  <a:srgbClr val="11576A"/>
                </a:solidFill>
                <a:latin typeface="微软雅黑" pitchFamily="34" charset="-122"/>
                <a:ea typeface="微软雅黑" pitchFamily="34" charset="-122"/>
              </a:endParaRPr>
            </a:p>
          </p:txBody>
        </p:sp>
        <p:sp>
          <p:nvSpPr>
            <p:cNvPr id="9" name="TextBox 8"/>
            <p:cNvSpPr txBox="1"/>
            <p:nvPr/>
          </p:nvSpPr>
          <p:spPr>
            <a:xfrm>
              <a:off x="2491831" y="1132088"/>
              <a:ext cx="405880"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10</a:t>
              </a:r>
              <a:endParaRPr lang="zh-CN" altLang="en-US" sz="1400" b="1" dirty="0">
                <a:solidFill>
                  <a:srgbClr val="11576A"/>
                </a:solidFill>
                <a:latin typeface="微软雅黑" pitchFamily="34" charset="-122"/>
                <a:ea typeface="微软雅黑" pitchFamily="34" charset="-122"/>
              </a:endParaRPr>
            </a:p>
          </p:txBody>
        </p:sp>
        <p:sp>
          <p:nvSpPr>
            <p:cNvPr id="10" name="TextBox 9"/>
            <p:cNvSpPr txBox="1"/>
            <p:nvPr/>
          </p:nvSpPr>
          <p:spPr>
            <a:xfrm>
              <a:off x="3246330" y="1132088"/>
              <a:ext cx="405880"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12</a:t>
              </a:r>
              <a:endParaRPr lang="zh-CN" altLang="en-US" sz="1400" b="1" dirty="0">
                <a:solidFill>
                  <a:srgbClr val="11576A"/>
                </a:solidFill>
                <a:latin typeface="微软雅黑" pitchFamily="34" charset="-122"/>
                <a:ea typeface="微软雅黑" pitchFamily="34" charset="-122"/>
              </a:endParaRPr>
            </a:p>
          </p:txBody>
        </p:sp>
        <p:sp>
          <p:nvSpPr>
            <p:cNvPr id="11" name="TextBox 10"/>
            <p:cNvSpPr txBox="1"/>
            <p:nvPr/>
          </p:nvSpPr>
          <p:spPr>
            <a:xfrm>
              <a:off x="2340412" y="871749"/>
              <a:ext cx="2029428" cy="307777"/>
            </a:xfrm>
            <a:prstGeom prst="rect">
              <a:avLst/>
            </a:prstGeom>
            <a:noFill/>
          </p:spPr>
          <p:txBody>
            <a:bodyPr wrap="square" rtlCol="0">
              <a:spAutoFit/>
            </a:bodyPr>
            <a:lstStyle/>
            <a:p>
              <a:r>
                <a:rPr lang="zh-CN" altLang="en-US" sz="1400" b="1" dirty="0">
                  <a:solidFill>
                    <a:srgbClr val="11576A"/>
                  </a:solidFill>
                  <a:latin typeface="微软雅黑" pitchFamily="34" charset="-122"/>
                  <a:ea typeface="微软雅黑" pitchFamily="34" charset="-122"/>
                </a:rPr>
                <a:t>逻辑地址</a:t>
              </a:r>
            </a:p>
          </p:txBody>
        </p:sp>
        <p:sp>
          <p:nvSpPr>
            <p:cNvPr id="13" name="矩形 12"/>
            <p:cNvSpPr/>
            <p:nvPr/>
          </p:nvSpPr>
          <p:spPr>
            <a:xfrm>
              <a:off x="4757150" y="1382665"/>
              <a:ext cx="1873318" cy="251251"/>
            </a:xfrm>
            <a:prstGeom prst="rect">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sp>
          <p:nvSpPr>
            <p:cNvPr id="14" name="TextBox 13"/>
            <p:cNvSpPr txBox="1"/>
            <p:nvPr/>
          </p:nvSpPr>
          <p:spPr>
            <a:xfrm>
              <a:off x="3115109" y="1364074"/>
              <a:ext cx="742511"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Offset</a:t>
              </a:r>
              <a:endParaRPr lang="zh-CN" altLang="en-US" sz="1400" b="1" dirty="0">
                <a:solidFill>
                  <a:srgbClr val="11576A"/>
                </a:solidFill>
                <a:latin typeface="微软雅黑" pitchFamily="34" charset="-122"/>
                <a:ea typeface="微软雅黑" pitchFamily="34" charset="-122"/>
              </a:endParaRPr>
            </a:p>
          </p:txBody>
        </p:sp>
        <p:cxnSp>
          <p:nvCxnSpPr>
            <p:cNvPr id="15" name="直接连接符 14"/>
            <p:cNvCxnSpPr/>
            <p:nvPr/>
          </p:nvCxnSpPr>
          <p:spPr>
            <a:xfrm rot="5400000">
              <a:off x="5539313" y="1506615"/>
              <a:ext cx="239619" cy="347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947136" y="1357520"/>
              <a:ext cx="574196"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PPN</a:t>
              </a:r>
              <a:endParaRPr lang="zh-CN" altLang="en-US" sz="1400" b="1" dirty="0">
                <a:solidFill>
                  <a:srgbClr val="11576A"/>
                </a:solidFill>
                <a:latin typeface="微软雅黑" pitchFamily="34" charset="-122"/>
                <a:ea typeface="微软雅黑" pitchFamily="34" charset="-122"/>
              </a:endParaRPr>
            </a:p>
          </p:txBody>
        </p:sp>
        <p:sp>
          <p:nvSpPr>
            <p:cNvPr id="17" name="TextBox 16"/>
            <p:cNvSpPr txBox="1"/>
            <p:nvPr/>
          </p:nvSpPr>
          <p:spPr>
            <a:xfrm>
              <a:off x="4882059" y="1132088"/>
              <a:ext cx="405880"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20</a:t>
              </a:r>
              <a:endParaRPr lang="zh-CN" altLang="en-US" sz="1400" b="1" dirty="0">
                <a:solidFill>
                  <a:srgbClr val="11576A"/>
                </a:solidFill>
                <a:latin typeface="微软雅黑" pitchFamily="34" charset="-122"/>
                <a:ea typeface="微软雅黑" pitchFamily="34" charset="-122"/>
              </a:endParaRPr>
            </a:p>
          </p:txBody>
        </p:sp>
        <p:sp>
          <p:nvSpPr>
            <p:cNvPr id="18" name="TextBox 17"/>
            <p:cNvSpPr txBox="1"/>
            <p:nvPr/>
          </p:nvSpPr>
          <p:spPr>
            <a:xfrm>
              <a:off x="5787447" y="1132088"/>
              <a:ext cx="405880"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12</a:t>
              </a:r>
              <a:endParaRPr lang="zh-CN" altLang="en-US" sz="1400" b="1" dirty="0">
                <a:solidFill>
                  <a:srgbClr val="11576A"/>
                </a:solidFill>
                <a:latin typeface="微软雅黑" pitchFamily="34" charset="-122"/>
                <a:ea typeface="微软雅黑" pitchFamily="34" charset="-122"/>
              </a:endParaRPr>
            </a:p>
          </p:txBody>
        </p:sp>
        <p:sp>
          <p:nvSpPr>
            <p:cNvPr id="28" name="TextBox 27"/>
            <p:cNvSpPr txBox="1"/>
            <p:nvPr/>
          </p:nvSpPr>
          <p:spPr>
            <a:xfrm>
              <a:off x="5777365" y="1359179"/>
              <a:ext cx="742511"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Offset</a:t>
              </a:r>
              <a:endParaRPr lang="zh-CN" altLang="en-US" sz="1400" b="1" dirty="0">
                <a:solidFill>
                  <a:srgbClr val="11576A"/>
                </a:solidFill>
                <a:latin typeface="微软雅黑" pitchFamily="34" charset="-122"/>
                <a:ea typeface="微软雅黑" pitchFamily="34" charset="-122"/>
              </a:endParaRPr>
            </a:p>
          </p:txBody>
        </p:sp>
      </p:grpSp>
      <p:grpSp>
        <p:nvGrpSpPr>
          <p:cNvPr id="88" name="组合 87"/>
          <p:cNvGrpSpPr/>
          <p:nvPr/>
        </p:nvGrpSpPr>
        <p:grpSpPr>
          <a:xfrm>
            <a:off x="4272420" y="1831167"/>
            <a:ext cx="2585596" cy="1902802"/>
            <a:chOff x="4272420" y="1831167"/>
            <a:chExt cx="2585596" cy="1902802"/>
          </a:xfrm>
        </p:grpSpPr>
        <p:sp>
          <p:nvSpPr>
            <p:cNvPr id="36" name="TextBox 35"/>
            <p:cNvSpPr txBox="1"/>
            <p:nvPr/>
          </p:nvSpPr>
          <p:spPr>
            <a:xfrm>
              <a:off x="4975535" y="1831167"/>
              <a:ext cx="405880"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20</a:t>
              </a:r>
              <a:endParaRPr lang="zh-CN" altLang="en-US" sz="1400" b="1" dirty="0">
                <a:solidFill>
                  <a:srgbClr val="11576A"/>
                </a:solidFill>
                <a:latin typeface="微软雅黑" pitchFamily="34" charset="-122"/>
                <a:ea typeface="微软雅黑" pitchFamily="34" charset="-122"/>
              </a:endParaRPr>
            </a:p>
          </p:txBody>
        </p:sp>
        <p:sp>
          <p:nvSpPr>
            <p:cNvPr id="37" name="TextBox 36"/>
            <p:cNvSpPr txBox="1"/>
            <p:nvPr/>
          </p:nvSpPr>
          <p:spPr>
            <a:xfrm>
              <a:off x="5735268" y="1831167"/>
              <a:ext cx="405880"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12</a:t>
              </a:r>
              <a:endParaRPr lang="zh-CN" altLang="en-US" sz="1400" b="1" dirty="0">
                <a:solidFill>
                  <a:srgbClr val="11576A"/>
                </a:solidFill>
                <a:latin typeface="微软雅黑" pitchFamily="34" charset="-122"/>
                <a:ea typeface="微软雅黑" pitchFamily="34" charset="-122"/>
              </a:endParaRPr>
            </a:p>
          </p:txBody>
        </p:sp>
        <p:sp>
          <p:nvSpPr>
            <p:cNvPr id="29" name="矩形 28"/>
            <p:cNvSpPr/>
            <p:nvPr/>
          </p:nvSpPr>
          <p:spPr>
            <a:xfrm>
              <a:off x="4902828" y="2084746"/>
              <a:ext cx="1494710" cy="1277969"/>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sp>
          <p:nvSpPr>
            <p:cNvPr id="30" name="矩形 29"/>
            <p:cNvSpPr/>
            <p:nvPr/>
          </p:nvSpPr>
          <p:spPr>
            <a:xfrm>
              <a:off x="4902830" y="2260867"/>
              <a:ext cx="1494710" cy="212995"/>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cxnSp>
          <p:nvCxnSpPr>
            <p:cNvPr id="31" name="直接箭头连接符 30"/>
            <p:cNvCxnSpPr/>
            <p:nvPr/>
          </p:nvCxnSpPr>
          <p:spPr>
            <a:xfrm rot="5400000">
              <a:off x="5534550" y="2285524"/>
              <a:ext cx="401529" cy="0"/>
            </a:xfrm>
            <a:prstGeom prst="straightConnector1">
              <a:avLst/>
            </a:prstGeom>
            <a:ln w="28575">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rot="5400000">
              <a:off x="5367952" y="3001593"/>
              <a:ext cx="734832" cy="105"/>
            </a:xfrm>
            <a:prstGeom prst="straightConnector1">
              <a:avLst/>
            </a:prstGeom>
            <a:ln w="28575">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rot="16200000" flipH="1">
              <a:off x="5655495" y="2547258"/>
              <a:ext cx="159746" cy="105"/>
            </a:xfrm>
            <a:prstGeom prst="straightConnector1">
              <a:avLst/>
            </a:prstGeom>
            <a:ln w="19050">
              <a:solidFill>
                <a:srgbClr val="11576A"/>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048736" y="2217206"/>
              <a:ext cx="574196"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PPN</a:t>
              </a:r>
              <a:endParaRPr lang="zh-CN" altLang="en-US" sz="1400" b="1" dirty="0">
                <a:solidFill>
                  <a:srgbClr val="11576A"/>
                </a:solidFill>
                <a:latin typeface="微软雅黑" pitchFamily="34" charset="-122"/>
                <a:ea typeface="微软雅黑" pitchFamily="34" charset="-122"/>
              </a:endParaRPr>
            </a:p>
          </p:txBody>
        </p:sp>
        <p:sp>
          <p:nvSpPr>
            <p:cNvPr id="35" name="TextBox 34"/>
            <p:cNvSpPr txBox="1"/>
            <p:nvPr/>
          </p:nvSpPr>
          <p:spPr>
            <a:xfrm>
              <a:off x="5727463" y="2204506"/>
              <a:ext cx="649537"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Flags</a:t>
              </a:r>
              <a:endParaRPr lang="zh-CN" altLang="en-US" sz="1400" b="1" dirty="0">
                <a:solidFill>
                  <a:srgbClr val="11576A"/>
                </a:solidFill>
                <a:latin typeface="微软雅黑" pitchFamily="34" charset="-122"/>
                <a:ea typeface="微软雅黑" pitchFamily="34" charset="-122"/>
              </a:endParaRPr>
            </a:p>
          </p:txBody>
        </p:sp>
        <p:sp>
          <p:nvSpPr>
            <p:cNvPr id="38" name="TextBox 37"/>
            <p:cNvSpPr txBox="1"/>
            <p:nvPr/>
          </p:nvSpPr>
          <p:spPr>
            <a:xfrm>
              <a:off x="4272420" y="2028420"/>
              <a:ext cx="936659" cy="307777"/>
            </a:xfrm>
            <a:prstGeom prst="rect">
              <a:avLst/>
            </a:prstGeom>
            <a:noFill/>
          </p:spPr>
          <p:txBody>
            <a:bodyPr wrap="square" rtlCol="0">
              <a:spAutoFit/>
            </a:bodyPr>
            <a:lstStyle/>
            <a:p>
              <a:r>
                <a:rPr lang="en-US" altLang="zh-CN" sz="1400" b="1" dirty="0">
                  <a:solidFill>
                    <a:srgbClr val="11576A"/>
                  </a:solidFill>
                  <a:latin typeface="微软雅黑" pitchFamily="34" charset="-122"/>
                  <a:ea typeface="微软雅黑" pitchFamily="34" charset="-122"/>
                </a:rPr>
                <a:t>1023</a:t>
              </a:r>
              <a:endParaRPr lang="zh-CN" altLang="en-US" sz="1400" b="1" dirty="0">
                <a:solidFill>
                  <a:srgbClr val="11576A"/>
                </a:solidFill>
                <a:latin typeface="微软雅黑" pitchFamily="34" charset="-122"/>
                <a:ea typeface="微软雅黑" pitchFamily="34" charset="-122"/>
              </a:endParaRPr>
            </a:p>
          </p:txBody>
        </p:sp>
        <p:sp>
          <p:nvSpPr>
            <p:cNvPr id="39" name="TextBox 38"/>
            <p:cNvSpPr txBox="1"/>
            <p:nvPr/>
          </p:nvSpPr>
          <p:spPr>
            <a:xfrm>
              <a:off x="5140808" y="3324563"/>
              <a:ext cx="1717208" cy="307777"/>
            </a:xfrm>
            <a:prstGeom prst="rect">
              <a:avLst/>
            </a:prstGeom>
            <a:noFill/>
          </p:spPr>
          <p:txBody>
            <a:bodyPr wrap="square" rtlCol="0">
              <a:spAutoFit/>
            </a:bodyPr>
            <a:lstStyle/>
            <a:p>
              <a:r>
                <a:rPr lang="zh-CN" altLang="en-US" sz="1400" b="1" dirty="0">
                  <a:solidFill>
                    <a:srgbClr val="11576A"/>
                  </a:solidFill>
                  <a:latin typeface="微软雅黑" pitchFamily="34" charset="-122"/>
                  <a:ea typeface="微软雅黑" pitchFamily="34" charset="-122"/>
                </a:rPr>
                <a:t>二级页表</a:t>
              </a:r>
            </a:p>
          </p:txBody>
        </p:sp>
        <p:sp>
          <p:nvSpPr>
            <p:cNvPr id="41" name="TextBox 40"/>
            <p:cNvSpPr txBox="1"/>
            <p:nvPr/>
          </p:nvSpPr>
          <p:spPr>
            <a:xfrm>
              <a:off x="4643438" y="2958259"/>
              <a:ext cx="295274"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1</a:t>
              </a:r>
              <a:endParaRPr lang="zh-CN" altLang="en-US" sz="1400" b="1" dirty="0">
                <a:solidFill>
                  <a:srgbClr val="11576A"/>
                </a:solidFill>
                <a:latin typeface="微软雅黑" pitchFamily="34" charset="-122"/>
                <a:ea typeface="微软雅黑" pitchFamily="34" charset="-122"/>
              </a:endParaRPr>
            </a:p>
          </p:txBody>
        </p:sp>
        <p:sp>
          <p:nvSpPr>
            <p:cNvPr id="42" name="TextBox 41"/>
            <p:cNvSpPr txBox="1"/>
            <p:nvPr/>
          </p:nvSpPr>
          <p:spPr>
            <a:xfrm>
              <a:off x="4643438" y="3120265"/>
              <a:ext cx="295274"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0</a:t>
              </a:r>
              <a:endParaRPr lang="zh-CN" altLang="en-US" sz="1400" b="1" dirty="0">
                <a:solidFill>
                  <a:srgbClr val="11576A"/>
                </a:solidFill>
                <a:latin typeface="微软雅黑" pitchFamily="34" charset="-122"/>
                <a:ea typeface="微软雅黑" pitchFamily="34" charset="-122"/>
              </a:endParaRPr>
            </a:p>
          </p:txBody>
        </p:sp>
        <p:cxnSp>
          <p:nvCxnSpPr>
            <p:cNvPr id="72" name="直接箭头连接符 71"/>
            <p:cNvCxnSpPr/>
            <p:nvPr/>
          </p:nvCxnSpPr>
          <p:spPr>
            <a:xfrm rot="5400000">
              <a:off x="5151445" y="3680668"/>
              <a:ext cx="106497" cy="105"/>
            </a:xfrm>
            <a:prstGeom prst="straightConnector1">
              <a:avLst/>
            </a:prstGeom>
            <a:ln w="12700">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9" name="组合 88"/>
          <p:cNvGrpSpPr/>
          <p:nvPr/>
        </p:nvGrpSpPr>
        <p:grpSpPr>
          <a:xfrm>
            <a:off x="1000100" y="2648337"/>
            <a:ext cx="4477702" cy="2066553"/>
            <a:chOff x="1000100" y="2648337"/>
            <a:chExt cx="4477702" cy="2066553"/>
          </a:xfrm>
        </p:grpSpPr>
        <p:sp>
          <p:nvSpPr>
            <p:cNvPr id="27" name="矩形 26"/>
            <p:cNvSpPr/>
            <p:nvPr/>
          </p:nvSpPr>
          <p:spPr>
            <a:xfrm>
              <a:off x="1000100" y="4057191"/>
              <a:ext cx="988685" cy="225423"/>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sp>
          <p:nvSpPr>
            <p:cNvPr id="43" name="矩形 42"/>
            <p:cNvSpPr/>
            <p:nvPr/>
          </p:nvSpPr>
          <p:spPr>
            <a:xfrm>
              <a:off x="2738107" y="2901916"/>
              <a:ext cx="1494710" cy="1277969"/>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sp>
          <p:nvSpPr>
            <p:cNvPr id="44" name="矩形 43"/>
            <p:cNvSpPr/>
            <p:nvPr/>
          </p:nvSpPr>
          <p:spPr>
            <a:xfrm>
              <a:off x="2738109" y="3430239"/>
              <a:ext cx="1494710" cy="212995"/>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cxnSp>
          <p:nvCxnSpPr>
            <p:cNvPr id="45" name="直接箭头连接符 44"/>
            <p:cNvCxnSpPr/>
            <p:nvPr/>
          </p:nvCxnSpPr>
          <p:spPr>
            <a:xfrm rot="5400000">
              <a:off x="3369829" y="3102693"/>
              <a:ext cx="401529" cy="0"/>
            </a:xfrm>
            <a:prstGeom prst="straightConnector1">
              <a:avLst/>
            </a:prstGeom>
            <a:ln w="28575">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rot="5400000">
              <a:off x="3203231" y="3818762"/>
              <a:ext cx="734832" cy="105"/>
            </a:xfrm>
            <a:prstGeom prst="straightConnector1">
              <a:avLst/>
            </a:prstGeom>
            <a:ln w="28575">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rot="16200000" flipH="1">
              <a:off x="3490775" y="3364428"/>
              <a:ext cx="159746" cy="105"/>
            </a:xfrm>
            <a:prstGeom prst="straightConnector1">
              <a:avLst/>
            </a:prstGeom>
            <a:ln w="19050">
              <a:solidFill>
                <a:srgbClr val="11576A"/>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877656" y="3382074"/>
              <a:ext cx="574196"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PPN</a:t>
              </a:r>
              <a:endParaRPr lang="zh-CN" altLang="en-US" sz="1400" b="1" dirty="0">
                <a:solidFill>
                  <a:srgbClr val="11576A"/>
                </a:solidFill>
                <a:latin typeface="微软雅黑" pitchFamily="34" charset="-122"/>
                <a:ea typeface="微软雅黑" pitchFamily="34" charset="-122"/>
              </a:endParaRPr>
            </a:p>
          </p:txBody>
        </p:sp>
        <p:sp>
          <p:nvSpPr>
            <p:cNvPr id="49" name="TextBox 48"/>
            <p:cNvSpPr txBox="1"/>
            <p:nvPr/>
          </p:nvSpPr>
          <p:spPr>
            <a:xfrm>
              <a:off x="3565273" y="3366834"/>
              <a:ext cx="649537"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Flags</a:t>
              </a:r>
              <a:endParaRPr lang="zh-CN" altLang="en-US" sz="1400" b="1" dirty="0">
                <a:solidFill>
                  <a:srgbClr val="11576A"/>
                </a:solidFill>
                <a:latin typeface="微软雅黑" pitchFamily="34" charset="-122"/>
                <a:ea typeface="微软雅黑" pitchFamily="34" charset="-122"/>
              </a:endParaRPr>
            </a:p>
          </p:txBody>
        </p:sp>
        <p:sp>
          <p:nvSpPr>
            <p:cNvPr id="50" name="TextBox 49"/>
            <p:cNvSpPr txBox="1"/>
            <p:nvPr/>
          </p:nvSpPr>
          <p:spPr>
            <a:xfrm>
              <a:off x="2912415" y="2648337"/>
              <a:ext cx="405880"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20</a:t>
              </a:r>
              <a:endParaRPr lang="zh-CN" altLang="en-US" sz="1400" b="1" dirty="0">
                <a:solidFill>
                  <a:srgbClr val="11576A"/>
                </a:solidFill>
                <a:latin typeface="微软雅黑" pitchFamily="34" charset="-122"/>
                <a:ea typeface="微软雅黑" pitchFamily="34" charset="-122"/>
              </a:endParaRPr>
            </a:p>
          </p:txBody>
        </p:sp>
        <p:sp>
          <p:nvSpPr>
            <p:cNvPr id="51" name="TextBox 50"/>
            <p:cNvSpPr txBox="1"/>
            <p:nvPr/>
          </p:nvSpPr>
          <p:spPr>
            <a:xfrm>
              <a:off x="3672147" y="2648337"/>
              <a:ext cx="405880"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12</a:t>
              </a:r>
              <a:endParaRPr lang="zh-CN" altLang="en-US" sz="1400" b="1" dirty="0">
                <a:solidFill>
                  <a:srgbClr val="11576A"/>
                </a:solidFill>
                <a:latin typeface="微软雅黑" pitchFamily="34" charset="-122"/>
                <a:ea typeface="微软雅黑" pitchFamily="34" charset="-122"/>
              </a:endParaRPr>
            </a:p>
          </p:txBody>
        </p:sp>
        <p:sp>
          <p:nvSpPr>
            <p:cNvPr id="52" name="TextBox 51"/>
            <p:cNvSpPr txBox="1"/>
            <p:nvPr/>
          </p:nvSpPr>
          <p:spPr>
            <a:xfrm>
              <a:off x="2090693" y="2902739"/>
              <a:ext cx="936659" cy="307777"/>
            </a:xfrm>
            <a:prstGeom prst="rect">
              <a:avLst/>
            </a:prstGeom>
            <a:noFill/>
          </p:spPr>
          <p:txBody>
            <a:bodyPr wrap="square" rtlCol="0">
              <a:spAutoFit/>
            </a:bodyPr>
            <a:lstStyle/>
            <a:p>
              <a:r>
                <a:rPr lang="en-US" altLang="zh-CN" sz="1400" b="1" dirty="0">
                  <a:solidFill>
                    <a:srgbClr val="11576A"/>
                  </a:solidFill>
                  <a:latin typeface="微软雅黑" pitchFamily="34" charset="-122"/>
                  <a:ea typeface="微软雅黑" pitchFamily="34" charset="-122"/>
                </a:rPr>
                <a:t>1023</a:t>
              </a:r>
              <a:endParaRPr lang="zh-CN" altLang="en-US" sz="1400" b="1" dirty="0">
                <a:solidFill>
                  <a:srgbClr val="11576A"/>
                </a:solidFill>
                <a:latin typeface="微软雅黑" pitchFamily="34" charset="-122"/>
                <a:ea typeface="微软雅黑" pitchFamily="34" charset="-122"/>
              </a:endParaRPr>
            </a:p>
          </p:txBody>
        </p:sp>
        <p:sp>
          <p:nvSpPr>
            <p:cNvPr id="53" name="TextBox 52"/>
            <p:cNvSpPr txBox="1"/>
            <p:nvPr/>
          </p:nvSpPr>
          <p:spPr>
            <a:xfrm>
              <a:off x="2738788" y="4148757"/>
              <a:ext cx="2029428" cy="307777"/>
            </a:xfrm>
            <a:prstGeom prst="rect">
              <a:avLst/>
            </a:prstGeom>
            <a:noFill/>
          </p:spPr>
          <p:txBody>
            <a:bodyPr wrap="square" rtlCol="0">
              <a:spAutoFit/>
            </a:bodyPr>
            <a:lstStyle/>
            <a:p>
              <a:r>
                <a:rPr lang="zh-CN" altLang="en-US" sz="1400" b="1" dirty="0">
                  <a:solidFill>
                    <a:srgbClr val="11576A"/>
                  </a:solidFill>
                  <a:latin typeface="微软雅黑" pitchFamily="34" charset="-122"/>
                  <a:ea typeface="微软雅黑" pitchFamily="34" charset="-122"/>
                </a:rPr>
                <a:t>一级页表</a:t>
              </a:r>
            </a:p>
          </p:txBody>
        </p:sp>
        <p:sp>
          <p:nvSpPr>
            <p:cNvPr id="55" name="TextBox 54"/>
            <p:cNvSpPr txBox="1"/>
            <p:nvPr/>
          </p:nvSpPr>
          <p:spPr>
            <a:xfrm>
              <a:off x="2452676" y="3775429"/>
              <a:ext cx="295274"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1</a:t>
              </a:r>
              <a:endParaRPr lang="zh-CN" altLang="en-US" sz="1400" b="1" dirty="0">
                <a:solidFill>
                  <a:srgbClr val="11576A"/>
                </a:solidFill>
                <a:latin typeface="微软雅黑" pitchFamily="34" charset="-122"/>
                <a:ea typeface="微软雅黑" pitchFamily="34" charset="-122"/>
              </a:endParaRPr>
            </a:p>
          </p:txBody>
        </p:sp>
        <p:sp>
          <p:nvSpPr>
            <p:cNvPr id="56" name="TextBox 55"/>
            <p:cNvSpPr txBox="1"/>
            <p:nvPr/>
          </p:nvSpPr>
          <p:spPr>
            <a:xfrm>
              <a:off x="2452676" y="3937435"/>
              <a:ext cx="295274"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0</a:t>
              </a:r>
              <a:endParaRPr lang="zh-CN" altLang="en-US" sz="1400" b="1" dirty="0">
                <a:solidFill>
                  <a:srgbClr val="11576A"/>
                </a:solidFill>
                <a:latin typeface="微软雅黑" pitchFamily="34" charset="-122"/>
                <a:ea typeface="微软雅黑" pitchFamily="34" charset="-122"/>
              </a:endParaRPr>
            </a:p>
          </p:txBody>
        </p:sp>
        <p:sp>
          <p:nvSpPr>
            <p:cNvPr id="57" name="TextBox 56"/>
            <p:cNvSpPr txBox="1"/>
            <p:nvPr/>
          </p:nvSpPr>
          <p:spPr>
            <a:xfrm>
              <a:off x="1206449" y="4029011"/>
              <a:ext cx="936659" cy="307777"/>
            </a:xfrm>
            <a:prstGeom prst="rect">
              <a:avLst/>
            </a:prstGeom>
            <a:noFill/>
          </p:spPr>
          <p:txBody>
            <a:bodyPr wrap="square" rtlCol="0">
              <a:spAutoFit/>
            </a:bodyPr>
            <a:lstStyle/>
            <a:p>
              <a:r>
                <a:rPr lang="en-US" altLang="zh-CN" sz="1400" b="1" dirty="0">
                  <a:solidFill>
                    <a:srgbClr val="11576A"/>
                  </a:solidFill>
                  <a:latin typeface="微软雅黑" pitchFamily="34" charset="-122"/>
                  <a:ea typeface="微软雅黑" pitchFamily="34" charset="-122"/>
                </a:rPr>
                <a:t>CR3</a:t>
              </a:r>
              <a:endParaRPr lang="zh-CN" altLang="en-US" sz="1400" b="1" dirty="0">
                <a:solidFill>
                  <a:srgbClr val="11576A"/>
                </a:solidFill>
                <a:latin typeface="微软雅黑" pitchFamily="34" charset="-122"/>
                <a:ea typeface="微软雅黑" pitchFamily="34" charset="-122"/>
              </a:endParaRPr>
            </a:p>
          </p:txBody>
        </p:sp>
        <p:cxnSp>
          <p:nvCxnSpPr>
            <p:cNvPr id="58" name="直接箭头连接符 57"/>
            <p:cNvCxnSpPr/>
            <p:nvPr/>
          </p:nvCxnSpPr>
          <p:spPr>
            <a:xfrm rot="10800000">
              <a:off x="1988785" y="4176927"/>
              <a:ext cx="728510" cy="2349"/>
            </a:xfrm>
            <a:prstGeom prst="straightConnector1">
              <a:avLst/>
            </a:prstGeom>
            <a:ln w="28575">
              <a:solidFill>
                <a:srgbClr val="C00000"/>
              </a:solidFill>
              <a:headEnd type="triangl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rot="10800000">
              <a:off x="3150540" y="3359788"/>
              <a:ext cx="1721100" cy="2349"/>
            </a:xfrm>
            <a:prstGeom prst="straightConnector1">
              <a:avLst/>
            </a:prstGeom>
            <a:ln w="28575">
              <a:solidFill>
                <a:srgbClr val="C00000"/>
              </a:solidFill>
              <a:headEnd type="triangl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rot="5400000">
              <a:off x="3099413" y="3411281"/>
              <a:ext cx="106497" cy="3470"/>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a:off x="3112779" y="3411929"/>
              <a:ext cx="81522" cy="74272"/>
            </a:xfrm>
            <a:prstGeom prst="ellipse">
              <a:avLst/>
            </a:prstGeom>
            <a:solidFill>
              <a:srgbClr val="C00000"/>
            </a:solidFill>
            <a:ln w="28575">
              <a:solidFill>
                <a:srgbClr val="C00000"/>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cxnSp>
          <p:nvCxnSpPr>
            <p:cNvPr id="62" name="直接箭头连接符 61"/>
            <p:cNvCxnSpPr/>
            <p:nvPr/>
          </p:nvCxnSpPr>
          <p:spPr>
            <a:xfrm rot="10800000">
              <a:off x="3205796" y="3902230"/>
              <a:ext cx="1416041" cy="2349"/>
            </a:xfrm>
            <a:prstGeom prst="straightConnector1">
              <a:avLst/>
            </a:prstGeom>
            <a:ln w="28575">
              <a:solidFill>
                <a:srgbClr val="C00000"/>
              </a:solidFill>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3112779" y="3869829"/>
              <a:ext cx="81522" cy="75349"/>
            </a:xfrm>
            <a:prstGeom prst="ellipse">
              <a:avLst/>
            </a:prstGeom>
            <a:solidFill>
              <a:srgbClr val="C00000"/>
            </a:solidFill>
            <a:ln w="28575">
              <a:solidFill>
                <a:srgbClr val="C00000"/>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cxnSp>
          <p:nvCxnSpPr>
            <p:cNvPr id="64" name="直接箭头连接符 63"/>
            <p:cNvCxnSpPr/>
            <p:nvPr/>
          </p:nvCxnSpPr>
          <p:spPr>
            <a:xfrm rot="5400000">
              <a:off x="4530278" y="3993649"/>
              <a:ext cx="186371" cy="3470"/>
            </a:xfrm>
            <a:prstGeom prst="straightConnector1">
              <a:avLst/>
            </a:prstGeom>
            <a:ln w="28575">
              <a:solidFill>
                <a:srgbClr val="C00000"/>
              </a:solidFill>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rot="10800000">
              <a:off x="4632244" y="4075978"/>
              <a:ext cx="260180" cy="2349"/>
            </a:xfrm>
            <a:prstGeom prst="straightConnector1">
              <a:avLst/>
            </a:prstGeom>
            <a:ln w="28575">
              <a:solidFill>
                <a:srgbClr val="C00000"/>
              </a:solidFill>
              <a:headEnd type="triangl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rot="10800000">
              <a:off x="3194302" y="4099462"/>
              <a:ext cx="1219369" cy="2349"/>
            </a:xfrm>
            <a:prstGeom prst="straightConnector1">
              <a:avLst/>
            </a:prstGeom>
            <a:ln w="28575">
              <a:solidFill>
                <a:srgbClr val="C00000"/>
              </a:solidFill>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a:off x="3112779" y="4067061"/>
              <a:ext cx="81522" cy="75349"/>
            </a:xfrm>
            <a:prstGeom prst="ellipse">
              <a:avLst/>
            </a:prstGeom>
            <a:solidFill>
              <a:srgbClr val="C00000"/>
            </a:solidFill>
            <a:ln w="28575">
              <a:solidFill>
                <a:srgbClr val="C00000"/>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cxnSp>
          <p:nvCxnSpPr>
            <p:cNvPr id="68" name="直接箭头连接符 67"/>
            <p:cNvCxnSpPr/>
            <p:nvPr/>
          </p:nvCxnSpPr>
          <p:spPr>
            <a:xfrm rot="5400000">
              <a:off x="4128236" y="4367766"/>
              <a:ext cx="532487" cy="3470"/>
            </a:xfrm>
            <a:prstGeom prst="straightConnector1">
              <a:avLst/>
            </a:prstGeom>
            <a:ln w="28575">
              <a:solidFill>
                <a:srgbClr val="C00000"/>
              </a:solidFill>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rot="10800000">
              <a:off x="4381076" y="4636336"/>
              <a:ext cx="511348" cy="2349"/>
            </a:xfrm>
            <a:prstGeom prst="straightConnector1">
              <a:avLst/>
            </a:prstGeom>
            <a:ln w="28575">
              <a:solidFill>
                <a:srgbClr val="C00000"/>
              </a:solidFill>
              <a:headEnd type="triangl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rot="5400000">
              <a:off x="5071572" y="3964849"/>
              <a:ext cx="266244" cy="105"/>
            </a:xfrm>
            <a:prstGeom prst="straightConnector1">
              <a:avLst/>
            </a:prstGeom>
            <a:ln w="12700">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rot="16200000" flipH="1">
              <a:off x="5151445" y="3771433"/>
              <a:ext cx="106497" cy="105"/>
            </a:xfrm>
            <a:prstGeom prst="straightConnector1">
              <a:avLst/>
            </a:prstGeom>
            <a:ln w="12700">
              <a:solidFill>
                <a:srgbClr val="11576A"/>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4920181" y="3648617"/>
              <a:ext cx="550683" cy="479238"/>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grpSp>
          <p:nvGrpSpPr>
            <p:cNvPr id="74" name="组合 73"/>
            <p:cNvGrpSpPr/>
            <p:nvPr/>
          </p:nvGrpSpPr>
          <p:grpSpPr>
            <a:xfrm>
              <a:off x="4927119" y="4235652"/>
              <a:ext cx="550683" cy="479238"/>
              <a:chOff x="5199067" y="3071816"/>
              <a:chExt cx="252000" cy="324000"/>
            </a:xfrm>
          </p:grpSpPr>
          <p:cxnSp>
            <p:nvCxnSpPr>
              <p:cNvPr id="75" name="直接箭头连接符 74"/>
              <p:cNvCxnSpPr/>
              <p:nvPr/>
            </p:nvCxnSpPr>
            <p:spPr>
              <a:xfrm rot="5400000">
                <a:off x="5239264" y="3285623"/>
                <a:ext cx="180000" cy="48"/>
              </a:xfrm>
              <a:prstGeom prst="straightConnector1">
                <a:avLst/>
              </a:prstGeom>
              <a:ln w="12700">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5199067" y="3071816"/>
                <a:ext cx="252000" cy="324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cxnSp>
            <p:nvCxnSpPr>
              <p:cNvPr id="77" name="直接箭头连接符 76"/>
              <p:cNvCxnSpPr/>
              <p:nvPr/>
            </p:nvCxnSpPr>
            <p:spPr>
              <a:xfrm rot="16200000" flipH="1">
                <a:off x="5293264" y="3179230"/>
                <a:ext cx="72000" cy="48"/>
              </a:xfrm>
              <a:prstGeom prst="straightConnector1">
                <a:avLst/>
              </a:prstGeom>
              <a:ln w="12700">
                <a:solidFill>
                  <a:srgbClr val="11576A"/>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rot="5400000">
                <a:off x="5293264" y="3117866"/>
                <a:ext cx="72000" cy="48"/>
              </a:xfrm>
              <a:prstGeom prst="straightConnector1">
                <a:avLst/>
              </a:prstGeom>
              <a:ln w="12700">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94" name="组合 93"/>
          <p:cNvGrpSpPr/>
          <p:nvPr/>
        </p:nvGrpSpPr>
        <p:grpSpPr>
          <a:xfrm>
            <a:off x="5317035" y="1633916"/>
            <a:ext cx="81522" cy="654366"/>
            <a:chOff x="5317035" y="1633916"/>
            <a:chExt cx="81522" cy="654366"/>
          </a:xfrm>
        </p:grpSpPr>
        <p:cxnSp>
          <p:nvCxnSpPr>
            <p:cNvPr id="80" name="直接箭头连接符 79"/>
            <p:cNvCxnSpPr/>
            <p:nvPr/>
          </p:nvCxnSpPr>
          <p:spPr>
            <a:xfrm>
              <a:off x="5355183" y="1633916"/>
              <a:ext cx="0" cy="634429"/>
            </a:xfrm>
            <a:prstGeom prst="straightConnector1">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椭圆 80"/>
            <p:cNvSpPr/>
            <p:nvPr/>
          </p:nvSpPr>
          <p:spPr>
            <a:xfrm>
              <a:off x="5317035" y="2214010"/>
              <a:ext cx="81522" cy="74272"/>
            </a:xfrm>
            <a:prstGeom prst="ellipse">
              <a:avLst/>
            </a:prstGeom>
            <a:solidFill>
              <a:srgbClr val="C00000"/>
            </a:solidFill>
            <a:ln w="28575">
              <a:solidFill>
                <a:srgbClr val="C00000"/>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grpSp>
      <p:cxnSp>
        <p:nvCxnSpPr>
          <p:cNvPr id="136" name="直接箭头连接符 135"/>
          <p:cNvCxnSpPr/>
          <p:nvPr/>
        </p:nvCxnSpPr>
        <p:spPr>
          <a:xfrm rot="5400000">
            <a:off x="2485312" y="3698251"/>
            <a:ext cx="212995" cy="3470"/>
          </a:xfrm>
          <a:prstGeom prst="straightConnector1">
            <a:avLst/>
          </a:prstGeom>
          <a:ln w="28575">
            <a:solidFill>
              <a:srgbClr val="FFC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p:nvPr/>
        </p:nvCxnSpPr>
        <p:spPr>
          <a:xfrm>
            <a:off x="4777946" y="2352442"/>
            <a:ext cx="0" cy="636871"/>
          </a:xfrm>
          <a:prstGeom prst="straightConnector1">
            <a:avLst/>
          </a:prstGeom>
          <a:ln w="28575">
            <a:solidFill>
              <a:srgbClr val="FFC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243657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left)">
                                      <p:cBhvr>
                                        <p:cTn id="7" dur="500"/>
                                        <p:tgtEl>
                                          <p:spTgt spid="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9"/>
                                        </p:tgtEl>
                                        <p:attrNameLst>
                                          <p:attrName>style.visibility</p:attrName>
                                        </p:attrNameLst>
                                      </p:cBhvr>
                                      <p:to>
                                        <p:strVal val="visible"/>
                                      </p:to>
                                    </p:set>
                                    <p:animEffect transition="in" filter="wipe(left)">
                                      <p:cBhvr>
                                        <p:cTn id="12" dur="500"/>
                                        <p:tgtEl>
                                          <p:spTgt spid="89"/>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88"/>
                                        </p:tgtEl>
                                        <p:attrNameLst>
                                          <p:attrName>style.visibility</p:attrName>
                                        </p:attrNameLst>
                                      </p:cBhvr>
                                      <p:to>
                                        <p:strVal val="visible"/>
                                      </p:to>
                                    </p:set>
                                    <p:animEffect transition="in" filter="wipe(down)">
                                      <p:cBhvr>
                                        <p:cTn id="16" dur="500"/>
                                        <p:tgtEl>
                                          <p:spTgt spid="8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92"/>
                                        </p:tgtEl>
                                        <p:attrNameLst>
                                          <p:attrName>style.visibility</p:attrName>
                                        </p:attrNameLst>
                                      </p:cBhvr>
                                      <p:to>
                                        <p:strVal val="visible"/>
                                      </p:to>
                                    </p:set>
                                    <p:animEffect transition="in" filter="wipe(up)">
                                      <p:cBhvr>
                                        <p:cTn id="21" dur="500"/>
                                        <p:tgtEl>
                                          <p:spTgt spid="92"/>
                                        </p:tgtEl>
                                      </p:cBhvr>
                                    </p:animEffect>
                                  </p:childTnLst>
                                </p:cTn>
                              </p:par>
                              <p:par>
                                <p:cTn id="22" presetID="22" presetClass="entr" presetSubtype="4" fill="hold" nodeType="withEffect">
                                  <p:stCondLst>
                                    <p:cond delay="0"/>
                                  </p:stCondLst>
                                  <p:childTnLst>
                                    <p:set>
                                      <p:cBhvr>
                                        <p:cTn id="23" dur="1" fill="hold">
                                          <p:stCondLst>
                                            <p:cond delay="0"/>
                                          </p:stCondLst>
                                        </p:cTn>
                                        <p:tgtEl>
                                          <p:spTgt spid="136"/>
                                        </p:tgtEl>
                                        <p:attrNameLst>
                                          <p:attrName>style.visibility</p:attrName>
                                        </p:attrNameLst>
                                      </p:cBhvr>
                                      <p:to>
                                        <p:strVal val="visible"/>
                                      </p:to>
                                    </p:set>
                                    <p:animEffect transition="in" filter="wipe(down)">
                                      <p:cBhvr>
                                        <p:cTn id="24" dur="500"/>
                                        <p:tgtEl>
                                          <p:spTgt spid="13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93"/>
                                        </p:tgtEl>
                                        <p:attrNameLst>
                                          <p:attrName>style.visibility</p:attrName>
                                        </p:attrNameLst>
                                      </p:cBhvr>
                                      <p:to>
                                        <p:strVal val="visible"/>
                                      </p:to>
                                    </p:set>
                                    <p:animEffect transition="in" filter="wipe(left)">
                                      <p:cBhvr>
                                        <p:cTn id="29" dur="500"/>
                                        <p:tgtEl>
                                          <p:spTgt spid="93"/>
                                        </p:tgtEl>
                                      </p:cBhvr>
                                    </p:animEffect>
                                  </p:childTnLst>
                                </p:cTn>
                              </p:par>
                              <p:par>
                                <p:cTn id="30" presetID="22" presetClass="entr" presetSubtype="4" fill="hold" nodeType="withEffect">
                                  <p:stCondLst>
                                    <p:cond delay="0"/>
                                  </p:stCondLst>
                                  <p:childTnLst>
                                    <p:set>
                                      <p:cBhvr>
                                        <p:cTn id="31" dur="1" fill="hold">
                                          <p:stCondLst>
                                            <p:cond delay="0"/>
                                          </p:stCondLst>
                                        </p:cTn>
                                        <p:tgtEl>
                                          <p:spTgt spid="137"/>
                                        </p:tgtEl>
                                        <p:attrNameLst>
                                          <p:attrName>style.visibility</p:attrName>
                                        </p:attrNameLst>
                                      </p:cBhvr>
                                      <p:to>
                                        <p:strVal val="visible"/>
                                      </p:to>
                                    </p:set>
                                    <p:animEffect transition="in" filter="wipe(down)">
                                      <p:cBhvr>
                                        <p:cTn id="32" dur="500"/>
                                        <p:tgtEl>
                                          <p:spTgt spid="137"/>
                                        </p:tgtEl>
                                      </p:cBhvr>
                                    </p:animEffect>
                                  </p:childTnLst>
                                </p:cTn>
                              </p:par>
                            </p:childTnLst>
                          </p:cTn>
                        </p:par>
                        <p:par>
                          <p:cTn id="33" fill="hold">
                            <p:stCondLst>
                              <p:cond delay="500"/>
                            </p:stCondLst>
                            <p:childTnLst>
                              <p:par>
                                <p:cTn id="34" presetID="22" presetClass="entr" presetSubtype="4" fill="hold" nodeType="afterEffect">
                                  <p:stCondLst>
                                    <p:cond delay="0"/>
                                  </p:stCondLst>
                                  <p:childTnLst>
                                    <p:set>
                                      <p:cBhvr>
                                        <p:cTn id="35" dur="1" fill="hold">
                                          <p:stCondLst>
                                            <p:cond delay="0"/>
                                          </p:stCondLst>
                                        </p:cTn>
                                        <p:tgtEl>
                                          <p:spTgt spid="94"/>
                                        </p:tgtEl>
                                        <p:attrNameLst>
                                          <p:attrName>style.visibility</p:attrName>
                                        </p:attrNameLst>
                                      </p:cBhvr>
                                      <p:to>
                                        <p:strVal val="visible"/>
                                      </p:to>
                                    </p:set>
                                    <p:animEffect transition="in" filter="wipe(down)">
                                      <p:cBhvr>
                                        <p:cTn id="36" dur="500"/>
                                        <p:tgtEl>
                                          <p:spTgt spid="9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95"/>
                                        </p:tgtEl>
                                        <p:attrNameLst>
                                          <p:attrName>style.visibility</p:attrName>
                                        </p:attrNameLst>
                                      </p:cBhvr>
                                      <p:to>
                                        <p:strVal val="visible"/>
                                      </p:to>
                                    </p:set>
                                    <p:animEffect transition="in" filter="wipe(left)">
                                      <p:cBhvr>
                                        <p:cTn id="41"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674084" y="214296"/>
            <a:ext cx="3857652" cy="553998"/>
          </a:xfrm>
          <a:prstGeom prst="rect">
            <a:avLst/>
          </a:prstGeom>
          <a:noFill/>
        </p:spPr>
        <p:txBody>
          <a:bodyPr wrap="square" rtlCol="0">
            <a:spAutoFit/>
          </a:bodyPr>
          <a:lstStyle/>
          <a:p>
            <a:pPr algn="ctr"/>
            <a:r>
              <a:rPr lang="zh-CN" altLang="en-US" sz="3000" b="1" dirty="0">
                <a:solidFill>
                  <a:srgbClr val="11576A"/>
                </a:solidFill>
                <a:latin typeface="微软雅黑" pitchFamily="34" charset="-122"/>
                <a:ea typeface="微软雅黑" pitchFamily="34" charset="-122"/>
                <a:sym typeface="MS PGothic" charset="0"/>
              </a:rPr>
              <a:t>增长迅速的存储需求</a:t>
            </a:r>
            <a:endParaRPr lang="zh-CN" altLang="en-US" sz="3000" b="1" dirty="0">
              <a:solidFill>
                <a:srgbClr val="11576A"/>
              </a:solidFill>
              <a:latin typeface="微软雅黑" pitchFamily="34" charset="-122"/>
              <a:ea typeface="微软雅黑" pitchFamily="34" charset="-122"/>
            </a:endParaRPr>
          </a:p>
        </p:txBody>
      </p:sp>
      <p:sp>
        <p:nvSpPr>
          <p:cNvPr id="13" name="TextBox 12"/>
          <p:cNvSpPr txBox="1"/>
          <p:nvPr/>
        </p:nvSpPr>
        <p:spPr>
          <a:xfrm>
            <a:off x="2674084" y="714362"/>
            <a:ext cx="3857652" cy="553998"/>
          </a:xfrm>
          <a:prstGeom prst="rect">
            <a:avLst/>
          </a:prstGeom>
          <a:noFill/>
        </p:spPr>
        <p:txBody>
          <a:bodyPr wrap="square" rtlCol="0">
            <a:spAutoFit/>
          </a:bodyPr>
          <a:lstStyle/>
          <a:p>
            <a:pPr algn="ctr"/>
            <a:r>
              <a:rPr lang="zh-CN" altLang="en-US" sz="3000" b="1" dirty="0">
                <a:solidFill>
                  <a:srgbClr val="11576A"/>
                </a:solidFill>
                <a:latin typeface="微软雅黑" pitchFamily="34" charset="-122"/>
                <a:ea typeface="微软雅黑" pitchFamily="34" charset="-122"/>
                <a:sym typeface="MS PGothic" charset="0"/>
              </a:rPr>
              <a:t>电脑游戏</a:t>
            </a:r>
          </a:p>
        </p:txBody>
      </p:sp>
      <p:pic>
        <p:nvPicPr>
          <p:cNvPr id="19" name="Picture 63" descr="oldga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867" y="2928941"/>
            <a:ext cx="1889773" cy="16535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 name="Picture 64" descr="doom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6183" y="2714626"/>
            <a:ext cx="2165366" cy="13533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 name="Picture 65" descr="fif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7884" y="2500312"/>
            <a:ext cx="2214578" cy="13139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 name="组合 1"/>
          <p:cNvGrpSpPr/>
          <p:nvPr/>
        </p:nvGrpSpPr>
        <p:grpSpPr>
          <a:xfrm>
            <a:off x="928662" y="1285866"/>
            <a:ext cx="1787538" cy="1143802"/>
            <a:chOff x="928662" y="1285866"/>
            <a:chExt cx="1787538" cy="1143802"/>
          </a:xfrm>
        </p:grpSpPr>
        <p:sp>
          <p:nvSpPr>
            <p:cNvPr id="22" name="矩形 21"/>
            <p:cNvSpPr/>
            <p:nvPr/>
          </p:nvSpPr>
          <p:spPr>
            <a:xfrm>
              <a:off x="928662" y="1285866"/>
              <a:ext cx="1784362" cy="571504"/>
            </a:xfrm>
            <a:prstGeom prst="rect">
              <a:avLst/>
            </a:prstGeom>
            <a:noFill/>
            <a:ln w="28575">
              <a:solidFill>
                <a:srgbClr val="007C8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576A"/>
                </a:solidFill>
              </a:endParaRPr>
            </a:p>
          </p:txBody>
        </p:sp>
        <p:cxnSp>
          <p:nvCxnSpPr>
            <p:cNvPr id="10" name="直接连接符 9"/>
            <p:cNvCxnSpPr/>
            <p:nvPr/>
          </p:nvCxnSpPr>
          <p:spPr>
            <a:xfrm rot="5400000">
              <a:off x="1500166" y="1571618"/>
              <a:ext cx="571504" cy="1588"/>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5400000">
              <a:off x="2429654" y="1571618"/>
              <a:ext cx="571504" cy="1588"/>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928662" y="1857370"/>
              <a:ext cx="1785155" cy="571504"/>
            </a:xfrm>
            <a:prstGeom prst="rect">
              <a:avLst/>
            </a:prstGeom>
            <a:gradFill>
              <a:gsLst>
                <a:gs pos="0">
                  <a:srgbClr val="A6A6A6"/>
                </a:gs>
                <a:gs pos="80000">
                  <a:srgbClr val="D9D9D9"/>
                </a:gs>
                <a:gs pos="100000">
                  <a:schemeClr val="accent1">
                    <a:tint val="23500"/>
                    <a:satMod val="160000"/>
                  </a:schemeClr>
                </a:gs>
              </a:gsLst>
              <a:lin ang="5400000" scaled="0"/>
            </a:gradFill>
            <a:ln w="28575">
              <a:solidFill>
                <a:srgbClr val="007C8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576A"/>
                </a:solidFill>
              </a:endParaRPr>
            </a:p>
          </p:txBody>
        </p:sp>
        <p:cxnSp>
          <p:nvCxnSpPr>
            <p:cNvPr id="24" name="直接连接符 23"/>
            <p:cNvCxnSpPr/>
            <p:nvPr/>
          </p:nvCxnSpPr>
          <p:spPr>
            <a:xfrm rot="5400000">
              <a:off x="1500166" y="2143122"/>
              <a:ext cx="571504" cy="1588"/>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5400000">
              <a:off x="2429654" y="2143122"/>
              <a:ext cx="571504" cy="1588"/>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28662" y="1357304"/>
              <a:ext cx="857256" cy="400110"/>
            </a:xfrm>
            <a:prstGeom prst="rect">
              <a:avLst/>
            </a:prstGeom>
            <a:noFill/>
            <a:effectLst/>
          </p:spPr>
          <p:txBody>
            <a:bodyPr wrap="square" rtlCol="0">
              <a:spAutoFit/>
            </a:bodyPr>
            <a:lstStyle/>
            <a:p>
              <a:pPr algn="ctr"/>
              <a:r>
                <a:rPr lang="zh-CN" altLang="en-US" sz="2000" b="1" dirty="0">
                  <a:solidFill>
                    <a:srgbClr val="11576A"/>
                  </a:solidFill>
                  <a:latin typeface="微软雅黑" pitchFamily="34" charset="-122"/>
                  <a:ea typeface="微软雅黑" pitchFamily="34" charset="-122"/>
                </a:rPr>
                <a:t>一代</a:t>
              </a:r>
            </a:p>
          </p:txBody>
        </p:sp>
        <p:sp>
          <p:nvSpPr>
            <p:cNvPr id="32" name="TextBox 31"/>
            <p:cNvSpPr txBox="1"/>
            <p:nvPr/>
          </p:nvSpPr>
          <p:spPr>
            <a:xfrm>
              <a:off x="1857356" y="1357304"/>
              <a:ext cx="857256" cy="400110"/>
            </a:xfrm>
            <a:prstGeom prst="rect">
              <a:avLst/>
            </a:prstGeom>
            <a:noFill/>
            <a:effectLst/>
          </p:spPr>
          <p:txBody>
            <a:bodyPr wrap="square" rtlCol="0">
              <a:spAutoFit/>
            </a:bodyPr>
            <a:lstStyle/>
            <a:p>
              <a:pPr algn="ctr"/>
              <a:r>
                <a:rPr lang="zh-CN" altLang="en-US" sz="2000" b="1" dirty="0">
                  <a:solidFill>
                    <a:srgbClr val="11576A"/>
                  </a:solidFill>
                  <a:latin typeface="微软雅黑" pitchFamily="34" charset="-122"/>
                  <a:ea typeface="微软雅黑" pitchFamily="34" charset="-122"/>
                </a:rPr>
                <a:t>二代</a:t>
              </a:r>
            </a:p>
          </p:txBody>
        </p:sp>
        <p:sp>
          <p:nvSpPr>
            <p:cNvPr id="40" name="TextBox 39"/>
            <p:cNvSpPr txBox="1"/>
            <p:nvPr/>
          </p:nvSpPr>
          <p:spPr>
            <a:xfrm>
              <a:off x="928662" y="1928014"/>
              <a:ext cx="857256" cy="400110"/>
            </a:xfrm>
            <a:prstGeom prst="rect">
              <a:avLst/>
            </a:prstGeom>
            <a:noFill/>
            <a:effectLst/>
          </p:spPr>
          <p:txBody>
            <a:bodyPr wrap="square" rtlCol="0">
              <a:spAutoFit/>
            </a:bodyPr>
            <a:lstStyle/>
            <a:p>
              <a:pPr algn="ctr"/>
              <a:r>
                <a:rPr lang="en-US" altLang="zh-CN" sz="2000" b="1" dirty="0">
                  <a:solidFill>
                    <a:srgbClr val="11576A"/>
                  </a:solidFill>
                  <a:latin typeface="微软雅黑" pitchFamily="34" charset="-122"/>
                  <a:ea typeface="微软雅黑" pitchFamily="34" charset="-122"/>
                </a:rPr>
                <a:t>437K</a:t>
              </a:r>
              <a:endParaRPr lang="zh-CN" altLang="en-US" sz="2000" b="1" dirty="0">
                <a:solidFill>
                  <a:srgbClr val="11576A"/>
                </a:solidFill>
                <a:latin typeface="微软雅黑" pitchFamily="34" charset="-122"/>
                <a:ea typeface="微软雅黑" pitchFamily="34" charset="-122"/>
              </a:endParaRPr>
            </a:p>
          </p:txBody>
        </p:sp>
        <p:sp>
          <p:nvSpPr>
            <p:cNvPr id="41" name="TextBox 40"/>
            <p:cNvSpPr txBox="1"/>
            <p:nvPr/>
          </p:nvSpPr>
          <p:spPr>
            <a:xfrm>
              <a:off x="1857356" y="1928014"/>
              <a:ext cx="857256" cy="400110"/>
            </a:xfrm>
            <a:prstGeom prst="rect">
              <a:avLst/>
            </a:prstGeom>
            <a:noFill/>
            <a:effectLst/>
          </p:spPr>
          <p:txBody>
            <a:bodyPr wrap="square" rtlCol="0">
              <a:spAutoFit/>
            </a:bodyPr>
            <a:lstStyle/>
            <a:p>
              <a:pPr algn="ctr"/>
              <a:r>
                <a:rPr lang="en-US" altLang="zh-CN" sz="2000" b="1" dirty="0">
                  <a:solidFill>
                    <a:srgbClr val="11576A"/>
                  </a:solidFill>
                  <a:latin typeface="微软雅黑" pitchFamily="34" charset="-122"/>
                  <a:ea typeface="微软雅黑" pitchFamily="34" charset="-122"/>
                </a:rPr>
                <a:t>883K</a:t>
              </a:r>
              <a:endParaRPr lang="zh-CN" altLang="en-US" sz="2000" b="1" dirty="0">
                <a:solidFill>
                  <a:srgbClr val="11576A"/>
                </a:solidFill>
                <a:latin typeface="微软雅黑" pitchFamily="34" charset="-122"/>
                <a:ea typeface="微软雅黑" pitchFamily="34" charset="-122"/>
              </a:endParaRPr>
            </a:p>
          </p:txBody>
        </p:sp>
      </p:grpSp>
      <p:sp>
        <p:nvSpPr>
          <p:cNvPr id="49" name="TextBox 48"/>
          <p:cNvSpPr txBox="1"/>
          <p:nvPr/>
        </p:nvSpPr>
        <p:spPr>
          <a:xfrm>
            <a:off x="2500298" y="4357700"/>
            <a:ext cx="6215074" cy="400110"/>
          </a:xfrm>
          <a:prstGeom prst="rect">
            <a:avLst/>
          </a:prstGeom>
          <a:noFill/>
        </p:spPr>
        <p:txBody>
          <a:bodyPr wrap="square" rtlCol="0">
            <a:spAutoFit/>
          </a:bodyPr>
          <a:lstStyle/>
          <a:p>
            <a:pPr algn="ctr"/>
            <a:r>
              <a:rPr lang="zh-CN" altLang="en-US" sz="2000" b="1" spc="-100" dirty="0">
                <a:solidFill>
                  <a:srgbClr val="11576A"/>
                </a:solidFill>
                <a:latin typeface="微软雅黑" pitchFamily="34" charset="-122"/>
                <a:ea typeface="微软雅黑" pitchFamily="34" charset="-122"/>
                <a:sym typeface="MS PGothic" charset="0"/>
              </a:rPr>
              <a:t>程序规模的增长速度</a:t>
            </a:r>
            <a:r>
              <a:rPr lang="zh-CN" altLang="en-US" sz="2000" b="1" spc="-100" dirty="0">
                <a:solidFill>
                  <a:srgbClr val="C00000"/>
                </a:solidFill>
                <a:latin typeface="微软雅黑" pitchFamily="34" charset="-122"/>
                <a:ea typeface="微软雅黑" pitchFamily="34" charset="-122"/>
                <a:sym typeface="MS PGothic" charset="0"/>
              </a:rPr>
              <a:t>远远大于</a:t>
            </a:r>
            <a:r>
              <a:rPr lang="zh-CN" altLang="en-US" sz="2000" b="1" spc="-100" dirty="0">
                <a:solidFill>
                  <a:srgbClr val="11576A"/>
                </a:solidFill>
                <a:latin typeface="微软雅黑" pitchFamily="34" charset="-122"/>
                <a:ea typeface="微软雅黑" pitchFamily="34" charset="-122"/>
                <a:sym typeface="MS PGothic" charset="0"/>
              </a:rPr>
              <a:t>存储器容量的增长速度</a:t>
            </a:r>
            <a:endParaRPr lang="zh-CN" altLang="en-US" sz="2000" b="1" spc="-100" dirty="0">
              <a:solidFill>
                <a:srgbClr val="11576A"/>
              </a:solidFill>
              <a:latin typeface="微软雅黑" pitchFamily="34" charset="-122"/>
              <a:ea typeface="微软雅黑" pitchFamily="34" charset="-122"/>
            </a:endParaRPr>
          </a:p>
        </p:txBody>
      </p:sp>
      <p:grpSp>
        <p:nvGrpSpPr>
          <p:cNvPr id="3" name="组合 2"/>
          <p:cNvGrpSpPr/>
          <p:nvPr/>
        </p:nvGrpSpPr>
        <p:grpSpPr>
          <a:xfrm>
            <a:off x="2714612" y="1286660"/>
            <a:ext cx="2644000" cy="1143008"/>
            <a:chOff x="2714612" y="1286660"/>
            <a:chExt cx="2644000" cy="1143008"/>
          </a:xfrm>
        </p:grpSpPr>
        <p:cxnSp>
          <p:nvCxnSpPr>
            <p:cNvPr id="12" name="直接连接符 11"/>
            <p:cNvCxnSpPr/>
            <p:nvPr/>
          </p:nvCxnSpPr>
          <p:spPr>
            <a:xfrm rot="5400000">
              <a:off x="3286116" y="1571618"/>
              <a:ext cx="571504" cy="1588"/>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5400000">
              <a:off x="4215604" y="1571618"/>
              <a:ext cx="571504" cy="1588"/>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5400000">
              <a:off x="5072066" y="1571618"/>
              <a:ext cx="571504" cy="1588"/>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00000">
              <a:off x="3286116" y="2143122"/>
              <a:ext cx="571504" cy="1588"/>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5400000">
              <a:off x="4215604" y="2143122"/>
              <a:ext cx="571504" cy="1588"/>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5400000">
              <a:off x="5072066" y="2143122"/>
              <a:ext cx="571504" cy="1588"/>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714612" y="1357304"/>
              <a:ext cx="857256" cy="400110"/>
            </a:xfrm>
            <a:prstGeom prst="rect">
              <a:avLst/>
            </a:prstGeom>
            <a:noFill/>
            <a:effectLst/>
          </p:spPr>
          <p:txBody>
            <a:bodyPr wrap="square" rtlCol="0">
              <a:spAutoFit/>
            </a:bodyPr>
            <a:lstStyle/>
            <a:p>
              <a:pPr algn="ctr"/>
              <a:r>
                <a:rPr lang="zh-CN" altLang="en-US" sz="2000" b="1" dirty="0">
                  <a:solidFill>
                    <a:srgbClr val="11576A"/>
                  </a:solidFill>
                  <a:latin typeface="微软雅黑" pitchFamily="34" charset="-122"/>
                  <a:ea typeface="微软雅黑" pitchFamily="34" charset="-122"/>
                </a:rPr>
                <a:t>三代</a:t>
              </a:r>
            </a:p>
          </p:txBody>
        </p:sp>
        <p:sp>
          <p:nvSpPr>
            <p:cNvPr id="34" name="TextBox 33"/>
            <p:cNvSpPr txBox="1"/>
            <p:nvPr/>
          </p:nvSpPr>
          <p:spPr>
            <a:xfrm>
              <a:off x="3571868" y="1357304"/>
              <a:ext cx="857256" cy="400110"/>
            </a:xfrm>
            <a:prstGeom prst="rect">
              <a:avLst/>
            </a:prstGeom>
            <a:noFill/>
            <a:effectLst/>
          </p:spPr>
          <p:txBody>
            <a:bodyPr wrap="square" rtlCol="0">
              <a:spAutoFit/>
            </a:bodyPr>
            <a:lstStyle/>
            <a:p>
              <a:pPr algn="ctr"/>
              <a:r>
                <a:rPr lang="zh-CN" altLang="en-US" sz="2000" b="1" dirty="0">
                  <a:solidFill>
                    <a:srgbClr val="11576A"/>
                  </a:solidFill>
                  <a:latin typeface="微软雅黑" pitchFamily="34" charset="-122"/>
                  <a:ea typeface="微软雅黑" pitchFamily="34" charset="-122"/>
                </a:rPr>
                <a:t>四代</a:t>
              </a:r>
            </a:p>
          </p:txBody>
        </p:sp>
        <p:sp>
          <p:nvSpPr>
            <p:cNvPr id="35" name="TextBox 34"/>
            <p:cNvSpPr txBox="1"/>
            <p:nvPr/>
          </p:nvSpPr>
          <p:spPr>
            <a:xfrm>
              <a:off x="4500562" y="1357304"/>
              <a:ext cx="857256" cy="400110"/>
            </a:xfrm>
            <a:prstGeom prst="rect">
              <a:avLst/>
            </a:prstGeom>
            <a:noFill/>
            <a:effectLst/>
          </p:spPr>
          <p:txBody>
            <a:bodyPr wrap="square" rtlCol="0">
              <a:spAutoFit/>
            </a:bodyPr>
            <a:lstStyle/>
            <a:p>
              <a:pPr algn="ctr"/>
              <a:r>
                <a:rPr lang="zh-CN" altLang="en-US" sz="2000" b="1" dirty="0">
                  <a:solidFill>
                    <a:srgbClr val="11576A"/>
                  </a:solidFill>
                  <a:latin typeface="微软雅黑" pitchFamily="34" charset="-122"/>
                  <a:ea typeface="微软雅黑" pitchFamily="34" charset="-122"/>
                </a:rPr>
                <a:t>五代</a:t>
              </a:r>
            </a:p>
          </p:txBody>
        </p:sp>
        <p:sp>
          <p:nvSpPr>
            <p:cNvPr id="42" name="TextBox 41"/>
            <p:cNvSpPr txBox="1"/>
            <p:nvPr/>
          </p:nvSpPr>
          <p:spPr>
            <a:xfrm>
              <a:off x="2714612" y="1928014"/>
              <a:ext cx="857256" cy="400110"/>
            </a:xfrm>
            <a:prstGeom prst="rect">
              <a:avLst/>
            </a:prstGeom>
            <a:noFill/>
            <a:effectLst/>
          </p:spPr>
          <p:txBody>
            <a:bodyPr wrap="square" rtlCol="0">
              <a:spAutoFit/>
            </a:bodyPr>
            <a:lstStyle/>
            <a:p>
              <a:pPr algn="ctr"/>
              <a:r>
                <a:rPr lang="en-US" altLang="zh-CN" sz="2000" b="1" dirty="0">
                  <a:solidFill>
                    <a:srgbClr val="11576A"/>
                  </a:solidFill>
                  <a:latin typeface="微软雅黑" pitchFamily="34" charset="-122"/>
                  <a:ea typeface="微软雅黑" pitchFamily="34" charset="-122"/>
                </a:rPr>
                <a:t>1.9M</a:t>
              </a:r>
              <a:endParaRPr lang="zh-CN" altLang="en-US" sz="2000" b="1" dirty="0">
                <a:solidFill>
                  <a:srgbClr val="11576A"/>
                </a:solidFill>
                <a:latin typeface="微软雅黑" pitchFamily="34" charset="-122"/>
                <a:ea typeface="微软雅黑" pitchFamily="34" charset="-122"/>
              </a:endParaRPr>
            </a:p>
          </p:txBody>
        </p:sp>
        <p:sp>
          <p:nvSpPr>
            <p:cNvPr id="43" name="TextBox 42"/>
            <p:cNvSpPr txBox="1"/>
            <p:nvPr/>
          </p:nvSpPr>
          <p:spPr>
            <a:xfrm>
              <a:off x="3571868" y="1928014"/>
              <a:ext cx="857256" cy="400110"/>
            </a:xfrm>
            <a:prstGeom prst="rect">
              <a:avLst/>
            </a:prstGeom>
            <a:noFill/>
            <a:effectLst/>
          </p:spPr>
          <p:txBody>
            <a:bodyPr wrap="square" rtlCol="0">
              <a:spAutoFit/>
            </a:bodyPr>
            <a:lstStyle/>
            <a:p>
              <a:pPr algn="ctr"/>
              <a:r>
                <a:rPr lang="en-US" altLang="zh-CN" sz="2000" b="1" dirty="0">
                  <a:solidFill>
                    <a:srgbClr val="11576A"/>
                  </a:solidFill>
                  <a:latin typeface="微软雅黑" pitchFamily="34" charset="-122"/>
                  <a:ea typeface="微软雅黑" pitchFamily="34" charset="-122"/>
                </a:rPr>
                <a:t>6M</a:t>
              </a:r>
              <a:endParaRPr lang="zh-CN" altLang="en-US" sz="2000" b="1" dirty="0">
                <a:solidFill>
                  <a:srgbClr val="11576A"/>
                </a:solidFill>
                <a:latin typeface="微软雅黑" pitchFamily="34" charset="-122"/>
                <a:ea typeface="微软雅黑" pitchFamily="34" charset="-122"/>
              </a:endParaRPr>
            </a:p>
          </p:txBody>
        </p:sp>
        <p:sp>
          <p:nvSpPr>
            <p:cNvPr id="44" name="TextBox 43"/>
            <p:cNvSpPr txBox="1"/>
            <p:nvPr/>
          </p:nvSpPr>
          <p:spPr>
            <a:xfrm>
              <a:off x="4500562" y="1928014"/>
              <a:ext cx="857256" cy="400110"/>
            </a:xfrm>
            <a:prstGeom prst="rect">
              <a:avLst/>
            </a:prstGeom>
            <a:noFill/>
            <a:effectLst/>
          </p:spPr>
          <p:txBody>
            <a:bodyPr wrap="square" rtlCol="0">
              <a:spAutoFit/>
            </a:bodyPr>
            <a:lstStyle/>
            <a:p>
              <a:pPr algn="ctr"/>
              <a:r>
                <a:rPr lang="en-US" altLang="zh-CN" sz="2000" b="1" dirty="0">
                  <a:solidFill>
                    <a:srgbClr val="11576A"/>
                  </a:solidFill>
                  <a:latin typeface="微软雅黑" pitchFamily="34" charset="-122"/>
                  <a:ea typeface="微软雅黑" pitchFamily="34" charset="-122"/>
                </a:rPr>
                <a:t>6.3M</a:t>
              </a:r>
              <a:endParaRPr lang="zh-CN" altLang="en-US" sz="2000" b="1" dirty="0">
                <a:solidFill>
                  <a:srgbClr val="11576A"/>
                </a:solidFill>
                <a:latin typeface="微软雅黑" pitchFamily="34" charset="-122"/>
                <a:ea typeface="微软雅黑" pitchFamily="34" charset="-122"/>
              </a:endParaRPr>
            </a:p>
          </p:txBody>
        </p:sp>
        <p:sp>
          <p:nvSpPr>
            <p:cNvPr id="50" name="矩形 49"/>
            <p:cNvSpPr/>
            <p:nvPr/>
          </p:nvSpPr>
          <p:spPr>
            <a:xfrm>
              <a:off x="2717716" y="1287718"/>
              <a:ext cx="2638514" cy="571504"/>
            </a:xfrm>
            <a:prstGeom prst="rect">
              <a:avLst/>
            </a:prstGeom>
            <a:noFill/>
            <a:ln w="28575">
              <a:solidFill>
                <a:srgbClr val="007C8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576A"/>
                </a:solidFill>
              </a:endParaRPr>
            </a:p>
          </p:txBody>
        </p:sp>
        <p:sp>
          <p:nvSpPr>
            <p:cNvPr id="51" name="矩形 50"/>
            <p:cNvSpPr/>
            <p:nvPr/>
          </p:nvSpPr>
          <p:spPr>
            <a:xfrm>
              <a:off x="2717716" y="1853402"/>
              <a:ext cx="2638514" cy="571504"/>
            </a:xfrm>
            <a:prstGeom prst="rect">
              <a:avLst/>
            </a:prstGeom>
            <a:noFill/>
            <a:ln w="28575">
              <a:solidFill>
                <a:srgbClr val="007C8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576A"/>
                </a:solidFill>
              </a:endParaRPr>
            </a:p>
          </p:txBody>
        </p:sp>
      </p:grpSp>
      <p:grpSp>
        <p:nvGrpSpPr>
          <p:cNvPr id="4" name="组合 3"/>
          <p:cNvGrpSpPr/>
          <p:nvPr/>
        </p:nvGrpSpPr>
        <p:grpSpPr>
          <a:xfrm>
            <a:off x="5356230" y="1286660"/>
            <a:ext cx="2924134" cy="1143008"/>
            <a:chOff x="5356230" y="1286660"/>
            <a:chExt cx="2924134" cy="1143008"/>
          </a:xfrm>
        </p:grpSpPr>
        <p:cxnSp>
          <p:nvCxnSpPr>
            <p:cNvPr id="16" name="直接连接符 15"/>
            <p:cNvCxnSpPr/>
            <p:nvPr/>
          </p:nvCxnSpPr>
          <p:spPr>
            <a:xfrm rot="5400000">
              <a:off x="6001554" y="1571618"/>
              <a:ext cx="571504" cy="1588"/>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5400000">
              <a:off x="6930248" y="1571618"/>
              <a:ext cx="571504" cy="1588"/>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6001554" y="2143122"/>
              <a:ext cx="571504" cy="1588"/>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6930248" y="2143122"/>
              <a:ext cx="571504" cy="1588"/>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395918" y="1357304"/>
              <a:ext cx="857256" cy="400110"/>
            </a:xfrm>
            <a:prstGeom prst="rect">
              <a:avLst/>
            </a:prstGeom>
            <a:noFill/>
            <a:effectLst/>
          </p:spPr>
          <p:txBody>
            <a:bodyPr wrap="square" rtlCol="0">
              <a:spAutoFit/>
            </a:bodyPr>
            <a:lstStyle/>
            <a:p>
              <a:pPr algn="ctr"/>
              <a:r>
                <a:rPr lang="zh-CN" altLang="en-US" sz="2000" b="1" dirty="0">
                  <a:solidFill>
                    <a:srgbClr val="11576A"/>
                  </a:solidFill>
                  <a:latin typeface="微软雅黑" pitchFamily="34" charset="-122"/>
                  <a:ea typeface="微软雅黑" pitchFamily="34" charset="-122"/>
                </a:rPr>
                <a:t>六代</a:t>
              </a:r>
            </a:p>
          </p:txBody>
        </p:sp>
        <p:sp>
          <p:nvSpPr>
            <p:cNvPr id="37" name="TextBox 36"/>
            <p:cNvSpPr txBox="1"/>
            <p:nvPr/>
          </p:nvSpPr>
          <p:spPr>
            <a:xfrm>
              <a:off x="6286512" y="1357304"/>
              <a:ext cx="857256" cy="400110"/>
            </a:xfrm>
            <a:prstGeom prst="rect">
              <a:avLst/>
            </a:prstGeom>
            <a:noFill/>
            <a:effectLst/>
          </p:spPr>
          <p:txBody>
            <a:bodyPr wrap="square" rtlCol="0">
              <a:spAutoFit/>
            </a:bodyPr>
            <a:lstStyle/>
            <a:p>
              <a:pPr algn="ctr"/>
              <a:r>
                <a:rPr lang="zh-CN" altLang="en-US" sz="2000" b="1" dirty="0">
                  <a:solidFill>
                    <a:srgbClr val="11576A"/>
                  </a:solidFill>
                  <a:latin typeface="微软雅黑" pitchFamily="34" charset="-122"/>
                  <a:ea typeface="微软雅黑" pitchFamily="34" charset="-122"/>
                </a:rPr>
                <a:t>七代</a:t>
              </a:r>
            </a:p>
          </p:txBody>
        </p:sp>
        <p:cxnSp>
          <p:nvCxnSpPr>
            <p:cNvPr id="38" name="直接连接符 37"/>
            <p:cNvCxnSpPr/>
            <p:nvPr/>
          </p:nvCxnSpPr>
          <p:spPr>
            <a:xfrm rot="5400000">
              <a:off x="7787504" y="1571618"/>
              <a:ext cx="571504" cy="1588"/>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143768" y="1357304"/>
              <a:ext cx="857256" cy="400110"/>
            </a:xfrm>
            <a:prstGeom prst="rect">
              <a:avLst/>
            </a:prstGeom>
            <a:noFill/>
            <a:effectLst/>
          </p:spPr>
          <p:txBody>
            <a:bodyPr wrap="square" rtlCol="0">
              <a:spAutoFit/>
            </a:bodyPr>
            <a:lstStyle/>
            <a:p>
              <a:pPr algn="ctr"/>
              <a:r>
                <a:rPr lang="zh-CN" altLang="en-US" sz="2000" b="1" dirty="0">
                  <a:solidFill>
                    <a:srgbClr val="11576A"/>
                  </a:solidFill>
                  <a:latin typeface="微软雅黑" pitchFamily="34" charset="-122"/>
                  <a:ea typeface="微软雅黑" pitchFamily="34" charset="-122"/>
                </a:rPr>
                <a:t>八代</a:t>
              </a:r>
            </a:p>
          </p:txBody>
        </p:sp>
        <p:sp>
          <p:nvSpPr>
            <p:cNvPr id="45" name="TextBox 44"/>
            <p:cNvSpPr txBox="1"/>
            <p:nvPr/>
          </p:nvSpPr>
          <p:spPr>
            <a:xfrm>
              <a:off x="5395918" y="1928014"/>
              <a:ext cx="857256" cy="400110"/>
            </a:xfrm>
            <a:prstGeom prst="rect">
              <a:avLst/>
            </a:prstGeom>
            <a:noFill/>
            <a:effectLst/>
          </p:spPr>
          <p:txBody>
            <a:bodyPr wrap="square" rtlCol="0">
              <a:spAutoFit/>
            </a:bodyPr>
            <a:lstStyle/>
            <a:p>
              <a:pPr algn="ctr"/>
              <a:r>
                <a:rPr lang="en-US" altLang="zh-CN" sz="2000" b="1" dirty="0">
                  <a:solidFill>
                    <a:srgbClr val="11576A"/>
                  </a:solidFill>
                  <a:latin typeface="微软雅黑" pitchFamily="34" charset="-122"/>
                  <a:ea typeface="微软雅黑" pitchFamily="34" charset="-122"/>
                </a:rPr>
                <a:t>59M</a:t>
              </a:r>
              <a:endParaRPr lang="zh-CN" altLang="en-US" sz="2000" b="1" dirty="0">
                <a:solidFill>
                  <a:srgbClr val="11576A"/>
                </a:solidFill>
                <a:latin typeface="微软雅黑" pitchFamily="34" charset="-122"/>
                <a:ea typeface="微软雅黑" pitchFamily="34" charset="-122"/>
              </a:endParaRPr>
            </a:p>
          </p:txBody>
        </p:sp>
        <p:sp>
          <p:nvSpPr>
            <p:cNvPr id="46" name="TextBox 45"/>
            <p:cNvSpPr txBox="1"/>
            <p:nvPr/>
          </p:nvSpPr>
          <p:spPr>
            <a:xfrm>
              <a:off x="6193207" y="1928014"/>
              <a:ext cx="1071570" cy="400110"/>
            </a:xfrm>
            <a:prstGeom prst="rect">
              <a:avLst/>
            </a:prstGeom>
            <a:noFill/>
            <a:effectLst/>
          </p:spPr>
          <p:txBody>
            <a:bodyPr wrap="square" rtlCol="0">
              <a:spAutoFit/>
            </a:bodyPr>
            <a:lstStyle/>
            <a:p>
              <a:pPr algn="ctr"/>
              <a:r>
                <a:rPr lang="en-US" altLang="zh-CN" sz="2000" b="1" spc="-100" dirty="0">
                  <a:solidFill>
                    <a:srgbClr val="11576A"/>
                  </a:solidFill>
                  <a:latin typeface="微软雅黑" pitchFamily="34" charset="-122"/>
                  <a:ea typeface="微软雅黑" pitchFamily="34" charset="-122"/>
                </a:rPr>
                <a:t>100M</a:t>
              </a:r>
              <a:endParaRPr lang="zh-CN" altLang="en-US" sz="2000" b="1" spc="-100" dirty="0">
                <a:solidFill>
                  <a:srgbClr val="11576A"/>
                </a:solidFill>
                <a:latin typeface="微软雅黑" pitchFamily="34" charset="-122"/>
                <a:ea typeface="微软雅黑" pitchFamily="34" charset="-122"/>
              </a:endParaRPr>
            </a:p>
          </p:txBody>
        </p:sp>
        <p:cxnSp>
          <p:nvCxnSpPr>
            <p:cNvPr id="47" name="直接连接符 46"/>
            <p:cNvCxnSpPr/>
            <p:nvPr/>
          </p:nvCxnSpPr>
          <p:spPr>
            <a:xfrm rot="5400000">
              <a:off x="7787504" y="2142328"/>
              <a:ext cx="571504" cy="1588"/>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994480" y="1928014"/>
              <a:ext cx="1285884" cy="400110"/>
            </a:xfrm>
            <a:prstGeom prst="rect">
              <a:avLst/>
            </a:prstGeom>
            <a:noFill/>
            <a:effectLst/>
          </p:spPr>
          <p:txBody>
            <a:bodyPr wrap="square" rtlCol="0">
              <a:spAutoFit/>
            </a:bodyPr>
            <a:lstStyle/>
            <a:p>
              <a:pPr algn="ctr"/>
              <a:r>
                <a:rPr lang="en-US" altLang="zh-CN" sz="2000" b="1" spc="-100" dirty="0">
                  <a:solidFill>
                    <a:srgbClr val="11576A"/>
                  </a:solidFill>
                  <a:latin typeface="微软雅黑" pitchFamily="34" charset="-122"/>
                  <a:ea typeface="微软雅黑" pitchFamily="34" charset="-122"/>
                </a:rPr>
                <a:t>138M</a:t>
              </a:r>
              <a:endParaRPr lang="zh-CN" altLang="en-US" sz="2000" b="1" spc="-100" dirty="0">
                <a:solidFill>
                  <a:srgbClr val="11576A"/>
                </a:solidFill>
                <a:latin typeface="微软雅黑" pitchFamily="34" charset="-122"/>
                <a:ea typeface="微软雅黑" pitchFamily="34" charset="-122"/>
              </a:endParaRPr>
            </a:p>
          </p:txBody>
        </p:sp>
        <p:sp>
          <p:nvSpPr>
            <p:cNvPr id="52" name="矩形 51"/>
            <p:cNvSpPr/>
            <p:nvPr/>
          </p:nvSpPr>
          <p:spPr>
            <a:xfrm>
              <a:off x="5356230" y="1288927"/>
              <a:ext cx="2716232" cy="571504"/>
            </a:xfrm>
            <a:prstGeom prst="rect">
              <a:avLst/>
            </a:prstGeom>
            <a:noFill/>
            <a:ln w="28575">
              <a:solidFill>
                <a:srgbClr val="007C8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576A"/>
                </a:solidFill>
              </a:endParaRPr>
            </a:p>
          </p:txBody>
        </p:sp>
        <p:sp>
          <p:nvSpPr>
            <p:cNvPr id="53" name="矩形 52"/>
            <p:cNvSpPr/>
            <p:nvPr/>
          </p:nvSpPr>
          <p:spPr>
            <a:xfrm>
              <a:off x="5356230" y="1853402"/>
              <a:ext cx="2716232" cy="571504"/>
            </a:xfrm>
            <a:prstGeom prst="rect">
              <a:avLst/>
            </a:prstGeom>
            <a:noFill/>
            <a:ln w="28575">
              <a:solidFill>
                <a:srgbClr val="007C8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576A"/>
                </a:solidFill>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par>
                                <p:cTn id="12" presetID="22" presetClass="entr" presetSubtype="8" fill="hold" nodeType="with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left)">
                                      <p:cBhvr>
                                        <p:cTn id="14" dur="500"/>
                                        <p:tgtEl>
                                          <p:spTgt spid="1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par>
                                <p:cTn id="20" presetID="22" presetClass="entr" presetSubtype="8"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par>
                                <p:cTn id="28" presetID="22" presetClass="entr" presetSubtype="8"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9">
                                            <p:txEl>
                                              <p:pRg st="0" end="0"/>
                                            </p:txEl>
                                          </p:spTgt>
                                        </p:tgtEl>
                                        <p:attrNameLst>
                                          <p:attrName>style.visibility</p:attrName>
                                        </p:attrNameLst>
                                      </p:cBhvr>
                                      <p:to>
                                        <p:strVal val="visible"/>
                                      </p:to>
                                    </p:set>
                                    <p:animEffect transition="in" filter="wipe(left)">
                                      <p:cBhvr>
                                        <p:cTn id="35"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a:spLocks noChangeArrowheads="1"/>
          </p:cNvSpPr>
          <p:nvPr/>
        </p:nvSpPr>
        <p:spPr bwMode="auto">
          <a:xfrm>
            <a:off x="1714480" y="214296"/>
            <a:ext cx="6072230" cy="530915"/>
          </a:xfrm>
          <a:prstGeom prst="rect">
            <a:avLst/>
          </a:prstGeom>
          <a:noFill/>
          <a:ln w="9525">
            <a:noFill/>
            <a:miter lim="800000"/>
            <a:headEnd/>
            <a:tailEnd/>
          </a:ln>
        </p:spPr>
        <p:txBody>
          <a:bodyPr wrap="square">
            <a:spAutoFit/>
          </a:bodyPr>
          <a:lstStyle/>
          <a:p>
            <a:pPr algn="ctr">
              <a:lnSpc>
                <a:spcPct val="95000"/>
              </a:lnSpc>
              <a:spcBef>
                <a:spcPct val="50000"/>
              </a:spcBef>
              <a:defRPr/>
            </a:pPr>
            <a:r>
              <a:rPr lang="en-US" altLang="zh-CN" sz="3000" b="1" dirty="0">
                <a:solidFill>
                  <a:srgbClr val="11576A"/>
                </a:solidFill>
                <a:latin typeface="微软雅黑" pitchFamily="34" charset="-122"/>
                <a:ea typeface="微软雅黑" pitchFamily="34" charset="-122"/>
                <a:cs typeface="宋体" charset="0"/>
              </a:rPr>
              <a:t>X86</a:t>
            </a:r>
            <a:r>
              <a:rPr lang="zh-CN" altLang="en-US" sz="3000" b="1" dirty="0">
                <a:solidFill>
                  <a:srgbClr val="11576A"/>
                </a:solidFill>
                <a:latin typeface="微软雅黑" pitchFamily="34" charset="-122"/>
                <a:ea typeface="微软雅黑" pitchFamily="34" charset="-122"/>
                <a:cs typeface="宋体" charset="0"/>
              </a:rPr>
              <a:t>页表项结构</a:t>
            </a:r>
          </a:p>
        </p:txBody>
      </p:sp>
      <p:grpSp>
        <p:nvGrpSpPr>
          <p:cNvPr id="69" name="组合 174"/>
          <p:cNvGrpSpPr/>
          <p:nvPr/>
        </p:nvGrpSpPr>
        <p:grpSpPr>
          <a:xfrm>
            <a:off x="179512" y="1347614"/>
            <a:ext cx="5437612" cy="585547"/>
            <a:chOff x="872964" y="1634794"/>
            <a:chExt cx="5437612" cy="585547"/>
          </a:xfrm>
        </p:grpSpPr>
        <p:grpSp>
          <p:nvGrpSpPr>
            <p:cNvPr id="84" name="组合 118"/>
            <p:cNvGrpSpPr/>
            <p:nvPr/>
          </p:nvGrpSpPr>
          <p:grpSpPr>
            <a:xfrm>
              <a:off x="1137010" y="1634794"/>
              <a:ext cx="5131836" cy="540000"/>
              <a:chOff x="1583304" y="2301750"/>
              <a:chExt cx="5131836" cy="540000"/>
            </a:xfrm>
            <a:effectLst/>
          </p:grpSpPr>
          <p:sp>
            <p:nvSpPr>
              <p:cNvPr id="94" name="矩形 93"/>
              <p:cNvSpPr/>
              <p:nvPr/>
            </p:nvSpPr>
            <p:spPr>
              <a:xfrm>
                <a:off x="5458220" y="2301750"/>
                <a:ext cx="180000" cy="540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5" name="矩形 94"/>
              <p:cNvSpPr/>
              <p:nvPr/>
            </p:nvSpPr>
            <p:spPr>
              <a:xfrm>
                <a:off x="5638879" y="2301750"/>
                <a:ext cx="180000" cy="540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 name="矩形 95"/>
              <p:cNvSpPr/>
              <p:nvPr/>
            </p:nvSpPr>
            <p:spPr>
              <a:xfrm>
                <a:off x="5820466" y="2301750"/>
                <a:ext cx="180000" cy="540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7" name="矩形 96"/>
              <p:cNvSpPr/>
              <p:nvPr/>
            </p:nvSpPr>
            <p:spPr>
              <a:xfrm>
                <a:off x="5999855" y="2301750"/>
                <a:ext cx="180000" cy="540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 name="矩形 97"/>
              <p:cNvSpPr/>
              <p:nvPr/>
            </p:nvSpPr>
            <p:spPr>
              <a:xfrm>
                <a:off x="6177656" y="2301750"/>
                <a:ext cx="180000" cy="540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9" name="矩形 98"/>
              <p:cNvSpPr/>
              <p:nvPr/>
            </p:nvSpPr>
            <p:spPr>
              <a:xfrm>
                <a:off x="6355751" y="2301750"/>
                <a:ext cx="180000" cy="540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矩形 99"/>
              <p:cNvSpPr/>
              <p:nvPr/>
            </p:nvSpPr>
            <p:spPr>
              <a:xfrm>
                <a:off x="6535140" y="2301750"/>
                <a:ext cx="180000" cy="540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1" name="矩形 100"/>
              <p:cNvSpPr/>
              <p:nvPr/>
            </p:nvSpPr>
            <p:spPr>
              <a:xfrm>
                <a:off x="5099125" y="2301750"/>
                <a:ext cx="360000" cy="540000"/>
              </a:xfrm>
              <a:prstGeom prst="rect">
                <a:avLst/>
              </a:prstGeom>
              <a:gradFill>
                <a:gsLst>
                  <a:gs pos="100000">
                    <a:srgbClr val="11576A"/>
                  </a:gs>
                  <a:gs pos="0">
                    <a:srgbClr val="0EB1C8"/>
                  </a:gs>
                  <a:gs pos="100000">
                    <a:schemeClr val="accent1">
                      <a:tint val="23500"/>
                      <a:satMod val="160000"/>
                    </a:schemeClr>
                  </a:gs>
                </a:gsLst>
                <a:lin ang="108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矩形 101"/>
              <p:cNvSpPr/>
              <p:nvPr/>
            </p:nvSpPr>
            <p:spPr>
              <a:xfrm>
                <a:off x="4557784" y="2301750"/>
                <a:ext cx="540000" cy="540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3" name="矩形 102"/>
              <p:cNvSpPr/>
              <p:nvPr/>
            </p:nvSpPr>
            <p:spPr>
              <a:xfrm>
                <a:off x="1583304" y="2301750"/>
                <a:ext cx="2971012" cy="540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85" name="TextBox 84"/>
            <p:cNvSpPr txBox="1">
              <a:spLocks noChangeArrowheads="1"/>
            </p:cNvSpPr>
            <p:nvPr/>
          </p:nvSpPr>
          <p:spPr bwMode="auto">
            <a:xfrm>
              <a:off x="872964" y="1727053"/>
              <a:ext cx="3429024" cy="355482"/>
            </a:xfrm>
            <a:prstGeom prst="rect">
              <a:avLst/>
            </a:prstGeom>
            <a:noFill/>
            <a:ln w="9525">
              <a:noFill/>
              <a:miter lim="800000"/>
              <a:headEnd/>
              <a:tailEnd/>
            </a:ln>
          </p:spPr>
          <p:txBody>
            <a:bodyPr wrap="square">
              <a:spAutoFit/>
            </a:bodyPr>
            <a:lstStyle/>
            <a:p>
              <a:pPr algn="ctr">
                <a:lnSpc>
                  <a:spcPct val="95000"/>
                </a:lnSpc>
                <a:spcBef>
                  <a:spcPct val="50000"/>
                </a:spcBef>
                <a:defRPr/>
              </a:pPr>
              <a:r>
                <a:rPr lang="zh-CN" altLang="en-US" b="1" dirty="0">
                  <a:solidFill>
                    <a:srgbClr val="11576A"/>
                  </a:solidFill>
                  <a:latin typeface="微软雅黑" pitchFamily="34" charset="-122"/>
                  <a:ea typeface="微软雅黑" pitchFamily="34" charset="-122"/>
                  <a:cs typeface="宋体" charset="0"/>
                </a:rPr>
                <a:t>物理页帧号</a:t>
              </a:r>
            </a:p>
          </p:txBody>
        </p:sp>
        <p:sp>
          <p:nvSpPr>
            <p:cNvPr id="86" name="TextBox 85"/>
            <p:cNvSpPr txBox="1">
              <a:spLocks noChangeArrowheads="1"/>
            </p:cNvSpPr>
            <p:nvPr/>
          </p:nvSpPr>
          <p:spPr bwMode="auto">
            <a:xfrm>
              <a:off x="4238874" y="1679604"/>
              <a:ext cx="285752" cy="528350"/>
            </a:xfrm>
            <a:prstGeom prst="rect">
              <a:avLst/>
            </a:prstGeom>
            <a:noFill/>
            <a:ln w="9525">
              <a:noFill/>
              <a:miter lim="800000"/>
              <a:headEnd/>
              <a:tailEnd/>
            </a:ln>
          </p:spPr>
          <p:txBody>
            <a:bodyPr wrap="square">
              <a:spAutoFit/>
            </a:bodyPr>
            <a:lstStyle/>
            <a:p>
              <a:pPr algn="ctr">
                <a:lnSpc>
                  <a:spcPts val="8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A</a:t>
              </a:r>
            </a:p>
            <a:p>
              <a:pPr algn="ctr">
                <a:lnSpc>
                  <a:spcPts val="8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V</a:t>
              </a:r>
            </a:p>
            <a:p>
              <a:pPr algn="ctr">
                <a:lnSpc>
                  <a:spcPts val="8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L</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87" name="TextBox 86"/>
            <p:cNvSpPr txBox="1">
              <a:spLocks noChangeArrowheads="1"/>
            </p:cNvSpPr>
            <p:nvPr/>
          </p:nvSpPr>
          <p:spPr bwMode="auto">
            <a:xfrm>
              <a:off x="4965286" y="1714494"/>
              <a:ext cx="285752"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D</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88" name="TextBox 87"/>
            <p:cNvSpPr txBox="1">
              <a:spLocks noChangeArrowheads="1"/>
            </p:cNvSpPr>
            <p:nvPr/>
          </p:nvSpPr>
          <p:spPr bwMode="auto">
            <a:xfrm>
              <a:off x="5131472" y="1714494"/>
              <a:ext cx="285752"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A</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89" name="TextBox 88"/>
            <p:cNvSpPr txBox="1">
              <a:spLocks noChangeArrowheads="1"/>
            </p:cNvSpPr>
            <p:nvPr/>
          </p:nvSpPr>
          <p:spPr bwMode="auto">
            <a:xfrm>
              <a:off x="5666880" y="1714494"/>
              <a:ext cx="285752"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U</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90" name="TextBox 89"/>
            <p:cNvSpPr txBox="1">
              <a:spLocks noChangeArrowheads="1"/>
            </p:cNvSpPr>
            <p:nvPr/>
          </p:nvSpPr>
          <p:spPr bwMode="auto">
            <a:xfrm>
              <a:off x="5321722" y="1678398"/>
              <a:ext cx="285752" cy="541943"/>
            </a:xfrm>
            <a:prstGeom prst="rect">
              <a:avLst/>
            </a:prstGeom>
            <a:noFill/>
            <a:ln w="9525">
              <a:noFill/>
              <a:miter lim="800000"/>
              <a:headEnd/>
              <a:tailEnd/>
            </a:ln>
          </p:spPr>
          <p:txBody>
            <a:bodyPr wrap="square">
              <a:spAutoFit/>
            </a:bodyPr>
            <a:lstStyle/>
            <a:p>
              <a:pPr algn="ctr">
                <a:lnSpc>
                  <a:spcPts val="1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C</a:t>
              </a:r>
            </a:p>
            <a:p>
              <a:pPr algn="ctr">
                <a:lnSpc>
                  <a:spcPts val="1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D</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91" name="TextBox 90"/>
            <p:cNvSpPr txBox="1">
              <a:spLocks noChangeArrowheads="1"/>
            </p:cNvSpPr>
            <p:nvPr/>
          </p:nvSpPr>
          <p:spPr bwMode="auto">
            <a:xfrm>
              <a:off x="5455747" y="1670262"/>
              <a:ext cx="344404" cy="541943"/>
            </a:xfrm>
            <a:prstGeom prst="rect">
              <a:avLst/>
            </a:prstGeom>
            <a:noFill/>
            <a:ln w="9525">
              <a:noFill/>
              <a:miter lim="800000"/>
              <a:headEnd/>
              <a:tailEnd/>
            </a:ln>
          </p:spPr>
          <p:txBody>
            <a:bodyPr wrap="square">
              <a:spAutoFit/>
            </a:bodyPr>
            <a:lstStyle/>
            <a:p>
              <a:pPr algn="ctr">
                <a:lnSpc>
                  <a:spcPts val="1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W</a:t>
              </a:r>
            </a:p>
            <a:p>
              <a:pPr algn="ctr">
                <a:lnSpc>
                  <a:spcPts val="1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T</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92" name="TextBox 91"/>
            <p:cNvSpPr txBox="1">
              <a:spLocks noChangeArrowheads="1"/>
            </p:cNvSpPr>
            <p:nvPr/>
          </p:nvSpPr>
          <p:spPr bwMode="auto">
            <a:xfrm>
              <a:off x="5845852" y="1714494"/>
              <a:ext cx="285752"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W</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93" name="TextBox 92"/>
            <p:cNvSpPr txBox="1">
              <a:spLocks noChangeArrowheads="1"/>
            </p:cNvSpPr>
            <p:nvPr/>
          </p:nvSpPr>
          <p:spPr bwMode="auto">
            <a:xfrm>
              <a:off x="6024824" y="1714494"/>
              <a:ext cx="285752"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P</a:t>
              </a:r>
              <a:endParaRPr lang="zh-CN" altLang="en-US" sz="1200" b="1" spc="-100" dirty="0">
                <a:solidFill>
                  <a:srgbClr val="11576A"/>
                </a:solidFill>
                <a:latin typeface="微软雅黑" pitchFamily="34" charset="-122"/>
                <a:ea typeface="微软雅黑" pitchFamily="34" charset="-122"/>
                <a:cs typeface="宋体" charset="0"/>
              </a:endParaRPr>
            </a:p>
          </p:txBody>
        </p:sp>
      </p:grpSp>
      <p:sp>
        <p:nvSpPr>
          <p:cNvPr id="70" name="TextBox 69"/>
          <p:cNvSpPr txBox="1">
            <a:spLocks noChangeArrowheads="1"/>
          </p:cNvSpPr>
          <p:nvPr/>
        </p:nvSpPr>
        <p:spPr bwMode="auto">
          <a:xfrm>
            <a:off x="5378746" y="1017299"/>
            <a:ext cx="214314"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0</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71" name="TextBox 70"/>
          <p:cNvSpPr txBox="1">
            <a:spLocks noChangeArrowheads="1"/>
          </p:cNvSpPr>
          <p:nvPr/>
        </p:nvSpPr>
        <p:spPr bwMode="auto">
          <a:xfrm>
            <a:off x="5188496" y="1017299"/>
            <a:ext cx="214314"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1</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72" name="TextBox 71"/>
          <p:cNvSpPr txBox="1">
            <a:spLocks noChangeArrowheads="1"/>
          </p:cNvSpPr>
          <p:nvPr/>
        </p:nvSpPr>
        <p:spPr bwMode="auto">
          <a:xfrm>
            <a:off x="5003842" y="1017299"/>
            <a:ext cx="214314"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2</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73" name="TextBox 72"/>
          <p:cNvSpPr txBox="1">
            <a:spLocks noChangeArrowheads="1"/>
          </p:cNvSpPr>
          <p:nvPr/>
        </p:nvSpPr>
        <p:spPr bwMode="auto">
          <a:xfrm>
            <a:off x="4826292" y="1017299"/>
            <a:ext cx="214314"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3</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74" name="TextBox 73"/>
          <p:cNvSpPr txBox="1">
            <a:spLocks noChangeArrowheads="1"/>
          </p:cNvSpPr>
          <p:nvPr/>
        </p:nvSpPr>
        <p:spPr bwMode="auto">
          <a:xfrm>
            <a:off x="4646652" y="1017299"/>
            <a:ext cx="214314"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4</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75" name="TextBox 74"/>
          <p:cNvSpPr txBox="1">
            <a:spLocks noChangeArrowheads="1"/>
          </p:cNvSpPr>
          <p:nvPr/>
        </p:nvSpPr>
        <p:spPr bwMode="auto">
          <a:xfrm>
            <a:off x="4481802" y="1017299"/>
            <a:ext cx="214314"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5</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76" name="TextBox 75"/>
          <p:cNvSpPr txBox="1">
            <a:spLocks noChangeArrowheads="1"/>
          </p:cNvSpPr>
          <p:nvPr/>
        </p:nvSpPr>
        <p:spPr bwMode="auto">
          <a:xfrm>
            <a:off x="4295812" y="1017299"/>
            <a:ext cx="214314"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6</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77" name="TextBox 76"/>
          <p:cNvSpPr txBox="1">
            <a:spLocks noChangeArrowheads="1"/>
          </p:cNvSpPr>
          <p:nvPr/>
        </p:nvSpPr>
        <p:spPr bwMode="auto">
          <a:xfrm>
            <a:off x="4117108" y="1017299"/>
            <a:ext cx="214314"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7</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78" name="TextBox 77"/>
          <p:cNvSpPr txBox="1">
            <a:spLocks noChangeArrowheads="1"/>
          </p:cNvSpPr>
          <p:nvPr/>
        </p:nvSpPr>
        <p:spPr bwMode="auto">
          <a:xfrm>
            <a:off x="3927006" y="1017299"/>
            <a:ext cx="214314"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8</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79" name="TextBox 78"/>
          <p:cNvSpPr txBox="1">
            <a:spLocks noChangeArrowheads="1"/>
          </p:cNvSpPr>
          <p:nvPr/>
        </p:nvSpPr>
        <p:spPr bwMode="auto">
          <a:xfrm>
            <a:off x="3755229" y="1017299"/>
            <a:ext cx="214314"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9</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80" name="TextBox 79"/>
          <p:cNvSpPr txBox="1">
            <a:spLocks noChangeArrowheads="1"/>
          </p:cNvSpPr>
          <p:nvPr/>
        </p:nvSpPr>
        <p:spPr bwMode="auto">
          <a:xfrm>
            <a:off x="3481670" y="1017299"/>
            <a:ext cx="428628"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10</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81" name="TextBox 80"/>
          <p:cNvSpPr txBox="1">
            <a:spLocks noChangeArrowheads="1"/>
          </p:cNvSpPr>
          <p:nvPr/>
        </p:nvSpPr>
        <p:spPr bwMode="auto">
          <a:xfrm>
            <a:off x="3244841" y="1017299"/>
            <a:ext cx="500066"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11</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82" name="TextBox 81"/>
          <p:cNvSpPr txBox="1">
            <a:spLocks noChangeArrowheads="1"/>
          </p:cNvSpPr>
          <p:nvPr/>
        </p:nvSpPr>
        <p:spPr bwMode="auto">
          <a:xfrm>
            <a:off x="3064585" y="1017299"/>
            <a:ext cx="428628"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12</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83" name="TextBox 82"/>
          <p:cNvSpPr txBox="1">
            <a:spLocks noChangeArrowheads="1"/>
          </p:cNvSpPr>
          <p:nvPr/>
        </p:nvSpPr>
        <p:spPr bwMode="auto">
          <a:xfrm>
            <a:off x="307032" y="1010372"/>
            <a:ext cx="428628"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31</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104" name="TextBox 103"/>
          <p:cNvSpPr txBox="1">
            <a:spLocks noChangeArrowheads="1"/>
          </p:cNvSpPr>
          <p:nvPr/>
        </p:nvSpPr>
        <p:spPr bwMode="auto">
          <a:xfrm>
            <a:off x="340939" y="1979873"/>
            <a:ext cx="2643206" cy="560153"/>
          </a:xfrm>
          <a:prstGeom prst="rect">
            <a:avLst/>
          </a:prstGeom>
          <a:noFill/>
          <a:ln w="9525">
            <a:noFill/>
            <a:miter lim="800000"/>
            <a:headEnd/>
            <a:tailEnd/>
          </a:ln>
        </p:spPr>
        <p:txBody>
          <a:bodyPr wrap="square">
            <a:spAutoFit/>
          </a:bodyPr>
          <a:lstStyle/>
          <a:p>
            <a:pPr>
              <a:lnSpc>
                <a:spcPct val="95000"/>
              </a:lnSpc>
              <a:spcBef>
                <a:spcPct val="50000"/>
              </a:spcBef>
              <a:defRPr/>
            </a:pPr>
            <a:r>
              <a:rPr lang="zh-CN" altLang="en-US" sz="1600" b="1" dirty="0">
                <a:solidFill>
                  <a:srgbClr val="11576A"/>
                </a:solidFill>
                <a:latin typeface="微软雅黑" pitchFamily="34" charset="-122"/>
                <a:ea typeface="微软雅黑" pitchFamily="34" charset="-122"/>
                <a:cs typeface="宋体" charset="0"/>
              </a:rPr>
              <a:t>除了标志位</a:t>
            </a:r>
            <a:r>
              <a:rPr lang="en-US" altLang="zh-CN" sz="1600" b="1" dirty="0">
                <a:solidFill>
                  <a:srgbClr val="11576A"/>
                </a:solidFill>
                <a:latin typeface="微软雅黑" pitchFamily="34" charset="-122"/>
                <a:ea typeface="微软雅黑" pitchFamily="34" charset="-122"/>
                <a:cs typeface="宋体" charset="0"/>
              </a:rPr>
              <a:t>D</a:t>
            </a:r>
            <a:r>
              <a:rPr lang="zh-CN" altLang="en-US" sz="1600" b="1" dirty="0">
                <a:solidFill>
                  <a:srgbClr val="11576A"/>
                </a:solidFill>
                <a:latin typeface="微软雅黑" pitchFamily="34" charset="-122"/>
                <a:ea typeface="微软雅黑" pitchFamily="34" charset="-122"/>
                <a:cs typeface="宋体" charset="0"/>
              </a:rPr>
              <a:t>，一级和二级页表项是一致的</a:t>
            </a:r>
          </a:p>
        </p:txBody>
      </p:sp>
      <p:sp>
        <p:nvSpPr>
          <p:cNvPr id="106" name="TextBox 105"/>
          <p:cNvSpPr txBox="1">
            <a:spLocks noChangeArrowheads="1"/>
          </p:cNvSpPr>
          <p:nvPr/>
        </p:nvSpPr>
        <p:spPr bwMode="auto">
          <a:xfrm>
            <a:off x="5627964" y="2124240"/>
            <a:ext cx="1357322" cy="297004"/>
          </a:xfrm>
          <a:prstGeom prst="rect">
            <a:avLst/>
          </a:prstGeom>
          <a:noFill/>
          <a:ln w="9525">
            <a:noFill/>
            <a:miter lim="800000"/>
            <a:headEnd/>
            <a:tailEnd/>
          </a:ln>
        </p:spPr>
        <p:txBody>
          <a:bodyPr wrap="square">
            <a:spAutoFit/>
          </a:bodyPr>
          <a:lstStyle/>
          <a:p>
            <a:pPr>
              <a:lnSpc>
                <a:spcPct val="95000"/>
              </a:lnSpc>
              <a:spcBef>
                <a:spcPct val="50000"/>
              </a:spcBef>
              <a:defRPr/>
            </a:pPr>
            <a:r>
              <a:rPr lang="en-US" altLang="zh-CN" sz="1400" b="1" dirty="0">
                <a:solidFill>
                  <a:srgbClr val="11576A"/>
                </a:solidFill>
                <a:latin typeface="微软雅黑" pitchFamily="34" charset="-122"/>
                <a:ea typeface="微软雅黑" pitchFamily="34" charset="-122"/>
                <a:cs typeface="宋体" charset="0"/>
              </a:rPr>
              <a:t>P - </a:t>
            </a:r>
            <a:r>
              <a:rPr lang="zh-CN" altLang="en-US" sz="1400" b="1" dirty="0">
                <a:solidFill>
                  <a:srgbClr val="11576A"/>
                </a:solidFill>
                <a:latin typeface="微软雅黑" pitchFamily="34" charset="-122"/>
                <a:ea typeface="微软雅黑" pitchFamily="34" charset="-122"/>
                <a:cs typeface="宋体" charset="0"/>
              </a:rPr>
              <a:t>驻留位</a:t>
            </a:r>
          </a:p>
        </p:txBody>
      </p:sp>
      <p:sp>
        <p:nvSpPr>
          <p:cNvPr id="107" name="TextBox 106"/>
          <p:cNvSpPr txBox="1">
            <a:spLocks noChangeArrowheads="1"/>
          </p:cNvSpPr>
          <p:nvPr/>
        </p:nvSpPr>
        <p:spPr bwMode="auto">
          <a:xfrm>
            <a:off x="5555175" y="2357278"/>
            <a:ext cx="2214578" cy="297004"/>
          </a:xfrm>
          <a:prstGeom prst="rect">
            <a:avLst/>
          </a:prstGeom>
          <a:noFill/>
          <a:ln w="9525">
            <a:noFill/>
            <a:miter lim="800000"/>
            <a:headEnd/>
            <a:tailEnd/>
          </a:ln>
        </p:spPr>
        <p:txBody>
          <a:bodyPr wrap="square">
            <a:spAutoFit/>
          </a:bodyPr>
          <a:lstStyle/>
          <a:p>
            <a:pPr>
              <a:lnSpc>
                <a:spcPct val="95000"/>
              </a:lnSpc>
              <a:spcBef>
                <a:spcPct val="50000"/>
              </a:spcBef>
              <a:defRPr/>
            </a:pPr>
            <a:r>
              <a:rPr lang="en-US" altLang="zh-CN" sz="1400" b="1" dirty="0">
                <a:solidFill>
                  <a:srgbClr val="11576A"/>
                </a:solidFill>
                <a:latin typeface="微软雅黑" pitchFamily="34" charset="-122"/>
                <a:ea typeface="微软雅黑" pitchFamily="34" charset="-122"/>
                <a:cs typeface="宋体" charset="0"/>
              </a:rPr>
              <a:t>W - </a:t>
            </a:r>
            <a:r>
              <a:rPr lang="zh-CN" altLang="en-US" sz="1400" b="1" dirty="0">
                <a:solidFill>
                  <a:srgbClr val="11576A"/>
                </a:solidFill>
                <a:latin typeface="微软雅黑" pitchFamily="34" charset="-122"/>
                <a:ea typeface="微软雅黑" pitchFamily="34" charset="-122"/>
                <a:cs typeface="宋体" charset="0"/>
              </a:rPr>
              <a:t>可写标志</a:t>
            </a:r>
          </a:p>
        </p:txBody>
      </p:sp>
      <p:sp>
        <p:nvSpPr>
          <p:cNvPr id="108" name="TextBox 107"/>
          <p:cNvSpPr txBox="1">
            <a:spLocks noChangeArrowheads="1"/>
          </p:cNvSpPr>
          <p:nvPr/>
        </p:nvSpPr>
        <p:spPr bwMode="auto">
          <a:xfrm>
            <a:off x="5608814" y="2557284"/>
            <a:ext cx="2214578" cy="297004"/>
          </a:xfrm>
          <a:prstGeom prst="rect">
            <a:avLst/>
          </a:prstGeom>
          <a:noFill/>
          <a:ln w="9525">
            <a:noFill/>
            <a:miter lim="800000"/>
            <a:headEnd/>
            <a:tailEnd/>
          </a:ln>
        </p:spPr>
        <p:txBody>
          <a:bodyPr wrap="square">
            <a:spAutoFit/>
          </a:bodyPr>
          <a:lstStyle/>
          <a:p>
            <a:pPr>
              <a:lnSpc>
                <a:spcPct val="95000"/>
              </a:lnSpc>
              <a:spcBef>
                <a:spcPct val="50000"/>
              </a:spcBef>
              <a:defRPr/>
            </a:pPr>
            <a:r>
              <a:rPr lang="en-US" altLang="zh-CN" sz="1400" b="1" dirty="0">
                <a:solidFill>
                  <a:srgbClr val="11576A"/>
                </a:solidFill>
                <a:latin typeface="微软雅黑" pitchFamily="34" charset="-122"/>
                <a:ea typeface="微软雅黑" pitchFamily="34" charset="-122"/>
                <a:cs typeface="宋体" charset="0"/>
              </a:rPr>
              <a:t>U - </a:t>
            </a:r>
            <a:r>
              <a:rPr lang="zh-CN" altLang="en-US" sz="1400" b="1" dirty="0">
                <a:solidFill>
                  <a:srgbClr val="11576A"/>
                </a:solidFill>
                <a:latin typeface="微软雅黑" pitchFamily="34" charset="-122"/>
                <a:ea typeface="微软雅黑" pitchFamily="34" charset="-122"/>
                <a:cs typeface="宋体" charset="0"/>
              </a:rPr>
              <a:t>用户态标志</a:t>
            </a:r>
          </a:p>
        </p:txBody>
      </p:sp>
      <p:sp>
        <p:nvSpPr>
          <p:cNvPr id="109" name="TextBox 108"/>
          <p:cNvSpPr txBox="1">
            <a:spLocks noChangeArrowheads="1"/>
          </p:cNvSpPr>
          <p:nvPr/>
        </p:nvSpPr>
        <p:spPr bwMode="auto">
          <a:xfrm>
            <a:off x="5480498" y="2804055"/>
            <a:ext cx="3000396" cy="456535"/>
          </a:xfrm>
          <a:prstGeom prst="rect">
            <a:avLst/>
          </a:prstGeom>
          <a:noFill/>
          <a:ln w="9525">
            <a:noFill/>
            <a:miter lim="800000"/>
            <a:headEnd/>
            <a:tailEnd/>
          </a:ln>
        </p:spPr>
        <p:txBody>
          <a:bodyPr wrap="square">
            <a:spAutoFit/>
          </a:bodyPr>
          <a:lstStyle/>
          <a:p>
            <a:pPr>
              <a:lnSpc>
                <a:spcPts val="1000"/>
              </a:lnSpc>
              <a:spcBef>
                <a:spcPct val="50000"/>
              </a:spcBef>
              <a:defRPr/>
            </a:pPr>
            <a:r>
              <a:rPr lang="en-US" altLang="zh-CN" sz="1400" b="1" spc="-100" dirty="0">
                <a:solidFill>
                  <a:srgbClr val="11576A"/>
                </a:solidFill>
                <a:latin typeface="微软雅黑" pitchFamily="34" charset="-122"/>
                <a:ea typeface="微软雅黑" pitchFamily="34" charset="-122"/>
                <a:cs typeface="宋体" charset="0"/>
              </a:rPr>
              <a:t>WT - 1=Write-through</a:t>
            </a:r>
          </a:p>
          <a:p>
            <a:pPr>
              <a:lnSpc>
                <a:spcPts val="1000"/>
              </a:lnSpc>
              <a:spcBef>
                <a:spcPct val="50000"/>
              </a:spcBef>
              <a:defRPr/>
            </a:pPr>
            <a:r>
              <a:rPr lang="en-US" altLang="zh-CN" sz="1400" b="1" spc="-100" dirty="0">
                <a:solidFill>
                  <a:srgbClr val="11576A"/>
                </a:solidFill>
                <a:latin typeface="微软雅黑" pitchFamily="34" charset="-122"/>
                <a:ea typeface="微软雅黑" pitchFamily="34" charset="-122"/>
                <a:cs typeface="宋体" charset="0"/>
              </a:rPr>
              <a:t>           0=Write-back</a:t>
            </a:r>
            <a:endParaRPr lang="zh-CN" altLang="en-US" sz="1400" b="1" spc="-100" dirty="0">
              <a:solidFill>
                <a:srgbClr val="11576A"/>
              </a:solidFill>
              <a:latin typeface="微软雅黑" pitchFamily="34" charset="-122"/>
              <a:ea typeface="微软雅黑" pitchFamily="34" charset="-122"/>
              <a:cs typeface="宋体" charset="0"/>
            </a:endParaRPr>
          </a:p>
        </p:txBody>
      </p:sp>
      <p:sp>
        <p:nvSpPr>
          <p:cNvPr id="110" name="TextBox 109"/>
          <p:cNvSpPr txBox="1">
            <a:spLocks noChangeArrowheads="1"/>
          </p:cNvSpPr>
          <p:nvPr/>
        </p:nvSpPr>
        <p:spPr bwMode="auto">
          <a:xfrm>
            <a:off x="5483276" y="3203300"/>
            <a:ext cx="2643206" cy="297004"/>
          </a:xfrm>
          <a:prstGeom prst="rect">
            <a:avLst/>
          </a:prstGeom>
          <a:noFill/>
          <a:ln w="9525">
            <a:noFill/>
            <a:miter lim="800000"/>
            <a:headEnd/>
            <a:tailEnd/>
          </a:ln>
        </p:spPr>
        <p:txBody>
          <a:bodyPr wrap="square">
            <a:spAutoFit/>
          </a:bodyPr>
          <a:lstStyle/>
          <a:p>
            <a:pPr>
              <a:lnSpc>
                <a:spcPct val="95000"/>
              </a:lnSpc>
              <a:spcBef>
                <a:spcPct val="50000"/>
              </a:spcBef>
              <a:defRPr/>
            </a:pPr>
            <a:r>
              <a:rPr lang="en-US" altLang="zh-CN" sz="1400" b="1" dirty="0">
                <a:solidFill>
                  <a:srgbClr val="11576A"/>
                </a:solidFill>
                <a:latin typeface="微软雅黑" pitchFamily="34" charset="-122"/>
                <a:ea typeface="微软雅黑" pitchFamily="34" charset="-122"/>
                <a:cs typeface="宋体" charset="0"/>
              </a:rPr>
              <a:t>CD - Cache Disabled</a:t>
            </a:r>
            <a:endParaRPr lang="zh-CN" altLang="en-US" sz="1400" b="1" dirty="0">
              <a:solidFill>
                <a:srgbClr val="11576A"/>
              </a:solidFill>
              <a:latin typeface="微软雅黑" pitchFamily="34" charset="-122"/>
              <a:ea typeface="微软雅黑" pitchFamily="34" charset="-122"/>
              <a:cs typeface="宋体" charset="0"/>
            </a:endParaRPr>
          </a:p>
        </p:txBody>
      </p:sp>
      <p:sp>
        <p:nvSpPr>
          <p:cNvPr id="111" name="TextBox 110"/>
          <p:cNvSpPr txBox="1">
            <a:spLocks noChangeArrowheads="1"/>
          </p:cNvSpPr>
          <p:nvPr/>
        </p:nvSpPr>
        <p:spPr bwMode="auto">
          <a:xfrm>
            <a:off x="5616728" y="3451376"/>
            <a:ext cx="2214578" cy="297004"/>
          </a:xfrm>
          <a:prstGeom prst="rect">
            <a:avLst/>
          </a:prstGeom>
          <a:noFill/>
          <a:ln w="9525">
            <a:noFill/>
            <a:miter lim="800000"/>
            <a:headEnd/>
            <a:tailEnd/>
          </a:ln>
        </p:spPr>
        <p:txBody>
          <a:bodyPr wrap="square">
            <a:spAutoFit/>
          </a:bodyPr>
          <a:lstStyle/>
          <a:p>
            <a:pPr>
              <a:lnSpc>
                <a:spcPct val="95000"/>
              </a:lnSpc>
              <a:spcBef>
                <a:spcPct val="50000"/>
              </a:spcBef>
              <a:defRPr/>
            </a:pPr>
            <a:r>
              <a:rPr lang="en-US" altLang="zh-CN" sz="1400" b="1" dirty="0">
                <a:solidFill>
                  <a:srgbClr val="11576A"/>
                </a:solidFill>
                <a:latin typeface="微软雅黑" pitchFamily="34" charset="-122"/>
                <a:ea typeface="微软雅黑" pitchFamily="34" charset="-122"/>
                <a:cs typeface="宋体" charset="0"/>
              </a:rPr>
              <a:t>A - </a:t>
            </a:r>
            <a:r>
              <a:rPr lang="zh-CN" altLang="en-US" sz="1400" b="1" dirty="0">
                <a:solidFill>
                  <a:srgbClr val="11576A"/>
                </a:solidFill>
                <a:latin typeface="微软雅黑" pitchFamily="34" charset="-122"/>
                <a:ea typeface="微软雅黑" pitchFamily="34" charset="-122"/>
                <a:cs typeface="宋体" charset="0"/>
              </a:rPr>
              <a:t>访问位</a:t>
            </a:r>
          </a:p>
        </p:txBody>
      </p:sp>
      <p:sp>
        <p:nvSpPr>
          <p:cNvPr id="112" name="TextBox 111"/>
          <p:cNvSpPr txBox="1">
            <a:spLocks noChangeArrowheads="1"/>
          </p:cNvSpPr>
          <p:nvPr/>
        </p:nvSpPr>
        <p:spPr bwMode="auto">
          <a:xfrm>
            <a:off x="5632080" y="3688228"/>
            <a:ext cx="2857520" cy="297004"/>
          </a:xfrm>
          <a:prstGeom prst="rect">
            <a:avLst/>
          </a:prstGeom>
          <a:noFill/>
          <a:ln w="9525">
            <a:noFill/>
            <a:miter lim="800000"/>
            <a:headEnd/>
            <a:tailEnd/>
          </a:ln>
        </p:spPr>
        <p:txBody>
          <a:bodyPr wrap="square">
            <a:spAutoFit/>
          </a:bodyPr>
          <a:lstStyle/>
          <a:p>
            <a:pPr>
              <a:lnSpc>
                <a:spcPct val="95000"/>
              </a:lnSpc>
              <a:spcBef>
                <a:spcPct val="50000"/>
              </a:spcBef>
              <a:defRPr/>
            </a:pPr>
            <a:r>
              <a:rPr lang="en-US" altLang="zh-CN" sz="1400" b="1" spc="-100" dirty="0">
                <a:solidFill>
                  <a:srgbClr val="11576A"/>
                </a:solidFill>
                <a:latin typeface="微软雅黑" pitchFamily="34" charset="-122"/>
                <a:ea typeface="微软雅黑" pitchFamily="34" charset="-122"/>
                <a:cs typeface="宋体" charset="0"/>
              </a:rPr>
              <a:t>D - </a:t>
            </a:r>
            <a:r>
              <a:rPr lang="zh-CN" altLang="en-US" sz="1400" b="1" spc="-100" dirty="0">
                <a:solidFill>
                  <a:srgbClr val="11576A"/>
                </a:solidFill>
                <a:latin typeface="微软雅黑" pitchFamily="34" charset="-122"/>
                <a:ea typeface="微软雅黑" pitchFamily="34" charset="-122"/>
                <a:cs typeface="宋体" charset="0"/>
              </a:rPr>
              <a:t>修改位</a:t>
            </a:r>
            <a:r>
              <a:rPr lang="en-US" altLang="zh-CN" sz="1400" b="1" spc="-100" dirty="0">
                <a:solidFill>
                  <a:srgbClr val="11576A"/>
                </a:solidFill>
                <a:latin typeface="微软雅黑" pitchFamily="34" charset="-122"/>
                <a:ea typeface="微软雅黑" pitchFamily="34" charset="-122"/>
                <a:cs typeface="宋体" charset="0"/>
              </a:rPr>
              <a:t>(</a:t>
            </a:r>
            <a:r>
              <a:rPr lang="zh-CN" altLang="en-US" sz="1400" b="1" spc="-100" dirty="0">
                <a:solidFill>
                  <a:srgbClr val="11576A"/>
                </a:solidFill>
                <a:latin typeface="微软雅黑" pitchFamily="34" charset="-122"/>
                <a:ea typeface="微软雅黑" pitchFamily="34" charset="-122"/>
                <a:cs typeface="宋体" charset="0"/>
              </a:rPr>
              <a:t>一级页表项为</a:t>
            </a:r>
            <a:r>
              <a:rPr lang="en-US" altLang="zh-CN" sz="1400" b="1" spc="-100" dirty="0">
                <a:solidFill>
                  <a:srgbClr val="11576A"/>
                </a:solidFill>
                <a:latin typeface="微软雅黑" pitchFamily="34" charset="-122"/>
                <a:ea typeface="微软雅黑" pitchFamily="34" charset="-122"/>
                <a:cs typeface="宋体" charset="0"/>
              </a:rPr>
              <a:t>0)</a:t>
            </a:r>
            <a:endParaRPr lang="zh-CN" altLang="en-US" sz="1400" b="1" spc="-100" dirty="0">
              <a:solidFill>
                <a:srgbClr val="11576A"/>
              </a:solidFill>
              <a:latin typeface="微软雅黑" pitchFamily="34" charset="-122"/>
              <a:ea typeface="微软雅黑" pitchFamily="34" charset="-122"/>
              <a:cs typeface="宋体" charset="0"/>
            </a:endParaRPr>
          </a:p>
        </p:txBody>
      </p:sp>
      <p:sp>
        <p:nvSpPr>
          <p:cNvPr id="113" name="TextBox 112"/>
          <p:cNvSpPr txBox="1">
            <a:spLocks noChangeArrowheads="1"/>
          </p:cNvSpPr>
          <p:nvPr/>
        </p:nvSpPr>
        <p:spPr bwMode="auto">
          <a:xfrm>
            <a:off x="5453006" y="3975699"/>
            <a:ext cx="2857488" cy="297004"/>
          </a:xfrm>
          <a:prstGeom prst="rect">
            <a:avLst/>
          </a:prstGeom>
          <a:noFill/>
          <a:ln w="9525">
            <a:noFill/>
            <a:miter lim="800000"/>
            <a:headEnd/>
            <a:tailEnd/>
          </a:ln>
        </p:spPr>
        <p:txBody>
          <a:bodyPr wrap="square">
            <a:spAutoFit/>
          </a:bodyPr>
          <a:lstStyle/>
          <a:p>
            <a:pPr>
              <a:lnSpc>
                <a:spcPct val="95000"/>
              </a:lnSpc>
              <a:spcBef>
                <a:spcPct val="50000"/>
              </a:spcBef>
              <a:defRPr/>
            </a:pPr>
            <a:r>
              <a:rPr lang="en-US" altLang="zh-CN" sz="1400" b="1" spc="-100" dirty="0">
                <a:solidFill>
                  <a:srgbClr val="11576A"/>
                </a:solidFill>
                <a:latin typeface="微软雅黑" pitchFamily="34" charset="-122"/>
                <a:ea typeface="微软雅黑" pitchFamily="34" charset="-122"/>
                <a:cs typeface="宋体" charset="0"/>
              </a:rPr>
              <a:t>AVL - </a:t>
            </a:r>
            <a:r>
              <a:rPr lang="zh-CN" altLang="en-US" sz="1400" b="1" spc="-100" dirty="0">
                <a:solidFill>
                  <a:srgbClr val="11576A"/>
                </a:solidFill>
                <a:latin typeface="微软雅黑" pitchFamily="34" charset="-122"/>
                <a:ea typeface="微软雅黑" pitchFamily="34" charset="-122"/>
                <a:cs typeface="宋体" charset="0"/>
              </a:rPr>
              <a:t>保留位</a:t>
            </a:r>
          </a:p>
        </p:txBody>
      </p:sp>
      <p:cxnSp>
        <p:nvCxnSpPr>
          <p:cNvPr id="114" name="直接连接符 113"/>
          <p:cNvCxnSpPr>
            <a:stCxn id="100" idx="2"/>
          </p:cNvCxnSpPr>
          <p:nvPr/>
        </p:nvCxnSpPr>
        <p:spPr>
          <a:xfrm flipH="1">
            <a:off x="5480915" y="1887614"/>
            <a:ext cx="4479" cy="384256"/>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rot="5400000" flipH="1">
            <a:off x="4983308" y="2194982"/>
            <a:ext cx="648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5400000" flipH="1">
            <a:off x="4717094" y="2284982"/>
            <a:ext cx="828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rot="5400000" flipH="1">
            <a:off x="4446118" y="2374982"/>
            <a:ext cx="1008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rot="5400000" flipH="1">
            <a:off x="4038762" y="2608982"/>
            <a:ext cx="1476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rot="5400000" flipH="1">
            <a:off x="3710928" y="2752982"/>
            <a:ext cx="1764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rot="5400000" flipH="1">
            <a:off x="3429474" y="2842982"/>
            <a:ext cx="1944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rot="5400000" flipH="1">
            <a:off x="2530234" y="3004982"/>
            <a:ext cx="2268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4943768" y="2862424"/>
            <a:ext cx="612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4754854" y="3343440"/>
            <a:ext cx="792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5113632" y="2687798"/>
            <a:ext cx="432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5303936" y="2505234"/>
            <a:ext cx="252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5471236" y="2266008"/>
            <a:ext cx="10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4586578" y="3622842"/>
            <a:ext cx="972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4391314" y="3797468"/>
            <a:ext cx="1152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3651534" y="4129258"/>
            <a:ext cx="190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7335101"/>
      </p:ext>
    </p:extLst>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3419872" y="187853"/>
            <a:ext cx="3714776" cy="553998"/>
          </a:xfrm>
          <a:prstGeom prst="rect">
            <a:avLst/>
          </a:prstGeom>
          <a:noFill/>
          <a:effectLst/>
        </p:spPr>
        <p:txBody>
          <a:bodyPr wrap="square" rtlCol="0">
            <a:spAutoFit/>
          </a:bodyPr>
          <a:lstStyle/>
          <a:p>
            <a:r>
              <a:rPr lang="zh-CN" altLang="en-US" sz="3000" b="1" dirty="0">
                <a:solidFill>
                  <a:srgbClr val="11576A"/>
                </a:solidFill>
                <a:latin typeface="微软雅黑" pitchFamily="34" charset="-122"/>
                <a:ea typeface="微软雅黑" pitchFamily="34" charset="-122"/>
              </a:rPr>
              <a:t>虚拟存储概念</a:t>
            </a:r>
          </a:p>
        </p:txBody>
      </p:sp>
      <p:sp>
        <p:nvSpPr>
          <p:cNvPr id="83" name="TextBox 82"/>
          <p:cNvSpPr txBox="1"/>
          <p:nvPr/>
        </p:nvSpPr>
        <p:spPr>
          <a:xfrm>
            <a:off x="1187624" y="1059582"/>
            <a:ext cx="3005158"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虚拟存储的需求背景</a:t>
            </a:r>
          </a:p>
        </p:txBody>
      </p:sp>
      <p:sp>
        <p:nvSpPr>
          <p:cNvPr id="14" name="TextBox 13"/>
          <p:cNvSpPr txBox="1"/>
          <p:nvPr/>
        </p:nvSpPr>
        <p:spPr>
          <a:xfrm>
            <a:off x="1187624" y="1396105"/>
            <a:ext cx="2719406"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覆盖技术</a:t>
            </a:r>
          </a:p>
        </p:txBody>
      </p:sp>
      <p:sp>
        <p:nvSpPr>
          <p:cNvPr id="15" name="TextBox 14"/>
          <p:cNvSpPr txBox="1"/>
          <p:nvPr/>
        </p:nvSpPr>
        <p:spPr>
          <a:xfrm>
            <a:off x="1187624" y="1748531"/>
            <a:ext cx="2719406"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交换技术</a:t>
            </a:r>
          </a:p>
        </p:txBody>
      </p:sp>
      <p:sp>
        <p:nvSpPr>
          <p:cNvPr id="16" name="TextBox 15"/>
          <p:cNvSpPr txBox="1"/>
          <p:nvPr/>
        </p:nvSpPr>
        <p:spPr>
          <a:xfrm>
            <a:off x="1187624" y="2085054"/>
            <a:ext cx="2719406"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局部性原理</a:t>
            </a:r>
          </a:p>
        </p:txBody>
      </p:sp>
      <p:sp>
        <p:nvSpPr>
          <p:cNvPr id="17" name="TextBox 16"/>
          <p:cNvSpPr txBox="1"/>
          <p:nvPr/>
        </p:nvSpPr>
        <p:spPr>
          <a:xfrm>
            <a:off x="1192386" y="2439804"/>
            <a:ext cx="3143272"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虚拟存储概念</a:t>
            </a:r>
          </a:p>
        </p:txBody>
      </p:sp>
      <p:sp>
        <p:nvSpPr>
          <p:cNvPr id="22" name="TextBox 21"/>
          <p:cNvSpPr txBox="1"/>
          <p:nvPr/>
        </p:nvSpPr>
        <p:spPr>
          <a:xfrm>
            <a:off x="1187624" y="2782001"/>
            <a:ext cx="2719406"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虚拟页式存储</a:t>
            </a:r>
          </a:p>
        </p:txBody>
      </p:sp>
      <p:sp>
        <p:nvSpPr>
          <p:cNvPr id="23" name="TextBox 22"/>
          <p:cNvSpPr txBox="1"/>
          <p:nvPr/>
        </p:nvSpPr>
        <p:spPr>
          <a:xfrm>
            <a:off x="1187624" y="3139191"/>
            <a:ext cx="2719406"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C00000"/>
                </a:solidFill>
                <a:latin typeface="张海山锐谐体2.0-授权联系：Samtype@QQ.com" pitchFamily="2" charset="-122"/>
                <a:ea typeface="张海山锐谐体2.0-授权联系：Samtype@QQ.com" pitchFamily="2" charset="-122"/>
              </a:rPr>
              <a:t>■ </a:t>
            </a:r>
            <a:r>
              <a:rPr lang="zh-CN" altLang="en-US" sz="2000" b="1" dirty="0">
                <a:solidFill>
                  <a:srgbClr val="C00000"/>
                </a:solidFill>
                <a:latin typeface="微软雅黑" pitchFamily="34" charset="-122"/>
                <a:ea typeface="微软雅黑" pitchFamily="34" charset="-122"/>
              </a:rPr>
              <a:t>缺页异常</a:t>
            </a:r>
          </a:p>
        </p:txBody>
      </p:sp>
    </p:spTree>
    <p:extLst>
      <p:ext uri="{BB962C8B-B14F-4D97-AF65-F5344CB8AC3E}">
        <p14:creationId xmlns:p14="http://schemas.microsoft.com/office/powerpoint/2010/main" val="2165485418"/>
      </p:ext>
    </p:extLst>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466651" y="1285337"/>
            <a:ext cx="3105179" cy="2098520"/>
            <a:chOff x="1730172" y="1285337"/>
            <a:chExt cx="3105179" cy="2098520"/>
          </a:xfrm>
        </p:grpSpPr>
        <p:grpSp>
          <p:nvGrpSpPr>
            <p:cNvPr id="20" name="组合 19"/>
            <p:cNvGrpSpPr/>
            <p:nvPr/>
          </p:nvGrpSpPr>
          <p:grpSpPr>
            <a:xfrm>
              <a:off x="3692343" y="1458693"/>
              <a:ext cx="1143008" cy="1925164"/>
              <a:chOff x="7643834" y="1673536"/>
              <a:chExt cx="1143008" cy="1925164"/>
            </a:xfrm>
            <a:gradFill>
              <a:gsLst>
                <a:gs pos="100000">
                  <a:srgbClr val="007C8B"/>
                </a:gs>
                <a:gs pos="50000">
                  <a:srgbClr val="0EB1C8"/>
                </a:gs>
                <a:gs pos="100000">
                  <a:schemeClr val="accent1">
                    <a:tint val="23500"/>
                    <a:satMod val="160000"/>
                  </a:schemeClr>
                </a:gs>
              </a:gsLst>
              <a:lin ang="5400000" scaled="0"/>
            </a:gradFill>
          </p:grpSpPr>
          <p:sp>
            <p:nvSpPr>
              <p:cNvPr id="21" name="椭圆 20"/>
              <p:cNvSpPr/>
              <p:nvPr/>
            </p:nvSpPr>
            <p:spPr>
              <a:xfrm>
                <a:off x="7643834" y="3274700"/>
                <a:ext cx="1143008" cy="32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7643834" y="1673536"/>
                <a:ext cx="1143008" cy="175547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椭圆 22"/>
            <p:cNvSpPr/>
            <p:nvPr/>
          </p:nvSpPr>
          <p:spPr>
            <a:xfrm>
              <a:off x="3692343" y="1285337"/>
              <a:ext cx="1143008" cy="324000"/>
            </a:xfrm>
            <a:prstGeom prst="ellipse">
              <a:avLst/>
            </a:prstGeom>
            <a:gradFill>
              <a:gsLst>
                <a:gs pos="100000">
                  <a:srgbClr val="007C8B"/>
                </a:gs>
                <a:gs pos="0">
                  <a:srgbClr val="0EB1C8"/>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1730172" y="1390120"/>
              <a:ext cx="1652588" cy="4762"/>
            </a:xfrm>
            <a:custGeom>
              <a:avLst/>
              <a:gdLst>
                <a:gd name="connsiteX0" fmla="*/ 0 w 1652588"/>
                <a:gd name="connsiteY0" fmla="*/ 0 h 4762"/>
                <a:gd name="connsiteX1" fmla="*/ 1652588 w 1652588"/>
                <a:gd name="connsiteY1" fmla="*/ 4762 h 4762"/>
                <a:gd name="connsiteX2" fmla="*/ 1652588 w 1652588"/>
                <a:gd name="connsiteY2" fmla="*/ 4762 h 4762"/>
              </a:gdLst>
              <a:ahLst/>
              <a:cxnLst>
                <a:cxn ang="0">
                  <a:pos x="connsiteX0" y="connsiteY0"/>
                </a:cxn>
                <a:cxn ang="0">
                  <a:pos x="connsiteX1" y="connsiteY1"/>
                </a:cxn>
                <a:cxn ang="0">
                  <a:pos x="connsiteX2" y="connsiteY2"/>
                </a:cxn>
              </a:cxnLst>
              <a:rect l="l" t="t" r="r" b="b"/>
              <a:pathLst>
                <a:path w="1652588" h="4762">
                  <a:moveTo>
                    <a:pt x="0" y="0"/>
                  </a:moveTo>
                  <a:lnTo>
                    <a:pt x="1652588" y="4762"/>
                  </a:lnTo>
                  <a:lnTo>
                    <a:pt x="1652588" y="4762"/>
                  </a:lnTo>
                </a:path>
              </a:pathLst>
            </a:cu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任意多边形 24"/>
            <p:cNvSpPr/>
            <p:nvPr/>
          </p:nvSpPr>
          <p:spPr>
            <a:xfrm>
              <a:off x="3373235" y="1394881"/>
              <a:ext cx="890612" cy="819149"/>
            </a:xfrm>
            <a:custGeom>
              <a:avLst/>
              <a:gdLst>
                <a:gd name="connsiteX0" fmla="*/ 314325 w 314325"/>
                <a:gd name="connsiteY0" fmla="*/ 285750 h 285750"/>
                <a:gd name="connsiteX1" fmla="*/ 0 w 314325"/>
                <a:gd name="connsiteY1" fmla="*/ 0 h 285750"/>
              </a:gdLst>
              <a:ahLst/>
              <a:cxnLst>
                <a:cxn ang="0">
                  <a:pos x="connsiteX0" y="connsiteY0"/>
                </a:cxn>
                <a:cxn ang="0">
                  <a:pos x="connsiteX1" y="connsiteY1"/>
                </a:cxn>
              </a:cxnLst>
              <a:rect l="l" t="t" r="r" b="b"/>
              <a:pathLst>
                <a:path w="314325" h="285750">
                  <a:moveTo>
                    <a:pt x="314325" y="285750"/>
                  </a:moveTo>
                  <a:lnTo>
                    <a:pt x="0" y="0"/>
                  </a:lnTo>
                </a:path>
              </a:pathLst>
            </a:custGeom>
            <a:ln w="28575">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2" name="矩形 61"/>
            <p:cNvSpPr/>
            <p:nvPr/>
          </p:nvSpPr>
          <p:spPr>
            <a:xfrm>
              <a:off x="4154309" y="2220155"/>
              <a:ext cx="214314" cy="244930"/>
            </a:xfrm>
            <a:prstGeom prst="rect">
              <a:avLst/>
            </a:prstGeom>
            <a:gradFill>
              <a:gsLst>
                <a:gs pos="100000">
                  <a:schemeClr val="tx1">
                    <a:lumMod val="65000"/>
                    <a:lumOff val="35000"/>
                  </a:schemeClr>
                </a:gs>
                <a:gs pos="0">
                  <a:schemeClr val="bg1">
                    <a:lumMod val="75000"/>
                  </a:schemeClr>
                </a:gs>
                <a:gs pos="100000">
                  <a:schemeClr val="accent1">
                    <a:tint val="23500"/>
                    <a:satMod val="160000"/>
                  </a:schemeClr>
                </a:gs>
              </a:gsLst>
              <a:lin ang="5400000" scaled="0"/>
            </a:gradFill>
            <a:ln w="28575">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TextBox 3"/>
          <p:cNvSpPr txBox="1">
            <a:spLocks noChangeArrowheads="1"/>
          </p:cNvSpPr>
          <p:nvPr/>
        </p:nvSpPr>
        <p:spPr bwMode="auto">
          <a:xfrm>
            <a:off x="1714480" y="214296"/>
            <a:ext cx="6072230" cy="530915"/>
          </a:xfrm>
          <a:prstGeom prst="rect">
            <a:avLst/>
          </a:prstGeom>
          <a:noFill/>
          <a:ln w="9525">
            <a:noFill/>
            <a:miter lim="800000"/>
            <a:headEnd/>
            <a:tailEnd/>
          </a:ln>
        </p:spPr>
        <p:txBody>
          <a:bodyPr wrap="square">
            <a:spAutoFit/>
          </a:bodyPr>
          <a:lstStyle/>
          <a:p>
            <a:pPr algn="ctr">
              <a:lnSpc>
                <a:spcPct val="95000"/>
              </a:lnSpc>
              <a:spcBef>
                <a:spcPct val="50000"/>
              </a:spcBef>
              <a:defRPr/>
            </a:pPr>
            <a:r>
              <a:rPr lang="zh-CN" altLang="en-US" sz="3000" b="1" dirty="0">
                <a:solidFill>
                  <a:srgbClr val="11576A"/>
                </a:solidFill>
                <a:latin typeface="微软雅黑" pitchFamily="34" charset="-122"/>
                <a:ea typeface="微软雅黑" pitchFamily="34" charset="-122"/>
                <a:cs typeface="宋体" charset="0"/>
              </a:rPr>
              <a:t>缺页异常（缺页中断）的处理流程</a:t>
            </a:r>
          </a:p>
        </p:txBody>
      </p:sp>
      <p:sp>
        <p:nvSpPr>
          <p:cNvPr id="6" name="TextBox 4"/>
          <p:cNvSpPr txBox="1">
            <a:spLocks noChangeArrowheads="1"/>
          </p:cNvSpPr>
          <p:nvPr/>
        </p:nvSpPr>
        <p:spPr bwMode="auto">
          <a:xfrm>
            <a:off x="4608165" y="796324"/>
            <a:ext cx="2557834" cy="830997"/>
          </a:xfrm>
          <a:prstGeom prst="rect">
            <a:avLst/>
          </a:prstGeom>
          <a:noFill/>
          <a:ln w="9525">
            <a:noFill/>
            <a:miter lim="800000"/>
            <a:headEnd/>
            <a:tailEnd/>
          </a:ln>
        </p:spPr>
        <p:txBody>
          <a:bodyPr wrap="square">
            <a:spAutoFit/>
          </a:bodyPr>
          <a:lstStyle/>
          <a:p>
            <a:pPr marL="180975" indent="-180975">
              <a:buSzPct val="100000"/>
              <a:buFont typeface="+mj-lt"/>
              <a:buAutoNum type="alphaUcPeriod"/>
            </a:pPr>
            <a:r>
              <a:rPr lang="zh-CN" altLang="en-US" sz="1600" b="1" dirty="0">
                <a:solidFill>
                  <a:srgbClr val="11576A"/>
                </a:solidFill>
                <a:latin typeface="微软雅黑" pitchFamily="34" charset="-122"/>
                <a:ea typeface="微软雅黑" pitchFamily="34" charset="-122"/>
              </a:rPr>
              <a:t>在内存中有空闲物理页面时，分配一物理页帧f，转第</a:t>
            </a:r>
            <a:r>
              <a:rPr lang="en-US" altLang="zh-CN" sz="1600" b="1" dirty="0">
                <a:solidFill>
                  <a:srgbClr val="11576A"/>
                </a:solidFill>
                <a:latin typeface="微软雅黑" pitchFamily="34" charset="-122"/>
                <a:ea typeface="微软雅黑" pitchFamily="34" charset="-122"/>
              </a:rPr>
              <a:t>E</a:t>
            </a:r>
            <a:r>
              <a:rPr lang="zh-CN" altLang="en-US" sz="1600" b="1">
                <a:solidFill>
                  <a:srgbClr val="11576A"/>
                </a:solidFill>
                <a:latin typeface="微软雅黑" pitchFamily="34" charset="-122"/>
                <a:ea typeface="微软雅黑" pitchFamily="34" charset="-122"/>
              </a:rPr>
              <a:t>步</a:t>
            </a:r>
            <a:r>
              <a:rPr lang="zh-CN" altLang="en-US" sz="1600" b="1" dirty="0">
                <a:solidFill>
                  <a:srgbClr val="11576A"/>
                </a:solidFill>
                <a:latin typeface="微软雅黑" pitchFamily="34" charset="-122"/>
                <a:ea typeface="微软雅黑" pitchFamily="34" charset="-122"/>
              </a:rPr>
              <a:t>；</a:t>
            </a:r>
          </a:p>
        </p:txBody>
      </p:sp>
      <p:sp>
        <p:nvSpPr>
          <p:cNvPr id="8" name="TextBox 7"/>
          <p:cNvSpPr txBox="1">
            <a:spLocks noChangeArrowheads="1"/>
          </p:cNvSpPr>
          <p:nvPr/>
        </p:nvSpPr>
        <p:spPr bwMode="auto">
          <a:xfrm>
            <a:off x="4608166" y="1547585"/>
            <a:ext cx="2557833" cy="830997"/>
          </a:xfrm>
          <a:prstGeom prst="rect">
            <a:avLst/>
          </a:prstGeom>
          <a:noFill/>
          <a:ln w="9525">
            <a:noFill/>
            <a:miter lim="800000"/>
            <a:headEnd/>
            <a:tailEnd/>
          </a:ln>
        </p:spPr>
        <p:txBody>
          <a:bodyPr wrap="square">
            <a:spAutoFit/>
          </a:bodyPr>
          <a:lstStyle/>
          <a:p>
            <a:pPr marL="180975" indent="-180975">
              <a:buSzPct val="100000"/>
            </a:pPr>
            <a:r>
              <a:rPr lang="en-US" altLang="zh-CN" sz="1600" b="1" dirty="0">
                <a:solidFill>
                  <a:srgbClr val="11576A"/>
                </a:solidFill>
                <a:latin typeface="微软雅黑" pitchFamily="34" charset="-122"/>
                <a:ea typeface="微软雅黑" pitchFamily="34" charset="-122"/>
              </a:rPr>
              <a:t>B.</a:t>
            </a:r>
            <a:r>
              <a:rPr lang="zh-CN" altLang="en-US" sz="1600" b="1" dirty="0">
                <a:solidFill>
                  <a:srgbClr val="11576A"/>
                </a:solidFill>
                <a:latin typeface="微软雅黑" pitchFamily="34" charset="-122"/>
                <a:ea typeface="微软雅黑" pitchFamily="34" charset="-122"/>
              </a:rPr>
              <a:t>依据页面置换算法选择将被替换的物理页帧f，对应逻辑页q</a:t>
            </a:r>
            <a:endParaRPr lang="en-US" altLang="zh-CN" sz="1600" b="1" dirty="0">
              <a:solidFill>
                <a:srgbClr val="11576A"/>
              </a:solidFill>
              <a:latin typeface="微软雅黑" pitchFamily="34" charset="-122"/>
              <a:ea typeface="微软雅黑" pitchFamily="34" charset="-122"/>
            </a:endParaRPr>
          </a:p>
        </p:txBody>
      </p:sp>
      <p:sp>
        <p:nvSpPr>
          <p:cNvPr id="10" name="TextBox 7"/>
          <p:cNvSpPr txBox="1">
            <a:spLocks noChangeArrowheads="1"/>
          </p:cNvSpPr>
          <p:nvPr/>
        </p:nvSpPr>
        <p:spPr bwMode="auto">
          <a:xfrm>
            <a:off x="4608165" y="2280467"/>
            <a:ext cx="2629272" cy="584775"/>
          </a:xfrm>
          <a:prstGeom prst="rect">
            <a:avLst/>
          </a:prstGeom>
          <a:noFill/>
          <a:ln w="9525">
            <a:noFill/>
            <a:miter lim="800000"/>
            <a:headEnd/>
            <a:tailEnd/>
          </a:ln>
        </p:spPr>
        <p:txBody>
          <a:bodyPr wrap="square">
            <a:spAutoFit/>
          </a:bodyPr>
          <a:lstStyle/>
          <a:p>
            <a:pPr marL="180975" indent="-180975">
              <a:buSzPct val="100000"/>
            </a:pPr>
            <a:r>
              <a:rPr lang="en-US" altLang="zh-CN" sz="1600" b="1" dirty="0">
                <a:solidFill>
                  <a:srgbClr val="11576A"/>
                </a:solidFill>
                <a:latin typeface="微软雅黑" pitchFamily="34" charset="-122"/>
                <a:ea typeface="微软雅黑" pitchFamily="34" charset="-122"/>
              </a:rPr>
              <a:t>C.</a:t>
            </a:r>
            <a:r>
              <a:rPr lang="zh-CN" altLang="en-US" sz="1600" b="1" dirty="0">
                <a:solidFill>
                  <a:srgbClr val="11576A"/>
                </a:solidFill>
                <a:latin typeface="微软雅黑" pitchFamily="34" charset="-122"/>
                <a:ea typeface="微软雅黑" pitchFamily="34" charset="-122"/>
              </a:rPr>
              <a:t>如q被修改过，则把它写回外存；</a:t>
            </a:r>
          </a:p>
        </p:txBody>
      </p:sp>
      <p:sp>
        <p:nvSpPr>
          <p:cNvPr id="12" name="TextBox 7"/>
          <p:cNvSpPr txBox="1">
            <a:spLocks noChangeArrowheads="1"/>
          </p:cNvSpPr>
          <p:nvPr/>
        </p:nvSpPr>
        <p:spPr bwMode="auto">
          <a:xfrm>
            <a:off x="4608167" y="2789175"/>
            <a:ext cx="2700708" cy="584775"/>
          </a:xfrm>
          <a:prstGeom prst="rect">
            <a:avLst/>
          </a:prstGeom>
          <a:noFill/>
          <a:ln w="9525">
            <a:noFill/>
            <a:miter lim="800000"/>
            <a:headEnd/>
            <a:tailEnd/>
          </a:ln>
        </p:spPr>
        <p:txBody>
          <a:bodyPr wrap="square">
            <a:spAutoFit/>
          </a:bodyPr>
          <a:lstStyle/>
          <a:p>
            <a:pPr marL="180975" indent="-180975">
              <a:buSzPct val="100000"/>
            </a:pPr>
            <a:r>
              <a:rPr lang="en-US" altLang="zh-CN" sz="1600" b="1" dirty="0">
                <a:solidFill>
                  <a:srgbClr val="11576A"/>
                </a:solidFill>
                <a:latin typeface="微软雅黑" pitchFamily="34" charset="-122"/>
                <a:ea typeface="微软雅黑" pitchFamily="34" charset="-122"/>
              </a:rPr>
              <a:t>D.</a:t>
            </a:r>
            <a:r>
              <a:rPr lang="zh-CN" altLang="en-US" sz="1600" b="1" dirty="0">
                <a:solidFill>
                  <a:srgbClr val="11576A"/>
                </a:solidFill>
                <a:latin typeface="微软雅黑" pitchFamily="34" charset="-122"/>
                <a:ea typeface="微软雅黑" pitchFamily="34" charset="-122"/>
              </a:rPr>
              <a:t>修改q的页表项中驻留位置为0；</a:t>
            </a:r>
          </a:p>
        </p:txBody>
      </p:sp>
      <p:sp>
        <p:nvSpPr>
          <p:cNvPr id="14" name="TextBox 7"/>
          <p:cNvSpPr txBox="1">
            <a:spLocks noChangeArrowheads="1"/>
          </p:cNvSpPr>
          <p:nvPr/>
        </p:nvSpPr>
        <p:spPr bwMode="auto">
          <a:xfrm>
            <a:off x="4608165" y="3296352"/>
            <a:ext cx="2629272" cy="584775"/>
          </a:xfrm>
          <a:prstGeom prst="rect">
            <a:avLst/>
          </a:prstGeom>
          <a:noFill/>
          <a:ln w="9525">
            <a:noFill/>
            <a:miter lim="800000"/>
            <a:headEnd/>
            <a:tailEnd/>
          </a:ln>
        </p:spPr>
        <p:txBody>
          <a:bodyPr wrap="square">
            <a:spAutoFit/>
          </a:bodyPr>
          <a:lstStyle/>
          <a:p>
            <a:pPr marL="180975" indent="-180975">
              <a:buSzPct val="100000"/>
            </a:pPr>
            <a:r>
              <a:rPr lang="en-US" altLang="zh-CN" sz="1600" b="1" dirty="0">
                <a:solidFill>
                  <a:srgbClr val="11576A"/>
                </a:solidFill>
                <a:latin typeface="微软雅黑" pitchFamily="34" charset="-122"/>
                <a:ea typeface="微软雅黑" pitchFamily="34" charset="-122"/>
              </a:rPr>
              <a:t>E.</a:t>
            </a:r>
            <a:r>
              <a:rPr lang="zh-CN" altLang="en-US" sz="1600" b="1" dirty="0">
                <a:solidFill>
                  <a:srgbClr val="11576A"/>
                </a:solidFill>
                <a:latin typeface="微软雅黑" pitchFamily="34" charset="-122"/>
                <a:ea typeface="微软雅黑" pitchFamily="34" charset="-122"/>
              </a:rPr>
              <a:t>将需要访问的页p装入到物理页面f</a:t>
            </a:r>
          </a:p>
        </p:txBody>
      </p:sp>
      <p:sp>
        <p:nvSpPr>
          <p:cNvPr id="16" name="TextBox 7"/>
          <p:cNvSpPr txBox="1">
            <a:spLocks noChangeArrowheads="1"/>
          </p:cNvSpPr>
          <p:nvPr/>
        </p:nvSpPr>
        <p:spPr bwMode="auto">
          <a:xfrm>
            <a:off x="4608164" y="3797055"/>
            <a:ext cx="2772147" cy="584775"/>
          </a:xfrm>
          <a:prstGeom prst="rect">
            <a:avLst/>
          </a:prstGeom>
          <a:noFill/>
          <a:ln w="9525">
            <a:noFill/>
            <a:miter lim="800000"/>
            <a:headEnd/>
            <a:tailEnd/>
          </a:ln>
        </p:spPr>
        <p:txBody>
          <a:bodyPr wrap="square">
            <a:spAutoFit/>
          </a:bodyPr>
          <a:lstStyle/>
          <a:p>
            <a:pPr marL="180975" indent="-180975">
              <a:buSzPct val="100000"/>
            </a:pPr>
            <a:r>
              <a:rPr lang="en-US" altLang="zh-CN" sz="1600" b="1" dirty="0">
                <a:solidFill>
                  <a:srgbClr val="11576A"/>
                </a:solidFill>
                <a:latin typeface="微软雅黑" pitchFamily="34" charset="-122"/>
                <a:ea typeface="微软雅黑" pitchFamily="34" charset="-122"/>
              </a:rPr>
              <a:t>F.</a:t>
            </a:r>
            <a:r>
              <a:rPr lang="zh-CN" altLang="en-US" sz="1600" b="1" dirty="0">
                <a:solidFill>
                  <a:srgbClr val="11576A"/>
                </a:solidFill>
                <a:latin typeface="微软雅黑" pitchFamily="34" charset="-122"/>
                <a:ea typeface="微软雅黑" pitchFamily="34" charset="-122"/>
              </a:rPr>
              <a:t>修改p的页表项驻留位为</a:t>
            </a:r>
            <a:r>
              <a:rPr lang="en-US" altLang="zh-CN" sz="1600" b="1" dirty="0">
                <a:solidFill>
                  <a:srgbClr val="11576A"/>
                </a:solidFill>
                <a:latin typeface="微软雅黑" pitchFamily="34" charset="-122"/>
                <a:ea typeface="微软雅黑" pitchFamily="34" charset="-122"/>
              </a:rPr>
              <a:t>1,</a:t>
            </a:r>
            <a:r>
              <a:rPr lang="zh-CN" altLang="en-US" sz="1600" b="1" dirty="0">
                <a:solidFill>
                  <a:srgbClr val="11576A"/>
                </a:solidFill>
                <a:latin typeface="微软雅黑" pitchFamily="34" charset="-122"/>
                <a:ea typeface="微软雅黑" pitchFamily="34" charset="-122"/>
              </a:rPr>
              <a:t>物理页帧号为f；</a:t>
            </a:r>
          </a:p>
        </p:txBody>
      </p:sp>
      <p:sp>
        <p:nvSpPr>
          <p:cNvPr id="18" name="TextBox 7"/>
          <p:cNvSpPr txBox="1">
            <a:spLocks noChangeArrowheads="1"/>
          </p:cNvSpPr>
          <p:nvPr/>
        </p:nvSpPr>
        <p:spPr bwMode="auto">
          <a:xfrm>
            <a:off x="4608165" y="4323608"/>
            <a:ext cx="2772147" cy="338554"/>
          </a:xfrm>
          <a:prstGeom prst="rect">
            <a:avLst/>
          </a:prstGeom>
          <a:noFill/>
          <a:ln w="9525">
            <a:noFill/>
            <a:miter lim="800000"/>
            <a:headEnd/>
            <a:tailEnd/>
          </a:ln>
        </p:spPr>
        <p:txBody>
          <a:bodyPr wrap="square">
            <a:spAutoFit/>
          </a:bodyPr>
          <a:lstStyle/>
          <a:p>
            <a:pPr marL="180975" indent="-180975">
              <a:buSzPct val="100000"/>
            </a:pPr>
            <a:r>
              <a:rPr lang="en-US" altLang="zh-CN" sz="1600" b="1" dirty="0">
                <a:solidFill>
                  <a:srgbClr val="11576A"/>
                </a:solidFill>
                <a:latin typeface="微软雅黑" pitchFamily="34" charset="-122"/>
                <a:ea typeface="微软雅黑" pitchFamily="34" charset="-122"/>
              </a:rPr>
              <a:t>G.</a:t>
            </a:r>
            <a:r>
              <a:rPr lang="zh-CN" altLang="en-US" sz="1600" b="1" dirty="0">
                <a:solidFill>
                  <a:srgbClr val="FF0000"/>
                </a:solidFill>
                <a:latin typeface="微软雅黑" pitchFamily="34" charset="-122"/>
                <a:ea typeface="微软雅黑" pitchFamily="34" charset="-122"/>
              </a:rPr>
              <a:t>重新执行产生缺页的指令</a:t>
            </a:r>
          </a:p>
        </p:txBody>
      </p:sp>
      <p:grpSp>
        <p:nvGrpSpPr>
          <p:cNvPr id="9" name="组合 8"/>
          <p:cNvGrpSpPr/>
          <p:nvPr/>
        </p:nvGrpSpPr>
        <p:grpSpPr>
          <a:xfrm>
            <a:off x="1457136" y="1537755"/>
            <a:ext cx="758828" cy="1152000"/>
            <a:chOff x="1720657" y="1537755"/>
            <a:chExt cx="758828" cy="1152000"/>
          </a:xfrm>
        </p:grpSpPr>
        <p:cxnSp>
          <p:nvCxnSpPr>
            <p:cNvPr id="27" name="直接连接符 26"/>
            <p:cNvCxnSpPr/>
            <p:nvPr/>
          </p:nvCxnSpPr>
          <p:spPr>
            <a:xfrm>
              <a:off x="1720657" y="1542511"/>
              <a:ext cx="757240" cy="0"/>
            </a:xfrm>
            <a:prstGeom prst="line">
              <a:avLst/>
            </a:prstGeom>
            <a:ln w="28575">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5400000">
              <a:off x="1903485" y="2113755"/>
              <a:ext cx="1152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2263583" y="2685526"/>
              <a:ext cx="214314"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1966724" y="1067074"/>
            <a:ext cx="1924064" cy="276999"/>
            <a:chOff x="2230245" y="1067074"/>
            <a:chExt cx="1924064" cy="276999"/>
          </a:xfrm>
        </p:grpSpPr>
        <p:sp>
          <p:nvSpPr>
            <p:cNvPr id="47" name="Oval 91"/>
            <p:cNvSpPr>
              <a:spLocks noChangeArrowheads="1"/>
            </p:cNvSpPr>
            <p:nvPr/>
          </p:nvSpPr>
          <p:spPr bwMode="auto">
            <a:xfrm>
              <a:off x="2230245" y="1083723"/>
              <a:ext cx="256738" cy="248714"/>
            </a:xfrm>
            <a:prstGeom prst="ellipse">
              <a:avLst/>
            </a:prstGeom>
            <a:solidFill>
              <a:srgbClr val="0EB1C8"/>
            </a:solidFill>
            <a:ln w="28575">
              <a:solidFill>
                <a:srgbClr val="11576A"/>
              </a:solidFill>
              <a:round/>
              <a:headEnd/>
              <a:tailEnd/>
            </a:ln>
          </p:spPr>
          <p:txBody>
            <a:bodyPr wrap="none" lIns="90487" tIns="44450" rIns="90487" bIns="44450" anchor="ctr"/>
            <a:lstStyle/>
            <a:p>
              <a:pPr algn="ctr"/>
              <a:r>
                <a:rPr lang="en-US" altLang="zh-CN" sz="1100" b="1" dirty="0">
                  <a:solidFill>
                    <a:schemeClr val="bg1"/>
                  </a:solidFill>
                  <a:latin typeface="微软雅黑" pitchFamily="34" charset="-122"/>
                  <a:ea typeface="微软雅黑" pitchFamily="34" charset="-122"/>
                </a:rPr>
                <a:t>3</a:t>
              </a:r>
            </a:p>
          </p:txBody>
        </p:sp>
        <p:sp>
          <p:nvSpPr>
            <p:cNvPr id="52" name="TextBox 7"/>
            <p:cNvSpPr txBox="1">
              <a:spLocks noChangeArrowheads="1"/>
            </p:cNvSpPr>
            <p:nvPr/>
          </p:nvSpPr>
          <p:spPr bwMode="auto">
            <a:xfrm>
              <a:off x="2447734" y="1067074"/>
              <a:ext cx="1706575" cy="276999"/>
            </a:xfrm>
            <a:prstGeom prst="rect">
              <a:avLst/>
            </a:prstGeom>
            <a:noFill/>
            <a:ln w="9525">
              <a:noFill/>
              <a:miter lim="800000"/>
              <a:headEnd/>
              <a:tailEnd/>
            </a:ln>
          </p:spPr>
          <p:txBody>
            <a:bodyPr wrap="square">
              <a:spAutoFit/>
            </a:bodyPr>
            <a:lstStyle/>
            <a:p>
              <a:pPr>
                <a:buSzPct val="100000"/>
              </a:pPr>
              <a:r>
                <a:rPr lang="zh-CN" altLang="en-US" sz="1200" b="1" dirty="0">
                  <a:solidFill>
                    <a:srgbClr val="11576A"/>
                  </a:solidFill>
                  <a:latin typeface="微软雅黑" pitchFamily="34" charset="-122"/>
                  <a:ea typeface="微软雅黑" pitchFamily="34" charset="-122"/>
                </a:rPr>
                <a:t>查找在外存中的页面</a:t>
              </a:r>
            </a:p>
          </p:txBody>
        </p:sp>
      </p:grpSp>
      <p:grpSp>
        <p:nvGrpSpPr>
          <p:cNvPr id="7" name="组合 6"/>
          <p:cNvGrpSpPr/>
          <p:nvPr/>
        </p:nvGrpSpPr>
        <p:grpSpPr>
          <a:xfrm>
            <a:off x="631501" y="1964854"/>
            <a:ext cx="1003484" cy="504241"/>
            <a:chOff x="895022" y="1964854"/>
            <a:chExt cx="1003484" cy="504241"/>
          </a:xfrm>
        </p:grpSpPr>
        <p:sp>
          <p:nvSpPr>
            <p:cNvPr id="48" name="Oval 91"/>
            <p:cNvSpPr>
              <a:spLocks noChangeArrowheads="1"/>
            </p:cNvSpPr>
            <p:nvPr/>
          </p:nvSpPr>
          <p:spPr bwMode="auto">
            <a:xfrm>
              <a:off x="1231701" y="2220381"/>
              <a:ext cx="256738" cy="248714"/>
            </a:xfrm>
            <a:prstGeom prst="ellipse">
              <a:avLst/>
            </a:prstGeom>
            <a:solidFill>
              <a:srgbClr val="0EB1C8"/>
            </a:solidFill>
            <a:ln w="28575">
              <a:solidFill>
                <a:srgbClr val="11576A"/>
              </a:solidFill>
              <a:round/>
              <a:headEnd/>
              <a:tailEnd/>
            </a:ln>
          </p:spPr>
          <p:txBody>
            <a:bodyPr wrap="none" lIns="90487" tIns="44450" rIns="90487" bIns="44450" anchor="ctr"/>
            <a:lstStyle/>
            <a:p>
              <a:pPr algn="ctr"/>
              <a:r>
                <a:rPr lang="en-US" altLang="zh-CN" sz="1100" b="1" dirty="0">
                  <a:solidFill>
                    <a:schemeClr val="bg1"/>
                  </a:solidFill>
                  <a:latin typeface="微软雅黑" pitchFamily="34" charset="-122"/>
                  <a:ea typeface="微软雅黑" pitchFamily="34" charset="-122"/>
                </a:rPr>
                <a:t>1</a:t>
              </a:r>
            </a:p>
          </p:txBody>
        </p:sp>
        <p:sp>
          <p:nvSpPr>
            <p:cNvPr id="54" name="TextBox 7"/>
            <p:cNvSpPr txBox="1">
              <a:spLocks noChangeArrowheads="1"/>
            </p:cNvSpPr>
            <p:nvPr/>
          </p:nvSpPr>
          <p:spPr bwMode="auto">
            <a:xfrm>
              <a:off x="895022" y="1964854"/>
              <a:ext cx="1003484" cy="276999"/>
            </a:xfrm>
            <a:prstGeom prst="rect">
              <a:avLst/>
            </a:prstGeom>
            <a:noFill/>
            <a:ln w="9525">
              <a:noFill/>
              <a:miter lim="800000"/>
              <a:headEnd/>
              <a:tailEnd/>
            </a:ln>
          </p:spPr>
          <p:txBody>
            <a:bodyPr wrap="square">
              <a:spAutoFit/>
            </a:bodyPr>
            <a:lstStyle/>
            <a:p>
              <a:pPr>
                <a:buSzPct val="100000"/>
              </a:pPr>
              <a:r>
                <a:rPr lang="zh-CN" altLang="en-US" sz="1200" b="1" dirty="0">
                  <a:solidFill>
                    <a:srgbClr val="11576A"/>
                  </a:solidFill>
                  <a:latin typeface="微软雅黑" pitchFamily="34" charset="-122"/>
                  <a:ea typeface="微软雅黑" pitchFamily="34" charset="-122"/>
                </a:rPr>
                <a:t>页表项引用</a:t>
              </a:r>
              <a:endParaRPr lang="en-US" altLang="zh-CN" sz="1200" b="1" dirty="0">
                <a:solidFill>
                  <a:srgbClr val="11576A"/>
                </a:solidFill>
                <a:latin typeface="微软雅黑" pitchFamily="34" charset="-122"/>
                <a:ea typeface="微软雅黑" pitchFamily="34" charset="-122"/>
              </a:endParaRPr>
            </a:p>
          </p:txBody>
        </p:sp>
      </p:grpSp>
      <p:grpSp>
        <p:nvGrpSpPr>
          <p:cNvPr id="13" name="组合 12"/>
          <p:cNvGrpSpPr/>
          <p:nvPr/>
        </p:nvGrpSpPr>
        <p:grpSpPr>
          <a:xfrm>
            <a:off x="2158951" y="1883829"/>
            <a:ext cx="547355" cy="503631"/>
            <a:chOff x="2422472" y="1883829"/>
            <a:chExt cx="547355" cy="503631"/>
          </a:xfrm>
        </p:grpSpPr>
        <p:sp>
          <p:nvSpPr>
            <p:cNvPr id="46" name="Oval 91"/>
            <p:cNvSpPr>
              <a:spLocks noChangeArrowheads="1"/>
            </p:cNvSpPr>
            <p:nvPr/>
          </p:nvSpPr>
          <p:spPr bwMode="auto">
            <a:xfrm>
              <a:off x="2523935" y="1883829"/>
              <a:ext cx="256738" cy="248714"/>
            </a:xfrm>
            <a:prstGeom prst="ellipse">
              <a:avLst/>
            </a:prstGeom>
            <a:solidFill>
              <a:srgbClr val="0EB1C8"/>
            </a:solidFill>
            <a:ln w="28575">
              <a:solidFill>
                <a:srgbClr val="11576A"/>
              </a:solidFill>
              <a:round/>
              <a:headEnd/>
              <a:tailEnd/>
            </a:ln>
          </p:spPr>
          <p:txBody>
            <a:bodyPr wrap="none" lIns="90487" tIns="44450" rIns="90487" bIns="44450" anchor="ctr"/>
            <a:lstStyle/>
            <a:p>
              <a:pPr algn="ctr"/>
              <a:r>
                <a:rPr lang="en-US" altLang="zh-CN" sz="1100" b="1" dirty="0">
                  <a:solidFill>
                    <a:schemeClr val="bg1"/>
                  </a:solidFill>
                  <a:latin typeface="微软雅黑" pitchFamily="34" charset="-122"/>
                  <a:ea typeface="微软雅黑" pitchFamily="34" charset="-122"/>
                </a:rPr>
                <a:t>2</a:t>
              </a:r>
            </a:p>
          </p:txBody>
        </p:sp>
        <p:sp>
          <p:nvSpPr>
            <p:cNvPr id="55" name="TextBox 7"/>
            <p:cNvSpPr txBox="1">
              <a:spLocks noChangeArrowheads="1"/>
            </p:cNvSpPr>
            <p:nvPr/>
          </p:nvSpPr>
          <p:spPr bwMode="auto">
            <a:xfrm>
              <a:off x="2422472" y="2110461"/>
              <a:ext cx="547355" cy="276999"/>
            </a:xfrm>
            <a:prstGeom prst="rect">
              <a:avLst/>
            </a:prstGeom>
            <a:noFill/>
            <a:ln w="9525">
              <a:noFill/>
              <a:miter lim="800000"/>
              <a:headEnd/>
              <a:tailEnd/>
            </a:ln>
          </p:spPr>
          <p:txBody>
            <a:bodyPr wrap="square">
              <a:spAutoFit/>
            </a:bodyPr>
            <a:lstStyle/>
            <a:p>
              <a:pPr>
                <a:buSzPct val="100000"/>
              </a:pPr>
              <a:r>
                <a:rPr lang="zh-CN" altLang="en-US" sz="1200" b="1" dirty="0">
                  <a:solidFill>
                    <a:srgbClr val="11576A"/>
                  </a:solidFill>
                  <a:latin typeface="微软雅黑" pitchFamily="34" charset="-122"/>
                  <a:ea typeface="微软雅黑" pitchFamily="34" charset="-122"/>
                </a:rPr>
                <a:t>异常</a:t>
              </a:r>
            </a:p>
          </p:txBody>
        </p:sp>
      </p:grpSp>
      <p:grpSp>
        <p:nvGrpSpPr>
          <p:cNvPr id="2" name="组合 1"/>
          <p:cNvGrpSpPr/>
          <p:nvPr/>
        </p:nvGrpSpPr>
        <p:grpSpPr>
          <a:xfrm>
            <a:off x="214112" y="2395007"/>
            <a:ext cx="642942" cy="571504"/>
            <a:chOff x="477633" y="2395007"/>
            <a:chExt cx="642942" cy="571504"/>
          </a:xfrm>
        </p:grpSpPr>
        <p:sp>
          <p:nvSpPr>
            <p:cNvPr id="36" name="矩形 35"/>
            <p:cNvSpPr/>
            <p:nvPr/>
          </p:nvSpPr>
          <p:spPr>
            <a:xfrm>
              <a:off x="536371" y="2395007"/>
              <a:ext cx="500066" cy="571504"/>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Box 7"/>
            <p:cNvSpPr txBox="1">
              <a:spLocks noChangeArrowheads="1"/>
            </p:cNvSpPr>
            <p:nvPr/>
          </p:nvSpPr>
          <p:spPr bwMode="auto">
            <a:xfrm>
              <a:off x="477633" y="2569633"/>
              <a:ext cx="642942" cy="246221"/>
            </a:xfrm>
            <a:prstGeom prst="rect">
              <a:avLst/>
            </a:prstGeom>
            <a:noFill/>
            <a:ln w="9525">
              <a:noFill/>
              <a:miter lim="800000"/>
              <a:headEnd/>
              <a:tailEnd/>
            </a:ln>
          </p:spPr>
          <p:txBody>
            <a:bodyPr wrap="square">
              <a:spAutoFit/>
            </a:bodyPr>
            <a:lstStyle/>
            <a:p>
              <a:pPr>
                <a:buSzPct val="100000"/>
              </a:pPr>
              <a:r>
                <a:rPr lang="en-US" altLang="zh-CN" sz="1000" b="1" dirty="0">
                  <a:solidFill>
                    <a:srgbClr val="11576A"/>
                  </a:solidFill>
                  <a:latin typeface="微软雅黑" pitchFamily="34" charset="-122"/>
                  <a:ea typeface="微软雅黑" pitchFamily="34" charset="-122"/>
                </a:rPr>
                <a:t>load M</a:t>
              </a:r>
              <a:endParaRPr lang="zh-CN" altLang="en-US" sz="1000" b="1" dirty="0">
                <a:solidFill>
                  <a:srgbClr val="11576A"/>
                </a:solidFill>
                <a:latin typeface="微软雅黑" pitchFamily="34" charset="-122"/>
                <a:ea typeface="微软雅黑" pitchFamily="34" charset="-122"/>
              </a:endParaRPr>
            </a:p>
          </p:txBody>
        </p:sp>
      </p:grpSp>
      <p:grpSp>
        <p:nvGrpSpPr>
          <p:cNvPr id="74" name="组合 73"/>
          <p:cNvGrpSpPr/>
          <p:nvPr/>
        </p:nvGrpSpPr>
        <p:grpSpPr>
          <a:xfrm>
            <a:off x="697424" y="2690279"/>
            <a:ext cx="802572" cy="1137917"/>
            <a:chOff x="960945" y="2690279"/>
            <a:chExt cx="802572" cy="1137917"/>
          </a:xfrm>
        </p:grpSpPr>
        <p:cxnSp>
          <p:nvCxnSpPr>
            <p:cNvPr id="32" name="直接连接符 31"/>
            <p:cNvCxnSpPr/>
            <p:nvPr/>
          </p:nvCxnSpPr>
          <p:spPr>
            <a:xfrm>
              <a:off x="1053907" y="2690279"/>
              <a:ext cx="709610" cy="0"/>
            </a:xfrm>
            <a:prstGeom prst="line">
              <a:avLst/>
            </a:prstGeom>
            <a:ln w="28575">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Oval 91"/>
            <p:cNvSpPr>
              <a:spLocks noChangeArrowheads="1"/>
            </p:cNvSpPr>
            <p:nvPr/>
          </p:nvSpPr>
          <p:spPr bwMode="auto">
            <a:xfrm>
              <a:off x="1231701" y="2739497"/>
              <a:ext cx="256738" cy="248714"/>
            </a:xfrm>
            <a:prstGeom prst="ellipse">
              <a:avLst/>
            </a:prstGeom>
            <a:solidFill>
              <a:srgbClr val="0EB1C8"/>
            </a:solidFill>
            <a:ln w="28575">
              <a:solidFill>
                <a:srgbClr val="11576A"/>
              </a:solidFill>
              <a:round/>
              <a:headEnd/>
              <a:tailEnd/>
            </a:ln>
          </p:spPr>
          <p:txBody>
            <a:bodyPr wrap="none" lIns="90487" tIns="44450" rIns="90487" bIns="44450" anchor="ctr"/>
            <a:lstStyle/>
            <a:p>
              <a:pPr algn="ctr"/>
              <a:r>
                <a:rPr lang="en-US" altLang="zh-CN" sz="1100" b="1" dirty="0">
                  <a:solidFill>
                    <a:schemeClr val="bg1"/>
                  </a:solidFill>
                  <a:latin typeface="微软雅黑" pitchFamily="34" charset="-122"/>
                  <a:ea typeface="微软雅黑" pitchFamily="34" charset="-122"/>
                </a:rPr>
                <a:t>6</a:t>
              </a:r>
            </a:p>
          </p:txBody>
        </p:sp>
        <p:sp>
          <p:nvSpPr>
            <p:cNvPr id="58" name="TextBox 7"/>
            <p:cNvSpPr txBox="1">
              <a:spLocks noChangeArrowheads="1"/>
            </p:cNvSpPr>
            <p:nvPr/>
          </p:nvSpPr>
          <p:spPr bwMode="auto">
            <a:xfrm>
              <a:off x="960945" y="2997199"/>
              <a:ext cx="720904" cy="830997"/>
            </a:xfrm>
            <a:prstGeom prst="rect">
              <a:avLst/>
            </a:prstGeom>
            <a:noFill/>
            <a:ln w="9525">
              <a:noFill/>
              <a:miter lim="800000"/>
              <a:headEnd/>
              <a:tailEnd/>
            </a:ln>
          </p:spPr>
          <p:txBody>
            <a:bodyPr wrap="square">
              <a:spAutoFit/>
            </a:bodyPr>
            <a:lstStyle/>
            <a:p>
              <a:pPr>
                <a:buSzPct val="100000"/>
              </a:pPr>
              <a:r>
                <a:rPr lang="zh-CN" altLang="en-US" sz="1200" b="1" dirty="0">
                  <a:solidFill>
                    <a:srgbClr val="FF0000"/>
                  </a:solidFill>
                  <a:latin typeface="微软雅黑" pitchFamily="34" charset="-122"/>
                  <a:ea typeface="微软雅黑" pitchFamily="34" charset="-122"/>
                </a:rPr>
                <a:t>重新执行导致异常的指令</a:t>
              </a:r>
              <a:endParaRPr lang="en-US" altLang="zh-CN" sz="1200" b="1" dirty="0">
                <a:solidFill>
                  <a:srgbClr val="FF0000"/>
                </a:solidFill>
                <a:latin typeface="微软雅黑" pitchFamily="34" charset="-122"/>
                <a:ea typeface="微软雅黑" pitchFamily="34" charset="-122"/>
              </a:endParaRPr>
            </a:p>
          </p:txBody>
        </p:sp>
      </p:grpSp>
      <p:grpSp>
        <p:nvGrpSpPr>
          <p:cNvPr id="5" name="组合 4"/>
          <p:cNvGrpSpPr/>
          <p:nvPr/>
        </p:nvGrpSpPr>
        <p:grpSpPr>
          <a:xfrm>
            <a:off x="790372" y="2395007"/>
            <a:ext cx="1818253" cy="839393"/>
            <a:chOff x="1053893" y="2395007"/>
            <a:chExt cx="1818253" cy="839393"/>
          </a:xfrm>
        </p:grpSpPr>
        <p:cxnSp>
          <p:nvCxnSpPr>
            <p:cNvPr id="30" name="直接连接符 29"/>
            <p:cNvCxnSpPr/>
            <p:nvPr/>
          </p:nvCxnSpPr>
          <p:spPr>
            <a:xfrm>
              <a:off x="1053893" y="2499783"/>
              <a:ext cx="5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10800000">
              <a:off x="1549204" y="2499783"/>
              <a:ext cx="216695" cy="173830"/>
            </a:xfrm>
            <a:prstGeom prst="line">
              <a:avLst/>
            </a:prstGeom>
            <a:ln w="28575">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1763517" y="2395007"/>
              <a:ext cx="1108629" cy="839393"/>
              <a:chOff x="1763517" y="2395007"/>
              <a:chExt cx="1108629" cy="839393"/>
            </a:xfrm>
          </p:grpSpPr>
          <p:sp>
            <p:nvSpPr>
              <p:cNvPr id="37" name="矩形 36"/>
              <p:cNvSpPr/>
              <p:nvPr/>
            </p:nvSpPr>
            <p:spPr>
              <a:xfrm>
                <a:off x="1763517" y="2395007"/>
                <a:ext cx="500066" cy="571504"/>
              </a:xfrm>
              <a:prstGeom prst="rect">
                <a:avLst/>
              </a:prstGeom>
              <a:solidFill>
                <a:srgbClr val="0EB1C8"/>
              </a:solidFill>
              <a:ln w="28575">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1763517" y="2610909"/>
                <a:ext cx="500066" cy="142876"/>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7"/>
              <p:cNvSpPr txBox="1">
                <a:spLocks noChangeArrowheads="1"/>
              </p:cNvSpPr>
              <p:nvPr/>
            </p:nvSpPr>
            <p:spPr bwMode="auto">
              <a:xfrm>
                <a:off x="2087369" y="2577571"/>
                <a:ext cx="214314" cy="230832"/>
              </a:xfrm>
              <a:prstGeom prst="rect">
                <a:avLst/>
              </a:prstGeom>
              <a:noFill/>
              <a:ln w="9525">
                <a:noFill/>
                <a:miter lim="800000"/>
                <a:headEnd/>
                <a:tailEnd/>
              </a:ln>
            </p:spPr>
            <p:txBody>
              <a:bodyPr wrap="square">
                <a:spAutoFit/>
              </a:bodyPr>
              <a:lstStyle/>
              <a:p>
                <a:pPr>
                  <a:buSzPct val="100000"/>
                </a:pPr>
                <a:r>
                  <a:rPr lang="en-US" altLang="zh-CN" sz="900" b="1" dirty="0" err="1">
                    <a:solidFill>
                      <a:srgbClr val="11576A"/>
                    </a:solidFill>
                    <a:latin typeface="微软雅黑" pitchFamily="34" charset="-122"/>
                    <a:ea typeface="微软雅黑" pitchFamily="34" charset="-122"/>
                  </a:rPr>
                  <a:t>i</a:t>
                </a:r>
                <a:endParaRPr lang="zh-CN" altLang="en-US" sz="900" b="1" dirty="0">
                  <a:solidFill>
                    <a:srgbClr val="11576A"/>
                  </a:solidFill>
                  <a:latin typeface="微软雅黑" pitchFamily="34" charset="-122"/>
                  <a:ea typeface="微软雅黑" pitchFamily="34" charset="-122"/>
                </a:endParaRPr>
              </a:p>
            </p:txBody>
          </p:sp>
          <p:sp>
            <p:nvSpPr>
              <p:cNvPr id="59" name="TextBox 7"/>
              <p:cNvSpPr txBox="1">
                <a:spLocks noChangeArrowheads="1"/>
              </p:cNvSpPr>
              <p:nvPr/>
            </p:nvSpPr>
            <p:spPr bwMode="auto">
              <a:xfrm>
                <a:off x="1777436" y="2957401"/>
                <a:ext cx="1094710" cy="276999"/>
              </a:xfrm>
              <a:prstGeom prst="rect">
                <a:avLst/>
              </a:prstGeom>
              <a:noFill/>
              <a:ln w="9525">
                <a:noFill/>
                <a:miter lim="800000"/>
                <a:headEnd/>
                <a:tailEnd/>
              </a:ln>
            </p:spPr>
            <p:txBody>
              <a:bodyPr wrap="square">
                <a:spAutoFit/>
              </a:bodyPr>
              <a:lstStyle/>
              <a:p>
                <a:pPr>
                  <a:buSzPct val="100000"/>
                </a:pPr>
                <a:r>
                  <a:rPr lang="zh-CN" altLang="en-US" sz="1200" b="1" dirty="0">
                    <a:solidFill>
                      <a:srgbClr val="11576A"/>
                    </a:solidFill>
                    <a:latin typeface="微软雅黑" pitchFamily="34" charset="-122"/>
                    <a:ea typeface="微软雅黑" pitchFamily="34" charset="-122"/>
                  </a:rPr>
                  <a:t>页表</a:t>
                </a:r>
              </a:p>
            </p:txBody>
          </p:sp>
          <p:cxnSp>
            <p:nvCxnSpPr>
              <p:cNvPr id="64" name="直接连接符 63"/>
              <p:cNvCxnSpPr/>
              <p:nvPr/>
            </p:nvCxnSpPr>
            <p:spPr>
              <a:xfrm rot="5400000">
                <a:off x="2064350" y="2684728"/>
                <a:ext cx="142876"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grpSp>
        <p:nvGrpSpPr>
          <p:cNvPr id="73" name="组合 72"/>
          <p:cNvGrpSpPr/>
          <p:nvPr/>
        </p:nvGrpSpPr>
        <p:grpSpPr>
          <a:xfrm>
            <a:off x="1057876" y="2739164"/>
            <a:ext cx="1292233" cy="1173822"/>
            <a:chOff x="1321397" y="2739164"/>
            <a:chExt cx="1292233" cy="1173822"/>
          </a:xfrm>
        </p:grpSpPr>
        <p:grpSp>
          <p:nvGrpSpPr>
            <p:cNvPr id="72" name="组合 71"/>
            <p:cNvGrpSpPr/>
            <p:nvPr/>
          </p:nvGrpSpPr>
          <p:grpSpPr>
            <a:xfrm>
              <a:off x="1620641" y="2739164"/>
              <a:ext cx="992989" cy="566483"/>
              <a:chOff x="1620641" y="2739164"/>
              <a:chExt cx="992989" cy="566483"/>
            </a:xfrm>
          </p:grpSpPr>
          <p:cxnSp>
            <p:nvCxnSpPr>
              <p:cNvPr id="33" name="直接连接符 32"/>
              <p:cNvCxnSpPr/>
              <p:nvPr/>
            </p:nvCxnSpPr>
            <p:spPr>
              <a:xfrm rot="10800000" flipV="1">
                <a:off x="1623023" y="2739164"/>
                <a:ext cx="145259" cy="144000"/>
              </a:xfrm>
              <a:prstGeom prst="line">
                <a:avLst/>
              </a:prstGeom>
              <a:ln w="28575">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620641" y="3292528"/>
                <a:ext cx="992989"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5400000">
                <a:off x="1410993" y="3089647"/>
                <a:ext cx="432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sp>
          <p:nvSpPr>
            <p:cNvPr id="50" name="Oval 91"/>
            <p:cNvSpPr>
              <a:spLocks noChangeArrowheads="1"/>
            </p:cNvSpPr>
            <p:nvPr/>
          </p:nvSpPr>
          <p:spPr bwMode="auto">
            <a:xfrm>
              <a:off x="1746055" y="3344339"/>
              <a:ext cx="256738" cy="248714"/>
            </a:xfrm>
            <a:prstGeom prst="ellipse">
              <a:avLst/>
            </a:prstGeom>
            <a:solidFill>
              <a:srgbClr val="0EB1C8"/>
            </a:solidFill>
            <a:ln w="28575">
              <a:solidFill>
                <a:srgbClr val="11576A"/>
              </a:solidFill>
              <a:round/>
              <a:headEnd/>
              <a:tailEnd/>
            </a:ln>
          </p:spPr>
          <p:txBody>
            <a:bodyPr wrap="none" lIns="90487" tIns="44450" rIns="90487" bIns="44450" anchor="ctr"/>
            <a:lstStyle/>
            <a:p>
              <a:pPr algn="ctr"/>
              <a:r>
                <a:rPr lang="en-US" altLang="zh-CN" sz="1100" b="1" dirty="0">
                  <a:solidFill>
                    <a:schemeClr val="bg1"/>
                  </a:solidFill>
                  <a:latin typeface="微软雅黑" pitchFamily="34" charset="-122"/>
                  <a:ea typeface="微软雅黑" pitchFamily="34" charset="-122"/>
                </a:rPr>
                <a:t>5</a:t>
              </a:r>
            </a:p>
          </p:txBody>
        </p:sp>
        <p:sp>
          <p:nvSpPr>
            <p:cNvPr id="65" name="TextBox 7"/>
            <p:cNvSpPr txBox="1">
              <a:spLocks noChangeArrowheads="1"/>
            </p:cNvSpPr>
            <p:nvPr/>
          </p:nvSpPr>
          <p:spPr bwMode="auto">
            <a:xfrm>
              <a:off x="1321397" y="3635987"/>
              <a:ext cx="1185936" cy="276999"/>
            </a:xfrm>
            <a:prstGeom prst="rect">
              <a:avLst/>
            </a:prstGeom>
            <a:noFill/>
            <a:ln w="9525">
              <a:noFill/>
              <a:miter lim="800000"/>
              <a:headEnd/>
              <a:tailEnd/>
            </a:ln>
          </p:spPr>
          <p:txBody>
            <a:bodyPr wrap="square">
              <a:spAutoFit/>
            </a:bodyPr>
            <a:lstStyle/>
            <a:p>
              <a:pPr>
                <a:buSzPct val="100000"/>
              </a:pPr>
              <a:r>
                <a:rPr lang="en-US" altLang="zh-CN" sz="1200" b="1" dirty="0">
                  <a:solidFill>
                    <a:srgbClr val="11576A"/>
                  </a:solidFill>
                  <a:latin typeface="微软雅黑" pitchFamily="34" charset="-122"/>
                  <a:ea typeface="微软雅黑" pitchFamily="34" charset="-122"/>
                </a:rPr>
                <a:t>   </a:t>
              </a:r>
              <a:r>
                <a:rPr lang="zh-CN" altLang="en-US" sz="1200" b="1" dirty="0">
                  <a:solidFill>
                    <a:srgbClr val="11576A"/>
                  </a:solidFill>
                  <a:latin typeface="微软雅黑" pitchFamily="34" charset="-122"/>
                  <a:ea typeface="微软雅黑" pitchFamily="34" charset="-122"/>
                </a:rPr>
                <a:t>页表项修改</a:t>
              </a:r>
            </a:p>
          </p:txBody>
        </p:sp>
      </p:grpSp>
      <p:grpSp>
        <p:nvGrpSpPr>
          <p:cNvPr id="71" name="组合 70"/>
          <p:cNvGrpSpPr/>
          <p:nvPr/>
        </p:nvGrpSpPr>
        <p:grpSpPr>
          <a:xfrm>
            <a:off x="2835485" y="3344339"/>
            <a:ext cx="1277161" cy="510792"/>
            <a:chOff x="3099006" y="3344339"/>
            <a:chExt cx="1277161" cy="510792"/>
          </a:xfrm>
        </p:grpSpPr>
        <p:sp>
          <p:nvSpPr>
            <p:cNvPr id="51" name="Oval 91"/>
            <p:cNvSpPr>
              <a:spLocks noChangeArrowheads="1"/>
            </p:cNvSpPr>
            <p:nvPr/>
          </p:nvSpPr>
          <p:spPr bwMode="auto">
            <a:xfrm>
              <a:off x="3535179" y="3344339"/>
              <a:ext cx="256738" cy="248714"/>
            </a:xfrm>
            <a:prstGeom prst="ellipse">
              <a:avLst/>
            </a:prstGeom>
            <a:solidFill>
              <a:srgbClr val="0EB1C8"/>
            </a:solidFill>
            <a:ln w="28575">
              <a:solidFill>
                <a:srgbClr val="11576A"/>
              </a:solidFill>
              <a:round/>
              <a:headEnd/>
              <a:tailEnd/>
            </a:ln>
          </p:spPr>
          <p:txBody>
            <a:bodyPr wrap="none" lIns="90487" tIns="44450" rIns="90487" bIns="44450" anchor="ctr"/>
            <a:lstStyle/>
            <a:p>
              <a:pPr algn="ctr"/>
              <a:r>
                <a:rPr lang="en-US" altLang="zh-CN" sz="1100" b="1" dirty="0">
                  <a:solidFill>
                    <a:schemeClr val="bg1"/>
                  </a:solidFill>
                  <a:latin typeface="微软雅黑" pitchFamily="34" charset="-122"/>
                  <a:ea typeface="微软雅黑" pitchFamily="34" charset="-122"/>
                </a:rPr>
                <a:t>4</a:t>
              </a:r>
            </a:p>
          </p:txBody>
        </p:sp>
        <p:sp>
          <p:nvSpPr>
            <p:cNvPr id="66" name="TextBox 7"/>
            <p:cNvSpPr txBox="1">
              <a:spLocks noChangeArrowheads="1"/>
            </p:cNvSpPr>
            <p:nvPr/>
          </p:nvSpPr>
          <p:spPr bwMode="auto">
            <a:xfrm>
              <a:off x="3099006" y="3578132"/>
              <a:ext cx="1277161" cy="276999"/>
            </a:xfrm>
            <a:prstGeom prst="rect">
              <a:avLst/>
            </a:prstGeom>
            <a:noFill/>
            <a:ln w="9525">
              <a:noFill/>
              <a:miter lim="800000"/>
              <a:headEnd/>
              <a:tailEnd/>
            </a:ln>
          </p:spPr>
          <p:txBody>
            <a:bodyPr wrap="square">
              <a:spAutoFit/>
            </a:bodyPr>
            <a:lstStyle/>
            <a:p>
              <a:pPr>
                <a:buSzPct val="100000"/>
              </a:pPr>
              <a:r>
                <a:rPr lang="en-US" altLang="zh-CN" sz="1200" b="1" dirty="0">
                  <a:solidFill>
                    <a:srgbClr val="11576A"/>
                  </a:solidFill>
                  <a:latin typeface="微软雅黑" pitchFamily="34" charset="-122"/>
                  <a:ea typeface="微软雅黑" pitchFamily="34" charset="-122"/>
                </a:rPr>
                <a:t>     </a:t>
              </a:r>
              <a:r>
                <a:rPr lang="zh-CN" altLang="en-US" sz="1200" b="1" dirty="0">
                  <a:solidFill>
                    <a:srgbClr val="11576A"/>
                  </a:solidFill>
                  <a:latin typeface="微软雅黑" pitchFamily="34" charset="-122"/>
                  <a:ea typeface="微软雅黑" pitchFamily="34" charset="-122"/>
                </a:rPr>
                <a:t>页面换入</a:t>
              </a:r>
            </a:p>
          </p:txBody>
        </p:sp>
      </p:grpSp>
      <p:grpSp>
        <p:nvGrpSpPr>
          <p:cNvPr id="70" name="组合 69"/>
          <p:cNvGrpSpPr/>
          <p:nvPr/>
        </p:nvGrpSpPr>
        <p:grpSpPr>
          <a:xfrm>
            <a:off x="2222489" y="2804585"/>
            <a:ext cx="931094" cy="1686709"/>
            <a:chOff x="2486010" y="2804585"/>
            <a:chExt cx="931094" cy="1686709"/>
          </a:xfrm>
        </p:grpSpPr>
        <p:sp>
          <p:nvSpPr>
            <p:cNvPr id="39" name="矩形 38"/>
            <p:cNvSpPr/>
            <p:nvPr/>
          </p:nvSpPr>
          <p:spPr>
            <a:xfrm>
              <a:off x="2614423" y="2804585"/>
              <a:ext cx="577854" cy="1409710"/>
            </a:xfrm>
            <a:prstGeom prst="rect">
              <a:avLst/>
            </a:prstGeom>
            <a:solidFill>
              <a:srgbClr val="0EB1C8"/>
            </a:solidFill>
            <a:ln w="28575">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2620773" y="3209401"/>
              <a:ext cx="571504" cy="220262"/>
            </a:xfrm>
            <a:prstGeom prst="rect">
              <a:avLst/>
            </a:prstGeom>
            <a:gradFill>
              <a:gsLst>
                <a:gs pos="100000">
                  <a:srgbClr val="FDD000"/>
                </a:gs>
                <a:gs pos="0">
                  <a:srgbClr val="FFF9B1"/>
                </a:gs>
                <a:gs pos="100000">
                  <a:schemeClr val="accent1">
                    <a:tint val="23500"/>
                    <a:satMod val="160000"/>
                  </a:schemeClr>
                </a:gs>
              </a:gsLst>
              <a:lin ang="5400000" scaled="0"/>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620773" y="3209401"/>
              <a:ext cx="571504" cy="206880"/>
            </a:xfrm>
            <a:prstGeom prst="rect">
              <a:avLst/>
            </a:prstGeom>
            <a:noFill/>
            <a:ln w="28575">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p:cNvCxnSpPr/>
            <p:nvPr/>
          </p:nvCxnSpPr>
          <p:spPr>
            <a:xfrm>
              <a:off x="2620773" y="3012549"/>
              <a:ext cx="576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620773" y="3596753"/>
              <a:ext cx="576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2620773" y="3796779"/>
              <a:ext cx="576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2620773" y="3993631"/>
              <a:ext cx="576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0" name="TextBox 7"/>
            <p:cNvSpPr txBox="1">
              <a:spLocks noChangeArrowheads="1"/>
            </p:cNvSpPr>
            <p:nvPr/>
          </p:nvSpPr>
          <p:spPr bwMode="auto">
            <a:xfrm>
              <a:off x="2558648" y="3182536"/>
              <a:ext cx="785818" cy="246221"/>
            </a:xfrm>
            <a:prstGeom prst="rect">
              <a:avLst/>
            </a:prstGeom>
            <a:noFill/>
            <a:ln w="9525">
              <a:noFill/>
              <a:miter lim="800000"/>
              <a:headEnd/>
              <a:tailEnd/>
            </a:ln>
          </p:spPr>
          <p:txBody>
            <a:bodyPr wrap="square">
              <a:spAutoFit/>
            </a:bodyPr>
            <a:lstStyle/>
            <a:p>
              <a:pPr>
                <a:buSzPct val="100000"/>
              </a:pPr>
              <a:r>
                <a:rPr lang="zh-CN" altLang="en-US" sz="1000" b="1" dirty="0">
                  <a:solidFill>
                    <a:srgbClr val="11576A"/>
                  </a:solidFill>
                  <a:latin typeface="微软雅黑" pitchFamily="34" charset="-122"/>
                  <a:ea typeface="微软雅黑" pitchFamily="34" charset="-122"/>
                </a:rPr>
                <a:t>空闲页帧</a:t>
              </a:r>
            </a:p>
          </p:txBody>
        </p:sp>
        <p:sp>
          <p:nvSpPr>
            <p:cNvPr id="67" name="TextBox 7"/>
            <p:cNvSpPr txBox="1">
              <a:spLocks noChangeArrowheads="1"/>
            </p:cNvSpPr>
            <p:nvPr/>
          </p:nvSpPr>
          <p:spPr bwMode="auto">
            <a:xfrm>
              <a:off x="2486010" y="4214295"/>
              <a:ext cx="931094" cy="276999"/>
            </a:xfrm>
            <a:prstGeom prst="rect">
              <a:avLst/>
            </a:prstGeom>
            <a:noFill/>
            <a:ln w="9525">
              <a:noFill/>
              <a:miter lim="800000"/>
              <a:headEnd/>
              <a:tailEnd/>
            </a:ln>
          </p:spPr>
          <p:txBody>
            <a:bodyPr wrap="square">
              <a:spAutoFit/>
            </a:bodyPr>
            <a:lstStyle/>
            <a:p>
              <a:pPr>
                <a:buSzPct val="100000"/>
              </a:pPr>
              <a:r>
                <a:rPr lang="zh-CN" altLang="en-US" sz="1200" b="1" dirty="0">
                  <a:solidFill>
                    <a:srgbClr val="11576A"/>
                  </a:solidFill>
                  <a:latin typeface="微软雅黑" pitchFamily="34" charset="-122"/>
                  <a:ea typeface="微软雅黑" pitchFamily="34" charset="-122"/>
                </a:rPr>
                <a:t>物理内存</a:t>
              </a:r>
              <a:endParaRPr lang="en-US" altLang="zh-CN" sz="1200" b="1" dirty="0">
                <a:solidFill>
                  <a:srgbClr val="11576A"/>
                </a:solidFill>
                <a:latin typeface="微软雅黑" pitchFamily="34" charset="-122"/>
                <a:ea typeface="微软雅黑" pitchFamily="34" charset="-122"/>
              </a:endParaRPr>
            </a:p>
          </p:txBody>
        </p:sp>
      </p:grpSp>
      <p:grpSp>
        <p:nvGrpSpPr>
          <p:cNvPr id="11" name="组合 10"/>
          <p:cNvGrpSpPr/>
          <p:nvPr/>
        </p:nvGrpSpPr>
        <p:grpSpPr>
          <a:xfrm>
            <a:off x="806960" y="1142461"/>
            <a:ext cx="932312" cy="838462"/>
            <a:chOff x="1070481" y="1142461"/>
            <a:chExt cx="932312" cy="838462"/>
          </a:xfrm>
        </p:grpSpPr>
        <p:sp>
          <p:nvSpPr>
            <p:cNvPr id="26" name="矩形 25"/>
            <p:cNvSpPr/>
            <p:nvPr/>
          </p:nvSpPr>
          <p:spPr>
            <a:xfrm>
              <a:off x="1215828" y="1142461"/>
              <a:ext cx="500066" cy="571504"/>
            </a:xfrm>
            <a:prstGeom prst="rect">
              <a:avLst/>
            </a:prstGeom>
            <a:gradFill>
              <a:gsLst>
                <a:gs pos="100000">
                  <a:schemeClr val="tx1">
                    <a:lumMod val="65000"/>
                    <a:lumOff val="35000"/>
                  </a:schemeClr>
                </a:gs>
                <a:gs pos="0">
                  <a:schemeClr val="bg1">
                    <a:lumMod val="75000"/>
                  </a:schemeClr>
                </a:gs>
                <a:gs pos="100000">
                  <a:schemeClr val="accent1">
                    <a:tint val="23500"/>
                    <a:satMod val="160000"/>
                  </a:schemeClr>
                </a:gs>
              </a:gsLst>
              <a:lin ang="5400000" scaled="0"/>
            </a:gradFill>
            <a:ln w="28575">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TextBox 7"/>
            <p:cNvSpPr txBox="1">
              <a:spLocks noChangeArrowheads="1"/>
            </p:cNvSpPr>
            <p:nvPr/>
          </p:nvSpPr>
          <p:spPr bwMode="auto">
            <a:xfrm>
              <a:off x="1070481" y="1703924"/>
              <a:ext cx="932312" cy="276999"/>
            </a:xfrm>
            <a:prstGeom prst="rect">
              <a:avLst/>
            </a:prstGeom>
            <a:noFill/>
            <a:ln w="9525">
              <a:noFill/>
              <a:miter lim="800000"/>
              <a:headEnd/>
              <a:tailEnd/>
            </a:ln>
          </p:spPr>
          <p:txBody>
            <a:bodyPr wrap="square">
              <a:spAutoFit/>
            </a:bodyPr>
            <a:lstStyle/>
            <a:p>
              <a:pPr>
                <a:buSzPct val="100000"/>
              </a:pPr>
              <a:r>
                <a:rPr lang="zh-CN" altLang="en-US" sz="1200" b="1" dirty="0">
                  <a:solidFill>
                    <a:srgbClr val="11576A"/>
                  </a:solidFill>
                  <a:latin typeface="微软雅黑" pitchFamily="34" charset="-122"/>
                  <a:ea typeface="微软雅黑" pitchFamily="34" charset="-122"/>
                </a:rPr>
                <a:t>操作系统</a:t>
              </a:r>
            </a:p>
          </p:txBody>
        </p:sp>
      </p:grpSp>
      <p:grpSp>
        <p:nvGrpSpPr>
          <p:cNvPr id="19" name="组合 18"/>
          <p:cNvGrpSpPr/>
          <p:nvPr/>
        </p:nvGrpSpPr>
        <p:grpSpPr>
          <a:xfrm>
            <a:off x="2938281" y="2466445"/>
            <a:ext cx="1071570" cy="820744"/>
            <a:chOff x="3201802" y="2466445"/>
            <a:chExt cx="1071570" cy="820744"/>
          </a:xfrm>
        </p:grpSpPr>
        <p:cxnSp>
          <p:nvCxnSpPr>
            <p:cNvPr id="61" name="直接连接符 60"/>
            <p:cNvCxnSpPr/>
            <p:nvPr/>
          </p:nvCxnSpPr>
          <p:spPr>
            <a:xfrm>
              <a:off x="3201802" y="3285601"/>
              <a:ext cx="1071570" cy="1588"/>
            </a:xfrm>
            <a:prstGeom prst="line">
              <a:avLst/>
            </a:prstGeom>
            <a:ln w="28575">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16200000" flipH="1">
              <a:off x="3851888" y="2873642"/>
              <a:ext cx="819156" cy="476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3355509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par>
                                <p:cTn id="13" presetID="22" presetClass="entr" presetSubtype="8"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par>
                                <p:cTn id="21" presetID="22" presetClass="entr" presetSubtype="4"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childTnLst>
                          </p:cTn>
                        </p:par>
                        <p:par>
                          <p:cTn id="24" fill="hold">
                            <p:stCondLst>
                              <p:cond delay="500"/>
                            </p:stCondLst>
                            <p:childTnLst>
                              <p:par>
                                <p:cTn id="25" presetID="22" presetClass="entr" presetSubtype="2"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righ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par>
                                <p:cTn id="33" presetID="22" presetClass="entr" presetSubtype="8"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left)">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up)">
                                      <p:cBhvr>
                                        <p:cTn id="40" dur="500"/>
                                        <p:tgtEl>
                                          <p:spTgt spid="19"/>
                                        </p:tgtEl>
                                      </p:cBhvr>
                                    </p:animEffect>
                                  </p:childTnLst>
                                </p:cTn>
                              </p:par>
                              <p:par>
                                <p:cTn id="41" presetID="22" presetClass="entr" presetSubtype="2" fill="hold" nodeType="with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wipe(right)">
                                      <p:cBhvr>
                                        <p:cTn id="43" dur="500"/>
                                        <p:tgtEl>
                                          <p:spTgt spid="71"/>
                                        </p:tgtEl>
                                      </p:cBhvr>
                                    </p:animEffect>
                                  </p:childTnLst>
                                </p:cTn>
                              </p:par>
                            </p:childTnLst>
                          </p:cTn>
                        </p:par>
                        <p:par>
                          <p:cTn id="44" fill="hold">
                            <p:stCondLst>
                              <p:cond delay="500"/>
                            </p:stCondLst>
                            <p:childTnLst>
                              <p:par>
                                <p:cTn id="45" presetID="22" presetClass="entr" presetSubtype="2" fill="hold" nodeType="after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wipe(right)">
                                      <p:cBhvr>
                                        <p:cTn id="47" dur="500"/>
                                        <p:tgtEl>
                                          <p:spTgt spid="7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wipe(right)">
                                      <p:cBhvr>
                                        <p:cTn id="52" dur="500"/>
                                        <p:tgtEl>
                                          <p:spTgt spid="7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nodeType="click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wipe(right)">
                                      <p:cBhvr>
                                        <p:cTn id="57" dur="500"/>
                                        <p:tgtEl>
                                          <p:spTgt spid="7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wipe(left)">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wipe(left)">
                                      <p:cBhvr>
                                        <p:cTn id="67" dur="500"/>
                                        <p:tgtEl>
                                          <p:spTgt spid="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wipe(left)">
                                      <p:cBhvr>
                                        <p:cTn id="72" dur="500"/>
                                        <p:tgtEl>
                                          <p:spTgt spid="1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wipe(left)">
                                      <p:cBhvr>
                                        <p:cTn id="77" dur="500"/>
                                        <p:tgtEl>
                                          <p:spTgt spid="1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14">
                                            <p:txEl>
                                              <p:pRg st="0" end="0"/>
                                            </p:txEl>
                                          </p:spTgt>
                                        </p:tgtEl>
                                        <p:attrNameLst>
                                          <p:attrName>style.visibility</p:attrName>
                                        </p:attrNameLst>
                                      </p:cBhvr>
                                      <p:to>
                                        <p:strVal val="visible"/>
                                      </p:to>
                                    </p:set>
                                    <p:animEffect transition="in" filter="wipe(left)">
                                      <p:cBhvr>
                                        <p:cTn id="82" dur="500"/>
                                        <p:tgtEl>
                                          <p:spTgt spid="14">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16">
                                            <p:txEl>
                                              <p:pRg st="0" end="0"/>
                                            </p:txEl>
                                          </p:spTgt>
                                        </p:tgtEl>
                                        <p:attrNameLst>
                                          <p:attrName>style.visibility</p:attrName>
                                        </p:attrNameLst>
                                      </p:cBhvr>
                                      <p:to>
                                        <p:strVal val="visible"/>
                                      </p:to>
                                    </p:set>
                                    <p:animEffect transition="in" filter="wipe(left)">
                                      <p:cBhvr>
                                        <p:cTn id="87" dur="500"/>
                                        <p:tgtEl>
                                          <p:spTgt spid="16">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wipe(left)">
                                      <p:cBhvr>
                                        <p:cTn id="9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928794" y="214313"/>
            <a:ext cx="5166336" cy="553998"/>
          </a:xfrm>
          <a:prstGeom prst="rect">
            <a:avLst/>
          </a:prstGeom>
          <a:noFill/>
          <a:ln w="9525">
            <a:noFill/>
            <a:miter lim="800000"/>
            <a:headEnd/>
            <a:tailEnd/>
          </a:ln>
        </p:spPr>
        <p:txBody>
          <a:bodyPr wrap="square">
            <a:spAutoFit/>
          </a:bodyPr>
          <a:lstStyle/>
          <a:p>
            <a:pPr algn="ctr">
              <a:spcBef>
                <a:spcPct val="50000"/>
              </a:spcBef>
              <a:buFontTx/>
              <a:buNone/>
            </a:pPr>
            <a:r>
              <a:rPr lang="zh-CN" altLang="en-US" sz="3000" b="1" dirty="0">
                <a:solidFill>
                  <a:srgbClr val="11576A"/>
                </a:solidFill>
                <a:latin typeface="微软雅黑" pitchFamily="34" charset="-122"/>
                <a:ea typeface="微软雅黑" pitchFamily="34" charset="-122"/>
                <a:cs typeface="宋体" charset="0"/>
                <a:sym typeface="MS PGothic" charset="0"/>
              </a:rPr>
              <a:t>虚拟页式存储中的外存管理</a:t>
            </a:r>
          </a:p>
        </p:txBody>
      </p:sp>
      <p:grpSp>
        <p:nvGrpSpPr>
          <p:cNvPr id="3" name="组合 2"/>
          <p:cNvGrpSpPr/>
          <p:nvPr/>
        </p:nvGrpSpPr>
        <p:grpSpPr>
          <a:xfrm>
            <a:off x="830263" y="2364421"/>
            <a:ext cx="6813571" cy="1459456"/>
            <a:chOff x="830263" y="2364421"/>
            <a:chExt cx="6813571" cy="1459456"/>
          </a:xfrm>
        </p:grpSpPr>
        <p:sp>
          <p:nvSpPr>
            <p:cNvPr id="12" name="TextBox 4"/>
            <p:cNvSpPr txBox="1">
              <a:spLocks noChangeArrowheads="1"/>
            </p:cNvSpPr>
            <p:nvPr/>
          </p:nvSpPr>
          <p:spPr bwMode="auto">
            <a:xfrm>
              <a:off x="1187451" y="2364421"/>
              <a:ext cx="4384681" cy="396875"/>
            </a:xfrm>
            <a:prstGeom prst="rect">
              <a:avLst/>
            </a:prstGeom>
            <a:noFill/>
            <a:ln w="9525">
              <a:noFill/>
              <a:miter lim="800000"/>
              <a:headEnd/>
              <a:tailEnd/>
            </a:ln>
          </p:spPr>
          <p:txBody>
            <a:bodyPr wrap="square">
              <a:spAutoFit/>
            </a:bodyPr>
            <a:lstStyle/>
            <a:p>
              <a:r>
                <a:rPr lang="zh-CN" altLang="en-US" sz="2000" b="1" dirty="0">
                  <a:solidFill>
                    <a:srgbClr val="11576A"/>
                  </a:solidFill>
                  <a:latin typeface="微软雅黑" pitchFamily="34" charset="-122"/>
                  <a:ea typeface="微软雅黑" pitchFamily="34" charset="-122"/>
                </a:rPr>
                <a:t>虚拟页式存储中的外存选择</a:t>
              </a:r>
              <a:endParaRPr lang="en-US" altLang="zh-CN" sz="2000" b="1" dirty="0">
                <a:solidFill>
                  <a:srgbClr val="11576A"/>
                </a:solidFill>
                <a:latin typeface="微软雅黑" pitchFamily="34" charset="-122"/>
                <a:ea typeface="微软雅黑" pitchFamily="34" charset="-122"/>
              </a:endParaRPr>
            </a:p>
          </p:txBody>
        </p:sp>
        <p:sp>
          <p:nvSpPr>
            <p:cNvPr id="13" name="矩形 6"/>
            <p:cNvSpPr>
              <a:spLocks noChangeArrowheads="1"/>
            </p:cNvSpPr>
            <p:nvPr/>
          </p:nvSpPr>
          <p:spPr bwMode="auto">
            <a:xfrm>
              <a:off x="830263" y="2386646"/>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Calibri" pitchFamily="34" charset="0"/>
              </a:endParaRPr>
            </a:p>
          </p:txBody>
        </p:sp>
        <p:sp>
          <p:nvSpPr>
            <p:cNvPr id="16" name="TextBox 7"/>
            <p:cNvSpPr txBox="1">
              <a:spLocks noChangeArrowheads="1"/>
            </p:cNvSpPr>
            <p:nvPr/>
          </p:nvSpPr>
          <p:spPr bwMode="auto">
            <a:xfrm>
              <a:off x="1495457" y="2728914"/>
              <a:ext cx="6148377" cy="400110"/>
            </a:xfrm>
            <a:prstGeom prst="rect">
              <a:avLst/>
            </a:prstGeom>
            <a:noFill/>
            <a:ln w="9525">
              <a:noFill/>
              <a:miter lim="800000"/>
              <a:headEnd/>
              <a:tailEnd/>
            </a:ln>
          </p:spPr>
          <p:txBody>
            <a:bodyPr wrap="square">
              <a:spAutoFit/>
            </a:bodyPr>
            <a:lstStyle/>
            <a:p>
              <a:pPr marL="0" lvl="1"/>
              <a:r>
                <a:rPr lang="zh-CN" altLang="en-US" sz="2000" b="1" dirty="0">
                  <a:solidFill>
                    <a:srgbClr val="11576A"/>
                  </a:solidFill>
                  <a:latin typeface="微软雅黑" pitchFamily="34" charset="-122"/>
                  <a:ea typeface="微软雅黑" pitchFamily="34" charset="-122"/>
                </a:rPr>
                <a:t>代码段：可执行二进制文件</a:t>
              </a:r>
              <a:endParaRPr lang="en-US" altLang="zh-CN" sz="2000" b="1" dirty="0">
                <a:solidFill>
                  <a:srgbClr val="11576A"/>
                </a:solidFill>
                <a:latin typeface="微软雅黑" pitchFamily="34" charset="-122"/>
                <a:ea typeface="微软雅黑" pitchFamily="34" charset="-122"/>
              </a:endParaRPr>
            </a:p>
          </p:txBody>
        </p:sp>
        <p:pic>
          <p:nvPicPr>
            <p:cNvPr id="17" name="图片 8" descr="小点1.png"/>
            <p:cNvPicPr>
              <a:picLocks noChangeAspect="1"/>
            </p:cNvPicPr>
            <p:nvPr/>
          </p:nvPicPr>
          <p:blipFill>
            <a:blip r:embed="rId3" cstate="print"/>
            <a:srcRect/>
            <a:stretch>
              <a:fillRect/>
            </a:stretch>
          </p:blipFill>
          <p:spPr bwMode="auto">
            <a:xfrm>
              <a:off x="1292225" y="2857501"/>
              <a:ext cx="149225" cy="149225"/>
            </a:xfrm>
            <a:prstGeom prst="rect">
              <a:avLst/>
            </a:prstGeom>
            <a:noFill/>
            <a:ln w="9525">
              <a:noFill/>
              <a:miter lim="800000"/>
              <a:headEnd/>
              <a:tailEnd/>
            </a:ln>
          </p:spPr>
        </p:pic>
        <p:sp>
          <p:nvSpPr>
            <p:cNvPr id="18" name="TextBox 7"/>
            <p:cNvSpPr txBox="1">
              <a:spLocks noChangeArrowheads="1"/>
            </p:cNvSpPr>
            <p:nvPr/>
          </p:nvSpPr>
          <p:spPr bwMode="auto">
            <a:xfrm>
              <a:off x="1495457" y="3068565"/>
              <a:ext cx="6148377" cy="400110"/>
            </a:xfrm>
            <a:prstGeom prst="rect">
              <a:avLst/>
            </a:prstGeom>
            <a:noFill/>
            <a:ln w="9525">
              <a:noFill/>
              <a:miter lim="800000"/>
              <a:headEnd/>
              <a:tailEnd/>
            </a:ln>
          </p:spPr>
          <p:txBody>
            <a:bodyPr wrap="square">
              <a:spAutoFit/>
            </a:bodyPr>
            <a:lstStyle/>
            <a:p>
              <a:pPr marL="0" lvl="1"/>
              <a:r>
                <a:rPr lang="zh-CN" altLang="en-US" sz="2000" b="1" dirty="0">
                  <a:solidFill>
                    <a:srgbClr val="11576A"/>
                  </a:solidFill>
                  <a:latin typeface="微软雅黑" pitchFamily="34" charset="-122"/>
                  <a:ea typeface="微软雅黑" pitchFamily="34" charset="-122"/>
                </a:rPr>
                <a:t>动态加载的共享库程序段：动态调用的库文件</a:t>
              </a:r>
              <a:endParaRPr lang="en-US" altLang="zh-CN" sz="2000" b="1" dirty="0">
                <a:solidFill>
                  <a:srgbClr val="11576A"/>
                </a:solidFill>
                <a:latin typeface="微软雅黑" pitchFamily="34" charset="-122"/>
                <a:ea typeface="微软雅黑" pitchFamily="34" charset="-122"/>
              </a:endParaRPr>
            </a:p>
          </p:txBody>
        </p:sp>
        <p:pic>
          <p:nvPicPr>
            <p:cNvPr id="19" name="图片 8" descr="小点1.png"/>
            <p:cNvPicPr>
              <a:picLocks noChangeAspect="1"/>
            </p:cNvPicPr>
            <p:nvPr/>
          </p:nvPicPr>
          <p:blipFill>
            <a:blip r:embed="rId3" cstate="print"/>
            <a:srcRect/>
            <a:stretch>
              <a:fillRect/>
            </a:stretch>
          </p:blipFill>
          <p:spPr bwMode="auto">
            <a:xfrm>
              <a:off x="1292225" y="3197152"/>
              <a:ext cx="149225" cy="149225"/>
            </a:xfrm>
            <a:prstGeom prst="rect">
              <a:avLst/>
            </a:prstGeom>
            <a:noFill/>
            <a:ln w="9525">
              <a:noFill/>
              <a:miter lim="800000"/>
              <a:headEnd/>
              <a:tailEnd/>
            </a:ln>
          </p:spPr>
        </p:pic>
        <p:sp>
          <p:nvSpPr>
            <p:cNvPr id="20" name="TextBox 7"/>
            <p:cNvSpPr txBox="1">
              <a:spLocks noChangeArrowheads="1"/>
            </p:cNvSpPr>
            <p:nvPr/>
          </p:nvSpPr>
          <p:spPr bwMode="auto">
            <a:xfrm>
              <a:off x="1495457" y="3423767"/>
              <a:ext cx="6148377" cy="400110"/>
            </a:xfrm>
            <a:prstGeom prst="rect">
              <a:avLst/>
            </a:prstGeom>
            <a:noFill/>
            <a:ln w="9525">
              <a:noFill/>
              <a:miter lim="800000"/>
              <a:headEnd/>
              <a:tailEnd/>
            </a:ln>
          </p:spPr>
          <p:txBody>
            <a:bodyPr wrap="square">
              <a:spAutoFit/>
            </a:bodyPr>
            <a:lstStyle/>
            <a:p>
              <a:pPr marL="0" lvl="1"/>
              <a:r>
                <a:rPr lang="zh-CN" altLang="en-US" sz="2000" b="1" dirty="0">
                  <a:solidFill>
                    <a:srgbClr val="11576A"/>
                  </a:solidFill>
                  <a:latin typeface="微软雅黑" pitchFamily="34" charset="-122"/>
                  <a:ea typeface="微软雅黑" pitchFamily="34" charset="-122"/>
                </a:rPr>
                <a:t>其它段：交换空间</a:t>
              </a:r>
            </a:p>
          </p:txBody>
        </p:sp>
        <p:pic>
          <p:nvPicPr>
            <p:cNvPr id="21" name="图片 8" descr="小点1.png"/>
            <p:cNvPicPr>
              <a:picLocks noChangeAspect="1"/>
            </p:cNvPicPr>
            <p:nvPr/>
          </p:nvPicPr>
          <p:blipFill>
            <a:blip r:embed="rId3" cstate="print"/>
            <a:srcRect/>
            <a:stretch>
              <a:fillRect/>
            </a:stretch>
          </p:blipFill>
          <p:spPr bwMode="auto">
            <a:xfrm>
              <a:off x="1292225" y="3552354"/>
              <a:ext cx="149225" cy="149225"/>
            </a:xfrm>
            <a:prstGeom prst="rect">
              <a:avLst/>
            </a:prstGeom>
            <a:noFill/>
            <a:ln w="9525">
              <a:noFill/>
              <a:miter lim="800000"/>
              <a:headEnd/>
              <a:tailEnd/>
            </a:ln>
          </p:spPr>
        </p:pic>
      </p:grpSp>
      <p:grpSp>
        <p:nvGrpSpPr>
          <p:cNvPr id="2" name="组合 1"/>
          <p:cNvGrpSpPr/>
          <p:nvPr/>
        </p:nvGrpSpPr>
        <p:grpSpPr>
          <a:xfrm>
            <a:off x="830263" y="1013187"/>
            <a:ext cx="6813571" cy="1395140"/>
            <a:chOff x="830263" y="1013187"/>
            <a:chExt cx="6813571" cy="1395140"/>
          </a:xfrm>
        </p:grpSpPr>
        <p:sp>
          <p:nvSpPr>
            <p:cNvPr id="5" name="TextBox 4"/>
            <p:cNvSpPr txBox="1">
              <a:spLocks noChangeArrowheads="1"/>
            </p:cNvSpPr>
            <p:nvPr/>
          </p:nvSpPr>
          <p:spPr bwMode="auto">
            <a:xfrm>
              <a:off x="1187451" y="1013187"/>
              <a:ext cx="3384549" cy="396875"/>
            </a:xfrm>
            <a:prstGeom prst="rect">
              <a:avLst/>
            </a:prstGeom>
            <a:noFill/>
            <a:ln w="9525">
              <a:noFill/>
              <a:miter lim="800000"/>
              <a:headEnd/>
              <a:tailEnd/>
            </a:ln>
          </p:spPr>
          <p:txBody>
            <a:bodyPr wrap="square">
              <a:spAutoFit/>
            </a:bodyPr>
            <a:lstStyle/>
            <a:p>
              <a:r>
                <a:rPr lang="zh-CN" altLang="en-US" sz="2000" b="1" dirty="0">
                  <a:solidFill>
                    <a:srgbClr val="11576A"/>
                  </a:solidFill>
                  <a:latin typeface="微软雅黑" pitchFamily="34" charset="-122"/>
                  <a:ea typeface="微软雅黑" pitchFamily="34" charset="-122"/>
                </a:rPr>
                <a:t>在何处保存未被映射的页？</a:t>
              </a:r>
              <a:endParaRPr lang="en-US" altLang="zh-CN" sz="2000" b="1" dirty="0">
                <a:solidFill>
                  <a:srgbClr val="11576A"/>
                </a:solidFill>
                <a:latin typeface="微软雅黑" pitchFamily="34" charset="-122"/>
                <a:ea typeface="微软雅黑" pitchFamily="34" charset="-122"/>
              </a:endParaRPr>
            </a:p>
          </p:txBody>
        </p:sp>
        <p:sp>
          <p:nvSpPr>
            <p:cNvPr id="6" name="矩形 6"/>
            <p:cNvSpPr>
              <a:spLocks noChangeArrowheads="1"/>
            </p:cNvSpPr>
            <p:nvPr/>
          </p:nvSpPr>
          <p:spPr bwMode="auto">
            <a:xfrm>
              <a:off x="830263" y="1035412"/>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Calibri" pitchFamily="34" charset="0"/>
              </a:endParaRPr>
            </a:p>
          </p:txBody>
        </p:sp>
        <p:sp>
          <p:nvSpPr>
            <p:cNvPr id="7" name="TextBox 7"/>
            <p:cNvSpPr txBox="1">
              <a:spLocks noChangeArrowheads="1"/>
            </p:cNvSpPr>
            <p:nvPr/>
          </p:nvSpPr>
          <p:spPr bwMode="auto">
            <a:xfrm>
              <a:off x="1495457" y="1344975"/>
              <a:ext cx="4372687" cy="400110"/>
            </a:xfrm>
            <a:prstGeom prst="rect">
              <a:avLst/>
            </a:prstGeom>
            <a:noFill/>
            <a:ln w="9525">
              <a:noFill/>
              <a:miter lim="800000"/>
              <a:headEnd/>
              <a:tailEnd/>
            </a:ln>
          </p:spPr>
          <p:txBody>
            <a:bodyPr wrap="square">
              <a:spAutoFit/>
            </a:bodyPr>
            <a:lstStyle/>
            <a:p>
              <a:pPr marL="0" lvl="1"/>
              <a:r>
                <a:rPr lang="zh-CN" altLang="en-US" sz="2000" b="1" dirty="0">
                  <a:solidFill>
                    <a:srgbClr val="11576A"/>
                  </a:solidFill>
                  <a:latin typeface="微软雅黑" pitchFamily="34" charset="-122"/>
                  <a:ea typeface="微软雅黑" pitchFamily="34" charset="-122"/>
                </a:rPr>
                <a:t>应能方便地找到在外存中的页面内容</a:t>
              </a:r>
              <a:endParaRPr lang="en-US" altLang="zh-CN" sz="2000" b="1" dirty="0">
                <a:solidFill>
                  <a:srgbClr val="11576A"/>
                </a:solidFill>
                <a:latin typeface="微软雅黑" pitchFamily="34" charset="-122"/>
                <a:ea typeface="微软雅黑" pitchFamily="34" charset="-122"/>
              </a:endParaRPr>
            </a:p>
          </p:txBody>
        </p:sp>
        <p:pic>
          <p:nvPicPr>
            <p:cNvPr id="8" name="图片 8" descr="小点1.png"/>
            <p:cNvPicPr>
              <a:picLocks noChangeAspect="1"/>
            </p:cNvPicPr>
            <p:nvPr/>
          </p:nvPicPr>
          <p:blipFill>
            <a:blip r:embed="rId3" cstate="print"/>
            <a:srcRect/>
            <a:stretch>
              <a:fillRect/>
            </a:stretch>
          </p:blipFill>
          <p:spPr bwMode="auto">
            <a:xfrm>
              <a:off x="1292225" y="1473562"/>
              <a:ext cx="149225" cy="149225"/>
            </a:xfrm>
            <a:prstGeom prst="rect">
              <a:avLst/>
            </a:prstGeom>
            <a:noFill/>
            <a:ln w="9525">
              <a:noFill/>
              <a:miter lim="800000"/>
              <a:headEnd/>
              <a:tailEnd/>
            </a:ln>
          </p:spPr>
        </p:pic>
        <p:sp>
          <p:nvSpPr>
            <p:cNvPr id="10" name="TextBox 7"/>
            <p:cNvSpPr txBox="1">
              <a:spLocks noChangeArrowheads="1"/>
            </p:cNvSpPr>
            <p:nvPr/>
          </p:nvSpPr>
          <p:spPr bwMode="auto">
            <a:xfrm>
              <a:off x="1495457" y="1700441"/>
              <a:ext cx="6148377" cy="707886"/>
            </a:xfrm>
            <a:prstGeom prst="rect">
              <a:avLst/>
            </a:prstGeom>
            <a:noFill/>
            <a:ln w="9525">
              <a:noFill/>
              <a:miter lim="800000"/>
              <a:headEnd/>
              <a:tailEnd/>
            </a:ln>
          </p:spPr>
          <p:txBody>
            <a:bodyPr wrap="square">
              <a:spAutoFit/>
            </a:bodyPr>
            <a:lstStyle/>
            <a:p>
              <a:pPr marL="0" lvl="1"/>
              <a:r>
                <a:rPr lang="zh-CN" altLang="en-US" sz="2000" b="1" dirty="0">
                  <a:solidFill>
                    <a:srgbClr val="11576A"/>
                  </a:solidFill>
                  <a:latin typeface="微软雅黑" pitchFamily="34" charset="-122"/>
                  <a:ea typeface="微软雅黑" pitchFamily="34" charset="-122"/>
                </a:rPr>
                <a:t>交换空间（磁盘或者文件）</a:t>
              </a:r>
              <a:endParaRPr lang="en-US" altLang="zh-CN" sz="2000" b="1" dirty="0">
                <a:solidFill>
                  <a:srgbClr val="11576A"/>
                </a:solidFill>
                <a:latin typeface="微软雅黑" pitchFamily="34" charset="-122"/>
                <a:ea typeface="微软雅黑" pitchFamily="34" charset="-122"/>
              </a:endParaRPr>
            </a:p>
            <a:p>
              <a:pPr marL="0" lvl="1"/>
              <a:r>
                <a:rPr lang="zh-CN" altLang="zh-CN" sz="2000" b="1" dirty="0">
                  <a:solidFill>
                    <a:srgbClr val="11576A"/>
                  </a:solidFill>
                  <a:latin typeface="微软雅黑" pitchFamily="34" charset="-122"/>
                  <a:ea typeface="微软雅黑" pitchFamily="34" charset="-122"/>
                </a:rPr>
                <a:t> </a:t>
              </a:r>
              <a:r>
                <a:rPr lang="zh-CN" altLang="en-US" sz="2000" b="1" dirty="0">
                  <a:solidFill>
                    <a:srgbClr val="11576A"/>
                  </a:solidFill>
                  <a:latin typeface="微软雅黑" pitchFamily="34" charset="-122"/>
                  <a:ea typeface="微软雅黑" pitchFamily="34" charset="-122"/>
                </a:rPr>
                <a:t>  </a:t>
              </a:r>
              <a:r>
                <a:rPr lang="zh-CN" altLang="en-US" b="1" dirty="0">
                  <a:solidFill>
                    <a:srgbClr val="0070C0"/>
                  </a:solidFill>
                  <a:latin typeface="微软雅黑" pitchFamily="34" charset="-122"/>
                  <a:ea typeface="微软雅黑" pitchFamily="34" charset="-122"/>
                </a:rPr>
                <a:t>采用特殊格式存储未被映射的页面</a:t>
              </a:r>
              <a:endParaRPr lang="en-US" altLang="zh-CN" b="1" dirty="0">
                <a:solidFill>
                  <a:srgbClr val="0070C0"/>
                </a:solidFill>
                <a:latin typeface="微软雅黑" pitchFamily="34" charset="-122"/>
                <a:ea typeface="微软雅黑" pitchFamily="34" charset="-122"/>
              </a:endParaRPr>
            </a:p>
          </p:txBody>
        </p:sp>
        <p:pic>
          <p:nvPicPr>
            <p:cNvPr id="11" name="图片 8" descr="小点1.png"/>
            <p:cNvPicPr>
              <a:picLocks noChangeAspect="1"/>
            </p:cNvPicPr>
            <p:nvPr/>
          </p:nvPicPr>
          <p:blipFill>
            <a:blip r:embed="rId3" cstate="print"/>
            <a:srcRect/>
            <a:stretch>
              <a:fillRect/>
            </a:stretch>
          </p:blipFill>
          <p:spPr bwMode="auto">
            <a:xfrm>
              <a:off x="1292225" y="1829028"/>
              <a:ext cx="149225" cy="149225"/>
            </a:xfrm>
            <a:prstGeom prst="rect">
              <a:avLst/>
            </a:prstGeom>
            <a:noFill/>
            <a:ln w="9525">
              <a:noFill/>
              <a:miter lim="800000"/>
              <a:headEnd/>
              <a:tailEnd/>
            </a:ln>
          </p:spPr>
        </p:pic>
        <p:pic>
          <p:nvPicPr>
            <p:cNvPr id="22" name="图片 8" descr="小点1.png"/>
            <p:cNvPicPr>
              <a:picLocks noChangeAspect="1"/>
            </p:cNvPicPr>
            <p:nvPr/>
          </p:nvPicPr>
          <p:blipFill>
            <a:blip r:embed="rId3" cstate="print"/>
            <a:srcRect/>
            <a:stretch>
              <a:fillRect/>
            </a:stretch>
          </p:blipFill>
          <p:spPr bwMode="auto">
            <a:xfrm>
              <a:off x="1605922" y="2138242"/>
              <a:ext cx="149225" cy="149225"/>
            </a:xfrm>
            <a:prstGeom prst="rect">
              <a:avLst/>
            </a:prstGeom>
            <a:noFill/>
            <a:ln w="9525">
              <a:noFill/>
              <a:miter lim="800000"/>
              <a:headEnd/>
              <a:tailEnd/>
            </a:ln>
          </p:spPr>
        </p:pic>
      </p:grpSp>
    </p:spTree>
    <p:extLst>
      <p:ext uri="{BB962C8B-B14F-4D97-AF65-F5344CB8AC3E}">
        <p14:creationId xmlns:p14="http://schemas.microsoft.com/office/powerpoint/2010/main" val="123482232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2000232" y="214313"/>
            <a:ext cx="5929354" cy="553998"/>
          </a:xfrm>
          <a:prstGeom prst="rect">
            <a:avLst/>
          </a:prstGeom>
          <a:noFill/>
          <a:ln w="9525">
            <a:noFill/>
            <a:miter lim="800000"/>
            <a:headEnd/>
            <a:tailEnd/>
          </a:ln>
        </p:spPr>
        <p:txBody>
          <a:bodyPr wrap="square">
            <a:spAutoFit/>
          </a:bodyPr>
          <a:lstStyle/>
          <a:p>
            <a:pPr>
              <a:spcBef>
                <a:spcPct val="50000"/>
              </a:spcBef>
              <a:buFontTx/>
              <a:buNone/>
            </a:pPr>
            <a:r>
              <a:rPr lang="zh-CN" altLang="en-US" sz="3000" b="1" dirty="0">
                <a:solidFill>
                  <a:srgbClr val="11576A"/>
                </a:solidFill>
                <a:latin typeface="微软雅黑" pitchFamily="34" charset="-122"/>
                <a:ea typeface="微软雅黑" pitchFamily="34" charset="-122"/>
                <a:sym typeface="MS PGothic" charset="0"/>
              </a:rPr>
              <a:t>虚拟页式存储管理的性能</a:t>
            </a:r>
          </a:p>
        </p:txBody>
      </p:sp>
      <p:grpSp>
        <p:nvGrpSpPr>
          <p:cNvPr id="2" name="组合 1"/>
          <p:cNvGrpSpPr/>
          <p:nvPr/>
        </p:nvGrpSpPr>
        <p:grpSpPr>
          <a:xfrm>
            <a:off x="858159" y="928676"/>
            <a:ext cx="7385075" cy="1259484"/>
            <a:chOff x="858159" y="928676"/>
            <a:chExt cx="7385075" cy="1259484"/>
          </a:xfrm>
        </p:grpSpPr>
        <p:sp>
          <p:nvSpPr>
            <p:cNvPr id="5" name="TextBox 4"/>
            <p:cNvSpPr txBox="1">
              <a:spLocks noChangeArrowheads="1"/>
            </p:cNvSpPr>
            <p:nvPr/>
          </p:nvSpPr>
          <p:spPr bwMode="auto">
            <a:xfrm>
              <a:off x="1215347" y="928676"/>
              <a:ext cx="7027887" cy="400110"/>
            </a:xfrm>
            <a:prstGeom prst="rect">
              <a:avLst/>
            </a:prstGeom>
            <a:noFill/>
            <a:ln w="9525">
              <a:noFill/>
              <a:miter lim="800000"/>
              <a:headEnd/>
              <a:tailEnd/>
            </a:ln>
          </p:spPr>
          <p:txBody>
            <a:bodyPr wrap="square">
              <a:spAutoFit/>
            </a:bodyPr>
            <a:lstStyle/>
            <a:p>
              <a:r>
                <a:rPr lang="zh-CN" altLang="en-US" sz="2000" b="1" dirty="0">
                  <a:solidFill>
                    <a:srgbClr val="11576A"/>
                  </a:solidFill>
                  <a:latin typeface="微软雅黑" pitchFamily="34" charset="-122"/>
                  <a:ea typeface="微软雅黑" pitchFamily="34" charset="-122"/>
                </a:rPr>
                <a:t>有效存储访问时间（effective memory access time EAT） </a:t>
              </a:r>
            </a:p>
          </p:txBody>
        </p:sp>
        <p:sp>
          <p:nvSpPr>
            <p:cNvPr id="6" name="矩形 6"/>
            <p:cNvSpPr>
              <a:spLocks noChangeArrowheads="1"/>
            </p:cNvSpPr>
            <p:nvPr/>
          </p:nvSpPr>
          <p:spPr bwMode="auto">
            <a:xfrm>
              <a:off x="858159" y="951626"/>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Calibri" pitchFamily="34" charset="0"/>
              </a:endParaRPr>
            </a:p>
          </p:txBody>
        </p:sp>
        <p:sp>
          <p:nvSpPr>
            <p:cNvPr id="8" name="TextBox 7"/>
            <p:cNvSpPr txBox="1">
              <a:spLocks noChangeArrowheads="1"/>
            </p:cNvSpPr>
            <p:nvPr/>
          </p:nvSpPr>
          <p:spPr bwMode="auto">
            <a:xfrm>
              <a:off x="1014388" y="1480274"/>
              <a:ext cx="6577005" cy="707886"/>
            </a:xfrm>
            <a:prstGeom prst="rect">
              <a:avLst/>
            </a:prstGeom>
            <a:noFill/>
            <a:ln w="9525">
              <a:noFill/>
              <a:miter lim="800000"/>
              <a:headEnd/>
              <a:tailEnd/>
            </a:ln>
          </p:spPr>
          <p:txBody>
            <a:bodyPr wrap="square">
              <a:spAutoFit/>
            </a:bodyPr>
            <a:lstStyle/>
            <a:p>
              <a:pPr lvl="1"/>
              <a:r>
                <a:rPr lang="zh-CN" altLang="en-US" sz="2000" b="1" dirty="0">
                  <a:solidFill>
                    <a:srgbClr val="11576A"/>
                  </a:solidFill>
                  <a:latin typeface="微软雅黑" pitchFamily="34" charset="-122"/>
                  <a:ea typeface="微软雅黑" pitchFamily="34" charset="-122"/>
                  <a:cs typeface="宋体" charset="0"/>
                </a:rPr>
                <a:t>EAT = 访存时间</a:t>
              </a:r>
              <a:r>
                <a:rPr lang="en-US" altLang="zh-CN" sz="2000" b="1" dirty="0">
                  <a:solidFill>
                    <a:srgbClr val="11576A"/>
                  </a:solidFill>
                  <a:latin typeface="微软雅黑" pitchFamily="34" charset="-122"/>
                  <a:ea typeface="微软雅黑" pitchFamily="34" charset="-122"/>
                  <a:cs typeface="宋体" charset="0"/>
                </a:rPr>
                <a:t> </a:t>
              </a:r>
              <a:r>
                <a:rPr lang="zh-CN" altLang="en-US" sz="2000" b="1" dirty="0">
                  <a:solidFill>
                    <a:srgbClr val="11576A"/>
                  </a:solidFill>
                  <a:latin typeface="微软雅黑" pitchFamily="34" charset="-122"/>
                  <a:ea typeface="微软雅黑" pitchFamily="34" charset="-122"/>
                  <a:cs typeface="宋体" charset="0"/>
                </a:rPr>
                <a:t>*</a:t>
              </a:r>
              <a:r>
                <a:rPr lang="en-US" altLang="zh-CN" sz="2000" b="1" dirty="0">
                  <a:solidFill>
                    <a:srgbClr val="11576A"/>
                  </a:solidFill>
                  <a:latin typeface="微软雅黑" pitchFamily="34" charset="-122"/>
                  <a:ea typeface="微软雅黑" pitchFamily="34" charset="-122"/>
                  <a:cs typeface="宋体" charset="0"/>
                </a:rPr>
                <a:t> (1-p)</a:t>
              </a:r>
            </a:p>
            <a:p>
              <a:pPr lvl="1"/>
              <a:r>
                <a:rPr lang="zh-CN" altLang="en-US" sz="2000" b="1" dirty="0">
                  <a:solidFill>
                    <a:srgbClr val="11576A"/>
                  </a:solidFill>
                  <a:latin typeface="微软雅黑" pitchFamily="34" charset="-122"/>
                  <a:ea typeface="微软雅黑" pitchFamily="34" charset="-122"/>
                  <a:cs typeface="宋体" charset="0"/>
                </a:rPr>
                <a:t>        + 缺页异常处理时间 * 缺页率</a:t>
              </a:r>
              <a:r>
                <a:rPr lang="en-US" altLang="zh-CN" sz="2000" b="1" dirty="0">
                  <a:solidFill>
                    <a:srgbClr val="11576A"/>
                  </a:solidFill>
                  <a:latin typeface="微软雅黑" pitchFamily="34" charset="-122"/>
                  <a:ea typeface="微软雅黑" pitchFamily="34" charset="-122"/>
                  <a:cs typeface="宋体" charset="0"/>
                </a:rPr>
                <a:t>p</a:t>
              </a:r>
              <a:endParaRPr lang="zh-CN" altLang="en-US" sz="2000" b="1" dirty="0">
                <a:solidFill>
                  <a:srgbClr val="11576A"/>
                </a:solidFill>
                <a:latin typeface="微软雅黑" pitchFamily="34" charset="-122"/>
                <a:ea typeface="微软雅黑" pitchFamily="34" charset="-122"/>
                <a:cs typeface="宋体" charset="0"/>
              </a:endParaRPr>
            </a:p>
          </p:txBody>
        </p:sp>
        <p:pic>
          <p:nvPicPr>
            <p:cNvPr id="9" name="图片 8" descr="小点1.png"/>
            <p:cNvPicPr>
              <a:picLocks noChangeAspect="1"/>
            </p:cNvPicPr>
            <p:nvPr/>
          </p:nvPicPr>
          <p:blipFill>
            <a:blip r:embed="rId3" cstate="print"/>
            <a:srcRect/>
            <a:stretch>
              <a:fillRect/>
            </a:stretch>
          </p:blipFill>
          <p:spPr bwMode="auto">
            <a:xfrm>
              <a:off x="1292225" y="1608861"/>
              <a:ext cx="149225" cy="149225"/>
            </a:xfrm>
            <a:prstGeom prst="rect">
              <a:avLst/>
            </a:prstGeom>
            <a:noFill/>
            <a:ln w="9525">
              <a:noFill/>
              <a:miter lim="800000"/>
              <a:headEnd/>
              <a:tailEnd/>
            </a:ln>
          </p:spPr>
        </p:pic>
      </p:grpSp>
      <p:grpSp>
        <p:nvGrpSpPr>
          <p:cNvPr id="3" name="组合 2"/>
          <p:cNvGrpSpPr/>
          <p:nvPr/>
        </p:nvGrpSpPr>
        <p:grpSpPr>
          <a:xfrm>
            <a:off x="1292225" y="2158724"/>
            <a:ext cx="7027887" cy="1712853"/>
            <a:chOff x="1292225" y="2158724"/>
            <a:chExt cx="7027887" cy="1712853"/>
          </a:xfrm>
        </p:grpSpPr>
        <p:sp>
          <p:nvSpPr>
            <p:cNvPr id="10" name="TextBox 7"/>
            <p:cNvSpPr txBox="1">
              <a:spLocks noChangeArrowheads="1"/>
            </p:cNvSpPr>
            <p:nvPr/>
          </p:nvSpPr>
          <p:spPr bwMode="auto">
            <a:xfrm>
              <a:off x="1495457" y="2158724"/>
              <a:ext cx="6577005" cy="338554"/>
            </a:xfrm>
            <a:prstGeom prst="rect">
              <a:avLst/>
            </a:prstGeom>
            <a:noFill/>
            <a:ln w="9525">
              <a:noFill/>
              <a:miter lim="800000"/>
              <a:headEnd/>
              <a:tailEnd/>
            </a:ln>
          </p:spPr>
          <p:txBody>
            <a:bodyPr wrap="square">
              <a:spAutoFit/>
            </a:bodyPr>
            <a:lstStyle/>
            <a:p>
              <a:pPr marL="0" lvl="1">
                <a:lnSpc>
                  <a:spcPct val="80000"/>
                </a:lnSpc>
              </a:pPr>
              <a:r>
                <a:rPr lang="zh-CN" altLang="en-US" sz="2000" b="1" dirty="0">
                  <a:solidFill>
                    <a:srgbClr val="11576A"/>
                  </a:solidFill>
                  <a:latin typeface="微软雅黑" pitchFamily="34" charset="-122"/>
                  <a:ea typeface="微软雅黑" pitchFamily="34" charset="-122"/>
                </a:rPr>
                <a:t>例子</a:t>
              </a:r>
            </a:p>
          </p:txBody>
        </p:sp>
        <p:pic>
          <p:nvPicPr>
            <p:cNvPr id="11" name="图片 8" descr="小点1.png"/>
            <p:cNvPicPr>
              <a:picLocks noChangeAspect="1"/>
            </p:cNvPicPr>
            <p:nvPr/>
          </p:nvPicPr>
          <p:blipFill>
            <a:blip r:embed="rId3" cstate="print"/>
            <a:srcRect/>
            <a:stretch>
              <a:fillRect/>
            </a:stretch>
          </p:blipFill>
          <p:spPr bwMode="auto">
            <a:xfrm>
              <a:off x="1292225" y="2211111"/>
              <a:ext cx="149225" cy="149225"/>
            </a:xfrm>
            <a:prstGeom prst="rect">
              <a:avLst/>
            </a:prstGeom>
            <a:noFill/>
            <a:ln w="9525">
              <a:noFill/>
              <a:miter lim="800000"/>
              <a:headEnd/>
              <a:tailEnd/>
            </a:ln>
          </p:spPr>
        </p:pic>
        <p:sp>
          <p:nvSpPr>
            <p:cNvPr id="12" name="TextBox 7"/>
            <p:cNvSpPr txBox="1">
              <a:spLocks noChangeArrowheads="1"/>
            </p:cNvSpPr>
            <p:nvPr/>
          </p:nvSpPr>
          <p:spPr bwMode="auto">
            <a:xfrm>
              <a:off x="1743107" y="2510488"/>
              <a:ext cx="6577005" cy="313932"/>
            </a:xfrm>
            <a:prstGeom prst="rect">
              <a:avLst/>
            </a:prstGeom>
            <a:noFill/>
            <a:ln w="9525">
              <a:noFill/>
              <a:miter lim="800000"/>
              <a:headEnd/>
              <a:tailEnd/>
            </a:ln>
          </p:spPr>
          <p:txBody>
            <a:bodyPr wrap="square">
              <a:spAutoFit/>
            </a:bodyPr>
            <a:lstStyle/>
            <a:p>
              <a:pPr marL="0" lvl="1">
                <a:lnSpc>
                  <a:spcPct val="80000"/>
                </a:lnSpc>
              </a:pPr>
              <a:r>
                <a:rPr lang="zh-CN" altLang="en-US" b="1" dirty="0">
                  <a:solidFill>
                    <a:srgbClr val="11576A"/>
                  </a:solidFill>
                  <a:latin typeface="微软雅黑" pitchFamily="34" charset="-122"/>
                  <a:ea typeface="微软雅黑" pitchFamily="34" charset="-122"/>
                </a:rPr>
                <a:t>访存时间: 10 ns</a:t>
              </a:r>
            </a:p>
          </p:txBody>
        </p:sp>
        <p:pic>
          <p:nvPicPr>
            <p:cNvPr id="13" name="图片 8" descr="小点1.png"/>
            <p:cNvPicPr>
              <a:picLocks noChangeAspect="1"/>
            </p:cNvPicPr>
            <p:nvPr/>
          </p:nvPicPr>
          <p:blipFill>
            <a:blip r:embed="rId3" cstate="print"/>
            <a:srcRect/>
            <a:stretch>
              <a:fillRect/>
            </a:stretch>
          </p:blipFill>
          <p:spPr bwMode="auto">
            <a:xfrm>
              <a:off x="1539875" y="2562875"/>
              <a:ext cx="149225" cy="149225"/>
            </a:xfrm>
            <a:prstGeom prst="rect">
              <a:avLst/>
            </a:prstGeom>
            <a:noFill/>
            <a:ln w="9525">
              <a:noFill/>
              <a:miter lim="800000"/>
              <a:headEnd/>
              <a:tailEnd/>
            </a:ln>
          </p:spPr>
        </p:pic>
        <p:sp>
          <p:nvSpPr>
            <p:cNvPr id="14" name="TextBox 7"/>
            <p:cNvSpPr txBox="1">
              <a:spLocks noChangeArrowheads="1"/>
            </p:cNvSpPr>
            <p:nvPr/>
          </p:nvSpPr>
          <p:spPr bwMode="auto">
            <a:xfrm>
              <a:off x="1743107" y="2858816"/>
              <a:ext cx="6577005" cy="313932"/>
            </a:xfrm>
            <a:prstGeom prst="rect">
              <a:avLst/>
            </a:prstGeom>
            <a:noFill/>
            <a:ln w="9525">
              <a:noFill/>
              <a:miter lim="800000"/>
              <a:headEnd/>
              <a:tailEnd/>
            </a:ln>
          </p:spPr>
          <p:txBody>
            <a:bodyPr wrap="square">
              <a:spAutoFit/>
            </a:bodyPr>
            <a:lstStyle/>
            <a:p>
              <a:pPr marL="0" lvl="1">
                <a:lnSpc>
                  <a:spcPct val="80000"/>
                </a:lnSpc>
              </a:pPr>
              <a:r>
                <a:rPr lang="zh-CN" altLang="en-US" b="1" dirty="0">
                  <a:solidFill>
                    <a:srgbClr val="11576A"/>
                  </a:solidFill>
                  <a:latin typeface="微软雅黑" pitchFamily="34" charset="-122"/>
                  <a:ea typeface="微软雅黑" pitchFamily="34" charset="-122"/>
                </a:rPr>
                <a:t>磁盘访问时间: 5 ms</a:t>
              </a:r>
            </a:p>
          </p:txBody>
        </p:sp>
        <p:pic>
          <p:nvPicPr>
            <p:cNvPr id="15" name="图片 8" descr="小点1.png"/>
            <p:cNvPicPr>
              <a:picLocks noChangeAspect="1"/>
            </p:cNvPicPr>
            <p:nvPr/>
          </p:nvPicPr>
          <p:blipFill>
            <a:blip r:embed="rId3" cstate="print"/>
            <a:srcRect/>
            <a:stretch>
              <a:fillRect/>
            </a:stretch>
          </p:blipFill>
          <p:spPr bwMode="auto">
            <a:xfrm>
              <a:off x="1539875" y="2911203"/>
              <a:ext cx="149225" cy="149225"/>
            </a:xfrm>
            <a:prstGeom prst="rect">
              <a:avLst/>
            </a:prstGeom>
            <a:noFill/>
            <a:ln w="9525">
              <a:noFill/>
              <a:miter lim="800000"/>
              <a:headEnd/>
              <a:tailEnd/>
            </a:ln>
          </p:spPr>
        </p:pic>
        <p:sp>
          <p:nvSpPr>
            <p:cNvPr id="16" name="TextBox 7"/>
            <p:cNvSpPr txBox="1">
              <a:spLocks noChangeArrowheads="1"/>
            </p:cNvSpPr>
            <p:nvPr/>
          </p:nvSpPr>
          <p:spPr bwMode="auto">
            <a:xfrm>
              <a:off x="1743107" y="3199005"/>
              <a:ext cx="6577005" cy="313932"/>
            </a:xfrm>
            <a:prstGeom prst="rect">
              <a:avLst/>
            </a:prstGeom>
            <a:noFill/>
            <a:ln w="9525">
              <a:noFill/>
              <a:miter lim="800000"/>
              <a:headEnd/>
              <a:tailEnd/>
            </a:ln>
          </p:spPr>
          <p:txBody>
            <a:bodyPr wrap="square">
              <a:spAutoFit/>
            </a:bodyPr>
            <a:lstStyle/>
            <a:p>
              <a:pPr marL="0" lvl="1">
                <a:lnSpc>
                  <a:spcPct val="80000"/>
                </a:lnSpc>
              </a:pPr>
              <a:r>
                <a:rPr lang="zh-CN" altLang="en-US" b="1" dirty="0">
                  <a:solidFill>
                    <a:srgbClr val="11576A"/>
                  </a:solidFill>
                  <a:latin typeface="微软雅黑" pitchFamily="34" charset="-122"/>
                  <a:ea typeface="微软雅黑" pitchFamily="34" charset="-122"/>
                </a:rPr>
                <a:t>缺页率</a:t>
              </a:r>
              <a:r>
                <a:rPr lang="en-US" altLang="zh-CN" b="1" dirty="0">
                  <a:solidFill>
                    <a:srgbClr val="11576A"/>
                  </a:solidFill>
                  <a:latin typeface="微软雅黑" pitchFamily="34" charset="-122"/>
                  <a:ea typeface="微软雅黑" pitchFamily="34" charset="-122"/>
                </a:rPr>
                <a:t>p</a:t>
              </a:r>
              <a:endParaRPr lang="zh-CN" altLang="en-US" b="1" dirty="0">
                <a:solidFill>
                  <a:srgbClr val="11576A"/>
                </a:solidFill>
                <a:latin typeface="微软雅黑" pitchFamily="34" charset="-122"/>
                <a:ea typeface="微软雅黑" pitchFamily="34" charset="-122"/>
              </a:endParaRPr>
            </a:p>
          </p:txBody>
        </p:sp>
        <p:pic>
          <p:nvPicPr>
            <p:cNvPr id="17" name="图片 8" descr="小点1.png"/>
            <p:cNvPicPr>
              <a:picLocks noChangeAspect="1"/>
            </p:cNvPicPr>
            <p:nvPr/>
          </p:nvPicPr>
          <p:blipFill>
            <a:blip r:embed="rId3" cstate="print"/>
            <a:srcRect/>
            <a:stretch>
              <a:fillRect/>
            </a:stretch>
          </p:blipFill>
          <p:spPr bwMode="auto">
            <a:xfrm>
              <a:off x="1539875" y="3251392"/>
              <a:ext cx="149225" cy="149225"/>
            </a:xfrm>
            <a:prstGeom prst="rect">
              <a:avLst/>
            </a:prstGeom>
            <a:noFill/>
            <a:ln w="9525">
              <a:noFill/>
              <a:miter lim="800000"/>
              <a:headEnd/>
              <a:tailEnd/>
            </a:ln>
          </p:spPr>
        </p:pic>
        <p:sp>
          <p:nvSpPr>
            <p:cNvPr id="18" name="TextBox 7"/>
            <p:cNvSpPr txBox="1">
              <a:spLocks noChangeArrowheads="1"/>
            </p:cNvSpPr>
            <p:nvPr/>
          </p:nvSpPr>
          <p:spPr bwMode="auto">
            <a:xfrm>
              <a:off x="1743107" y="3557645"/>
              <a:ext cx="6577005" cy="313932"/>
            </a:xfrm>
            <a:prstGeom prst="rect">
              <a:avLst/>
            </a:prstGeom>
            <a:noFill/>
            <a:ln w="9525">
              <a:noFill/>
              <a:miter lim="800000"/>
              <a:headEnd/>
              <a:tailEnd/>
            </a:ln>
          </p:spPr>
          <p:txBody>
            <a:bodyPr wrap="square">
              <a:spAutoFit/>
            </a:bodyPr>
            <a:lstStyle/>
            <a:p>
              <a:pPr marL="0" lvl="1">
                <a:lnSpc>
                  <a:spcPct val="80000"/>
                </a:lnSpc>
              </a:pPr>
              <a:r>
                <a:rPr lang="zh-CN" altLang="en-US" b="1" dirty="0">
                  <a:solidFill>
                    <a:srgbClr val="11576A"/>
                  </a:solidFill>
                  <a:latin typeface="微软雅黑" pitchFamily="34" charset="-122"/>
                  <a:ea typeface="微软雅黑" pitchFamily="34" charset="-122"/>
                </a:rPr>
                <a:t>页修改概率</a:t>
              </a:r>
              <a:r>
                <a:rPr lang="en-US" altLang="zh-CN" b="1" dirty="0">
                  <a:solidFill>
                    <a:srgbClr val="11576A"/>
                  </a:solidFill>
                  <a:latin typeface="微软雅黑" pitchFamily="34" charset="-122"/>
                  <a:ea typeface="微软雅黑" pitchFamily="34" charset="-122"/>
                </a:rPr>
                <a:t>q</a:t>
              </a:r>
              <a:endParaRPr lang="zh-CN" altLang="en-US" b="1" dirty="0">
                <a:solidFill>
                  <a:srgbClr val="11576A"/>
                </a:solidFill>
                <a:latin typeface="微软雅黑" pitchFamily="34" charset="-122"/>
                <a:ea typeface="微软雅黑" pitchFamily="34" charset="-122"/>
              </a:endParaRPr>
            </a:p>
          </p:txBody>
        </p:sp>
        <p:pic>
          <p:nvPicPr>
            <p:cNvPr id="19" name="图片 8" descr="小点1.png"/>
            <p:cNvPicPr>
              <a:picLocks noChangeAspect="1"/>
            </p:cNvPicPr>
            <p:nvPr/>
          </p:nvPicPr>
          <p:blipFill>
            <a:blip r:embed="rId3" cstate="print"/>
            <a:srcRect/>
            <a:stretch>
              <a:fillRect/>
            </a:stretch>
          </p:blipFill>
          <p:spPr bwMode="auto">
            <a:xfrm>
              <a:off x="1539875" y="3610032"/>
              <a:ext cx="149225" cy="149225"/>
            </a:xfrm>
            <a:prstGeom prst="rect">
              <a:avLst/>
            </a:prstGeom>
            <a:noFill/>
            <a:ln w="9525">
              <a:noFill/>
              <a:miter lim="800000"/>
              <a:headEnd/>
              <a:tailEnd/>
            </a:ln>
          </p:spPr>
        </p:pic>
      </p:grpSp>
      <p:grpSp>
        <p:nvGrpSpPr>
          <p:cNvPr id="7" name="组合 6"/>
          <p:cNvGrpSpPr/>
          <p:nvPr/>
        </p:nvGrpSpPr>
        <p:grpSpPr>
          <a:xfrm>
            <a:off x="1539875" y="3909409"/>
            <a:ext cx="6780237" cy="313932"/>
            <a:chOff x="1539875" y="3909409"/>
            <a:chExt cx="6780237" cy="313932"/>
          </a:xfrm>
        </p:grpSpPr>
        <p:sp>
          <p:nvSpPr>
            <p:cNvPr id="20" name="TextBox 7"/>
            <p:cNvSpPr txBox="1">
              <a:spLocks noChangeArrowheads="1"/>
            </p:cNvSpPr>
            <p:nvPr/>
          </p:nvSpPr>
          <p:spPr bwMode="auto">
            <a:xfrm>
              <a:off x="1743107" y="3909409"/>
              <a:ext cx="6577005" cy="313932"/>
            </a:xfrm>
            <a:prstGeom prst="rect">
              <a:avLst/>
            </a:prstGeom>
            <a:noFill/>
            <a:ln w="9525">
              <a:noFill/>
              <a:miter lim="800000"/>
              <a:headEnd/>
              <a:tailEnd/>
            </a:ln>
          </p:spPr>
          <p:txBody>
            <a:bodyPr wrap="square">
              <a:spAutoFit/>
            </a:bodyPr>
            <a:lstStyle/>
            <a:p>
              <a:pPr marL="0" lvl="1">
                <a:lnSpc>
                  <a:spcPct val="80000"/>
                </a:lnSpc>
              </a:pPr>
              <a:r>
                <a:rPr lang="zh-CN" altLang="en-US" b="1" dirty="0">
                  <a:solidFill>
                    <a:srgbClr val="11576A"/>
                  </a:solidFill>
                  <a:latin typeface="微软雅黑" pitchFamily="34" charset="-122"/>
                  <a:ea typeface="微软雅黑" pitchFamily="34" charset="-122"/>
                </a:rPr>
                <a:t>EAT = 10(1–p) + 5,000,000p(1+q) </a:t>
              </a:r>
            </a:p>
          </p:txBody>
        </p:sp>
        <p:pic>
          <p:nvPicPr>
            <p:cNvPr id="21" name="图片 8" descr="小点1.png"/>
            <p:cNvPicPr>
              <a:picLocks noChangeAspect="1"/>
            </p:cNvPicPr>
            <p:nvPr/>
          </p:nvPicPr>
          <p:blipFill>
            <a:blip r:embed="rId3" cstate="print"/>
            <a:srcRect/>
            <a:stretch>
              <a:fillRect/>
            </a:stretch>
          </p:blipFill>
          <p:spPr bwMode="auto">
            <a:xfrm>
              <a:off x="1539875" y="3961796"/>
              <a:ext cx="149225" cy="149225"/>
            </a:xfrm>
            <a:prstGeom prst="rect">
              <a:avLst/>
            </a:prstGeom>
            <a:noFill/>
            <a:ln w="9525">
              <a:noFill/>
              <a:miter lim="800000"/>
              <a:headEnd/>
              <a:tailEnd/>
            </a:ln>
          </p:spPr>
        </p:pic>
      </p:grpSp>
    </p:spTree>
    <p:extLst>
      <p:ext uri="{BB962C8B-B14F-4D97-AF65-F5344CB8AC3E}">
        <p14:creationId xmlns:p14="http://schemas.microsoft.com/office/powerpoint/2010/main" val="271753321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80"/>
          <p:cNvSpPr txBox="1"/>
          <p:nvPr/>
        </p:nvSpPr>
        <p:spPr>
          <a:xfrm>
            <a:off x="3194158" y="214296"/>
            <a:ext cx="3020916" cy="553998"/>
          </a:xfrm>
          <a:prstGeom prst="rect">
            <a:avLst/>
          </a:prstGeom>
          <a:noFill/>
        </p:spPr>
        <p:txBody>
          <a:bodyPr wrap="square" rtlCol="0">
            <a:spAutoFit/>
          </a:bodyPr>
          <a:lstStyle/>
          <a:p>
            <a:pPr>
              <a:buFontTx/>
              <a:buNone/>
            </a:pPr>
            <a:r>
              <a:rPr lang="zh-CN" altLang="en-US" sz="3000" b="1" dirty="0">
                <a:solidFill>
                  <a:srgbClr val="11576A"/>
                </a:solidFill>
                <a:latin typeface="微软雅黑" pitchFamily="34" charset="-122"/>
                <a:ea typeface="微软雅黑" pitchFamily="34" charset="-122"/>
                <a:sym typeface="MS PGothic" charset="0"/>
              </a:rPr>
              <a:t>存储层次结构</a:t>
            </a:r>
          </a:p>
        </p:txBody>
      </p:sp>
      <p:sp>
        <p:nvSpPr>
          <p:cNvPr id="5" name="Rectangle 5"/>
          <p:cNvSpPr>
            <a:spLocks noChangeArrowheads="1"/>
          </p:cNvSpPr>
          <p:nvPr/>
        </p:nvSpPr>
        <p:spPr bwMode="auto">
          <a:xfrm>
            <a:off x="2575743" y="2136710"/>
            <a:ext cx="1963740" cy="369332"/>
          </a:xfrm>
          <a:prstGeom prst="rect">
            <a:avLst/>
          </a:prstGeom>
          <a:noFill/>
          <a:ln>
            <a:noFill/>
          </a:ln>
          <a:effectLst/>
          <a:extLst>
            <a:ext uri="{909E8E84-426E-40dd-AFC4-6F175D3DCCD1}">
              <a14:hiddenFill xmlns="" xmlns:a14="http://schemas.microsoft.com/office/drawing/2010/main">
                <a:gradFill rotWithShape="0">
                  <a:gsLst>
                    <a:gs pos="0">
                      <a:srgbClr val="ADE7EB"/>
                    </a:gs>
                    <a:gs pos="100000">
                      <a:srgbClr val="FFFFFF"/>
                    </a:gs>
                  </a:gsLst>
                  <a:path path="shape">
                    <a:fillToRect l="50000" t="50000" r="50000" b="50000"/>
                  </a:path>
                </a:gra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pPr>
              <a:buFontTx/>
              <a:buNone/>
            </a:pPr>
            <a:r>
              <a:rPr lang="zh-CN" altLang="en-US" sz="1800" b="1" dirty="0">
                <a:solidFill>
                  <a:srgbClr val="11576A"/>
                </a:solidFill>
                <a:latin typeface="微软雅黑" pitchFamily="34" charset="-122"/>
                <a:ea typeface="微软雅黑" pitchFamily="34" charset="-122"/>
                <a:cs typeface="+mn-cs"/>
                <a:sym typeface="MS PGothic" charset="0"/>
              </a:rPr>
              <a:t>存储器层次结构</a:t>
            </a:r>
          </a:p>
        </p:txBody>
      </p:sp>
      <p:grpSp>
        <p:nvGrpSpPr>
          <p:cNvPr id="6" name="组合 5"/>
          <p:cNvGrpSpPr/>
          <p:nvPr/>
        </p:nvGrpSpPr>
        <p:grpSpPr>
          <a:xfrm>
            <a:off x="1817405" y="2887665"/>
            <a:ext cx="3330659" cy="1784362"/>
            <a:chOff x="2139902" y="2887665"/>
            <a:chExt cx="4000528" cy="1784362"/>
          </a:xfrm>
        </p:grpSpPr>
        <p:sp>
          <p:nvSpPr>
            <p:cNvPr id="8" name="矩形 7"/>
            <p:cNvSpPr/>
            <p:nvPr/>
          </p:nvSpPr>
          <p:spPr>
            <a:xfrm>
              <a:off x="2139902" y="4314837"/>
              <a:ext cx="4000528" cy="357190"/>
            </a:xfrm>
            <a:prstGeom prst="rect">
              <a:avLst/>
            </a:prstGeom>
            <a:noFill/>
            <a:ln w="28575">
              <a:solidFill>
                <a:srgbClr val="11576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rgbClr val="11576A"/>
                </a:solidFill>
              </a:endParaRPr>
            </a:p>
          </p:txBody>
        </p:sp>
        <p:sp>
          <p:nvSpPr>
            <p:cNvPr id="9" name="矩形 8"/>
            <p:cNvSpPr/>
            <p:nvPr/>
          </p:nvSpPr>
          <p:spPr>
            <a:xfrm>
              <a:off x="2489352" y="3957647"/>
              <a:ext cx="3279600" cy="357190"/>
            </a:xfrm>
            <a:prstGeom prst="rect">
              <a:avLst/>
            </a:prstGeom>
            <a:noFill/>
            <a:ln w="28575">
              <a:solidFill>
                <a:srgbClr val="11576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rgbClr val="11576A"/>
                </a:solidFill>
              </a:endParaRPr>
            </a:p>
          </p:txBody>
        </p:sp>
        <p:sp>
          <p:nvSpPr>
            <p:cNvPr id="10" name="矩形 9"/>
            <p:cNvSpPr/>
            <p:nvPr/>
          </p:nvSpPr>
          <p:spPr>
            <a:xfrm>
              <a:off x="2847399" y="3602045"/>
              <a:ext cx="2559600" cy="357190"/>
            </a:xfrm>
            <a:prstGeom prst="rect">
              <a:avLst/>
            </a:prstGeom>
            <a:noFill/>
            <a:ln w="28575">
              <a:solidFill>
                <a:srgbClr val="11576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rgbClr val="11576A"/>
                </a:solidFill>
              </a:endParaRPr>
            </a:p>
          </p:txBody>
        </p:sp>
        <p:sp>
          <p:nvSpPr>
            <p:cNvPr id="11" name="矩形 10"/>
            <p:cNvSpPr/>
            <p:nvPr/>
          </p:nvSpPr>
          <p:spPr>
            <a:xfrm>
              <a:off x="3210209" y="3244855"/>
              <a:ext cx="1839600" cy="357190"/>
            </a:xfrm>
            <a:prstGeom prst="rect">
              <a:avLst/>
            </a:prstGeom>
            <a:noFill/>
            <a:ln w="28575">
              <a:solidFill>
                <a:srgbClr val="11576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rgbClr val="11576A"/>
                </a:solidFill>
              </a:endParaRPr>
            </a:p>
          </p:txBody>
        </p:sp>
        <p:sp>
          <p:nvSpPr>
            <p:cNvPr id="12" name="矩形 11"/>
            <p:cNvSpPr/>
            <p:nvPr/>
          </p:nvSpPr>
          <p:spPr>
            <a:xfrm>
              <a:off x="3568258" y="2887665"/>
              <a:ext cx="1119600" cy="357190"/>
            </a:xfrm>
            <a:prstGeom prst="rect">
              <a:avLst/>
            </a:prstGeom>
            <a:noFill/>
            <a:ln w="28575">
              <a:solidFill>
                <a:srgbClr val="11576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rgbClr val="11576A"/>
                </a:solidFill>
              </a:endParaRPr>
            </a:p>
          </p:txBody>
        </p:sp>
        <p:sp>
          <p:nvSpPr>
            <p:cNvPr id="13" name="Rectangle 5"/>
            <p:cNvSpPr>
              <a:spLocks noChangeArrowheads="1"/>
            </p:cNvSpPr>
            <p:nvPr/>
          </p:nvSpPr>
          <p:spPr bwMode="auto">
            <a:xfrm>
              <a:off x="3733743" y="2904678"/>
              <a:ext cx="1673256" cy="323165"/>
            </a:xfrm>
            <a:prstGeom prst="rect">
              <a:avLst/>
            </a:prstGeom>
            <a:noFill/>
            <a:ln>
              <a:noFill/>
            </a:ln>
            <a:effectLst/>
            <a:extLst>
              <a:ext uri="{909E8E84-426E-40dd-AFC4-6F175D3DCCD1}">
                <a14:hiddenFill xmlns="" xmlns:a14="http://schemas.microsoft.com/office/drawing/2010/main">
                  <a:gradFill rotWithShape="0">
                    <a:gsLst>
                      <a:gs pos="0">
                        <a:srgbClr val="ADE7EB"/>
                      </a:gs>
                      <a:gs pos="100000">
                        <a:srgbClr val="FFFFFF"/>
                      </a:gs>
                    </a:gsLst>
                    <a:path path="shape">
                      <a:fillToRect l="50000" t="50000" r="50000" b="50000"/>
                    </a:path>
                  </a:gra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pPr>
                <a:buFontTx/>
                <a:buNone/>
              </a:pPr>
              <a:r>
                <a:rPr lang="zh-CN" altLang="en-US" sz="1500" b="1" dirty="0">
                  <a:solidFill>
                    <a:srgbClr val="11576A"/>
                  </a:solidFill>
                  <a:latin typeface="微软雅黑" pitchFamily="34" charset="-122"/>
                  <a:ea typeface="微软雅黑" pitchFamily="34" charset="-122"/>
                  <a:cs typeface="+mn-cs"/>
                  <a:sym typeface="MS PGothic" charset="0"/>
                </a:rPr>
                <a:t>寄存器</a:t>
              </a:r>
            </a:p>
          </p:txBody>
        </p:sp>
        <p:sp>
          <p:nvSpPr>
            <p:cNvPr id="14" name="Rectangle 5"/>
            <p:cNvSpPr>
              <a:spLocks noChangeArrowheads="1"/>
            </p:cNvSpPr>
            <p:nvPr/>
          </p:nvSpPr>
          <p:spPr bwMode="auto">
            <a:xfrm>
              <a:off x="3605939" y="3286367"/>
              <a:ext cx="1170483" cy="323165"/>
            </a:xfrm>
            <a:prstGeom prst="rect">
              <a:avLst/>
            </a:prstGeom>
            <a:noFill/>
            <a:ln>
              <a:noFill/>
            </a:ln>
            <a:effectLst/>
            <a:extLst>
              <a:ext uri="{909E8E84-426E-40dd-AFC4-6F175D3DCCD1}">
                <a14:hiddenFill xmlns="" xmlns:a14="http://schemas.microsoft.com/office/drawing/2010/main">
                  <a:gradFill rotWithShape="0">
                    <a:gsLst>
                      <a:gs pos="0">
                        <a:srgbClr val="ADE7EB"/>
                      </a:gs>
                      <a:gs pos="100000">
                        <a:srgbClr val="FFFFFF"/>
                      </a:gs>
                    </a:gsLst>
                    <a:path path="shape">
                      <a:fillToRect l="50000" t="50000" r="50000" b="50000"/>
                    </a:path>
                  </a:gra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pPr>
                <a:buFontTx/>
                <a:buNone/>
              </a:pPr>
              <a:r>
                <a:rPr lang="zh-CN" altLang="en-US" sz="1500" b="1" dirty="0">
                  <a:solidFill>
                    <a:srgbClr val="11576A"/>
                  </a:solidFill>
                  <a:latin typeface="微软雅黑" pitchFamily="34" charset="-122"/>
                  <a:ea typeface="微软雅黑" pitchFamily="34" charset="-122"/>
                  <a:cs typeface="+mn-cs"/>
                  <a:sym typeface="MS PGothic" charset="0"/>
                </a:rPr>
                <a:t>高速缓存</a:t>
              </a:r>
            </a:p>
          </p:txBody>
        </p:sp>
        <p:sp>
          <p:nvSpPr>
            <p:cNvPr id="15" name="Rectangle 5"/>
            <p:cNvSpPr>
              <a:spLocks noChangeArrowheads="1"/>
            </p:cNvSpPr>
            <p:nvPr/>
          </p:nvSpPr>
          <p:spPr bwMode="auto">
            <a:xfrm>
              <a:off x="3864718" y="3619507"/>
              <a:ext cx="1646280" cy="323165"/>
            </a:xfrm>
            <a:prstGeom prst="rect">
              <a:avLst/>
            </a:prstGeom>
            <a:noFill/>
            <a:ln>
              <a:noFill/>
            </a:ln>
            <a:effectLst/>
            <a:extLst>
              <a:ext uri="{909E8E84-426E-40dd-AFC4-6F175D3DCCD1}">
                <a14:hiddenFill xmlns="" xmlns:a14="http://schemas.microsoft.com/office/drawing/2010/main">
                  <a:gradFill rotWithShape="0">
                    <a:gsLst>
                      <a:gs pos="0">
                        <a:srgbClr val="ADE7EB"/>
                      </a:gs>
                      <a:gs pos="100000">
                        <a:srgbClr val="FFFFFF"/>
                      </a:gs>
                    </a:gsLst>
                    <a:path path="shape">
                      <a:fillToRect l="50000" t="50000" r="50000" b="50000"/>
                    </a:path>
                  </a:gra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pPr>
                <a:buFontTx/>
                <a:buNone/>
              </a:pPr>
              <a:r>
                <a:rPr lang="zh-CN" altLang="en-US" sz="1500" b="1" dirty="0">
                  <a:solidFill>
                    <a:srgbClr val="11576A"/>
                  </a:solidFill>
                  <a:latin typeface="微软雅黑" pitchFamily="34" charset="-122"/>
                  <a:ea typeface="微软雅黑" pitchFamily="34" charset="-122"/>
                  <a:cs typeface="+mn-cs"/>
                  <a:sym typeface="MS PGothic" charset="0"/>
                </a:rPr>
                <a:t>内存</a:t>
              </a:r>
            </a:p>
          </p:txBody>
        </p:sp>
        <p:sp>
          <p:nvSpPr>
            <p:cNvPr id="16" name="Rectangle 5"/>
            <p:cNvSpPr>
              <a:spLocks noChangeArrowheads="1"/>
            </p:cNvSpPr>
            <p:nvPr/>
          </p:nvSpPr>
          <p:spPr bwMode="auto">
            <a:xfrm>
              <a:off x="3868197" y="3986607"/>
              <a:ext cx="2217772" cy="323165"/>
            </a:xfrm>
            <a:prstGeom prst="rect">
              <a:avLst/>
            </a:prstGeom>
            <a:noFill/>
            <a:ln>
              <a:noFill/>
            </a:ln>
            <a:effectLst/>
            <a:extLst>
              <a:ext uri="{909E8E84-426E-40dd-AFC4-6F175D3DCCD1}">
                <a14:hiddenFill xmlns="" xmlns:a14="http://schemas.microsoft.com/office/drawing/2010/main">
                  <a:gradFill rotWithShape="0">
                    <a:gsLst>
                      <a:gs pos="0">
                        <a:srgbClr val="ADE7EB"/>
                      </a:gs>
                      <a:gs pos="100000">
                        <a:srgbClr val="FFFFFF"/>
                      </a:gs>
                    </a:gsLst>
                    <a:path path="shape">
                      <a:fillToRect l="50000" t="50000" r="50000" b="50000"/>
                    </a:path>
                  </a:gra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pPr>
                <a:buFontTx/>
                <a:buNone/>
              </a:pPr>
              <a:r>
                <a:rPr lang="zh-CN" altLang="en-US" sz="1500" b="1" dirty="0">
                  <a:solidFill>
                    <a:srgbClr val="11576A"/>
                  </a:solidFill>
                  <a:latin typeface="微软雅黑" pitchFamily="34" charset="-122"/>
                  <a:ea typeface="微软雅黑" pitchFamily="34" charset="-122"/>
                  <a:cs typeface="+mn-cs"/>
                  <a:sym typeface="MS PGothic" charset="0"/>
                </a:rPr>
                <a:t>磁盘</a:t>
              </a:r>
            </a:p>
          </p:txBody>
        </p:sp>
        <p:sp>
          <p:nvSpPr>
            <p:cNvPr id="17" name="Rectangle 5"/>
            <p:cNvSpPr>
              <a:spLocks noChangeArrowheads="1"/>
            </p:cNvSpPr>
            <p:nvPr/>
          </p:nvSpPr>
          <p:spPr bwMode="auto">
            <a:xfrm>
              <a:off x="3864718" y="4347274"/>
              <a:ext cx="2146346" cy="323165"/>
            </a:xfrm>
            <a:prstGeom prst="rect">
              <a:avLst/>
            </a:prstGeom>
            <a:noFill/>
            <a:ln>
              <a:noFill/>
            </a:ln>
            <a:effectLst/>
            <a:extLst>
              <a:ext uri="{909E8E84-426E-40dd-AFC4-6F175D3DCCD1}">
                <a14:hiddenFill xmlns="" xmlns:a14="http://schemas.microsoft.com/office/drawing/2010/main">
                  <a:gradFill rotWithShape="0">
                    <a:gsLst>
                      <a:gs pos="0">
                        <a:srgbClr val="ADE7EB"/>
                      </a:gs>
                      <a:gs pos="100000">
                        <a:srgbClr val="FFFFFF"/>
                      </a:gs>
                    </a:gsLst>
                    <a:path path="shape">
                      <a:fillToRect l="50000" t="50000" r="50000" b="50000"/>
                    </a:path>
                  </a:gra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pPr>
                <a:buFontTx/>
                <a:buNone/>
              </a:pPr>
              <a:r>
                <a:rPr lang="zh-CN" altLang="en-US" sz="1500" b="1" dirty="0">
                  <a:solidFill>
                    <a:srgbClr val="11576A"/>
                  </a:solidFill>
                  <a:latin typeface="微软雅黑" pitchFamily="34" charset="-122"/>
                  <a:ea typeface="微软雅黑" pitchFamily="34" charset="-122"/>
                  <a:cs typeface="+mn-cs"/>
                  <a:sym typeface="MS PGothic" charset="0"/>
                </a:rPr>
                <a:t>磁带</a:t>
              </a:r>
            </a:p>
          </p:txBody>
        </p:sp>
      </p:grpSp>
      <p:grpSp>
        <p:nvGrpSpPr>
          <p:cNvPr id="25" name="组合 24"/>
          <p:cNvGrpSpPr/>
          <p:nvPr/>
        </p:nvGrpSpPr>
        <p:grpSpPr>
          <a:xfrm>
            <a:off x="754404" y="2488063"/>
            <a:ext cx="902811" cy="2192802"/>
            <a:chOff x="1076901" y="2488063"/>
            <a:chExt cx="902811" cy="2192802"/>
          </a:xfrm>
        </p:grpSpPr>
        <p:sp>
          <p:nvSpPr>
            <p:cNvPr id="18" name="Rectangle 4"/>
            <p:cNvSpPr>
              <a:spLocks noChangeArrowheads="1"/>
            </p:cNvSpPr>
            <p:nvPr/>
          </p:nvSpPr>
          <p:spPr bwMode="auto">
            <a:xfrm>
              <a:off x="1076901" y="2488063"/>
              <a:ext cx="902811" cy="323165"/>
            </a:xfrm>
            <a:prstGeom prst="rect">
              <a:avLst/>
            </a:prstGeom>
            <a:noFill/>
            <a:ln>
              <a:noFill/>
            </a:ln>
            <a:effectLst/>
            <a:extLst>
              <a:ext uri="{909E8E84-426E-40dd-AFC4-6F175D3DCCD1}">
                <a14:hiddenFill xmlns="" xmlns:a14="http://schemas.microsoft.com/office/drawing/2010/main">
                  <a:gradFill rotWithShape="0">
                    <a:gsLst>
                      <a:gs pos="0">
                        <a:srgbClr val="ADE7EB"/>
                      </a:gs>
                      <a:gs pos="100000">
                        <a:srgbClr val="FFFFFF"/>
                      </a:gs>
                    </a:gsLst>
                    <a:path path="shape">
                      <a:fillToRect l="50000" t="50000" r="50000" b="50000"/>
                    </a:path>
                  </a:gra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pPr>
              <a:r>
                <a:rPr lang="zh-CN" altLang="en-US" sz="1500" b="1" spc="-100" dirty="0">
                  <a:solidFill>
                    <a:srgbClr val="11576A"/>
                  </a:solidFill>
                  <a:latin typeface="微软雅黑" pitchFamily="34" charset="-122"/>
                  <a:ea typeface="微软雅黑" pitchFamily="34" charset="-122"/>
                  <a:cs typeface="+mn-cs"/>
                  <a:sym typeface="MS PGothic" charset="0"/>
                </a:rPr>
                <a:t>访问时间</a:t>
              </a:r>
            </a:p>
          </p:txBody>
        </p:sp>
        <p:sp>
          <p:nvSpPr>
            <p:cNvPr id="20" name="Rectangle 4"/>
            <p:cNvSpPr>
              <a:spLocks noChangeArrowheads="1"/>
            </p:cNvSpPr>
            <p:nvPr/>
          </p:nvSpPr>
          <p:spPr bwMode="auto">
            <a:xfrm>
              <a:off x="1152019" y="2885398"/>
              <a:ext cx="694421" cy="323165"/>
            </a:xfrm>
            <a:prstGeom prst="rect">
              <a:avLst/>
            </a:prstGeom>
            <a:noFill/>
            <a:ln>
              <a:noFill/>
            </a:ln>
            <a:effectLst/>
            <a:extLst>
              <a:ext uri="{909E8E84-426E-40dd-AFC4-6F175D3DCCD1}">
                <a14:hiddenFill xmlns="" xmlns:a14="http://schemas.microsoft.com/office/drawing/2010/main">
                  <a:gradFill rotWithShape="0">
                    <a:gsLst>
                      <a:gs pos="0">
                        <a:srgbClr val="ADE7EB"/>
                      </a:gs>
                      <a:gs pos="100000">
                        <a:srgbClr val="FFFFFF"/>
                      </a:gs>
                    </a:gsLst>
                    <a:path path="shape">
                      <a:fillToRect l="50000" t="50000" r="50000" b="50000"/>
                    </a:path>
                  </a:gra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pPr>
              <a:r>
                <a:rPr lang="en-US" altLang="zh-CN" sz="1500" b="1" spc="-100" dirty="0">
                  <a:solidFill>
                    <a:srgbClr val="11576A"/>
                  </a:solidFill>
                  <a:latin typeface="微软雅黑" pitchFamily="34" charset="-122"/>
                  <a:ea typeface="微软雅黑" pitchFamily="34" charset="-122"/>
                  <a:sym typeface="MS PGothic" charset="0"/>
                </a:rPr>
                <a:t>1 </a:t>
              </a:r>
              <a:r>
                <a:rPr lang="zh-CN" altLang="en-US" sz="1500" b="1" spc="-100" dirty="0">
                  <a:solidFill>
                    <a:srgbClr val="11576A"/>
                  </a:solidFill>
                  <a:latin typeface="微软雅黑" pitchFamily="34" charset="-122"/>
                  <a:ea typeface="微软雅黑" pitchFamily="34" charset="-122"/>
                  <a:sym typeface="MS PGothic" charset="0"/>
                </a:rPr>
                <a:t>纳秒</a:t>
              </a:r>
              <a:endParaRPr lang="zh-CN" altLang="en-US" sz="1500" b="1" spc="-100" dirty="0">
                <a:solidFill>
                  <a:srgbClr val="11576A"/>
                </a:solidFill>
                <a:latin typeface="微软雅黑" pitchFamily="34" charset="-122"/>
                <a:ea typeface="微软雅黑" pitchFamily="34" charset="-122"/>
                <a:cs typeface="+mn-cs"/>
                <a:sym typeface="MS PGothic" charset="0"/>
              </a:endParaRPr>
            </a:p>
          </p:txBody>
        </p:sp>
        <p:sp>
          <p:nvSpPr>
            <p:cNvPr id="21" name="Rectangle 4"/>
            <p:cNvSpPr>
              <a:spLocks noChangeArrowheads="1"/>
            </p:cNvSpPr>
            <p:nvPr/>
          </p:nvSpPr>
          <p:spPr bwMode="auto">
            <a:xfrm>
              <a:off x="1152019" y="3228074"/>
              <a:ext cx="694421" cy="323165"/>
            </a:xfrm>
            <a:prstGeom prst="rect">
              <a:avLst/>
            </a:prstGeom>
            <a:noFill/>
            <a:ln>
              <a:noFill/>
            </a:ln>
            <a:effectLst/>
            <a:extLst>
              <a:ext uri="{909E8E84-426E-40dd-AFC4-6F175D3DCCD1}">
                <a14:hiddenFill xmlns="" xmlns:a14="http://schemas.microsoft.com/office/drawing/2010/main">
                  <a:gradFill rotWithShape="0">
                    <a:gsLst>
                      <a:gs pos="0">
                        <a:srgbClr val="ADE7EB"/>
                      </a:gs>
                      <a:gs pos="100000">
                        <a:srgbClr val="FFFFFF"/>
                      </a:gs>
                    </a:gsLst>
                    <a:path path="shape">
                      <a:fillToRect l="50000" t="50000" r="50000" b="50000"/>
                    </a:path>
                  </a:gra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pPr>
              <a:r>
                <a:rPr lang="en-US" altLang="zh-CN" sz="1500" b="1" spc="-100" dirty="0">
                  <a:solidFill>
                    <a:srgbClr val="11576A"/>
                  </a:solidFill>
                  <a:latin typeface="微软雅黑" pitchFamily="34" charset="-122"/>
                  <a:ea typeface="微软雅黑" pitchFamily="34" charset="-122"/>
                  <a:sym typeface="MS PGothic" charset="0"/>
                </a:rPr>
                <a:t>2 </a:t>
              </a:r>
              <a:r>
                <a:rPr lang="zh-CN" altLang="en-US" sz="1500" b="1" spc="-100" dirty="0">
                  <a:solidFill>
                    <a:srgbClr val="11576A"/>
                  </a:solidFill>
                  <a:latin typeface="微软雅黑" pitchFamily="34" charset="-122"/>
                  <a:ea typeface="微软雅黑" pitchFamily="34" charset="-122"/>
                  <a:sym typeface="MS PGothic" charset="0"/>
                </a:rPr>
                <a:t>纳秒</a:t>
              </a:r>
            </a:p>
          </p:txBody>
        </p:sp>
        <p:sp>
          <p:nvSpPr>
            <p:cNvPr id="22" name="Rectangle 4"/>
            <p:cNvSpPr>
              <a:spLocks noChangeArrowheads="1"/>
            </p:cNvSpPr>
            <p:nvPr/>
          </p:nvSpPr>
          <p:spPr bwMode="auto">
            <a:xfrm>
              <a:off x="1152019" y="3599778"/>
              <a:ext cx="800219" cy="323165"/>
            </a:xfrm>
            <a:prstGeom prst="rect">
              <a:avLst/>
            </a:prstGeom>
            <a:noFill/>
            <a:ln>
              <a:noFill/>
            </a:ln>
            <a:effectLst/>
            <a:extLst>
              <a:ext uri="{909E8E84-426E-40dd-AFC4-6F175D3DCCD1}">
                <a14:hiddenFill xmlns="" xmlns:a14="http://schemas.microsoft.com/office/drawing/2010/main">
                  <a:gradFill rotWithShape="0">
                    <a:gsLst>
                      <a:gs pos="0">
                        <a:srgbClr val="ADE7EB"/>
                      </a:gs>
                      <a:gs pos="100000">
                        <a:srgbClr val="FFFFFF"/>
                      </a:gs>
                    </a:gsLst>
                    <a:path path="shape">
                      <a:fillToRect l="50000" t="50000" r="50000" b="50000"/>
                    </a:path>
                  </a:gra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pPr>
              <a:r>
                <a:rPr lang="en-US" altLang="zh-CN" sz="1500" b="1" spc="-100" dirty="0">
                  <a:solidFill>
                    <a:srgbClr val="11576A"/>
                  </a:solidFill>
                  <a:latin typeface="微软雅黑" pitchFamily="34" charset="-122"/>
                  <a:ea typeface="微软雅黑" pitchFamily="34" charset="-122"/>
                  <a:sym typeface="MS PGothic" charset="0"/>
                </a:rPr>
                <a:t>10 </a:t>
              </a:r>
              <a:r>
                <a:rPr lang="zh-CN" altLang="en-US" sz="1500" b="1" spc="-100" dirty="0">
                  <a:solidFill>
                    <a:srgbClr val="11576A"/>
                  </a:solidFill>
                  <a:latin typeface="微软雅黑" pitchFamily="34" charset="-122"/>
                  <a:ea typeface="微软雅黑" pitchFamily="34" charset="-122"/>
                  <a:sym typeface="MS PGothic" charset="0"/>
                </a:rPr>
                <a:t>纳秒</a:t>
              </a:r>
            </a:p>
          </p:txBody>
        </p:sp>
        <p:sp>
          <p:nvSpPr>
            <p:cNvPr id="23" name="Rectangle 4"/>
            <p:cNvSpPr>
              <a:spLocks noChangeArrowheads="1"/>
            </p:cNvSpPr>
            <p:nvPr/>
          </p:nvSpPr>
          <p:spPr bwMode="auto">
            <a:xfrm>
              <a:off x="1152019" y="3971482"/>
              <a:ext cx="800219" cy="323165"/>
            </a:xfrm>
            <a:prstGeom prst="rect">
              <a:avLst/>
            </a:prstGeom>
            <a:noFill/>
            <a:ln>
              <a:noFill/>
            </a:ln>
            <a:effectLst/>
            <a:extLst>
              <a:ext uri="{909E8E84-426E-40dd-AFC4-6F175D3DCCD1}">
                <a14:hiddenFill xmlns="" xmlns:a14="http://schemas.microsoft.com/office/drawing/2010/main">
                  <a:gradFill rotWithShape="0">
                    <a:gsLst>
                      <a:gs pos="0">
                        <a:srgbClr val="ADE7EB"/>
                      </a:gs>
                      <a:gs pos="100000">
                        <a:srgbClr val="FFFFFF"/>
                      </a:gs>
                    </a:gsLst>
                    <a:path path="shape">
                      <a:fillToRect l="50000" t="50000" r="50000" b="50000"/>
                    </a:path>
                  </a:gra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pPr>
              <a:r>
                <a:rPr lang="en-US" altLang="zh-CN" sz="1500" b="1" spc="-100" dirty="0">
                  <a:solidFill>
                    <a:srgbClr val="11576A"/>
                  </a:solidFill>
                  <a:latin typeface="微软雅黑" pitchFamily="34" charset="-122"/>
                  <a:ea typeface="微软雅黑" pitchFamily="34" charset="-122"/>
                  <a:sym typeface="MS PGothic" charset="0"/>
                </a:rPr>
                <a:t>10 </a:t>
              </a:r>
              <a:r>
                <a:rPr lang="zh-CN" altLang="en-US" sz="1500" b="1" spc="-100" dirty="0">
                  <a:solidFill>
                    <a:srgbClr val="11576A"/>
                  </a:solidFill>
                  <a:latin typeface="微软雅黑" pitchFamily="34" charset="-122"/>
                  <a:ea typeface="微软雅黑" pitchFamily="34" charset="-122"/>
                  <a:sym typeface="MS PGothic" charset="0"/>
                </a:rPr>
                <a:t>毫秒</a:t>
              </a:r>
              <a:endParaRPr lang="zh-CN" altLang="en-US" sz="1500" b="1" spc="-100" dirty="0">
                <a:solidFill>
                  <a:srgbClr val="11576A"/>
                </a:solidFill>
                <a:latin typeface="微软雅黑" pitchFamily="34" charset="-122"/>
                <a:ea typeface="微软雅黑" pitchFamily="34" charset="-122"/>
                <a:cs typeface="+mn-cs"/>
                <a:sym typeface="MS PGothic" charset="0"/>
              </a:endParaRPr>
            </a:p>
          </p:txBody>
        </p:sp>
        <p:sp>
          <p:nvSpPr>
            <p:cNvPr id="24" name="Rectangle 4"/>
            <p:cNvSpPr>
              <a:spLocks noChangeArrowheads="1"/>
            </p:cNvSpPr>
            <p:nvPr/>
          </p:nvSpPr>
          <p:spPr bwMode="auto">
            <a:xfrm>
              <a:off x="1152019" y="4357700"/>
              <a:ext cx="726481" cy="323165"/>
            </a:xfrm>
            <a:prstGeom prst="rect">
              <a:avLst/>
            </a:prstGeom>
            <a:noFill/>
            <a:ln>
              <a:noFill/>
            </a:ln>
            <a:effectLst/>
            <a:extLst>
              <a:ext uri="{909E8E84-426E-40dd-AFC4-6F175D3DCCD1}">
                <a14:hiddenFill xmlns="" xmlns:a14="http://schemas.microsoft.com/office/drawing/2010/main">
                  <a:gradFill rotWithShape="0">
                    <a:gsLst>
                      <a:gs pos="0">
                        <a:srgbClr val="ADE7EB"/>
                      </a:gs>
                      <a:gs pos="100000">
                        <a:srgbClr val="FFFFFF"/>
                      </a:gs>
                    </a:gsLst>
                    <a:path path="shape">
                      <a:fillToRect l="50000" t="50000" r="50000" b="50000"/>
                    </a:path>
                  </a:gra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pPr>
              <a:r>
                <a:rPr lang="en-US" altLang="zh-CN" sz="1500" b="1" spc="-100" dirty="0">
                  <a:solidFill>
                    <a:srgbClr val="11576A"/>
                  </a:solidFill>
                  <a:latin typeface="微软雅黑" pitchFamily="34" charset="-122"/>
                  <a:ea typeface="微软雅黑" pitchFamily="34" charset="-122"/>
                  <a:sym typeface="MS PGothic" charset="0"/>
                </a:rPr>
                <a:t>100 </a:t>
              </a:r>
              <a:r>
                <a:rPr lang="zh-CN" altLang="en-US" sz="1500" b="1" spc="-100" dirty="0">
                  <a:solidFill>
                    <a:srgbClr val="11576A"/>
                  </a:solidFill>
                  <a:latin typeface="微软雅黑" pitchFamily="34" charset="-122"/>
                  <a:ea typeface="微软雅黑" pitchFamily="34" charset="-122"/>
                  <a:sym typeface="MS PGothic" charset="0"/>
                </a:rPr>
                <a:t>秒</a:t>
              </a:r>
              <a:endParaRPr lang="zh-CN" altLang="en-US" sz="1500" b="1" spc="-100" dirty="0">
                <a:solidFill>
                  <a:srgbClr val="11576A"/>
                </a:solidFill>
                <a:latin typeface="微软雅黑" pitchFamily="34" charset="-122"/>
                <a:ea typeface="微软雅黑" pitchFamily="34" charset="-122"/>
                <a:cs typeface="+mn-cs"/>
                <a:sym typeface="MS PGothic" charset="0"/>
              </a:endParaRPr>
            </a:p>
          </p:txBody>
        </p:sp>
      </p:grpSp>
      <p:grpSp>
        <p:nvGrpSpPr>
          <p:cNvPr id="33" name="组合 32"/>
          <p:cNvGrpSpPr/>
          <p:nvPr/>
        </p:nvGrpSpPr>
        <p:grpSpPr>
          <a:xfrm>
            <a:off x="5361870" y="2488063"/>
            <a:ext cx="1132041" cy="2192802"/>
            <a:chOff x="6354744" y="2488063"/>
            <a:chExt cx="1132041" cy="2192802"/>
          </a:xfrm>
        </p:grpSpPr>
        <p:sp>
          <p:nvSpPr>
            <p:cNvPr id="19" name="Rectangle 4"/>
            <p:cNvSpPr>
              <a:spLocks noChangeArrowheads="1"/>
            </p:cNvSpPr>
            <p:nvPr/>
          </p:nvSpPr>
          <p:spPr bwMode="auto">
            <a:xfrm>
              <a:off x="6450885" y="2488063"/>
              <a:ext cx="569387" cy="323165"/>
            </a:xfrm>
            <a:prstGeom prst="rect">
              <a:avLst/>
            </a:prstGeom>
            <a:noFill/>
            <a:ln>
              <a:noFill/>
            </a:ln>
            <a:effectLst/>
            <a:extLst>
              <a:ext uri="{909E8E84-426E-40dd-AFC4-6F175D3DCCD1}">
                <a14:hiddenFill xmlns="" xmlns:a14="http://schemas.microsoft.com/office/drawing/2010/main">
                  <a:gradFill rotWithShape="0">
                    <a:gsLst>
                      <a:gs pos="0">
                        <a:srgbClr val="ADE7EB"/>
                      </a:gs>
                      <a:gs pos="100000">
                        <a:srgbClr val="FFFFFF"/>
                      </a:gs>
                    </a:gsLst>
                    <a:path path="shape">
                      <a:fillToRect l="50000" t="50000" r="50000" b="50000"/>
                    </a:path>
                  </a:gra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pPr>
              <a:r>
                <a:rPr lang="zh-CN" altLang="en-US" sz="1500" b="1" spc="-100" dirty="0">
                  <a:solidFill>
                    <a:srgbClr val="11576A"/>
                  </a:solidFill>
                  <a:latin typeface="微软雅黑" pitchFamily="34" charset="-122"/>
                  <a:ea typeface="微软雅黑" pitchFamily="34" charset="-122"/>
                  <a:sym typeface="MS PGothic" charset="0"/>
                </a:rPr>
                <a:t>容量</a:t>
              </a:r>
              <a:endParaRPr lang="zh-CN" altLang="en-US" sz="1500" b="1" spc="-100" dirty="0">
                <a:solidFill>
                  <a:srgbClr val="11576A"/>
                </a:solidFill>
                <a:latin typeface="微软雅黑" pitchFamily="34" charset="-122"/>
                <a:ea typeface="微软雅黑" pitchFamily="34" charset="-122"/>
                <a:cs typeface="+mn-cs"/>
                <a:sym typeface="MS PGothic" charset="0"/>
              </a:endParaRPr>
            </a:p>
          </p:txBody>
        </p:sp>
        <p:sp>
          <p:nvSpPr>
            <p:cNvPr id="26" name="Rectangle 4"/>
            <p:cNvSpPr>
              <a:spLocks noChangeArrowheads="1"/>
            </p:cNvSpPr>
            <p:nvPr/>
          </p:nvSpPr>
          <p:spPr bwMode="auto">
            <a:xfrm>
              <a:off x="6354744" y="2885398"/>
              <a:ext cx="753732" cy="323165"/>
            </a:xfrm>
            <a:prstGeom prst="rect">
              <a:avLst/>
            </a:prstGeom>
            <a:noFill/>
            <a:ln>
              <a:noFill/>
            </a:ln>
            <a:effectLst/>
            <a:extLst>
              <a:ext uri="{909E8E84-426E-40dd-AFC4-6F175D3DCCD1}">
                <a14:hiddenFill xmlns="" xmlns:a14="http://schemas.microsoft.com/office/drawing/2010/main">
                  <a:gradFill rotWithShape="0">
                    <a:gsLst>
                      <a:gs pos="0">
                        <a:srgbClr val="ADE7EB"/>
                      </a:gs>
                      <a:gs pos="100000">
                        <a:srgbClr val="FFFFFF"/>
                      </a:gs>
                    </a:gsLst>
                    <a:path path="shape">
                      <a:fillToRect l="50000" t="50000" r="50000" b="50000"/>
                    </a:path>
                  </a:gra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pPr>
              <a:r>
                <a:rPr lang="zh-CN" altLang="en-US" sz="1500" b="1" spc="-100" dirty="0">
                  <a:solidFill>
                    <a:srgbClr val="11576A"/>
                  </a:solidFill>
                  <a:latin typeface="微软雅黑" pitchFamily="34" charset="-122"/>
                  <a:ea typeface="微软雅黑" pitchFamily="34" charset="-122"/>
                  <a:cs typeface="+mn-cs"/>
                  <a:sym typeface="MS PGothic" charset="0"/>
                </a:rPr>
                <a:t>＜</a:t>
              </a:r>
              <a:r>
                <a:rPr lang="en-US" altLang="zh-CN" sz="1500" b="1" spc="-100" dirty="0">
                  <a:solidFill>
                    <a:srgbClr val="11576A"/>
                  </a:solidFill>
                  <a:latin typeface="微软雅黑" pitchFamily="34" charset="-122"/>
                  <a:ea typeface="微软雅黑" pitchFamily="34" charset="-122"/>
                  <a:cs typeface="+mn-cs"/>
                  <a:sym typeface="MS PGothic" charset="0"/>
                </a:rPr>
                <a:t>1 KB</a:t>
              </a:r>
              <a:endParaRPr lang="zh-CN" altLang="en-US" sz="1500" b="1" spc="-100" dirty="0">
                <a:solidFill>
                  <a:srgbClr val="11576A"/>
                </a:solidFill>
                <a:latin typeface="微软雅黑" pitchFamily="34" charset="-122"/>
                <a:ea typeface="微软雅黑" pitchFamily="34" charset="-122"/>
                <a:cs typeface="+mn-cs"/>
                <a:sym typeface="MS PGothic" charset="0"/>
              </a:endParaRPr>
            </a:p>
          </p:txBody>
        </p:sp>
        <p:sp>
          <p:nvSpPr>
            <p:cNvPr id="27" name="Rectangle 4"/>
            <p:cNvSpPr>
              <a:spLocks noChangeArrowheads="1"/>
            </p:cNvSpPr>
            <p:nvPr/>
          </p:nvSpPr>
          <p:spPr bwMode="auto">
            <a:xfrm>
              <a:off x="6354744" y="3228074"/>
              <a:ext cx="638316" cy="323165"/>
            </a:xfrm>
            <a:prstGeom prst="rect">
              <a:avLst/>
            </a:prstGeom>
            <a:noFill/>
            <a:ln>
              <a:noFill/>
            </a:ln>
            <a:effectLst/>
            <a:extLst>
              <a:ext uri="{909E8E84-426E-40dd-AFC4-6F175D3DCCD1}">
                <a14:hiddenFill xmlns="" xmlns:a14="http://schemas.microsoft.com/office/drawing/2010/main">
                  <a:gradFill rotWithShape="0">
                    <a:gsLst>
                      <a:gs pos="0">
                        <a:srgbClr val="ADE7EB"/>
                      </a:gs>
                      <a:gs pos="100000">
                        <a:srgbClr val="FFFFFF"/>
                      </a:gs>
                    </a:gsLst>
                    <a:path path="shape">
                      <a:fillToRect l="50000" t="50000" r="50000" b="50000"/>
                    </a:path>
                  </a:gra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pPr>
              <a:r>
                <a:rPr lang="en-US" altLang="zh-CN" sz="1500" b="1" spc="-100" dirty="0">
                  <a:solidFill>
                    <a:srgbClr val="11576A"/>
                  </a:solidFill>
                  <a:latin typeface="微软雅黑" pitchFamily="34" charset="-122"/>
                  <a:ea typeface="微软雅黑" pitchFamily="34" charset="-122"/>
                  <a:sym typeface="MS PGothic" charset="0"/>
                </a:rPr>
                <a:t>1 MB</a:t>
              </a:r>
              <a:endParaRPr lang="zh-CN" altLang="en-US" sz="1500" b="1" spc="-100" dirty="0">
                <a:solidFill>
                  <a:srgbClr val="11576A"/>
                </a:solidFill>
                <a:latin typeface="微软雅黑" pitchFamily="34" charset="-122"/>
                <a:ea typeface="微软雅黑" pitchFamily="34" charset="-122"/>
                <a:cs typeface="+mn-cs"/>
                <a:sym typeface="MS PGothic" charset="0"/>
              </a:endParaRPr>
            </a:p>
          </p:txBody>
        </p:sp>
        <p:sp>
          <p:nvSpPr>
            <p:cNvPr id="28" name="Rectangle 4"/>
            <p:cNvSpPr>
              <a:spLocks noChangeArrowheads="1"/>
            </p:cNvSpPr>
            <p:nvPr/>
          </p:nvSpPr>
          <p:spPr bwMode="auto">
            <a:xfrm>
              <a:off x="6354744" y="3599778"/>
              <a:ext cx="1132041" cy="323165"/>
            </a:xfrm>
            <a:prstGeom prst="rect">
              <a:avLst/>
            </a:prstGeom>
            <a:noFill/>
            <a:ln>
              <a:noFill/>
            </a:ln>
            <a:effectLst/>
            <a:extLst>
              <a:ext uri="{909E8E84-426E-40dd-AFC4-6F175D3DCCD1}">
                <a14:hiddenFill xmlns="" xmlns:a14="http://schemas.microsoft.com/office/drawing/2010/main">
                  <a:gradFill rotWithShape="0">
                    <a:gsLst>
                      <a:gs pos="0">
                        <a:srgbClr val="ADE7EB"/>
                      </a:gs>
                      <a:gs pos="100000">
                        <a:srgbClr val="FFFFFF"/>
                      </a:gs>
                    </a:gsLst>
                    <a:path path="shape">
                      <a:fillToRect l="50000" t="50000" r="50000" b="50000"/>
                    </a:path>
                  </a:gra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pPr>
              <a:r>
                <a:rPr lang="en-US" altLang="zh-CN" sz="1500" b="1" spc="-100" dirty="0">
                  <a:solidFill>
                    <a:srgbClr val="11576A"/>
                  </a:solidFill>
                  <a:latin typeface="微软雅黑" pitchFamily="34" charset="-122"/>
                  <a:ea typeface="微软雅黑" pitchFamily="34" charset="-122"/>
                  <a:sym typeface="MS PGothic" charset="0"/>
                </a:rPr>
                <a:t>64-512 MB</a:t>
              </a:r>
              <a:endParaRPr lang="zh-CN" altLang="en-US" sz="1500" b="1" spc="-100" dirty="0">
                <a:solidFill>
                  <a:srgbClr val="11576A"/>
                </a:solidFill>
                <a:latin typeface="微软雅黑" pitchFamily="34" charset="-122"/>
                <a:ea typeface="微软雅黑" pitchFamily="34" charset="-122"/>
                <a:cs typeface="+mn-cs"/>
                <a:sym typeface="MS PGothic" charset="0"/>
              </a:endParaRPr>
            </a:p>
          </p:txBody>
        </p:sp>
        <p:sp>
          <p:nvSpPr>
            <p:cNvPr id="29" name="Rectangle 4"/>
            <p:cNvSpPr>
              <a:spLocks noChangeArrowheads="1"/>
            </p:cNvSpPr>
            <p:nvPr/>
          </p:nvSpPr>
          <p:spPr bwMode="auto">
            <a:xfrm>
              <a:off x="6354744" y="3971482"/>
              <a:ext cx="870751" cy="323165"/>
            </a:xfrm>
            <a:prstGeom prst="rect">
              <a:avLst/>
            </a:prstGeom>
            <a:noFill/>
            <a:ln>
              <a:noFill/>
            </a:ln>
            <a:effectLst/>
            <a:extLst>
              <a:ext uri="{909E8E84-426E-40dd-AFC4-6F175D3DCCD1}">
                <a14:hiddenFill xmlns="" xmlns:a14="http://schemas.microsoft.com/office/drawing/2010/main">
                  <a:gradFill rotWithShape="0">
                    <a:gsLst>
                      <a:gs pos="0">
                        <a:srgbClr val="ADE7EB"/>
                      </a:gs>
                      <a:gs pos="100000">
                        <a:srgbClr val="FFFFFF"/>
                      </a:gs>
                    </a:gsLst>
                    <a:path path="shape">
                      <a:fillToRect l="50000" t="50000" r="50000" b="50000"/>
                    </a:path>
                  </a:gra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pPr>
              <a:r>
                <a:rPr lang="en-US" altLang="zh-CN" sz="1500" b="1" spc="-100" dirty="0">
                  <a:solidFill>
                    <a:srgbClr val="11576A"/>
                  </a:solidFill>
                  <a:latin typeface="微软雅黑" pitchFamily="34" charset="-122"/>
                  <a:ea typeface="微软雅黑" pitchFamily="34" charset="-122"/>
                  <a:sym typeface="MS PGothic" charset="0"/>
                </a:rPr>
                <a:t>5-50 GB</a:t>
              </a:r>
              <a:endParaRPr lang="zh-CN" altLang="en-US" sz="1500" b="1" spc="-100" dirty="0">
                <a:solidFill>
                  <a:srgbClr val="11576A"/>
                </a:solidFill>
                <a:latin typeface="微软雅黑" pitchFamily="34" charset="-122"/>
                <a:ea typeface="微软雅黑" pitchFamily="34" charset="-122"/>
                <a:cs typeface="+mn-cs"/>
                <a:sym typeface="MS PGothic" charset="0"/>
              </a:endParaRPr>
            </a:p>
          </p:txBody>
        </p:sp>
        <p:sp>
          <p:nvSpPr>
            <p:cNvPr id="30" name="Rectangle 4"/>
            <p:cNvSpPr>
              <a:spLocks noChangeArrowheads="1"/>
            </p:cNvSpPr>
            <p:nvPr/>
          </p:nvSpPr>
          <p:spPr bwMode="auto">
            <a:xfrm>
              <a:off x="6354744" y="4357700"/>
              <a:ext cx="1082348" cy="323165"/>
            </a:xfrm>
            <a:prstGeom prst="rect">
              <a:avLst/>
            </a:prstGeom>
            <a:noFill/>
            <a:ln>
              <a:noFill/>
            </a:ln>
            <a:effectLst/>
            <a:extLst>
              <a:ext uri="{909E8E84-426E-40dd-AFC4-6F175D3DCCD1}">
                <a14:hiddenFill xmlns="" xmlns:a14="http://schemas.microsoft.com/office/drawing/2010/main">
                  <a:gradFill rotWithShape="0">
                    <a:gsLst>
                      <a:gs pos="0">
                        <a:srgbClr val="ADE7EB"/>
                      </a:gs>
                      <a:gs pos="100000">
                        <a:srgbClr val="FFFFFF"/>
                      </a:gs>
                    </a:gsLst>
                    <a:path path="shape">
                      <a:fillToRect l="50000" t="50000" r="50000" b="50000"/>
                    </a:path>
                  </a:gra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pPr>
              <a:r>
                <a:rPr lang="en-US" altLang="zh-CN" sz="1500" b="1" spc="-100" dirty="0">
                  <a:solidFill>
                    <a:srgbClr val="11576A"/>
                  </a:solidFill>
                  <a:latin typeface="微软雅黑" pitchFamily="34" charset="-122"/>
                  <a:ea typeface="微软雅黑" pitchFamily="34" charset="-122"/>
                  <a:sym typeface="MS PGothic" charset="0"/>
                </a:rPr>
                <a:t>20-100 GB</a:t>
              </a:r>
              <a:endParaRPr lang="zh-CN" altLang="en-US" sz="1500" b="1" spc="-100" dirty="0">
                <a:solidFill>
                  <a:srgbClr val="11576A"/>
                </a:solidFill>
                <a:latin typeface="微软雅黑" pitchFamily="34" charset="-122"/>
                <a:ea typeface="微软雅黑" pitchFamily="34" charset="-122"/>
                <a:cs typeface="+mn-cs"/>
                <a:sym typeface="MS PGothic" charset="0"/>
              </a:endParaRPr>
            </a:p>
          </p:txBody>
        </p:sp>
      </p:grpSp>
      <p:grpSp>
        <p:nvGrpSpPr>
          <p:cNvPr id="2" name="组合 1"/>
          <p:cNvGrpSpPr/>
          <p:nvPr/>
        </p:nvGrpSpPr>
        <p:grpSpPr>
          <a:xfrm>
            <a:off x="539552" y="928676"/>
            <a:ext cx="6947233" cy="674031"/>
            <a:chOff x="539552" y="928676"/>
            <a:chExt cx="6947233" cy="674031"/>
          </a:xfrm>
        </p:grpSpPr>
        <p:sp>
          <p:nvSpPr>
            <p:cNvPr id="57" name="TextBox 82"/>
            <p:cNvSpPr txBox="1"/>
            <p:nvPr/>
          </p:nvSpPr>
          <p:spPr>
            <a:xfrm>
              <a:off x="854017" y="928676"/>
              <a:ext cx="6632768" cy="674031"/>
            </a:xfrm>
            <a:prstGeom prst="rect">
              <a:avLst/>
            </a:prstGeom>
            <a:noFill/>
          </p:spPr>
          <p:txBody>
            <a:bodyPr wrap="square" rtlCol="0">
              <a:spAutoFit/>
            </a:bodyPr>
            <a:lstStyle/>
            <a:p>
              <a:pPr>
                <a:buFontTx/>
                <a:buNone/>
              </a:pPr>
              <a:r>
                <a:rPr lang="zh-CN" altLang="en-US" b="1" dirty="0">
                  <a:solidFill>
                    <a:srgbClr val="11576A"/>
                  </a:solidFill>
                  <a:latin typeface="微软雅黑" pitchFamily="34" charset="-122"/>
                  <a:ea typeface="微软雅黑" pitchFamily="34" charset="-122"/>
                  <a:sym typeface="MS PGothic" charset="0"/>
                </a:rPr>
                <a:t>理想中的存储器</a:t>
              </a:r>
              <a:endParaRPr lang="en-US" altLang="zh-CN" b="1" dirty="0">
                <a:solidFill>
                  <a:srgbClr val="11576A"/>
                </a:solidFill>
                <a:latin typeface="微软雅黑" pitchFamily="34" charset="-122"/>
                <a:ea typeface="微软雅黑" pitchFamily="34" charset="-122"/>
                <a:sym typeface="MS PGothic" charset="0"/>
              </a:endParaRPr>
            </a:p>
            <a:p>
              <a:pPr>
                <a:spcBef>
                  <a:spcPct val="10000"/>
                </a:spcBef>
                <a:buFontTx/>
                <a:buNone/>
              </a:pPr>
              <a:r>
                <a:rPr lang="zh-CN" altLang="en-US" b="1" dirty="0">
                  <a:solidFill>
                    <a:srgbClr val="11576A"/>
                  </a:solidFill>
                  <a:latin typeface="微软雅黑" pitchFamily="34" charset="-122"/>
                  <a:ea typeface="微软雅黑" pitchFamily="34" charset="-122"/>
                  <a:sym typeface="MS PGothic" charset="0"/>
                </a:rPr>
                <a:t>        容量更大、速度更快、价格更便宜的非易失性存储器  </a:t>
              </a:r>
              <a:endParaRPr lang="en-US" altLang="zh-CN" b="1" dirty="0">
                <a:solidFill>
                  <a:srgbClr val="11576A"/>
                </a:solidFill>
                <a:latin typeface="微软雅黑" pitchFamily="34" charset="-122"/>
                <a:ea typeface="微软雅黑" pitchFamily="34" charset="-122"/>
                <a:sym typeface="MS PGothic" charset="0"/>
              </a:endParaRPr>
            </a:p>
          </p:txBody>
        </p:sp>
        <p:sp>
          <p:nvSpPr>
            <p:cNvPr id="31" name="矩形 30"/>
            <p:cNvSpPr/>
            <p:nvPr/>
          </p:nvSpPr>
          <p:spPr>
            <a:xfrm>
              <a:off x="539552" y="930669"/>
              <a:ext cx="417102" cy="369332"/>
            </a:xfrm>
            <a:prstGeom prst="rect">
              <a:avLst/>
            </a:prstGeom>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dirty="0">
                <a:solidFill>
                  <a:srgbClr val="11576A"/>
                </a:solidFill>
              </a:endParaRPr>
            </a:p>
          </p:txBody>
        </p:sp>
      </p:grpSp>
      <p:grpSp>
        <p:nvGrpSpPr>
          <p:cNvPr id="3" name="组合 2"/>
          <p:cNvGrpSpPr/>
          <p:nvPr/>
        </p:nvGrpSpPr>
        <p:grpSpPr>
          <a:xfrm>
            <a:off x="539552" y="1767271"/>
            <a:ext cx="2121220" cy="369332"/>
            <a:chOff x="539552" y="1767271"/>
            <a:chExt cx="2121220" cy="369332"/>
          </a:xfrm>
        </p:grpSpPr>
        <p:sp>
          <p:nvSpPr>
            <p:cNvPr id="4" name="Rectangle 4"/>
            <p:cNvSpPr>
              <a:spLocks noChangeArrowheads="1"/>
            </p:cNvSpPr>
            <p:nvPr/>
          </p:nvSpPr>
          <p:spPr bwMode="auto">
            <a:xfrm>
              <a:off x="860279" y="1767271"/>
              <a:ext cx="1800493" cy="369332"/>
            </a:xfrm>
            <a:prstGeom prst="rect">
              <a:avLst/>
            </a:prstGeom>
            <a:noFill/>
            <a:ln>
              <a:noFill/>
            </a:ln>
            <a:effectLst/>
            <a:extLst>
              <a:ext uri="{909E8E84-426E-40dd-AFC4-6F175D3DCCD1}">
                <a14:hiddenFill xmlns="" xmlns:a14="http://schemas.microsoft.com/office/drawing/2010/main">
                  <a:gradFill rotWithShape="0">
                    <a:gsLst>
                      <a:gs pos="0">
                        <a:srgbClr val="ADE7EB"/>
                      </a:gs>
                      <a:gs pos="100000">
                        <a:srgbClr val="FFFFFF"/>
                      </a:gs>
                    </a:gsLst>
                    <a:path path="shape">
                      <a:fillToRect l="50000" t="50000" r="50000" b="50000"/>
                    </a:path>
                  </a:gra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pPr>
              <a:r>
                <a:rPr lang="zh-CN" altLang="en-US" sz="1800" b="1" dirty="0">
                  <a:solidFill>
                    <a:srgbClr val="11576A"/>
                  </a:solidFill>
                  <a:latin typeface="微软雅黑" pitchFamily="34" charset="-122"/>
                  <a:ea typeface="微软雅黑" pitchFamily="34" charset="-122"/>
                  <a:cs typeface="+mn-cs"/>
                  <a:sym typeface="MS PGothic" charset="0"/>
                </a:rPr>
                <a:t>实际中的存储器</a:t>
              </a:r>
            </a:p>
          </p:txBody>
        </p:sp>
        <p:sp>
          <p:nvSpPr>
            <p:cNvPr id="32" name="矩形 31"/>
            <p:cNvSpPr/>
            <p:nvPr/>
          </p:nvSpPr>
          <p:spPr>
            <a:xfrm>
              <a:off x="539552" y="1767271"/>
              <a:ext cx="417102" cy="369332"/>
            </a:xfrm>
            <a:prstGeom prst="rect">
              <a:avLst/>
            </a:prstGeom>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dirty="0">
                <a:solidFill>
                  <a:srgbClr val="11576A"/>
                </a:solidFill>
              </a:endParaRPr>
            </a:p>
          </p:txBody>
        </p:sp>
      </p:grpSp>
    </p:spTree>
    <p:extLst>
      <p:ext uri="{BB962C8B-B14F-4D97-AF65-F5344CB8AC3E}">
        <p14:creationId xmlns:p14="http://schemas.microsoft.com/office/powerpoint/2010/main" val="390483005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up)">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up)">
                                      <p:cBhvr>
                                        <p:cTn id="3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994403" y="1439667"/>
            <a:ext cx="5327264" cy="1705511"/>
            <a:chOff x="994403" y="1439667"/>
            <a:chExt cx="5327264" cy="1705511"/>
          </a:xfrm>
        </p:grpSpPr>
        <p:sp>
          <p:nvSpPr>
            <p:cNvPr id="89" name="TextBox 67"/>
            <p:cNvSpPr>
              <a:spLocks noChangeArrowheads="1"/>
            </p:cNvSpPr>
            <p:nvPr/>
          </p:nvSpPr>
          <p:spPr bwMode="auto">
            <a:xfrm>
              <a:off x="5940152" y="1439667"/>
              <a:ext cx="381515"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buFontTx/>
                <a:buNone/>
              </a:pPr>
              <a:r>
                <a:rPr lang="en-US" altLang="zh-CN" sz="1200" b="1" dirty="0">
                  <a:solidFill>
                    <a:srgbClr val="11576A"/>
                  </a:solidFill>
                  <a:latin typeface="微软雅黑" pitchFamily="34" charset="-122"/>
                  <a:ea typeface="微软雅黑" pitchFamily="34" charset="-122"/>
                  <a:sym typeface="MS PGothic" charset="0"/>
                </a:rPr>
                <a:t>2</a:t>
              </a:r>
              <a:r>
                <a:rPr lang="en-US" altLang="zh-CN" sz="1200" b="1" baseline="30000" dirty="0">
                  <a:solidFill>
                    <a:srgbClr val="11576A"/>
                  </a:solidFill>
                  <a:latin typeface="微软雅黑" pitchFamily="34" charset="-122"/>
                  <a:ea typeface="微软雅黑" pitchFamily="34" charset="-122"/>
                  <a:sym typeface="MS PGothic" charset="0"/>
                </a:rPr>
                <a:t>32</a:t>
              </a:r>
              <a:r>
                <a:rPr lang="en-US" altLang="zh-CN" sz="1200" b="1" dirty="0">
                  <a:solidFill>
                    <a:srgbClr val="11576A"/>
                  </a:solidFill>
                  <a:latin typeface="微软雅黑" pitchFamily="34" charset="-122"/>
                  <a:ea typeface="微软雅黑" pitchFamily="34" charset="-122"/>
                  <a:sym typeface="MS PGothic" charset="0"/>
                </a:rPr>
                <a:t>-1</a:t>
              </a:r>
              <a:endParaRPr lang="en-US" altLang="zh-CN" b="1" dirty="0">
                <a:solidFill>
                  <a:srgbClr val="11576A"/>
                </a:solidFill>
                <a:latin typeface="微软雅黑" pitchFamily="34" charset="-122"/>
                <a:ea typeface="微软雅黑" pitchFamily="34" charset="-122"/>
                <a:cs typeface="MS PGothic" charset="0"/>
                <a:sym typeface="MS PGothic" charset="0"/>
              </a:endParaRPr>
            </a:p>
          </p:txBody>
        </p:sp>
        <p:sp>
          <p:nvSpPr>
            <p:cNvPr id="87" name="Rectangle 65"/>
            <p:cNvSpPr>
              <a:spLocks/>
            </p:cNvSpPr>
            <p:nvPr/>
          </p:nvSpPr>
          <p:spPr bwMode="auto">
            <a:xfrm>
              <a:off x="1767489" y="1606069"/>
              <a:ext cx="4162281" cy="112494"/>
            </a:xfrm>
            <a:prstGeom prst="rect">
              <a:avLst/>
            </a:prstGeom>
            <a:gradFill>
              <a:gsLst>
                <a:gs pos="100000">
                  <a:srgbClr val="007C8B"/>
                </a:gs>
                <a:gs pos="0">
                  <a:srgbClr val="0EB1C8"/>
                </a:gs>
                <a:gs pos="100000">
                  <a:schemeClr val="accent1">
                    <a:tint val="23500"/>
                    <a:satMod val="160000"/>
                  </a:schemeClr>
                </a:gs>
              </a:gsLst>
              <a:lin ang="5400000" scaled="0"/>
            </a:gradFill>
            <a:ln w="12700" cmpd="sng">
              <a:noFill/>
              <a:miter lim="800000"/>
              <a:headEnd/>
              <a:tailEnd/>
            </a:ln>
            <a:effectLst/>
          </p:spPr>
          <p:txBody>
            <a:bodyPr/>
            <a:lstStyle/>
            <a:p>
              <a:pPr>
                <a:buFontTx/>
                <a:buNone/>
              </a:pPr>
              <a:endParaRPr lang="zh-CN" altLang="en-US">
                <a:solidFill>
                  <a:srgbClr val="000099"/>
                </a:solidFill>
                <a:sym typeface="MS PGothic" charset="0"/>
              </a:endParaRPr>
            </a:p>
          </p:txBody>
        </p:sp>
        <p:sp>
          <p:nvSpPr>
            <p:cNvPr id="90" name="Rectangle 68"/>
            <p:cNvSpPr>
              <a:spLocks/>
            </p:cNvSpPr>
            <p:nvPr/>
          </p:nvSpPr>
          <p:spPr bwMode="auto">
            <a:xfrm>
              <a:off x="1767489" y="2056045"/>
              <a:ext cx="4162281" cy="112494"/>
            </a:xfrm>
            <a:prstGeom prst="rect">
              <a:avLst/>
            </a:prstGeom>
            <a:gradFill>
              <a:gsLst>
                <a:gs pos="100000">
                  <a:srgbClr val="007C8B"/>
                </a:gs>
                <a:gs pos="0">
                  <a:srgbClr val="0EB1C8"/>
                </a:gs>
                <a:gs pos="100000">
                  <a:schemeClr val="accent1">
                    <a:tint val="23500"/>
                    <a:satMod val="160000"/>
                  </a:schemeClr>
                </a:gs>
              </a:gsLst>
              <a:lin ang="5400000" scaled="0"/>
            </a:gradFill>
            <a:ln w="12700" cmpd="sng">
              <a:noFill/>
              <a:miter lim="800000"/>
              <a:headEnd/>
              <a:tailEnd/>
            </a:ln>
            <a:effectLst/>
          </p:spPr>
          <p:txBody>
            <a:bodyPr/>
            <a:lstStyle/>
            <a:p>
              <a:pPr>
                <a:buFontTx/>
                <a:buNone/>
              </a:pPr>
              <a:endParaRPr lang="zh-CN" altLang="en-US">
                <a:solidFill>
                  <a:srgbClr val="000099"/>
                </a:solidFill>
                <a:sym typeface="MS PGothic" charset="0"/>
              </a:endParaRPr>
            </a:p>
          </p:txBody>
        </p:sp>
        <p:sp>
          <p:nvSpPr>
            <p:cNvPr id="91" name="Rectangle 69"/>
            <p:cNvSpPr>
              <a:spLocks/>
            </p:cNvSpPr>
            <p:nvPr/>
          </p:nvSpPr>
          <p:spPr bwMode="auto">
            <a:xfrm>
              <a:off x="1767489" y="2506021"/>
              <a:ext cx="4162281" cy="112494"/>
            </a:xfrm>
            <a:prstGeom prst="rect">
              <a:avLst/>
            </a:prstGeom>
            <a:gradFill>
              <a:gsLst>
                <a:gs pos="100000">
                  <a:srgbClr val="007C8B"/>
                </a:gs>
                <a:gs pos="0">
                  <a:srgbClr val="0EB1C8"/>
                </a:gs>
                <a:gs pos="100000">
                  <a:schemeClr val="accent1">
                    <a:tint val="23500"/>
                    <a:satMod val="160000"/>
                  </a:schemeClr>
                </a:gs>
              </a:gsLst>
              <a:lin ang="5400000" scaled="0"/>
            </a:gradFill>
            <a:ln w="12700" cmpd="sng">
              <a:noFill/>
              <a:miter lim="800000"/>
              <a:headEnd/>
              <a:tailEnd/>
            </a:ln>
            <a:effectLst/>
          </p:spPr>
          <p:txBody>
            <a:bodyPr/>
            <a:lstStyle/>
            <a:p>
              <a:pPr>
                <a:buFontTx/>
                <a:buNone/>
              </a:pPr>
              <a:endParaRPr lang="zh-CN" altLang="en-US">
                <a:solidFill>
                  <a:srgbClr val="000099"/>
                </a:solidFill>
                <a:sym typeface="MS PGothic" charset="0"/>
              </a:endParaRPr>
            </a:p>
          </p:txBody>
        </p:sp>
        <p:sp>
          <p:nvSpPr>
            <p:cNvPr id="92" name="Rectangle 70"/>
            <p:cNvSpPr>
              <a:spLocks/>
            </p:cNvSpPr>
            <p:nvPr/>
          </p:nvSpPr>
          <p:spPr bwMode="auto">
            <a:xfrm>
              <a:off x="1767489" y="2955998"/>
              <a:ext cx="4162281" cy="112494"/>
            </a:xfrm>
            <a:prstGeom prst="rect">
              <a:avLst/>
            </a:prstGeom>
            <a:gradFill>
              <a:gsLst>
                <a:gs pos="100000">
                  <a:srgbClr val="007C8B"/>
                </a:gs>
                <a:gs pos="0">
                  <a:srgbClr val="0EB1C8"/>
                </a:gs>
                <a:gs pos="100000">
                  <a:schemeClr val="accent1">
                    <a:tint val="23500"/>
                    <a:satMod val="160000"/>
                  </a:schemeClr>
                </a:gs>
              </a:gsLst>
              <a:lin ang="5400000" scaled="0"/>
            </a:gradFill>
            <a:ln w="12700" cmpd="sng">
              <a:noFill/>
              <a:miter lim="800000"/>
              <a:headEnd/>
              <a:tailEnd/>
            </a:ln>
            <a:effectLst/>
          </p:spPr>
          <p:txBody>
            <a:bodyPr/>
            <a:lstStyle/>
            <a:p>
              <a:pPr>
                <a:buFontTx/>
                <a:buNone/>
              </a:pPr>
              <a:endParaRPr lang="zh-CN" altLang="en-US">
                <a:solidFill>
                  <a:srgbClr val="000099"/>
                </a:solidFill>
                <a:sym typeface="MS PGothic" charset="0"/>
              </a:endParaRPr>
            </a:p>
          </p:txBody>
        </p:sp>
        <p:sp>
          <p:nvSpPr>
            <p:cNvPr id="94" name="TextBox 72"/>
            <p:cNvSpPr>
              <a:spLocks noChangeArrowheads="1"/>
            </p:cNvSpPr>
            <p:nvPr/>
          </p:nvSpPr>
          <p:spPr bwMode="auto">
            <a:xfrm>
              <a:off x="5929769" y="1889635"/>
              <a:ext cx="381515"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buFontTx/>
                <a:buNone/>
              </a:pPr>
              <a:r>
                <a:rPr lang="en-US" altLang="zh-CN" sz="1200" b="1" dirty="0">
                  <a:solidFill>
                    <a:srgbClr val="11576A"/>
                  </a:solidFill>
                  <a:latin typeface="微软雅黑" pitchFamily="34" charset="-122"/>
                  <a:ea typeface="微软雅黑" pitchFamily="34" charset="-122"/>
                  <a:sym typeface="MS PGothic" charset="0"/>
                </a:rPr>
                <a:t>2</a:t>
              </a:r>
              <a:r>
                <a:rPr lang="en-US" altLang="zh-CN" sz="1200" b="1" baseline="30000" dirty="0">
                  <a:solidFill>
                    <a:srgbClr val="11576A"/>
                  </a:solidFill>
                  <a:latin typeface="微软雅黑" pitchFamily="34" charset="-122"/>
                  <a:ea typeface="微软雅黑" pitchFamily="34" charset="-122"/>
                  <a:sym typeface="MS PGothic" charset="0"/>
                </a:rPr>
                <a:t>32</a:t>
              </a:r>
              <a:r>
                <a:rPr lang="en-US" altLang="zh-CN" sz="1200" b="1" dirty="0">
                  <a:solidFill>
                    <a:srgbClr val="11576A"/>
                  </a:solidFill>
                  <a:latin typeface="微软雅黑" pitchFamily="34" charset="-122"/>
                  <a:ea typeface="微软雅黑" pitchFamily="34" charset="-122"/>
                  <a:sym typeface="MS PGothic" charset="0"/>
                </a:rPr>
                <a:t>-1</a:t>
              </a:r>
              <a:endParaRPr lang="en-US" altLang="zh-CN" sz="1200" b="1" dirty="0">
                <a:solidFill>
                  <a:srgbClr val="11576A"/>
                </a:solidFill>
                <a:latin typeface="微软雅黑" pitchFamily="34" charset="-122"/>
                <a:ea typeface="微软雅黑" pitchFamily="34" charset="-122"/>
                <a:cs typeface="MS PGothic" charset="0"/>
                <a:sym typeface="MS PGothic" charset="0"/>
              </a:endParaRPr>
            </a:p>
          </p:txBody>
        </p:sp>
        <p:sp>
          <p:nvSpPr>
            <p:cNvPr id="96" name="TextBox 74"/>
            <p:cNvSpPr>
              <a:spLocks noChangeArrowheads="1"/>
            </p:cNvSpPr>
            <p:nvPr/>
          </p:nvSpPr>
          <p:spPr bwMode="auto">
            <a:xfrm>
              <a:off x="5929769" y="2339611"/>
              <a:ext cx="381515"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buFontTx/>
                <a:buNone/>
              </a:pPr>
              <a:r>
                <a:rPr lang="en-US" altLang="zh-CN" sz="1200" b="1" dirty="0">
                  <a:solidFill>
                    <a:srgbClr val="11576A"/>
                  </a:solidFill>
                  <a:latin typeface="微软雅黑" pitchFamily="34" charset="-122"/>
                  <a:ea typeface="微软雅黑" pitchFamily="34" charset="-122"/>
                  <a:sym typeface="MS PGothic" charset="0"/>
                </a:rPr>
                <a:t>2</a:t>
              </a:r>
              <a:r>
                <a:rPr lang="en-US" altLang="zh-CN" sz="1200" b="1" baseline="30000" dirty="0">
                  <a:solidFill>
                    <a:srgbClr val="11576A"/>
                  </a:solidFill>
                  <a:latin typeface="微软雅黑" pitchFamily="34" charset="-122"/>
                  <a:ea typeface="微软雅黑" pitchFamily="34" charset="-122"/>
                  <a:sym typeface="MS PGothic" charset="0"/>
                </a:rPr>
                <a:t>32</a:t>
              </a:r>
              <a:r>
                <a:rPr lang="en-US" altLang="zh-CN" sz="1200" b="1" dirty="0">
                  <a:solidFill>
                    <a:srgbClr val="11576A"/>
                  </a:solidFill>
                  <a:latin typeface="微软雅黑" pitchFamily="34" charset="-122"/>
                  <a:ea typeface="微软雅黑" pitchFamily="34" charset="-122"/>
                  <a:sym typeface="MS PGothic" charset="0"/>
                </a:rPr>
                <a:t>-1</a:t>
              </a:r>
              <a:endParaRPr lang="en-US" altLang="zh-CN" sz="1200" b="1" dirty="0">
                <a:solidFill>
                  <a:srgbClr val="11576A"/>
                </a:solidFill>
                <a:latin typeface="微软雅黑" pitchFamily="34" charset="-122"/>
                <a:ea typeface="微软雅黑" pitchFamily="34" charset="-122"/>
                <a:cs typeface="MS PGothic" charset="0"/>
                <a:sym typeface="MS PGothic" charset="0"/>
              </a:endParaRPr>
            </a:p>
          </p:txBody>
        </p:sp>
        <p:sp>
          <p:nvSpPr>
            <p:cNvPr id="98" name="TextBox 76"/>
            <p:cNvSpPr>
              <a:spLocks noChangeArrowheads="1"/>
            </p:cNvSpPr>
            <p:nvPr/>
          </p:nvSpPr>
          <p:spPr bwMode="auto">
            <a:xfrm>
              <a:off x="5930942" y="2789587"/>
              <a:ext cx="381515"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buFontTx/>
                <a:buNone/>
              </a:pPr>
              <a:r>
                <a:rPr lang="en-US" altLang="zh-CN" sz="1200" b="1" dirty="0">
                  <a:solidFill>
                    <a:srgbClr val="11576A"/>
                  </a:solidFill>
                  <a:latin typeface="微软雅黑" pitchFamily="34" charset="-122"/>
                  <a:ea typeface="微软雅黑" pitchFamily="34" charset="-122"/>
                  <a:sym typeface="MS PGothic" charset="0"/>
                </a:rPr>
                <a:t>2</a:t>
              </a:r>
              <a:r>
                <a:rPr lang="en-US" altLang="zh-CN" sz="1200" b="1" baseline="30000" dirty="0">
                  <a:solidFill>
                    <a:srgbClr val="11576A"/>
                  </a:solidFill>
                  <a:latin typeface="微软雅黑" pitchFamily="34" charset="-122"/>
                  <a:ea typeface="微软雅黑" pitchFamily="34" charset="-122"/>
                  <a:sym typeface="MS PGothic" charset="0"/>
                </a:rPr>
                <a:t>32</a:t>
              </a:r>
              <a:r>
                <a:rPr lang="en-US" altLang="zh-CN" sz="1200" b="1" dirty="0">
                  <a:solidFill>
                    <a:srgbClr val="11576A"/>
                  </a:solidFill>
                  <a:latin typeface="微软雅黑" pitchFamily="34" charset="-122"/>
                  <a:ea typeface="微软雅黑" pitchFamily="34" charset="-122"/>
                  <a:sym typeface="MS PGothic" charset="0"/>
                </a:rPr>
                <a:t>-1</a:t>
              </a:r>
              <a:endParaRPr lang="en-US" altLang="zh-CN" sz="1200" b="1" dirty="0">
                <a:solidFill>
                  <a:srgbClr val="11576A"/>
                </a:solidFill>
                <a:latin typeface="微软雅黑" pitchFamily="34" charset="-122"/>
                <a:ea typeface="微软雅黑" pitchFamily="34" charset="-122"/>
                <a:cs typeface="MS PGothic" charset="0"/>
                <a:sym typeface="MS PGothic" charset="0"/>
              </a:endParaRPr>
            </a:p>
          </p:txBody>
        </p:sp>
        <p:sp>
          <p:nvSpPr>
            <p:cNvPr id="138" name="TextBox 67"/>
            <p:cNvSpPr>
              <a:spLocks noChangeArrowheads="1"/>
            </p:cNvSpPr>
            <p:nvPr/>
          </p:nvSpPr>
          <p:spPr bwMode="auto">
            <a:xfrm>
              <a:off x="1785918" y="1439667"/>
              <a:ext cx="94578"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buFontTx/>
                <a:buNone/>
              </a:pPr>
              <a:r>
                <a:rPr lang="en-US" altLang="zh-CN" sz="1200" b="1" dirty="0">
                  <a:solidFill>
                    <a:srgbClr val="11576A"/>
                  </a:solidFill>
                  <a:latin typeface="微软雅黑" pitchFamily="34" charset="-122"/>
                  <a:ea typeface="微软雅黑" pitchFamily="34" charset="-122"/>
                  <a:cs typeface="MS PGothic" charset="0"/>
                  <a:sym typeface="MS PGothic" charset="0"/>
                </a:rPr>
                <a:t>0</a:t>
              </a:r>
              <a:endParaRPr lang="en-US" altLang="zh-CN" b="1" dirty="0">
                <a:solidFill>
                  <a:srgbClr val="11576A"/>
                </a:solidFill>
                <a:latin typeface="微软雅黑" pitchFamily="34" charset="-122"/>
                <a:ea typeface="微软雅黑" pitchFamily="34" charset="-122"/>
                <a:cs typeface="MS PGothic" charset="0"/>
                <a:sym typeface="MS PGothic" charset="0"/>
              </a:endParaRPr>
            </a:p>
          </p:txBody>
        </p:sp>
        <p:sp>
          <p:nvSpPr>
            <p:cNvPr id="139" name="TextBox 72"/>
            <p:cNvSpPr>
              <a:spLocks noChangeArrowheads="1"/>
            </p:cNvSpPr>
            <p:nvPr/>
          </p:nvSpPr>
          <p:spPr bwMode="auto">
            <a:xfrm>
              <a:off x="1785918" y="1897255"/>
              <a:ext cx="94578"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buFontTx/>
                <a:buNone/>
              </a:pPr>
              <a:r>
                <a:rPr lang="en-US" altLang="zh-CN" sz="1200" b="1" dirty="0">
                  <a:solidFill>
                    <a:srgbClr val="11576A"/>
                  </a:solidFill>
                  <a:latin typeface="微软雅黑" pitchFamily="34" charset="-122"/>
                  <a:ea typeface="微软雅黑" pitchFamily="34" charset="-122"/>
                  <a:sym typeface="MS PGothic" charset="0"/>
                </a:rPr>
                <a:t>0</a:t>
              </a:r>
              <a:endParaRPr lang="en-US" altLang="zh-CN" b="1" dirty="0">
                <a:solidFill>
                  <a:srgbClr val="11576A"/>
                </a:solidFill>
                <a:latin typeface="微软雅黑" pitchFamily="34" charset="-122"/>
                <a:ea typeface="微软雅黑" pitchFamily="34" charset="-122"/>
                <a:cs typeface="MS PGothic" charset="0"/>
                <a:sym typeface="MS PGothic" charset="0"/>
              </a:endParaRPr>
            </a:p>
          </p:txBody>
        </p:sp>
        <p:sp>
          <p:nvSpPr>
            <p:cNvPr id="140" name="TextBox 74"/>
            <p:cNvSpPr>
              <a:spLocks noChangeArrowheads="1"/>
            </p:cNvSpPr>
            <p:nvPr/>
          </p:nvSpPr>
          <p:spPr bwMode="auto">
            <a:xfrm>
              <a:off x="1785918" y="2347231"/>
              <a:ext cx="94578"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buFontTx/>
                <a:buNone/>
              </a:pPr>
              <a:r>
                <a:rPr lang="en-US" altLang="zh-CN" sz="1200" b="1" dirty="0">
                  <a:solidFill>
                    <a:srgbClr val="11576A"/>
                  </a:solidFill>
                  <a:latin typeface="微软雅黑" pitchFamily="34" charset="-122"/>
                  <a:ea typeface="微软雅黑" pitchFamily="34" charset="-122"/>
                  <a:sym typeface="MS PGothic" charset="0"/>
                </a:rPr>
                <a:t>0</a:t>
              </a:r>
              <a:endParaRPr lang="en-US" altLang="zh-CN" b="1" dirty="0">
                <a:solidFill>
                  <a:srgbClr val="11576A"/>
                </a:solidFill>
                <a:latin typeface="微软雅黑" pitchFamily="34" charset="-122"/>
                <a:ea typeface="微软雅黑" pitchFamily="34" charset="-122"/>
                <a:cs typeface="MS PGothic" charset="0"/>
                <a:sym typeface="MS PGothic" charset="0"/>
              </a:endParaRPr>
            </a:p>
          </p:txBody>
        </p:sp>
        <p:sp>
          <p:nvSpPr>
            <p:cNvPr id="141" name="TextBox 76"/>
            <p:cNvSpPr>
              <a:spLocks noChangeArrowheads="1"/>
            </p:cNvSpPr>
            <p:nvPr/>
          </p:nvSpPr>
          <p:spPr bwMode="auto">
            <a:xfrm>
              <a:off x="1787091" y="2797207"/>
              <a:ext cx="94578"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buFontTx/>
                <a:buNone/>
              </a:pPr>
              <a:r>
                <a:rPr lang="en-US" altLang="zh-CN" sz="1200" b="1" dirty="0">
                  <a:solidFill>
                    <a:srgbClr val="11576A"/>
                  </a:solidFill>
                  <a:latin typeface="微软雅黑" pitchFamily="34" charset="-122"/>
                  <a:ea typeface="微软雅黑" pitchFamily="34" charset="-122"/>
                  <a:sym typeface="MS PGothic" charset="0"/>
                </a:rPr>
                <a:t>0</a:t>
              </a:r>
              <a:endParaRPr lang="en-US" altLang="zh-CN" b="1" dirty="0">
                <a:solidFill>
                  <a:srgbClr val="11576A"/>
                </a:solidFill>
                <a:latin typeface="微软雅黑" pitchFamily="34" charset="-122"/>
                <a:ea typeface="微软雅黑" pitchFamily="34" charset="-122"/>
                <a:cs typeface="MS PGothic" charset="0"/>
                <a:sym typeface="MS PGothic" charset="0"/>
              </a:endParaRPr>
            </a:p>
          </p:txBody>
        </p:sp>
        <p:sp>
          <p:nvSpPr>
            <p:cNvPr id="143" name="TextBox 67"/>
            <p:cNvSpPr>
              <a:spLocks noChangeArrowheads="1"/>
            </p:cNvSpPr>
            <p:nvPr/>
          </p:nvSpPr>
          <p:spPr bwMode="auto">
            <a:xfrm>
              <a:off x="994403" y="1491630"/>
              <a:ext cx="285752"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a:buFontTx/>
                <a:buNone/>
              </a:pPr>
              <a:r>
                <a:rPr lang="en-US" altLang="zh-CN" sz="1600" b="1" dirty="0">
                  <a:solidFill>
                    <a:srgbClr val="11576A"/>
                  </a:solidFill>
                  <a:latin typeface="微软雅黑" pitchFamily="34" charset="-122"/>
                  <a:ea typeface="微软雅黑" pitchFamily="34" charset="-122"/>
                  <a:cs typeface="MS PGothic" charset="0"/>
                  <a:sym typeface="MS PGothic" charset="0"/>
                </a:rPr>
                <a:t>P1</a:t>
              </a:r>
            </a:p>
          </p:txBody>
        </p:sp>
        <p:sp>
          <p:nvSpPr>
            <p:cNvPr id="144" name="TextBox 67"/>
            <p:cNvSpPr>
              <a:spLocks noChangeArrowheads="1"/>
            </p:cNvSpPr>
            <p:nvPr/>
          </p:nvSpPr>
          <p:spPr bwMode="auto">
            <a:xfrm>
              <a:off x="994403" y="1952165"/>
              <a:ext cx="285752"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a:buFontTx/>
                <a:buNone/>
              </a:pPr>
              <a:r>
                <a:rPr lang="en-US" altLang="zh-CN" sz="1600" b="1" dirty="0">
                  <a:solidFill>
                    <a:srgbClr val="11576A"/>
                  </a:solidFill>
                  <a:latin typeface="微软雅黑" pitchFamily="34" charset="-122"/>
                  <a:ea typeface="微软雅黑" pitchFamily="34" charset="-122"/>
                  <a:cs typeface="MS PGothic" charset="0"/>
                  <a:sym typeface="MS PGothic" charset="0"/>
                </a:rPr>
                <a:t>P2</a:t>
              </a:r>
            </a:p>
          </p:txBody>
        </p:sp>
        <p:sp>
          <p:nvSpPr>
            <p:cNvPr id="145" name="TextBox 67"/>
            <p:cNvSpPr>
              <a:spLocks noChangeArrowheads="1"/>
            </p:cNvSpPr>
            <p:nvPr/>
          </p:nvSpPr>
          <p:spPr bwMode="auto">
            <a:xfrm>
              <a:off x="994403" y="2452231"/>
              <a:ext cx="285752"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a:buFontTx/>
                <a:buNone/>
              </a:pPr>
              <a:r>
                <a:rPr lang="en-US" altLang="zh-CN" sz="1600" b="1" dirty="0">
                  <a:solidFill>
                    <a:srgbClr val="11576A"/>
                  </a:solidFill>
                  <a:latin typeface="微软雅黑" pitchFamily="34" charset="-122"/>
                  <a:ea typeface="微软雅黑" pitchFamily="34" charset="-122"/>
                  <a:cs typeface="MS PGothic" charset="0"/>
                  <a:sym typeface="MS PGothic" charset="0"/>
                </a:rPr>
                <a:t>P3</a:t>
              </a:r>
            </a:p>
          </p:txBody>
        </p:sp>
        <p:sp>
          <p:nvSpPr>
            <p:cNvPr id="146" name="TextBox 67"/>
            <p:cNvSpPr>
              <a:spLocks noChangeArrowheads="1"/>
            </p:cNvSpPr>
            <p:nvPr/>
          </p:nvSpPr>
          <p:spPr bwMode="auto">
            <a:xfrm>
              <a:off x="994403" y="2898957"/>
              <a:ext cx="857256"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a:buFontTx/>
                <a:buNone/>
              </a:pPr>
              <a:r>
                <a:rPr lang="zh-CN" altLang="en-US" sz="1600" b="1" dirty="0">
                  <a:solidFill>
                    <a:srgbClr val="11576A"/>
                  </a:solidFill>
                  <a:latin typeface="微软雅黑" pitchFamily="34" charset="-122"/>
                  <a:ea typeface="微软雅黑" pitchFamily="34" charset="-122"/>
                  <a:cs typeface="MS PGothic" charset="0"/>
                  <a:sym typeface="MS PGothic" charset="0"/>
                </a:rPr>
                <a:t>内核</a:t>
              </a:r>
              <a:endParaRPr lang="en-US" altLang="zh-CN" sz="1600" b="1" dirty="0">
                <a:solidFill>
                  <a:srgbClr val="11576A"/>
                </a:solidFill>
                <a:latin typeface="微软雅黑" pitchFamily="34" charset="-122"/>
                <a:ea typeface="微软雅黑" pitchFamily="34" charset="-122"/>
                <a:cs typeface="MS PGothic" charset="0"/>
                <a:sym typeface="MS PGothic" charset="0"/>
              </a:endParaRPr>
            </a:p>
          </p:txBody>
        </p:sp>
      </p:grpSp>
      <p:sp>
        <p:nvSpPr>
          <p:cNvPr id="7" name="TextBox 80"/>
          <p:cNvSpPr txBox="1"/>
          <p:nvPr/>
        </p:nvSpPr>
        <p:spPr>
          <a:xfrm>
            <a:off x="2804711" y="214296"/>
            <a:ext cx="3878172" cy="553998"/>
          </a:xfrm>
          <a:prstGeom prst="rect">
            <a:avLst/>
          </a:prstGeom>
          <a:noFill/>
        </p:spPr>
        <p:txBody>
          <a:bodyPr wrap="square" rtlCol="0">
            <a:spAutoFit/>
          </a:bodyPr>
          <a:lstStyle/>
          <a:p>
            <a:pPr>
              <a:buFontTx/>
              <a:buNone/>
            </a:pPr>
            <a:r>
              <a:rPr lang="zh-CN" altLang="en-US" sz="3000" b="1" dirty="0">
                <a:solidFill>
                  <a:srgbClr val="11576A"/>
                </a:solidFill>
                <a:latin typeface="微软雅黑" pitchFamily="34" charset="-122"/>
                <a:ea typeface="微软雅黑" pitchFamily="34" charset="-122"/>
                <a:sym typeface="MS PGothic" charset="0"/>
              </a:rPr>
              <a:t>操作系统的存储抽象</a:t>
            </a:r>
          </a:p>
        </p:txBody>
      </p:sp>
      <p:grpSp>
        <p:nvGrpSpPr>
          <p:cNvPr id="4" name="组合 3"/>
          <p:cNvGrpSpPr/>
          <p:nvPr/>
        </p:nvGrpSpPr>
        <p:grpSpPr>
          <a:xfrm>
            <a:off x="1767489" y="1606069"/>
            <a:ext cx="4668504" cy="2306129"/>
            <a:chOff x="1767489" y="1606069"/>
            <a:chExt cx="4668504" cy="2306129"/>
          </a:xfrm>
        </p:grpSpPr>
        <p:grpSp>
          <p:nvGrpSpPr>
            <p:cNvPr id="3" name="组合 2"/>
            <p:cNvGrpSpPr/>
            <p:nvPr/>
          </p:nvGrpSpPr>
          <p:grpSpPr>
            <a:xfrm>
              <a:off x="1767489" y="1606069"/>
              <a:ext cx="3824798" cy="1462423"/>
              <a:chOff x="1767489" y="1606069"/>
              <a:chExt cx="3824798" cy="1462423"/>
            </a:xfrm>
          </p:grpSpPr>
          <p:sp>
            <p:nvSpPr>
              <p:cNvPr id="103" name="Rectangle 84"/>
              <p:cNvSpPr>
                <a:spLocks noChangeArrowheads="1"/>
              </p:cNvSpPr>
              <p:nvPr/>
            </p:nvSpPr>
            <p:spPr bwMode="auto">
              <a:xfrm>
                <a:off x="1767489" y="1606069"/>
                <a:ext cx="281235" cy="112494"/>
              </a:xfrm>
              <a:prstGeom prst="rect">
                <a:avLst/>
              </a:prstGeom>
              <a:gradFill>
                <a:gsLst>
                  <a:gs pos="100000">
                    <a:srgbClr val="031634"/>
                  </a:gs>
                  <a:gs pos="0">
                    <a:srgbClr val="0093DD"/>
                  </a:gs>
                  <a:gs pos="100000">
                    <a:schemeClr val="accent1">
                      <a:tint val="23500"/>
                      <a:satMod val="160000"/>
                    </a:schemeClr>
                  </a:gs>
                </a:gsLst>
                <a:lin ang="5400000" scaled="0"/>
              </a:gradFill>
              <a:ln>
                <a:noFill/>
              </a:ln>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buFontTx/>
                  <a:buNone/>
                </a:pPr>
                <a:endParaRPr lang="zh-CN" altLang="en-US">
                  <a:solidFill>
                    <a:srgbClr val="000099"/>
                  </a:solidFill>
                  <a:sym typeface="Times" charset="0"/>
                </a:endParaRPr>
              </a:p>
            </p:txBody>
          </p:sp>
          <p:sp>
            <p:nvSpPr>
              <p:cNvPr id="104" name="Rectangle 85"/>
              <p:cNvSpPr>
                <a:spLocks noChangeArrowheads="1"/>
              </p:cNvSpPr>
              <p:nvPr/>
            </p:nvSpPr>
            <p:spPr bwMode="auto">
              <a:xfrm>
                <a:off x="2948676" y="1606069"/>
                <a:ext cx="168741" cy="112494"/>
              </a:xfrm>
              <a:prstGeom prst="rect">
                <a:avLst/>
              </a:prstGeom>
              <a:gradFill>
                <a:gsLst>
                  <a:gs pos="100000">
                    <a:srgbClr val="031634"/>
                  </a:gs>
                  <a:gs pos="0">
                    <a:srgbClr val="0093DD"/>
                  </a:gs>
                  <a:gs pos="100000">
                    <a:schemeClr val="accent1">
                      <a:tint val="23500"/>
                      <a:satMod val="160000"/>
                    </a:schemeClr>
                  </a:gs>
                </a:gsLst>
                <a:lin ang="5400000" scaled="0"/>
              </a:gradFill>
              <a:ln>
                <a:noFill/>
              </a:ln>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buFontTx/>
                  <a:buNone/>
                </a:pPr>
                <a:endParaRPr lang="zh-CN" altLang="en-US">
                  <a:solidFill>
                    <a:srgbClr val="000099"/>
                  </a:solidFill>
                  <a:sym typeface="Times" charset="0"/>
                </a:endParaRPr>
              </a:p>
            </p:txBody>
          </p:sp>
          <p:sp>
            <p:nvSpPr>
              <p:cNvPr id="105" name="Rectangle 86"/>
              <p:cNvSpPr>
                <a:spLocks noChangeArrowheads="1"/>
              </p:cNvSpPr>
              <p:nvPr/>
            </p:nvSpPr>
            <p:spPr bwMode="auto">
              <a:xfrm>
                <a:off x="4129864" y="1606069"/>
                <a:ext cx="168741" cy="112494"/>
              </a:xfrm>
              <a:prstGeom prst="rect">
                <a:avLst/>
              </a:prstGeom>
              <a:gradFill>
                <a:gsLst>
                  <a:gs pos="100000">
                    <a:srgbClr val="339966"/>
                  </a:gs>
                  <a:gs pos="0">
                    <a:srgbClr val="99FFCC"/>
                  </a:gs>
                  <a:gs pos="100000">
                    <a:schemeClr val="accent1">
                      <a:tint val="23500"/>
                      <a:satMod val="160000"/>
                    </a:schemeClr>
                  </a:gs>
                </a:gsLst>
                <a:lin ang="5400000" scaled="0"/>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a:buFontTx/>
                  <a:buNone/>
                </a:pPr>
                <a:endParaRPr lang="zh-CN" altLang="en-US">
                  <a:solidFill>
                    <a:srgbClr val="000099"/>
                  </a:solidFill>
                  <a:sym typeface="Times" charset="0"/>
                </a:endParaRPr>
              </a:p>
            </p:txBody>
          </p:sp>
          <p:sp>
            <p:nvSpPr>
              <p:cNvPr id="106" name="Rectangle 87"/>
              <p:cNvSpPr>
                <a:spLocks noChangeArrowheads="1"/>
              </p:cNvSpPr>
              <p:nvPr/>
            </p:nvSpPr>
            <p:spPr bwMode="auto">
              <a:xfrm>
                <a:off x="5311052" y="1606069"/>
                <a:ext cx="281235" cy="112494"/>
              </a:xfrm>
              <a:prstGeom prst="rect">
                <a:avLst/>
              </a:prstGeom>
              <a:gradFill>
                <a:gsLst>
                  <a:gs pos="100000">
                    <a:srgbClr val="031634"/>
                  </a:gs>
                  <a:gs pos="0">
                    <a:srgbClr val="0093DD"/>
                  </a:gs>
                  <a:gs pos="100000">
                    <a:schemeClr val="accent1">
                      <a:tint val="23500"/>
                      <a:satMod val="160000"/>
                    </a:schemeClr>
                  </a:gs>
                </a:gsLst>
                <a:lin ang="5400000" scaled="0"/>
              </a:gradFill>
              <a:ln>
                <a:noFill/>
              </a:ln>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buFontTx/>
                  <a:buNone/>
                </a:pPr>
                <a:endParaRPr lang="zh-CN" altLang="en-US">
                  <a:solidFill>
                    <a:srgbClr val="000099"/>
                  </a:solidFill>
                  <a:sym typeface="Times" charset="0"/>
                </a:endParaRPr>
              </a:p>
            </p:txBody>
          </p:sp>
          <p:sp>
            <p:nvSpPr>
              <p:cNvPr id="107" name="Rectangle 88"/>
              <p:cNvSpPr>
                <a:spLocks noChangeArrowheads="1"/>
              </p:cNvSpPr>
              <p:nvPr/>
            </p:nvSpPr>
            <p:spPr bwMode="auto">
              <a:xfrm>
                <a:off x="1767489" y="2056045"/>
                <a:ext cx="506223" cy="112494"/>
              </a:xfrm>
              <a:prstGeom prst="rect">
                <a:avLst/>
              </a:prstGeom>
              <a:gradFill>
                <a:gsLst>
                  <a:gs pos="100000">
                    <a:srgbClr val="031634"/>
                  </a:gs>
                  <a:gs pos="0">
                    <a:srgbClr val="0093DD"/>
                  </a:gs>
                  <a:gs pos="100000">
                    <a:schemeClr val="accent1">
                      <a:tint val="23500"/>
                      <a:satMod val="160000"/>
                    </a:schemeClr>
                  </a:gs>
                </a:gsLst>
                <a:lin ang="5400000" scaled="0"/>
              </a:gradFill>
              <a:ln>
                <a:noFill/>
              </a:ln>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buFontTx/>
                  <a:buNone/>
                </a:pPr>
                <a:endParaRPr lang="zh-CN" altLang="en-US">
                  <a:solidFill>
                    <a:srgbClr val="000099"/>
                  </a:solidFill>
                  <a:sym typeface="Times" charset="0"/>
                </a:endParaRPr>
              </a:p>
            </p:txBody>
          </p:sp>
          <p:sp>
            <p:nvSpPr>
              <p:cNvPr id="108" name="Rectangle 89"/>
              <p:cNvSpPr>
                <a:spLocks noChangeArrowheads="1"/>
              </p:cNvSpPr>
              <p:nvPr/>
            </p:nvSpPr>
            <p:spPr bwMode="auto">
              <a:xfrm>
                <a:off x="3061170" y="2056045"/>
                <a:ext cx="281235" cy="112494"/>
              </a:xfrm>
              <a:prstGeom prst="rect">
                <a:avLst/>
              </a:prstGeom>
              <a:gradFill>
                <a:gsLst>
                  <a:gs pos="100000">
                    <a:srgbClr val="339966"/>
                  </a:gs>
                  <a:gs pos="0">
                    <a:srgbClr val="99FFCC"/>
                  </a:gs>
                  <a:gs pos="100000">
                    <a:schemeClr val="accent1">
                      <a:tint val="23500"/>
                      <a:satMod val="160000"/>
                    </a:schemeClr>
                  </a:gs>
                </a:gsLst>
                <a:lin ang="5400000" scaled="0"/>
              </a:gradFill>
              <a:ln>
                <a:noFill/>
              </a:ln>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buFontTx/>
                  <a:buNone/>
                </a:pPr>
                <a:endParaRPr lang="zh-CN" altLang="en-US">
                  <a:solidFill>
                    <a:srgbClr val="000099"/>
                  </a:solidFill>
                  <a:sym typeface="Times" charset="0"/>
                </a:endParaRPr>
              </a:p>
            </p:txBody>
          </p:sp>
          <p:sp>
            <p:nvSpPr>
              <p:cNvPr id="109" name="Rectangle 90"/>
              <p:cNvSpPr>
                <a:spLocks noChangeArrowheads="1"/>
              </p:cNvSpPr>
              <p:nvPr/>
            </p:nvSpPr>
            <p:spPr bwMode="auto">
              <a:xfrm>
                <a:off x="5311052" y="2506021"/>
                <a:ext cx="281235" cy="112494"/>
              </a:xfrm>
              <a:prstGeom prst="rect">
                <a:avLst/>
              </a:prstGeom>
              <a:gradFill>
                <a:gsLst>
                  <a:gs pos="100000">
                    <a:srgbClr val="031634"/>
                  </a:gs>
                  <a:gs pos="0">
                    <a:srgbClr val="0093DD"/>
                  </a:gs>
                  <a:gs pos="100000">
                    <a:schemeClr val="accent1">
                      <a:tint val="23500"/>
                      <a:satMod val="160000"/>
                    </a:schemeClr>
                  </a:gs>
                </a:gsLst>
                <a:lin ang="5400000" scaled="0"/>
              </a:gradFill>
              <a:ln>
                <a:noFill/>
              </a:ln>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buFontTx/>
                  <a:buNone/>
                </a:pPr>
                <a:endParaRPr lang="zh-CN" altLang="en-US">
                  <a:solidFill>
                    <a:srgbClr val="000099"/>
                  </a:solidFill>
                  <a:sym typeface="Times" charset="0"/>
                </a:endParaRPr>
              </a:p>
            </p:txBody>
          </p:sp>
          <p:sp>
            <p:nvSpPr>
              <p:cNvPr id="110" name="Rectangle 91"/>
              <p:cNvSpPr>
                <a:spLocks noChangeArrowheads="1"/>
              </p:cNvSpPr>
              <p:nvPr/>
            </p:nvSpPr>
            <p:spPr bwMode="auto">
              <a:xfrm>
                <a:off x="5311052" y="2056045"/>
                <a:ext cx="281235" cy="112494"/>
              </a:xfrm>
              <a:prstGeom prst="rect">
                <a:avLst/>
              </a:prstGeom>
              <a:gradFill>
                <a:gsLst>
                  <a:gs pos="100000">
                    <a:srgbClr val="031634"/>
                  </a:gs>
                  <a:gs pos="0">
                    <a:srgbClr val="0093DD"/>
                  </a:gs>
                  <a:gs pos="100000">
                    <a:schemeClr val="accent1">
                      <a:tint val="23500"/>
                      <a:satMod val="160000"/>
                    </a:schemeClr>
                  </a:gs>
                </a:gsLst>
                <a:lin ang="5400000" scaled="0"/>
              </a:gradFill>
              <a:ln>
                <a:noFill/>
              </a:ln>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buFontTx/>
                  <a:buNone/>
                </a:pPr>
                <a:endParaRPr lang="zh-CN" altLang="en-US">
                  <a:solidFill>
                    <a:srgbClr val="000099"/>
                  </a:solidFill>
                  <a:sym typeface="Times" charset="0"/>
                </a:endParaRPr>
              </a:p>
            </p:txBody>
          </p:sp>
          <p:sp>
            <p:nvSpPr>
              <p:cNvPr id="111" name="Rectangle 92"/>
              <p:cNvSpPr>
                <a:spLocks noChangeArrowheads="1"/>
              </p:cNvSpPr>
              <p:nvPr/>
            </p:nvSpPr>
            <p:spPr bwMode="auto">
              <a:xfrm>
                <a:off x="2048724" y="2506021"/>
                <a:ext cx="168741" cy="112494"/>
              </a:xfrm>
              <a:prstGeom prst="rect">
                <a:avLst/>
              </a:prstGeom>
              <a:gradFill>
                <a:gsLst>
                  <a:gs pos="100000">
                    <a:srgbClr val="031634"/>
                  </a:gs>
                  <a:gs pos="0">
                    <a:srgbClr val="0093DD"/>
                  </a:gs>
                  <a:gs pos="100000">
                    <a:schemeClr val="accent1">
                      <a:tint val="23500"/>
                      <a:satMod val="160000"/>
                    </a:schemeClr>
                  </a:gs>
                </a:gsLst>
                <a:lin ang="5400000" scaled="0"/>
              </a:gradFill>
              <a:ln>
                <a:noFill/>
              </a:ln>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buFontTx/>
                  <a:buNone/>
                </a:pPr>
                <a:endParaRPr lang="zh-CN" altLang="en-US">
                  <a:solidFill>
                    <a:srgbClr val="000099"/>
                  </a:solidFill>
                  <a:sym typeface="Times" charset="0"/>
                </a:endParaRPr>
              </a:p>
            </p:txBody>
          </p:sp>
          <p:sp>
            <p:nvSpPr>
              <p:cNvPr id="112" name="Rectangle 93"/>
              <p:cNvSpPr>
                <a:spLocks noChangeArrowheads="1"/>
              </p:cNvSpPr>
              <p:nvPr/>
            </p:nvSpPr>
            <p:spPr bwMode="auto">
              <a:xfrm>
                <a:off x="1767489" y="2955998"/>
                <a:ext cx="843706" cy="112494"/>
              </a:xfrm>
              <a:prstGeom prst="rect">
                <a:avLst/>
              </a:prstGeom>
              <a:gradFill>
                <a:gsLst>
                  <a:gs pos="100000">
                    <a:srgbClr val="031634"/>
                  </a:gs>
                  <a:gs pos="0">
                    <a:srgbClr val="0093DD"/>
                  </a:gs>
                  <a:gs pos="100000">
                    <a:schemeClr val="accent1">
                      <a:tint val="23500"/>
                      <a:satMod val="160000"/>
                    </a:schemeClr>
                  </a:gs>
                </a:gsLst>
                <a:lin ang="5400000" scaled="0"/>
              </a:gradFill>
              <a:ln>
                <a:noFill/>
              </a:ln>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buFontTx/>
                  <a:buNone/>
                </a:pPr>
                <a:endParaRPr lang="zh-CN" altLang="en-US">
                  <a:solidFill>
                    <a:srgbClr val="000099"/>
                  </a:solidFill>
                  <a:sym typeface="Times" charset="0"/>
                </a:endParaRPr>
              </a:p>
            </p:txBody>
          </p:sp>
          <p:sp>
            <p:nvSpPr>
              <p:cNvPr id="113" name="Rectangle 94"/>
              <p:cNvSpPr>
                <a:spLocks noChangeArrowheads="1"/>
              </p:cNvSpPr>
              <p:nvPr/>
            </p:nvSpPr>
            <p:spPr bwMode="auto">
              <a:xfrm>
                <a:off x="2948676" y="2955998"/>
                <a:ext cx="168741" cy="112494"/>
              </a:xfrm>
              <a:prstGeom prst="rect">
                <a:avLst/>
              </a:prstGeom>
              <a:gradFill>
                <a:gsLst>
                  <a:gs pos="100000">
                    <a:srgbClr val="031634"/>
                  </a:gs>
                  <a:gs pos="0">
                    <a:srgbClr val="0093DD"/>
                  </a:gs>
                  <a:gs pos="100000">
                    <a:schemeClr val="accent1">
                      <a:tint val="23500"/>
                      <a:satMod val="160000"/>
                    </a:schemeClr>
                  </a:gs>
                </a:gsLst>
                <a:lin ang="5400000" scaled="0"/>
              </a:gradFill>
              <a:ln>
                <a:noFill/>
              </a:ln>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buFontTx/>
                  <a:buNone/>
                </a:pPr>
                <a:endParaRPr lang="zh-CN" altLang="en-US">
                  <a:solidFill>
                    <a:srgbClr val="000099"/>
                  </a:solidFill>
                  <a:sym typeface="Times" charset="0"/>
                </a:endParaRPr>
              </a:p>
            </p:txBody>
          </p:sp>
          <p:sp>
            <p:nvSpPr>
              <p:cNvPr id="114" name="Rectangle 95"/>
              <p:cNvSpPr>
                <a:spLocks noChangeArrowheads="1"/>
              </p:cNvSpPr>
              <p:nvPr/>
            </p:nvSpPr>
            <p:spPr bwMode="auto">
              <a:xfrm>
                <a:off x="3848629" y="2506021"/>
                <a:ext cx="168741" cy="112494"/>
              </a:xfrm>
              <a:prstGeom prst="rect">
                <a:avLst/>
              </a:prstGeom>
              <a:gradFill>
                <a:gsLst>
                  <a:gs pos="100000">
                    <a:srgbClr val="339966"/>
                  </a:gs>
                  <a:gs pos="0">
                    <a:srgbClr val="99FFCC"/>
                  </a:gs>
                  <a:gs pos="100000">
                    <a:schemeClr val="accent1">
                      <a:tint val="23500"/>
                      <a:satMod val="160000"/>
                    </a:schemeClr>
                  </a:gs>
                </a:gsLst>
                <a:lin ang="5400000" scaled="0"/>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a:buFontTx/>
                  <a:buNone/>
                </a:pPr>
                <a:endParaRPr lang="zh-CN" altLang="en-US">
                  <a:solidFill>
                    <a:srgbClr val="000099"/>
                  </a:solidFill>
                  <a:sym typeface="Times" charset="0"/>
                </a:endParaRPr>
              </a:p>
            </p:txBody>
          </p:sp>
        </p:grpSp>
        <p:sp>
          <p:nvSpPr>
            <p:cNvPr id="115" name="Straight Connector 68"/>
            <p:cNvSpPr>
              <a:spLocks noChangeShapeType="1"/>
            </p:cNvSpPr>
            <p:nvPr/>
          </p:nvSpPr>
          <p:spPr bwMode="auto">
            <a:xfrm rot="16200000" flipH="1">
              <a:off x="1725303" y="1901366"/>
              <a:ext cx="2193635" cy="1828029"/>
            </a:xfrm>
            <a:prstGeom prst="line">
              <a:avLst/>
            </a:prstGeom>
            <a:noFill/>
            <a:ln w="28575" cmpd="sng">
              <a:solidFill>
                <a:srgbClr val="006699"/>
              </a:solidFill>
              <a:prstDash val="sysDot"/>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16" name="Straight Connector 68"/>
            <p:cNvSpPr>
              <a:spLocks noChangeShapeType="1"/>
            </p:cNvSpPr>
            <p:nvPr/>
          </p:nvSpPr>
          <p:spPr bwMode="auto">
            <a:xfrm rot="16200000" flipH="1">
              <a:off x="2765873" y="1985736"/>
              <a:ext cx="2193635" cy="1659288"/>
            </a:xfrm>
            <a:prstGeom prst="line">
              <a:avLst/>
            </a:prstGeom>
            <a:noFill/>
            <a:ln w="28575" cmpd="sng">
              <a:solidFill>
                <a:srgbClr val="006699"/>
              </a:solidFill>
              <a:prstDash val="sysDot"/>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17" name="Straight Connector 68"/>
            <p:cNvSpPr>
              <a:spLocks noChangeShapeType="1"/>
            </p:cNvSpPr>
            <p:nvPr/>
          </p:nvSpPr>
          <p:spPr bwMode="auto">
            <a:xfrm rot="16200000" flipH="1">
              <a:off x="4228296" y="1704501"/>
              <a:ext cx="2193635" cy="2221758"/>
            </a:xfrm>
            <a:prstGeom prst="line">
              <a:avLst/>
            </a:prstGeom>
            <a:noFill/>
            <a:ln w="28575" cmpd="sng">
              <a:solidFill>
                <a:srgbClr val="006699"/>
              </a:solidFill>
              <a:prstDash val="sysDot"/>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18" name="Straight Connector 68"/>
            <p:cNvSpPr>
              <a:spLocks noChangeShapeType="1"/>
            </p:cNvSpPr>
            <p:nvPr/>
          </p:nvSpPr>
          <p:spPr bwMode="auto">
            <a:xfrm rot="5400000">
              <a:off x="3722073" y="2182601"/>
              <a:ext cx="2193635" cy="1265558"/>
            </a:xfrm>
            <a:prstGeom prst="line">
              <a:avLst/>
            </a:prstGeom>
            <a:noFill/>
            <a:ln w="28575" cmpd="sng">
              <a:solidFill>
                <a:srgbClr val="006699"/>
              </a:solidFill>
              <a:prstDash val="sysDot"/>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19" name="Straight Connector 68"/>
            <p:cNvSpPr>
              <a:spLocks noChangeShapeType="1"/>
            </p:cNvSpPr>
            <p:nvPr/>
          </p:nvSpPr>
          <p:spPr bwMode="auto">
            <a:xfrm rot="5400000">
              <a:off x="3947061" y="2407589"/>
              <a:ext cx="1743658" cy="1265558"/>
            </a:xfrm>
            <a:prstGeom prst="line">
              <a:avLst/>
            </a:prstGeom>
            <a:noFill/>
            <a:ln w="28575" cmpd="sng">
              <a:solidFill>
                <a:srgbClr val="006699"/>
              </a:solidFill>
              <a:prstDash val="sysDot"/>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20" name="Straight Connector 68"/>
            <p:cNvSpPr>
              <a:spLocks noChangeShapeType="1"/>
            </p:cNvSpPr>
            <p:nvPr/>
          </p:nvSpPr>
          <p:spPr bwMode="auto">
            <a:xfrm rot="5400000">
              <a:off x="4172049" y="2632577"/>
              <a:ext cx="1293682" cy="1265558"/>
            </a:xfrm>
            <a:prstGeom prst="line">
              <a:avLst/>
            </a:prstGeom>
            <a:noFill/>
            <a:ln w="28575" cmpd="sng">
              <a:solidFill>
                <a:srgbClr val="006699"/>
              </a:solidFill>
              <a:prstDash val="sysDot"/>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21" name="Straight Connector 68"/>
            <p:cNvSpPr>
              <a:spLocks noChangeShapeType="1"/>
            </p:cNvSpPr>
            <p:nvPr/>
          </p:nvSpPr>
          <p:spPr bwMode="auto">
            <a:xfrm rot="16200000" flipH="1">
              <a:off x="1922168" y="2266971"/>
              <a:ext cx="1743658" cy="1546794"/>
            </a:xfrm>
            <a:prstGeom prst="line">
              <a:avLst/>
            </a:prstGeom>
            <a:noFill/>
            <a:ln w="28575" cmpd="sng">
              <a:solidFill>
                <a:srgbClr val="006699"/>
              </a:solidFill>
              <a:prstDash val="sysDot"/>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22" name="Straight Connector 68"/>
            <p:cNvSpPr>
              <a:spLocks noChangeShapeType="1"/>
            </p:cNvSpPr>
            <p:nvPr/>
          </p:nvSpPr>
          <p:spPr bwMode="auto">
            <a:xfrm rot="16200000" flipH="1">
              <a:off x="3693950" y="1676378"/>
              <a:ext cx="1743658" cy="2727981"/>
            </a:xfrm>
            <a:prstGeom prst="line">
              <a:avLst/>
            </a:prstGeom>
            <a:noFill/>
            <a:ln w="28575" cmpd="sng">
              <a:solidFill>
                <a:srgbClr val="006699"/>
              </a:solidFill>
              <a:prstDash val="sysDot"/>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23" name="Straight Connector 68"/>
            <p:cNvSpPr>
              <a:spLocks noChangeShapeType="1"/>
            </p:cNvSpPr>
            <p:nvPr/>
          </p:nvSpPr>
          <p:spPr bwMode="auto">
            <a:xfrm rot="16200000" flipH="1">
              <a:off x="2119032" y="2632577"/>
              <a:ext cx="1293682" cy="1265558"/>
            </a:xfrm>
            <a:prstGeom prst="line">
              <a:avLst/>
            </a:prstGeom>
            <a:noFill/>
            <a:ln w="28575" cmpd="sng">
              <a:solidFill>
                <a:srgbClr val="006699"/>
              </a:solidFill>
              <a:prstDash val="sysDot"/>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24" name="Straight Connector 68"/>
            <p:cNvSpPr>
              <a:spLocks noChangeShapeType="1"/>
            </p:cNvSpPr>
            <p:nvPr/>
          </p:nvSpPr>
          <p:spPr bwMode="auto">
            <a:xfrm rot="16200000" flipH="1">
              <a:off x="4368914" y="2182601"/>
              <a:ext cx="1293682" cy="2165511"/>
            </a:xfrm>
            <a:prstGeom prst="line">
              <a:avLst/>
            </a:prstGeom>
            <a:noFill/>
            <a:ln w="28575" cmpd="sng">
              <a:solidFill>
                <a:srgbClr val="006699"/>
              </a:solidFill>
              <a:prstDash val="sysDot"/>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25" name="Straight Connector 68"/>
            <p:cNvSpPr>
              <a:spLocks noChangeShapeType="1"/>
            </p:cNvSpPr>
            <p:nvPr/>
          </p:nvSpPr>
          <p:spPr bwMode="auto">
            <a:xfrm rot="16200000" flipH="1">
              <a:off x="2287775" y="2970059"/>
              <a:ext cx="843706" cy="1040570"/>
            </a:xfrm>
            <a:prstGeom prst="line">
              <a:avLst/>
            </a:prstGeom>
            <a:noFill/>
            <a:ln w="28575" cmpd="sng">
              <a:solidFill>
                <a:srgbClr val="006699"/>
              </a:solidFill>
              <a:prstDash val="sysDot"/>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26" name="Straight Connector 68"/>
            <p:cNvSpPr>
              <a:spLocks noChangeShapeType="1"/>
            </p:cNvSpPr>
            <p:nvPr/>
          </p:nvSpPr>
          <p:spPr bwMode="auto">
            <a:xfrm rot="16200000" flipH="1">
              <a:off x="3047110" y="3054430"/>
              <a:ext cx="843706" cy="871829"/>
            </a:xfrm>
            <a:prstGeom prst="line">
              <a:avLst/>
            </a:prstGeom>
            <a:noFill/>
            <a:ln w="28575" cmpd="sng">
              <a:solidFill>
                <a:srgbClr val="006699"/>
              </a:solidFill>
              <a:prstDash val="sysDot"/>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grpSp>
      <p:grpSp>
        <p:nvGrpSpPr>
          <p:cNvPr id="6" name="组合 5"/>
          <p:cNvGrpSpPr/>
          <p:nvPr/>
        </p:nvGrpSpPr>
        <p:grpSpPr>
          <a:xfrm>
            <a:off x="942532" y="3755236"/>
            <a:ext cx="6189110" cy="1031092"/>
            <a:chOff x="942532" y="3755236"/>
            <a:chExt cx="6189110" cy="1031092"/>
          </a:xfrm>
        </p:grpSpPr>
        <p:sp>
          <p:nvSpPr>
            <p:cNvPr id="84" name="Rectangle 42"/>
            <p:cNvSpPr>
              <a:spLocks noChangeArrowheads="1"/>
            </p:cNvSpPr>
            <p:nvPr/>
          </p:nvSpPr>
          <p:spPr bwMode="auto">
            <a:xfrm>
              <a:off x="942532" y="3942622"/>
              <a:ext cx="6187174" cy="843706"/>
            </a:xfrm>
            <a:prstGeom prst="rect">
              <a:avLst/>
            </a:prstGeom>
            <a:gradFill>
              <a:gsLst>
                <a:gs pos="100000">
                  <a:srgbClr val="A6A6A6"/>
                </a:gs>
                <a:gs pos="0">
                  <a:srgbClr val="D9D9D9"/>
                </a:gs>
                <a:gs pos="100000">
                  <a:schemeClr val="accent1">
                    <a:tint val="23500"/>
                    <a:satMod val="160000"/>
                  </a:schemeClr>
                </a:gs>
              </a:gsLst>
              <a:lin ang="5400000" scaled="0"/>
            </a:gradFill>
            <a:ln>
              <a:noFill/>
            </a:ln>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buFontTx/>
                <a:buNone/>
              </a:pPr>
              <a:endParaRPr lang="zh-CN" altLang="en-US">
                <a:solidFill>
                  <a:srgbClr val="000099"/>
                </a:solidFill>
                <a:sym typeface="Times" charset="0"/>
              </a:endParaRPr>
            </a:p>
          </p:txBody>
        </p:sp>
        <p:sp>
          <p:nvSpPr>
            <p:cNvPr id="85" name="TextBox 7"/>
            <p:cNvSpPr>
              <a:spLocks noChangeArrowheads="1"/>
            </p:cNvSpPr>
            <p:nvPr/>
          </p:nvSpPr>
          <p:spPr bwMode="auto">
            <a:xfrm>
              <a:off x="1486253" y="4416048"/>
              <a:ext cx="607859"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buFontTx/>
                <a:buNone/>
              </a:pPr>
              <a:r>
                <a:rPr lang="zh-CN" altLang="en-US" sz="1600" b="1" dirty="0">
                  <a:solidFill>
                    <a:srgbClr val="11576A"/>
                  </a:solidFill>
                  <a:latin typeface="微软雅黑" pitchFamily="34" charset="-122"/>
                  <a:ea typeface="微软雅黑" pitchFamily="34" charset="-122"/>
                  <a:sym typeface="MS PGothic" charset="0"/>
                </a:rPr>
                <a:t>硬件</a:t>
              </a:r>
              <a:endParaRPr lang="en-US" altLang="zh-CN" sz="1600" b="1" dirty="0">
                <a:solidFill>
                  <a:srgbClr val="11576A"/>
                </a:solidFill>
                <a:latin typeface="微软雅黑" pitchFamily="34" charset="-122"/>
                <a:ea typeface="微软雅黑" pitchFamily="34" charset="-122"/>
                <a:cs typeface="MS PGothic" charset="0"/>
                <a:sym typeface="MS PGothic" charset="0"/>
              </a:endParaRPr>
            </a:p>
          </p:txBody>
        </p:sp>
        <p:pic>
          <p:nvPicPr>
            <p:cNvPr id="99" name="Picture 4"/>
            <p:cNvPicPr>
              <a:picLocks noChangeAspect="1" noChangeArrowheads="1"/>
            </p:cNvPicPr>
            <p:nvPr/>
          </p:nvPicPr>
          <p:blipFill>
            <a:blip r:embed="rId3">
              <a:clrChange>
                <a:clrFrom>
                  <a:srgbClr val="FCFAFB"/>
                </a:clrFrom>
                <a:clrTo>
                  <a:srgbClr val="FCFAFB">
                    <a:alpha val="0"/>
                  </a:srgbClr>
                </a:clrTo>
              </a:clrChange>
              <a:extLst>
                <a:ext uri="{28A0092B-C50C-407E-A947-70E740481C1C}">
                  <a14:useLocalDpi xmlns:a14="http://schemas.microsoft.com/office/drawing/2010/main" val="0"/>
                </a:ext>
              </a:extLst>
            </a:blip>
            <a:srcRect l="2399" t="38399" r="2399" b="38399"/>
            <a:stretch>
              <a:fillRect/>
            </a:stretch>
          </p:blipFill>
          <p:spPr bwMode="auto">
            <a:xfrm>
              <a:off x="3143197" y="4050471"/>
              <a:ext cx="1087443" cy="3866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0" name="Rectangle 80"/>
            <p:cNvSpPr>
              <a:spLocks/>
            </p:cNvSpPr>
            <p:nvPr/>
          </p:nvSpPr>
          <p:spPr bwMode="auto">
            <a:xfrm>
              <a:off x="1142976" y="4080939"/>
              <a:ext cx="737007" cy="337482"/>
            </a:xfrm>
            <a:prstGeom prst="rect">
              <a:avLst/>
            </a:prstGeom>
            <a:gradFill>
              <a:gsLst>
                <a:gs pos="100000">
                  <a:srgbClr val="007C8B"/>
                </a:gs>
                <a:gs pos="0">
                  <a:srgbClr val="0EB1C8"/>
                </a:gs>
                <a:gs pos="100000">
                  <a:schemeClr val="accent1">
                    <a:tint val="23500"/>
                    <a:satMod val="160000"/>
                  </a:schemeClr>
                </a:gs>
              </a:gsLst>
              <a:lin ang="5400000" scaled="0"/>
            </a:gradFill>
            <a:ln w="12700" cmpd="sng">
              <a:solidFill>
                <a:srgbClr val="007C8B"/>
              </a:solidFill>
              <a:miter lim="800000"/>
              <a:headEnd/>
              <a:tailEnd/>
            </a:ln>
            <a:effectLst/>
          </p:spPr>
          <p:txBody>
            <a:bodyPr/>
            <a:lstStyle/>
            <a:p>
              <a:pPr>
                <a:buFontTx/>
                <a:buNone/>
              </a:pPr>
              <a:r>
                <a:rPr lang="zh-CN" altLang="en-US" sz="1600" b="1" spc="-100" dirty="0">
                  <a:solidFill>
                    <a:schemeClr val="bg1"/>
                  </a:solidFill>
                  <a:latin typeface="微软雅黑" pitchFamily="34" charset="-122"/>
                  <a:ea typeface="微软雅黑" pitchFamily="34" charset="-122"/>
                  <a:sym typeface="MS PGothic" charset="0"/>
                </a:rPr>
                <a:t>缓存</a:t>
              </a:r>
              <a:endParaRPr lang="en-US" altLang="zh-CN" sz="1600" b="1" spc="-100" dirty="0">
                <a:solidFill>
                  <a:srgbClr val="11576A"/>
                </a:solidFill>
                <a:latin typeface="微软雅黑" pitchFamily="34" charset="-122"/>
                <a:ea typeface="微软雅黑" pitchFamily="34" charset="-122"/>
                <a:cs typeface="MS PGothic" charset="0"/>
                <a:sym typeface="MS PGothic" charset="0"/>
              </a:endParaRPr>
            </a:p>
          </p:txBody>
        </p:sp>
        <p:sp>
          <p:nvSpPr>
            <p:cNvPr id="101" name="Rectangle 81"/>
            <p:cNvSpPr>
              <a:spLocks/>
            </p:cNvSpPr>
            <p:nvPr/>
          </p:nvSpPr>
          <p:spPr bwMode="auto">
            <a:xfrm>
              <a:off x="1823736" y="4137186"/>
              <a:ext cx="731212" cy="337482"/>
            </a:xfrm>
            <a:prstGeom prst="rect">
              <a:avLst/>
            </a:prstGeom>
            <a:gradFill>
              <a:gsLst>
                <a:gs pos="100000">
                  <a:srgbClr val="007C8B"/>
                </a:gs>
                <a:gs pos="0">
                  <a:srgbClr val="0EB1C8"/>
                </a:gs>
                <a:gs pos="100000">
                  <a:schemeClr val="accent1">
                    <a:tint val="23500"/>
                    <a:satMod val="160000"/>
                  </a:schemeClr>
                </a:gs>
              </a:gsLst>
              <a:lin ang="5400000" scaled="0"/>
            </a:gradFill>
            <a:ln w="12700" cmpd="sng">
              <a:solidFill>
                <a:srgbClr val="007C8B"/>
              </a:solidFill>
              <a:miter lim="800000"/>
              <a:headEnd/>
              <a:tailEnd/>
            </a:ln>
            <a:effectLst/>
          </p:spPr>
          <p:txBody>
            <a:bodyPr/>
            <a:lstStyle/>
            <a:p>
              <a:pPr>
                <a:buFontTx/>
                <a:buNone/>
              </a:pPr>
              <a:r>
                <a:rPr lang="en-US" altLang="zh-CN" sz="1600" b="1" spc="-100" dirty="0">
                  <a:solidFill>
                    <a:schemeClr val="bg1"/>
                  </a:solidFill>
                  <a:latin typeface="微软雅黑" pitchFamily="34" charset="-122"/>
                  <a:ea typeface="微软雅黑" pitchFamily="34" charset="-122"/>
                  <a:sym typeface="MS PGothic" charset="0"/>
                </a:rPr>
                <a:t>MMU</a:t>
              </a:r>
              <a:endParaRPr lang="en-US" altLang="zh-CN" sz="1600" b="1" spc="-100" dirty="0">
                <a:solidFill>
                  <a:schemeClr val="bg1"/>
                </a:solidFill>
                <a:latin typeface="微软雅黑" pitchFamily="34" charset="-122"/>
                <a:ea typeface="微软雅黑" pitchFamily="34" charset="-122"/>
                <a:cs typeface="MS PGothic" charset="0"/>
                <a:sym typeface="MS PGothic" charset="0"/>
              </a:endParaRPr>
            </a:p>
          </p:txBody>
        </p:sp>
        <p:pic>
          <p:nvPicPr>
            <p:cNvPr id="102" name="Picture 8" descr="http://www.microsoft.com/athome/images/tiptalk/65595_harddrive3.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16531" y="4037582"/>
              <a:ext cx="632779" cy="6773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7" name="TextBox 167"/>
            <p:cNvSpPr>
              <a:spLocks noChangeArrowheads="1"/>
            </p:cNvSpPr>
            <p:nvPr/>
          </p:nvSpPr>
          <p:spPr bwMode="auto">
            <a:xfrm>
              <a:off x="3022168" y="3780653"/>
              <a:ext cx="94578"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solidFill>
                    <a:srgbClr val="11576A"/>
                  </a:solidFill>
                  <a:latin typeface="微软雅黑" pitchFamily="34" charset="-122"/>
                  <a:ea typeface="微软雅黑" pitchFamily="34" charset="-122"/>
                  <a:sym typeface="MS PGothic" charset="0"/>
                </a:rPr>
                <a:t>0</a:t>
              </a:r>
            </a:p>
          </p:txBody>
        </p:sp>
        <p:sp>
          <p:nvSpPr>
            <p:cNvPr id="128" name="TextBox 168"/>
            <p:cNvSpPr>
              <a:spLocks noChangeArrowheads="1"/>
            </p:cNvSpPr>
            <p:nvPr/>
          </p:nvSpPr>
          <p:spPr bwMode="auto">
            <a:xfrm>
              <a:off x="4283968" y="3755253"/>
              <a:ext cx="150682"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buFontTx/>
                <a:buNone/>
              </a:pPr>
              <a:r>
                <a:rPr lang="en-US" altLang="zh-CN" sz="1200" b="1" dirty="0">
                  <a:solidFill>
                    <a:srgbClr val="11576A"/>
                  </a:solidFill>
                  <a:latin typeface="微软雅黑" pitchFamily="34" charset="-122"/>
                  <a:ea typeface="微软雅黑" pitchFamily="34" charset="-122"/>
                  <a:sym typeface="MS PGothic" charset="0"/>
                </a:rPr>
                <a:t>m</a:t>
              </a:r>
              <a:endParaRPr lang="en-US" altLang="zh-CN" b="1" dirty="0">
                <a:solidFill>
                  <a:srgbClr val="11576A"/>
                </a:solidFill>
                <a:latin typeface="微软雅黑" pitchFamily="34" charset="-122"/>
                <a:ea typeface="微软雅黑" pitchFamily="34" charset="-122"/>
                <a:cs typeface="MS PGothic" charset="0"/>
                <a:sym typeface="MS PGothic" charset="0"/>
              </a:endParaRPr>
            </a:p>
          </p:txBody>
        </p:sp>
        <p:sp>
          <p:nvSpPr>
            <p:cNvPr id="129" name="Rectangle 56"/>
            <p:cNvSpPr>
              <a:spLocks/>
            </p:cNvSpPr>
            <p:nvPr/>
          </p:nvSpPr>
          <p:spPr bwMode="auto">
            <a:xfrm>
              <a:off x="3117418" y="3912197"/>
              <a:ext cx="1914743" cy="112494"/>
            </a:xfrm>
            <a:prstGeom prst="rect">
              <a:avLst/>
            </a:prstGeom>
            <a:gradFill>
              <a:gsLst>
                <a:gs pos="100000">
                  <a:srgbClr val="FDD000"/>
                </a:gs>
                <a:gs pos="0">
                  <a:srgbClr val="FFF9B1"/>
                </a:gs>
                <a:gs pos="100000">
                  <a:schemeClr val="accent1">
                    <a:tint val="23500"/>
                    <a:satMod val="160000"/>
                  </a:schemeClr>
                </a:gs>
              </a:gsLst>
              <a:lin ang="5400000" scaled="0"/>
            </a:gradFill>
            <a:ln w="12700" cmpd="sng">
              <a:noFill/>
              <a:miter lim="800000"/>
              <a:headEnd/>
              <a:tailEnd/>
            </a:ln>
          </p:spPr>
          <p:txBody>
            <a:bodyPr/>
            <a:lstStyle/>
            <a:p>
              <a:pPr>
                <a:buFontTx/>
                <a:buNone/>
              </a:pPr>
              <a:endParaRPr lang="zh-CN" altLang="en-US">
                <a:solidFill>
                  <a:srgbClr val="000099"/>
                </a:solidFill>
                <a:sym typeface="Times" charset="0"/>
              </a:endParaRPr>
            </a:p>
          </p:txBody>
        </p:sp>
        <p:sp>
          <p:nvSpPr>
            <p:cNvPr id="130" name="Rectangle 78"/>
            <p:cNvSpPr>
              <a:spLocks/>
            </p:cNvSpPr>
            <p:nvPr/>
          </p:nvSpPr>
          <p:spPr bwMode="auto">
            <a:xfrm>
              <a:off x="4268139" y="3912197"/>
              <a:ext cx="2562756" cy="112494"/>
            </a:xfrm>
            <a:prstGeom prst="rect">
              <a:avLst/>
            </a:prstGeom>
            <a:gradFill>
              <a:gsLst>
                <a:gs pos="100000">
                  <a:srgbClr val="996600"/>
                </a:gs>
                <a:gs pos="0">
                  <a:srgbClr val="FFCC99"/>
                </a:gs>
                <a:gs pos="100000">
                  <a:schemeClr val="accent1">
                    <a:tint val="23500"/>
                    <a:satMod val="160000"/>
                  </a:schemeClr>
                </a:gs>
              </a:gsLst>
              <a:lin ang="5400000" scaled="0"/>
            </a:gradFill>
            <a:ln w="12700" cmpd="sng">
              <a:noFill/>
              <a:miter lim="800000"/>
              <a:headEnd/>
              <a:tailEnd/>
            </a:ln>
          </p:spPr>
          <p:txBody>
            <a:bodyPr/>
            <a:lstStyle/>
            <a:p>
              <a:pPr>
                <a:buFontTx/>
                <a:buNone/>
              </a:pPr>
              <a:endParaRPr lang="zh-CN" altLang="en-US">
                <a:solidFill>
                  <a:srgbClr val="000099"/>
                </a:solidFill>
                <a:sym typeface="Times" charset="0"/>
              </a:endParaRPr>
            </a:p>
          </p:txBody>
        </p:sp>
        <p:sp>
          <p:nvSpPr>
            <p:cNvPr id="131" name="TextBox 79"/>
            <p:cNvSpPr>
              <a:spLocks noChangeArrowheads="1"/>
            </p:cNvSpPr>
            <p:nvPr/>
          </p:nvSpPr>
          <p:spPr bwMode="auto">
            <a:xfrm>
              <a:off x="6588224" y="3755236"/>
              <a:ext cx="543418"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buFontTx/>
                <a:buNone/>
              </a:pPr>
              <a:r>
                <a:rPr lang="en-US" altLang="zh-CN" sz="1200" b="1" dirty="0">
                  <a:solidFill>
                    <a:srgbClr val="11576A"/>
                  </a:solidFill>
                  <a:latin typeface="微软雅黑" pitchFamily="34" charset="-122"/>
                  <a:ea typeface="微软雅黑" pitchFamily="34" charset="-122"/>
                  <a:sym typeface="MS PGothic" charset="0"/>
                </a:rPr>
                <a:t>M&gt;&gt;m</a:t>
              </a:r>
              <a:endParaRPr lang="en-US" altLang="zh-CN" b="1" dirty="0">
                <a:solidFill>
                  <a:srgbClr val="11576A"/>
                </a:solidFill>
                <a:latin typeface="微软雅黑" pitchFamily="34" charset="-122"/>
                <a:ea typeface="微软雅黑" pitchFamily="34" charset="-122"/>
                <a:cs typeface="MS PGothic" charset="0"/>
                <a:sym typeface="MS PGothic" charset="0"/>
              </a:endParaRPr>
            </a:p>
          </p:txBody>
        </p:sp>
        <p:pic>
          <p:nvPicPr>
            <p:cNvPr id="132" name="Picture 8" descr="http://www.microsoft.com/athome/images/tiptalk/65595_harddrive3.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41901" y="4024691"/>
              <a:ext cx="632779" cy="67730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133" name="Picture 8" descr="http://www.microsoft.com/athome/images/tiptalk/65595_harddrive3.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23515" y="4005942"/>
              <a:ext cx="632779" cy="67730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134" name="Picture 4"/>
            <p:cNvPicPr>
              <a:picLocks noChangeAspect="1" noChangeArrowheads="1"/>
            </p:cNvPicPr>
            <p:nvPr/>
          </p:nvPicPr>
          <p:blipFill>
            <a:blip r:embed="rId3">
              <a:clrChange>
                <a:clrFrom>
                  <a:srgbClr val="FCFAFB"/>
                </a:clrFrom>
                <a:clrTo>
                  <a:srgbClr val="FCFAFB">
                    <a:alpha val="0"/>
                  </a:srgbClr>
                </a:clrTo>
              </a:clrChange>
              <a:extLst>
                <a:ext uri="{28A0092B-C50C-407E-A947-70E740481C1C}">
                  <a14:useLocalDpi xmlns:a14="http://schemas.microsoft.com/office/drawing/2010/main" val="0"/>
                </a:ext>
              </a:extLst>
            </a:blip>
            <a:srcRect l="2399" t="38399" r="2399" b="38399"/>
            <a:stretch>
              <a:fillRect/>
            </a:stretch>
          </p:blipFill>
          <p:spPr bwMode="auto">
            <a:xfrm>
              <a:off x="3236943" y="4187574"/>
              <a:ext cx="1087443" cy="38669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grpSp>
        <p:nvGrpSpPr>
          <p:cNvPr id="2" name="组合 1"/>
          <p:cNvGrpSpPr/>
          <p:nvPr/>
        </p:nvGrpSpPr>
        <p:grpSpPr>
          <a:xfrm>
            <a:off x="577301" y="854655"/>
            <a:ext cx="3857349" cy="369332"/>
            <a:chOff x="577301" y="854655"/>
            <a:chExt cx="3857349" cy="369332"/>
          </a:xfrm>
        </p:grpSpPr>
        <p:sp>
          <p:nvSpPr>
            <p:cNvPr id="86" name="TextBox 9"/>
            <p:cNvSpPr>
              <a:spLocks noChangeArrowheads="1"/>
            </p:cNvSpPr>
            <p:nvPr/>
          </p:nvSpPr>
          <p:spPr bwMode="auto">
            <a:xfrm>
              <a:off x="894370" y="870044"/>
              <a:ext cx="354028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buFontTx/>
                <a:buNone/>
              </a:pPr>
              <a:r>
                <a:rPr lang="zh-CN" altLang="en-US" sz="1600" b="1" dirty="0">
                  <a:solidFill>
                    <a:srgbClr val="11576A"/>
                  </a:solidFill>
                  <a:latin typeface="微软雅黑" pitchFamily="34" charset="-122"/>
                  <a:ea typeface="微软雅黑" pitchFamily="34" charset="-122"/>
                  <a:sym typeface="MS PGothic" charset="0"/>
                </a:rPr>
                <a:t>操作系统对存储的抽象</a:t>
              </a:r>
              <a:r>
                <a:rPr lang="zh-CN" altLang="zh-CN" sz="1600" b="1" dirty="0">
                  <a:solidFill>
                    <a:srgbClr val="11576A"/>
                  </a:solidFill>
                  <a:latin typeface="微软雅黑" pitchFamily="34" charset="-122"/>
                  <a:ea typeface="微软雅黑" pitchFamily="34" charset="-122"/>
                  <a:sym typeface="MS PGothic" charset="0"/>
                </a:rPr>
                <a:t>：</a:t>
              </a:r>
              <a:r>
                <a:rPr lang="zh-CN" altLang="en-US" sz="1600" b="1" dirty="0">
                  <a:solidFill>
                    <a:srgbClr val="11576A"/>
                  </a:solidFill>
                  <a:latin typeface="微软雅黑" pitchFamily="34" charset="-122"/>
                  <a:ea typeface="微软雅黑" pitchFamily="34" charset="-122"/>
                  <a:sym typeface="MS PGothic" charset="0"/>
                </a:rPr>
                <a:t>地址空间</a:t>
              </a:r>
              <a:endParaRPr lang="en-US" altLang="zh-CN" sz="2000" dirty="0">
                <a:solidFill>
                  <a:srgbClr val="11576A"/>
                </a:solidFill>
                <a:latin typeface="微软雅黑" pitchFamily="34" charset="-122"/>
                <a:ea typeface="微软雅黑" pitchFamily="34" charset="-122"/>
                <a:sym typeface="MS PGothic" charset="0"/>
              </a:endParaRPr>
            </a:p>
          </p:txBody>
        </p:sp>
        <p:sp>
          <p:nvSpPr>
            <p:cNvPr id="58" name="矩形 57"/>
            <p:cNvSpPr/>
            <p:nvPr/>
          </p:nvSpPr>
          <p:spPr>
            <a:xfrm>
              <a:off x="577301" y="854655"/>
              <a:ext cx="417102" cy="369332"/>
            </a:xfrm>
            <a:prstGeom prst="rect">
              <a:avLst/>
            </a:prstGeom>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dirty="0">
                <a:solidFill>
                  <a:srgbClr val="11576A"/>
                </a:solidFill>
              </a:endParaRPr>
            </a:p>
          </p:txBody>
        </p:sp>
      </p:grpSp>
    </p:spTree>
    <p:extLst>
      <p:ext uri="{BB962C8B-B14F-4D97-AF65-F5344CB8AC3E}">
        <p14:creationId xmlns:p14="http://schemas.microsoft.com/office/powerpoint/2010/main" val="390483005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3343040" y="214296"/>
            <a:ext cx="2786082" cy="553998"/>
          </a:xfrm>
          <a:prstGeom prst="rect">
            <a:avLst/>
          </a:prstGeom>
          <a:noFill/>
          <a:effectLst/>
        </p:spPr>
        <p:txBody>
          <a:bodyPr wrap="square" rtlCol="0">
            <a:spAutoFit/>
          </a:bodyPr>
          <a:lstStyle/>
          <a:p>
            <a:pPr>
              <a:buFontTx/>
              <a:buNone/>
            </a:pPr>
            <a:r>
              <a:rPr lang="zh-CN" altLang="en-US" sz="3000" b="1" dirty="0">
                <a:solidFill>
                  <a:srgbClr val="11576A"/>
                </a:solidFill>
                <a:latin typeface="微软雅黑" pitchFamily="34" charset="-122"/>
                <a:ea typeface="微软雅黑" pitchFamily="34" charset="-122"/>
                <a:sym typeface="MS PGothic" charset="0"/>
              </a:rPr>
              <a:t>虚拟存储需求</a:t>
            </a:r>
          </a:p>
        </p:txBody>
      </p:sp>
      <p:grpSp>
        <p:nvGrpSpPr>
          <p:cNvPr id="3" name="组合 2"/>
          <p:cNvGrpSpPr/>
          <p:nvPr/>
        </p:nvGrpSpPr>
        <p:grpSpPr>
          <a:xfrm>
            <a:off x="1326178" y="1750072"/>
            <a:ext cx="6774214" cy="729430"/>
            <a:chOff x="1326178" y="1750072"/>
            <a:chExt cx="6774214" cy="729430"/>
          </a:xfrm>
        </p:grpSpPr>
        <p:pic>
          <p:nvPicPr>
            <p:cNvPr id="15" name="图片 14" descr="小点1.png"/>
            <p:cNvPicPr>
              <a:picLocks noChangeAspect="1"/>
            </p:cNvPicPr>
            <p:nvPr/>
          </p:nvPicPr>
          <p:blipFill>
            <a:blip r:embed="rId3" cstate="print"/>
            <a:stretch>
              <a:fillRect/>
            </a:stretch>
          </p:blipFill>
          <p:spPr>
            <a:xfrm>
              <a:off x="1326178" y="1871158"/>
              <a:ext cx="151066" cy="148997"/>
            </a:xfrm>
            <a:prstGeom prst="rect">
              <a:avLst/>
            </a:prstGeom>
            <a:effectLst/>
          </p:spPr>
        </p:pic>
        <p:sp>
          <p:nvSpPr>
            <p:cNvPr id="16" name="矩形 15"/>
            <p:cNvSpPr/>
            <p:nvPr/>
          </p:nvSpPr>
          <p:spPr>
            <a:xfrm>
              <a:off x="1477306" y="1750072"/>
              <a:ext cx="6623086" cy="729430"/>
            </a:xfrm>
            <a:prstGeom prst="rect">
              <a:avLst/>
            </a:prstGeom>
          </p:spPr>
          <p:txBody>
            <a:bodyPr wrap="square">
              <a:spAutoFit/>
            </a:bodyPr>
            <a:lstStyle/>
            <a:p>
              <a:pPr>
                <a:spcBef>
                  <a:spcPct val="30000"/>
                </a:spcBef>
              </a:pPr>
              <a:r>
                <a:rPr lang="zh-CN" altLang="en-US" b="1" dirty="0">
                  <a:solidFill>
                    <a:srgbClr val="11576A"/>
                  </a:solidFill>
                  <a:latin typeface="微软雅黑" pitchFamily="34" charset="-122"/>
                  <a:ea typeface="微软雅黑" pitchFamily="34" charset="-122"/>
                  <a:sym typeface="MS PGothic" charset="0"/>
                </a:rPr>
                <a:t>覆盖（</a:t>
              </a:r>
              <a:r>
                <a:rPr lang="en-US" altLang="zh-CN" b="1" dirty="0">
                  <a:solidFill>
                    <a:srgbClr val="11576A"/>
                  </a:solidFill>
                  <a:latin typeface="微软雅黑" pitchFamily="34" charset="-122"/>
                  <a:ea typeface="微软雅黑" pitchFamily="34" charset="-122"/>
                  <a:sym typeface="MS PGothic" charset="0"/>
                </a:rPr>
                <a:t>overlay</a:t>
              </a:r>
              <a:r>
                <a:rPr lang="zh-CN" altLang="en-US" b="1" dirty="0">
                  <a:solidFill>
                    <a:srgbClr val="11576A"/>
                  </a:solidFill>
                  <a:latin typeface="微软雅黑" pitchFamily="34" charset="-122"/>
                  <a:ea typeface="微软雅黑" pitchFamily="34" charset="-122"/>
                  <a:sym typeface="MS PGothic" charset="0"/>
                </a:rPr>
                <a:t>）</a:t>
              </a:r>
              <a:endParaRPr lang="en-US" altLang="zh-CN" b="1" dirty="0">
                <a:solidFill>
                  <a:srgbClr val="11576A"/>
                </a:solidFill>
                <a:latin typeface="微软雅黑" pitchFamily="34" charset="-122"/>
                <a:ea typeface="微软雅黑" pitchFamily="34" charset="-122"/>
                <a:sym typeface="MS PGothic" charset="0"/>
              </a:endParaRPr>
            </a:p>
            <a:p>
              <a:pPr>
                <a:spcBef>
                  <a:spcPct val="30000"/>
                </a:spcBef>
              </a:pPr>
              <a:r>
                <a:rPr lang="zh-CN" altLang="en-US" b="1" dirty="0">
                  <a:solidFill>
                    <a:srgbClr val="11576A"/>
                  </a:solidFill>
                  <a:latin typeface="微软雅黑" pitchFamily="34" charset="-122"/>
                  <a:ea typeface="微软雅黑" pitchFamily="34" charset="-122"/>
                  <a:sym typeface="MS PGothic" charset="0"/>
                </a:rPr>
                <a:t>应用程序</a:t>
              </a:r>
              <a:r>
                <a:rPr lang="zh-CN" altLang="en-US" b="1" dirty="0">
                  <a:solidFill>
                    <a:srgbClr val="FF0000"/>
                  </a:solidFill>
                  <a:latin typeface="微软雅黑" pitchFamily="34" charset="-122"/>
                  <a:ea typeface="微软雅黑" pitchFamily="34" charset="-122"/>
                  <a:sym typeface="MS PGothic" charset="0"/>
                </a:rPr>
                <a:t>手动</a:t>
              </a:r>
              <a:r>
                <a:rPr lang="zh-CN" altLang="en-US" b="1" dirty="0">
                  <a:solidFill>
                    <a:srgbClr val="11576A"/>
                  </a:solidFill>
                  <a:latin typeface="微软雅黑" pitchFamily="34" charset="-122"/>
                  <a:ea typeface="微软雅黑" pitchFamily="34" charset="-122"/>
                  <a:sym typeface="MS PGothic" charset="0"/>
                </a:rPr>
                <a:t>把需要的指令和数据保存在内存中</a:t>
              </a:r>
              <a:endParaRPr lang="en-US" altLang="zh-CN" b="1" dirty="0">
                <a:solidFill>
                  <a:srgbClr val="11576A"/>
                </a:solidFill>
                <a:latin typeface="微软雅黑" pitchFamily="34" charset="-122"/>
                <a:ea typeface="微软雅黑" pitchFamily="34" charset="-122"/>
                <a:sym typeface="MS PGothic" charset="0"/>
              </a:endParaRPr>
            </a:p>
          </p:txBody>
        </p:sp>
      </p:grpSp>
      <p:grpSp>
        <p:nvGrpSpPr>
          <p:cNvPr id="2" name="组合 1"/>
          <p:cNvGrpSpPr/>
          <p:nvPr/>
        </p:nvGrpSpPr>
        <p:grpSpPr>
          <a:xfrm>
            <a:off x="866750" y="1063645"/>
            <a:ext cx="6348456" cy="410577"/>
            <a:chOff x="866750" y="1063645"/>
            <a:chExt cx="6348456" cy="410577"/>
          </a:xfrm>
        </p:grpSpPr>
        <p:sp>
          <p:nvSpPr>
            <p:cNvPr id="83" name="TextBox 82"/>
            <p:cNvSpPr txBox="1"/>
            <p:nvPr/>
          </p:nvSpPr>
          <p:spPr>
            <a:xfrm>
              <a:off x="1214414" y="1063645"/>
              <a:ext cx="6000792" cy="400110"/>
            </a:xfrm>
            <a:prstGeom prst="rect">
              <a:avLst/>
            </a:prstGeom>
            <a:noFill/>
            <a:effectLst/>
          </p:spPr>
          <p:txBody>
            <a:bodyPr wrap="square" rtlCol="0">
              <a:spAutoFit/>
            </a:bodyPr>
            <a:lstStyle/>
            <a:p>
              <a:pPr>
                <a:buFontTx/>
                <a:buNone/>
              </a:pPr>
              <a:r>
                <a:rPr lang="zh-CN" altLang="en-US" sz="2000" b="1" dirty="0">
                  <a:solidFill>
                    <a:srgbClr val="11576A"/>
                  </a:solidFill>
                  <a:latin typeface="微软雅黑" pitchFamily="34" charset="-122"/>
                  <a:ea typeface="微软雅黑" pitchFamily="34" charset="-122"/>
                  <a:sym typeface="MS PGothic" charset="0"/>
                </a:rPr>
                <a:t>计算机系统时常出现</a:t>
              </a:r>
              <a:r>
                <a:rPr lang="zh-CN" altLang="en-US" sz="2000" b="1" dirty="0">
                  <a:solidFill>
                    <a:srgbClr val="FF0000"/>
                  </a:solidFill>
                  <a:latin typeface="微软雅黑" pitchFamily="34" charset="-122"/>
                  <a:ea typeface="微软雅黑" pitchFamily="34" charset="-122"/>
                  <a:sym typeface="MS PGothic" charset="0"/>
                </a:rPr>
                <a:t>内存空间不够用</a:t>
              </a:r>
              <a:endParaRPr lang="en-US" altLang="zh-CN" sz="2000" b="1" dirty="0">
                <a:solidFill>
                  <a:srgbClr val="FF0000"/>
                </a:solidFill>
                <a:latin typeface="微软雅黑" pitchFamily="34" charset="-122"/>
                <a:ea typeface="微软雅黑" pitchFamily="34" charset="-122"/>
                <a:sym typeface="MS PGothic" charset="0"/>
              </a:endParaRPr>
            </a:p>
          </p:txBody>
        </p:sp>
        <p:sp>
          <p:nvSpPr>
            <p:cNvPr id="8" name="矩形 7"/>
            <p:cNvSpPr/>
            <p:nvPr/>
          </p:nvSpPr>
          <p:spPr>
            <a:xfrm>
              <a:off x="866750" y="1104890"/>
              <a:ext cx="417102" cy="369332"/>
            </a:xfrm>
            <a:prstGeom prst="rect">
              <a:avLst/>
            </a:prstGeom>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dirty="0">
                <a:solidFill>
                  <a:srgbClr val="11576A"/>
                </a:solidFill>
              </a:endParaRPr>
            </a:p>
          </p:txBody>
        </p:sp>
      </p:grpSp>
      <p:grpSp>
        <p:nvGrpSpPr>
          <p:cNvPr id="4" name="组合 3"/>
          <p:cNvGrpSpPr/>
          <p:nvPr/>
        </p:nvGrpSpPr>
        <p:grpSpPr>
          <a:xfrm>
            <a:off x="1326178" y="2409822"/>
            <a:ext cx="6031904" cy="729430"/>
            <a:chOff x="1326178" y="2409822"/>
            <a:chExt cx="6031904" cy="729430"/>
          </a:xfrm>
        </p:grpSpPr>
        <p:pic>
          <p:nvPicPr>
            <p:cNvPr id="13" name="图片 12" descr="小点1.png"/>
            <p:cNvPicPr>
              <a:picLocks noChangeAspect="1"/>
            </p:cNvPicPr>
            <p:nvPr/>
          </p:nvPicPr>
          <p:blipFill>
            <a:blip r:embed="rId3" cstate="print"/>
            <a:stretch>
              <a:fillRect/>
            </a:stretch>
          </p:blipFill>
          <p:spPr>
            <a:xfrm>
              <a:off x="1326178" y="2542267"/>
              <a:ext cx="151066" cy="148997"/>
            </a:xfrm>
            <a:prstGeom prst="rect">
              <a:avLst/>
            </a:prstGeom>
            <a:effectLst/>
          </p:spPr>
        </p:pic>
        <p:sp>
          <p:nvSpPr>
            <p:cNvPr id="10" name="矩形 9"/>
            <p:cNvSpPr/>
            <p:nvPr/>
          </p:nvSpPr>
          <p:spPr>
            <a:xfrm>
              <a:off x="1477306" y="2409822"/>
              <a:ext cx="5880776" cy="729430"/>
            </a:xfrm>
            <a:prstGeom prst="rect">
              <a:avLst/>
            </a:prstGeom>
          </p:spPr>
          <p:txBody>
            <a:bodyPr wrap="square">
              <a:spAutoFit/>
            </a:bodyPr>
            <a:lstStyle/>
            <a:p>
              <a:pPr>
                <a:spcBef>
                  <a:spcPct val="30000"/>
                </a:spcBef>
              </a:pPr>
              <a:r>
                <a:rPr lang="zh-CN" altLang="en-US" b="1" dirty="0">
                  <a:solidFill>
                    <a:srgbClr val="11576A"/>
                  </a:solidFill>
                  <a:latin typeface="微软雅黑" pitchFamily="34" charset="-122"/>
                  <a:ea typeface="微软雅黑" pitchFamily="34" charset="-122"/>
                  <a:sym typeface="MS PGothic" charset="0"/>
                </a:rPr>
                <a:t>交换（</a:t>
              </a:r>
              <a:r>
                <a:rPr lang="en-US" altLang="zh-CN" b="1" dirty="0">
                  <a:solidFill>
                    <a:srgbClr val="11576A"/>
                  </a:solidFill>
                  <a:latin typeface="微软雅黑" pitchFamily="34" charset="-122"/>
                  <a:ea typeface="微软雅黑" pitchFamily="34" charset="-122"/>
                  <a:sym typeface="MS PGothic" charset="0"/>
                </a:rPr>
                <a:t>swapping</a:t>
              </a:r>
              <a:r>
                <a:rPr lang="zh-CN" altLang="en-US" b="1" dirty="0">
                  <a:solidFill>
                    <a:srgbClr val="11576A"/>
                  </a:solidFill>
                  <a:latin typeface="微软雅黑" pitchFamily="34" charset="-122"/>
                  <a:ea typeface="微软雅黑" pitchFamily="34" charset="-122"/>
                  <a:sym typeface="MS PGothic" charset="0"/>
                </a:rPr>
                <a:t>）</a:t>
              </a:r>
              <a:endParaRPr lang="en-US" altLang="zh-CN" b="1" dirty="0">
                <a:solidFill>
                  <a:srgbClr val="11576A"/>
                </a:solidFill>
                <a:latin typeface="微软雅黑" pitchFamily="34" charset="-122"/>
                <a:ea typeface="微软雅黑" pitchFamily="34" charset="-122"/>
                <a:sym typeface="MS PGothic" charset="0"/>
              </a:endParaRPr>
            </a:p>
            <a:p>
              <a:pPr>
                <a:spcBef>
                  <a:spcPct val="30000"/>
                </a:spcBef>
              </a:pPr>
              <a:r>
                <a:rPr lang="zh-CN" altLang="en-US" b="1" dirty="0">
                  <a:solidFill>
                    <a:srgbClr val="11576A"/>
                  </a:solidFill>
                  <a:latin typeface="微软雅黑" pitchFamily="34" charset="-122"/>
                  <a:ea typeface="微软雅黑" pitchFamily="34" charset="-122"/>
                  <a:sym typeface="MS PGothic" charset="0"/>
                </a:rPr>
                <a:t>操作系统</a:t>
              </a:r>
              <a:r>
                <a:rPr lang="zh-CN" altLang="en-US" b="1" dirty="0">
                  <a:solidFill>
                    <a:srgbClr val="FF0000"/>
                  </a:solidFill>
                  <a:latin typeface="微软雅黑" pitchFamily="34" charset="-122"/>
                  <a:ea typeface="微软雅黑" pitchFamily="34" charset="-122"/>
                  <a:sym typeface="MS PGothic" charset="0"/>
                </a:rPr>
                <a:t>自动</a:t>
              </a:r>
              <a:r>
                <a:rPr lang="zh-CN" altLang="en-US" b="1" dirty="0">
                  <a:solidFill>
                    <a:srgbClr val="11576A"/>
                  </a:solidFill>
                  <a:latin typeface="微软雅黑" pitchFamily="34" charset="-122"/>
                  <a:ea typeface="微软雅黑" pitchFamily="34" charset="-122"/>
                  <a:sym typeface="MS PGothic" charset="0"/>
                </a:rPr>
                <a:t>把暂时不能执行的程序保存到外存中</a:t>
              </a:r>
              <a:endParaRPr lang="en-US" altLang="zh-CN" b="1" dirty="0">
                <a:solidFill>
                  <a:srgbClr val="11576A"/>
                </a:solidFill>
                <a:latin typeface="微软雅黑" pitchFamily="34" charset="-122"/>
                <a:ea typeface="微软雅黑" pitchFamily="34" charset="-122"/>
                <a:sym typeface="MS PGothic" charset="0"/>
              </a:endParaRPr>
            </a:p>
          </p:txBody>
        </p:sp>
      </p:grpSp>
      <p:grpSp>
        <p:nvGrpSpPr>
          <p:cNvPr id="5" name="组合 4"/>
          <p:cNvGrpSpPr/>
          <p:nvPr/>
        </p:nvGrpSpPr>
        <p:grpSpPr>
          <a:xfrm>
            <a:off x="1326178" y="3090866"/>
            <a:ext cx="6414174" cy="701731"/>
            <a:chOff x="1326178" y="3090866"/>
            <a:chExt cx="6414174" cy="701731"/>
          </a:xfrm>
        </p:grpSpPr>
        <p:pic>
          <p:nvPicPr>
            <p:cNvPr id="14" name="图片 13" descr="小点1.png"/>
            <p:cNvPicPr>
              <a:picLocks noChangeAspect="1"/>
            </p:cNvPicPr>
            <p:nvPr/>
          </p:nvPicPr>
          <p:blipFill>
            <a:blip r:embed="rId3" cstate="print"/>
            <a:stretch>
              <a:fillRect/>
            </a:stretch>
          </p:blipFill>
          <p:spPr>
            <a:xfrm>
              <a:off x="1326178" y="3199499"/>
              <a:ext cx="151066" cy="148997"/>
            </a:xfrm>
            <a:prstGeom prst="rect">
              <a:avLst/>
            </a:prstGeom>
            <a:effectLst/>
          </p:spPr>
        </p:pic>
        <p:sp>
          <p:nvSpPr>
            <p:cNvPr id="11" name="矩形 10"/>
            <p:cNvSpPr/>
            <p:nvPr/>
          </p:nvSpPr>
          <p:spPr>
            <a:xfrm>
              <a:off x="1477306" y="3090866"/>
              <a:ext cx="6263046" cy="701731"/>
            </a:xfrm>
            <a:prstGeom prst="rect">
              <a:avLst/>
            </a:prstGeom>
          </p:spPr>
          <p:txBody>
            <a:bodyPr wrap="square">
              <a:spAutoFit/>
            </a:bodyPr>
            <a:lstStyle/>
            <a:p>
              <a:pPr>
                <a:spcBef>
                  <a:spcPct val="20000"/>
                </a:spcBef>
              </a:pPr>
              <a:r>
                <a:rPr lang="zh-CN" altLang="en-US" b="1" dirty="0">
                  <a:solidFill>
                    <a:srgbClr val="11576A"/>
                  </a:solidFill>
                  <a:latin typeface="微软雅黑" pitchFamily="34" charset="-122"/>
                  <a:ea typeface="微软雅黑" pitchFamily="34" charset="-122"/>
                  <a:sym typeface="MS PGothic" charset="0"/>
                </a:rPr>
                <a:t>虚拟存储</a:t>
              </a:r>
              <a:endParaRPr lang="en-US" altLang="zh-CN" b="1" dirty="0">
                <a:solidFill>
                  <a:srgbClr val="11576A"/>
                </a:solidFill>
                <a:latin typeface="微软雅黑" pitchFamily="34" charset="-122"/>
                <a:ea typeface="微软雅黑" pitchFamily="34" charset="-122"/>
                <a:sym typeface="MS PGothic" charset="0"/>
              </a:endParaRPr>
            </a:p>
            <a:p>
              <a:pPr>
                <a:spcBef>
                  <a:spcPct val="20000"/>
                </a:spcBef>
              </a:pPr>
              <a:r>
                <a:rPr lang="zh-CN" altLang="en-US" b="1" dirty="0">
                  <a:solidFill>
                    <a:srgbClr val="11576A"/>
                  </a:solidFill>
                  <a:latin typeface="微软雅黑" pitchFamily="34" charset="-122"/>
                  <a:ea typeface="微软雅黑" pitchFamily="34" charset="-122"/>
                  <a:sym typeface="MS PGothic" charset="0"/>
                </a:rPr>
                <a:t>在有限容量的内存中，以页为单位</a:t>
              </a:r>
              <a:r>
                <a:rPr lang="zh-CN" altLang="en-US" b="1" dirty="0">
                  <a:solidFill>
                    <a:srgbClr val="FF0000"/>
                  </a:solidFill>
                  <a:latin typeface="微软雅黑" pitchFamily="34" charset="-122"/>
                  <a:ea typeface="微软雅黑" pitchFamily="34" charset="-122"/>
                  <a:sym typeface="MS PGothic" charset="0"/>
                </a:rPr>
                <a:t>自动</a:t>
              </a:r>
              <a:r>
                <a:rPr lang="zh-CN" altLang="en-US" b="1" dirty="0">
                  <a:solidFill>
                    <a:srgbClr val="11576A"/>
                  </a:solidFill>
                  <a:latin typeface="微软雅黑" pitchFamily="34" charset="-122"/>
                  <a:ea typeface="微软雅黑" pitchFamily="34" charset="-122"/>
                  <a:sym typeface="MS PGothic" charset="0"/>
                </a:rPr>
                <a:t>装入</a:t>
              </a:r>
              <a:r>
                <a:rPr lang="zh-CN" altLang="en-US" b="1" dirty="0">
                  <a:solidFill>
                    <a:srgbClr val="FF0000"/>
                  </a:solidFill>
                  <a:latin typeface="微软雅黑" pitchFamily="34" charset="-122"/>
                  <a:ea typeface="微软雅黑" pitchFamily="34" charset="-122"/>
                  <a:sym typeface="MS PGothic" charset="0"/>
                </a:rPr>
                <a:t>更多更大</a:t>
              </a:r>
              <a:r>
                <a:rPr lang="zh-CN" altLang="en-US" b="1" dirty="0">
                  <a:solidFill>
                    <a:srgbClr val="11576A"/>
                  </a:solidFill>
                  <a:latin typeface="微软雅黑" pitchFamily="34" charset="-122"/>
                  <a:ea typeface="微软雅黑" pitchFamily="34" charset="-122"/>
                  <a:sym typeface="MS PGothic" charset="0"/>
                </a:rPr>
                <a:t>的程序</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3275856" y="226888"/>
            <a:ext cx="3714776" cy="553998"/>
          </a:xfrm>
          <a:prstGeom prst="rect">
            <a:avLst/>
          </a:prstGeom>
          <a:noFill/>
          <a:effectLst/>
        </p:spPr>
        <p:txBody>
          <a:bodyPr wrap="square" rtlCol="0">
            <a:spAutoFit/>
          </a:bodyPr>
          <a:lstStyle/>
          <a:p>
            <a:r>
              <a:rPr lang="zh-CN" altLang="en-US" sz="3000" b="1" dirty="0">
                <a:solidFill>
                  <a:srgbClr val="11576A"/>
                </a:solidFill>
                <a:latin typeface="微软雅黑" pitchFamily="34" charset="-122"/>
                <a:ea typeface="微软雅黑" pitchFamily="34" charset="-122"/>
              </a:rPr>
              <a:t>虚拟存储概念</a:t>
            </a:r>
          </a:p>
        </p:txBody>
      </p:sp>
      <p:sp>
        <p:nvSpPr>
          <p:cNvPr id="83" name="TextBox 82"/>
          <p:cNvSpPr txBox="1"/>
          <p:nvPr/>
        </p:nvSpPr>
        <p:spPr>
          <a:xfrm>
            <a:off x="852462" y="1063645"/>
            <a:ext cx="3005158"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虚拟存储的需求背景</a:t>
            </a:r>
          </a:p>
        </p:txBody>
      </p:sp>
      <p:sp>
        <p:nvSpPr>
          <p:cNvPr id="14" name="TextBox 13"/>
          <p:cNvSpPr txBox="1"/>
          <p:nvPr/>
        </p:nvSpPr>
        <p:spPr>
          <a:xfrm>
            <a:off x="852462" y="1400168"/>
            <a:ext cx="2719406"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C00000"/>
                </a:solidFill>
                <a:latin typeface="张海山锐谐体2.0-授权联系：Samtype@QQ.com" pitchFamily="2" charset="-122"/>
                <a:ea typeface="张海山锐谐体2.0-授权联系：Samtype@QQ.com" pitchFamily="2" charset="-122"/>
              </a:rPr>
              <a:t>■ </a:t>
            </a:r>
            <a:r>
              <a:rPr lang="zh-CN" altLang="en-US" sz="2000" b="1" dirty="0">
                <a:solidFill>
                  <a:srgbClr val="C00000"/>
                </a:solidFill>
                <a:latin typeface="微软雅黑" pitchFamily="34" charset="-122"/>
                <a:ea typeface="微软雅黑" pitchFamily="34" charset="-122"/>
              </a:rPr>
              <a:t>覆盖技术</a:t>
            </a:r>
          </a:p>
        </p:txBody>
      </p:sp>
      <p:sp>
        <p:nvSpPr>
          <p:cNvPr id="15" name="TextBox 14"/>
          <p:cNvSpPr txBox="1"/>
          <p:nvPr/>
        </p:nvSpPr>
        <p:spPr>
          <a:xfrm>
            <a:off x="852462" y="1752594"/>
            <a:ext cx="2719406"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C00000"/>
                </a:solidFill>
                <a:latin typeface="张海山锐谐体2.0-授权联系：Samtype@QQ.com" pitchFamily="2" charset="-122"/>
                <a:ea typeface="张海山锐谐体2.0-授权联系：Samtype@QQ.com" pitchFamily="2" charset="-122"/>
              </a:rPr>
              <a:t>■ </a:t>
            </a:r>
            <a:r>
              <a:rPr lang="zh-CN" altLang="en-US" sz="2000" b="1" dirty="0">
                <a:solidFill>
                  <a:srgbClr val="C00000"/>
                </a:solidFill>
                <a:latin typeface="微软雅黑" pitchFamily="34" charset="-122"/>
                <a:ea typeface="微软雅黑" pitchFamily="34" charset="-122"/>
              </a:rPr>
              <a:t>交换技术</a:t>
            </a:r>
          </a:p>
        </p:txBody>
      </p:sp>
      <p:sp>
        <p:nvSpPr>
          <p:cNvPr id="16" name="TextBox 15"/>
          <p:cNvSpPr txBox="1"/>
          <p:nvPr/>
        </p:nvSpPr>
        <p:spPr>
          <a:xfrm>
            <a:off x="852462" y="2089117"/>
            <a:ext cx="2719406"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局部性原理</a:t>
            </a:r>
          </a:p>
        </p:txBody>
      </p:sp>
      <p:sp>
        <p:nvSpPr>
          <p:cNvPr id="17" name="TextBox 16"/>
          <p:cNvSpPr txBox="1"/>
          <p:nvPr/>
        </p:nvSpPr>
        <p:spPr>
          <a:xfrm>
            <a:off x="857224" y="2443867"/>
            <a:ext cx="3143272"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虚拟存储概念</a:t>
            </a:r>
          </a:p>
        </p:txBody>
      </p:sp>
      <p:sp>
        <p:nvSpPr>
          <p:cNvPr id="22" name="TextBox 21"/>
          <p:cNvSpPr txBox="1"/>
          <p:nvPr/>
        </p:nvSpPr>
        <p:spPr>
          <a:xfrm>
            <a:off x="852462" y="2786064"/>
            <a:ext cx="2719406"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虚拟页式存储</a:t>
            </a:r>
          </a:p>
        </p:txBody>
      </p:sp>
      <p:sp>
        <p:nvSpPr>
          <p:cNvPr id="23" name="TextBox 22"/>
          <p:cNvSpPr txBox="1"/>
          <p:nvPr/>
        </p:nvSpPr>
        <p:spPr>
          <a:xfrm>
            <a:off x="852462" y="3143254"/>
            <a:ext cx="2719406"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缺页异常</a:t>
            </a:r>
          </a:p>
        </p:txBody>
      </p:sp>
    </p:spTree>
    <p:extLst>
      <p:ext uri="{BB962C8B-B14F-4D97-AF65-F5344CB8AC3E}">
        <p14:creationId xmlns:p14="http://schemas.microsoft.com/office/powerpoint/2010/main" val="657444968"/>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3701362" y="214296"/>
            <a:ext cx="1871902" cy="553998"/>
          </a:xfrm>
          <a:prstGeom prst="rect">
            <a:avLst/>
          </a:prstGeom>
          <a:noFill/>
          <a:effectLst/>
        </p:spPr>
        <p:txBody>
          <a:bodyPr wrap="square" rtlCol="0">
            <a:spAutoFit/>
          </a:bodyPr>
          <a:lstStyle/>
          <a:p>
            <a:r>
              <a:rPr lang="zh-CN" altLang="en-US" sz="3000" b="1" dirty="0">
                <a:solidFill>
                  <a:srgbClr val="11576A"/>
                </a:solidFill>
                <a:latin typeface="微软雅黑" pitchFamily="34" charset="-122"/>
                <a:ea typeface="微软雅黑" pitchFamily="34" charset="-122"/>
                <a:sym typeface="MS PGothic" charset="0"/>
              </a:rPr>
              <a:t>覆盖技术</a:t>
            </a:r>
          </a:p>
        </p:txBody>
      </p:sp>
      <p:grpSp>
        <p:nvGrpSpPr>
          <p:cNvPr id="2" name="组合 1"/>
          <p:cNvGrpSpPr/>
          <p:nvPr/>
        </p:nvGrpSpPr>
        <p:grpSpPr>
          <a:xfrm>
            <a:off x="929820" y="2942689"/>
            <a:ext cx="7858180" cy="369332"/>
            <a:chOff x="929820" y="2856088"/>
            <a:chExt cx="7858180" cy="369332"/>
          </a:xfrm>
        </p:grpSpPr>
        <p:pic>
          <p:nvPicPr>
            <p:cNvPr id="15" name="图片 14" descr="小点1.png"/>
            <p:cNvPicPr>
              <a:picLocks noChangeAspect="1"/>
            </p:cNvPicPr>
            <p:nvPr/>
          </p:nvPicPr>
          <p:blipFill>
            <a:blip r:embed="rId2" cstate="print"/>
            <a:stretch>
              <a:fillRect/>
            </a:stretch>
          </p:blipFill>
          <p:spPr>
            <a:xfrm>
              <a:off x="1273958" y="2986822"/>
              <a:ext cx="151066" cy="148997"/>
            </a:xfrm>
            <a:prstGeom prst="rect">
              <a:avLst/>
            </a:prstGeom>
            <a:effectLst/>
          </p:spPr>
        </p:pic>
        <p:sp>
          <p:nvSpPr>
            <p:cNvPr id="16" name="矩形 15"/>
            <p:cNvSpPr/>
            <p:nvPr/>
          </p:nvSpPr>
          <p:spPr>
            <a:xfrm>
              <a:off x="929820" y="2856088"/>
              <a:ext cx="7858180" cy="369332"/>
            </a:xfrm>
            <a:prstGeom prst="rect">
              <a:avLst/>
            </a:prstGeom>
          </p:spPr>
          <p:txBody>
            <a:bodyPr wrap="square">
              <a:spAutoFit/>
            </a:bodyPr>
            <a:lstStyle/>
            <a:p>
              <a:pPr marL="765175" lvl="1" indent="-285750">
                <a:spcBef>
                  <a:spcPct val="20000"/>
                </a:spcBef>
                <a:buSzPct val="100000"/>
              </a:pPr>
              <a:r>
                <a:rPr lang="zh-CN" altLang="en-US" b="1" dirty="0">
                  <a:solidFill>
                    <a:srgbClr val="11576A"/>
                  </a:solidFill>
                  <a:latin typeface="微软雅黑" pitchFamily="34" charset="-122"/>
                  <a:ea typeface="微软雅黑" pitchFamily="34" charset="-122"/>
                  <a:sym typeface="MS PGothic" charset="0"/>
                </a:rPr>
                <a:t>必要部分（常用功能）的代码和数据</a:t>
              </a:r>
              <a:r>
                <a:rPr lang="zh-CN" altLang="en-US" b="1" dirty="0">
                  <a:solidFill>
                    <a:srgbClr val="FF0000"/>
                  </a:solidFill>
                  <a:latin typeface="微软雅黑" pitchFamily="34" charset="-122"/>
                  <a:ea typeface="微软雅黑" pitchFamily="34" charset="-122"/>
                  <a:sym typeface="MS PGothic" charset="0"/>
                </a:rPr>
                <a:t>常驻内存</a:t>
              </a:r>
            </a:p>
          </p:txBody>
        </p:sp>
      </p:grpSp>
      <p:sp>
        <p:nvSpPr>
          <p:cNvPr id="8" name="TextBox 7"/>
          <p:cNvSpPr txBox="1"/>
          <p:nvPr/>
        </p:nvSpPr>
        <p:spPr>
          <a:xfrm>
            <a:off x="542200" y="1811592"/>
            <a:ext cx="6815882" cy="400110"/>
          </a:xfrm>
          <a:prstGeom prst="rect">
            <a:avLst/>
          </a:prstGeom>
          <a:noFill/>
          <a:effectLst/>
        </p:spPr>
        <p:txBody>
          <a:bodyPr wrap="square" rtlCol="0">
            <a:spAutoFit/>
          </a:bodyPr>
          <a:lstStyle/>
          <a:p>
            <a:pPr marL="288925">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anose="020B0503020204020204" pitchFamily="34" charset="-122"/>
                <a:ea typeface="微软雅黑" panose="020B0503020204020204" pitchFamily="34" charset="-122"/>
              </a:rPr>
              <a:t>方法</a:t>
            </a:r>
            <a:endParaRPr lang="en-US" altLang="zh-CN" sz="2000" b="1" dirty="0">
              <a:solidFill>
                <a:srgbClr val="11576A"/>
              </a:solidFill>
              <a:latin typeface="微软雅黑" pitchFamily="34" charset="-122"/>
              <a:ea typeface="微软雅黑" pitchFamily="34" charset="-122"/>
              <a:sym typeface="MS PGothic" charset="0"/>
            </a:endParaRPr>
          </a:p>
        </p:txBody>
      </p:sp>
      <p:grpSp>
        <p:nvGrpSpPr>
          <p:cNvPr id="3" name="组合 2"/>
          <p:cNvGrpSpPr/>
          <p:nvPr/>
        </p:nvGrpSpPr>
        <p:grpSpPr>
          <a:xfrm>
            <a:off x="871510" y="3312021"/>
            <a:ext cx="6486572" cy="646331"/>
            <a:chOff x="871510" y="3225420"/>
            <a:chExt cx="6486572" cy="646331"/>
          </a:xfrm>
        </p:grpSpPr>
        <p:pic>
          <p:nvPicPr>
            <p:cNvPr id="13" name="图片 12" descr="小点1.png"/>
            <p:cNvPicPr>
              <a:picLocks noChangeAspect="1"/>
            </p:cNvPicPr>
            <p:nvPr/>
          </p:nvPicPr>
          <p:blipFill>
            <a:blip r:embed="rId2" cstate="print"/>
            <a:stretch>
              <a:fillRect/>
            </a:stretch>
          </p:blipFill>
          <p:spPr>
            <a:xfrm>
              <a:off x="1273958" y="3337891"/>
              <a:ext cx="151066" cy="148997"/>
            </a:xfrm>
            <a:prstGeom prst="rect">
              <a:avLst/>
            </a:prstGeom>
            <a:effectLst/>
          </p:spPr>
        </p:pic>
        <p:sp>
          <p:nvSpPr>
            <p:cNvPr id="9" name="矩形 8"/>
            <p:cNvSpPr/>
            <p:nvPr/>
          </p:nvSpPr>
          <p:spPr>
            <a:xfrm>
              <a:off x="871510" y="3225420"/>
              <a:ext cx="6486572" cy="646331"/>
            </a:xfrm>
            <a:prstGeom prst="rect">
              <a:avLst/>
            </a:prstGeom>
          </p:spPr>
          <p:txBody>
            <a:bodyPr wrap="square">
              <a:spAutoFit/>
            </a:bodyPr>
            <a:lstStyle/>
            <a:p>
              <a:pPr marL="508000" lvl="1" indent="28575">
                <a:spcBef>
                  <a:spcPct val="20000"/>
                </a:spcBef>
                <a:buSzPct val="100000"/>
              </a:pPr>
              <a:r>
                <a:rPr lang="zh-CN" altLang="en-US" b="1" dirty="0">
                  <a:solidFill>
                    <a:srgbClr val="11576A"/>
                  </a:solidFill>
                  <a:latin typeface="微软雅黑" pitchFamily="34" charset="-122"/>
                  <a:ea typeface="微软雅黑" pitchFamily="34" charset="-122"/>
                  <a:sym typeface="MS PGothic" charset="0"/>
                </a:rPr>
                <a:t>可选部分（不常用功能）放在其他程序模块中,只在需要用到时装入内存</a:t>
              </a:r>
            </a:p>
          </p:txBody>
        </p:sp>
      </p:grpSp>
      <p:grpSp>
        <p:nvGrpSpPr>
          <p:cNvPr id="4" name="组合 3"/>
          <p:cNvGrpSpPr/>
          <p:nvPr/>
        </p:nvGrpSpPr>
        <p:grpSpPr>
          <a:xfrm>
            <a:off x="903408" y="3930610"/>
            <a:ext cx="7358114" cy="369332"/>
            <a:chOff x="903408" y="3844009"/>
            <a:chExt cx="7358114" cy="369332"/>
          </a:xfrm>
        </p:grpSpPr>
        <p:pic>
          <p:nvPicPr>
            <p:cNvPr id="14" name="图片 13" descr="小点1.png"/>
            <p:cNvPicPr>
              <a:picLocks noChangeAspect="1"/>
            </p:cNvPicPr>
            <p:nvPr/>
          </p:nvPicPr>
          <p:blipFill>
            <a:blip r:embed="rId2" cstate="print"/>
            <a:stretch>
              <a:fillRect/>
            </a:stretch>
          </p:blipFill>
          <p:spPr>
            <a:xfrm>
              <a:off x="1273958" y="3954177"/>
              <a:ext cx="151066" cy="148997"/>
            </a:xfrm>
            <a:prstGeom prst="rect">
              <a:avLst/>
            </a:prstGeom>
            <a:effectLst/>
          </p:spPr>
        </p:pic>
        <p:sp>
          <p:nvSpPr>
            <p:cNvPr id="10" name="矩形 9"/>
            <p:cNvSpPr/>
            <p:nvPr/>
          </p:nvSpPr>
          <p:spPr>
            <a:xfrm>
              <a:off x="903408" y="3844009"/>
              <a:ext cx="7358114" cy="369332"/>
            </a:xfrm>
            <a:prstGeom prst="rect">
              <a:avLst/>
            </a:prstGeom>
          </p:spPr>
          <p:txBody>
            <a:bodyPr wrap="square">
              <a:spAutoFit/>
            </a:bodyPr>
            <a:lstStyle/>
            <a:p>
              <a:pPr marL="765175" lvl="1" indent="-285750">
                <a:spcBef>
                  <a:spcPct val="20000"/>
                </a:spcBef>
                <a:buSzPct val="100000"/>
              </a:pPr>
              <a:r>
                <a:rPr lang="zh-CN" altLang="en-US" b="1" dirty="0">
                  <a:solidFill>
                    <a:srgbClr val="11576A"/>
                  </a:solidFill>
                  <a:latin typeface="微软雅黑" pitchFamily="34" charset="-122"/>
                  <a:ea typeface="微软雅黑" pitchFamily="34" charset="-122"/>
                  <a:sym typeface="MS PGothic" charset="0"/>
                </a:rPr>
                <a:t>不存在调用关系的模块可相互覆盖，共用同一块内存区域</a:t>
              </a:r>
            </a:p>
          </p:txBody>
        </p:sp>
      </p:grpSp>
      <p:grpSp>
        <p:nvGrpSpPr>
          <p:cNvPr id="5" name="组合 4"/>
          <p:cNvGrpSpPr/>
          <p:nvPr/>
        </p:nvGrpSpPr>
        <p:grpSpPr>
          <a:xfrm>
            <a:off x="852462" y="1063645"/>
            <a:ext cx="7143800" cy="769441"/>
            <a:chOff x="852462" y="1063645"/>
            <a:chExt cx="7143800" cy="769441"/>
          </a:xfrm>
        </p:grpSpPr>
        <p:sp>
          <p:nvSpPr>
            <p:cNvPr id="83" name="TextBox 82"/>
            <p:cNvSpPr txBox="1"/>
            <p:nvPr/>
          </p:nvSpPr>
          <p:spPr>
            <a:xfrm>
              <a:off x="852462" y="1063645"/>
              <a:ext cx="7143800" cy="769441"/>
            </a:xfrm>
            <a:prstGeom prst="rect">
              <a:avLst/>
            </a:prstGeom>
            <a:noFill/>
            <a:effectLst/>
          </p:spPr>
          <p:txBody>
            <a:bodyPr wrap="square" rtlCol="0">
              <a:spAutoFit/>
            </a:bodyPr>
            <a:lstStyle/>
            <a:p>
              <a:pPr marL="288925" indent="-288925">
                <a:spcBef>
                  <a:spcPct val="20000"/>
                </a:spcBef>
                <a:buFont typeface="Wingdings" charset="0"/>
                <a:buNone/>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sym typeface="MS PGothic" charset="0"/>
                </a:rPr>
                <a:t>目标</a:t>
              </a:r>
            </a:p>
            <a:p>
              <a:pPr>
                <a:spcBef>
                  <a:spcPct val="20000"/>
                </a:spcBef>
              </a:pPr>
              <a:r>
                <a:rPr lang="zh-CN" altLang="en-US" sz="2000" b="1" dirty="0">
                  <a:solidFill>
                    <a:srgbClr val="11576A"/>
                  </a:solidFill>
                  <a:latin typeface="微软雅黑" pitchFamily="34" charset="-122"/>
                  <a:ea typeface="微软雅黑" pitchFamily="34" charset="-122"/>
                  <a:sym typeface="MS PGothic" charset="0"/>
                </a:rPr>
                <a:t>        在较小的可用内存中运行较大的程序</a:t>
              </a:r>
            </a:p>
          </p:txBody>
        </p:sp>
        <p:pic>
          <p:nvPicPr>
            <p:cNvPr id="11" name="图片 10" descr="小点1.png"/>
            <p:cNvPicPr>
              <a:picLocks noChangeAspect="1"/>
            </p:cNvPicPr>
            <p:nvPr/>
          </p:nvPicPr>
          <p:blipFill>
            <a:blip r:embed="rId2" cstate="print"/>
            <a:stretch>
              <a:fillRect/>
            </a:stretch>
          </p:blipFill>
          <p:spPr>
            <a:xfrm>
              <a:off x="1273958" y="1555242"/>
              <a:ext cx="151066" cy="148997"/>
            </a:xfrm>
            <a:prstGeom prst="rect">
              <a:avLst/>
            </a:prstGeom>
            <a:effectLst/>
          </p:spPr>
        </p:pic>
      </p:grpSp>
      <p:sp>
        <p:nvSpPr>
          <p:cNvPr id="17" name="TextBox 7"/>
          <p:cNvSpPr txBox="1"/>
          <p:nvPr/>
        </p:nvSpPr>
        <p:spPr>
          <a:xfrm>
            <a:off x="903408" y="2179352"/>
            <a:ext cx="6815882" cy="769441"/>
          </a:xfrm>
          <a:prstGeom prst="rect">
            <a:avLst/>
          </a:prstGeom>
          <a:noFill/>
          <a:effectLst/>
        </p:spPr>
        <p:txBody>
          <a:bodyPr wrap="square" rtlCol="0">
            <a:spAutoFit/>
          </a:bodyPr>
          <a:lstStyle/>
          <a:p>
            <a:pPr marL="288925">
              <a:spcBef>
                <a:spcPct val="20000"/>
              </a:spcBef>
            </a:pPr>
            <a:r>
              <a:rPr lang="zh-CN" altLang="en-US" sz="2000" b="1" dirty="0">
                <a:solidFill>
                  <a:srgbClr val="11576A"/>
                </a:solidFill>
                <a:latin typeface="微软雅黑" pitchFamily="34" charset="-122"/>
                <a:ea typeface="微软雅黑" pitchFamily="34" charset="-122"/>
                <a:sym typeface="MS PGothic" charset="0"/>
              </a:rPr>
              <a:t>依据程序逻辑结构，将程序划分为若干</a:t>
            </a:r>
            <a:r>
              <a:rPr lang="zh-CN" altLang="en-US" sz="2000" b="1" dirty="0">
                <a:solidFill>
                  <a:srgbClr val="C00000"/>
                </a:solidFill>
                <a:latin typeface="微软雅黑" pitchFamily="34" charset="-122"/>
                <a:ea typeface="微软雅黑" pitchFamily="34" charset="-122"/>
                <a:sym typeface="MS PGothic" charset="0"/>
              </a:rPr>
              <a:t>功能相对独立</a:t>
            </a:r>
            <a:endParaRPr lang="en-US" altLang="zh-CN" sz="2000" b="1" dirty="0">
              <a:solidFill>
                <a:srgbClr val="C00000"/>
              </a:solidFill>
              <a:latin typeface="微软雅黑" pitchFamily="34" charset="-122"/>
              <a:ea typeface="微软雅黑" pitchFamily="34" charset="-122"/>
              <a:sym typeface="MS PGothic" charset="0"/>
            </a:endParaRPr>
          </a:p>
          <a:p>
            <a:pPr marL="288925">
              <a:spcBef>
                <a:spcPct val="20000"/>
              </a:spcBef>
            </a:pPr>
            <a:r>
              <a:rPr lang="zh-CN" altLang="en-US" sz="2000" b="1" dirty="0">
                <a:solidFill>
                  <a:srgbClr val="11576A"/>
                </a:solidFill>
                <a:latin typeface="微软雅黑" pitchFamily="34" charset="-122"/>
                <a:ea typeface="微软雅黑" pitchFamily="34" charset="-122"/>
                <a:sym typeface="MS PGothic" charset="0"/>
              </a:rPr>
              <a:t>的模块；将不会同时执行的模块</a:t>
            </a:r>
            <a:r>
              <a:rPr lang="zh-CN" altLang="en-US" sz="2000" b="1" dirty="0">
                <a:solidFill>
                  <a:srgbClr val="C00000"/>
                </a:solidFill>
                <a:latin typeface="微软雅黑" pitchFamily="34" charset="-122"/>
                <a:ea typeface="微软雅黑" pitchFamily="34" charset="-122"/>
                <a:sym typeface="MS PGothic" charset="0"/>
              </a:rPr>
              <a:t>共享同一块内存</a:t>
            </a:r>
            <a:r>
              <a:rPr lang="zh-CN" altLang="en-US" sz="2000" b="1" dirty="0">
                <a:solidFill>
                  <a:srgbClr val="11576A"/>
                </a:solidFill>
                <a:latin typeface="微软雅黑" pitchFamily="34" charset="-122"/>
                <a:ea typeface="微软雅黑" pitchFamily="34" charset="-122"/>
                <a:sym typeface="MS PGothic" charset="0"/>
              </a:rPr>
              <a:t>区域</a:t>
            </a:r>
          </a:p>
        </p:txBody>
      </p:sp>
    </p:spTree>
    <p:extLst>
      <p:ext uri="{BB962C8B-B14F-4D97-AF65-F5344CB8AC3E}">
        <p14:creationId xmlns:p14="http://schemas.microsoft.com/office/powerpoint/2010/main" val="270440387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076056" y="931850"/>
            <a:ext cx="2047378" cy="3656124"/>
            <a:chOff x="5076056" y="931850"/>
            <a:chExt cx="2047378" cy="3656124"/>
          </a:xfrm>
        </p:grpSpPr>
        <p:sp>
          <p:nvSpPr>
            <p:cNvPr id="123" name="Rectangle 18"/>
            <p:cNvSpPr>
              <a:spLocks noChangeArrowheads="1"/>
            </p:cNvSpPr>
            <p:nvPr/>
          </p:nvSpPr>
          <p:spPr bwMode="auto">
            <a:xfrm>
              <a:off x="5270205" y="1354481"/>
              <a:ext cx="1610898" cy="3233493"/>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nchor="ctr"/>
            <a:lstStyle/>
            <a:p>
              <a:endParaRPr lang="zh-CN" altLang="en-US" sz="1800" b="1">
                <a:solidFill>
                  <a:srgbClr val="007C8B"/>
                </a:solidFill>
                <a:latin typeface="微软雅黑" pitchFamily="34" charset="-122"/>
                <a:ea typeface="微软雅黑" pitchFamily="34" charset="-122"/>
              </a:endParaRPr>
            </a:p>
          </p:txBody>
        </p:sp>
        <p:sp>
          <p:nvSpPr>
            <p:cNvPr id="124" name="Line 19"/>
            <p:cNvSpPr>
              <a:spLocks noChangeShapeType="1"/>
            </p:cNvSpPr>
            <p:nvPr/>
          </p:nvSpPr>
          <p:spPr bwMode="auto">
            <a:xfrm>
              <a:off x="5270205" y="1851942"/>
              <a:ext cx="1610898" cy="0"/>
            </a:xfrm>
            <a:prstGeom prst="line">
              <a:avLst/>
            </a:prstGeom>
            <a:noFill/>
            <a:ln w="28575" cmpd="sng">
              <a:solidFill>
                <a:srgbClr val="00507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800" b="1">
                <a:solidFill>
                  <a:srgbClr val="007C8B"/>
                </a:solidFill>
                <a:latin typeface="微软雅黑" pitchFamily="34" charset="-122"/>
                <a:ea typeface="微软雅黑" pitchFamily="34" charset="-122"/>
              </a:endParaRPr>
            </a:p>
          </p:txBody>
        </p:sp>
        <p:sp>
          <p:nvSpPr>
            <p:cNvPr id="125" name="Line 20"/>
            <p:cNvSpPr>
              <a:spLocks noChangeShapeType="1"/>
            </p:cNvSpPr>
            <p:nvPr/>
          </p:nvSpPr>
          <p:spPr bwMode="auto">
            <a:xfrm>
              <a:off x="5270205" y="2299656"/>
              <a:ext cx="1610898" cy="0"/>
            </a:xfrm>
            <a:prstGeom prst="line">
              <a:avLst/>
            </a:prstGeom>
            <a:noFill/>
            <a:ln w="28575" cmpd="sng">
              <a:solidFill>
                <a:srgbClr val="00507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800" b="1">
                <a:solidFill>
                  <a:srgbClr val="007C8B"/>
                </a:solidFill>
                <a:latin typeface="微软雅黑" pitchFamily="34" charset="-122"/>
                <a:ea typeface="微软雅黑" pitchFamily="34" charset="-122"/>
              </a:endParaRPr>
            </a:p>
          </p:txBody>
        </p:sp>
        <p:sp>
          <p:nvSpPr>
            <p:cNvPr id="126" name="Line 21"/>
            <p:cNvSpPr>
              <a:spLocks noChangeShapeType="1"/>
            </p:cNvSpPr>
            <p:nvPr/>
          </p:nvSpPr>
          <p:spPr bwMode="auto">
            <a:xfrm>
              <a:off x="5270205" y="3045847"/>
              <a:ext cx="1610898" cy="0"/>
            </a:xfrm>
            <a:prstGeom prst="line">
              <a:avLst/>
            </a:prstGeom>
            <a:noFill/>
            <a:ln w="28575" cmpd="sng">
              <a:solidFill>
                <a:srgbClr val="00507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800" b="1">
                <a:solidFill>
                  <a:srgbClr val="007C8B"/>
                </a:solidFill>
                <a:latin typeface="微软雅黑" pitchFamily="34" charset="-122"/>
                <a:ea typeface="微软雅黑" pitchFamily="34" charset="-122"/>
              </a:endParaRPr>
            </a:p>
          </p:txBody>
        </p:sp>
        <p:sp>
          <p:nvSpPr>
            <p:cNvPr id="127" name="Line 22"/>
            <p:cNvSpPr>
              <a:spLocks noChangeShapeType="1"/>
            </p:cNvSpPr>
            <p:nvPr/>
          </p:nvSpPr>
          <p:spPr bwMode="auto">
            <a:xfrm>
              <a:off x="5270205" y="4090514"/>
              <a:ext cx="1610898" cy="0"/>
            </a:xfrm>
            <a:prstGeom prst="line">
              <a:avLst/>
            </a:prstGeom>
            <a:noFill/>
            <a:ln w="28575" cmpd="sng">
              <a:solidFill>
                <a:srgbClr val="00507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800" b="1">
                <a:solidFill>
                  <a:srgbClr val="007C8B"/>
                </a:solidFill>
                <a:latin typeface="微软雅黑" pitchFamily="34" charset="-122"/>
                <a:ea typeface="微软雅黑" pitchFamily="34" charset="-122"/>
              </a:endParaRPr>
            </a:p>
          </p:txBody>
        </p:sp>
        <p:sp>
          <p:nvSpPr>
            <p:cNvPr id="128" name="Text Box 23"/>
            <p:cNvSpPr txBox="1">
              <a:spLocks noChangeArrowheads="1"/>
            </p:cNvSpPr>
            <p:nvPr/>
          </p:nvSpPr>
          <p:spPr bwMode="auto">
            <a:xfrm>
              <a:off x="5565724" y="1840683"/>
              <a:ext cx="1420396" cy="5052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170" tIns="46990" rIns="90170" bIns="46990">
              <a:spAutoFit/>
            </a:bodyPr>
            <a:lstStyle>
              <a:lvl1pPr/>
              <a:lvl2pPr/>
              <a:lvl3pPr/>
              <a:lvl4pPr/>
              <a:lvl5pPr/>
              <a:lvl6pPr/>
              <a:lvl7pPr/>
              <a:lvl8pPr/>
              <a:lvl9pPr/>
            </a:lstStyle>
            <a:p>
              <a:pPr>
                <a:lnSpc>
                  <a:spcPts val="1600"/>
                </a:lnSpc>
              </a:pPr>
              <a:r>
                <a:rPr lang="zh-CN" altLang="en-US" sz="1400" b="1" dirty="0">
                  <a:solidFill>
                    <a:schemeClr val="bg1"/>
                  </a:solidFill>
                  <a:latin typeface="微软雅黑" pitchFamily="34" charset="-122"/>
                  <a:ea typeface="微软雅黑" pitchFamily="34" charset="-122"/>
                </a:rPr>
                <a:t>程序X的常驻区</a:t>
              </a:r>
            </a:p>
            <a:p>
              <a:pPr>
                <a:lnSpc>
                  <a:spcPts val="1600"/>
                </a:lnSpc>
              </a:pPr>
              <a:r>
                <a:rPr lang="zh-CN" altLang="en-US" sz="1400" b="1" dirty="0">
                  <a:solidFill>
                    <a:schemeClr val="bg1"/>
                  </a:solidFill>
                  <a:latin typeface="微软雅黑" pitchFamily="34" charset="-122"/>
                  <a:ea typeface="微软雅黑" pitchFamily="34" charset="-122"/>
                </a:rPr>
                <a:t>    A（20K）</a:t>
              </a:r>
            </a:p>
          </p:txBody>
        </p:sp>
        <p:sp>
          <p:nvSpPr>
            <p:cNvPr id="129" name="Text Box 24"/>
            <p:cNvSpPr txBox="1">
              <a:spLocks noChangeArrowheads="1"/>
            </p:cNvSpPr>
            <p:nvPr/>
          </p:nvSpPr>
          <p:spPr bwMode="auto">
            <a:xfrm>
              <a:off x="5965850" y="2445442"/>
              <a:ext cx="852855" cy="5257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170" tIns="46990" rIns="90170" bIns="46990">
              <a:spAutoFit/>
            </a:bodyPr>
            <a:lstStyle>
              <a:lvl1pPr/>
              <a:lvl2pPr/>
              <a:lvl3pPr/>
              <a:lvl4pPr/>
              <a:lvl5pPr/>
              <a:lvl6pPr/>
              <a:lvl7pPr/>
              <a:lvl8pPr/>
              <a:lvl9pPr/>
            </a:lstStyle>
            <a:p>
              <a:r>
                <a:rPr lang="zh-CN" altLang="en-US" sz="1400" b="1" dirty="0">
                  <a:solidFill>
                    <a:schemeClr val="bg1"/>
                  </a:solidFill>
                  <a:latin typeface="微软雅黑" pitchFamily="34" charset="-122"/>
                  <a:ea typeface="微软雅黑" pitchFamily="34" charset="-122"/>
                </a:rPr>
                <a:t>覆盖区0</a:t>
              </a:r>
            </a:p>
            <a:p>
              <a:r>
                <a:rPr lang="zh-CN" altLang="en-US" sz="1400" b="1" dirty="0">
                  <a:solidFill>
                    <a:schemeClr val="bg1"/>
                  </a:solidFill>
                  <a:latin typeface="微软雅黑" pitchFamily="34" charset="-122"/>
                  <a:ea typeface="微软雅黑" pitchFamily="34" charset="-122"/>
                </a:rPr>
                <a:t>（50K）</a:t>
              </a:r>
            </a:p>
          </p:txBody>
        </p:sp>
        <p:sp>
          <p:nvSpPr>
            <p:cNvPr id="130" name="Text Box 25"/>
            <p:cNvSpPr txBox="1">
              <a:spLocks noChangeArrowheads="1"/>
            </p:cNvSpPr>
            <p:nvPr/>
          </p:nvSpPr>
          <p:spPr bwMode="auto">
            <a:xfrm>
              <a:off x="5976219" y="3280414"/>
              <a:ext cx="852855" cy="5257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170" tIns="46990" rIns="90170" bIns="46990">
              <a:spAutoFit/>
            </a:bodyPr>
            <a:lstStyle>
              <a:lvl1pPr/>
              <a:lvl2pPr/>
              <a:lvl3pPr/>
              <a:lvl4pPr/>
              <a:lvl5pPr/>
              <a:lvl6pPr/>
              <a:lvl7pPr/>
              <a:lvl8pPr/>
              <a:lvl9pPr/>
            </a:lstStyle>
            <a:p>
              <a:r>
                <a:rPr lang="zh-CN" altLang="en-US" sz="1400" b="1" dirty="0">
                  <a:solidFill>
                    <a:schemeClr val="bg1"/>
                  </a:solidFill>
                  <a:latin typeface="微软雅黑" pitchFamily="34" charset="-122"/>
                  <a:ea typeface="微软雅黑" pitchFamily="34" charset="-122"/>
                </a:rPr>
                <a:t>覆盖区1</a:t>
              </a:r>
            </a:p>
            <a:p>
              <a:r>
                <a:rPr lang="zh-CN" altLang="en-US" sz="1400" b="1" dirty="0">
                  <a:solidFill>
                    <a:schemeClr val="bg1"/>
                  </a:solidFill>
                  <a:latin typeface="微软雅黑" pitchFamily="34" charset="-122"/>
                  <a:ea typeface="微软雅黑" pitchFamily="34" charset="-122"/>
                </a:rPr>
                <a:t>（40K）</a:t>
              </a:r>
            </a:p>
          </p:txBody>
        </p:sp>
        <p:sp>
          <p:nvSpPr>
            <p:cNvPr id="147" name="Text Box 43"/>
            <p:cNvSpPr txBox="1">
              <a:spLocks noChangeArrowheads="1"/>
            </p:cNvSpPr>
            <p:nvPr/>
          </p:nvSpPr>
          <p:spPr bwMode="auto">
            <a:xfrm>
              <a:off x="5076056" y="931850"/>
              <a:ext cx="2047378" cy="369332"/>
            </a:xfrm>
            <a:prstGeom prst="rect">
              <a:avLst/>
            </a:prstGeom>
            <a:noFill/>
            <a:ln>
              <a:noFill/>
            </a:ln>
            <a:effectLst/>
            <a:extLst>
              <a:ext uri="{909E8E84-426E-40dd-AFC4-6F175D3DCCD1}">
                <a14:hiddenFill xmlns="" xmlns:a14="http://schemas.microsoft.com/office/drawing/2010/main">
                  <a:gradFill rotWithShape="0">
                    <a:gsLst>
                      <a:gs pos="0">
                        <a:srgbClr val="ADE7EB"/>
                      </a:gs>
                      <a:gs pos="100000">
                        <a:srgbClr val="FFFFFF"/>
                      </a:gs>
                    </a:gsLst>
                    <a:path path="shape">
                      <a:fillToRect l="50000" t="50000" r="50000" b="50000"/>
                    </a:path>
                  </a:gra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lvl1pPr/>
              <a:lvl2pPr/>
              <a:lvl3pPr/>
              <a:lvl4pPr/>
              <a:lvl5pPr/>
              <a:lvl6pPr/>
              <a:lvl7pPr/>
              <a:lvl8pPr/>
              <a:lvl9pPr/>
            </a:lstStyle>
            <a:p>
              <a:r>
                <a:rPr lang="zh-CN" altLang="en-US" sz="1800" b="1" dirty="0">
                  <a:solidFill>
                    <a:srgbClr val="11576A"/>
                  </a:solidFill>
                  <a:latin typeface="微软雅黑" pitchFamily="34" charset="-122"/>
                  <a:ea typeface="微软雅黑" pitchFamily="34" charset="-122"/>
                </a:rPr>
                <a:t>内存总共：110K</a:t>
              </a:r>
            </a:p>
          </p:txBody>
        </p:sp>
      </p:grpSp>
      <p:sp>
        <p:nvSpPr>
          <p:cNvPr id="81" name="TextBox 80"/>
          <p:cNvSpPr txBox="1"/>
          <p:nvPr/>
        </p:nvSpPr>
        <p:spPr>
          <a:xfrm>
            <a:off x="3143240" y="214296"/>
            <a:ext cx="2799464" cy="553998"/>
          </a:xfrm>
          <a:prstGeom prst="rect">
            <a:avLst/>
          </a:prstGeom>
          <a:noFill/>
          <a:effectLst/>
        </p:spPr>
        <p:txBody>
          <a:bodyPr wrap="square" rtlCol="0">
            <a:spAutoFit/>
          </a:bodyPr>
          <a:lstStyle/>
          <a:p>
            <a:r>
              <a:rPr lang="zh-CN" altLang="en-US" sz="3000" b="1" dirty="0">
                <a:solidFill>
                  <a:srgbClr val="11576A"/>
                </a:solidFill>
                <a:latin typeface="微软雅黑" pitchFamily="34" charset="-122"/>
                <a:ea typeface="微软雅黑" pitchFamily="34" charset="-122"/>
                <a:sym typeface="MS PGothic" charset="0"/>
              </a:rPr>
              <a:t>覆盖技术示例</a:t>
            </a:r>
          </a:p>
        </p:txBody>
      </p:sp>
      <p:grpSp>
        <p:nvGrpSpPr>
          <p:cNvPr id="5" name="组合 4"/>
          <p:cNvGrpSpPr/>
          <p:nvPr/>
        </p:nvGrpSpPr>
        <p:grpSpPr>
          <a:xfrm>
            <a:off x="4464705" y="2314240"/>
            <a:ext cx="414813" cy="492544"/>
            <a:chOff x="4475344" y="2254826"/>
            <a:chExt cx="495338" cy="492544"/>
          </a:xfrm>
        </p:grpSpPr>
        <p:sp>
          <p:nvSpPr>
            <p:cNvPr id="131" name="Rectangle 26"/>
            <p:cNvSpPr>
              <a:spLocks noChangeArrowheads="1"/>
            </p:cNvSpPr>
            <p:nvPr/>
          </p:nvSpPr>
          <p:spPr bwMode="auto">
            <a:xfrm>
              <a:off x="4534201" y="2254826"/>
              <a:ext cx="436481" cy="492544"/>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nchor="ctr"/>
            <a:lstStyle/>
            <a:p>
              <a:endParaRPr lang="zh-CN" altLang="en-US" sz="1800" b="1">
                <a:solidFill>
                  <a:srgbClr val="007C8B"/>
                </a:solidFill>
                <a:latin typeface="微软雅黑" pitchFamily="34" charset="-122"/>
                <a:ea typeface="微软雅黑" pitchFamily="34" charset="-122"/>
              </a:endParaRPr>
            </a:p>
          </p:txBody>
        </p:sp>
        <p:sp>
          <p:nvSpPr>
            <p:cNvPr id="141" name="Text Box 36"/>
            <p:cNvSpPr txBox="1">
              <a:spLocks noChangeArrowheads="1"/>
            </p:cNvSpPr>
            <p:nvPr/>
          </p:nvSpPr>
          <p:spPr bwMode="auto">
            <a:xfrm>
              <a:off x="4475344" y="2335618"/>
              <a:ext cx="406521" cy="3718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spAutoFit/>
            </a:bodyPr>
            <a:lstStyle>
              <a:lvl1pPr/>
              <a:lvl2pPr/>
              <a:lvl3pPr/>
              <a:lvl4pPr/>
              <a:lvl5pPr/>
              <a:lvl6pPr/>
              <a:lvl7pPr/>
              <a:lvl8pPr/>
              <a:lvl9pPr/>
            </a:lstStyle>
            <a:p>
              <a:r>
                <a:rPr lang="zh-CN" altLang="en-US" sz="1800" b="1" dirty="0">
                  <a:solidFill>
                    <a:schemeClr val="bg1"/>
                  </a:solidFill>
                  <a:latin typeface="微软雅黑" pitchFamily="34" charset="-122"/>
                  <a:ea typeface="微软雅黑" pitchFamily="34" charset="-122"/>
                </a:rPr>
                <a:t> C</a:t>
              </a:r>
            </a:p>
          </p:txBody>
        </p:sp>
      </p:grpSp>
      <p:grpSp>
        <p:nvGrpSpPr>
          <p:cNvPr id="4" name="组合 3"/>
          <p:cNvGrpSpPr/>
          <p:nvPr/>
        </p:nvGrpSpPr>
        <p:grpSpPr>
          <a:xfrm>
            <a:off x="3851047" y="2308479"/>
            <a:ext cx="350361" cy="760875"/>
            <a:chOff x="3848303" y="2299657"/>
            <a:chExt cx="436481" cy="466402"/>
          </a:xfrm>
        </p:grpSpPr>
        <p:sp>
          <p:nvSpPr>
            <p:cNvPr id="132" name="Rectangle 27"/>
            <p:cNvSpPr>
              <a:spLocks noChangeArrowheads="1"/>
            </p:cNvSpPr>
            <p:nvPr/>
          </p:nvSpPr>
          <p:spPr bwMode="auto">
            <a:xfrm>
              <a:off x="3848303" y="2299657"/>
              <a:ext cx="436481" cy="447713"/>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nchor="ctr"/>
            <a:lstStyle/>
            <a:p>
              <a:pPr algn="ctr"/>
              <a:endParaRPr lang="zh-CN" altLang="en-US" sz="1800" b="1">
                <a:solidFill>
                  <a:srgbClr val="007C8B"/>
                </a:solidFill>
                <a:latin typeface="微软雅黑" pitchFamily="34" charset="-122"/>
                <a:ea typeface="微软雅黑" pitchFamily="34" charset="-122"/>
              </a:endParaRPr>
            </a:p>
          </p:txBody>
        </p:sp>
        <p:sp>
          <p:nvSpPr>
            <p:cNvPr id="142" name="Text Box 37"/>
            <p:cNvSpPr txBox="1">
              <a:spLocks noChangeArrowheads="1"/>
            </p:cNvSpPr>
            <p:nvPr/>
          </p:nvSpPr>
          <p:spPr bwMode="auto">
            <a:xfrm>
              <a:off x="3856852" y="2394162"/>
              <a:ext cx="339195" cy="3718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spAutoFit/>
            </a:bodyPr>
            <a:lstStyle>
              <a:lvl1pPr/>
              <a:lvl2pPr/>
              <a:lvl3pPr/>
              <a:lvl4pPr/>
              <a:lvl5pPr/>
              <a:lvl6pPr/>
              <a:lvl7pPr/>
              <a:lvl8pPr/>
              <a:lvl9pPr/>
            </a:lstStyle>
            <a:p>
              <a:r>
                <a:rPr lang="zh-CN" altLang="en-US" sz="1800" b="1" dirty="0">
                  <a:solidFill>
                    <a:schemeClr val="bg1"/>
                  </a:solidFill>
                  <a:latin typeface="微软雅黑" pitchFamily="34" charset="-122"/>
                  <a:ea typeface="微软雅黑" pitchFamily="34" charset="-122"/>
                </a:rPr>
                <a:t>B</a:t>
              </a:r>
            </a:p>
          </p:txBody>
        </p:sp>
      </p:grpSp>
      <p:grpSp>
        <p:nvGrpSpPr>
          <p:cNvPr id="8" name="组合 7"/>
          <p:cNvGrpSpPr/>
          <p:nvPr/>
        </p:nvGrpSpPr>
        <p:grpSpPr>
          <a:xfrm>
            <a:off x="4628029" y="3127775"/>
            <a:ext cx="405717" cy="596103"/>
            <a:chOff x="4650393" y="3195086"/>
            <a:chExt cx="495104" cy="497460"/>
          </a:xfrm>
        </p:grpSpPr>
        <p:sp>
          <p:nvSpPr>
            <p:cNvPr id="135" name="Rectangle 30"/>
            <p:cNvSpPr>
              <a:spLocks noChangeArrowheads="1"/>
            </p:cNvSpPr>
            <p:nvPr/>
          </p:nvSpPr>
          <p:spPr bwMode="auto">
            <a:xfrm>
              <a:off x="4709016" y="3195086"/>
              <a:ext cx="436481" cy="497460"/>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nchor="ctr"/>
            <a:lstStyle/>
            <a:p>
              <a:endParaRPr lang="zh-CN" altLang="en-US" sz="1800" b="1">
                <a:solidFill>
                  <a:srgbClr val="007C8B"/>
                </a:solidFill>
                <a:latin typeface="微软雅黑" pitchFamily="34" charset="-122"/>
                <a:ea typeface="微软雅黑" pitchFamily="34" charset="-122"/>
              </a:endParaRPr>
            </a:p>
          </p:txBody>
        </p:sp>
        <p:sp>
          <p:nvSpPr>
            <p:cNvPr id="143" name="Text Box 38"/>
            <p:cNvSpPr txBox="1">
              <a:spLocks noChangeArrowheads="1"/>
            </p:cNvSpPr>
            <p:nvPr/>
          </p:nvSpPr>
          <p:spPr bwMode="auto">
            <a:xfrm>
              <a:off x="4650393" y="3266747"/>
              <a:ext cx="379271" cy="371897"/>
            </a:xfrm>
            <a:prstGeom prst="rect">
              <a:avLst/>
            </a:prstGeom>
            <a:noFill/>
            <a:ln w="19050">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spAutoFit/>
            </a:bodyPr>
            <a:lstStyle>
              <a:lvl1pPr/>
              <a:lvl2pPr/>
              <a:lvl3pPr/>
              <a:lvl4pPr/>
              <a:lvl5pPr/>
              <a:lvl6pPr/>
              <a:lvl7pPr/>
              <a:lvl8pPr/>
              <a:lvl9pPr/>
            </a:lstStyle>
            <a:p>
              <a:r>
                <a:rPr lang="zh-CN" altLang="en-US" sz="1800" b="1" dirty="0">
                  <a:solidFill>
                    <a:schemeClr val="bg1"/>
                  </a:solidFill>
                  <a:latin typeface="微软雅黑" pitchFamily="34" charset="-122"/>
                  <a:ea typeface="微软雅黑" pitchFamily="34" charset="-122"/>
                </a:rPr>
                <a:t> F</a:t>
              </a:r>
            </a:p>
          </p:txBody>
        </p:sp>
      </p:grpSp>
      <p:sp>
        <p:nvSpPr>
          <p:cNvPr id="145" name="Text Box 41"/>
          <p:cNvSpPr txBox="1">
            <a:spLocks noChangeArrowheads="1"/>
          </p:cNvSpPr>
          <p:nvPr/>
        </p:nvSpPr>
        <p:spPr bwMode="auto">
          <a:xfrm>
            <a:off x="4188760" y="1888363"/>
            <a:ext cx="355225" cy="371897"/>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spAutoFit/>
          </a:bodyPr>
          <a:lstStyle>
            <a:lvl1pPr/>
            <a:lvl2pPr/>
            <a:lvl3pPr/>
            <a:lvl4pPr/>
            <a:lvl5pPr/>
            <a:lvl6pPr/>
            <a:lvl7pPr/>
            <a:lvl8pPr/>
            <a:lvl9pPr/>
          </a:lstStyle>
          <a:p>
            <a:pPr algn="ctr"/>
            <a:r>
              <a:rPr lang="zh-CN" altLang="en-US" sz="1800" b="1" dirty="0">
                <a:solidFill>
                  <a:schemeClr val="bg1"/>
                </a:solidFill>
                <a:latin typeface="微软雅黑" pitchFamily="34" charset="-122"/>
                <a:ea typeface="微软雅黑" pitchFamily="34" charset="-122"/>
              </a:rPr>
              <a:t>A</a:t>
            </a:r>
          </a:p>
        </p:txBody>
      </p:sp>
      <p:sp>
        <p:nvSpPr>
          <p:cNvPr id="148" name="Text Box 44"/>
          <p:cNvSpPr txBox="1">
            <a:spLocks noChangeArrowheads="1"/>
          </p:cNvSpPr>
          <p:nvPr/>
        </p:nvSpPr>
        <p:spPr bwMode="auto">
          <a:xfrm>
            <a:off x="670940" y="3581609"/>
            <a:ext cx="1826141"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lvl2pPr marL="457200"/>
            <a:lvl3pPr/>
            <a:lvl4pPr/>
            <a:lvl5pPr/>
            <a:lvl6pPr/>
            <a:lvl7pPr/>
            <a:lvl8pPr/>
            <a:lvl9pPr/>
          </a:lstStyle>
          <a:p>
            <a:r>
              <a:rPr lang="zh-CN" altLang="en-US" sz="1600" b="1" dirty="0">
                <a:solidFill>
                  <a:srgbClr val="11576A"/>
                </a:solidFill>
                <a:latin typeface="微软雅黑" pitchFamily="34" charset="-122"/>
                <a:ea typeface="微软雅黑" pitchFamily="34" charset="-122"/>
              </a:rPr>
              <a:t>另一种调用方法：</a:t>
            </a:r>
          </a:p>
        </p:txBody>
      </p:sp>
      <p:grpSp>
        <p:nvGrpSpPr>
          <p:cNvPr id="7" name="组合 6"/>
          <p:cNvGrpSpPr/>
          <p:nvPr/>
        </p:nvGrpSpPr>
        <p:grpSpPr>
          <a:xfrm>
            <a:off x="4076136" y="3127775"/>
            <a:ext cx="392833" cy="371897"/>
            <a:chOff x="4096701" y="3195085"/>
            <a:chExt cx="487607" cy="497460"/>
          </a:xfrm>
        </p:grpSpPr>
        <p:sp>
          <p:nvSpPr>
            <p:cNvPr id="134" name="Rectangle 29"/>
            <p:cNvSpPr>
              <a:spLocks noChangeArrowheads="1"/>
            </p:cNvSpPr>
            <p:nvPr/>
          </p:nvSpPr>
          <p:spPr bwMode="auto">
            <a:xfrm>
              <a:off x="4147827" y="3195085"/>
              <a:ext cx="436481" cy="497460"/>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nchor="ctr"/>
            <a:lstStyle/>
            <a:p>
              <a:endParaRPr lang="zh-CN" altLang="en-US" sz="1800" b="1">
                <a:solidFill>
                  <a:srgbClr val="007C8B"/>
                </a:solidFill>
                <a:latin typeface="微软雅黑" pitchFamily="34" charset="-122"/>
                <a:ea typeface="微软雅黑" pitchFamily="34" charset="-122"/>
              </a:endParaRPr>
            </a:p>
          </p:txBody>
        </p:sp>
        <p:sp>
          <p:nvSpPr>
            <p:cNvPr id="149" name="Text Box 45"/>
            <p:cNvSpPr txBox="1">
              <a:spLocks noChangeArrowheads="1"/>
            </p:cNvSpPr>
            <p:nvPr/>
          </p:nvSpPr>
          <p:spPr bwMode="auto">
            <a:xfrm>
              <a:off x="4096701" y="3208731"/>
              <a:ext cx="382478" cy="3718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spAutoFit/>
            </a:bodyPr>
            <a:lstStyle>
              <a:lvl1pPr/>
              <a:lvl2pPr/>
              <a:lvl3pPr/>
              <a:lvl4pPr/>
              <a:lvl5pPr/>
              <a:lvl6pPr/>
              <a:lvl7pPr/>
              <a:lvl8pPr/>
              <a:lvl9pPr/>
            </a:lstStyle>
            <a:p>
              <a:r>
                <a:rPr lang="zh-CN" altLang="en-US" sz="1800" b="1" dirty="0">
                  <a:solidFill>
                    <a:schemeClr val="bg1"/>
                  </a:solidFill>
                  <a:latin typeface="微软雅黑" pitchFamily="34" charset="-122"/>
                  <a:ea typeface="微软雅黑" pitchFamily="34" charset="-122"/>
                </a:rPr>
                <a:t> E</a:t>
              </a:r>
            </a:p>
          </p:txBody>
        </p:sp>
      </p:grpSp>
      <p:grpSp>
        <p:nvGrpSpPr>
          <p:cNvPr id="6" name="组合 5"/>
          <p:cNvGrpSpPr/>
          <p:nvPr/>
        </p:nvGrpSpPr>
        <p:grpSpPr>
          <a:xfrm>
            <a:off x="3515317" y="3127775"/>
            <a:ext cx="429819" cy="497460"/>
            <a:chOff x="3520649" y="3195086"/>
            <a:chExt cx="502470" cy="497460"/>
          </a:xfrm>
        </p:grpSpPr>
        <p:sp>
          <p:nvSpPr>
            <p:cNvPr id="133" name="Rectangle 28"/>
            <p:cNvSpPr>
              <a:spLocks noChangeArrowheads="1"/>
            </p:cNvSpPr>
            <p:nvPr/>
          </p:nvSpPr>
          <p:spPr bwMode="auto">
            <a:xfrm>
              <a:off x="3586638" y="3195086"/>
              <a:ext cx="436481" cy="497460"/>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nchor="ctr"/>
            <a:lstStyle/>
            <a:p>
              <a:endParaRPr lang="zh-CN" altLang="en-US" sz="1800" b="1">
                <a:solidFill>
                  <a:srgbClr val="007C8B"/>
                </a:solidFill>
                <a:latin typeface="微软雅黑" pitchFamily="34" charset="-122"/>
                <a:ea typeface="微软雅黑" pitchFamily="34" charset="-122"/>
              </a:endParaRPr>
            </a:p>
          </p:txBody>
        </p:sp>
        <p:sp>
          <p:nvSpPr>
            <p:cNvPr id="150" name="Text Box 46"/>
            <p:cNvSpPr txBox="1">
              <a:spLocks noChangeArrowheads="1"/>
            </p:cNvSpPr>
            <p:nvPr/>
          </p:nvSpPr>
          <p:spPr bwMode="auto">
            <a:xfrm>
              <a:off x="3520649" y="3257867"/>
              <a:ext cx="433773" cy="3718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spAutoFit/>
            </a:bodyPr>
            <a:lstStyle>
              <a:lvl1pPr/>
              <a:lvl2pPr/>
              <a:lvl3pPr/>
              <a:lvl4pPr/>
              <a:lvl5pPr/>
              <a:lvl6pPr/>
              <a:lvl7pPr/>
              <a:lvl8pPr/>
              <a:lvl9pPr/>
            </a:lstStyle>
            <a:p>
              <a:r>
                <a:rPr lang="zh-CN" altLang="en-US" sz="1800" b="1" dirty="0">
                  <a:solidFill>
                    <a:schemeClr val="bg1"/>
                  </a:solidFill>
                  <a:latin typeface="微软雅黑" pitchFamily="34" charset="-122"/>
                  <a:ea typeface="微软雅黑" pitchFamily="34" charset="-122"/>
                </a:rPr>
                <a:t> D</a:t>
              </a:r>
            </a:p>
          </p:txBody>
        </p:sp>
      </p:grpSp>
      <p:grpSp>
        <p:nvGrpSpPr>
          <p:cNvPr id="2" name="组合 1"/>
          <p:cNvGrpSpPr/>
          <p:nvPr/>
        </p:nvGrpSpPr>
        <p:grpSpPr>
          <a:xfrm>
            <a:off x="350249" y="929197"/>
            <a:ext cx="2994759" cy="2447119"/>
            <a:chOff x="350249" y="929197"/>
            <a:chExt cx="2994759" cy="2447119"/>
          </a:xfrm>
        </p:grpSpPr>
        <p:sp>
          <p:nvSpPr>
            <p:cNvPr id="146" name="Text Box 42"/>
            <p:cNvSpPr txBox="1">
              <a:spLocks noChangeArrowheads="1"/>
            </p:cNvSpPr>
            <p:nvPr/>
          </p:nvSpPr>
          <p:spPr bwMode="auto">
            <a:xfrm>
              <a:off x="670940" y="929197"/>
              <a:ext cx="2388795" cy="369332"/>
            </a:xfrm>
            <a:prstGeom prst="rect">
              <a:avLst/>
            </a:prstGeom>
            <a:noFill/>
            <a:ln>
              <a:noFill/>
            </a:ln>
            <a:effectLst/>
            <a:extLst>
              <a:ext uri="{909E8E84-426E-40dd-AFC4-6F175D3DCCD1}">
                <a14:hiddenFill xmlns="" xmlns:a14="http://schemas.microsoft.com/office/drawing/2010/main">
                  <a:gradFill rotWithShape="0">
                    <a:gsLst>
                      <a:gs pos="0">
                        <a:srgbClr val="ADE7EB"/>
                      </a:gs>
                      <a:gs pos="100000">
                        <a:srgbClr val="FFFFFF"/>
                      </a:gs>
                    </a:gsLst>
                    <a:path path="shape">
                      <a:fillToRect l="50000" t="50000" r="50000" b="50000"/>
                    </a:path>
                  </a:gra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800" b="1" dirty="0">
                  <a:solidFill>
                    <a:srgbClr val="11576A"/>
                  </a:solidFill>
                  <a:latin typeface="微软雅黑" pitchFamily="34" charset="-122"/>
                  <a:ea typeface="微软雅黑" pitchFamily="34" charset="-122"/>
                </a:rPr>
                <a:t>程序调用结构：190K</a:t>
              </a:r>
            </a:p>
          </p:txBody>
        </p:sp>
        <p:grpSp>
          <p:nvGrpSpPr>
            <p:cNvPr id="160" name="组合 159"/>
            <p:cNvGrpSpPr/>
            <p:nvPr/>
          </p:nvGrpSpPr>
          <p:grpSpPr>
            <a:xfrm>
              <a:off x="350249" y="1357155"/>
              <a:ext cx="2994759" cy="2019161"/>
              <a:chOff x="724663" y="1405467"/>
              <a:chExt cx="2994759" cy="2019161"/>
            </a:xfrm>
          </p:grpSpPr>
          <p:sp>
            <p:nvSpPr>
              <p:cNvPr id="107" name="Rectangle 2"/>
              <p:cNvSpPr>
                <a:spLocks noChangeArrowheads="1"/>
              </p:cNvSpPr>
              <p:nvPr/>
            </p:nvSpPr>
            <p:spPr bwMode="auto">
              <a:xfrm>
                <a:off x="1510481" y="1405467"/>
                <a:ext cx="872961" cy="397968"/>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nchor="ctr"/>
              <a:lstStyle/>
              <a:p>
                <a:pPr algn="ctr">
                  <a:lnSpc>
                    <a:spcPts val="1300"/>
                  </a:lnSpc>
                </a:pPr>
                <a:endParaRPr lang="zh-CN" altLang="en-US" sz="1400" b="1" dirty="0">
                  <a:solidFill>
                    <a:schemeClr val="bg1"/>
                  </a:solidFill>
                  <a:latin typeface="微软雅黑" pitchFamily="34" charset="-122"/>
                  <a:ea typeface="微软雅黑" pitchFamily="34" charset="-122"/>
                </a:endParaRPr>
              </a:p>
            </p:txBody>
          </p:sp>
          <p:sp>
            <p:nvSpPr>
              <p:cNvPr id="108" name="Rectangle 3"/>
              <p:cNvSpPr>
                <a:spLocks noChangeArrowheads="1"/>
              </p:cNvSpPr>
              <p:nvPr/>
            </p:nvSpPr>
            <p:spPr bwMode="auto">
              <a:xfrm>
                <a:off x="1970819" y="2978297"/>
                <a:ext cx="561189" cy="397968"/>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nchor="ctr"/>
              <a:lstStyle/>
              <a:p>
                <a:pPr algn="ctr"/>
                <a:endParaRPr lang="zh-CN" altLang="en-US" sz="1800" b="1" dirty="0">
                  <a:solidFill>
                    <a:srgbClr val="007C8B"/>
                  </a:solidFill>
                  <a:latin typeface="微软雅黑" pitchFamily="34" charset="-122"/>
                  <a:ea typeface="微软雅黑" pitchFamily="34" charset="-122"/>
                </a:endParaRPr>
              </a:p>
            </p:txBody>
          </p:sp>
          <p:sp>
            <p:nvSpPr>
              <p:cNvPr id="110" name="Line 5"/>
              <p:cNvSpPr>
                <a:spLocks noChangeShapeType="1"/>
              </p:cNvSpPr>
              <p:nvPr/>
            </p:nvSpPr>
            <p:spPr bwMode="auto">
              <a:xfrm>
                <a:off x="1222567" y="2033122"/>
                <a:ext cx="0" cy="149238"/>
              </a:xfrm>
              <a:prstGeom prst="line">
                <a:avLst/>
              </a:prstGeom>
              <a:noFill/>
              <a:ln w="28575" cmpd="sng">
                <a:solidFill>
                  <a:srgbClr val="00507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800" b="1">
                  <a:solidFill>
                    <a:srgbClr val="007C8B"/>
                  </a:solidFill>
                  <a:latin typeface="微软雅黑" pitchFamily="34" charset="-122"/>
                  <a:ea typeface="微软雅黑" pitchFamily="34" charset="-122"/>
                </a:endParaRPr>
              </a:p>
            </p:txBody>
          </p:sp>
          <p:sp>
            <p:nvSpPr>
              <p:cNvPr id="111" name="Line 6"/>
              <p:cNvSpPr>
                <a:spLocks noChangeShapeType="1"/>
              </p:cNvSpPr>
              <p:nvPr/>
            </p:nvSpPr>
            <p:spPr bwMode="auto">
              <a:xfrm>
                <a:off x="2781425" y="2033122"/>
                <a:ext cx="0" cy="149238"/>
              </a:xfrm>
              <a:prstGeom prst="line">
                <a:avLst/>
              </a:prstGeom>
              <a:noFill/>
              <a:ln w="28575" cmpd="sng">
                <a:solidFill>
                  <a:srgbClr val="00507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800" b="1">
                  <a:solidFill>
                    <a:srgbClr val="007C8B"/>
                  </a:solidFill>
                  <a:latin typeface="微软雅黑" pitchFamily="34" charset="-122"/>
                  <a:ea typeface="微软雅黑" pitchFamily="34" charset="-122"/>
                </a:endParaRPr>
              </a:p>
            </p:txBody>
          </p:sp>
          <p:sp>
            <p:nvSpPr>
              <p:cNvPr id="112" name="Line 7"/>
              <p:cNvSpPr>
                <a:spLocks noChangeShapeType="1"/>
              </p:cNvSpPr>
              <p:nvPr/>
            </p:nvSpPr>
            <p:spPr bwMode="auto">
              <a:xfrm>
                <a:off x="1222567" y="2033122"/>
                <a:ext cx="1558859" cy="0"/>
              </a:xfrm>
              <a:prstGeom prst="line">
                <a:avLst/>
              </a:prstGeom>
              <a:noFill/>
              <a:ln w="28575" cmpd="sng">
                <a:solidFill>
                  <a:srgbClr val="00507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800" b="1">
                  <a:solidFill>
                    <a:srgbClr val="007C8B"/>
                  </a:solidFill>
                  <a:latin typeface="微软雅黑" pitchFamily="34" charset="-122"/>
                  <a:ea typeface="微软雅黑" pitchFamily="34" charset="-122"/>
                </a:endParaRPr>
              </a:p>
            </p:txBody>
          </p:sp>
          <p:sp>
            <p:nvSpPr>
              <p:cNvPr id="113" name="Line 8"/>
              <p:cNvSpPr>
                <a:spLocks noChangeShapeType="1"/>
              </p:cNvSpPr>
              <p:nvPr/>
            </p:nvSpPr>
            <p:spPr bwMode="auto">
              <a:xfrm>
                <a:off x="2282591" y="2829059"/>
                <a:ext cx="0" cy="149238"/>
              </a:xfrm>
              <a:prstGeom prst="line">
                <a:avLst/>
              </a:prstGeom>
              <a:noFill/>
              <a:ln w="28575" cmpd="sng">
                <a:solidFill>
                  <a:srgbClr val="00507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800" b="1">
                  <a:solidFill>
                    <a:srgbClr val="007C8B"/>
                  </a:solidFill>
                  <a:latin typeface="微软雅黑" pitchFamily="34" charset="-122"/>
                  <a:ea typeface="微软雅黑" pitchFamily="34" charset="-122"/>
                </a:endParaRPr>
              </a:p>
            </p:txBody>
          </p:sp>
          <p:sp>
            <p:nvSpPr>
              <p:cNvPr id="114" name="Line 9"/>
              <p:cNvSpPr>
                <a:spLocks noChangeShapeType="1"/>
              </p:cNvSpPr>
              <p:nvPr/>
            </p:nvSpPr>
            <p:spPr bwMode="auto">
              <a:xfrm>
                <a:off x="3467323" y="2829059"/>
                <a:ext cx="0" cy="149238"/>
              </a:xfrm>
              <a:prstGeom prst="line">
                <a:avLst/>
              </a:prstGeom>
              <a:noFill/>
              <a:ln w="28575" cmpd="sng">
                <a:solidFill>
                  <a:srgbClr val="00507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800" b="1">
                  <a:solidFill>
                    <a:srgbClr val="007C8B"/>
                  </a:solidFill>
                  <a:latin typeface="微软雅黑" pitchFamily="34" charset="-122"/>
                  <a:ea typeface="微软雅黑" pitchFamily="34" charset="-122"/>
                </a:endParaRPr>
              </a:p>
            </p:txBody>
          </p:sp>
          <p:sp>
            <p:nvSpPr>
              <p:cNvPr id="115" name="Line 10"/>
              <p:cNvSpPr>
                <a:spLocks noChangeShapeType="1"/>
              </p:cNvSpPr>
              <p:nvPr/>
            </p:nvSpPr>
            <p:spPr bwMode="auto">
              <a:xfrm flipV="1">
                <a:off x="2282591" y="2829059"/>
                <a:ext cx="1184733" cy="0"/>
              </a:xfrm>
              <a:prstGeom prst="line">
                <a:avLst/>
              </a:prstGeom>
              <a:noFill/>
              <a:ln w="28575" cmpd="sng">
                <a:solidFill>
                  <a:srgbClr val="00507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800" b="1">
                  <a:solidFill>
                    <a:srgbClr val="007C8B"/>
                  </a:solidFill>
                  <a:latin typeface="微软雅黑" pitchFamily="34" charset="-122"/>
                  <a:ea typeface="微软雅黑" pitchFamily="34" charset="-122"/>
                </a:endParaRPr>
              </a:p>
            </p:txBody>
          </p:sp>
          <p:sp>
            <p:nvSpPr>
              <p:cNvPr id="116" name="Line 11"/>
              <p:cNvSpPr>
                <a:spLocks noChangeShapeType="1"/>
              </p:cNvSpPr>
              <p:nvPr/>
            </p:nvSpPr>
            <p:spPr bwMode="auto">
              <a:xfrm>
                <a:off x="1222567" y="2580328"/>
                <a:ext cx="0" cy="397968"/>
              </a:xfrm>
              <a:prstGeom prst="line">
                <a:avLst/>
              </a:prstGeom>
              <a:noFill/>
              <a:ln w="28575" cmpd="sng">
                <a:solidFill>
                  <a:srgbClr val="00507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800" b="1">
                  <a:solidFill>
                    <a:srgbClr val="007C8B"/>
                  </a:solidFill>
                  <a:latin typeface="微软雅黑" pitchFamily="34" charset="-122"/>
                  <a:ea typeface="微软雅黑" pitchFamily="34" charset="-122"/>
                </a:endParaRPr>
              </a:p>
            </p:txBody>
          </p:sp>
          <p:sp>
            <p:nvSpPr>
              <p:cNvPr id="117" name="Line 12"/>
              <p:cNvSpPr>
                <a:spLocks noChangeShapeType="1"/>
              </p:cNvSpPr>
              <p:nvPr/>
            </p:nvSpPr>
            <p:spPr bwMode="auto">
              <a:xfrm>
                <a:off x="2781425" y="2580328"/>
                <a:ext cx="0" cy="248730"/>
              </a:xfrm>
              <a:prstGeom prst="line">
                <a:avLst/>
              </a:prstGeom>
              <a:noFill/>
              <a:ln w="28575" cmpd="sng">
                <a:solidFill>
                  <a:srgbClr val="00507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800" b="1">
                  <a:solidFill>
                    <a:srgbClr val="007C8B"/>
                  </a:solidFill>
                  <a:latin typeface="微软雅黑" pitchFamily="34" charset="-122"/>
                  <a:ea typeface="微软雅黑" pitchFamily="34" charset="-122"/>
                </a:endParaRPr>
              </a:p>
            </p:txBody>
          </p:sp>
          <p:sp>
            <p:nvSpPr>
              <p:cNvPr id="118" name="Line 13"/>
              <p:cNvSpPr>
                <a:spLocks noChangeShapeType="1"/>
              </p:cNvSpPr>
              <p:nvPr/>
            </p:nvSpPr>
            <p:spPr bwMode="auto">
              <a:xfrm>
                <a:off x="1970819" y="1834138"/>
                <a:ext cx="0" cy="198984"/>
              </a:xfrm>
              <a:prstGeom prst="line">
                <a:avLst/>
              </a:prstGeom>
              <a:noFill/>
              <a:ln w="28575" cmpd="sng">
                <a:solidFill>
                  <a:srgbClr val="00507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800" b="1">
                  <a:solidFill>
                    <a:srgbClr val="007C8B"/>
                  </a:solidFill>
                  <a:latin typeface="微软雅黑" pitchFamily="34" charset="-122"/>
                  <a:ea typeface="微软雅黑" pitchFamily="34" charset="-122"/>
                </a:endParaRPr>
              </a:p>
            </p:txBody>
          </p:sp>
          <p:sp>
            <p:nvSpPr>
              <p:cNvPr id="119" name="Rectangle 14"/>
              <p:cNvSpPr>
                <a:spLocks noChangeArrowheads="1"/>
              </p:cNvSpPr>
              <p:nvPr/>
            </p:nvSpPr>
            <p:spPr bwMode="auto">
              <a:xfrm>
                <a:off x="2344945" y="2187542"/>
                <a:ext cx="872961" cy="397968"/>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nchor="ctr"/>
              <a:lstStyle/>
              <a:p>
                <a:pPr algn="ctr"/>
                <a:endParaRPr lang="zh-CN" altLang="en-US" sz="1800" b="1" dirty="0">
                  <a:solidFill>
                    <a:srgbClr val="007C8B"/>
                  </a:solidFill>
                  <a:latin typeface="微软雅黑" pitchFamily="34" charset="-122"/>
                  <a:ea typeface="微软雅黑" pitchFamily="34" charset="-122"/>
                </a:endParaRPr>
              </a:p>
            </p:txBody>
          </p:sp>
          <p:sp>
            <p:nvSpPr>
              <p:cNvPr id="121" name="Rectangle 16"/>
              <p:cNvSpPr>
                <a:spLocks noChangeArrowheads="1"/>
              </p:cNvSpPr>
              <p:nvPr/>
            </p:nvSpPr>
            <p:spPr bwMode="auto">
              <a:xfrm>
                <a:off x="786086" y="2978297"/>
                <a:ext cx="872961" cy="397968"/>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nchor="ctr"/>
              <a:lstStyle/>
              <a:p>
                <a:pPr algn="ctr"/>
                <a:endParaRPr lang="zh-CN" altLang="en-US" sz="1800" b="1" dirty="0">
                  <a:solidFill>
                    <a:srgbClr val="007C8B"/>
                  </a:solidFill>
                  <a:latin typeface="微软雅黑" pitchFamily="34" charset="-122"/>
                  <a:ea typeface="微软雅黑" pitchFamily="34" charset="-122"/>
                </a:endParaRPr>
              </a:p>
            </p:txBody>
          </p:sp>
          <p:sp>
            <p:nvSpPr>
              <p:cNvPr id="152" name="Rectangle 48"/>
              <p:cNvSpPr>
                <a:spLocks noChangeArrowheads="1"/>
              </p:cNvSpPr>
              <p:nvPr/>
            </p:nvSpPr>
            <p:spPr bwMode="auto">
              <a:xfrm>
                <a:off x="3153555" y="2977103"/>
                <a:ext cx="561189" cy="397968"/>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nchor="ctr"/>
              <a:lstStyle/>
              <a:p>
                <a:pPr algn="ctr"/>
                <a:endParaRPr lang="zh-CN" altLang="en-US" sz="1200" b="1" dirty="0">
                  <a:solidFill>
                    <a:srgbClr val="007C8B"/>
                  </a:solidFill>
                  <a:latin typeface="微软雅黑" pitchFamily="34" charset="-122"/>
                  <a:ea typeface="微软雅黑" pitchFamily="34" charset="-122"/>
                </a:endParaRPr>
              </a:p>
            </p:txBody>
          </p:sp>
          <p:sp>
            <p:nvSpPr>
              <p:cNvPr id="154" name="Rectangle 50"/>
              <p:cNvSpPr>
                <a:spLocks noChangeArrowheads="1"/>
              </p:cNvSpPr>
              <p:nvPr/>
            </p:nvSpPr>
            <p:spPr bwMode="auto">
              <a:xfrm>
                <a:off x="724663" y="2191285"/>
                <a:ext cx="872961" cy="397968"/>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nchor="ctr"/>
              <a:lstStyle/>
              <a:p>
                <a:pPr algn="ctr"/>
                <a:endParaRPr lang="zh-CN" altLang="en-US" sz="1200" b="1" dirty="0">
                  <a:solidFill>
                    <a:srgbClr val="007C8B"/>
                  </a:solidFill>
                  <a:latin typeface="微软雅黑" pitchFamily="34" charset="-122"/>
                  <a:ea typeface="微软雅黑" pitchFamily="34" charset="-122"/>
                </a:endParaRPr>
              </a:p>
            </p:txBody>
          </p:sp>
          <p:sp>
            <p:nvSpPr>
              <p:cNvPr id="109" name="Rectangle 4"/>
              <p:cNvSpPr>
                <a:spLocks noChangeArrowheads="1"/>
              </p:cNvSpPr>
              <p:nvPr/>
            </p:nvSpPr>
            <p:spPr bwMode="auto">
              <a:xfrm>
                <a:off x="3158233" y="3026660"/>
                <a:ext cx="561189" cy="397968"/>
              </a:xfrm>
              <a:prstGeom prst="rect">
                <a:avLst/>
              </a:prstGeom>
              <a:noFill/>
              <a:ln w="15875" cmpd="sng">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nchor="ctr"/>
              <a:lstStyle/>
              <a:p>
                <a:pPr algn="ctr">
                  <a:lnSpc>
                    <a:spcPts val="1300"/>
                  </a:lnSpc>
                </a:pPr>
                <a:r>
                  <a:rPr lang="zh-CN" altLang="en-US" sz="1400" b="1" dirty="0">
                    <a:solidFill>
                      <a:schemeClr val="bg1"/>
                    </a:solidFill>
                    <a:latin typeface="微软雅黑" pitchFamily="34" charset="-122"/>
                    <a:ea typeface="微软雅黑" pitchFamily="34" charset="-122"/>
                  </a:rPr>
                  <a:t>F</a:t>
                </a:r>
              </a:p>
              <a:p>
                <a:pPr algn="ctr">
                  <a:lnSpc>
                    <a:spcPts val="1300"/>
                  </a:lnSpc>
                </a:pPr>
                <a:r>
                  <a:rPr lang="zh-CN" altLang="en-US" sz="1400" b="1" dirty="0">
                    <a:solidFill>
                      <a:schemeClr val="bg1"/>
                    </a:solidFill>
                    <a:latin typeface="微软雅黑" pitchFamily="34" charset="-122"/>
                    <a:ea typeface="微软雅黑" pitchFamily="34" charset="-122"/>
                  </a:rPr>
                  <a:t>40K</a:t>
                </a:r>
              </a:p>
            </p:txBody>
          </p:sp>
          <p:sp>
            <p:nvSpPr>
              <p:cNvPr id="120" name="Rectangle 15"/>
              <p:cNvSpPr>
                <a:spLocks noChangeArrowheads="1"/>
              </p:cNvSpPr>
              <p:nvPr/>
            </p:nvSpPr>
            <p:spPr bwMode="auto">
              <a:xfrm>
                <a:off x="724925" y="2226346"/>
                <a:ext cx="872961" cy="397968"/>
              </a:xfrm>
              <a:prstGeom prst="rect">
                <a:avLst/>
              </a:prstGeom>
              <a:noFill/>
              <a:ln w="15875" cmpd="sng">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nchor="ctr"/>
              <a:lstStyle/>
              <a:p>
                <a:pPr algn="ctr">
                  <a:lnSpc>
                    <a:spcPts val="1300"/>
                  </a:lnSpc>
                </a:pPr>
                <a:r>
                  <a:rPr lang="zh-CN" altLang="en-US" sz="1400" b="1" dirty="0">
                    <a:solidFill>
                      <a:schemeClr val="bg1"/>
                    </a:solidFill>
                    <a:latin typeface="微软雅黑" pitchFamily="34" charset="-122"/>
                    <a:ea typeface="微软雅黑" pitchFamily="34" charset="-122"/>
                  </a:rPr>
                  <a:t>B</a:t>
                </a:r>
              </a:p>
              <a:p>
                <a:pPr algn="ctr">
                  <a:lnSpc>
                    <a:spcPts val="1300"/>
                  </a:lnSpc>
                </a:pPr>
                <a:r>
                  <a:rPr lang="zh-CN" altLang="en-US" sz="1400" b="1" dirty="0">
                    <a:solidFill>
                      <a:schemeClr val="bg1"/>
                    </a:solidFill>
                    <a:latin typeface="微软雅黑" pitchFamily="34" charset="-122"/>
                    <a:ea typeface="微软雅黑" pitchFamily="34" charset="-122"/>
                  </a:rPr>
                  <a:t>50K</a:t>
                </a:r>
              </a:p>
            </p:txBody>
          </p:sp>
          <p:sp>
            <p:nvSpPr>
              <p:cNvPr id="151" name="Rectangle 47"/>
              <p:cNvSpPr>
                <a:spLocks noChangeArrowheads="1"/>
              </p:cNvSpPr>
              <p:nvPr/>
            </p:nvSpPr>
            <p:spPr bwMode="auto">
              <a:xfrm>
                <a:off x="1979114" y="3012900"/>
                <a:ext cx="561189" cy="397968"/>
              </a:xfrm>
              <a:prstGeom prst="rect">
                <a:avLst/>
              </a:prstGeom>
              <a:noFill/>
              <a:ln w="15875" cmpd="sng">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nchor="ctr"/>
              <a:lstStyle/>
              <a:p>
                <a:pPr algn="ctr">
                  <a:lnSpc>
                    <a:spcPts val="1300"/>
                  </a:lnSpc>
                </a:pPr>
                <a:r>
                  <a:rPr lang="zh-CN" altLang="en-US" sz="1400" b="1" dirty="0">
                    <a:solidFill>
                      <a:schemeClr val="bg1"/>
                    </a:solidFill>
                    <a:latin typeface="微软雅黑" pitchFamily="34" charset="-122"/>
                    <a:ea typeface="微软雅黑" pitchFamily="34" charset="-122"/>
                  </a:rPr>
                  <a:t>E</a:t>
                </a:r>
              </a:p>
              <a:p>
                <a:pPr algn="ctr">
                  <a:lnSpc>
                    <a:spcPts val="1300"/>
                  </a:lnSpc>
                </a:pPr>
                <a:r>
                  <a:rPr lang="zh-CN" altLang="en-US" sz="1400" b="1" dirty="0">
                    <a:solidFill>
                      <a:schemeClr val="bg1"/>
                    </a:solidFill>
                    <a:latin typeface="微软雅黑" pitchFamily="34" charset="-122"/>
                    <a:ea typeface="微软雅黑" pitchFamily="34" charset="-122"/>
                  </a:rPr>
                  <a:t>20K</a:t>
                </a:r>
              </a:p>
            </p:txBody>
          </p:sp>
          <p:sp>
            <p:nvSpPr>
              <p:cNvPr id="153" name="Rectangle 49"/>
              <p:cNvSpPr>
                <a:spLocks noChangeArrowheads="1"/>
              </p:cNvSpPr>
              <p:nvPr/>
            </p:nvSpPr>
            <p:spPr bwMode="auto">
              <a:xfrm>
                <a:off x="2364530" y="2210856"/>
                <a:ext cx="872961" cy="397968"/>
              </a:xfrm>
              <a:prstGeom prst="rect">
                <a:avLst/>
              </a:prstGeom>
              <a:noFill/>
              <a:ln w="15875" cmpd="sng">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nchor="ctr"/>
              <a:lstStyle/>
              <a:p>
                <a:pPr algn="ctr">
                  <a:lnSpc>
                    <a:spcPts val="1300"/>
                  </a:lnSpc>
                </a:pPr>
                <a:r>
                  <a:rPr lang="zh-CN" altLang="en-US" sz="1400" b="1" dirty="0">
                    <a:solidFill>
                      <a:schemeClr val="bg1"/>
                    </a:solidFill>
                    <a:latin typeface="微软雅黑" pitchFamily="34" charset="-122"/>
                    <a:ea typeface="微软雅黑" pitchFamily="34" charset="-122"/>
                  </a:rPr>
                  <a:t>C</a:t>
                </a:r>
              </a:p>
              <a:p>
                <a:pPr algn="ctr">
                  <a:lnSpc>
                    <a:spcPts val="1300"/>
                  </a:lnSpc>
                </a:pPr>
                <a:r>
                  <a:rPr lang="zh-CN" altLang="en-US" sz="1400" b="1" dirty="0">
                    <a:solidFill>
                      <a:schemeClr val="bg1"/>
                    </a:solidFill>
                    <a:latin typeface="微软雅黑" pitchFamily="34" charset="-122"/>
                    <a:ea typeface="微软雅黑" pitchFamily="34" charset="-122"/>
                  </a:rPr>
                  <a:t>30K</a:t>
                </a:r>
              </a:p>
            </p:txBody>
          </p:sp>
          <p:sp>
            <p:nvSpPr>
              <p:cNvPr id="155" name="Rectangle 51"/>
              <p:cNvSpPr>
                <a:spLocks noChangeArrowheads="1"/>
              </p:cNvSpPr>
              <p:nvPr/>
            </p:nvSpPr>
            <p:spPr bwMode="auto">
              <a:xfrm>
                <a:off x="805671" y="3012900"/>
                <a:ext cx="872961" cy="397968"/>
              </a:xfrm>
              <a:prstGeom prst="rect">
                <a:avLst/>
              </a:prstGeom>
              <a:noFill/>
              <a:ln w="15875" cmpd="sng">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nchor="ctr"/>
              <a:lstStyle/>
              <a:p>
                <a:pPr algn="ctr">
                  <a:lnSpc>
                    <a:spcPts val="1300"/>
                  </a:lnSpc>
                </a:pPr>
                <a:r>
                  <a:rPr lang="zh-CN" altLang="en-US" sz="1400" b="1" dirty="0">
                    <a:solidFill>
                      <a:schemeClr val="bg1"/>
                    </a:solidFill>
                    <a:latin typeface="微软雅黑" pitchFamily="34" charset="-122"/>
                    <a:ea typeface="微软雅黑" pitchFamily="34" charset="-122"/>
                  </a:rPr>
                  <a:t>D</a:t>
                </a:r>
              </a:p>
              <a:p>
                <a:pPr algn="ctr">
                  <a:lnSpc>
                    <a:spcPts val="1300"/>
                  </a:lnSpc>
                </a:pPr>
                <a:r>
                  <a:rPr lang="zh-CN" altLang="en-US" sz="1400" b="1" dirty="0">
                    <a:solidFill>
                      <a:schemeClr val="bg1"/>
                    </a:solidFill>
                    <a:latin typeface="微软雅黑" pitchFamily="34" charset="-122"/>
                    <a:ea typeface="微软雅黑" pitchFamily="34" charset="-122"/>
                  </a:rPr>
                  <a:t>30K</a:t>
                </a:r>
              </a:p>
            </p:txBody>
          </p:sp>
          <p:sp>
            <p:nvSpPr>
              <p:cNvPr id="158" name="Rectangle 15"/>
              <p:cNvSpPr>
                <a:spLocks noChangeArrowheads="1"/>
              </p:cNvSpPr>
              <p:nvPr/>
            </p:nvSpPr>
            <p:spPr bwMode="auto">
              <a:xfrm>
                <a:off x="1500166" y="1440528"/>
                <a:ext cx="872961" cy="397968"/>
              </a:xfrm>
              <a:prstGeom prst="rect">
                <a:avLst/>
              </a:prstGeom>
              <a:noFill/>
              <a:ln w="15875" cmpd="sng">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nchor="ctr"/>
              <a:lstStyle/>
              <a:p>
                <a:pPr algn="ctr">
                  <a:lnSpc>
                    <a:spcPts val="1300"/>
                  </a:lnSpc>
                </a:pPr>
                <a:r>
                  <a:rPr lang="en-US" altLang="zh-CN" sz="1400" b="1" dirty="0">
                    <a:solidFill>
                      <a:schemeClr val="bg1"/>
                    </a:solidFill>
                    <a:latin typeface="微软雅黑" pitchFamily="34" charset="-122"/>
                    <a:ea typeface="微软雅黑" pitchFamily="34" charset="-122"/>
                  </a:rPr>
                  <a:t>A</a:t>
                </a:r>
                <a:endParaRPr lang="zh-CN" altLang="en-US" sz="1400" b="1" dirty="0">
                  <a:solidFill>
                    <a:schemeClr val="bg1"/>
                  </a:solidFill>
                  <a:latin typeface="微软雅黑" pitchFamily="34" charset="-122"/>
                  <a:ea typeface="微软雅黑" pitchFamily="34" charset="-122"/>
                </a:endParaRPr>
              </a:p>
              <a:p>
                <a:pPr algn="ctr">
                  <a:lnSpc>
                    <a:spcPts val="1300"/>
                  </a:lnSpc>
                </a:pPr>
                <a:r>
                  <a:rPr lang="en-US" altLang="zh-CN" sz="1400" b="1" dirty="0">
                    <a:solidFill>
                      <a:schemeClr val="bg1"/>
                    </a:solidFill>
                    <a:latin typeface="微软雅黑" pitchFamily="34" charset="-122"/>
                    <a:ea typeface="微软雅黑" pitchFamily="34" charset="-122"/>
                  </a:rPr>
                  <a:t>2</a:t>
                </a:r>
                <a:r>
                  <a:rPr lang="zh-CN" altLang="en-US" sz="1400" b="1" dirty="0">
                    <a:solidFill>
                      <a:schemeClr val="bg1"/>
                    </a:solidFill>
                    <a:latin typeface="微软雅黑" pitchFamily="34" charset="-122"/>
                    <a:ea typeface="微软雅黑" pitchFamily="34" charset="-122"/>
                  </a:rPr>
                  <a:t>0K</a:t>
                </a:r>
              </a:p>
            </p:txBody>
          </p:sp>
        </p:grpSp>
      </p:grpSp>
      <p:sp>
        <p:nvSpPr>
          <p:cNvPr id="61" name="Text Box 44"/>
          <p:cNvSpPr txBox="1">
            <a:spLocks noChangeArrowheads="1"/>
          </p:cNvSpPr>
          <p:nvPr/>
        </p:nvSpPr>
        <p:spPr bwMode="auto">
          <a:xfrm>
            <a:off x="904494" y="3936843"/>
            <a:ext cx="2247731"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lvl2pPr marL="457200"/>
            <a:lvl3pPr/>
            <a:lvl4pPr/>
            <a:lvl5pPr/>
            <a:lvl6pPr/>
            <a:lvl7pPr/>
            <a:lvl8pPr/>
            <a:lvl9pPr/>
          </a:lstStyle>
          <a:p>
            <a:r>
              <a:rPr lang="en-US" altLang="zh-CN" sz="1600" b="1" dirty="0">
                <a:solidFill>
                  <a:srgbClr val="11576A"/>
                </a:solidFill>
                <a:latin typeface="微软雅黑" pitchFamily="34" charset="-122"/>
                <a:ea typeface="微软雅黑" pitchFamily="34" charset="-122"/>
              </a:rPr>
              <a:t>— </a:t>
            </a:r>
            <a:r>
              <a:rPr lang="zh-CN" altLang="en-US" sz="1600" b="1" dirty="0">
                <a:solidFill>
                  <a:srgbClr val="11576A"/>
                </a:solidFill>
                <a:latin typeface="微软雅黑" pitchFamily="34" charset="-122"/>
                <a:ea typeface="微软雅黑" pitchFamily="34" charset="-122"/>
              </a:rPr>
              <a:t>A占一个分区：20K</a:t>
            </a:r>
          </a:p>
        </p:txBody>
      </p:sp>
      <p:sp>
        <p:nvSpPr>
          <p:cNvPr id="62" name="Text Box 44"/>
          <p:cNvSpPr txBox="1">
            <a:spLocks noChangeArrowheads="1"/>
          </p:cNvSpPr>
          <p:nvPr/>
        </p:nvSpPr>
        <p:spPr bwMode="auto">
          <a:xfrm>
            <a:off x="904494" y="4232240"/>
            <a:ext cx="3081293"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lvl2pPr marL="457200"/>
            <a:lvl3pPr/>
            <a:lvl4pPr/>
            <a:lvl5pPr/>
            <a:lvl6pPr/>
            <a:lvl7pPr/>
            <a:lvl8pPr/>
            <a:lvl9pPr/>
          </a:lstStyle>
          <a:p>
            <a:r>
              <a:rPr lang="en-US" altLang="zh-CN" sz="1600" b="1" dirty="0">
                <a:solidFill>
                  <a:srgbClr val="11576A"/>
                </a:solidFill>
                <a:latin typeface="微软雅黑" pitchFamily="34" charset="-122"/>
                <a:ea typeface="微软雅黑" pitchFamily="34" charset="-122"/>
              </a:rPr>
              <a:t>— </a:t>
            </a:r>
            <a:r>
              <a:rPr lang="zh-CN" altLang="en-US" sz="1600" b="1" dirty="0">
                <a:solidFill>
                  <a:srgbClr val="11576A"/>
                </a:solidFill>
                <a:latin typeface="微软雅黑" pitchFamily="34" charset="-122"/>
                <a:ea typeface="微软雅黑" pitchFamily="34" charset="-122"/>
              </a:rPr>
              <a:t>B、E和F共用一个分区：50K</a:t>
            </a:r>
          </a:p>
        </p:txBody>
      </p:sp>
      <p:sp>
        <p:nvSpPr>
          <p:cNvPr id="63" name="Text Box 44"/>
          <p:cNvSpPr txBox="1">
            <a:spLocks noChangeArrowheads="1"/>
          </p:cNvSpPr>
          <p:nvPr/>
        </p:nvSpPr>
        <p:spPr bwMode="auto">
          <a:xfrm>
            <a:off x="904494" y="4561992"/>
            <a:ext cx="2803973"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lvl2pPr marL="457200"/>
            <a:lvl3pPr/>
            <a:lvl4pPr/>
            <a:lvl5pPr/>
            <a:lvl6pPr/>
            <a:lvl7pPr/>
            <a:lvl8pPr/>
            <a:lvl9pPr/>
          </a:lstStyle>
          <a:p>
            <a:r>
              <a:rPr lang="en-US" altLang="zh-CN" sz="1600" b="1" dirty="0">
                <a:solidFill>
                  <a:srgbClr val="11576A"/>
                </a:solidFill>
                <a:latin typeface="微软雅黑" pitchFamily="34" charset="-122"/>
                <a:ea typeface="微软雅黑" pitchFamily="34" charset="-122"/>
              </a:rPr>
              <a:t>— </a:t>
            </a:r>
            <a:r>
              <a:rPr lang="zh-CN" altLang="en-US" sz="1600" b="1" dirty="0">
                <a:solidFill>
                  <a:srgbClr val="11576A"/>
                </a:solidFill>
                <a:latin typeface="微软雅黑" pitchFamily="34" charset="-122"/>
                <a:ea typeface="微软雅黑" pitchFamily="34" charset="-122"/>
              </a:rPr>
              <a:t>C和D共用一个分区：30K</a:t>
            </a:r>
          </a:p>
        </p:txBody>
      </p:sp>
      <p:sp>
        <p:nvSpPr>
          <p:cNvPr id="64" name="Text Box 44"/>
          <p:cNvSpPr txBox="1">
            <a:spLocks noChangeArrowheads="1"/>
          </p:cNvSpPr>
          <p:nvPr/>
        </p:nvSpPr>
        <p:spPr bwMode="auto">
          <a:xfrm>
            <a:off x="2307637" y="3578559"/>
            <a:ext cx="86754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lvl2pPr marL="457200"/>
            <a:lvl3pPr/>
            <a:lvl4pPr/>
            <a:lvl5pPr/>
            <a:lvl6pPr/>
            <a:lvl7pPr/>
            <a:lvl8pPr/>
            <a:lvl9pPr/>
          </a:lstStyle>
          <a:p>
            <a:r>
              <a:rPr lang="zh-CN" altLang="en-US" sz="1600" b="1" dirty="0">
                <a:solidFill>
                  <a:srgbClr val="11576A"/>
                </a:solidFill>
                <a:latin typeface="微软雅黑" pitchFamily="34" charset="-122"/>
                <a:ea typeface="微软雅黑" pitchFamily="34" charset="-122"/>
              </a:rPr>
              <a:t>(100K)</a:t>
            </a:r>
          </a:p>
        </p:txBody>
      </p:sp>
    </p:spTree>
    <p:extLst>
      <p:ext uri="{BB962C8B-B14F-4D97-AF65-F5344CB8AC3E}">
        <p14:creationId xmlns:p14="http://schemas.microsoft.com/office/powerpoint/2010/main" val="233263052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5"/>
                                        </p:tgtEl>
                                        <p:attrNameLst>
                                          <p:attrName>style.visibility</p:attrName>
                                        </p:attrNameLst>
                                      </p:cBhvr>
                                      <p:to>
                                        <p:strVal val="visible"/>
                                      </p:to>
                                    </p:set>
                                    <p:animEffect transition="in" filter="fade">
                                      <p:cBhvr>
                                        <p:cTn id="12" dur="500"/>
                                        <p:tgtEl>
                                          <p:spTgt spid="145"/>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grpId="1" nodeType="clickEffect">
                                  <p:stCondLst>
                                    <p:cond delay="0"/>
                                  </p:stCondLst>
                                  <p:childTnLst>
                                    <p:animMotion origin="layout" path="M -5.55556E-7 4.93827E-6 L 0.11979 -0.00186 " pathEditMode="relative" rAng="0" ptsTypes="AA">
                                      <p:cBhvr>
                                        <p:cTn id="36" dur="1000" fill="hold"/>
                                        <p:tgtEl>
                                          <p:spTgt spid="145"/>
                                        </p:tgtEl>
                                        <p:attrNameLst>
                                          <p:attrName>ppt_x</p:attrName>
                                          <p:attrName>ppt_y</p:attrName>
                                        </p:attrNameLst>
                                      </p:cBhvr>
                                      <p:rCtr x="5990" y="-93"/>
                                    </p:animMotion>
                                  </p:childTnLst>
                                </p:cTn>
                              </p:par>
                            </p:childTnLst>
                          </p:cTn>
                        </p:par>
                        <p:par>
                          <p:cTn id="37" fill="hold">
                            <p:stCondLst>
                              <p:cond delay="1000"/>
                            </p:stCondLst>
                            <p:childTnLst>
                              <p:par>
                                <p:cTn id="38" presetID="42" presetClass="path" presetSubtype="0" accel="50000" decel="50000" fill="hold" nodeType="afterEffect">
                                  <p:stCondLst>
                                    <p:cond delay="0"/>
                                  </p:stCondLst>
                                  <p:childTnLst>
                                    <p:animMotion origin="layout" path="M 2.22222E-6 -8.64198E-7 L 0.15625 -0.00123 " pathEditMode="relative" rAng="0" ptsTypes="AA">
                                      <p:cBhvr>
                                        <p:cTn id="39" dur="1000" fill="hold"/>
                                        <p:tgtEl>
                                          <p:spTgt spid="4"/>
                                        </p:tgtEl>
                                        <p:attrNameLst>
                                          <p:attrName>ppt_x</p:attrName>
                                          <p:attrName>ppt_y</p:attrName>
                                        </p:attrNameLst>
                                      </p:cBhvr>
                                      <p:rCtr x="7813" y="-62"/>
                                    </p:animMotion>
                                  </p:childTnLst>
                                </p:cTn>
                              </p:par>
                            </p:childTnLst>
                          </p:cTn>
                        </p:par>
                        <p:par>
                          <p:cTn id="40" fill="hold">
                            <p:stCondLst>
                              <p:cond delay="2000"/>
                            </p:stCondLst>
                            <p:childTnLst>
                              <p:par>
                                <p:cTn id="41" presetID="42" presetClass="path" presetSubtype="0" accel="50000" decel="50000" fill="hold" nodeType="afterEffect">
                                  <p:stCondLst>
                                    <p:cond delay="0"/>
                                  </p:stCondLst>
                                  <p:childTnLst>
                                    <p:animMotion origin="layout" path="M -2.5E-6 -1.48148E-6 L 0.1875 0.00154 " pathEditMode="relative" rAng="0" ptsTypes="AA">
                                      <p:cBhvr>
                                        <p:cTn id="42" dur="1000" fill="hold"/>
                                        <p:tgtEl>
                                          <p:spTgt spid="6"/>
                                        </p:tgtEl>
                                        <p:attrNameLst>
                                          <p:attrName>ppt_x</p:attrName>
                                          <p:attrName>ppt_y</p:attrName>
                                        </p:attrNameLst>
                                      </p:cBhvr>
                                      <p:rCtr x="9375" y="62"/>
                                    </p:animMotion>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nodeType="clickEffect">
                                  <p:stCondLst>
                                    <p:cond delay="0"/>
                                  </p:stCondLst>
                                  <p:childTnLst>
                                    <p:animMotion origin="layout" path="M 2.22222E-6 -8.64198E-7 L 0.15625 -0.00123 " pathEditMode="relative" rAng="0" ptsTypes="AA">
                                      <p:cBhvr>
                                        <p:cTn id="46" dur="1000" spd="-100000" fill="hold"/>
                                        <p:tgtEl>
                                          <p:spTgt spid="4"/>
                                        </p:tgtEl>
                                        <p:attrNameLst>
                                          <p:attrName>ppt_x</p:attrName>
                                          <p:attrName>ppt_y</p:attrName>
                                        </p:attrNameLst>
                                      </p:cBhvr>
                                      <p:rCtr x="7813" y="-62"/>
                                    </p:animMotion>
                                  </p:childTnLst>
                                </p:cTn>
                              </p:par>
                              <p:par>
                                <p:cTn id="47" presetID="42" presetClass="path" presetSubtype="0" accel="50000" decel="50000" fill="hold" nodeType="withEffect">
                                  <p:stCondLst>
                                    <p:cond delay="0"/>
                                  </p:stCondLst>
                                  <p:childTnLst>
                                    <p:animMotion origin="layout" path="M 2.5E-6 4.93827E-7 L 0.08333 -0.00463 " pathEditMode="relative" rAng="0" ptsTypes="AA">
                                      <p:cBhvr>
                                        <p:cTn id="48" dur="1000" fill="hold"/>
                                        <p:tgtEl>
                                          <p:spTgt spid="5"/>
                                        </p:tgtEl>
                                        <p:attrNameLst>
                                          <p:attrName>ppt_x</p:attrName>
                                          <p:attrName>ppt_y</p:attrName>
                                        </p:attrNameLst>
                                      </p:cBhvr>
                                      <p:rCtr x="4167" y="-247"/>
                                    </p:animMotion>
                                  </p:childTnLst>
                                </p:cTn>
                              </p:par>
                            </p:childTnLst>
                          </p:cTn>
                        </p:par>
                        <p:par>
                          <p:cTn id="49" fill="hold">
                            <p:stCondLst>
                              <p:cond delay="1000"/>
                            </p:stCondLst>
                            <p:childTnLst>
                              <p:par>
                                <p:cTn id="50" presetID="42" presetClass="path" presetSubtype="0" accel="50000" decel="50000" fill="hold" nodeType="afterEffect">
                                  <p:stCondLst>
                                    <p:cond delay="0"/>
                                  </p:stCondLst>
                                  <p:childTnLst>
                                    <p:animMotion origin="layout" path="M -2.5E-6 -1.48148E-6 L 0.1875 0.00154 " pathEditMode="relative" rAng="0" ptsTypes="AA">
                                      <p:cBhvr>
                                        <p:cTn id="51" dur="1000" spd="-100000" fill="hold"/>
                                        <p:tgtEl>
                                          <p:spTgt spid="6"/>
                                        </p:tgtEl>
                                        <p:attrNameLst>
                                          <p:attrName>ppt_x</p:attrName>
                                          <p:attrName>ppt_y</p:attrName>
                                        </p:attrNameLst>
                                      </p:cBhvr>
                                      <p:rCtr x="9375" y="62"/>
                                    </p:animMotion>
                                  </p:childTnLst>
                                </p:cTn>
                              </p:par>
                              <p:par>
                                <p:cTn id="52" presetID="42" presetClass="path" presetSubtype="0" accel="50000" decel="50000" fill="hold" nodeType="withEffect">
                                  <p:stCondLst>
                                    <p:cond delay="0"/>
                                  </p:stCondLst>
                                  <p:childTnLst>
                                    <p:animMotion origin="layout" path="M 2.5E-6 4.19753E-6 L 0.12569 0.00154 " pathEditMode="relative" rAng="0" ptsTypes="AA">
                                      <p:cBhvr>
                                        <p:cTn id="53" dur="1000" fill="hold"/>
                                        <p:tgtEl>
                                          <p:spTgt spid="7"/>
                                        </p:tgtEl>
                                        <p:attrNameLst>
                                          <p:attrName>ppt_x</p:attrName>
                                          <p:attrName>ppt_y</p:attrName>
                                        </p:attrNameLst>
                                      </p:cBhvr>
                                      <p:rCtr x="6285" y="62"/>
                                    </p:animMotion>
                                  </p:childTnLst>
                                </p:cTn>
                              </p:par>
                            </p:childTnLst>
                          </p:cTn>
                        </p:par>
                      </p:childTnLst>
                    </p:cTn>
                  </p:par>
                  <p:par>
                    <p:cTn id="54" fill="hold">
                      <p:stCondLst>
                        <p:cond delay="indefinite"/>
                      </p:stCondLst>
                      <p:childTnLst>
                        <p:par>
                          <p:cTn id="55" fill="hold">
                            <p:stCondLst>
                              <p:cond delay="0"/>
                            </p:stCondLst>
                            <p:childTnLst>
                              <p:par>
                                <p:cTn id="56" presetID="42" presetClass="path" presetSubtype="0" accel="50000" decel="50000" fill="hold" nodeType="clickEffect">
                                  <p:stCondLst>
                                    <p:cond delay="0"/>
                                  </p:stCondLst>
                                  <p:childTnLst>
                                    <p:animMotion origin="layout" path="M 2.5E-6 4.19753E-6 L 0.12569 0.00154 " pathEditMode="relative" rAng="0" ptsTypes="AA">
                                      <p:cBhvr>
                                        <p:cTn id="57" dur="1000" spd="-100000" fill="hold"/>
                                        <p:tgtEl>
                                          <p:spTgt spid="7"/>
                                        </p:tgtEl>
                                        <p:attrNameLst>
                                          <p:attrName>ppt_x</p:attrName>
                                          <p:attrName>ppt_y</p:attrName>
                                        </p:attrNameLst>
                                      </p:cBhvr>
                                      <p:rCtr x="6285" y="62"/>
                                    </p:animMotion>
                                  </p:childTnLst>
                                </p:cTn>
                              </p:par>
                              <p:par>
                                <p:cTn id="58" presetID="42" presetClass="path" presetSubtype="0" accel="50000" decel="50000" fill="hold" nodeType="withEffect">
                                  <p:stCondLst>
                                    <p:cond delay="0"/>
                                  </p:stCondLst>
                                  <p:childTnLst>
                                    <p:animMotion origin="layout" path="M 1.38889E-6 6.17284E-7 L 0.06423 -0.00154 " pathEditMode="relative" rAng="0" ptsTypes="AA">
                                      <p:cBhvr>
                                        <p:cTn id="59" dur="1000" fill="hold"/>
                                        <p:tgtEl>
                                          <p:spTgt spid="8"/>
                                        </p:tgtEl>
                                        <p:attrNameLst>
                                          <p:attrName>ppt_x</p:attrName>
                                          <p:attrName>ppt_y</p:attrName>
                                        </p:attrNameLst>
                                      </p:cBhvr>
                                      <p:rCtr x="3212" y="-93"/>
                                    </p:animMotion>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48"/>
                                        </p:tgtEl>
                                        <p:attrNameLst>
                                          <p:attrName>style.visibility</p:attrName>
                                        </p:attrNameLst>
                                      </p:cBhvr>
                                      <p:to>
                                        <p:strVal val="visible"/>
                                      </p:to>
                                    </p:set>
                                    <p:animEffect transition="in" filter="wipe(left)">
                                      <p:cBhvr>
                                        <p:cTn id="64" dur="500"/>
                                        <p:tgtEl>
                                          <p:spTgt spid="14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61"/>
                                        </p:tgtEl>
                                        <p:attrNameLst>
                                          <p:attrName>style.visibility</p:attrName>
                                        </p:attrNameLst>
                                      </p:cBhvr>
                                      <p:to>
                                        <p:strVal val="visible"/>
                                      </p:to>
                                    </p:set>
                                    <p:animEffect transition="in" filter="wipe(left)">
                                      <p:cBhvr>
                                        <p:cTn id="69" dur="500"/>
                                        <p:tgtEl>
                                          <p:spTgt spid="6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62"/>
                                        </p:tgtEl>
                                        <p:attrNameLst>
                                          <p:attrName>style.visibility</p:attrName>
                                        </p:attrNameLst>
                                      </p:cBhvr>
                                      <p:to>
                                        <p:strVal val="visible"/>
                                      </p:to>
                                    </p:set>
                                    <p:animEffect transition="in" filter="wipe(left)">
                                      <p:cBhvr>
                                        <p:cTn id="74" dur="500"/>
                                        <p:tgtEl>
                                          <p:spTgt spid="62"/>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63"/>
                                        </p:tgtEl>
                                        <p:attrNameLst>
                                          <p:attrName>style.visibility</p:attrName>
                                        </p:attrNameLst>
                                      </p:cBhvr>
                                      <p:to>
                                        <p:strVal val="visible"/>
                                      </p:to>
                                    </p:set>
                                    <p:animEffect transition="in" filter="wipe(left)">
                                      <p:cBhvr>
                                        <p:cTn id="79" dur="500"/>
                                        <p:tgtEl>
                                          <p:spTgt spid="6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64"/>
                                        </p:tgtEl>
                                        <p:attrNameLst>
                                          <p:attrName>style.visibility</p:attrName>
                                        </p:attrNameLst>
                                      </p:cBhvr>
                                      <p:to>
                                        <p:strVal val="visible"/>
                                      </p:to>
                                    </p:set>
                                    <p:animEffect transition="in" filter="wipe(left)">
                                      <p:cBhvr>
                                        <p:cTn id="84"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animBg="1"/>
      <p:bldP spid="145" grpId="1" animBg="1"/>
      <p:bldP spid="148" grpId="0"/>
      <p:bldP spid="61" grpId="0"/>
      <p:bldP spid="62" grpId="0"/>
      <p:bldP spid="63" grpId="0"/>
      <p:bldP spid="6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3194</Words>
  <Application>Microsoft Office PowerPoint</Application>
  <PresentationFormat>全屏显示(16:9)</PresentationFormat>
  <Paragraphs>586</Paragraphs>
  <Slides>34</Slides>
  <Notes>16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34</vt:i4>
      </vt:variant>
    </vt:vector>
  </HeadingPairs>
  <TitlesOfParts>
    <vt:vector size="41" baseType="lpstr">
      <vt:lpstr>宋体</vt:lpstr>
      <vt:lpstr>微软雅黑</vt:lpstr>
      <vt:lpstr>张海山锐谐体2.0-授权联系：Samtype@QQ.com</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刘 泱</cp:lastModifiedBy>
  <cp:revision>364</cp:revision>
  <dcterms:created xsi:type="dcterms:W3CDTF">2015-01-11T06:38:50Z</dcterms:created>
  <dcterms:modified xsi:type="dcterms:W3CDTF">2018-12-10T09:58:21Z</dcterms:modified>
</cp:coreProperties>
</file>