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4" r:id="rId2"/>
    <p:sldId id="374" r:id="rId3"/>
    <p:sldId id="373" r:id="rId4"/>
    <p:sldId id="413" r:id="rId5"/>
    <p:sldId id="419" r:id="rId6"/>
    <p:sldId id="420" r:id="rId7"/>
    <p:sldId id="414" r:id="rId8"/>
    <p:sldId id="376" r:id="rId9"/>
    <p:sldId id="377" r:id="rId10"/>
    <p:sldId id="415" r:id="rId11"/>
    <p:sldId id="416" r:id="rId12"/>
    <p:sldId id="417" r:id="rId13"/>
    <p:sldId id="421" r:id="rId14"/>
    <p:sldId id="418" r:id="rId15"/>
    <p:sldId id="383" r:id="rId16"/>
    <p:sldId id="384" r:id="rId17"/>
    <p:sldId id="372" r:id="rId18"/>
    <p:sldId id="385" r:id="rId19"/>
    <p:sldId id="386" r:id="rId20"/>
    <p:sldId id="422" r:id="rId21"/>
    <p:sldId id="423" r:id="rId22"/>
    <p:sldId id="424" r:id="rId23"/>
    <p:sldId id="425" r:id="rId24"/>
    <p:sldId id="390" r:id="rId25"/>
    <p:sldId id="393" r:id="rId26"/>
    <p:sldId id="371" r:id="rId27"/>
    <p:sldId id="391" r:id="rId28"/>
    <p:sldId id="394" r:id="rId29"/>
    <p:sldId id="395" r:id="rId30"/>
    <p:sldId id="426" r:id="rId31"/>
    <p:sldId id="392" r:id="rId32"/>
    <p:sldId id="398" r:id="rId33"/>
    <p:sldId id="400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05" r:id="rId42"/>
    <p:sldId id="404" r:id="rId43"/>
    <p:sldId id="411" r:id="rId44"/>
    <p:sldId id="403" r:id="rId45"/>
    <p:sldId id="434" r:id="rId46"/>
    <p:sldId id="410" r:id="rId47"/>
    <p:sldId id="409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79255" autoAdjust="0"/>
  </p:normalViewPr>
  <p:slideViewPr>
    <p:cSldViewPr>
      <p:cViewPr varScale="1">
        <p:scale>
          <a:sx n="71" d="100"/>
          <a:sy n="71" d="100"/>
        </p:scale>
        <p:origin x="30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6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6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所谓的折中是在于它对过去的访问情况有考虑，做了统计，所以它不像</a:t>
            </a:r>
            <a:r>
              <a:rPr lang="en-US" altLang="zh-CN"/>
              <a:t>FIFO</a:t>
            </a:r>
            <a:r>
              <a:rPr lang="zh-CN" altLang="en-US"/>
              <a:t>完全不考虑。但是它又不像</a:t>
            </a:r>
            <a:r>
              <a:rPr lang="en-US" altLang="zh-CN"/>
              <a:t>LRU</a:t>
            </a:r>
            <a:r>
              <a:rPr lang="zh-CN" altLang="en-US"/>
              <a:t>考虑的很详细，只是说在过去一段时间，没有访问的就做置换。如果这段时间所有的页面都没有访问，时钟置换算法就退化成</a:t>
            </a:r>
            <a:r>
              <a:rPr lang="en-US" altLang="zh-CN"/>
              <a:t>FIFO</a:t>
            </a:r>
            <a:r>
              <a:rPr lang="zh-CN" altLang="en-US"/>
              <a:t>算法了。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1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1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蓝颜色表示当前指针所在的位置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4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读的时候只改访问位；写的时候既改访问位，也要改修改位。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访问位为</a:t>
            </a:r>
            <a:r>
              <a:rPr lang="en-US" altLang="zh-CN"/>
              <a:t>0</a:t>
            </a:r>
            <a:r>
              <a:rPr lang="zh-CN" altLang="en-US"/>
              <a:t>，修改位为</a:t>
            </a:r>
            <a:r>
              <a:rPr lang="en-US" altLang="zh-CN"/>
              <a:t>1——</a:t>
            </a:r>
            <a:r>
              <a:rPr lang="zh-CN" altLang="en-US"/>
              <a:t>前一轮转过的时候，修改过的地方还没写到外存中去，将修改位清</a:t>
            </a:r>
            <a:r>
              <a:rPr lang="en-US" altLang="zh-CN"/>
              <a:t>0</a:t>
            </a:r>
            <a:r>
              <a:rPr lang="zh-CN" altLang="en-US"/>
              <a:t>，这时会启动往外存中写的操作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改进的</a:t>
            </a:r>
            <a:r>
              <a:rPr lang="en-US" altLang="zh-CN"/>
              <a:t>Clock</a:t>
            </a:r>
            <a:r>
              <a:rPr lang="zh-CN" altLang="en-US"/>
              <a:t>算法在缺页中断产生时，对于修改过的页面，处理速度会比原来快，原因在于：延迟替换之后，后续有可能改动的页面的写出操作可能会被合并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4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加*号表示：虽然在算法执行时，将修改位又从</a:t>
            </a:r>
            <a:r>
              <a:rPr lang="en-US" altLang="zh-CN"/>
              <a:t>1</a:t>
            </a:r>
            <a:r>
              <a:rPr lang="zh-CN" altLang="en-US"/>
              <a:t>置为</a:t>
            </a:r>
            <a:r>
              <a:rPr lang="en-US" altLang="zh-CN"/>
              <a:t>0</a:t>
            </a:r>
            <a:r>
              <a:rPr lang="zh-CN" altLang="en-US"/>
              <a:t>，但是相应页面中的内容还没有写回到外存中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1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时钟算法和最不常用算法都是对</a:t>
            </a:r>
            <a:r>
              <a:rPr lang="en-US" altLang="zh-CN"/>
              <a:t>LRU</a:t>
            </a:r>
            <a:r>
              <a:rPr lang="zh-CN" altLang="en-US"/>
              <a:t>算法的简化，以求减小开销，但是统计的精度也会下降。设计置换算法就是在近似的程度和它的准确性之间做折中。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78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1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对于未被访问的页面，</a:t>
            </a:r>
            <a:r>
              <a:rPr lang="en-US" altLang="zh-CN"/>
              <a:t>Clock</a:t>
            </a:r>
            <a:r>
              <a:rPr lang="zh-CN" altLang="en-US"/>
              <a:t>、</a:t>
            </a: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FIFO</a:t>
            </a:r>
            <a:r>
              <a:rPr lang="zh-CN" altLang="en-US"/>
              <a:t>三种算法表现是一样的</a:t>
            </a:r>
            <a:endParaRPr lang="en-US" altLang="zh-CN"/>
          </a:p>
          <a:p>
            <a:r>
              <a:rPr lang="zh-CN" altLang="en-US"/>
              <a:t>对于访问过的页面，</a:t>
            </a:r>
            <a:r>
              <a:rPr lang="en-US" altLang="zh-CN"/>
              <a:t>Clock</a:t>
            </a:r>
            <a:r>
              <a:rPr lang="zh-CN" altLang="en-US"/>
              <a:t>优于</a:t>
            </a:r>
            <a:r>
              <a:rPr lang="en-US" altLang="zh-CN"/>
              <a:t>FIFO</a:t>
            </a:r>
            <a:r>
              <a:rPr lang="zh-CN" altLang="en-US"/>
              <a:t>，但比</a:t>
            </a:r>
            <a:r>
              <a:rPr lang="en-US" altLang="zh-CN"/>
              <a:t>LRU</a:t>
            </a:r>
            <a:r>
              <a:rPr lang="zh-CN" altLang="en-US"/>
              <a:t>表现要差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9500" b="0"/>
              <a:t>页表项中的锁定标志位实现页面锁定，实现了页面锁定的页面不参与页面置换，即不能把这些页放到外存当中</a:t>
            </a:r>
          </a:p>
          <a:p>
            <a:endParaRPr lang="zh-CN" altLang="en-US" sz="28700" b="0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60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（随着 t 的变化，该集合也在不断地</a:t>
            </a:r>
            <a:r>
              <a:rPr lang="zh-CN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变化）</a:t>
            </a:r>
            <a:endParaRPr lang="en-US" altLang="zh-CN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工作集置换算法为了维护访存链表，开销也是很大的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其实如果把这个例子当作题来做，可以这样下手：</a:t>
            </a:r>
            <a:endParaRPr lang="en-US" altLang="zh-CN"/>
          </a:p>
          <a:p>
            <a:r>
              <a:rPr lang="zh-CN" altLang="en-US"/>
              <a:t>把 </a:t>
            </a:r>
            <a:r>
              <a:rPr lang="en-US" altLang="zh-CN"/>
              <a:t>t=-2</a:t>
            </a:r>
            <a:r>
              <a:rPr lang="zh-CN" altLang="en-US"/>
              <a:t>、</a:t>
            </a:r>
            <a:r>
              <a:rPr lang="en-US" altLang="zh-CN"/>
              <a:t>t=-1</a:t>
            </a:r>
            <a:r>
              <a:rPr lang="zh-CN" altLang="en-US"/>
              <a:t>的逻辑页面状态也加到表中最前面，因为 </a:t>
            </a:r>
            <a:r>
              <a:rPr lang="zh-CN" altLang="en-US">
                <a:sym typeface="Symbol" panose="05050102010706020507" pitchFamily="18" charset="2"/>
              </a:rPr>
              <a:t> </a:t>
            </a:r>
            <a:r>
              <a:rPr lang="en-US" altLang="zh-CN">
                <a:sym typeface="Symbol" panose="05050102010706020507" pitchFamily="18" charset="2"/>
              </a:rPr>
              <a:t>= 4</a:t>
            </a:r>
            <a:r>
              <a:rPr lang="zh-CN" altLang="en-US">
                <a:sym typeface="Symbol" panose="05050102010706020507" pitchFamily="18" charset="2"/>
              </a:rPr>
              <a:t>，访问一次某个页面，就相当于给这个页面续</a:t>
            </a: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个点的“命”。如果随着时间推移，没有及时“续命”，点没了，就会将这个页面节点从链表中删去，将对应页面从内存中调出到外存。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56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缺页率算法和工作集算法的区别：</a:t>
            </a:r>
            <a:endParaRPr lang="en-US" altLang="zh-CN"/>
          </a:p>
          <a:p>
            <a:r>
              <a:rPr lang="zh-CN" altLang="en-US"/>
              <a:t>工作集算法是在每一次访问的时候决定淘汰哪一页，这样开销太大了；而缺页率算法将页面置换放到缺页中断中完成，这与局部置换算法一致，降低了开销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9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局部置换算法可以在一定范围内改善</a:t>
            </a:r>
            <a:r>
              <a: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</a:t>
            </a:r>
            <a:endParaRPr lang="en-US" altLang="zh-CN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对第一个等式的解释：</a:t>
            </a:r>
            <a:endParaRPr lang="en-US" altLang="zh-CN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控制每个工作集的大小，期望整个内存的总量是当前运行的各个进程的工作集的总和，即对应于图中的</a:t>
            </a:r>
            <a:r>
              <a:rPr lang="en-US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2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点。但是这个点在实际中是很难确定的，实际上，是期望系统工作在</a:t>
            </a:r>
            <a:r>
              <a:rPr lang="en-US" altLang="zh-CN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2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I/O-BALANCE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点和</a:t>
            </a:r>
            <a:r>
              <a:rPr lang="en-US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2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点区域之间，在这段区间中的点就可谓是负载均衡的平衡点了。</a:t>
            </a:r>
            <a:endParaRPr lang="en-US" altLang="zh-CN" sz="1200" b="1" baseline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2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I/O-BALANCE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点之前意味着</a:t>
            </a:r>
            <a:r>
              <a:rPr lang="en-US" altLang="zh-CN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MTBF&gt;PFST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，显然在</a:t>
            </a:r>
            <a:r>
              <a:rPr lang="en-US" altLang="zh-CN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略大于</a:t>
            </a:r>
            <a:r>
              <a:rPr lang="en-US" altLang="zh-CN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zh-CN" altLang="en-US" sz="12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的时候，系统处于均衡繁忙的状态，工作效率是较高的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局部页面置换算法：在置换的过程中，每个进程各自所分配的页面总数是不会变化的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时钟算法和最不常用算法都是对最近最久未使用算法的近似，最近最久未使用算法本身的复杂度太高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7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9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5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解释</a:t>
            </a:r>
            <a:r>
              <a:rPr lang="en-US" altLang="zh-CN"/>
              <a:t>PPT</a:t>
            </a:r>
            <a:r>
              <a:rPr lang="zh-CN" altLang="en-US"/>
              <a:t>：物理帧中</a:t>
            </a:r>
            <a:r>
              <a:rPr lang="en-US" altLang="zh-CN"/>
              <a:t>a</a:t>
            </a:r>
            <a:r>
              <a:rPr lang="zh-CN" altLang="en-US"/>
              <a:t>最先被装入，之后是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8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7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这两种实现方法的开销主要不在置换的时候，而是在平时访问的时候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6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6575" y="1381780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2224" y="2171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51" y="217164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5976" y="1750122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3665" y="175012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5668" y="13680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512" y="22272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TW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(Least Recently Used, LRU)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3334266"/>
            <a:ext cx="4070027" cy="677644"/>
            <a:chOff x="859163" y="3334266"/>
            <a:chExt cx="4070027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642578"/>
              <a:ext cx="34981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7441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138512"/>
            <a:ext cx="6584996" cy="1327373"/>
            <a:chOff x="844524" y="1138512"/>
            <a:chExt cx="6584996" cy="132737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488293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59985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2404440"/>
            <a:ext cx="6584996" cy="1011142"/>
            <a:chOff x="844524" y="2404440"/>
            <a:chExt cx="6584996" cy="1011142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34354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缺页时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，计算内存中每个逻辑页面的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283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494723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最近最未被使用算法</a:t>
            </a:r>
            <a:r>
              <a:rPr lang="zh-CN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(LRU)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</a:p>
        </p:txBody>
      </p:sp>
      <p:sp>
        <p:nvSpPr>
          <p:cNvPr id="161" name="矩形 160"/>
          <p:cNvSpPr/>
          <p:nvPr/>
        </p:nvSpPr>
        <p:spPr>
          <a:xfrm>
            <a:off x="986296" y="1322946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1026382" y="167920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26382" y="203639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6382" y="346515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26382" y="382234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350940" y="2741097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432678" y="2383907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774539" y="1214428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905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918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84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98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903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916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7486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0101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9958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98364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3905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918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84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8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903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916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486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0101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39958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91882" y="1896376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4100" y="1896376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98100" y="1896376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91618" y="1896376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7486" y="1896376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1012" y="1896376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9580" y="189637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10038" y="1904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00166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500166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8571" y="29311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75556" y="19030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966894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66894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65299" y="29309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957148" y="12172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90574" y="1631578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86296" y="127438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990574" y="3417528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90574" y="384615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页的上次</a:t>
            </a: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访问时间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390318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76029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64043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4912" y="172894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>
              <a:spLocks/>
            </p:cNvSpPr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1525" y="1896376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>
              <a:spLocks/>
            </p:cNvSpPr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017119" y="231771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3453" y="1896376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>
              <a:spLocks/>
            </p:cNvSpPr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6601" y="1896376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>
              <a:spLocks/>
            </p:cNvSpPr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410666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325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67801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4050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84291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87000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41426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61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21451" y="172894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>
              <a:spLocks/>
            </p:cNvSpPr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1517" y="172894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>
              <a:spLocks/>
            </p:cNvSpPr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2402254" y="260654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2903988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3380829" y="29637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3897968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2903988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3894383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2402072" y="12150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3382044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4898100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5383763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5891882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5383763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5891545" y="12157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6403252" y="430482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4393955" y="121503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3379279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379357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6841426" y="412716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588931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4394312" y="121438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638897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9618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4" grpId="0"/>
      <p:bldP spid="255" grpId="0"/>
      <p:bldP spid="25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1" grpId="0"/>
      <p:bldP spid="131" grpId="1"/>
      <p:bldP spid="131" grpId="2"/>
      <p:bldP spid="133" grpId="0"/>
      <p:bldP spid="133" grpId="1"/>
      <p:bldP spid="133" grpId="2"/>
      <p:bldP spid="134" grpId="0"/>
      <p:bldP spid="134" grpId="1"/>
      <p:bldP spid="134" grpId="2"/>
      <p:bldP spid="135" grpId="0"/>
      <p:bldP spid="135" grpId="1"/>
      <p:bldP spid="135" grpId="2"/>
      <p:bldP spid="136" grpId="0"/>
      <p:bldP spid="136" grpId="1"/>
      <p:bldP spid="136" grpId="2"/>
      <p:bldP spid="137" grpId="0"/>
      <p:bldP spid="137" grpId="1"/>
      <p:bldP spid="137" grpId="2"/>
      <p:bldP spid="138" grpId="0"/>
      <p:bldP spid="138" grpId="1"/>
      <p:bldP spid="138" grpId="2"/>
      <p:bldP spid="139" grpId="0"/>
      <p:bldP spid="140" grpId="0"/>
      <p:bldP spid="140" grpId="1"/>
      <p:bldP spid="140" grpId="2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4" grpId="0"/>
      <p:bldP spid="144" grpId="1"/>
      <p:bldP spid="144" grpId="2"/>
      <p:bldP spid="145" grpId="0"/>
      <p:bldP spid="145" grpId="1"/>
      <p:bldP spid="145" grpId="2"/>
      <p:bldP spid="146" grpId="0"/>
      <p:bldP spid="146" grpId="1"/>
      <p:bldP spid="14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算法的可能实现方法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524" y="2699793"/>
            <a:ext cx="6799310" cy="984560"/>
            <a:chOff x="844524" y="2557236"/>
            <a:chExt cx="6799310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18963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881088"/>
              <a:ext cx="62128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访问页面时，将此页号压入栈顶，并栈内相同的页号抽出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172464"/>
              <a:ext cx="278378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2658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9900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9163" y="3613973"/>
            <a:ext cx="1998325" cy="685969"/>
            <a:chOff x="859163" y="3471416"/>
            <a:chExt cx="1998325" cy="685969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788053"/>
              <a:ext cx="14264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897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524" y="890257"/>
            <a:ext cx="6013493" cy="1882091"/>
            <a:chOff x="844524" y="747700"/>
            <a:chExt cx="6013493" cy="18820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60459"/>
              <a:ext cx="363857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621" y="23302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097481"/>
              <a:ext cx="52126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394878"/>
              <a:ext cx="42862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684334"/>
              <a:ext cx="4426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269" y="177835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269" y="149647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9" y="1961325"/>
              <a:ext cx="54292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148" y="205534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73239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937691" y="3501297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用栈实现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1128072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1444085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1821974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3072277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416629" y="2374483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530034" y="2059172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1010045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3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629" y="1659888"/>
            <a:ext cx="486000" cy="1369650"/>
            <a:chOff x="5874629" y="1748190"/>
            <a:chExt cx="486000" cy="1233492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6847" y="1651166"/>
            <a:ext cx="486000" cy="1366395"/>
            <a:chOff x="5366847" y="1742559"/>
            <a:chExt cx="486000" cy="1239123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0847" y="1645445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4365" y="1656270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60233" y="1644712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83759" y="1656968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2327" y="1647754"/>
            <a:ext cx="486000" cy="1364167"/>
            <a:chOff x="2382327" y="1661504"/>
            <a:chExt cx="486000" cy="1272053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82913" y="16890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49641" y="16615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49641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9641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9641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10125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1410377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69043" y="1080614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3322" y="2990444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07659" y="1557586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9602" y="1649233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09391" y="2017420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11073" y="1557586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>
              <a:spLocks/>
            </p:cNvSpPr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67597" y="1557586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>
              <a:spLocks/>
            </p:cNvSpPr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56390" y="1654918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>
              <a:spLocks/>
            </p:cNvSpPr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0509" y="1649233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>
              <a:spLocks/>
            </p:cNvSpPr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357818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913422" y="389090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13422" y="4441429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2357422" y="4429138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endCxn id="259" idx="1"/>
          </p:cNvCxnSpPr>
          <p:nvPr/>
        </p:nvCxnSpPr>
        <p:spPr>
          <a:xfrm flipV="1">
            <a:off x="4725759" y="3741159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5786446" y="3741159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77" idx="3"/>
          </p:cNvCxnSpPr>
          <p:nvPr/>
        </p:nvCxnSpPr>
        <p:spPr>
          <a:xfrm flipV="1">
            <a:off x="5270578" y="3714758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98785" y="363953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2381883" y="23252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2883759" y="165888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2993863" y="364714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3620" y="3642354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500409" y="3638397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5667" y="3638322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3360233" y="26062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3874365" y="1966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4007011" y="3642051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2500" y="3641804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76355" y="3637625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81609" y="3627866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4680" y="3624292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5026448" y="417570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026448" y="399065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025416" y="3810666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028746" y="362471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4884790" y="196818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5530769" y="3628759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6035090" y="38030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035090" y="361876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037054" y="39872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037054" y="415973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6038857" y="3627325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5370790" y="16493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499469" y="3628628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7228" y="3625026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41785" y="3629651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40529" y="3624292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5878572" y="1974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530863" y="3632961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5530863" y="415942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3490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-0.05261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5539 -0.01543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05538 -0.017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-0.05139 -0.01605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06006 3.58025E-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5062E-6 L -0.03837 0.001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0018 0.03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23 L -0.03837 0.00154 C -0.03646 -0.0034 -0.03472 -0.00834 -0.03246 -0.01235 C -0.03021 -0.01636 -0.0276 -0.0176 -0.025 -0.02037 C -0.02361 -0.02161 -0.02257 -0.02315 -0.02118 -0.02439 C -0.01823 -0.02686 -0.01597 -0.02716 -0.01285 -0.0284 C -0.01198 -0.02932 -0.01094 -0.03025 -0.00989 -0.03118 C -0.00903 -0.03179 -0.00781 -0.03149 -0.00694 -0.03241 C -0.00035 -0.03735 -0.00868 -0.03303 -0.00243 -0.03642 C 0.00087 -0.03797 0.00052 -0.03581 0.00052 -0.03889 L 0.00052 -0.03858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5521 0.00154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646 0.0009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086 0.03334 0.00069 0.02099 0.00069 0.03704 L 0.00069 0.03735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00092 L -0.03646 0.00123 C -0.0342 -0.01852 -0.03629 -0.00556 -0.03351 -0.01698 C -0.03282 -0.01945 -0.03229 -0.02161 -0.03195 -0.02408 C -0.0316 -0.02531 -0.03143 -0.02686 -0.03108 -0.02809 C -0.03073 -0.02963 -0.03004 -0.03087 -0.02952 -0.03241 C -0.0283 -0.04167 -0.02865 -0.04198 -0.02639 -0.04877 C -0.02604 -0.05031 -0.02535 -0.05155 -0.02483 -0.05278 C -0.02292 -0.06328 -0.02552 -0.05062 -0.02257 -0.06112 C -0.02084 -0.06729 -0.02292 -0.06358 -0.02014 -0.06945 C -0.01945 -0.07099 -0.01858 -0.07192 -0.01789 -0.07346 C -0.01511 -0.07933 -0.01771 -0.07624 -0.01407 -0.08179 C -0.0132 -0.08272 -0.0125 -0.08395 -0.01164 -0.08457 C -0.00816 -0.08766 -0.01042 -0.08365 -0.00695 -0.08858 C -0.00104 -0.09753 -0.00816 -0.08889 -0.00226 -0.09568 C -0.00052 -0.10062 -0.00157 -0.09908 0.00086 -0.10093 L 0.00086 -0.10062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-0.05556 0.00031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5E-6 0.00031 C -0.01215 0.00062 -0.03177 -0.00432 -0.03611 0.00154 L -0.03385 0.00154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34568E-6 L 5E-6 0.00031 C 0.00035 0.00432 0.00157 0.02469 0.00139 0.02778 C 0.00139 0.02901 -0.00052 0.02623 5E-6 0.03024 L 5E-6 0.035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54 L -0.03385 0.00185 C -0.02604 -0.01728 -0.02986 -0.00988 -0.02343 -0.0213 C -0.02256 -0.02253 -0.02204 -0.02469 -0.02118 -0.02531 C -0.01337 -0.02994 -0.01666 -0.02839 -0.01128 -0.03056 C -0.00815 -0.03426 -0.00815 -0.03457 -0.0052 -0.03611 C -0.00329 -0.03704 0.00087 -0.03858 0.00087 -0.03827 L 0.00087 -0.03858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05035 -0.00062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-0.04843 4.07407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5" grpId="0"/>
      <p:bldP spid="295" grpId="1"/>
      <p:bldP spid="295" grpId="2"/>
      <p:bldP spid="297" grpId="0"/>
      <p:bldP spid="297" grpId="1"/>
      <p:bldP spid="297" grpId="2"/>
      <p:bldP spid="298" grpId="0" animBg="1"/>
      <p:bldP spid="298" grpId="1" animBg="1"/>
      <p:bldP spid="298" grpId="2" animBg="1"/>
      <p:bldP spid="305" grpId="0"/>
      <p:bldP spid="305" grpId="1"/>
      <p:bldP spid="305" grpId="2"/>
      <p:bldP spid="310" grpId="0"/>
      <p:bldP spid="310" grpId="1"/>
      <p:bldP spid="310" grpId="2"/>
      <p:bldP spid="336" grpId="0" animBg="1"/>
      <p:bldP spid="337" grpId="0" animBg="1"/>
      <p:bldP spid="338" grpId="0" animBg="1"/>
      <p:bldP spid="338" grpId="1" animBg="1"/>
      <p:bldP spid="338" grpId="2" animBg="1"/>
      <p:bldP spid="339" grpId="0" animBg="1"/>
      <p:bldP spid="339" grpId="1" animBg="1"/>
      <p:bldP spid="340" grpId="0"/>
      <p:bldP spid="340" grpId="1"/>
      <p:bldP spid="340" grpId="2"/>
      <p:bldP spid="349" grpId="0" animBg="1"/>
      <p:bldP spid="349" grpId="1" animBg="1"/>
      <p:bldP spid="349" grpId="2" animBg="1"/>
      <p:bldP spid="350" grpId="0" animBg="1"/>
      <p:bldP spid="350" grpId="1" animBg="1"/>
      <p:bldP spid="351" grpId="0" animBg="1"/>
      <p:bldP spid="352" grpId="0" animBg="1"/>
      <p:bldP spid="358" grpId="0"/>
      <p:bldP spid="358" grpId="1"/>
      <p:bldP spid="358" grpId="2"/>
      <p:bldP spid="379" grpId="0"/>
      <p:bldP spid="379" grpId="1"/>
      <p:bldP spid="379" grpId="2"/>
      <p:bldP spid="390" grpId="0" animBg="1"/>
      <p:bldP spid="390" grpId="1" animBg="1"/>
      <p:bldP spid="39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</a:p>
        </p:txBody>
      </p:sp>
    </p:spTree>
    <p:extLst>
      <p:ext uri="{BB962C8B-B14F-4D97-AF65-F5344CB8AC3E}">
        <p14:creationId xmlns:p14="http://schemas.microsoft.com/office/powerpoint/2010/main" val="303567318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时钟置换算法（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9163" y="2717595"/>
            <a:ext cx="6641795" cy="967100"/>
            <a:chOff x="859163" y="2654713"/>
            <a:chExt cx="6641795" cy="96710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465314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810582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479453"/>
            <a:ext cx="7399884" cy="1296303"/>
            <a:chOff x="844524" y="1416571"/>
            <a:chExt cx="7399884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68133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9163" y="3609940"/>
            <a:ext cx="4648941" cy="690002"/>
            <a:chOff x="859163" y="3547058"/>
            <a:chExt cx="4648941" cy="69000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4060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时钟置换算法的实现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616" y="1193354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1496568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15616" y="1817989"/>
            <a:ext cx="6313904" cy="1250570"/>
            <a:chOff x="1115616" y="1817989"/>
            <a:chExt cx="6313904" cy="125057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48507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28504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742" y="22062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57649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742" y="24919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942857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时钟置换算法图示</a:t>
            </a: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628456" y="109514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048709" y="4005318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173036" y="89017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94865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769589" y="88581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616694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716300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438129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312851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59958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717615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39444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14166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161273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175914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89774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787106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61957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170157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891987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1766708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2613816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041271" y="2456719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2730940" y="3840252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009111" y="3840252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3419047" y="384025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859827" y="456496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1859827" y="434535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1859827" y="414038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043608" y="4225239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261616" y="4460135"/>
            <a:ext cx="593110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359" y="1675824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19577" y="1941749"/>
            <a:ext cx="556341" cy="38065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430808" y="19417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892580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89837" y="342625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98330" y="88761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702974" y="194739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3165814" y="3426257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365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0" grpId="1" animBg="1"/>
      <p:bldP spid="53" grpId="0" animBg="1"/>
      <p:bldP spid="58" grpId="0" animBg="1"/>
      <p:bldP spid="58" grpId="1" animBg="1"/>
      <p:bldP spid="58" grpId="2" animBg="1"/>
      <p:bldP spid="61" grpId="0" animBg="1"/>
      <p:bldP spid="62" grpId="0" animBg="1"/>
      <p:bldP spid="37" grpId="0"/>
      <p:bldP spid="37" grpId="1"/>
      <p:bldP spid="37" grpId="2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1" grpId="0" animBg="1"/>
      <p:bldP spid="44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301124" y="3422575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时钟页面置换示例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505094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3755063" y="137452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634132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5682310" y="1478587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6891738" y="1483141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7481795" y="1470377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1095301" y="3563238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1721055" y="3561273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2341915" y="3561273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2969451" y="3561273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589002" y="3561273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4220871" y="3561273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4215753" y="356764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4208206" y="356764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207786" y="356764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4207086" y="356340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219468" y="3571491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4219346" y="3570582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4212541" y="356897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218538" y="167454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3" name="AutoShape 98"/>
            <p:cNvSpPr>
              <a:spLocks/>
            </p:cNvSpPr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4844758" y="356813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4978965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5486425" y="356813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5485317" y="356751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495900" y="4149368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5485856" y="3567697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6118717" y="3581069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7735" y="166729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7" name="AutoShape 98"/>
            <p:cNvSpPr>
              <a:spLocks/>
            </p:cNvSpPr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6199837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26773" y="445835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6715693" y="357970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7352147" y="358589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87163" y="166729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3" name="AutoShape 98"/>
            <p:cNvSpPr>
              <a:spLocks/>
            </p:cNvSpPr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59085" y="167453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4" name="AutoShape 98"/>
            <p:cNvSpPr>
              <a:spLocks/>
            </p:cNvSpPr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7357878" y="357102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7357079" y="357904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7355866" y="357404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352338" y="3576329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59553" y="3577326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7356904" y="359406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4205987" y="356220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5487359" y="3561706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6724356" y="358040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439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875 -1.23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771 -1.23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06945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6893 0.0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6979 -0.000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928 0.0027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6476 -0.0012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06961 0.00123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62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89" grpId="1"/>
      <p:bldP spid="489" grpId="2"/>
      <p:bldP spid="499" grpId="0"/>
      <p:bldP spid="499" grpId="1"/>
      <p:bldP spid="499" grpId="2"/>
      <p:bldP spid="527" grpId="0"/>
      <p:bldP spid="527" grpId="1"/>
      <p:bldP spid="527" grpId="2"/>
      <p:bldP spid="585" grpId="0"/>
      <p:bldP spid="585" grpId="1"/>
      <p:bldP spid="585" grpId="2"/>
      <p:bldP spid="881" grpId="0"/>
      <p:bldP spid="881" grpId="1"/>
      <p:bldP spid="881" grpId="2"/>
      <p:bldP spid="958" grpId="0"/>
      <p:bldP spid="958" grpId="1"/>
      <p:bldP spid="95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069008" y="2600705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60439" y="4331878"/>
            <a:ext cx="644406" cy="6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093780" y="247649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47598" y="24565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614666" y="247649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28712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1909303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3608" y="3069640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74959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020955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3701546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2752331" y="3095346"/>
            <a:ext cx="734175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 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354184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3951438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771330" y="396860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3472324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394680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1224697" y="39762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1915565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2918003" y="3410284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1986545" y="426873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2155123" y="4264296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2565867" y="426429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1600592" y="487600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653827" y="457039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1778042" y="444618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4371" y="2476490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386125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32028" y="4011430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06900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5270" y="4011430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24" y="138754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524" y="747700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74932" y="255058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834048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6056191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>
              <a:grpSpLocks/>
            </p:cNvGrpSpPr>
            <p:nvPr/>
          </p:nvGrpSpPr>
          <p:grpSpPr bwMode="auto">
            <a:xfrm>
              <a:off x="6291699" y="3214627"/>
              <a:ext cx="558234" cy="291752"/>
              <a:chOff x="132" y="0"/>
              <a:chExt cx="486" cy="254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32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>
              <a:grpSpLocks/>
            </p:cNvGrpSpPr>
            <p:nvPr/>
          </p:nvGrpSpPr>
          <p:grpSpPr bwMode="auto">
            <a:xfrm>
              <a:off x="6301370" y="3722322"/>
              <a:ext cx="668502" cy="715597"/>
              <a:chOff x="0" y="0"/>
              <a:chExt cx="582" cy="6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  <a:endParaRPr 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1653827" y="473199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2314827" y="424426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2583" y="2876497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3275" y="401088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6516" y="4011429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2234456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82545" y="2476489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4019762" y="311750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0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1" grpId="0"/>
      <p:bldP spid="72" grpId="0" animBg="1"/>
      <p:bldP spid="75" grpId="0" animBg="1"/>
      <p:bldP spid="75" grpId="1" animBg="1"/>
      <p:bldP spid="76" grpId="0" animBg="1"/>
      <p:bldP spid="77" grpId="0"/>
      <p:bldP spid="78" grpId="0" animBg="1"/>
      <p:bldP spid="79" grpId="0" animBg="1"/>
      <p:bldP spid="79" grpId="1" animBg="1"/>
      <p:bldP spid="80" grpId="0" animBg="1"/>
      <p:bldP spid="82" grpId="0"/>
      <p:bldP spid="83" grpId="0" animBg="1"/>
      <p:bldP spid="84" grpId="0" animBg="1"/>
      <p:bldP spid="86" grpId="0"/>
      <p:bldP spid="87" grpId="0" animBg="1"/>
      <p:bldP spid="88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73" grpId="0" animBg="1"/>
      <p:bldP spid="74" grpId="0" animBg="1"/>
      <p:bldP spid="121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置换算法的功能和目标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7224" y="929082"/>
            <a:ext cx="6572295" cy="976953"/>
            <a:chOff x="857224" y="929082"/>
            <a:chExt cx="6572295" cy="976953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287404"/>
              <a:ext cx="5990985" cy="6186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13588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524" y="1858908"/>
            <a:ext cx="5227673" cy="974174"/>
            <a:chOff x="844524" y="1858908"/>
            <a:chExt cx="5227673" cy="974174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5" y="2177998"/>
              <a:ext cx="37049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22922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463750"/>
              <a:ext cx="46336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2578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524" y="2774902"/>
            <a:ext cx="4077261" cy="1525040"/>
            <a:chOff x="844524" y="2774902"/>
            <a:chExt cx="4077261" cy="1525040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774902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页面锁定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(frame locking)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7749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5" y="3073354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描述必须常驻内存的逻辑页面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31876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359106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操作系统的关键部分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34734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1438535" y="3644858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要求响应速度的代码和数据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37591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1438535" y="3930610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页表中的锁定标志位(lock bit)</a:t>
              </a: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404491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295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296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97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298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505093" y="136854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755062" y="137452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634132" y="137363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20388" y="166729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94791" y="3433040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231408" y="167454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5" name="AutoShape 98"/>
            <p:cNvSpPr>
              <a:spLocks/>
            </p:cNvSpPr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2563" y="166729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6" name="AutoShape 98"/>
            <p:cNvSpPr>
              <a:spLocks/>
            </p:cNvSpPr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85247" y="167453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7" name="AutoShape 98"/>
            <p:cNvSpPr>
              <a:spLocks/>
            </p:cNvSpPr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1023301" y="3563238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1656255" y="3561273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2269915" y="3561273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2904651" y="3561273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3517002" y="3561273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6891855" y="1468820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7473227" y="1469556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4151065" y="3561273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4162100" y="353826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4161426" y="353826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4162100" y="3541098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4159501" y="355384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4162557" y="354971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4162931" y="355339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61957" y="411904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4158189" y="3552079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4156077" y="3557377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4979529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4781981" y="3559105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5406609" y="3554073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5626643" y="166734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6024509" y="3553400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6202634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6660186" y="443764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6659034" y="3554586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6659034" y="3556070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7289020" y="3555901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7289753" y="3555588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7297725" y="3555676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7286930" y="355035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7284538" y="3555999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7291103" y="354595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7297341" y="385296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7286577" y="354447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4785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0.06875 -2.0987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09877E-6 L 0.06771 -2.0987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9877E-6 L 0.06944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0.0684 -0.000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684 -0.0006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6841 -0.0006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2099E-6 L 0.06927 -0.0009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684 -0.00062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3" grpId="1"/>
      <p:bldP spid="763" grpId="2"/>
      <p:bldP spid="764" grpId="0"/>
      <p:bldP spid="764" grpId="1"/>
      <p:bldP spid="764" grpId="2"/>
      <p:bldP spid="765" grpId="0"/>
      <p:bldP spid="765" grpId="1"/>
      <p:bldP spid="765" grpId="2"/>
      <p:bldP spid="766" grpId="0"/>
      <p:bldP spid="766" grpId="1"/>
      <p:bldP spid="766" grpId="2"/>
      <p:bldP spid="1031" grpId="0"/>
      <p:bldP spid="1031" grpId="1"/>
      <p:bldP spid="1031" grpId="2"/>
      <p:bldP spid="1083" grpId="0"/>
      <p:bldP spid="1083" grpId="1"/>
      <p:bldP spid="1083" grpId="2"/>
      <p:bldP spid="1101" grpId="0"/>
      <p:bldP spid="1101" grpId="1"/>
      <p:bldP spid="1101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</a:t>
            </a:r>
            <a:r>
              <a:rPr lang="zh-TW" altLang="en-US" sz="2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Least Frequently Used, LFU</a:t>
            </a:r>
            <a:r>
              <a:rPr lang="zh-TW" altLang="en-US" sz="2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0441" y="1553379"/>
            <a:ext cx="4504298" cy="369332"/>
            <a:chOff x="1284441" y="1121331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20524" y="1203598"/>
            <a:ext cx="1727212" cy="400110"/>
            <a:chOff x="844524" y="771550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20524" y="1563638"/>
            <a:ext cx="1727212" cy="400110"/>
            <a:chOff x="844524" y="1440421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60441" y="1887490"/>
            <a:ext cx="3501873" cy="972451"/>
            <a:chOff x="1284441" y="1764273"/>
            <a:chExt cx="3501873" cy="972451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764273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20" y="2367392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35163" y="1921119"/>
            <a:ext cx="1784011" cy="400110"/>
            <a:chOff x="859163" y="2678563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60441" y="2229431"/>
            <a:ext cx="5287823" cy="918383"/>
            <a:chOff x="1284441" y="2986875"/>
            <a:chExt cx="5287823" cy="918383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76331"/>
              <a:ext cx="514124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35163" y="2283718"/>
            <a:ext cx="3212771" cy="400110"/>
            <a:chOff x="859163" y="3864706"/>
            <a:chExt cx="3212771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3914" y="2604388"/>
            <a:ext cx="4079904" cy="636944"/>
            <a:chOff x="1277914" y="4185376"/>
            <a:chExt cx="4079904" cy="636944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39220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385059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39319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LFU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937691" y="2288883"/>
            <a:ext cx="6429420" cy="25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264607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300326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443202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342511" y="369780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414740" y="3341409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2188273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2520661"/>
            <a:ext cx="55132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2520661"/>
            <a:ext cx="60982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8" y="2520661"/>
            <a:ext cx="53437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2520661"/>
            <a:ext cx="55108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2520661"/>
            <a:ext cx="52521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2520661"/>
            <a:ext cx="49437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2" y="2520661"/>
            <a:ext cx="60052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82913" y="289182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3237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36062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396339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22526" y="2922563"/>
            <a:ext cx="606135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2504" y="32582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5949" y="36137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79246" y="39421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21910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2607973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69043" y="2250783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3322" y="4393923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09391" y="3294113"/>
            <a:ext cx="430887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23274" y="1447439"/>
            <a:ext cx="49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811" y="1556448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5357818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9435" y="2891821"/>
            <a:ext cx="608838" cy="1476640"/>
            <a:chOff x="2359435" y="2891821"/>
            <a:chExt cx="608838" cy="147664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9471" y="2898600"/>
            <a:ext cx="585947" cy="1469861"/>
            <a:chOff x="2779471" y="2898600"/>
            <a:chExt cx="585947" cy="1469861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0617" y="2905379"/>
            <a:ext cx="585947" cy="1466571"/>
            <a:chOff x="3290617" y="2905379"/>
            <a:chExt cx="585947" cy="1466571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1910" y="2887456"/>
            <a:ext cx="607729" cy="1484261"/>
            <a:chOff x="3771910" y="2887456"/>
            <a:chExt cx="607729" cy="148426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505" y="2886556"/>
            <a:ext cx="602438" cy="1484539"/>
            <a:chOff x="4792505" y="2886556"/>
            <a:chExt cx="602438" cy="1484539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438497" y="2730016"/>
            <a:ext cx="234000" cy="198077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446610" y="2730016"/>
            <a:ext cx="234000" cy="198077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942925" y="2730016"/>
            <a:ext cx="234000" cy="198077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491026" y="2719262"/>
            <a:ext cx="234000" cy="198077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916353" y="2719262"/>
            <a:ext cx="234000" cy="198077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2247316" y="362601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2679125" y="289959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3214373" y="3951131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3711372" y="3252833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35831" y="2886707"/>
            <a:ext cx="668797" cy="1484539"/>
            <a:chOff x="4235831" y="2886707"/>
            <a:chExt cx="668797" cy="1484539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>
              <a:spLocks/>
            </p:cNvSpPr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4726676" y="3238714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0644" y="2898545"/>
            <a:ext cx="661513" cy="1477339"/>
            <a:chOff x="5280644" y="2898545"/>
            <a:chExt cx="661513" cy="1477339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>
              <a:spLocks/>
            </p:cNvSpPr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0682" y="2898545"/>
            <a:ext cx="668027" cy="1470139"/>
            <a:chOff x="5720682" y="2898545"/>
            <a:chExt cx="668027" cy="1470139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>
              <a:spLocks/>
            </p:cNvSpPr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4409" y="2882260"/>
            <a:ext cx="689696" cy="1490490"/>
            <a:chOff x="6274409" y="2882260"/>
            <a:chExt cx="689696" cy="1490490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>
              <a:spLocks/>
            </p:cNvSpPr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91978" y="2901805"/>
            <a:ext cx="718679" cy="1458458"/>
            <a:chOff x="6691978" y="2901805"/>
            <a:chExt cx="718679" cy="1458458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>
              <a:spLocks/>
            </p:cNvSpPr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1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79" grpId="2"/>
      <p:bldP spid="180" grpId="0"/>
      <p:bldP spid="180" grpId="1"/>
      <p:bldP spid="180" grpId="2"/>
      <p:bldP spid="181" grpId="0"/>
      <p:bldP spid="181" grpId="1"/>
      <p:bldP spid="181" grpId="2"/>
      <p:bldP spid="182" grpId="0"/>
      <p:bldP spid="182" grpId="1"/>
      <p:bldP spid="182" grpId="2"/>
      <p:bldP spid="184" grpId="0"/>
      <p:bldP spid="184" grpId="1"/>
      <p:bldP spid="18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</a:p>
        </p:txBody>
      </p:sp>
    </p:spTree>
    <p:extLst>
      <p:ext uri="{BB962C8B-B14F-4D97-AF65-F5344CB8AC3E}">
        <p14:creationId xmlns:p14="http://schemas.microsoft.com/office/powerpoint/2010/main" val="4107406333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830210"/>
            <a:ext cx="4212903" cy="677644"/>
            <a:chOff x="859163" y="2830210"/>
            <a:chExt cx="4212903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830210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138522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哪些置换算法没有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401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830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925890"/>
            <a:ext cx="6513558" cy="984560"/>
            <a:chOff x="844524" y="1925890"/>
            <a:chExt cx="6513558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249742"/>
              <a:ext cx="5927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算法的置换特征与进程访问内存的动态特征矛盾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01553"/>
            <a:ext cx="6584995" cy="996112"/>
            <a:chOff x="844524" y="1001553"/>
            <a:chExt cx="6584995" cy="99611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599849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等算法时，可能出现分配的物理页面数增加，缺页次数反而升高的异常现象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391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960506" y="209108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53776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98303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51789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305117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699930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657067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614204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572135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84792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85616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42753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00684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3570279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3141651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71302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279408" y="210483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212952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7338" y="260756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591" y="260756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23752" y="260756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321497" y="3551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43608" y="400667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35742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1538" y="120359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1538" y="167273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60756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</a:p>
        </p:txBody>
      </p:sp>
      <p:sp>
        <p:nvSpPr>
          <p:cNvPr id="87" name="TextBox 247"/>
          <p:cNvSpPr txBox="1"/>
          <p:nvPr/>
        </p:nvSpPr>
        <p:spPr>
          <a:xfrm>
            <a:off x="1323158" y="30861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88" name="TextBox 247"/>
          <p:cNvSpPr txBox="1"/>
          <p:nvPr/>
        </p:nvSpPr>
        <p:spPr>
          <a:xfrm>
            <a:off x="1327639" y="26144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333665" y="260756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55570" y="260756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0921" y="260756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2826" y="260756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177" y="260756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70082" y="2607563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05433" y="2607563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66496" y="2607563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1847" y="2607563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3289821" y="167880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858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0506" y="190240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34908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79435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3292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286248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562129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519267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76404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34335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3906786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347815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304953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262884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2192273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763645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33501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90797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194084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4188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71600" y="42853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35742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71538" y="105958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71538" y="151395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980217" y="42710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16412" y="38481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048177" y="2418881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082" y="2418881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1311497" y="3388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09" name="TextBox 270"/>
          <p:cNvSpPr txBox="1"/>
          <p:nvPr/>
        </p:nvSpPr>
        <p:spPr>
          <a:xfrm>
            <a:off x="1316808" y="28914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10" name="TextBox 270"/>
          <p:cNvSpPr txBox="1"/>
          <p:nvPr/>
        </p:nvSpPr>
        <p:spPr>
          <a:xfrm>
            <a:off x="1334327" y="24252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12" name="TextBox 257"/>
          <p:cNvSpPr txBox="1"/>
          <p:nvPr/>
        </p:nvSpPr>
        <p:spPr>
          <a:xfrm>
            <a:off x="3327737" y="151395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3665" y="241888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570" y="241888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90921" y="241888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12826" y="241888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05433" y="241888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338" y="241888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591" y="241888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496" y="241888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01847" y="241888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23752" y="2418881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7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</a:p>
        </p:txBody>
      </p:sp>
    </p:spTree>
    <p:extLst>
      <p:ext uri="{BB962C8B-B14F-4D97-AF65-F5344CB8AC3E}">
        <p14:creationId xmlns:p14="http://schemas.microsoft.com/office/powerpoint/2010/main" val="42169544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算法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没有Belady 现象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0792" y="1233172"/>
            <a:ext cx="21868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22798" y="1228942"/>
            <a:ext cx="18631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4</a:t>
            </a:r>
          </a:p>
        </p:txBody>
      </p:sp>
      <p:sp>
        <p:nvSpPr>
          <p:cNvPr id="80" name="Rectangle 7"/>
          <p:cNvSpPr>
            <a:spLocks/>
          </p:cNvSpPr>
          <p:nvPr/>
        </p:nvSpPr>
        <p:spPr bwMode="auto">
          <a:xfrm>
            <a:off x="960474" y="4117664"/>
            <a:ext cx="5467360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时钟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改进的时钟页面置换是否有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为什么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页面置换算法没有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91" y="1629290"/>
            <a:ext cx="3857653" cy="1816383"/>
            <a:chOff x="680791" y="1629290"/>
            <a:chExt cx="3857653" cy="1816383"/>
          </a:xfrm>
        </p:grpSpPr>
        <p:sp>
          <p:nvSpPr>
            <p:cNvPr id="21" name="矩形 20"/>
            <p:cNvSpPr/>
            <p:nvPr/>
          </p:nvSpPr>
          <p:spPr>
            <a:xfrm>
              <a:off x="680793" y="1654585"/>
              <a:ext cx="3315144" cy="17726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0791" y="162929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792" y="197235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0792" y="2313639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0792" y="2669952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3  4  1  2  5  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792" y="198686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7160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792" y="2335726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0792" y="266995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0792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5113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0164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70563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58595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33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607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867691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145590" y="1666130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19872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94154" y="1673006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741836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0" name="AutoShape 100"/>
            <p:cNvSpPr>
              <a:spLocks noChangeArrowheads="1"/>
            </p:cNvSpPr>
            <p:nvPr/>
          </p:nvSpPr>
          <p:spPr bwMode="auto">
            <a:xfrm>
              <a:off x="1010027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1" name="AutoShape 100"/>
            <p:cNvSpPr>
              <a:spLocks noChangeArrowheads="1"/>
            </p:cNvSpPr>
            <p:nvPr/>
          </p:nvSpPr>
          <p:spPr bwMode="auto">
            <a:xfrm>
              <a:off x="129813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2" name="AutoShape 100"/>
            <p:cNvSpPr>
              <a:spLocks noChangeArrowheads="1"/>
            </p:cNvSpPr>
            <p:nvPr/>
          </p:nvSpPr>
          <p:spPr bwMode="auto">
            <a:xfrm>
              <a:off x="155859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3" name="AutoShape 100"/>
            <p:cNvSpPr>
              <a:spLocks noChangeArrowheads="1"/>
            </p:cNvSpPr>
            <p:nvPr/>
          </p:nvSpPr>
          <p:spPr bwMode="auto">
            <a:xfrm>
              <a:off x="1826499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4" name="AutoShape 100"/>
            <p:cNvSpPr>
              <a:spLocks noChangeArrowheads="1"/>
            </p:cNvSpPr>
            <p:nvPr/>
          </p:nvSpPr>
          <p:spPr bwMode="auto">
            <a:xfrm>
              <a:off x="2087030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5" name="AutoShape 100"/>
            <p:cNvSpPr>
              <a:spLocks noChangeArrowheads="1"/>
            </p:cNvSpPr>
            <p:nvPr/>
          </p:nvSpPr>
          <p:spPr bwMode="auto">
            <a:xfrm>
              <a:off x="236884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6" name="AutoShape 100"/>
            <p:cNvSpPr>
              <a:spLocks noChangeArrowheads="1"/>
            </p:cNvSpPr>
            <p:nvPr/>
          </p:nvSpPr>
          <p:spPr bwMode="auto">
            <a:xfrm>
              <a:off x="318127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" name="AutoShape 100"/>
            <p:cNvSpPr>
              <a:spLocks noChangeArrowheads="1"/>
            </p:cNvSpPr>
            <p:nvPr/>
          </p:nvSpPr>
          <p:spPr bwMode="auto">
            <a:xfrm>
              <a:off x="3462056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3743837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624" y="1643056"/>
            <a:ext cx="3857652" cy="2161821"/>
            <a:chOff x="4453624" y="1643056"/>
            <a:chExt cx="3857652" cy="2161821"/>
          </a:xfrm>
        </p:grpSpPr>
        <p:sp>
          <p:nvSpPr>
            <p:cNvPr id="49" name="矩形 48"/>
            <p:cNvSpPr/>
            <p:nvPr/>
          </p:nvSpPr>
          <p:spPr>
            <a:xfrm>
              <a:off x="4453626" y="1666128"/>
              <a:ext cx="3315144" cy="212634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53624" y="1643056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3624" y="198686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1  1  1  2  3  4  4  4  5  1  2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3624" y="2342667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53624" y="271349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53624" y="307068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4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5</a:t>
              </a:r>
              <a:r>
                <a:rPr lang="en-US" altLang="zh-CN" sz="2000" b="1" spc="-100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453625" y="2000549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8583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53625" y="2349411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53625" y="271349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53625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53624" y="3438797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45232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60524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17798" y="167300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9208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5886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16761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0479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8595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57505" y="1677415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03756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utoShape 100"/>
            <p:cNvSpPr>
              <a:spLocks noChangeArrowheads="1"/>
            </p:cNvSpPr>
            <p:nvPr/>
          </p:nvSpPr>
          <p:spPr bwMode="auto">
            <a:xfrm>
              <a:off x="4509791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69" name="AutoShape 100"/>
            <p:cNvSpPr>
              <a:spLocks noChangeArrowheads="1"/>
            </p:cNvSpPr>
            <p:nvPr/>
          </p:nvSpPr>
          <p:spPr bwMode="auto">
            <a:xfrm>
              <a:off x="479123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0" name="AutoShape 100"/>
            <p:cNvSpPr>
              <a:spLocks noChangeArrowheads="1"/>
            </p:cNvSpPr>
            <p:nvPr/>
          </p:nvSpPr>
          <p:spPr bwMode="auto">
            <a:xfrm>
              <a:off x="5072393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1" name="AutoShape 100"/>
            <p:cNvSpPr>
              <a:spLocks noChangeArrowheads="1"/>
            </p:cNvSpPr>
            <p:nvPr/>
          </p:nvSpPr>
          <p:spPr bwMode="auto">
            <a:xfrm>
              <a:off x="586588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2" name="AutoShape 100"/>
            <p:cNvSpPr>
              <a:spLocks noChangeArrowheads="1"/>
            </p:cNvSpPr>
            <p:nvPr/>
          </p:nvSpPr>
          <p:spPr bwMode="auto">
            <a:xfrm>
              <a:off x="6690631" y="351147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6950691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4" name="AutoShape 100"/>
            <p:cNvSpPr>
              <a:spLocks noChangeArrowheads="1"/>
            </p:cNvSpPr>
            <p:nvPr/>
          </p:nvSpPr>
          <p:spPr bwMode="auto">
            <a:xfrm>
              <a:off x="722669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51516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79" name="TextBox 75"/>
          <p:cNvSpPr txBox="1"/>
          <p:nvPr/>
        </p:nvSpPr>
        <p:spPr>
          <a:xfrm>
            <a:off x="2452338" y="1233735"/>
            <a:ext cx="20476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10</a:t>
            </a:r>
          </a:p>
        </p:txBody>
      </p:sp>
      <p:sp>
        <p:nvSpPr>
          <p:cNvPr id="83" name="TextBox 76"/>
          <p:cNvSpPr txBox="1"/>
          <p:nvPr/>
        </p:nvSpPr>
        <p:spPr>
          <a:xfrm>
            <a:off x="6315576" y="1235532"/>
            <a:ext cx="20008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39323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0" grpId="0"/>
      <p:bldP spid="79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77914" y="3433127"/>
            <a:ext cx="5437226" cy="646331"/>
            <a:chOff x="1277914" y="3433127"/>
            <a:chExt cx="5437226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433127"/>
              <a:ext cx="5279357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例如：给进程分配3个物理页面，逻辑页面的访问顺序为1、2、3、4、5、6、1、2、3…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5592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284441" y="2865548"/>
            <a:ext cx="5430699" cy="646331"/>
            <a:chOff x="1284441" y="2865548"/>
            <a:chExt cx="5430699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865548"/>
              <a:ext cx="528411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如页面进入内存后没有被访问，最近访问时间与进入内存的时间相同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6714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1956675"/>
            <a:ext cx="4216253" cy="369332"/>
            <a:chOff x="1284441" y="1956675"/>
            <a:chExt cx="4216253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431021" y="1956675"/>
              <a:ext cx="40696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FIFO依据页面进入内存的时间排序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500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4441" y="1665299"/>
            <a:ext cx="3501873" cy="369332"/>
            <a:chOff x="1284441" y="1665299"/>
            <a:chExt cx="350187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665299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需要动态地调整顺序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774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84441" y="1361934"/>
            <a:ext cx="4504298" cy="369332"/>
            <a:chOff x="1284441" y="1361934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361934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LRU依据页面的最近访问时间排序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4596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557236"/>
            <a:ext cx="3141333" cy="400110"/>
            <a:chOff x="859163" y="2557236"/>
            <a:chExt cx="314133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557236"/>
              <a:ext cx="28227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可退化成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LRU算法和FIFO本质上都是先进先出的思路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4441" y="2268418"/>
            <a:ext cx="4216253" cy="369332"/>
            <a:chOff x="1284441" y="2268418"/>
            <a:chExt cx="4216253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1020" y="2268418"/>
              <a:ext cx="40696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的页面进入时间是固定不变的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7742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3126682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84441" y="2360535"/>
            <a:ext cx="3930501" cy="369332"/>
            <a:chOff x="1284441" y="2360535"/>
            <a:chExt cx="393050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2360535"/>
              <a:ext cx="37839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缺页时，再把它移动到链表末尾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469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2057170"/>
            <a:ext cx="6216516" cy="369332"/>
            <a:chOff x="1284441" y="2057170"/>
            <a:chExt cx="621651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0" y="2057170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页面访问时，不动态调整页面在链表中的顺序，仅做标记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15489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657702"/>
            <a:ext cx="6634792" cy="400110"/>
            <a:chOff x="859163" y="2657702"/>
            <a:chExt cx="6634792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7702"/>
              <a:ext cx="63162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对于未被访问的页面，Clock和LRU算法的表现一样好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57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LRU算法性能较好，但系统开销较大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357304"/>
            <a:ext cx="5799178" cy="400110"/>
            <a:chOff x="844524" y="1357304"/>
            <a:chExt cx="579917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5432" y="1357304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FIFO算法系统开销较小，会发生Belady现象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524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524" y="1714494"/>
            <a:ext cx="3441724" cy="400110"/>
            <a:chOff x="844524" y="1714494"/>
            <a:chExt cx="344172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175432" y="1714494"/>
              <a:ext cx="31108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Clock算法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是它们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的折中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24" y="17144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9163" y="3069473"/>
            <a:ext cx="6641795" cy="707886"/>
            <a:chOff x="859163" y="3286130"/>
            <a:chExt cx="6641795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1177724" y="3286130"/>
              <a:ext cx="63232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对于被访问过的页面，Clock算法不能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记录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准确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访问顺序，而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2861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15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置换算法的评价方法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7224" y="760855"/>
            <a:ext cx="3929090" cy="400110"/>
            <a:chOff x="857224" y="760855"/>
            <a:chExt cx="392909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760855"/>
              <a:ext cx="359818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记录进程访问内存的页面轨迹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7608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9234" y="1119177"/>
            <a:ext cx="6130285" cy="923330"/>
            <a:chOff x="1299234" y="1119177"/>
            <a:chExt cx="613028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438534" y="1119177"/>
              <a:ext cx="599098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举例: 虚拟地址访问用(页号, 位移)表示</a:t>
              </a:r>
            </a:p>
            <a:p>
              <a:pPr marL="622300" lvl="2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(3,0),  (1,9),  (4,1),  (2,1),  (5,3),  (2,0),  (1,9),  (2,4),  (3,1),  (4,8)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11906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99234" y="1976433"/>
            <a:ext cx="5130154" cy="923330"/>
            <a:chOff x="1299234" y="1976433"/>
            <a:chExt cx="5130154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1438534" y="1976433"/>
              <a:ext cx="499085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对应的页面轨迹</a:t>
              </a:r>
            </a:p>
            <a:p>
              <a:pPr marL="0" lvl="2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3, 1, 4, 2, 5, 2, 1, 2, 3, 4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替换如 c, a, d, b, e, b, a, b, c, d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20907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524" y="2833689"/>
            <a:ext cx="5513426" cy="969412"/>
            <a:chOff x="844524" y="2833689"/>
            <a:chExt cx="5513426" cy="969412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833689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评价方法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8336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4" y="3148017"/>
              <a:ext cx="49194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模拟页面置换行为，记录产生缺页的次数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32623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433769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更少的缺页, 更好的性能</a:t>
              </a: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9234" y="35480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5598" y="167315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9925" y="1673157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21864" y="2040413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21864" y="234820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130786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3995" y="2438575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2811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50532" y="13228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17107" y="2670609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414" y="2769043"/>
            <a:ext cx="151066" cy="1489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49823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局部置换算法没有考虑进程访存差异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813696"/>
            <a:ext cx="51911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49520" y="1623231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949520" y="194821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>
                <a:spLocks/>
              </p:cNvSpPr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49520" y="1927966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87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78" grpId="1"/>
      <p:bldP spid="379" grpId="0"/>
      <p:bldP spid="379" grpId="1"/>
      <p:bldP spid="380" grpId="0"/>
      <p:bldP spid="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全局置换算法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7925" y="1772234"/>
            <a:ext cx="4254382" cy="412457"/>
            <a:chOff x="899592" y="1485501"/>
            <a:chExt cx="4254382" cy="412457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6522" y="2880598"/>
            <a:ext cx="6437610" cy="369332"/>
            <a:chOff x="1418189" y="2593865"/>
            <a:chExt cx="64376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46522" y="2517349"/>
            <a:ext cx="5045540" cy="369332"/>
            <a:chOff x="1418189" y="2230616"/>
            <a:chExt cx="504554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569255" y="2230616"/>
              <a:ext cx="48944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446522" y="2166261"/>
            <a:ext cx="4045408" cy="369332"/>
            <a:chOff x="1418189" y="1879528"/>
            <a:chExt cx="404540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569255" y="1879528"/>
              <a:ext cx="38943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21391" y="1070209"/>
            <a:ext cx="6335530" cy="707886"/>
            <a:chOff x="921391" y="1070209"/>
            <a:chExt cx="6335530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522" y="151180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01411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利用率与并发进程数的关系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58" y="3227152"/>
            <a:ext cx="6648496" cy="400110"/>
            <a:chOff x="586158" y="3227152"/>
            <a:chExt cx="6648496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86158" y="32271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0484" y="3227152"/>
              <a:ext cx="633417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利用率与并发进程数存在相互促进和制约的关系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358" y="3546242"/>
            <a:ext cx="5564478" cy="369332"/>
            <a:chOff x="1011358" y="3546242"/>
            <a:chExt cx="55644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141786" y="3546242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进程数少时，提高并发进程数，可提高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6557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11358" y="3870094"/>
            <a:ext cx="3294338" cy="369332"/>
            <a:chOff x="1011358" y="3870094"/>
            <a:chExt cx="32943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41786" y="3870094"/>
              <a:ext cx="316391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并发进程导致内存访问增加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9796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011358" y="4155846"/>
            <a:ext cx="5564478" cy="369332"/>
            <a:chOff x="1011358" y="4155846"/>
            <a:chExt cx="556447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41786" y="4155846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并发进程的内存访问会降低了访存的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局部性特征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2653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011358" y="4471246"/>
            <a:ext cx="5937544" cy="369332"/>
            <a:chOff x="1011358" y="4471246"/>
            <a:chExt cx="5937544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141786" y="4471246"/>
              <a:ext cx="58071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局部性特征的下降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会导致缺页率上升和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利用率下降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5807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07808" y="748962"/>
            <a:ext cx="4024994" cy="2442305"/>
            <a:chOff x="1547138" y="2405060"/>
            <a:chExt cx="4024994" cy="244230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936463" y="4540268"/>
              <a:ext cx="363566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936463" y="2405060"/>
              <a:ext cx="0" cy="213520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06899" y="4508811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138" y="2472308"/>
              <a:ext cx="430887" cy="10669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978025" y="3352800"/>
              <a:ext cx="2862263" cy="1168400"/>
            </a:xfrm>
            <a:custGeom>
              <a:avLst/>
              <a:gdLst>
                <a:gd name="connsiteX0" fmla="*/ 0 w 2862263"/>
                <a:gd name="connsiteY0" fmla="*/ 1168400 h 1168400"/>
                <a:gd name="connsiteX1" fmla="*/ 492125 w 2862263"/>
                <a:gd name="connsiteY1" fmla="*/ 714375 h 1168400"/>
                <a:gd name="connsiteX2" fmla="*/ 841375 w 2862263"/>
                <a:gd name="connsiteY2" fmla="*/ 444500 h 1168400"/>
                <a:gd name="connsiteX3" fmla="*/ 1257300 w 2862263"/>
                <a:gd name="connsiteY3" fmla="*/ 196850 h 1168400"/>
                <a:gd name="connsiteX4" fmla="*/ 1571625 w 2862263"/>
                <a:gd name="connsiteY4" fmla="*/ 79375 h 1168400"/>
                <a:gd name="connsiteX5" fmla="*/ 1908175 w 2862263"/>
                <a:gd name="connsiteY5" fmla="*/ 12700 h 1168400"/>
                <a:gd name="connsiteX6" fmla="*/ 2095500 w 2862263"/>
                <a:gd name="connsiteY6" fmla="*/ 3175 h 1168400"/>
                <a:gd name="connsiteX7" fmla="*/ 2212975 w 2862263"/>
                <a:gd name="connsiteY7" fmla="*/ 19050 h 1168400"/>
                <a:gd name="connsiteX8" fmla="*/ 2308225 w 2862263"/>
                <a:gd name="connsiteY8" fmla="*/ 69850 h 1168400"/>
                <a:gd name="connsiteX9" fmla="*/ 2368550 w 2862263"/>
                <a:gd name="connsiteY9" fmla="*/ 130175 h 1168400"/>
                <a:gd name="connsiteX10" fmla="*/ 2397125 w 2862263"/>
                <a:gd name="connsiteY10" fmla="*/ 200025 h 1168400"/>
                <a:gd name="connsiteX11" fmla="*/ 2425700 w 2862263"/>
                <a:gd name="connsiteY11" fmla="*/ 304800 h 1168400"/>
                <a:gd name="connsiteX12" fmla="*/ 2447925 w 2862263"/>
                <a:gd name="connsiteY12" fmla="*/ 473075 h 1168400"/>
                <a:gd name="connsiteX13" fmla="*/ 2463800 w 2862263"/>
                <a:gd name="connsiteY13" fmla="*/ 603250 h 1168400"/>
                <a:gd name="connsiteX14" fmla="*/ 2495550 w 2862263"/>
                <a:gd name="connsiteY14" fmla="*/ 777875 h 1168400"/>
                <a:gd name="connsiteX15" fmla="*/ 2527300 w 2862263"/>
                <a:gd name="connsiteY15" fmla="*/ 876300 h 1168400"/>
                <a:gd name="connsiteX16" fmla="*/ 2574925 w 2862263"/>
                <a:gd name="connsiteY16" fmla="*/ 996950 h 1168400"/>
                <a:gd name="connsiteX17" fmla="*/ 2632075 w 2862263"/>
                <a:gd name="connsiteY17" fmla="*/ 1069975 h 1168400"/>
                <a:gd name="connsiteX18" fmla="*/ 2717800 w 2862263"/>
                <a:gd name="connsiteY18" fmla="*/ 1133475 h 1168400"/>
                <a:gd name="connsiteX19" fmla="*/ 2806700 w 2862263"/>
                <a:gd name="connsiteY19" fmla="*/ 1155700 h 1168400"/>
                <a:gd name="connsiteX20" fmla="*/ 2854325 w 2862263"/>
                <a:gd name="connsiteY20" fmla="*/ 1162050 h 1168400"/>
                <a:gd name="connsiteX21" fmla="*/ 2854325 w 2862263"/>
                <a:gd name="connsiteY21" fmla="*/ 1165225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2263" h="1168400">
                  <a:moveTo>
                    <a:pt x="0" y="1168400"/>
                  </a:moveTo>
                  <a:cubicBezTo>
                    <a:pt x="175948" y="1001712"/>
                    <a:pt x="351896" y="835025"/>
                    <a:pt x="492125" y="714375"/>
                  </a:cubicBezTo>
                  <a:cubicBezTo>
                    <a:pt x="632354" y="593725"/>
                    <a:pt x="713846" y="530754"/>
                    <a:pt x="841375" y="444500"/>
                  </a:cubicBezTo>
                  <a:cubicBezTo>
                    <a:pt x="968904" y="358246"/>
                    <a:pt x="1135592" y="257704"/>
                    <a:pt x="1257300" y="196850"/>
                  </a:cubicBezTo>
                  <a:cubicBezTo>
                    <a:pt x="1379008" y="135996"/>
                    <a:pt x="1463146" y="110067"/>
                    <a:pt x="1571625" y="79375"/>
                  </a:cubicBezTo>
                  <a:cubicBezTo>
                    <a:pt x="1680104" y="48683"/>
                    <a:pt x="1820862" y="25400"/>
                    <a:pt x="1908175" y="12700"/>
                  </a:cubicBezTo>
                  <a:cubicBezTo>
                    <a:pt x="1995488" y="0"/>
                    <a:pt x="2044700" y="2117"/>
                    <a:pt x="2095500" y="3175"/>
                  </a:cubicBezTo>
                  <a:cubicBezTo>
                    <a:pt x="2146300" y="4233"/>
                    <a:pt x="2177521" y="7938"/>
                    <a:pt x="2212975" y="19050"/>
                  </a:cubicBezTo>
                  <a:cubicBezTo>
                    <a:pt x="2248429" y="30163"/>
                    <a:pt x="2282296" y="51329"/>
                    <a:pt x="2308225" y="69850"/>
                  </a:cubicBezTo>
                  <a:cubicBezTo>
                    <a:pt x="2334154" y="88371"/>
                    <a:pt x="2353733" y="108479"/>
                    <a:pt x="2368550" y="130175"/>
                  </a:cubicBezTo>
                  <a:cubicBezTo>
                    <a:pt x="2383367" y="151871"/>
                    <a:pt x="2387600" y="170921"/>
                    <a:pt x="2397125" y="200025"/>
                  </a:cubicBezTo>
                  <a:cubicBezTo>
                    <a:pt x="2406650" y="229129"/>
                    <a:pt x="2417233" y="259292"/>
                    <a:pt x="2425700" y="304800"/>
                  </a:cubicBezTo>
                  <a:cubicBezTo>
                    <a:pt x="2434167" y="350308"/>
                    <a:pt x="2441575" y="423333"/>
                    <a:pt x="2447925" y="473075"/>
                  </a:cubicBezTo>
                  <a:cubicBezTo>
                    <a:pt x="2454275" y="522817"/>
                    <a:pt x="2455862" y="552450"/>
                    <a:pt x="2463800" y="603250"/>
                  </a:cubicBezTo>
                  <a:cubicBezTo>
                    <a:pt x="2471738" y="654050"/>
                    <a:pt x="2484967" y="732367"/>
                    <a:pt x="2495550" y="777875"/>
                  </a:cubicBezTo>
                  <a:cubicBezTo>
                    <a:pt x="2506133" y="823383"/>
                    <a:pt x="2514071" y="839788"/>
                    <a:pt x="2527300" y="876300"/>
                  </a:cubicBezTo>
                  <a:cubicBezTo>
                    <a:pt x="2540529" y="912813"/>
                    <a:pt x="2557463" y="964671"/>
                    <a:pt x="2574925" y="996950"/>
                  </a:cubicBezTo>
                  <a:cubicBezTo>
                    <a:pt x="2592387" y="1029229"/>
                    <a:pt x="2608263" y="1047221"/>
                    <a:pt x="2632075" y="1069975"/>
                  </a:cubicBezTo>
                  <a:cubicBezTo>
                    <a:pt x="2655887" y="1092729"/>
                    <a:pt x="2688696" y="1119188"/>
                    <a:pt x="2717800" y="1133475"/>
                  </a:cubicBezTo>
                  <a:cubicBezTo>
                    <a:pt x="2746904" y="1147762"/>
                    <a:pt x="2783946" y="1150937"/>
                    <a:pt x="2806700" y="1155700"/>
                  </a:cubicBezTo>
                  <a:cubicBezTo>
                    <a:pt x="2829454" y="1160463"/>
                    <a:pt x="2846387" y="1160462"/>
                    <a:pt x="2854325" y="1162050"/>
                  </a:cubicBezTo>
                  <a:cubicBezTo>
                    <a:pt x="2862263" y="1163638"/>
                    <a:pt x="2858294" y="1164431"/>
                    <a:pt x="2854325" y="1165225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8356" y="1273636"/>
            <a:ext cx="906469" cy="419081"/>
            <a:chOff x="4018356" y="1273636"/>
            <a:chExt cx="906469" cy="419081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3950093" y="1379999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067569" y="1383968"/>
              <a:ext cx="85725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"/>
            <p:cNvSpPr txBox="1"/>
            <p:nvPr/>
          </p:nvSpPr>
          <p:spPr>
            <a:xfrm>
              <a:off x="4018356" y="1415718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抖动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091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184354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5560" y="1687738"/>
            <a:ext cx="6362744" cy="1066830"/>
            <a:chOff x="945560" y="1687738"/>
            <a:chExt cx="6362744" cy="1066830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5560" y="2684466"/>
            <a:ext cx="6362744" cy="1174850"/>
            <a:chOff x="945560" y="2684466"/>
            <a:chExt cx="6362744" cy="1174850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W(t,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是指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访问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4592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435846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| W(t, ) | 指工作集的大小，即页面数目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651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进程的工作集示例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31846" y="1571618"/>
            <a:ext cx="7801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24" y="103569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24" y="329183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0965" y="1821196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0">
                      <a:gsLst>
                        <a:gs pos="0">
                          <a:srgbClr val="ADE7EB"/>
                        </a:gs>
                        <a:gs pos="100000">
                          <a:srgbClr val="FF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967275" y="415281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967275" y="452498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2319507" y="36727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2318781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318055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2317329" y="36690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2317329" y="367127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2317851" y="367061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2315151" y="36671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2315151" y="366728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967275" y="366160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3027986" y="125194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6762666" y="126552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05566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4" grpId="1"/>
      <p:bldP spid="40" grpId="0"/>
      <p:bldP spid="40" grpId="1"/>
      <p:bldP spid="43" grpId="0"/>
      <p:bldP spid="43" grpId="1"/>
      <p:bldP spid="46" grpId="0"/>
      <p:bldP spid="46" grpId="1"/>
      <p:bldP spid="51" grpId="0"/>
      <p:bldP spid="51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工作集的变化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0556" y="309508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56" y="370272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556" y="433126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4882" y="78868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410838" y="268859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2734" y="290263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99306" y="268505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5368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常驻集</a:t>
            </a:r>
          </a:p>
          <a:p>
            <a:pPr algn="ctr"/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48" y="1241959"/>
            <a:ext cx="643769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948" y="1714494"/>
            <a:ext cx="3292042" cy="428006"/>
            <a:chOff x="837948" y="1714494"/>
            <a:chExt cx="3292042" cy="428006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7423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0738" y="2056038"/>
            <a:ext cx="6208782" cy="977377"/>
            <a:chOff x="1220738" y="2056038"/>
            <a:chExt cx="6208782" cy="977377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604207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37948" y="2074215"/>
            <a:ext cx="6591572" cy="1268998"/>
            <a:chOff x="837948" y="2957968"/>
            <a:chExt cx="6591572" cy="1268998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858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295796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450" y="3286130"/>
              <a:ext cx="354174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60420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12433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95962" y="1634092"/>
            <a:ext cx="7060414" cy="720845"/>
            <a:chOff x="895962" y="1634092"/>
            <a:chExt cx="7060414" cy="720845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8686" y="1985605"/>
              <a:ext cx="65276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5962" y="2324775"/>
            <a:ext cx="6148430" cy="1377352"/>
            <a:chOff x="895962" y="2324775"/>
            <a:chExt cx="6148430" cy="1377352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43298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56157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访存时，换出不在工作集的页面；更新访存链表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3686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95962" y="1018347"/>
            <a:ext cx="4119591" cy="677108"/>
            <a:chOff x="895962" y="1018347"/>
            <a:chExt cx="4119591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15295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</a:p>
        </p:txBody>
      </p:sp>
      <p:sp>
        <p:nvSpPr>
          <p:cNvPr id="22" name="矩形 21"/>
          <p:cNvSpPr/>
          <p:nvPr/>
        </p:nvSpPr>
        <p:spPr>
          <a:xfrm>
            <a:off x="1043608" y="170765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4398" y="17076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43608" y="242940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3608" y="204178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43608" y="369179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700" y="2436278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5276" y="1699951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577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2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707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5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83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68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296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7820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09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50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173027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3608" y="206166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108" y="372387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70118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5772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4284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7078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5590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8384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6896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9690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8202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0996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3992" y="241864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43186" y="265678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37057" y="312940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6374" y="33771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2973" y="28941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9161" y="2430636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1029" y="2485410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525903" y="3196916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528041" y="3433289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8451" y="2485410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2798" y="2485410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39024" y="2715766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4641" y="271576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5420" y="2956774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2407991" y="25851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2390107" y="327177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2384593" y="3506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75786" y="2485410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91564" y="2715766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8377" y="271576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61" y="248541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5342" y="248541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1074829" y="128674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12585642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页面置换算法分类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45070" y="1061779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45070" y="2520640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416293"/>
            <a:ext cx="7871203" cy="396583"/>
            <a:chOff x="1475656" y="1416293"/>
            <a:chExt cx="7871203" cy="396583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置换页面的选择范围仅限于当前进程占用的物理页面内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570" y="1742578"/>
            <a:ext cx="7868289" cy="396583"/>
            <a:chOff x="1478570" y="1742578"/>
            <a:chExt cx="7868289" cy="396583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最优算法、先进先出算法、最近最久未使用算法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5656" y="2099667"/>
            <a:ext cx="7883570" cy="396583"/>
            <a:chOff x="1475656" y="2099667"/>
            <a:chExt cx="7883570" cy="396583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时钟算法、最不常用算法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1469" y="2861836"/>
            <a:ext cx="7855922" cy="396583"/>
            <a:chOff x="1461469" y="2861836"/>
            <a:chExt cx="7855922" cy="396583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置换页面的选择范围是所有可换出的物理页面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61469" y="3218424"/>
            <a:ext cx="7855922" cy="424732"/>
            <a:chOff x="1461469" y="3218424"/>
            <a:chExt cx="7855922" cy="4247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工作集算法、缺页率算法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3370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42749410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</a:t>
            </a:r>
            <a:r>
              <a:rPr lang="zh-CN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fault 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00899"/>
            <a:ext cx="6810421" cy="407930"/>
            <a:chOff x="1166789" y="1004544"/>
            <a:chExt cx="6810421" cy="407930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2094" y="1004544"/>
              <a:ext cx="4762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1012364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8555" y="1649253"/>
            <a:ext cx="3719537" cy="1626698"/>
            <a:chOff x="928555" y="1649253"/>
            <a:chExt cx="3719537" cy="1626698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22239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PFF, Page-Fault-Frequency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2462" y="404266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若进程缺页率过高，则增加常驻集以分配更多的物理页面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6946" y="3363838"/>
            <a:ext cx="68113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通过调节常驻集大小，</a:t>
            </a:r>
            <a:r>
              <a: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462" y="440442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若进程缺页率过低，则减少常驻集以减少它的物理页面数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5852" y="909593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51148"/>
              <a:ext cx="400110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2788" y="1756224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788" y="2349753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54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2462" y="1415360"/>
            <a:ext cx="3336950" cy="413492"/>
            <a:chOff x="852462" y="1415360"/>
            <a:chExt cx="3336950" cy="41349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785932"/>
            <a:ext cx="6577058" cy="830997"/>
            <a:chOff x="852462" y="1785932"/>
            <a:chExt cx="6577058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6245266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到现在</a:t>
              </a:r>
              <a:r>
                <a:rPr lang="zh-CN" altLang="zh-CN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的时间间隔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4280" y="2571750"/>
            <a:ext cx="6392936" cy="757130"/>
            <a:chOff x="1264280" y="2571750"/>
            <a:chExt cx="6392936" cy="757130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6245266" cy="7571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4280" y="3214692"/>
            <a:ext cx="5808050" cy="424732"/>
            <a:chOff x="1264280" y="3214692"/>
            <a:chExt cx="5808050" cy="4247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660380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987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缺页率置换算法示例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52462" y="84355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029161" y="1563638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448451" y="2349097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912798" y="2349097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39024" y="2579453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764641" y="257945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45420" y="2579453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896602" y="2349097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397767" y="2579453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315583" y="257945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1661" y="234909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145342" y="234909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5873" y="366408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43689" y="3658329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1905" y="3666487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5586" y="3666487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203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9963888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抖动问题(thrashing)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2462" y="2371695"/>
            <a:ext cx="6577058" cy="1064199"/>
            <a:chOff x="852462" y="2371695"/>
            <a:chExt cx="6577058" cy="1064199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237169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6789" y="2371695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产生抖动的原因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700" y="2728008"/>
              <a:ext cx="602982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随着驻留内存的进程数目增加，分配给每个进程的物理页面数不断减小，缺页率不断上升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85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2462" y="3357568"/>
            <a:ext cx="6577057" cy="400110"/>
            <a:chOff x="852462" y="3357568"/>
            <a:chExt cx="6577057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52462" y="33575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6788" y="3357568"/>
              <a:ext cx="62627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操作系统需在并发水平和缺页率之间达到一个平衡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4280" y="3714758"/>
            <a:ext cx="6165240" cy="400110"/>
            <a:chOff x="1264280" y="3714758"/>
            <a:chExt cx="616524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399700" y="3714758"/>
              <a:ext cx="602982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选择一个适当的进程数目和进程需要的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物理页面数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84425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52462" y="843558"/>
            <a:ext cx="6577058" cy="1540741"/>
            <a:chOff x="852462" y="843558"/>
            <a:chExt cx="6577058" cy="15407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700" y="1183970"/>
              <a:ext cx="6029820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进程物理页面太少，不能包含工作集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造成大量缺页，频繁置换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进程运行速度变慢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84355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抖动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134263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026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676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039956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负载控制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56039" y="1862823"/>
            <a:ext cx="6643734" cy="341632"/>
            <a:chOff x="1154734" y="1485023"/>
            <a:chExt cx="6643734" cy="341632"/>
          </a:xfrm>
        </p:grpSpPr>
        <p:sp>
          <p:nvSpPr>
            <p:cNvPr id="11" name="TextBox 10"/>
            <p:cNvSpPr txBox="1"/>
            <p:nvPr/>
          </p:nvSpPr>
          <p:spPr>
            <a:xfrm>
              <a:off x="1316662" y="1485023"/>
              <a:ext cx="6481806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平均缺页间隔时间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MTBF)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PFST)</a:t>
              </a: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56881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92782" y="1032082"/>
            <a:ext cx="6662816" cy="413129"/>
            <a:chOff x="792782" y="1032082"/>
            <a:chExt cx="6662816" cy="413129"/>
          </a:xfrm>
        </p:grpSpPr>
        <p:sp>
          <p:nvSpPr>
            <p:cNvPr id="83" name="TextBox 82"/>
            <p:cNvSpPr txBox="1"/>
            <p:nvPr/>
          </p:nvSpPr>
          <p:spPr>
            <a:xfrm>
              <a:off x="792782" y="10451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66" y="1032082"/>
              <a:ext cx="63262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342900"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通过调节并发进程数（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MPL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039" y="1482894"/>
            <a:ext cx="3020492" cy="341632"/>
            <a:chOff x="1154734" y="1851670"/>
            <a:chExt cx="3020492" cy="341632"/>
          </a:xfrm>
        </p:grpSpPr>
        <p:sp>
          <p:nvSpPr>
            <p:cNvPr id="13" name="TextBox 12"/>
            <p:cNvSpPr txBox="1"/>
            <p:nvPr/>
          </p:nvSpPr>
          <p:spPr>
            <a:xfrm>
              <a:off x="1336758" y="1851670"/>
              <a:ext cx="2838468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WSi  = 内存的大小</a:t>
              </a: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9292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2760123" y="2751957"/>
            <a:ext cx="3416143" cy="1257678"/>
          </a:xfrm>
          <a:custGeom>
            <a:avLst/>
            <a:gdLst>
              <a:gd name="T0" fmla="*/ 2147483647 w 1929"/>
              <a:gd name="T1" fmla="*/ 2147483647 h 881"/>
              <a:gd name="T2" fmla="*/ 2147483647 w 1929"/>
              <a:gd name="T3" fmla="*/ 2147483647 h 881"/>
              <a:gd name="T4" fmla="*/ 2147483647 w 1929"/>
              <a:gd name="T5" fmla="*/ 2147483647 h 881"/>
              <a:gd name="T6" fmla="*/ 2147483647 w 1929"/>
              <a:gd name="T7" fmla="*/ 2147483647 h 881"/>
              <a:gd name="T8" fmla="*/ 2147483647 w 1929"/>
              <a:gd name="T9" fmla="*/ 2147483647 h 881"/>
              <a:gd name="T10" fmla="*/ 2147483647 w 1929"/>
              <a:gd name="T11" fmla="*/ 2147483647 h 881"/>
              <a:gd name="T12" fmla="*/ 2147483647 w 1929"/>
              <a:gd name="T13" fmla="*/ 2147483647 h 881"/>
              <a:gd name="T14" fmla="*/ 2147483647 w 1929"/>
              <a:gd name="T15" fmla="*/ 2147483647 h 881"/>
              <a:gd name="T16" fmla="*/ 2147483647 w 1929"/>
              <a:gd name="T17" fmla="*/ 2147483647 h 881"/>
              <a:gd name="T18" fmla="*/ 2147483647 w 1929"/>
              <a:gd name="T19" fmla="*/ 2147483647 h 881"/>
              <a:gd name="T20" fmla="*/ 2147483647 w 1929"/>
              <a:gd name="T21" fmla="*/ 2147483647 h 881"/>
              <a:gd name="T22" fmla="*/ 2147483647 w 1929"/>
              <a:gd name="T23" fmla="*/ 2147483647 h 881"/>
              <a:gd name="T24" fmla="*/ 2147483647 w 1929"/>
              <a:gd name="T25" fmla="*/ 2147483647 h 881"/>
              <a:gd name="T26" fmla="*/ 2147483647 w 1929"/>
              <a:gd name="T27" fmla="*/ 2147483647 h 881"/>
              <a:gd name="T28" fmla="*/ 2147483647 w 1929"/>
              <a:gd name="T29" fmla="*/ 2147483647 h 881"/>
              <a:gd name="T30" fmla="*/ 2147483647 w 1929"/>
              <a:gd name="T31" fmla="*/ 2147483647 h 881"/>
              <a:gd name="T32" fmla="*/ 2147483647 w 1929"/>
              <a:gd name="T33" fmla="*/ 2147483647 h 881"/>
              <a:gd name="T34" fmla="*/ 2147483647 w 1929"/>
              <a:gd name="T35" fmla="*/ 2147483647 h 881"/>
              <a:gd name="T36" fmla="*/ 2147483647 w 1929"/>
              <a:gd name="T37" fmla="*/ 2147483647 h 881"/>
              <a:gd name="T38" fmla="*/ 2147483647 w 1929"/>
              <a:gd name="T39" fmla="*/ 2147483647 h 881"/>
              <a:gd name="T40" fmla="*/ 2147483647 w 1929"/>
              <a:gd name="T41" fmla="*/ 0 h 881"/>
              <a:gd name="T42" fmla="*/ 2147483647 w 1929"/>
              <a:gd name="T43" fmla="*/ 2147483647 h 881"/>
              <a:gd name="T44" fmla="*/ 2147483647 w 1929"/>
              <a:gd name="T45" fmla="*/ 2147483647 h 881"/>
              <a:gd name="T46" fmla="*/ 2147483647 w 1929"/>
              <a:gd name="T47" fmla="*/ 2147483647 h 881"/>
              <a:gd name="T48" fmla="*/ 2147483647 w 1929"/>
              <a:gd name="T49" fmla="*/ 2147483647 h 881"/>
              <a:gd name="T50" fmla="*/ 2147483647 w 1929"/>
              <a:gd name="T51" fmla="*/ 2147483647 h 881"/>
              <a:gd name="T52" fmla="*/ 2147483647 w 1929"/>
              <a:gd name="T53" fmla="*/ 2147483647 h 881"/>
              <a:gd name="T54" fmla="*/ 2147483647 w 1929"/>
              <a:gd name="T55" fmla="*/ 2147483647 h 881"/>
              <a:gd name="T56" fmla="*/ 2147483647 w 1929"/>
              <a:gd name="T57" fmla="*/ 2147483647 h 881"/>
              <a:gd name="T58" fmla="*/ 2147483647 w 1929"/>
              <a:gd name="T59" fmla="*/ 2147483647 h 881"/>
              <a:gd name="T60" fmla="*/ 2147483647 w 1929"/>
              <a:gd name="T61" fmla="*/ 2147483647 h 881"/>
              <a:gd name="T62" fmla="*/ 2147483647 w 1929"/>
              <a:gd name="T63" fmla="*/ 2147483647 h 881"/>
              <a:gd name="T64" fmla="*/ 2147483647 w 1929"/>
              <a:gd name="T65" fmla="*/ 2147483647 h 881"/>
              <a:gd name="T66" fmla="*/ 2147483647 w 1929"/>
              <a:gd name="T67" fmla="*/ 2147483647 h 881"/>
              <a:gd name="T68" fmla="*/ 2147483647 w 1929"/>
              <a:gd name="T69" fmla="*/ 2147483647 h 881"/>
              <a:gd name="T70" fmla="*/ 2147483647 w 1929"/>
              <a:gd name="T71" fmla="*/ 2147483647 h 881"/>
              <a:gd name="T72" fmla="*/ 2147483647 w 1929"/>
              <a:gd name="T73" fmla="*/ 2147483647 h 881"/>
              <a:gd name="T74" fmla="*/ 2147483647 w 1929"/>
              <a:gd name="T75" fmla="*/ 2147483647 h 881"/>
              <a:gd name="T76" fmla="*/ 2147483647 w 1929"/>
              <a:gd name="T77" fmla="*/ 2147483647 h 881"/>
              <a:gd name="T78" fmla="*/ 2147483647 w 1929"/>
              <a:gd name="T79" fmla="*/ 2147483647 h 881"/>
              <a:gd name="T80" fmla="*/ 2147483647 w 1929"/>
              <a:gd name="T81" fmla="*/ 2147483647 h 881"/>
              <a:gd name="T82" fmla="*/ 2147483647 w 1929"/>
              <a:gd name="T83" fmla="*/ 2147483647 h 881"/>
              <a:gd name="T84" fmla="*/ 2147483647 w 1929"/>
              <a:gd name="T85" fmla="*/ 2147483647 h 881"/>
              <a:gd name="T86" fmla="*/ 2147483647 w 1929"/>
              <a:gd name="T87" fmla="*/ 2147483647 h 881"/>
              <a:gd name="T88" fmla="*/ 2147483647 w 1929"/>
              <a:gd name="T89" fmla="*/ 2147483647 h 881"/>
              <a:gd name="T90" fmla="*/ 2147483647 w 1929"/>
              <a:gd name="T91" fmla="*/ 2147483647 h 881"/>
              <a:gd name="T92" fmla="*/ 2147483647 w 1929"/>
              <a:gd name="T93" fmla="*/ 2147483647 h 881"/>
              <a:gd name="T94" fmla="*/ 0 w 1929"/>
              <a:gd name="T95" fmla="*/ 2147483647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777253" y="2534968"/>
            <a:ext cx="3677385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81513" y="2774797"/>
            <a:ext cx="591508" cy="1572881"/>
            <a:chOff x="3537867" y="3308489"/>
            <a:chExt cx="591508" cy="157288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8194" y="2534968"/>
            <a:ext cx="1161920" cy="1812710"/>
            <a:chOff x="4124548" y="3068660"/>
            <a:chExt cx="1161920" cy="181271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I/O-BALANCE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4518872" y="2283718"/>
            <a:ext cx="1783018" cy="1737337"/>
          </a:xfrm>
          <a:custGeom>
            <a:avLst/>
            <a:gdLst>
              <a:gd name="T0" fmla="*/ 2147483647 w 1161"/>
              <a:gd name="T1" fmla="*/ 2147483647 h 1177"/>
              <a:gd name="T2" fmla="*/ 2147483647 w 1161"/>
              <a:gd name="T3" fmla="*/ 2147483647 h 1177"/>
              <a:gd name="T4" fmla="*/ 2147483647 w 1161"/>
              <a:gd name="T5" fmla="*/ 2147483647 h 1177"/>
              <a:gd name="T6" fmla="*/ 2147483647 w 1161"/>
              <a:gd name="T7" fmla="*/ 2147483647 h 1177"/>
              <a:gd name="T8" fmla="*/ 2147483647 w 1161"/>
              <a:gd name="T9" fmla="*/ 2147483647 h 1177"/>
              <a:gd name="T10" fmla="*/ 2147483647 w 1161"/>
              <a:gd name="T11" fmla="*/ 2147483647 h 1177"/>
              <a:gd name="T12" fmla="*/ 2147483647 w 1161"/>
              <a:gd name="T13" fmla="*/ 2147483647 h 1177"/>
              <a:gd name="T14" fmla="*/ 2147483647 w 1161"/>
              <a:gd name="T15" fmla="*/ 2147483647 h 1177"/>
              <a:gd name="T16" fmla="*/ 2147483647 w 1161"/>
              <a:gd name="T17" fmla="*/ 2147483647 h 1177"/>
              <a:gd name="T18" fmla="*/ 2147483647 w 1161"/>
              <a:gd name="T19" fmla="*/ 2147483647 h 1177"/>
              <a:gd name="T20" fmla="*/ 2147483647 w 1161"/>
              <a:gd name="T21" fmla="*/ 2147483647 h 1177"/>
              <a:gd name="T22" fmla="*/ 2147483647 w 1161"/>
              <a:gd name="T23" fmla="*/ 2147483647 h 1177"/>
              <a:gd name="T24" fmla="*/ 2147483647 w 1161"/>
              <a:gd name="T25" fmla="*/ 2147483647 h 1177"/>
              <a:gd name="T26" fmla="*/ 2147483647 w 1161"/>
              <a:gd name="T27" fmla="*/ 2147483647 h 1177"/>
              <a:gd name="T28" fmla="*/ 2147483647 w 1161"/>
              <a:gd name="T29" fmla="*/ 2147483647 h 1177"/>
              <a:gd name="T30" fmla="*/ 2147483647 w 1161"/>
              <a:gd name="T31" fmla="*/ 2147483647 h 1177"/>
              <a:gd name="T32" fmla="*/ 2147483647 w 1161"/>
              <a:gd name="T33" fmla="*/ 2147483647 h 1177"/>
              <a:gd name="T34" fmla="*/ 2147483647 w 1161"/>
              <a:gd name="T35" fmla="*/ 2147483647 h 1177"/>
              <a:gd name="T36" fmla="*/ 2147483647 w 1161"/>
              <a:gd name="T37" fmla="*/ 2147483647 h 1177"/>
              <a:gd name="T38" fmla="*/ 2147483647 w 1161"/>
              <a:gd name="T39" fmla="*/ 2147483647 h 1177"/>
              <a:gd name="T40" fmla="*/ 2147483647 w 1161"/>
              <a:gd name="T41" fmla="*/ 2147483647 h 1177"/>
              <a:gd name="T42" fmla="*/ 2147483647 w 1161"/>
              <a:gd name="T43" fmla="*/ 2147483647 h 1177"/>
              <a:gd name="T44" fmla="*/ 2147483647 w 1161"/>
              <a:gd name="T45" fmla="*/ 2147483647 h 1177"/>
              <a:gd name="T46" fmla="*/ 2147483647 w 1161"/>
              <a:gd name="T47" fmla="*/ 2147483647 h 1177"/>
              <a:gd name="T48" fmla="*/ 2147483647 w 1161"/>
              <a:gd name="T49" fmla="*/ 2147483647 h 1177"/>
              <a:gd name="T50" fmla="*/ 2147483647 w 1161"/>
              <a:gd name="T51" fmla="*/ 2147483647 h 1177"/>
              <a:gd name="T52" fmla="*/ 2147483647 w 1161"/>
              <a:gd name="T53" fmla="*/ 2147483647 h 1177"/>
              <a:gd name="T54" fmla="*/ 2147483647 w 1161"/>
              <a:gd name="T55" fmla="*/ 2147483647 h 1177"/>
              <a:gd name="T56" fmla="*/ 2147483647 w 1161"/>
              <a:gd name="T57" fmla="*/ 2147483647 h 1177"/>
              <a:gd name="T58" fmla="*/ 2147483647 w 1161"/>
              <a:gd name="T59" fmla="*/ 2147483647 h 1177"/>
              <a:gd name="T60" fmla="*/ 2147483647 w 1161"/>
              <a:gd name="T61" fmla="*/ 2147483647 h 1177"/>
              <a:gd name="T62" fmla="*/ 2147483647 w 1161"/>
              <a:gd name="T63" fmla="*/ 2147483647 h 1177"/>
              <a:gd name="T64" fmla="*/ 2147483647 w 1161"/>
              <a:gd name="T65" fmla="*/ 2147483647 h 1177"/>
              <a:gd name="T66" fmla="*/ 2147483647 w 1161"/>
              <a:gd name="T67" fmla="*/ 2147483647 h 1177"/>
              <a:gd name="T68" fmla="*/ 2147483647 w 1161"/>
              <a:gd name="T69" fmla="*/ 2147483647 h 1177"/>
              <a:gd name="T70" fmla="*/ 2147483647 w 1161"/>
              <a:gd name="T71" fmla="*/ 2147483647 h 1177"/>
              <a:gd name="T72" fmla="*/ 2147483647 w 1161"/>
              <a:gd name="T73" fmla="*/ 2147483647 h 1177"/>
              <a:gd name="T74" fmla="*/ 2147483647 w 1161"/>
              <a:gd name="T75" fmla="*/ 2147483647 h 1177"/>
              <a:gd name="T76" fmla="*/ 2147483647 w 1161"/>
              <a:gd name="T77" fmla="*/ 2147483647 h 1177"/>
              <a:gd name="T78" fmla="*/ 2147483647 w 1161"/>
              <a:gd name="T79" fmla="*/ 2147483647 h 1177"/>
              <a:gd name="T80" fmla="*/ 2147483647 w 1161"/>
              <a:gd name="T81" fmla="*/ 2147483647 h 1177"/>
              <a:gd name="T82" fmla="*/ 2147483647 w 1161"/>
              <a:gd name="T83" fmla="*/ 2147483647 h 1177"/>
              <a:gd name="T84" fmla="*/ 2147483647 w 1161"/>
              <a:gd name="T85" fmla="*/ 2147483647 h 1177"/>
              <a:gd name="T86" fmla="*/ 2147483647 w 1161"/>
              <a:gd name="T87" fmla="*/ 2147483647 h 1177"/>
              <a:gd name="T88" fmla="*/ 2147483647 w 1161"/>
              <a:gd name="T89" fmla="*/ 2147483647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09158" y="2329400"/>
            <a:ext cx="5039380" cy="2315115"/>
            <a:chOff x="1565512" y="2863092"/>
            <a:chExt cx="5039380" cy="2315115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eaLnBrk="0" hangingPunct="0"/>
              <a:r>
                <a:rPr lang="zh-CN" altLang="en-US" sz="1600" b="1" dirty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sz="1600" b="1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3211" y="2329400"/>
            <a:ext cx="866531" cy="1701647"/>
            <a:chOff x="6109565" y="2863092"/>
            <a:chExt cx="866531" cy="170164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MTBF</a:t>
                </a:r>
              </a:p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PFST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284500" y="4120380"/>
            <a:ext cx="375667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284500" y="4428107"/>
            <a:ext cx="3756670" cy="5663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mean time between page faults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page fault service time</a:t>
            </a:r>
          </a:p>
        </p:txBody>
      </p:sp>
    </p:spTree>
    <p:extLst>
      <p:ext uri="{BB962C8B-B14F-4D97-AF65-F5344CB8AC3E}">
        <p14:creationId xmlns:p14="http://schemas.microsoft.com/office/powerpoint/2010/main" val="1498181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</a:p>
        </p:txBody>
      </p:sp>
    </p:spTree>
    <p:extLst>
      <p:ext uri="{BB962C8B-B14F-4D97-AF65-F5344CB8AC3E}">
        <p14:creationId xmlns:p14="http://schemas.microsoft.com/office/powerpoint/2010/main" val="392465111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</a:t>
            </a:r>
            <a:r>
              <a:rPr lang="zh-CN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669" y="2137757"/>
            <a:ext cx="4787758" cy="925666"/>
            <a:chOff x="1284441" y="2751958"/>
            <a:chExt cx="4787758" cy="925666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24265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1" y="3308292"/>
              <a:ext cx="46411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82669" y="1803099"/>
            <a:ext cx="5645013" cy="660708"/>
            <a:chOff x="1284441" y="1848664"/>
            <a:chExt cx="5645013" cy="66070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382669" y="1481371"/>
            <a:ext cx="4504298" cy="369332"/>
            <a:chOff x="1284441" y="1205722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57391" y="1829445"/>
            <a:ext cx="1784011" cy="400110"/>
            <a:chOff x="859163" y="2443646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2752" y="1479247"/>
            <a:ext cx="1727212" cy="400110"/>
            <a:chOff x="844524" y="1524812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2752" y="1131590"/>
            <a:ext cx="1727212" cy="400110"/>
            <a:chOff x="844524" y="855941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9672" y="3326533"/>
            <a:ext cx="6580234" cy="628010"/>
            <a:chOff x="1277914" y="3929186"/>
            <a:chExt cx="6580234" cy="628010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390781" y="3014145"/>
            <a:ext cx="3613267" cy="355482"/>
            <a:chOff x="1390781" y="3014145"/>
            <a:chExt cx="3613267" cy="355482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3474800" cy="3554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513639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954944" y="114299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026382" y="150018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4944" y="185895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4944" y="328771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4944" y="364490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03500" y="185895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32919" y="114299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4539" y="103540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05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8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4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03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16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486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01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700" y="103265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8364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5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18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4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8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3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16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7486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958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90582" y="171735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1882" y="171735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4100" y="171735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8100" y="171735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1618" y="171735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7486" y="171735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1012" y="171735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5489" y="171735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208" y="171735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20627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0166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00166" y="27889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5489" y="170965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61836" y="20575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6894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6919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8556" y="103265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574" y="145255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86296" y="109536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0574" y="323850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0574" y="3667133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90318" y="3586175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6029" y="376873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7453" y="394812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64043" y="4125926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18037" y="1556793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9025" y="171735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17119" y="2138695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2435489" y="242647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2899497" y="17120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3377748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3891618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5385378" y="103704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4897575" y="10365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6390582" y="1031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4364043" y="412605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6873931" y="1038136"/>
            <a:ext cx="54929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4897575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5383575" y="17146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5895594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6392485" y="24272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026490" y="1563618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6892675" y="3614985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5475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95" grpId="0"/>
      <p:bldP spid="95" grpId="1"/>
      <p:bldP spid="95" grpId="2"/>
      <p:bldP spid="116" grpId="0"/>
      <p:bldP spid="116" grpId="1"/>
      <p:bldP spid="116" grpId="2"/>
      <p:bldP spid="121" grpId="0"/>
      <p:bldP spid="121" grpId="1"/>
      <p:bldP spid="121" grpId="2"/>
      <p:bldP spid="122" grpId="0"/>
      <p:bldP spid="122" grpId="1"/>
      <p:bldP spid="122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8" grpId="0"/>
      <p:bldP spid="128" grpId="1"/>
      <p:bldP spid="128" grpId="2"/>
      <p:bldP spid="130" grpId="0"/>
      <p:bldP spid="130" grpId="1"/>
      <p:bldP spid="130" grpId="2"/>
      <p:bldP spid="131" grpId="0"/>
      <p:bldP spid="131" grpId="1"/>
      <p:bldP spid="131" grpId="2"/>
      <p:bldP spid="132" grpId="0"/>
      <p:bldP spid="132" grpId="1"/>
      <p:bldP spid="132" grpId="2"/>
      <p:bldP spid="133" grpId="0"/>
      <p:bldP spid="133" grpId="1"/>
      <p:bldP spid="133" grpId="2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</a:t>
            </a:r>
            <a:r>
              <a:rPr lang="zh-TW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First-In First-Out, FIFO</a:t>
            </a:r>
            <a:r>
              <a:rPr lang="zh-TW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993720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662591"/>
            <a:ext cx="6584996" cy="1296303"/>
            <a:chOff x="844524" y="1416571"/>
            <a:chExt cx="6584996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914231" y="2900733"/>
            <a:ext cx="7070423" cy="1543225"/>
            <a:chOff x="859163" y="2654713"/>
            <a:chExt cx="7070423" cy="1543225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64985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474026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88811" y="1447439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560239" y="879624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224" y="2268690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35086" y="796019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2860" y="2950638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04292" y="2950638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80766" y="2950638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94898" y="2950638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28192" y="2787428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>
              <a:spLocks/>
            </p:cNvSpPr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7724" y="2787428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>
              <a:spLocks/>
            </p:cNvSpPr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0915" y="2773678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>
              <a:spLocks/>
            </p:cNvSpPr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4731" y="2787428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>
              <a:spLocks/>
            </p:cNvSpPr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88130" y="2773678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>
              <a:spLocks/>
            </p:cNvSpPr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89528" y="2950638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>
              <a:spLocks/>
            </p:cNvSpPr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01380" y="2950638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9660" y="2950638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>
              <a:spLocks/>
            </p:cNvSpPr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73128" y="2950638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>
              <a:spLocks/>
            </p:cNvSpPr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90018" y="2950638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>
              <a:spLocks/>
            </p:cNvSpPr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0417" y="2950638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>
              <a:spLocks/>
            </p:cNvSpPr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1802860" y="3663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2304292" y="29488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2780766" y="40254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3290204" y="329755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4306408" y="33055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24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/>
      <p:bldP spid="227" grpId="1"/>
      <p:bldP spid="227" grpId="2"/>
      <p:bldP spid="228" grpId="0"/>
      <p:bldP spid="228" grpId="1"/>
      <p:bldP spid="228" grpId="2"/>
      <p:bldP spid="229" grpId="0"/>
      <p:bldP spid="229" grpId="1"/>
      <p:bldP spid="229" grpId="2"/>
      <p:bldP spid="230" grpId="0"/>
      <p:bldP spid="230" grpId="1"/>
      <p:bldP spid="230" grpId="2"/>
      <p:bldP spid="231" grpId="0"/>
      <p:bldP spid="231" grpId="1"/>
      <p:bldP spid="231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5351</Words>
  <Application>Microsoft Office PowerPoint</Application>
  <PresentationFormat>全屏显示(16:9)</PresentationFormat>
  <Paragraphs>1992</Paragraphs>
  <Slides>47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页面置换算法分类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泱</cp:lastModifiedBy>
  <cp:revision>534</cp:revision>
  <dcterms:created xsi:type="dcterms:W3CDTF">2015-01-11T06:38:50Z</dcterms:created>
  <dcterms:modified xsi:type="dcterms:W3CDTF">2018-12-10T10:06:31Z</dcterms:modified>
</cp:coreProperties>
</file>