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61" r:id="rId3"/>
    <p:sldId id="263" r:id="rId4"/>
    <p:sldId id="258" r:id="rId5"/>
    <p:sldId id="257" r:id="rId6"/>
    <p:sldId id="259" r:id="rId7"/>
    <p:sldId id="265" r:id="rId8"/>
    <p:sldId id="271" r:id="rId9"/>
    <p:sldId id="270" r:id="rId10"/>
    <p:sldId id="266" r:id="rId11"/>
    <p:sldId id="267" r:id="rId12"/>
    <p:sldId id="268" r:id="rId13"/>
    <p:sldId id="269" r:id="rId14"/>
    <p:sldId id="264" r:id="rId15"/>
    <p:sldId id="26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ling Yang" initials="LY" lastIdx="1" clrIdx="0">
    <p:extLst>
      <p:ext uri="{19B8F6BF-5375-455C-9EA6-DF929625EA0E}">
        <p15:presenceInfo xmlns:p15="http://schemas.microsoft.com/office/powerpoint/2012/main" userId="S::yang7003@umn.edu::a31ef6a6-1648-467f-af94-49bc7bd7c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4150" autoAdjust="0"/>
  </p:normalViewPr>
  <p:slideViewPr>
    <p:cSldViewPr snapToGrid="0">
      <p:cViewPr varScale="1">
        <p:scale>
          <a:sx n="93" d="100"/>
          <a:sy n="93" d="100"/>
        </p:scale>
        <p:origin x="1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82C6-28DA-4EB2-911C-4302BD97042D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6DA44-B752-445D-9EA6-65C8A971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DBS Lead: Heraeus</a:t>
            </a:r>
          </a:p>
          <a:p>
            <a:endParaRPr lang="en-US" dirty="0"/>
          </a:p>
          <a:p>
            <a:r>
              <a:rPr lang="en-US" dirty="0"/>
              <a:t>Utah Array:  Blackrock</a:t>
            </a:r>
          </a:p>
          <a:p>
            <a:endParaRPr lang="en-US" dirty="0"/>
          </a:p>
          <a:p>
            <a:r>
              <a:rPr lang="en-US" dirty="0" err="1"/>
              <a:t>GrayMatter</a:t>
            </a:r>
            <a:r>
              <a:rPr lang="en-US" dirty="0"/>
              <a:t>: gray matter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E114-5CC9-45A0-86CE-E1AB7B45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6569-8273-4D8A-8132-B3A522BE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806-81F4-416A-8025-A422682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EF79-2A67-4ABD-B5D2-A2067E0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488-3213-46B4-889D-022F587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D91-BF2B-4896-BFCD-F9A61742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88C27-57CD-4168-9BD5-CD64EF80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8497-6BAC-4893-8533-CBDA952D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8E0-F68F-4DB7-A5DC-CBB10CBA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D59C-2E52-448F-8F54-E73810E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2351-B497-4B27-AE7C-64253CC4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7350-4E71-4D9A-BE8B-2F5CF158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8065-F026-4433-AC2D-23BD0FB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3833-1D9F-482E-AEDE-F919117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C20D-D054-41F9-BD72-2253E3C3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8D3-69DA-4FAB-A595-33F55742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F34-AA6D-4E2F-9CE2-478B6C6B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A947-48CE-4F46-9DE0-910FBDA5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E567-CECE-4581-8BCC-432A7E8A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5C74-8582-44C3-A3B2-1C21FAA3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E41-82DF-4738-8273-90859108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19DB-C0B5-4000-B098-EDBE99EE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CA7A-57A7-46BB-A52C-F8A853C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453E-6839-4134-BED9-D6225C6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03AF-8D25-472D-AB8E-DF2B411F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344-CA8F-4A33-BA15-4B2EDBF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4CAE-D695-4A8F-AF64-0EFF77F1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1576-EE75-4DB3-8082-C38781D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7EEC-0CB1-48C5-8B28-53F43F3B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46D7-E43B-4622-AF93-15293C2E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B09AF-3E72-4734-A204-DA773D2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8254-1067-4A5F-BFE3-01C3312F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CF2C-3FD8-4881-8D86-9EC60E28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87E-0D73-4CF4-9358-8E11A4F3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F89FE-CBD7-4DFE-B2E1-B1A54AEC8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11469-B54B-4BA9-B3A4-B330E394E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E27D6-690A-4189-BDEB-FFEC986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FD505-DE72-4600-B5D9-FC62698F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1D65-A2FC-4D16-875D-D7795208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3EB-327F-4960-A2D7-EE1A5D82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820DF-73CE-4B03-8FE3-3102E999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352E-C691-456D-9177-A3E964B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9599-6BC0-4DDA-91E4-C4E5A60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CE7B2-BD2A-4C64-8042-6340485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49A3-211C-4072-908C-A6F86AC4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A15D8-4F09-47E1-83D2-05DFBAE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3AA5-3F6F-4779-BD37-857D9D26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9CD9-5867-4F7D-9C86-E105469C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4E0F-653C-4E76-8504-BE99EAEE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E6DF-1693-4CE9-859D-C432AD08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4F46-A4FB-4148-8AC9-4369578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2092-EE0C-4B72-AE98-07FA9BA0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7D2-4C67-41DF-8FDB-F03B64C3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CB76-AE1A-4807-9B21-C4D7DDB6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2972-7CA9-48B0-B835-CF178A4F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C31D-2F92-4658-8265-4959BDE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2615-CB12-44B4-8D11-A915CBA8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4785-229D-4AC4-AE4D-1C4CBC15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095D5-C163-4AED-90F9-19CD6E7D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BFB7-16AA-408F-B661-D8B3918A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3BAF-7AB5-4784-B36C-DEAE7230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2356-9B25-4037-AA2B-D3C17254FCC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B736-1DE2-493B-A324-C37F8F548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0B95-6346-4E7F-B2ED-CBC86E33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B030-4E0B-4287-84FD-7A918DDC3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0C3C-E2A7-4E25-9888-04FA272FE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62A68A-D52D-4CF5-A3CD-5B8486D268D2}"/>
              </a:ext>
            </a:extLst>
          </p:cNvPr>
          <p:cNvGrpSpPr/>
          <p:nvPr/>
        </p:nvGrpSpPr>
        <p:grpSpPr>
          <a:xfrm>
            <a:off x="7879018" y="0"/>
            <a:ext cx="3953427" cy="2543503"/>
            <a:chOff x="5544048" y="130664"/>
            <a:chExt cx="3953427" cy="2543503"/>
          </a:xfrm>
        </p:grpSpPr>
        <p:pic>
          <p:nvPicPr>
            <p:cNvPr id="7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DCD4D7B-E82D-46E2-B582-F442830A2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151"/>
            <a:stretch/>
          </p:blipFill>
          <p:spPr>
            <a:xfrm>
              <a:off x="5544048" y="130664"/>
              <a:ext cx="3953427" cy="25435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7593B4-C16A-4658-A1B6-4FEE45FC2FFF}"/>
                </a:ext>
              </a:extLst>
            </p:cNvPr>
            <p:cNvSpPr txBox="1"/>
            <p:nvPr/>
          </p:nvSpPr>
          <p:spPr>
            <a:xfrm>
              <a:off x="6492577" y="1079249"/>
              <a:ext cx="228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Row number of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 actual electrode table</a:t>
              </a:r>
            </a:p>
          </p:txBody>
        </p:sp>
      </p:grp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2A4711CD-5166-4B15-8AE1-78C82574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" y="2789383"/>
            <a:ext cx="4105848" cy="127652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04DEB-BE2D-4550-99A2-37042B4DDF43}"/>
              </a:ext>
            </a:extLst>
          </p:cNvPr>
          <p:cNvGrpSpPr/>
          <p:nvPr/>
        </p:nvGrpSpPr>
        <p:grpSpPr>
          <a:xfrm>
            <a:off x="96797" y="130664"/>
            <a:ext cx="4067743" cy="1743318"/>
            <a:chOff x="96797" y="130664"/>
            <a:chExt cx="4067743" cy="1743318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61C10F17-B97A-4C92-BDE3-D40A1913E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130664"/>
              <a:ext cx="4067743" cy="1743318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98286A-0E83-4B24-AF46-26F80BC60D3E}"/>
                </a:ext>
              </a:extLst>
            </p:cNvPr>
            <p:cNvSpPr/>
            <p:nvPr/>
          </p:nvSpPr>
          <p:spPr>
            <a:xfrm>
              <a:off x="359555" y="1186759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28BD2D-58E5-43A5-8AE3-665A6A91E216}"/>
              </a:ext>
            </a:extLst>
          </p:cNvPr>
          <p:cNvGrpSpPr/>
          <p:nvPr/>
        </p:nvGrpSpPr>
        <p:grpSpPr>
          <a:xfrm>
            <a:off x="96797" y="4476816"/>
            <a:ext cx="7363853" cy="1876687"/>
            <a:chOff x="96797" y="4476816"/>
            <a:chExt cx="7363853" cy="1876687"/>
          </a:xfrm>
        </p:grpSpPr>
        <p:pic>
          <p:nvPicPr>
            <p:cNvPr id="15" name="Picture 14" descr="Text, letter&#10;&#10;Description automatically generated">
              <a:extLst>
                <a:ext uri="{FF2B5EF4-FFF2-40B4-BE49-F238E27FC236}">
                  <a16:creationId xmlns:a16="http://schemas.microsoft.com/office/drawing/2014/main" id="{663C0444-1D70-4005-8448-7A73224C1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82AD9-DAF1-489F-B728-0A1C30D95ABE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9142F04-780A-4B8B-930B-CDFE74ECA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43432"/>
              </p:ext>
            </p:extLst>
          </p:nvPr>
        </p:nvGraphicFramePr>
        <p:xfrm>
          <a:off x="5106140" y="2789383"/>
          <a:ext cx="27081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ElectricalSeries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[</a:t>
                      </a:r>
                      <a:r>
                        <a:rPr lang="en-US" dirty="0" err="1"/>
                        <a:t>ntimes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nchannels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B6835E98-DA9A-4760-9064-26370407F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86007"/>
              </p:ext>
            </p:extLst>
          </p:nvPr>
        </p:nvGraphicFramePr>
        <p:xfrm>
          <a:off x="8402250" y="3508444"/>
          <a:ext cx="27081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DynamicTableRegion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name=“electrodes”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76579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EB6F467-DE02-4FDD-8CE3-0E8613DB783F}"/>
              </a:ext>
            </a:extLst>
          </p:cNvPr>
          <p:cNvCxnSpPr>
            <a:cxnSpLocks/>
          </p:cNvCxnSpPr>
          <p:nvPr/>
        </p:nvCxnSpPr>
        <p:spPr>
          <a:xfrm>
            <a:off x="6947656" y="3647090"/>
            <a:ext cx="1454594" cy="79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93738C9-890D-4C1B-AF46-D5EE3EC0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8570"/>
            <a:ext cx="3886742" cy="14194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C322046-AF5F-44A6-BA81-B96758EA69A0}"/>
              </a:ext>
            </a:extLst>
          </p:cNvPr>
          <p:cNvGrpSpPr/>
          <p:nvPr/>
        </p:nvGrpSpPr>
        <p:grpSpPr>
          <a:xfrm>
            <a:off x="0" y="999467"/>
            <a:ext cx="7363853" cy="1876687"/>
            <a:chOff x="96797" y="4476816"/>
            <a:chExt cx="7363853" cy="1876687"/>
          </a:xfrm>
        </p:grpSpPr>
        <p:pic>
          <p:nvPicPr>
            <p:cNvPr id="7" name="Picture 6" descr="Text, letter&#10;&#10;Description automatically generated">
              <a:extLst>
                <a:ext uri="{FF2B5EF4-FFF2-40B4-BE49-F238E27FC236}">
                  <a16:creationId xmlns:a16="http://schemas.microsoft.com/office/drawing/2014/main" id="{56B99A1D-78DE-41A5-A14E-E2526D81F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A36DFE-41F5-46D8-82F7-C58D72D08C3C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0F9CFC9-330A-4E77-9EE5-8974EC423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60" y="1050825"/>
            <a:ext cx="450595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B52A940-51AB-4293-9ADA-E1D10D0F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2" y="0"/>
            <a:ext cx="9535856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9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5739CA8-25F1-41D4-AF9A-2A67DD65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308131"/>
            <a:ext cx="4515480" cy="1314633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82A7503-985E-46E3-8134-8DB3D293F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2140269"/>
            <a:ext cx="3972479" cy="192431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A39CE6-17B1-4605-8338-A574BCFB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2149796"/>
            <a:ext cx="4544059" cy="191479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CB6181A-6AB9-469C-9D15-3D407BAC9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4756276"/>
            <a:ext cx="5239481" cy="1438476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7499AE97-BC77-4D21-B704-401D527AC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4713407"/>
            <a:ext cx="2943636" cy="152421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2EA2B5B-4FB3-41F3-9A7E-26E0D1B8FE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58" y="4713407"/>
            <a:ext cx="337232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84E076-3241-45BA-A24C-57C60AEFF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3282"/>
              </p:ext>
            </p:extLst>
          </p:nvPr>
        </p:nvGraphicFramePr>
        <p:xfrm>
          <a:off x="838099" y="1298762"/>
          <a:ext cx="10609486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04743">
                  <a:extLst>
                    <a:ext uri="{9D8B030D-6E8A-4147-A177-3AD203B41FA5}">
                      <a16:colId xmlns:a16="http://schemas.microsoft.com/office/drawing/2014/main" val="3314975554"/>
                    </a:ext>
                  </a:extLst>
                </a:gridCol>
                <a:gridCol w="5304743">
                  <a:extLst>
                    <a:ext uri="{9D8B030D-6E8A-4147-A177-3AD203B41FA5}">
                      <a16:colId xmlns:a16="http://schemas.microsoft.com/office/drawing/2014/main" val="36125356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b="1" dirty="0"/>
                        <a:t>379.89s, 312 electrodes(UDLP96+UMCX96+UPMC96+DBSS12+DBSG12), 11.2G,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rawTDT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\Barb-220324\Block-2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3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TDTbin2mat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687.283583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convraw_tdt2nwb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8.932317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nwbExport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25.347252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</a:rPr>
                        <a:t>nwbRead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5.856116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371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C76B66-0637-4CB7-91AB-71F58B6B7563}"/>
              </a:ext>
            </a:extLst>
          </p:cNvPr>
          <p:cNvSpPr txBox="1"/>
          <p:nvPr/>
        </p:nvSpPr>
        <p:spPr>
          <a:xfrm>
            <a:off x="2057400" y="562708"/>
            <a:ext cx="262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 various functions</a:t>
            </a:r>
          </a:p>
        </p:txBody>
      </p:sp>
    </p:spTree>
    <p:extLst>
      <p:ext uri="{BB962C8B-B14F-4D97-AF65-F5344CB8AC3E}">
        <p14:creationId xmlns:p14="http://schemas.microsoft.com/office/powerpoint/2010/main" val="77149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42D-4EC9-4C5A-AD28-5EF505EF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Apr.22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FBD7-0C3F-4570-8359-D2E4562C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NMRCNWB code based on the documentation</a:t>
            </a:r>
          </a:p>
          <a:p>
            <a:pPr lvl="1"/>
            <a:r>
              <a:rPr lang="en-US" dirty="0"/>
              <a:t>Marked the places where not clear</a:t>
            </a:r>
          </a:p>
          <a:p>
            <a:r>
              <a:rPr lang="en-US" dirty="0"/>
              <a:t>Basic idea about how to create a NWB file</a:t>
            </a:r>
          </a:p>
          <a:p>
            <a:r>
              <a:rPr lang="en-US" dirty="0"/>
              <a:t>How to store video into NWB</a:t>
            </a:r>
          </a:p>
          <a:p>
            <a:r>
              <a:rPr lang="en-US" dirty="0"/>
              <a:t>Download the current code and learn a bit of the git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562F-EBC6-4B25-B6E1-41A68327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3 9am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D03-92DB-4815-94B7-C2D4332A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the example NWB  dataset with Ashwini today</a:t>
            </a:r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Have some materials for storing video to NWB </a:t>
            </a:r>
          </a:p>
          <a:p>
            <a:pPr lvl="2"/>
            <a:r>
              <a:rPr lang="en-US" dirty="0"/>
              <a:t>prepared ahead</a:t>
            </a:r>
          </a:p>
          <a:p>
            <a:pPr lvl="2"/>
            <a:r>
              <a:rPr lang="en-US" dirty="0"/>
              <a:t>Paragraphs, documentations, online things, </a:t>
            </a:r>
          </a:p>
          <a:p>
            <a:pPr lvl="2"/>
            <a:r>
              <a:rPr lang="en-US" dirty="0"/>
              <a:t>can copied into the slides if wanted</a:t>
            </a:r>
          </a:p>
          <a:p>
            <a:pPr lvl="2"/>
            <a:r>
              <a:rPr lang="en-US" dirty="0"/>
              <a:t>If have time, write some codes </a:t>
            </a:r>
          </a:p>
          <a:p>
            <a:pPr lvl="1"/>
            <a:r>
              <a:rPr lang="en-US" dirty="0"/>
              <a:t>Have one or two slides to show what has been done</a:t>
            </a:r>
          </a:p>
        </p:txBody>
      </p:sp>
    </p:spTree>
    <p:extLst>
      <p:ext uri="{BB962C8B-B14F-4D97-AF65-F5344CB8AC3E}">
        <p14:creationId xmlns:p14="http://schemas.microsoft.com/office/powerpoint/2010/main" val="250309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4652-1AEC-4AAE-AEBE-216BBC41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10 9am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7EAF-FD22-4606-B463-C5889B9E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convraw_video2nwb function and the description/guideline</a:t>
            </a:r>
          </a:p>
          <a:p>
            <a:endParaRPr lang="en-US" dirty="0"/>
          </a:p>
          <a:p>
            <a:r>
              <a:rPr lang="en-US" dirty="0"/>
              <a:t>Use the nwb2.4.0.0 version</a:t>
            </a:r>
          </a:p>
        </p:txBody>
      </p:sp>
    </p:spTree>
    <p:extLst>
      <p:ext uri="{BB962C8B-B14F-4D97-AF65-F5344CB8AC3E}">
        <p14:creationId xmlns:p14="http://schemas.microsoft.com/office/powerpoint/2010/main" val="35351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1E5C-3C4E-409D-A8E3-5C729B6A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20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D1CD-F406-43E4-BDBA-9078E4DA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convraw_video2nwb function using pair parameter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7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F900-7311-40DD-A412-E39F24EF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27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2E1E-31BB-45A1-865B-199E8F35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convraw_video2nwb function</a:t>
            </a:r>
          </a:p>
          <a:p>
            <a:pPr lvl="1"/>
            <a:r>
              <a:rPr lang="en-US" dirty="0" err="1"/>
              <a:t>Nwb</a:t>
            </a:r>
            <a:r>
              <a:rPr lang="en-US" dirty="0"/>
              <a:t> for an optional parameter</a:t>
            </a:r>
          </a:p>
          <a:p>
            <a:pPr lvl="1"/>
            <a:endParaRPr lang="en-US" dirty="0"/>
          </a:p>
          <a:p>
            <a:r>
              <a:rPr lang="en-US" dirty="0"/>
              <a:t>Starting </a:t>
            </a:r>
            <a:r>
              <a:rPr lang="en-US" dirty="0" err="1"/>
              <a:t>readnwb_video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(next next) </a:t>
            </a:r>
            <a:r>
              <a:rPr lang="en-US" dirty="0" err="1"/>
              <a:t>deeplabcut</a:t>
            </a:r>
            <a:r>
              <a:rPr lang="en-US" dirty="0"/>
              <a:t> processed </a:t>
            </a:r>
            <a:r>
              <a:rPr lang="en-US" dirty="0" err="1"/>
              <a:t>x,y</a:t>
            </a:r>
            <a:r>
              <a:rPr lang="en-US" dirty="0"/>
              <a:t>, z trajectory data</a:t>
            </a:r>
          </a:p>
          <a:p>
            <a:pPr lvl="1"/>
            <a:r>
              <a:rPr lang="en-US" dirty="0"/>
              <a:t>Processed subfield</a:t>
            </a:r>
          </a:p>
        </p:txBody>
      </p:sp>
    </p:spTree>
    <p:extLst>
      <p:ext uri="{BB962C8B-B14F-4D97-AF65-F5344CB8AC3E}">
        <p14:creationId xmlns:p14="http://schemas.microsoft.com/office/powerpoint/2010/main" val="36181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FB4672-9D9F-4D92-9FD7-2438E23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91" y="1036865"/>
            <a:ext cx="89154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BDBCB-F12B-41A7-8071-8D4AB49E1500}"/>
              </a:ext>
            </a:extLst>
          </p:cNvPr>
          <p:cNvSpPr txBox="1"/>
          <p:nvPr/>
        </p:nvSpPr>
        <p:spPr>
          <a:xfrm>
            <a:off x="1735494" y="5646965"/>
            <a:ext cx="806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https://nwb-overview.readthedocs.io/en/latest/intro_to_nwb/2_file_structure.html</a:t>
            </a:r>
          </a:p>
        </p:txBody>
      </p:sp>
    </p:spTree>
    <p:extLst>
      <p:ext uri="{BB962C8B-B14F-4D97-AF65-F5344CB8AC3E}">
        <p14:creationId xmlns:p14="http://schemas.microsoft.com/office/powerpoint/2010/main" val="2360284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F900-7311-40DD-A412-E39F24EF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June 13 2pm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2E1E-31BB-45A1-865B-199E8F35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convraw_video2nwb function&amp; </a:t>
            </a:r>
            <a:r>
              <a:rPr lang="en-US" dirty="0" err="1"/>
              <a:t>readnwb_video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push a pull request as soon as possible </a:t>
            </a:r>
          </a:p>
          <a:p>
            <a:pPr lvl="1"/>
            <a:r>
              <a:rPr lang="en-US" dirty="0"/>
              <a:t>Will test it. </a:t>
            </a:r>
          </a:p>
          <a:p>
            <a:endParaRPr lang="en-US" dirty="0"/>
          </a:p>
          <a:p>
            <a:r>
              <a:rPr lang="en-US" dirty="0" err="1"/>
              <a:t>deeplabcut</a:t>
            </a:r>
            <a:r>
              <a:rPr lang="en-US" dirty="0"/>
              <a:t> processed </a:t>
            </a:r>
            <a:r>
              <a:rPr lang="en-US" dirty="0" err="1"/>
              <a:t>x,y</a:t>
            </a:r>
            <a:r>
              <a:rPr lang="en-US" dirty="0"/>
              <a:t>, z trajectory data</a:t>
            </a:r>
          </a:p>
          <a:p>
            <a:pPr lvl="1"/>
            <a:r>
              <a:rPr lang="en-US" dirty="0"/>
              <a:t>Processed subfield</a:t>
            </a:r>
          </a:p>
          <a:p>
            <a:pPr lvl="1"/>
            <a:r>
              <a:rPr lang="en-US" dirty="0"/>
              <a:t>using the class </a:t>
            </a:r>
            <a:r>
              <a:rPr lang="en-US" dirty="0" err="1"/>
              <a:t>SpatialSeries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convert, and </a:t>
            </a:r>
            <a:r>
              <a:rPr lang="en-US"/>
              <a:t>read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8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92720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9A38-C32A-4534-B394-003A267B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5"/>
            <a:ext cx="10515600" cy="5938758"/>
          </a:xfrm>
        </p:spPr>
        <p:txBody>
          <a:bodyPr/>
          <a:lstStyle/>
          <a:p>
            <a:r>
              <a:rPr lang="en-US"/>
              <a:t>NWB file for electrode/device related field</a:t>
            </a:r>
          </a:p>
          <a:p>
            <a:pPr lvl="1"/>
            <a:r>
              <a:rPr lang="en-US"/>
              <a:t>general_extracellular_ephys</a:t>
            </a:r>
          </a:p>
          <a:p>
            <a:pPr lvl="2"/>
            <a:r>
              <a:rPr lang="en-US"/>
              <a:t>Electrode_group_*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3"/>
            <a:r>
              <a:rPr lang="en-US"/>
              <a:t>nwb.general_extracellular_ephys.set('electrode_group_GP', eg);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general_devices</a:t>
            </a:r>
          </a:p>
          <a:p>
            <a:pPr lvl="2"/>
            <a:r>
              <a:rPr lang="en-US"/>
              <a:t>nwb.general_devices.set(‘TDT’, types.core.Device())</a:t>
            </a:r>
          </a:p>
          <a:p>
            <a:pPr lvl="2"/>
            <a:r>
              <a:rPr lang="en-US"/>
              <a:t>nwb.general_devices.set(‘MA’, types.core.Device())</a:t>
            </a:r>
          </a:p>
          <a:p>
            <a:pPr lvl="2"/>
            <a:r>
              <a:rPr lang="en-US"/>
              <a:t>nwb.general_devices.set(‘EyeTracking’, types.core.Device())</a:t>
            </a:r>
          </a:p>
          <a:p>
            <a:pPr lvl="2"/>
            <a:r>
              <a:rPr lang="en-US"/>
              <a:t>nwb.general_devices.set(‘DLC’, types.core.Device())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A504-2D53-42B2-8368-DE23D2E9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93" y="199785"/>
            <a:ext cx="11825728" cy="6485324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ElectrodeGroup</a:t>
            </a:r>
            <a:endParaRPr lang="en-US" dirty="0"/>
          </a:p>
          <a:p>
            <a:pPr lvl="1"/>
            <a:r>
              <a:rPr lang="en-US" dirty="0"/>
              <a:t>electrode group, </a:t>
            </a:r>
            <a:r>
              <a:rPr lang="en-US" dirty="0" err="1"/>
              <a:t>e.g</a:t>
            </a:r>
            <a:r>
              <a:rPr lang="en-US" dirty="0"/>
              <a:t> DBSS, DBSG, UDLP 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description</a:t>
            </a:r>
          </a:p>
          <a:p>
            <a:pPr lvl="2"/>
            <a:r>
              <a:rPr lang="en-US" dirty="0"/>
              <a:t>device: the device that was used to record from this electrode group (</a:t>
            </a:r>
            <a:r>
              <a:rPr lang="en-US" dirty="0" err="1"/>
              <a:t>e.g</a:t>
            </a:r>
            <a:r>
              <a:rPr lang="en-US" dirty="0"/>
              <a:t> TDT)</a:t>
            </a:r>
          </a:p>
          <a:p>
            <a:pPr lvl="2"/>
            <a:r>
              <a:rPr lang="en-US" dirty="0"/>
              <a:t>location: the location of this electrode group (</a:t>
            </a:r>
            <a:r>
              <a:rPr lang="en-US" dirty="0" err="1"/>
              <a:t>e.g</a:t>
            </a:r>
            <a:r>
              <a:rPr lang="en-US" dirty="0"/>
              <a:t> STN, GP, DLP et.al)</a:t>
            </a:r>
          </a:p>
          <a:p>
            <a:pPr lvl="2"/>
            <a:r>
              <a:rPr lang="en-US" dirty="0"/>
              <a:t>position: stereotaxic position of this electrode group (x, y, z), ignore now</a:t>
            </a:r>
          </a:p>
        </p:txBody>
      </p:sp>
    </p:spTree>
    <p:extLst>
      <p:ext uri="{BB962C8B-B14F-4D97-AF65-F5344CB8AC3E}">
        <p14:creationId xmlns:p14="http://schemas.microsoft.com/office/powerpoint/2010/main" val="299819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C06-8BD6-42FA-920F-5D1A835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150"/>
            <a:ext cx="11033632" cy="5815813"/>
          </a:xfrm>
        </p:spPr>
        <p:txBody>
          <a:bodyPr/>
          <a:lstStyle/>
          <a:p>
            <a:r>
              <a:rPr lang="en-US" dirty="0"/>
              <a:t>Functions related to electrode</a:t>
            </a:r>
          </a:p>
          <a:p>
            <a:pPr lvl="1"/>
            <a:r>
              <a:rPr lang="en-US" dirty="0"/>
              <a:t>device</a:t>
            </a:r>
          </a:p>
          <a:p>
            <a:pPr lvl="2"/>
            <a:r>
              <a:rPr lang="en-US" dirty="0" err="1"/>
              <a:t>list_all_deviceName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282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58488CA-970D-4346-A74E-4E07973D1B27}"/>
              </a:ext>
            </a:extLst>
          </p:cNvPr>
          <p:cNvGrpSpPr/>
          <p:nvPr/>
        </p:nvGrpSpPr>
        <p:grpSpPr>
          <a:xfrm>
            <a:off x="127412" y="48479"/>
            <a:ext cx="5393318" cy="6858000"/>
            <a:chOff x="2401294" y="0"/>
            <a:chExt cx="5393318" cy="6858000"/>
          </a:xfrm>
        </p:grpSpPr>
        <p:pic>
          <p:nvPicPr>
            <p:cNvPr id="28" name="Picture 27" descr="Table&#10;&#10;Description automatically generated">
              <a:extLst>
                <a:ext uri="{FF2B5EF4-FFF2-40B4-BE49-F238E27FC236}">
                  <a16:creationId xmlns:a16="http://schemas.microsoft.com/office/drawing/2014/main" id="{8AC382B4-9270-442A-B58B-DCF45F74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294" y="0"/>
              <a:ext cx="5393318" cy="68580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A2FCDC-03AC-42FD-A47A-A7D1A84C87C4}"/>
                </a:ext>
              </a:extLst>
            </p:cNvPr>
            <p:cNvSpPr/>
            <p:nvPr/>
          </p:nvSpPr>
          <p:spPr>
            <a:xfrm>
              <a:off x="4827973" y="844063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A97430-941F-4D77-8DAA-DE7B12AF4E8E}"/>
                </a:ext>
              </a:extLst>
            </p:cNvPr>
            <p:cNvSpPr/>
            <p:nvPr/>
          </p:nvSpPr>
          <p:spPr>
            <a:xfrm>
              <a:off x="4871935" y="5164017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12344D-1119-4ABA-B01A-A14E822DFD13}"/>
                </a:ext>
              </a:extLst>
            </p:cNvPr>
            <p:cNvSpPr/>
            <p:nvPr/>
          </p:nvSpPr>
          <p:spPr>
            <a:xfrm>
              <a:off x="4370771" y="6011008"/>
              <a:ext cx="1368180" cy="2842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4B2965-CAC8-4B18-B132-476A8D154F7F}"/>
                </a:ext>
              </a:extLst>
            </p:cNvPr>
            <p:cNvSpPr/>
            <p:nvPr/>
          </p:nvSpPr>
          <p:spPr>
            <a:xfrm>
              <a:off x="4602915" y="1469779"/>
              <a:ext cx="998781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6D6EF6-FABA-4D2A-9BD0-9E4A15335AC4}"/>
                </a:ext>
              </a:extLst>
            </p:cNvPr>
            <p:cNvSpPr/>
            <p:nvPr/>
          </p:nvSpPr>
          <p:spPr>
            <a:xfrm>
              <a:off x="3275938" y="1837595"/>
              <a:ext cx="2325758" cy="257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 descr="Text, letter&#10;&#10;Description automatically generated">
            <a:extLst>
              <a:ext uri="{FF2B5EF4-FFF2-40B4-BE49-F238E27FC236}">
                <a16:creationId xmlns:a16="http://schemas.microsoft.com/office/drawing/2014/main" id="{1F8E46BA-7DA3-4EF7-9D59-C475B090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6" y="2182461"/>
            <a:ext cx="3972479" cy="192431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DFF62B8-FC9F-498B-9033-E09B5C03B5DF}"/>
              </a:ext>
            </a:extLst>
          </p:cNvPr>
          <p:cNvGrpSpPr/>
          <p:nvPr/>
        </p:nvGrpSpPr>
        <p:grpSpPr>
          <a:xfrm>
            <a:off x="4738977" y="4062967"/>
            <a:ext cx="7363853" cy="1876687"/>
            <a:chOff x="96797" y="4476816"/>
            <a:chExt cx="7363853" cy="1876687"/>
          </a:xfrm>
        </p:grpSpPr>
        <p:pic>
          <p:nvPicPr>
            <p:cNvPr id="44" name="Picture 43" descr="Text, letter&#10;&#10;Description automatically generated">
              <a:extLst>
                <a:ext uri="{FF2B5EF4-FFF2-40B4-BE49-F238E27FC236}">
                  <a16:creationId xmlns:a16="http://schemas.microsoft.com/office/drawing/2014/main" id="{42CDE696-8AD6-4647-9C8A-B5153FEA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5A5D23-EE43-4873-A3BE-55CD51BDF7F9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 descr="Text, letter&#10;&#10;Description automatically generated">
            <a:extLst>
              <a:ext uri="{FF2B5EF4-FFF2-40B4-BE49-F238E27FC236}">
                <a16:creationId xmlns:a16="http://schemas.microsoft.com/office/drawing/2014/main" id="{C4BB25A7-B6E1-4759-BA7C-CC4B022D0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364" y="205663"/>
            <a:ext cx="2943636" cy="152421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D527C4B-E24E-413F-9182-FEC96A3EAA14}"/>
              </a:ext>
            </a:extLst>
          </p:cNvPr>
          <p:cNvGrpSpPr/>
          <p:nvPr/>
        </p:nvGrpSpPr>
        <p:grpSpPr>
          <a:xfrm>
            <a:off x="5554447" y="48479"/>
            <a:ext cx="3419952" cy="1838582"/>
            <a:chOff x="5656096" y="0"/>
            <a:chExt cx="3419952" cy="1838582"/>
          </a:xfrm>
        </p:grpSpPr>
        <p:pic>
          <p:nvPicPr>
            <p:cNvPr id="52" name="Picture 51" descr="Text, letter&#10;&#10;Description automatically generated">
              <a:extLst>
                <a:ext uri="{FF2B5EF4-FFF2-40B4-BE49-F238E27FC236}">
                  <a16:creationId xmlns:a16="http://schemas.microsoft.com/office/drawing/2014/main" id="{A331D527-17CA-4837-9E57-E79AF807D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096" y="0"/>
              <a:ext cx="3419952" cy="1838582"/>
            </a:xfrm>
            <a:prstGeom prst="rect">
              <a:avLst/>
            </a:prstGeom>
          </p:spPr>
        </p:pic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9CFF24-2454-41E3-A7CE-518B7637A127}"/>
                </a:ext>
              </a:extLst>
            </p:cNvPr>
            <p:cNvSpPr/>
            <p:nvPr/>
          </p:nvSpPr>
          <p:spPr>
            <a:xfrm>
              <a:off x="5723530" y="1080241"/>
              <a:ext cx="1172829" cy="7583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E72F4A2-433C-4023-B490-36CDD70D2C91}"/>
              </a:ext>
            </a:extLst>
          </p:cNvPr>
          <p:cNvSpPr txBox="1"/>
          <p:nvPr/>
        </p:nvSpPr>
        <p:spPr>
          <a:xfrm>
            <a:off x="5621881" y="6214161"/>
            <a:ext cx="631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UDLP(9272996), UMCX/UPMC(9272995) DBS*(9271296)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CB13C5-D7B3-4B09-A94C-ADB4C58D3D3C}"/>
              </a:ext>
            </a:extLst>
          </p:cNvPr>
          <p:cNvSpPr txBox="1"/>
          <p:nvPr/>
        </p:nvSpPr>
        <p:spPr>
          <a:xfrm>
            <a:off x="7442185" y="125012"/>
            <a:ext cx="153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raw-DBS</a:t>
            </a:r>
          </a:p>
          <a:p>
            <a:r>
              <a:rPr lang="en-US" dirty="0"/>
              <a:t>raw-</a:t>
            </a:r>
            <a:r>
              <a:rPr lang="en-US" dirty="0" err="1"/>
              <a:t>utahArray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5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373634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Table&#10;&#10;Description automatically generated with medium confidence">
            <a:extLst>
              <a:ext uri="{FF2B5EF4-FFF2-40B4-BE49-F238E27FC236}">
                <a16:creationId xmlns:a16="http://schemas.microsoft.com/office/drawing/2014/main" id="{A1CF37EF-2049-44DD-B646-DC81BA30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9" y="136204"/>
            <a:ext cx="5601482" cy="4401164"/>
          </a:xfrm>
          <a:prstGeom prst="rect">
            <a:avLst/>
          </a:prstGeom>
        </p:spPr>
      </p:pic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1627226D-C492-451A-8394-740BF4982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885" y="4675119"/>
            <a:ext cx="7887801" cy="1962424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8FF83F-8402-47CD-8A9C-621AAFC05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93284"/>
              </p:ext>
            </p:extLst>
          </p:nvPr>
        </p:nvGraphicFramePr>
        <p:xfrm>
          <a:off x="255220" y="220457"/>
          <a:ext cx="27081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ElectricalSeries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[</a:t>
                      </a:r>
                      <a:r>
                        <a:rPr lang="en-US" dirty="0" err="1"/>
                        <a:t>ntimes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nchannels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</a:tbl>
          </a:graphicData>
        </a:graphic>
      </p:graphicFrame>
      <p:pic>
        <p:nvPicPr>
          <p:cNvPr id="36" name="Picture 35" descr="Text&#10;&#10;Description automatically generated">
            <a:extLst>
              <a:ext uri="{FF2B5EF4-FFF2-40B4-BE49-F238E27FC236}">
                <a16:creationId xmlns:a16="http://schemas.microsoft.com/office/drawing/2014/main" id="{32836053-6B58-48AB-8EDD-48CF5AB24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24" y="4675119"/>
            <a:ext cx="517279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Words>568</Words>
  <Application>Microsoft Macintosh PowerPoint</Application>
  <PresentationFormat>Widescreen</PresentationFormat>
  <Paragraphs>103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Apr.22 1pm</vt:lpstr>
      <vt:lpstr>May 3 9am</vt:lpstr>
      <vt:lpstr>May 10 9am</vt:lpstr>
      <vt:lpstr>May 20 1pm</vt:lpstr>
      <vt:lpstr>May 27 1pm</vt:lpstr>
      <vt:lpstr>June 13 2pm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Yang</dc:creator>
  <cp:lastModifiedBy>Suppressed entry</cp:lastModifiedBy>
  <cp:revision>55</cp:revision>
  <dcterms:created xsi:type="dcterms:W3CDTF">2022-04-19T01:38:06Z</dcterms:created>
  <dcterms:modified xsi:type="dcterms:W3CDTF">2022-06-13T20:03:18Z</dcterms:modified>
</cp:coreProperties>
</file>