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15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271"/>
  </p:normalViewPr>
  <p:slideViewPr>
    <p:cSldViewPr snapToGrid="0">
      <p:cViewPr varScale="1">
        <p:scale>
          <a:sx n="126" d="100"/>
          <a:sy n="126" d="100"/>
        </p:scale>
        <p:origin x="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2900-142B-5E32-50D5-D59E390A5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0B8C6-6631-04A7-697B-DCE3F53E3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6BF12-B5B7-DD85-4441-4A8F85AF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8D8D5-4C5B-6A43-8BE2-47F15A909A0F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3C2EB-B3AC-7BAE-ECBD-D8448D13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BACBD-2192-C7BE-477B-CCB1897B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0113-404D-A145-A0B4-70909A721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6555-5CB0-3873-724E-D9D2DAD3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711F3-7647-0BCF-57C7-F1DBCA1B1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B5D10-8D4D-0434-00F3-EDF054C47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8D8D5-4C5B-6A43-8BE2-47F15A909A0F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1F7C0-E828-5291-ABC6-41451DF3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7C4BE-10BA-B0F1-1A52-180A43FF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0113-404D-A145-A0B4-70909A721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1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30BEC4-904A-EE6C-7C71-504BE2B22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B8E23-FB50-FED6-5D5E-131A2DB81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C6D76-9707-11BC-C5F8-9A016E58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8D8D5-4C5B-6A43-8BE2-47F15A909A0F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60273-ED24-FF5A-8703-956D2E9F1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A6A7E-F461-49C0-DAE7-D27894EE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0113-404D-A145-A0B4-70909A721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1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C7F9-592D-B9B2-7789-D923167E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558A8-CD3A-CE12-E36B-00FD73E77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EFF2A-7BB3-0400-B96F-33384BEEC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8D8D5-4C5B-6A43-8BE2-47F15A909A0F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C9F9C-0A9F-4C00-4B3F-F497016A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BFE76-2AC0-7AC7-C222-61B9B62C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0113-404D-A145-A0B4-70909A721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315EE-1B93-A1C5-AF72-8E65FE0B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23938-ABF9-DE9E-8781-BA6C6EE5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6F3BB-6621-BBD4-B8DE-CD38CE186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8D8D5-4C5B-6A43-8BE2-47F15A909A0F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3B000-13AD-501B-E92F-FE1EB21AE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0A3AF-AB29-3C0A-D04B-F3801C61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0113-404D-A145-A0B4-70909A721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4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D820-99DE-5FD7-2C94-6BD3D5C9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C12A0-B44C-332C-1AC2-37AFA3659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F871D-91FC-2FD7-07DE-AC38788B0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51E18-3FEA-BC04-6E3E-D313225B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8D8D5-4C5B-6A43-8BE2-47F15A909A0F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89552-1FFE-52C8-0232-452EC1F9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3FD96-D909-4AFE-7664-6CCB12CC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0113-404D-A145-A0B4-70909A721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3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185B-DC6A-4C1E-51E8-6BE5B85A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04C6E-7120-608A-08E4-433D426B8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7677D-CFB9-DD13-4502-3DE25615C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4B27E-B00A-0C7F-AA04-2CDE5159F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C61EE5-188B-A88F-4CB9-BBB1A54AA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96D22-E13B-A7D5-328E-BF80A0750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8D8D5-4C5B-6A43-8BE2-47F15A909A0F}" type="datetimeFigureOut">
              <a:rPr lang="en-US" smtClean="0"/>
              <a:t>2/20/23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80576-954E-BE3D-9794-047DA7A7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4ECCCC-1C20-586D-6D2E-E5EA7779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0113-404D-A145-A0B4-70909A721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9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EA294-E13A-EDAA-3FD6-617B9139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21454-02BB-22F7-DDA8-B421813E0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8D8D5-4C5B-6A43-8BE2-47F15A909A0F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4511E-8E8C-F461-3B31-134A2FEC5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6865F-D0DE-557F-045D-25B9DA91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0113-404D-A145-A0B4-70909A721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3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1D152-73FC-8E9D-3090-E5E9F903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8D8D5-4C5B-6A43-8BE2-47F15A909A0F}" type="datetimeFigureOut">
              <a:rPr lang="en-US" smtClean="0"/>
              <a:t>2/20/23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D50D0-F297-7353-6017-9F12C8B6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2FB7F-7B30-1707-0659-CE79E15C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0113-404D-A145-A0B4-70909A721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1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FF78-9233-AF3A-8C28-0F75CC5A3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51877-24C3-CE7B-5221-4E3B7D454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FB30F-9111-7E8D-2BC4-F957369AE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0A9B1-0B04-73CD-50A4-D9675D204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8D8D5-4C5B-6A43-8BE2-47F15A909A0F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EE456-FEE5-9A0F-4030-6D94630B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0EC60-A2A0-70D3-79E6-A9786598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0113-404D-A145-A0B4-70909A721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9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8DECC-1DDF-2973-33E3-58742849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8EC48A-CB0B-72A4-477B-67057EAAC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10B0E-DE30-469D-8E58-8AC68CAA9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F0C34-92E0-EAF8-8BEC-F8538037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8D8D5-4C5B-6A43-8BE2-47F15A909A0F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AFDF7-BE99-F812-3CEF-AD93B653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9C322-277E-740B-4B62-F6740FE9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0113-404D-A145-A0B4-70909A721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7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A13171-2B38-9F3F-1A5A-DA82BEC02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00F9B-DA2F-B770-B622-928F83C73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D6BD1-E029-BE3B-1396-6EFD418D8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8D8D5-4C5B-6A43-8BE2-47F15A909A0F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1B47-8E0B-6882-D24C-B275D074C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5E2E0-486E-B92B-3B0E-88B5E813D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F0113-404D-A145-A0B4-70909A721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5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A0E63C-EBA8-EA5C-7A05-BDD6A1A2FE0E}"/>
              </a:ext>
            </a:extLst>
          </p:cNvPr>
          <p:cNvSpPr/>
          <p:nvPr/>
        </p:nvSpPr>
        <p:spPr>
          <a:xfrm>
            <a:off x="3663386" y="1158872"/>
            <a:ext cx="914400" cy="18288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B0F0"/>
              </a:solidFill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DF1CF3-565F-B5BC-1A15-3B79BEEA26F0}"/>
              </a:ext>
            </a:extLst>
          </p:cNvPr>
          <p:cNvSpPr/>
          <p:nvPr/>
        </p:nvSpPr>
        <p:spPr>
          <a:xfrm>
            <a:off x="3663386" y="3884684"/>
            <a:ext cx="914400" cy="1828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Helvetica" pitchFamily="2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A2E74F-32BD-4616-1AF5-14523B8C4A4E}"/>
              </a:ext>
            </a:extLst>
          </p:cNvPr>
          <p:cNvGrpSpPr/>
          <p:nvPr/>
        </p:nvGrpSpPr>
        <p:grpSpPr>
          <a:xfrm>
            <a:off x="7044675" y="2439702"/>
            <a:ext cx="697050" cy="4076576"/>
            <a:chOff x="7166595" y="2439702"/>
            <a:chExt cx="697050" cy="407657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59F9DCF-B296-739D-1BFF-4E0425EAF663}"/>
                </a:ext>
              </a:extLst>
            </p:cNvPr>
            <p:cNvSpPr/>
            <p:nvPr/>
          </p:nvSpPr>
          <p:spPr>
            <a:xfrm>
              <a:off x="7534148" y="2439702"/>
              <a:ext cx="204872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Helvetica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ADF316F-4E1D-7B92-1C1E-182C3CBFB304}"/>
                    </a:ext>
                  </a:extLst>
                </p:cNvPr>
                <p:cNvSpPr txBox="1"/>
                <p:nvPr/>
              </p:nvSpPr>
              <p:spPr>
                <a:xfrm rot="16200000">
                  <a:off x="6198014" y="4850648"/>
                  <a:ext cx="2634211" cy="6970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dirty="0">
                      <a:latin typeface="Helvetica" pitchFamily="2" charset="0"/>
                    </a:rPr>
                    <a:t>Filter</a:t>
                  </a:r>
                  <a:r>
                    <a:rPr lang="zh-CN" altLang="en-US" sz="1600" dirty="0">
                      <a:latin typeface="Helvetica" pitchFamily="2" charset="0"/>
                    </a:rPr>
                    <a:t> </a:t>
                  </a:r>
                  <a:r>
                    <a:rPr lang="en-US" altLang="zh-CN" sz="1600" dirty="0">
                      <a:latin typeface="Helvetica" pitchFamily="2" charset="0"/>
                    </a:rPr>
                    <a:t>clusters</a:t>
                  </a:r>
                  <a:r>
                    <a:rPr lang="zh-CN" altLang="en-US" sz="1600" dirty="0">
                      <a:latin typeface="Helvetica" pitchFamily="2" charset="0"/>
                    </a:rPr>
                    <a:t> </a:t>
                  </a:r>
                  <a:r>
                    <a:rPr lang="en-US" altLang="zh-CN" sz="1600" dirty="0">
                      <a:latin typeface="Helvetica" pitchFamily="2" charset="0"/>
                    </a:rPr>
                    <a:t>based</a:t>
                  </a:r>
                  <a:r>
                    <a:rPr lang="zh-CN" altLang="en-US" sz="1600" dirty="0">
                      <a:latin typeface="Helvetica" pitchFamily="2" charset="0"/>
                    </a:rPr>
                    <a:t> </a:t>
                  </a:r>
                  <a:r>
                    <a:rPr lang="en-US" altLang="zh-CN" sz="1600" dirty="0">
                      <a:latin typeface="Helvetica" pitchFamily="2" charset="0"/>
                    </a:rPr>
                    <a:t>on</a:t>
                  </a:r>
                </a:p>
                <a:p>
                  <a:r>
                    <a:rPr lang="en-US" altLang="zh-CN" sz="1600" dirty="0">
                      <a:latin typeface="Helvetica" pitchFamily="2" charset="0"/>
                    </a:rPr>
                    <a:t>log2(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cCRE</m:t>
                          </m:r>
                          <m:r>
                            <a:rPr lang="zh-CN" altLang="en-U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zh-CN" altLang="en-U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zh-CN" altLang="en-U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Human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cCRE</m:t>
                          </m:r>
                          <m:r>
                            <a:rPr lang="zh-CN" altLang="en-U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zh-CN" altLang="en-U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zh-CN" altLang="en-U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Mouse</m:t>
                          </m:r>
                        </m:den>
                      </m:f>
                    </m:oMath>
                  </a14:m>
                  <a:r>
                    <a:rPr lang="en-US" altLang="zh-CN" sz="1600" dirty="0">
                      <a:latin typeface="Helvetica" pitchFamily="2" charset="0"/>
                    </a:rPr>
                    <a:t>)</a:t>
                  </a:r>
                  <a:endParaRPr lang="en-US" sz="1600" dirty="0">
                    <a:latin typeface="Helvetica" pitchFamily="2" charset="0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ADF316F-4E1D-7B92-1C1E-182C3CBFB3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198014" y="4850648"/>
                  <a:ext cx="2634211" cy="697050"/>
                </a:xfrm>
                <a:prstGeom prst="rect">
                  <a:avLst/>
                </a:prstGeom>
                <a:blipFill>
                  <a:blip r:embed="rId2"/>
                  <a:stretch>
                    <a:fillRect l="-1786" r="-8929" b="-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83066BC-9EC1-44F6-6791-5672F0394370}"/>
              </a:ext>
            </a:extLst>
          </p:cNvPr>
          <p:cNvSpPr/>
          <p:nvPr/>
        </p:nvSpPr>
        <p:spPr>
          <a:xfrm>
            <a:off x="8543078" y="2655723"/>
            <a:ext cx="914400" cy="13447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Helvetica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DEDD5B-1B7A-2E5A-4ED6-3690E063F3AA}"/>
              </a:ext>
            </a:extLst>
          </p:cNvPr>
          <p:cNvSpPr txBox="1"/>
          <p:nvPr/>
        </p:nvSpPr>
        <p:spPr>
          <a:xfrm>
            <a:off x="8016430" y="1684889"/>
            <a:ext cx="1967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Helvetica" pitchFamily="2" charset="0"/>
              </a:rPr>
              <a:t>44</a:t>
            </a:r>
            <a:r>
              <a:rPr lang="zh-CN" altLang="en-US" sz="1600" dirty="0">
                <a:latin typeface="Helvetica" pitchFamily="2" charset="0"/>
              </a:rPr>
              <a:t> </a:t>
            </a:r>
            <a:r>
              <a:rPr lang="en-US" altLang="zh-CN" sz="1600" dirty="0">
                <a:latin typeface="Helvetica" pitchFamily="2" charset="0"/>
              </a:rPr>
              <a:t>clusters</a:t>
            </a:r>
            <a:r>
              <a:rPr lang="zh-CN" altLang="en-US" sz="1600" dirty="0">
                <a:latin typeface="Helvetica" pitchFamily="2" charset="0"/>
              </a:rPr>
              <a:t> </a:t>
            </a:r>
            <a:r>
              <a:rPr lang="en-US" altLang="zh-CN" sz="1600" dirty="0">
                <a:latin typeface="Helvetica" pitchFamily="2" charset="0"/>
              </a:rPr>
              <a:t>are</a:t>
            </a:r>
            <a:r>
              <a:rPr lang="zh-CN" altLang="en-US" sz="1600" dirty="0">
                <a:latin typeface="Helvetica" pitchFamily="2" charset="0"/>
              </a:rPr>
              <a:t> </a:t>
            </a:r>
            <a:r>
              <a:rPr lang="en-US" altLang="zh-CN" sz="1600" dirty="0">
                <a:latin typeface="Helvetica" pitchFamily="2" charset="0"/>
              </a:rPr>
              <a:t>shared</a:t>
            </a:r>
            <a:r>
              <a:rPr lang="zh-CN" altLang="en-US" sz="1600" dirty="0">
                <a:latin typeface="Helvetica" pitchFamily="2" charset="0"/>
              </a:rPr>
              <a:t> </a:t>
            </a:r>
            <a:r>
              <a:rPr lang="en-US" altLang="zh-CN" sz="1600" dirty="0">
                <a:latin typeface="Helvetica" pitchFamily="2" charset="0"/>
              </a:rPr>
              <a:t>in</a:t>
            </a:r>
            <a:r>
              <a:rPr lang="zh-CN" altLang="en-US" sz="1600" dirty="0">
                <a:latin typeface="Helvetica" pitchFamily="2" charset="0"/>
              </a:rPr>
              <a:t> </a:t>
            </a:r>
            <a:r>
              <a:rPr lang="en-US" altLang="zh-CN" sz="1600" dirty="0">
                <a:latin typeface="Helvetica" pitchFamily="2" charset="0"/>
              </a:rPr>
              <a:t>Human</a:t>
            </a:r>
            <a:r>
              <a:rPr lang="zh-CN" altLang="en-US" sz="1600" dirty="0">
                <a:latin typeface="Helvetica" pitchFamily="2" charset="0"/>
              </a:rPr>
              <a:t> </a:t>
            </a:r>
            <a:r>
              <a:rPr lang="en-US" altLang="zh-CN" sz="1600" dirty="0">
                <a:latin typeface="Helvetica" pitchFamily="2" charset="0"/>
              </a:rPr>
              <a:t>&amp;</a:t>
            </a:r>
            <a:r>
              <a:rPr lang="zh-CN" altLang="en-US" sz="1600" dirty="0">
                <a:latin typeface="Helvetica" pitchFamily="2" charset="0"/>
              </a:rPr>
              <a:t> </a:t>
            </a:r>
            <a:r>
              <a:rPr lang="en-US" altLang="zh-CN" sz="1600" dirty="0">
                <a:latin typeface="Helvetica" pitchFamily="2" charset="0"/>
              </a:rPr>
              <a:t>Mouse</a:t>
            </a:r>
            <a:endParaRPr lang="en-US" sz="1600" dirty="0">
              <a:latin typeface="Helvetica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602A69-203F-E247-CB2B-4C6B57AAD96C}"/>
              </a:ext>
            </a:extLst>
          </p:cNvPr>
          <p:cNvSpPr/>
          <p:nvPr/>
        </p:nvSpPr>
        <p:spPr>
          <a:xfrm>
            <a:off x="10400187" y="2875181"/>
            <a:ext cx="914400" cy="905794"/>
          </a:xfrm>
          <a:prstGeom prst="rect">
            <a:avLst/>
          </a:prstGeom>
          <a:solidFill>
            <a:srgbClr val="FF8F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Helvetica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4418AC-DBAF-78CD-847D-2AC84700CCF2}"/>
              </a:ext>
            </a:extLst>
          </p:cNvPr>
          <p:cNvSpPr txBox="1"/>
          <p:nvPr/>
        </p:nvSpPr>
        <p:spPr>
          <a:xfrm>
            <a:off x="9873539" y="2189021"/>
            <a:ext cx="1967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Helvetica" pitchFamily="2" charset="0"/>
              </a:rPr>
              <a:t>15</a:t>
            </a:r>
            <a:r>
              <a:rPr lang="zh-CN" altLang="en-US" sz="1600" dirty="0">
                <a:latin typeface="Helvetica" pitchFamily="2" charset="0"/>
              </a:rPr>
              <a:t> </a:t>
            </a:r>
            <a:r>
              <a:rPr lang="en-US" altLang="zh-CN" sz="1600" dirty="0">
                <a:latin typeface="Helvetica" pitchFamily="2" charset="0"/>
              </a:rPr>
              <a:t>Joint</a:t>
            </a:r>
            <a:r>
              <a:rPr lang="zh-CN" altLang="en-US" sz="1600" dirty="0">
                <a:latin typeface="Helvetica" pitchFamily="2" charset="0"/>
              </a:rPr>
              <a:t> </a:t>
            </a:r>
            <a:r>
              <a:rPr lang="en-US" altLang="zh-CN" sz="1600" dirty="0">
                <a:latin typeface="Helvetica" pitchFamily="2" charset="0"/>
              </a:rPr>
              <a:t>meta-Clusters</a:t>
            </a:r>
            <a:r>
              <a:rPr lang="zh-CN" altLang="en-US" sz="1600" dirty="0">
                <a:latin typeface="Helvetica" pitchFamily="2" charset="0"/>
              </a:rPr>
              <a:t> </a:t>
            </a:r>
            <a:r>
              <a:rPr lang="en-US" altLang="zh-CN" sz="1600" dirty="0">
                <a:latin typeface="Helvetica" pitchFamily="2" charset="0"/>
              </a:rPr>
              <a:t>(</a:t>
            </a:r>
            <a:r>
              <a:rPr lang="en-US" altLang="zh-CN" sz="1600" dirty="0" err="1">
                <a:latin typeface="Helvetica" pitchFamily="2" charset="0"/>
              </a:rPr>
              <a:t>JmC</a:t>
            </a:r>
            <a:r>
              <a:rPr lang="en-US" altLang="zh-CN" sz="1600" dirty="0">
                <a:latin typeface="Helvetica" pitchFamily="2" charset="0"/>
              </a:rPr>
              <a:t>)</a:t>
            </a:r>
            <a:endParaRPr lang="en-US" sz="1600" dirty="0">
              <a:latin typeface="Helvetica" pitchFamily="2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9C8505-6020-0CF8-7ECB-4D744DB1EC3A}"/>
              </a:ext>
            </a:extLst>
          </p:cNvPr>
          <p:cNvCxnSpPr>
            <a:cxnSpLocks/>
          </p:cNvCxnSpPr>
          <p:nvPr/>
        </p:nvCxnSpPr>
        <p:spPr>
          <a:xfrm>
            <a:off x="9735027" y="3328078"/>
            <a:ext cx="4282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1244B5-5308-F02D-66B3-4BEFE0184FA5}"/>
              </a:ext>
            </a:extLst>
          </p:cNvPr>
          <p:cNvCxnSpPr>
            <a:cxnSpLocks/>
          </p:cNvCxnSpPr>
          <p:nvPr/>
        </p:nvCxnSpPr>
        <p:spPr>
          <a:xfrm>
            <a:off x="7866490" y="3328078"/>
            <a:ext cx="4282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8BDB6C-86D3-48AC-5059-E3BEDA881902}"/>
              </a:ext>
            </a:extLst>
          </p:cNvPr>
          <p:cNvCxnSpPr>
            <a:cxnSpLocks/>
          </p:cNvCxnSpPr>
          <p:nvPr/>
        </p:nvCxnSpPr>
        <p:spPr>
          <a:xfrm>
            <a:off x="4836285" y="2189021"/>
            <a:ext cx="465352" cy="3966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74D1BD-4B07-0AEC-5720-1D0A542F6B52}"/>
              </a:ext>
            </a:extLst>
          </p:cNvPr>
          <p:cNvCxnSpPr>
            <a:cxnSpLocks/>
          </p:cNvCxnSpPr>
          <p:nvPr/>
        </p:nvCxnSpPr>
        <p:spPr>
          <a:xfrm flipV="1">
            <a:off x="4763530" y="4130612"/>
            <a:ext cx="538107" cy="534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CAA636B-DA7C-70F2-C812-322701783898}"/>
              </a:ext>
            </a:extLst>
          </p:cNvPr>
          <p:cNvSpPr/>
          <p:nvPr/>
        </p:nvSpPr>
        <p:spPr>
          <a:xfrm>
            <a:off x="1471336" y="149236"/>
            <a:ext cx="914400" cy="2838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B0F0"/>
              </a:solidFill>
              <a:latin typeface="Helvetica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BFEDBC-F071-738B-045B-AC8084348B72}"/>
              </a:ext>
            </a:extLst>
          </p:cNvPr>
          <p:cNvSpPr/>
          <p:nvPr/>
        </p:nvSpPr>
        <p:spPr>
          <a:xfrm>
            <a:off x="1471336" y="3884684"/>
            <a:ext cx="914400" cy="2838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Helvetica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934340-7818-30BD-A73F-3CB592529088}"/>
              </a:ext>
            </a:extLst>
          </p:cNvPr>
          <p:cNvSpPr txBox="1"/>
          <p:nvPr/>
        </p:nvSpPr>
        <p:spPr>
          <a:xfrm>
            <a:off x="129221" y="4799084"/>
            <a:ext cx="1325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Helvetica" pitchFamily="2" charset="0"/>
              </a:rPr>
              <a:t>cCRE</a:t>
            </a:r>
            <a:r>
              <a:rPr lang="en-US" altLang="zh-CN" sz="1600" dirty="0">
                <a:latin typeface="Helvetica" pitchFamily="2" charset="0"/>
              </a:rPr>
              <a:t> </a:t>
            </a:r>
            <a:r>
              <a:rPr lang="en-US" altLang="zh-CN" sz="1600" dirty="0" err="1">
                <a:latin typeface="Helvetica" pitchFamily="2" charset="0"/>
              </a:rPr>
              <a:t>esRP</a:t>
            </a:r>
            <a:r>
              <a:rPr lang="zh-CN" altLang="en-US" sz="1600" dirty="0">
                <a:latin typeface="Helvetica" pitchFamily="2" charset="0"/>
              </a:rPr>
              <a:t> </a:t>
            </a:r>
            <a:r>
              <a:rPr lang="en-US" altLang="zh-CN" sz="1600" dirty="0">
                <a:latin typeface="Helvetica" pitchFamily="2" charset="0"/>
              </a:rPr>
              <a:t>matrix</a:t>
            </a:r>
            <a:r>
              <a:rPr lang="zh-CN" altLang="en-US" sz="1600" dirty="0">
                <a:latin typeface="Helvetica" pitchFamily="2" charset="0"/>
              </a:rPr>
              <a:t> </a:t>
            </a:r>
            <a:endParaRPr lang="en-US" altLang="zh-CN" sz="1600" dirty="0">
              <a:latin typeface="Helvetica" pitchFamily="2" charset="0"/>
            </a:endParaRPr>
          </a:p>
          <a:p>
            <a:pPr algn="ctr"/>
            <a:r>
              <a:rPr lang="en-US" altLang="zh-CN" sz="1600" dirty="0">
                <a:latin typeface="Helvetica" pitchFamily="2" charset="0"/>
              </a:rPr>
              <a:t>in</a:t>
            </a:r>
            <a:r>
              <a:rPr lang="zh-CN" altLang="en-US" sz="1600" dirty="0">
                <a:latin typeface="Helvetica" pitchFamily="2" charset="0"/>
              </a:rPr>
              <a:t> </a:t>
            </a:r>
            <a:r>
              <a:rPr lang="en-US" altLang="zh-CN" sz="1600" dirty="0">
                <a:latin typeface="Helvetica" pitchFamily="2" charset="0"/>
              </a:rPr>
              <a:t>Mouse</a:t>
            </a:r>
            <a:endParaRPr lang="en-US" sz="1600" dirty="0">
              <a:latin typeface="Helvetica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947518-293C-D73A-8299-0029EE9C2301}"/>
              </a:ext>
            </a:extLst>
          </p:cNvPr>
          <p:cNvSpPr txBox="1"/>
          <p:nvPr/>
        </p:nvSpPr>
        <p:spPr>
          <a:xfrm>
            <a:off x="129327" y="1265691"/>
            <a:ext cx="1325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Helvetica" pitchFamily="2" charset="0"/>
              </a:rPr>
              <a:t>cCRE</a:t>
            </a:r>
            <a:r>
              <a:rPr lang="zh-CN" altLang="en-US" sz="1600" dirty="0">
                <a:latin typeface="Helvetica" pitchFamily="2" charset="0"/>
              </a:rPr>
              <a:t> </a:t>
            </a:r>
            <a:r>
              <a:rPr lang="en-US" altLang="zh-CN" sz="1600" dirty="0" err="1">
                <a:latin typeface="Helvetica" pitchFamily="2" charset="0"/>
              </a:rPr>
              <a:t>esRP</a:t>
            </a:r>
            <a:r>
              <a:rPr lang="zh-CN" altLang="en-US" sz="1600" dirty="0">
                <a:latin typeface="Helvetica" pitchFamily="2" charset="0"/>
              </a:rPr>
              <a:t> </a:t>
            </a:r>
            <a:r>
              <a:rPr lang="en-US" altLang="zh-CN" sz="1600" dirty="0">
                <a:latin typeface="Helvetica" pitchFamily="2" charset="0"/>
              </a:rPr>
              <a:t>matrix</a:t>
            </a:r>
            <a:r>
              <a:rPr lang="zh-CN" altLang="en-US" sz="1600" dirty="0">
                <a:latin typeface="Helvetica" pitchFamily="2" charset="0"/>
              </a:rPr>
              <a:t> </a:t>
            </a:r>
            <a:endParaRPr lang="en-US" altLang="zh-CN" sz="1600" dirty="0">
              <a:latin typeface="Helvetica" pitchFamily="2" charset="0"/>
            </a:endParaRPr>
          </a:p>
          <a:p>
            <a:pPr algn="ctr"/>
            <a:r>
              <a:rPr lang="en-US" altLang="zh-CN" sz="1600" dirty="0">
                <a:latin typeface="Helvetica" pitchFamily="2" charset="0"/>
              </a:rPr>
              <a:t>in</a:t>
            </a:r>
            <a:r>
              <a:rPr lang="zh-CN" altLang="en-US" sz="1600" dirty="0">
                <a:latin typeface="Helvetica" pitchFamily="2" charset="0"/>
              </a:rPr>
              <a:t> </a:t>
            </a:r>
            <a:r>
              <a:rPr lang="en-US" altLang="zh-CN" sz="1600" dirty="0">
                <a:latin typeface="Helvetica" pitchFamily="2" charset="0"/>
              </a:rPr>
              <a:t>Human</a:t>
            </a:r>
            <a:endParaRPr lang="en-US" sz="1600" dirty="0">
              <a:latin typeface="Helvetica" pitchFamily="2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C97998-9ACD-BD19-04DA-CB30C4FE7A80}"/>
              </a:ext>
            </a:extLst>
          </p:cNvPr>
          <p:cNvCxnSpPr>
            <a:cxnSpLocks/>
          </p:cNvCxnSpPr>
          <p:nvPr/>
        </p:nvCxnSpPr>
        <p:spPr>
          <a:xfrm>
            <a:off x="2675290" y="1460152"/>
            <a:ext cx="465352" cy="3966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63222EE-C80E-F51E-3B7B-2DC5FB696087}"/>
              </a:ext>
            </a:extLst>
          </p:cNvPr>
          <p:cNvCxnSpPr>
            <a:cxnSpLocks/>
          </p:cNvCxnSpPr>
          <p:nvPr/>
        </p:nvCxnSpPr>
        <p:spPr>
          <a:xfrm flipV="1">
            <a:off x="2671315" y="5038716"/>
            <a:ext cx="538107" cy="534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205EE13-BFC9-8BFF-F223-D96C13807E40}"/>
              </a:ext>
            </a:extLst>
          </p:cNvPr>
          <p:cNvCxnSpPr>
            <a:cxnSpLocks/>
          </p:cNvCxnSpPr>
          <p:nvPr/>
        </p:nvCxnSpPr>
        <p:spPr>
          <a:xfrm>
            <a:off x="2476982" y="379800"/>
            <a:ext cx="65232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280248-3FE5-F1F3-D278-36537470407F}"/>
              </a:ext>
            </a:extLst>
          </p:cNvPr>
          <p:cNvCxnSpPr>
            <a:cxnSpLocks/>
          </p:cNvCxnSpPr>
          <p:nvPr/>
        </p:nvCxnSpPr>
        <p:spPr>
          <a:xfrm>
            <a:off x="2476982" y="6521302"/>
            <a:ext cx="6523296" cy="78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54C8847-BF67-197D-99D9-16F86C459F9E}"/>
              </a:ext>
            </a:extLst>
          </p:cNvPr>
          <p:cNvGrpSpPr/>
          <p:nvPr/>
        </p:nvGrpSpPr>
        <p:grpSpPr>
          <a:xfrm>
            <a:off x="5099441" y="375906"/>
            <a:ext cx="2110935" cy="6153252"/>
            <a:chOff x="5068961" y="375906"/>
            <a:chExt cx="2110935" cy="615325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627686-6E4F-D6B8-5C88-4EC3A52A889B}"/>
                </a:ext>
              </a:extLst>
            </p:cNvPr>
            <p:cNvSpPr/>
            <p:nvPr/>
          </p:nvSpPr>
          <p:spPr>
            <a:xfrm>
              <a:off x="5708246" y="2439702"/>
              <a:ext cx="914400" cy="1828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Helvetica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8AF17B-11EC-A21C-85E4-C3F2034F25AF}"/>
                </a:ext>
              </a:extLst>
            </p:cNvPr>
            <p:cNvSpPr txBox="1"/>
            <p:nvPr/>
          </p:nvSpPr>
          <p:spPr>
            <a:xfrm>
              <a:off x="5068961" y="1605304"/>
              <a:ext cx="21109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Helvetica" pitchFamily="2" charset="0"/>
                </a:rPr>
                <a:t>61</a:t>
              </a:r>
              <a:r>
                <a:rPr lang="zh-CN" altLang="en-US" sz="1600" dirty="0">
                  <a:latin typeface="Helvetica" pitchFamily="2" charset="0"/>
                </a:rPr>
                <a:t> </a:t>
              </a:r>
              <a:r>
                <a:rPr lang="en-US" altLang="zh-CN" sz="1600" dirty="0">
                  <a:latin typeface="Helvetica" pitchFamily="2" charset="0"/>
                </a:rPr>
                <a:t>reproducible clusters</a:t>
              </a:r>
              <a:r>
                <a:rPr lang="zh-CN" altLang="en-US" sz="1600" dirty="0">
                  <a:latin typeface="Helvetica" pitchFamily="2" charset="0"/>
                </a:rPr>
                <a:t> </a:t>
              </a:r>
              <a:r>
                <a:rPr lang="en-US" altLang="zh-CN" sz="1600" dirty="0">
                  <a:latin typeface="Helvetica" pitchFamily="2" charset="0"/>
                </a:rPr>
                <a:t>in</a:t>
              </a:r>
              <a:r>
                <a:rPr lang="zh-CN" altLang="en-US" sz="1600" dirty="0">
                  <a:latin typeface="Helvetica" pitchFamily="2" charset="0"/>
                </a:rPr>
                <a:t> </a:t>
              </a:r>
              <a:r>
                <a:rPr lang="en-US" altLang="zh-CN" sz="1600" dirty="0">
                  <a:latin typeface="Helvetica" pitchFamily="2" charset="0"/>
                </a:rPr>
                <a:t>either</a:t>
              </a:r>
              <a:r>
                <a:rPr lang="zh-CN" altLang="en-US" sz="1600" dirty="0">
                  <a:latin typeface="Helvetica" pitchFamily="2" charset="0"/>
                </a:rPr>
                <a:t> </a:t>
              </a:r>
              <a:r>
                <a:rPr lang="en-US" altLang="zh-CN" sz="1600" dirty="0">
                  <a:latin typeface="Helvetica" pitchFamily="2" charset="0"/>
                </a:rPr>
                <a:t>human</a:t>
              </a:r>
              <a:r>
                <a:rPr lang="zh-CN" altLang="en-US" sz="1600" dirty="0">
                  <a:latin typeface="Helvetica" pitchFamily="2" charset="0"/>
                </a:rPr>
                <a:t> </a:t>
              </a:r>
              <a:r>
                <a:rPr lang="en-US" altLang="zh-CN" sz="1600" dirty="0">
                  <a:latin typeface="Helvetica" pitchFamily="2" charset="0"/>
                </a:rPr>
                <a:t>or</a:t>
              </a:r>
              <a:r>
                <a:rPr lang="zh-CN" altLang="en-US" sz="1600" dirty="0">
                  <a:latin typeface="Helvetica" pitchFamily="2" charset="0"/>
                </a:rPr>
                <a:t> </a:t>
              </a:r>
              <a:r>
                <a:rPr lang="en-US" altLang="zh-CN" sz="1600" dirty="0">
                  <a:latin typeface="Helvetica" pitchFamily="2" charset="0"/>
                </a:rPr>
                <a:t>mouse</a:t>
              </a:r>
              <a:endParaRPr lang="en-US" sz="1600" dirty="0">
                <a:latin typeface="Helvetica" pitchFamily="2" charset="0"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90B21F3-BED3-B6A8-DD7B-EBF0588A33A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75906"/>
              <a:ext cx="0" cy="12651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FF4CC8A-3ED4-D3AF-4C51-6570F3FA7E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385" y="4397903"/>
              <a:ext cx="0" cy="21312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96F4AEC9-E294-3853-7EC7-D6AE7AF3BEA3}"/>
              </a:ext>
            </a:extLst>
          </p:cNvPr>
          <p:cNvSpPr txBox="1"/>
          <p:nvPr/>
        </p:nvSpPr>
        <p:spPr>
          <a:xfrm>
            <a:off x="4577786" y="6520086"/>
            <a:ext cx="4101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Helvetica" pitchFamily="2" charset="0"/>
              </a:rPr>
              <a:t>Reassign</a:t>
            </a:r>
            <a:r>
              <a:rPr lang="zh-CN" altLang="en-US" sz="1600" dirty="0">
                <a:latin typeface="Helvetica" pitchFamily="2" charset="0"/>
              </a:rPr>
              <a:t> </a:t>
            </a:r>
            <a:r>
              <a:rPr lang="en-US" altLang="zh-CN" sz="1600" dirty="0" err="1">
                <a:latin typeface="Helvetica" pitchFamily="2" charset="0"/>
              </a:rPr>
              <a:t>cCREs</a:t>
            </a:r>
            <a:r>
              <a:rPr lang="zh-CN" altLang="en-US" sz="1600" dirty="0">
                <a:latin typeface="Helvetica" pitchFamily="2" charset="0"/>
              </a:rPr>
              <a:t> </a:t>
            </a:r>
            <a:r>
              <a:rPr lang="en-US" altLang="zh-CN" sz="1600" dirty="0">
                <a:latin typeface="Helvetica" pitchFamily="2" charset="0"/>
              </a:rPr>
              <a:t>to</a:t>
            </a:r>
            <a:r>
              <a:rPr lang="zh-CN" altLang="en-US" sz="1600" dirty="0">
                <a:latin typeface="Helvetica" pitchFamily="2" charset="0"/>
              </a:rPr>
              <a:t> </a:t>
            </a:r>
            <a:r>
              <a:rPr lang="en-US" altLang="zh-CN" sz="1600" dirty="0">
                <a:latin typeface="Helvetica" pitchFamily="2" charset="0"/>
              </a:rPr>
              <a:t>these</a:t>
            </a:r>
            <a:r>
              <a:rPr lang="zh-CN" altLang="en-US" sz="1600" dirty="0">
                <a:latin typeface="Helvetica" pitchFamily="2" charset="0"/>
              </a:rPr>
              <a:t> </a:t>
            </a:r>
            <a:r>
              <a:rPr lang="en-US" altLang="zh-CN" sz="1600" dirty="0">
                <a:latin typeface="Helvetica" pitchFamily="2" charset="0"/>
              </a:rPr>
              <a:t>clusters</a:t>
            </a:r>
            <a:endParaRPr lang="en-US" sz="1600" dirty="0">
              <a:latin typeface="Helvetica" pitchFamily="2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5EE6E0C-7D9F-AD03-CBF3-1A816405A3BF}"/>
              </a:ext>
            </a:extLst>
          </p:cNvPr>
          <p:cNvCxnSpPr>
            <a:cxnSpLocks/>
          </p:cNvCxnSpPr>
          <p:nvPr/>
        </p:nvCxnSpPr>
        <p:spPr>
          <a:xfrm>
            <a:off x="9000278" y="375906"/>
            <a:ext cx="0" cy="12651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7159F72-EB40-4AC5-0265-11C0BE5699D1}"/>
              </a:ext>
            </a:extLst>
          </p:cNvPr>
          <p:cNvCxnSpPr>
            <a:cxnSpLocks/>
          </p:cNvCxnSpPr>
          <p:nvPr/>
        </p:nvCxnSpPr>
        <p:spPr>
          <a:xfrm flipV="1">
            <a:off x="8987024" y="4397903"/>
            <a:ext cx="13254" cy="2123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3EBC979-7AD9-3BD3-8EC0-FD890C0D97A1}"/>
              </a:ext>
            </a:extLst>
          </p:cNvPr>
          <p:cNvSpPr txBox="1"/>
          <p:nvPr/>
        </p:nvSpPr>
        <p:spPr>
          <a:xfrm>
            <a:off x="4571966" y="15366"/>
            <a:ext cx="4101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Helvetica" pitchFamily="2" charset="0"/>
              </a:rPr>
              <a:t>Reassign</a:t>
            </a:r>
            <a:r>
              <a:rPr lang="zh-CN" altLang="en-US" sz="1600" dirty="0">
                <a:latin typeface="Helvetica" pitchFamily="2" charset="0"/>
              </a:rPr>
              <a:t> </a:t>
            </a:r>
            <a:r>
              <a:rPr lang="en-US" altLang="zh-CN" sz="1600" dirty="0" err="1">
                <a:latin typeface="Helvetica" pitchFamily="2" charset="0"/>
              </a:rPr>
              <a:t>cCREs</a:t>
            </a:r>
            <a:r>
              <a:rPr lang="zh-CN" altLang="en-US" sz="1600" dirty="0">
                <a:latin typeface="Helvetica" pitchFamily="2" charset="0"/>
              </a:rPr>
              <a:t> </a:t>
            </a:r>
            <a:r>
              <a:rPr lang="en-US" altLang="zh-CN" sz="1600" dirty="0">
                <a:latin typeface="Helvetica" pitchFamily="2" charset="0"/>
              </a:rPr>
              <a:t>to</a:t>
            </a:r>
            <a:r>
              <a:rPr lang="zh-CN" altLang="en-US" sz="1600" dirty="0">
                <a:latin typeface="Helvetica" pitchFamily="2" charset="0"/>
              </a:rPr>
              <a:t> </a:t>
            </a:r>
            <a:r>
              <a:rPr lang="en-US" altLang="zh-CN" sz="1600" dirty="0">
                <a:latin typeface="Helvetica" pitchFamily="2" charset="0"/>
              </a:rPr>
              <a:t>these</a:t>
            </a:r>
            <a:r>
              <a:rPr lang="zh-CN" altLang="en-US" sz="1600" dirty="0">
                <a:latin typeface="Helvetica" pitchFamily="2" charset="0"/>
              </a:rPr>
              <a:t> </a:t>
            </a:r>
            <a:r>
              <a:rPr lang="en-US" altLang="zh-CN" sz="1600" dirty="0">
                <a:latin typeface="Helvetica" pitchFamily="2" charset="0"/>
              </a:rPr>
              <a:t>clusters</a:t>
            </a:r>
            <a:endParaRPr lang="en-US" sz="1600" dirty="0">
              <a:latin typeface="Helvetica" pitchFamily="2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27D5E9-1797-784F-1D6D-1183DEA4CDA1}"/>
              </a:ext>
            </a:extLst>
          </p:cNvPr>
          <p:cNvSpPr txBox="1"/>
          <p:nvPr/>
        </p:nvSpPr>
        <p:spPr>
          <a:xfrm>
            <a:off x="2806708" y="379096"/>
            <a:ext cx="2627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Helvetica" pitchFamily="2" charset="0"/>
              </a:rPr>
              <a:t>The</a:t>
            </a:r>
            <a:r>
              <a:rPr lang="zh-CN" altLang="en-US" sz="1600" dirty="0">
                <a:latin typeface="Helvetica" pitchFamily="2" charset="0"/>
              </a:rPr>
              <a:t> </a:t>
            </a:r>
            <a:r>
              <a:rPr lang="en-US" altLang="zh-CN" sz="1600" dirty="0">
                <a:latin typeface="Helvetica" pitchFamily="2" charset="0"/>
              </a:rPr>
              <a:t>mean</a:t>
            </a:r>
            <a:r>
              <a:rPr lang="zh-CN" altLang="en-US" sz="1600" dirty="0">
                <a:latin typeface="Helvetica" pitchFamily="2" charset="0"/>
              </a:rPr>
              <a:t> </a:t>
            </a:r>
            <a:r>
              <a:rPr lang="en-US" altLang="zh-CN" sz="1600" dirty="0" err="1">
                <a:latin typeface="Helvetica" pitchFamily="2" charset="0"/>
              </a:rPr>
              <a:t>esRP</a:t>
            </a:r>
            <a:r>
              <a:rPr lang="zh-CN" altLang="en-US" sz="1600" dirty="0">
                <a:latin typeface="Helvetica" pitchFamily="2" charset="0"/>
              </a:rPr>
              <a:t> </a:t>
            </a:r>
            <a:r>
              <a:rPr lang="en-US" altLang="zh-CN" sz="1600" dirty="0">
                <a:latin typeface="Helvetica" pitchFamily="2" charset="0"/>
              </a:rPr>
              <a:t>of</a:t>
            </a:r>
            <a:r>
              <a:rPr lang="zh-CN" altLang="en-US" sz="1600" dirty="0">
                <a:latin typeface="Helvetica" pitchFamily="2" charset="0"/>
              </a:rPr>
              <a:t> </a:t>
            </a:r>
            <a:r>
              <a:rPr lang="en-US" altLang="zh-CN" sz="1600" dirty="0">
                <a:latin typeface="Helvetica" pitchFamily="2" charset="0"/>
              </a:rPr>
              <a:t>100</a:t>
            </a:r>
            <a:r>
              <a:rPr lang="zh-CN" altLang="en-US" sz="1600" dirty="0">
                <a:latin typeface="Helvetica" pitchFamily="2" charset="0"/>
              </a:rPr>
              <a:t> </a:t>
            </a:r>
            <a:r>
              <a:rPr lang="en-US" altLang="zh-CN" sz="1600" dirty="0">
                <a:latin typeface="Helvetica" pitchFamily="2" charset="0"/>
              </a:rPr>
              <a:t>rounds</a:t>
            </a:r>
            <a:r>
              <a:rPr lang="zh-CN" altLang="en-US" sz="1600" dirty="0">
                <a:latin typeface="Helvetica" pitchFamily="2" charset="0"/>
              </a:rPr>
              <a:t> </a:t>
            </a:r>
            <a:r>
              <a:rPr lang="en-US" altLang="zh-CN" sz="1600" dirty="0">
                <a:latin typeface="Helvetica" pitchFamily="2" charset="0"/>
              </a:rPr>
              <a:t>of</a:t>
            </a:r>
            <a:r>
              <a:rPr lang="zh-CN" altLang="en-US" sz="1600" dirty="0">
                <a:latin typeface="Helvetica" pitchFamily="2" charset="0"/>
              </a:rPr>
              <a:t> </a:t>
            </a:r>
            <a:r>
              <a:rPr lang="en-US" altLang="zh-CN" sz="1600" dirty="0" err="1">
                <a:latin typeface="Helvetica" pitchFamily="2" charset="0"/>
              </a:rPr>
              <a:t>Kmeans</a:t>
            </a:r>
            <a:r>
              <a:rPr lang="zh-CN" altLang="en-US" sz="1600" dirty="0">
                <a:latin typeface="Helvetica" pitchFamily="2" charset="0"/>
              </a:rPr>
              <a:t> </a:t>
            </a:r>
            <a:r>
              <a:rPr lang="en-US" altLang="zh-CN" sz="1600" dirty="0">
                <a:latin typeface="Helvetica" pitchFamily="2" charset="0"/>
              </a:rPr>
              <a:t>clusters</a:t>
            </a:r>
            <a:r>
              <a:rPr lang="zh-CN" altLang="en-US" sz="1600" dirty="0">
                <a:latin typeface="Helvetica" pitchFamily="2" charset="0"/>
              </a:rPr>
              <a:t> </a:t>
            </a:r>
            <a:r>
              <a:rPr lang="en-US" altLang="zh-CN" sz="1600" dirty="0">
                <a:latin typeface="Helvetica" pitchFamily="2" charset="0"/>
              </a:rPr>
              <a:t>(K=100)</a:t>
            </a:r>
            <a:endParaRPr lang="en-US" sz="1600" dirty="0">
              <a:latin typeface="Helvetica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A1C5C8-6524-8C85-9DF1-E6E6050FC59A}"/>
              </a:ext>
            </a:extLst>
          </p:cNvPr>
          <p:cNvSpPr txBox="1"/>
          <p:nvPr/>
        </p:nvSpPr>
        <p:spPr>
          <a:xfrm rot="16200000">
            <a:off x="8471604" y="4832226"/>
            <a:ext cx="294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Helvetica" pitchFamily="2" charset="0"/>
              </a:rPr>
              <a:t>Merging</a:t>
            </a:r>
            <a:r>
              <a:rPr lang="zh-CN" altLang="en-US" sz="1600" dirty="0">
                <a:latin typeface="Helvetica" pitchFamily="2" charset="0"/>
              </a:rPr>
              <a:t> </a:t>
            </a:r>
            <a:r>
              <a:rPr lang="en-US" altLang="zh-CN" sz="1600" dirty="0">
                <a:latin typeface="Helvetica" pitchFamily="2" charset="0"/>
              </a:rPr>
              <a:t>44</a:t>
            </a:r>
            <a:r>
              <a:rPr lang="zh-CN" altLang="en-US" sz="1600" dirty="0">
                <a:latin typeface="Helvetica" pitchFamily="2" charset="0"/>
              </a:rPr>
              <a:t> </a:t>
            </a:r>
            <a:r>
              <a:rPr lang="en-US" altLang="zh-CN" sz="1600" dirty="0">
                <a:latin typeface="Helvetica" pitchFamily="2" charset="0"/>
              </a:rPr>
              <a:t>clusters</a:t>
            </a:r>
            <a:r>
              <a:rPr lang="zh-CN" altLang="en-US" sz="1600" dirty="0">
                <a:latin typeface="Helvetica" pitchFamily="2" charset="0"/>
              </a:rPr>
              <a:t> </a:t>
            </a:r>
            <a:r>
              <a:rPr lang="en-US" altLang="zh-CN" sz="1600" dirty="0">
                <a:latin typeface="Helvetica" pitchFamily="2" charset="0"/>
              </a:rPr>
              <a:t>into</a:t>
            </a:r>
            <a:r>
              <a:rPr lang="zh-CN" altLang="en-US" sz="1600" dirty="0">
                <a:latin typeface="Helvetica" pitchFamily="2" charset="0"/>
              </a:rPr>
              <a:t> </a:t>
            </a:r>
            <a:r>
              <a:rPr lang="en-US" altLang="zh-CN" sz="1600" dirty="0" err="1">
                <a:latin typeface="Helvetica" pitchFamily="2" charset="0"/>
              </a:rPr>
              <a:t>JmCs</a:t>
            </a:r>
            <a:endParaRPr lang="en-US" sz="1600" dirty="0">
              <a:latin typeface="Helvetica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EC9D32-5946-853B-423A-8A7FFD4E3A40}"/>
              </a:ext>
            </a:extLst>
          </p:cNvPr>
          <p:cNvSpPr txBox="1"/>
          <p:nvPr/>
        </p:nvSpPr>
        <p:spPr>
          <a:xfrm>
            <a:off x="2806708" y="5713484"/>
            <a:ext cx="2627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Helvetica" pitchFamily="2" charset="0"/>
              </a:rPr>
              <a:t>The</a:t>
            </a:r>
            <a:r>
              <a:rPr lang="zh-CN" altLang="en-US" sz="1600" dirty="0">
                <a:latin typeface="Helvetica" pitchFamily="2" charset="0"/>
              </a:rPr>
              <a:t> </a:t>
            </a:r>
            <a:r>
              <a:rPr lang="en-US" altLang="zh-CN" sz="1600" dirty="0">
                <a:latin typeface="Helvetica" pitchFamily="2" charset="0"/>
              </a:rPr>
              <a:t>mean</a:t>
            </a:r>
            <a:r>
              <a:rPr lang="zh-CN" altLang="en-US" sz="1600" dirty="0">
                <a:latin typeface="Helvetica" pitchFamily="2" charset="0"/>
              </a:rPr>
              <a:t> </a:t>
            </a:r>
            <a:r>
              <a:rPr lang="en-US" altLang="zh-CN" sz="1600" dirty="0" err="1">
                <a:latin typeface="Helvetica" pitchFamily="2" charset="0"/>
              </a:rPr>
              <a:t>esRP</a:t>
            </a:r>
            <a:r>
              <a:rPr lang="zh-CN" altLang="en-US" sz="1600" dirty="0">
                <a:latin typeface="Helvetica" pitchFamily="2" charset="0"/>
              </a:rPr>
              <a:t> </a:t>
            </a:r>
            <a:r>
              <a:rPr lang="en-US" altLang="zh-CN" sz="1600" dirty="0">
                <a:latin typeface="Helvetica" pitchFamily="2" charset="0"/>
              </a:rPr>
              <a:t>of</a:t>
            </a:r>
            <a:r>
              <a:rPr lang="zh-CN" altLang="en-US" sz="1600" dirty="0">
                <a:latin typeface="Helvetica" pitchFamily="2" charset="0"/>
              </a:rPr>
              <a:t> </a:t>
            </a:r>
            <a:r>
              <a:rPr lang="en-US" altLang="zh-CN" sz="1600" dirty="0">
                <a:latin typeface="Helvetica" pitchFamily="2" charset="0"/>
              </a:rPr>
              <a:t>100</a:t>
            </a:r>
            <a:r>
              <a:rPr lang="zh-CN" altLang="en-US" sz="1600" dirty="0">
                <a:latin typeface="Helvetica" pitchFamily="2" charset="0"/>
              </a:rPr>
              <a:t> </a:t>
            </a:r>
            <a:r>
              <a:rPr lang="en-US" altLang="zh-CN" sz="1600" dirty="0">
                <a:latin typeface="Helvetica" pitchFamily="2" charset="0"/>
              </a:rPr>
              <a:t>rounds</a:t>
            </a:r>
            <a:r>
              <a:rPr lang="zh-CN" altLang="en-US" sz="1600" dirty="0">
                <a:latin typeface="Helvetica" pitchFamily="2" charset="0"/>
              </a:rPr>
              <a:t> </a:t>
            </a:r>
            <a:r>
              <a:rPr lang="en-US" altLang="zh-CN" sz="1600" dirty="0">
                <a:latin typeface="Helvetica" pitchFamily="2" charset="0"/>
              </a:rPr>
              <a:t>of</a:t>
            </a:r>
            <a:r>
              <a:rPr lang="zh-CN" altLang="en-US" sz="1600" dirty="0">
                <a:latin typeface="Helvetica" pitchFamily="2" charset="0"/>
              </a:rPr>
              <a:t> </a:t>
            </a:r>
            <a:r>
              <a:rPr lang="en-US" altLang="zh-CN" sz="1600" dirty="0" err="1">
                <a:latin typeface="Helvetica" pitchFamily="2" charset="0"/>
              </a:rPr>
              <a:t>Kmeans</a:t>
            </a:r>
            <a:r>
              <a:rPr lang="zh-CN" altLang="en-US" sz="1600" dirty="0">
                <a:latin typeface="Helvetica" pitchFamily="2" charset="0"/>
              </a:rPr>
              <a:t> </a:t>
            </a:r>
            <a:r>
              <a:rPr lang="en-US" altLang="zh-CN" sz="1600" dirty="0">
                <a:latin typeface="Helvetica" pitchFamily="2" charset="0"/>
              </a:rPr>
              <a:t>clusters</a:t>
            </a:r>
            <a:r>
              <a:rPr lang="zh-CN" altLang="en-US" sz="1600" dirty="0">
                <a:latin typeface="Helvetica" pitchFamily="2" charset="0"/>
              </a:rPr>
              <a:t> </a:t>
            </a:r>
            <a:r>
              <a:rPr lang="en-US" altLang="zh-CN" sz="1600" dirty="0">
                <a:latin typeface="Helvetica" pitchFamily="2" charset="0"/>
              </a:rPr>
              <a:t>(K=100)</a:t>
            </a:r>
            <a:endParaRPr lang="en-US" sz="1600" dirty="0">
              <a:latin typeface="Helvetica" pitchFamily="2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07718B9-48FF-0040-2F29-ECA92B297688}"/>
              </a:ext>
            </a:extLst>
          </p:cNvPr>
          <p:cNvCxnSpPr>
            <a:cxnSpLocks/>
          </p:cNvCxnSpPr>
          <p:nvPr/>
        </p:nvCxnSpPr>
        <p:spPr>
          <a:xfrm>
            <a:off x="6782112" y="3328078"/>
            <a:ext cx="4282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70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83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Guanjue Xiang</dc:creator>
  <cp:lastModifiedBy>Guanjue Xiang</cp:lastModifiedBy>
  <cp:revision>3</cp:revision>
  <dcterms:created xsi:type="dcterms:W3CDTF">2023-02-20T17:17:52Z</dcterms:created>
  <dcterms:modified xsi:type="dcterms:W3CDTF">2023-02-20T17:49:07Z</dcterms:modified>
</cp:coreProperties>
</file>