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5"/>
  </p:notesMasterIdLst>
  <p:sldIdLst>
    <p:sldId id="280" r:id="rId4"/>
    <p:sldId id="293" r:id="rId6"/>
    <p:sldId id="327" r:id="rId7"/>
    <p:sldId id="310" r:id="rId8"/>
    <p:sldId id="282" r:id="rId9"/>
    <p:sldId id="261" r:id="rId10"/>
    <p:sldId id="296" r:id="rId11"/>
    <p:sldId id="284" r:id="rId12"/>
    <p:sldId id="297" r:id="rId13"/>
    <p:sldId id="285" r:id="rId14"/>
    <p:sldId id="298" r:id="rId15"/>
    <p:sldId id="286" r:id="rId16"/>
    <p:sldId id="299" r:id="rId17"/>
    <p:sldId id="287" r:id="rId18"/>
    <p:sldId id="345" r:id="rId19"/>
    <p:sldId id="266" r:id="rId20"/>
    <p:sldId id="262" r:id="rId21"/>
    <p:sldId id="300" r:id="rId22"/>
    <p:sldId id="294" r:id="rId23"/>
    <p:sldId id="295" r:id="rId24"/>
    <p:sldId id="30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6" autoAdjust="0"/>
    <p:restoredTop sz="93602"/>
  </p:normalViewPr>
  <p:slideViewPr>
    <p:cSldViewPr snapToGrid="0" snapToObjects="1">
      <p:cViewPr varScale="1">
        <p:scale>
          <a:sx n="80" d="100"/>
          <a:sy n="80" d="100"/>
        </p:scale>
        <p:origin x="72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9E48F-FB83-4413-A27B-60E6B7DFCC3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5DCA-F7DA-4348-A7B2-EBF7E58CC17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microsoft.com/office/2007/relationships/hdphoto" Target="../media/image10.wdp"/><Relationship Id="rId4" Type="http://schemas.openxmlformats.org/officeDocument/2006/relationships/image" Target="../media/image9.png"/><Relationship Id="rId3" Type="http://schemas.openxmlformats.org/officeDocument/2006/relationships/hyperlink" Target="http://www.officeplus.cn/Template/Home.shtml" TargetMode="External"/><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microsoft.com/office/2007/relationships/hdphoto" Target="../media/image10.wdp"/><Relationship Id="rId6" Type="http://schemas.openxmlformats.org/officeDocument/2006/relationships/image" Target="../media/image9.png"/><Relationship Id="rId5" Type="http://schemas.openxmlformats.org/officeDocument/2006/relationships/hyperlink" Target="http://www.officeplus.cn/Template/Home.shtml" TargetMode="External"/><Relationship Id="rId4" Type="http://schemas.openxmlformats.org/officeDocument/2006/relationships/image" Target="../media/image13.png"/><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英文 </a:t>
            </a:r>
            <a:r>
              <a:rPr kumimoji="0" lang="is-I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Microsoft YaHei</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zh-CN" altLang="en-US" dirty="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zh-CN" altLang="en-US" dirty="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zh-CN" altLang="en-US" dirty="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zh-CN" altLang="en-US" dirty="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a:fillRect/>
          </a:stretch>
        </p:blipFill>
        <p:spPr>
          <a:xfrm>
            <a:off x="8015258" y="-12700"/>
            <a:ext cx="4189442" cy="6858000"/>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0" y="-12700"/>
            <a:ext cx="4189442" cy="6858000"/>
          </a:xfrm>
          <a:prstGeom prst="rect">
            <a:avLst/>
          </a:prstGeom>
        </p:spPr>
      </p:pic>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0"/>
            <a:ext cx="4452788" cy="6862813"/>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hyperlink" Target="https://www.crx4chrome.com/crx/39922/" TargetMode="External"/><Relationship Id="rId1" Type="http://schemas.openxmlformats.org/officeDocument/2006/relationships/hyperlink" Target="https://www.google.cn/intl/zh-CN/chrom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blog.csdn.net/weixin_50549897/article/details/119058003"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hyperlink" Target="https://www.imooc.com/" TargetMode="External"/><Relationship Id="rId4" Type="http://schemas.openxmlformats.org/officeDocument/2006/relationships/hyperlink" Target="https://www.w3cplus.com/" TargetMode="External"/><Relationship Id="rId3" Type="http://schemas.openxmlformats.org/officeDocument/2006/relationships/hyperlink" Target="https://www.liaoxuefeng.com/" TargetMode="External"/><Relationship Id="rId2" Type="http://schemas.openxmlformats.org/officeDocument/2006/relationships/hyperlink" Target="https://www.runoob.com/" TargetMode="External"/><Relationship Id="rId1" Type="http://schemas.openxmlformats.org/officeDocument/2006/relationships/hyperlink" Target="https://www.w3school.com.c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0xffff.o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Segoe UI" panose="020B0502040204020203"/>
                <a:ea typeface="微软雅黑" panose="020B0503020204020204" pitchFamily="34" charset="-122"/>
              </a:rPr>
              <a:t>塔内网络部 第一次培训</a:t>
            </a:r>
            <a:endParaRPr lang="en-US" altLang="zh-CN" dirty="0">
              <a:latin typeface="Segoe UI" panose="020B0502040204020203"/>
              <a:ea typeface="微软雅黑" panose="020B0503020204020204" pitchFamily="34" charset="-122"/>
            </a:endParaRPr>
          </a:p>
          <a:p>
            <a:r>
              <a:rPr lang="en-US" altLang="zh-CN" dirty="0">
                <a:latin typeface="Segoe UI" panose="020B0502040204020203"/>
                <a:ea typeface="微软雅黑" panose="020B0503020204020204" pitchFamily="34" charset="-122"/>
              </a:rPr>
              <a:t>2021.10.16</a:t>
            </a:r>
            <a:endParaRPr lang="en-US" altLang="zh-CN" dirty="0">
              <a:latin typeface="Segoe UI" panose="020B0502040204020203"/>
              <a:ea typeface="微软雅黑" panose="020B0503020204020204" pitchFamily="34" charset="-122"/>
            </a:endParaRPr>
          </a:p>
        </p:txBody>
      </p:sp>
      <p:sp>
        <p:nvSpPr>
          <p:cNvPr id="6" name="文本占位符 5"/>
          <p:cNvSpPr>
            <a:spLocks noGrp="1"/>
          </p:cNvSpPr>
          <p:nvPr>
            <p:ph type="body" sz="quarter" idx="14"/>
          </p:nvPr>
        </p:nvSpPr>
        <p:spPr/>
        <p:txBody>
          <a:bodyPr/>
          <a:lstStyle/>
          <a:p>
            <a:r>
              <a:rPr lang="zh-CN" altLang="en-US" dirty="0">
                <a:solidFill>
                  <a:srgbClr val="000000"/>
                </a:solidFill>
                <a:latin typeface="Segoe UI" panose="020B0502040204020203"/>
                <a:ea typeface="微软雅黑" panose="020B0503020204020204" pitchFamily="34" charset="-122"/>
              </a:rPr>
              <a:t>塔内计算机协会 网络部</a:t>
            </a:r>
            <a:endParaRPr lang="zh-CN" altLang="en-US" dirty="0">
              <a:solidFill>
                <a:srgbClr val="000000"/>
              </a:solidFill>
              <a:latin typeface="Segoe UI" panose="020B0502040204020203"/>
              <a:ea typeface="微软雅黑" panose="020B0503020204020204" pitchFamily="34" charset="-122"/>
            </a:endParaRPr>
          </a:p>
        </p:txBody>
      </p:sp>
      <p:sp>
        <p:nvSpPr>
          <p:cNvPr id="3" name="文本框 2"/>
          <p:cNvSpPr txBox="1"/>
          <p:nvPr/>
        </p:nvSpPr>
        <p:spPr>
          <a:xfrm>
            <a:off x="4178299" y="4621721"/>
            <a:ext cx="4924425" cy="597921"/>
          </a:xfrm>
          <a:prstGeom prst="rect">
            <a:avLst/>
          </a:prstGeom>
          <a:noFill/>
        </p:spPr>
        <p:txBody>
          <a:bodyPr wrap="square" rtlCol="0">
            <a:spAutoFit/>
          </a:bodyPr>
          <a:lstStyle/>
          <a:p>
            <a:pPr>
              <a:lnSpc>
                <a:spcPct val="130000"/>
              </a:lnSpc>
              <a:spcBef>
                <a:spcPts val="600"/>
              </a:spcBef>
            </a:pPr>
            <a:r>
              <a:rPr lang="zh-CN" altLang="en-US" sz="2800" kern="0" dirty="0">
                <a:latin typeface="微软雅黑" panose="020B0503020204020204" pitchFamily="34" charset="-122"/>
                <a:ea typeface="微软雅黑" panose="020B0503020204020204" pitchFamily="34" charset="-122"/>
                <a:cs typeface="+mn-ea"/>
                <a:sym typeface="+mn-lt"/>
              </a:rPr>
              <a:t>      主讲人　关竣佑</a:t>
            </a:r>
            <a:endParaRPr lang="zh-CN" altLang="en-US" sz="28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panose="020B0502040204020203"/>
                <a:ea typeface="微软雅黑" panose="020B0503020204020204" pitchFamily="34" charset="-122"/>
              </a:rPr>
              <a:t>塔内计算机协会 网络部</a:t>
            </a:r>
            <a:endParaRPr lang="zh-CN" altLang="en-US" dirty="0">
              <a:solidFill>
                <a:srgbClr val="000000"/>
              </a:solidFill>
              <a:latin typeface="Segoe UI" panose="020B0502040204020203"/>
              <a:ea typeface="微软雅黑" panose="020B0503020204020204" pitchFamily="34" charset="-122"/>
            </a:endParaRPr>
          </a:p>
        </p:txBody>
      </p:sp>
      <p:sp>
        <p:nvSpPr>
          <p:cNvPr id="3" name="文本占位符 2"/>
          <p:cNvSpPr>
            <a:spLocks noGrp="1"/>
          </p:cNvSpPr>
          <p:nvPr>
            <p:ph type="body" sz="quarter" idx="11"/>
          </p:nvPr>
        </p:nvSpPr>
        <p:spPr/>
        <p:txBody>
          <a:bodyPr/>
          <a:lstStyle/>
          <a:p>
            <a:r>
              <a:rPr kumimoji="1" lang="zh-CN" altLang="en-US" dirty="0"/>
              <a:t>科学上网</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7" name="矩形 6"/>
          <p:cNvSpPr/>
          <p:nvPr/>
        </p:nvSpPr>
        <p:spPr>
          <a:xfrm>
            <a:off x="4889817" y="4381144"/>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56944" y="1414215"/>
            <a:ext cx="10277475" cy="4799965"/>
          </a:xfrm>
          <a:prstGeom prst="rect">
            <a:avLst/>
          </a:prstGeom>
          <a:noFill/>
        </p:spPr>
        <p:txBody>
          <a:bodyPr wrap="square">
            <a:spAutoFit/>
          </a:bodyPr>
          <a:lstStyle/>
          <a:p>
            <a:pPr marL="342900" indent="-342900">
              <a:buAutoNum type="arabicPeriod"/>
            </a:pPr>
            <a:r>
              <a:rPr lang="zh-CN" altLang="en-US" dirty="0"/>
              <a:t>下载并安装 谷歌浏览器</a:t>
            </a:r>
            <a:r>
              <a:rPr lang="en-US" altLang="zh-CN" dirty="0">
                <a:hlinkClick r:id="rId1"/>
              </a:rPr>
              <a:t>https://www.google.cn/intl/zh-CN/chrome/</a:t>
            </a: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r>
              <a:rPr lang="en-US" altLang="zh-CN" dirty="0"/>
              <a:t>http://googlehelper.net/    </a:t>
            </a:r>
            <a:r>
              <a:rPr lang="zh-CN" altLang="en-US" dirty="0"/>
              <a:t>复制这个网站到谷歌的的搜索栏，回车</a:t>
            </a: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r>
              <a:rPr lang="zh-CN" altLang="en-US" dirty="0"/>
              <a:t>下载好后，点击浏览器右上角的 “三个点”，找到  更多工具 </a:t>
            </a:r>
            <a:r>
              <a:rPr lang="en-US" altLang="zh-CN" dirty="0"/>
              <a:t>———</a:t>
            </a:r>
            <a:r>
              <a:rPr lang="zh-CN" altLang="en-US" dirty="0"/>
              <a:t>扩展程序 ，在打开右上角的</a:t>
            </a:r>
            <a:r>
              <a:rPr lang="zh-CN" altLang="en-US" b="1" dirty="0"/>
              <a:t>开发者模式</a:t>
            </a:r>
            <a:endParaRPr lang="en-US" altLang="zh-CN" b="1" dirty="0"/>
          </a:p>
          <a:p>
            <a:pPr marL="342900" indent="-342900">
              <a:buAutoNum type="arabicPeriod"/>
            </a:pPr>
            <a:endParaRPr lang="en-US" altLang="zh-CN" b="1" dirty="0"/>
          </a:p>
          <a:p>
            <a:pPr marL="342900" indent="-342900">
              <a:buAutoNum type="arabicPeriod"/>
            </a:pPr>
            <a:endParaRPr lang="en-US" altLang="zh-CN" b="1" dirty="0"/>
          </a:p>
          <a:p>
            <a:pPr marL="342900" indent="-342900">
              <a:buAutoNum type="arabicPeriod"/>
            </a:pPr>
            <a:r>
              <a:rPr lang="zh-CN" altLang="en-US" dirty="0"/>
              <a:t>打开后，可以尝试把刚刚文件夹下载的安装包里面文件</a:t>
            </a:r>
            <a:r>
              <a:rPr lang="zh-CN" altLang="en-US" b="1" dirty="0"/>
              <a:t>以 “ </a:t>
            </a:r>
            <a:r>
              <a:rPr lang="en-US" altLang="zh-CN" b="1" dirty="0"/>
              <a:t>.</a:t>
            </a:r>
            <a:r>
              <a:rPr lang="en-US" altLang="zh-CN" b="1" dirty="0" err="1"/>
              <a:t>crx</a:t>
            </a:r>
            <a:r>
              <a:rPr lang="en-US" altLang="zh-CN" b="1" dirty="0"/>
              <a:t> ”</a:t>
            </a:r>
            <a:r>
              <a:rPr lang="zh-CN" altLang="en-US" b="1" dirty="0"/>
              <a:t>结尾的文件</a:t>
            </a:r>
            <a:r>
              <a:rPr lang="zh-CN" altLang="en-US" u="sng" dirty="0"/>
              <a:t>拖拽</a:t>
            </a:r>
            <a:r>
              <a:rPr lang="zh-CN" altLang="en-US" dirty="0"/>
              <a:t>至刚刚那个拓展程序的页面（如果不可以，就将压缩包解压之后再尝试，或者点击左上角“加载已解压的程序”）</a:t>
            </a:r>
            <a:endParaRPr lang="en-US" altLang="zh-CN" dirty="0"/>
          </a:p>
          <a:p>
            <a:pPr marL="342900" indent="-342900">
              <a:buAutoNum type="arabicPeriod"/>
            </a:pPr>
            <a:endParaRPr lang="en-US" altLang="zh-CN" dirty="0"/>
          </a:p>
          <a:p>
            <a:pPr marL="342900" indent="-342900">
              <a:buAutoNum type="arabicPeriod"/>
            </a:pPr>
            <a:r>
              <a:rPr lang="zh-CN" altLang="en-US" dirty="0"/>
              <a:t>安装好第一个插件后，</a:t>
            </a:r>
            <a:r>
              <a:rPr lang="en-US" altLang="zh-CN" dirty="0"/>
              <a:t> </a:t>
            </a:r>
            <a:r>
              <a:rPr lang="en-US" altLang="zh-CN" dirty="0">
                <a:hlinkClick r:id="rId2"/>
              </a:rPr>
              <a:t>https://www.crx4chrome.com/crx/39922/</a:t>
            </a:r>
            <a:r>
              <a:rPr lang="zh-CN" altLang="en-US" dirty="0"/>
              <a:t>复制这个网址到搜索栏</a:t>
            </a:r>
            <a:endParaRPr lang="zh-CN" altLang="en-US" dirty="0"/>
          </a:p>
          <a:p>
            <a:pPr indent="0">
              <a:buNone/>
            </a:pPr>
            <a:endParaRPr lang="zh-CN" altLang="en-US" dirty="0"/>
          </a:p>
          <a:p>
            <a:pPr indent="0">
              <a:buNone/>
            </a:pPr>
            <a:r>
              <a:rPr lang="zh-CN" altLang="en-US" dirty="0"/>
              <a:t>如果上述方法不行就在</a:t>
            </a:r>
            <a:r>
              <a:rPr lang="en-US" altLang="zh-CN" dirty="0"/>
              <a:t>edge</a:t>
            </a:r>
            <a:r>
              <a:rPr lang="zh-CN" altLang="en-US" dirty="0"/>
              <a:t>浏览器的商店中搜索</a:t>
            </a:r>
            <a:r>
              <a:rPr lang="en-US" altLang="zh-CN" dirty="0"/>
              <a:t>Hoxx</a:t>
            </a:r>
            <a:r>
              <a:rPr lang="zh-CN" altLang="en-US" dirty="0"/>
              <a:t>安装就行</a:t>
            </a:r>
            <a:r>
              <a:rPr lang="zh-CN" altLang="en-US" dirty="0"/>
              <a:t>了</a:t>
            </a:r>
            <a:endParaRPr lang="zh-CN" altLang="en-US" dirty="0"/>
          </a:p>
        </p:txBody>
      </p:sp>
      <p:sp>
        <p:nvSpPr>
          <p:cNvPr id="7" name="文本框 6"/>
          <p:cNvSpPr txBox="1"/>
          <p:nvPr/>
        </p:nvSpPr>
        <p:spPr>
          <a:xfrm>
            <a:off x="1076325" y="409575"/>
            <a:ext cx="10277475" cy="854401"/>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默认大家已经在前期准备中完成，此处不再赘述</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确保能翻墙访问谷歌搜索引擎，</a:t>
            </a:r>
            <a:r>
              <a:rPr lang="en-US" altLang="zh-CN" kern="0" dirty="0">
                <a:latin typeface="微软雅黑" panose="020B0503020204020204" pitchFamily="34" charset="-122"/>
                <a:ea typeface="微软雅黑" panose="020B0503020204020204" pitchFamily="34" charset="-122"/>
                <a:cs typeface="+mn-ea"/>
                <a:sym typeface="+mn-lt"/>
              </a:rPr>
              <a:t>GitHub</a:t>
            </a:r>
            <a:r>
              <a:rPr lang="zh-CN" altLang="en-US" kern="0" dirty="0">
                <a:latin typeface="微软雅黑" panose="020B0503020204020204" pitchFamily="34" charset="-122"/>
                <a:ea typeface="微软雅黑" panose="020B0503020204020204" pitchFamily="34" charset="-122"/>
                <a:cs typeface="+mn-ea"/>
                <a:sym typeface="+mn-lt"/>
              </a:rPr>
              <a:t>等</a:t>
            </a:r>
            <a:endParaRPr lang="zh-CN" altLang="en-US"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panose="020B0502040204020203"/>
                <a:ea typeface="微软雅黑" panose="020B0503020204020204" pitchFamily="34" charset="-122"/>
              </a:rPr>
              <a:t>塔内计算机协会 网络部</a:t>
            </a:r>
            <a:endParaRPr lang="zh-CN" altLang="en-US" dirty="0">
              <a:solidFill>
                <a:srgbClr val="000000"/>
              </a:solidFill>
              <a:latin typeface="Segoe UI" panose="020B0502040204020203"/>
              <a:ea typeface="微软雅黑" panose="020B0503020204020204" pitchFamily="34" charset="-122"/>
            </a:endParaRPr>
          </a:p>
        </p:txBody>
      </p:sp>
      <p:sp>
        <p:nvSpPr>
          <p:cNvPr id="3" name="文本占位符 2"/>
          <p:cNvSpPr>
            <a:spLocks noGrp="1"/>
          </p:cNvSpPr>
          <p:nvPr>
            <p:ph type="body" sz="quarter" idx="11"/>
          </p:nvPr>
        </p:nvSpPr>
        <p:spPr/>
        <p:txBody>
          <a:bodyPr/>
          <a:lstStyle/>
          <a:p>
            <a:r>
              <a:rPr kumimoji="1" lang="en-US" altLang="zh-CN" dirty="0"/>
              <a:t>GitHub</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FOUR</a:t>
            </a:r>
            <a:endParaRPr kumimoji="1" lang="zh-CN" altLang="en-US" dirty="0"/>
          </a:p>
        </p:txBody>
      </p:sp>
      <p:sp>
        <p:nvSpPr>
          <p:cNvPr id="7" name="矩形 6"/>
          <p:cNvSpPr/>
          <p:nvPr/>
        </p:nvSpPr>
        <p:spPr>
          <a:xfrm>
            <a:off x="4889817" y="4381144"/>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57225" y="495300"/>
            <a:ext cx="11010900" cy="5690870"/>
          </a:xfrm>
          <a:prstGeom prst="rect">
            <a:avLst/>
          </a:prstGeom>
          <a:noFill/>
        </p:spPr>
        <p:txBody>
          <a:bodyPr wrap="square" rtlCol="0">
            <a:spAutoFit/>
          </a:bodyPr>
          <a:lstStyle/>
          <a:p>
            <a:pPr>
              <a:lnSpc>
                <a:spcPct val="130000"/>
              </a:lnSpc>
              <a:spcBef>
                <a:spcPts val="600"/>
              </a:spcBef>
            </a:pPr>
            <a:r>
              <a:rPr lang="en-US" altLang="zh-CN" kern="0" dirty="0">
                <a:latin typeface="微软雅黑" panose="020B0503020204020204" pitchFamily="34" charset="-122"/>
                <a:ea typeface="微软雅黑" panose="020B0503020204020204" pitchFamily="34" charset="-122"/>
                <a:cs typeface="+mn-ea"/>
                <a:sym typeface="+mn-lt"/>
              </a:rPr>
              <a:t>GitHub</a:t>
            </a:r>
            <a:r>
              <a:rPr lang="zh-CN" altLang="en-US" kern="0" dirty="0">
                <a:latin typeface="微软雅黑" panose="020B0503020204020204" pitchFamily="34" charset="-122"/>
                <a:ea typeface="微软雅黑" panose="020B0503020204020204" pitchFamily="34" charset="-122"/>
                <a:cs typeface="+mn-ea"/>
                <a:sym typeface="+mn-lt"/>
              </a:rPr>
              <a:t>是一个著名的代码托管平台，此处默认大家已经在前期准备时注册了</a:t>
            </a:r>
            <a:r>
              <a:rPr lang="en-US" altLang="zh-CN" kern="0" dirty="0">
                <a:latin typeface="微软雅黑" panose="020B0503020204020204" pitchFamily="34" charset="-122"/>
                <a:ea typeface="微软雅黑" panose="020B0503020204020204" pitchFamily="34" charset="-122"/>
                <a:cs typeface="+mn-ea"/>
                <a:sym typeface="+mn-lt"/>
              </a:rPr>
              <a:t>GitHub</a:t>
            </a:r>
            <a:r>
              <a:rPr lang="zh-CN" altLang="en-US" kern="0" dirty="0">
                <a:latin typeface="微软雅黑" panose="020B0503020204020204" pitchFamily="34" charset="-122"/>
                <a:ea typeface="微软雅黑" panose="020B0503020204020204" pitchFamily="34" charset="-122"/>
                <a:cs typeface="+mn-ea"/>
                <a:sym typeface="+mn-lt"/>
              </a:rPr>
              <a:t>账号</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访问</a:t>
            </a:r>
            <a:r>
              <a:rPr lang="en-US" altLang="zh-CN" kern="0" dirty="0">
                <a:latin typeface="微软雅黑" panose="020B0503020204020204" pitchFamily="34" charset="-122"/>
                <a:ea typeface="微软雅黑" panose="020B0503020204020204" pitchFamily="34" charset="-122"/>
                <a:cs typeface="+mn-ea"/>
                <a:sym typeface="+mn-lt"/>
              </a:rPr>
              <a:t>GitHub</a:t>
            </a:r>
            <a:r>
              <a:rPr lang="zh-CN" altLang="en-US" kern="0" dirty="0">
                <a:latin typeface="微软雅黑" panose="020B0503020204020204" pitchFamily="34" charset="-122"/>
                <a:ea typeface="微软雅黑" panose="020B0503020204020204" pitchFamily="34" charset="-122"/>
                <a:cs typeface="+mn-ea"/>
                <a:sym typeface="+mn-lt"/>
              </a:rPr>
              <a:t>要用科学上网，否则国内访问很慢</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网络部的所有代码及小程序项目均</a:t>
            </a:r>
            <a:r>
              <a:rPr lang="zh-CN" altLang="en-US" b="1" kern="0" dirty="0">
                <a:latin typeface="微软雅黑" panose="020B0503020204020204" pitchFamily="34" charset="-122"/>
                <a:ea typeface="微软雅黑" panose="020B0503020204020204" pitchFamily="34" charset="-122"/>
                <a:cs typeface="+mn-ea"/>
                <a:sym typeface="+mn-lt"/>
              </a:rPr>
              <a:t>使用个人的</a:t>
            </a:r>
            <a:r>
              <a:rPr lang="en-US" altLang="zh-CN" b="1" kern="0" dirty="0">
                <a:latin typeface="微软雅黑" panose="020B0503020204020204" pitchFamily="34" charset="-122"/>
                <a:ea typeface="微软雅黑" panose="020B0503020204020204" pitchFamily="34" charset="-122"/>
                <a:cs typeface="+mn-ea"/>
                <a:sym typeface="+mn-lt"/>
              </a:rPr>
              <a:t>GitHub</a:t>
            </a:r>
            <a:r>
              <a:rPr lang="zh-CN" altLang="en-US" b="1" kern="0" dirty="0">
                <a:latin typeface="微软雅黑" panose="020B0503020204020204" pitchFamily="34" charset="-122"/>
                <a:ea typeface="微软雅黑" panose="020B0503020204020204" pitchFamily="34" charset="-122"/>
                <a:cs typeface="+mn-ea"/>
                <a:sym typeface="+mn-lt"/>
              </a:rPr>
              <a:t>仓库提交</a:t>
            </a:r>
            <a:endParaRPr lang="en-US" altLang="zh-CN"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因此务必掌握</a:t>
            </a:r>
            <a:r>
              <a:rPr lang="en-US" altLang="zh-CN" kern="0" dirty="0">
                <a:latin typeface="微软雅黑" panose="020B0503020204020204" pitchFamily="34" charset="-122"/>
                <a:ea typeface="微软雅黑" panose="020B0503020204020204" pitchFamily="34" charset="-122"/>
                <a:cs typeface="+mn-ea"/>
                <a:sym typeface="+mn-lt"/>
              </a:rPr>
              <a:t>GitHub</a:t>
            </a:r>
            <a:r>
              <a:rPr lang="zh-CN" altLang="en-US" kern="0" dirty="0">
                <a:latin typeface="微软雅黑" panose="020B0503020204020204" pitchFamily="34" charset="-122"/>
                <a:ea typeface="微软雅黑" panose="020B0503020204020204" pitchFamily="34" charset="-122"/>
                <a:cs typeface="+mn-ea"/>
                <a:sym typeface="+mn-lt"/>
              </a:rPr>
              <a:t>仓库创建于代码提交</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可以参考我的这篇博客</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kern="0" dirty="0">
                <a:latin typeface="微软雅黑" panose="020B0503020204020204" pitchFamily="34" charset="-122"/>
                <a:ea typeface="微软雅黑" panose="020B0503020204020204" pitchFamily="34" charset="-122"/>
                <a:cs typeface="+mn-ea"/>
                <a:sym typeface="+mn-lt"/>
                <a:hlinkClick r:id="rId1"/>
              </a:rPr>
              <a:t>https://blog.csdn.net/weixin_50549897/article/details/119058003</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默认完成了的前期准备：电脑</a:t>
            </a:r>
            <a:r>
              <a:rPr lang="en-US" altLang="zh-CN" kern="0" dirty="0">
                <a:latin typeface="微软雅黑" panose="020B0503020204020204" pitchFamily="34" charset="-122"/>
                <a:ea typeface="微软雅黑" panose="020B0503020204020204" pitchFamily="34" charset="-122"/>
                <a:cs typeface="+mn-ea"/>
                <a:sym typeface="+mn-lt"/>
              </a:rPr>
              <a:t>git</a:t>
            </a:r>
            <a:r>
              <a:rPr lang="zh-CN" altLang="en-US" kern="0" dirty="0">
                <a:latin typeface="微软雅黑" panose="020B0503020204020204" pitchFamily="34" charset="-122"/>
                <a:ea typeface="微软雅黑" panose="020B0503020204020204" pitchFamily="34" charset="-122"/>
                <a:cs typeface="+mn-ea"/>
                <a:sym typeface="+mn-lt"/>
              </a:rPr>
              <a:t>账号于</a:t>
            </a:r>
            <a:r>
              <a:rPr lang="en-US" altLang="zh-CN" kern="0" dirty="0">
                <a:latin typeface="微软雅黑" panose="020B0503020204020204" pitchFamily="34" charset="-122"/>
                <a:ea typeface="微软雅黑" panose="020B0503020204020204" pitchFamily="34" charset="-122"/>
                <a:cs typeface="+mn-ea"/>
                <a:sym typeface="+mn-lt"/>
              </a:rPr>
              <a:t>GitHub</a:t>
            </a:r>
            <a:r>
              <a:rPr lang="zh-CN" altLang="en-US" kern="0" dirty="0">
                <a:latin typeface="微软雅黑" panose="020B0503020204020204" pitchFamily="34" charset="-122"/>
                <a:ea typeface="微软雅黑" panose="020B0503020204020204" pitchFamily="34" charset="-122"/>
                <a:cs typeface="+mn-ea"/>
                <a:sym typeface="+mn-lt"/>
              </a:rPr>
              <a:t>账号的绑定</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我将演示一遍后续</a:t>
            </a:r>
            <a:r>
              <a:rPr lang="zh-CN" altLang="en-US" kern="0" dirty="0">
                <a:latin typeface="微软雅黑" panose="020B0503020204020204" pitchFamily="34" charset="-122"/>
                <a:ea typeface="微软雅黑" panose="020B0503020204020204" pitchFamily="34" charset="-122"/>
                <a:cs typeface="+mn-ea"/>
                <a:sym typeface="+mn-lt"/>
              </a:rPr>
              <a:t>的基本操作</a:t>
            </a:r>
            <a:endParaRPr lang="zh-CN" altLang="en-US"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这是个帮助初学者成功参与开源项目的</a:t>
            </a:r>
            <a:r>
              <a:rPr lang="en-US" altLang="zh-CN" kern="0" dirty="0">
                <a:latin typeface="微软雅黑" panose="020B0503020204020204" pitchFamily="34" charset="-122"/>
                <a:ea typeface="微软雅黑" panose="020B0503020204020204" pitchFamily="34" charset="-122"/>
                <a:cs typeface="+mn-ea"/>
                <a:sym typeface="+mn-lt"/>
              </a:rPr>
              <a:t>GitHub</a:t>
            </a:r>
            <a:r>
              <a:rPr lang="zh-CN" altLang="en-US" kern="0" dirty="0">
                <a:latin typeface="微软雅黑" panose="020B0503020204020204" pitchFamily="34" charset="-122"/>
                <a:ea typeface="微软雅黑" panose="020B0503020204020204" pitchFamily="34" charset="-122"/>
                <a:cs typeface="+mn-ea"/>
                <a:sym typeface="+mn-lt"/>
              </a:rPr>
              <a:t>项目，体验开源的</a:t>
            </a:r>
            <a:r>
              <a:rPr lang="zh-CN" altLang="en-US" kern="0" dirty="0">
                <a:latin typeface="微软雅黑" panose="020B0503020204020204" pitchFamily="34" charset="-122"/>
                <a:ea typeface="微软雅黑" panose="020B0503020204020204" pitchFamily="34" charset="-122"/>
                <a:cs typeface="+mn-ea"/>
                <a:sym typeface="+mn-lt"/>
              </a:rPr>
              <a:t>乐趣</a:t>
            </a:r>
            <a:endParaRPr lang="zh-CN" altLang="en-US"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https://github.com/firstcontributions/first-contributions</a:t>
            </a:r>
            <a:endParaRPr lang="zh-CN" altLang="en-US"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panose="020B0502040204020203"/>
                <a:ea typeface="微软雅黑" panose="020B0503020204020204" pitchFamily="34" charset="-122"/>
              </a:rPr>
              <a:t>塔内计算机协会 网络部</a:t>
            </a:r>
            <a:endParaRPr lang="zh-CN" altLang="en-US" dirty="0">
              <a:solidFill>
                <a:srgbClr val="000000"/>
              </a:solidFill>
              <a:latin typeface="Segoe UI" panose="020B0502040204020203"/>
              <a:ea typeface="微软雅黑" panose="020B0503020204020204" pitchFamily="34" charset="-122"/>
            </a:endParaRPr>
          </a:p>
        </p:txBody>
      </p:sp>
      <p:sp>
        <p:nvSpPr>
          <p:cNvPr id="3" name="文本占位符 2"/>
          <p:cNvSpPr>
            <a:spLocks noGrp="1"/>
          </p:cNvSpPr>
          <p:nvPr>
            <p:ph type="body" sz="quarter" idx="11"/>
          </p:nvPr>
        </p:nvSpPr>
        <p:spPr/>
        <p:txBody>
          <a:bodyPr/>
          <a:lstStyle/>
          <a:p>
            <a:r>
              <a:rPr kumimoji="1" lang="zh-CN" altLang="en-US" dirty="0"/>
              <a:t>微信小程序</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FIVE</a:t>
            </a:r>
            <a:endParaRPr kumimoji="1" lang="zh-CN" altLang="en-US" dirty="0"/>
          </a:p>
        </p:txBody>
      </p:sp>
      <p:sp>
        <p:nvSpPr>
          <p:cNvPr id="7" name="矩形 6"/>
          <p:cNvSpPr/>
          <p:nvPr/>
        </p:nvSpPr>
        <p:spPr>
          <a:xfrm>
            <a:off x="4889817" y="4381144"/>
            <a:ext cx="2412366" cy="113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小程序定义</a:t>
            </a:r>
            <a:endParaRPr kumimoji="1" lang="zh-CN" altLang="en-US" dirty="0"/>
          </a:p>
        </p:txBody>
      </p:sp>
      <p:sp>
        <p:nvSpPr>
          <p:cNvPr id="5" name="矩形 4"/>
          <p:cNvSpPr/>
          <p:nvPr/>
        </p:nvSpPr>
        <p:spPr>
          <a:xfrm>
            <a:off x="1848485" y="608965"/>
            <a:ext cx="7828915" cy="1050925"/>
          </a:xfrm>
          <a:prstGeom prst="rect">
            <a:avLst/>
          </a:prstGeom>
        </p:spPr>
        <p:txBody>
          <a:bodyPr wrap="square">
            <a:spAutoFit/>
          </a:bodyPr>
          <a:lstStyle/>
          <a:p>
            <a:pPr>
              <a:lnSpc>
                <a:spcPct val="130000"/>
              </a:lnSpc>
            </a:pPr>
            <a:endParaRPr lang="en-US" altLang="zh-CN" sz="1600" dirty="0">
              <a:solidFill>
                <a:srgbClr val="FFFFFF">
                  <a:lumMod val="50000"/>
                </a:srgbClr>
              </a:solidFill>
              <a:latin typeface="微软雅黑" panose="020B0503020204020204" pitchFamily="34" charset="-122"/>
              <a:ea typeface="微软雅黑" panose="020B0503020204020204" pitchFamily="34" charset="-122"/>
            </a:endParaRPr>
          </a:p>
          <a:p>
            <a:pPr>
              <a:lnSpc>
                <a:spcPct val="130000"/>
              </a:lnSpc>
            </a:pPr>
            <a:endParaRPr lang="en-US" altLang="zh-CN" sz="1600" dirty="0">
              <a:solidFill>
                <a:srgbClr val="FFFFFF">
                  <a:lumMod val="50000"/>
                </a:srgbClr>
              </a:solidFill>
              <a:latin typeface="微软雅黑" panose="020B0503020204020204" pitchFamily="34" charset="-122"/>
              <a:ea typeface="微软雅黑" panose="020B0503020204020204" pitchFamily="34" charset="-122"/>
            </a:endParaRPr>
          </a:p>
          <a:p>
            <a:pPr>
              <a:lnSpc>
                <a:spcPct val="130000"/>
              </a:lnSpc>
            </a:pPr>
            <a:endParaRPr lang="zh-CN" altLang="en-US" sz="1600" dirty="0">
              <a:solidFill>
                <a:srgbClr val="FFFFFF">
                  <a:lumMod val="50000"/>
                </a:srgb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55930" y="967740"/>
            <a:ext cx="11431270" cy="5390515"/>
          </a:xfrm>
          <a:prstGeom prst="rect">
            <a:avLst/>
          </a:prstGeom>
          <a:noFill/>
        </p:spPr>
        <p:txBody>
          <a:bodyPr wrap="square" rtlCol="0">
            <a:spAutoFit/>
          </a:bodyPr>
          <a:p>
            <a:pPr>
              <a:lnSpc>
                <a:spcPct val="130000"/>
              </a:lnSpc>
              <a:spcBef>
                <a:spcPts val="600"/>
              </a:spcBef>
            </a:pPr>
            <a:r>
              <a:rPr lang="en-US" altLang="zh-CN" b="1" kern="0" dirty="0">
                <a:latin typeface="微软雅黑" panose="020B0503020204020204" pitchFamily="34" charset="-122"/>
                <a:ea typeface="微软雅黑" panose="020B0503020204020204" pitchFamily="34" charset="-122"/>
                <a:cs typeface="+mn-ea"/>
                <a:sym typeface="+mn-lt"/>
              </a:rPr>
              <a:t>	</a:t>
            </a:r>
            <a:r>
              <a:rPr lang="zh-CN" altLang="en-US" b="1" kern="0" dirty="0">
                <a:latin typeface="微软雅黑" panose="020B0503020204020204" pitchFamily="34" charset="-122"/>
                <a:ea typeface="微软雅黑" panose="020B0503020204020204" pitchFamily="34" charset="-122"/>
                <a:cs typeface="+mn-ea"/>
                <a:sym typeface="+mn-lt"/>
              </a:rPr>
              <a:t>2016年1⽉11⽇，微信之⽗张⼩⻰时隔多年的公开亮相，解读了微信的四⼤价值观。张⼩⻰指出， 越来越多产品通过公众号来做，因为这⾥开发、获取⽤⼾和传播成本更低。拆分出来的服务号并没 有提供更好的服务，所以微信内部正在研究新的形态，叫「微信⼩程序」 需要注意的是，之前是叫 做 应⽤号 2016年9⽉21⽇，微信⼩程序正式开启内测。在微信⽣态下，触⼿可及、⽤完即⾛的微信⼩程序引 起⼴泛关注。腾讯云正式上线微信⼩程序解决⽅案，提供⼩程序在云端服务器的技术⽅案。 2017年1⽉9⽇，微信推出的“⼩程序”正式上线。“⼩程序”是⼀种⽆需安装，即可使⽤的⼿ 机“应⽤”。不需要像往常⼀样下载App，⽤⼾在微信中“⽤完即⾛”</a:t>
            </a:r>
            <a:endParaRPr lang="zh-CN" altLang="en-US"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sz="12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1200" b="1" kern="0" dirty="0">
                <a:latin typeface="微软雅黑" panose="020B0503020204020204" pitchFamily="34" charset="-122"/>
                <a:ea typeface="微软雅黑" panose="020B0503020204020204" pitchFamily="34" charset="-122"/>
                <a:cs typeface="+mn-ea"/>
                <a:sym typeface="+mn-lt"/>
              </a:rPr>
              <a:t>。</a:t>
            </a:r>
            <a:endParaRPr lang="zh-CN" altLang="en-US" sz="12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000" b="1" kern="0" dirty="0">
                <a:latin typeface="微软雅黑" panose="020B0503020204020204" pitchFamily="34" charset="-122"/>
                <a:ea typeface="微软雅黑" panose="020B0503020204020204" pitchFamily="34" charset="-122"/>
                <a:cs typeface="+mn-ea"/>
                <a:sym typeface="+mn-lt"/>
              </a:rPr>
              <a:t>1. 微信⽉活已经达到10.82亿。其中55岁以上的⽤⼾也达到6300万 </a:t>
            </a:r>
            <a:endParaRPr lang="zh-CN" altLang="en-US" sz="20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000" b="1" kern="0" dirty="0">
                <a:latin typeface="微软雅黑" panose="020B0503020204020204" pitchFamily="34" charset="-122"/>
                <a:ea typeface="微软雅黑" panose="020B0503020204020204" pitchFamily="34" charset="-122"/>
                <a:cs typeface="+mn-ea"/>
                <a:sym typeface="+mn-lt"/>
              </a:rPr>
              <a:t>2. 信息传达数达到450亿，较去年增⻓18%;视频通话4.1亿次,增⻓100% </a:t>
            </a:r>
            <a:endParaRPr lang="zh-CN" altLang="en-US" sz="20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000" b="1" kern="0" dirty="0">
                <a:latin typeface="微软雅黑" panose="020B0503020204020204" pitchFamily="34" charset="-122"/>
                <a:ea typeface="微软雅黑" panose="020B0503020204020204" pitchFamily="34" charset="-122"/>
                <a:cs typeface="+mn-ea"/>
                <a:sym typeface="+mn-lt"/>
              </a:rPr>
              <a:t>3. ⼩程序覆盖超过200+⾏业，交易额增⻓超过6倍，服务1000亿+⼈次,创造出了5000亿+的商业价值</a:t>
            </a:r>
            <a:endParaRPr lang="zh-CN" altLang="en-US" sz="20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	</a:t>
            </a:r>
            <a:endParaRPr lang="en-US" altLang="zh-CN" sz="1200" b="1"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小程序定义</a:t>
            </a:r>
            <a:endParaRPr kumimoji="1" lang="zh-CN" altLang="en-US" dirty="0"/>
          </a:p>
        </p:txBody>
      </p:sp>
      <p:sp>
        <p:nvSpPr>
          <p:cNvPr id="3" name="矩形 2"/>
          <p:cNvSpPr/>
          <p:nvPr/>
        </p:nvSpPr>
        <p:spPr>
          <a:xfrm>
            <a:off x="4049174" y="1261144"/>
            <a:ext cx="1834156" cy="523220"/>
          </a:xfrm>
          <a:prstGeom prst="rect">
            <a:avLst/>
          </a:prstGeom>
        </p:spPr>
        <p:txBody>
          <a:bodyPr wrap="none">
            <a:spAutoFit/>
          </a:bodyPr>
          <a:lstStyle/>
          <a:p>
            <a:r>
              <a:rPr lang="en-US" altLang="zh-CN" sz="2800" b="1" dirty="0">
                <a:solidFill>
                  <a:srgbClr val="000000"/>
                </a:solidFill>
                <a:latin typeface="Segoe UI" panose="020B0502040204020203"/>
              </a:rPr>
              <a:t>mini apps</a:t>
            </a:r>
            <a:endParaRPr lang="en-US" altLang="zh-CN" sz="2800" b="1" dirty="0">
              <a:solidFill>
                <a:srgbClr val="000000"/>
              </a:solidFill>
              <a:latin typeface="Segoe UI" panose="020B0502040204020203"/>
              <a:ea typeface="微软雅黑" panose="020B0503020204020204" pitchFamily="34" charset="-122"/>
            </a:endParaRPr>
          </a:p>
        </p:txBody>
      </p:sp>
      <p:sp>
        <p:nvSpPr>
          <p:cNvPr id="4" name="矩形 3"/>
          <p:cNvSpPr/>
          <p:nvPr/>
        </p:nvSpPr>
        <p:spPr>
          <a:xfrm>
            <a:off x="4049174" y="772510"/>
            <a:ext cx="1261884" cy="523220"/>
          </a:xfrm>
          <a:prstGeom prst="rect">
            <a:avLst/>
          </a:prstGeom>
        </p:spPr>
        <p:txBody>
          <a:bodyPr wrap="none">
            <a:spAutoFit/>
          </a:bodyPr>
          <a:lstStyle/>
          <a:p>
            <a:r>
              <a:rPr lang="zh-CN" altLang="en-US" sz="2800" b="1" dirty="0">
                <a:solidFill>
                  <a:srgbClr val="000000"/>
                </a:solidFill>
                <a:latin typeface="Segoe UI" panose="020B0502040204020203"/>
                <a:ea typeface="微软雅黑" panose="020B0503020204020204" pitchFamily="34" charset="-122"/>
              </a:rPr>
              <a:t>小程序</a:t>
            </a:r>
            <a:endParaRPr lang="zh-CN" altLang="en-US" sz="2800" b="1" dirty="0">
              <a:solidFill>
                <a:srgbClr val="000000"/>
              </a:solidFill>
              <a:latin typeface="Segoe UI" panose="020B0502040204020203"/>
              <a:ea typeface="微软雅黑" panose="020B0503020204020204" pitchFamily="34" charset="-122"/>
            </a:endParaRPr>
          </a:p>
        </p:txBody>
      </p:sp>
      <p:sp>
        <p:nvSpPr>
          <p:cNvPr id="5" name="矩形 4"/>
          <p:cNvSpPr/>
          <p:nvPr/>
        </p:nvSpPr>
        <p:spPr>
          <a:xfrm>
            <a:off x="4049174" y="1973935"/>
            <a:ext cx="5628226" cy="4813625"/>
          </a:xfrm>
          <a:prstGeom prst="rect">
            <a:avLst/>
          </a:prstGeom>
        </p:spPr>
        <p:txBody>
          <a:bodyPr wrap="square">
            <a:spAutoFit/>
          </a:bodyPr>
          <a:lstStyle/>
          <a:p>
            <a:pPr>
              <a:lnSpc>
                <a:spcPct val="130000"/>
              </a:lnSpc>
            </a:pPr>
            <a:r>
              <a:rPr lang="zh-CN" altLang="en-US" sz="1600" dirty="0">
                <a:solidFill>
                  <a:srgbClr val="FFFFFF">
                    <a:lumMod val="50000"/>
                  </a:srgbClr>
                </a:solidFill>
                <a:latin typeface="微软雅黑" panose="020B0503020204020204" pitchFamily="34" charset="-122"/>
                <a:ea typeface="微软雅黑" panose="020B0503020204020204" pitchFamily="34" charset="-122"/>
              </a:rPr>
              <a:t>微信小程序是一种全新的连接用户与服务的方式，它可以在微信内被便捷地获取和传播，同时具有出色的使用体验。</a:t>
            </a:r>
            <a:endParaRPr lang="en-US" altLang="zh-CN" sz="1600" dirty="0">
              <a:solidFill>
                <a:srgbClr val="FFFFFF">
                  <a:lumMod val="50000"/>
                </a:srgbClr>
              </a:solidFill>
              <a:latin typeface="微软雅黑" panose="020B0503020204020204" pitchFamily="34" charset="-122"/>
              <a:ea typeface="微软雅黑" panose="020B0503020204020204" pitchFamily="34" charset="-122"/>
            </a:endParaRPr>
          </a:p>
          <a:p>
            <a:pPr>
              <a:lnSpc>
                <a:spcPct val="130000"/>
              </a:lnSpc>
            </a:pPr>
            <a:endParaRPr lang="en-US" altLang="zh-CN" sz="1600" dirty="0">
              <a:solidFill>
                <a:srgbClr val="FFFFFF">
                  <a:lumMod val="50000"/>
                </a:srgb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rgbClr val="FFFFFF">
                    <a:lumMod val="50000"/>
                  </a:srgbClr>
                </a:solidFill>
                <a:latin typeface="微软雅黑" panose="020B0503020204020204" pitchFamily="34" charset="-122"/>
                <a:ea typeface="微软雅黑" panose="020B0503020204020204" pitchFamily="34" charset="-122"/>
              </a:rPr>
              <a:t>小程序是一种新的开放能力，开发者可以快速地开发一个小程序。小程序可以在微信内被便捷地获取和传播，同时具有出色的使用体验。</a:t>
            </a:r>
            <a:endParaRPr lang="en-US" altLang="zh-CN" sz="1600" dirty="0">
              <a:solidFill>
                <a:srgbClr val="FFFFFF">
                  <a:lumMod val="50000"/>
                </a:srgbClr>
              </a:solidFill>
              <a:latin typeface="微软雅黑" panose="020B0503020204020204" pitchFamily="34" charset="-122"/>
              <a:ea typeface="微软雅黑" panose="020B0503020204020204" pitchFamily="34" charset="-122"/>
            </a:endParaRPr>
          </a:p>
          <a:p>
            <a:pPr>
              <a:lnSpc>
                <a:spcPct val="130000"/>
              </a:lnSpc>
            </a:pPr>
            <a:endParaRPr lang="en-US" altLang="zh-CN" sz="1600" dirty="0">
              <a:solidFill>
                <a:srgbClr val="FFFFFF">
                  <a:lumMod val="50000"/>
                </a:srgbClr>
              </a:solidFill>
              <a:latin typeface="微软雅黑" panose="020B0503020204020204" pitchFamily="34" charset="-122"/>
              <a:ea typeface="微软雅黑" panose="020B0503020204020204" pitchFamily="34" charset="-122"/>
            </a:endParaRPr>
          </a:p>
          <a:p>
            <a:pPr>
              <a:lnSpc>
                <a:spcPct val="130000"/>
              </a:lnSpc>
            </a:pPr>
            <a:r>
              <a:rPr lang="zh-CN" altLang="en-US" sz="2800" b="1" dirty="0">
                <a:solidFill>
                  <a:srgbClr val="000000"/>
                </a:solidFill>
                <a:latin typeface="Segoe UI" panose="020B0502040204020203"/>
                <a:ea typeface="微软雅黑" panose="020B0503020204020204" pitchFamily="34" charset="-122"/>
              </a:rPr>
              <a:t>主要优势</a:t>
            </a:r>
            <a:endParaRPr lang="zh-CN" altLang="en-US" sz="2800" b="1" dirty="0">
              <a:solidFill>
                <a:srgbClr val="000000"/>
              </a:solidFill>
              <a:latin typeface="Segoe UI" panose="020B0502040204020203"/>
              <a:ea typeface="微软雅黑" panose="020B0503020204020204" pitchFamily="34" charset="-122"/>
            </a:endParaRPr>
          </a:p>
          <a:p>
            <a:pPr>
              <a:lnSpc>
                <a:spcPct val="130000"/>
              </a:lnSpc>
            </a:pPr>
            <a:r>
              <a:rPr lang="en-US" altLang="zh-CN" sz="1600" dirty="0">
                <a:solidFill>
                  <a:srgbClr val="FFFFFF">
                    <a:lumMod val="50000"/>
                  </a:srgbClr>
                </a:solidFill>
                <a:latin typeface="微软雅黑" panose="020B0503020204020204" pitchFamily="34" charset="-122"/>
                <a:ea typeface="微软雅黑" panose="020B0503020204020204" pitchFamily="34" charset="-122"/>
              </a:rPr>
              <a:t>1</a:t>
            </a:r>
            <a:r>
              <a:rPr lang="zh-CN" altLang="en-US" sz="1600" dirty="0">
                <a:solidFill>
                  <a:srgbClr val="FFFFFF">
                    <a:lumMod val="50000"/>
                  </a:srgbClr>
                </a:solidFill>
                <a:latin typeface="微软雅黑" panose="020B0503020204020204" pitchFamily="34" charset="-122"/>
                <a:ea typeface="微软雅黑" panose="020B0503020204020204" pitchFamily="34" charset="-122"/>
              </a:rPr>
              <a:t>）用户可便捷地获取服务，无需安装或下载即可使用</a:t>
            </a:r>
            <a:endParaRPr lang="zh-CN" altLang="en-US" sz="1600" dirty="0">
              <a:solidFill>
                <a:srgbClr val="FFFFFF">
                  <a:lumMod val="50000"/>
                </a:srgbClr>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rgbClr val="FFFFFF">
                    <a:lumMod val="50000"/>
                  </a:srgbClr>
                </a:solidFill>
                <a:latin typeface="微软雅黑" panose="020B0503020204020204" pitchFamily="34" charset="-122"/>
                <a:ea typeface="微软雅黑" panose="020B0503020204020204" pitchFamily="34" charset="-122"/>
              </a:rPr>
              <a:t>2</a:t>
            </a:r>
            <a:r>
              <a:rPr lang="zh-CN" altLang="en-US" sz="1600" dirty="0">
                <a:solidFill>
                  <a:srgbClr val="FFFFFF">
                    <a:lumMod val="50000"/>
                  </a:srgbClr>
                </a:solidFill>
                <a:latin typeface="微软雅黑" panose="020B0503020204020204" pitchFamily="34" charset="-122"/>
                <a:ea typeface="微软雅黑" panose="020B0503020204020204" pitchFamily="34" charset="-122"/>
              </a:rPr>
              <a:t>）具有更丰富的功能和出色的使用体验</a:t>
            </a:r>
            <a:endParaRPr lang="zh-CN" altLang="en-US" sz="1600" dirty="0">
              <a:solidFill>
                <a:srgbClr val="FFFFFF">
                  <a:lumMod val="50000"/>
                </a:srgbClr>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rgbClr val="FFFFFF">
                    <a:lumMod val="50000"/>
                  </a:srgbClr>
                </a:solidFill>
                <a:latin typeface="微软雅黑" panose="020B0503020204020204" pitchFamily="34" charset="-122"/>
                <a:ea typeface="微软雅黑" panose="020B0503020204020204" pitchFamily="34" charset="-122"/>
              </a:rPr>
              <a:t>3</a:t>
            </a:r>
            <a:r>
              <a:rPr lang="zh-CN" altLang="en-US" sz="1600" dirty="0">
                <a:solidFill>
                  <a:srgbClr val="FFFFFF">
                    <a:lumMod val="50000"/>
                  </a:srgbClr>
                </a:solidFill>
                <a:latin typeface="微软雅黑" panose="020B0503020204020204" pitchFamily="34" charset="-122"/>
                <a:ea typeface="微软雅黑" panose="020B0503020204020204" pitchFamily="34" charset="-122"/>
              </a:rPr>
              <a:t>）封装一系列接口能力，帮助快速开发和迭代</a:t>
            </a:r>
            <a:endParaRPr lang="zh-CN" altLang="en-US" sz="1600" dirty="0">
              <a:solidFill>
                <a:srgbClr val="FFFFFF">
                  <a:lumMod val="50000"/>
                </a:srgbClr>
              </a:solidFill>
              <a:latin typeface="微软雅黑" panose="020B0503020204020204" pitchFamily="34" charset="-122"/>
              <a:ea typeface="微软雅黑" panose="020B0503020204020204" pitchFamily="34" charset="-122"/>
            </a:endParaRPr>
          </a:p>
          <a:p>
            <a:pPr>
              <a:lnSpc>
                <a:spcPct val="130000"/>
              </a:lnSpc>
            </a:pPr>
            <a:endParaRPr lang="en-US" altLang="zh-CN" sz="1600" dirty="0">
              <a:solidFill>
                <a:srgbClr val="FFFFFF">
                  <a:lumMod val="50000"/>
                </a:srgbClr>
              </a:solidFill>
              <a:latin typeface="微软雅黑" panose="020B0503020204020204" pitchFamily="34" charset="-122"/>
              <a:ea typeface="微软雅黑" panose="020B0503020204020204" pitchFamily="34" charset="-122"/>
            </a:endParaRPr>
          </a:p>
          <a:p>
            <a:pPr>
              <a:lnSpc>
                <a:spcPct val="130000"/>
              </a:lnSpc>
            </a:pPr>
            <a:endParaRPr lang="en-US" altLang="zh-CN" sz="1600" dirty="0">
              <a:solidFill>
                <a:srgbClr val="FFFFFF">
                  <a:lumMod val="50000"/>
                </a:srgbClr>
              </a:solidFill>
              <a:latin typeface="微软雅黑" panose="020B0503020204020204" pitchFamily="34" charset="-122"/>
              <a:ea typeface="微软雅黑" panose="020B0503020204020204" pitchFamily="34" charset="-122"/>
            </a:endParaRPr>
          </a:p>
          <a:p>
            <a:pPr>
              <a:lnSpc>
                <a:spcPct val="130000"/>
              </a:lnSpc>
            </a:pPr>
            <a:endParaRPr lang="zh-CN" altLang="en-US" sz="1600" dirty="0">
              <a:solidFill>
                <a:srgbClr val="FFFFFF">
                  <a:lumMod val="50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FOUR</a:t>
            </a:r>
            <a:r>
              <a:rPr kumimoji="1" lang="zh-CN" altLang="en-US" dirty="0"/>
              <a:t> 必备知识</a:t>
            </a:r>
            <a:endParaRPr kumimoji="1" lang="zh-CN" altLang="en-US" dirty="0"/>
          </a:p>
        </p:txBody>
      </p:sp>
      <p:sp>
        <p:nvSpPr>
          <p:cNvPr id="25" name="矩形 24"/>
          <p:cNvSpPr/>
          <p:nvPr/>
        </p:nvSpPr>
        <p:spPr>
          <a:xfrm>
            <a:off x="4069024" y="869168"/>
            <a:ext cx="4134465" cy="523220"/>
          </a:xfrm>
          <a:prstGeom prst="rect">
            <a:avLst/>
          </a:prstGeom>
        </p:spPr>
        <p:txBody>
          <a:bodyPr wrap="none">
            <a:spAutoFit/>
          </a:bodyPr>
          <a:lstStyle/>
          <a:p>
            <a:r>
              <a:rPr lang="zh-CN" altLang="en-US" sz="2800" b="1" dirty="0">
                <a:solidFill>
                  <a:srgbClr val="000000"/>
                </a:solidFill>
                <a:latin typeface="Segoe UI" panose="020B0502040204020203"/>
                <a:ea typeface="微软雅黑" panose="020B0503020204020204" pitchFamily="34" charset="-122"/>
              </a:rPr>
              <a:t>小程序开发必备知识技能</a:t>
            </a:r>
            <a:endParaRPr lang="zh-CN" altLang="en-US" sz="2800" b="1" dirty="0">
              <a:solidFill>
                <a:srgbClr val="000000"/>
              </a:solidFill>
              <a:latin typeface="Segoe UI" panose="020B0502040204020203"/>
              <a:ea typeface="微软雅黑" panose="020B0503020204020204" pitchFamily="34" charset="-122"/>
            </a:endParaRPr>
          </a:p>
        </p:txBody>
      </p:sp>
      <p:grpSp>
        <p:nvGrpSpPr>
          <p:cNvPr id="47" name="组 46"/>
          <p:cNvGrpSpPr/>
          <p:nvPr/>
        </p:nvGrpSpPr>
        <p:grpSpPr>
          <a:xfrm>
            <a:off x="5188751" y="2168217"/>
            <a:ext cx="515028" cy="515938"/>
            <a:chOff x="5188751" y="2168217"/>
            <a:chExt cx="515028" cy="515938"/>
          </a:xfrm>
        </p:grpSpPr>
        <p:sp>
          <p:nvSpPr>
            <p:cNvPr id="28" name="Oval 5"/>
            <p:cNvSpPr>
              <a:spLocks noChangeArrowheads="1"/>
            </p:cNvSpPr>
            <p:nvPr/>
          </p:nvSpPr>
          <p:spPr bwMode="auto">
            <a:xfrm>
              <a:off x="5188751" y="2168217"/>
              <a:ext cx="515028" cy="515938"/>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Segoe UI" panose="020B0502040204020203"/>
                <a:ea typeface="微软雅黑" panose="020B0503020204020204" pitchFamily="34" charset="-122"/>
              </a:endParaRPr>
            </a:p>
          </p:txBody>
        </p:sp>
        <p:sp>
          <p:nvSpPr>
            <p:cNvPr id="29" name="Freeform 6"/>
            <p:cNvSpPr>
              <a:spLocks noEditPoints="1"/>
            </p:cNvSpPr>
            <p:nvPr/>
          </p:nvSpPr>
          <p:spPr bwMode="auto">
            <a:xfrm>
              <a:off x="5307044" y="2297429"/>
              <a:ext cx="278443" cy="279353"/>
            </a:xfrm>
            <a:custGeom>
              <a:avLst/>
              <a:gdLst>
                <a:gd name="T0" fmla="*/ 57 w 130"/>
                <a:gd name="T1" fmla="*/ 49 h 130"/>
                <a:gd name="T2" fmla="*/ 61 w 130"/>
                <a:gd name="T3" fmla="*/ 37 h 130"/>
                <a:gd name="T4" fmla="*/ 40 w 130"/>
                <a:gd name="T5" fmla="*/ 6 h 130"/>
                <a:gd name="T6" fmla="*/ 28 w 130"/>
                <a:gd name="T7" fmla="*/ 11 h 130"/>
                <a:gd name="T8" fmla="*/ 24 w 130"/>
                <a:gd name="T9" fmla="*/ 24 h 130"/>
                <a:gd name="T10" fmla="*/ 45 w 130"/>
                <a:gd name="T11" fmla="*/ 54 h 130"/>
                <a:gd name="T12" fmla="*/ 57 w 130"/>
                <a:gd name="T13" fmla="*/ 49 h 130"/>
                <a:gd name="T14" fmla="*/ 52 w 130"/>
                <a:gd name="T15" fmla="*/ 82 h 130"/>
                <a:gd name="T16" fmla="*/ 48 w 130"/>
                <a:gd name="T17" fmla="*/ 82 h 130"/>
                <a:gd name="T18" fmla="*/ 30 w 130"/>
                <a:gd name="T19" fmla="*/ 84 h 130"/>
                <a:gd name="T20" fmla="*/ 15 w 130"/>
                <a:gd name="T21" fmla="*/ 102 h 130"/>
                <a:gd name="T22" fmla="*/ 45 w 130"/>
                <a:gd name="T23" fmla="*/ 123 h 130"/>
                <a:gd name="T24" fmla="*/ 70 w 130"/>
                <a:gd name="T25" fmla="*/ 104 h 130"/>
                <a:gd name="T26" fmla="*/ 52 w 130"/>
                <a:gd name="T27" fmla="*/ 82 h 130"/>
                <a:gd name="T28" fmla="*/ 102 w 130"/>
                <a:gd name="T29" fmla="*/ 65 h 130"/>
                <a:gd name="T30" fmla="*/ 83 w 130"/>
                <a:gd name="T31" fmla="*/ 65 h 130"/>
                <a:gd name="T32" fmla="*/ 83 w 130"/>
                <a:gd name="T33" fmla="*/ 55 h 130"/>
                <a:gd name="T34" fmla="*/ 102 w 130"/>
                <a:gd name="T35" fmla="*/ 55 h 130"/>
                <a:gd name="T36" fmla="*/ 102 w 130"/>
                <a:gd name="T37" fmla="*/ 37 h 130"/>
                <a:gd name="T38" fmla="*/ 111 w 130"/>
                <a:gd name="T39" fmla="*/ 37 h 130"/>
                <a:gd name="T40" fmla="*/ 111 w 130"/>
                <a:gd name="T41" fmla="*/ 55 h 130"/>
                <a:gd name="T42" fmla="*/ 130 w 130"/>
                <a:gd name="T43" fmla="*/ 55 h 130"/>
                <a:gd name="T44" fmla="*/ 130 w 130"/>
                <a:gd name="T45" fmla="*/ 65 h 130"/>
                <a:gd name="T46" fmla="*/ 111 w 130"/>
                <a:gd name="T47" fmla="*/ 65 h 130"/>
                <a:gd name="T48" fmla="*/ 111 w 130"/>
                <a:gd name="T49" fmla="*/ 83 h 130"/>
                <a:gd name="T50" fmla="*/ 102 w 130"/>
                <a:gd name="T51" fmla="*/ 83 h 130"/>
                <a:gd name="T52" fmla="*/ 102 w 130"/>
                <a:gd name="T53" fmla="*/ 65 h 130"/>
                <a:gd name="T54" fmla="*/ 64 w 130"/>
                <a:gd name="T55" fmla="*/ 6 h 130"/>
                <a:gd name="T56" fmla="*/ 76 w 130"/>
                <a:gd name="T57" fmla="*/ 29 h 130"/>
                <a:gd name="T58" fmla="*/ 62 w 130"/>
                <a:gd name="T59" fmla="*/ 53 h 130"/>
                <a:gd name="T60" fmla="*/ 57 w 130"/>
                <a:gd name="T61" fmla="*/ 62 h 130"/>
                <a:gd name="T62" fmla="*/ 61 w 130"/>
                <a:gd name="T63" fmla="*/ 69 h 130"/>
                <a:gd name="T64" fmla="*/ 68 w 130"/>
                <a:gd name="T65" fmla="*/ 74 h 130"/>
                <a:gd name="T66" fmla="*/ 82 w 130"/>
                <a:gd name="T67" fmla="*/ 98 h 130"/>
                <a:gd name="T68" fmla="*/ 37 w 130"/>
                <a:gd name="T69" fmla="*/ 130 h 130"/>
                <a:gd name="T70" fmla="*/ 0 w 130"/>
                <a:gd name="T71" fmla="*/ 106 h 130"/>
                <a:gd name="T72" fmla="*/ 14 w 130"/>
                <a:gd name="T73" fmla="*/ 85 h 130"/>
                <a:gd name="T74" fmla="*/ 46 w 130"/>
                <a:gd name="T75" fmla="*/ 77 h 130"/>
                <a:gd name="T76" fmla="*/ 41 w 130"/>
                <a:gd name="T77" fmla="*/ 65 h 130"/>
                <a:gd name="T78" fmla="*/ 43 w 130"/>
                <a:gd name="T79" fmla="*/ 59 h 130"/>
                <a:gd name="T80" fmla="*/ 37 w 130"/>
                <a:gd name="T81" fmla="*/ 59 h 130"/>
                <a:gd name="T82" fmla="*/ 9 w 130"/>
                <a:gd name="T83" fmla="*/ 32 h 130"/>
                <a:gd name="T84" fmla="*/ 20 w 130"/>
                <a:gd name="T85" fmla="*/ 9 h 130"/>
                <a:gd name="T86" fmla="*/ 50 w 130"/>
                <a:gd name="T87" fmla="*/ 0 h 130"/>
                <a:gd name="T88" fmla="*/ 86 w 130"/>
                <a:gd name="T89" fmla="*/ 0 h 130"/>
                <a:gd name="T90" fmla="*/ 75 w 130"/>
                <a:gd name="T91" fmla="*/ 6 h 130"/>
                <a:gd name="T92" fmla="*/ 64 w 130"/>
                <a:gd name="T93"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0" h="130">
                  <a:moveTo>
                    <a:pt x="57" y="49"/>
                  </a:moveTo>
                  <a:cubicBezTo>
                    <a:pt x="61" y="46"/>
                    <a:pt x="61" y="40"/>
                    <a:pt x="61" y="37"/>
                  </a:cubicBezTo>
                  <a:cubicBezTo>
                    <a:pt x="61" y="25"/>
                    <a:pt x="54" y="6"/>
                    <a:pt x="40" y="6"/>
                  </a:cubicBezTo>
                  <a:cubicBezTo>
                    <a:pt x="35" y="6"/>
                    <a:pt x="30" y="8"/>
                    <a:pt x="28" y="11"/>
                  </a:cubicBezTo>
                  <a:cubicBezTo>
                    <a:pt x="25" y="15"/>
                    <a:pt x="24" y="19"/>
                    <a:pt x="24" y="24"/>
                  </a:cubicBezTo>
                  <a:cubicBezTo>
                    <a:pt x="24" y="35"/>
                    <a:pt x="31" y="54"/>
                    <a:pt x="45" y="54"/>
                  </a:cubicBezTo>
                  <a:cubicBezTo>
                    <a:pt x="50" y="54"/>
                    <a:pt x="54" y="52"/>
                    <a:pt x="57" y="49"/>
                  </a:cubicBezTo>
                  <a:close/>
                  <a:moveTo>
                    <a:pt x="52" y="82"/>
                  </a:moveTo>
                  <a:cubicBezTo>
                    <a:pt x="51" y="82"/>
                    <a:pt x="50" y="82"/>
                    <a:pt x="48" y="82"/>
                  </a:cubicBezTo>
                  <a:cubicBezTo>
                    <a:pt x="46" y="82"/>
                    <a:pt x="37" y="82"/>
                    <a:pt x="30" y="84"/>
                  </a:cubicBezTo>
                  <a:cubicBezTo>
                    <a:pt x="26" y="86"/>
                    <a:pt x="15" y="90"/>
                    <a:pt x="15" y="102"/>
                  </a:cubicBezTo>
                  <a:cubicBezTo>
                    <a:pt x="15" y="114"/>
                    <a:pt x="27" y="123"/>
                    <a:pt x="45" y="123"/>
                  </a:cubicBezTo>
                  <a:cubicBezTo>
                    <a:pt x="62" y="123"/>
                    <a:pt x="70" y="115"/>
                    <a:pt x="70" y="104"/>
                  </a:cubicBezTo>
                  <a:cubicBezTo>
                    <a:pt x="70" y="96"/>
                    <a:pt x="65" y="91"/>
                    <a:pt x="52" y="82"/>
                  </a:cubicBezTo>
                  <a:close/>
                  <a:moveTo>
                    <a:pt x="102" y="65"/>
                  </a:moveTo>
                  <a:cubicBezTo>
                    <a:pt x="83" y="65"/>
                    <a:pt x="83" y="65"/>
                    <a:pt x="83" y="65"/>
                  </a:cubicBezTo>
                  <a:cubicBezTo>
                    <a:pt x="83" y="55"/>
                    <a:pt x="83" y="55"/>
                    <a:pt x="83" y="55"/>
                  </a:cubicBezTo>
                  <a:cubicBezTo>
                    <a:pt x="102" y="55"/>
                    <a:pt x="102" y="55"/>
                    <a:pt x="102" y="55"/>
                  </a:cubicBezTo>
                  <a:cubicBezTo>
                    <a:pt x="102" y="37"/>
                    <a:pt x="102" y="37"/>
                    <a:pt x="102" y="37"/>
                  </a:cubicBezTo>
                  <a:cubicBezTo>
                    <a:pt x="111" y="37"/>
                    <a:pt x="111" y="37"/>
                    <a:pt x="111" y="37"/>
                  </a:cubicBezTo>
                  <a:cubicBezTo>
                    <a:pt x="111" y="55"/>
                    <a:pt x="111" y="55"/>
                    <a:pt x="111" y="55"/>
                  </a:cubicBezTo>
                  <a:cubicBezTo>
                    <a:pt x="130" y="55"/>
                    <a:pt x="130" y="55"/>
                    <a:pt x="130" y="55"/>
                  </a:cubicBezTo>
                  <a:cubicBezTo>
                    <a:pt x="130" y="65"/>
                    <a:pt x="130" y="65"/>
                    <a:pt x="130" y="65"/>
                  </a:cubicBezTo>
                  <a:cubicBezTo>
                    <a:pt x="111" y="65"/>
                    <a:pt x="111" y="65"/>
                    <a:pt x="111" y="65"/>
                  </a:cubicBezTo>
                  <a:cubicBezTo>
                    <a:pt x="111" y="83"/>
                    <a:pt x="111" y="83"/>
                    <a:pt x="111" y="83"/>
                  </a:cubicBezTo>
                  <a:cubicBezTo>
                    <a:pt x="102" y="83"/>
                    <a:pt x="102" y="83"/>
                    <a:pt x="102" y="83"/>
                  </a:cubicBezTo>
                  <a:lnTo>
                    <a:pt x="102" y="65"/>
                  </a:lnTo>
                  <a:close/>
                  <a:moveTo>
                    <a:pt x="64" y="6"/>
                  </a:moveTo>
                  <a:cubicBezTo>
                    <a:pt x="68" y="9"/>
                    <a:pt x="76" y="16"/>
                    <a:pt x="76" y="29"/>
                  </a:cubicBezTo>
                  <a:cubicBezTo>
                    <a:pt x="76" y="42"/>
                    <a:pt x="69" y="48"/>
                    <a:pt x="62" y="53"/>
                  </a:cubicBezTo>
                  <a:cubicBezTo>
                    <a:pt x="60" y="56"/>
                    <a:pt x="57" y="58"/>
                    <a:pt x="57" y="62"/>
                  </a:cubicBezTo>
                  <a:cubicBezTo>
                    <a:pt x="57" y="66"/>
                    <a:pt x="60" y="68"/>
                    <a:pt x="61" y="69"/>
                  </a:cubicBezTo>
                  <a:cubicBezTo>
                    <a:pt x="68" y="74"/>
                    <a:pt x="68" y="74"/>
                    <a:pt x="68" y="74"/>
                  </a:cubicBezTo>
                  <a:cubicBezTo>
                    <a:pt x="75" y="80"/>
                    <a:pt x="82" y="86"/>
                    <a:pt x="82" y="98"/>
                  </a:cubicBezTo>
                  <a:cubicBezTo>
                    <a:pt x="82" y="114"/>
                    <a:pt x="66" y="130"/>
                    <a:pt x="37" y="130"/>
                  </a:cubicBezTo>
                  <a:cubicBezTo>
                    <a:pt x="12" y="130"/>
                    <a:pt x="0" y="118"/>
                    <a:pt x="0" y="106"/>
                  </a:cubicBezTo>
                  <a:cubicBezTo>
                    <a:pt x="0" y="99"/>
                    <a:pt x="3" y="91"/>
                    <a:pt x="14" y="85"/>
                  </a:cubicBezTo>
                  <a:cubicBezTo>
                    <a:pt x="24" y="78"/>
                    <a:pt x="38" y="77"/>
                    <a:pt x="46" y="77"/>
                  </a:cubicBezTo>
                  <a:cubicBezTo>
                    <a:pt x="44" y="74"/>
                    <a:pt x="41" y="71"/>
                    <a:pt x="41" y="65"/>
                  </a:cubicBezTo>
                  <a:cubicBezTo>
                    <a:pt x="41" y="62"/>
                    <a:pt x="42" y="61"/>
                    <a:pt x="43" y="59"/>
                  </a:cubicBezTo>
                  <a:cubicBezTo>
                    <a:pt x="41" y="59"/>
                    <a:pt x="39" y="59"/>
                    <a:pt x="37" y="59"/>
                  </a:cubicBezTo>
                  <a:cubicBezTo>
                    <a:pt x="19" y="59"/>
                    <a:pt x="9" y="46"/>
                    <a:pt x="9" y="32"/>
                  </a:cubicBezTo>
                  <a:cubicBezTo>
                    <a:pt x="9" y="24"/>
                    <a:pt x="12" y="16"/>
                    <a:pt x="20" y="9"/>
                  </a:cubicBezTo>
                  <a:cubicBezTo>
                    <a:pt x="30" y="1"/>
                    <a:pt x="41" y="0"/>
                    <a:pt x="50" y="0"/>
                  </a:cubicBezTo>
                  <a:cubicBezTo>
                    <a:pt x="86" y="0"/>
                    <a:pt x="86" y="0"/>
                    <a:pt x="86" y="0"/>
                  </a:cubicBezTo>
                  <a:cubicBezTo>
                    <a:pt x="75" y="6"/>
                    <a:pt x="75" y="6"/>
                    <a:pt x="75" y="6"/>
                  </a:cubicBezTo>
                  <a:cubicBezTo>
                    <a:pt x="64" y="6"/>
                    <a:pt x="64" y="6"/>
                    <a:pt x="64" y="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Segoe UI" panose="020B0502040204020203"/>
                <a:ea typeface="微软雅黑" panose="020B0503020204020204" pitchFamily="34" charset="-122"/>
              </a:endParaRPr>
            </a:p>
          </p:txBody>
        </p:sp>
      </p:grpSp>
      <p:grpSp>
        <p:nvGrpSpPr>
          <p:cNvPr id="30" name="Group 9"/>
          <p:cNvGrpSpPr>
            <a:grpSpLocks noChangeAspect="1"/>
          </p:cNvGrpSpPr>
          <p:nvPr/>
        </p:nvGrpSpPr>
        <p:grpSpPr bwMode="auto">
          <a:xfrm>
            <a:off x="8876704" y="2179136"/>
            <a:ext cx="515028" cy="515938"/>
            <a:chOff x="1587" y="1151"/>
            <a:chExt cx="566" cy="567"/>
          </a:xfrm>
        </p:grpSpPr>
        <p:sp>
          <p:nvSpPr>
            <p:cNvPr id="31" name="Oval 10"/>
            <p:cNvSpPr>
              <a:spLocks noChangeArrowheads="1"/>
            </p:cNvSpPr>
            <p:nvPr/>
          </p:nvSpPr>
          <p:spPr bwMode="auto">
            <a:xfrm>
              <a:off x="1587" y="1151"/>
              <a:ext cx="566" cy="56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Segoe UI" panose="020B0502040204020203"/>
                <a:ea typeface="微软雅黑" panose="020B0503020204020204" pitchFamily="34" charset="-122"/>
              </a:endParaRPr>
            </a:p>
          </p:txBody>
        </p:sp>
        <p:sp>
          <p:nvSpPr>
            <p:cNvPr id="32" name="Freeform 11"/>
            <p:cNvSpPr>
              <a:spLocks noEditPoints="1"/>
            </p:cNvSpPr>
            <p:nvPr/>
          </p:nvSpPr>
          <p:spPr bwMode="auto">
            <a:xfrm>
              <a:off x="1707" y="1272"/>
              <a:ext cx="316" cy="316"/>
            </a:xfrm>
            <a:custGeom>
              <a:avLst/>
              <a:gdLst>
                <a:gd name="T0" fmla="*/ 36 w 134"/>
                <a:gd name="T1" fmla="*/ 46 h 134"/>
                <a:gd name="T2" fmla="*/ 0 w 134"/>
                <a:gd name="T3" fmla="*/ 46 h 134"/>
                <a:gd name="T4" fmla="*/ 0 w 134"/>
                <a:gd name="T5" fmla="*/ 41 h 134"/>
                <a:gd name="T6" fmla="*/ 0 w 134"/>
                <a:gd name="T7" fmla="*/ 41 h 134"/>
                <a:gd name="T8" fmla="*/ 0 w 134"/>
                <a:gd name="T9" fmla="*/ 114 h 134"/>
                <a:gd name="T10" fmla="*/ 20 w 134"/>
                <a:gd name="T11" fmla="*/ 134 h 134"/>
                <a:gd name="T12" fmla="*/ 114 w 134"/>
                <a:gd name="T13" fmla="*/ 134 h 134"/>
                <a:gd name="T14" fmla="*/ 134 w 134"/>
                <a:gd name="T15" fmla="*/ 114 h 134"/>
                <a:gd name="T16" fmla="*/ 134 w 134"/>
                <a:gd name="T17" fmla="*/ 46 h 134"/>
                <a:gd name="T18" fmla="*/ 134 w 134"/>
                <a:gd name="T19" fmla="*/ 46 h 134"/>
                <a:gd name="T20" fmla="*/ 134 w 134"/>
                <a:gd name="T21" fmla="*/ 41 h 134"/>
                <a:gd name="T22" fmla="*/ 94 w 134"/>
                <a:gd name="T23" fmla="*/ 41 h 134"/>
                <a:gd name="T24" fmla="*/ 67 w 134"/>
                <a:gd name="T25" fmla="*/ 27 h 134"/>
                <a:gd name="T26" fmla="*/ 39 w 134"/>
                <a:gd name="T27" fmla="*/ 41 h 134"/>
                <a:gd name="T28" fmla="*/ 0 w 134"/>
                <a:gd name="T29" fmla="*/ 41 h 134"/>
                <a:gd name="T30" fmla="*/ 0 w 134"/>
                <a:gd name="T31" fmla="*/ 20 h 134"/>
                <a:gd name="T32" fmla="*/ 14 w 134"/>
                <a:gd name="T33" fmla="*/ 1 h 134"/>
                <a:gd name="T34" fmla="*/ 14 w 134"/>
                <a:gd name="T35" fmla="*/ 27 h 134"/>
                <a:gd name="T36" fmla="*/ 18 w 134"/>
                <a:gd name="T37" fmla="*/ 27 h 134"/>
                <a:gd name="T38" fmla="*/ 18 w 134"/>
                <a:gd name="T39" fmla="*/ 0 h 134"/>
                <a:gd name="T40" fmla="*/ 18 w 134"/>
                <a:gd name="T41" fmla="*/ 0 h 134"/>
                <a:gd name="T42" fmla="*/ 20 w 134"/>
                <a:gd name="T43" fmla="*/ 0 h 134"/>
                <a:gd name="T44" fmla="*/ 114 w 134"/>
                <a:gd name="T45" fmla="*/ 0 h 134"/>
                <a:gd name="T46" fmla="*/ 134 w 134"/>
                <a:gd name="T47" fmla="*/ 20 h 134"/>
                <a:gd name="T48" fmla="*/ 134 w 134"/>
                <a:gd name="T49" fmla="*/ 46 h 134"/>
                <a:gd name="T50" fmla="*/ 97 w 134"/>
                <a:gd name="T51" fmla="*/ 46 h 134"/>
                <a:gd name="T52" fmla="*/ 101 w 134"/>
                <a:gd name="T53" fmla="*/ 62 h 134"/>
                <a:gd name="T54" fmla="*/ 67 w 134"/>
                <a:gd name="T55" fmla="*/ 97 h 134"/>
                <a:gd name="T56" fmla="*/ 32 w 134"/>
                <a:gd name="T57" fmla="*/ 62 h 134"/>
                <a:gd name="T58" fmla="*/ 36 w 134"/>
                <a:gd name="T59" fmla="*/ 46 h 134"/>
                <a:gd name="T60" fmla="*/ 109 w 134"/>
                <a:gd name="T61" fmla="*/ 9 h 134"/>
                <a:gd name="T62" fmla="*/ 101 w 134"/>
                <a:gd name="T63" fmla="*/ 17 h 134"/>
                <a:gd name="T64" fmla="*/ 101 w 134"/>
                <a:gd name="T65" fmla="*/ 24 h 134"/>
                <a:gd name="T66" fmla="*/ 109 w 134"/>
                <a:gd name="T67" fmla="*/ 32 h 134"/>
                <a:gd name="T68" fmla="*/ 116 w 134"/>
                <a:gd name="T69" fmla="*/ 32 h 134"/>
                <a:gd name="T70" fmla="*/ 124 w 134"/>
                <a:gd name="T71" fmla="*/ 24 h 134"/>
                <a:gd name="T72" fmla="*/ 124 w 134"/>
                <a:gd name="T73" fmla="*/ 17 h 134"/>
                <a:gd name="T74" fmla="*/ 116 w 134"/>
                <a:gd name="T75" fmla="*/ 9 h 134"/>
                <a:gd name="T76" fmla="*/ 109 w 134"/>
                <a:gd name="T77" fmla="*/ 9 h 134"/>
                <a:gd name="T78" fmla="*/ 32 w 134"/>
                <a:gd name="T79" fmla="*/ 0 h 134"/>
                <a:gd name="T80" fmla="*/ 32 w 134"/>
                <a:gd name="T81" fmla="*/ 27 h 134"/>
                <a:gd name="T82" fmla="*/ 37 w 134"/>
                <a:gd name="T83" fmla="*/ 27 h 134"/>
                <a:gd name="T84" fmla="*/ 37 w 134"/>
                <a:gd name="T85" fmla="*/ 0 h 134"/>
                <a:gd name="T86" fmla="*/ 32 w 134"/>
                <a:gd name="T87" fmla="*/ 0 h 134"/>
                <a:gd name="T88" fmla="*/ 23 w 134"/>
                <a:gd name="T89" fmla="*/ 0 h 134"/>
                <a:gd name="T90" fmla="*/ 23 w 134"/>
                <a:gd name="T91" fmla="*/ 27 h 134"/>
                <a:gd name="T92" fmla="*/ 27 w 134"/>
                <a:gd name="T93" fmla="*/ 27 h 134"/>
                <a:gd name="T94" fmla="*/ 27 w 134"/>
                <a:gd name="T95" fmla="*/ 0 h 134"/>
                <a:gd name="T96" fmla="*/ 23 w 134"/>
                <a:gd name="T97" fmla="*/ 0 h 134"/>
                <a:gd name="T98" fmla="*/ 67 w 134"/>
                <a:gd name="T99" fmla="*/ 90 h 134"/>
                <a:gd name="T100" fmla="*/ 94 w 134"/>
                <a:gd name="T101" fmla="*/ 62 h 134"/>
                <a:gd name="T102" fmla="*/ 67 w 134"/>
                <a:gd name="T103" fmla="*/ 34 h 134"/>
                <a:gd name="T104" fmla="*/ 39 w 134"/>
                <a:gd name="T105" fmla="*/ 62 h 134"/>
                <a:gd name="T106" fmla="*/ 67 w 134"/>
                <a:gd name="T107" fmla="*/ 90 h 134"/>
                <a:gd name="T108" fmla="*/ 67 w 134"/>
                <a:gd name="T109" fmla="*/ 81 h 134"/>
                <a:gd name="T110" fmla="*/ 85 w 134"/>
                <a:gd name="T111" fmla="*/ 62 h 134"/>
                <a:gd name="T112" fmla="*/ 67 w 134"/>
                <a:gd name="T113" fmla="*/ 44 h 134"/>
                <a:gd name="T114" fmla="*/ 48 w 134"/>
                <a:gd name="T115" fmla="*/ 62 h 134"/>
                <a:gd name="T116" fmla="*/ 67 w 134"/>
                <a:gd name="T117"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4">
                  <a:moveTo>
                    <a:pt x="36" y="46"/>
                  </a:moveTo>
                  <a:cubicBezTo>
                    <a:pt x="0" y="46"/>
                    <a:pt x="0" y="46"/>
                    <a:pt x="0" y="46"/>
                  </a:cubicBezTo>
                  <a:cubicBezTo>
                    <a:pt x="0" y="41"/>
                    <a:pt x="0" y="41"/>
                    <a:pt x="0" y="41"/>
                  </a:cubicBezTo>
                  <a:cubicBezTo>
                    <a:pt x="0" y="41"/>
                    <a:pt x="0" y="41"/>
                    <a:pt x="0" y="41"/>
                  </a:cubicBezTo>
                  <a:cubicBezTo>
                    <a:pt x="0" y="86"/>
                    <a:pt x="0" y="114"/>
                    <a:pt x="0" y="114"/>
                  </a:cubicBezTo>
                  <a:cubicBezTo>
                    <a:pt x="0" y="134"/>
                    <a:pt x="20" y="134"/>
                    <a:pt x="20" y="134"/>
                  </a:cubicBezTo>
                  <a:cubicBezTo>
                    <a:pt x="114" y="134"/>
                    <a:pt x="114" y="134"/>
                    <a:pt x="114" y="134"/>
                  </a:cubicBezTo>
                  <a:cubicBezTo>
                    <a:pt x="114" y="134"/>
                    <a:pt x="134" y="134"/>
                    <a:pt x="134" y="114"/>
                  </a:cubicBezTo>
                  <a:cubicBezTo>
                    <a:pt x="134" y="46"/>
                    <a:pt x="134" y="46"/>
                    <a:pt x="134" y="46"/>
                  </a:cubicBezTo>
                  <a:cubicBezTo>
                    <a:pt x="134" y="46"/>
                    <a:pt x="134" y="46"/>
                    <a:pt x="134" y="46"/>
                  </a:cubicBezTo>
                  <a:cubicBezTo>
                    <a:pt x="134" y="41"/>
                    <a:pt x="134" y="41"/>
                    <a:pt x="134" y="41"/>
                  </a:cubicBezTo>
                  <a:cubicBezTo>
                    <a:pt x="94" y="41"/>
                    <a:pt x="94" y="41"/>
                    <a:pt x="94" y="41"/>
                  </a:cubicBezTo>
                  <a:cubicBezTo>
                    <a:pt x="88" y="33"/>
                    <a:pt x="78" y="27"/>
                    <a:pt x="67" y="27"/>
                  </a:cubicBezTo>
                  <a:cubicBezTo>
                    <a:pt x="55" y="27"/>
                    <a:pt x="45" y="33"/>
                    <a:pt x="39" y="41"/>
                  </a:cubicBezTo>
                  <a:cubicBezTo>
                    <a:pt x="0" y="41"/>
                    <a:pt x="0" y="41"/>
                    <a:pt x="0" y="41"/>
                  </a:cubicBezTo>
                  <a:cubicBezTo>
                    <a:pt x="0" y="35"/>
                    <a:pt x="0" y="27"/>
                    <a:pt x="0" y="20"/>
                  </a:cubicBezTo>
                  <a:cubicBezTo>
                    <a:pt x="0" y="7"/>
                    <a:pt x="8" y="2"/>
                    <a:pt x="14" y="1"/>
                  </a:cubicBezTo>
                  <a:cubicBezTo>
                    <a:pt x="14" y="27"/>
                    <a:pt x="14" y="27"/>
                    <a:pt x="14" y="27"/>
                  </a:cubicBezTo>
                  <a:cubicBezTo>
                    <a:pt x="18" y="27"/>
                    <a:pt x="18" y="27"/>
                    <a:pt x="18" y="27"/>
                  </a:cubicBezTo>
                  <a:cubicBezTo>
                    <a:pt x="18" y="0"/>
                    <a:pt x="18" y="0"/>
                    <a:pt x="18" y="0"/>
                  </a:cubicBezTo>
                  <a:cubicBezTo>
                    <a:pt x="18" y="0"/>
                    <a:pt x="18" y="0"/>
                    <a:pt x="18" y="0"/>
                  </a:cubicBezTo>
                  <a:cubicBezTo>
                    <a:pt x="19" y="0"/>
                    <a:pt x="20" y="0"/>
                    <a:pt x="20" y="0"/>
                  </a:cubicBezTo>
                  <a:cubicBezTo>
                    <a:pt x="114" y="0"/>
                    <a:pt x="114" y="0"/>
                    <a:pt x="114" y="0"/>
                  </a:cubicBezTo>
                  <a:cubicBezTo>
                    <a:pt x="114" y="0"/>
                    <a:pt x="134" y="0"/>
                    <a:pt x="134" y="20"/>
                  </a:cubicBezTo>
                  <a:cubicBezTo>
                    <a:pt x="134" y="46"/>
                    <a:pt x="134" y="46"/>
                    <a:pt x="134" y="46"/>
                  </a:cubicBezTo>
                  <a:cubicBezTo>
                    <a:pt x="97" y="46"/>
                    <a:pt x="97" y="46"/>
                    <a:pt x="97" y="46"/>
                  </a:cubicBezTo>
                  <a:cubicBezTo>
                    <a:pt x="100" y="51"/>
                    <a:pt x="101" y="56"/>
                    <a:pt x="101" y="62"/>
                  </a:cubicBezTo>
                  <a:cubicBezTo>
                    <a:pt x="101" y="81"/>
                    <a:pt x="86" y="97"/>
                    <a:pt x="67" y="97"/>
                  </a:cubicBezTo>
                  <a:cubicBezTo>
                    <a:pt x="48" y="97"/>
                    <a:pt x="32" y="81"/>
                    <a:pt x="32" y="62"/>
                  </a:cubicBezTo>
                  <a:cubicBezTo>
                    <a:pt x="32" y="56"/>
                    <a:pt x="34" y="51"/>
                    <a:pt x="36" y="46"/>
                  </a:cubicBezTo>
                  <a:close/>
                  <a:moveTo>
                    <a:pt x="109" y="9"/>
                  </a:moveTo>
                  <a:cubicBezTo>
                    <a:pt x="105" y="9"/>
                    <a:pt x="101" y="13"/>
                    <a:pt x="101" y="17"/>
                  </a:cubicBezTo>
                  <a:cubicBezTo>
                    <a:pt x="101" y="24"/>
                    <a:pt x="101" y="24"/>
                    <a:pt x="101" y="24"/>
                  </a:cubicBezTo>
                  <a:cubicBezTo>
                    <a:pt x="101" y="28"/>
                    <a:pt x="105" y="32"/>
                    <a:pt x="109" y="32"/>
                  </a:cubicBezTo>
                  <a:cubicBezTo>
                    <a:pt x="116" y="32"/>
                    <a:pt x="116" y="32"/>
                    <a:pt x="116" y="32"/>
                  </a:cubicBezTo>
                  <a:cubicBezTo>
                    <a:pt x="121" y="32"/>
                    <a:pt x="124" y="28"/>
                    <a:pt x="124" y="24"/>
                  </a:cubicBezTo>
                  <a:cubicBezTo>
                    <a:pt x="124" y="17"/>
                    <a:pt x="124" y="17"/>
                    <a:pt x="124" y="17"/>
                  </a:cubicBezTo>
                  <a:cubicBezTo>
                    <a:pt x="124" y="13"/>
                    <a:pt x="121" y="9"/>
                    <a:pt x="116" y="9"/>
                  </a:cubicBezTo>
                  <a:lnTo>
                    <a:pt x="109" y="9"/>
                  </a:lnTo>
                  <a:close/>
                  <a:moveTo>
                    <a:pt x="32" y="0"/>
                  </a:moveTo>
                  <a:cubicBezTo>
                    <a:pt x="32" y="27"/>
                    <a:pt x="32" y="27"/>
                    <a:pt x="32" y="27"/>
                  </a:cubicBezTo>
                  <a:cubicBezTo>
                    <a:pt x="37" y="27"/>
                    <a:pt x="37" y="27"/>
                    <a:pt x="37" y="27"/>
                  </a:cubicBezTo>
                  <a:cubicBezTo>
                    <a:pt x="37" y="0"/>
                    <a:pt x="37" y="0"/>
                    <a:pt x="37" y="0"/>
                  </a:cubicBezTo>
                  <a:lnTo>
                    <a:pt x="32" y="0"/>
                  </a:lnTo>
                  <a:close/>
                  <a:moveTo>
                    <a:pt x="23" y="0"/>
                  </a:moveTo>
                  <a:cubicBezTo>
                    <a:pt x="23" y="27"/>
                    <a:pt x="23" y="27"/>
                    <a:pt x="23" y="27"/>
                  </a:cubicBezTo>
                  <a:cubicBezTo>
                    <a:pt x="27" y="27"/>
                    <a:pt x="27" y="27"/>
                    <a:pt x="27" y="27"/>
                  </a:cubicBezTo>
                  <a:cubicBezTo>
                    <a:pt x="27" y="0"/>
                    <a:pt x="27" y="0"/>
                    <a:pt x="27" y="0"/>
                  </a:cubicBezTo>
                  <a:lnTo>
                    <a:pt x="23" y="0"/>
                  </a:lnTo>
                  <a:close/>
                  <a:moveTo>
                    <a:pt x="67" y="90"/>
                  </a:moveTo>
                  <a:cubicBezTo>
                    <a:pt x="82" y="90"/>
                    <a:pt x="94" y="77"/>
                    <a:pt x="94" y="62"/>
                  </a:cubicBezTo>
                  <a:cubicBezTo>
                    <a:pt x="94" y="47"/>
                    <a:pt x="82" y="34"/>
                    <a:pt x="67" y="34"/>
                  </a:cubicBezTo>
                  <a:cubicBezTo>
                    <a:pt x="51" y="34"/>
                    <a:pt x="39" y="47"/>
                    <a:pt x="39" y="62"/>
                  </a:cubicBezTo>
                  <a:cubicBezTo>
                    <a:pt x="39" y="77"/>
                    <a:pt x="51" y="90"/>
                    <a:pt x="67" y="90"/>
                  </a:cubicBezTo>
                  <a:close/>
                  <a:moveTo>
                    <a:pt x="67" y="81"/>
                  </a:moveTo>
                  <a:cubicBezTo>
                    <a:pt x="77" y="81"/>
                    <a:pt x="85" y="72"/>
                    <a:pt x="85" y="62"/>
                  </a:cubicBezTo>
                  <a:cubicBezTo>
                    <a:pt x="85" y="52"/>
                    <a:pt x="77" y="44"/>
                    <a:pt x="67" y="44"/>
                  </a:cubicBezTo>
                  <a:cubicBezTo>
                    <a:pt x="56" y="44"/>
                    <a:pt x="48" y="52"/>
                    <a:pt x="48" y="62"/>
                  </a:cubicBezTo>
                  <a:cubicBezTo>
                    <a:pt x="48" y="72"/>
                    <a:pt x="56" y="81"/>
                    <a:pt x="67" y="8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Segoe UI" panose="020B0502040204020203"/>
                <a:ea typeface="微软雅黑" panose="020B0503020204020204" pitchFamily="34" charset="-122"/>
              </a:endParaRPr>
            </a:p>
          </p:txBody>
        </p:sp>
      </p:grpSp>
      <p:grpSp>
        <p:nvGrpSpPr>
          <p:cNvPr id="48" name="组 47"/>
          <p:cNvGrpSpPr/>
          <p:nvPr/>
        </p:nvGrpSpPr>
        <p:grpSpPr>
          <a:xfrm>
            <a:off x="5188751" y="4333602"/>
            <a:ext cx="515028" cy="515938"/>
            <a:chOff x="5188751" y="4333602"/>
            <a:chExt cx="515028" cy="515938"/>
          </a:xfrm>
        </p:grpSpPr>
        <p:sp>
          <p:nvSpPr>
            <p:cNvPr id="34" name="Oval 25"/>
            <p:cNvSpPr>
              <a:spLocks noChangeArrowheads="1"/>
            </p:cNvSpPr>
            <p:nvPr/>
          </p:nvSpPr>
          <p:spPr bwMode="auto">
            <a:xfrm>
              <a:off x="5188751" y="4333602"/>
              <a:ext cx="515028" cy="515938"/>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Segoe UI" panose="020B0502040204020203"/>
                <a:ea typeface="微软雅黑" panose="020B0503020204020204" pitchFamily="34" charset="-122"/>
              </a:endParaRPr>
            </a:p>
          </p:txBody>
        </p:sp>
        <p:sp>
          <p:nvSpPr>
            <p:cNvPr id="35" name="Freeform 26"/>
            <p:cNvSpPr>
              <a:spLocks noEditPoints="1"/>
            </p:cNvSpPr>
            <p:nvPr/>
          </p:nvSpPr>
          <p:spPr bwMode="auto">
            <a:xfrm>
              <a:off x="5287935" y="4432786"/>
              <a:ext cx="317570" cy="317570"/>
            </a:xfrm>
            <a:custGeom>
              <a:avLst/>
              <a:gdLst>
                <a:gd name="T0" fmla="*/ 0 w 148"/>
                <a:gd name="T1" fmla="*/ 95 h 148"/>
                <a:gd name="T2" fmla="*/ 121 w 148"/>
                <a:gd name="T3" fmla="*/ 148 h 148"/>
                <a:gd name="T4" fmla="*/ 121 w 148"/>
                <a:gd name="T5" fmla="*/ 69 h 148"/>
                <a:gd name="T6" fmla="*/ 36 w 148"/>
                <a:gd name="T7" fmla="*/ 132 h 148"/>
                <a:gd name="T8" fmla="*/ 19 w 148"/>
                <a:gd name="T9" fmla="*/ 90 h 148"/>
                <a:gd name="T10" fmla="*/ 46 w 148"/>
                <a:gd name="T11" fmla="*/ 90 h 148"/>
                <a:gd name="T12" fmla="*/ 61 w 148"/>
                <a:gd name="T13" fmla="*/ 130 h 148"/>
                <a:gd name="T14" fmla="*/ 48 w 148"/>
                <a:gd name="T15" fmla="*/ 133 h 148"/>
                <a:gd name="T16" fmla="*/ 54 w 148"/>
                <a:gd name="T17" fmla="*/ 98 h 148"/>
                <a:gd name="T18" fmla="*/ 56 w 148"/>
                <a:gd name="T19" fmla="*/ 128 h 148"/>
                <a:gd name="T20" fmla="*/ 61 w 148"/>
                <a:gd name="T21" fmla="*/ 98 h 148"/>
                <a:gd name="T22" fmla="*/ 101 w 148"/>
                <a:gd name="T23" fmla="*/ 126 h 148"/>
                <a:gd name="T24" fmla="*/ 88 w 148"/>
                <a:gd name="T25" fmla="*/ 134 h 148"/>
                <a:gd name="T26" fmla="*/ 77 w 148"/>
                <a:gd name="T27" fmla="*/ 134 h 148"/>
                <a:gd name="T28" fmla="*/ 85 w 148"/>
                <a:gd name="T29" fmla="*/ 101 h 148"/>
                <a:gd name="T30" fmla="*/ 99 w 148"/>
                <a:gd name="T31" fmla="*/ 99 h 148"/>
                <a:gd name="T32" fmla="*/ 129 w 148"/>
                <a:gd name="T33" fmla="*/ 116 h 148"/>
                <a:gd name="T34" fmla="*/ 115 w 148"/>
                <a:gd name="T35" fmla="*/ 127 h 148"/>
                <a:gd name="T36" fmla="*/ 121 w 148"/>
                <a:gd name="T37" fmla="*/ 123 h 148"/>
                <a:gd name="T38" fmla="*/ 129 w 148"/>
                <a:gd name="T39" fmla="*/ 123 h 148"/>
                <a:gd name="T40" fmla="*/ 110 w 148"/>
                <a:gd name="T41" fmla="*/ 131 h 148"/>
                <a:gd name="T42" fmla="*/ 110 w 148"/>
                <a:gd name="T43" fmla="*/ 99 h 148"/>
                <a:gd name="T44" fmla="*/ 129 w 148"/>
                <a:gd name="T45" fmla="*/ 107 h 148"/>
                <a:gd name="T46" fmla="*/ 115 w 148"/>
                <a:gd name="T47" fmla="*/ 104 h 148"/>
                <a:gd name="T48" fmla="*/ 121 w 148"/>
                <a:gd name="T49" fmla="*/ 111 h 148"/>
                <a:gd name="T50" fmla="*/ 118 w 148"/>
                <a:gd name="T51" fmla="*/ 103 h 148"/>
                <a:gd name="T52" fmla="*/ 85 w 148"/>
                <a:gd name="T53" fmla="*/ 105 h 148"/>
                <a:gd name="T54" fmla="*/ 88 w 148"/>
                <a:gd name="T55" fmla="*/ 129 h 148"/>
                <a:gd name="T56" fmla="*/ 93 w 148"/>
                <a:gd name="T57" fmla="*/ 107 h 148"/>
                <a:gd name="T58" fmla="*/ 97 w 148"/>
                <a:gd name="T59" fmla="*/ 60 h 148"/>
                <a:gd name="T60" fmla="*/ 107 w 148"/>
                <a:gd name="T61" fmla="*/ 60 h 148"/>
                <a:gd name="T62" fmla="*/ 107 w 148"/>
                <a:gd name="T63" fmla="*/ 18 h 148"/>
                <a:gd name="T64" fmla="*/ 102 w 148"/>
                <a:gd name="T65" fmla="*/ 53 h 148"/>
                <a:gd name="T66" fmla="*/ 100 w 148"/>
                <a:gd name="T67" fmla="*/ 18 h 148"/>
                <a:gd name="T68" fmla="*/ 93 w 148"/>
                <a:gd name="T69" fmla="*/ 59 h 148"/>
                <a:gd name="T70" fmla="*/ 82 w 148"/>
                <a:gd name="T71" fmla="*/ 58 h 148"/>
                <a:gd name="T72" fmla="*/ 82 w 148"/>
                <a:gd name="T73" fmla="*/ 20 h 148"/>
                <a:gd name="T74" fmla="*/ 61 w 148"/>
                <a:gd name="T75" fmla="*/ 28 h 148"/>
                <a:gd name="T76" fmla="*/ 73 w 148"/>
                <a:gd name="T77" fmla="*/ 61 h 148"/>
                <a:gd name="T78" fmla="*/ 73 w 148"/>
                <a:gd name="T79" fmla="*/ 24 h 148"/>
                <a:gd name="T80" fmla="*/ 76 w 148"/>
                <a:gd name="T81" fmla="*/ 50 h 148"/>
                <a:gd name="T82" fmla="*/ 70 w 148"/>
                <a:gd name="T83" fmla="*/ 53 h 148"/>
                <a:gd name="T84" fmla="*/ 39 w 148"/>
                <a:gd name="T85" fmla="*/ 60 h 148"/>
                <a:gd name="T86" fmla="*/ 60 w 148"/>
                <a:gd name="T87" fmla="*/ 0 h 148"/>
                <a:gd name="T88" fmla="*/ 44 w 148"/>
                <a:gd name="T89" fmla="*/ 23 h 148"/>
                <a:gd name="T90" fmla="*/ 39 w 148"/>
                <a:gd name="T91"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8" h="148">
                  <a:moveTo>
                    <a:pt x="121" y="69"/>
                  </a:moveTo>
                  <a:cubicBezTo>
                    <a:pt x="27" y="69"/>
                    <a:pt x="27" y="69"/>
                    <a:pt x="27" y="69"/>
                  </a:cubicBezTo>
                  <a:cubicBezTo>
                    <a:pt x="12" y="69"/>
                    <a:pt x="0" y="80"/>
                    <a:pt x="0" y="95"/>
                  </a:cubicBezTo>
                  <a:cubicBezTo>
                    <a:pt x="0" y="121"/>
                    <a:pt x="0" y="121"/>
                    <a:pt x="0" y="121"/>
                  </a:cubicBezTo>
                  <a:cubicBezTo>
                    <a:pt x="0" y="136"/>
                    <a:pt x="12" y="148"/>
                    <a:pt x="27" y="148"/>
                  </a:cubicBezTo>
                  <a:cubicBezTo>
                    <a:pt x="121" y="148"/>
                    <a:pt x="121" y="148"/>
                    <a:pt x="121" y="148"/>
                  </a:cubicBezTo>
                  <a:cubicBezTo>
                    <a:pt x="136" y="148"/>
                    <a:pt x="148" y="136"/>
                    <a:pt x="148" y="121"/>
                  </a:cubicBezTo>
                  <a:cubicBezTo>
                    <a:pt x="148" y="95"/>
                    <a:pt x="148" y="95"/>
                    <a:pt x="148" y="95"/>
                  </a:cubicBezTo>
                  <a:cubicBezTo>
                    <a:pt x="148" y="81"/>
                    <a:pt x="136" y="69"/>
                    <a:pt x="121" y="69"/>
                  </a:cubicBezTo>
                  <a:close/>
                  <a:moveTo>
                    <a:pt x="46" y="90"/>
                  </a:moveTo>
                  <a:cubicBezTo>
                    <a:pt x="36" y="90"/>
                    <a:pt x="36" y="90"/>
                    <a:pt x="36" y="90"/>
                  </a:cubicBezTo>
                  <a:cubicBezTo>
                    <a:pt x="36" y="132"/>
                    <a:pt x="36" y="132"/>
                    <a:pt x="36" y="132"/>
                  </a:cubicBezTo>
                  <a:cubicBezTo>
                    <a:pt x="28" y="132"/>
                    <a:pt x="28" y="132"/>
                    <a:pt x="28" y="132"/>
                  </a:cubicBezTo>
                  <a:cubicBezTo>
                    <a:pt x="28" y="90"/>
                    <a:pt x="28" y="90"/>
                    <a:pt x="28" y="90"/>
                  </a:cubicBezTo>
                  <a:cubicBezTo>
                    <a:pt x="19" y="90"/>
                    <a:pt x="19" y="90"/>
                    <a:pt x="19" y="90"/>
                  </a:cubicBezTo>
                  <a:cubicBezTo>
                    <a:pt x="19" y="83"/>
                    <a:pt x="19" y="83"/>
                    <a:pt x="19" y="83"/>
                  </a:cubicBezTo>
                  <a:cubicBezTo>
                    <a:pt x="46" y="83"/>
                    <a:pt x="46" y="83"/>
                    <a:pt x="46" y="83"/>
                  </a:cubicBezTo>
                  <a:lnTo>
                    <a:pt x="46" y="90"/>
                  </a:lnTo>
                  <a:close/>
                  <a:moveTo>
                    <a:pt x="69" y="134"/>
                  </a:moveTo>
                  <a:cubicBezTo>
                    <a:pt x="61" y="134"/>
                    <a:pt x="61" y="134"/>
                    <a:pt x="61" y="134"/>
                  </a:cubicBezTo>
                  <a:cubicBezTo>
                    <a:pt x="61" y="130"/>
                    <a:pt x="61" y="130"/>
                    <a:pt x="61" y="130"/>
                  </a:cubicBezTo>
                  <a:cubicBezTo>
                    <a:pt x="59" y="131"/>
                    <a:pt x="58" y="133"/>
                    <a:pt x="56" y="133"/>
                  </a:cubicBezTo>
                  <a:cubicBezTo>
                    <a:pt x="55" y="134"/>
                    <a:pt x="53" y="134"/>
                    <a:pt x="52" y="134"/>
                  </a:cubicBezTo>
                  <a:cubicBezTo>
                    <a:pt x="50" y="134"/>
                    <a:pt x="49" y="134"/>
                    <a:pt x="48" y="133"/>
                  </a:cubicBezTo>
                  <a:cubicBezTo>
                    <a:pt x="47" y="132"/>
                    <a:pt x="47" y="130"/>
                    <a:pt x="47" y="128"/>
                  </a:cubicBezTo>
                  <a:cubicBezTo>
                    <a:pt x="47" y="98"/>
                    <a:pt x="47" y="98"/>
                    <a:pt x="47" y="98"/>
                  </a:cubicBezTo>
                  <a:cubicBezTo>
                    <a:pt x="54" y="98"/>
                    <a:pt x="54" y="98"/>
                    <a:pt x="54" y="98"/>
                  </a:cubicBezTo>
                  <a:cubicBezTo>
                    <a:pt x="54" y="126"/>
                    <a:pt x="54" y="126"/>
                    <a:pt x="54" y="126"/>
                  </a:cubicBezTo>
                  <a:cubicBezTo>
                    <a:pt x="54" y="126"/>
                    <a:pt x="54" y="127"/>
                    <a:pt x="55" y="127"/>
                  </a:cubicBezTo>
                  <a:cubicBezTo>
                    <a:pt x="55" y="128"/>
                    <a:pt x="56" y="128"/>
                    <a:pt x="56" y="128"/>
                  </a:cubicBezTo>
                  <a:cubicBezTo>
                    <a:pt x="57" y="128"/>
                    <a:pt x="58" y="128"/>
                    <a:pt x="59" y="127"/>
                  </a:cubicBezTo>
                  <a:cubicBezTo>
                    <a:pt x="59" y="127"/>
                    <a:pt x="60" y="126"/>
                    <a:pt x="61" y="125"/>
                  </a:cubicBezTo>
                  <a:cubicBezTo>
                    <a:pt x="61" y="98"/>
                    <a:pt x="61" y="98"/>
                    <a:pt x="61" y="98"/>
                  </a:cubicBezTo>
                  <a:cubicBezTo>
                    <a:pt x="69" y="98"/>
                    <a:pt x="69" y="98"/>
                    <a:pt x="69" y="98"/>
                  </a:cubicBezTo>
                  <a:cubicBezTo>
                    <a:pt x="69" y="134"/>
                    <a:pt x="69" y="134"/>
                    <a:pt x="69" y="134"/>
                  </a:cubicBezTo>
                  <a:close/>
                  <a:moveTo>
                    <a:pt x="101" y="126"/>
                  </a:moveTo>
                  <a:cubicBezTo>
                    <a:pt x="101" y="128"/>
                    <a:pt x="101" y="130"/>
                    <a:pt x="99" y="131"/>
                  </a:cubicBezTo>
                  <a:cubicBezTo>
                    <a:pt x="98" y="133"/>
                    <a:pt x="96" y="134"/>
                    <a:pt x="94" y="134"/>
                  </a:cubicBezTo>
                  <a:cubicBezTo>
                    <a:pt x="93" y="134"/>
                    <a:pt x="89" y="134"/>
                    <a:pt x="88" y="134"/>
                  </a:cubicBezTo>
                  <a:cubicBezTo>
                    <a:pt x="87" y="133"/>
                    <a:pt x="86" y="132"/>
                    <a:pt x="85" y="131"/>
                  </a:cubicBezTo>
                  <a:cubicBezTo>
                    <a:pt x="85" y="134"/>
                    <a:pt x="85" y="134"/>
                    <a:pt x="85" y="134"/>
                  </a:cubicBezTo>
                  <a:cubicBezTo>
                    <a:pt x="77" y="134"/>
                    <a:pt x="77" y="134"/>
                    <a:pt x="77" y="134"/>
                  </a:cubicBezTo>
                  <a:cubicBezTo>
                    <a:pt x="77" y="84"/>
                    <a:pt x="77" y="84"/>
                    <a:pt x="77" y="84"/>
                  </a:cubicBezTo>
                  <a:cubicBezTo>
                    <a:pt x="85" y="84"/>
                    <a:pt x="85" y="84"/>
                    <a:pt x="85" y="84"/>
                  </a:cubicBezTo>
                  <a:cubicBezTo>
                    <a:pt x="85" y="101"/>
                    <a:pt x="85" y="101"/>
                    <a:pt x="85" y="101"/>
                  </a:cubicBezTo>
                  <a:cubicBezTo>
                    <a:pt x="86" y="100"/>
                    <a:pt x="87" y="99"/>
                    <a:pt x="88" y="98"/>
                  </a:cubicBezTo>
                  <a:cubicBezTo>
                    <a:pt x="89" y="98"/>
                    <a:pt x="92" y="97"/>
                    <a:pt x="94" y="97"/>
                  </a:cubicBezTo>
                  <a:cubicBezTo>
                    <a:pt x="96" y="97"/>
                    <a:pt x="98" y="97"/>
                    <a:pt x="99" y="99"/>
                  </a:cubicBezTo>
                  <a:cubicBezTo>
                    <a:pt x="100" y="100"/>
                    <a:pt x="101" y="103"/>
                    <a:pt x="101" y="106"/>
                  </a:cubicBezTo>
                  <a:cubicBezTo>
                    <a:pt x="101" y="126"/>
                    <a:pt x="101" y="126"/>
                    <a:pt x="101" y="126"/>
                  </a:cubicBezTo>
                  <a:close/>
                  <a:moveTo>
                    <a:pt x="129" y="116"/>
                  </a:moveTo>
                  <a:cubicBezTo>
                    <a:pt x="115" y="116"/>
                    <a:pt x="115" y="116"/>
                    <a:pt x="115" y="116"/>
                  </a:cubicBezTo>
                  <a:cubicBezTo>
                    <a:pt x="115" y="123"/>
                    <a:pt x="115" y="123"/>
                    <a:pt x="115" y="123"/>
                  </a:cubicBezTo>
                  <a:cubicBezTo>
                    <a:pt x="115" y="125"/>
                    <a:pt x="115" y="126"/>
                    <a:pt x="115" y="127"/>
                  </a:cubicBezTo>
                  <a:cubicBezTo>
                    <a:pt x="116" y="128"/>
                    <a:pt x="117" y="128"/>
                    <a:pt x="118" y="128"/>
                  </a:cubicBezTo>
                  <a:cubicBezTo>
                    <a:pt x="119" y="128"/>
                    <a:pt x="120" y="128"/>
                    <a:pt x="121" y="127"/>
                  </a:cubicBezTo>
                  <a:cubicBezTo>
                    <a:pt x="121" y="126"/>
                    <a:pt x="121" y="125"/>
                    <a:pt x="121" y="123"/>
                  </a:cubicBezTo>
                  <a:cubicBezTo>
                    <a:pt x="121" y="121"/>
                    <a:pt x="121" y="121"/>
                    <a:pt x="121" y="121"/>
                  </a:cubicBezTo>
                  <a:cubicBezTo>
                    <a:pt x="129" y="121"/>
                    <a:pt x="129" y="121"/>
                    <a:pt x="129" y="121"/>
                  </a:cubicBezTo>
                  <a:cubicBezTo>
                    <a:pt x="129" y="123"/>
                    <a:pt x="129" y="123"/>
                    <a:pt x="129" y="123"/>
                  </a:cubicBezTo>
                  <a:cubicBezTo>
                    <a:pt x="129" y="127"/>
                    <a:pt x="128" y="130"/>
                    <a:pt x="126" y="132"/>
                  </a:cubicBezTo>
                  <a:cubicBezTo>
                    <a:pt x="124" y="133"/>
                    <a:pt x="122" y="134"/>
                    <a:pt x="118" y="134"/>
                  </a:cubicBezTo>
                  <a:cubicBezTo>
                    <a:pt x="114" y="134"/>
                    <a:pt x="111" y="133"/>
                    <a:pt x="110" y="131"/>
                  </a:cubicBezTo>
                  <a:cubicBezTo>
                    <a:pt x="108" y="129"/>
                    <a:pt x="107" y="127"/>
                    <a:pt x="107" y="123"/>
                  </a:cubicBezTo>
                  <a:cubicBezTo>
                    <a:pt x="107" y="107"/>
                    <a:pt x="107" y="107"/>
                    <a:pt x="107" y="107"/>
                  </a:cubicBezTo>
                  <a:cubicBezTo>
                    <a:pt x="107" y="104"/>
                    <a:pt x="108" y="101"/>
                    <a:pt x="110" y="99"/>
                  </a:cubicBezTo>
                  <a:cubicBezTo>
                    <a:pt x="112" y="97"/>
                    <a:pt x="115" y="96"/>
                    <a:pt x="118" y="96"/>
                  </a:cubicBezTo>
                  <a:cubicBezTo>
                    <a:pt x="122" y="96"/>
                    <a:pt x="125" y="97"/>
                    <a:pt x="126" y="99"/>
                  </a:cubicBezTo>
                  <a:cubicBezTo>
                    <a:pt x="128" y="101"/>
                    <a:pt x="129" y="104"/>
                    <a:pt x="129" y="107"/>
                  </a:cubicBezTo>
                  <a:cubicBezTo>
                    <a:pt x="129" y="116"/>
                    <a:pt x="129" y="116"/>
                    <a:pt x="129" y="116"/>
                  </a:cubicBezTo>
                  <a:close/>
                  <a:moveTo>
                    <a:pt x="118" y="103"/>
                  </a:moveTo>
                  <a:cubicBezTo>
                    <a:pt x="117" y="103"/>
                    <a:pt x="116" y="103"/>
                    <a:pt x="115" y="104"/>
                  </a:cubicBezTo>
                  <a:cubicBezTo>
                    <a:pt x="115" y="104"/>
                    <a:pt x="115" y="105"/>
                    <a:pt x="115" y="107"/>
                  </a:cubicBezTo>
                  <a:cubicBezTo>
                    <a:pt x="115" y="111"/>
                    <a:pt x="115" y="111"/>
                    <a:pt x="115" y="111"/>
                  </a:cubicBezTo>
                  <a:cubicBezTo>
                    <a:pt x="121" y="111"/>
                    <a:pt x="121" y="111"/>
                    <a:pt x="121" y="111"/>
                  </a:cubicBezTo>
                  <a:cubicBezTo>
                    <a:pt x="121" y="107"/>
                    <a:pt x="121" y="107"/>
                    <a:pt x="121" y="107"/>
                  </a:cubicBezTo>
                  <a:cubicBezTo>
                    <a:pt x="121" y="105"/>
                    <a:pt x="121" y="104"/>
                    <a:pt x="121" y="104"/>
                  </a:cubicBezTo>
                  <a:cubicBezTo>
                    <a:pt x="120" y="103"/>
                    <a:pt x="119" y="103"/>
                    <a:pt x="118" y="103"/>
                  </a:cubicBezTo>
                  <a:close/>
                  <a:moveTo>
                    <a:pt x="88" y="103"/>
                  </a:moveTo>
                  <a:cubicBezTo>
                    <a:pt x="87" y="103"/>
                    <a:pt x="87" y="103"/>
                    <a:pt x="86" y="104"/>
                  </a:cubicBezTo>
                  <a:cubicBezTo>
                    <a:pt x="86" y="104"/>
                    <a:pt x="85" y="104"/>
                    <a:pt x="85" y="105"/>
                  </a:cubicBezTo>
                  <a:cubicBezTo>
                    <a:pt x="85" y="127"/>
                    <a:pt x="85" y="127"/>
                    <a:pt x="85" y="127"/>
                  </a:cubicBezTo>
                  <a:cubicBezTo>
                    <a:pt x="85" y="128"/>
                    <a:pt x="86" y="128"/>
                    <a:pt x="86" y="128"/>
                  </a:cubicBezTo>
                  <a:cubicBezTo>
                    <a:pt x="87" y="129"/>
                    <a:pt x="88" y="129"/>
                    <a:pt x="88" y="129"/>
                  </a:cubicBezTo>
                  <a:cubicBezTo>
                    <a:pt x="89" y="129"/>
                    <a:pt x="92" y="129"/>
                    <a:pt x="92" y="128"/>
                  </a:cubicBezTo>
                  <a:cubicBezTo>
                    <a:pt x="93" y="127"/>
                    <a:pt x="93" y="127"/>
                    <a:pt x="93" y="126"/>
                  </a:cubicBezTo>
                  <a:cubicBezTo>
                    <a:pt x="93" y="107"/>
                    <a:pt x="93" y="107"/>
                    <a:pt x="93" y="107"/>
                  </a:cubicBezTo>
                  <a:cubicBezTo>
                    <a:pt x="93" y="106"/>
                    <a:pt x="93" y="105"/>
                    <a:pt x="92" y="104"/>
                  </a:cubicBezTo>
                  <a:cubicBezTo>
                    <a:pt x="92" y="103"/>
                    <a:pt x="89" y="103"/>
                    <a:pt x="88" y="103"/>
                  </a:cubicBezTo>
                  <a:close/>
                  <a:moveTo>
                    <a:pt x="97" y="60"/>
                  </a:moveTo>
                  <a:cubicBezTo>
                    <a:pt x="99" y="60"/>
                    <a:pt x="101" y="60"/>
                    <a:pt x="102" y="59"/>
                  </a:cubicBezTo>
                  <a:cubicBezTo>
                    <a:pt x="104" y="58"/>
                    <a:pt x="106" y="57"/>
                    <a:pt x="107" y="55"/>
                  </a:cubicBezTo>
                  <a:cubicBezTo>
                    <a:pt x="107" y="60"/>
                    <a:pt x="107" y="60"/>
                    <a:pt x="107" y="60"/>
                  </a:cubicBezTo>
                  <a:cubicBezTo>
                    <a:pt x="116" y="60"/>
                    <a:pt x="116" y="60"/>
                    <a:pt x="116" y="60"/>
                  </a:cubicBezTo>
                  <a:cubicBezTo>
                    <a:pt x="116" y="18"/>
                    <a:pt x="116" y="18"/>
                    <a:pt x="116" y="18"/>
                  </a:cubicBezTo>
                  <a:cubicBezTo>
                    <a:pt x="107" y="18"/>
                    <a:pt x="107" y="18"/>
                    <a:pt x="107" y="18"/>
                  </a:cubicBezTo>
                  <a:cubicBezTo>
                    <a:pt x="107" y="50"/>
                    <a:pt x="107" y="50"/>
                    <a:pt x="107" y="50"/>
                  </a:cubicBezTo>
                  <a:cubicBezTo>
                    <a:pt x="106" y="51"/>
                    <a:pt x="106" y="51"/>
                    <a:pt x="105" y="52"/>
                  </a:cubicBezTo>
                  <a:cubicBezTo>
                    <a:pt x="104" y="53"/>
                    <a:pt x="103" y="53"/>
                    <a:pt x="102" y="53"/>
                  </a:cubicBezTo>
                  <a:cubicBezTo>
                    <a:pt x="101" y="53"/>
                    <a:pt x="101" y="53"/>
                    <a:pt x="101" y="52"/>
                  </a:cubicBezTo>
                  <a:cubicBezTo>
                    <a:pt x="100" y="52"/>
                    <a:pt x="100" y="51"/>
                    <a:pt x="100" y="50"/>
                  </a:cubicBezTo>
                  <a:cubicBezTo>
                    <a:pt x="100" y="18"/>
                    <a:pt x="100" y="18"/>
                    <a:pt x="100" y="18"/>
                  </a:cubicBezTo>
                  <a:cubicBezTo>
                    <a:pt x="92" y="18"/>
                    <a:pt x="92" y="18"/>
                    <a:pt x="92" y="18"/>
                  </a:cubicBezTo>
                  <a:cubicBezTo>
                    <a:pt x="92" y="53"/>
                    <a:pt x="92" y="53"/>
                    <a:pt x="92" y="53"/>
                  </a:cubicBezTo>
                  <a:cubicBezTo>
                    <a:pt x="92" y="55"/>
                    <a:pt x="92" y="57"/>
                    <a:pt x="93" y="59"/>
                  </a:cubicBezTo>
                  <a:cubicBezTo>
                    <a:pt x="94" y="60"/>
                    <a:pt x="96" y="60"/>
                    <a:pt x="97" y="60"/>
                  </a:cubicBezTo>
                  <a:close/>
                  <a:moveTo>
                    <a:pt x="73" y="61"/>
                  </a:moveTo>
                  <a:cubicBezTo>
                    <a:pt x="77" y="61"/>
                    <a:pt x="80" y="60"/>
                    <a:pt x="82" y="58"/>
                  </a:cubicBezTo>
                  <a:cubicBezTo>
                    <a:pt x="84" y="56"/>
                    <a:pt x="85" y="53"/>
                    <a:pt x="85" y="49"/>
                  </a:cubicBezTo>
                  <a:cubicBezTo>
                    <a:pt x="85" y="28"/>
                    <a:pt x="85" y="28"/>
                    <a:pt x="85" y="28"/>
                  </a:cubicBezTo>
                  <a:cubicBezTo>
                    <a:pt x="85" y="25"/>
                    <a:pt x="84" y="22"/>
                    <a:pt x="82" y="20"/>
                  </a:cubicBezTo>
                  <a:cubicBezTo>
                    <a:pt x="79" y="18"/>
                    <a:pt x="77" y="17"/>
                    <a:pt x="73" y="17"/>
                  </a:cubicBezTo>
                  <a:cubicBezTo>
                    <a:pt x="69" y="17"/>
                    <a:pt x="66" y="18"/>
                    <a:pt x="64" y="20"/>
                  </a:cubicBezTo>
                  <a:cubicBezTo>
                    <a:pt x="62" y="22"/>
                    <a:pt x="61" y="25"/>
                    <a:pt x="61" y="28"/>
                  </a:cubicBezTo>
                  <a:cubicBezTo>
                    <a:pt x="61" y="49"/>
                    <a:pt x="61" y="49"/>
                    <a:pt x="61" y="49"/>
                  </a:cubicBezTo>
                  <a:cubicBezTo>
                    <a:pt x="61" y="53"/>
                    <a:pt x="62" y="56"/>
                    <a:pt x="64" y="58"/>
                  </a:cubicBezTo>
                  <a:cubicBezTo>
                    <a:pt x="66" y="60"/>
                    <a:pt x="69" y="61"/>
                    <a:pt x="73" y="61"/>
                  </a:cubicBezTo>
                  <a:close/>
                  <a:moveTo>
                    <a:pt x="69" y="27"/>
                  </a:moveTo>
                  <a:cubicBezTo>
                    <a:pt x="69" y="27"/>
                    <a:pt x="70" y="26"/>
                    <a:pt x="70" y="25"/>
                  </a:cubicBezTo>
                  <a:cubicBezTo>
                    <a:pt x="71" y="25"/>
                    <a:pt x="72" y="24"/>
                    <a:pt x="73" y="24"/>
                  </a:cubicBezTo>
                  <a:cubicBezTo>
                    <a:pt x="74" y="24"/>
                    <a:pt x="75" y="25"/>
                    <a:pt x="75" y="25"/>
                  </a:cubicBezTo>
                  <a:cubicBezTo>
                    <a:pt x="76" y="26"/>
                    <a:pt x="76" y="27"/>
                    <a:pt x="76" y="27"/>
                  </a:cubicBezTo>
                  <a:cubicBezTo>
                    <a:pt x="76" y="50"/>
                    <a:pt x="76" y="50"/>
                    <a:pt x="76" y="50"/>
                  </a:cubicBezTo>
                  <a:cubicBezTo>
                    <a:pt x="76" y="51"/>
                    <a:pt x="76" y="52"/>
                    <a:pt x="75" y="53"/>
                  </a:cubicBezTo>
                  <a:cubicBezTo>
                    <a:pt x="75" y="53"/>
                    <a:pt x="74" y="54"/>
                    <a:pt x="73" y="54"/>
                  </a:cubicBezTo>
                  <a:cubicBezTo>
                    <a:pt x="72" y="54"/>
                    <a:pt x="71" y="53"/>
                    <a:pt x="70" y="53"/>
                  </a:cubicBezTo>
                  <a:cubicBezTo>
                    <a:pt x="70" y="52"/>
                    <a:pt x="69" y="51"/>
                    <a:pt x="69" y="50"/>
                  </a:cubicBezTo>
                  <a:cubicBezTo>
                    <a:pt x="69" y="27"/>
                    <a:pt x="69" y="27"/>
                    <a:pt x="69" y="27"/>
                  </a:cubicBezTo>
                  <a:close/>
                  <a:moveTo>
                    <a:pt x="39" y="60"/>
                  </a:moveTo>
                  <a:cubicBezTo>
                    <a:pt x="49" y="60"/>
                    <a:pt x="49" y="60"/>
                    <a:pt x="49" y="60"/>
                  </a:cubicBezTo>
                  <a:cubicBezTo>
                    <a:pt x="49" y="33"/>
                    <a:pt x="49" y="33"/>
                    <a:pt x="49" y="33"/>
                  </a:cubicBezTo>
                  <a:cubicBezTo>
                    <a:pt x="60" y="0"/>
                    <a:pt x="60" y="0"/>
                    <a:pt x="60" y="0"/>
                  </a:cubicBezTo>
                  <a:cubicBezTo>
                    <a:pt x="50" y="0"/>
                    <a:pt x="50" y="0"/>
                    <a:pt x="50" y="0"/>
                  </a:cubicBezTo>
                  <a:cubicBezTo>
                    <a:pt x="44" y="23"/>
                    <a:pt x="44" y="23"/>
                    <a:pt x="44" y="23"/>
                  </a:cubicBezTo>
                  <a:cubicBezTo>
                    <a:pt x="44" y="23"/>
                    <a:pt x="44" y="23"/>
                    <a:pt x="44" y="23"/>
                  </a:cubicBezTo>
                  <a:cubicBezTo>
                    <a:pt x="38" y="0"/>
                    <a:pt x="38" y="0"/>
                    <a:pt x="38" y="0"/>
                  </a:cubicBezTo>
                  <a:cubicBezTo>
                    <a:pt x="28" y="0"/>
                    <a:pt x="28" y="0"/>
                    <a:pt x="28" y="0"/>
                  </a:cubicBezTo>
                  <a:cubicBezTo>
                    <a:pt x="39" y="34"/>
                    <a:pt x="39" y="34"/>
                    <a:pt x="39" y="34"/>
                  </a:cubicBezTo>
                  <a:cubicBezTo>
                    <a:pt x="39" y="60"/>
                    <a:pt x="39" y="60"/>
                    <a:pt x="39" y="6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Segoe UI" panose="020B0502040204020203"/>
                <a:ea typeface="微软雅黑" panose="020B0503020204020204" pitchFamily="34" charset="-122"/>
              </a:endParaRPr>
            </a:p>
          </p:txBody>
        </p:sp>
      </p:grpSp>
      <p:grpSp>
        <p:nvGrpSpPr>
          <p:cNvPr id="36" name="Group 34"/>
          <p:cNvGrpSpPr>
            <a:grpSpLocks noChangeAspect="1"/>
          </p:cNvGrpSpPr>
          <p:nvPr/>
        </p:nvGrpSpPr>
        <p:grpSpPr bwMode="auto">
          <a:xfrm>
            <a:off x="8872154" y="4333602"/>
            <a:ext cx="515028" cy="515938"/>
            <a:chOff x="6469" y="1151"/>
            <a:chExt cx="566" cy="567"/>
          </a:xfrm>
        </p:grpSpPr>
        <p:sp>
          <p:nvSpPr>
            <p:cNvPr id="37" name="Oval 35"/>
            <p:cNvSpPr>
              <a:spLocks noChangeArrowheads="1"/>
            </p:cNvSpPr>
            <p:nvPr/>
          </p:nvSpPr>
          <p:spPr bwMode="auto">
            <a:xfrm>
              <a:off x="6469" y="1151"/>
              <a:ext cx="566" cy="56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Segoe UI" panose="020B0502040204020203"/>
                <a:ea typeface="微软雅黑" panose="020B0503020204020204" pitchFamily="34" charset="-122"/>
              </a:endParaRPr>
            </a:p>
          </p:txBody>
        </p:sp>
        <p:sp>
          <p:nvSpPr>
            <p:cNvPr id="38" name="Freeform 36"/>
            <p:cNvSpPr/>
            <p:nvPr/>
          </p:nvSpPr>
          <p:spPr bwMode="auto">
            <a:xfrm>
              <a:off x="6599" y="1302"/>
              <a:ext cx="306" cy="262"/>
            </a:xfrm>
            <a:custGeom>
              <a:avLst/>
              <a:gdLst>
                <a:gd name="T0" fmla="*/ 109 w 130"/>
                <a:gd name="T1" fmla="*/ 10 h 111"/>
                <a:gd name="T2" fmla="*/ 90 w 130"/>
                <a:gd name="T3" fmla="*/ 1 h 111"/>
                <a:gd name="T4" fmla="*/ 63 w 130"/>
                <a:gd name="T5" fmla="*/ 28 h 111"/>
                <a:gd name="T6" fmla="*/ 64 w 130"/>
                <a:gd name="T7" fmla="*/ 35 h 111"/>
                <a:gd name="T8" fmla="*/ 9 w 130"/>
                <a:gd name="T9" fmla="*/ 4 h 111"/>
                <a:gd name="T10" fmla="*/ 6 w 130"/>
                <a:gd name="T11" fmla="*/ 19 h 111"/>
                <a:gd name="T12" fmla="*/ 18 w 130"/>
                <a:gd name="T13" fmla="*/ 42 h 111"/>
                <a:gd name="T14" fmla="*/ 6 w 130"/>
                <a:gd name="T15" fmla="*/ 39 h 111"/>
                <a:gd name="T16" fmla="*/ 6 w 130"/>
                <a:gd name="T17" fmla="*/ 39 h 111"/>
                <a:gd name="T18" fmla="*/ 27 w 130"/>
                <a:gd name="T19" fmla="*/ 67 h 111"/>
                <a:gd name="T20" fmla="*/ 20 w 130"/>
                <a:gd name="T21" fmla="*/ 68 h 111"/>
                <a:gd name="T22" fmla="*/ 15 w 130"/>
                <a:gd name="T23" fmla="*/ 67 h 111"/>
                <a:gd name="T24" fmla="*/ 40 w 130"/>
                <a:gd name="T25" fmla="*/ 87 h 111"/>
                <a:gd name="T26" fmla="*/ 7 w 130"/>
                <a:gd name="T27" fmla="*/ 99 h 111"/>
                <a:gd name="T28" fmla="*/ 0 w 130"/>
                <a:gd name="T29" fmla="*/ 99 h 111"/>
                <a:gd name="T30" fmla="*/ 41 w 130"/>
                <a:gd name="T31" fmla="*/ 111 h 111"/>
                <a:gd name="T32" fmla="*/ 116 w 130"/>
                <a:gd name="T33" fmla="*/ 32 h 111"/>
                <a:gd name="T34" fmla="*/ 116 w 130"/>
                <a:gd name="T35" fmla="*/ 29 h 111"/>
                <a:gd name="T36" fmla="*/ 130 w 130"/>
                <a:gd name="T37" fmla="*/ 14 h 111"/>
                <a:gd name="T38" fmla="*/ 114 w 130"/>
                <a:gd name="T39" fmla="*/ 18 h 111"/>
                <a:gd name="T40" fmla="*/ 126 w 130"/>
                <a:gd name="T41" fmla="*/ 3 h 111"/>
                <a:gd name="T42" fmla="*/ 109 w 130"/>
                <a:gd name="T43"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11">
                  <a:moveTo>
                    <a:pt x="109" y="10"/>
                  </a:moveTo>
                  <a:cubicBezTo>
                    <a:pt x="104" y="4"/>
                    <a:pt x="97" y="1"/>
                    <a:pt x="90" y="1"/>
                  </a:cubicBezTo>
                  <a:cubicBezTo>
                    <a:pt x="75" y="0"/>
                    <a:pt x="63" y="13"/>
                    <a:pt x="63" y="28"/>
                  </a:cubicBezTo>
                  <a:cubicBezTo>
                    <a:pt x="63" y="30"/>
                    <a:pt x="64" y="33"/>
                    <a:pt x="64" y="35"/>
                  </a:cubicBezTo>
                  <a:cubicBezTo>
                    <a:pt x="42" y="33"/>
                    <a:pt x="22" y="22"/>
                    <a:pt x="9" y="4"/>
                  </a:cubicBezTo>
                  <a:cubicBezTo>
                    <a:pt x="7" y="9"/>
                    <a:pt x="6" y="13"/>
                    <a:pt x="6" y="19"/>
                  </a:cubicBezTo>
                  <a:cubicBezTo>
                    <a:pt x="6" y="28"/>
                    <a:pt x="10" y="37"/>
                    <a:pt x="18" y="42"/>
                  </a:cubicBezTo>
                  <a:cubicBezTo>
                    <a:pt x="13" y="42"/>
                    <a:pt x="9" y="41"/>
                    <a:pt x="6" y="39"/>
                  </a:cubicBezTo>
                  <a:cubicBezTo>
                    <a:pt x="6" y="39"/>
                    <a:pt x="6" y="39"/>
                    <a:pt x="6" y="39"/>
                  </a:cubicBezTo>
                  <a:cubicBezTo>
                    <a:pt x="6" y="53"/>
                    <a:pt x="15" y="64"/>
                    <a:pt x="27" y="67"/>
                  </a:cubicBezTo>
                  <a:cubicBezTo>
                    <a:pt x="25" y="68"/>
                    <a:pt x="22" y="68"/>
                    <a:pt x="20" y="68"/>
                  </a:cubicBezTo>
                  <a:cubicBezTo>
                    <a:pt x="18" y="68"/>
                    <a:pt x="16" y="68"/>
                    <a:pt x="15" y="67"/>
                  </a:cubicBezTo>
                  <a:cubicBezTo>
                    <a:pt x="18" y="79"/>
                    <a:pt x="28" y="87"/>
                    <a:pt x="40" y="87"/>
                  </a:cubicBezTo>
                  <a:cubicBezTo>
                    <a:pt x="31" y="95"/>
                    <a:pt x="19" y="99"/>
                    <a:pt x="7" y="99"/>
                  </a:cubicBezTo>
                  <a:cubicBezTo>
                    <a:pt x="5" y="99"/>
                    <a:pt x="2" y="99"/>
                    <a:pt x="0" y="99"/>
                  </a:cubicBezTo>
                  <a:cubicBezTo>
                    <a:pt x="12" y="107"/>
                    <a:pt x="26" y="111"/>
                    <a:pt x="41" y="111"/>
                  </a:cubicBezTo>
                  <a:cubicBezTo>
                    <a:pt x="90" y="111"/>
                    <a:pt x="116" y="69"/>
                    <a:pt x="116" y="32"/>
                  </a:cubicBezTo>
                  <a:cubicBezTo>
                    <a:pt x="116" y="31"/>
                    <a:pt x="116" y="30"/>
                    <a:pt x="116" y="29"/>
                  </a:cubicBezTo>
                  <a:cubicBezTo>
                    <a:pt x="122" y="25"/>
                    <a:pt x="126" y="20"/>
                    <a:pt x="130" y="14"/>
                  </a:cubicBezTo>
                  <a:cubicBezTo>
                    <a:pt x="125" y="16"/>
                    <a:pt x="120" y="18"/>
                    <a:pt x="114" y="18"/>
                  </a:cubicBezTo>
                  <a:cubicBezTo>
                    <a:pt x="120" y="15"/>
                    <a:pt x="124" y="10"/>
                    <a:pt x="126" y="3"/>
                  </a:cubicBezTo>
                  <a:cubicBezTo>
                    <a:pt x="121" y="6"/>
                    <a:pt x="115" y="9"/>
                    <a:pt x="109"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Segoe UI" panose="020B0502040204020203"/>
                <a:ea typeface="微软雅黑" panose="020B0503020204020204" pitchFamily="34" charset="-122"/>
              </a:endParaRPr>
            </a:p>
          </p:txBody>
        </p:sp>
      </p:grpSp>
      <p:sp>
        <p:nvSpPr>
          <p:cNvPr id="39" name="矩形 38"/>
          <p:cNvSpPr/>
          <p:nvPr/>
        </p:nvSpPr>
        <p:spPr>
          <a:xfrm>
            <a:off x="3815048" y="3222023"/>
            <a:ext cx="3262432" cy="369332"/>
          </a:xfrm>
          <a:prstGeom prst="rect">
            <a:avLst/>
          </a:prstGeom>
        </p:spPr>
        <p:txBody>
          <a:bodyPr wrap="none">
            <a:spAutoFit/>
          </a:bodyPr>
          <a:lstStyle/>
          <a:p>
            <a:r>
              <a:rPr lang="zh-CN" altLang="en-US" b="1" dirty="0">
                <a:solidFill>
                  <a:srgbClr val="000000"/>
                </a:solidFill>
                <a:latin typeface="Segoe UI" panose="020B0502040204020203"/>
                <a:ea typeface="微软雅黑" panose="020B0503020204020204" pitchFamily="34" charset="-122"/>
              </a:rPr>
              <a:t>掌握</a:t>
            </a:r>
            <a:r>
              <a:rPr lang="en-US" altLang="zh-CN" b="1" dirty="0">
                <a:solidFill>
                  <a:srgbClr val="000000"/>
                </a:solidFill>
                <a:latin typeface="Segoe UI" panose="020B0502040204020203"/>
                <a:ea typeface="微软雅黑" panose="020B0503020204020204" pitchFamily="34" charset="-122"/>
              </a:rPr>
              <a:t>HTML</a:t>
            </a:r>
            <a:r>
              <a:rPr lang="zh-CN" altLang="en-US" b="1" dirty="0">
                <a:solidFill>
                  <a:srgbClr val="000000"/>
                </a:solidFill>
                <a:latin typeface="Segoe UI" panose="020B0502040204020203"/>
                <a:ea typeface="微软雅黑" panose="020B0503020204020204" pitchFamily="34" charset="-122"/>
              </a:rPr>
              <a:t>、</a:t>
            </a:r>
            <a:r>
              <a:rPr lang="en-US" altLang="zh-CN" b="1" dirty="0">
                <a:solidFill>
                  <a:srgbClr val="000000"/>
                </a:solidFill>
                <a:latin typeface="Segoe UI" panose="020B0502040204020203"/>
                <a:ea typeface="微软雅黑" panose="020B0503020204020204" pitchFamily="34" charset="-122"/>
              </a:rPr>
              <a:t>CSS</a:t>
            </a:r>
            <a:r>
              <a:rPr lang="zh-CN" altLang="en-US" b="1" dirty="0">
                <a:solidFill>
                  <a:srgbClr val="000000"/>
                </a:solidFill>
                <a:latin typeface="Segoe UI" panose="020B0502040204020203"/>
                <a:ea typeface="微软雅黑" panose="020B0503020204020204" pitchFamily="34" charset="-122"/>
              </a:rPr>
              <a:t>、</a:t>
            </a:r>
            <a:r>
              <a:rPr lang="en-US" altLang="zh-CN" b="1" dirty="0">
                <a:solidFill>
                  <a:srgbClr val="000000"/>
                </a:solidFill>
                <a:latin typeface="Segoe UI" panose="020B0502040204020203"/>
                <a:ea typeface="微软雅黑" panose="020B0503020204020204" pitchFamily="34" charset="-122"/>
              </a:rPr>
              <a:t>JavaScript</a:t>
            </a:r>
            <a:endParaRPr lang="zh-CN" altLang="en-US" b="1" dirty="0">
              <a:solidFill>
                <a:srgbClr val="000000"/>
              </a:solidFill>
              <a:latin typeface="Segoe UI" panose="020B0502040204020203"/>
              <a:ea typeface="微软雅黑" panose="020B0503020204020204" pitchFamily="34" charset="-122"/>
            </a:endParaRPr>
          </a:p>
        </p:txBody>
      </p:sp>
      <p:sp>
        <p:nvSpPr>
          <p:cNvPr id="41" name="矩形 40"/>
          <p:cNvSpPr/>
          <p:nvPr/>
        </p:nvSpPr>
        <p:spPr>
          <a:xfrm>
            <a:off x="7517076" y="2945024"/>
            <a:ext cx="3242747" cy="923330"/>
          </a:xfrm>
          <a:prstGeom prst="rect">
            <a:avLst/>
          </a:prstGeom>
        </p:spPr>
        <p:txBody>
          <a:bodyPr wrap="none">
            <a:spAutoFit/>
          </a:bodyPr>
          <a:lstStyle/>
          <a:p>
            <a:pPr algn="ctr"/>
            <a:r>
              <a:rPr lang="zh-CN" altLang="en-US" b="1" dirty="0">
                <a:solidFill>
                  <a:srgbClr val="000000"/>
                </a:solidFill>
                <a:latin typeface="Segoe UI" panose="020B0502040204020203"/>
                <a:ea typeface="微软雅黑" panose="020B0503020204020204" pitchFamily="34" charset="-122"/>
              </a:rPr>
              <a:t>服务器语言</a:t>
            </a:r>
            <a:endParaRPr lang="en-US" altLang="zh-CN" b="1" dirty="0">
              <a:solidFill>
                <a:srgbClr val="000000"/>
              </a:solidFill>
              <a:latin typeface="Segoe UI" panose="020B0502040204020203"/>
              <a:ea typeface="微软雅黑" panose="020B0503020204020204" pitchFamily="34" charset="-122"/>
            </a:endParaRPr>
          </a:p>
          <a:p>
            <a:endParaRPr lang="en-US" altLang="zh-CN" b="1" dirty="0">
              <a:solidFill>
                <a:srgbClr val="000000"/>
              </a:solidFill>
              <a:latin typeface="Segoe UI" panose="020B0502040204020203"/>
              <a:ea typeface="微软雅黑" panose="020B0503020204020204" pitchFamily="34" charset="-122"/>
            </a:endParaRPr>
          </a:p>
          <a:p>
            <a:r>
              <a:rPr lang="en-US" altLang="zh-CN" b="1" dirty="0">
                <a:solidFill>
                  <a:srgbClr val="000000"/>
                </a:solidFill>
                <a:latin typeface="Segoe UI" panose="020B0502040204020203"/>
                <a:ea typeface="微软雅黑" panose="020B0503020204020204" pitchFamily="34" charset="-122"/>
              </a:rPr>
              <a:t>PHP</a:t>
            </a:r>
            <a:r>
              <a:rPr lang="zh-CN" altLang="en-US" b="1" dirty="0">
                <a:solidFill>
                  <a:srgbClr val="000000"/>
                </a:solidFill>
                <a:latin typeface="Segoe UI" panose="020B0502040204020203"/>
                <a:ea typeface="微软雅黑" panose="020B0503020204020204" pitchFamily="34" charset="-122"/>
              </a:rPr>
              <a:t>、</a:t>
            </a:r>
            <a:r>
              <a:rPr lang="en-US" altLang="zh-CN" b="1" dirty="0">
                <a:solidFill>
                  <a:srgbClr val="000000"/>
                </a:solidFill>
                <a:latin typeface="Segoe UI" panose="020B0502040204020203"/>
                <a:ea typeface="微软雅黑" panose="020B0503020204020204" pitchFamily="34" charset="-122"/>
              </a:rPr>
              <a:t>Java</a:t>
            </a:r>
            <a:r>
              <a:rPr lang="zh-CN" altLang="en-US" b="1" dirty="0">
                <a:solidFill>
                  <a:srgbClr val="000000"/>
                </a:solidFill>
                <a:latin typeface="Segoe UI" panose="020B0502040204020203"/>
                <a:ea typeface="微软雅黑" panose="020B0503020204020204" pitchFamily="34" charset="-122"/>
              </a:rPr>
              <a:t>、</a:t>
            </a:r>
            <a:r>
              <a:rPr lang="en-US" altLang="zh-CN" b="1" dirty="0">
                <a:solidFill>
                  <a:srgbClr val="000000"/>
                </a:solidFill>
                <a:latin typeface="Segoe UI" panose="020B0502040204020203"/>
                <a:ea typeface="微软雅黑" panose="020B0503020204020204" pitchFamily="34" charset="-122"/>
              </a:rPr>
              <a:t>Python</a:t>
            </a:r>
            <a:r>
              <a:rPr lang="zh-CN" altLang="en-US" b="1" dirty="0">
                <a:solidFill>
                  <a:srgbClr val="000000"/>
                </a:solidFill>
                <a:latin typeface="Segoe UI" panose="020B0502040204020203"/>
                <a:ea typeface="微软雅黑" panose="020B0503020204020204" pitchFamily="34" charset="-122"/>
              </a:rPr>
              <a:t>、</a:t>
            </a:r>
            <a:r>
              <a:rPr lang="en-US" altLang="zh-CN" b="1" dirty="0">
                <a:solidFill>
                  <a:srgbClr val="000000"/>
                </a:solidFill>
                <a:latin typeface="Segoe UI" panose="020B0502040204020203"/>
                <a:ea typeface="微软雅黑" panose="020B0503020204020204" pitchFamily="34" charset="-122"/>
              </a:rPr>
              <a:t>ASP</a:t>
            </a:r>
            <a:r>
              <a:rPr lang="zh-CN" altLang="en-US" b="1" dirty="0">
                <a:solidFill>
                  <a:srgbClr val="000000"/>
                </a:solidFill>
                <a:latin typeface="Segoe UI" panose="020B0502040204020203"/>
                <a:ea typeface="微软雅黑" panose="020B0503020204020204" pitchFamily="34" charset="-122"/>
              </a:rPr>
              <a:t>等</a:t>
            </a:r>
            <a:endParaRPr lang="zh-CN" altLang="en-US" b="1" dirty="0">
              <a:solidFill>
                <a:srgbClr val="000000"/>
              </a:solidFill>
              <a:latin typeface="Segoe UI" panose="020B0502040204020203"/>
              <a:ea typeface="微软雅黑" panose="020B0503020204020204" pitchFamily="34" charset="-122"/>
            </a:endParaRPr>
          </a:p>
        </p:txBody>
      </p:sp>
      <p:sp>
        <p:nvSpPr>
          <p:cNvPr id="43" name="矩形 42"/>
          <p:cNvSpPr/>
          <p:nvPr/>
        </p:nvSpPr>
        <p:spPr>
          <a:xfrm>
            <a:off x="4393732" y="4990242"/>
            <a:ext cx="2105063" cy="923330"/>
          </a:xfrm>
          <a:prstGeom prst="rect">
            <a:avLst/>
          </a:prstGeom>
        </p:spPr>
        <p:txBody>
          <a:bodyPr wrap="none">
            <a:spAutoFit/>
          </a:bodyPr>
          <a:lstStyle/>
          <a:p>
            <a:pPr algn="ctr"/>
            <a:r>
              <a:rPr lang="zh-CN" altLang="en-US" b="1" dirty="0">
                <a:solidFill>
                  <a:srgbClr val="000000"/>
                </a:solidFill>
                <a:latin typeface="Segoe UI" panose="020B0502040204020203"/>
                <a:ea typeface="微软雅黑" panose="020B0503020204020204" pitchFamily="34" charset="-122"/>
              </a:rPr>
              <a:t>数据库语言</a:t>
            </a:r>
            <a:endParaRPr lang="en-US" altLang="zh-CN" b="1" dirty="0">
              <a:solidFill>
                <a:srgbClr val="000000"/>
              </a:solidFill>
              <a:latin typeface="Segoe UI" panose="020B0502040204020203"/>
              <a:ea typeface="微软雅黑" panose="020B0503020204020204" pitchFamily="34" charset="-122"/>
            </a:endParaRPr>
          </a:p>
          <a:p>
            <a:endParaRPr lang="en-US" altLang="zh-CN" b="1" dirty="0">
              <a:solidFill>
                <a:srgbClr val="000000"/>
              </a:solidFill>
              <a:latin typeface="Segoe UI" panose="020B0502040204020203"/>
              <a:ea typeface="微软雅黑" panose="020B0503020204020204" pitchFamily="34" charset="-122"/>
            </a:endParaRPr>
          </a:p>
          <a:p>
            <a:r>
              <a:rPr lang="en-US" altLang="zh-CN" b="1" dirty="0">
                <a:solidFill>
                  <a:srgbClr val="000000"/>
                </a:solidFill>
                <a:latin typeface="Segoe UI" panose="020B0502040204020203"/>
                <a:ea typeface="微软雅黑" panose="020B0503020204020204" pitchFamily="34" charset="-122"/>
              </a:rPr>
              <a:t>MySQL</a:t>
            </a:r>
            <a:r>
              <a:rPr lang="zh-CN" altLang="en-US" b="1" dirty="0">
                <a:solidFill>
                  <a:srgbClr val="000000"/>
                </a:solidFill>
                <a:latin typeface="Segoe UI" panose="020B0502040204020203"/>
                <a:ea typeface="微软雅黑" panose="020B0503020204020204" pitchFamily="34" charset="-122"/>
              </a:rPr>
              <a:t>、</a:t>
            </a:r>
            <a:r>
              <a:rPr lang="en-US" altLang="zh-CN" b="1" dirty="0">
                <a:solidFill>
                  <a:srgbClr val="000000"/>
                </a:solidFill>
                <a:latin typeface="Segoe UI" panose="020B0502040204020203"/>
                <a:ea typeface="微软雅黑" panose="020B0503020204020204" pitchFamily="34" charset="-122"/>
              </a:rPr>
              <a:t>Oracle</a:t>
            </a:r>
            <a:r>
              <a:rPr lang="zh-CN" altLang="en-US" b="1" dirty="0">
                <a:solidFill>
                  <a:srgbClr val="000000"/>
                </a:solidFill>
                <a:latin typeface="Segoe UI" panose="020B0502040204020203"/>
                <a:ea typeface="微软雅黑" panose="020B0503020204020204" pitchFamily="34" charset="-122"/>
              </a:rPr>
              <a:t>等</a:t>
            </a:r>
            <a:endParaRPr lang="zh-CN" altLang="en-US" b="1" dirty="0">
              <a:solidFill>
                <a:srgbClr val="000000"/>
              </a:solidFill>
              <a:latin typeface="Segoe UI" panose="020B0502040204020203"/>
              <a:ea typeface="微软雅黑" panose="020B0503020204020204" pitchFamily="34" charset="-122"/>
            </a:endParaRPr>
          </a:p>
        </p:txBody>
      </p:sp>
      <p:sp>
        <p:nvSpPr>
          <p:cNvPr id="45" name="矩形 44"/>
          <p:cNvSpPr/>
          <p:nvPr/>
        </p:nvSpPr>
        <p:spPr>
          <a:xfrm>
            <a:off x="8686277" y="4999922"/>
            <a:ext cx="886781" cy="369332"/>
          </a:xfrm>
          <a:prstGeom prst="rect">
            <a:avLst/>
          </a:prstGeom>
        </p:spPr>
        <p:txBody>
          <a:bodyPr wrap="none">
            <a:spAutoFit/>
          </a:bodyPr>
          <a:lstStyle/>
          <a:p>
            <a:r>
              <a:rPr lang="en-US" altLang="zh-CN" b="1" dirty="0">
                <a:solidFill>
                  <a:srgbClr val="000000"/>
                </a:solidFill>
                <a:latin typeface="Segoe UI" panose="020B0502040204020203"/>
                <a:ea typeface="微软雅黑" panose="020B0503020204020204" pitchFamily="34" charset="-122"/>
              </a:rPr>
              <a:t>UI</a:t>
            </a:r>
            <a:r>
              <a:rPr lang="zh-CN" altLang="en-US" b="1" dirty="0">
                <a:solidFill>
                  <a:srgbClr val="000000"/>
                </a:solidFill>
                <a:latin typeface="Segoe UI" panose="020B0502040204020203"/>
                <a:ea typeface="微软雅黑" panose="020B0503020204020204" pitchFamily="34" charset="-122"/>
              </a:rPr>
              <a:t>设计</a:t>
            </a:r>
            <a:endParaRPr lang="zh-CN" altLang="en-US" b="1" dirty="0">
              <a:solidFill>
                <a:srgbClr val="000000"/>
              </a:solidFill>
              <a:latin typeface="Segoe UI" panose="020B0502040204020203"/>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76375" y="1600200"/>
            <a:ext cx="11201400" cy="3070860"/>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贯穿我们这一年的网络部最重要的任务之一就是分小组进行简单小程序的开发：</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顺便用于准备下学期的小程序原型设计大赛</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所有干事计划分为五个小组，每组三</a:t>
            </a:r>
            <a:r>
              <a:rPr lang="zh-CN" altLang="en-US" kern="0" dirty="0">
                <a:latin typeface="微软雅黑" panose="020B0503020204020204" pitchFamily="34" charset="-122"/>
                <a:ea typeface="微软雅黑" panose="020B0503020204020204" pitchFamily="34" charset="-122"/>
                <a:cs typeface="+mn-ea"/>
                <a:sym typeface="+mn-lt"/>
              </a:rPr>
              <a:t>到四人。</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在这大半年的时间内开发一款简单的微信小程序并于下学期进行最后的展示评比</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本学期第四次培训进行小组开题展示，开发目标，小程序主题的展示</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本学期在第七次培训进行中期汇报展示及交流并在次之前把原始版上传到</a:t>
            </a:r>
            <a:r>
              <a:rPr lang="en-US" altLang="zh-CN" kern="0" dirty="0">
                <a:latin typeface="微软雅黑" panose="020B0503020204020204" pitchFamily="34" charset="-122"/>
                <a:ea typeface="微软雅黑" panose="020B0503020204020204" pitchFamily="34" charset="-122"/>
                <a:cs typeface="+mn-ea"/>
                <a:sym typeface="+mn-lt"/>
              </a:rPr>
              <a:t>GitHub</a:t>
            </a:r>
            <a:r>
              <a:rPr lang="zh-CN" altLang="en-US" kern="0" dirty="0">
                <a:latin typeface="微软雅黑" panose="020B0503020204020204" pitchFamily="34" charset="-122"/>
                <a:ea typeface="微软雅黑" panose="020B0503020204020204" pitchFamily="34" charset="-122"/>
                <a:cs typeface="+mn-ea"/>
                <a:sym typeface="+mn-lt"/>
              </a:rPr>
              <a:t>仓库</a:t>
            </a:r>
            <a:endParaRPr lang="en-US" altLang="zh-CN"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SIX </a:t>
            </a:r>
            <a:r>
              <a:rPr kumimoji="1" lang="zh-CN" altLang="en-US" dirty="0"/>
              <a:t>自学网站</a:t>
            </a:r>
            <a:endParaRPr kumimoji="1" lang="zh-CN" altLang="en-US" dirty="0"/>
          </a:p>
        </p:txBody>
      </p:sp>
      <p:sp>
        <p:nvSpPr>
          <p:cNvPr id="3" name="矩形 2"/>
          <p:cNvSpPr/>
          <p:nvPr/>
        </p:nvSpPr>
        <p:spPr>
          <a:xfrm>
            <a:off x="589006" y="899968"/>
            <a:ext cx="8058883" cy="1200329"/>
          </a:xfrm>
          <a:prstGeom prst="rect">
            <a:avLst/>
          </a:prstGeom>
        </p:spPr>
        <p:txBody>
          <a:bodyPr wrap="square">
            <a:spAutoFit/>
          </a:bodyPr>
          <a:lstStyle/>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endParaRPr lang="zh-CN" altLang="en-US" dirty="0"/>
          </a:p>
        </p:txBody>
      </p:sp>
      <p:sp>
        <p:nvSpPr>
          <p:cNvPr id="6" name="矩形 5"/>
          <p:cNvSpPr/>
          <p:nvPr/>
        </p:nvSpPr>
        <p:spPr>
          <a:xfrm>
            <a:off x="1073286" y="758760"/>
            <a:ext cx="7224408" cy="4524315"/>
          </a:xfrm>
          <a:prstGeom prst="rect">
            <a:avLst/>
          </a:prstGeom>
        </p:spPr>
        <p:txBody>
          <a:bodyPr wrap="square">
            <a:spAutoFit/>
          </a:bodyPr>
          <a:lstStyle/>
          <a:p>
            <a:pPr marL="342900" lvl="0" indent="-342900">
              <a:buFontTx/>
              <a:buAutoNum type="arabicPeriod"/>
            </a:pPr>
            <a:r>
              <a:rPr lang="en-US" altLang="zh-CN" dirty="0">
                <a:solidFill>
                  <a:prstClr val="black"/>
                </a:solidFill>
              </a:rPr>
              <a:t>W3school    </a:t>
            </a:r>
            <a:r>
              <a:rPr lang="en-US" altLang="zh-CN" dirty="0">
                <a:solidFill>
                  <a:prstClr val="black"/>
                </a:solidFill>
                <a:hlinkClick r:id="rId1"/>
              </a:rPr>
              <a:t>https://www.w3school.com.cn/</a:t>
            </a:r>
            <a:endParaRPr lang="en-US" altLang="zh-CN" dirty="0">
              <a:solidFill>
                <a:prstClr val="black"/>
              </a:solidFill>
            </a:endParaRPr>
          </a:p>
          <a:p>
            <a:pPr marL="342900" lvl="0" indent="-342900">
              <a:buFontTx/>
              <a:buAutoNum type="arabicPeriod"/>
            </a:pPr>
            <a:endParaRPr lang="en-US" altLang="zh-CN" dirty="0">
              <a:solidFill>
                <a:prstClr val="black"/>
              </a:solidFill>
            </a:endParaRPr>
          </a:p>
          <a:p>
            <a:pPr marL="342900" lvl="0" indent="-342900">
              <a:buFontTx/>
              <a:buAutoNum type="arabicPeriod"/>
            </a:pPr>
            <a:endParaRPr lang="en-US" altLang="zh-CN" dirty="0">
              <a:solidFill>
                <a:prstClr val="black"/>
              </a:solidFill>
            </a:endParaRPr>
          </a:p>
          <a:p>
            <a:pPr marL="342900" lvl="0" indent="-342900">
              <a:buFontTx/>
              <a:buAutoNum type="arabicPeriod"/>
            </a:pPr>
            <a:r>
              <a:rPr lang="zh-CN" altLang="en-US" dirty="0">
                <a:solidFill>
                  <a:prstClr val="black"/>
                </a:solidFill>
              </a:rPr>
              <a:t>菜鸟教程  </a:t>
            </a:r>
            <a:r>
              <a:rPr lang="en-US" altLang="zh-CN" dirty="0">
                <a:solidFill>
                  <a:prstClr val="black"/>
                </a:solidFill>
                <a:hlinkClick r:id="rId2"/>
              </a:rPr>
              <a:t>https://www.runoob.com/</a:t>
            </a:r>
            <a:endParaRPr lang="en-US" altLang="zh-CN" dirty="0">
              <a:solidFill>
                <a:prstClr val="black"/>
              </a:solidFill>
            </a:endParaRPr>
          </a:p>
          <a:p>
            <a:pPr marL="342900" lvl="0" indent="-342900">
              <a:buFontTx/>
              <a:buAutoNum type="arabicPeriod"/>
            </a:pPr>
            <a:endParaRPr lang="en-US" altLang="zh-CN" dirty="0">
              <a:solidFill>
                <a:prstClr val="black"/>
              </a:solidFill>
            </a:endParaRPr>
          </a:p>
          <a:p>
            <a:pPr marL="342900" lvl="0" indent="-342900">
              <a:buFontTx/>
              <a:buAutoNum type="arabicPeriod"/>
            </a:pPr>
            <a:endParaRPr lang="en-US" altLang="zh-CN" dirty="0">
              <a:solidFill>
                <a:prstClr val="black"/>
              </a:solidFill>
            </a:endParaRPr>
          </a:p>
          <a:p>
            <a:pPr marL="342900" lvl="0" indent="-342900">
              <a:buFontTx/>
              <a:buAutoNum type="arabicPeriod"/>
            </a:pPr>
            <a:r>
              <a:rPr lang="zh-CN" altLang="en-US" dirty="0">
                <a:solidFill>
                  <a:prstClr val="black"/>
                </a:solidFill>
              </a:rPr>
              <a:t>廖雪峰的官方网站  </a:t>
            </a:r>
            <a:r>
              <a:rPr lang="en-US" altLang="zh-CN" dirty="0">
                <a:solidFill>
                  <a:prstClr val="black"/>
                </a:solidFill>
                <a:hlinkClick r:id="rId3"/>
              </a:rPr>
              <a:t>https://www.liaoxuefeng.com/</a:t>
            </a:r>
            <a:endParaRPr lang="en-US" altLang="zh-CN" dirty="0">
              <a:solidFill>
                <a:prstClr val="black"/>
              </a:solidFill>
            </a:endParaRPr>
          </a:p>
          <a:p>
            <a:pPr marL="342900" lvl="0" indent="-342900">
              <a:buFontTx/>
              <a:buAutoNum type="arabicPeriod"/>
            </a:pPr>
            <a:endParaRPr lang="en-US" altLang="zh-CN" dirty="0">
              <a:solidFill>
                <a:prstClr val="black"/>
              </a:solidFill>
            </a:endParaRPr>
          </a:p>
          <a:p>
            <a:pPr marL="342900" lvl="0" indent="-342900">
              <a:buFontTx/>
              <a:buAutoNum type="arabicPeriod"/>
            </a:pPr>
            <a:endParaRPr lang="en-US" altLang="zh-CN" dirty="0">
              <a:solidFill>
                <a:prstClr val="black"/>
              </a:solidFill>
            </a:endParaRPr>
          </a:p>
          <a:p>
            <a:pPr marL="342900" lvl="0" indent="-342900">
              <a:buFontTx/>
              <a:buAutoNum type="arabicPeriod"/>
            </a:pPr>
            <a:r>
              <a:rPr lang="en-US" altLang="zh-CN" dirty="0">
                <a:solidFill>
                  <a:prstClr val="black"/>
                </a:solidFill>
              </a:rPr>
              <a:t>W3cplus</a:t>
            </a:r>
            <a:r>
              <a:rPr lang="zh-CN" altLang="en-US" dirty="0">
                <a:solidFill>
                  <a:prstClr val="black"/>
                </a:solidFill>
              </a:rPr>
              <a:t>前端网  </a:t>
            </a:r>
            <a:r>
              <a:rPr lang="en-US" altLang="zh-CN" dirty="0">
                <a:solidFill>
                  <a:prstClr val="black"/>
                </a:solidFill>
                <a:hlinkClick r:id="rId4"/>
              </a:rPr>
              <a:t>https://www.w3cplus.com/</a:t>
            </a:r>
            <a:endParaRPr lang="en-US" altLang="zh-CN" dirty="0">
              <a:solidFill>
                <a:prstClr val="black"/>
              </a:solidFill>
            </a:endParaRPr>
          </a:p>
          <a:p>
            <a:pPr marL="342900" lvl="0" indent="-342900">
              <a:buFontTx/>
              <a:buAutoNum type="arabicPeriod"/>
            </a:pPr>
            <a:endParaRPr lang="en-US" altLang="zh-CN" dirty="0">
              <a:solidFill>
                <a:prstClr val="black"/>
              </a:solidFill>
            </a:endParaRPr>
          </a:p>
          <a:p>
            <a:pPr marL="342900" lvl="0" indent="-342900">
              <a:buFontTx/>
              <a:buAutoNum type="arabicPeriod"/>
            </a:pPr>
            <a:endParaRPr lang="en-US" altLang="zh-CN" dirty="0">
              <a:solidFill>
                <a:prstClr val="black"/>
              </a:solidFill>
            </a:endParaRPr>
          </a:p>
          <a:p>
            <a:pPr marL="342900" lvl="0" indent="-342900">
              <a:buFontTx/>
              <a:buAutoNum type="arabicPeriod"/>
            </a:pPr>
            <a:r>
              <a:rPr lang="zh-CN" altLang="en-US" dirty="0">
                <a:solidFill>
                  <a:prstClr val="black"/>
                </a:solidFill>
              </a:rPr>
              <a:t>慕课网  </a:t>
            </a:r>
            <a:r>
              <a:rPr lang="en-US" altLang="zh-CN" dirty="0">
                <a:solidFill>
                  <a:prstClr val="black"/>
                </a:solidFill>
                <a:hlinkClick r:id="rId5"/>
              </a:rPr>
              <a:t>https://www.imooc.com/</a:t>
            </a:r>
            <a:endParaRPr lang="en-US" altLang="zh-CN" dirty="0">
              <a:solidFill>
                <a:prstClr val="black"/>
              </a:solidFill>
            </a:endParaRPr>
          </a:p>
          <a:p>
            <a:pPr marL="342900" lvl="0" indent="-342900">
              <a:buFontTx/>
              <a:buAutoNum type="arabicPeriod"/>
            </a:pPr>
            <a:endParaRPr lang="en-US" altLang="zh-CN" dirty="0">
              <a:solidFill>
                <a:prstClr val="black"/>
              </a:solidFill>
            </a:endParaRPr>
          </a:p>
          <a:p>
            <a:pPr marL="342900" lvl="0" indent="-342900">
              <a:buFontTx/>
              <a:buAutoNum type="arabicPeriod"/>
            </a:pPr>
            <a:endParaRPr lang="en-US" altLang="zh-CN" dirty="0">
              <a:solidFill>
                <a:prstClr val="black"/>
              </a:solidFill>
            </a:endParaRPr>
          </a:p>
          <a:p>
            <a:pPr marL="342900" lvl="0" indent="-342900">
              <a:buFontTx/>
              <a:buAutoNum type="arabicPeriod"/>
            </a:pPr>
            <a:r>
              <a:rPr lang="en-US" altLang="zh-CN" dirty="0">
                <a:solidFill>
                  <a:prstClr val="black"/>
                </a:solidFill>
              </a:rPr>
              <a:t>……</a:t>
            </a:r>
            <a:endParaRPr lang="en-US" altLang="zh-CN" dirty="0">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panose="020B0502040204020203"/>
                <a:ea typeface="微软雅黑" panose="020B0503020204020204" pitchFamily="34" charset="-122"/>
              </a:rPr>
              <a:t>塔内计算机协会 网络部</a:t>
            </a:r>
            <a:endParaRPr lang="zh-CN" altLang="en-US" dirty="0">
              <a:solidFill>
                <a:srgbClr val="000000"/>
              </a:solidFill>
              <a:latin typeface="Segoe UI" panose="020B0502040204020203"/>
              <a:ea typeface="微软雅黑" panose="020B0503020204020204" pitchFamily="34" charset="-122"/>
            </a:endParaRPr>
          </a:p>
        </p:txBody>
      </p:sp>
      <p:sp>
        <p:nvSpPr>
          <p:cNvPr id="3" name="文本占位符 2"/>
          <p:cNvSpPr>
            <a:spLocks noGrp="1"/>
          </p:cNvSpPr>
          <p:nvPr>
            <p:ph type="body" sz="quarter" idx="11"/>
          </p:nvPr>
        </p:nvSpPr>
        <p:spPr/>
        <p:txBody>
          <a:bodyPr/>
          <a:lstStyle/>
          <a:p>
            <a:r>
              <a:rPr kumimoji="1" lang="zh-CN" altLang="en-US" dirty="0"/>
              <a:t>目录</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CONTENTS</a:t>
            </a:r>
            <a:endParaRPr kumimoji="1" lang="zh-CN" altLang="en-US" dirty="0"/>
          </a:p>
        </p:txBody>
      </p:sp>
      <p:sp>
        <p:nvSpPr>
          <p:cNvPr id="6" name="文本占位符 5"/>
          <p:cNvSpPr>
            <a:spLocks noGrp="1"/>
          </p:cNvSpPr>
          <p:nvPr>
            <p:ph type="body" sz="quarter" idx="14"/>
          </p:nvPr>
        </p:nvSpPr>
        <p:spPr/>
        <p:txBody>
          <a:bodyPr/>
          <a:lstStyle/>
          <a:p>
            <a:r>
              <a:rPr lang="zh-CN" altLang="en-US" dirty="0">
                <a:solidFill>
                  <a:srgbClr val="000000"/>
                </a:solidFill>
                <a:latin typeface="Segoe UI" panose="020B0502040204020203"/>
                <a:ea typeface="微软雅黑" panose="020B0503020204020204" pitchFamily="34" charset="-122"/>
              </a:rPr>
              <a:t>本学期计划</a:t>
            </a:r>
            <a:endParaRPr lang="zh-CN" altLang="en-US" dirty="0">
              <a:solidFill>
                <a:srgbClr val="000000"/>
              </a:solidFill>
              <a:latin typeface="Segoe UI" panose="020B0502040204020203"/>
              <a:ea typeface="微软雅黑" panose="020B0503020204020204" pitchFamily="34" charset="-122"/>
            </a:endParaRPr>
          </a:p>
        </p:txBody>
      </p:sp>
      <p:sp>
        <p:nvSpPr>
          <p:cNvPr id="7" name="文本占位符 6"/>
          <p:cNvSpPr>
            <a:spLocks noGrp="1"/>
          </p:cNvSpPr>
          <p:nvPr>
            <p:ph type="body" sz="quarter" idx="15"/>
          </p:nvPr>
        </p:nvSpPr>
        <p:spPr/>
        <p:txBody>
          <a:bodyPr/>
          <a:lstStyle/>
          <a:p>
            <a:r>
              <a:rPr lang="en-US" altLang="zh-CN" dirty="0">
                <a:solidFill>
                  <a:srgbClr val="000000"/>
                </a:solidFill>
                <a:latin typeface="Segoe UI" panose="020B0502040204020203"/>
                <a:ea typeface="微软雅黑" panose="020B0503020204020204" pitchFamily="34" charset="-122"/>
              </a:rPr>
              <a:t>PART</a:t>
            </a:r>
            <a:r>
              <a:rPr lang="zh-CN" altLang="en-US" dirty="0">
                <a:solidFill>
                  <a:srgbClr val="000000"/>
                </a:solidFill>
                <a:latin typeface="Segoe UI" panose="020B0502040204020203"/>
                <a:ea typeface="微软雅黑" panose="020B0503020204020204" pitchFamily="34" charset="-122"/>
              </a:rPr>
              <a:t> </a:t>
            </a:r>
            <a:r>
              <a:rPr lang="en-US" altLang="zh-CN" dirty="0">
                <a:solidFill>
                  <a:srgbClr val="000000"/>
                </a:solidFill>
                <a:latin typeface="Segoe UI" panose="020B0502040204020203"/>
                <a:ea typeface="微软雅黑" panose="020B0503020204020204" pitchFamily="34" charset="-122"/>
              </a:rPr>
              <a:t>ONE</a:t>
            </a:r>
            <a:endParaRPr lang="zh-CN" altLang="en-US" dirty="0">
              <a:solidFill>
                <a:srgbClr val="000000"/>
              </a:solidFill>
              <a:latin typeface="Segoe UI" panose="020B0502040204020203"/>
              <a:ea typeface="微软雅黑" panose="020B0503020204020204" pitchFamily="34" charset="-122"/>
            </a:endParaRPr>
          </a:p>
        </p:txBody>
      </p:sp>
      <p:sp>
        <p:nvSpPr>
          <p:cNvPr id="8" name="文本占位符 7"/>
          <p:cNvSpPr>
            <a:spLocks noGrp="1"/>
          </p:cNvSpPr>
          <p:nvPr>
            <p:ph type="body" sz="quarter" idx="16"/>
          </p:nvPr>
        </p:nvSpPr>
        <p:spPr/>
        <p:txBody>
          <a:bodyPr/>
          <a:lstStyle/>
          <a:p>
            <a:r>
              <a:rPr lang="zh-CN" altLang="en-US" dirty="0">
                <a:solidFill>
                  <a:srgbClr val="000000"/>
                </a:solidFill>
                <a:latin typeface="Segoe UI" panose="020B0502040204020203"/>
                <a:ea typeface="微软雅黑" panose="020B0503020204020204" pitchFamily="34" charset="-122"/>
              </a:rPr>
              <a:t>认识现状</a:t>
            </a:r>
            <a:endParaRPr lang="zh-CN" altLang="en-US" dirty="0">
              <a:solidFill>
                <a:srgbClr val="000000"/>
              </a:solidFill>
              <a:latin typeface="Segoe UI" panose="020B0502040204020203"/>
              <a:ea typeface="微软雅黑" panose="020B0503020204020204" pitchFamily="34" charset="-122"/>
            </a:endParaRPr>
          </a:p>
        </p:txBody>
      </p:sp>
      <p:sp>
        <p:nvSpPr>
          <p:cNvPr id="9" name="文本占位符 8"/>
          <p:cNvSpPr>
            <a:spLocks noGrp="1"/>
          </p:cNvSpPr>
          <p:nvPr>
            <p:ph type="body" sz="quarter" idx="17"/>
          </p:nvPr>
        </p:nvSpPr>
        <p:spPr/>
        <p:txBody>
          <a:bodyPr/>
          <a:lstStyle/>
          <a:p>
            <a:r>
              <a:rPr lang="en-US" altLang="zh-CN" dirty="0">
                <a:solidFill>
                  <a:srgbClr val="000000"/>
                </a:solidFill>
                <a:latin typeface="Segoe UI" panose="020B0502040204020203"/>
                <a:ea typeface="微软雅黑" panose="020B0503020204020204" pitchFamily="34" charset="-122"/>
              </a:rPr>
              <a:t>PART</a:t>
            </a:r>
            <a:r>
              <a:rPr lang="zh-CN" altLang="en-US" dirty="0">
                <a:solidFill>
                  <a:srgbClr val="000000"/>
                </a:solidFill>
                <a:latin typeface="Segoe UI" panose="020B0502040204020203"/>
                <a:ea typeface="微软雅黑" panose="020B0503020204020204" pitchFamily="34" charset="-122"/>
              </a:rPr>
              <a:t> </a:t>
            </a:r>
            <a:r>
              <a:rPr lang="en-US" altLang="zh-CN" dirty="0">
                <a:solidFill>
                  <a:srgbClr val="000000"/>
                </a:solidFill>
                <a:latin typeface="Segoe UI" panose="020B0502040204020203"/>
                <a:ea typeface="微软雅黑" panose="020B0503020204020204" pitchFamily="34" charset="-122"/>
              </a:rPr>
              <a:t>TWO</a:t>
            </a:r>
            <a:endParaRPr lang="zh-CN" altLang="en-US" dirty="0">
              <a:solidFill>
                <a:srgbClr val="000000"/>
              </a:solidFill>
              <a:latin typeface="Segoe UI" panose="020B0502040204020203"/>
              <a:ea typeface="微软雅黑" panose="020B0503020204020204" pitchFamily="34" charset="-122"/>
            </a:endParaRPr>
          </a:p>
        </p:txBody>
      </p:sp>
      <p:sp>
        <p:nvSpPr>
          <p:cNvPr id="10" name="文本占位符 9"/>
          <p:cNvSpPr>
            <a:spLocks noGrp="1"/>
          </p:cNvSpPr>
          <p:nvPr>
            <p:ph type="body" sz="quarter" idx="18"/>
          </p:nvPr>
        </p:nvSpPr>
        <p:spPr/>
        <p:txBody>
          <a:bodyPr/>
          <a:lstStyle/>
          <a:p>
            <a:r>
              <a:rPr lang="zh-CN" altLang="en-US" dirty="0">
                <a:solidFill>
                  <a:srgbClr val="000000"/>
                </a:solidFill>
                <a:latin typeface="Segoe UI" panose="020B0502040204020203"/>
                <a:ea typeface="微软雅黑" panose="020B0503020204020204" pitchFamily="34" charset="-122"/>
              </a:rPr>
              <a:t>科学上网</a:t>
            </a:r>
            <a:endParaRPr lang="zh-CN" altLang="en-US" dirty="0">
              <a:solidFill>
                <a:srgbClr val="000000"/>
              </a:solidFill>
              <a:latin typeface="Segoe UI" panose="020B0502040204020203"/>
              <a:ea typeface="微软雅黑" panose="020B0503020204020204" pitchFamily="34" charset="-122"/>
            </a:endParaRPr>
          </a:p>
        </p:txBody>
      </p:sp>
      <p:sp>
        <p:nvSpPr>
          <p:cNvPr id="11" name="文本占位符 10"/>
          <p:cNvSpPr>
            <a:spLocks noGrp="1"/>
          </p:cNvSpPr>
          <p:nvPr>
            <p:ph type="body" sz="quarter" idx="19"/>
          </p:nvPr>
        </p:nvSpPr>
        <p:spPr/>
        <p:txBody>
          <a:bodyPr/>
          <a:lstStyle/>
          <a:p>
            <a:r>
              <a:rPr lang="en-US" altLang="zh-CN" dirty="0">
                <a:solidFill>
                  <a:srgbClr val="000000"/>
                </a:solidFill>
                <a:latin typeface="Segoe UI" panose="020B0502040204020203"/>
                <a:ea typeface="微软雅黑" panose="020B0503020204020204" pitchFamily="34" charset="-122"/>
              </a:rPr>
              <a:t>PART</a:t>
            </a:r>
            <a:r>
              <a:rPr lang="zh-CN" altLang="en-US" dirty="0">
                <a:solidFill>
                  <a:srgbClr val="000000"/>
                </a:solidFill>
                <a:latin typeface="Segoe UI" panose="020B0502040204020203"/>
                <a:ea typeface="微软雅黑" panose="020B0503020204020204" pitchFamily="34" charset="-122"/>
              </a:rPr>
              <a:t> </a:t>
            </a:r>
            <a:r>
              <a:rPr lang="en-US" altLang="zh-CN" dirty="0">
                <a:solidFill>
                  <a:srgbClr val="000000"/>
                </a:solidFill>
                <a:latin typeface="Segoe UI" panose="020B0502040204020203"/>
                <a:ea typeface="微软雅黑" panose="020B0503020204020204" pitchFamily="34" charset="-122"/>
              </a:rPr>
              <a:t>THREE</a:t>
            </a:r>
            <a:endParaRPr lang="zh-CN" altLang="en-US" dirty="0">
              <a:solidFill>
                <a:srgbClr val="000000"/>
              </a:solidFill>
              <a:latin typeface="Segoe UI" panose="020B0502040204020203"/>
              <a:ea typeface="微软雅黑" panose="020B0503020204020204" pitchFamily="34" charset="-122"/>
            </a:endParaRPr>
          </a:p>
        </p:txBody>
      </p:sp>
      <p:sp>
        <p:nvSpPr>
          <p:cNvPr id="12" name="文本占位符 11"/>
          <p:cNvSpPr>
            <a:spLocks noGrp="1"/>
          </p:cNvSpPr>
          <p:nvPr>
            <p:ph type="body" sz="quarter" idx="20"/>
          </p:nvPr>
        </p:nvSpPr>
        <p:spPr/>
        <p:txBody>
          <a:bodyPr/>
          <a:lstStyle/>
          <a:p>
            <a:r>
              <a:rPr kumimoji="1" lang="zh-CN" altLang="en-US" dirty="0">
                <a:solidFill>
                  <a:srgbClr val="000000"/>
                </a:solidFill>
                <a:latin typeface="Segoe UI" panose="020B0502040204020203"/>
                <a:ea typeface="微软雅黑" panose="020B0503020204020204" pitchFamily="34" charset="-122"/>
              </a:rPr>
              <a:t>小程序</a:t>
            </a:r>
            <a:endParaRPr kumimoji="1" lang="zh-CN" altLang="en-US" dirty="0">
              <a:solidFill>
                <a:srgbClr val="000000"/>
              </a:solidFill>
              <a:latin typeface="Segoe UI" panose="020B0502040204020203"/>
              <a:ea typeface="微软雅黑" panose="020B0503020204020204" pitchFamily="34" charset="-122"/>
            </a:endParaRPr>
          </a:p>
        </p:txBody>
      </p:sp>
      <p:sp>
        <p:nvSpPr>
          <p:cNvPr id="13" name="文本占位符 12"/>
          <p:cNvSpPr>
            <a:spLocks noGrp="1"/>
          </p:cNvSpPr>
          <p:nvPr>
            <p:ph type="body" sz="quarter" idx="21"/>
          </p:nvPr>
        </p:nvSpPr>
        <p:spPr/>
        <p:txBody>
          <a:bodyPr/>
          <a:lstStyle/>
          <a:p>
            <a:r>
              <a:rPr lang="en-US" altLang="zh-CN" dirty="0">
                <a:solidFill>
                  <a:srgbClr val="000000"/>
                </a:solidFill>
                <a:latin typeface="Segoe UI" panose="020B0502040204020203"/>
                <a:ea typeface="微软雅黑" panose="020B0503020204020204" pitchFamily="34" charset="-122"/>
              </a:rPr>
              <a:t>PART</a:t>
            </a:r>
            <a:r>
              <a:rPr lang="zh-CN" altLang="en-US" dirty="0">
                <a:solidFill>
                  <a:srgbClr val="000000"/>
                </a:solidFill>
                <a:latin typeface="Segoe UI" panose="020B0502040204020203"/>
                <a:ea typeface="微软雅黑" panose="020B0503020204020204" pitchFamily="34" charset="-122"/>
              </a:rPr>
              <a:t> </a:t>
            </a:r>
            <a:r>
              <a:rPr lang="en-US" altLang="zh-CN" dirty="0">
                <a:solidFill>
                  <a:srgbClr val="000000"/>
                </a:solidFill>
                <a:latin typeface="Segoe UI" panose="020B0502040204020203"/>
                <a:ea typeface="微软雅黑" panose="020B0503020204020204" pitchFamily="34" charset="-122"/>
              </a:rPr>
              <a:t>FIVE</a:t>
            </a:r>
            <a:endParaRPr lang="zh-CN" altLang="en-US" dirty="0">
              <a:solidFill>
                <a:srgbClr val="000000"/>
              </a:solidFill>
              <a:latin typeface="Segoe UI" panose="020B0502040204020203"/>
              <a:ea typeface="微软雅黑" panose="020B0503020204020204" pitchFamily="34" charset="-122"/>
            </a:endParaRPr>
          </a:p>
        </p:txBody>
      </p:sp>
      <p:sp>
        <p:nvSpPr>
          <p:cNvPr id="14" name="文本占位符 13"/>
          <p:cNvSpPr>
            <a:spLocks noGrp="1"/>
          </p:cNvSpPr>
          <p:nvPr>
            <p:ph type="body" sz="quarter" idx="22"/>
          </p:nvPr>
        </p:nvSpPr>
        <p:spPr/>
        <p:txBody>
          <a:bodyPr/>
          <a:lstStyle/>
          <a:p>
            <a:r>
              <a:rPr kumimoji="1" lang="zh-CN" altLang="en-US" dirty="0">
                <a:solidFill>
                  <a:srgbClr val="000000"/>
                </a:solidFill>
                <a:latin typeface="Segoe UI" panose="020B0502040204020203"/>
                <a:ea typeface="微软雅黑" panose="020B0503020204020204" pitchFamily="34" charset="-122"/>
              </a:rPr>
              <a:t>软件下载</a:t>
            </a:r>
            <a:endParaRPr kumimoji="1" lang="zh-CN" altLang="en-US" dirty="0">
              <a:solidFill>
                <a:srgbClr val="000000"/>
              </a:solidFill>
              <a:latin typeface="Segoe UI" panose="020B0502040204020203"/>
              <a:ea typeface="微软雅黑" panose="020B0503020204020204" pitchFamily="34" charset="-122"/>
            </a:endParaRPr>
          </a:p>
        </p:txBody>
      </p:sp>
      <p:sp>
        <p:nvSpPr>
          <p:cNvPr id="15" name="文本占位符 14"/>
          <p:cNvSpPr>
            <a:spLocks noGrp="1"/>
          </p:cNvSpPr>
          <p:nvPr>
            <p:ph type="body" sz="quarter" idx="23"/>
          </p:nvPr>
        </p:nvSpPr>
        <p:spPr/>
        <p:txBody>
          <a:bodyPr/>
          <a:lstStyle/>
          <a:p>
            <a:r>
              <a:rPr lang="en-US" altLang="zh-CN" dirty="0">
                <a:solidFill>
                  <a:srgbClr val="000000"/>
                </a:solidFill>
                <a:latin typeface="Segoe UI" panose="020B0502040204020203"/>
                <a:ea typeface="微软雅黑" panose="020B0503020204020204" pitchFamily="34" charset="-122"/>
              </a:rPr>
              <a:t>PART</a:t>
            </a:r>
            <a:r>
              <a:rPr lang="zh-CN" altLang="en-US" dirty="0">
                <a:solidFill>
                  <a:srgbClr val="000000"/>
                </a:solidFill>
                <a:latin typeface="Segoe UI" panose="020B0502040204020203"/>
                <a:ea typeface="微软雅黑" panose="020B0503020204020204" pitchFamily="34" charset="-122"/>
              </a:rPr>
              <a:t> </a:t>
            </a:r>
            <a:r>
              <a:rPr lang="en-US" altLang="zh-CN" dirty="0">
                <a:solidFill>
                  <a:srgbClr val="000000"/>
                </a:solidFill>
                <a:latin typeface="Segoe UI" panose="020B0502040204020203"/>
                <a:ea typeface="微软雅黑" panose="020B0503020204020204" pitchFamily="34" charset="-122"/>
              </a:rPr>
              <a:t>SIX</a:t>
            </a:r>
            <a:endParaRPr lang="zh-CN" altLang="en-US" dirty="0">
              <a:solidFill>
                <a:srgbClr val="000000"/>
              </a:solidFill>
              <a:latin typeface="Segoe UI" panose="020B0502040204020203"/>
              <a:ea typeface="微软雅黑" panose="020B0503020204020204" pitchFamily="34" charset="-122"/>
            </a:endParaRPr>
          </a:p>
        </p:txBody>
      </p:sp>
      <p:sp>
        <p:nvSpPr>
          <p:cNvPr id="16" name="文本占位符 15"/>
          <p:cNvSpPr>
            <a:spLocks noGrp="1"/>
          </p:cNvSpPr>
          <p:nvPr>
            <p:ph type="body" sz="quarter" idx="24"/>
          </p:nvPr>
        </p:nvSpPr>
        <p:spPr/>
        <p:txBody>
          <a:bodyPr/>
          <a:lstStyle/>
          <a:p>
            <a:r>
              <a:rPr kumimoji="1" lang="en-US" altLang="zh-CN" dirty="0">
                <a:solidFill>
                  <a:srgbClr val="000000"/>
                </a:solidFill>
                <a:latin typeface="Segoe UI" panose="020B0502040204020203"/>
                <a:ea typeface="微软雅黑" panose="020B0503020204020204" pitchFamily="34" charset="-122"/>
              </a:rPr>
              <a:t>GitHub</a:t>
            </a:r>
            <a:endParaRPr kumimoji="1" lang="zh-CN" altLang="en-US" dirty="0">
              <a:solidFill>
                <a:srgbClr val="000000"/>
              </a:solidFill>
              <a:latin typeface="Segoe UI" panose="020B0502040204020203"/>
              <a:ea typeface="微软雅黑" panose="020B0503020204020204" pitchFamily="34" charset="-122"/>
            </a:endParaRPr>
          </a:p>
        </p:txBody>
      </p:sp>
      <p:sp>
        <p:nvSpPr>
          <p:cNvPr id="17" name="文本占位符 16"/>
          <p:cNvSpPr>
            <a:spLocks noGrp="1"/>
          </p:cNvSpPr>
          <p:nvPr>
            <p:ph type="body" sz="quarter" idx="25"/>
          </p:nvPr>
        </p:nvSpPr>
        <p:spPr/>
        <p:txBody>
          <a:bodyPr/>
          <a:lstStyle/>
          <a:p>
            <a:r>
              <a:rPr lang="en-US" altLang="zh-CN" dirty="0">
                <a:solidFill>
                  <a:srgbClr val="000000"/>
                </a:solidFill>
                <a:latin typeface="Segoe UI" panose="020B0502040204020203"/>
                <a:ea typeface="微软雅黑" panose="020B0503020204020204" pitchFamily="34" charset="-122"/>
              </a:rPr>
              <a:t>PART</a:t>
            </a:r>
            <a:r>
              <a:rPr lang="zh-CN" altLang="en-US" dirty="0">
                <a:solidFill>
                  <a:srgbClr val="000000"/>
                </a:solidFill>
                <a:latin typeface="Segoe UI" panose="020B0502040204020203"/>
                <a:ea typeface="微软雅黑" panose="020B0503020204020204" pitchFamily="34" charset="-122"/>
              </a:rPr>
              <a:t> </a:t>
            </a:r>
            <a:r>
              <a:rPr lang="en-US" altLang="zh-CN" dirty="0">
                <a:solidFill>
                  <a:srgbClr val="000000"/>
                </a:solidFill>
                <a:latin typeface="Segoe UI" panose="020B0502040204020203"/>
                <a:ea typeface="微软雅黑" panose="020B0503020204020204" pitchFamily="34" charset="-122"/>
              </a:rPr>
              <a:t>FOUR</a:t>
            </a:r>
            <a:endParaRPr lang="zh-CN" altLang="en-US" dirty="0">
              <a:solidFill>
                <a:srgbClr val="000000"/>
              </a:solidFill>
              <a:latin typeface="Segoe UI" panose="020B0502040204020203"/>
              <a:ea typeface="微软雅黑" panose="020B0503020204020204" pitchFamily="34" charset="-122"/>
            </a:endParaRPr>
          </a:p>
        </p:txBody>
      </p:sp>
      <p:sp>
        <p:nvSpPr>
          <p:cNvPr id="18" name="矩形 17"/>
          <p:cNvSpPr/>
          <p:nvPr/>
        </p:nvSpPr>
        <p:spPr>
          <a:xfrm>
            <a:off x="939114" y="5014774"/>
            <a:ext cx="1083718" cy="60756"/>
          </a:xfrm>
          <a:prstGeom prst="rect">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pitchFamily="34" charset="-122"/>
            </a:endParaRPr>
          </a:p>
        </p:txBody>
      </p:sp>
      <p:sp>
        <p:nvSpPr>
          <p:cNvPr id="19" name="矩形 18"/>
          <p:cNvSpPr/>
          <p:nvPr/>
        </p:nvSpPr>
        <p:spPr>
          <a:xfrm>
            <a:off x="2799664" y="5014774"/>
            <a:ext cx="1083718" cy="60756"/>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pitchFamily="34" charset="-122"/>
            </a:endParaRPr>
          </a:p>
        </p:txBody>
      </p:sp>
      <p:sp>
        <p:nvSpPr>
          <p:cNvPr id="20" name="矩形 19"/>
          <p:cNvSpPr/>
          <p:nvPr/>
        </p:nvSpPr>
        <p:spPr>
          <a:xfrm>
            <a:off x="4660214" y="5014774"/>
            <a:ext cx="1083718" cy="60756"/>
          </a:xfrm>
          <a:prstGeom prst="rect">
            <a:avLst/>
          </a:prstGeom>
          <a:solidFill>
            <a:schemeClr val="accent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pitchFamily="34" charset="-122"/>
            </a:endParaRPr>
          </a:p>
        </p:txBody>
      </p:sp>
      <p:sp>
        <p:nvSpPr>
          <p:cNvPr id="21" name="矩形 20"/>
          <p:cNvSpPr/>
          <p:nvPr/>
        </p:nvSpPr>
        <p:spPr>
          <a:xfrm>
            <a:off x="6522588" y="5014774"/>
            <a:ext cx="1083718" cy="60756"/>
          </a:xfrm>
          <a:prstGeom prst="rect">
            <a:avLst/>
          </a:pr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pitchFamily="34" charset="-122"/>
            </a:endParaRPr>
          </a:p>
        </p:txBody>
      </p:sp>
      <p:sp>
        <p:nvSpPr>
          <p:cNvPr id="22" name="矩形 21"/>
          <p:cNvSpPr/>
          <p:nvPr/>
        </p:nvSpPr>
        <p:spPr>
          <a:xfrm>
            <a:off x="8384962" y="5014774"/>
            <a:ext cx="1083718" cy="60756"/>
          </a:xfrm>
          <a:prstGeom prst="rect">
            <a:avLst/>
          </a:prstGeom>
          <a:solidFill>
            <a:schemeClr val="accent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pitchFamily="34" charset="-122"/>
            </a:endParaRPr>
          </a:p>
        </p:txBody>
      </p:sp>
      <p:sp>
        <p:nvSpPr>
          <p:cNvPr id="23" name="矩形 22"/>
          <p:cNvSpPr/>
          <p:nvPr/>
        </p:nvSpPr>
        <p:spPr>
          <a:xfrm>
            <a:off x="10247336" y="5014774"/>
            <a:ext cx="1083718" cy="60756"/>
          </a:xfrm>
          <a:prstGeom prst="rect">
            <a:avLst/>
          </a:prstGeom>
          <a:solidFill>
            <a:schemeClr val="accent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panose="020B0502040204020203"/>
                <a:ea typeface="微软雅黑" panose="020B0503020204020204" pitchFamily="34" charset="-122"/>
              </a:rPr>
              <a:t>塔内计算机协会 网络部</a:t>
            </a:r>
            <a:endParaRPr lang="zh-CN" altLang="en-US" dirty="0">
              <a:solidFill>
                <a:srgbClr val="000000"/>
              </a:solidFill>
              <a:latin typeface="Segoe UI" panose="020B0502040204020203"/>
              <a:ea typeface="微软雅黑" panose="020B0503020204020204" pitchFamily="34" charset="-122"/>
            </a:endParaRPr>
          </a:p>
        </p:txBody>
      </p:sp>
      <p:sp>
        <p:nvSpPr>
          <p:cNvPr id="3" name="文本占位符 2"/>
          <p:cNvSpPr>
            <a:spLocks noGrp="1"/>
          </p:cNvSpPr>
          <p:nvPr>
            <p:ph type="body" sz="quarter" idx="11"/>
          </p:nvPr>
        </p:nvSpPr>
        <p:spPr/>
        <p:txBody>
          <a:bodyPr/>
          <a:lstStyle/>
          <a:p>
            <a:r>
              <a:rPr kumimoji="1" lang="zh-CN" altLang="en-US" dirty="0"/>
              <a:t>软件下载</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SIX</a:t>
            </a:r>
            <a:endParaRPr kumimoji="1" lang="zh-CN" altLang="en-US" dirty="0"/>
          </a:p>
        </p:txBody>
      </p:sp>
      <p:sp>
        <p:nvSpPr>
          <p:cNvPr id="7" name="矩形 6"/>
          <p:cNvSpPr/>
          <p:nvPr/>
        </p:nvSpPr>
        <p:spPr>
          <a:xfrm>
            <a:off x="4889817" y="4381144"/>
            <a:ext cx="2412366" cy="113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95350" y="428625"/>
            <a:ext cx="11296650" cy="10308590"/>
          </a:xfrm>
          <a:prstGeom prst="rect">
            <a:avLst/>
          </a:prstGeom>
          <a:noFill/>
        </p:spPr>
        <p:txBody>
          <a:bodyPr wrap="square" rtlCol="0">
            <a:spAutoFit/>
          </a:bodyPr>
          <a:lstStyle/>
          <a:p>
            <a:pPr>
              <a:lnSpc>
                <a:spcPct val="130000"/>
              </a:lnSpc>
              <a:spcBef>
                <a:spcPts val="600"/>
              </a:spcBef>
            </a:pPr>
            <a:r>
              <a:rPr lang="zh-CN" altLang="en-US" sz="3200" b="1" kern="0" dirty="0">
                <a:latin typeface="微软雅黑" panose="020B0503020204020204" pitchFamily="34" charset="-122"/>
                <a:ea typeface="微软雅黑" panose="020B0503020204020204" pitchFamily="34" charset="-122"/>
                <a:cs typeface="+mn-ea"/>
                <a:sym typeface="+mn-lt"/>
              </a:rPr>
              <a:t>微信开发者工具</a:t>
            </a:r>
            <a:endParaRPr lang="en-US" altLang="zh-CN" sz="32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3200" b="1" kern="0" dirty="0">
                <a:latin typeface="微软雅黑" panose="020B0503020204020204" pitchFamily="34" charset="-122"/>
                <a:ea typeface="微软雅黑" panose="020B0503020204020204" pitchFamily="34" charset="-122"/>
                <a:cs typeface="+mn-ea"/>
                <a:sym typeface="+mn-lt"/>
              </a:rPr>
              <a:t>Visual studio</a:t>
            </a:r>
            <a:r>
              <a:rPr lang="zh-CN" altLang="en-US" sz="3200" b="1" kern="0" dirty="0">
                <a:latin typeface="微软雅黑" panose="020B0503020204020204" pitchFamily="34" charset="-122"/>
                <a:ea typeface="微软雅黑" panose="020B0503020204020204" pitchFamily="34" charset="-122"/>
                <a:cs typeface="+mn-ea"/>
                <a:sym typeface="+mn-lt"/>
              </a:rPr>
              <a:t>　</a:t>
            </a:r>
            <a:r>
              <a:rPr lang="en-US" altLang="zh-CN" sz="3200" b="1" kern="0" dirty="0">
                <a:latin typeface="微软雅黑" panose="020B0503020204020204" pitchFamily="34" charset="-122"/>
                <a:ea typeface="微软雅黑" panose="020B0503020204020204" pitchFamily="34" charset="-122"/>
                <a:cs typeface="+mn-ea"/>
                <a:sym typeface="+mn-lt"/>
              </a:rPr>
              <a:t>code</a:t>
            </a:r>
            <a:endParaRPr lang="en-US" altLang="zh-CN" sz="32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32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32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32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8000" b="1" kern="0" dirty="0">
                <a:latin typeface="微软雅黑" panose="020B0503020204020204" pitchFamily="34" charset="-122"/>
                <a:ea typeface="微软雅黑" panose="020B0503020204020204" pitchFamily="34" charset="-122"/>
                <a:cs typeface="+mn-ea"/>
                <a:sym typeface="+mn-lt"/>
              </a:rPr>
              <a:t>Q &amp; A  ???  </a:t>
            </a:r>
            <a:endParaRPr lang="en-US" altLang="zh-CN" sz="80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80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80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80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08630" y="2685415"/>
            <a:ext cx="11201400" cy="1170940"/>
          </a:xfrm>
          <a:prstGeom prst="rect">
            <a:avLst/>
          </a:prstGeom>
          <a:noFill/>
        </p:spPr>
        <p:txBody>
          <a:bodyPr wrap="square" rtlCol="0">
            <a:spAutoFit/>
          </a:bodyPr>
          <a:lstStyle/>
          <a:p>
            <a:pPr>
              <a:lnSpc>
                <a:spcPct val="130000"/>
              </a:lnSpc>
              <a:spcBef>
                <a:spcPts val="600"/>
              </a:spcBef>
            </a:pPr>
            <a:r>
              <a:rPr lang="en-US" kern="0" dirty="0">
                <a:latin typeface="微软雅黑" panose="020B0503020204020204" pitchFamily="34" charset="-122"/>
                <a:ea typeface="微软雅黑" panose="020B0503020204020204" pitchFamily="34" charset="-122"/>
                <a:cs typeface="+mn-ea"/>
                <a:sym typeface="+mn-lt"/>
              </a:rPr>
              <a:t> </a:t>
            </a:r>
            <a:r>
              <a:rPr lang="zh-CN" altLang="en-US" sz="5400" b="1" kern="0" dirty="0">
                <a:latin typeface="微软雅黑" panose="020B0503020204020204" pitchFamily="34" charset="-122"/>
                <a:ea typeface="微软雅黑" panose="020B0503020204020204" pitchFamily="34" charset="-122"/>
                <a:cs typeface="+mn-ea"/>
                <a:sym typeface="+mn-lt"/>
              </a:rPr>
              <a:t>为什么加入网络部</a:t>
            </a:r>
            <a:r>
              <a:rPr lang="en-US" altLang="zh-CN" sz="5400" b="1" kern="0" dirty="0">
                <a:latin typeface="微软雅黑" panose="020B0503020204020204" pitchFamily="34" charset="-122"/>
                <a:ea typeface="微软雅黑" panose="020B0503020204020204" pitchFamily="34" charset="-122"/>
                <a:cs typeface="+mn-ea"/>
                <a:sym typeface="+mn-lt"/>
              </a:rPr>
              <a:t> </a:t>
            </a:r>
            <a:r>
              <a:rPr lang="zh-CN" altLang="en-US" sz="5400" b="1" kern="0" dirty="0">
                <a:latin typeface="微软雅黑" panose="020B0503020204020204" pitchFamily="34" charset="-122"/>
                <a:ea typeface="微软雅黑" panose="020B0503020204020204" pitchFamily="34" charset="-122"/>
                <a:cs typeface="+mn-ea"/>
                <a:sym typeface="+mn-lt"/>
              </a:rPr>
              <a:t>？</a:t>
            </a:r>
            <a:endParaRPr lang="zh-CN" altLang="en-US" sz="5400" b="1"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1660" y="443719"/>
            <a:ext cx="11353800" cy="5739130"/>
          </a:xfrm>
          <a:prstGeom prst="rect">
            <a:avLst/>
          </a:prstGeom>
          <a:noFill/>
        </p:spPr>
        <p:txBody>
          <a:bodyPr wrap="square" rtlCol="0">
            <a:spAutoFit/>
          </a:bodyPr>
          <a:lstStyle/>
          <a:p>
            <a:pPr>
              <a:lnSpc>
                <a:spcPct val="130000"/>
              </a:lnSpc>
              <a:spcBef>
                <a:spcPts val="600"/>
              </a:spcBef>
            </a:pPr>
            <a:r>
              <a:rPr lang="en-US" b="1" kern="0" dirty="0">
                <a:latin typeface="微软雅黑" panose="020B0503020204020204" pitchFamily="34" charset="-122"/>
                <a:ea typeface="微软雅黑" panose="020B0503020204020204" pitchFamily="34" charset="-122"/>
                <a:cs typeface="+mn-ea"/>
                <a:sym typeface="+mn-lt"/>
              </a:rPr>
              <a:t> </a:t>
            </a:r>
            <a:r>
              <a:rPr lang="zh-CN" altLang="en-US" sz="2000" b="1" kern="0" dirty="0">
                <a:latin typeface="微软雅黑" panose="020B0503020204020204" pitchFamily="34" charset="-122"/>
                <a:ea typeface="微软雅黑" panose="020B0503020204020204" pitchFamily="34" charset="-122"/>
                <a:cs typeface="+mn-ea"/>
                <a:sym typeface="+mn-lt"/>
              </a:rPr>
              <a:t>加入网络部的意义</a:t>
            </a:r>
            <a:r>
              <a:rPr lang="zh-CN" altLang="en-US" sz="2000" b="1" kern="0" dirty="0">
                <a:latin typeface="微软雅黑" panose="020B0503020204020204" pitchFamily="34" charset="-122"/>
                <a:ea typeface="微软雅黑" panose="020B0503020204020204" pitchFamily="34" charset="-122"/>
                <a:cs typeface="+mn-ea"/>
                <a:sym typeface="+mn-lt"/>
              </a:rPr>
              <a:t>是什么？</a:t>
            </a:r>
            <a:endParaRPr lang="zh-CN" altLang="en-US" sz="20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000" b="1" kern="0" dirty="0">
                <a:latin typeface="微软雅黑" panose="020B0503020204020204" pitchFamily="34" charset="-122"/>
                <a:ea typeface="微软雅黑" panose="020B0503020204020204" pitchFamily="34" charset="-122"/>
                <a:cs typeface="+mn-ea"/>
                <a:sym typeface="+mn-lt"/>
              </a:rPr>
              <a:t>有许多人说网络部有许多大佬，所以想加入网络部</a:t>
            </a:r>
            <a:r>
              <a:rPr lang="en-US" altLang="zh-CN" sz="2000" b="1" kern="0" dirty="0">
                <a:latin typeface="微软雅黑" panose="020B0503020204020204" pitchFamily="34" charset="-122"/>
                <a:ea typeface="微软雅黑" panose="020B0503020204020204" pitchFamily="34" charset="-122"/>
                <a:cs typeface="+mn-ea"/>
                <a:sym typeface="+mn-lt"/>
              </a:rPr>
              <a:t>i</a:t>
            </a:r>
            <a:endParaRPr lang="zh-CN" altLang="en-US" sz="20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000" b="1" kern="0" dirty="0">
                <a:latin typeface="微软雅黑" panose="020B0503020204020204" pitchFamily="34" charset="-122"/>
                <a:ea typeface="微软雅黑" panose="020B0503020204020204" pitchFamily="34" charset="-122"/>
                <a:cs typeface="+mn-ea"/>
                <a:sym typeface="+mn-lt"/>
              </a:rPr>
              <a:t>其实网络部的大佬就是你们！！！</a:t>
            </a:r>
            <a:endParaRPr lang="zh-CN" altLang="en-US" sz="20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000" b="1" kern="0" dirty="0">
                <a:latin typeface="微软雅黑" panose="020B0503020204020204" pitchFamily="34" charset="-122"/>
                <a:ea typeface="微软雅黑" panose="020B0503020204020204" pitchFamily="34" charset="-122"/>
                <a:cs typeface="+mn-ea"/>
                <a:sym typeface="+mn-lt"/>
              </a:rPr>
              <a:t>加入网络部的不是</a:t>
            </a:r>
            <a:r>
              <a:rPr lang="zh-CN" altLang="en-US" sz="2000" b="1" kern="0" dirty="0">
                <a:latin typeface="微软雅黑" panose="020B0503020204020204" pitchFamily="34" charset="-122"/>
                <a:ea typeface="微软雅黑" panose="020B0503020204020204" pitchFamily="34" charset="-122"/>
                <a:cs typeface="+mn-ea"/>
                <a:sym typeface="+mn-lt"/>
              </a:rPr>
              <a:t>编程大佬就是在某一方面出类拔萃</a:t>
            </a:r>
            <a:r>
              <a:rPr lang="zh-CN" altLang="en-US" sz="2000" b="1" kern="0" dirty="0">
                <a:latin typeface="微软雅黑" panose="020B0503020204020204" pitchFamily="34" charset="-122"/>
                <a:ea typeface="微软雅黑" panose="020B0503020204020204" pitchFamily="34" charset="-122"/>
                <a:cs typeface="+mn-ea"/>
                <a:sym typeface="+mn-lt"/>
              </a:rPr>
              <a:t>的</a:t>
            </a:r>
            <a:endParaRPr lang="zh-CN" altLang="en-US" sz="20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000" b="1" kern="0" dirty="0">
                <a:latin typeface="微软雅黑" panose="020B0503020204020204" pitchFamily="34" charset="-122"/>
                <a:ea typeface="微软雅黑" panose="020B0503020204020204" pitchFamily="34" charset="-122"/>
                <a:cs typeface="+mn-ea"/>
                <a:sym typeface="+mn-lt"/>
              </a:rPr>
              <a:t>能来网络部的都经过了重重筛选，都</a:t>
            </a:r>
            <a:r>
              <a:rPr lang="zh-CN" altLang="en-US" sz="2000" b="1" kern="0" dirty="0">
                <a:latin typeface="微软雅黑" panose="020B0503020204020204" pitchFamily="34" charset="-122"/>
                <a:ea typeface="微软雅黑" panose="020B0503020204020204" pitchFamily="34" charset="-122"/>
                <a:cs typeface="+mn-ea"/>
                <a:sym typeface="+mn-lt"/>
              </a:rPr>
              <a:t>不容易！</a:t>
            </a:r>
            <a:endParaRPr lang="zh-CN" altLang="en-US" sz="20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sz="20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000" b="1" kern="0" dirty="0">
                <a:latin typeface="微软雅黑" panose="020B0503020204020204" pitchFamily="34" charset="-122"/>
                <a:ea typeface="微软雅黑" panose="020B0503020204020204" pitchFamily="34" charset="-122"/>
                <a:cs typeface="+mn-ea"/>
                <a:sym typeface="+mn-lt"/>
              </a:rPr>
              <a:t>我们这届网络部的初衷之一</a:t>
            </a:r>
            <a:r>
              <a:rPr lang="zh-CN" altLang="en-US" sz="2000" b="1" kern="0" dirty="0">
                <a:latin typeface="微软雅黑" panose="020B0503020204020204" pitchFamily="34" charset="-122"/>
                <a:ea typeface="微软雅黑" panose="020B0503020204020204" pitchFamily="34" charset="-122"/>
                <a:cs typeface="+mn-ea"/>
                <a:sym typeface="+mn-lt"/>
              </a:rPr>
              <a:t>是</a:t>
            </a:r>
            <a:endParaRPr lang="zh-CN" altLang="en-US" sz="20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000" b="1" kern="0" dirty="0">
                <a:latin typeface="微软雅黑" panose="020B0503020204020204" pitchFamily="34" charset="-122"/>
                <a:ea typeface="微软雅黑" panose="020B0503020204020204" pitchFamily="34" charset="-122"/>
                <a:cs typeface="+mn-ea"/>
                <a:sym typeface="+mn-lt"/>
              </a:rPr>
              <a:t>形成编程爱好者</a:t>
            </a:r>
            <a:r>
              <a:rPr lang="zh-CN" altLang="en-US" sz="2000" b="1" kern="0" dirty="0">
                <a:latin typeface="微软雅黑" panose="020B0503020204020204" pitchFamily="34" charset="-122"/>
                <a:ea typeface="微软雅黑" panose="020B0503020204020204" pitchFamily="34" charset="-122"/>
                <a:cs typeface="+mn-ea"/>
                <a:sym typeface="+mn-lt"/>
              </a:rPr>
              <a:t>聚集的</a:t>
            </a:r>
            <a:r>
              <a:rPr lang="zh-CN" altLang="en-US" sz="2000" b="1" kern="0" dirty="0">
                <a:latin typeface="微软雅黑" panose="020B0503020204020204" pitchFamily="34" charset="-122"/>
                <a:ea typeface="微软雅黑" panose="020B0503020204020204" pitchFamily="34" charset="-122"/>
                <a:cs typeface="+mn-ea"/>
                <a:sym typeface="+mn-lt"/>
              </a:rPr>
              <a:t>高地</a:t>
            </a:r>
            <a:endParaRPr lang="zh-CN" altLang="en-US" sz="20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000" b="1" kern="0" dirty="0">
                <a:latin typeface="微软雅黑" panose="020B0503020204020204" pitchFamily="34" charset="-122"/>
                <a:ea typeface="微软雅黑" panose="020B0503020204020204" pitchFamily="34" charset="-122"/>
                <a:cs typeface="+mn-ea"/>
                <a:sym typeface="+mn-lt"/>
              </a:rPr>
              <a:t>提供</a:t>
            </a:r>
            <a:r>
              <a:rPr lang="en-US" altLang="zh-CN" sz="2000" b="1" kern="0" dirty="0">
                <a:latin typeface="微软雅黑" panose="020B0503020204020204" pitchFamily="34" charset="-122"/>
                <a:ea typeface="微软雅黑" panose="020B0503020204020204" pitchFamily="34" charset="-122"/>
                <a:cs typeface="+mn-ea"/>
                <a:sym typeface="+mn-lt"/>
              </a:rPr>
              <a:t> </a:t>
            </a:r>
            <a:r>
              <a:rPr lang="zh-CN" altLang="en-US" sz="2000" b="1" kern="0" dirty="0">
                <a:latin typeface="微软雅黑" panose="020B0503020204020204" pitchFamily="34" charset="-122"/>
                <a:ea typeface="微软雅黑" panose="020B0503020204020204" pitchFamily="34" charset="-122"/>
                <a:cs typeface="+mn-ea"/>
                <a:sym typeface="+mn-lt"/>
              </a:rPr>
              <a:t>一个自主学习，相互交流的</a:t>
            </a:r>
            <a:r>
              <a:rPr lang="zh-CN" altLang="en-US" sz="2000" b="1" kern="0" dirty="0">
                <a:latin typeface="微软雅黑" panose="020B0503020204020204" pitchFamily="34" charset="-122"/>
                <a:ea typeface="微软雅黑" panose="020B0503020204020204" pitchFamily="34" charset="-122"/>
                <a:cs typeface="+mn-ea"/>
                <a:sym typeface="+mn-lt"/>
              </a:rPr>
              <a:t>氛围</a:t>
            </a:r>
            <a:endParaRPr lang="zh-CN" altLang="en-US" sz="20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000" b="1" kern="0" dirty="0">
                <a:latin typeface="微软雅黑" panose="020B0503020204020204" pitchFamily="34" charset="-122"/>
                <a:ea typeface="微软雅黑" panose="020B0503020204020204" pitchFamily="34" charset="-122"/>
                <a:cs typeface="+mn-ea"/>
                <a:sym typeface="+mn-lt"/>
              </a:rPr>
              <a:t>方便网络部成员找到以后在各种比赛中的可靠伙伴与</a:t>
            </a:r>
            <a:r>
              <a:rPr lang="zh-CN" altLang="en-US" sz="2000" b="1" kern="0" dirty="0">
                <a:latin typeface="微软雅黑" panose="020B0503020204020204" pitchFamily="34" charset="-122"/>
                <a:ea typeface="微软雅黑" panose="020B0503020204020204" pitchFamily="34" charset="-122"/>
                <a:cs typeface="+mn-ea"/>
                <a:sym typeface="+mn-lt"/>
              </a:rPr>
              <a:t>队友</a:t>
            </a:r>
            <a:endParaRPr lang="zh-CN" altLang="en-US" sz="20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sz="20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000" b="1" kern="0" dirty="0">
                <a:latin typeface="微软雅黑" panose="020B0503020204020204" pitchFamily="34" charset="-122"/>
                <a:ea typeface="微软雅黑" panose="020B0503020204020204" pitchFamily="34" charset="-122"/>
                <a:cs typeface="+mn-ea"/>
                <a:sym typeface="+mn-lt"/>
              </a:rPr>
              <a:t>网络部</a:t>
            </a:r>
            <a:r>
              <a:rPr lang="en-US" altLang="zh-CN" sz="2000" b="1" kern="0" dirty="0">
                <a:latin typeface="微软雅黑" panose="020B0503020204020204" pitchFamily="34" charset="-122"/>
                <a:ea typeface="微软雅黑" panose="020B0503020204020204" pitchFamily="34" charset="-122"/>
                <a:cs typeface="+mn-ea"/>
                <a:sym typeface="+mn-lt"/>
              </a:rPr>
              <a:t>     ——     </a:t>
            </a:r>
            <a:r>
              <a:rPr lang="zh-CN" altLang="en-US" sz="2000" b="1" kern="0" dirty="0">
                <a:latin typeface="微软雅黑" panose="020B0503020204020204" pitchFamily="34" charset="-122"/>
                <a:ea typeface="微软雅黑" panose="020B0503020204020204" pitchFamily="34" charset="-122"/>
                <a:cs typeface="+mn-ea"/>
                <a:sym typeface="+mn-lt"/>
              </a:rPr>
              <a:t>一个大佬云集的组织，一个让每个人成为大佬的地方！</a:t>
            </a:r>
            <a:endParaRPr lang="en-US" altLang="zh-CN" sz="2000" b="1"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panose="020B0502040204020203"/>
                <a:ea typeface="微软雅黑" panose="020B0503020204020204" pitchFamily="34" charset="-122"/>
              </a:rPr>
              <a:t>塔内计算机协会 网络部</a:t>
            </a:r>
            <a:endParaRPr lang="zh-CN" altLang="en-US" dirty="0">
              <a:solidFill>
                <a:srgbClr val="000000"/>
              </a:solidFill>
              <a:latin typeface="Segoe UI" panose="020B0502040204020203"/>
              <a:ea typeface="微软雅黑" panose="020B0503020204020204" pitchFamily="34" charset="-122"/>
            </a:endParaRPr>
          </a:p>
        </p:txBody>
      </p:sp>
      <p:sp>
        <p:nvSpPr>
          <p:cNvPr id="3" name="文本占位符 2"/>
          <p:cNvSpPr>
            <a:spLocks noGrp="1"/>
          </p:cNvSpPr>
          <p:nvPr>
            <p:ph type="body" sz="quarter" idx="11"/>
          </p:nvPr>
        </p:nvSpPr>
        <p:spPr/>
        <p:txBody>
          <a:bodyPr/>
          <a:lstStyle/>
          <a:p>
            <a:r>
              <a:rPr kumimoji="1" lang="zh-CN" altLang="en-US" dirty="0"/>
              <a:t>本学期计划</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ONE</a:t>
            </a:r>
            <a:endParaRPr kumimoji="1" lang="zh-CN" altLang="en-US" dirty="0"/>
          </a:p>
        </p:txBody>
      </p:sp>
      <p:sp>
        <p:nvSpPr>
          <p:cNvPr id="7" name="矩形 6"/>
          <p:cNvSpPr/>
          <p:nvPr/>
        </p:nvSpPr>
        <p:spPr>
          <a:xfrm>
            <a:off x="4889817" y="4381144"/>
            <a:ext cx="2412366"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ONE</a:t>
            </a:r>
            <a:r>
              <a:rPr kumimoji="1" lang="zh-CN" altLang="en-US" dirty="0"/>
              <a:t> 培训计划</a:t>
            </a:r>
            <a:endParaRPr kumimoji="1" lang="zh-CN" altLang="en-US" dirty="0"/>
          </a:p>
        </p:txBody>
      </p:sp>
      <p:graphicFrame>
        <p:nvGraphicFramePr>
          <p:cNvPr id="3" name="表格 3"/>
          <p:cNvGraphicFramePr>
            <a:graphicFrameLocks noGrp="1"/>
          </p:cNvGraphicFramePr>
          <p:nvPr>
            <p:custDataLst>
              <p:tags r:id="rId1"/>
            </p:custDataLst>
          </p:nvPr>
        </p:nvGraphicFramePr>
        <p:xfrm>
          <a:off x="600076" y="719665"/>
          <a:ext cx="10953750" cy="6015780"/>
        </p:xfrm>
        <a:graphic>
          <a:graphicData uri="http://schemas.openxmlformats.org/drawingml/2006/table">
            <a:tbl>
              <a:tblPr firstRow="1" bandRow="1">
                <a:tableStyleId>{5C22544A-7EE6-4342-B048-85BDC9FD1C3A}</a:tableStyleId>
              </a:tblPr>
              <a:tblGrid>
                <a:gridCol w="1190624"/>
                <a:gridCol w="8191500"/>
                <a:gridCol w="1571626"/>
              </a:tblGrid>
              <a:tr h="591820">
                <a:tc>
                  <a:txBody>
                    <a:bodyPr/>
                    <a:lstStyle/>
                    <a:p>
                      <a:endParaRPr lang="zh-CN" altLang="en-US" dirty="0"/>
                    </a:p>
                  </a:txBody>
                  <a:tcPr/>
                </a:tc>
                <a:tc>
                  <a:txBody>
                    <a:bodyPr/>
                    <a:lstStyle/>
                    <a:p>
                      <a:pPr algn="ctr"/>
                      <a:r>
                        <a:rPr lang="zh-CN" altLang="en-US" sz="3200" dirty="0"/>
                        <a:t>培训内容</a:t>
                      </a:r>
                      <a:endParaRPr lang="zh-CN" altLang="en-US" sz="3200" dirty="0"/>
                    </a:p>
                  </a:txBody>
                  <a:tcPr/>
                </a:tc>
                <a:tc>
                  <a:txBody>
                    <a:bodyPr/>
                    <a:lstStyle/>
                    <a:p>
                      <a:endParaRPr lang="zh-CN" altLang="en-US"/>
                    </a:p>
                  </a:txBody>
                  <a:tcPr/>
                </a:tc>
              </a:tr>
              <a:tr h="641140">
                <a:tc>
                  <a:txBody>
                    <a:bodyPr/>
                    <a:lstStyle/>
                    <a:p>
                      <a:r>
                        <a:rPr lang="zh-CN" altLang="en-US" sz="1800" dirty="0"/>
                        <a:t>第一次</a:t>
                      </a:r>
                      <a:endParaRPr lang="zh-CN" altLang="en-US" sz="1800" dirty="0"/>
                    </a:p>
                  </a:txBody>
                  <a:tcPr/>
                </a:tc>
                <a:tc>
                  <a:txBody>
                    <a:bodyPr/>
                    <a:lstStyle/>
                    <a:p>
                      <a:r>
                        <a:rPr lang="zh-CN" altLang="en-US" sz="1800" dirty="0"/>
                        <a:t>前期准备</a:t>
                      </a:r>
                      <a:endParaRPr lang="zh-CN" altLang="en-US" sz="1800" dirty="0"/>
                    </a:p>
                  </a:txBody>
                  <a:tcPr/>
                </a:tc>
                <a:tc>
                  <a:txBody>
                    <a:bodyPr/>
                    <a:lstStyle/>
                    <a:p>
                      <a:r>
                        <a:rPr lang="zh-CN" altLang="en-US" sz="1800" dirty="0"/>
                        <a:t>关竣佑</a:t>
                      </a:r>
                      <a:endParaRPr lang="zh-CN" altLang="en-US" sz="1800" dirty="0"/>
                    </a:p>
                  </a:txBody>
                  <a:tcPr/>
                </a:tc>
              </a:tr>
              <a:tr h="591820">
                <a:tc>
                  <a:txBody>
                    <a:bodyPr/>
                    <a:lstStyle/>
                    <a:p>
                      <a:r>
                        <a:rPr lang="zh-CN" altLang="en-US" sz="1800" dirty="0"/>
                        <a:t>第二次</a:t>
                      </a:r>
                      <a:endParaRPr lang="zh-CN" altLang="en-US" sz="1800" dirty="0"/>
                    </a:p>
                  </a:txBody>
                  <a:tcPr/>
                </a:tc>
                <a:tc>
                  <a:txBody>
                    <a:bodyPr/>
                    <a:lstStyle/>
                    <a:p>
                      <a:r>
                        <a:rPr lang="en-US" altLang="zh-CN" sz="1800" kern="1200" dirty="0">
                          <a:solidFill>
                            <a:schemeClr val="dk1"/>
                          </a:solidFill>
                          <a:effectLst/>
                          <a:latin typeface="+mn-lt"/>
                          <a:ea typeface="+mn-ea"/>
                          <a:cs typeface="+mn-cs"/>
                        </a:rPr>
                        <a:t>ACM </a:t>
                      </a:r>
                      <a:r>
                        <a:rPr lang="zh-CN" altLang="en-US" sz="1800" kern="1200" dirty="0">
                          <a:solidFill>
                            <a:schemeClr val="dk1"/>
                          </a:solidFill>
                          <a:effectLst/>
                          <a:latin typeface="+mn-lt"/>
                          <a:ea typeface="+mn-ea"/>
                          <a:cs typeface="+mn-cs"/>
                        </a:rPr>
                        <a:t>入门介绍                        </a:t>
                      </a:r>
                      <a:endParaRPr lang="zh-CN" altLang="en-US" sz="1800" dirty="0"/>
                    </a:p>
                  </a:txBody>
                  <a:tcPr/>
                </a:tc>
                <a:tc>
                  <a:txBody>
                    <a:bodyPr/>
                    <a:lstStyle/>
                    <a:p>
                      <a:r>
                        <a:rPr lang="zh-CN" altLang="en-US" sz="1800" dirty="0"/>
                        <a:t>张泽贤</a:t>
                      </a:r>
                      <a:endParaRPr lang="zh-CN" altLang="en-US" sz="1800" dirty="0"/>
                    </a:p>
                  </a:txBody>
                  <a:tcPr/>
                </a:tc>
              </a:tr>
              <a:tr h="591820">
                <a:tc>
                  <a:txBody>
                    <a:bodyPr/>
                    <a:lstStyle/>
                    <a:p>
                      <a:r>
                        <a:rPr lang="zh-CN" altLang="en-US" sz="1800" dirty="0"/>
                        <a:t>第三次</a:t>
                      </a:r>
                      <a:endParaRPr lang="zh-CN" altLang="en-US" sz="1800" dirty="0"/>
                    </a:p>
                  </a:txBody>
                  <a:tcPr/>
                </a:tc>
                <a:tc>
                  <a:txBody>
                    <a:bodyPr/>
                    <a:lstStyle/>
                    <a:p>
                      <a:r>
                        <a:rPr lang="en-US" altLang="zh-CN" sz="1800" kern="1200" dirty="0">
                          <a:solidFill>
                            <a:schemeClr val="dk1"/>
                          </a:solidFill>
                          <a:effectLst/>
                          <a:latin typeface="+mn-lt"/>
                          <a:ea typeface="+mn-ea"/>
                          <a:cs typeface="+mn-cs"/>
                        </a:rPr>
                        <a:t>Sloth</a:t>
                      </a:r>
                      <a:r>
                        <a:rPr lang="zh-CN" altLang="en-US" sz="1800" kern="1200" dirty="0">
                          <a:solidFill>
                            <a:schemeClr val="dk1"/>
                          </a:solidFill>
                          <a:effectLst/>
                          <a:latin typeface="+mn-lt"/>
                          <a:ea typeface="+mn-ea"/>
                          <a:cs typeface="+mn-cs"/>
                        </a:rPr>
                        <a:t>介绍                          </a:t>
                      </a:r>
                      <a:r>
                        <a:rPr lang="en-US" altLang="zh-CN" sz="1800" kern="1200" dirty="0">
                          <a:solidFill>
                            <a:schemeClr val="dk1"/>
                          </a:solidFill>
                          <a:effectLst/>
                          <a:latin typeface="+mn-lt"/>
                          <a:ea typeface="+mn-ea"/>
                          <a:cs typeface="+mn-cs"/>
                        </a:rPr>
                        <a:t>CTF</a:t>
                      </a:r>
                      <a:r>
                        <a:rPr lang="zh-CN" altLang="en-US" sz="1800" kern="1200" dirty="0">
                          <a:solidFill>
                            <a:schemeClr val="dk1"/>
                          </a:solidFill>
                          <a:effectLst/>
                          <a:latin typeface="+mn-lt"/>
                          <a:ea typeface="+mn-ea"/>
                          <a:cs typeface="+mn-cs"/>
                        </a:rPr>
                        <a:t>专题讲座（</a:t>
                      </a:r>
                      <a:r>
                        <a:rPr lang="en-US" altLang="zh-CN" sz="1800" kern="1200" dirty="0">
                          <a:solidFill>
                            <a:schemeClr val="dk1"/>
                          </a:solidFill>
                          <a:effectLst/>
                          <a:latin typeface="+mn-lt"/>
                          <a:ea typeface="+mn-ea"/>
                          <a:cs typeface="+mn-cs"/>
                        </a:rPr>
                        <a:t>sloth</a:t>
                      </a:r>
                      <a:r>
                        <a:rPr lang="zh-CN" altLang="en-US" sz="1800" kern="1200" dirty="0">
                          <a:solidFill>
                            <a:schemeClr val="dk1"/>
                          </a:solidFill>
                          <a:effectLst/>
                          <a:latin typeface="+mn-lt"/>
                          <a:ea typeface="+mn-ea"/>
                          <a:cs typeface="+mn-cs"/>
                        </a:rPr>
                        <a:t>成员陈绍民</a:t>
                      </a:r>
                      <a:r>
                        <a:rPr lang="en-US" altLang="zh-CN" sz="1800" kern="1200" dirty="0">
                          <a:solidFill>
                            <a:schemeClr val="dk1"/>
                          </a:solidFill>
                          <a:effectLst/>
                          <a:latin typeface="+mn-lt"/>
                          <a:ea typeface="+mn-ea"/>
                          <a:cs typeface="+mn-cs"/>
                        </a:rPr>
                        <a:t>)</a:t>
                      </a:r>
                      <a:endParaRPr lang="en-US" altLang="zh-CN" sz="1800" kern="1200" dirty="0">
                        <a:solidFill>
                          <a:schemeClr val="dk1"/>
                        </a:solidFill>
                        <a:effectLst/>
                        <a:latin typeface="+mn-lt"/>
                        <a:ea typeface="+mn-ea"/>
                        <a:cs typeface="+mn-cs"/>
                      </a:endParaRPr>
                    </a:p>
                  </a:txBody>
                  <a:tcPr/>
                </a:tc>
                <a:tc>
                  <a:txBody>
                    <a:bodyPr/>
                    <a:lstStyle/>
                    <a:p>
                      <a:r>
                        <a:rPr lang="zh-CN" altLang="en-US" sz="1800" dirty="0"/>
                        <a:t>关竣佑</a:t>
                      </a:r>
                      <a:endParaRPr lang="zh-CN" altLang="en-US" sz="1800" dirty="0"/>
                    </a:p>
                  </a:txBody>
                  <a:tcPr/>
                </a:tc>
              </a:tr>
              <a:tr h="591820">
                <a:tc>
                  <a:txBody>
                    <a:bodyPr/>
                    <a:lstStyle/>
                    <a:p>
                      <a:r>
                        <a:rPr lang="zh-CN" altLang="en-US" sz="1800" dirty="0"/>
                        <a:t>第四次</a:t>
                      </a:r>
                      <a:endParaRPr lang="zh-CN" altLang="en-US" sz="1800" dirty="0"/>
                    </a:p>
                  </a:txBody>
                  <a:tcPr/>
                </a:tc>
                <a:tc>
                  <a:txBody>
                    <a:bodyPr/>
                    <a:lstStyle/>
                    <a:p>
                      <a:r>
                        <a:rPr lang="zh-CN" altLang="en-US" sz="1800" kern="1200" dirty="0">
                          <a:solidFill>
                            <a:schemeClr val="dk1"/>
                          </a:solidFill>
                          <a:effectLst/>
                          <a:latin typeface="+mn-lt"/>
                          <a:ea typeface="+mn-ea"/>
                          <a:cs typeface="+mn-cs"/>
                        </a:rPr>
                        <a:t>小程序入门和框架（一）小程序开发界面熟悉 及开发基础</a:t>
                      </a:r>
                      <a:endParaRPr lang="zh-CN" altLang="en-US" sz="1800" kern="1200" dirty="0">
                        <a:solidFill>
                          <a:schemeClr val="dk1"/>
                        </a:solidFill>
                        <a:effectLst/>
                        <a:latin typeface="+mn-lt"/>
                        <a:ea typeface="+mn-ea"/>
                        <a:cs typeface="+mn-cs"/>
                      </a:endParaRPr>
                    </a:p>
                    <a:p>
                      <a:r>
                        <a:rPr lang="zh-CN" altLang="en-US" sz="1800" kern="1200" dirty="0">
                          <a:solidFill>
                            <a:schemeClr val="dk1"/>
                          </a:solidFill>
                          <a:effectLst/>
                          <a:latin typeface="+mn-lt"/>
                          <a:ea typeface="+mn-ea"/>
                          <a:cs typeface="+mn-cs"/>
                        </a:rPr>
                        <a:t>小程序分组，定目标，汇报</a:t>
                      </a:r>
                      <a:endParaRPr lang="zh-CN" altLang="en-US" sz="1800" kern="1200" dirty="0">
                        <a:solidFill>
                          <a:schemeClr val="dk1"/>
                        </a:solidFill>
                        <a:effectLst/>
                        <a:latin typeface="+mn-lt"/>
                        <a:ea typeface="+mn-ea"/>
                        <a:cs typeface="+mn-cs"/>
                      </a:endParaRPr>
                    </a:p>
                  </a:txBody>
                  <a:tcPr/>
                </a:tc>
                <a:tc>
                  <a:txBody>
                    <a:bodyPr/>
                    <a:lstStyle/>
                    <a:p>
                      <a:r>
                        <a:rPr lang="zh-CN" altLang="en-US" sz="1800" dirty="0"/>
                        <a:t>杨新月</a:t>
                      </a:r>
                      <a:endParaRPr lang="zh-CN" altLang="en-US" sz="1800" dirty="0"/>
                    </a:p>
                  </a:txBody>
                  <a:tcPr/>
                </a:tc>
              </a:tr>
              <a:tr h="591820">
                <a:tc>
                  <a:txBody>
                    <a:bodyPr/>
                    <a:lstStyle/>
                    <a:p>
                      <a:r>
                        <a:rPr lang="zh-CN" altLang="en-US" sz="1800" dirty="0"/>
                        <a:t>第五次</a:t>
                      </a:r>
                      <a:endParaRPr lang="zh-CN"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effectLst/>
                          <a:latin typeface="+mn-lt"/>
                          <a:ea typeface="+mn-ea"/>
                          <a:cs typeface="+mn-cs"/>
                        </a:rPr>
                        <a:t>JavaScript</a:t>
                      </a:r>
                      <a:r>
                        <a:rPr lang="zh-CN" altLang="en-US" sz="1800" kern="1200" dirty="0">
                          <a:solidFill>
                            <a:schemeClr val="dk1"/>
                          </a:solidFill>
                          <a:effectLst/>
                          <a:latin typeface="+mn-lt"/>
                          <a:ea typeface="+mn-ea"/>
                          <a:cs typeface="+mn-cs"/>
                        </a:rPr>
                        <a:t>基础语法</a:t>
                      </a:r>
                      <a:endParaRPr lang="zh-CN" altLang="en-US" sz="1800" kern="1200" dirty="0">
                        <a:solidFill>
                          <a:schemeClr val="dk1"/>
                        </a:solidFill>
                        <a:effectLst/>
                        <a:latin typeface="+mn-lt"/>
                        <a:ea typeface="+mn-ea"/>
                        <a:cs typeface="+mn-cs"/>
                      </a:endParaRPr>
                    </a:p>
                  </a:txBody>
                  <a:tcPr/>
                </a:tc>
                <a:tc>
                  <a:txBody>
                    <a:bodyPr/>
                    <a:lstStyle/>
                    <a:p>
                      <a:r>
                        <a:rPr lang="zh-CN" altLang="en-US" sz="1800" dirty="0"/>
                        <a:t>张泽贤</a:t>
                      </a:r>
                      <a:endParaRPr lang="zh-CN" altLang="en-US" sz="1800" dirty="0"/>
                    </a:p>
                  </a:txBody>
                  <a:tcPr/>
                </a:tc>
              </a:tr>
              <a:tr h="591820">
                <a:tc>
                  <a:txBody>
                    <a:bodyPr/>
                    <a:lstStyle/>
                    <a:p>
                      <a:r>
                        <a:rPr lang="zh-CN" altLang="en-US" sz="1800" dirty="0"/>
                        <a:t>第六次</a:t>
                      </a:r>
                      <a:endParaRPr lang="zh-CN" altLang="en-US" sz="1800" dirty="0"/>
                    </a:p>
                  </a:txBody>
                  <a:tcPr/>
                </a:tc>
                <a:tc>
                  <a:txBody>
                    <a:bodyPr/>
                    <a:lstStyle/>
                    <a:p>
                      <a:r>
                        <a:rPr lang="zh-CN" altLang="en-US" sz="1800" dirty="0"/>
                        <a:t>小程序组件上（上）</a:t>
                      </a:r>
                      <a:endParaRPr lang="zh-CN" altLang="en-US" sz="1800" dirty="0"/>
                    </a:p>
                  </a:txBody>
                  <a:tcPr/>
                </a:tc>
                <a:tc>
                  <a:txBody>
                    <a:bodyPr/>
                    <a:lstStyle/>
                    <a:p>
                      <a:r>
                        <a:rPr lang="zh-CN" altLang="en-US" sz="1800" dirty="0"/>
                        <a:t>关竣佑</a:t>
                      </a:r>
                      <a:endParaRPr lang="zh-CN" altLang="en-US" sz="1800" dirty="0"/>
                    </a:p>
                  </a:txBody>
                  <a:tcPr/>
                </a:tc>
              </a:tr>
              <a:tr h="591820">
                <a:tc>
                  <a:txBody>
                    <a:bodyPr/>
                    <a:lstStyle/>
                    <a:p>
                      <a:r>
                        <a:rPr lang="zh-CN" altLang="en-US" sz="1800" dirty="0"/>
                        <a:t>第七次</a:t>
                      </a:r>
                      <a:endParaRPr lang="zh-CN" altLang="en-US" sz="1800" dirty="0"/>
                    </a:p>
                  </a:txBody>
                  <a:tcPr/>
                </a:tc>
                <a:tc>
                  <a:txBody>
                    <a:bodyPr/>
                    <a:lstStyle/>
                    <a:p>
                      <a:r>
                        <a:rPr lang="zh-CN" altLang="en-US" sz="1800" dirty="0"/>
                        <a:t>中期小组展示及讨论</a:t>
                      </a:r>
                      <a:endParaRPr lang="zh-CN" altLang="en-US" sz="1800" dirty="0"/>
                    </a:p>
                  </a:txBody>
                  <a:tcPr/>
                </a:tc>
                <a:tc>
                  <a:txBody>
                    <a:bodyPr/>
                    <a:lstStyle/>
                    <a:p>
                      <a:r>
                        <a:rPr lang="zh-CN" altLang="en-US" sz="1800" dirty="0"/>
                        <a:t>部长层</a:t>
                      </a:r>
                      <a:endParaRPr lang="zh-CN" altLang="en-US" sz="1800" dirty="0"/>
                    </a:p>
                  </a:txBody>
                  <a:tcPr/>
                </a:tc>
              </a:tr>
              <a:tr h="591820">
                <a:tc>
                  <a:txBody>
                    <a:bodyPr/>
                    <a:lstStyle/>
                    <a:p>
                      <a:r>
                        <a:rPr lang="zh-CN" altLang="en-US" sz="1800" dirty="0"/>
                        <a:t>第八次</a:t>
                      </a:r>
                      <a:endParaRPr lang="zh-CN" altLang="en-US" sz="1800" dirty="0"/>
                    </a:p>
                  </a:txBody>
                  <a:tcPr/>
                </a:tc>
                <a:tc>
                  <a:txBody>
                    <a:bodyPr/>
                    <a:lstStyle/>
                    <a:p>
                      <a:r>
                        <a:rPr lang="en-US" altLang="zh-CN" sz="1800" dirty="0"/>
                        <a:t>ACM</a:t>
                      </a:r>
                      <a:r>
                        <a:rPr lang="zh-CN" altLang="en-US" sz="1800" dirty="0"/>
                        <a:t>讲解</a:t>
                      </a:r>
                      <a:endParaRPr lang="zh-CN" altLang="en-US" sz="1800" dirty="0"/>
                    </a:p>
                  </a:txBody>
                  <a:tcPr/>
                </a:tc>
                <a:tc>
                  <a:txBody>
                    <a:bodyPr/>
                    <a:lstStyle/>
                    <a:p>
                      <a:r>
                        <a:rPr lang="zh-CN" altLang="en-US" sz="1800" dirty="0"/>
                        <a:t>关竣佑</a:t>
                      </a:r>
                      <a:endParaRPr lang="zh-CN" altLang="en-US" sz="1800" dirty="0"/>
                    </a:p>
                  </a:txBody>
                  <a:tcPr/>
                </a:tc>
              </a:tr>
              <a:tr h="591820">
                <a:tc>
                  <a:txBody>
                    <a:bodyPr/>
                    <a:lstStyle/>
                    <a:p>
                      <a:r>
                        <a:rPr lang="zh-CN" altLang="en-US" sz="1800" dirty="0"/>
                        <a:t>第九次</a:t>
                      </a:r>
                      <a:endParaRPr lang="zh-CN" altLang="en-US" sz="1800" dirty="0"/>
                    </a:p>
                  </a:txBody>
                  <a:tcPr/>
                </a:tc>
                <a:tc>
                  <a:txBody>
                    <a:bodyPr/>
                    <a:lstStyle/>
                    <a:p>
                      <a:r>
                        <a:rPr lang="zh-CN" altLang="en-US" sz="1800" dirty="0"/>
                        <a:t>小程序组件（下）</a:t>
                      </a:r>
                      <a:endParaRPr lang="zh-CN" altLang="en-US" sz="1800" dirty="0"/>
                    </a:p>
                  </a:txBody>
                  <a:tcPr/>
                </a:tc>
                <a:tc>
                  <a:txBody>
                    <a:bodyPr/>
                    <a:lstStyle/>
                    <a:p>
                      <a:r>
                        <a:rPr lang="zh-CN" altLang="en-US" sz="1800" dirty="0"/>
                        <a:t>张泽贤</a:t>
                      </a:r>
                      <a:endParaRPr lang="zh-CN" altLang="en-US" sz="1800" dirty="0"/>
                    </a:p>
                  </a:txBody>
                  <a:tcPr/>
                </a:tc>
              </a:tr>
            </a:tbl>
          </a:graphicData>
        </a:graphic>
      </p:graphicFrame>
      <p:sp>
        <p:nvSpPr>
          <p:cNvPr id="11" name="文本框 10"/>
          <p:cNvSpPr txBox="1"/>
          <p:nvPr/>
        </p:nvSpPr>
        <p:spPr>
          <a:xfrm>
            <a:off x="3048000" y="3249096"/>
            <a:ext cx="6096000" cy="369332"/>
          </a:xfrm>
          <a:prstGeom prst="rect">
            <a:avLst/>
          </a:prstGeom>
          <a:noFill/>
        </p:spPr>
        <p:txBody>
          <a:bodyPr wrap="square">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5300" y="485775"/>
            <a:ext cx="9906000" cy="5126724"/>
          </a:xfrm>
          <a:prstGeom prst="rect">
            <a:avLst/>
          </a:prstGeom>
          <a:noFill/>
        </p:spPr>
        <p:txBody>
          <a:bodyPr wrap="square" rtlCol="0">
            <a:spAutoFit/>
          </a:bodyPr>
          <a:lstStyle/>
          <a:p>
            <a:pPr>
              <a:lnSpc>
                <a:spcPct val="130000"/>
              </a:lnSpc>
              <a:spcBef>
                <a:spcPts val="600"/>
              </a:spcBef>
            </a:pPr>
            <a:r>
              <a:rPr lang="zh-CN" altLang="en-US" sz="2400" kern="0" dirty="0">
                <a:latin typeface="微软雅黑" panose="020B0503020204020204" pitchFamily="34" charset="-122"/>
                <a:ea typeface="微软雅黑" panose="020B0503020204020204" pitchFamily="34" charset="-122"/>
                <a:cs typeface="+mn-ea"/>
                <a:sym typeface="+mn-lt"/>
              </a:rPr>
              <a:t>本学期学习目标：</a:t>
            </a:r>
            <a:endParaRPr lang="en-US" altLang="zh-CN" sz="2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2400" kern="0" dirty="0">
                <a:latin typeface="微软雅黑" panose="020B0503020204020204" pitchFamily="34" charset="-122"/>
                <a:ea typeface="微软雅黑" panose="020B0503020204020204" pitchFamily="34" charset="-122"/>
                <a:cs typeface="+mn-ea"/>
                <a:sym typeface="+mn-lt"/>
              </a:rPr>
              <a:t>1.</a:t>
            </a:r>
            <a:r>
              <a:rPr lang="zh-CN" altLang="en-US" sz="2400" kern="0" dirty="0">
                <a:latin typeface="微软雅黑" panose="020B0503020204020204" pitchFamily="34" charset="-122"/>
                <a:ea typeface="微软雅黑" panose="020B0503020204020204" pitchFamily="34" charset="-122"/>
                <a:cs typeface="+mn-ea"/>
                <a:sym typeface="+mn-lt"/>
              </a:rPr>
              <a:t>能合作开发简单的小程序并上传到</a:t>
            </a:r>
            <a:r>
              <a:rPr lang="en-US" altLang="zh-CN" sz="2400" kern="0" dirty="0">
                <a:latin typeface="微软雅黑" panose="020B0503020204020204" pitchFamily="34" charset="-122"/>
                <a:ea typeface="微软雅黑" panose="020B0503020204020204" pitchFamily="34" charset="-122"/>
                <a:cs typeface="+mn-ea"/>
                <a:sym typeface="+mn-lt"/>
              </a:rPr>
              <a:t>GitHub</a:t>
            </a:r>
            <a:r>
              <a:rPr lang="zh-CN" altLang="en-US" sz="2400" kern="0" dirty="0">
                <a:latin typeface="微软雅黑" panose="020B0503020204020204" pitchFamily="34" charset="-122"/>
                <a:ea typeface="微软雅黑" panose="020B0503020204020204" pitchFamily="34" charset="-122"/>
                <a:cs typeface="+mn-ea"/>
                <a:sym typeface="+mn-lt"/>
              </a:rPr>
              <a:t>主页</a:t>
            </a:r>
            <a:endParaRPr lang="en-US" altLang="zh-CN" sz="2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400" kern="0" dirty="0">
                <a:latin typeface="微软雅黑" panose="020B0503020204020204" pitchFamily="34" charset="-122"/>
                <a:ea typeface="微软雅黑" panose="020B0503020204020204" pitchFamily="34" charset="-122"/>
                <a:cs typeface="+mn-ea"/>
                <a:sym typeface="+mn-lt"/>
              </a:rPr>
              <a:t>　开展任务驱动型学习</a:t>
            </a:r>
            <a:endParaRPr lang="en-US" altLang="zh-CN" sz="2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2400" kern="0" dirty="0">
                <a:latin typeface="微软雅黑" panose="020B0503020204020204" pitchFamily="34" charset="-122"/>
                <a:ea typeface="微软雅黑" panose="020B0503020204020204" pitchFamily="34" charset="-122"/>
                <a:cs typeface="+mn-ea"/>
                <a:sym typeface="+mn-lt"/>
              </a:rPr>
              <a:t>2. </a:t>
            </a:r>
            <a:r>
              <a:rPr lang="zh-CN" altLang="en-US" sz="2400" kern="0" dirty="0">
                <a:latin typeface="微软雅黑" panose="020B0503020204020204" pitchFamily="34" charset="-122"/>
                <a:ea typeface="微软雅黑" panose="020B0503020204020204" pitchFamily="34" charset="-122"/>
                <a:cs typeface="+mn-ea"/>
                <a:sym typeface="+mn-lt"/>
              </a:rPr>
              <a:t>对程序设计竞赛具有初步了解</a:t>
            </a:r>
            <a:endParaRPr lang="en-US" altLang="zh-CN" sz="2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2400" kern="0" dirty="0">
                <a:latin typeface="微软雅黑" panose="020B0503020204020204" pitchFamily="34" charset="-122"/>
                <a:ea typeface="微软雅黑" panose="020B0503020204020204" pitchFamily="34" charset="-122"/>
                <a:cs typeface="+mn-ea"/>
                <a:sym typeface="+mn-lt"/>
              </a:rPr>
              <a:t>3.</a:t>
            </a:r>
            <a:r>
              <a:rPr lang="zh-CN" altLang="en-US" sz="2400" kern="0" dirty="0">
                <a:latin typeface="微软雅黑" panose="020B0503020204020204" pitchFamily="34" charset="-122"/>
                <a:ea typeface="微软雅黑" panose="020B0503020204020204" pitchFamily="34" charset="-122"/>
                <a:cs typeface="+mn-ea"/>
                <a:sym typeface="+mn-lt"/>
              </a:rPr>
              <a:t>对</a:t>
            </a:r>
            <a:r>
              <a:rPr lang="en-US" altLang="zh-CN" sz="2400" kern="0" dirty="0">
                <a:latin typeface="微软雅黑" panose="020B0503020204020204" pitchFamily="34" charset="-122"/>
                <a:ea typeface="微软雅黑" panose="020B0503020204020204" pitchFamily="34" charset="-122"/>
                <a:cs typeface="+mn-ea"/>
                <a:sym typeface="+mn-lt"/>
              </a:rPr>
              <a:t>CTF</a:t>
            </a:r>
            <a:r>
              <a:rPr lang="zh-CN" altLang="en-US" sz="2400" kern="0" dirty="0">
                <a:latin typeface="微软雅黑" panose="020B0503020204020204" pitchFamily="34" charset="-122"/>
                <a:ea typeface="微软雅黑" panose="020B0503020204020204" pitchFamily="34" charset="-122"/>
                <a:cs typeface="+mn-ea"/>
                <a:sym typeface="+mn-lt"/>
              </a:rPr>
              <a:t>具有初步了解</a:t>
            </a:r>
            <a:endParaRPr lang="en-US" altLang="zh-CN" sz="2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400" kern="0" dirty="0">
                <a:latin typeface="微软雅黑" panose="020B0503020204020204" pitchFamily="34" charset="-122"/>
                <a:ea typeface="微软雅黑" panose="020B0503020204020204" pitchFamily="34" charset="-122"/>
                <a:cs typeface="+mn-ea"/>
                <a:sym typeface="+mn-lt"/>
              </a:rPr>
              <a:t>４</a:t>
            </a:r>
            <a:r>
              <a:rPr lang="en-US" altLang="zh-CN" sz="2400" kern="0" dirty="0">
                <a:latin typeface="微软雅黑" panose="020B0503020204020204" pitchFamily="34" charset="-122"/>
                <a:ea typeface="微软雅黑" panose="020B0503020204020204" pitchFamily="34" charset="-122"/>
                <a:cs typeface="+mn-ea"/>
                <a:sym typeface="+mn-lt"/>
              </a:rPr>
              <a:t>.</a:t>
            </a:r>
            <a:r>
              <a:rPr lang="zh-CN" altLang="en-US" sz="2400" kern="0" dirty="0">
                <a:latin typeface="微软雅黑" panose="020B0503020204020204" pitchFamily="34" charset="-122"/>
                <a:ea typeface="微软雅黑" panose="020B0503020204020204" pitchFamily="34" charset="-122"/>
                <a:cs typeface="+mn-ea"/>
                <a:sym typeface="+mn-lt"/>
              </a:rPr>
              <a:t>具备自主学习与团队合作能力</a:t>
            </a:r>
            <a:endParaRPr lang="en-US" altLang="zh-CN" sz="2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2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2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3200" b="1" kern="0" dirty="0">
                <a:latin typeface="微软雅黑" panose="020B0503020204020204" pitchFamily="34" charset="-122"/>
                <a:ea typeface="微软雅黑" panose="020B0503020204020204" pitchFamily="34" charset="-122"/>
                <a:cs typeface="+mn-ea"/>
                <a:sym typeface="+mn-lt"/>
              </a:rPr>
              <a:t>共同进步，共同成长</a:t>
            </a:r>
            <a:endParaRPr lang="zh-CN" altLang="en-US" sz="3200" b="1"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panose="020B0502040204020203"/>
                <a:ea typeface="微软雅黑" panose="020B0503020204020204" pitchFamily="34" charset="-122"/>
              </a:rPr>
              <a:t>塔内计算机协会 网络部</a:t>
            </a:r>
            <a:endParaRPr lang="zh-CN" altLang="en-US" dirty="0">
              <a:solidFill>
                <a:srgbClr val="000000"/>
              </a:solidFill>
              <a:latin typeface="Segoe UI" panose="020B0502040204020203"/>
              <a:ea typeface="微软雅黑" panose="020B0503020204020204" pitchFamily="34" charset="-122"/>
            </a:endParaRPr>
          </a:p>
        </p:txBody>
      </p:sp>
      <p:sp>
        <p:nvSpPr>
          <p:cNvPr id="3" name="文本占位符 2"/>
          <p:cNvSpPr>
            <a:spLocks noGrp="1"/>
          </p:cNvSpPr>
          <p:nvPr>
            <p:ph type="body" sz="quarter" idx="11"/>
          </p:nvPr>
        </p:nvSpPr>
        <p:spPr/>
        <p:txBody>
          <a:bodyPr/>
          <a:lstStyle/>
          <a:p>
            <a:r>
              <a:rPr kumimoji="1" lang="zh-CN" altLang="en-US" dirty="0"/>
              <a:t>认识现状＆从零开始</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TWO</a:t>
            </a:r>
            <a:endParaRPr kumimoji="1" lang="zh-CN" altLang="en-US" dirty="0"/>
          </a:p>
        </p:txBody>
      </p:sp>
      <p:sp>
        <p:nvSpPr>
          <p:cNvPr id="7" name="矩形 6"/>
          <p:cNvSpPr/>
          <p:nvPr/>
        </p:nvSpPr>
        <p:spPr>
          <a:xfrm>
            <a:off x="4889817" y="4381144"/>
            <a:ext cx="2412366"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
        <p:nvSpPr>
          <p:cNvPr id="8" name="文本框 7"/>
          <p:cNvSpPr txBox="1"/>
          <p:nvPr/>
        </p:nvSpPr>
        <p:spPr>
          <a:xfrm>
            <a:off x="3048000" y="3244334"/>
            <a:ext cx="6096000" cy="369332"/>
          </a:xfrm>
          <a:prstGeom prst="rect">
            <a:avLst/>
          </a:prstGeom>
          <a:noFill/>
        </p:spPr>
        <p:txBody>
          <a:bodyPr wrap="square">
            <a:spAutoFit/>
          </a:bodyPr>
          <a:lstStyle/>
          <a:p>
            <a:endParaRPr lang="zh-CN" altLang="en-US" dirty="0"/>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71500" y="443719"/>
            <a:ext cx="11353800" cy="5690870"/>
          </a:xfrm>
          <a:prstGeom prst="rect">
            <a:avLst/>
          </a:prstGeom>
          <a:noFill/>
        </p:spPr>
        <p:txBody>
          <a:bodyPr wrap="square" rtlCol="0">
            <a:spAutoFit/>
          </a:bodyPr>
          <a:lstStyle/>
          <a:p>
            <a:pPr>
              <a:lnSpc>
                <a:spcPct val="130000"/>
              </a:lnSpc>
              <a:spcBef>
                <a:spcPts val="600"/>
              </a:spcBef>
            </a:pPr>
            <a:r>
              <a:rPr lang="zh-CN" altLang="en-US" b="1" kern="0" dirty="0">
                <a:latin typeface="微软雅黑" panose="020B0503020204020204" pitchFamily="34" charset="-122"/>
                <a:ea typeface="微软雅黑" panose="020B0503020204020204" pitchFamily="34" charset="-122"/>
                <a:cs typeface="+mn-ea"/>
                <a:sym typeface="+mn-lt"/>
              </a:rPr>
              <a:t>认识到大学于中小学目标的异化</a:t>
            </a:r>
            <a:endParaRPr lang="en-US" altLang="zh-CN"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b="1" kern="0" dirty="0">
                <a:latin typeface="微软雅黑" panose="020B0503020204020204" pitchFamily="34" charset="-122"/>
                <a:ea typeface="微软雅黑" panose="020B0503020204020204" pitchFamily="34" charset="-122"/>
                <a:cs typeface="+mn-ea"/>
                <a:sym typeface="+mn-lt"/>
              </a:rPr>
              <a:t>几个重要意识：</a:t>
            </a:r>
            <a:endParaRPr lang="en-US" altLang="zh-CN"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b="1" kern="0" dirty="0">
                <a:latin typeface="微软雅黑" panose="020B0503020204020204" pitchFamily="34" charset="-122"/>
                <a:ea typeface="微软雅黑" panose="020B0503020204020204" pitchFamily="34" charset="-122"/>
                <a:cs typeface="+mn-ea"/>
                <a:sym typeface="+mn-lt"/>
              </a:rPr>
              <a:t>１．自我驱动，自主学习　用好</a:t>
            </a:r>
            <a:r>
              <a:rPr lang="en-US" altLang="zh-CN" b="1" kern="0" dirty="0">
                <a:latin typeface="微软雅黑" panose="020B0503020204020204" pitchFamily="34" charset="-122"/>
                <a:ea typeface="微软雅黑" panose="020B0503020204020204" pitchFamily="34" charset="-122"/>
                <a:cs typeface="+mn-ea"/>
                <a:sym typeface="+mn-lt"/>
              </a:rPr>
              <a:t>B</a:t>
            </a:r>
            <a:r>
              <a:rPr lang="zh-CN" altLang="en-US" b="1" kern="0" dirty="0">
                <a:latin typeface="微软雅黑" panose="020B0503020204020204" pitchFamily="34" charset="-122"/>
                <a:ea typeface="微软雅黑" panose="020B0503020204020204" pitchFamily="34" charset="-122"/>
                <a:cs typeface="+mn-ea"/>
                <a:sym typeface="+mn-lt"/>
              </a:rPr>
              <a:t>站大学等资源。培训仅仅是引导入门，关键靠主动学习和参与</a:t>
            </a:r>
            <a:endParaRPr lang="en-US" altLang="zh-CN"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b="1" kern="0" dirty="0">
                <a:latin typeface="微软雅黑" panose="020B0503020204020204" pitchFamily="34" charset="-122"/>
                <a:ea typeface="微软雅黑" panose="020B0503020204020204" pitchFamily="34" charset="-122"/>
                <a:cs typeface="+mn-ea"/>
                <a:sym typeface="+mn-lt"/>
              </a:rPr>
              <a:t>２</a:t>
            </a:r>
            <a:r>
              <a:rPr lang="en-US" altLang="zh-CN" b="1" kern="0" dirty="0">
                <a:latin typeface="微软雅黑" panose="020B0503020204020204" pitchFamily="34" charset="-122"/>
                <a:ea typeface="微软雅黑" panose="020B0503020204020204" pitchFamily="34" charset="-122"/>
                <a:cs typeface="+mn-ea"/>
                <a:sym typeface="+mn-lt"/>
              </a:rPr>
              <a:t>.</a:t>
            </a:r>
            <a:r>
              <a:rPr lang="zh-CN" altLang="en-US" b="1" kern="0" dirty="0">
                <a:latin typeface="微软雅黑" panose="020B0503020204020204" pitchFamily="34" charset="-122"/>
                <a:ea typeface="微软雅黑" panose="020B0503020204020204" pitchFamily="34" charset="-122"/>
                <a:cs typeface="+mn-ea"/>
                <a:sym typeface="+mn-lt"/>
              </a:rPr>
              <a:t>　交流意识，群内积极交流，倡导共同解决问题。</a:t>
            </a:r>
            <a:endParaRPr lang="en-US" altLang="zh-CN"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b="1" kern="0" dirty="0">
                <a:latin typeface="微软雅黑" panose="020B0503020204020204" pitchFamily="34" charset="-122"/>
                <a:ea typeface="微软雅黑" panose="020B0503020204020204" pitchFamily="34" charset="-122"/>
                <a:cs typeface="+mn-ea"/>
                <a:sym typeface="+mn-lt"/>
              </a:rPr>
              <a:t>３．团队意识，合作开发一个简单小程序，希望大家能在部里找到大学中各种竞赛的可靠伙伴与队友</a:t>
            </a:r>
            <a:endParaRPr lang="zh-CN" altLang="en-US"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b="1" kern="0" dirty="0">
                <a:latin typeface="微软雅黑" panose="020B0503020204020204" pitchFamily="34" charset="-122"/>
                <a:ea typeface="微软雅黑" panose="020B0503020204020204" pitchFamily="34" charset="-122"/>
                <a:cs typeface="+mn-ea"/>
                <a:sym typeface="+mn-lt"/>
              </a:rPr>
              <a:t>不会的问题不要百度，学会</a:t>
            </a:r>
            <a:r>
              <a:rPr lang="en-US" altLang="zh-CN" b="1" kern="0" dirty="0">
                <a:latin typeface="微软雅黑" panose="020B0503020204020204" pitchFamily="34" charset="-122"/>
                <a:ea typeface="微软雅黑" panose="020B0503020204020204" pitchFamily="34" charset="-122"/>
                <a:cs typeface="+mn-ea"/>
                <a:sym typeface="+mn-lt"/>
              </a:rPr>
              <a:t>Google</a:t>
            </a:r>
            <a:endParaRPr lang="en-US" altLang="zh-CN"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b="1" kern="0" dirty="0">
                <a:latin typeface="微软雅黑" panose="020B0503020204020204" pitchFamily="34" charset="-122"/>
                <a:ea typeface="微软雅黑" panose="020B0503020204020204" pitchFamily="34" charset="-122"/>
                <a:cs typeface="+mn-ea"/>
                <a:sym typeface="+mn-lt"/>
              </a:rPr>
              <a:t>一些有用的论坛与网站：</a:t>
            </a:r>
            <a:endParaRPr lang="en-US" altLang="zh-CN"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b="1" kern="0" dirty="0">
                <a:latin typeface="微软雅黑" panose="020B0503020204020204" pitchFamily="34" charset="-122"/>
                <a:ea typeface="微软雅黑" panose="020B0503020204020204" pitchFamily="34" charset="-122"/>
                <a:cs typeface="+mn-ea"/>
                <a:sym typeface="+mn-lt"/>
                <a:hlinkClick r:id="rId1"/>
              </a:rPr>
              <a:t>https://0xffff.one/</a:t>
            </a:r>
            <a:endParaRPr lang="en-US" altLang="zh-CN"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b="1" kern="0" dirty="0">
                <a:latin typeface="微软雅黑" panose="020B0503020204020204" pitchFamily="34" charset="-122"/>
                <a:ea typeface="微软雅黑" panose="020B0503020204020204" pitchFamily="34" charset="-122"/>
                <a:cs typeface="+mn-ea"/>
                <a:sym typeface="+mn-lt"/>
              </a:rPr>
              <a:t>菜鸟教程</a:t>
            </a:r>
            <a:endParaRPr lang="zh-CN" altLang="en-US"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b="1" kern="0" dirty="0">
                <a:latin typeface="微软雅黑" panose="020B0503020204020204" pitchFamily="34" charset="-122"/>
                <a:ea typeface="微软雅黑" panose="020B0503020204020204" pitchFamily="34" charset="-122"/>
                <a:cs typeface="+mn-ea"/>
                <a:sym typeface="+mn-lt"/>
              </a:rPr>
              <a:t>上海交大生存册</a:t>
            </a:r>
            <a:r>
              <a:rPr lang="en-US" altLang="zh-CN" b="1" kern="0" dirty="0">
                <a:latin typeface="微软雅黑" panose="020B0503020204020204" pitchFamily="34" charset="-122"/>
                <a:ea typeface="微软雅黑" panose="020B0503020204020204" pitchFamily="34" charset="-122"/>
                <a:cs typeface="+mn-ea"/>
                <a:sym typeface="+mn-lt"/>
              </a:rPr>
              <a:t>: https://github.com/SurviveSJTU/SurviveSJTUManual</a:t>
            </a:r>
            <a:endParaRPr lang="en-US" altLang="zh-CN"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b="1"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tags/tag1.xml><?xml version="1.0" encoding="utf-8"?>
<p:tagLst xmlns:p="http://schemas.openxmlformats.org/presentationml/2006/main">
  <p:tag name="KSO_WM_UNIT_TABLE_BEAUTIFY" val="smartTable{ccd63bf7-3827-4088-80dc-b66b1d58c197}"/>
</p:tagLst>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2933</Words>
  <Application>WPS 演示</Application>
  <PresentationFormat>宽屏</PresentationFormat>
  <Paragraphs>291</Paragraphs>
  <Slides>21</Slides>
  <Notes>12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Arial</vt:lpstr>
      <vt:lpstr>宋体</vt:lpstr>
      <vt:lpstr>Wingdings</vt:lpstr>
      <vt:lpstr>微软雅黑</vt:lpstr>
      <vt:lpstr>Segoe UI Light</vt:lpstr>
      <vt:lpstr>Century Gothic</vt:lpstr>
      <vt:lpstr>Segoe UI Light</vt:lpstr>
      <vt:lpstr>Segoe UI</vt:lpstr>
      <vt:lpstr>Arial Unicode MS</vt:lpstr>
      <vt:lpstr>等线</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关</cp:lastModifiedBy>
  <cp:revision>98</cp:revision>
  <dcterms:created xsi:type="dcterms:W3CDTF">2015-08-18T02:51:00Z</dcterms:created>
  <dcterms:modified xsi:type="dcterms:W3CDTF">2021-10-03T01:11:33Z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2017-12-21T08:36:47.5786057Z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ICV">
    <vt:lpwstr>62D6FC26913B464DABA768ECEADA19D2</vt:lpwstr>
  </property>
  <property fmtid="{D5CDD505-2E9C-101B-9397-08002B2CF9AE}" pid="11" name="KSOProductBuildVer">
    <vt:lpwstr>2052-11.1.0.11045</vt:lpwstr>
  </property>
</Properties>
</file>