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1" r:id="rId2"/>
    <p:sldId id="1201" r:id="rId3"/>
    <p:sldId id="295" r:id="rId4"/>
    <p:sldId id="1202" r:id="rId5"/>
    <p:sldId id="1203" r:id="rId6"/>
    <p:sldId id="1205" r:id="rId7"/>
    <p:sldId id="1228" r:id="rId8"/>
    <p:sldId id="1206" r:id="rId9"/>
    <p:sldId id="1238" r:id="rId10"/>
    <p:sldId id="1207" r:id="rId11"/>
    <p:sldId id="1208" r:id="rId12"/>
    <p:sldId id="1233" r:id="rId13"/>
    <p:sldId id="1209" r:id="rId14"/>
    <p:sldId id="1234" r:id="rId15"/>
    <p:sldId id="1235" r:id="rId16"/>
    <p:sldId id="1210" r:id="rId17"/>
    <p:sldId id="1236" r:id="rId18"/>
    <p:sldId id="1211" r:id="rId19"/>
    <p:sldId id="1212" r:id="rId20"/>
    <p:sldId id="1237" r:id="rId21"/>
    <p:sldId id="1213" r:id="rId22"/>
    <p:sldId id="1079" r:id="rId23"/>
    <p:sldId id="1081" r:id="rId24"/>
    <p:sldId id="1082" r:id="rId25"/>
    <p:sldId id="1084" r:id="rId26"/>
    <p:sldId id="1086" r:id="rId27"/>
    <p:sldId id="1090" r:id="rId28"/>
    <p:sldId id="1091" r:id="rId29"/>
    <p:sldId id="1227" r:id="rId30"/>
    <p:sldId id="1214" r:id="rId31"/>
    <p:sldId id="1215" r:id="rId32"/>
    <p:sldId id="1216" r:id="rId33"/>
    <p:sldId id="1217" r:id="rId34"/>
    <p:sldId id="1218" r:id="rId35"/>
    <p:sldId id="1239" r:id="rId36"/>
    <p:sldId id="1220" r:id="rId37"/>
    <p:sldId id="1221" r:id="rId38"/>
    <p:sldId id="1219" r:id="rId39"/>
    <p:sldId id="1222" r:id="rId40"/>
    <p:sldId id="1240" r:id="rId41"/>
    <p:sldId id="1223" r:id="rId42"/>
    <p:sldId id="1224" r:id="rId43"/>
    <p:sldId id="1225" r:id="rId44"/>
    <p:sldId id="1226" r:id="rId45"/>
    <p:sldId id="1231" r:id="rId46"/>
    <p:sldId id="1232" r:id="rId47"/>
    <p:sldId id="1230" r:id="rId48"/>
    <p:sldId id="1242" r:id="rId49"/>
    <p:sldId id="1243" r:id="rId50"/>
    <p:sldId id="1229" r:id="rId51"/>
    <p:sldId id="1199" r:id="rId52"/>
  </p:sldIdLst>
  <p:sldSz cx="9144000" cy="5143500" type="screen16x9"/>
  <p:notesSz cx="6797675" cy="9928225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734" autoAdjust="0"/>
  </p:normalViewPr>
  <p:slideViewPr>
    <p:cSldViewPr snapToGrid="0">
      <p:cViewPr varScale="1">
        <p:scale>
          <a:sx n="116" d="100"/>
          <a:sy n="116" d="100"/>
        </p:scale>
        <p:origin x="42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59505f269fc598" providerId="LiveId" clId="{767B414F-7FEB-40A9-B282-715B9FDB4DD9}"/>
    <pc:docChg chg="custSel modSld modMainMaster">
      <pc:chgData name="" userId="4e59505f269fc598" providerId="LiveId" clId="{767B414F-7FEB-40A9-B282-715B9FDB4DD9}" dt="2021-02-23T10:50:45.577" v="346" actId="20577"/>
      <pc:docMkLst>
        <pc:docMk/>
      </pc:docMkLst>
      <pc:sldChg chg="modSp">
        <pc:chgData name="" userId="4e59505f269fc598" providerId="LiveId" clId="{767B414F-7FEB-40A9-B282-715B9FDB4DD9}" dt="2021-02-23T10:49:39.158" v="228"/>
        <pc:sldMkLst>
          <pc:docMk/>
          <pc:sldMk cId="67734484" sldId="301"/>
        </pc:sldMkLst>
        <pc:spChg chg="mod">
          <ac:chgData name="" userId="4e59505f269fc598" providerId="LiveId" clId="{767B414F-7FEB-40A9-B282-715B9FDB4DD9}" dt="2021-02-23T10:49:39.158" v="228"/>
          <ac:spMkLst>
            <pc:docMk/>
            <pc:sldMk cId="67734484" sldId="301"/>
            <ac:spMk id="23" creationId="{00000000-0000-0000-0000-000000000000}"/>
          </ac:spMkLst>
        </pc:spChg>
      </pc:sldChg>
      <pc:sldChg chg="modSp">
        <pc:chgData name="" userId="4e59505f269fc598" providerId="LiveId" clId="{767B414F-7FEB-40A9-B282-715B9FDB4DD9}" dt="2020-12-27T15:29:02.666" v="18" actId="20577"/>
        <pc:sldMkLst>
          <pc:docMk/>
          <pc:sldMk cId="3754883845" sldId="1205"/>
        </pc:sldMkLst>
        <pc:spChg chg="mod">
          <ac:chgData name="" userId="4e59505f269fc598" providerId="LiveId" clId="{767B414F-7FEB-40A9-B282-715B9FDB4DD9}" dt="2020-12-27T15:29:02.666" v="18" actId="20577"/>
          <ac:spMkLst>
            <pc:docMk/>
            <pc:sldMk cId="3754883845" sldId="1205"/>
            <ac:spMk id="4" creationId="{87F3EE5F-1E68-42C9-BB50-D57E5B218B46}"/>
          </ac:spMkLst>
        </pc:spChg>
        <pc:spChg chg="mod ord">
          <ac:chgData name="" userId="4e59505f269fc598" providerId="LiveId" clId="{767B414F-7FEB-40A9-B282-715B9FDB4DD9}" dt="2020-12-27T15:29:02.635" v="4"/>
          <ac:spMkLst>
            <pc:docMk/>
            <pc:sldMk cId="3754883845" sldId="1205"/>
            <ac:spMk id="16" creationId="{98572C58-573E-42E9-AC3C-C0F38D3D75F2}"/>
          </ac:spMkLst>
        </pc:spChg>
        <pc:spChg chg="mod">
          <ac:chgData name="" userId="4e59505f269fc598" providerId="LiveId" clId="{767B414F-7FEB-40A9-B282-715B9FDB4DD9}" dt="2020-12-27T15:29:02.634" v="2"/>
          <ac:spMkLst>
            <pc:docMk/>
            <pc:sldMk cId="3754883845" sldId="1205"/>
            <ac:spMk id="19" creationId="{04D27EEF-BE54-4B58-9712-4AAB833E74AE}"/>
          </ac:spMkLst>
        </pc:spChg>
        <pc:spChg chg="mod">
          <ac:chgData name="" userId="4e59505f269fc598" providerId="LiveId" clId="{767B414F-7FEB-40A9-B282-715B9FDB4DD9}" dt="2020-12-27T15:29:02.653" v="12"/>
          <ac:spMkLst>
            <pc:docMk/>
            <pc:sldMk cId="3754883845" sldId="1205"/>
            <ac:spMk id="22" creationId="{6A6E78E1-4EA9-46A5-8ED8-0D1172DFD071}"/>
          </ac:spMkLst>
        </pc:spChg>
        <pc:spChg chg="mod">
          <ac:chgData name="" userId="4e59505f269fc598" providerId="LiveId" clId="{767B414F-7FEB-40A9-B282-715B9FDB4DD9}" dt="2020-12-27T15:29:02.653" v="16"/>
          <ac:spMkLst>
            <pc:docMk/>
            <pc:sldMk cId="3754883845" sldId="1205"/>
            <ac:spMk id="28" creationId="{4D9EF2C5-7586-42C5-8622-8AE440179210}"/>
          </ac:spMkLst>
        </pc:spChg>
        <pc:grpChg chg="mod ord">
          <ac:chgData name="" userId="4e59505f269fc598" providerId="LiveId" clId="{767B414F-7FEB-40A9-B282-715B9FDB4DD9}" dt="2020-12-27T15:29:02.635" v="6"/>
          <ac:grpSpMkLst>
            <pc:docMk/>
            <pc:sldMk cId="3754883845" sldId="1205"/>
            <ac:grpSpMk id="20" creationId="{F754BF66-A3F6-497E-A25B-07263D5D195F}"/>
          </ac:grpSpMkLst>
        </pc:grpChg>
        <pc:picChg chg="mod ord">
          <ac:chgData name="" userId="4e59505f269fc598" providerId="LiveId" clId="{767B414F-7FEB-40A9-B282-715B9FDB4DD9}" dt="2020-12-27T15:29:02.635" v="8"/>
          <ac:picMkLst>
            <pc:docMk/>
            <pc:sldMk cId="3754883845" sldId="1205"/>
            <ac:picMk id="5" creationId="{C27D743D-E10E-4B7A-AB1B-739EF39EBBBD}"/>
          </ac:picMkLst>
        </pc:picChg>
      </pc:sldChg>
      <pc:sldChg chg="modSp">
        <pc:chgData name="" userId="4e59505f269fc598" providerId="LiveId" clId="{767B414F-7FEB-40A9-B282-715B9FDB4DD9}" dt="2020-12-27T15:31:29.376" v="188" actId="20577"/>
        <pc:sldMkLst>
          <pc:docMk/>
          <pc:sldMk cId="1132101145" sldId="1220"/>
        </pc:sldMkLst>
        <pc:spChg chg="mod">
          <ac:chgData name="" userId="4e59505f269fc598" providerId="LiveId" clId="{767B414F-7FEB-40A9-B282-715B9FDB4DD9}" dt="2020-12-27T15:31:29.376" v="188" actId="20577"/>
          <ac:spMkLst>
            <pc:docMk/>
            <pc:sldMk cId="1132101145" sldId="1220"/>
            <ac:spMk id="4" creationId="{8CB9976A-3FD3-4A6B-B0AE-3656A36105C4}"/>
          </ac:spMkLst>
        </pc:spChg>
        <pc:spChg chg="mod ord">
          <ac:chgData name="" userId="4e59505f269fc598" providerId="LiveId" clId="{767B414F-7FEB-40A9-B282-715B9FDB4DD9}" dt="2020-12-27T15:31:29.366" v="174"/>
          <ac:spMkLst>
            <pc:docMk/>
            <pc:sldMk cId="1132101145" sldId="1220"/>
            <ac:spMk id="8" creationId="{894B6F6E-6639-4A8B-9665-9BD17955BB25}"/>
          </ac:spMkLst>
        </pc:spChg>
        <pc:spChg chg="mod">
          <ac:chgData name="" userId="4e59505f269fc598" providerId="LiveId" clId="{767B414F-7FEB-40A9-B282-715B9FDB4DD9}" dt="2020-12-27T15:31:29.365" v="172"/>
          <ac:spMkLst>
            <pc:docMk/>
            <pc:sldMk cId="1132101145" sldId="1220"/>
            <ac:spMk id="11" creationId="{5031F309-2C3F-45B4-9AA2-49EA3D037B4D}"/>
          </ac:spMkLst>
        </pc:spChg>
        <pc:spChg chg="mod">
          <ac:chgData name="" userId="4e59505f269fc598" providerId="LiveId" clId="{767B414F-7FEB-40A9-B282-715B9FDB4DD9}" dt="2020-12-27T15:31:29.373" v="182"/>
          <ac:spMkLst>
            <pc:docMk/>
            <pc:sldMk cId="1132101145" sldId="1220"/>
            <ac:spMk id="15" creationId="{D7F0F42F-0A19-4B56-BC83-6F8F0131AA42}"/>
          </ac:spMkLst>
        </pc:spChg>
        <pc:spChg chg="mod">
          <ac:chgData name="" userId="4e59505f269fc598" providerId="LiveId" clId="{767B414F-7FEB-40A9-B282-715B9FDB4DD9}" dt="2020-12-27T15:31:29.374" v="186"/>
          <ac:spMkLst>
            <pc:docMk/>
            <pc:sldMk cId="1132101145" sldId="1220"/>
            <ac:spMk id="21" creationId="{399EDA69-F591-4C38-9D8D-0A8FFF830EAF}"/>
          </ac:spMkLst>
        </pc:spChg>
        <pc:grpChg chg="mod ord">
          <ac:chgData name="" userId="4e59505f269fc598" providerId="LiveId" clId="{767B414F-7FEB-40A9-B282-715B9FDB4DD9}" dt="2020-12-27T15:31:29.366" v="176"/>
          <ac:grpSpMkLst>
            <pc:docMk/>
            <pc:sldMk cId="1132101145" sldId="1220"/>
            <ac:grpSpMk id="12" creationId="{CAD5188A-479F-47CD-B24B-BFF294B69704}"/>
          </ac:grpSpMkLst>
        </pc:grpChg>
        <pc:picChg chg="mod ord">
          <ac:chgData name="" userId="4e59505f269fc598" providerId="LiveId" clId="{767B414F-7FEB-40A9-B282-715B9FDB4DD9}" dt="2020-12-27T15:31:29.366" v="178"/>
          <ac:picMkLst>
            <pc:docMk/>
            <pc:sldMk cId="1132101145" sldId="1220"/>
            <ac:picMk id="5" creationId="{120B38C5-5774-4B9C-9C05-78AC4B20EF0A}"/>
          </ac:picMkLst>
        </pc:picChg>
      </pc:sldChg>
      <pc:sldChg chg="modSp">
        <pc:chgData name="" userId="4e59505f269fc598" providerId="LiveId" clId="{767B414F-7FEB-40A9-B282-715B9FDB4DD9}" dt="2020-12-27T15:31:19.416" v="134"/>
        <pc:sldMkLst>
          <pc:docMk/>
          <pc:sldMk cId="3293091060" sldId="1227"/>
        </pc:sldMkLst>
        <pc:spChg chg="mod ord">
          <ac:chgData name="" userId="4e59505f269fc598" providerId="LiveId" clId="{767B414F-7FEB-40A9-B282-715B9FDB4DD9}" dt="2020-12-27T15:31:19.415" v="130"/>
          <ac:spMkLst>
            <pc:docMk/>
            <pc:sldMk cId="3293091060" sldId="1227"/>
            <ac:spMk id="8" creationId="{B5A1D234-9100-47A0-858A-64F136DE839A}"/>
          </ac:spMkLst>
        </pc:spChg>
        <pc:spChg chg="mod">
          <ac:chgData name="" userId="4e59505f269fc598" providerId="LiveId" clId="{767B414F-7FEB-40A9-B282-715B9FDB4DD9}" dt="2020-12-27T15:31:19.415" v="128"/>
          <ac:spMkLst>
            <pc:docMk/>
            <pc:sldMk cId="3293091060" sldId="1227"/>
            <ac:spMk id="11" creationId="{1EFEF16C-FEBD-432C-B346-6123A957E1EB}"/>
          </ac:spMkLst>
        </pc:spChg>
        <pc:spChg chg="mod">
          <ac:chgData name="" userId="4e59505f269fc598" providerId="LiveId" clId="{767B414F-7FEB-40A9-B282-715B9FDB4DD9}" dt="2020-12-27T15:31:10.086" v="126" actId="20577"/>
          <ac:spMkLst>
            <pc:docMk/>
            <pc:sldMk cId="3293091060" sldId="1227"/>
            <ac:spMk id="23" creationId="{42C966A4-E933-4703-9D70-441944712519}"/>
          </ac:spMkLst>
        </pc:spChg>
        <pc:grpChg chg="mod ord">
          <ac:chgData name="" userId="4e59505f269fc598" providerId="LiveId" clId="{767B414F-7FEB-40A9-B282-715B9FDB4DD9}" dt="2020-12-27T15:31:19.415" v="132"/>
          <ac:grpSpMkLst>
            <pc:docMk/>
            <pc:sldMk cId="3293091060" sldId="1227"/>
            <ac:grpSpMk id="12" creationId="{5314FEEB-77E3-47A8-A833-EE1D88559156}"/>
          </ac:grpSpMkLst>
        </pc:grpChg>
        <pc:picChg chg="mod ord">
          <ac:chgData name="" userId="4e59505f269fc598" providerId="LiveId" clId="{767B414F-7FEB-40A9-B282-715B9FDB4DD9}" dt="2020-12-27T15:31:19.416" v="134"/>
          <ac:picMkLst>
            <pc:docMk/>
            <pc:sldMk cId="3293091060" sldId="1227"/>
            <ac:picMk id="5" creationId="{A9C0CDCD-1865-4173-B757-95B2E3F27C3C}"/>
          </ac:picMkLst>
        </pc:picChg>
      </pc:sldChg>
      <pc:sldChg chg="modSp">
        <pc:chgData name="" userId="4e59505f269fc598" providerId="LiveId" clId="{767B414F-7FEB-40A9-B282-715B9FDB4DD9}" dt="2021-02-23T10:50:45.577" v="346" actId="20577"/>
        <pc:sldMkLst>
          <pc:docMk/>
          <pc:sldMk cId="3248606016" sldId="1230"/>
        </pc:sldMkLst>
        <pc:spChg chg="mod">
          <ac:chgData name="" userId="4e59505f269fc598" providerId="LiveId" clId="{767B414F-7FEB-40A9-B282-715B9FDB4DD9}" dt="2021-02-23T10:50:18.120" v="305"/>
          <ac:spMkLst>
            <pc:docMk/>
            <pc:sldMk cId="3248606016" sldId="1230"/>
            <ac:spMk id="2" creationId="{DB816B0E-6866-4657-A583-87135543334B}"/>
          </ac:spMkLst>
        </pc:spChg>
        <pc:spChg chg="mod">
          <ac:chgData name="" userId="4e59505f269fc598" providerId="LiveId" clId="{767B414F-7FEB-40A9-B282-715B9FDB4DD9}" dt="2021-02-23T10:50:18.120" v="306"/>
          <ac:spMkLst>
            <pc:docMk/>
            <pc:sldMk cId="3248606016" sldId="1230"/>
            <ac:spMk id="3" creationId="{D394F14C-48D7-4224-B3A1-FED17B96561A}"/>
          </ac:spMkLst>
        </pc:spChg>
        <pc:spChg chg="mod">
          <ac:chgData name="" userId="4e59505f269fc598" providerId="LiveId" clId="{767B414F-7FEB-40A9-B282-715B9FDB4DD9}" dt="2021-02-23T10:50:45.577" v="346" actId="20577"/>
          <ac:spMkLst>
            <pc:docMk/>
            <pc:sldMk cId="3248606016" sldId="1230"/>
            <ac:spMk id="4" creationId="{7A612BD9-900F-40A1-BED8-0F8F8AC35C35}"/>
          </ac:spMkLst>
        </pc:spChg>
        <pc:spChg chg="mod ord">
          <ac:chgData name="" userId="4e59505f269fc598" providerId="LiveId" clId="{767B414F-7FEB-40A9-B282-715B9FDB4DD9}" dt="2021-02-23T10:50:45.565" v="332"/>
          <ac:spMkLst>
            <pc:docMk/>
            <pc:sldMk cId="3248606016" sldId="1230"/>
            <ac:spMk id="8" creationId="{854188BC-E179-4774-997C-E243D0586BD0}"/>
          </ac:spMkLst>
        </pc:spChg>
        <pc:spChg chg="mod">
          <ac:chgData name="" userId="4e59505f269fc598" providerId="LiveId" clId="{767B414F-7FEB-40A9-B282-715B9FDB4DD9}" dt="2021-02-23T10:50:45.564" v="330"/>
          <ac:spMkLst>
            <pc:docMk/>
            <pc:sldMk cId="3248606016" sldId="1230"/>
            <ac:spMk id="11" creationId="{5E6653C4-80D3-4471-9BDC-DB032D167179}"/>
          </ac:spMkLst>
        </pc:spChg>
        <pc:spChg chg="mod ord">
          <ac:chgData name="" userId="4e59505f269fc598" providerId="LiveId" clId="{767B414F-7FEB-40A9-B282-715B9FDB4DD9}" dt="2021-02-23T10:50:45.574" v="340"/>
          <ac:spMkLst>
            <pc:docMk/>
            <pc:sldMk cId="3248606016" sldId="1230"/>
            <ac:spMk id="15" creationId="{37146130-E365-4AD8-A06E-8057DB902AE5}"/>
          </ac:spMkLst>
        </pc:spChg>
        <pc:spChg chg="mod">
          <ac:chgData name="" userId="4e59505f269fc598" providerId="LiveId" clId="{767B414F-7FEB-40A9-B282-715B9FDB4DD9}" dt="2021-02-23T10:50:18.120" v="304"/>
          <ac:spMkLst>
            <pc:docMk/>
            <pc:sldMk cId="3248606016" sldId="1230"/>
            <ac:spMk id="16" creationId="{B1B95912-AFD6-4B6E-A05C-495CCAEBDE21}"/>
          </ac:spMkLst>
        </pc:spChg>
        <pc:spChg chg="mod">
          <ac:chgData name="" userId="4e59505f269fc598" providerId="LiveId" clId="{767B414F-7FEB-40A9-B282-715B9FDB4DD9}" dt="2021-02-23T10:50:18.120" v="304"/>
          <ac:spMkLst>
            <pc:docMk/>
            <pc:sldMk cId="3248606016" sldId="1230"/>
            <ac:spMk id="17" creationId="{58CB86B7-B6FC-4F17-9809-56CCE43CFDB4}"/>
          </ac:spMkLst>
        </pc:spChg>
        <pc:spChg chg="mod">
          <ac:chgData name="" userId="4e59505f269fc598" providerId="LiveId" clId="{767B414F-7FEB-40A9-B282-715B9FDB4DD9}" dt="2021-02-23T10:50:18.120" v="304"/>
          <ac:spMkLst>
            <pc:docMk/>
            <pc:sldMk cId="3248606016" sldId="1230"/>
            <ac:spMk id="18" creationId="{B47A1E0D-1B40-48BB-8502-97693C93FFD7}"/>
          </ac:spMkLst>
        </pc:spChg>
        <pc:spChg chg="mod">
          <ac:chgData name="" userId="4e59505f269fc598" providerId="LiveId" clId="{767B414F-7FEB-40A9-B282-715B9FDB4DD9}" dt="2021-02-23T10:50:18.119" v="302"/>
          <ac:spMkLst>
            <pc:docMk/>
            <pc:sldMk cId="3248606016" sldId="1230"/>
            <ac:spMk id="20" creationId="{2ACDF28B-46CE-45F1-B40D-901FC86E85EB}"/>
          </ac:spMkLst>
        </pc:spChg>
        <pc:spChg chg="mod">
          <ac:chgData name="" userId="4e59505f269fc598" providerId="LiveId" clId="{767B414F-7FEB-40A9-B282-715B9FDB4DD9}" dt="2021-02-23T10:50:45.575" v="344"/>
          <ac:spMkLst>
            <pc:docMk/>
            <pc:sldMk cId="3248606016" sldId="1230"/>
            <ac:spMk id="21" creationId="{F26DCC01-FB34-4617-8297-53F354795D0B}"/>
          </ac:spMkLst>
        </pc:spChg>
        <pc:grpChg chg="mod ord">
          <ac:chgData name="" userId="4e59505f269fc598" providerId="LiveId" clId="{767B414F-7FEB-40A9-B282-715B9FDB4DD9}" dt="2021-02-23T10:50:45.565" v="334"/>
          <ac:grpSpMkLst>
            <pc:docMk/>
            <pc:sldMk cId="3248606016" sldId="1230"/>
            <ac:grpSpMk id="12" creationId="{11622527-CF3A-495D-851B-3FF6B98CB6E7}"/>
          </ac:grpSpMkLst>
        </pc:grpChg>
        <pc:grpChg chg="mod">
          <ac:chgData name="" userId="4e59505f269fc598" providerId="LiveId" clId="{767B414F-7FEB-40A9-B282-715B9FDB4DD9}" dt="2021-02-23T10:50:18.120" v="304"/>
          <ac:grpSpMkLst>
            <pc:docMk/>
            <pc:sldMk cId="3248606016" sldId="1230"/>
            <ac:grpSpMk id="19" creationId="{A4EA8D40-235A-424B-BAB7-BFC3031C861B}"/>
          </ac:grpSpMkLst>
        </pc:grpChg>
        <pc:picChg chg="mod ord">
          <ac:chgData name="" userId="4e59505f269fc598" providerId="LiveId" clId="{767B414F-7FEB-40A9-B282-715B9FDB4DD9}" dt="2021-02-23T10:50:45.565" v="336"/>
          <ac:picMkLst>
            <pc:docMk/>
            <pc:sldMk cId="3248606016" sldId="1230"/>
            <ac:picMk id="5" creationId="{715FDB67-23A6-4AE1-BDB4-6E9768129424}"/>
          </ac:picMkLst>
        </pc:picChg>
      </pc:sldChg>
      <pc:sldMasterChg chg="setBg modSldLayout">
        <pc:chgData name="" userId="4e59505f269fc598" providerId="LiveId" clId="{767B414F-7FEB-40A9-B282-715B9FDB4DD9}" dt="2020-12-20T12:15:25.481" v="0"/>
        <pc:sldMasterMkLst>
          <pc:docMk/>
          <pc:sldMasterMk cId="3989787823" sldId="2147483648"/>
        </pc:sldMasterMkLst>
        <pc:sldLayoutChg chg="setBg">
          <pc:chgData name="" userId="4e59505f269fc598" providerId="LiveId" clId="{767B414F-7FEB-40A9-B282-715B9FDB4DD9}" dt="2020-12-20T12:15:25.481" v="0"/>
          <pc:sldLayoutMkLst>
            <pc:docMk/>
            <pc:sldMasterMk cId="3989787823" sldId="2147483648"/>
            <pc:sldLayoutMk cId="63937429" sldId="2147483669"/>
          </pc:sldLayoutMkLst>
        </pc:sldLayoutChg>
      </pc:sldMasterChg>
    </pc:docChg>
  </pc:docChgLst>
  <pc:docChgLst>
    <pc:chgData name="Xu Jun" userId="4e59505f269fc598" providerId="Windows Live" clId="Web-{2942CE8A-CA1D-43BC-BD67-2FFDBD3B2C79}"/>
    <pc:docChg chg="modSld">
      <pc:chgData name="Xu Jun" userId="4e59505f269fc598" providerId="Windows Live" clId="Web-{2942CE8A-CA1D-43BC-BD67-2FFDBD3B2C79}" dt="2020-12-14T01:47:50.288" v="8" actId="20577"/>
      <pc:docMkLst>
        <pc:docMk/>
      </pc:docMkLst>
      <pc:sldChg chg="modSp">
        <pc:chgData name="Xu Jun" userId="4e59505f269fc598" providerId="Windows Live" clId="Web-{2942CE8A-CA1D-43BC-BD67-2FFDBD3B2C79}" dt="2020-12-14T01:47:50.288" v="7" actId="20577"/>
        <pc:sldMkLst>
          <pc:docMk/>
          <pc:sldMk cId="67734484" sldId="301"/>
        </pc:sldMkLst>
        <pc:spChg chg="mod">
          <ac:chgData name="Xu Jun" userId="4e59505f269fc598" providerId="Windows Live" clId="Web-{2942CE8A-CA1D-43BC-BD67-2FFDBD3B2C79}" dt="2020-12-14T01:47:50.288" v="7" actId="20577"/>
          <ac:spMkLst>
            <pc:docMk/>
            <pc:sldMk cId="67734484" sldId="30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9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2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 txBox="1">
            <a:spLocks noGrp="1" noChangeArrowheads="1"/>
          </p:cNvSpPr>
          <p:nvPr/>
        </p:nvSpPr>
        <p:spPr bwMode="auto">
          <a:xfrm>
            <a:off x="3817820" y="10242171"/>
            <a:ext cx="2920061" cy="53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0" tIns="48230" rIns="96460" bIns="48230" anchor="b"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28AC8C4-54E8-4F3E-BBE9-77D2854DB0B1}" type="slidenum">
              <a:rPr lang="en-US" altLang="zh-CN" sz="1300" b="0">
                <a:ea typeface="隶书" pitchFamily="49" charset="-122"/>
              </a:rPr>
              <a:pPr algn="r" eaLnBrk="1" hangingPunct="1"/>
              <a:t>23</a:t>
            </a:fld>
            <a:endParaRPr lang="en-US" altLang="zh-CN" sz="1300" b="0">
              <a:ea typeface="隶书" pitchFamily="49" charset="-122"/>
            </a:endParaRPr>
          </a:p>
        </p:txBody>
      </p:sp>
      <p:sp>
        <p:nvSpPr>
          <p:cNvPr id="187395" name="Rectangle 7"/>
          <p:cNvSpPr txBox="1">
            <a:spLocks noGrp="1" noChangeArrowheads="1"/>
          </p:cNvSpPr>
          <p:nvPr/>
        </p:nvSpPr>
        <p:spPr bwMode="auto">
          <a:xfrm>
            <a:off x="3814684" y="10237349"/>
            <a:ext cx="2922152" cy="5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86" tIns="52243" rIns="104486" bIns="52243" anchor="b"/>
          <a:lstStyle>
            <a:lvl1pPr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044575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FA17438-7B74-48EC-976A-3A5468693458}" type="slidenum">
              <a:rPr lang="en-US" altLang="zh-CN" sz="1400" b="0"/>
              <a:pPr algn="r" eaLnBrk="1" hangingPunct="1"/>
              <a:t>23</a:t>
            </a:fld>
            <a:endParaRPr lang="en-US" altLang="zh-CN" sz="1400" b="0"/>
          </a:p>
        </p:txBody>
      </p:sp>
      <p:sp>
        <p:nvSpPr>
          <p:cNvPr id="187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3838" y="804863"/>
            <a:ext cx="7186613" cy="4043362"/>
          </a:xfrm>
        </p:spPr>
      </p:sp>
      <p:sp>
        <p:nvSpPr>
          <p:cNvPr id="187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057" y="5119880"/>
            <a:ext cx="5391768" cy="4854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86" tIns="52243" rIns="104486" bIns="52243"/>
          <a:lstStyle/>
          <a:p>
            <a:endParaRPr lang="zh-CN" altLang="en-US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06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87FB62-D6D2-4ABF-B013-ABC795954CB0}" type="slidenum">
              <a:rPr lang="en-US" altLang="zh-CN" sz="1300" b="0" smtClean="0">
                <a:ea typeface="隶书" pitchFamily="49" charset="-122"/>
              </a:rPr>
              <a:pPr eaLnBrk="1" hangingPunct="1"/>
              <a:t>24</a:t>
            </a:fld>
            <a:endParaRPr lang="en-US" altLang="zh-CN" sz="1300" b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0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87FB62-D6D2-4ABF-B013-ABC795954CB0}" type="slidenum">
              <a:rPr lang="en-US" altLang="zh-CN" sz="1300" b="0" smtClean="0">
                <a:ea typeface="隶书" pitchFamily="49" charset="-122"/>
              </a:rPr>
              <a:pPr eaLnBrk="1" hangingPunct="1"/>
              <a:t>25</a:t>
            </a:fld>
            <a:endParaRPr lang="en-US" altLang="zh-CN" sz="1300" b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00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652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087FB62-D6D2-4ABF-B013-ABC795954CB0}" type="slidenum">
              <a:rPr lang="en-US" altLang="zh-CN" sz="1300" b="0" smtClean="0">
                <a:ea typeface="隶书" pitchFamily="49" charset="-122"/>
              </a:rPr>
              <a:pPr eaLnBrk="1" hangingPunct="1"/>
              <a:t>26</a:t>
            </a:fld>
            <a:endParaRPr lang="en-US" altLang="zh-CN" sz="1300" b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49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23838" y="808038"/>
            <a:ext cx="7185026" cy="40417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384" y="5120362"/>
            <a:ext cx="4941113" cy="48508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4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7ABA-50B6-4311-B04A-E148B14A8A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4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6.tmp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40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image" Target="../media/image41.tmp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tm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6.tmp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"/>
                <a:ea typeface="Microsoft YaHei"/>
              </a:rPr>
              <a:t>工智能与</a:t>
            </a:r>
            <a:r>
              <a:rPr lang="en-US" altLang="zh-CN" b="1" dirty="0">
                <a:solidFill>
                  <a:schemeClr val="bg1"/>
                </a:solidFill>
                <a:latin typeface="Microsoft YaHei"/>
                <a:ea typeface="Microsoft YaHei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Microsoft YaHei"/>
                <a:ea typeface="Microsoft YaHei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22153" y="2169137"/>
            <a:ext cx="8945065" cy="523192"/>
          </a:xfrm>
          <a:prstGeom prst="rect">
            <a:avLst/>
          </a:prstGeom>
          <a:noFill/>
        </p:spPr>
        <p:txBody>
          <a:bodyPr wrap="square" lIns="91413" tIns="45706" rIns="91413" bIns="45706"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/>
                <a:ea typeface="微软雅黑"/>
              </a:rPr>
              <a:t>《</a:t>
            </a:r>
            <a:r>
              <a:rPr lang="zh-CN" altLang="en-US" sz="2800" b="1" dirty="0">
                <a:solidFill>
                  <a:schemeClr val="bg1"/>
                </a:solidFill>
                <a:latin typeface="Microsoft YaHei"/>
                <a:ea typeface="Microsoft YaHei"/>
              </a:rPr>
              <a:t>工智能与</a:t>
            </a:r>
            <a:r>
              <a:rPr lang="en-US" sz="2800" b="1" dirty="0">
                <a:solidFill>
                  <a:schemeClr val="bg1"/>
                </a:solidFill>
                <a:latin typeface="Microsoft YaHei"/>
                <a:ea typeface="Microsoft YaHei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Microsoft YaHei"/>
                <a:ea typeface="Microsoft YaHei"/>
              </a:rPr>
              <a:t>程序设计</a:t>
            </a:r>
            <a:r>
              <a:rPr lang="en-US" altLang="zh-CN" sz="2800" b="1" dirty="0">
                <a:solidFill>
                  <a:schemeClr val="bg1"/>
                </a:solidFill>
                <a:latin typeface="微软雅黑"/>
                <a:ea typeface="微软雅黑"/>
              </a:rPr>
              <a:t>》——</a:t>
            </a:r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83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83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83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383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带有小数点及小数位的数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语言中对浮点数的表示存在限制</a:t>
            </a:r>
            <a:endParaRPr lang="en-US" altLang="zh-CN" dirty="0"/>
          </a:p>
          <a:p>
            <a:pPr lvl="1"/>
            <a:r>
              <a:rPr lang="zh-CN" altLang="en-US" dirty="0"/>
              <a:t>数值范围存在限制（上溢出，</a:t>
            </a:r>
            <a:r>
              <a:rPr lang="en-US" altLang="zh-CN" dirty="0"/>
              <a:t>overflow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小数精度也存在限制（下溢出，</a:t>
            </a:r>
            <a:r>
              <a:rPr lang="en-US" altLang="zh-CN" dirty="0"/>
              <a:t>underflow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这种限制与在不同计算机系统有关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71D6F0-5EC3-4546-A60E-C53C1034D7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" y="2589223"/>
            <a:ext cx="4349364" cy="21669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475707-41DA-4930-9444-FA2E62D5C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90" y="2589223"/>
            <a:ext cx="3352825" cy="10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59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5398936" cy="3937000"/>
          </a:xfrm>
        </p:spPr>
        <p:txBody>
          <a:bodyPr/>
          <a:lstStyle/>
          <a:p>
            <a:r>
              <a:rPr lang="zh-CN" altLang="en-US" dirty="0"/>
              <a:t>最常用：小数</a:t>
            </a:r>
            <a:endParaRPr lang="en-US" altLang="zh-CN" dirty="0"/>
          </a:p>
          <a:p>
            <a:pPr lvl="1"/>
            <a:r>
              <a:rPr lang="en-US" altLang="zh-CN" dirty="0"/>
              <a:t>0.12</a:t>
            </a:r>
            <a:r>
              <a:rPr lang="zh-CN" altLang="en-US" dirty="0"/>
              <a:t>、</a:t>
            </a:r>
            <a:r>
              <a:rPr lang="en-US" altLang="zh-CN" dirty="0"/>
              <a:t>-77.</a:t>
            </a:r>
            <a:r>
              <a:rPr lang="zh-CN" altLang="en-US" dirty="0"/>
              <a:t>、</a:t>
            </a:r>
            <a:r>
              <a:rPr lang="en-US" altLang="zh-CN" dirty="0"/>
              <a:t>-2.17</a:t>
            </a:r>
          </a:p>
          <a:p>
            <a:r>
              <a:rPr lang="zh-CN" altLang="en-US" dirty="0"/>
              <a:t>科学计数法：使用字母“</a:t>
            </a:r>
            <a:r>
              <a:rPr lang="en-US" altLang="zh-CN" dirty="0"/>
              <a:t>e”</a:t>
            </a:r>
            <a:r>
              <a:rPr lang="zh-CN" altLang="en-US" dirty="0"/>
              <a:t>或者“</a:t>
            </a:r>
            <a:r>
              <a:rPr lang="en-US" altLang="zh-CN" dirty="0"/>
              <a:t>E”</a:t>
            </a:r>
            <a:r>
              <a:rPr lang="zh-CN" altLang="en-US" dirty="0"/>
              <a:t>作为幂的符号，以</a:t>
            </a:r>
            <a:r>
              <a:rPr lang="en-US" altLang="zh-CN" dirty="0"/>
              <a:t>10</a:t>
            </a:r>
            <a:r>
              <a:rPr lang="zh-CN" altLang="en-US" dirty="0"/>
              <a:t>为基数</a:t>
            </a:r>
            <a:endParaRPr lang="en-US" altLang="zh-CN" dirty="0"/>
          </a:p>
          <a:p>
            <a:pPr lvl="1"/>
            <a:r>
              <a:rPr lang="zh-CN" altLang="en-US" dirty="0"/>
              <a:t>科学计数法含义：</a:t>
            </a:r>
            <a:r>
              <a:rPr lang="pt-BR" altLang="zh-CN" dirty="0"/>
              <a:t> a </a:t>
            </a:r>
            <a:r>
              <a:rPr lang="en-US" altLang="zh-CN" dirty="0"/>
              <a:t>E</a:t>
            </a:r>
            <a:r>
              <a:rPr lang="pt-BR" altLang="zh-CN" dirty="0"/>
              <a:t> b = a * 10</a:t>
            </a:r>
            <a:r>
              <a:rPr lang="pt-BR" altLang="zh-CN" baseline="30000" dirty="0"/>
              <a:t>b</a:t>
            </a:r>
            <a:endParaRPr lang="en-US" altLang="zh-CN" baseline="30000" dirty="0"/>
          </a:p>
          <a:p>
            <a:pPr lvl="1"/>
            <a:r>
              <a:rPr lang="en-US" altLang="zh-CN" dirty="0"/>
              <a:t>96e4</a:t>
            </a:r>
            <a:r>
              <a:rPr lang="zh-CN" altLang="en-US" dirty="0"/>
              <a:t>、</a:t>
            </a:r>
            <a:r>
              <a:rPr lang="en-US" altLang="zh-CN" dirty="0"/>
              <a:t>4.3e-1</a:t>
            </a:r>
            <a:r>
              <a:rPr lang="zh-CN" altLang="en-US" dirty="0"/>
              <a:t>、</a:t>
            </a:r>
            <a:r>
              <a:rPr lang="en-US" altLang="zh-CN" dirty="0"/>
              <a:t>9.6E5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0F6B48-4C6E-4D0D-A906-7A5DD3DD9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0" y="2900979"/>
            <a:ext cx="4678889" cy="13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5771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74A0-318E-4D1D-B9A2-46650AE5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FD7C02-4B82-4CCA-BC21-837E92ECB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与数学中复数的概念一致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实部，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：虚部</a:t>
                </a:r>
                <a:endParaRPr lang="en-US" altLang="zh-CN" dirty="0"/>
              </a:p>
              <a:p>
                <a:r>
                  <a:rPr lang="zh-CN" altLang="en-US" dirty="0"/>
                  <a:t>如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+ 5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z.real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：获取实部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z.imag</a:t>
                </a:r>
                <a:r>
                  <a:rPr lang="zh-CN" altLang="en-US" dirty="0"/>
                  <a:t>：获取虚部</a:t>
                </a:r>
                <a:endParaRPr lang="en-US" altLang="zh-CN" dirty="0"/>
              </a:p>
              <a:p>
                <a:r>
                  <a:rPr lang="zh-CN" altLang="en-US" dirty="0"/>
                  <a:t>复数的运算规则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z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a+bj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c+dj</a:t>
                </a:r>
                <a:r>
                  <a:rPr lang="zh-CN" altLang="en-US" dirty="0"/>
                  <a:t>是任意两个复数</a:t>
                </a:r>
              </a:p>
              <a:p>
                <a:pPr lvl="1"/>
                <a:r>
                  <a:rPr lang="zh-CN" altLang="en-US" dirty="0"/>
                  <a:t>和：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a+bj</a:t>
                </a:r>
                <a:r>
                  <a:rPr lang="en-US" altLang="zh-CN" dirty="0"/>
                  <a:t>)+(</a:t>
                </a:r>
                <a:r>
                  <a:rPr lang="en-US" altLang="zh-CN" dirty="0" err="1"/>
                  <a:t>c+dj</a:t>
                </a:r>
                <a:r>
                  <a:rPr lang="en-US" altLang="zh-CN" dirty="0"/>
                  <a:t>)=(</a:t>
                </a:r>
                <a:r>
                  <a:rPr lang="en-US" altLang="zh-CN" dirty="0" err="1"/>
                  <a:t>a+c</a:t>
                </a:r>
                <a:r>
                  <a:rPr lang="en-US" altLang="zh-CN" dirty="0"/>
                  <a:t>)+(</a:t>
                </a:r>
                <a:r>
                  <a:rPr lang="en-US" altLang="zh-CN" dirty="0" err="1"/>
                  <a:t>b+d</a:t>
                </a:r>
                <a:r>
                  <a:rPr lang="en-US" altLang="zh-CN" dirty="0"/>
                  <a:t>)j</a:t>
                </a:r>
              </a:p>
              <a:p>
                <a:pPr lvl="1"/>
                <a:r>
                  <a:rPr lang="zh-CN" altLang="en-US" dirty="0"/>
                  <a:t>差：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a+bj</a:t>
                </a:r>
                <a:r>
                  <a:rPr lang="en-US" altLang="zh-CN" dirty="0"/>
                  <a:t>)-(</a:t>
                </a:r>
                <a:r>
                  <a:rPr lang="en-US" altLang="zh-CN" dirty="0" err="1"/>
                  <a:t>c+dj</a:t>
                </a:r>
                <a:r>
                  <a:rPr lang="en-US" altLang="zh-CN" dirty="0"/>
                  <a:t>)=(a-c)+(b-d)j</a:t>
                </a:r>
              </a:p>
              <a:p>
                <a:pPr lvl="1"/>
                <a:r>
                  <a:rPr lang="zh-CN" altLang="en-US" dirty="0"/>
                  <a:t>积：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a+bj</a:t>
                </a:r>
                <a:r>
                  <a:rPr lang="en-US" altLang="zh-CN" dirty="0"/>
                  <a:t>)(</a:t>
                </a:r>
                <a:r>
                  <a:rPr lang="en-US" altLang="zh-CN" dirty="0" err="1"/>
                  <a:t>c+dj</a:t>
                </a:r>
                <a:r>
                  <a:rPr lang="en-US" altLang="zh-CN" dirty="0"/>
                  <a:t>)=(ac-bd)+(</a:t>
                </a:r>
                <a:r>
                  <a:rPr lang="en-US" altLang="zh-CN" dirty="0" err="1"/>
                  <a:t>bc+ad</a:t>
                </a:r>
                <a:r>
                  <a:rPr lang="en-US" altLang="zh-CN" dirty="0"/>
                  <a:t>)j</a:t>
                </a:r>
              </a:p>
              <a:p>
                <a:pPr lvl="1"/>
                <a:endParaRPr lang="zh-CN" altLang="en-US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FD7C02-4B82-4CCA-BC21-837E92ECB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76274BD-47CE-42C6-9E0C-C8C8D1E18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79" y="704850"/>
            <a:ext cx="2927569" cy="23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6601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1A3A-27F1-4324-A00A-550725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数字类型的操作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BBD80-8840-44DA-B2A1-16461FCC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200153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不同数字类型之间可以进行混合运算，运算后生成结果为最宽类型</a:t>
            </a:r>
          </a:p>
          <a:p>
            <a:pPr lvl="1"/>
            <a:r>
              <a:rPr lang="en-US" altLang="zh-CN" dirty="0"/>
              <a:t>123+4.0=127.0 (</a:t>
            </a:r>
            <a:r>
              <a:rPr lang="zh-CN" altLang="en-US" dirty="0"/>
              <a:t>整数</a:t>
            </a:r>
            <a:r>
              <a:rPr lang="en-US" altLang="zh-CN" dirty="0"/>
              <a:t>+</a:t>
            </a:r>
            <a:r>
              <a:rPr lang="zh-CN" altLang="en-US" dirty="0"/>
              <a:t>浮点数</a:t>
            </a:r>
            <a:r>
              <a:rPr lang="en-US" altLang="zh-CN" dirty="0"/>
              <a:t>=</a:t>
            </a:r>
            <a:r>
              <a:rPr lang="zh-CN" altLang="en-US" dirty="0"/>
              <a:t>浮点数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规则（按照最宽的返回）：</a:t>
            </a:r>
            <a:endParaRPr lang="en-US" altLang="zh-CN" dirty="0"/>
          </a:p>
          <a:p>
            <a:pPr lvl="1"/>
            <a:r>
              <a:rPr lang="zh-CN" altLang="en-US" dirty="0"/>
              <a:t>整数之间运算，如果数学意义上的结果是小数（如不能整除），结果是浮点数；</a:t>
            </a:r>
          </a:p>
          <a:p>
            <a:pPr lvl="1"/>
            <a:r>
              <a:rPr lang="zh-CN" altLang="en-US" dirty="0"/>
              <a:t>整数之间运算，如果数学意义上的结果是整数（包括整除），结果是整数；</a:t>
            </a:r>
          </a:p>
          <a:p>
            <a:pPr lvl="1"/>
            <a:r>
              <a:rPr lang="zh-CN" altLang="en-US" dirty="0"/>
              <a:t>整数和浮点数混合运算，输出结果是浮点数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79C1F9-1910-46CA-AD82-53F10387F5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2" r="29184"/>
          <a:stretch/>
        </p:blipFill>
        <p:spPr>
          <a:xfrm>
            <a:off x="5657353" y="1049737"/>
            <a:ext cx="3249268" cy="26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8431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5C693-F063-4CF6-8DFB-834BFB81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二元操作符号对应的增强赋值操作符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22828-89DF-4230-BA8F-9169920D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 = x </a:t>
            </a:r>
            <a:r>
              <a:rPr lang="en-US" altLang="zh-CN" b="1" dirty="0"/>
              <a:t>op </a:t>
            </a:r>
            <a:r>
              <a:rPr lang="en-US" altLang="zh-CN" dirty="0"/>
              <a:t>y  </a:t>
            </a:r>
            <a:r>
              <a:rPr lang="en-US" altLang="zh-CN" dirty="0">
                <a:sym typeface="Wingdings" panose="05000000000000000000" pitchFamily="2" charset="2"/>
              </a:rPr>
              <a:t>  x </a:t>
            </a:r>
            <a:r>
              <a:rPr lang="en-US" altLang="zh-CN" b="1" dirty="0">
                <a:sym typeface="Wingdings" panose="05000000000000000000" pitchFamily="2" charset="2"/>
              </a:rPr>
              <a:t>op</a:t>
            </a:r>
            <a:r>
              <a:rPr lang="en-US" altLang="zh-CN" dirty="0">
                <a:sym typeface="Wingdings" panose="05000000000000000000" pitchFamily="2" charset="2"/>
              </a:rPr>
              <a:t>= y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其中</a:t>
            </a:r>
            <a:r>
              <a:rPr lang="en-US" altLang="zh-CN" dirty="0">
                <a:sym typeface="Wingdings" panose="05000000000000000000" pitchFamily="2" charset="2"/>
              </a:rPr>
              <a:t>op</a:t>
            </a:r>
            <a:r>
              <a:rPr lang="zh-CN" altLang="en-US" dirty="0">
                <a:sym typeface="Wingdings" panose="05000000000000000000" pitchFamily="2" charset="2"/>
              </a:rPr>
              <a:t>为二元操作符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例如：</a:t>
            </a:r>
            <a:r>
              <a:rPr lang="en-US" altLang="zh-CN" dirty="0">
                <a:sym typeface="Wingdings" panose="05000000000000000000" pitchFamily="2" charset="2"/>
              </a:rPr>
              <a:t>op</a:t>
            </a:r>
            <a:r>
              <a:rPr lang="zh-CN" altLang="en-US" dirty="0">
                <a:sym typeface="Wingdings" panose="05000000000000000000" pitchFamily="2" charset="2"/>
              </a:rPr>
              <a:t>可以为 </a:t>
            </a:r>
            <a:r>
              <a:rPr lang="en-US" altLang="zh-CN" dirty="0">
                <a:sym typeface="Wingdings" panose="05000000000000000000" pitchFamily="2" charset="2"/>
              </a:rPr>
              <a:t>+ - </a:t>
            </a:r>
            <a:r>
              <a:rPr lang="zh-CN" altLang="en-US" dirty="0">
                <a:sym typeface="Wingdings" panose="05000000000000000000" pitchFamily="2" charset="2"/>
              </a:rPr>
              <a:t>* </a:t>
            </a:r>
            <a:r>
              <a:rPr lang="en-US" altLang="zh-CN" dirty="0">
                <a:sym typeface="Wingdings" panose="05000000000000000000" pitchFamily="2" charset="2"/>
              </a:rPr>
              <a:t>/ ** %</a:t>
            </a:r>
            <a:r>
              <a:rPr lang="zh-CN" altLang="en-US" dirty="0">
                <a:sym typeface="Wingdings" panose="05000000000000000000" pitchFamily="2" charset="2"/>
              </a:rPr>
              <a:t>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/>
              <a:t>x = 3.14</a:t>
            </a:r>
          </a:p>
          <a:p>
            <a:pPr lvl="1"/>
            <a:r>
              <a:rPr lang="en-US" altLang="zh-CN" dirty="0"/>
              <a:t>x = x ** 3 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en-US" altLang="zh-CN" dirty="0"/>
              <a:t>x **= 3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7F84A-034A-4D98-B0A3-945E7A1F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8" y="1990984"/>
            <a:ext cx="4419632" cy="8763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39ADC5-F859-491F-87C9-0050794F1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70" y="3074710"/>
            <a:ext cx="2152666" cy="19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32734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1E325-81C2-4293-8A46-04E44B2B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数字类型的关系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A94A1-FFFD-47AD-8765-CF177A31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6170103" cy="3937000"/>
          </a:xfrm>
        </p:spPr>
        <p:txBody>
          <a:bodyPr/>
          <a:lstStyle/>
          <a:p>
            <a:r>
              <a:rPr lang="zh-CN" altLang="en-US" dirty="0"/>
              <a:t>类型间可进行混合运算，生成结果为</a:t>
            </a:r>
            <a:r>
              <a:rPr lang="en-US" altLang="zh-CN" dirty="0"/>
              <a:t>"</a:t>
            </a:r>
            <a:r>
              <a:rPr lang="zh-CN" altLang="en-US" dirty="0"/>
              <a:t>最宽</a:t>
            </a:r>
            <a:r>
              <a:rPr lang="en-US" altLang="zh-CN" dirty="0"/>
              <a:t>"</a:t>
            </a:r>
            <a:r>
              <a:rPr lang="zh-CN" altLang="en-US" dirty="0"/>
              <a:t>类型</a:t>
            </a:r>
          </a:p>
          <a:p>
            <a:pPr lvl="1"/>
            <a:r>
              <a:rPr lang="zh-CN" altLang="en-US" dirty="0"/>
              <a:t>三种类型存在一种逐渐</a:t>
            </a:r>
            <a:r>
              <a:rPr lang="en-US" altLang="zh-CN" dirty="0"/>
              <a:t>"</a:t>
            </a:r>
            <a:r>
              <a:rPr lang="zh-CN" altLang="en-US" dirty="0"/>
              <a:t>扩展</a:t>
            </a:r>
            <a:r>
              <a:rPr lang="en-US" altLang="zh-CN" dirty="0"/>
              <a:t>"</a:t>
            </a:r>
            <a:r>
              <a:rPr lang="zh-CN" altLang="en-US" dirty="0"/>
              <a:t>或</a:t>
            </a:r>
            <a:r>
              <a:rPr lang="en-US" altLang="zh-CN" dirty="0"/>
              <a:t>"</a:t>
            </a:r>
            <a:r>
              <a:rPr lang="zh-CN" altLang="en-US" dirty="0"/>
              <a:t>变宽</a:t>
            </a:r>
            <a:r>
              <a:rPr lang="en-US" altLang="zh-CN" dirty="0"/>
              <a:t>"</a:t>
            </a:r>
            <a:r>
              <a:rPr lang="zh-CN" altLang="en-US" dirty="0"/>
              <a:t>的关系：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zh-CN" altLang="en-US" b="1" dirty="0"/>
              <a:t>整数</a:t>
            </a:r>
            <a:r>
              <a:rPr lang="en-US" altLang="zh-CN" b="1" dirty="0"/>
              <a:t>-&gt;</a:t>
            </a:r>
            <a:r>
              <a:rPr lang="zh-CN" altLang="en-US" b="1" dirty="0"/>
              <a:t>浮点数</a:t>
            </a:r>
            <a:r>
              <a:rPr lang="en-US" altLang="zh-CN" b="1" dirty="0"/>
              <a:t>-&gt;  </a:t>
            </a:r>
            <a:r>
              <a:rPr lang="zh-CN" altLang="en-US" b="1" dirty="0"/>
              <a:t>复数</a:t>
            </a:r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123 + 4.0 = 127.0 (</a:t>
            </a:r>
            <a:r>
              <a:rPr lang="zh-CN" altLang="en-US" dirty="0"/>
              <a:t>整数</a:t>
            </a:r>
            <a:r>
              <a:rPr lang="en-US" altLang="zh-CN" dirty="0"/>
              <a:t>+</a:t>
            </a:r>
            <a:r>
              <a:rPr lang="zh-CN" altLang="en-US" dirty="0"/>
              <a:t>浮点数</a:t>
            </a:r>
            <a:r>
              <a:rPr lang="en-US" altLang="zh-CN" dirty="0"/>
              <a:t>= </a:t>
            </a:r>
            <a:r>
              <a:rPr lang="zh-CN" altLang="en-US" dirty="0"/>
              <a:t>浮点数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493886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3403B-9478-4E12-AFD9-0CB3E71B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数值的类型判断与转换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EFD04-227C-4BA1-9C54-8A648B913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5971431" cy="3937000"/>
          </a:xfrm>
        </p:spPr>
        <p:txBody>
          <a:bodyPr/>
          <a:lstStyle/>
          <a:p>
            <a:r>
              <a:rPr lang="zh-CN" altLang="en-US" dirty="0"/>
              <a:t>数值类型判断：</a:t>
            </a:r>
            <a:r>
              <a:rPr lang="en-US" altLang="zh-CN" dirty="0"/>
              <a:t>type(x)</a:t>
            </a:r>
          </a:p>
          <a:p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：数值运算操作符可以隐式地转换输出结果的数字类型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：通过内置的数字类型转换函数可以显式地在数字类型之间进行转换</a:t>
            </a:r>
            <a:endParaRPr lang="en-US" altLang="zh-CN" dirty="0"/>
          </a:p>
          <a:p>
            <a:pPr lvl="1"/>
            <a:r>
              <a:rPr lang="en-US" altLang="zh-CN" dirty="0"/>
              <a:t>float(5)=5.0</a:t>
            </a:r>
            <a:r>
              <a:rPr lang="zh-CN" altLang="en-US" dirty="0"/>
              <a:t>（增加小数部分）</a:t>
            </a:r>
          </a:p>
          <a:p>
            <a:pPr lvl="1"/>
            <a:r>
              <a:rPr lang="en-US" altLang="zh-CN" dirty="0"/>
              <a:t>int(5.6)</a:t>
            </a:r>
            <a:r>
              <a:rPr lang="zh-CN" altLang="en-US" dirty="0"/>
              <a:t>返回</a:t>
            </a:r>
            <a:r>
              <a:rPr lang="en-US" altLang="zh-CN" dirty="0"/>
              <a:t>5</a:t>
            </a:r>
            <a:r>
              <a:rPr lang="zh-CN" altLang="en-US" dirty="0"/>
              <a:t>（直接去掉小数部分，有精度损失）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70A748-1E0C-4226-AAAF-E403F9D1A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48" y="704850"/>
            <a:ext cx="2209056" cy="1462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2DF66A-F93F-4CEC-BAEC-E8F4593F5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2330187"/>
            <a:ext cx="1804947" cy="26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1354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2C147-6528-4203-A16E-BDA2282F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数值运算函数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B7B62A-07FC-4A08-BBB6-C1D84314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59" y="789640"/>
            <a:ext cx="4037203" cy="14987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80D1C3-AE41-4FA7-9DEE-F881F52CA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59" y="2288394"/>
            <a:ext cx="4037203" cy="12956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81F651-B4C0-48EA-A56E-F820E479C7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59" y="3584026"/>
            <a:ext cx="4037203" cy="12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2545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53EBF-5D96-4D43-BEA9-1ADC5951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49F41-016E-42A5-B16C-C3660BA4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848184" cy="393700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sz="2100" dirty="0"/>
              <a:t>语言</a:t>
            </a:r>
            <a:r>
              <a:rPr lang="zh-CN" altLang="en-US" dirty="0"/>
              <a:t>本身提供的数值运算符号有限，是</a:t>
            </a:r>
            <a:r>
              <a:rPr lang="en-US" altLang="zh-CN" dirty="0"/>
              <a:t>Python</a:t>
            </a:r>
            <a:r>
              <a:rPr lang="zh-CN" altLang="en-US" dirty="0"/>
              <a:t>提供的内置数学类函数库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提供了</a:t>
            </a:r>
            <a:r>
              <a:rPr lang="en-US" altLang="zh-CN" dirty="0"/>
              <a:t>4</a:t>
            </a:r>
            <a:r>
              <a:rPr lang="zh-CN" altLang="en-US" dirty="0"/>
              <a:t>个数学常数和</a:t>
            </a:r>
            <a:r>
              <a:rPr lang="en-US" altLang="zh-CN" dirty="0"/>
              <a:t>44</a:t>
            </a:r>
            <a:r>
              <a:rPr lang="zh-CN" altLang="en-US" dirty="0"/>
              <a:t>个函数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pi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、无穷大、非数值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个数值表示函数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8</a:t>
            </a:r>
            <a:r>
              <a:rPr lang="zh-CN" altLang="en-US" dirty="0"/>
              <a:t>个幂对数函数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个三角对数函数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个高等特殊函数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引入</a:t>
            </a:r>
            <a:r>
              <a:rPr lang="en-US" altLang="zh-CN" dirty="0"/>
              <a:t>math</a:t>
            </a:r>
            <a:r>
              <a:rPr lang="zh-CN" altLang="en-US" dirty="0"/>
              <a:t>库：</a:t>
            </a:r>
            <a:r>
              <a:rPr lang="en-US" altLang="zh-CN" dirty="0"/>
              <a:t>import math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调用</a:t>
            </a:r>
            <a:r>
              <a:rPr lang="en-US" altLang="zh-CN" dirty="0"/>
              <a:t>math</a:t>
            </a:r>
            <a:r>
              <a:rPr lang="zh-CN" altLang="en-US" dirty="0"/>
              <a:t>库中的功能函数，如：</a:t>
            </a:r>
            <a:r>
              <a:rPr lang="en-US" altLang="zh-CN" dirty="0" err="1"/>
              <a:t>math.cos</a:t>
            </a:r>
            <a:r>
              <a:rPr lang="en-US" altLang="zh-CN" dirty="0"/>
              <a:t>(</a:t>
            </a:r>
            <a:r>
              <a:rPr lang="en-US" altLang="zh-CN" dirty="0" err="1"/>
              <a:t>math.pi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注意：计算机无法直接表示无理数，用</a:t>
            </a:r>
            <a:r>
              <a:rPr lang="en-US" altLang="zh-CN" dirty="0"/>
              <a:t>float</a:t>
            </a:r>
            <a:r>
              <a:rPr lang="zh-CN" altLang="en-US" dirty="0"/>
              <a:t>近似表达，有精度损失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6915A5-2C1F-4F34-A817-72CB8911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03" y="819150"/>
            <a:ext cx="2670343" cy="15781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E163D1-C922-4C60-815D-00C567171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03" y="2637549"/>
            <a:ext cx="2507643" cy="17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41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8E409-36F5-4EBD-BE52-8713220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库中的函数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18D4CC-7CA8-4FFA-ACE9-A59A4A856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" y="1097141"/>
            <a:ext cx="4189134" cy="25518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429C00-F526-476E-8805-AB9B8E5516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1"/>
          <a:stretch/>
        </p:blipFill>
        <p:spPr>
          <a:xfrm>
            <a:off x="4423275" y="1097140"/>
            <a:ext cx="4827905" cy="25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107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059C-978B-4574-85E8-39BA1DB6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上次课回顾：初识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D145F-A0AC-4C49-98F6-D4E57CA5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问题分析与模型</a:t>
            </a:r>
            <a:endParaRPr lang="en-US" altLang="zh-CN" dirty="0"/>
          </a:p>
          <a:p>
            <a:pPr lvl="1"/>
            <a:r>
              <a:rPr lang="zh-CN" altLang="en-US" dirty="0"/>
              <a:t>程序格式与框架</a:t>
            </a:r>
            <a:endParaRPr lang="en-US" altLang="zh-CN" dirty="0"/>
          </a:p>
          <a:p>
            <a:pPr lvl="1"/>
            <a:r>
              <a:rPr lang="zh-CN" altLang="en-US" dirty="0"/>
              <a:t>变量与常量命名规则</a:t>
            </a:r>
            <a:endParaRPr lang="en-US" altLang="zh-CN" dirty="0"/>
          </a:p>
          <a:p>
            <a:pPr lvl="1"/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注释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保留字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输出函数</a:t>
            </a:r>
            <a:endParaRPr lang="en-US" altLang="zh-CN" dirty="0"/>
          </a:p>
          <a:p>
            <a:pPr lvl="1"/>
            <a:r>
              <a:rPr lang="zh-CN" altLang="en-US" dirty="0"/>
              <a:t>流程控制语句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IDE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E5479-EEBE-417D-B46E-5D8CE762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05" y="819150"/>
            <a:ext cx="4316534" cy="24567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016241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577B-474A-4E9D-BE67-8AE5EE19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库中的函数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D3BD-D5F2-4D33-8C15-F2898197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D3A40-E1D0-4E68-80A7-035827F2E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" y="900995"/>
            <a:ext cx="4210615" cy="3182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F23CA2-F90E-4655-86E0-253FA0A5E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01" y="900995"/>
            <a:ext cx="5423854" cy="23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786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5956A-4174-4770-ABD7-CD41311E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DayDayUp365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AC32B-F0A8-4FBB-9728-D69D4325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问题：一年</a:t>
            </a:r>
            <a:r>
              <a:rPr lang="en-US" altLang="zh-CN" dirty="0"/>
              <a:t>365</a:t>
            </a:r>
            <a:r>
              <a:rPr lang="zh-CN" altLang="en-US" dirty="0"/>
              <a:t>天，如果好好学习时能力值相比前一天提高</a:t>
            </a:r>
            <a:r>
              <a:rPr lang="en-US" altLang="zh-CN" dirty="0"/>
              <a:t>1‰</a:t>
            </a:r>
            <a:r>
              <a:rPr lang="zh-CN" altLang="en-US" dirty="0"/>
              <a:t>，当放任时相比前一天下降</a:t>
            </a:r>
            <a:r>
              <a:rPr lang="en-US" altLang="zh-CN" dirty="0"/>
              <a:t>1‰</a:t>
            </a:r>
            <a:r>
              <a:rPr lang="zh-CN" altLang="en-US" dirty="0"/>
              <a:t>。效果相差多少呢？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课堂练习：输入上述程序，试试提高</a:t>
            </a:r>
            <a:r>
              <a:rPr lang="en-US" altLang="zh-CN" dirty="0"/>
              <a:t>ratio</a:t>
            </a:r>
            <a:r>
              <a:rPr lang="zh-CN" altLang="en-US" dirty="0"/>
              <a:t>（比如：</a:t>
            </a:r>
            <a:r>
              <a:rPr lang="en-US" altLang="zh-CN" dirty="0"/>
              <a:t>5‰</a:t>
            </a:r>
            <a:r>
              <a:rPr lang="zh-CN" altLang="en-US" dirty="0"/>
              <a:t>、</a:t>
            </a:r>
            <a:r>
              <a:rPr lang="en-US" altLang="zh-CN" dirty="0"/>
              <a:t>1%)</a:t>
            </a:r>
            <a:r>
              <a:rPr lang="zh-CN" altLang="en-US" dirty="0"/>
              <a:t>，感受一下指数的力量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25E7AD-DD63-4C0D-BAD2-A612EDE6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8" y="1571123"/>
            <a:ext cx="5269158" cy="14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64695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关系运算符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0000"/>
                </a:solidFill>
              </a:rPr>
              <a:t>Relational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Operators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92" y="890712"/>
            <a:ext cx="3812650" cy="3937000"/>
          </a:xfrm>
        </p:spPr>
        <p:txBody>
          <a:bodyPr/>
          <a:lstStyle/>
          <a:p>
            <a:r>
              <a:rPr lang="zh-CN" altLang="en-US" sz="1800" dirty="0"/>
              <a:t>判断一个数 </a:t>
            </a:r>
            <a:r>
              <a:rPr lang="en-US" altLang="zh-CN" sz="1800" dirty="0"/>
              <a:t>x</a:t>
            </a:r>
            <a:r>
              <a:rPr lang="zh-CN" altLang="en-US" sz="1800" dirty="0"/>
              <a:t> 是否为偶数</a:t>
            </a:r>
            <a:endParaRPr lang="en-US" altLang="zh-CN" sz="1800" dirty="0"/>
          </a:p>
          <a:p>
            <a:pPr lvl="1"/>
            <a:r>
              <a:rPr lang="en-US" altLang="zh-CN" sz="1500" dirty="0"/>
              <a:t>x % 2 </a:t>
            </a:r>
            <a:r>
              <a:rPr lang="zh-CN" altLang="en-US" sz="1500" dirty="0"/>
              <a:t>是否等于 </a:t>
            </a:r>
            <a:r>
              <a:rPr lang="en-US" altLang="zh-CN" sz="1500" dirty="0"/>
              <a:t>0</a:t>
            </a:r>
          </a:p>
          <a:p>
            <a:pPr lvl="1"/>
            <a:r>
              <a:rPr lang="en-US" altLang="zh-CN" sz="1500" dirty="0"/>
              <a:t>x % 2 == 0</a:t>
            </a:r>
          </a:p>
          <a:p>
            <a:pPr lvl="1"/>
            <a:r>
              <a:rPr lang="zh-CN" altLang="en-US" sz="1500" dirty="0"/>
              <a:t>若为</a:t>
            </a:r>
            <a:r>
              <a:rPr lang="en-US" altLang="zh-CN" sz="1500" dirty="0">
                <a:solidFill>
                  <a:srgbClr val="800000"/>
                </a:solidFill>
              </a:rPr>
              <a:t>True</a:t>
            </a:r>
            <a:r>
              <a:rPr lang="zh-CN" altLang="en-US" sz="1500" dirty="0"/>
              <a:t>，则 </a:t>
            </a:r>
            <a:r>
              <a:rPr lang="en-US" altLang="zh-CN" sz="1500" dirty="0"/>
              <a:t>x</a:t>
            </a:r>
            <a:r>
              <a:rPr lang="zh-CN" altLang="en-US" sz="1500" dirty="0"/>
              <a:t> 为偶数</a:t>
            </a:r>
            <a:endParaRPr lang="en-US" altLang="zh-CN" sz="1500" dirty="0"/>
          </a:p>
          <a:p>
            <a:pPr lvl="1"/>
            <a:r>
              <a:rPr lang="zh-CN" altLang="en-US" sz="1500" dirty="0"/>
              <a:t>若为</a:t>
            </a:r>
            <a:r>
              <a:rPr lang="en-US" altLang="zh-CN" sz="1500" dirty="0">
                <a:solidFill>
                  <a:srgbClr val="800000"/>
                </a:solidFill>
              </a:rPr>
              <a:t>False</a:t>
            </a:r>
            <a:r>
              <a:rPr lang="zh-CN" altLang="en-US" sz="1500" dirty="0"/>
              <a:t>，则 </a:t>
            </a:r>
            <a:r>
              <a:rPr lang="en-US" altLang="zh-CN" sz="1500" dirty="0"/>
              <a:t>x</a:t>
            </a:r>
            <a:r>
              <a:rPr lang="zh-CN" altLang="en-US" sz="1500" dirty="0"/>
              <a:t> 为奇数</a:t>
            </a:r>
            <a:endParaRPr lang="en-US" altLang="zh-CN" sz="1500" dirty="0"/>
          </a:p>
          <a:p>
            <a:r>
              <a:rPr lang="zh-CN" altLang="en-US" sz="1800" dirty="0"/>
              <a:t>用于判断两个值的关系</a:t>
            </a:r>
            <a:endParaRPr lang="en-US" altLang="zh-CN" sz="1800" dirty="0"/>
          </a:p>
          <a:p>
            <a:pPr lvl="1"/>
            <a:r>
              <a:rPr lang="zh-CN" altLang="en-US" sz="1500" dirty="0"/>
              <a:t>大小、相等或不相等</a:t>
            </a:r>
            <a:endParaRPr lang="en-US" altLang="zh-CN" sz="1500" dirty="0"/>
          </a:p>
          <a:p>
            <a:r>
              <a:rPr lang="zh-CN" altLang="en-US" sz="1800" dirty="0"/>
              <a:t>运算的结果只有两种（布尔型）</a:t>
            </a:r>
            <a:endParaRPr lang="en-US" altLang="zh-CN" sz="1800" dirty="0"/>
          </a:p>
          <a:p>
            <a:pPr lvl="1"/>
            <a:r>
              <a:rPr lang="zh-CN" altLang="en-US" sz="1500" dirty="0"/>
              <a:t>若结果为</a:t>
            </a:r>
            <a:r>
              <a:rPr lang="en-US" altLang="zh-CN" sz="1500" dirty="0"/>
              <a:t>True</a:t>
            </a:r>
            <a:r>
              <a:rPr lang="zh-CN" altLang="en-US" sz="1500" dirty="0"/>
              <a:t>，表示条件成立</a:t>
            </a:r>
            <a:endParaRPr lang="en-US" altLang="zh-CN" sz="1500" dirty="0"/>
          </a:p>
          <a:p>
            <a:pPr lvl="1"/>
            <a:r>
              <a:rPr lang="zh-CN" altLang="en-US" sz="1500" dirty="0"/>
              <a:t>若结果为</a:t>
            </a:r>
            <a:r>
              <a:rPr lang="en-US" altLang="zh-CN" sz="1500" dirty="0"/>
              <a:t>False</a:t>
            </a:r>
            <a:r>
              <a:rPr lang="zh-CN" altLang="en-US" sz="1500" dirty="0"/>
              <a:t>，表示条件不成立</a:t>
            </a:r>
            <a:endParaRPr lang="en-US" altLang="zh-CN" sz="15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E08031-FCBD-4F56-98C5-DAA36559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84898"/>
              </p:ext>
            </p:extLst>
          </p:nvPr>
        </p:nvGraphicFramePr>
        <p:xfrm>
          <a:off x="4079170" y="1188720"/>
          <a:ext cx="5064830" cy="27660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6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关系运算符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举例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>
                          <a:latin typeface="微软雅黑"/>
                          <a:ea typeface="微软雅黑"/>
                          <a:cs typeface="微软雅黑"/>
                        </a:rPr>
                        <a:t>=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=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微软雅黑"/>
                          <a:ea typeface="微软雅黑"/>
                          <a:cs typeface="微软雅黑"/>
                        </a:rPr>
                        <a:t>等于（equal</a:t>
                      </a:r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sz="1400" baseline="0" dirty="0">
                          <a:latin typeface="微软雅黑"/>
                          <a:ea typeface="微软雅黑"/>
                          <a:cs typeface="微软雅黑"/>
                        </a:rPr>
                        <a:t>0 == 20 is False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!= , &lt;&gt;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不等于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not equal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10 != 20 is</a:t>
                      </a:r>
                      <a:r>
                        <a:rPr lang="en-US" sz="1400" baseline="0" dirty="0">
                          <a:latin typeface="微软雅黑"/>
                          <a:ea typeface="微软雅黑"/>
                          <a:cs typeface="微软雅黑"/>
                        </a:rPr>
                        <a:t> True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大于（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greater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10 &gt; 20 is False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&lt;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>
                          <a:latin typeface="微软雅黑"/>
                          <a:ea typeface="微软雅黑"/>
                          <a:cs typeface="微软雅黑"/>
                        </a:rPr>
                        <a:t>小于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less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10 &lt; 20 is True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&gt;=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微软雅黑"/>
                          <a:ea typeface="微软雅黑"/>
                          <a:cs typeface="微软雅黑"/>
                        </a:rPr>
                        <a:t>大于等于（greater</a:t>
                      </a:r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 or equal）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r>
                        <a:rPr lang="en-US" sz="1400" baseline="0" dirty="0">
                          <a:latin typeface="微软雅黑"/>
                          <a:ea typeface="微软雅黑"/>
                          <a:cs typeface="微软雅黑"/>
                        </a:rPr>
                        <a:t> &gt;= 20 is False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&lt;=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en-US" sz="1400" dirty="0">
                          <a:latin typeface="微软雅黑"/>
                          <a:ea typeface="微软雅黑"/>
                          <a:cs typeface="微软雅黑"/>
                        </a:rPr>
                        <a:t>小于等于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400" dirty="0">
                          <a:latin typeface="微软雅黑"/>
                          <a:ea typeface="微软雅黑"/>
                          <a:cs typeface="微软雅黑"/>
                        </a:rPr>
                        <a:t>less or equal</a:t>
                      </a:r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r>
                        <a:rPr lang="en-US" sz="1400" baseline="0" dirty="0">
                          <a:latin typeface="微软雅黑"/>
                          <a:ea typeface="微软雅黑"/>
                          <a:cs typeface="微软雅黑"/>
                        </a:rPr>
                        <a:t> &lt;= 20 is True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8817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逻辑运算符（Logical</a:t>
            </a:r>
            <a:r>
              <a:rPr lang="en-US" dirty="0"/>
              <a:t> Operators）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500" dirty="0"/>
              <a:t>现实世界中处处体现逻辑</a:t>
            </a:r>
          </a:p>
          <a:p>
            <a:pPr lvl="1"/>
            <a:r>
              <a:rPr lang="zh-TW" altLang="en-US" sz="1350" dirty="0"/>
              <a:t>你们班有没有身高一米九以上的男生？</a:t>
            </a:r>
            <a:endParaRPr lang="en-US" altLang="zh-TW" sz="1350" dirty="0"/>
          </a:p>
          <a:p>
            <a:pPr lvl="1"/>
            <a:r>
              <a:rPr lang="zh-CN" altLang="en-US" sz="1350" dirty="0"/>
              <a:t>地铁里禁止喝水吃东西</a:t>
            </a:r>
            <a:endParaRPr lang="zh-TW" altLang="en-US" sz="1350" dirty="0"/>
          </a:p>
          <a:p>
            <a:pPr lvl="1"/>
            <a:r>
              <a:rPr lang="en-US" altLang="zh-TW" sz="1350" dirty="0"/>
              <a:t>……</a:t>
            </a:r>
          </a:p>
          <a:p>
            <a:r>
              <a:rPr lang="zh-CN" altLang="en-US" sz="1500" dirty="0"/>
              <a:t>逻辑运算符</a:t>
            </a:r>
            <a:endParaRPr lang="en-US" altLang="zh-CN" sz="1500" dirty="0"/>
          </a:p>
          <a:p>
            <a:endParaRPr lang="en-US" altLang="zh-TW" sz="1500" dirty="0"/>
          </a:p>
          <a:p>
            <a:endParaRPr lang="en-US" altLang="zh-TW" sz="1500" dirty="0"/>
          </a:p>
          <a:p>
            <a:endParaRPr lang="en-US" altLang="zh-TW" sz="1500" dirty="0"/>
          </a:p>
          <a:p>
            <a:endParaRPr lang="en-US" altLang="zh-TW" sz="1500" dirty="0"/>
          </a:p>
          <a:p>
            <a:endParaRPr lang="en-US" sz="1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30671"/>
              </p:ext>
            </p:extLst>
          </p:nvPr>
        </p:nvGraphicFramePr>
        <p:xfrm>
          <a:off x="948401" y="2297926"/>
          <a:ext cx="5943960" cy="21626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5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7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关系运算符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举例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2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与（全真才真）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True and False == False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或（全假才假）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True or False == True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not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/>
                          <a:ea typeface="微软雅黑"/>
                          <a:cs typeface="微软雅黑"/>
                        </a:rPr>
                        <a:t>非（真变假、假变真）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/>
                          <a:ea typeface="微软雅黑"/>
                          <a:cs typeface="微软雅黑"/>
                        </a:rPr>
                        <a:t>not</a:t>
                      </a:r>
                      <a:r>
                        <a:rPr lang="en-US" sz="1400" baseline="0" dirty="0">
                          <a:latin typeface="微软雅黑"/>
                          <a:ea typeface="微软雅黑"/>
                          <a:cs typeface="微软雅黑"/>
                        </a:rPr>
                        <a:t> True == False</a:t>
                      </a:r>
                      <a:endParaRPr 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3471" y="1091734"/>
            <a:ext cx="2103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身高 &gt; 1.9 and 性别 == 男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6040" y="1364318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禁止：喝水 or 吃东西</a:t>
            </a:r>
          </a:p>
        </p:txBody>
      </p:sp>
    </p:spTree>
    <p:extLst>
      <p:ext uri="{BB962C8B-B14F-4D97-AF65-F5344CB8AC3E}">
        <p14:creationId xmlns:p14="http://schemas.microsoft.com/office/powerpoint/2010/main" val="376949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3263" y="760701"/>
            <a:ext cx="4644461" cy="1079897"/>
            <a:chOff x="899592" y="548680"/>
            <a:chExt cx="7416824" cy="1440160"/>
          </a:xfrm>
        </p:grpSpPr>
        <p:grpSp>
          <p:nvGrpSpPr>
            <p:cNvPr id="35873" name="Group 20"/>
            <p:cNvGrpSpPr>
              <a:grpSpLocks/>
            </p:cNvGrpSpPr>
            <p:nvPr/>
          </p:nvGrpSpPr>
          <p:grpSpPr bwMode="auto">
            <a:xfrm>
              <a:off x="899592" y="693173"/>
              <a:ext cx="1439867" cy="1079723"/>
              <a:chOff x="899592" y="693173"/>
              <a:chExt cx="1439867" cy="1079723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899592" y="693173"/>
                <a:ext cx="1439867" cy="1079723"/>
              </a:xfrm>
              <a:prstGeom prst="triangl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7" name="TextBox 8"/>
              <p:cNvSpPr txBox="1">
                <a:spLocks noChangeArrowheads="1"/>
              </p:cNvSpPr>
              <p:nvPr/>
            </p:nvSpPr>
            <p:spPr bwMode="auto">
              <a:xfrm>
                <a:off x="1244188" y="1196752"/>
                <a:ext cx="663516" cy="288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15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8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1052737"/>
                <a:ext cx="432048" cy="430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latin typeface="微软雅黑"/>
                    <a:ea typeface="微软雅黑"/>
                    <a:cs typeface="微软雅黑"/>
                  </a:rPr>
                  <a:t>1</a:t>
                </a:r>
                <a:endParaRPr lang="zh-CN" altLang="en-US"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4" name="Group 17"/>
            <p:cNvGrpSpPr>
              <a:grpSpLocks/>
            </p:cNvGrpSpPr>
            <p:nvPr/>
          </p:nvGrpSpPr>
          <p:grpSpPr bwMode="auto">
            <a:xfrm>
              <a:off x="2483922" y="548680"/>
              <a:ext cx="1295404" cy="1295667"/>
              <a:chOff x="2483922" y="548680"/>
              <a:chExt cx="1295404" cy="129566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83922" y="548680"/>
                <a:ext cx="1295404" cy="1295667"/>
              </a:xfrm>
              <a:prstGeom prst="ellips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5" name="TextBox 10"/>
              <p:cNvSpPr txBox="1">
                <a:spLocks noChangeArrowheads="1"/>
              </p:cNvSpPr>
              <p:nvPr/>
            </p:nvSpPr>
            <p:spPr bwMode="auto">
              <a:xfrm>
                <a:off x="2915816" y="980728"/>
                <a:ext cx="432048" cy="43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latin typeface="微软雅黑"/>
                    <a:ea typeface="微软雅黑"/>
                    <a:cs typeface="微软雅黑"/>
                  </a:rPr>
                  <a:t>2</a:t>
                </a:r>
                <a:endParaRPr lang="zh-CN" altLang="en-US"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5" name="Group 16"/>
            <p:cNvGrpSpPr>
              <a:grpSpLocks/>
            </p:cNvGrpSpPr>
            <p:nvPr/>
          </p:nvGrpSpPr>
          <p:grpSpPr bwMode="auto">
            <a:xfrm>
              <a:off x="4068252" y="693173"/>
              <a:ext cx="1223966" cy="1151175"/>
              <a:chOff x="4068252" y="693173"/>
              <a:chExt cx="1223966" cy="11511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8252" y="693173"/>
                <a:ext cx="1223966" cy="115117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3" name="TextBox 11"/>
              <p:cNvSpPr txBox="1">
                <a:spLocks noChangeArrowheads="1"/>
              </p:cNvSpPr>
              <p:nvPr/>
            </p:nvSpPr>
            <p:spPr bwMode="auto">
              <a:xfrm>
                <a:off x="4499992" y="1052735"/>
                <a:ext cx="432048" cy="430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latin typeface="微软雅黑"/>
                    <a:ea typeface="微软雅黑"/>
                    <a:cs typeface="微软雅黑"/>
                  </a:rPr>
                  <a:t>3</a:t>
                </a:r>
                <a:endParaRPr lang="zh-CN" altLang="en-US"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6" name="Group 15"/>
            <p:cNvGrpSpPr>
              <a:grpSpLocks/>
            </p:cNvGrpSpPr>
            <p:nvPr/>
          </p:nvGrpSpPr>
          <p:grpSpPr bwMode="auto">
            <a:xfrm>
              <a:off x="5436682" y="764625"/>
              <a:ext cx="1439867" cy="1079723"/>
              <a:chOff x="5436682" y="764625"/>
              <a:chExt cx="1439867" cy="1079723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5436682" y="764625"/>
                <a:ext cx="1439867" cy="1079723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1" name="TextBox 12"/>
              <p:cNvSpPr txBox="1">
                <a:spLocks noChangeArrowheads="1"/>
              </p:cNvSpPr>
              <p:nvPr/>
            </p:nvSpPr>
            <p:spPr bwMode="auto">
              <a:xfrm>
                <a:off x="5940152" y="1116595"/>
                <a:ext cx="432049" cy="430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500" dirty="0">
                    <a:latin typeface="微软雅黑"/>
                    <a:ea typeface="微软雅黑"/>
                    <a:cs typeface="微软雅黑"/>
                  </a:rPr>
                  <a:t>4</a:t>
                </a:r>
                <a:endParaRPr lang="zh-CN" altLang="en-US" sz="15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7" name="Group 14"/>
            <p:cNvGrpSpPr>
              <a:grpSpLocks/>
            </p:cNvGrpSpPr>
            <p:nvPr/>
          </p:nvGrpSpPr>
          <p:grpSpPr bwMode="auto">
            <a:xfrm>
              <a:off x="6876548" y="620133"/>
              <a:ext cx="1439868" cy="1368707"/>
              <a:chOff x="6876548" y="620133"/>
              <a:chExt cx="1439868" cy="1368707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6876548" y="620133"/>
                <a:ext cx="1439868" cy="13687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2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79" name="TextBox 13"/>
              <p:cNvSpPr txBox="1">
                <a:spLocks noChangeArrowheads="1"/>
              </p:cNvSpPr>
              <p:nvPr/>
            </p:nvSpPr>
            <p:spPr bwMode="auto">
              <a:xfrm>
                <a:off x="7452320" y="1095127"/>
                <a:ext cx="432050" cy="430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500">
                    <a:latin typeface="微软雅黑"/>
                    <a:ea typeface="微软雅黑"/>
                    <a:cs typeface="微软雅黑"/>
                  </a:rPr>
                  <a:t>5</a:t>
                </a:r>
                <a:endParaRPr lang="zh-CN" altLang="en-US" sz="1500"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55372" y="1820184"/>
            <a:ext cx="356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dirty="0">
                <a:latin typeface="微软雅黑"/>
                <a:ea typeface="微软雅黑"/>
                <a:cs typeface="微软雅黑"/>
              </a:rPr>
              <a:t>该图形是否为红色三角形？</a:t>
            </a:r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877961" y="2252380"/>
            <a:ext cx="1727597" cy="624136"/>
            <a:chOff x="756256" y="4005064"/>
            <a:chExt cx="2303576" cy="832134"/>
          </a:xfrm>
        </p:grpSpPr>
        <p:sp>
          <p:nvSpPr>
            <p:cNvPr id="35871" name="TextBox 21"/>
            <p:cNvSpPr txBox="1">
              <a:spLocks noChangeArrowheads="1"/>
            </p:cNvSpPr>
            <p:nvPr/>
          </p:nvSpPr>
          <p:spPr bwMode="auto">
            <a:xfrm>
              <a:off x="756256" y="4005064"/>
              <a:ext cx="2303576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颜色 </a:t>
              </a:r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==</a:t>
              </a:r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 红色</a:t>
              </a:r>
              <a:endParaRPr lang="en-US" altLang="zh-CN" sz="13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872" name="TextBox 22"/>
            <p:cNvSpPr txBox="1">
              <a:spLocks noChangeArrowheads="1"/>
            </p:cNvSpPr>
            <p:nvPr/>
          </p:nvSpPr>
          <p:spPr bwMode="auto">
            <a:xfrm>
              <a:off x="1475578" y="4437111"/>
              <a:ext cx="360040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A</a:t>
              </a:r>
              <a:endParaRPr lang="zh-CN" altLang="en-US" sz="135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2818760" y="2258580"/>
            <a:ext cx="2538228" cy="677920"/>
            <a:chOff x="4499992" y="3933056"/>
            <a:chExt cx="3384902" cy="904382"/>
          </a:xfrm>
        </p:grpSpPr>
        <p:sp>
          <p:nvSpPr>
            <p:cNvPr id="35869" name="TextBox 23"/>
            <p:cNvSpPr txBox="1">
              <a:spLocks noChangeArrowheads="1"/>
            </p:cNvSpPr>
            <p:nvPr/>
          </p:nvSpPr>
          <p:spPr bwMode="auto">
            <a:xfrm>
              <a:off x="4499992" y="3933056"/>
              <a:ext cx="3384902" cy="40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形状 </a:t>
              </a:r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== </a:t>
              </a:r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三角形</a:t>
              </a:r>
              <a:endParaRPr lang="en-US" altLang="zh-CN" sz="13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870" name="TextBox 24"/>
            <p:cNvSpPr txBox="1">
              <a:spLocks noChangeArrowheads="1"/>
            </p:cNvSpPr>
            <p:nvPr/>
          </p:nvSpPr>
          <p:spPr bwMode="auto">
            <a:xfrm>
              <a:off x="5076158" y="4437112"/>
              <a:ext cx="360040" cy="40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B</a:t>
              </a:r>
              <a:endParaRPr lang="zh-CN" altLang="en-US" sz="135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81521" y="2252380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and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1341" y="2953659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1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417388" y="2953659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252775" y="2953659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09510" y="2953659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61341" y="3332277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2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417388" y="3332277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252775" y="3332277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009510" y="3332277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341" y="3688274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3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417388" y="3688274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252775" y="3688274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009510" y="3688274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61341" y="4034746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4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7388" y="4034746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252775" y="4034746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009510" y="4034746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61341" y="4369311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5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417388" y="4369311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252775" y="4369311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009510" y="4369311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114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微软雅黑"/>
                <a:ea typeface="微软雅黑"/>
                <a:cs typeface="微软雅黑"/>
              </a:rPr>
              <a:t>逻辑运算示例</a:t>
            </a:r>
          </a:p>
        </p:txBody>
      </p:sp>
      <p:graphicFrame>
        <p:nvGraphicFramePr>
          <p:cNvPr id="53" name="Group 6">
            <a:extLst>
              <a:ext uri="{FF2B5EF4-FFF2-40B4-BE49-F238E27FC236}">
                <a16:creationId xmlns:a16="http://schemas.microsoft.com/office/drawing/2014/main" id="{5E9C6AE2-5D7E-44D9-AB21-E9655D11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9784"/>
              </p:ext>
            </p:extLst>
          </p:nvPr>
        </p:nvGraphicFramePr>
        <p:xfrm>
          <a:off x="5526663" y="2571750"/>
          <a:ext cx="3468291" cy="1714500"/>
        </p:xfrm>
        <a:graphic>
          <a:graphicData uri="http://schemas.openxmlformats.org/drawingml/2006/table">
            <a:tbl>
              <a:tblPr/>
              <a:tblGrid>
                <a:gridCol w="113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and </a:t>
                      </a: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B</a:t>
                      </a:r>
                      <a:endParaRPr kumimoji="1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TextBox 24">
            <a:extLst>
              <a:ext uri="{FF2B5EF4-FFF2-40B4-BE49-F238E27FC236}">
                <a16:creationId xmlns:a16="http://schemas.microsoft.com/office/drawing/2014/main" id="{8AC31453-65D6-4A61-B8DE-E0888112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929" y="2625620"/>
            <a:ext cx="99343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A and B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0051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37" grpId="0"/>
      <p:bldP spid="38" grpId="0"/>
      <p:bldP spid="39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50064" y="807734"/>
            <a:ext cx="4374431" cy="1079897"/>
            <a:chOff x="899592" y="548680"/>
            <a:chExt cx="7416824" cy="1440160"/>
          </a:xfrm>
        </p:grpSpPr>
        <p:grpSp>
          <p:nvGrpSpPr>
            <p:cNvPr id="35873" name="Group 20"/>
            <p:cNvGrpSpPr>
              <a:grpSpLocks/>
            </p:cNvGrpSpPr>
            <p:nvPr/>
          </p:nvGrpSpPr>
          <p:grpSpPr bwMode="auto">
            <a:xfrm>
              <a:off x="899592" y="693173"/>
              <a:ext cx="1439867" cy="1079723"/>
              <a:chOff x="899592" y="693173"/>
              <a:chExt cx="1439867" cy="1079723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899592" y="693173"/>
                <a:ext cx="1439867" cy="1079723"/>
              </a:xfrm>
              <a:prstGeom prst="triangl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7" name="TextBox 8"/>
              <p:cNvSpPr txBox="1">
                <a:spLocks noChangeArrowheads="1"/>
              </p:cNvSpPr>
              <p:nvPr/>
            </p:nvSpPr>
            <p:spPr bwMode="auto">
              <a:xfrm>
                <a:off x="1242367" y="1196752"/>
                <a:ext cx="665338" cy="288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8" name="TextBox 9"/>
              <p:cNvSpPr txBox="1">
                <a:spLocks noChangeArrowheads="1"/>
              </p:cNvSpPr>
              <p:nvPr/>
            </p:nvSpPr>
            <p:spPr bwMode="auto">
              <a:xfrm>
                <a:off x="1403647" y="1052737"/>
                <a:ext cx="432049" cy="400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350">
                    <a:latin typeface="微软雅黑"/>
                    <a:ea typeface="微软雅黑"/>
                    <a:cs typeface="微软雅黑"/>
                  </a:rPr>
                  <a:t>1</a:t>
                </a: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4" name="Group 17"/>
            <p:cNvGrpSpPr>
              <a:grpSpLocks/>
            </p:cNvGrpSpPr>
            <p:nvPr/>
          </p:nvGrpSpPr>
          <p:grpSpPr bwMode="auto">
            <a:xfrm>
              <a:off x="2483922" y="548680"/>
              <a:ext cx="1295404" cy="1295667"/>
              <a:chOff x="2483922" y="548680"/>
              <a:chExt cx="1295404" cy="129566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83922" y="548680"/>
                <a:ext cx="1295404" cy="1295667"/>
              </a:xfrm>
              <a:prstGeom prst="ellips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5" name="TextBox 10"/>
              <p:cNvSpPr txBox="1">
                <a:spLocks noChangeArrowheads="1"/>
              </p:cNvSpPr>
              <p:nvPr/>
            </p:nvSpPr>
            <p:spPr bwMode="auto">
              <a:xfrm>
                <a:off x="2915817" y="980728"/>
                <a:ext cx="432048" cy="400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350">
                    <a:latin typeface="微软雅黑"/>
                    <a:ea typeface="微软雅黑"/>
                    <a:cs typeface="微软雅黑"/>
                  </a:rPr>
                  <a:t>2</a:t>
                </a: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5" name="Group 16"/>
            <p:cNvGrpSpPr>
              <a:grpSpLocks/>
            </p:cNvGrpSpPr>
            <p:nvPr/>
          </p:nvGrpSpPr>
          <p:grpSpPr bwMode="auto">
            <a:xfrm>
              <a:off x="4068252" y="693173"/>
              <a:ext cx="1223966" cy="1151175"/>
              <a:chOff x="4068252" y="693173"/>
              <a:chExt cx="1223966" cy="11511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8252" y="693173"/>
                <a:ext cx="1223966" cy="115117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3" name="TextBox 11"/>
              <p:cNvSpPr txBox="1">
                <a:spLocks noChangeArrowheads="1"/>
              </p:cNvSpPr>
              <p:nvPr/>
            </p:nvSpPr>
            <p:spPr bwMode="auto">
              <a:xfrm>
                <a:off x="4499991" y="1052735"/>
                <a:ext cx="432049" cy="400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350">
                    <a:latin typeface="微软雅黑"/>
                    <a:ea typeface="微软雅黑"/>
                    <a:cs typeface="微软雅黑"/>
                  </a:rPr>
                  <a:t>3</a:t>
                </a: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6" name="Group 15"/>
            <p:cNvGrpSpPr>
              <a:grpSpLocks/>
            </p:cNvGrpSpPr>
            <p:nvPr/>
          </p:nvGrpSpPr>
          <p:grpSpPr bwMode="auto">
            <a:xfrm>
              <a:off x="5436682" y="764625"/>
              <a:ext cx="1439867" cy="1079723"/>
              <a:chOff x="5436682" y="764625"/>
              <a:chExt cx="1439867" cy="1079723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5436682" y="764625"/>
                <a:ext cx="1439867" cy="1079723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1" name="TextBox 12"/>
              <p:cNvSpPr txBox="1">
                <a:spLocks noChangeArrowheads="1"/>
              </p:cNvSpPr>
              <p:nvPr/>
            </p:nvSpPr>
            <p:spPr bwMode="auto">
              <a:xfrm>
                <a:off x="5940152" y="1116595"/>
                <a:ext cx="432049" cy="400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350" dirty="0">
                    <a:latin typeface="微软雅黑"/>
                    <a:ea typeface="微软雅黑"/>
                    <a:cs typeface="微软雅黑"/>
                  </a:rPr>
                  <a:t>4</a:t>
                </a:r>
                <a:endParaRPr lang="zh-CN" altLang="en-US" sz="135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7" name="Group 14"/>
            <p:cNvGrpSpPr>
              <a:grpSpLocks/>
            </p:cNvGrpSpPr>
            <p:nvPr/>
          </p:nvGrpSpPr>
          <p:grpSpPr bwMode="auto">
            <a:xfrm>
              <a:off x="6876548" y="620133"/>
              <a:ext cx="1439868" cy="1368707"/>
              <a:chOff x="6876548" y="620133"/>
              <a:chExt cx="1439868" cy="1368707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6876548" y="620133"/>
                <a:ext cx="1439868" cy="13687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79" name="TextBox 13"/>
              <p:cNvSpPr txBox="1">
                <a:spLocks noChangeArrowheads="1"/>
              </p:cNvSpPr>
              <p:nvPr/>
            </p:nvSpPr>
            <p:spPr bwMode="auto">
              <a:xfrm>
                <a:off x="7452319" y="1095127"/>
                <a:ext cx="432049" cy="400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350">
                    <a:latin typeface="微软雅黑"/>
                    <a:ea typeface="微软雅黑"/>
                    <a:cs typeface="微软雅黑"/>
                  </a:rPr>
                  <a:t>5</a:t>
                </a: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35614" y="1901227"/>
            <a:ext cx="356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dirty="0">
                <a:latin typeface="微软雅黑"/>
                <a:ea typeface="微软雅黑"/>
                <a:cs typeface="微软雅黑"/>
              </a:rPr>
              <a:t>该图形是否为红色或三角形？</a:t>
            </a:r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873689" y="2333427"/>
            <a:ext cx="1727597" cy="624137"/>
            <a:chOff x="756256" y="4005064"/>
            <a:chExt cx="2303576" cy="832136"/>
          </a:xfrm>
        </p:grpSpPr>
        <p:sp>
          <p:nvSpPr>
            <p:cNvPr id="35871" name="TextBox 21"/>
            <p:cNvSpPr txBox="1">
              <a:spLocks noChangeArrowheads="1"/>
            </p:cNvSpPr>
            <p:nvPr/>
          </p:nvSpPr>
          <p:spPr bwMode="auto">
            <a:xfrm>
              <a:off x="756256" y="4005064"/>
              <a:ext cx="2303576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颜色 </a:t>
              </a:r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==</a:t>
              </a:r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 红色</a:t>
              </a:r>
              <a:endParaRPr lang="en-US" altLang="zh-CN" sz="13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872" name="TextBox 22"/>
            <p:cNvSpPr txBox="1">
              <a:spLocks noChangeArrowheads="1"/>
            </p:cNvSpPr>
            <p:nvPr/>
          </p:nvSpPr>
          <p:spPr bwMode="auto">
            <a:xfrm>
              <a:off x="1260262" y="4437113"/>
              <a:ext cx="360040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A</a:t>
              </a:r>
              <a:endParaRPr lang="zh-CN" altLang="en-US" sz="135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2493811" y="2333419"/>
            <a:ext cx="2538228" cy="677920"/>
            <a:chOff x="4499992" y="3933056"/>
            <a:chExt cx="3384902" cy="904382"/>
          </a:xfrm>
        </p:grpSpPr>
        <p:sp>
          <p:nvSpPr>
            <p:cNvPr id="35869" name="TextBox 23"/>
            <p:cNvSpPr txBox="1">
              <a:spLocks noChangeArrowheads="1"/>
            </p:cNvSpPr>
            <p:nvPr/>
          </p:nvSpPr>
          <p:spPr bwMode="auto">
            <a:xfrm>
              <a:off x="4499992" y="3933056"/>
              <a:ext cx="3384902" cy="40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形状 </a:t>
              </a:r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== </a:t>
              </a:r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三角形</a:t>
              </a:r>
              <a:endParaRPr lang="en-US" altLang="zh-CN" sz="13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870" name="TextBox 24"/>
            <p:cNvSpPr txBox="1">
              <a:spLocks noChangeArrowheads="1"/>
            </p:cNvSpPr>
            <p:nvPr/>
          </p:nvSpPr>
          <p:spPr bwMode="auto">
            <a:xfrm>
              <a:off x="4932116" y="4437112"/>
              <a:ext cx="360040" cy="40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B</a:t>
              </a:r>
              <a:endParaRPr lang="zh-CN" altLang="en-US" sz="135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15769" y="2333423"/>
            <a:ext cx="647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or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95589" y="3034702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1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251636" y="3034702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816993" y="3034702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951974" y="3034702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5589" y="3413320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2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251636" y="3413320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816993" y="3413320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951974" y="3413320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95589" y="3769317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3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251636" y="3769317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2816993" y="3769317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951974" y="3769317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5589" y="4115789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4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251636" y="4115789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816993" y="4115789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951974" y="4115789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95589" y="4450354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5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251636" y="4450354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816993" y="4450354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951974" y="4450354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0894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微软雅黑"/>
                <a:ea typeface="微软雅黑"/>
                <a:cs typeface="微软雅黑"/>
              </a:rPr>
              <a:t>逻辑运算示例</a:t>
            </a: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E8CDFC64-0BC7-4ABD-9A7F-54ECBC80D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929" y="2625620"/>
            <a:ext cx="99343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A or B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4" name="Group 86">
            <a:extLst>
              <a:ext uri="{FF2B5EF4-FFF2-40B4-BE49-F238E27FC236}">
                <a16:creationId xmlns:a16="http://schemas.microsoft.com/office/drawing/2014/main" id="{ABD2F846-1B97-46F6-9627-73C682EA7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65072"/>
              </p:ext>
            </p:extLst>
          </p:nvPr>
        </p:nvGraphicFramePr>
        <p:xfrm>
          <a:off x="5126846" y="2711257"/>
          <a:ext cx="3469500" cy="1714500"/>
        </p:xfrm>
        <a:graphic>
          <a:graphicData uri="http://schemas.openxmlformats.org/drawingml/2006/table">
            <a:tbl>
              <a:tblPr/>
              <a:tblGrid>
                <a:gridCol w="113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or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B</a:t>
                      </a:r>
                      <a:endParaRPr kumimoji="1" lang="en-US" altLang="zh-CN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750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37" grpId="0"/>
      <p:bldP spid="38" grpId="0"/>
      <p:bldP spid="39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09738" y="935630"/>
            <a:ext cx="5562600" cy="1079897"/>
            <a:chOff x="899592" y="548680"/>
            <a:chExt cx="7416824" cy="1440160"/>
          </a:xfrm>
        </p:grpSpPr>
        <p:grpSp>
          <p:nvGrpSpPr>
            <p:cNvPr id="35873" name="Group 20"/>
            <p:cNvGrpSpPr>
              <a:grpSpLocks/>
            </p:cNvGrpSpPr>
            <p:nvPr/>
          </p:nvGrpSpPr>
          <p:grpSpPr bwMode="auto">
            <a:xfrm>
              <a:off x="899592" y="693173"/>
              <a:ext cx="1439867" cy="1079723"/>
              <a:chOff x="899592" y="693173"/>
              <a:chExt cx="1439867" cy="1079723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899592" y="693173"/>
                <a:ext cx="1439867" cy="1079723"/>
              </a:xfrm>
              <a:prstGeom prst="triangl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7" name="TextBox 8"/>
              <p:cNvSpPr txBox="1">
                <a:spLocks noChangeArrowheads="1"/>
              </p:cNvSpPr>
              <p:nvPr/>
            </p:nvSpPr>
            <p:spPr bwMode="auto">
              <a:xfrm>
                <a:off x="1292149" y="1196752"/>
                <a:ext cx="615555" cy="288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180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8" name="TextBox 9"/>
              <p:cNvSpPr txBox="1">
                <a:spLocks noChangeArrowheads="1"/>
              </p:cNvSpPr>
              <p:nvPr/>
            </p:nvSpPr>
            <p:spPr bwMode="auto">
              <a:xfrm>
                <a:off x="1403648" y="1052737"/>
                <a:ext cx="432048" cy="492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微软雅黑"/>
                    <a:ea typeface="微软雅黑"/>
                    <a:cs typeface="微软雅黑"/>
                  </a:rPr>
                  <a:t>1</a:t>
                </a:r>
                <a:endParaRPr lang="zh-CN" altLang="en-US" sz="18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4" name="Group 17"/>
            <p:cNvGrpSpPr>
              <a:grpSpLocks/>
            </p:cNvGrpSpPr>
            <p:nvPr/>
          </p:nvGrpSpPr>
          <p:grpSpPr bwMode="auto">
            <a:xfrm>
              <a:off x="2483922" y="548680"/>
              <a:ext cx="1295404" cy="1295667"/>
              <a:chOff x="2483922" y="548680"/>
              <a:chExt cx="1295404" cy="129566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483922" y="548680"/>
                <a:ext cx="1295404" cy="1295667"/>
              </a:xfrm>
              <a:prstGeom prst="ellipse">
                <a:avLst/>
              </a:prstGeom>
              <a:solidFill>
                <a:srgbClr val="1F44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5" name="TextBox 10"/>
              <p:cNvSpPr txBox="1">
                <a:spLocks noChangeArrowheads="1"/>
              </p:cNvSpPr>
              <p:nvPr/>
            </p:nvSpPr>
            <p:spPr bwMode="auto">
              <a:xfrm>
                <a:off x="2915815" y="980728"/>
                <a:ext cx="432048" cy="492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微软雅黑"/>
                    <a:ea typeface="微软雅黑"/>
                    <a:cs typeface="微软雅黑"/>
                  </a:rPr>
                  <a:t>2</a:t>
                </a:r>
                <a:endParaRPr lang="zh-CN" altLang="en-US" sz="18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5" name="Group 16"/>
            <p:cNvGrpSpPr>
              <a:grpSpLocks/>
            </p:cNvGrpSpPr>
            <p:nvPr/>
          </p:nvGrpSpPr>
          <p:grpSpPr bwMode="auto">
            <a:xfrm>
              <a:off x="4068252" y="693173"/>
              <a:ext cx="1223966" cy="1151175"/>
              <a:chOff x="4068252" y="693173"/>
              <a:chExt cx="1223966" cy="115117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068252" y="693173"/>
                <a:ext cx="1223966" cy="1151175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3" name="TextBox 11"/>
              <p:cNvSpPr txBox="1">
                <a:spLocks noChangeArrowheads="1"/>
              </p:cNvSpPr>
              <p:nvPr/>
            </p:nvSpPr>
            <p:spPr bwMode="auto">
              <a:xfrm>
                <a:off x="4499992" y="1052735"/>
                <a:ext cx="432048" cy="492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微软雅黑"/>
                    <a:ea typeface="微软雅黑"/>
                    <a:cs typeface="微软雅黑"/>
                  </a:rPr>
                  <a:t>3</a:t>
                </a:r>
                <a:endParaRPr lang="zh-CN" altLang="en-US" sz="180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6" name="Group 15"/>
            <p:cNvGrpSpPr>
              <a:grpSpLocks/>
            </p:cNvGrpSpPr>
            <p:nvPr/>
          </p:nvGrpSpPr>
          <p:grpSpPr bwMode="auto">
            <a:xfrm>
              <a:off x="5436682" y="764625"/>
              <a:ext cx="1439867" cy="1079723"/>
              <a:chOff x="5436682" y="764625"/>
              <a:chExt cx="1439867" cy="1079723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5436682" y="764625"/>
                <a:ext cx="1439867" cy="1079723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81" name="TextBox 12"/>
              <p:cNvSpPr txBox="1">
                <a:spLocks noChangeArrowheads="1"/>
              </p:cNvSpPr>
              <p:nvPr/>
            </p:nvSpPr>
            <p:spPr bwMode="auto">
              <a:xfrm>
                <a:off x="5940152" y="1116595"/>
                <a:ext cx="432049" cy="492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800" dirty="0">
                    <a:latin typeface="微软雅黑"/>
                    <a:ea typeface="微软雅黑"/>
                    <a:cs typeface="微软雅黑"/>
                  </a:rPr>
                  <a:t>4</a:t>
                </a:r>
                <a:endParaRPr lang="zh-CN" altLang="en-US" sz="18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35877" name="Group 14"/>
            <p:cNvGrpSpPr>
              <a:grpSpLocks/>
            </p:cNvGrpSpPr>
            <p:nvPr/>
          </p:nvGrpSpPr>
          <p:grpSpPr bwMode="auto">
            <a:xfrm>
              <a:off x="6876548" y="620133"/>
              <a:ext cx="1439868" cy="1368707"/>
              <a:chOff x="6876548" y="620133"/>
              <a:chExt cx="1439868" cy="1368707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6876548" y="620133"/>
                <a:ext cx="1439868" cy="1368707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35879" name="TextBox 13"/>
              <p:cNvSpPr txBox="1">
                <a:spLocks noChangeArrowheads="1"/>
              </p:cNvSpPr>
              <p:nvPr/>
            </p:nvSpPr>
            <p:spPr bwMode="auto">
              <a:xfrm>
                <a:off x="7452320" y="1095127"/>
                <a:ext cx="432049" cy="492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1800">
                    <a:latin typeface="微软雅黑"/>
                    <a:ea typeface="微软雅黑"/>
                    <a:cs typeface="微软雅黑"/>
                  </a:rPr>
                  <a:t>5</a:t>
                </a:r>
                <a:endParaRPr lang="zh-CN" altLang="en-US" sz="1800"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47813" y="2009828"/>
            <a:ext cx="356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350" dirty="0">
                <a:latin typeface="微软雅黑"/>
                <a:ea typeface="微软雅黑"/>
                <a:cs typeface="微软雅黑"/>
              </a:rPr>
              <a:t>该图形是否</a:t>
            </a:r>
            <a:r>
              <a:rPr lang="en-US" altLang="en-US" sz="1350" dirty="0">
                <a:latin typeface="微软雅黑"/>
                <a:ea typeface="微软雅黑"/>
                <a:cs typeface="微软雅黑"/>
              </a:rPr>
              <a:t>非</a:t>
            </a:r>
            <a:r>
              <a:rPr lang="zh-CN" altLang="en-US" sz="1350" dirty="0">
                <a:latin typeface="微软雅黑"/>
                <a:ea typeface="微软雅黑"/>
                <a:cs typeface="微软雅黑"/>
              </a:rPr>
              <a:t>红色？</a:t>
            </a:r>
          </a:p>
        </p:txBody>
      </p: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2736000" y="2414138"/>
            <a:ext cx="2268197" cy="624137"/>
            <a:chOff x="756256" y="4005064"/>
            <a:chExt cx="3024410" cy="832136"/>
          </a:xfrm>
        </p:grpSpPr>
        <p:sp>
          <p:nvSpPr>
            <p:cNvPr id="35871" name="TextBox 21"/>
            <p:cNvSpPr txBox="1">
              <a:spLocks noChangeArrowheads="1"/>
            </p:cNvSpPr>
            <p:nvPr/>
          </p:nvSpPr>
          <p:spPr bwMode="auto">
            <a:xfrm>
              <a:off x="756256" y="4005064"/>
              <a:ext cx="3024410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not</a:t>
              </a:r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 颜色 </a:t>
              </a:r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==</a:t>
              </a:r>
              <a:r>
                <a:rPr lang="zh-CN" altLang="en-US" sz="1350" dirty="0">
                  <a:latin typeface="微软雅黑"/>
                  <a:ea typeface="微软雅黑"/>
                  <a:cs typeface="微软雅黑"/>
                </a:rPr>
                <a:t> 红色</a:t>
              </a:r>
              <a:endParaRPr lang="en-US" altLang="zh-CN" sz="13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5872" name="TextBox 22"/>
            <p:cNvSpPr txBox="1">
              <a:spLocks noChangeArrowheads="1"/>
            </p:cNvSpPr>
            <p:nvPr/>
          </p:nvSpPr>
          <p:spPr bwMode="auto">
            <a:xfrm>
              <a:off x="1804359" y="4437113"/>
              <a:ext cx="360040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350" dirty="0">
                  <a:latin typeface="微软雅黑"/>
                  <a:ea typeface="微软雅黑"/>
                  <a:cs typeface="微软雅黑"/>
                </a:rPr>
                <a:t>A</a:t>
              </a:r>
              <a:endParaRPr lang="zh-CN" altLang="en-US" sz="135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764580" y="3123347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1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20627" y="3123347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222539" y="3092372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764580" y="3501965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2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20627" y="3501965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222539" y="3470991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764580" y="3857962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3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520627" y="3857962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222539" y="3826988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2764580" y="4204434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>
                <a:latin typeface="微软雅黑"/>
                <a:ea typeface="微软雅黑"/>
                <a:cs typeface="微软雅黑"/>
              </a:rPr>
              <a:t>4</a:t>
            </a:r>
            <a:endParaRPr lang="zh-CN" altLang="en-US" sz="135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520627" y="4204434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222539" y="4173460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2764580" y="4538999"/>
            <a:ext cx="3238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5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20627" y="4538999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F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222539" y="4508025"/>
            <a:ext cx="43219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T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/>
                <a:ea typeface="微软雅黑"/>
                <a:cs typeface="微软雅黑"/>
              </a:rPr>
              <a:t>逻辑运算示例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662F04FB-0598-4042-B1BA-B1A047F1D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21" y="2753022"/>
            <a:ext cx="8929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350" dirty="0">
                <a:latin typeface="微软雅黑"/>
                <a:ea typeface="微软雅黑"/>
                <a:cs typeface="微软雅黑"/>
              </a:rPr>
              <a:t>not A</a:t>
            </a:r>
            <a:endParaRPr lang="zh-CN" altLang="en-US" sz="135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1" name="Group 84">
            <a:extLst>
              <a:ext uri="{FF2B5EF4-FFF2-40B4-BE49-F238E27FC236}">
                <a16:creationId xmlns:a16="http://schemas.microsoft.com/office/drawing/2014/main" id="{6F5B4DFD-5754-439A-A30B-EA68F768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23429"/>
              </p:ext>
            </p:extLst>
          </p:nvPr>
        </p:nvGraphicFramePr>
        <p:xfrm>
          <a:off x="5310188" y="2798758"/>
          <a:ext cx="1962150" cy="14859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  <a:sym typeface="Symbol" pitchFamily="18" charset="2"/>
                        </a:rPr>
                        <a:t>not A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125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7" grpId="0"/>
      <p:bldP spid="38" grpId="0"/>
      <p:bldP spid="40" grpId="0"/>
      <p:bldP spid="45" grpId="0"/>
      <p:bldP spid="46" grpId="0"/>
      <p:bldP spid="48" grpId="0"/>
      <p:bldP spid="49" grpId="0"/>
      <p:bldP spid="50" grpId="0"/>
      <p:bldP spid="52" grpId="0"/>
      <p:bldP spid="57" grpId="0"/>
      <p:bldP spid="58" grpId="0"/>
      <p:bldP spid="60" grpId="0"/>
      <p:bldP spid="61" grpId="0"/>
      <p:bldP spid="62" grpId="0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69056" tIns="34529" rIns="69056" bIns="34529" rtlCol="0" anchor="ctr">
            <a:noAutofit/>
          </a:bodyPr>
          <a:lstStyle/>
          <a:p>
            <a:pPr eaLnBrk="1" hangingPunct="1"/>
            <a:r>
              <a:rPr lang="zh-CN" altLang="en-US" dirty="0">
                <a:latin typeface="微软雅黑"/>
                <a:ea typeface="微软雅黑"/>
                <a:cs typeface="微软雅黑"/>
              </a:rPr>
              <a:t>逻辑运算示例：判断闰年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9056" y="881104"/>
            <a:ext cx="4709424" cy="3714750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/>
                <a:ea typeface="微软雅黑"/>
                <a:cs typeface="微软雅黑"/>
              </a:rPr>
              <a:t>如果年份 </a:t>
            </a:r>
            <a:r>
              <a:rPr lang="en-US" altLang="zh-CN" sz="1800" dirty="0">
                <a:latin typeface="微软雅黑"/>
                <a:ea typeface="微软雅黑"/>
                <a:cs typeface="微软雅黑"/>
              </a:rPr>
              <a:t>y </a:t>
            </a:r>
            <a:r>
              <a:rPr lang="zh-CN" altLang="en-US" sz="1800" dirty="0">
                <a:latin typeface="微软雅黑"/>
                <a:ea typeface="微软雅黑"/>
                <a:cs typeface="微软雅黑"/>
              </a:rPr>
              <a:t>能被 </a:t>
            </a:r>
            <a:r>
              <a:rPr lang="en-US" altLang="zh-CN" sz="1800" dirty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1800" dirty="0">
                <a:latin typeface="微软雅黑"/>
                <a:ea typeface="微软雅黑"/>
                <a:cs typeface="微软雅黑"/>
              </a:rPr>
              <a:t> 整除但是不能被 </a:t>
            </a:r>
            <a:r>
              <a:rPr lang="en-US" altLang="zh-CN" sz="1800" dirty="0">
                <a:latin typeface="微软雅黑"/>
                <a:ea typeface="微软雅黑"/>
                <a:cs typeface="微软雅黑"/>
              </a:rPr>
              <a:t>100</a:t>
            </a:r>
            <a:r>
              <a:rPr lang="zh-CN" altLang="en-US" sz="1800" dirty="0">
                <a:latin typeface="微软雅黑"/>
                <a:ea typeface="微软雅黑"/>
                <a:cs typeface="微软雅黑"/>
              </a:rPr>
              <a:t> 整除，或者能被 </a:t>
            </a:r>
            <a:r>
              <a:rPr lang="zh-CN" altLang="zh-CN" sz="1800" dirty="0">
                <a:latin typeface="微软雅黑"/>
                <a:ea typeface="微软雅黑"/>
                <a:cs typeface="微软雅黑"/>
              </a:rPr>
              <a:t>4</a:t>
            </a:r>
            <a:r>
              <a:rPr lang="en-US" altLang="zh-CN" sz="1800" dirty="0">
                <a:latin typeface="微软雅黑"/>
                <a:ea typeface="微软雅黑"/>
                <a:cs typeface="微软雅黑"/>
              </a:rPr>
              <a:t>00</a:t>
            </a:r>
            <a:r>
              <a:rPr lang="zh-CN" altLang="en-US" sz="1800" dirty="0">
                <a:latin typeface="微软雅黑"/>
                <a:ea typeface="微软雅黑"/>
                <a:cs typeface="微软雅黑"/>
              </a:rPr>
              <a:t> 整除，则是闰年</a:t>
            </a:r>
            <a:endParaRPr lang="en-US" altLang="zh-CN" sz="18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en-US" sz="1500" dirty="0">
                <a:latin typeface="微软雅黑"/>
                <a:ea typeface="微软雅黑"/>
                <a:cs typeface="微软雅黑"/>
              </a:rPr>
              <a:t>2014</a:t>
            </a:r>
            <a:r>
              <a:rPr lang="zh-CN" altLang="en-US" sz="15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500" dirty="0">
                <a:latin typeface="微软雅黑"/>
                <a:ea typeface="微软雅黑"/>
                <a:cs typeface="微软雅黑"/>
              </a:rPr>
              <a:t>1900</a:t>
            </a:r>
            <a:r>
              <a:rPr lang="en-US" altLang="en-US" sz="1500" dirty="0"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1500" dirty="0">
                <a:latin typeface="微软雅黑"/>
                <a:ea typeface="微软雅黑"/>
                <a:cs typeface="微软雅黑"/>
              </a:rPr>
              <a:t>年不是闰年</a:t>
            </a:r>
            <a:endParaRPr lang="en-US" altLang="zh-CN" sz="1500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lang="en-US" altLang="zh-CN" sz="1500" dirty="0">
                <a:latin typeface="微软雅黑"/>
                <a:ea typeface="微软雅黑"/>
                <a:cs typeface="微软雅黑"/>
              </a:rPr>
              <a:t>2012</a:t>
            </a:r>
            <a:r>
              <a:rPr lang="zh-CN" altLang="en-US" sz="15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500" dirty="0">
                <a:latin typeface="微软雅黑"/>
                <a:ea typeface="微软雅黑"/>
                <a:cs typeface="微软雅黑"/>
              </a:rPr>
              <a:t>2000</a:t>
            </a:r>
            <a:r>
              <a:rPr lang="zh-CN" altLang="en-US" sz="1500" dirty="0">
                <a:latin typeface="微软雅黑"/>
                <a:ea typeface="微软雅黑"/>
                <a:cs typeface="微软雅黑"/>
              </a:rPr>
              <a:t> 年是闰年</a:t>
            </a:r>
            <a:endParaRPr lang="en-US" altLang="zh-CN" sz="1500" dirty="0">
              <a:latin typeface="微软雅黑"/>
              <a:ea typeface="微软雅黑"/>
              <a:cs typeface="微软雅黑"/>
            </a:endParaRPr>
          </a:p>
          <a:p>
            <a:pPr lvl="1"/>
            <a:endParaRPr lang="en-US" altLang="zh-CN" sz="15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3317" name="Picture 7" descr="http://t0.gstatic.com/images?q=tbn:ANd9GcShj8F78W_JgWBrf4JeJ5AAEts7MF88jPwzzp6Q_2hqkkFShRA&amp;t=1&amp;usg=__Hk1GcGaICeBZj4vkoF4pKkajbOk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4883" y="805278"/>
            <a:ext cx="979918" cy="112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8519" y="2198478"/>
            <a:ext cx="379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(y % 4 == 0 and y % 100 != 0)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or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(y % 400 == 0)</a:t>
            </a:r>
            <a:endParaRPr lang="zh-CN" altLang="en-US" sz="16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28F7C-7505-48B2-A723-DCCEEC359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70" y="2198478"/>
            <a:ext cx="4114830" cy="22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0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</a:t>
            </a:r>
            <a:r>
              <a:rPr lang="zh-CN" altLang="zh-CN"/>
              <a:t>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500" dirty="0"/>
              <a:t>下面两个表达式</a:t>
            </a:r>
            <a:endParaRPr lang="en-US" altLang="zh-CN" sz="1500" dirty="0"/>
          </a:p>
          <a:p>
            <a:pPr lvl="1"/>
            <a:r>
              <a:rPr lang="en-US" altLang="zh-CN" sz="1350" dirty="0"/>
              <a:t>2</a:t>
            </a:r>
            <a:r>
              <a:rPr lang="zh-CN" altLang="en-US" sz="1350" dirty="0"/>
              <a:t> </a:t>
            </a:r>
            <a:r>
              <a:rPr lang="en-US" altLang="zh-CN" sz="1350" dirty="0"/>
              <a:t>* 1 + 3       </a:t>
            </a:r>
            <a:r>
              <a:rPr lang="zh-CN" altLang="en-US" sz="1350" dirty="0"/>
              <a:t>先乘后加</a:t>
            </a:r>
            <a:endParaRPr lang="en-US" altLang="zh-CN" sz="1350" dirty="0"/>
          </a:p>
          <a:p>
            <a:pPr lvl="1"/>
            <a:r>
              <a:rPr lang="en-US" altLang="zh-CN" sz="1350" dirty="0"/>
              <a:t>2</a:t>
            </a:r>
            <a:r>
              <a:rPr lang="zh-CN" altLang="en-US" sz="1350" dirty="0"/>
              <a:t> * </a:t>
            </a:r>
            <a:r>
              <a:rPr lang="en-US" altLang="zh-CN" sz="1350" dirty="0"/>
              <a:t>(1+3)</a:t>
            </a:r>
            <a:r>
              <a:rPr lang="zh-CN" altLang="en-US" sz="1350" dirty="0"/>
              <a:t>       先加后乘</a:t>
            </a:r>
            <a:endParaRPr lang="en-US" altLang="zh-CN" sz="1350" dirty="0"/>
          </a:p>
          <a:p>
            <a:endParaRPr lang="en-US" altLang="zh-CN" sz="1500" dirty="0"/>
          </a:p>
          <a:p>
            <a:r>
              <a:rPr lang="zh-CN" altLang="en-US" sz="1500" dirty="0"/>
              <a:t>括号</a:t>
            </a:r>
            <a:r>
              <a:rPr lang="zh-CN" altLang="en-US" sz="1500" dirty="0">
                <a:solidFill>
                  <a:srgbClr val="FF0000"/>
                </a:solidFill>
              </a:rPr>
              <a:t>（）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zh-CN" altLang="en-US" sz="1350" dirty="0"/>
              <a:t>改变了语言内在的默认优先级</a:t>
            </a:r>
            <a:endParaRPr lang="en-US" altLang="zh-CN" sz="1350" dirty="0"/>
          </a:p>
          <a:p>
            <a:pPr lvl="1"/>
            <a:r>
              <a:rPr lang="zh-CN" altLang="en-US" sz="1350" dirty="0"/>
              <a:t>具有最高优先级</a:t>
            </a:r>
            <a:endParaRPr lang="en-US" altLang="zh-CN" sz="1350" dirty="0"/>
          </a:p>
          <a:p>
            <a:pPr marL="457200" lvl="1" indent="0">
              <a:buNone/>
            </a:pPr>
            <a:endParaRPr lang="en-US" altLang="zh-CN" sz="1350" dirty="0"/>
          </a:p>
          <a:p>
            <a:r>
              <a:rPr lang="zh-CN" altLang="en-US" sz="1500" dirty="0"/>
              <a:t>嵌套括号按照由内而外结合</a:t>
            </a:r>
            <a:endParaRPr lang="en-US" altLang="zh-CN" sz="1500" dirty="0"/>
          </a:p>
          <a:p>
            <a:pPr lvl="1"/>
            <a:r>
              <a:rPr lang="en-US" altLang="zh-CN" sz="1350" dirty="0"/>
              <a:t>(2 * (1 + 2))**2 == 36</a:t>
            </a:r>
          </a:p>
          <a:p>
            <a:pPr lvl="1"/>
            <a:r>
              <a:rPr lang="en-US" altLang="zh-CN" sz="1350" dirty="0"/>
              <a:t>2 * (1 + 2)**2 == 18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784B659-FCA7-4290-9DDF-5CA8ECF99D45}"/>
              </a:ext>
            </a:extLst>
          </p:cNvPr>
          <p:cNvSpPr txBox="1">
            <a:spLocks/>
          </p:cNvSpPr>
          <p:nvPr/>
        </p:nvSpPr>
        <p:spPr>
          <a:xfrm>
            <a:off x="4572000" y="946371"/>
            <a:ext cx="4344820" cy="2910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500" dirty="0"/>
              <a:t>优先级顺序：</a:t>
            </a:r>
            <a:endParaRPr lang="en-US" altLang="zh-CN" sz="1500" dirty="0"/>
          </a:p>
          <a:p>
            <a:r>
              <a:rPr lang="zh-CN" altLang="en-US" sz="1500" dirty="0"/>
              <a:t>括号</a:t>
            </a:r>
            <a:r>
              <a:rPr lang="zh-CN" altLang="en-US" sz="1500" dirty="0">
                <a:sym typeface="Wingdings" pitchFamily="2" charset="2"/>
              </a:rPr>
              <a:t>：</a:t>
            </a:r>
            <a:r>
              <a:rPr lang="en-US" altLang="zh-CN" sz="1500" dirty="0">
                <a:solidFill>
                  <a:srgbClr val="FF0000"/>
                </a:solidFill>
                <a:sym typeface="Wingdings" pitchFamily="2" charset="2"/>
              </a:rPr>
              <a:t>( )</a:t>
            </a:r>
            <a:endParaRPr lang="en-US" altLang="zh-CN" sz="1500" dirty="0">
              <a:solidFill>
                <a:srgbClr val="FF0000"/>
              </a:solidFill>
            </a:endParaRPr>
          </a:p>
          <a:p>
            <a:r>
              <a:rPr lang="zh-CN" altLang="en-US" sz="1500" dirty="0"/>
              <a:t>一元运算：</a:t>
            </a:r>
            <a:r>
              <a:rPr lang="en-US" altLang="zh-CN" sz="1500" dirty="0">
                <a:solidFill>
                  <a:srgbClr val="FF0000"/>
                </a:solidFill>
              </a:rPr>
              <a:t>+ 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sz="1500" dirty="0"/>
              <a:t>幂次：</a:t>
            </a:r>
            <a:r>
              <a:rPr lang="zh-CN" altLang="en-US" sz="1500" dirty="0">
                <a:solidFill>
                  <a:srgbClr val="FF0000"/>
                </a:solidFill>
              </a:rPr>
              <a:t>**</a:t>
            </a:r>
            <a:endParaRPr lang="en-US" altLang="zh-CN" sz="1500" dirty="0">
              <a:solidFill>
                <a:srgbClr val="FF0000"/>
              </a:solidFill>
            </a:endParaRPr>
          </a:p>
          <a:p>
            <a:r>
              <a:rPr lang="zh-CN" altLang="en-US" sz="1500" dirty="0"/>
              <a:t>算术运算：</a:t>
            </a:r>
            <a:r>
              <a:rPr lang="zh-CN" altLang="en-US" sz="1500" dirty="0">
                <a:solidFill>
                  <a:srgbClr val="FF0000"/>
                </a:solidFill>
              </a:rPr>
              <a:t>* ，</a:t>
            </a:r>
            <a:r>
              <a:rPr lang="en-US" altLang="zh-CN" sz="1500" dirty="0">
                <a:solidFill>
                  <a:srgbClr val="FF0000"/>
                </a:solidFill>
              </a:rPr>
              <a:t>/ 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%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//</a:t>
            </a:r>
          </a:p>
          <a:p>
            <a:r>
              <a:rPr lang="zh-CN" altLang="en-US" sz="1500" dirty="0"/>
              <a:t>算术运算：</a:t>
            </a:r>
            <a:r>
              <a:rPr lang="en-US" altLang="zh-CN" sz="1500" dirty="0">
                <a:solidFill>
                  <a:srgbClr val="FF0000"/>
                </a:solidFill>
              </a:rPr>
              <a:t>+ 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-</a:t>
            </a:r>
          </a:p>
          <a:p>
            <a:r>
              <a:rPr lang="zh-CN" altLang="en-US" sz="1500" dirty="0"/>
              <a:t>比较运算：</a:t>
            </a:r>
            <a:r>
              <a:rPr lang="en-US" altLang="zh-CN" sz="1500" dirty="0">
                <a:solidFill>
                  <a:srgbClr val="FF0000"/>
                </a:solidFill>
              </a:rPr>
              <a:t>== 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 !=</a:t>
            </a:r>
            <a:r>
              <a:rPr lang="zh-CN" altLang="en-US" sz="1500" dirty="0">
                <a:solidFill>
                  <a:srgbClr val="FF0000"/>
                </a:solidFill>
              </a:rPr>
              <a:t>，</a:t>
            </a:r>
            <a:r>
              <a:rPr lang="en-US" altLang="zh-CN" sz="1500" dirty="0">
                <a:solidFill>
                  <a:srgbClr val="FF0000"/>
                </a:solidFill>
              </a:rPr>
              <a:t>  &lt;&gt;   &lt;=   &gt;=</a:t>
            </a:r>
          </a:p>
          <a:p>
            <a:r>
              <a:rPr lang="zh-CN" altLang="en-US" sz="1500" dirty="0"/>
              <a:t>逻辑非：</a:t>
            </a:r>
            <a:r>
              <a:rPr lang="en-US" altLang="zh-CN" sz="1500" dirty="0">
                <a:solidFill>
                  <a:srgbClr val="FF0000"/>
                </a:solidFill>
              </a:rPr>
              <a:t>not</a:t>
            </a:r>
          </a:p>
          <a:p>
            <a:r>
              <a:rPr lang="zh-CN" altLang="en-US" sz="1500" dirty="0"/>
              <a:t>逻辑与：</a:t>
            </a:r>
            <a:r>
              <a:rPr lang="en-US" altLang="zh-CN" sz="1500" dirty="0">
                <a:solidFill>
                  <a:srgbClr val="FF0000"/>
                </a:solidFill>
              </a:rPr>
              <a:t>and</a:t>
            </a:r>
          </a:p>
          <a:p>
            <a:r>
              <a:rPr lang="zh-CN" altLang="en-US" sz="1500" dirty="0"/>
              <a:t>逻辑或：</a:t>
            </a:r>
            <a:r>
              <a:rPr lang="en-US" altLang="zh-CN" sz="1500" dirty="0">
                <a:solidFill>
                  <a:srgbClr val="FF0000"/>
                </a:solidFill>
              </a:rPr>
              <a:t>or</a:t>
            </a:r>
          </a:p>
          <a:p>
            <a:r>
              <a:rPr lang="zh-CN" altLang="en-US" sz="1500" dirty="0"/>
              <a:t>赋值运算：</a:t>
            </a:r>
            <a:r>
              <a:rPr lang="en-US" altLang="zh-CN" sz="1500" dirty="0">
                <a:solidFill>
                  <a:srgbClr val="FF0000"/>
                </a:solidFill>
              </a:rPr>
              <a:t>=,</a:t>
            </a:r>
            <a:r>
              <a:rPr lang="zh-CN" altLang="en-US" sz="1500" dirty="0">
                <a:solidFill>
                  <a:srgbClr val="FF0000"/>
                </a:solidFill>
              </a:rPr>
              <a:t> *</a:t>
            </a:r>
            <a:r>
              <a:rPr lang="en-US" altLang="zh-CN" sz="1500" dirty="0">
                <a:solidFill>
                  <a:srgbClr val="FF0000"/>
                </a:solidFill>
              </a:rPr>
              <a:t>=,</a:t>
            </a:r>
            <a:r>
              <a:rPr lang="zh-CN" altLang="en-US" sz="1500" dirty="0">
                <a:solidFill>
                  <a:srgbClr val="FF0000"/>
                </a:solidFill>
              </a:rPr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/=,+=,-=,%=,//=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7240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 hidden="1">
            <a:extLst>
              <a:ext uri="{FF2B5EF4-FFF2-40B4-BE49-F238E27FC236}">
                <a16:creationId xmlns:a16="http://schemas.microsoft.com/office/drawing/2014/main" id="{06D68BA3-2CCF-4DBA-8DD0-A82613EA30F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5000" y="0"/>
            <a:ext cx="2880360" cy="51435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EECFFF-CDC5-4CAA-8FC6-9EDD5617952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en-US" altLang="zh-CN" sz="2800" dirty="0"/>
              <a:t>2 ** 2 ** 3 </a:t>
            </a:r>
            <a:r>
              <a:rPr lang="zh-CN" altLang="en-US" sz="2800" dirty="0"/>
              <a:t>的结果是</a:t>
            </a:r>
            <a:r>
              <a:rPr lang="zh-CN" altLang="en-US" sz="2800" dirty="0">
                <a:solidFill>
                  <a:srgbClr val="639EF4"/>
                </a:solidFill>
              </a:rPr>
              <a:t> </a:t>
            </a:r>
            <a:r>
              <a:rPr lang="en-US" altLang="zh-CN" sz="2800" dirty="0">
                <a:solidFill>
                  <a:srgbClr val="639EF4"/>
                </a:solidFill>
              </a:rPr>
              <a:t>[</a:t>
            </a:r>
            <a:r>
              <a:rPr lang="zh-CN" altLang="en-US" sz="2800" dirty="0">
                <a:solidFill>
                  <a:srgbClr val="639EF4"/>
                </a:solidFill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</a:rPr>
              <a:t>1]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en-US" altLang="zh-CN" sz="28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4A4ADA-2B14-4C94-B732-A52FC13DBA6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686550" y="4661297"/>
            <a:ext cx="1157288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20" name="文本框 19" hidden="1">
            <a:extLst>
              <a:ext uri="{FF2B5EF4-FFF2-40B4-BE49-F238E27FC236}">
                <a16:creationId xmlns:a16="http://schemas.microsoft.com/office/drawing/2014/main" id="{0170E87B-23A0-406A-ABD8-2E773F6EE2C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13900" y="4658499"/>
            <a:ext cx="270256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1" name="文本框 20" hidden="1">
            <a:extLst>
              <a:ext uri="{FF2B5EF4-FFF2-40B4-BE49-F238E27FC236}">
                <a16:creationId xmlns:a16="http://schemas.microsoft.com/office/drawing/2014/main" id="{5FBAF395-ACEB-4FAD-B82D-D94483AEC24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779000" y="1270000"/>
            <a:ext cx="237236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256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 hidden="1">
            <a:extLst>
              <a:ext uri="{FF2B5EF4-FFF2-40B4-BE49-F238E27FC236}">
                <a16:creationId xmlns:a16="http://schemas.microsoft.com/office/drawing/2014/main" id="{C91D3A8B-BB0D-45BB-9C4E-CDBA810E441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537700" y="0"/>
            <a:ext cx="2854960" cy="647700"/>
            <a:chOff x="9537700" y="0"/>
            <a:chExt cx="2854960" cy="647700"/>
          </a:xfrm>
        </p:grpSpPr>
        <p:sp>
          <p:nvSpPr>
            <p:cNvPr id="16" name="RemarkBack" hidden="1">
              <a:extLst>
                <a:ext uri="{FF2B5EF4-FFF2-40B4-BE49-F238E27FC236}">
                  <a16:creationId xmlns:a16="http://schemas.microsoft.com/office/drawing/2014/main" id="{902B3B67-BC28-4334-893E-A6DF1221E4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285496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Block" hidden="1">
              <a:extLst>
                <a:ext uri="{FF2B5EF4-FFF2-40B4-BE49-F238E27FC236}">
                  <a16:creationId xmlns:a16="http://schemas.microsoft.com/office/drawing/2014/main" id="{69511170-741D-475E-AF25-FCDC5C1D37C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markTitleText" hidden="1">
              <a:extLst>
                <a:ext uri="{FF2B5EF4-FFF2-40B4-BE49-F238E27FC236}">
                  <a16:creationId xmlns:a16="http://schemas.microsoft.com/office/drawing/2014/main" id="{B1C4E801-F534-483C-BFA5-575ACCD06E4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42C966A4-E933-4703-9D70-441944712519}"/>
              </a:ext>
            </a:extLst>
          </p:cNvPr>
          <p:cNvSpPr/>
          <p:nvPr/>
        </p:nvSpPr>
        <p:spPr>
          <a:xfrm>
            <a:off x="914400" y="2750333"/>
            <a:ext cx="772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解决办法：多加括号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2**(2**3)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(2**2)**3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314FEEB-77E3-47A8-A833-EE1D8855915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B5A1D234-9100-47A0-858A-64F136DE839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BDA774E0-1841-4FE5-82FD-DDC885AB8B5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A5AC125-C6E2-4B73-9353-BDA57736347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EFEF16C-FEBD-432C-B346-6123A957E1E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9C0CDCD-1865-4173-B757-95B2E3F27C3C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309106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02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数字及基本操作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字符串及其操作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937514" y="254686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26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 02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基本数据类型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数字及基本操作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字符串及其操作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937514" y="254686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26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3CFBC-2986-4EB5-908E-64A47389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B484B-D322-410D-8477-28879938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430741" cy="3937000"/>
          </a:xfrm>
        </p:spPr>
        <p:txBody>
          <a:bodyPr/>
          <a:lstStyle/>
          <a:p>
            <a:r>
              <a:rPr lang="zh-CN" altLang="en-US" dirty="0"/>
              <a:t>字符串是用双引号</a:t>
            </a:r>
            <a:r>
              <a:rPr lang="en-US" altLang="zh-CN" dirty="0"/>
              <a:t>""</a:t>
            </a:r>
            <a:r>
              <a:rPr lang="zh-CN" altLang="en-US" dirty="0"/>
              <a:t>或者单引号</a:t>
            </a:r>
            <a:r>
              <a:rPr lang="en-US" altLang="zh-CN" dirty="0"/>
              <a:t>''</a:t>
            </a:r>
            <a:r>
              <a:rPr lang="zh-CN" altLang="en-US" dirty="0"/>
              <a:t>括起来的一个或多个字符。</a:t>
            </a:r>
          </a:p>
          <a:p>
            <a:r>
              <a:rPr lang="zh-CN" altLang="en-US" dirty="0"/>
              <a:t>字符串可以保存在变量中，也可以单独存在</a:t>
            </a:r>
          </a:p>
          <a:p>
            <a:r>
              <a:rPr lang="zh-CN" altLang="en-US" dirty="0"/>
              <a:t>可以用</a:t>
            </a:r>
            <a:r>
              <a:rPr lang="en-US" altLang="zh-CN" dirty="0"/>
              <a:t>type()</a:t>
            </a:r>
            <a:r>
              <a:rPr lang="zh-CN" altLang="en-US" dirty="0"/>
              <a:t>函数测试一个字符串的类型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语言转义符：</a:t>
            </a:r>
            <a:r>
              <a:rPr lang="en-US" altLang="zh-CN" dirty="0"/>
              <a:t>\</a:t>
            </a:r>
          </a:p>
          <a:p>
            <a:pPr lvl="1"/>
            <a:r>
              <a:rPr lang="zh-CN" altLang="en-US" dirty="0"/>
              <a:t>输出带有引号的字符串，可以使用转义符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\\</a:t>
            </a:r>
            <a:r>
              <a:rPr lang="zh-CN" altLang="en-US" dirty="0"/>
              <a:t>输出带有转移符的字符串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\n</a:t>
            </a:r>
            <a:r>
              <a:rPr lang="zh-CN" altLang="en-US" dirty="0"/>
              <a:t>输出带有换行符号的字符串</a:t>
            </a:r>
            <a:endParaRPr lang="en-US" altLang="zh-CN" dirty="0"/>
          </a:p>
          <a:p>
            <a:pPr lvl="1"/>
            <a:r>
              <a:rPr lang="en-US" altLang="zh-CN" dirty="0"/>
              <a:t>\t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3D6E11-6ADF-484F-B958-CE070D21C5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41" y="137006"/>
            <a:ext cx="2589666" cy="23951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4A5773-F95F-46F1-9F7F-9F1F00A8F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02" y="2779698"/>
            <a:ext cx="2257191" cy="18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8652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488FA-0ACC-4217-8915-04E2B945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85199-4D62-4331-AAC7-EBAB014B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5245555" cy="393700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字符串是一个字符序列：字符串最左端位置标记为</a:t>
            </a:r>
            <a:r>
              <a:rPr lang="en-US" altLang="zh-CN" sz="1600" dirty="0"/>
              <a:t>0</a:t>
            </a:r>
            <a:r>
              <a:rPr lang="zh-CN" altLang="en-US" sz="1600" dirty="0"/>
              <a:t>，依次增加</a:t>
            </a:r>
            <a:endParaRPr lang="en-US" altLang="zh-CN" sz="1600" dirty="0"/>
          </a:p>
          <a:p>
            <a:r>
              <a:rPr lang="zh-CN" altLang="en-US" sz="1600" dirty="0"/>
              <a:t>字符串中的编号叫做“索引”</a:t>
            </a:r>
            <a:endParaRPr lang="en-US" altLang="zh-CN" sz="1600" dirty="0"/>
          </a:p>
          <a:p>
            <a:endParaRPr lang="zh-CN" altLang="en-US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单个索引辅助访问字符串中的特定位置，如：读取特定位置上的字符</a:t>
            </a:r>
            <a:endParaRPr lang="en-US" altLang="zh-CN" sz="1600" dirty="0"/>
          </a:p>
          <a:p>
            <a:pPr lvl="1"/>
            <a:r>
              <a:rPr lang="en-US" altLang="zh-CN" sz="1400" dirty="0"/>
              <a:t>Python</a:t>
            </a:r>
            <a:r>
              <a:rPr lang="zh-CN" altLang="en-US" sz="1400" dirty="0"/>
              <a:t>中字符串索引从</a:t>
            </a:r>
            <a:r>
              <a:rPr lang="en-US" altLang="zh-CN" sz="1400" dirty="0"/>
              <a:t>0</a:t>
            </a:r>
            <a:r>
              <a:rPr lang="zh-CN" altLang="en-US" sz="1400" dirty="0"/>
              <a:t>开始，一个长度为</a:t>
            </a:r>
            <a:r>
              <a:rPr lang="en-US" altLang="zh-CN" sz="1400" dirty="0"/>
              <a:t>L</a:t>
            </a:r>
            <a:r>
              <a:rPr lang="zh-CN" altLang="en-US" sz="1400" dirty="0"/>
              <a:t>的字符串最后一个字符的位置是</a:t>
            </a:r>
            <a:r>
              <a:rPr lang="en-US" altLang="zh-CN" sz="1400" dirty="0"/>
              <a:t>L-1</a:t>
            </a:r>
          </a:p>
          <a:p>
            <a:pPr lvl="1"/>
            <a:r>
              <a:rPr lang="en-US" altLang="zh-CN" sz="1400" dirty="0"/>
              <a:t>Python</a:t>
            </a:r>
            <a:r>
              <a:rPr lang="zh-CN" altLang="en-US" sz="1400" dirty="0"/>
              <a:t>同时允许使用负数从字符串右边末尾向左边进行反向索引，最右侧索引值是</a:t>
            </a:r>
            <a:r>
              <a:rPr lang="en-US" altLang="zh-CN" sz="1400" dirty="0"/>
              <a:t>-1</a:t>
            </a:r>
          </a:p>
          <a:p>
            <a:endParaRPr lang="zh-CN" altLang="en-US" sz="1600" dirty="0"/>
          </a:p>
          <a:p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DF3503-BDB8-4CE4-8E7D-28C6DEDD00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24" y="1780801"/>
            <a:ext cx="4042365" cy="8734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298EFE-0D27-4FBC-86C2-0CA441A26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65" y="1780801"/>
            <a:ext cx="2471756" cy="29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20934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30D1-D73A-4149-8DD2-71230E5E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字符串的范围索引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EB47A-DD0B-49C5-8DB8-9F95724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1" y="819150"/>
            <a:ext cx="5208104" cy="3937000"/>
          </a:xfrm>
        </p:spPr>
        <p:txBody>
          <a:bodyPr/>
          <a:lstStyle/>
          <a:p>
            <a:r>
              <a:rPr lang="zh-CN" altLang="en-US" dirty="0"/>
              <a:t>可以通过两个索引值确定一个位置范围，返回这个范围的</a:t>
            </a:r>
            <a:r>
              <a:rPr lang="zh-CN" altLang="en-US" b="1" dirty="0"/>
              <a:t>子串</a:t>
            </a:r>
            <a:endParaRPr lang="zh-CN" altLang="en-US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&lt;string&gt;[&lt;start&gt;:&lt;end&gt;]</a:t>
            </a:r>
          </a:p>
          <a:p>
            <a:pPr lvl="1"/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都是整数型数值，这个子序列从索引</a:t>
            </a:r>
            <a:r>
              <a:rPr lang="en-US" altLang="zh-CN" dirty="0"/>
              <a:t>start</a:t>
            </a:r>
            <a:r>
              <a:rPr lang="zh-CN" altLang="en-US" dirty="0"/>
              <a:t>开始直到索引</a:t>
            </a:r>
            <a:r>
              <a:rPr lang="en-US" altLang="zh-CN" dirty="0"/>
              <a:t>end</a:t>
            </a:r>
            <a:r>
              <a:rPr lang="zh-CN" altLang="en-US" dirty="0"/>
              <a:t>结束，但</a:t>
            </a:r>
            <a:r>
              <a:rPr lang="zh-CN" altLang="en-US" b="1" dirty="0"/>
              <a:t>不包括</a:t>
            </a:r>
            <a:r>
              <a:rPr lang="en-US" altLang="zh-CN" b="1" dirty="0"/>
              <a:t>end</a:t>
            </a:r>
            <a:r>
              <a:rPr lang="zh-CN" altLang="en-US" b="1" dirty="0"/>
              <a:t>位置</a:t>
            </a:r>
            <a:endParaRPr lang="en-US" altLang="zh-CN" b="1" dirty="0"/>
          </a:p>
          <a:p>
            <a:r>
              <a:rPr lang="zh-CN" altLang="en-US" dirty="0"/>
              <a:t>注意：当</a:t>
            </a:r>
            <a:r>
              <a:rPr lang="en-US" altLang="zh-CN" dirty="0"/>
              <a:t>&lt;start&gt;</a:t>
            </a:r>
            <a:r>
              <a:rPr lang="zh-CN" altLang="en-US" dirty="0"/>
              <a:t>位于</a:t>
            </a:r>
            <a:r>
              <a:rPr lang="en-US" altLang="zh-CN" dirty="0"/>
              <a:t>&lt;end&gt;</a:t>
            </a:r>
            <a:r>
              <a:rPr lang="zh-CN" altLang="en-US" dirty="0"/>
              <a:t>后面，返回空字符串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D0C536-2A66-4E7B-A46E-28C4EE9E55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75" y="813600"/>
            <a:ext cx="3631958" cy="19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40801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BF886-F5C4-4507-B2E5-9F2CF7D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7219E-19CE-4F50-AD1A-1A7B6123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208104" cy="3937000"/>
          </a:xfrm>
        </p:spPr>
        <p:txBody>
          <a:bodyPr/>
          <a:lstStyle/>
          <a:p>
            <a:r>
              <a:rPr lang="zh-CN" altLang="en-US" dirty="0"/>
              <a:t>字符串之间可以通过</a:t>
            </a:r>
            <a:r>
              <a:rPr lang="en-US" altLang="zh-CN" dirty="0"/>
              <a:t>+</a:t>
            </a:r>
            <a:r>
              <a:rPr lang="zh-CN" altLang="en-US" dirty="0"/>
              <a:t>或*进行连接</a:t>
            </a:r>
          </a:p>
          <a:p>
            <a:pPr lvl="1"/>
            <a:r>
              <a:rPr lang="zh-CN" altLang="en-US" dirty="0"/>
              <a:t>加法操作</a:t>
            </a:r>
            <a:r>
              <a:rPr lang="en-US" altLang="zh-CN" dirty="0"/>
              <a:t>(+)</a:t>
            </a:r>
            <a:r>
              <a:rPr lang="zh-CN" altLang="en-US" dirty="0"/>
              <a:t>将两个字符串连接成为一个新的字符串</a:t>
            </a:r>
          </a:p>
          <a:p>
            <a:pPr lvl="1"/>
            <a:r>
              <a:rPr lang="zh-CN" altLang="en-US" dirty="0"/>
              <a:t>乘法操作</a:t>
            </a:r>
            <a:r>
              <a:rPr lang="en-US" altLang="zh-CN" dirty="0"/>
              <a:t>(*)</a:t>
            </a:r>
            <a:r>
              <a:rPr lang="zh-CN" altLang="en-US" dirty="0"/>
              <a:t>生成一个由其本身字符串重复连接而成的字符串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len</a:t>
            </a:r>
            <a:r>
              <a:rPr lang="en-US" altLang="zh-CN" dirty="0"/>
              <a:t>:</a:t>
            </a:r>
            <a:r>
              <a:rPr lang="zh-CN" altLang="en-US" dirty="0"/>
              <a:t> 求字符串长度</a:t>
            </a:r>
            <a:endParaRPr lang="en-US" altLang="zh-CN" dirty="0"/>
          </a:p>
          <a:p>
            <a:pPr lvl="1"/>
            <a:r>
              <a:rPr lang="zh-CN" altLang="en-US" dirty="0"/>
              <a:t>英文：字母数</a:t>
            </a:r>
            <a:r>
              <a:rPr lang="en-US" altLang="zh-CN" dirty="0"/>
              <a:t>(</a:t>
            </a:r>
            <a:r>
              <a:rPr lang="zh-CN" altLang="en-US" dirty="0"/>
              <a:t>包括空格）</a:t>
            </a:r>
            <a:endParaRPr lang="en-US" altLang="zh-CN" dirty="0"/>
          </a:p>
          <a:p>
            <a:pPr lvl="1"/>
            <a:r>
              <a:rPr lang="zh-CN" altLang="en-US" dirty="0"/>
              <a:t>中文：汉字数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str: </a:t>
            </a:r>
            <a:r>
              <a:rPr lang="zh-CN" altLang="en-US" dirty="0"/>
              <a:t>把其他类型的数据转为字符串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1E891F-849B-4791-8A0D-88041C88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33" y="342900"/>
            <a:ext cx="2482038" cy="1740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D1CC18-D04D-4A0A-90D3-43866A2D3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33" y="2162627"/>
            <a:ext cx="2836367" cy="10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3602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7F0F42F-0A19-4B56-BC83-6F8F0131AA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5000" y="0"/>
            <a:ext cx="2880360" cy="51435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23ABB-7507-4670-BFE6-D49D4EF371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说明下面的运行结果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A3DB68-433A-445F-9C09-E581D1F608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613900" y="4658499"/>
            <a:ext cx="270256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9EDA69-F591-4C38-9D8D-0A8FFF830EA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779000" y="1270000"/>
            <a:ext cx="2573020" cy="193899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第一行：数字加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 + 0.00123</a:t>
            </a:r>
          </a:p>
          <a:p>
            <a:pPr lvl="0"/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第二行：字符串加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”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+ “0.00123” 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CBCA93-D9FF-4A29-A87E-5993A987876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537700" y="0"/>
            <a:ext cx="2854960" cy="647700"/>
            <a:chOff x="9537700" y="0"/>
            <a:chExt cx="2854960" cy="647700"/>
          </a:xfrm>
        </p:grpSpPr>
        <p:sp>
          <p:nvSpPr>
            <p:cNvPr id="16" name="RemarkBack">
              <a:extLst>
                <a:ext uri="{FF2B5EF4-FFF2-40B4-BE49-F238E27FC236}">
                  <a16:creationId xmlns:a16="http://schemas.microsoft.com/office/drawing/2014/main" id="{F132D894-6CB3-433C-AB44-B9351A89E1A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285496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Block">
              <a:extLst>
                <a:ext uri="{FF2B5EF4-FFF2-40B4-BE49-F238E27FC236}">
                  <a16:creationId xmlns:a16="http://schemas.microsoft.com/office/drawing/2014/main" id="{D7C92F9E-B13E-45E9-BEA1-39E32BEFE42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markTitleText">
              <a:extLst>
                <a:ext uri="{FF2B5EF4-FFF2-40B4-BE49-F238E27FC236}">
                  <a16:creationId xmlns:a16="http://schemas.microsoft.com/office/drawing/2014/main" id="{04FEE061-D195-4D06-8FD9-5D25150EE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7E3E1F5-9156-4CED-AA3C-54365AE8EDE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537700" y="12700"/>
            <a:ext cx="285496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5B578E22-34DD-4D95-A7B1-954C05C35A4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8CB9976A-3FD3-4A6B-B0AE-3656A36105C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D5188A-479F-47CD-B24B-BFF294B6970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94B6F6E-6639-4A8B-9665-9BD17955BB2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DBB63E8-2FC9-4143-9172-5C3C4C7372F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2B45C648-EBBA-4288-B6E3-4FC160DAAB3D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1609" y="1882033"/>
            <a:ext cx="3267075" cy="1609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170206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7F0F42F-0A19-4B56-BC83-6F8F0131AA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5000" y="0"/>
            <a:ext cx="2880360" cy="51435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23ABB-7507-4670-BFE6-D49D4EF371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说明第一行结果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123.00123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和第二行结果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1230.00123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是如何计算出来的。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2DBED2-720E-4CAC-BC95-E3C35CA4565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6" y="2148119"/>
            <a:ext cx="3457804" cy="214741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8A3DB68-433A-445F-9C09-E581D1F608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613900" y="4658499"/>
            <a:ext cx="270256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9EDA69-F591-4C38-9D8D-0A8FFF830EA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779000" y="1270000"/>
            <a:ext cx="2573020" cy="193899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第一行：数字加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 + 0.00123</a:t>
            </a:r>
          </a:p>
          <a:p>
            <a:pPr lvl="0"/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第二行：字符串加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123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”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+ “0.00123” 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9CBCA93-D9FF-4A29-A87E-5993A987876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537700" y="0"/>
            <a:ext cx="2854960" cy="647700"/>
            <a:chOff x="9537700" y="0"/>
            <a:chExt cx="2854960" cy="647700"/>
          </a:xfrm>
        </p:grpSpPr>
        <p:sp>
          <p:nvSpPr>
            <p:cNvPr id="16" name="RemarkBack">
              <a:extLst>
                <a:ext uri="{FF2B5EF4-FFF2-40B4-BE49-F238E27FC236}">
                  <a16:creationId xmlns:a16="http://schemas.microsoft.com/office/drawing/2014/main" id="{F132D894-6CB3-433C-AB44-B9351A89E1A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285496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Block">
              <a:extLst>
                <a:ext uri="{FF2B5EF4-FFF2-40B4-BE49-F238E27FC236}">
                  <a16:creationId xmlns:a16="http://schemas.microsoft.com/office/drawing/2014/main" id="{D7C92F9E-B13E-45E9-BEA1-39E32BEFE42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markTitleText">
              <a:extLst>
                <a:ext uri="{FF2B5EF4-FFF2-40B4-BE49-F238E27FC236}">
                  <a16:creationId xmlns:a16="http://schemas.microsoft.com/office/drawing/2014/main" id="{04FEE061-D195-4D06-8FD9-5D25150EE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7E3E1F5-9156-4CED-AA3C-54365AE8EDE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537700" y="12700"/>
            <a:ext cx="285496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5B578E22-34DD-4D95-A7B1-954C05C35A4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8CB9976A-3FD3-4A6B-B0AE-3656A36105C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D5188A-479F-47CD-B24B-BFF294B6970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94B6F6E-6639-4A8B-9665-9BD17955BB2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DBB63E8-2FC9-4143-9172-5C3C4C7372F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2B45C648-EBBA-4288-B6E3-4FC160DAAB3D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2101145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25EEE-D431-42D0-BBB4-F549EBD6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D4F96-64C0-461C-832C-9C73F933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442668" cy="3937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常见字符串操作</a:t>
            </a:r>
            <a:endParaRPr lang="en-US" altLang="zh-CN" dirty="0"/>
          </a:p>
          <a:p>
            <a:pPr lvl="1"/>
            <a:r>
              <a:rPr lang="zh-CN" altLang="en-US" dirty="0"/>
              <a:t>注意：字符串操作并不改变原来的字符串，生产一个新的字符串</a:t>
            </a:r>
            <a:endParaRPr lang="en-US" altLang="zh-CN" dirty="0"/>
          </a:p>
          <a:p>
            <a:r>
              <a:rPr lang="zh-CN" altLang="en-US" dirty="0"/>
              <a:t>举例</a:t>
            </a:r>
            <a:r>
              <a:rPr lang="en-US" altLang="zh-CN" dirty="0"/>
              <a:t>1</a:t>
            </a:r>
            <a:r>
              <a:rPr lang="zh-CN" altLang="en-US" dirty="0"/>
              <a:t>：替换和变成大写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</a:t>
            </a:r>
            <a:r>
              <a:rPr lang="en-US" altLang="zh-CN" dirty="0"/>
              <a:t>2</a:t>
            </a:r>
            <a:r>
              <a:rPr lang="zh-CN" altLang="en-US" dirty="0"/>
              <a:t>：可以通过</a:t>
            </a: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in</a:t>
            </a:r>
            <a:r>
              <a:rPr lang="zh-CN" altLang="en-US" dirty="0"/>
              <a:t>组成的循环来遍历字符串中每个字符：</a:t>
            </a:r>
          </a:p>
          <a:p>
            <a:pPr marL="457200" lvl="1" indent="0">
              <a:buNone/>
            </a:pPr>
            <a:r>
              <a:rPr lang="en-US" altLang="zh-CN" dirty="0"/>
              <a:t>for&lt;var&gt;in&lt;string&gt;:</a:t>
            </a:r>
          </a:p>
          <a:p>
            <a:pPr marL="914400" lvl="2" indent="0">
              <a:buNone/>
            </a:pP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583394-51BB-4138-8BA5-B349D44D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68" y="3275525"/>
            <a:ext cx="2127556" cy="1526191"/>
          </a:xfrm>
          <a:prstGeom prst="rect">
            <a:avLst/>
          </a:prstGeom>
        </p:spPr>
      </p:pic>
      <p:pic>
        <p:nvPicPr>
          <p:cNvPr id="7" name="图片 6" descr="电子教案3-1 基本数据类型.pdf - Adobe Acrobat Reader DC">
            <a:extLst>
              <a:ext uri="{FF2B5EF4-FFF2-40B4-BE49-F238E27FC236}">
                <a16:creationId xmlns:a16="http://schemas.microsoft.com/office/drawing/2014/main" id="{475BD298-96B1-4210-AEC3-0E73D07D79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0" t="34396" r="32713" b="2918"/>
          <a:stretch/>
        </p:blipFill>
        <p:spPr>
          <a:xfrm>
            <a:off x="5740842" y="341784"/>
            <a:ext cx="3085106" cy="22299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44B36B-2847-4ECB-8E51-CCD9171EB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9" y="2082840"/>
            <a:ext cx="2324302" cy="127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40795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780A1-9EA5-4631-8BBE-A95B1BDA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字符串格式化处理</a:t>
            </a:r>
            <a:r>
              <a:rPr lang="en-US" altLang="zh-CN" dirty="0"/>
              <a:t>format()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A8F60-521E-4B96-99C3-D5151434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160397" cy="393700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常见于生产格式化的文本，比如：系统日志信息等</a:t>
            </a:r>
            <a:endParaRPr lang="en-US" altLang="zh-CN" sz="1600" dirty="0"/>
          </a:p>
          <a:p>
            <a:r>
              <a:rPr lang="zh-CN" altLang="en-US" sz="1600" dirty="0"/>
              <a:t>基本语法格式：</a:t>
            </a:r>
            <a:r>
              <a:rPr lang="en-US" altLang="zh-CN" sz="1600" dirty="0"/>
              <a:t>&lt;</a:t>
            </a:r>
            <a:r>
              <a:rPr lang="zh-CN" altLang="en-US" sz="1600" dirty="0"/>
              <a:t>模板字符串</a:t>
            </a:r>
            <a:r>
              <a:rPr lang="en-US" altLang="zh-CN" sz="1600" dirty="0"/>
              <a:t>&gt;.format(&lt;</a:t>
            </a:r>
            <a:r>
              <a:rPr lang="zh-CN" altLang="en-US" sz="1600" dirty="0"/>
              <a:t>逗号分隔的参数</a:t>
            </a:r>
            <a:r>
              <a:rPr lang="en-US" altLang="zh-CN" sz="1600" dirty="0"/>
              <a:t>&gt;)</a:t>
            </a:r>
          </a:p>
          <a:p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2A3E4-D4A9-42D9-AC2F-2F40B15C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95" y="1760839"/>
            <a:ext cx="4419669" cy="108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730ADA-5AF4-4B4C-9DF3-76A52572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95" y="3055356"/>
            <a:ext cx="4401667" cy="793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6471D9-E155-4C11-A642-6B233ACB68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09" y="1744439"/>
            <a:ext cx="3666432" cy="11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715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AEB9-AF3F-4705-9E1B-16EA2A34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更加高级的用法：格式控制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47B0-D182-406C-926C-B7D1684BA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819150"/>
            <a:ext cx="8714629" cy="3937000"/>
          </a:xfrm>
        </p:spPr>
        <p:txBody>
          <a:bodyPr/>
          <a:lstStyle/>
          <a:p>
            <a:r>
              <a:rPr lang="zh-CN" altLang="en-US" dirty="0"/>
              <a:t>槽的内部样式如下：</a:t>
            </a:r>
            <a:r>
              <a:rPr lang="en-US" altLang="zh-CN" dirty="0"/>
              <a:t>{&lt;</a:t>
            </a:r>
            <a:r>
              <a:rPr lang="zh-CN" altLang="en-US" dirty="0"/>
              <a:t>参数序号</a:t>
            </a:r>
            <a:r>
              <a:rPr lang="en-US" altLang="zh-CN" dirty="0"/>
              <a:t>&gt;: &lt;</a:t>
            </a:r>
            <a:r>
              <a:rPr lang="zh-CN" altLang="en-US" dirty="0"/>
              <a:t>格式控制标记</a:t>
            </a:r>
            <a:r>
              <a:rPr lang="en-US" altLang="zh-CN" dirty="0"/>
              <a:t>&gt;} </a:t>
            </a:r>
          </a:p>
          <a:p>
            <a:pPr lvl="1"/>
            <a:r>
              <a:rPr lang="zh-CN" altLang="en-US" dirty="0"/>
              <a:t>参数序号表示从第几个参数中取值</a:t>
            </a:r>
            <a:endParaRPr lang="en-US" altLang="zh-CN" dirty="0"/>
          </a:p>
          <a:p>
            <a:pPr lvl="1"/>
            <a:r>
              <a:rPr lang="zh-CN" altLang="en-US" dirty="0"/>
              <a:t>格式控制标记用来控制参数显示时的格式，包括：</a:t>
            </a:r>
            <a:endParaRPr lang="en-US" altLang="zh-CN" dirty="0"/>
          </a:p>
          <a:p>
            <a:pPr lvl="2"/>
            <a:r>
              <a:rPr lang="en-US" altLang="zh-CN" dirty="0"/>
              <a:t>&lt;</a:t>
            </a:r>
            <a:r>
              <a:rPr lang="zh-CN" altLang="en-US" dirty="0"/>
              <a:t>填充</a:t>
            </a:r>
            <a:r>
              <a:rPr lang="en-US" altLang="zh-CN" dirty="0"/>
              <a:t>&gt;&lt;</a:t>
            </a:r>
            <a:r>
              <a:rPr lang="zh-CN" altLang="en-US" dirty="0"/>
              <a:t>对齐</a:t>
            </a:r>
            <a:r>
              <a:rPr lang="en-US" altLang="zh-CN" dirty="0"/>
              <a:t>&gt;&lt;</a:t>
            </a:r>
            <a:r>
              <a:rPr lang="zh-CN" altLang="en-US" dirty="0"/>
              <a:t>宽度</a:t>
            </a:r>
            <a:r>
              <a:rPr lang="en-US" altLang="zh-CN" dirty="0"/>
              <a:t>&gt;,&lt;.</a:t>
            </a:r>
            <a:r>
              <a:rPr lang="zh-CN" altLang="en-US" dirty="0"/>
              <a:t>精度</a:t>
            </a:r>
            <a:r>
              <a:rPr lang="en-US" altLang="zh-CN" dirty="0"/>
              <a:t>&gt;&lt;</a:t>
            </a:r>
            <a:r>
              <a:rPr lang="zh-CN" altLang="en-US" dirty="0"/>
              <a:t>类型</a:t>
            </a:r>
            <a:r>
              <a:rPr lang="en-US" altLang="zh-CN" dirty="0"/>
              <a:t>&gt;6</a:t>
            </a:r>
            <a:r>
              <a:rPr lang="zh-CN" altLang="en-US" dirty="0"/>
              <a:t>个字段</a:t>
            </a:r>
            <a:endParaRPr lang="en-US" altLang="zh-CN" dirty="0"/>
          </a:p>
          <a:p>
            <a:pPr lvl="2"/>
            <a:r>
              <a:rPr lang="zh-CN" altLang="en-US" dirty="0"/>
              <a:t>字段都是可选的，可以组合使用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91317-DCCC-42E0-A63E-CA6CDBEC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" y="2476428"/>
            <a:ext cx="4933783" cy="1457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F93581-ED92-467B-AEDB-99906C392F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54" y="2476428"/>
            <a:ext cx="3906914" cy="8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66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程序元素：</a:t>
            </a:r>
            <a:r>
              <a:rPr lang="en-US" altLang="zh-CN" dirty="0"/>
              <a:t>010 / 10</a:t>
            </a:r>
            <a:r>
              <a:rPr lang="zh-CN" altLang="en-US" dirty="0"/>
              <a:t>，存在多种可能</a:t>
            </a:r>
          </a:p>
          <a:p>
            <a:pPr lvl="1"/>
            <a:r>
              <a:rPr lang="zh-CN" altLang="en-US" dirty="0"/>
              <a:t>表示十进制整数值</a:t>
            </a:r>
            <a:r>
              <a:rPr lang="en-US" altLang="zh-CN" dirty="0"/>
              <a:t>10</a:t>
            </a:r>
          </a:p>
          <a:p>
            <a:pPr lvl="1"/>
            <a:r>
              <a:rPr lang="zh-CN" altLang="en-US" dirty="0"/>
              <a:t>字符串</a:t>
            </a:r>
          </a:p>
          <a:p>
            <a:r>
              <a:rPr lang="zh-CN" altLang="en-US" dirty="0"/>
              <a:t>数字类型对</a:t>
            </a:r>
            <a:r>
              <a:rPr lang="en-US" altLang="zh-CN" dirty="0"/>
              <a:t>Python</a:t>
            </a:r>
            <a:r>
              <a:rPr lang="zh-CN" altLang="en-US" dirty="0"/>
              <a:t>语言中数字的表示和使用进行了定义和规范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中的数字类型包括</a:t>
            </a:r>
            <a:endParaRPr lang="en-US" altLang="zh-CN" dirty="0"/>
          </a:p>
          <a:p>
            <a:pPr lvl="1"/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zh-CN" altLang="en-US" dirty="0"/>
              <a:t>浮点数</a:t>
            </a:r>
            <a:endParaRPr lang="en-US" altLang="zh-CN" dirty="0"/>
          </a:p>
          <a:p>
            <a:pPr lvl="1"/>
            <a:r>
              <a:rPr lang="zh-CN" altLang="en-US" dirty="0"/>
              <a:t>复数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9317112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B642-5469-4937-ACD5-8500682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字符串使用实例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D398E-B8D7-4007-96C9-8CE3733F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问题：输入一个月份数字，返回对应月份名称缩写</a:t>
            </a:r>
            <a:endParaRPr lang="en-US" altLang="zh-CN" dirty="0"/>
          </a:p>
          <a:p>
            <a:pPr lvl="1"/>
            <a:r>
              <a:rPr lang="zh-CN" altLang="en-US" dirty="0"/>
              <a:t>输入：输入一个表示月份的数字</a:t>
            </a:r>
            <a:r>
              <a:rPr lang="en-US" altLang="zh-CN" dirty="0"/>
              <a:t>(1-12)</a:t>
            </a:r>
          </a:p>
          <a:p>
            <a:pPr lvl="1"/>
            <a:r>
              <a:rPr lang="zh-CN" altLang="en-US" dirty="0"/>
              <a:t>处理：利用字符串基本操作实现该功能</a:t>
            </a:r>
          </a:p>
          <a:p>
            <a:pPr lvl="1"/>
            <a:r>
              <a:rPr lang="zh-CN" altLang="en-US" dirty="0"/>
              <a:t>输出：输入数字对应月份名称的缩写 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/>
              <a:t>1 -&gt; Jan)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7867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B642-5469-4937-ACD5-8500682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字符串使用实例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D398E-B8D7-4007-96C9-8CE3733F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问题：输入一个月份数字，返回对应月份名称缩写</a:t>
            </a:r>
            <a:endParaRPr lang="en-US" altLang="zh-CN" dirty="0"/>
          </a:p>
          <a:p>
            <a:pPr lvl="1"/>
            <a:r>
              <a:rPr lang="zh-CN" altLang="en-US" dirty="0"/>
              <a:t>输入：输入一个表示月份的数字</a:t>
            </a:r>
            <a:r>
              <a:rPr lang="en-US" altLang="zh-CN" dirty="0"/>
              <a:t>(1-12)</a:t>
            </a:r>
          </a:p>
          <a:p>
            <a:pPr lvl="1"/>
            <a:r>
              <a:rPr lang="zh-CN" altLang="en-US" dirty="0"/>
              <a:t>处理：利用字符串基本操作实现该功能</a:t>
            </a:r>
          </a:p>
          <a:p>
            <a:pPr lvl="1"/>
            <a:r>
              <a:rPr lang="zh-CN" altLang="en-US" dirty="0"/>
              <a:t>输出：输入数字对应月份名称的缩写 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/>
              <a:t>1 -&gt; Jan)</a:t>
            </a:r>
          </a:p>
          <a:p>
            <a:endParaRPr lang="en-US" altLang="zh-CN" dirty="0"/>
          </a:p>
          <a:p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将所有的月份名称缩写存储在一个字符串中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在字符串中截取适当的子串来查找特定月份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找出在哪里切割子串</a:t>
            </a:r>
            <a:endParaRPr lang="en-US" altLang="zh-CN" dirty="0"/>
          </a:p>
          <a:p>
            <a:pPr lvl="2"/>
            <a:r>
              <a:rPr lang="zh-CN" altLang="en-US" dirty="0"/>
              <a:t>每个月份的缩写都由</a:t>
            </a:r>
            <a:r>
              <a:rPr lang="en-US" altLang="zh-CN" dirty="0"/>
              <a:t>3</a:t>
            </a:r>
            <a:r>
              <a:rPr lang="zh-CN" altLang="en-US" dirty="0"/>
              <a:t>个字母组成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pos</a:t>
            </a:r>
            <a:r>
              <a:rPr lang="zh-CN" altLang="en-US" dirty="0"/>
              <a:t>表示一个月份的第一个字母，则</a:t>
            </a:r>
            <a:r>
              <a:rPr lang="en-US" altLang="zh-CN" dirty="0"/>
              <a:t>months[pos:pos+3]</a:t>
            </a:r>
            <a:r>
              <a:rPr lang="zh-CN" altLang="en-US" dirty="0"/>
              <a:t>表示这个月份的缩写</a:t>
            </a:r>
            <a:endParaRPr lang="en-US" altLang="zh-CN" dirty="0"/>
          </a:p>
          <a:p>
            <a:pPr lvl="2"/>
            <a:r>
              <a:rPr lang="en-US" altLang="zh-CN" dirty="0" err="1"/>
              <a:t>monthAbbrev</a:t>
            </a:r>
            <a:r>
              <a:rPr lang="en-US" altLang="zh-CN" dirty="0"/>
              <a:t> = months[pos:pos+3]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C330E6-022B-47BF-BFBE-708D7EFD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8" y="2982457"/>
            <a:ext cx="4917852" cy="1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72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D6AB-5750-4DD1-BDFB-227F09FB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字符串使用实例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AA45805-15D5-4746-A5ED-345681AF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月份与字符串初始位置关系： </a:t>
            </a:r>
            <a:r>
              <a:rPr lang="en-US" altLang="zh-CN" dirty="0"/>
              <a:t>(n – 1) * 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编写程序</a:t>
            </a:r>
          </a:p>
        </p:txBody>
      </p:sp>
      <p:pic>
        <p:nvPicPr>
          <p:cNvPr id="9" name="内容占位符 4" descr="电子教案3-1 基本数据类型.pdf - Adobe Acrobat Reader DC">
            <a:extLst>
              <a:ext uri="{FF2B5EF4-FFF2-40B4-BE49-F238E27FC236}">
                <a16:creationId xmlns:a16="http://schemas.microsoft.com/office/drawing/2014/main" id="{F9C075DF-5B45-47AE-B970-5898F84DDF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0" t="38874" r="42817" b="28711"/>
          <a:stretch/>
        </p:blipFill>
        <p:spPr>
          <a:xfrm>
            <a:off x="946339" y="1257193"/>
            <a:ext cx="2528381" cy="12740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B4B00E-2E5B-4B4D-8664-5761538F2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9" y="3089262"/>
            <a:ext cx="3605239" cy="17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52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48CF9-4F86-4E3E-B764-B8FDB550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字符串使用实例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95434-EE99-4D53-BDEA-D01A61BB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034793" cy="3937000"/>
          </a:xfrm>
        </p:spPr>
        <p:txBody>
          <a:bodyPr/>
          <a:lstStyle/>
          <a:p>
            <a:r>
              <a:rPr lang="zh-CN" altLang="en-US" dirty="0"/>
              <a:t>任务：简单的非刷新文本进度条</a:t>
            </a:r>
          </a:p>
          <a:p>
            <a:r>
              <a:rPr lang="zh-CN" altLang="en-US" dirty="0"/>
              <a:t>设计思路：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print()</a:t>
            </a:r>
            <a:r>
              <a:rPr lang="zh-CN" altLang="en-US" dirty="0"/>
              <a:t>函数实现</a:t>
            </a:r>
            <a:endParaRPr lang="en-US" altLang="zh-CN" dirty="0"/>
          </a:p>
          <a:p>
            <a:pPr lvl="1"/>
            <a:r>
              <a:rPr lang="zh-CN" altLang="en-US" dirty="0"/>
              <a:t>按照任务执行百分比将整个任务划分为</a:t>
            </a:r>
            <a:r>
              <a:rPr lang="en-US" altLang="zh-CN" dirty="0"/>
              <a:t>100</a:t>
            </a:r>
            <a:r>
              <a:rPr lang="zh-CN" altLang="en-US" dirty="0"/>
              <a:t>个单位，每执行</a:t>
            </a:r>
            <a:r>
              <a:rPr lang="en-US" altLang="zh-CN" dirty="0"/>
              <a:t>N%</a:t>
            </a:r>
            <a:r>
              <a:rPr lang="zh-CN" altLang="en-US" dirty="0"/>
              <a:t>输出一次进度条。</a:t>
            </a:r>
            <a:endParaRPr lang="en-US" altLang="zh-CN" dirty="0"/>
          </a:p>
          <a:p>
            <a:pPr lvl="1"/>
            <a:r>
              <a:rPr lang="zh-CN" altLang="en-US" dirty="0"/>
              <a:t>每一行输出包含进度百分比，代表已完成的部分</a:t>
            </a:r>
            <a:r>
              <a:rPr lang="en-US" altLang="zh-CN" dirty="0"/>
              <a:t>(**)</a:t>
            </a:r>
            <a:r>
              <a:rPr lang="zh-CN" altLang="en-US" dirty="0"/>
              <a:t>和未完成的部分</a:t>
            </a:r>
            <a:r>
              <a:rPr lang="en-US" altLang="zh-CN" dirty="0"/>
              <a:t>(..)</a:t>
            </a:r>
            <a:r>
              <a:rPr lang="zh-CN" altLang="en-US" dirty="0"/>
              <a:t>的两种字符，以及一个跟随完成度前进的小箭头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F0E4F-1399-49E4-AC48-76A140726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95" y="3269558"/>
            <a:ext cx="5905543" cy="5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8891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7C48D-D135-4A29-B3FB-63EC0693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字符串使用实例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97988F-EA9F-4169-81F3-019320A0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303274" cy="393700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scale=10</a:t>
            </a:r>
            <a:r>
              <a:rPr lang="zh-CN" altLang="en-US" sz="1800" dirty="0"/>
              <a:t>：分成</a:t>
            </a:r>
            <a:r>
              <a:rPr lang="en-US" altLang="zh-CN" sz="1800" dirty="0"/>
              <a:t>10</a:t>
            </a:r>
            <a:r>
              <a:rPr lang="zh-CN" altLang="en-US" sz="1800" dirty="0"/>
              <a:t>段执行，每一段提升</a:t>
            </a:r>
            <a:r>
              <a:rPr lang="en-US" altLang="zh-CN" sz="1800" dirty="0"/>
              <a:t>10%</a:t>
            </a:r>
          </a:p>
          <a:p>
            <a:r>
              <a:rPr lang="zh-CN" altLang="en-US" sz="1800" dirty="0"/>
              <a:t>每一个循环画出一个进度条</a:t>
            </a:r>
            <a:endParaRPr lang="en-US" altLang="zh-CN" sz="1800" dirty="0"/>
          </a:p>
          <a:p>
            <a:pPr lvl="1"/>
            <a:r>
              <a:rPr lang="en-US" altLang="zh-CN" sz="1600" dirty="0" err="1"/>
              <a:t>i</a:t>
            </a:r>
            <a:r>
              <a:rPr lang="zh-CN" altLang="en-US" sz="1600" dirty="0"/>
              <a:t>：当前的轮数的进度，</a:t>
            </a:r>
            <a:r>
              <a:rPr lang="en-US" altLang="zh-CN" sz="1600" dirty="0"/>
              <a:t>0</a:t>
            </a:r>
            <a:r>
              <a:rPr lang="zh-CN" altLang="en-US" sz="1600" dirty="0"/>
              <a:t>，</a:t>
            </a:r>
            <a:r>
              <a:rPr lang="en-US" altLang="zh-CN" sz="1600" dirty="0"/>
              <a:t>1</a:t>
            </a:r>
            <a:r>
              <a:rPr lang="zh-CN" altLang="en-US" sz="1600" dirty="0"/>
              <a:t>，</a:t>
            </a:r>
            <a:r>
              <a:rPr lang="en-US" altLang="zh-CN" sz="1600" dirty="0"/>
              <a:t>2, …, 10</a:t>
            </a:r>
          </a:p>
          <a:p>
            <a:pPr lvl="1"/>
            <a:r>
              <a:rPr lang="en-US" altLang="zh-CN" sz="1600" dirty="0"/>
              <a:t>a: </a:t>
            </a:r>
            <a:r>
              <a:rPr lang="zh-CN" altLang="en-US" sz="1600" dirty="0"/>
              <a:t>把字符串</a:t>
            </a:r>
            <a:r>
              <a:rPr lang="en-US" altLang="zh-CN" sz="1600" dirty="0"/>
              <a:t>“**”</a:t>
            </a:r>
            <a:r>
              <a:rPr lang="zh-CN" altLang="en-US" sz="1600" dirty="0"/>
              <a:t>重复</a:t>
            </a:r>
            <a:r>
              <a:rPr lang="en-US" altLang="zh-CN" sz="1600" dirty="0" err="1"/>
              <a:t>i</a:t>
            </a:r>
            <a:r>
              <a:rPr lang="zh-CN" altLang="en-US" sz="1600" dirty="0"/>
              <a:t>次，表示完成的进度</a:t>
            </a:r>
            <a:endParaRPr lang="en-US" altLang="zh-CN" sz="1600" dirty="0"/>
          </a:p>
          <a:p>
            <a:pPr lvl="1"/>
            <a:r>
              <a:rPr lang="en-US" altLang="zh-CN" sz="1600" dirty="0"/>
              <a:t>b: </a:t>
            </a:r>
            <a:r>
              <a:rPr lang="zh-CN" altLang="en-US" sz="1600" dirty="0"/>
              <a:t>把字符串 </a:t>
            </a:r>
            <a:r>
              <a:rPr lang="en-US" altLang="zh-CN" sz="1600" dirty="0"/>
              <a:t>“..”</a:t>
            </a:r>
            <a:r>
              <a:rPr lang="zh-CN" altLang="en-US" sz="1600" dirty="0"/>
              <a:t>重复</a:t>
            </a:r>
            <a:r>
              <a:rPr lang="en-US" altLang="zh-CN" sz="1600" dirty="0"/>
              <a:t>scale –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次，表示未完成的进度</a:t>
            </a:r>
            <a:endParaRPr lang="en-US" altLang="zh-CN" sz="1600" dirty="0"/>
          </a:p>
          <a:p>
            <a:pPr lvl="1"/>
            <a:r>
              <a:rPr lang="en-US" altLang="zh-CN" sz="1600" dirty="0"/>
              <a:t>c: </a:t>
            </a:r>
            <a:r>
              <a:rPr lang="zh-CN" altLang="en-US" sz="1600" dirty="0"/>
              <a:t>当前进度度百分比，</a:t>
            </a:r>
            <a:r>
              <a:rPr lang="en-US" altLang="zh-CN" sz="1600" dirty="0"/>
              <a:t>scale = 10</a:t>
            </a:r>
            <a:r>
              <a:rPr lang="zh-CN" altLang="en-US" sz="1600" dirty="0"/>
              <a:t>时候，就是</a:t>
            </a:r>
            <a:r>
              <a:rPr lang="en-US" altLang="zh-CN" sz="1600" dirty="0" err="1"/>
              <a:t>i</a:t>
            </a:r>
            <a:r>
              <a:rPr lang="zh-CN" altLang="en-US" sz="1600" dirty="0"/>
              <a:t>*</a:t>
            </a:r>
            <a:r>
              <a:rPr lang="en-US" altLang="zh-CN" sz="1600" dirty="0"/>
              <a:t>10</a:t>
            </a:r>
          </a:p>
          <a:p>
            <a:pPr lvl="1"/>
            <a:r>
              <a:rPr lang="zh-CN" altLang="en-US" sz="1600" dirty="0"/>
              <a:t>通过字符串格式化画得到进度条字符串</a:t>
            </a:r>
            <a:endParaRPr lang="en-US" altLang="zh-CN" sz="16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3521BF7A-503C-44BC-A7DE-F7F1E4FBE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74" y="767466"/>
            <a:ext cx="3276429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5008-20A7-4D4D-84E9-CE8C6A39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进度条单行动态刷新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CB140-529F-4A38-A4E1-26BA2F9B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461581" cy="393700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了解“回车”和“换行”字符</a:t>
            </a:r>
            <a:endParaRPr lang="en-US" altLang="zh-CN" sz="1600" dirty="0"/>
          </a:p>
          <a:p>
            <a:pPr lvl="1"/>
            <a:r>
              <a:rPr lang="zh-CN" altLang="en-US" sz="1400" dirty="0"/>
              <a:t>回车</a:t>
            </a:r>
            <a:r>
              <a:rPr lang="en-US" altLang="zh-CN" sz="1400" dirty="0"/>
              <a:t>&lt;\r&gt;(carriage return)</a:t>
            </a:r>
            <a:r>
              <a:rPr lang="zh-CN" altLang="en-US" sz="1400" dirty="0"/>
              <a:t>：把打印头定位到左边界（打印头重新放在这一行的开始）。</a:t>
            </a:r>
            <a:endParaRPr lang="en-US" altLang="zh-CN" sz="1400" dirty="0"/>
          </a:p>
          <a:p>
            <a:pPr lvl="1"/>
            <a:r>
              <a:rPr lang="zh-CN" altLang="en-US" sz="1400" dirty="0"/>
              <a:t>换行</a:t>
            </a:r>
            <a:r>
              <a:rPr lang="en-US" altLang="zh-CN" sz="1400" dirty="0"/>
              <a:t>&lt;\n&gt;(line feed)</a:t>
            </a:r>
            <a:r>
              <a:rPr lang="zh-CN" altLang="en-US" sz="1400" dirty="0"/>
              <a:t>：把纸向下移一行。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en-US" altLang="zh-CN" sz="1600" dirty="0"/>
              <a:t>Unix</a:t>
            </a:r>
            <a:r>
              <a:rPr lang="zh-CN" altLang="en-US" sz="1600" dirty="0"/>
              <a:t>系统：每行结尾只有</a:t>
            </a:r>
            <a:r>
              <a:rPr lang="en-US" altLang="zh-CN" sz="1600" dirty="0"/>
              <a:t>"&lt;</a:t>
            </a:r>
            <a:r>
              <a:rPr lang="zh-CN" altLang="en-US" sz="1600" dirty="0"/>
              <a:t>换行</a:t>
            </a:r>
            <a:r>
              <a:rPr lang="en-US" altLang="zh-CN" sz="1600" dirty="0"/>
              <a:t>&gt;"</a:t>
            </a:r>
            <a:r>
              <a:rPr lang="zh-CN" altLang="en-US" sz="1600" dirty="0"/>
              <a:t>，即</a:t>
            </a:r>
            <a:r>
              <a:rPr lang="en-US" altLang="zh-CN" sz="1600" dirty="0"/>
              <a:t>"\n"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Windows</a:t>
            </a:r>
            <a:r>
              <a:rPr lang="zh-CN" altLang="en-US" sz="1600" dirty="0"/>
              <a:t>：每行结尾是</a:t>
            </a:r>
            <a:r>
              <a:rPr lang="en-US" altLang="zh-CN" sz="1600" dirty="0"/>
              <a:t>"&lt;</a:t>
            </a:r>
            <a:r>
              <a:rPr lang="zh-CN" altLang="en-US" sz="1600" dirty="0"/>
              <a:t>回车</a:t>
            </a:r>
            <a:r>
              <a:rPr lang="en-US" altLang="zh-CN" sz="1600" dirty="0"/>
              <a:t>&gt;&lt;</a:t>
            </a:r>
            <a:r>
              <a:rPr lang="zh-CN" altLang="en-US" sz="1600" dirty="0"/>
              <a:t>换行</a:t>
            </a:r>
            <a:r>
              <a:rPr lang="en-US" altLang="zh-CN" sz="1600" dirty="0"/>
              <a:t>&gt;"</a:t>
            </a:r>
            <a:r>
              <a:rPr lang="zh-CN" altLang="en-US" sz="1600" dirty="0"/>
              <a:t>，即</a:t>
            </a:r>
            <a:r>
              <a:rPr lang="en-US" altLang="zh-CN" sz="1600" dirty="0"/>
              <a:t>"\r\n"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Mac</a:t>
            </a:r>
            <a:r>
              <a:rPr lang="zh-CN" altLang="en-US" sz="1600" dirty="0"/>
              <a:t>：每行结尾是</a:t>
            </a:r>
            <a:r>
              <a:rPr lang="en-US" altLang="zh-CN" sz="1600" dirty="0"/>
              <a:t>"&lt;</a:t>
            </a:r>
            <a:r>
              <a:rPr lang="zh-CN" altLang="en-US" sz="1600" dirty="0"/>
              <a:t>回车</a:t>
            </a:r>
            <a:r>
              <a:rPr lang="en-US" altLang="zh-CN" sz="1600" dirty="0"/>
              <a:t>&gt;"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如何单行刷新？</a:t>
            </a:r>
            <a:endParaRPr lang="en-US" altLang="zh-CN" sz="1600" dirty="0"/>
          </a:p>
          <a:p>
            <a:pPr lvl="1"/>
            <a:r>
              <a:rPr lang="zh-CN" altLang="en-US" sz="1400" dirty="0"/>
              <a:t>只回车，不换行</a:t>
            </a:r>
            <a:endParaRPr lang="en-US" altLang="zh-CN" sz="1400" dirty="0"/>
          </a:p>
          <a:p>
            <a:pPr lvl="1"/>
            <a:r>
              <a:rPr lang="zh-CN" altLang="en-US" sz="1400" dirty="0"/>
              <a:t>用后打印的内容覆盖原来的内容</a:t>
            </a:r>
          </a:p>
        </p:txBody>
      </p:sp>
      <p:pic>
        <p:nvPicPr>
          <p:cNvPr id="1026" name="Picture 2" descr="针式打印机打印头图片(第1页) - 一起扣扣网">
            <a:extLst>
              <a:ext uri="{FF2B5EF4-FFF2-40B4-BE49-F238E27FC236}">
                <a16:creationId xmlns:a16="http://schemas.microsoft.com/office/drawing/2014/main" id="{1B95C2EF-3AD8-4971-87F1-3AA411F27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89" y="3081130"/>
            <a:ext cx="3168242" cy="18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这台穿越时光的打字机，流淌着50 年的工业之美">
            <a:extLst>
              <a:ext uri="{FF2B5EF4-FFF2-40B4-BE49-F238E27FC236}">
                <a16:creationId xmlns:a16="http://schemas.microsoft.com/office/drawing/2014/main" id="{B30351B4-02E9-4E1B-B95F-DBAB27AE1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81" y="589115"/>
            <a:ext cx="3080857" cy="23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93141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1F4BF-9190-4B55-B130-62811AD8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试一下效果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907D9E-1385-4E62-8F95-6296D1FC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362275" cy="3937000"/>
          </a:xfrm>
        </p:spPr>
        <p:txBody>
          <a:bodyPr/>
          <a:lstStyle/>
          <a:p>
            <a:r>
              <a:rPr lang="da-DK" altLang="zh-CN" dirty="0"/>
              <a:t>print("\r{:3}%".format(i), end="")</a:t>
            </a:r>
          </a:p>
          <a:p>
            <a:pPr lvl="1"/>
            <a:r>
              <a:rPr lang="da-DK" altLang="zh-CN" dirty="0"/>
              <a:t>\r</a:t>
            </a:r>
            <a:r>
              <a:rPr lang="zh-CN" altLang="en-US" dirty="0"/>
              <a:t>：回到最左列开始打印</a:t>
            </a:r>
            <a:endParaRPr lang="en-US" altLang="zh-CN" dirty="0"/>
          </a:p>
          <a:p>
            <a:pPr lvl="1"/>
            <a:r>
              <a:rPr lang="en-US" altLang="zh-CN" dirty="0"/>
              <a:t>end=“”: print</a:t>
            </a:r>
            <a:r>
              <a:rPr lang="zh-CN" altLang="en-US" dirty="0"/>
              <a:t>函数不打印</a:t>
            </a:r>
            <a:r>
              <a:rPr lang="en-US" altLang="zh-CN" dirty="0"/>
              <a:t>\n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注意：如果后打印的字符比之前的字符段，不能覆盖的部分将任然保留在屏幕上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BFE2AE4-95CA-43DA-8096-3D767BE4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21" y="819150"/>
            <a:ext cx="4176743" cy="13620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78B766-E3D6-45E3-97E0-1F22F0FB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26" y="2723402"/>
            <a:ext cx="3827534" cy="13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4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C029F8D-C5E1-455D-97AB-0CC61BD3FB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4999"/>
            <a:ext cx="4051879" cy="36605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改动图示的程序，实现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进度条单行动态刷新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1622527-CF3A-495D-851B-3FF6B98CB6E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54188BC-E179-4774-997C-E243D0586BD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E025644A-B998-4BB4-9B54-CCC3C53C8CC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EC819DB7-5DD4-4A00-8930-1BBD6229B66B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86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C029F8D-C5E1-455D-97AB-0CC61BD3FB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4999"/>
            <a:ext cx="4051879" cy="36605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改动图示的程序，实现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进度条单行动态刷新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1622527-CF3A-495D-851B-3FF6B98CB6E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54188BC-E179-4774-997C-E243D0586BD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E025644A-B998-4BB4-9B54-CCC3C53C8CC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EC819DB7-5DD4-4A00-8930-1BBD6229B66B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26DCC01-FB34-4617-8297-53F354795D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4400" y="3222786"/>
            <a:ext cx="2880360" cy="58477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print(“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\r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%{0:^3.0f}[{1}-&gt;{2}]”. format(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c,a,b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, end=“”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1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5F14-B636-40EA-B461-6466A30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打印可变尺寸的田字格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35" y="819150"/>
            <a:ext cx="5216930" cy="3937000"/>
          </a:xfrm>
        </p:spPr>
      </p:pic>
    </p:spTree>
    <p:extLst>
      <p:ext uri="{BB962C8B-B14F-4D97-AF65-F5344CB8AC3E}">
        <p14:creationId xmlns:p14="http://schemas.microsoft.com/office/powerpoint/2010/main" val="17035627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2F3B7-B185-4DB4-A7E0-DC3C6EC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D130-30ED-4680-AFD1-48005F4F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与数学中的整数概念一致，没有取值范围限制</a:t>
            </a:r>
            <a:endParaRPr lang="en-US" altLang="zh-CN" dirty="0"/>
          </a:p>
          <a:p>
            <a:r>
              <a:rPr lang="zh-CN" altLang="en-US" dirty="0"/>
              <a:t>数的运算：</a:t>
            </a:r>
            <a:r>
              <a:rPr lang="en-US" altLang="zh-CN" dirty="0"/>
              <a:t>pow(x, y)</a:t>
            </a:r>
            <a:r>
              <a:rPr lang="zh-CN" altLang="en-US" dirty="0"/>
              <a:t>：计算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次方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课堂练习：在</a:t>
            </a:r>
            <a:r>
              <a:rPr lang="en-US" altLang="zh-CN" dirty="0"/>
              <a:t>Jupiter Notebook</a:t>
            </a:r>
            <a:r>
              <a:rPr lang="zh-CN" altLang="en-US" dirty="0"/>
              <a:t>中计算</a:t>
            </a:r>
            <a:endParaRPr lang="en-US" altLang="zh-CN" dirty="0"/>
          </a:p>
          <a:p>
            <a:pPr lvl="1"/>
            <a:r>
              <a:rPr lang="en-US" altLang="zh-CN" dirty="0"/>
              <a:t>pow(2, 10), pow(10, 2)</a:t>
            </a:r>
          </a:p>
          <a:p>
            <a:pPr lvl="1"/>
            <a:r>
              <a:rPr lang="en-US" altLang="zh-CN" dirty="0"/>
              <a:t>pow(2, 1000)</a:t>
            </a:r>
          </a:p>
          <a:p>
            <a:pPr lvl="1"/>
            <a:r>
              <a:rPr lang="en-US" altLang="zh-CN" dirty="0"/>
              <a:t>pow(2, pow(2, 3))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402708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5F14-B636-40EA-B461-6466A309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练习与思考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796FB-C0DD-4326-B567-0F3BCD16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练习：如果好好学习时，能力值会比前一天提高</a:t>
            </a:r>
            <a:r>
              <a:rPr lang="zh-CN" altLang="en-US" dirty="0" smtClean="0"/>
              <a:t>千分之一；当放任玩耍时比前一天下降千分之八</a:t>
            </a:r>
            <a:endParaRPr lang="en-US" altLang="zh-CN" dirty="0" smtClean="0"/>
          </a:p>
          <a:p>
            <a:r>
              <a:rPr lang="zh-CN" altLang="en-US" dirty="0" smtClean="0"/>
              <a:t>写出程序计算</a:t>
            </a:r>
            <a:r>
              <a:rPr lang="zh-CN" altLang="en-US" dirty="0" smtClean="0"/>
              <a:t>，每五天中前三天好好学习后两天玩耍后，</a:t>
            </a:r>
            <a:r>
              <a:rPr lang="zh-CN" altLang="en-US" dirty="0" smtClean="0"/>
              <a:t>写出</a:t>
            </a:r>
            <a:r>
              <a:rPr lang="zh-CN" altLang="en-US" dirty="0"/>
              <a:t>三天打鱼两天晒网</a:t>
            </a:r>
            <a:r>
              <a:rPr lang="en-US" altLang="zh-CN" dirty="0"/>
              <a:t>365</a:t>
            </a:r>
            <a:r>
              <a:rPr lang="zh-CN" altLang="en-US" dirty="0"/>
              <a:t>天的</a:t>
            </a:r>
            <a:r>
              <a:rPr lang="zh-CN" altLang="en-US" dirty="0" smtClean="0"/>
              <a:t>学习效果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思考关于</a:t>
            </a:r>
            <a:r>
              <a:rPr lang="zh-CN" altLang="en-US" dirty="0"/>
              <a:t>数的进制：</a:t>
            </a:r>
            <a:endParaRPr lang="en-US" altLang="zh-CN" dirty="0"/>
          </a:p>
          <a:p>
            <a:pPr lvl="1"/>
            <a:r>
              <a:rPr lang="zh-CN" altLang="en-US" dirty="0"/>
              <a:t>为什么一个整数能被</a:t>
            </a:r>
            <a:r>
              <a:rPr lang="en-US" altLang="zh-CN" dirty="0"/>
              <a:t>3</a:t>
            </a:r>
            <a:r>
              <a:rPr lang="zh-CN" altLang="en-US" dirty="0"/>
              <a:t>整除，则它所有数位上数字之和也能被</a:t>
            </a:r>
            <a:r>
              <a:rPr lang="en-US" altLang="zh-CN" dirty="0"/>
              <a:t>3</a:t>
            </a:r>
            <a:r>
              <a:rPr lang="zh-CN" altLang="en-US" dirty="0"/>
              <a:t>整除？</a:t>
            </a:r>
            <a:endParaRPr lang="en-US" altLang="zh-CN" dirty="0"/>
          </a:p>
          <a:p>
            <a:pPr lvl="1"/>
            <a:r>
              <a:rPr lang="zh-CN" altLang="en-US" dirty="0"/>
              <a:t>还有那些数字具有这样的特点？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进制和</a:t>
            </a:r>
            <a:r>
              <a:rPr lang="en-US" altLang="zh-CN" dirty="0"/>
              <a:t>16</a:t>
            </a:r>
            <a:r>
              <a:rPr lang="zh-CN" altLang="en-US" dirty="0"/>
              <a:t>进制表达的整数，是否也存在这样的数字？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1409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A6E78E1-4EA9-46A5-8ED8-0D1172DFD0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525000" y="0"/>
            <a:ext cx="2880360" cy="51435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BFAF9-E310-424A-89B4-DDEA3A5F1C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判断两个数的大小，哪个选项正确？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B6E6B4-C6F0-46B4-BEBF-574CCF6F2AB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089547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55</a:t>
            </a:r>
            <a:r>
              <a:rPr lang="en-US" altLang="zh-CN" sz="2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&gt; 66</a:t>
            </a:r>
            <a:r>
              <a:rPr lang="en-US" altLang="zh-CN" sz="2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22</a:t>
            </a:r>
            <a:endParaRPr lang="zh-CN" altLang="en-US" sz="2600" baseline="30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915965-D46D-4B99-8821-66DF1386F49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2732484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55</a:t>
            </a:r>
            <a:r>
              <a:rPr lang="en-US" altLang="zh-CN" sz="2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&lt; 66</a:t>
            </a:r>
            <a:r>
              <a:rPr lang="en-US" altLang="zh-CN" sz="26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22</a:t>
            </a:r>
            <a:endParaRPr lang="zh-CN" altLang="en-US" sz="2600" baseline="30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C74A1B-B010-428C-9065-8415C9AB4B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95270" y="3970139"/>
            <a:ext cx="6400800" cy="482203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8886041-59D2-4715-8826-F51EE4049BF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8719" y="2137767"/>
            <a:ext cx="385762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B4D175E-1361-4486-A3E3-764E48D4558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8719" y="2780705"/>
            <a:ext cx="385762" cy="385762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B56C83-9AF0-4E36-B65A-A512371D851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86550" y="4661297"/>
            <a:ext cx="1157288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9FFE38-7392-4827-88C5-F11FDB43B5A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613900" y="4658499"/>
            <a:ext cx="2702560" cy="646331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9EF2C5-7586-42C5-8622-8AE44017921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728200" y="1289844"/>
            <a:ext cx="2372360" cy="317009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2703763826271496729576234682033435790799558162689208984375</a:t>
            </a:r>
          </a:p>
          <a:p>
            <a:pPr lvl="0"/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10714368571740915734427767689504050118656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D393EEC-D7DB-4FCD-B0A4-FFBDA55CA9B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9537700" y="0"/>
            <a:ext cx="2854960" cy="647700"/>
            <a:chOff x="9537700" y="0"/>
            <a:chExt cx="285496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FE6F9440-D9BE-449F-81C4-A74C597DC59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285496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620D6B64-64E8-436F-BE9C-9692D66FFF0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0C8361AB-7FD7-45EB-A87D-92A9E8DFDF59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389BB18-D063-4B24-85F1-8826E46B9EB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537700" y="12700"/>
            <a:ext cx="285496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584CD0CB-4D67-47DF-8A92-D62B9751D68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87F3EE5F-1E68-42C9-BB50-D57E5B218B4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54BF66-A3F6-497E-A25B-07263D5D195F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98572C58-573E-42E9-AC3C-C0F38D3D75F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D9DC71C-C1BF-421C-8E7D-008537EFF30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5D9E76F-8A90-419B-9176-A778E6F8A7C9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4D27EEF-BE54-4B58-9712-4AAB833E74A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27D743D-E10E-4B7A-AB1B-739EF39EBBBD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488384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5E59-DA37-4D7F-A0FC-A5B5D989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不懂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懂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8F27FFD-7B6D-4510-B4CE-DF662E16E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3" b="14110"/>
          <a:stretch/>
        </p:blipFill>
        <p:spPr>
          <a:xfrm>
            <a:off x="515428" y="818983"/>
            <a:ext cx="2521970" cy="401149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16AC5F-36C2-4FA2-B2FE-C620B2B6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48" y="818983"/>
            <a:ext cx="5486721" cy="14235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C6D255-BF66-4B66-B56B-54C268804A73}"/>
              </a:ext>
            </a:extLst>
          </p:cNvPr>
          <p:cNvSpPr txBox="1"/>
          <p:nvPr/>
        </p:nvSpPr>
        <p:spPr>
          <a:xfrm>
            <a:off x="3971355" y="2982391"/>
            <a:ext cx="483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显著降低了此题的难度！</a:t>
            </a:r>
          </a:p>
        </p:txBody>
      </p:sp>
    </p:spTree>
    <p:extLst>
      <p:ext uri="{BB962C8B-B14F-4D97-AF65-F5344CB8AC3E}">
        <p14:creationId xmlns:p14="http://schemas.microsoft.com/office/powerpoint/2010/main" val="406470324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其它整数表示的例子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负数：</a:t>
            </a:r>
            <a:r>
              <a:rPr lang="en-US" altLang="zh-CN" dirty="0"/>
              <a:t>-2010</a:t>
            </a:r>
            <a:r>
              <a:rPr lang="zh-CN" altLang="en-US" dirty="0"/>
              <a:t>，</a:t>
            </a:r>
            <a:r>
              <a:rPr lang="en-US" altLang="zh-CN" dirty="0"/>
              <a:t>-100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进制整数表示：以</a:t>
            </a:r>
            <a:r>
              <a:rPr lang="en-US" altLang="zh-CN" dirty="0"/>
              <a:t>0x</a:t>
            </a:r>
            <a:r>
              <a:rPr lang="zh-CN" altLang="en-US" dirty="0"/>
              <a:t>或者</a:t>
            </a:r>
            <a:r>
              <a:rPr lang="en-US" altLang="zh-CN" dirty="0"/>
              <a:t>0X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1"/>
            <a:r>
              <a:rPr lang="en-US" altLang="zh-CN" dirty="0"/>
              <a:t>0x11</a:t>
            </a:r>
            <a:r>
              <a:rPr lang="zh-CN" altLang="en-US" dirty="0"/>
              <a:t>、</a:t>
            </a:r>
            <a:r>
              <a:rPr lang="en-US" altLang="zh-CN" dirty="0"/>
              <a:t>0x1a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进制整数表示：以</a:t>
            </a:r>
            <a:r>
              <a:rPr lang="en-US" altLang="zh-CN" dirty="0"/>
              <a:t>0b</a:t>
            </a:r>
            <a:r>
              <a:rPr lang="zh-CN" altLang="en-US" dirty="0"/>
              <a:t>或者</a:t>
            </a:r>
            <a:r>
              <a:rPr lang="en-US" altLang="zh-CN" dirty="0"/>
              <a:t>0B</a:t>
            </a:r>
            <a:r>
              <a:rPr lang="zh-CN" altLang="en-US" dirty="0"/>
              <a:t>开头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进制整数表示：以</a:t>
            </a:r>
            <a:r>
              <a:rPr lang="en-US" altLang="zh-CN" dirty="0"/>
              <a:t>0o</a:t>
            </a:r>
            <a:r>
              <a:rPr lang="zh-CN" altLang="en-US" dirty="0"/>
              <a:t>或者</a:t>
            </a:r>
            <a:r>
              <a:rPr lang="en-US" altLang="zh-CN" dirty="0"/>
              <a:t>0O</a:t>
            </a:r>
            <a:r>
              <a:rPr lang="zh-CN" altLang="en-US" dirty="0"/>
              <a:t>开头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D609FB-15F0-4A62-A6D7-A2A349E0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41" y="1171302"/>
            <a:ext cx="2832059" cy="26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56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88" y="1127924"/>
            <a:ext cx="4800600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88" y="2918007"/>
            <a:ext cx="3905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2703763826271496729576234682033435790799558162689208984375&#10;&#10;&#10;107143685717409157344277676895040501186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REMARK" val="256"/>
  <p:tag name="PROBLEMHASREMARK" val="False"/>
  <p:tag name="PROBLEMBLANKKEYWORD" val="填空"/>
  <p:tag name="PROBLEMSCORE" val="1.0"/>
  <p:tag name="PROBLEMBLANK" val="[{&quot;Num&quot;:1,&quot;Score&quot;:1.0,&quot;Answers&quot;:[&quot;256&quot;],&quot;CaseSensitive&quot;:false,&quot;FuzzyMatch&quot;:false}]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第一行：数字加&#10;123 + 0.00123&#10;&#10;第二行：字符串加&#10;“123” + “0.00123” "/>
  <p:tag name="PROBLEMVOICEALLOWED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第一行：数字加&#10;123 + 0.00123&#10;&#10;第二行：字符串加&#10;“123” + “0.00123” "/>
  <p:tag name="PROBLEMVOICEALLOWED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print(“\r%{0:^3.0f}[{1}-&gt;{2}]”. format(c,a,b), end=“”)"/>
  <p:tag name="PROBLEMVOICEALLOWED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print(“\r%{0:^3.0f}[{1}-&gt;{2}]”. format(c,a,b), end=“”)"/>
  <p:tag name="PROBLEMVOICEALLOWED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18551</TotalTime>
  <Words>2822</Words>
  <Application>Microsoft Office PowerPoint</Application>
  <PresentationFormat>全屏显示(16:9)</PresentationFormat>
  <Paragraphs>544</Paragraphs>
  <Slides>51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Microsoft Yahei</vt:lpstr>
      <vt:lpstr>方正超粗黑简体</vt:lpstr>
      <vt:lpstr>方正兰亭细黑_GBK</vt:lpstr>
      <vt:lpstr>隶书</vt:lpstr>
      <vt:lpstr>宋体</vt:lpstr>
      <vt:lpstr>微软雅黑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清风素材 https://12sc.taobao.com/</vt:lpstr>
      <vt:lpstr>PowerPoint 演示文稿</vt:lpstr>
      <vt:lpstr>上次课回顾：初识Python</vt:lpstr>
      <vt:lpstr>PowerPoint 演示文稿</vt:lpstr>
      <vt:lpstr>Python中的数字</vt:lpstr>
      <vt:lpstr>整数</vt:lpstr>
      <vt:lpstr>PowerPoint 演示文稿</vt:lpstr>
      <vt:lpstr>不懂Python v.s. 懂Python</vt:lpstr>
      <vt:lpstr>其它整数表示的例子</vt:lpstr>
      <vt:lpstr>浮点数</vt:lpstr>
      <vt:lpstr>浮点数</vt:lpstr>
      <vt:lpstr>浮点数的表示形式</vt:lpstr>
      <vt:lpstr>复数</vt:lpstr>
      <vt:lpstr>数字类型的操作</vt:lpstr>
      <vt:lpstr>二元操作符号对应的增强赋值操作符</vt:lpstr>
      <vt:lpstr>数字类型的关系</vt:lpstr>
      <vt:lpstr>数值的类型判断与转换</vt:lpstr>
      <vt:lpstr>数值运算函数</vt:lpstr>
      <vt:lpstr>math库</vt:lpstr>
      <vt:lpstr>math库中的函数</vt:lpstr>
      <vt:lpstr>math库中的函数</vt:lpstr>
      <vt:lpstr>示例：DayDayUp365</vt:lpstr>
      <vt:lpstr>关系运算符（Relational Operators）</vt:lpstr>
      <vt:lpstr>逻辑运算符（Logical Operators）</vt:lpstr>
      <vt:lpstr>逻辑运算示例</vt:lpstr>
      <vt:lpstr>逻辑运算示例</vt:lpstr>
      <vt:lpstr>逻辑运算示例</vt:lpstr>
      <vt:lpstr>逻辑运算示例：判断闰年</vt:lpstr>
      <vt:lpstr>运算符优先级</vt:lpstr>
      <vt:lpstr>PowerPoint 演示文稿</vt:lpstr>
      <vt:lpstr>PowerPoint 演示文稿</vt:lpstr>
      <vt:lpstr>字符串类型</vt:lpstr>
      <vt:lpstr>字符串索引</vt:lpstr>
      <vt:lpstr>字符串的范围索引</vt:lpstr>
      <vt:lpstr>字符串运算</vt:lpstr>
      <vt:lpstr>PowerPoint 演示文稿</vt:lpstr>
      <vt:lpstr>PowerPoint 演示文稿</vt:lpstr>
      <vt:lpstr>字符串操作</vt:lpstr>
      <vt:lpstr>字符串格式化处理format()</vt:lpstr>
      <vt:lpstr>更加高级的用法：格式控制</vt:lpstr>
      <vt:lpstr>字符串使用实例1</vt:lpstr>
      <vt:lpstr>字符串使用实例1</vt:lpstr>
      <vt:lpstr>字符串使用实例1</vt:lpstr>
      <vt:lpstr>字符串使用实例2</vt:lpstr>
      <vt:lpstr>字符串使用实例</vt:lpstr>
      <vt:lpstr>进度条单行动态刷新</vt:lpstr>
      <vt:lpstr>试一下效果</vt:lpstr>
      <vt:lpstr>PowerPoint 演示文稿</vt:lpstr>
      <vt:lpstr>PowerPoint 演示文稿</vt:lpstr>
      <vt:lpstr>打印可变尺寸的田字格</vt:lpstr>
      <vt:lpstr>练习与思考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Batman</cp:lastModifiedBy>
  <cp:revision>387</cp:revision>
  <cp:lastPrinted>2020-09-27T08:24:31Z</cp:lastPrinted>
  <dcterms:created xsi:type="dcterms:W3CDTF">2015-01-23T04:02:45Z</dcterms:created>
  <dcterms:modified xsi:type="dcterms:W3CDTF">2021-03-07T01:50:00Z</dcterms:modified>
  <cp:category/>
  <cp:contentStatus>12sc.taobao.com</cp:contentStatus>
</cp:coreProperties>
</file>