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01" r:id="rId2"/>
    <p:sldId id="1201" r:id="rId3"/>
    <p:sldId id="1233" r:id="rId4"/>
    <p:sldId id="295" r:id="rId5"/>
    <p:sldId id="1203" r:id="rId6"/>
    <p:sldId id="1204" r:id="rId7"/>
    <p:sldId id="1206" r:id="rId8"/>
    <p:sldId id="1207" r:id="rId9"/>
    <p:sldId id="1208" r:id="rId10"/>
    <p:sldId id="1209" r:id="rId11"/>
    <p:sldId id="1210" r:id="rId12"/>
    <p:sldId id="1211" r:id="rId13"/>
    <p:sldId id="1212" r:id="rId14"/>
    <p:sldId id="1213" r:id="rId15"/>
    <p:sldId id="1214" r:id="rId16"/>
    <p:sldId id="1215" r:id="rId17"/>
    <p:sldId id="1216" r:id="rId18"/>
    <p:sldId id="1217" r:id="rId19"/>
    <p:sldId id="1218" r:id="rId20"/>
    <p:sldId id="1219" r:id="rId21"/>
    <p:sldId id="1220" r:id="rId22"/>
    <p:sldId id="1231" r:id="rId23"/>
    <p:sldId id="1139" r:id="rId24"/>
    <p:sldId id="1141" r:id="rId25"/>
    <p:sldId id="1234" r:id="rId26"/>
    <p:sldId id="1235" r:id="rId27"/>
    <p:sldId id="1236" r:id="rId28"/>
    <p:sldId id="1221" r:id="rId29"/>
    <p:sldId id="1222" r:id="rId30"/>
    <p:sldId id="1223" r:id="rId31"/>
    <p:sldId id="1149" r:id="rId32"/>
    <p:sldId id="1232" r:id="rId33"/>
    <p:sldId id="1150" r:id="rId34"/>
    <p:sldId id="1151" r:id="rId35"/>
    <p:sldId id="1152" r:id="rId36"/>
    <p:sldId id="1153" r:id="rId37"/>
    <p:sldId id="1154" r:id="rId38"/>
    <p:sldId id="1155" r:id="rId39"/>
    <p:sldId id="1156" r:id="rId40"/>
    <p:sldId id="1157" r:id="rId41"/>
    <p:sldId id="1158" r:id="rId42"/>
    <p:sldId id="1159" r:id="rId43"/>
    <p:sldId id="1160" r:id="rId44"/>
    <p:sldId id="1161" r:id="rId45"/>
    <p:sldId id="1162" r:id="rId46"/>
    <p:sldId id="1163" r:id="rId47"/>
    <p:sldId id="1164" r:id="rId48"/>
    <p:sldId id="1165" r:id="rId49"/>
    <p:sldId id="1166" r:id="rId50"/>
    <p:sldId id="1224" r:id="rId51"/>
    <p:sldId id="1225" r:id="rId52"/>
    <p:sldId id="1237" r:id="rId53"/>
    <p:sldId id="1239" r:id="rId54"/>
    <p:sldId id="1238" r:id="rId55"/>
    <p:sldId id="1240" r:id="rId56"/>
    <p:sldId id="1226" r:id="rId57"/>
    <p:sldId id="1227" r:id="rId58"/>
    <p:sldId id="1228" r:id="rId59"/>
    <p:sldId id="1229" r:id="rId60"/>
    <p:sldId id="1199" r:id="rId61"/>
  </p:sldIdLst>
  <p:sldSz cx="9144000" cy="5143500" type="screen16x9"/>
  <p:notesSz cx="6858000" cy="9144000"/>
  <p:custDataLst>
    <p:tags r:id="rId6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3F6C"/>
    <a:srgbClr val="0E22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66" autoAdjust="0"/>
    <p:restoredTop sz="94734" autoAdjust="0"/>
  </p:normalViewPr>
  <p:slideViewPr>
    <p:cSldViewPr snapToGrid="0">
      <p:cViewPr varScale="1">
        <p:scale>
          <a:sx n="116" d="100"/>
          <a:sy n="116" d="100"/>
        </p:scale>
        <p:origin x="725"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4e59505f269fc598" providerId="LiveId" clId="{E4FC306B-496C-44AF-8147-882DB003F93E}"/>
    <pc:docChg chg="custSel delSld modSld modMainMaster">
      <pc:chgData name="" userId="4e59505f269fc598" providerId="LiveId" clId="{E4FC306B-496C-44AF-8147-882DB003F93E}" dt="2021-02-23T10:51:53.024" v="54" actId="2696"/>
      <pc:docMkLst>
        <pc:docMk/>
      </pc:docMkLst>
      <pc:sldChg chg="modSp">
        <pc:chgData name="" userId="4e59505f269fc598" providerId="LiveId" clId="{E4FC306B-496C-44AF-8147-882DB003F93E}" dt="2021-02-23T10:41:59.418" v="49" actId="20577"/>
        <pc:sldMkLst>
          <pc:docMk/>
          <pc:sldMk cId="67734484" sldId="301"/>
        </pc:sldMkLst>
        <pc:spChg chg="mod">
          <ac:chgData name="" userId="4e59505f269fc598" providerId="LiveId" clId="{E4FC306B-496C-44AF-8147-882DB003F93E}" dt="2021-02-23T10:41:59.418" v="49" actId="20577"/>
          <ac:spMkLst>
            <pc:docMk/>
            <pc:sldMk cId="67734484" sldId="301"/>
            <ac:spMk id="23" creationId="{00000000-0000-0000-0000-000000000000}"/>
          </ac:spMkLst>
        </pc:spChg>
      </pc:sldChg>
      <pc:sldChg chg="modSp">
        <pc:chgData name="" userId="4e59505f269fc598" providerId="LiveId" clId="{E4FC306B-496C-44AF-8147-882DB003F93E}" dt="2021-02-17T14:25:30.020" v="22"/>
        <pc:sldMkLst>
          <pc:docMk/>
          <pc:sldMk cId="236054934" sldId="1215"/>
        </pc:sldMkLst>
        <pc:spChg chg="mod ord">
          <ac:chgData name="" userId="4e59505f269fc598" providerId="LiveId" clId="{E4FC306B-496C-44AF-8147-882DB003F93E}" dt="2021-02-17T14:25:30.019" v="18"/>
          <ac:spMkLst>
            <pc:docMk/>
            <pc:sldMk cId="236054934" sldId="1215"/>
            <ac:spMk id="16" creationId="{3F979073-F12B-46A2-BFF7-EED2033A160E}"/>
          </ac:spMkLst>
        </pc:spChg>
        <pc:spChg chg="mod">
          <ac:chgData name="" userId="4e59505f269fc598" providerId="LiveId" clId="{E4FC306B-496C-44AF-8147-882DB003F93E}" dt="2021-02-17T14:25:30.018" v="16"/>
          <ac:spMkLst>
            <pc:docMk/>
            <pc:sldMk cId="236054934" sldId="1215"/>
            <ac:spMk id="19" creationId="{14155905-7F0D-43B3-A030-985F605A7AFB}"/>
          </ac:spMkLst>
        </pc:spChg>
        <pc:grpChg chg="mod ord">
          <ac:chgData name="" userId="4e59505f269fc598" providerId="LiveId" clId="{E4FC306B-496C-44AF-8147-882DB003F93E}" dt="2021-02-17T14:25:30.019" v="20"/>
          <ac:grpSpMkLst>
            <pc:docMk/>
            <pc:sldMk cId="236054934" sldId="1215"/>
            <ac:grpSpMk id="20" creationId="{0579F712-1E65-4FF2-80C0-65305EA514D2}"/>
          </ac:grpSpMkLst>
        </pc:grpChg>
        <pc:picChg chg="mod ord">
          <ac:chgData name="" userId="4e59505f269fc598" providerId="LiveId" clId="{E4FC306B-496C-44AF-8147-882DB003F93E}" dt="2021-02-17T14:25:30.020" v="22"/>
          <ac:picMkLst>
            <pc:docMk/>
            <pc:sldMk cId="236054934" sldId="1215"/>
            <ac:picMk id="5" creationId="{A5A2840A-905D-40A3-96EE-2C6A69E2FC48}"/>
          </ac:picMkLst>
        </pc:picChg>
      </pc:sldChg>
      <pc:sldChg chg="addSp delSp modSp">
        <pc:chgData name="" userId="4e59505f269fc598" providerId="LiveId" clId="{E4FC306B-496C-44AF-8147-882DB003F93E}" dt="2021-02-17T14:36:34.307" v="35" actId="1076"/>
        <pc:sldMkLst>
          <pc:docMk/>
          <pc:sldMk cId="1559097031" sldId="1224"/>
        </pc:sldMkLst>
        <pc:picChg chg="del">
          <ac:chgData name="" userId="4e59505f269fc598" providerId="LiveId" clId="{E4FC306B-496C-44AF-8147-882DB003F93E}" dt="2021-02-17T14:36:24.770" v="32" actId="478"/>
          <ac:picMkLst>
            <pc:docMk/>
            <pc:sldMk cId="1559097031" sldId="1224"/>
            <ac:picMk id="5" creationId="{411E4182-CBA5-4457-94F1-78EE8EE9595E}"/>
          </ac:picMkLst>
        </pc:picChg>
        <pc:picChg chg="add mod">
          <ac:chgData name="" userId="4e59505f269fc598" providerId="LiveId" clId="{E4FC306B-496C-44AF-8147-882DB003F93E}" dt="2021-02-17T14:36:34.307" v="35" actId="1076"/>
          <ac:picMkLst>
            <pc:docMk/>
            <pc:sldMk cId="1559097031" sldId="1224"/>
            <ac:picMk id="6" creationId="{A9733C9A-1C4F-464F-B8A7-773C569F07AE}"/>
          </ac:picMkLst>
        </pc:picChg>
      </pc:sldChg>
      <pc:sldChg chg="del">
        <pc:chgData name="" userId="4e59505f269fc598" providerId="LiveId" clId="{E4FC306B-496C-44AF-8147-882DB003F93E}" dt="2021-02-23T10:51:53.024" v="54" actId="2696"/>
        <pc:sldMkLst>
          <pc:docMk/>
          <pc:sldMk cId="4005939113" sldId="1230"/>
        </pc:sldMkLst>
      </pc:sldChg>
      <pc:sldChg chg="modSp">
        <pc:chgData name="" userId="4e59505f269fc598" providerId="LiveId" clId="{E4FC306B-496C-44AF-8147-882DB003F93E}" dt="2021-02-17T14:28:01.420" v="28"/>
        <pc:sldMkLst>
          <pc:docMk/>
          <pc:sldMk cId="1028587159" sldId="1231"/>
        </pc:sldMkLst>
        <pc:spChg chg="mod ord">
          <ac:chgData name="" userId="4e59505f269fc598" providerId="LiveId" clId="{E4FC306B-496C-44AF-8147-882DB003F93E}" dt="2021-02-17T14:28:01.420" v="24"/>
          <ac:spMkLst>
            <pc:docMk/>
            <pc:sldMk cId="1028587159" sldId="1231"/>
            <ac:spMk id="16" creationId="{0BDA4C7F-EEF3-40BE-A7C5-76CD0E34197F}"/>
          </ac:spMkLst>
        </pc:spChg>
        <pc:grpChg chg="mod ord">
          <ac:chgData name="" userId="4e59505f269fc598" providerId="LiveId" clId="{E4FC306B-496C-44AF-8147-882DB003F93E}" dt="2021-02-17T14:28:01.420" v="26"/>
          <ac:grpSpMkLst>
            <pc:docMk/>
            <pc:sldMk cId="1028587159" sldId="1231"/>
            <ac:grpSpMk id="20" creationId="{70834B6C-B237-4476-A482-237974872A70}"/>
          </ac:grpSpMkLst>
        </pc:grpChg>
        <pc:picChg chg="mod ord">
          <ac:chgData name="" userId="4e59505f269fc598" providerId="LiveId" clId="{E4FC306B-496C-44AF-8147-882DB003F93E}" dt="2021-02-17T14:28:01.420" v="28"/>
          <ac:picMkLst>
            <pc:docMk/>
            <pc:sldMk cId="1028587159" sldId="1231"/>
            <ac:picMk id="5" creationId="{34EACF71-4DED-4CCD-A0E1-4082A604E000}"/>
          </ac:picMkLst>
        </pc:picChg>
      </pc:sldChg>
      <pc:sldChg chg="modSp">
        <pc:chgData name="" userId="4e59505f269fc598" providerId="LiveId" clId="{E4FC306B-496C-44AF-8147-882DB003F93E}" dt="2021-02-17T14:28:47.567" v="30" actId="1076"/>
        <pc:sldMkLst>
          <pc:docMk/>
          <pc:sldMk cId="2359702114" sldId="1236"/>
        </pc:sldMkLst>
        <pc:picChg chg="mod">
          <ac:chgData name="" userId="4e59505f269fc598" providerId="LiveId" clId="{E4FC306B-496C-44AF-8147-882DB003F93E}" dt="2021-02-17T14:28:44.439" v="29" actId="1076"/>
          <ac:picMkLst>
            <pc:docMk/>
            <pc:sldMk cId="2359702114" sldId="1236"/>
            <ac:picMk id="5" creationId="{DD4A8D1B-8F5C-4A79-BE21-7EB2ACF47ADA}"/>
          </ac:picMkLst>
        </pc:picChg>
        <pc:picChg chg="mod">
          <ac:chgData name="" userId="4e59505f269fc598" providerId="LiveId" clId="{E4FC306B-496C-44AF-8147-882DB003F93E}" dt="2021-02-17T14:28:47.567" v="30" actId="1076"/>
          <ac:picMkLst>
            <pc:docMk/>
            <pc:sldMk cId="2359702114" sldId="1236"/>
            <ac:picMk id="7" creationId="{B1D0E134-72B6-4C56-8269-1471C06D776C}"/>
          </ac:picMkLst>
        </pc:picChg>
      </pc:sldChg>
      <pc:sldChg chg="del">
        <pc:chgData name="" userId="4e59505f269fc598" providerId="LiveId" clId="{E4FC306B-496C-44AF-8147-882DB003F93E}" dt="2021-02-23T10:51:52.632" v="50" actId="2696"/>
        <pc:sldMkLst>
          <pc:docMk/>
          <pc:sldMk cId="4026631235" sldId="1237"/>
        </pc:sldMkLst>
      </pc:sldChg>
      <pc:sldChg chg="del">
        <pc:chgData name="" userId="4e59505f269fc598" providerId="LiveId" clId="{E4FC306B-496C-44AF-8147-882DB003F93E}" dt="2021-02-23T10:51:52.845" v="51" actId="2696"/>
        <pc:sldMkLst>
          <pc:docMk/>
          <pc:sldMk cId="2167238455" sldId="1238"/>
        </pc:sldMkLst>
      </pc:sldChg>
      <pc:sldChg chg="del">
        <pc:chgData name="" userId="4e59505f269fc598" providerId="LiveId" clId="{E4FC306B-496C-44AF-8147-882DB003F93E}" dt="2021-02-23T10:51:52.997" v="52" actId="2696"/>
        <pc:sldMkLst>
          <pc:docMk/>
          <pc:sldMk cId="797198002" sldId="1239"/>
        </pc:sldMkLst>
      </pc:sldChg>
      <pc:sldChg chg="del">
        <pc:chgData name="" userId="4e59505f269fc598" providerId="LiveId" clId="{E4FC306B-496C-44AF-8147-882DB003F93E}" dt="2021-02-23T10:51:53.016" v="53" actId="2696"/>
        <pc:sldMkLst>
          <pc:docMk/>
          <pc:sldMk cId="2481861867" sldId="1240"/>
        </pc:sldMkLst>
      </pc:sldChg>
      <pc:sldMasterChg chg="setBg modSldLayout">
        <pc:chgData name="" userId="4e59505f269fc598" providerId="LiveId" clId="{E4FC306B-496C-44AF-8147-882DB003F93E}" dt="2020-12-20T12:15:58.746" v="0"/>
        <pc:sldMasterMkLst>
          <pc:docMk/>
          <pc:sldMasterMk cId="3989787823" sldId="2147483648"/>
        </pc:sldMasterMkLst>
        <pc:sldLayoutChg chg="setBg">
          <pc:chgData name="" userId="4e59505f269fc598" providerId="LiveId" clId="{E4FC306B-496C-44AF-8147-882DB003F93E}" dt="2020-12-20T12:15:58.746" v="0"/>
          <pc:sldLayoutMkLst>
            <pc:docMk/>
            <pc:sldMasterMk cId="3989787823" sldId="2147483648"/>
            <pc:sldLayoutMk cId="63937429" sldId="2147483669"/>
          </pc:sldLayoutMkLst>
        </pc:sldLayoutChg>
      </pc:sldMasterChg>
    </pc:docChg>
  </pc:docChgLst>
  <pc:docChgLst>
    <pc:chgData name="Xu Jun" userId="4e59505f269fc598" providerId="Windows Live" clId="Web-{CE490C7D-770F-49D8-BA00-4B9DD38E3E93}"/>
    <pc:docChg chg="modSld">
      <pc:chgData name="Xu Jun" userId="4e59505f269fc598" providerId="Windows Live" clId="Web-{CE490C7D-770F-49D8-BA00-4B9DD38E3E93}" dt="2020-12-14T01:48:44.603" v="5" actId="20577"/>
      <pc:docMkLst>
        <pc:docMk/>
      </pc:docMkLst>
      <pc:sldChg chg="modSp">
        <pc:chgData name="Xu Jun" userId="4e59505f269fc598" providerId="Windows Live" clId="Web-{CE490C7D-770F-49D8-BA00-4B9DD38E3E93}" dt="2020-12-14T01:48:44.603" v="5" actId="20577"/>
        <pc:sldMkLst>
          <pc:docMk/>
          <pc:sldMk cId="67734484" sldId="301"/>
        </pc:sldMkLst>
        <pc:spChg chg="mod">
          <ac:chgData name="Xu Jun" userId="4e59505f269fc598" providerId="Windows Live" clId="Web-{CE490C7D-770F-49D8-BA00-4B9DD38E3E93}" dt="2020-12-14T01:48:44.603" v="5" actId="20577"/>
          <ac:spMkLst>
            <pc:docMk/>
            <pc:sldMk cId="67734484" sldId="301"/>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37FD7A-F41B-4FED-8E35-F78DB9F4D037}" type="datetimeFigureOut">
              <a:rPr lang="zh-CN" altLang="en-US" smtClean="0"/>
              <a:t>2021/3/7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537CBA-0E44-4282-A4F0-C3BCC1A4C2D1}" type="slidenum">
              <a:rPr lang="zh-CN" altLang="en-US" smtClean="0"/>
              <a:t>‹#›</a:t>
            </a:fld>
            <a:endParaRPr lang="zh-CN" altLang="en-US"/>
          </a:p>
        </p:txBody>
      </p:sp>
    </p:spTree>
    <p:extLst>
      <p:ext uri="{BB962C8B-B14F-4D97-AF65-F5344CB8AC3E}">
        <p14:creationId xmlns:p14="http://schemas.microsoft.com/office/powerpoint/2010/main" val="1365836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1</a:t>
            </a:fld>
            <a:endParaRPr lang="en-US" altLang="zh-CN"/>
          </a:p>
        </p:txBody>
      </p:sp>
    </p:spTree>
    <p:extLst>
      <p:ext uri="{BB962C8B-B14F-4D97-AF65-F5344CB8AC3E}">
        <p14:creationId xmlns:p14="http://schemas.microsoft.com/office/powerpoint/2010/main" val="1062202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1261267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12</a:t>
            </a:fld>
            <a:endParaRPr lang="zh-CN" altLang="en-US" dirty="0"/>
          </a:p>
        </p:txBody>
      </p:sp>
    </p:spTree>
    <p:extLst>
      <p:ext uri="{BB962C8B-B14F-4D97-AF65-F5344CB8AC3E}">
        <p14:creationId xmlns:p14="http://schemas.microsoft.com/office/powerpoint/2010/main" val="3361706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28</a:t>
            </a:fld>
            <a:endParaRPr lang="zh-CN" altLang="en-US" dirty="0"/>
          </a:p>
        </p:txBody>
      </p:sp>
    </p:spTree>
    <p:extLst>
      <p:ext uri="{BB962C8B-B14F-4D97-AF65-F5344CB8AC3E}">
        <p14:creationId xmlns:p14="http://schemas.microsoft.com/office/powerpoint/2010/main" val="1289794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2021/3/7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
        <p:nvSpPr>
          <p:cNvPr id="7" name="矩形 6">
            <a:extLst>
              <a:ext uri="{FF2B5EF4-FFF2-40B4-BE49-F238E27FC236}">
                <a16:creationId xmlns:a16="http://schemas.microsoft.com/office/drawing/2014/main" id="{C3CF4CA7-7AAC-4C45-88E6-57EAF6DA16C9}"/>
              </a:ext>
            </a:extLst>
          </p:cNvPr>
          <p:cNvSpPr/>
          <p:nvPr userDrawn="1"/>
        </p:nvSpPr>
        <p:spPr>
          <a:xfrm>
            <a:off x="0" y="4835507"/>
            <a:ext cx="9144000" cy="307777"/>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Tree>
    <p:extLst>
      <p:ext uri="{BB962C8B-B14F-4D97-AF65-F5344CB8AC3E}">
        <p14:creationId xmlns:p14="http://schemas.microsoft.com/office/powerpoint/2010/main" val="815011272"/>
      </p:ext>
    </p:extLst>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2021/3/7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105365753"/>
      </p:ext>
    </p:extLst>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2021/3/7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619847810"/>
      </p:ext>
    </p:extLst>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624114"/>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327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026585"/>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0016377"/>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6B1EA47-AA99-4F55-AEF3-3DA66267A0C2}"/>
              </a:ext>
            </a:extLst>
          </p:cNvPr>
          <p:cNvSpPr/>
          <p:nvPr userDrawn="1"/>
        </p:nvSpPr>
        <p:spPr>
          <a:xfrm>
            <a:off x="0" y="4835507"/>
            <a:ext cx="9144000" cy="307777"/>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pic>
        <p:nvPicPr>
          <p:cNvPr id="4" name="图片 3">
            <a:extLst>
              <a:ext uri="{FF2B5EF4-FFF2-40B4-BE49-F238E27FC236}">
                <a16:creationId xmlns:a16="http://schemas.microsoft.com/office/drawing/2014/main" id="{B9470B42-93C0-4049-B9CB-A8EBAAC780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85054" y="0"/>
            <a:ext cx="1064467" cy="963887"/>
          </a:xfrm>
          <a:prstGeom prst="rect">
            <a:avLst/>
          </a:prstGeom>
        </p:spPr>
      </p:pic>
    </p:spTree>
    <p:extLst>
      <p:ext uri="{BB962C8B-B14F-4D97-AF65-F5344CB8AC3E}">
        <p14:creationId xmlns:p14="http://schemas.microsoft.com/office/powerpoint/2010/main" val="63937429"/>
      </p:ext>
    </p:extLst>
  </p:cSld>
  <p:clrMapOvr>
    <a:masterClrMapping/>
  </p:clrMapOvr>
  <p:transition spd="slow">
    <p:cover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498872"/>
          </a:xfrm>
        </p:spPr>
        <p:txBody>
          <a:bodyPr>
            <a:noAutofit/>
          </a:bodyPr>
          <a:lstStyle>
            <a:lvl1pPr>
              <a:defRPr sz="28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457200" y="819150"/>
            <a:ext cx="8229600" cy="3937000"/>
          </a:xfrm>
        </p:spPr>
        <p:txBody>
          <a:bodyPr>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8734426" y="4482306"/>
            <a:ext cx="409574" cy="273844"/>
          </a:xfrm>
        </p:spPr>
        <p:txBody>
          <a:bodyPr/>
          <a:lstStyle/>
          <a:p>
            <a:fld id="{E1BEBC7A-FD02-486B-81B5-A845787C689C}" type="slidenum">
              <a:rPr lang="zh-CN" altLang="en-US" smtClean="0"/>
              <a:t>‹#›</a:t>
            </a:fld>
            <a:endParaRPr lang="zh-CN" altLang="en-US"/>
          </a:p>
        </p:txBody>
      </p:sp>
      <p:sp>
        <p:nvSpPr>
          <p:cNvPr id="7" name="椭圆 6">
            <a:extLst>
              <a:ext uri="{FF2B5EF4-FFF2-40B4-BE49-F238E27FC236}">
                <a16:creationId xmlns:a16="http://schemas.microsoft.com/office/drawing/2014/main" id="{0EDCEBCB-EE73-45D6-92CE-B2AE1D434CFB}"/>
              </a:ext>
            </a:extLst>
          </p:cNvPr>
          <p:cNvSpPr/>
          <p:nvPr userDrawn="1"/>
        </p:nvSpPr>
        <p:spPr>
          <a:xfrm>
            <a:off x="646880" y="26899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067744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3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21E9E4D-0BE1-4AAA-A57B-DA425863F4AF}" type="datetimeFigureOut">
              <a:rPr lang="zh-CN" altLang="en-US" smtClean="0"/>
              <a:t>2021/3/7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172218166"/>
      </p:ext>
    </p:extLst>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2021/3/7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051850969"/>
      </p:ext>
    </p:extLst>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21E9E4D-0BE1-4AAA-A57B-DA425863F4AF}" type="datetimeFigureOut">
              <a:rPr lang="zh-CN" altLang="en-US" smtClean="0"/>
              <a:t>2021/3/7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1134861265"/>
      </p:ext>
    </p:extLst>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1E9E4D-0BE1-4AAA-A57B-DA425863F4AF}" type="datetimeFigureOut">
              <a:rPr lang="zh-CN" altLang="en-US" smtClean="0"/>
              <a:t>2021/3/7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2101343882"/>
      </p:ext>
    </p:extLst>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1E9E4D-0BE1-4AAA-A57B-DA425863F4AF}" type="datetimeFigureOut">
              <a:rPr lang="zh-CN" altLang="en-US" smtClean="0"/>
              <a:t>2021/3/7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4293712181"/>
      </p:ext>
    </p:extLst>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2021/3/7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217382833"/>
      </p:ext>
    </p:extLst>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1E9E4D-0BE1-4AAA-A57B-DA425863F4AF}" type="datetimeFigureOut">
              <a:rPr lang="zh-CN" altLang="en-US" smtClean="0"/>
              <a:t>2021/3/7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EBC7A-FD02-486B-81B5-A845787C689C}" type="slidenum">
              <a:rPr lang="zh-CN" altLang="en-US" smtClean="0"/>
              <a:t>‹#›</a:t>
            </a:fld>
            <a:endParaRPr lang="zh-CN" altLang="en-US"/>
          </a:p>
        </p:txBody>
      </p:sp>
    </p:spTree>
    <p:extLst>
      <p:ext uri="{BB962C8B-B14F-4D97-AF65-F5344CB8AC3E}">
        <p14:creationId xmlns:p14="http://schemas.microsoft.com/office/powerpoint/2010/main" val="3634744713"/>
      </p:ext>
    </p:extLst>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1E9E4D-0BE1-4AAA-A57B-DA425863F4AF}" type="datetimeFigureOut">
              <a:rPr lang="zh-CN" altLang="en-US" smtClean="0"/>
              <a:t>2021/3/7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1BEBC7A-FD02-486B-81B5-A845787C689C}" type="slidenum">
              <a:rPr lang="zh-CN" altLang="en-US" smtClean="0"/>
              <a:t>‹#›</a:t>
            </a:fld>
            <a:endParaRPr lang="zh-CN" altLang="en-US"/>
          </a:p>
        </p:txBody>
      </p:sp>
      <p:pic>
        <p:nvPicPr>
          <p:cNvPr id="7" name="图片 6">
            <a:extLst>
              <a:ext uri="{FF2B5EF4-FFF2-40B4-BE49-F238E27FC236}">
                <a16:creationId xmlns:a16="http://schemas.microsoft.com/office/drawing/2014/main" id="{341F63DC-E866-4077-8215-C471E38E7305}"/>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085054" y="0"/>
            <a:ext cx="1064467" cy="963887"/>
          </a:xfrm>
          <a:prstGeom prst="rect">
            <a:avLst/>
          </a:prstGeom>
        </p:spPr>
      </p:pic>
      <p:sp>
        <p:nvSpPr>
          <p:cNvPr id="8" name="矩形 7">
            <a:extLst>
              <a:ext uri="{FF2B5EF4-FFF2-40B4-BE49-F238E27FC236}">
                <a16:creationId xmlns:a16="http://schemas.microsoft.com/office/drawing/2014/main" id="{3FFCFCD4-6DCF-4A23-AD20-AF62BB293DA8}"/>
              </a:ext>
            </a:extLst>
          </p:cNvPr>
          <p:cNvSpPr/>
          <p:nvPr userDrawn="1"/>
        </p:nvSpPr>
        <p:spPr>
          <a:xfrm>
            <a:off x="0" y="4835507"/>
            <a:ext cx="9144000" cy="307777"/>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Tree>
    <p:extLst>
      <p:ext uri="{BB962C8B-B14F-4D97-AF65-F5344CB8AC3E}">
        <p14:creationId xmlns:p14="http://schemas.microsoft.com/office/powerpoint/2010/main" val="3989787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9" r:id="rId15"/>
  </p:sldLayoutIdLst>
  <p:transition spd="slow">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5.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7.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image" Target="../media/image22.tmp"/><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image" Target="../media/image21.tmp"/><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7.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4.tmp"/><Relationship Id="rId1" Type="http://schemas.openxmlformats.org/officeDocument/2006/relationships/slideLayout" Target="../slideLayouts/slideLayout2.xml"/><Relationship Id="rId4" Type="http://schemas.openxmlformats.org/officeDocument/2006/relationships/image" Target="../media/image25.tmp"/></Relationships>
</file>

<file path=ppt/slides/_rels/slide1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slideLayout" Target="../slideLayouts/slideLayout7.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19" Type="http://schemas.openxmlformats.org/officeDocument/2006/relationships/image" Target="../media/image22.tmp"/><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1.e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2.xml"/><Relationship Id="rId4" Type="http://schemas.openxmlformats.org/officeDocument/2006/relationships/image" Target="../media/image37.tmp"/></Relationships>
</file>

<file path=ppt/slides/_rels/slide27.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image" Target="../media/image40.tmp"/><Relationship Id="rId1" Type="http://schemas.openxmlformats.org/officeDocument/2006/relationships/slideLayout" Target="../slideLayouts/slideLayout2.xml"/><Relationship Id="rId4" Type="http://schemas.openxmlformats.org/officeDocument/2006/relationships/image" Target="../media/image42.tmp"/></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tmp"/><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image" Target="../media/image53.jpeg"/><Relationship Id="rId1" Type="http://schemas.openxmlformats.org/officeDocument/2006/relationships/slideLayout" Target="../slideLayouts/slideLayout2.xml"/><Relationship Id="rId5" Type="http://schemas.openxmlformats.org/officeDocument/2006/relationships/image" Target="../media/image56.tmp"/><Relationship Id="rId4" Type="http://schemas.openxmlformats.org/officeDocument/2006/relationships/image" Target="../media/image55.jpeg"/></Relationships>
</file>

<file path=ppt/slides/_rels/slide57.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0.tmp"/><Relationship Id="rId2" Type="http://schemas.openxmlformats.org/officeDocument/2006/relationships/image" Target="../media/image59.tmp"/><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1.tmp"/><Relationship Id="rId2" Type="http://schemas.openxmlformats.org/officeDocument/2006/relationships/image" Target="../media/image58.emf"/><Relationship Id="rId1" Type="http://schemas.openxmlformats.org/officeDocument/2006/relationships/slideLayout" Target="../slideLayouts/slideLayout2.xml"/><Relationship Id="rId4" Type="http://schemas.openxmlformats.org/officeDocument/2006/relationships/image" Target="../media/image62.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2059145"/>
            <a:ext cx="9144000" cy="854123"/>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pic>
        <p:nvPicPr>
          <p:cNvPr id="103" name="Picture 2" descr="C:\Users\Administrator\Desktop\微立体创业计划\001.pn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2825941" y="158700"/>
            <a:ext cx="1967244" cy="196697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4" name="Picture 3" descr="C:\Users\Administrator\Desktop\微立体创业计划\00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91057" y="27073"/>
            <a:ext cx="2230535" cy="223023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23" name="圆角矩形 22"/>
          <p:cNvSpPr/>
          <p:nvPr/>
        </p:nvSpPr>
        <p:spPr>
          <a:xfrm>
            <a:off x="2349113" y="3309842"/>
            <a:ext cx="3919063" cy="409134"/>
          </a:xfrm>
          <a:prstGeom prst="roundRect">
            <a:avLst/>
          </a:prstGeom>
          <a:solidFill>
            <a:schemeClr val="tx1">
              <a:lumMod val="50000"/>
              <a:lumOff val="5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r>
              <a:rPr lang="zh-CN" altLang="en-US" b="1" dirty="0">
                <a:latin typeface="微软雅黑" panose="020B0503020204020204" pitchFamily="34" charset="-122"/>
                <a:ea typeface="微软雅黑" panose="020B0503020204020204" pitchFamily="34" charset="-122"/>
              </a:rPr>
              <a:t>工智能与</a:t>
            </a:r>
            <a:r>
              <a:rPr lang="en-US" altLang="zh-CN" b="1" dirty="0">
                <a:latin typeface="微软雅黑" panose="020B0503020204020204" pitchFamily="34" charset="-122"/>
                <a:ea typeface="微软雅黑" panose="020B0503020204020204" pitchFamily="34" charset="-122"/>
              </a:rPr>
              <a:t>Python</a:t>
            </a:r>
            <a:r>
              <a:rPr lang="zh-CN" altLang="en-US" b="1" dirty="0">
                <a:latin typeface="微软雅黑" panose="020B0503020204020204" pitchFamily="34" charset="-122"/>
                <a:ea typeface="微软雅黑" panose="020B0503020204020204" pitchFamily="34" charset="-122"/>
              </a:rPr>
              <a:t>程序设计 教研组</a:t>
            </a:r>
          </a:p>
        </p:txBody>
      </p:sp>
      <p:grpSp>
        <p:nvGrpSpPr>
          <p:cNvPr id="25" name="Group 91"/>
          <p:cNvGrpSpPr>
            <a:grpSpLocks/>
          </p:cNvGrpSpPr>
          <p:nvPr/>
        </p:nvGrpSpPr>
        <p:grpSpPr bwMode="auto">
          <a:xfrm>
            <a:off x="1822357" y="3309841"/>
            <a:ext cx="390552" cy="616758"/>
            <a:chOff x="936" y="1480"/>
            <a:chExt cx="1589" cy="2510"/>
          </a:xfrm>
        </p:grpSpPr>
        <p:grpSp>
          <p:nvGrpSpPr>
            <p:cNvPr id="26" name="组合 33"/>
            <p:cNvGrpSpPr>
              <a:grpSpLocks/>
            </p:cNvGrpSpPr>
            <p:nvPr/>
          </p:nvGrpSpPr>
          <p:grpSpPr bwMode="auto">
            <a:xfrm>
              <a:off x="985" y="1583"/>
              <a:ext cx="1441" cy="2407"/>
              <a:chOff x="1754168" y="3653262"/>
              <a:chExt cx="1857599" cy="3107815"/>
            </a:xfrm>
          </p:grpSpPr>
          <p:sp>
            <p:nvSpPr>
              <p:cNvPr id="31" name="椭圆 30"/>
              <p:cNvSpPr/>
              <p:nvPr/>
            </p:nvSpPr>
            <p:spPr>
              <a:xfrm>
                <a:off x="1754168" y="3653262"/>
                <a:ext cx="1857599" cy="1857597"/>
              </a:xfrm>
              <a:prstGeom prst="ellipse">
                <a:avLst/>
              </a:prstGeom>
              <a:solidFill>
                <a:schemeClr val="tx1">
                  <a:lumMod val="50000"/>
                  <a:lumOff val="50000"/>
                </a:schemeClr>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00" dirty="0">
                  <a:latin typeface="+mj-lt"/>
                  <a:ea typeface="方正超粗黑简体" panose="03000509000000000000" pitchFamily="65" charset="-122"/>
                </a:endParaRPr>
              </a:p>
            </p:txBody>
          </p:sp>
          <p:sp>
            <p:nvSpPr>
              <p:cNvPr id="32" name="椭圆 31"/>
              <p:cNvSpPr/>
              <p:nvPr/>
            </p:nvSpPr>
            <p:spPr>
              <a:xfrm>
                <a:off x="1911556" y="3810650"/>
                <a:ext cx="1542822" cy="1542820"/>
              </a:xfrm>
              <a:prstGeom prst="ellipse">
                <a:avLst/>
              </a:prstGeom>
              <a:solidFill>
                <a:srgbClr val="C20100"/>
              </a:solidFill>
              <a:ln w="28575">
                <a:gradFill flip="none" rotWithShape="1">
                  <a:gsLst>
                    <a:gs pos="100000">
                      <a:srgbClr val="FFFFFF"/>
                    </a:gs>
                    <a:gs pos="0">
                      <a:srgbClr val="CECED0"/>
                    </a:gs>
                  </a:gsLst>
                  <a:lin ang="13500000" scaled="1"/>
                  <a:tileRect/>
                </a:gradFill>
              </a:ln>
              <a:effectLst>
                <a:outerShdw blurRad="190500" dist="889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椭圆 32"/>
              <p:cNvSpPr/>
              <p:nvPr/>
            </p:nvSpPr>
            <p:spPr>
              <a:xfrm>
                <a:off x="1890879" y="3789973"/>
                <a:ext cx="1584176" cy="1584174"/>
              </a:xfrm>
              <a:prstGeom prst="ellipse">
                <a:avLst/>
              </a:prstGeom>
              <a:solidFill>
                <a:srgbClr val="1A3F6C"/>
              </a:solidFill>
              <a:ln>
                <a:noFill/>
              </a:ln>
              <a:effectLst>
                <a:innerShdw blurRad="88900" dist="635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sz="3000" dirty="0">
                  <a:solidFill>
                    <a:srgbClr val="0087CF"/>
                  </a:solidFill>
                  <a:latin typeface="+mj-lt"/>
                  <a:ea typeface="方正超粗黑简体" panose="03000509000000000000" pitchFamily="65" charset="-122"/>
                </a:endParaRPr>
              </a:p>
            </p:txBody>
          </p:sp>
          <p:sp>
            <p:nvSpPr>
              <p:cNvPr id="34" name="矩形 33"/>
              <p:cNvSpPr/>
              <p:nvPr/>
            </p:nvSpPr>
            <p:spPr>
              <a:xfrm>
                <a:off x="2196990" y="4093185"/>
                <a:ext cx="968886" cy="2667892"/>
              </a:xfrm>
              <a:prstGeom prst="rect">
                <a:avLst/>
              </a:prstGeom>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fontAlgn="base">
                  <a:spcBef>
                    <a:spcPct val="0"/>
                  </a:spcBef>
                  <a:spcAft>
                    <a:spcPct val="0"/>
                  </a:spcAft>
                  <a:defRPr>
                    <a:solidFill>
                      <a:schemeClr val="tx1"/>
                    </a:solidFill>
                    <a:latin typeface="Arial" charset="0"/>
                    <a:ea typeface="宋体" pitchFamily="2" charset="-122"/>
                  </a:defRPr>
                </a:lvl6pPr>
                <a:lvl7pPr marL="2971800" indent="-228600" fontAlgn="base">
                  <a:spcBef>
                    <a:spcPct val="0"/>
                  </a:spcBef>
                  <a:spcAft>
                    <a:spcPct val="0"/>
                  </a:spcAft>
                  <a:defRPr>
                    <a:solidFill>
                      <a:schemeClr val="tx1"/>
                    </a:solidFill>
                    <a:latin typeface="Arial" charset="0"/>
                    <a:ea typeface="宋体" pitchFamily="2" charset="-122"/>
                  </a:defRPr>
                </a:lvl7pPr>
                <a:lvl8pPr marL="3429000" indent="-228600" fontAlgn="base">
                  <a:spcBef>
                    <a:spcPct val="0"/>
                  </a:spcBef>
                  <a:spcAft>
                    <a:spcPct val="0"/>
                  </a:spcAft>
                  <a:defRPr>
                    <a:solidFill>
                      <a:schemeClr val="tx1"/>
                    </a:solidFill>
                    <a:latin typeface="Arial" charset="0"/>
                    <a:ea typeface="宋体" pitchFamily="2" charset="-122"/>
                  </a:defRPr>
                </a:lvl8pPr>
                <a:lvl9pPr marL="3886200" indent="-228600" fontAlgn="base">
                  <a:spcBef>
                    <a:spcPct val="0"/>
                  </a:spcBef>
                  <a:spcAft>
                    <a:spcPct val="0"/>
                  </a:spcAft>
                  <a:defRPr>
                    <a:solidFill>
                      <a:schemeClr val="tx1"/>
                    </a:solidFill>
                    <a:latin typeface="Arial" charset="0"/>
                    <a:ea typeface="宋体" pitchFamily="2" charset="-122"/>
                  </a:defRPr>
                </a:lvl9pPr>
              </a:lstStyle>
              <a:p>
                <a:pPr algn="ctr"/>
                <a:endParaRPr lang="zh-CN" altLang="zh-CN" sz="2700" b="1">
                  <a:solidFill>
                    <a:srgbClr val="CA0098"/>
                  </a:solidFill>
                  <a:latin typeface="微软雅黑" pitchFamily="34" charset="-122"/>
                  <a:ea typeface="微软雅黑" pitchFamily="34" charset="-122"/>
                </a:endParaRPr>
              </a:p>
            </p:txBody>
          </p:sp>
        </p:grpSp>
        <p:grpSp>
          <p:nvGrpSpPr>
            <p:cNvPr id="27" name="组合 4"/>
            <p:cNvGrpSpPr>
              <a:grpSpLocks/>
            </p:cNvGrpSpPr>
            <p:nvPr/>
          </p:nvGrpSpPr>
          <p:grpSpPr bwMode="auto">
            <a:xfrm>
              <a:off x="936" y="1480"/>
              <a:ext cx="1589" cy="1588"/>
              <a:chOff x="3733576" y="3930057"/>
              <a:chExt cx="1801556" cy="1800152"/>
            </a:xfrm>
          </p:grpSpPr>
          <p:sp>
            <p:nvSpPr>
              <p:cNvPr id="28" name="椭圆 27"/>
              <p:cNvSpPr/>
              <p:nvPr/>
            </p:nvSpPr>
            <p:spPr>
              <a:xfrm>
                <a:off x="4003576" y="4200057"/>
                <a:ext cx="1260000" cy="1260000"/>
              </a:xfrm>
              <a:prstGeom prst="ellipse">
                <a:avLst/>
              </a:prstGeom>
              <a:noFill/>
              <a:ln>
                <a:gradFill flip="none" rotWithShape="1">
                  <a:gsLst>
                    <a:gs pos="100000">
                      <a:schemeClr val="bg1"/>
                    </a:gs>
                    <a:gs pos="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9" name="任意多边形 6"/>
              <p:cNvSpPr/>
              <p:nvPr/>
            </p:nvSpPr>
            <p:spPr>
              <a:xfrm>
                <a:off x="3734710" y="3930057"/>
                <a:ext cx="1800422" cy="1800152"/>
              </a:xfrm>
              <a:custGeom>
                <a:avLst/>
                <a:gdLst>
                  <a:gd name="connsiteX0" fmla="*/ 900000 w 1800000"/>
                  <a:gd name="connsiteY0" fmla="*/ 0 h 1800000"/>
                  <a:gd name="connsiteX1" fmla="*/ 1800000 w 1800000"/>
                  <a:gd name="connsiteY1" fmla="*/ 900000 h 1800000"/>
                  <a:gd name="connsiteX2" fmla="*/ 900000 w 1800000"/>
                  <a:gd name="connsiteY2" fmla="*/ 1800000 h 1800000"/>
                  <a:gd name="connsiteX3" fmla="*/ 0 w 1800000"/>
                  <a:gd name="connsiteY3" fmla="*/ 900000 h 1800000"/>
                  <a:gd name="connsiteX4" fmla="*/ 900000 w 1800000"/>
                  <a:gd name="connsiteY4" fmla="*/ 0 h 1800000"/>
                  <a:gd name="connsiteX5" fmla="*/ 900000 w 1800000"/>
                  <a:gd name="connsiteY5" fmla="*/ 270000 h 1800000"/>
                  <a:gd name="connsiteX6" fmla="*/ 270000 w 1800000"/>
                  <a:gd name="connsiteY6" fmla="*/ 900000 h 1800000"/>
                  <a:gd name="connsiteX7" fmla="*/ 900000 w 1800000"/>
                  <a:gd name="connsiteY7" fmla="*/ 1530000 h 1800000"/>
                  <a:gd name="connsiteX8" fmla="*/ 1530000 w 1800000"/>
                  <a:gd name="connsiteY8" fmla="*/ 900000 h 1800000"/>
                  <a:gd name="connsiteX9" fmla="*/ 900000 w 1800000"/>
                  <a:gd name="connsiteY9" fmla="*/ 27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900000" y="0"/>
                    </a:moveTo>
                    <a:cubicBezTo>
                      <a:pt x="1397056" y="0"/>
                      <a:pt x="1800000" y="402944"/>
                      <a:pt x="1800000" y="900000"/>
                    </a:cubicBezTo>
                    <a:cubicBezTo>
                      <a:pt x="1800000" y="1397056"/>
                      <a:pt x="1397056" y="1800000"/>
                      <a:pt x="900000" y="1800000"/>
                    </a:cubicBezTo>
                    <a:cubicBezTo>
                      <a:pt x="402944" y="1800000"/>
                      <a:pt x="0" y="1397056"/>
                      <a:pt x="0" y="900000"/>
                    </a:cubicBezTo>
                    <a:cubicBezTo>
                      <a:pt x="0" y="402944"/>
                      <a:pt x="402944" y="0"/>
                      <a:pt x="900000" y="0"/>
                    </a:cubicBezTo>
                    <a:close/>
                    <a:moveTo>
                      <a:pt x="900000" y="270000"/>
                    </a:moveTo>
                    <a:cubicBezTo>
                      <a:pt x="552061" y="270000"/>
                      <a:pt x="270000" y="552061"/>
                      <a:pt x="270000" y="900000"/>
                    </a:cubicBezTo>
                    <a:cubicBezTo>
                      <a:pt x="270000" y="1247939"/>
                      <a:pt x="552061" y="1530000"/>
                      <a:pt x="900000" y="1530000"/>
                    </a:cubicBezTo>
                    <a:cubicBezTo>
                      <a:pt x="1247939" y="1530000"/>
                      <a:pt x="1530000" y="1247939"/>
                      <a:pt x="1530000" y="900000"/>
                    </a:cubicBezTo>
                    <a:cubicBezTo>
                      <a:pt x="1530000" y="552061"/>
                      <a:pt x="1247939" y="270000"/>
                      <a:pt x="900000" y="270000"/>
                    </a:cubicBezTo>
                    <a:close/>
                  </a:path>
                </a:pathLst>
              </a:custGeom>
              <a:gradFill>
                <a:gsLst>
                  <a:gs pos="0">
                    <a:srgbClr val="F0F0F0"/>
                  </a:gs>
                  <a:gs pos="100000">
                    <a:srgbClr val="DBDBDB"/>
                  </a:gs>
                </a:gsLst>
                <a:lin ang="2700000" scaled="1"/>
              </a:gradFill>
              <a:ln>
                <a:noFill/>
              </a:ln>
              <a:effectLst>
                <a:outerShdw blurRad="889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 name="椭圆 7"/>
              <p:cNvSpPr/>
              <p:nvPr/>
            </p:nvSpPr>
            <p:spPr>
              <a:xfrm>
                <a:off x="3733576" y="3930057"/>
                <a:ext cx="1800000" cy="1800000"/>
              </a:xfrm>
              <a:prstGeom prst="ellipse">
                <a:avLst/>
              </a:prstGeom>
              <a:noFill/>
              <a:ln>
                <a:gradFill flip="none" rotWithShape="1">
                  <a:gsLst>
                    <a:gs pos="0">
                      <a:schemeClr val="bg1"/>
                    </a:gs>
                    <a:gs pos="100000">
                      <a:schemeClr val="bg1">
                        <a:lumMod val="7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grpSp>
      </p:grpSp>
      <p:sp>
        <p:nvSpPr>
          <p:cNvPr id="2" name="TextBox 1"/>
          <p:cNvSpPr txBox="1"/>
          <p:nvPr/>
        </p:nvSpPr>
        <p:spPr>
          <a:xfrm>
            <a:off x="122153" y="2169137"/>
            <a:ext cx="8945065" cy="523192"/>
          </a:xfrm>
          <a:prstGeom prst="rect">
            <a:avLst/>
          </a:prstGeom>
          <a:noFill/>
        </p:spPr>
        <p:txBody>
          <a:bodyPr wrap="square" lIns="91413" tIns="45706" rIns="91413" bIns="45706" rtlCol="0" anchor="t">
            <a:spAutoFit/>
          </a:bodyPr>
          <a:lstStyle/>
          <a:p>
            <a:pPr algn="ctr"/>
            <a:r>
              <a:rPr lang="en-US" sz="2800" b="1" dirty="0">
                <a:solidFill>
                  <a:schemeClr val="bg1"/>
                </a:solidFill>
                <a:latin typeface="Microsoft YaHei"/>
                <a:ea typeface="+mn-lt"/>
              </a:rPr>
              <a:t>《</a:t>
            </a:r>
            <a:r>
              <a:rPr lang="zh-CN" sz="2800" b="1" dirty="0">
                <a:solidFill>
                  <a:schemeClr val="bg1"/>
                </a:solidFill>
                <a:latin typeface="Microsoft YaHei"/>
                <a:ea typeface="Microsoft YaHei"/>
              </a:rPr>
              <a:t>工智能与</a:t>
            </a:r>
            <a:r>
              <a:rPr lang="en-US" sz="2800" b="1" dirty="0">
                <a:solidFill>
                  <a:schemeClr val="bg1"/>
                </a:solidFill>
                <a:latin typeface="Microsoft YaHei"/>
                <a:ea typeface="+mn-lt"/>
              </a:rPr>
              <a:t>Python</a:t>
            </a:r>
            <a:r>
              <a:rPr lang="zh-CN" sz="2800" b="1" dirty="0">
                <a:solidFill>
                  <a:schemeClr val="bg1"/>
                </a:solidFill>
                <a:latin typeface="Microsoft YaHei"/>
                <a:ea typeface="Microsoft YaHei"/>
              </a:rPr>
              <a:t>程序设计</a:t>
            </a:r>
            <a:r>
              <a:rPr lang="en-US" sz="2800" b="1" dirty="0">
                <a:solidFill>
                  <a:schemeClr val="bg1"/>
                </a:solidFill>
                <a:latin typeface="Microsoft YaHei"/>
                <a:ea typeface="+mn-lt"/>
              </a:rPr>
              <a:t>》——</a:t>
            </a:r>
            <a:r>
              <a:rPr lang="zh-CN" altLang="en-US" sz="2800" b="1" dirty="0">
                <a:solidFill>
                  <a:schemeClr val="bg1"/>
                </a:solidFill>
                <a:latin typeface="微软雅黑"/>
                <a:ea typeface="微软雅黑"/>
              </a:rPr>
              <a:t>程序的控制结构</a:t>
            </a:r>
          </a:p>
        </p:txBody>
      </p:sp>
    </p:spTree>
    <p:extLst>
      <p:ext uri="{BB962C8B-B14F-4D97-AF65-F5344CB8AC3E}">
        <p14:creationId xmlns:p14="http://schemas.microsoft.com/office/powerpoint/2010/main" val="677344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p:cTn id="7" dur="500" fill="hold"/>
                                        <p:tgtEl>
                                          <p:spTgt spid="103"/>
                                        </p:tgtEl>
                                        <p:attrNameLst>
                                          <p:attrName>ppt_w</p:attrName>
                                        </p:attrNameLst>
                                      </p:cBhvr>
                                      <p:tavLst>
                                        <p:tav tm="0">
                                          <p:val>
                                            <p:fltVal val="0"/>
                                          </p:val>
                                        </p:tav>
                                        <p:tav tm="100000">
                                          <p:val>
                                            <p:strVal val="#ppt_w"/>
                                          </p:val>
                                        </p:tav>
                                      </p:tavLst>
                                    </p:anim>
                                    <p:anim calcmode="lin" valueType="num">
                                      <p:cBhvr>
                                        <p:cTn id="8" dur="500" fill="hold"/>
                                        <p:tgtEl>
                                          <p:spTgt spid="103"/>
                                        </p:tgtEl>
                                        <p:attrNameLst>
                                          <p:attrName>ppt_h</p:attrName>
                                        </p:attrNameLst>
                                      </p:cBhvr>
                                      <p:tavLst>
                                        <p:tav tm="0">
                                          <p:val>
                                            <p:fltVal val="0"/>
                                          </p:val>
                                        </p:tav>
                                        <p:tav tm="100000">
                                          <p:val>
                                            <p:strVal val="#ppt_h"/>
                                          </p:val>
                                        </p:tav>
                                      </p:tavLst>
                                    </p:anim>
                                    <p:animEffect transition="in" filter="fade">
                                      <p:cBhvr>
                                        <p:cTn id="9" dur="500"/>
                                        <p:tgtEl>
                                          <p:spTgt spid="103"/>
                                        </p:tgtEl>
                                      </p:cBhvr>
                                    </p:animEffect>
                                  </p:childTnLst>
                                </p:cTn>
                              </p:par>
                              <p:par>
                                <p:cTn id="10" presetID="42" presetClass="entr" presetSubtype="0" fill="hold" nodeType="with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fade">
                                      <p:cBhvr>
                                        <p:cTn id="12" dur="500"/>
                                        <p:tgtEl>
                                          <p:spTgt spid="104"/>
                                        </p:tgtEl>
                                      </p:cBhvr>
                                    </p:animEffect>
                                    <p:anim calcmode="lin" valueType="num">
                                      <p:cBhvr>
                                        <p:cTn id="13" dur="500" fill="hold"/>
                                        <p:tgtEl>
                                          <p:spTgt spid="104"/>
                                        </p:tgtEl>
                                        <p:attrNameLst>
                                          <p:attrName>ppt_x</p:attrName>
                                        </p:attrNameLst>
                                      </p:cBhvr>
                                      <p:tavLst>
                                        <p:tav tm="0">
                                          <p:val>
                                            <p:strVal val="#ppt_x"/>
                                          </p:val>
                                        </p:tav>
                                        <p:tav tm="100000">
                                          <p:val>
                                            <p:strVal val="#ppt_x"/>
                                          </p:val>
                                        </p:tav>
                                      </p:tavLst>
                                    </p:anim>
                                    <p:anim calcmode="lin" valueType="num">
                                      <p:cBhvr>
                                        <p:cTn id="14" dur="500" fill="hold"/>
                                        <p:tgtEl>
                                          <p:spTgt spid="104"/>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2" presetClass="entr" presetSubtype="8"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2400"/>
                                        <p:tgtEl>
                                          <p:spTgt spid="4"/>
                                        </p:tgtEl>
                                        <p:attrNameLst>
                                          <p:attrName>ppt_x</p:attrName>
                                        </p:attrNameLst>
                                      </p:cBhvr>
                                      <p:tavLst>
                                        <p:tav tm="0">
                                          <p:val>
                                            <p:strVal val="#ppt_x-#ppt_w*1.125000"/>
                                          </p:val>
                                        </p:tav>
                                        <p:tav tm="100000">
                                          <p:val>
                                            <p:strVal val="#ppt_x"/>
                                          </p:val>
                                        </p:tav>
                                      </p:tavLst>
                                    </p:anim>
                                    <p:animEffect transition="in" filter="wipe(right)">
                                      <p:cBhvr>
                                        <p:cTn id="19" dur="2400"/>
                                        <p:tgtEl>
                                          <p:spTgt spid="4"/>
                                        </p:tgtEl>
                                      </p:cBhvr>
                                    </p:animEffect>
                                  </p:childTnLst>
                                </p:cTn>
                              </p:par>
                              <p:par>
                                <p:cTn id="20" presetID="2" presetClass="entr" presetSubtype="2" fill="hold" grpId="0" nodeType="withEffect">
                                  <p:stCondLst>
                                    <p:cond delay="1700"/>
                                  </p:stCondLst>
                                  <p:iterate type="lt">
                                    <p:tmPct val="23333"/>
                                  </p:iterate>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1+#ppt_w/2"/>
                                          </p:val>
                                        </p:tav>
                                        <p:tav tm="100000">
                                          <p:val>
                                            <p:strVal val="#ppt_x"/>
                                          </p:val>
                                        </p:tav>
                                      </p:tavLst>
                                    </p:anim>
                                    <p:anim calcmode="lin" valueType="num">
                                      <p:cBhvr additive="base">
                                        <p:cTn id="23" dur="500" fill="hold"/>
                                        <p:tgtEl>
                                          <p:spTgt spid="2"/>
                                        </p:tgtEl>
                                        <p:attrNameLst>
                                          <p:attrName>ppt_y</p:attrName>
                                        </p:attrNameLst>
                                      </p:cBhvr>
                                      <p:tavLst>
                                        <p:tav tm="0">
                                          <p:val>
                                            <p:strVal val="#ppt_y"/>
                                          </p:val>
                                        </p:tav>
                                        <p:tav tm="100000">
                                          <p:val>
                                            <p:strVal val="#ppt_y"/>
                                          </p:val>
                                        </p:tav>
                                      </p:tavLst>
                                    </p:anim>
                                  </p:childTnLst>
                                </p:cTn>
                              </p:par>
                            </p:childTnLst>
                          </p:cTn>
                        </p:par>
                        <p:par>
                          <p:cTn id="24" fill="hold">
                            <p:stCondLst>
                              <p:cond delay="550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6500"/>
                            </p:stCondLst>
                            <p:childTnLst>
                              <p:par>
                                <p:cTn id="33" presetID="42" presetClass="path" presetSubtype="0" accel="50000" decel="50000" fill="hold" nodeType="afterEffect">
                                  <p:stCondLst>
                                    <p:cond delay="0"/>
                                  </p:stCondLst>
                                  <p:childTnLst>
                                    <p:animMotion origin="layout" path="M -1.38889E-6 -6.17284E-7 L 0.42031 0.00093 " pathEditMode="relative" rAng="0" ptsTypes="AA">
                                      <p:cBhvr>
                                        <p:cTn id="34" dur="2000" fill="hold"/>
                                        <p:tgtEl>
                                          <p:spTgt spid="25"/>
                                        </p:tgtEl>
                                        <p:attrNameLst>
                                          <p:attrName>ppt_x</p:attrName>
                                          <p:attrName>ppt_y</p:attrName>
                                        </p:attrNameLst>
                                      </p:cBhvr>
                                      <p:rCtr x="21007" y="31"/>
                                    </p:animMotion>
                                  </p:childTnLst>
                                </p:cTn>
                              </p:par>
                            </p:childTnLst>
                          </p:cTn>
                        </p:par>
                        <p:par>
                          <p:cTn id="35" fill="hold">
                            <p:stCondLst>
                              <p:cond delay="8500"/>
                            </p:stCondLst>
                            <p:childTnLst>
                              <p:par>
                                <p:cTn id="36" presetID="10" presetClass="exit" presetSubtype="0" fill="hold" nodeType="afterEffect">
                                  <p:stCondLst>
                                    <p:cond delay="0"/>
                                  </p:stCondLst>
                                  <p:childTnLst>
                                    <p:animEffect transition="out" filter="fade">
                                      <p:cBhvr>
                                        <p:cTn id="37" dur="500"/>
                                        <p:tgtEl>
                                          <p:spTgt spid="25"/>
                                        </p:tgtEl>
                                      </p:cBhvr>
                                    </p:animEffect>
                                    <p:set>
                                      <p:cBhvr>
                                        <p:cTn id="38"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3" grpId="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AF684-E9EC-434A-8F3A-775CCB3E6627}"/>
              </a:ext>
            </a:extLst>
          </p:cNvPr>
          <p:cNvSpPr>
            <a:spLocks noGrp="1"/>
          </p:cNvSpPr>
          <p:nvPr>
            <p:ph type="title"/>
          </p:nvPr>
        </p:nvSpPr>
        <p:spPr/>
        <p:txBody>
          <a:bodyPr/>
          <a:lstStyle/>
          <a:p>
            <a:r>
              <a:rPr lang="zh-CN" altLang="en-US" dirty="0"/>
              <a:t>分支结构示例：实数绝对值计算</a:t>
            </a:r>
          </a:p>
        </p:txBody>
      </p:sp>
      <p:sp>
        <p:nvSpPr>
          <p:cNvPr id="3" name="内容占位符 2">
            <a:extLst>
              <a:ext uri="{FF2B5EF4-FFF2-40B4-BE49-F238E27FC236}">
                <a16:creationId xmlns:a16="http://schemas.microsoft.com/office/drawing/2014/main" id="{74D4C701-D12B-40EF-B9F2-C15922B570FF}"/>
              </a:ext>
            </a:extLst>
          </p:cNvPr>
          <p:cNvSpPr>
            <a:spLocks noGrp="1"/>
          </p:cNvSpPr>
          <p:nvPr>
            <p:ph idx="1"/>
          </p:nvPr>
        </p:nvSpPr>
        <p:spPr/>
        <p:txBody>
          <a:bodyPr/>
          <a:lstStyle/>
          <a:p>
            <a:r>
              <a:rPr lang="zh-CN" altLang="en-US" dirty="0"/>
              <a:t>输入：实数</a:t>
            </a:r>
            <a:r>
              <a:rPr lang="en-US" altLang="zh-CN" dirty="0"/>
              <a:t>R</a:t>
            </a:r>
          </a:p>
          <a:p>
            <a:r>
              <a:rPr lang="zh-CN" altLang="en-US" dirty="0"/>
              <a:t>处理：</a:t>
            </a:r>
            <a:endParaRPr lang="en-US" altLang="zh-CN" dirty="0"/>
          </a:p>
          <a:p>
            <a:pPr lvl="1"/>
            <a:r>
              <a:rPr lang="zh-CN" altLang="en-US" dirty="0"/>
              <a:t>如果</a:t>
            </a:r>
            <a:r>
              <a:rPr lang="en-US" altLang="zh-CN" dirty="0"/>
              <a:t>R&gt;=0</a:t>
            </a:r>
            <a:r>
              <a:rPr lang="zh-CN" altLang="en-US" dirty="0">
                <a:sym typeface="Wingdings" panose="05000000000000000000" pitchFamily="2" charset="2"/>
              </a:rPr>
              <a:t>，</a:t>
            </a:r>
            <a:r>
              <a:rPr lang="en-US" altLang="zh-CN" dirty="0">
                <a:sym typeface="Wingdings" panose="05000000000000000000" pitchFamily="2" charset="2"/>
              </a:rPr>
              <a:t>|R|</a:t>
            </a:r>
            <a:r>
              <a:rPr lang="en-US" altLang="zh-CN" dirty="0"/>
              <a:t>=R</a:t>
            </a:r>
          </a:p>
          <a:p>
            <a:pPr lvl="1"/>
            <a:r>
              <a:rPr lang="zh-CN" altLang="en-US" dirty="0"/>
              <a:t>如果</a:t>
            </a:r>
            <a:r>
              <a:rPr lang="en-US" altLang="zh-CN" dirty="0"/>
              <a:t>R&lt; 0, |R| = -R</a:t>
            </a:r>
          </a:p>
          <a:p>
            <a:r>
              <a:rPr lang="zh-CN" altLang="en-US" dirty="0"/>
              <a:t>输出</a:t>
            </a:r>
            <a:r>
              <a:rPr lang="en-US" altLang="zh-CN" dirty="0">
                <a:sym typeface="Wingdings" panose="05000000000000000000" pitchFamily="2" charset="2"/>
              </a:rPr>
              <a:t>:</a:t>
            </a:r>
            <a:r>
              <a:rPr lang="zh-CN" altLang="en-US" dirty="0">
                <a:sym typeface="Wingdings" panose="05000000000000000000" pitchFamily="2" charset="2"/>
              </a:rPr>
              <a:t> </a:t>
            </a:r>
            <a:r>
              <a:rPr lang="en-US" altLang="zh-CN" dirty="0">
                <a:sym typeface="Wingdings" panose="05000000000000000000" pitchFamily="2" charset="2"/>
              </a:rPr>
              <a:t>|R|</a:t>
            </a:r>
            <a:endParaRPr lang="zh-CN" altLang="en-US" dirty="0"/>
          </a:p>
          <a:p>
            <a:endParaRPr lang="zh-CN" altLang="en-US" dirty="0"/>
          </a:p>
        </p:txBody>
      </p:sp>
      <p:pic>
        <p:nvPicPr>
          <p:cNvPr id="4" name="图片 3">
            <a:extLst>
              <a:ext uri="{FF2B5EF4-FFF2-40B4-BE49-F238E27FC236}">
                <a16:creationId xmlns:a16="http://schemas.microsoft.com/office/drawing/2014/main" id="{EE4BD67B-91F4-4D12-B239-2DCD2CC31494}"/>
              </a:ext>
            </a:extLst>
          </p:cNvPr>
          <p:cNvPicPr>
            <a:picLocks noChangeAspect="1"/>
          </p:cNvPicPr>
          <p:nvPr/>
        </p:nvPicPr>
        <p:blipFill>
          <a:blip r:embed="rId2"/>
          <a:stretch>
            <a:fillRect/>
          </a:stretch>
        </p:blipFill>
        <p:spPr>
          <a:xfrm>
            <a:off x="3550853" y="945263"/>
            <a:ext cx="1506177" cy="3091663"/>
          </a:xfrm>
          <a:prstGeom prst="rect">
            <a:avLst/>
          </a:prstGeom>
        </p:spPr>
      </p:pic>
      <p:pic>
        <p:nvPicPr>
          <p:cNvPr id="6" name="图片 5">
            <a:extLst>
              <a:ext uri="{FF2B5EF4-FFF2-40B4-BE49-F238E27FC236}">
                <a16:creationId xmlns:a16="http://schemas.microsoft.com/office/drawing/2014/main" id="{FCEA27C0-E56F-4BF4-A0CB-CA18045E0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6634" y="983148"/>
            <a:ext cx="3498677" cy="2097982"/>
          </a:xfrm>
          <a:prstGeom prst="rect">
            <a:avLst/>
          </a:prstGeom>
        </p:spPr>
      </p:pic>
    </p:spTree>
    <p:extLst>
      <p:ext uri="{BB962C8B-B14F-4D97-AF65-F5344CB8AC3E}">
        <p14:creationId xmlns:p14="http://schemas.microsoft.com/office/powerpoint/2010/main" val="251972400"/>
      </p:ext>
    </p:extLst>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154C5-6D4B-40F6-BD90-E42F610B361F}"/>
              </a:ext>
            </a:extLst>
          </p:cNvPr>
          <p:cNvSpPr>
            <a:spLocks noGrp="1"/>
          </p:cNvSpPr>
          <p:nvPr>
            <p:ph type="title"/>
          </p:nvPr>
        </p:nvSpPr>
        <p:spPr/>
        <p:txBody>
          <a:bodyPr/>
          <a:lstStyle/>
          <a:p>
            <a:r>
              <a:rPr lang="zh-CN" altLang="en-US" dirty="0"/>
              <a:t>循环结构示例：整数累加</a:t>
            </a:r>
          </a:p>
        </p:txBody>
      </p:sp>
      <p:sp>
        <p:nvSpPr>
          <p:cNvPr id="3" name="内容占位符 2">
            <a:extLst>
              <a:ext uri="{FF2B5EF4-FFF2-40B4-BE49-F238E27FC236}">
                <a16:creationId xmlns:a16="http://schemas.microsoft.com/office/drawing/2014/main" id="{1BD09F9D-7E60-42EB-A341-23680610505D}"/>
              </a:ext>
            </a:extLst>
          </p:cNvPr>
          <p:cNvSpPr>
            <a:spLocks noGrp="1"/>
          </p:cNvSpPr>
          <p:nvPr>
            <p:ph idx="1"/>
          </p:nvPr>
        </p:nvSpPr>
        <p:spPr/>
        <p:txBody>
          <a:bodyPr/>
          <a:lstStyle/>
          <a:p>
            <a:r>
              <a:rPr lang="zh-CN" altLang="en-US" dirty="0"/>
              <a:t>输入：整数</a:t>
            </a:r>
            <a:r>
              <a:rPr lang="en-US" altLang="zh-CN" dirty="0"/>
              <a:t>R</a:t>
            </a:r>
          </a:p>
          <a:p>
            <a:r>
              <a:rPr lang="zh-CN" altLang="en-US" dirty="0"/>
              <a:t>处理：</a:t>
            </a:r>
            <a:endParaRPr lang="en-US" altLang="zh-CN" dirty="0"/>
          </a:p>
          <a:p>
            <a:pPr lvl="1"/>
            <a:r>
              <a:rPr lang="en-US" altLang="zh-CN" dirty="0"/>
              <a:t>S = 1 + 2 + …+ R</a:t>
            </a:r>
          </a:p>
          <a:p>
            <a:r>
              <a:rPr lang="zh-CN" altLang="en-US" dirty="0"/>
              <a:t>输出</a:t>
            </a:r>
            <a:r>
              <a:rPr lang="en-US" altLang="zh-CN" dirty="0">
                <a:sym typeface="Wingdings" panose="05000000000000000000" pitchFamily="2" charset="2"/>
              </a:rPr>
              <a:t>:</a:t>
            </a:r>
            <a:r>
              <a:rPr lang="zh-CN" altLang="en-US" dirty="0">
                <a:sym typeface="Wingdings" panose="05000000000000000000" pitchFamily="2" charset="2"/>
              </a:rPr>
              <a:t> </a:t>
            </a:r>
            <a:r>
              <a:rPr lang="en-US" altLang="zh-CN" dirty="0">
                <a:sym typeface="Wingdings" panose="05000000000000000000" pitchFamily="2" charset="2"/>
              </a:rPr>
              <a:t>S</a:t>
            </a:r>
            <a:endParaRPr lang="zh-CN" altLang="en-US" dirty="0"/>
          </a:p>
          <a:p>
            <a:endParaRPr lang="zh-CN" altLang="en-US" dirty="0"/>
          </a:p>
        </p:txBody>
      </p:sp>
      <p:pic>
        <p:nvPicPr>
          <p:cNvPr id="4" name="图片 3">
            <a:extLst>
              <a:ext uri="{FF2B5EF4-FFF2-40B4-BE49-F238E27FC236}">
                <a16:creationId xmlns:a16="http://schemas.microsoft.com/office/drawing/2014/main" id="{D669107F-B6FE-4A1B-BF9A-E5E2DD6269C7}"/>
              </a:ext>
            </a:extLst>
          </p:cNvPr>
          <p:cNvPicPr>
            <a:picLocks noChangeAspect="1"/>
          </p:cNvPicPr>
          <p:nvPr/>
        </p:nvPicPr>
        <p:blipFill>
          <a:blip r:embed="rId2"/>
          <a:stretch>
            <a:fillRect/>
          </a:stretch>
        </p:blipFill>
        <p:spPr>
          <a:xfrm>
            <a:off x="3414280" y="819150"/>
            <a:ext cx="1587089" cy="3585365"/>
          </a:xfrm>
          <a:prstGeom prst="rect">
            <a:avLst/>
          </a:prstGeom>
        </p:spPr>
      </p:pic>
      <p:pic>
        <p:nvPicPr>
          <p:cNvPr id="6" name="图片 5">
            <a:extLst>
              <a:ext uri="{FF2B5EF4-FFF2-40B4-BE49-F238E27FC236}">
                <a16:creationId xmlns:a16="http://schemas.microsoft.com/office/drawing/2014/main" id="{4ED01A23-ACD1-4558-BD3E-AF43487E8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5312" y="819149"/>
            <a:ext cx="3600034" cy="2027417"/>
          </a:xfrm>
          <a:prstGeom prst="rect">
            <a:avLst/>
          </a:prstGeom>
        </p:spPr>
      </p:pic>
    </p:spTree>
    <p:extLst>
      <p:ext uri="{BB962C8B-B14F-4D97-AF65-F5344CB8AC3E}">
        <p14:creationId xmlns:p14="http://schemas.microsoft.com/office/powerpoint/2010/main" val="90436761"/>
      </p:ext>
    </p:extLst>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995936" y="157881"/>
            <a:ext cx="1210588" cy="707886"/>
          </a:xfrm>
          <a:prstGeom prst="rect">
            <a:avLst/>
          </a:prstGeom>
          <a:noFill/>
        </p:spPr>
        <p:txBody>
          <a:bodyPr wrap="none" rtlCol="0">
            <a:spAutoFit/>
          </a:bodyPr>
          <a:lstStyle/>
          <a:p>
            <a:r>
              <a:rPr lang="zh-CN" altLang="en-US" sz="4000" dirty="0">
                <a:latin typeface="方正兰亭细黑_GBK" pitchFamily="2" charset="-122"/>
                <a:ea typeface="方正兰亭细黑_GBK" pitchFamily="2" charset="-122"/>
              </a:rPr>
              <a:t>提纲</a:t>
            </a:r>
          </a:p>
        </p:txBody>
      </p:sp>
      <p:sp>
        <p:nvSpPr>
          <p:cNvPr id="3" name="TextBox 2"/>
          <p:cNvSpPr txBox="1"/>
          <p:nvPr/>
        </p:nvSpPr>
        <p:spPr>
          <a:xfrm>
            <a:off x="541041" y="2735706"/>
            <a:ext cx="2697829" cy="615553"/>
          </a:xfrm>
          <a:prstGeom prst="rect">
            <a:avLst/>
          </a:prstGeom>
          <a:noFill/>
        </p:spPr>
        <p:txBody>
          <a:bodyPr wrap="square" lIns="0" tIns="0" rIns="0" bIns="0" rtlCol="0">
            <a:spAutoFit/>
          </a:bodyPr>
          <a:lstStyle/>
          <a:p>
            <a:pPr algn="ctr"/>
            <a:r>
              <a:rPr lang="en-US" altLang="zh-CN" sz="2000" dirty="0">
                <a:solidFill>
                  <a:schemeClr val="bg1"/>
                </a:solidFill>
                <a:latin typeface="微软雅黑" pitchFamily="34" charset="-122"/>
                <a:ea typeface="微软雅黑" pitchFamily="34" charset="-122"/>
              </a:rPr>
              <a:t>Python 03</a:t>
            </a:r>
          </a:p>
          <a:p>
            <a:pPr algn="ctr"/>
            <a:r>
              <a:rPr lang="zh-CN" altLang="en-US" sz="2000" dirty="0">
                <a:solidFill>
                  <a:schemeClr val="bg1"/>
                </a:solidFill>
                <a:latin typeface="微软雅黑" pitchFamily="34" charset="-122"/>
                <a:ea typeface="微软雅黑" pitchFamily="34" charset="-122"/>
              </a:rPr>
              <a:t>程序的控制结构</a:t>
            </a:r>
            <a:endParaRPr lang="en-US" altLang="zh-CN" sz="2000" dirty="0">
              <a:solidFill>
                <a:schemeClr val="bg1"/>
              </a:solidFill>
              <a:latin typeface="微软雅黑" pitchFamily="34" charset="-122"/>
              <a:ea typeface="微软雅黑" pitchFamily="34" charset="-122"/>
            </a:endParaRPr>
          </a:p>
        </p:txBody>
      </p:sp>
      <p:grpSp>
        <p:nvGrpSpPr>
          <p:cNvPr id="33" name="组合 32"/>
          <p:cNvGrpSpPr/>
          <p:nvPr/>
        </p:nvGrpSpPr>
        <p:grpSpPr>
          <a:xfrm>
            <a:off x="1239403" y="947342"/>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a:spLocks/>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1A3F6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15" name="TextBox 14"/>
          <p:cNvSpPr txBox="1"/>
          <p:nvPr/>
        </p:nvSpPr>
        <p:spPr>
          <a:xfrm>
            <a:off x="4299933" y="1113158"/>
            <a:ext cx="4561796" cy="1289905"/>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p"/>
            </a:pPr>
            <a:r>
              <a:rPr lang="zh-CN" altLang="en-US" b="1" dirty="0">
                <a:solidFill>
                  <a:schemeClr val="bg1">
                    <a:lumMod val="65000"/>
                  </a:schemeClr>
                </a:solidFill>
                <a:latin typeface="微软雅黑" panose="020B0503020204020204" pitchFamily="34" charset="-122"/>
                <a:ea typeface="微软雅黑" panose="020B0503020204020204" pitchFamily="34" charset="-122"/>
              </a:rPr>
              <a:t>程序的基本结构</a:t>
            </a:r>
            <a:endParaRPr lang="en-US" altLang="zh-CN" b="1" dirty="0">
              <a:solidFill>
                <a:schemeClr val="bg1">
                  <a:lumMod val="65000"/>
                </a:schemeClr>
              </a:solidFill>
              <a:latin typeface="微软雅黑" panose="020B0503020204020204" pitchFamily="34" charset="-122"/>
              <a:ea typeface="微软雅黑" panose="020B0503020204020204" pitchFamily="34" charset="-122"/>
            </a:endParaRPr>
          </a:p>
          <a:p>
            <a:pPr marL="285750" indent="-285750">
              <a:lnSpc>
                <a:spcPct val="150000"/>
              </a:lnSpc>
              <a:buClr>
                <a:srgbClr val="C00000"/>
              </a:buClr>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分支结构</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Clr>
                <a:srgbClr val="C00000"/>
              </a:buClr>
              <a:buFont typeface="Wingdings" panose="05000000000000000000" pitchFamily="2" charset="2"/>
              <a:buChar char="p"/>
            </a:pPr>
            <a:r>
              <a:rPr lang="zh-CN" altLang="en-US" b="1" dirty="0">
                <a:solidFill>
                  <a:schemeClr val="bg1">
                    <a:lumMod val="65000"/>
                  </a:schemeClr>
                </a:solidFill>
                <a:latin typeface="微软雅黑" panose="020B0503020204020204" pitchFamily="34" charset="-122"/>
                <a:ea typeface="微软雅黑" panose="020B0503020204020204" pitchFamily="34" charset="-122"/>
              </a:rPr>
              <a:t>循环结构</a:t>
            </a:r>
            <a:endParaRPr lang="zh-CN" altLang="en-US" b="1" dirty="0">
              <a:latin typeface="微软雅黑" panose="020B0503020204020204" pitchFamily="34" charset="-122"/>
              <a:ea typeface="微软雅黑" panose="020B0503020204020204" pitchFamily="34" charset="-122"/>
            </a:endParaRPr>
          </a:p>
        </p:txBody>
      </p:sp>
      <p:sp>
        <p:nvSpPr>
          <p:cNvPr id="24" name="椭圆 23"/>
          <p:cNvSpPr/>
          <p:nvPr/>
        </p:nvSpPr>
        <p:spPr>
          <a:xfrm>
            <a:off x="3937514" y="1254510"/>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25" name="椭圆 24"/>
          <p:cNvSpPr/>
          <p:nvPr/>
        </p:nvSpPr>
        <p:spPr>
          <a:xfrm>
            <a:off x="3937514" y="2098208"/>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26" name="椭圆 25"/>
          <p:cNvSpPr/>
          <p:nvPr/>
        </p:nvSpPr>
        <p:spPr>
          <a:xfrm>
            <a:off x="3937514" y="2546863"/>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30" name="椭圆 29"/>
          <p:cNvSpPr/>
          <p:nvPr/>
        </p:nvSpPr>
        <p:spPr>
          <a:xfrm>
            <a:off x="3937514" y="1701594"/>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Tree>
    <p:extLst>
      <p:ext uri="{BB962C8B-B14F-4D97-AF65-F5344CB8AC3E}">
        <p14:creationId xmlns:p14="http://schemas.microsoft.com/office/powerpoint/2010/main" val="2235523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left)">
                                      <p:cBhvr>
                                        <p:cTn id="8" dur="500"/>
                                        <p:tgtEl>
                                          <p:spTgt spid="33"/>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ppt_y-.1"/>
                                          </p:val>
                                        </p:tav>
                                        <p:tav tm="100000">
                                          <p:val>
                                            <p:strVal val="#ppt_y"/>
                                          </p:val>
                                        </p:tav>
                                      </p:tavLst>
                                    </p:anim>
                                  </p:childTnLst>
                                </p:cTn>
                              </p:par>
                              <p:par>
                                <p:cTn id="19" presetID="1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p:tgtEl>
                                          <p:spTgt spid="24"/>
                                        </p:tgtEl>
                                        <p:attrNameLst>
                                          <p:attrName>ppt_x</p:attrName>
                                        </p:attrNameLst>
                                      </p:cBhvr>
                                      <p:tavLst>
                                        <p:tav tm="0">
                                          <p:val>
                                            <p:strVal val="#ppt_x-#ppt_w*1.125000"/>
                                          </p:val>
                                        </p:tav>
                                        <p:tav tm="100000">
                                          <p:val>
                                            <p:strVal val="#ppt_x"/>
                                          </p:val>
                                        </p:tav>
                                      </p:tavLst>
                                    </p:anim>
                                    <p:animEffect transition="in" filter="wipe(right)">
                                      <p:cBhvr>
                                        <p:cTn id="22" dur="500"/>
                                        <p:tgtEl>
                                          <p:spTgt spid="24"/>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p:tgtEl>
                                          <p:spTgt spid="25"/>
                                        </p:tgtEl>
                                        <p:attrNameLst>
                                          <p:attrName>ppt_x</p:attrName>
                                        </p:attrNameLst>
                                      </p:cBhvr>
                                      <p:tavLst>
                                        <p:tav tm="0">
                                          <p:val>
                                            <p:strVal val="#ppt_x-#ppt_w*1.125000"/>
                                          </p:val>
                                        </p:tav>
                                        <p:tav tm="100000">
                                          <p:val>
                                            <p:strVal val="#ppt_x"/>
                                          </p:val>
                                        </p:tav>
                                      </p:tavLst>
                                    </p:anim>
                                    <p:animEffect transition="in" filter="wipe(right)">
                                      <p:cBhvr>
                                        <p:cTn id="26" dur="500"/>
                                        <p:tgtEl>
                                          <p:spTgt spid="25"/>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p:tgtEl>
                                          <p:spTgt spid="26"/>
                                        </p:tgtEl>
                                        <p:attrNameLst>
                                          <p:attrName>ppt_x</p:attrName>
                                        </p:attrNameLst>
                                      </p:cBhvr>
                                      <p:tavLst>
                                        <p:tav tm="0">
                                          <p:val>
                                            <p:strVal val="#ppt_x-#ppt_w*1.125000"/>
                                          </p:val>
                                        </p:tav>
                                        <p:tav tm="100000">
                                          <p:val>
                                            <p:strVal val="#ppt_x"/>
                                          </p:val>
                                        </p:tav>
                                      </p:tavLst>
                                    </p:anim>
                                    <p:animEffect transition="in" filter="wipe(right)">
                                      <p:cBhvr>
                                        <p:cTn id="30" dur="500"/>
                                        <p:tgtEl>
                                          <p:spTgt spid="26"/>
                                        </p:tgtEl>
                                      </p:cBhvr>
                                    </p:animEffect>
                                  </p:childTnLst>
                                </p:cTn>
                              </p:par>
                              <p:par>
                                <p:cTn id="31" presetID="12" presetClass="entr" presetSubtype="8" fill="hold" grpId="0" nodeType="withEffect">
                                  <p:stCondLst>
                                    <p:cond delay="3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ppt_x</p:attrName>
                                        </p:attrNameLst>
                                      </p:cBhvr>
                                      <p:tavLst>
                                        <p:tav tm="0">
                                          <p:val>
                                            <p:strVal val="#ppt_x-#ppt_w*1.125000"/>
                                          </p:val>
                                        </p:tav>
                                        <p:tav tm="100000">
                                          <p:val>
                                            <p:strVal val="#ppt_x"/>
                                          </p:val>
                                        </p:tav>
                                      </p:tavLst>
                                    </p:anim>
                                    <p:animEffect transition="in" filter="wipe(right)">
                                      <p:cBhvr>
                                        <p:cTn id="34" dur="500"/>
                                        <p:tgtEl>
                                          <p:spTgt spid="15"/>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p:tgtEl>
                                          <p:spTgt spid="30"/>
                                        </p:tgtEl>
                                        <p:attrNameLst>
                                          <p:attrName>ppt_x</p:attrName>
                                        </p:attrNameLst>
                                      </p:cBhvr>
                                      <p:tavLst>
                                        <p:tav tm="0">
                                          <p:val>
                                            <p:strVal val="#ppt_x-#ppt_w*1.125000"/>
                                          </p:val>
                                        </p:tav>
                                        <p:tav tm="100000">
                                          <p:val>
                                            <p:strVal val="#ppt_x"/>
                                          </p:val>
                                        </p:tav>
                                      </p:tavLst>
                                    </p:anim>
                                    <p:animEffect transition="in" filter="wipe(right)">
                                      <p:cBhvr>
                                        <p:cTn id="3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5" grpId="0"/>
      <p:bldP spid="24" grpId="0" animBg="1"/>
      <p:bldP spid="25" grpId="0" animBg="1"/>
      <p:bldP spid="26"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C84756A-2F0F-42C1-82B4-A38FC000E6EB}"/>
              </a:ext>
            </a:extLst>
          </p:cNvPr>
          <p:cNvSpPr>
            <a:spLocks noGrp="1"/>
          </p:cNvSpPr>
          <p:nvPr>
            <p:ph type="title"/>
          </p:nvPr>
        </p:nvSpPr>
        <p:spPr/>
        <p:txBody>
          <a:bodyPr/>
          <a:lstStyle/>
          <a:p>
            <a:r>
              <a:rPr lang="zh-CN" altLang="en-US" dirty="0"/>
              <a:t>简单情况：单分支结构</a:t>
            </a:r>
            <a:r>
              <a:rPr lang="en-US" altLang="zh-CN" dirty="0"/>
              <a:t>if</a:t>
            </a:r>
            <a:r>
              <a:rPr lang="zh-CN" altLang="en-US" dirty="0"/>
              <a:t>语句</a:t>
            </a:r>
          </a:p>
        </p:txBody>
      </p:sp>
      <p:sp>
        <p:nvSpPr>
          <p:cNvPr id="5" name="内容占位符 4">
            <a:extLst>
              <a:ext uri="{FF2B5EF4-FFF2-40B4-BE49-F238E27FC236}">
                <a16:creationId xmlns:a16="http://schemas.microsoft.com/office/drawing/2014/main" id="{AA31FDD9-7C39-45A9-A4D7-0BF557B0A22E}"/>
              </a:ext>
            </a:extLst>
          </p:cNvPr>
          <p:cNvSpPr>
            <a:spLocks noGrp="1"/>
          </p:cNvSpPr>
          <p:nvPr>
            <p:ph idx="1"/>
          </p:nvPr>
        </p:nvSpPr>
        <p:spPr>
          <a:xfrm>
            <a:off x="457200" y="819150"/>
            <a:ext cx="5864087" cy="3937000"/>
          </a:xfrm>
        </p:spPr>
        <p:txBody>
          <a:bodyPr>
            <a:normAutofit fontScale="92500" lnSpcReduction="20000"/>
          </a:bodyPr>
          <a:lstStyle/>
          <a:p>
            <a:pPr marL="0" indent="0">
              <a:lnSpc>
                <a:spcPct val="110000"/>
              </a:lnSpc>
              <a:buNone/>
            </a:pPr>
            <a:r>
              <a:rPr lang="en-US" altLang="zh-CN" sz="1800" dirty="0"/>
              <a:t>if &lt;</a:t>
            </a:r>
            <a:r>
              <a:rPr lang="zh-CN" altLang="en-US" sz="1800" dirty="0"/>
              <a:t>条件</a:t>
            </a:r>
            <a:r>
              <a:rPr lang="en-US" altLang="zh-CN" sz="1800" dirty="0"/>
              <a:t>&gt;:</a:t>
            </a:r>
          </a:p>
          <a:p>
            <a:pPr marL="0" indent="0">
              <a:lnSpc>
                <a:spcPct val="110000"/>
              </a:lnSpc>
              <a:buNone/>
            </a:pPr>
            <a:r>
              <a:rPr lang="en-US" altLang="zh-CN" sz="1800" dirty="0"/>
              <a:t>    </a:t>
            </a:r>
            <a:r>
              <a:rPr lang="zh-CN" altLang="en-US" sz="1800" dirty="0"/>
              <a:t>语句块</a:t>
            </a:r>
            <a:endParaRPr lang="en-US" altLang="zh-CN" sz="1800" dirty="0"/>
          </a:p>
          <a:p>
            <a:pPr marL="0" indent="0">
              <a:lnSpc>
                <a:spcPct val="110000"/>
              </a:lnSpc>
              <a:buNone/>
            </a:pPr>
            <a:endParaRPr lang="zh-CN" altLang="en-US" sz="1800" dirty="0"/>
          </a:p>
          <a:p>
            <a:pPr>
              <a:lnSpc>
                <a:spcPct val="110000"/>
              </a:lnSpc>
            </a:pPr>
            <a:r>
              <a:rPr lang="zh-CN" altLang="en-US" sz="1800" dirty="0"/>
              <a:t>语句块是</a:t>
            </a:r>
            <a:r>
              <a:rPr lang="en-US" altLang="zh-CN" sz="1800" dirty="0"/>
              <a:t>if</a:t>
            </a:r>
            <a:r>
              <a:rPr lang="zh-CN" altLang="en-US" sz="1800" dirty="0"/>
              <a:t>条件满足后执行的一个或多个语句序列</a:t>
            </a:r>
          </a:p>
          <a:p>
            <a:pPr>
              <a:lnSpc>
                <a:spcPct val="110000"/>
              </a:lnSpc>
            </a:pPr>
            <a:r>
              <a:rPr lang="zh-CN" altLang="en-US" sz="1800" dirty="0"/>
              <a:t>语句块中语句通过与</a:t>
            </a:r>
            <a:r>
              <a:rPr lang="en-US" altLang="zh-CN" sz="1800" dirty="0"/>
              <a:t>if</a:t>
            </a:r>
            <a:r>
              <a:rPr lang="zh-CN" altLang="en-US" sz="1800" dirty="0"/>
              <a:t>所在行形成</a:t>
            </a:r>
            <a:r>
              <a:rPr lang="zh-CN" altLang="en-US" sz="1800" b="1" dirty="0"/>
              <a:t>缩进</a:t>
            </a:r>
            <a:r>
              <a:rPr lang="zh-CN" altLang="en-US" sz="1800" dirty="0"/>
              <a:t>表达包含关系</a:t>
            </a:r>
          </a:p>
          <a:p>
            <a:pPr>
              <a:lnSpc>
                <a:spcPct val="110000"/>
              </a:lnSpc>
            </a:pPr>
            <a:r>
              <a:rPr lang="en-US" altLang="zh-CN" sz="1800" dirty="0"/>
              <a:t>if</a:t>
            </a:r>
            <a:r>
              <a:rPr lang="zh-CN" altLang="en-US" sz="1800" dirty="0"/>
              <a:t>语句首先评估</a:t>
            </a:r>
            <a:r>
              <a:rPr lang="en-US" altLang="zh-CN" sz="1800" dirty="0"/>
              <a:t>&lt;</a:t>
            </a:r>
            <a:r>
              <a:rPr lang="zh-CN" altLang="en-US" sz="1800" dirty="0"/>
              <a:t>条件</a:t>
            </a:r>
            <a:r>
              <a:rPr lang="en-US" altLang="zh-CN" sz="1800" dirty="0"/>
              <a:t>&gt;</a:t>
            </a:r>
            <a:r>
              <a:rPr lang="zh-CN" altLang="en-US" sz="1800" dirty="0"/>
              <a:t>的结果值</a:t>
            </a:r>
            <a:endParaRPr lang="en-US" altLang="zh-CN" sz="1800" dirty="0"/>
          </a:p>
          <a:p>
            <a:pPr lvl="1">
              <a:lnSpc>
                <a:spcPct val="110000"/>
              </a:lnSpc>
            </a:pPr>
            <a:r>
              <a:rPr lang="zh-CN" altLang="en-US" sz="1600" dirty="0"/>
              <a:t>如果结果为</a:t>
            </a:r>
            <a:r>
              <a:rPr lang="en-US" altLang="zh-CN" sz="1600" dirty="0"/>
              <a:t>True</a:t>
            </a:r>
            <a:r>
              <a:rPr lang="zh-CN" altLang="en-US" sz="1600" dirty="0"/>
              <a:t>，则执行语句块里的语句序列，然后控制转向程序的下一条语句</a:t>
            </a:r>
            <a:endParaRPr lang="en-US" altLang="zh-CN" sz="1600" dirty="0"/>
          </a:p>
          <a:p>
            <a:pPr lvl="1">
              <a:lnSpc>
                <a:spcPct val="110000"/>
              </a:lnSpc>
            </a:pPr>
            <a:r>
              <a:rPr lang="zh-CN" altLang="en-US" sz="1600" dirty="0"/>
              <a:t>如果结果为</a:t>
            </a:r>
            <a:r>
              <a:rPr lang="en-US" altLang="zh-CN" sz="1600" dirty="0"/>
              <a:t>False</a:t>
            </a:r>
            <a:r>
              <a:rPr lang="zh-CN" altLang="en-US" sz="1600" dirty="0"/>
              <a:t>，语句块里的语句会被跳过。</a:t>
            </a:r>
          </a:p>
          <a:p>
            <a:pPr>
              <a:lnSpc>
                <a:spcPct val="110000"/>
              </a:lnSpc>
            </a:pPr>
            <a:endParaRPr lang="en-US" altLang="zh-CN" sz="1800" dirty="0"/>
          </a:p>
          <a:p>
            <a:pPr>
              <a:lnSpc>
                <a:spcPct val="110000"/>
              </a:lnSpc>
            </a:pPr>
            <a:r>
              <a:rPr lang="zh-CN" altLang="en-US" dirty="0"/>
              <a:t>注意：</a:t>
            </a:r>
            <a:endParaRPr lang="en-US" altLang="zh-CN" dirty="0"/>
          </a:p>
          <a:p>
            <a:pPr lvl="1">
              <a:lnSpc>
                <a:spcPct val="110000"/>
              </a:lnSpc>
            </a:pPr>
            <a:r>
              <a:rPr lang="en-US" altLang="zh-CN" dirty="0"/>
              <a:t>if</a:t>
            </a:r>
            <a:r>
              <a:rPr lang="zh-CN" altLang="en-US" dirty="0"/>
              <a:t>语句中语句块执行与否依赖于条件判断</a:t>
            </a:r>
            <a:endParaRPr lang="en-US" altLang="zh-CN" dirty="0"/>
          </a:p>
          <a:p>
            <a:pPr lvl="1">
              <a:lnSpc>
                <a:spcPct val="110000"/>
              </a:lnSpc>
            </a:pPr>
            <a:r>
              <a:rPr lang="zh-CN" altLang="en-US" dirty="0"/>
              <a:t>无论什么情况，控制都会转到</a:t>
            </a:r>
            <a:r>
              <a:rPr lang="en-US" altLang="zh-CN" dirty="0"/>
              <a:t>if</a:t>
            </a:r>
            <a:r>
              <a:rPr lang="zh-CN" altLang="en-US" dirty="0"/>
              <a:t>语句后与该语句同级别的下一条语句</a:t>
            </a:r>
            <a:endParaRPr lang="zh-CN" altLang="en-US" sz="1600" dirty="0"/>
          </a:p>
        </p:txBody>
      </p:sp>
      <p:pic>
        <p:nvPicPr>
          <p:cNvPr id="6" name="图片 5">
            <a:extLst>
              <a:ext uri="{FF2B5EF4-FFF2-40B4-BE49-F238E27FC236}">
                <a16:creationId xmlns:a16="http://schemas.microsoft.com/office/drawing/2014/main" id="{15FD88F1-F556-4D81-A552-33F7F9374F81}"/>
              </a:ext>
            </a:extLst>
          </p:cNvPr>
          <p:cNvPicPr>
            <a:picLocks noChangeAspect="1"/>
          </p:cNvPicPr>
          <p:nvPr/>
        </p:nvPicPr>
        <p:blipFill>
          <a:blip r:embed="rId2"/>
          <a:stretch>
            <a:fillRect/>
          </a:stretch>
        </p:blipFill>
        <p:spPr>
          <a:xfrm>
            <a:off x="6581103" y="1630559"/>
            <a:ext cx="2050037" cy="2717412"/>
          </a:xfrm>
          <a:prstGeom prst="rect">
            <a:avLst/>
          </a:prstGeom>
        </p:spPr>
      </p:pic>
    </p:spTree>
    <p:extLst>
      <p:ext uri="{BB962C8B-B14F-4D97-AF65-F5344CB8AC3E}">
        <p14:creationId xmlns:p14="http://schemas.microsoft.com/office/powerpoint/2010/main" val="3405714440"/>
      </p:ext>
    </p:extLst>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53B0FD-8B50-4298-80F6-3B4162DC3ACC}"/>
              </a:ext>
            </a:extLst>
          </p:cNvPr>
          <p:cNvSpPr>
            <a:spLocks noGrp="1"/>
          </p:cNvSpPr>
          <p:nvPr>
            <p:ph type="title"/>
          </p:nvPr>
        </p:nvSpPr>
        <p:spPr/>
        <p:txBody>
          <a:bodyPr/>
          <a:lstStyle/>
          <a:p>
            <a:r>
              <a:rPr lang="en-US" altLang="zh-CN" dirty="0"/>
              <a:t>if</a:t>
            </a:r>
            <a:r>
              <a:rPr lang="zh-CN" altLang="en-US" dirty="0"/>
              <a:t>语句的条件判断</a:t>
            </a:r>
          </a:p>
        </p:txBody>
      </p:sp>
      <p:sp>
        <p:nvSpPr>
          <p:cNvPr id="3" name="内容占位符 2">
            <a:extLst>
              <a:ext uri="{FF2B5EF4-FFF2-40B4-BE49-F238E27FC236}">
                <a16:creationId xmlns:a16="http://schemas.microsoft.com/office/drawing/2014/main" id="{EBDDE1D6-8E35-401D-92EF-6871F03B34BF}"/>
              </a:ext>
            </a:extLst>
          </p:cNvPr>
          <p:cNvSpPr>
            <a:spLocks noGrp="1"/>
          </p:cNvSpPr>
          <p:nvPr>
            <p:ph idx="1"/>
          </p:nvPr>
        </p:nvSpPr>
        <p:spPr/>
        <p:txBody>
          <a:bodyPr/>
          <a:lstStyle/>
          <a:p>
            <a:r>
              <a:rPr lang="en-US" altLang="zh-CN" dirty="0"/>
              <a:t>if</a:t>
            </a:r>
            <a:r>
              <a:rPr lang="zh-CN" altLang="en-US" dirty="0"/>
              <a:t>语中</a:t>
            </a:r>
            <a:r>
              <a:rPr lang="en-US" altLang="zh-CN" dirty="0"/>
              <a:t>&lt;</a:t>
            </a:r>
            <a:r>
              <a:rPr lang="zh-CN" altLang="en-US" dirty="0"/>
              <a:t>条件</a:t>
            </a:r>
            <a:r>
              <a:rPr lang="en-US" altLang="zh-CN" dirty="0"/>
              <a:t>&gt;</a:t>
            </a:r>
            <a:r>
              <a:rPr lang="zh-CN" altLang="en-US" dirty="0"/>
              <a:t>部分可以使用任何能够产生</a:t>
            </a:r>
            <a:r>
              <a:rPr lang="en-US" altLang="zh-CN" dirty="0"/>
              <a:t>True</a:t>
            </a:r>
            <a:r>
              <a:rPr lang="zh-CN" altLang="en-US" dirty="0"/>
              <a:t>或</a:t>
            </a:r>
            <a:r>
              <a:rPr lang="en-US" altLang="zh-CN" dirty="0"/>
              <a:t>False</a:t>
            </a:r>
            <a:r>
              <a:rPr lang="zh-CN" altLang="en-US" dirty="0"/>
              <a:t>的语句</a:t>
            </a:r>
          </a:p>
          <a:p>
            <a:r>
              <a:rPr lang="zh-CN" altLang="en-US" dirty="0"/>
              <a:t>形成判断条件最常见的方式是采用关系操作符</a:t>
            </a:r>
          </a:p>
          <a:p>
            <a:r>
              <a:rPr lang="en-US" altLang="zh-CN" dirty="0"/>
              <a:t>Python</a:t>
            </a:r>
            <a:r>
              <a:rPr lang="zh-CN" altLang="en-US" dirty="0"/>
              <a:t>语言共有</a:t>
            </a:r>
            <a:r>
              <a:rPr lang="en-US" altLang="zh-CN" dirty="0"/>
              <a:t>6</a:t>
            </a:r>
            <a:r>
              <a:rPr lang="zh-CN" altLang="en-US" dirty="0"/>
              <a:t>个关系操作符	</a:t>
            </a:r>
          </a:p>
          <a:p>
            <a:endParaRPr lang="zh-CN" altLang="en-US" dirty="0"/>
          </a:p>
        </p:txBody>
      </p:sp>
      <p:pic>
        <p:nvPicPr>
          <p:cNvPr id="5" name="图片 4">
            <a:extLst>
              <a:ext uri="{FF2B5EF4-FFF2-40B4-BE49-F238E27FC236}">
                <a16:creationId xmlns:a16="http://schemas.microsoft.com/office/drawing/2014/main" id="{80FD543B-07B5-4BE4-9B2A-C04882F448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2155" y="1968870"/>
            <a:ext cx="5133007" cy="1919516"/>
          </a:xfrm>
          <a:prstGeom prst="rect">
            <a:avLst/>
          </a:prstGeom>
        </p:spPr>
      </p:pic>
    </p:spTree>
    <p:extLst>
      <p:ext uri="{BB962C8B-B14F-4D97-AF65-F5344CB8AC3E}">
        <p14:creationId xmlns:p14="http://schemas.microsoft.com/office/powerpoint/2010/main" val="1121278896"/>
      </p:ext>
    </p:extLst>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E86F3-929F-4182-B065-53D5A0716358}"/>
              </a:ext>
            </a:extLst>
          </p:cNvPr>
          <p:cNvSpPr>
            <a:spLocks noGrp="1"/>
          </p:cNvSpPr>
          <p:nvPr>
            <p:ph type="title"/>
          </p:nvPr>
        </p:nvSpPr>
        <p:spPr/>
        <p:txBody>
          <a:bodyPr/>
          <a:lstStyle/>
          <a:p>
            <a:r>
              <a:rPr lang="zh-CN" altLang="en-US" dirty="0"/>
              <a:t>举例：空气</a:t>
            </a:r>
            <a:r>
              <a:rPr lang="en-US" altLang="zh-CN" dirty="0"/>
              <a:t>PM2.5</a:t>
            </a:r>
            <a:r>
              <a:rPr lang="zh-CN" altLang="en-US" dirty="0"/>
              <a:t>预警</a:t>
            </a:r>
          </a:p>
        </p:txBody>
      </p:sp>
      <p:sp>
        <p:nvSpPr>
          <p:cNvPr id="3" name="内容占位符 2">
            <a:extLst>
              <a:ext uri="{FF2B5EF4-FFF2-40B4-BE49-F238E27FC236}">
                <a16:creationId xmlns:a16="http://schemas.microsoft.com/office/drawing/2014/main" id="{986420FE-4DEF-4DAC-A129-538F1923E823}"/>
              </a:ext>
            </a:extLst>
          </p:cNvPr>
          <p:cNvSpPr>
            <a:spLocks noGrp="1"/>
          </p:cNvSpPr>
          <p:nvPr>
            <p:ph idx="1"/>
          </p:nvPr>
        </p:nvSpPr>
        <p:spPr>
          <a:xfrm>
            <a:off x="457200" y="819150"/>
            <a:ext cx="5327374" cy="3937000"/>
          </a:xfrm>
        </p:spPr>
        <p:txBody>
          <a:bodyPr/>
          <a:lstStyle/>
          <a:p>
            <a:r>
              <a:rPr lang="zh-CN" altLang="en-US" dirty="0"/>
              <a:t>输入：接收外部输入</a:t>
            </a:r>
            <a:r>
              <a:rPr lang="en-US" altLang="zh-CN" dirty="0"/>
              <a:t>PM2.5</a:t>
            </a:r>
            <a:r>
              <a:rPr lang="zh-CN" altLang="en-US" dirty="0"/>
              <a:t>值</a:t>
            </a:r>
          </a:p>
          <a:p>
            <a:r>
              <a:rPr lang="zh-CN" altLang="en-US" dirty="0"/>
              <a:t>处理：</a:t>
            </a:r>
          </a:p>
          <a:p>
            <a:pPr lvl="1"/>
            <a:r>
              <a:rPr lang="en-US" altLang="zh-CN" dirty="0"/>
              <a:t>If PM2.5</a:t>
            </a:r>
            <a:r>
              <a:rPr lang="zh-CN" altLang="en-US" dirty="0"/>
              <a:t>值</a:t>
            </a:r>
            <a:r>
              <a:rPr lang="en-US" altLang="zh-CN" dirty="0"/>
              <a:t>&gt;=75</a:t>
            </a:r>
            <a:r>
              <a:rPr lang="zh-CN" altLang="en-US" dirty="0"/>
              <a:t>，打印空气污染警告</a:t>
            </a:r>
          </a:p>
          <a:p>
            <a:pPr lvl="1"/>
            <a:r>
              <a:rPr lang="en-US" altLang="zh-CN" dirty="0"/>
              <a:t>If 35&lt;=PM2.5</a:t>
            </a:r>
            <a:r>
              <a:rPr lang="zh-CN" altLang="en-US" dirty="0"/>
              <a:t>值</a:t>
            </a:r>
            <a:r>
              <a:rPr lang="en-US" altLang="zh-CN" dirty="0"/>
              <a:t>&lt;75</a:t>
            </a:r>
            <a:r>
              <a:rPr lang="zh-CN" altLang="en-US" dirty="0"/>
              <a:t>，打印空气污染警告</a:t>
            </a:r>
          </a:p>
          <a:p>
            <a:pPr lvl="1"/>
            <a:r>
              <a:rPr lang="en-US" altLang="zh-CN" dirty="0"/>
              <a:t>If PM2.5</a:t>
            </a:r>
            <a:r>
              <a:rPr lang="zh-CN" altLang="en-US" dirty="0"/>
              <a:t>值</a:t>
            </a:r>
            <a:r>
              <a:rPr lang="en-US" altLang="zh-CN" dirty="0"/>
              <a:t>&lt;35</a:t>
            </a:r>
            <a:r>
              <a:rPr lang="zh-CN" altLang="en-US" dirty="0"/>
              <a:t>，打印空气质量优，建议户外运动</a:t>
            </a:r>
          </a:p>
          <a:p>
            <a:r>
              <a:rPr lang="zh-CN" altLang="en-US" dirty="0"/>
              <a:t>输出：打印空气质量提醒</a:t>
            </a:r>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9C0A5178-BAB4-4680-9105-DAE4DB34A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8062" y="1025512"/>
            <a:ext cx="3005159" cy="1762138"/>
          </a:xfrm>
          <a:prstGeom prst="rect">
            <a:avLst/>
          </a:prstGeom>
        </p:spPr>
      </p:pic>
    </p:spTree>
    <p:extLst>
      <p:ext uri="{BB962C8B-B14F-4D97-AF65-F5344CB8AC3E}">
        <p14:creationId xmlns:p14="http://schemas.microsoft.com/office/powerpoint/2010/main" val="154283051"/>
      </p:ext>
    </p:extLst>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5464120-7FF0-419E-8F1F-DAD71277DDC6}"/>
              </a:ext>
            </a:extLst>
          </p:cNvPr>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如图所示的程序，输入</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75</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时，程序的输出是什么？</a:t>
            </a:r>
          </a:p>
        </p:txBody>
      </p:sp>
      <p:sp>
        <p:nvSpPr>
          <p:cNvPr id="7" name="文本框 6">
            <a:extLst>
              <a:ext uri="{FF2B5EF4-FFF2-40B4-BE49-F238E27FC236}">
                <a16:creationId xmlns:a16="http://schemas.microsoft.com/office/drawing/2014/main" id="{9EEB46CE-B8F8-4CF0-9F57-6FE7CACACA54}"/>
              </a:ext>
            </a:extLst>
          </p:cNvPr>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空气优质，快去户外运动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00064151-40A4-471A-8564-D85C89D3B410}"/>
              </a:ext>
            </a:extLst>
          </p:cNvPr>
          <p:cNvSpPr txBox="1"/>
          <p:nvPr>
            <p:custDataLst>
              <p:tags r:id="rId4"/>
            </p:custDataLst>
          </p:nvPr>
        </p:nvSpPr>
        <p:spPr>
          <a:xfrm>
            <a:off x="1828800" y="2732484"/>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空气良好，适度户外活动！</a:t>
            </a:r>
          </a:p>
        </p:txBody>
      </p:sp>
      <p:sp>
        <p:nvSpPr>
          <p:cNvPr id="9" name="文本框 8">
            <a:extLst>
              <a:ext uri="{FF2B5EF4-FFF2-40B4-BE49-F238E27FC236}">
                <a16:creationId xmlns:a16="http://schemas.microsoft.com/office/drawing/2014/main" id="{BDB08E9E-FC85-4314-BE0A-A34AFD1438B2}"/>
              </a:ext>
            </a:extLst>
          </p:cNvPr>
          <p:cNvSpPr txBox="1"/>
          <p:nvPr>
            <p:custDataLst>
              <p:tags r:id="rId5"/>
            </p:custDataLst>
          </p:nvPr>
        </p:nvSpPr>
        <p:spPr>
          <a:xfrm>
            <a:off x="1828800" y="3375422"/>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空气污染，请小心！</a:t>
            </a:r>
          </a:p>
        </p:txBody>
      </p:sp>
      <p:sp>
        <p:nvSpPr>
          <p:cNvPr id="10" name="文本框 9">
            <a:extLst>
              <a:ext uri="{FF2B5EF4-FFF2-40B4-BE49-F238E27FC236}">
                <a16:creationId xmlns:a16="http://schemas.microsoft.com/office/drawing/2014/main" id="{EC8D6D61-B7BD-46AD-ACA5-A1B4F1B464F9}"/>
              </a:ext>
            </a:extLst>
          </p:cNvPr>
          <p:cNvSpPr txBox="1"/>
          <p:nvPr>
            <p:custDataLst>
              <p:tags r:id="rId6"/>
            </p:custDataLst>
          </p:nvPr>
        </p:nvSpPr>
        <p:spPr>
          <a:xfrm>
            <a:off x="1828800" y="4214303"/>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空气良好，适度户外活动！</a:t>
            </a:r>
            <a:endPar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空气污染，请小心！</a:t>
            </a:r>
          </a:p>
        </p:txBody>
      </p:sp>
      <p:sp>
        <p:nvSpPr>
          <p:cNvPr id="11" name="椭圆 10">
            <a:extLst>
              <a:ext uri="{FF2B5EF4-FFF2-40B4-BE49-F238E27FC236}">
                <a16:creationId xmlns:a16="http://schemas.microsoft.com/office/drawing/2014/main" id="{1E9108AF-6056-4B9E-8F49-71B5B17B7A18}"/>
              </a:ext>
            </a:extLst>
          </p:cNvPr>
          <p:cNvSpPr>
            <a:spLocks noChangeAspect="1"/>
          </p:cNvSpPr>
          <p:nvPr>
            <p:custDataLst>
              <p:tags r:id="rId7"/>
            </p:custDataLst>
          </p:nvPr>
        </p:nvSpPr>
        <p:spPr>
          <a:xfrm>
            <a:off x="1178719" y="2137767"/>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A2444B97-CEB6-4DE5-B966-D3134A6ABE33}"/>
              </a:ext>
            </a:extLst>
          </p:cNvPr>
          <p:cNvSpPr>
            <a:spLocks noChangeAspect="1"/>
          </p:cNvSpPr>
          <p:nvPr>
            <p:custDataLst>
              <p:tags r:id="rId8"/>
            </p:custDataLst>
          </p:nvPr>
        </p:nvSpPr>
        <p:spPr>
          <a:xfrm>
            <a:off x="1178719" y="2780705"/>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8B2BBDE9-9416-47D8-B2CC-1E08942C57E6}"/>
              </a:ext>
            </a:extLst>
          </p:cNvPr>
          <p:cNvSpPr>
            <a:spLocks noChangeAspect="1"/>
          </p:cNvSpPr>
          <p:nvPr>
            <p:custDataLst>
              <p:tags r:id="rId9"/>
            </p:custDataLst>
          </p:nvPr>
        </p:nvSpPr>
        <p:spPr>
          <a:xfrm>
            <a:off x="1178719" y="3423642"/>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9AF782F6-E840-47B1-94A4-00D00059F7F3}"/>
              </a:ext>
            </a:extLst>
          </p:cNvPr>
          <p:cNvSpPr>
            <a:spLocks noChangeAspect="1"/>
          </p:cNvSpPr>
          <p:nvPr>
            <p:custDataLst>
              <p:tags r:id="rId10"/>
            </p:custDataLst>
          </p:nvPr>
        </p:nvSpPr>
        <p:spPr>
          <a:xfrm>
            <a:off x="1178719" y="4262524"/>
            <a:ext cx="385762" cy="385762"/>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D4C30DF4-F5C7-4964-AA54-C1F6EE474151}"/>
              </a:ext>
            </a:extLst>
          </p:cNvPr>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pic>
        <p:nvPicPr>
          <p:cNvPr id="23" name="图片 22">
            <a:extLst>
              <a:ext uri="{FF2B5EF4-FFF2-40B4-BE49-F238E27FC236}">
                <a16:creationId xmlns:a16="http://schemas.microsoft.com/office/drawing/2014/main" id="{1CA9CE94-BE9F-4508-B622-C5EE1ED47F9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921223" y="1768078"/>
            <a:ext cx="3095777" cy="1786618"/>
          </a:xfrm>
          <a:prstGeom prst="rect">
            <a:avLst/>
          </a:prstGeom>
        </p:spPr>
      </p:pic>
      <p:grpSp>
        <p:nvGrpSpPr>
          <p:cNvPr id="20" name="组合 19">
            <a:extLst>
              <a:ext uri="{FF2B5EF4-FFF2-40B4-BE49-F238E27FC236}">
                <a16:creationId xmlns:a16="http://schemas.microsoft.com/office/drawing/2014/main" id="{0579F712-1E65-4FF2-80C0-65305EA514D2}"/>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3F979073-F12B-46A2-BFF7-EED2033A160E}"/>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460A80E3-2C33-48BA-8B38-EF2D741DCAE2}"/>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E6CF791C-DC54-4A63-8356-0ACCA6E90259}"/>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14155905-7F0D-43B3-A030-985F605A7AFB}"/>
                </a:ext>
              </a:extLst>
            </p:cNvPr>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A5A2840A-905D-40A3-96EE-2C6A69E2FC48}"/>
              </a:ext>
            </a:extLst>
          </p:cNvPr>
          <p:cNvPicPr>
            <a:picLocks/>
          </p:cNvPicPr>
          <p:nvPr>
            <p:custDataLst>
              <p:tags r:id="rId13"/>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36054934"/>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CBDF39-57A8-4CB9-A57B-A2E500369F58}"/>
              </a:ext>
            </a:extLst>
          </p:cNvPr>
          <p:cNvSpPr>
            <a:spLocks noGrp="1"/>
          </p:cNvSpPr>
          <p:nvPr>
            <p:ph type="title"/>
          </p:nvPr>
        </p:nvSpPr>
        <p:spPr/>
        <p:txBody>
          <a:bodyPr/>
          <a:lstStyle/>
          <a:p>
            <a:r>
              <a:rPr lang="zh-CN" altLang="en-US" dirty="0"/>
              <a:t>二分支结构</a:t>
            </a:r>
            <a:r>
              <a:rPr lang="en-US" altLang="zh-CN" dirty="0"/>
              <a:t>:if – else</a:t>
            </a:r>
            <a:r>
              <a:rPr lang="zh-CN" altLang="en-US" dirty="0"/>
              <a:t>语句</a:t>
            </a:r>
          </a:p>
        </p:txBody>
      </p:sp>
      <p:sp>
        <p:nvSpPr>
          <p:cNvPr id="3" name="内容占位符 2">
            <a:extLst>
              <a:ext uri="{FF2B5EF4-FFF2-40B4-BE49-F238E27FC236}">
                <a16:creationId xmlns:a16="http://schemas.microsoft.com/office/drawing/2014/main" id="{77796373-A96D-4184-8B26-197DBAD5A687}"/>
              </a:ext>
            </a:extLst>
          </p:cNvPr>
          <p:cNvSpPr>
            <a:spLocks noGrp="1"/>
          </p:cNvSpPr>
          <p:nvPr>
            <p:ph idx="1"/>
          </p:nvPr>
        </p:nvSpPr>
        <p:spPr>
          <a:xfrm>
            <a:off x="457200" y="819150"/>
            <a:ext cx="5410863" cy="3937000"/>
          </a:xfrm>
        </p:spPr>
        <p:txBody>
          <a:bodyPr>
            <a:normAutofit fontScale="92500" lnSpcReduction="20000"/>
          </a:bodyPr>
          <a:lstStyle/>
          <a:p>
            <a:pPr>
              <a:lnSpc>
                <a:spcPct val="110000"/>
              </a:lnSpc>
            </a:pPr>
            <a:r>
              <a:rPr lang="zh-CN" altLang="en-US" dirty="0"/>
              <a:t>语法格式如下：</a:t>
            </a:r>
          </a:p>
          <a:p>
            <a:pPr marL="0" indent="0">
              <a:lnSpc>
                <a:spcPct val="110000"/>
              </a:lnSpc>
              <a:buNone/>
            </a:pPr>
            <a:r>
              <a:rPr lang="en-US" altLang="zh-CN" dirty="0"/>
              <a:t>if&lt;</a:t>
            </a:r>
            <a:r>
              <a:rPr lang="zh-CN" altLang="en-US" dirty="0"/>
              <a:t>条件</a:t>
            </a:r>
            <a:r>
              <a:rPr lang="en-US" altLang="zh-CN" dirty="0"/>
              <a:t>&gt;:</a:t>
            </a:r>
          </a:p>
          <a:p>
            <a:pPr marL="0" indent="0">
              <a:lnSpc>
                <a:spcPct val="110000"/>
              </a:lnSpc>
              <a:buNone/>
            </a:pPr>
            <a:r>
              <a:rPr lang="en-US" altLang="zh-CN" dirty="0"/>
              <a:t>    &lt;</a:t>
            </a:r>
            <a:r>
              <a:rPr lang="zh-CN" altLang="en-US" dirty="0"/>
              <a:t>语句块</a:t>
            </a:r>
            <a:r>
              <a:rPr lang="en-US" altLang="zh-CN" dirty="0"/>
              <a:t>1&gt;</a:t>
            </a:r>
          </a:p>
          <a:p>
            <a:pPr marL="0" indent="0">
              <a:lnSpc>
                <a:spcPct val="110000"/>
              </a:lnSpc>
              <a:buNone/>
            </a:pPr>
            <a:r>
              <a:rPr lang="en-US" altLang="zh-CN" dirty="0"/>
              <a:t>else:</a:t>
            </a:r>
          </a:p>
          <a:p>
            <a:pPr marL="0" indent="0">
              <a:lnSpc>
                <a:spcPct val="110000"/>
              </a:lnSpc>
              <a:buNone/>
            </a:pPr>
            <a:r>
              <a:rPr lang="en-US" altLang="zh-CN" dirty="0"/>
              <a:t>    &lt;</a:t>
            </a:r>
            <a:r>
              <a:rPr lang="zh-CN" altLang="en-US" dirty="0"/>
              <a:t>语句块</a:t>
            </a:r>
            <a:r>
              <a:rPr lang="en-US" altLang="zh-CN" dirty="0"/>
              <a:t>2&gt;</a:t>
            </a:r>
          </a:p>
          <a:p>
            <a:pPr marL="0" indent="0">
              <a:lnSpc>
                <a:spcPct val="110000"/>
              </a:lnSpc>
              <a:buNone/>
            </a:pPr>
            <a:endParaRPr lang="en-US" altLang="zh-CN" dirty="0"/>
          </a:p>
          <a:p>
            <a:pPr>
              <a:lnSpc>
                <a:spcPct val="110000"/>
              </a:lnSpc>
            </a:pPr>
            <a:endParaRPr lang="zh-CN" altLang="en-US" dirty="0"/>
          </a:p>
          <a:p>
            <a:pPr>
              <a:lnSpc>
                <a:spcPct val="110000"/>
              </a:lnSpc>
            </a:pPr>
            <a:r>
              <a:rPr lang="en-US" altLang="zh-CN" dirty="0"/>
              <a:t>&lt;</a:t>
            </a:r>
            <a:r>
              <a:rPr lang="zh-CN" altLang="en-US" dirty="0"/>
              <a:t>语句块</a:t>
            </a:r>
            <a:r>
              <a:rPr lang="en-US" altLang="zh-CN" dirty="0"/>
              <a:t>1&gt;</a:t>
            </a:r>
            <a:r>
              <a:rPr lang="zh-CN" altLang="en-US" dirty="0"/>
              <a:t>是在</a:t>
            </a:r>
            <a:r>
              <a:rPr lang="en-US" altLang="zh-CN" dirty="0"/>
              <a:t>if</a:t>
            </a:r>
            <a:r>
              <a:rPr lang="zh-CN" altLang="en-US" dirty="0"/>
              <a:t>条件满足后执行的一个或多个语句序列</a:t>
            </a:r>
          </a:p>
          <a:p>
            <a:pPr>
              <a:lnSpc>
                <a:spcPct val="110000"/>
              </a:lnSpc>
            </a:pPr>
            <a:r>
              <a:rPr lang="zh-CN" altLang="en-US" dirty="0"/>
              <a:t>语句块</a:t>
            </a:r>
            <a:r>
              <a:rPr lang="en-US" altLang="zh-CN" dirty="0"/>
              <a:t>2&gt;</a:t>
            </a:r>
            <a:r>
              <a:rPr lang="zh-CN" altLang="en-US" dirty="0"/>
              <a:t>是</a:t>
            </a:r>
            <a:r>
              <a:rPr lang="en-US" altLang="zh-CN" dirty="0"/>
              <a:t>if</a:t>
            </a:r>
            <a:r>
              <a:rPr lang="zh-CN" altLang="en-US" dirty="0"/>
              <a:t>条件不满足后执行的语句序列</a:t>
            </a:r>
          </a:p>
          <a:p>
            <a:pPr>
              <a:lnSpc>
                <a:spcPct val="110000"/>
              </a:lnSpc>
            </a:pPr>
            <a:r>
              <a:rPr lang="zh-CN" altLang="en-US" dirty="0"/>
              <a:t>二分支语句用于区分</a:t>
            </a:r>
            <a:r>
              <a:rPr lang="en-US" altLang="zh-CN" dirty="0"/>
              <a:t>&lt;</a:t>
            </a:r>
            <a:r>
              <a:rPr lang="zh-CN" altLang="en-US" dirty="0"/>
              <a:t>条件</a:t>
            </a:r>
            <a:r>
              <a:rPr lang="en-US" altLang="zh-CN" dirty="0"/>
              <a:t>&gt;</a:t>
            </a:r>
            <a:r>
              <a:rPr lang="zh-CN" altLang="en-US" dirty="0"/>
              <a:t>的两种可能</a:t>
            </a:r>
            <a:r>
              <a:rPr lang="en-US" altLang="zh-CN" dirty="0"/>
              <a:t>True</a:t>
            </a:r>
            <a:r>
              <a:rPr lang="zh-CN" altLang="en-US" dirty="0"/>
              <a:t>或者</a:t>
            </a:r>
            <a:r>
              <a:rPr lang="en-US" altLang="zh-CN" dirty="0"/>
              <a:t>False</a:t>
            </a:r>
            <a:r>
              <a:rPr lang="zh-CN" altLang="en-US" dirty="0"/>
              <a:t>，分别形成执行路径</a:t>
            </a:r>
          </a:p>
          <a:p>
            <a:pPr>
              <a:lnSpc>
                <a:spcPct val="110000"/>
              </a:lnSpc>
            </a:pPr>
            <a:endParaRPr lang="zh-CN" altLang="en-US" dirty="0"/>
          </a:p>
        </p:txBody>
      </p:sp>
      <p:pic>
        <p:nvPicPr>
          <p:cNvPr id="5" name="图片 4">
            <a:extLst>
              <a:ext uri="{FF2B5EF4-FFF2-40B4-BE49-F238E27FC236}">
                <a16:creationId xmlns:a16="http://schemas.microsoft.com/office/drawing/2014/main" id="{116B185C-ECDA-4BA1-9780-5E09F9BED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0701" y="762670"/>
            <a:ext cx="3343299" cy="3490938"/>
          </a:xfrm>
          <a:prstGeom prst="rect">
            <a:avLst/>
          </a:prstGeom>
        </p:spPr>
      </p:pic>
    </p:spTree>
    <p:extLst>
      <p:ext uri="{BB962C8B-B14F-4D97-AF65-F5344CB8AC3E}">
        <p14:creationId xmlns:p14="http://schemas.microsoft.com/office/powerpoint/2010/main" val="1840997802"/>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FAE33-2816-434A-A8CB-8D54C64D4A80}"/>
              </a:ext>
            </a:extLst>
          </p:cNvPr>
          <p:cNvSpPr>
            <a:spLocks noGrp="1"/>
          </p:cNvSpPr>
          <p:nvPr>
            <p:ph type="title"/>
          </p:nvPr>
        </p:nvSpPr>
        <p:spPr/>
        <p:txBody>
          <a:bodyPr/>
          <a:lstStyle/>
          <a:p>
            <a:r>
              <a:rPr lang="en-US" altLang="zh-CN" dirty="0"/>
              <a:t>if – else</a:t>
            </a:r>
            <a:r>
              <a:rPr lang="zh-CN" altLang="en-US" dirty="0"/>
              <a:t>语句紧凑结构表示</a:t>
            </a:r>
          </a:p>
        </p:txBody>
      </p:sp>
      <p:sp>
        <p:nvSpPr>
          <p:cNvPr id="3" name="内容占位符 2">
            <a:extLst>
              <a:ext uri="{FF2B5EF4-FFF2-40B4-BE49-F238E27FC236}">
                <a16:creationId xmlns:a16="http://schemas.microsoft.com/office/drawing/2014/main" id="{040DCF51-FC01-4B61-9EF1-0251F52C4FA5}"/>
              </a:ext>
            </a:extLst>
          </p:cNvPr>
          <p:cNvSpPr>
            <a:spLocks noGrp="1"/>
          </p:cNvSpPr>
          <p:nvPr>
            <p:ph idx="1"/>
          </p:nvPr>
        </p:nvSpPr>
        <p:spPr/>
        <p:txBody>
          <a:bodyPr/>
          <a:lstStyle/>
          <a:p>
            <a:pPr marL="0" indent="0">
              <a:buNone/>
            </a:pPr>
            <a:r>
              <a:rPr lang="en-US" altLang="zh-CN" dirty="0"/>
              <a:t>&lt;</a:t>
            </a:r>
            <a:r>
              <a:rPr lang="zh-CN" altLang="en-US" dirty="0"/>
              <a:t>表达式</a:t>
            </a:r>
            <a:r>
              <a:rPr lang="en-US" altLang="zh-CN" dirty="0"/>
              <a:t>1&gt; if &lt;</a:t>
            </a:r>
            <a:r>
              <a:rPr lang="zh-CN" altLang="en-US" dirty="0"/>
              <a:t>条件</a:t>
            </a:r>
            <a:r>
              <a:rPr lang="en-US" altLang="zh-CN" dirty="0"/>
              <a:t>&gt; else &lt;</a:t>
            </a:r>
            <a:r>
              <a:rPr lang="zh-CN" altLang="en-US" dirty="0"/>
              <a:t>表达式</a:t>
            </a:r>
            <a:r>
              <a:rPr lang="en-US" altLang="zh-CN" dirty="0"/>
              <a:t>2&gt;</a:t>
            </a:r>
          </a:p>
          <a:p>
            <a:pPr marL="0" indent="0">
              <a:buNone/>
            </a:pPr>
            <a:endParaRPr lang="en-US" altLang="zh-CN" dirty="0"/>
          </a:p>
          <a:p>
            <a:endParaRPr lang="en-US" altLang="zh-CN" dirty="0"/>
          </a:p>
          <a:p>
            <a:endParaRPr lang="en-US" altLang="zh-CN" dirty="0"/>
          </a:p>
          <a:p>
            <a:endParaRPr lang="en-US" altLang="zh-CN" dirty="0"/>
          </a:p>
          <a:p>
            <a:r>
              <a:rPr lang="zh-CN" altLang="en-US" dirty="0"/>
              <a:t>适合对出现的特殊值进行处理</a:t>
            </a:r>
          </a:p>
        </p:txBody>
      </p:sp>
      <p:pic>
        <p:nvPicPr>
          <p:cNvPr id="5" name="图片 4">
            <a:extLst>
              <a:ext uri="{FF2B5EF4-FFF2-40B4-BE49-F238E27FC236}">
                <a16:creationId xmlns:a16="http://schemas.microsoft.com/office/drawing/2014/main" id="{232734D7-D487-4E17-96DD-136FD0361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55500"/>
            <a:ext cx="5633499" cy="922150"/>
          </a:xfrm>
          <a:prstGeom prst="rect">
            <a:avLst/>
          </a:prstGeom>
        </p:spPr>
      </p:pic>
      <p:pic>
        <p:nvPicPr>
          <p:cNvPr id="6" name="图片 5">
            <a:extLst>
              <a:ext uri="{FF2B5EF4-FFF2-40B4-BE49-F238E27FC236}">
                <a16:creationId xmlns:a16="http://schemas.microsoft.com/office/drawing/2014/main" id="{840DEE77-F571-4D0D-AA5F-AA69B1B1F85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7078"/>
          <a:stretch/>
        </p:blipFill>
        <p:spPr>
          <a:xfrm>
            <a:off x="6293457" y="1395772"/>
            <a:ext cx="2623931" cy="1175978"/>
          </a:xfrm>
          <a:prstGeom prst="rect">
            <a:avLst/>
          </a:prstGeom>
        </p:spPr>
      </p:pic>
      <p:pic>
        <p:nvPicPr>
          <p:cNvPr id="10" name="图片 9">
            <a:extLst>
              <a:ext uri="{FF2B5EF4-FFF2-40B4-BE49-F238E27FC236}">
                <a16:creationId xmlns:a16="http://schemas.microsoft.com/office/drawing/2014/main" id="{14C29361-6BC8-4813-BD67-4D5C61DAC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3124191"/>
            <a:ext cx="3376637" cy="1200159"/>
          </a:xfrm>
          <a:prstGeom prst="rect">
            <a:avLst/>
          </a:prstGeom>
        </p:spPr>
      </p:pic>
    </p:spTree>
    <p:extLst>
      <p:ext uri="{BB962C8B-B14F-4D97-AF65-F5344CB8AC3E}">
        <p14:creationId xmlns:p14="http://schemas.microsoft.com/office/powerpoint/2010/main" val="3577692430"/>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305B3-21BA-460F-B84E-3D1DC9AA805B}"/>
              </a:ext>
            </a:extLst>
          </p:cNvPr>
          <p:cNvSpPr>
            <a:spLocks noGrp="1"/>
          </p:cNvSpPr>
          <p:nvPr>
            <p:ph type="title"/>
          </p:nvPr>
        </p:nvSpPr>
        <p:spPr/>
        <p:txBody>
          <a:bodyPr/>
          <a:lstStyle/>
          <a:p>
            <a:r>
              <a:rPr lang="zh-CN" altLang="en-US" dirty="0"/>
              <a:t>多分支结构：</a:t>
            </a:r>
            <a:r>
              <a:rPr lang="en-US" altLang="zh-CN" dirty="0"/>
              <a:t>if-</a:t>
            </a:r>
            <a:r>
              <a:rPr lang="en-US" altLang="zh-CN" dirty="0" err="1"/>
              <a:t>elif</a:t>
            </a:r>
            <a:r>
              <a:rPr lang="en-US" altLang="zh-CN" dirty="0"/>
              <a:t>-else</a:t>
            </a:r>
            <a:r>
              <a:rPr lang="zh-CN" altLang="en-US" dirty="0"/>
              <a:t>语句</a:t>
            </a:r>
          </a:p>
        </p:txBody>
      </p:sp>
      <p:sp>
        <p:nvSpPr>
          <p:cNvPr id="3" name="内容占位符 2">
            <a:extLst>
              <a:ext uri="{FF2B5EF4-FFF2-40B4-BE49-F238E27FC236}">
                <a16:creationId xmlns:a16="http://schemas.microsoft.com/office/drawing/2014/main" id="{54EC08B8-592D-47BE-B694-B9EE817920A2}"/>
              </a:ext>
            </a:extLst>
          </p:cNvPr>
          <p:cNvSpPr>
            <a:spLocks noGrp="1"/>
          </p:cNvSpPr>
          <p:nvPr>
            <p:ph idx="1"/>
          </p:nvPr>
        </p:nvSpPr>
        <p:spPr>
          <a:xfrm>
            <a:off x="457200" y="819150"/>
            <a:ext cx="2222390" cy="3937000"/>
          </a:xfrm>
        </p:spPr>
        <p:txBody>
          <a:bodyPr/>
          <a:lstStyle/>
          <a:p>
            <a:pPr marL="0" indent="0">
              <a:buNone/>
            </a:pPr>
            <a:r>
              <a:rPr lang="en-US" altLang="zh-CN" sz="1800" dirty="0"/>
              <a:t>if &lt;</a:t>
            </a:r>
            <a:r>
              <a:rPr lang="zh-CN" altLang="en-US" sz="1800" dirty="0"/>
              <a:t>条件</a:t>
            </a:r>
            <a:r>
              <a:rPr lang="en-US" altLang="zh-CN" sz="1800" dirty="0"/>
              <a:t>1&gt;:</a:t>
            </a:r>
          </a:p>
          <a:p>
            <a:pPr marL="0" indent="0">
              <a:buNone/>
            </a:pPr>
            <a:r>
              <a:rPr lang="en-US" altLang="zh-CN" sz="1800" dirty="0"/>
              <a:t>    &lt;</a:t>
            </a:r>
            <a:r>
              <a:rPr lang="zh-CN" altLang="en-US" sz="1800" dirty="0"/>
              <a:t>语句块</a:t>
            </a:r>
            <a:r>
              <a:rPr lang="en-US" altLang="zh-CN" sz="1800" dirty="0"/>
              <a:t>1&gt;</a:t>
            </a:r>
          </a:p>
          <a:p>
            <a:pPr marL="0" indent="0">
              <a:buNone/>
            </a:pPr>
            <a:r>
              <a:rPr lang="en-US" altLang="zh-CN" sz="1800" dirty="0" err="1"/>
              <a:t>elif</a:t>
            </a:r>
            <a:r>
              <a:rPr lang="en-US" altLang="zh-CN" sz="1800" dirty="0"/>
              <a:t> &lt;</a:t>
            </a:r>
            <a:r>
              <a:rPr lang="zh-CN" altLang="en-US" sz="1800" dirty="0"/>
              <a:t>条件</a:t>
            </a:r>
            <a:r>
              <a:rPr lang="en-US" altLang="zh-CN" sz="1800" dirty="0"/>
              <a:t>2&gt;:</a:t>
            </a:r>
          </a:p>
          <a:p>
            <a:pPr marL="0" indent="0">
              <a:buNone/>
            </a:pPr>
            <a:r>
              <a:rPr lang="en-US" altLang="zh-CN" sz="1800" dirty="0"/>
              <a:t>    &lt;</a:t>
            </a:r>
            <a:r>
              <a:rPr lang="zh-CN" altLang="en-US" sz="1800" dirty="0"/>
              <a:t>语句块</a:t>
            </a:r>
            <a:r>
              <a:rPr lang="en-US" altLang="zh-CN" sz="1800" dirty="0"/>
              <a:t>2&gt;</a:t>
            </a:r>
          </a:p>
          <a:p>
            <a:pPr marL="0" indent="0">
              <a:buNone/>
            </a:pPr>
            <a:r>
              <a:rPr lang="en-US" altLang="zh-CN" sz="1800" dirty="0"/>
              <a:t>... </a:t>
            </a:r>
          </a:p>
          <a:p>
            <a:pPr marL="0" indent="0">
              <a:buNone/>
            </a:pPr>
            <a:r>
              <a:rPr lang="en-US" altLang="zh-CN" sz="1800" dirty="0"/>
              <a:t>else: </a:t>
            </a:r>
          </a:p>
          <a:p>
            <a:pPr marL="0" indent="0">
              <a:buNone/>
            </a:pPr>
            <a:r>
              <a:rPr lang="en-US" altLang="zh-CN" sz="1800" dirty="0"/>
              <a:t>    &lt;</a:t>
            </a:r>
            <a:r>
              <a:rPr lang="zh-CN" altLang="en-US" sz="1800" dirty="0"/>
              <a:t>语句块</a:t>
            </a:r>
            <a:r>
              <a:rPr lang="en-US" altLang="zh-CN" sz="1800" dirty="0"/>
              <a:t>N&gt; </a:t>
            </a:r>
            <a:endParaRPr lang="zh-CN" altLang="en-US" dirty="0"/>
          </a:p>
        </p:txBody>
      </p:sp>
      <p:pic>
        <p:nvPicPr>
          <p:cNvPr id="4" name="图片 3">
            <a:extLst>
              <a:ext uri="{FF2B5EF4-FFF2-40B4-BE49-F238E27FC236}">
                <a16:creationId xmlns:a16="http://schemas.microsoft.com/office/drawing/2014/main" id="{AA976233-166E-4895-A754-E3C062799068}"/>
              </a:ext>
            </a:extLst>
          </p:cNvPr>
          <p:cNvPicPr>
            <a:picLocks noChangeAspect="1"/>
          </p:cNvPicPr>
          <p:nvPr/>
        </p:nvPicPr>
        <p:blipFill>
          <a:blip r:embed="rId2"/>
          <a:stretch>
            <a:fillRect/>
          </a:stretch>
        </p:blipFill>
        <p:spPr>
          <a:xfrm>
            <a:off x="2582416" y="854931"/>
            <a:ext cx="2125459" cy="3008137"/>
          </a:xfrm>
          <a:prstGeom prst="rect">
            <a:avLst/>
          </a:prstGeom>
        </p:spPr>
      </p:pic>
      <p:sp>
        <p:nvSpPr>
          <p:cNvPr id="5" name="文本框 4">
            <a:extLst>
              <a:ext uri="{FF2B5EF4-FFF2-40B4-BE49-F238E27FC236}">
                <a16:creationId xmlns:a16="http://schemas.microsoft.com/office/drawing/2014/main" id="{D678A689-9C07-4D76-880E-2708687AB3E1}"/>
              </a:ext>
            </a:extLst>
          </p:cNvPr>
          <p:cNvSpPr txBox="1"/>
          <p:nvPr/>
        </p:nvSpPr>
        <p:spPr>
          <a:xfrm>
            <a:off x="4846320" y="819150"/>
            <a:ext cx="3705769" cy="3637919"/>
          </a:xfrm>
          <a:prstGeom prst="rect">
            <a:avLst/>
          </a:prstGeom>
        </p:spPr>
        <p:txBody>
          <a:bodyPr vert="horz" lIns="91440" tIns="45720" rIns="91440" bIns="45720" rtlCol="0">
            <a:normAutofit/>
          </a:bodyPr>
          <a:lstStyle>
            <a:lvl1pPr indent="0">
              <a:spcBef>
                <a:spcPct val="20000"/>
              </a:spcBef>
              <a:buFont typeface="Arial" pitchFamily="34" charset="0"/>
              <a:buNone/>
              <a:defRPr>
                <a:latin typeface="微软雅黑" panose="020B0503020204020204" pitchFamily="34" charset="-122"/>
                <a:ea typeface="微软雅黑" panose="020B0503020204020204" pitchFamily="34" charset="-122"/>
              </a:defRPr>
            </a:lvl1pPr>
            <a:lvl2pPr marL="742950" indent="-285750">
              <a:spcBef>
                <a:spcPct val="20000"/>
              </a:spcBef>
              <a:buFont typeface="Arial" pitchFamily="34" charset="0"/>
              <a:buChar char="–"/>
              <a:defRPr>
                <a:latin typeface="微软雅黑" panose="020B0503020204020204" pitchFamily="34" charset="-122"/>
                <a:ea typeface="微软雅黑" panose="020B0503020204020204" pitchFamily="34" charset="-122"/>
              </a:defRPr>
            </a:lvl2pPr>
            <a:lvl3pPr marL="1143000" indent="-228600">
              <a:spcBef>
                <a:spcPct val="20000"/>
              </a:spcBef>
              <a:buFont typeface="Arial" pitchFamily="34" charset="0"/>
              <a:buChar char="•"/>
              <a:defRPr sz="1600">
                <a:latin typeface="微软雅黑" panose="020B0503020204020204" pitchFamily="34" charset="-122"/>
                <a:ea typeface="微软雅黑" panose="020B0503020204020204" pitchFamily="34" charset="-122"/>
              </a:defRPr>
            </a:lvl3pPr>
            <a:lvl4pPr marL="1600200" indent="-228600">
              <a:spcBef>
                <a:spcPct val="20000"/>
              </a:spcBef>
              <a:buFont typeface="Arial" pitchFamily="34" charset="0"/>
              <a:buChar char="–"/>
              <a:defRPr sz="1400">
                <a:latin typeface="微软雅黑" panose="020B0503020204020204" pitchFamily="34" charset="-122"/>
                <a:ea typeface="微软雅黑" panose="020B0503020204020204" pitchFamily="34" charset="-122"/>
              </a:defRPr>
            </a:lvl4pPr>
            <a:lvl5pPr marL="2057400" indent="-228600">
              <a:spcBef>
                <a:spcPct val="20000"/>
              </a:spcBef>
              <a:buFont typeface="Arial" pitchFamily="34" charset="0"/>
              <a:buChar char="»"/>
              <a:defRPr sz="1400">
                <a:latin typeface="微软雅黑" panose="020B0503020204020204" pitchFamily="34" charset="-122"/>
                <a:ea typeface="微软雅黑" panose="020B0503020204020204" pitchFamily="34" charset="-122"/>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285750" indent="-285750">
              <a:buFont typeface="Arial" panose="020B0604020202020204" pitchFamily="34" charset="0"/>
              <a:buChar char="•"/>
            </a:pPr>
            <a:r>
              <a:rPr lang="zh-CN" altLang="en-US" dirty="0"/>
              <a:t>用于设置同一个判断条件的多条执行路径</a:t>
            </a:r>
            <a:endParaRPr lang="en-US" altLang="zh-CN" dirty="0"/>
          </a:p>
          <a:p>
            <a:pPr lvl="1"/>
            <a:r>
              <a:rPr lang="zh-CN" altLang="en-US" dirty="0"/>
              <a:t>依次评估寻找第一个结果为</a:t>
            </a:r>
            <a:r>
              <a:rPr lang="en-US" altLang="zh-CN" dirty="0"/>
              <a:t>True</a:t>
            </a:r>
            <a:r>
              <a:rPr lang="zh-CN" altLang="en-US" dirty="0"/>
              <a:t>的条件，执行该条件下的语句块，同时结束后跳过整个</a:t>
            </a:r>
            <a:r>
              <a:rPr lang="en-US" altLang="zh-CN" dirty="0"/>
              <a:t>if-</a:t>
            </a:r>
            <a:r>
              <a:rPr lang="en-US" altLang="zh-CN" dirty="0" err="1"/>
              <a:t>elif</a:t>
            </a:r>
            <a:r>
              <a:rPr lang="en-US" altLang="zh-CN" dirty="0"/>
              <a:t>-else</a:t>
            </a:r>
            <a:r>
              <a:rPr lang="zh-CN" altLang="en-US" dirty="0"/>
              <a:t>结构</a:t>
            </a:r>
            <a:endParaRPr lang="en-US" altLang="zh-CN" dirty="0"/>
          </a:p>
          <a:p>
            <a:pPr lvl="1"/>
            <a:r>
              <a:rPr lang="zh-CN" altLang="en-US" dirty="0"/>
              <a:t>如果没有任何条件成立，</a:t>
            </a:r>
            <a:r>
              <a:rPr lang="en-US" altLang="zh-CN" dirty="0"/>
              <a:t>else</a:t>
            </a:r>
            <a:r>
              <a:rPr lang="zh-CN" altLang="en-US" dirty="0"/>
              <a:t>下面的语句块被执行</a:t>
            </a:r>
            <a:endParaRPr lang="en-US" altLang="zh-CN" dirty="0"/>
          </a:p>
          <a:p>
            <a:pPr lvl="1"/>
            <a:r>
              <a:rPr lang="en-US" altLang="zh-CN" dirty="0"/>
              <a:t>else</a:t>
            </a:r>
            <a:r>
              <a:rPr lang="zh-CN" altLang="en-US" dirty="0"/>
              <a:t>子句可选</a:t>
            </a:r>
          </a:p>
          <a:p>
            <a:endParaRPr lang="zh-CN" altLang="en-US" dirty="0"/>
          </a:p>
        </p:txBody>
      </p:sp>
    </p:spTree>
    <p:extLst>
      <p:ext uri="{BB962C8B-B14F-4D97-AF65-F5344CB8AC3E}">
        <p14:creationId xmlns:p14="http://schemas.microsoft.com/office/powerpoint/2010/main" val="1205070616"/>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9059C-978B-4574-85E8-39BA1DB6E8FE}"/>
              </a:ext>
            </a:extLst>
          </p:cNvPr>
          <p:cNvSpPr>
            <a:spLocks noGrp="1"/>
          </p:cNvSpPr>
          <p:nvPr>
            <p:ph type="title"/>
          </p:nvPr>
        </p:nvSpPr>
        <p:spPr/>
        <p:txBody>
          <a:bodyPr/>
          <a:lstStyle/>
          <a:p>
            <a:r>
              <a:rPr lang="zh-CN" altLang="en-US" dirty="0"/>
              <a:t>上次课回顾：数字与字符串</a:t>
            </a:r>
          </a:p>
        </p:txBody>
      </p:sp>
      <p:sp>
        <p:nvSpPr>
          <p:cNvPr id="3" name="内容占位符 2">
            <a:extLst>
              <a:ext uri="{FF2B5EF4-FFF2-40B4-BE49-F238E27FC236}">
                <a16:creationId xmlns:a16="http://schemas.microsoft.com/office/drawing/2014/main" id="{423D145F-A0AC-4C49-98F6-D4E57CA55E4F}"/>
              </a:ext>
            </a:extLst>
          </p:cNvPr>
          <p:cNvSpPr>
            <a:spLocks noGrp="1"/>
          </p:cNvSpPr>
          <p:nvPr>
            <p:ph idx="1"/>
          </p:nvPr>
        </p:nvSpPr>
        <p:spPr/>
        <p:txBody>
          <a:bodyPr/>
          <a:lstStyle/>
          <a:p>
            <a:r>
              <a:rPr lang="en-US" altLang="zh-CN" dirty="0"/>
              <a:t>Python</a:t>
            </a:r>
            <a:r>
              <a:rPr lang="zh-CN" altLang="en-US" dirty="0"/>
              <a:t>中的数字</a:t>
            </a:r>
            <a:endParaRPr lang="en-US" altLang="zh-CN" dirty="0"/>
          </a:p>
          <a:p>
            <a:pPr lvl="1"/>
            <a:r>
              <a:rPr lang="zh-CN" altLang="en-US" dirty="0"/>
              <a:t>整数</a:t>
            </a:r>
            <a:endParaRPr lang="en-US" altLang="zh-CN" dirty="0"/>
          </a:p>
          <a:p>
            <a:pPr lvl="1"/>
            <a:r>
              <a:rPr lang="zh-CN" altLang="en-US" dirty="0"/>
              <a:t>浮点数</a:t>
            </a:r>
            <a:endParaRPr lang="en-US" altLang="zh-CN" dirty="0"/>
          </a:p>
          <a:p>
            <a:pPr lvl="1"/>
            <a:r>
              <a:rPr lang="en-US" altLang="zh-CN" dirty="0"/>
              <a:t>math</a:t>
            </a:r>
            <a:r>
              <a:rPr lang="zh-CN" altLang="en-US" dirty="0"/>
              <a:t>库</a:t>
            </a:r>
            <a:endParaRPr lang="en-US" altLang="zh-CN" dirty="0"/>
          </a:p>
          <a:p>
            <a:pPr lvl="1"/>
            <a:r>
              <a:rPr lang="zh-CN" altLang="en-US" dirty="0"/>
              <a:t>数值运算</a:t>
            </a:r>
            <a:endParaRPr lang="en-US" altLang="zh-CN" dirty="0"/>
          </a:p>
          <a:p>
            <a:pPr lvl="1"/>
            <a:r>
              <a:rPr lang="zh-CN" altLang="en-US" dirty="0"/>
              <a:t>逻辑运算</a:t>
            </a:r>
            <a:endParaRPr lang="en-US" altLang="zh-CN" dirty="0"/>
          </a:p>
          <a:p>
            <a:r>
              <a:rPr lang="en-US" altLang="zh-CN" dirty="0"/>
              <a:t>Python</a:t>
            </a:r>
            <a:r>
              <a:rPr lang="zh-CN" altLang="en-US" dirty="0"/>
              <a:t>中的字符串</a:t>
            </a:r>
            <a:endParaRPr lang="en-US" altLang="zh-CN" dirty="0"/>
          </a:p>
          <a:p>
            <a:pPr lvl="1"/>
            <a:r>
              <a:rPr lang="zh-CN" altLang="en-US" dirty="0"/>
              <a:t>字符串索引</a:t>
            </a:r>
            <a:endParaRPr lang="en-US" altLang="zh-CN" dirty="0"/>
          </a:p>
          <a:p>
            <a:pPr lvl="1"/>
            <a:r>
              <a:rPr lang="zh-CN" altLang="en-US" dirty="0"/>
              <a:t>字符串</a:t>
            </a:r>
            <a:r>
              <a:rPr lang="en-US" altLang="zh-CN" dirty="0"/>
              <a:t>+</a:t>
            </a:r>
            <a:r>
              <a:rPr lang="zh-CN" altLang="en-US" dirty="0"/>
              <a:t>和*</a:t>
            </a:r>
            <a:endParaRPr lang="en-US" altLang="zh-CN" dirty="0"/>
          </a:p>
          <a:p>
            <a:pPr lvl="1"/>
            <a:r>
              <a:rPr lang="zh-CN" altLang="en-US" dirty="0"/>
              <a:t>字符串</a:t>
            </a:r>
            <a:r>
              <a:rPr lang="en-US" altLang="zh-CN" dirty="0"/>
              <a:t>format</a:t>
            </a:r>
          </a:p>
          <a:p>
            <a:pPr lvl="1"/>
            <a:endParaRPr lang="zh-CN" altLang="en-US" dirty="0"/>
          </a:p>
        </p:txBody>
      </p:sp>
      <p:pic>
        <p:nvPicPr>
          <p:cNvPr id="5" name="图片 4">
            <a:extLst>
              <a:ext uri="{FF2B5EF4-FFF2-40B4-BE49-F238E27FC236}">
                <a16:creationId xmlns:a16="http://schemas.microsoft.com/office/drawing/2014/main" id="{E9F6DBCC-F82D-4F34-9307-26A7B0977EBA}"/>
              </a:ext>
            </a:extLst>
          </p:cNvPr>
          <p:cNvPicPr>
            <a:picLocks noChangeAspect="1"/>
          </p:cNvPicPr>
          <p:nvPr/>
        </p:nvPicPr>
        <p:blipFill>
          <a:blip r:embed="rId2"/>
          <a:stretch>
            <a:fillRect/>
          </a:stretch>
        </p:blipFill>
        <p:spPr>
          <a:xfrm>
            <a:off x="4656116" y="3729161"/>
            <a:ext cx="4401667" cy="793076"/>
          </a:xfrm>
          <a:prstGeom prst="rect">
            <a:avLst/>
          </a:prstGeom>
        </p:spPr>
      </p:pic>
      <p:pic>
        <p:nvPicPr>
          <p:cNvPr id="6" name="图片 5">
            <a:extLst>
              <a:ext uri="{FF2B5EF4-FFF2-40B4-BE49-F238E27FC236}">
                <a16:creationId xmlns:a16="http://schemas.microsoft.com/office/drawing/2014/main" id="{6BF01DBD-A46E-4935-84A9-03F670D7C3B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252" r="29184"/>
          <a:stretch/>
        </p:blipFill>
        <p:spPr>
          <a:xfrm>
            <a:off x="5272072" y="715472"/>
            <a:ext cx="3249268" cy="2699303"/>
          </a:xfrm>
          <a:prstGeom prst="rect">
            <a:avLst/>
          </a:prstGeom>
        </p:spPr>
      </p:pic>
    </p:spTree>
    <p:extLst>
      <p:ext uri="{BB962C8B-B14F-4D97-AF65-F5344CB8AC3E}">
        <p14:creationId xmlns:p14="http://schemas.microsoft.com/office/powerpoint/2010/main" val="360016241"/>
      </p:ext>
    </p:extLst>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DEB4F-427B-4A5B-AC58-A0397962DC62}"/>
              </a:ext>
            </a:extLst>
          </p:cNvPr>
          <p:cNvSpPr>
            <a:spLocks noGrp="1"/>
          </p:cNvSpPr>
          <p:nvPr>
            <p:ph type="title"/>
          </p:nvPr>
        </p:nvSpPr>
        <p:spPr/>
        <p:txBody>
          <a:bodyPr/>
          <a:lstStyle/>
          <a:p>
            <a:r>
              <a:rPr lang="zh-CN" altLang="en-US" dirty="0"/>
              <a:t>多分支结构示例：</a:t>
            </a:r>
            <a:r>
              <a:rPr lang="en-US" altLang="zh-CN" dirty="0"/>
              <a:t>PM2.5</a:t>
            </a:r>
            <a:r>
              <a:rPr lang="zh-CN" altLang="en-US" dirty="0"/>
              <a:t>预警</a:t>
            </a:r>
          </a:p>
        </p:txBody>
      </p:sp>
      <p:pic>
        <p:nvPicPr>
          <p:cNvPr id="5" name="内容占位符 4">
            <a:extLst>
              <a:ext uri="{FF2B5EF4-FFF2-40B4-BE49-F238E27FC236}">
                <a16:creationId xmlns:a16="http://schemas.microsoft.com/office/drawing/2014/main" id="{1C59B080-2BF7-49BD-84A7-1E80139F92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536" y="1113914"/>
            <a:ext cx="3066965" cy="1843971"/>
          </a:xfrm>
        </p:spPr>
      </p:pic>
      <p:pic>
        <p:nvPicPr>
          <p:cNvPr id="8" name="图片 7">
            <a:extLst>
              <a:ext uri="{FF2B5EF4-FFF2-40B4-BE49-F238E27FC236}">
                <a16:creationId xmlns:a16="http://schemas.microsoft.com/office/drawing/2014/main" id="{4FA729C8-D165-4F07-B194-7C7A540C3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460" y="1113914"/>
            <a:ext cx="2871808" cy="1790713"/>
          </a:xfrm>
          <a:prstGeom prst="rect">
            <a:avLst/>
          </a:prstGeom>
        </p:spPr>
      </p:pic>
      <p:sp>
        <p:nvSpPr>
          <p:cNvPr id="9" name="矩形 8">
            <a:extLst>
              <a:ext uri="{FF2B5EF4-FFF2-40B4-BE49-F238E27FC236}">
                <a16:creationId xmlns:a16="http://schemas.microsoft.com/office/drawing/2014/main" id="{EA952FE4-7B58-4B4D-B938-C0161A262EB1}"/>
              </a:ext>
            </a:extLst>
          </p:cNvPr>
          <p:cNvSpPr/>
          <p:nvPr/>
        </p:nvSpPr>
        <p:spPr>
          <a:xfrm>
            <a:off x="1247604" y="2997617"/>
            <a:ext cx="1338828" cy="369332"/>
          </a:xfrm>
          <a:prstGeom prst="rect">
            <a:avLst/>
          </a:prstGeom>
        </p:spPr>
        <p:txBody>
          <a:bodyPr wrap="none">
            <a:spAutoFit/>
          </a:bodyPr>
          <a:lstStyle/>
          <a:p>
            <a:r>
              <a:rPr lang="zh-CN" altLang="en-US" dirty="0"/>
              <a:t>多分支结构</a:t>
            </a:r>
          </a:p>
        </p:txBody>
      </p:sp>
      <p:sp>
        <p:nvSpPr>
          <p:cNvPr id="10" name="矩形 9">
            <a:extLst>
              <a:ext uri="{FF2B5EF4-FFF2-40B4-BE49-F238E27FC236}">
                <a16:creationId xmlns:a16="http://schemas.microsoft.com/office/drawing/2014/main" id="{460F6657-FC19-42CC-8535-B93C5F67B90C}"/>
              </a:ext>
            </a:extLst>
          </p:cNvPr>
          <p:cNvSpPr/>
          <p:nvPr/>
        </p:nvSpPr>
        <p:spPr>
          <a:xfrm>
            <a:off x="5965950" y="2997617"/>
            <a:ext cx="1338828" cy="369332"/>
          </a:xfrm>
          <a:prstGeom prst="rect">
            <a:avLst/>
          </a:prstGeom>
        </p:spPr>
        <p:txBody>
          <a:bodyPr wrap="none">
            <a:spAutoFit/>
          </a:bodyPr>
          <a:lstStyle/>
          <a:p>
            <a:r>
              <a:rPr lang="zh-CN" altLang="en-US" dirty="0"/>
              <a:t>单分支结构</a:t>
            </a:r>
          </a:p>
        </p:txBody>
      </p:sp>
    </p:spTree>
    <p:extLst>
      <p:ext uri="{BB962C8B-B14F-4D97-AF65-F5344CB8AC3E}">
        <p14:creationId xmlns:p14="http://schemas.microsoft.com/office/powerpoint/2010/main" val="126892468"/>
      </p:ext>
    </p:extLst>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D1F54-A04E-4CEF-A50F-9AF6A68691DA}"/>
              </a:ext>
            </a:extLst>
          </p:cNvPr>
          <p:cNvSpPr>
            <a:spLocks noGrp="1"/>
          </p:cNvSpPr>
          <p:nvPr>
            <p:ph type="title"/>
          </p:nvPr>
        </p:nvSpPr>
        <p:spPr/>
        <p:txBody>
          <a:bodyPr/>
          <a:lstStyle/>
          <a:p>
            <a:r>
              <a:rPr lang="zh-CN" altLang="en-US" dirty="0"/>
              <a:t>示例</a:t>
            </a:r>
            <a:r>
              <a:rPr lang="en-US" altLang="zh-CN" dirty="0"/>
              <a:t>2</a:t>
            </a:r>
            <a:r>
              <a:rPr lang="zh-CN" altLang="en-US" dirty="0"/>
              <a:t>：</a:t>
            </a:r>
            <a:r>
              <a:rPr lang="en-US" altLang="zh-CN" dirty="0"/>
              <a:t>BMI</a:t>
            </a:r>
            <a:r>
              <a:rPr lang="zh-CN" altLang="en-US" dirty="0"/>
              <a:t>计算</a:t>
            </a:r>
          </a:p>
        </p:txBody>
      </p:sp>
      <p:sp>
        <p:nvSpPr>
          <p:cNvPr id="3" name="内容占位符 2">
            <a:extLst>
              <a:ext uri="{FF2B5EF4-FFF2-40B4-BE49-F238E27FC236}">
                <a16:creationId xmlns:a16="http://schemas.microsoft.com/office/drawing/2014/main" id="{FFAC529A-D9F4-4881-AD8E-870733EC123E}"/>
              </a:ext>
            </a:extLst>
          </p:cNvPr>
          <p:cNvSpPr>
            <a:spLocks noGrp="1"/>
          </p:cNvSpPr>
          <p:nvPr>
            <p:ph idx="1"/>
          </p:nvPr>
        </p:nvSpPr>
        <p:spPr/>
        <p:txBody>
          <a:bodyPr/>
          <a:lstStyle/>
          <a:p>
            <a:r>
              <a:rPr lang="zh-CN" altLang="en-US" dirty="0"/>
              <a:t>编写一个根据体重和身高计算</a:t>
            </a:r>
            <a:r>
              <a:rPr lang="en-US" altLang="zh-CN" dirty="0"/>
              <a:t>BMI</a:t>
            </a:r>
            <a:r>
              <a:rPr lang="zh-CN" altLang="en-US" dirty="0"/>
              <a:t>值的程序，并同时输出国际和国内的</a:t>
            </a:r>
            <a:r>
              <a:rPr lang="en-US" altLang="zh-CN" dirty="0"/>
              <a:t>BMI</a:t>
            </a:r>
            <a:r>
              <a:rPr lang="zh-CN" altLang="en-US" dirty="0"/>
              <a:t>指标建议值</a:t>
            </a:r>
          </a:p>
        </p:txBody>
      </p:sp>
      <p:pic>
        <p:nvPicPr>
          <p:cNvPr id="5" name="图片 4">
            <a:extLst>
              <a:ext uri="{FF2B5EF4-FFF2-40B4-BE49-F238E27FC236}">
                <a16:creationId xmlns:a16="http://schemas.microsoft.com/office/drawing/2014/main" id="{6A8C91DE-D6D8-4FEF-8433-C08FC9657D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390" y="1547858"/>
            <a:ext cx="4082441" cy="1469019"/>
          </a:xfrm>
          <a:prstGeom prst="rect">
            <a:avLst/>
          </a:prstGeom>
        </p:spPr>
      </p:pic>
      <p:pic>
        <p:nvPicPr>
          <p:cNvPr id="7" name="图片 6">
            <a:extLst>
              <a:ext uri="{FF2B5EF4-FFF2-40B4-BE49-F238E27FC236}">
                <a16:creationId xmlns:a16="http://schemas.microsoft.com/office/drawing/2014/main" id="{37849548-20FB-4403-A05C-21140304AD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9149" y="1263504"/>
            <a:ext cx="3427651" cy="3492646"/>
          </a:xfrm>
          <a:prstGeom prst="rect">
            <a:avLst/>
          </a:prstGeom>
        </p:spPr>
      </p:pic>
    </p:spTree>
    <p:extLst>
      <p:ext uri="{BB962C8B-B14F-4D97-AF65-F5344CB8AC3E}">
        <p14:creationId xmlns:p14="http://schemas.microsoft.com/office/powerpoint/2010/main" val="1240349842"/>
      </p:ext>
    </p:extLst>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E3A7E71-5BCA-44F8-A518-A51C1307AF4D}"/>
              </a:ext>
            </a:extLst>
          </p:cNvPr>
          <p:cNvSpPr txBox="1"/>
          <p:nvPr>
            <p:custDataLst>
              <p:tags r:id="rId2"/>
            </p:custDataLst>
          </p:nvPr>
        </p:nvSpPr>
        <p:spPr>
          <a:xfrm>
            <a:off x="914400" y="635000"/>
            <a:ext cx="7315200" cy="1607344"/>
          </a:xfrm>
          <a:prstGeom prst="rect">
            <a:avLst/>
          </a:prstGeom>
          <a:noFill/>
        </p:spPr>
        <p:txBody>
          <a:bodyPr vert="horz" wrap="square" rtlCol="0" anchor="ctr" anchorCtr="0">
            <a:noAutofit/>
          </a:bodyPr>
          <a:lstStyle/>
          <a:p>
            <a:r>
              <a:rPr lang="en-US" altLang="zh-CN" dirty="0">
                <a:solidFill>
                  <a:srgbClr val="000000"/>
                </a:solidFill>
                <a:latin typeface="Monaco" charset="0"/>
              </a:rPr>
              <a:t>number </a:t>
            </a:r>
            <a:r>
              <a:rPr lang="en-US" altLang="zh-CN" dirty="0">
                <a:solidFill>
                  <a:srgbClr val="FF7800"/>
                </a:solidFill>
                <a:latin typeface="Monaco" charset="0"/>
              </a:rPr>
              <a:t>=</a:t>
            </a:r>
            <a:r>
              <a:rPr lang="en-US" altLang="zh-CN" dirty="0">
                <a:solidFill>
                  <a:srgbClr val="AFAFAF"/>
                </a:solidFill>
                <a:latin typeface="Monaco" charset="0"/>
              </a:rPr>
              <a:t> </a:t>
            </a:r>
            <a:r>
              <a:rPr lang="en-US" altLang="zh-CN" dirty="0">
                <a:solidFill>
                  <a:srgbClr val="009900"/>
                </a:solidFill>
                <a:latin typeface="Monaco" charset="0"/>
              </a:rPr>
              <a:t>30</a:t>
            </a:r>
            <a:endParaRPr lang="en-US" altLang="zh-CN" dirty="0">
              <a:solidFill>
                <a:srgbClr val="AFAFAF"/>
              </a:solidFill>
              <a:latin typeface="Monaco" charset="0"/>
            </a:endParaRPr>
          </a:p>
          <a:p>
            <a:r>
              <a:rPr lang="en-US" altLang="zh-CN" dirty="0">
                <a:solidFill>
                  <a:srgbClr val="FF7800"/>
                </a:solidFill>
                <a:latin typeface="Monaco" charset="0"/>
              </a:rPr>
              <a:t>if</a:t>
            </a:r>
            <a:r>
              <a:rPr lang="en-US" altLang="zh-CN" dirty="0">
                <a:solidFill>
                  <a:srgbClr val="AFAFAF"/>
                </a:solidFill>
                <a:latin typeface="Monaco" charset="0"/>
              </a:rPr>
              <a:t> </a:t>
            </a:r>
            <a:r>
              <a:rPr lang="en-US" altLang="zh-CN" dirty="0">
                <a:solidFill>
                  <a:srgbClr val="000000"/>
                </a:solidFill>
                <a:latin typeface="Monaco" charset="0"/>
              </a:rPr>
              <a:t>number </a:t>
            </a:r>
            <a:r>
              <a:rPr lang="en-US" altLang="zh-CN" dirty="0">
                <a:solidFill>
                  <a:srgbClr val="FF7800"/>
                </a:solidFill>
                <a:latin typeface="Monaco" charset="0"/>
              </a:rPr>
              <a:t>%</a:t>
            </a:r>
            <a:r>
              <a:rPr lang="en-US" altLang="zh-CN" dirty="0">
                <a:solidFill>
                  <a:srgbClr val="AFAFAF"/>
                </a:solidFill>
                <a:latin typeface="Monaco" charset="0"/>
              </a:rPr>
              <a:t> </a:t>
            </a:r>
            <a:r>
              <a:rPr lang="en-US" altLang="zh-CN" dirty="0">
                <a:solidFill>
                  <a:srgbClr val="009900"/>
                </a:solidFill>
                <a:latin typeface="Monaco" charset="0"/>
              </a:rPr>
              <a:t>2</a:t>
            </a:r>
            <a:r>
              <a:rPr lang="en-US" altLang="zh-CN" dirty="0">
                <a:solidFill>
                  <a:srgbClr val="AFAFAF"/>
                </a:solidFill>
                <a:latin typeface="Monaco" charset="0"/>
              </a:rPr>
              <a:t> </a:t>
            </a:r>
            <a:r>
              <a:rPr lang="en-US" altLang="zh-CN" dirty="0">
                <a:solidFill>
                  <a:srgbClr val="FF7800"/>
                </a:solidFill>
                <a:latin typeface="Monaco" charset="0"/>
              </a:rPr>
              <a:t>==</a:t>
            </a:r>
            <a:r>
              <a:rPr lang="en-US" altLang="zh-CN" dirty="0">
                <a:solidFill>
                  <a:srgbClr val="AFAFAF"/>
                </a:solidFill>
                <a:latin typeface="Monaco" charset="0"/>
              </a:rPr>
              <a:t> </a:t>
            </a:r>
            <a:r>
              <a:rPr lang="en-US" altLang="zh-CN" dirty="0">
                <a:solidFill>
                  <a:srgbClr val="009900"/>
                </a:solidFill>
                <a:latin typeface="Monaco" charset="0"/>
              </a:rPr>
              <a:t>0</a:t>
            </a:r>
            <a:r>
              <a:rPr lang="en-US" altLang="zh-CN" dirty="0">
                <a:solidFill>
                  <a:srgbClr val="000000"/>
                </a:solidFill>
                <a:latin typeface="Monaco" charset="0"/>
              </a:rPr>
              <a:t>:</a:t>
            </a:r>
            <a:endParaRPr lang="en-US" altLang="zh-CN" dirty="0">
              <a:solidFill>
                <a:srgbClr val="AFAFAF"/>
              </a:solidFill>
              <a:latin typeface="Monaco" charset="0"/>
            </a:endParaRPr>
          </a:p>
          <a:p>
            <a:r>
              <a:rPr lang="en-US" altLang="zh-CN" dirty="0">
                <a:solidFill>
                  <a:srgbClr val="AFAFAF"/>
                </a:solidFill>
                <a:latin typeface="Monaco" charset="0"/>
              </a:rPr>
              <a:t>    </a:t>
            </a:r>
            <a:r>
              <a:rPr lang="en-US" altLang="zh-CN" dirty="0">
                <a:solidFill>
                  <a:srgbClr val="FF7800"/>
                </a:solidFill>
                <a:latin typeface="Monaco" charset="0"/>
              </a:rPr>
              <a:t>print</a:t>
            </a:r>
            <a:r>
              <a:rPr lang="en-US" altLang="zh-CN" dirty="0">
                <a:solidFill>
                  <a:srgbClr val="AFAFAF"/>
                </a:solidFill>
                <a:latin typeface="Monaco" charset="0"/>
              </a:rPr>
              <a:t> (</a:t>
            </a:r>
            <a:r>
              <a:rPr lang="en-US" altLang="zh-CN" dirty="0">
                <a:solidFill>
                  <a:srgbClr val="000000"/>
                </a:solidFill>
                <a:latin typeface="Monaco" charset="0"/>
              </a:rPr>
              <a:t>number, </a:t>
            </a:r>
            <a:r>
              <a:rPr lang="en-US" altLang="zh-CN" dirty="0">
                <a:solidFill>
                  <a:srgbClr val="0000FF"/>
                </a:solidFill>
                <a:latin typeface="Monaco" charset="0"/>
              </a:rPr>
              <a:t>'is even‘)</a:t>
            </a:r>
            <a:endParaRPr lang="en-US" altLang="zh-CN" dirty="0">
              <a:solidFill>
                <a:srgbClr val="AFAFAF"/>
              </a:solidFill>
              <a:latin typeface="Monaco" charset="0"/>
            </a:endParaRPr>
          </a:p>
          <a:p>
            <a:r>
              <a:rPr lang="en-US" altLang="zh-CN" dirty="0" err="1">
                <a:solidFill>
                  <a:srgbClr val="FF7800"/>
                </a:solidFill>
                <a:latin typeface="Monaco" charset="0"/>
              </a:rPr>
              <a:t>elif</a:t>
            </a:r>
            <a:r>
              <a:rPr lang="en-US" altLang="zh-CN" dirty="0">
                <a:solidFill>
                  <a:srgbClr val="AFAFAF"/>
                </a:solidFill>
                <a:latin typeface="Monaco" charset="0"/>
              </a:rPr>
              <a:t> </a:t>
            </a:r>
            <a:r>
              <a:rPr lang="en-US" altLang="zh-CN" dirty="0">
                <a:solidFill>
                  <a:srgbClr val="000000"/>
                </a:solidFill>
                <a:latin typeface="Monaco" charset="0"/>
              </a:rPr>
              <a:t>number </a:t>
            </a:r>
            <a:r>
              <a:rPr lang="en-US" altLang="zh-CN" dirty="0">
                <a:solidFill>
                  <a:srgbClr val="FF7800"/>
                </a:solidFill>
                <a:latin typeface="Monaco" charset="0"/>
              </a:rPr>
              <a:t>%</a:t>
            </a:r>
            <a:r>
              <a:rPr lang="en-US" altLang="zh-CN" dirty="0">
                <a:solidFill>
                  <a:srgbClr val="AFAFAF"/>
                </a:solidFill>
                <a:latin typeface="Monaco" charset="0"/>
              </a:rPr>
              <a:t> </a:t>
            </a:r>
            <a:r>
              <a:rPr lang="en-US" altLang="zh-CN" dirty="0">
                <a:solidFill>
                  <a:srgbClr val="009900"/>
                </a:solidFill>
                <a:latin typeface="Monaco" charset="0"/>
              </a:rPr>
              <a:t>3</a:t>
            </a:r>
            <a:r>
              <a:rPr lang="en-US" altLang="zh-CN" dirty="0">
                <a:solidFill>
                  <a:srgbClr val="AFAFAF"/>
                </a:solidFill>
                <a:latin typeface="Monaco" charset="0"/>
              </a:rPr>
              <a:t> </a:t>
            </a:r>
            <a:r>
              <a:rPr lang="en-US" altLang="zh-CN" dirty="0">
                <a:solidFill>
                  <a:srgbClr val="FF7800"/>
                </a:solidFill>
                <a:latin typeface="Monaco" charset="0"/>
              </a:rPr>
              <a:t>==</a:t>
            </a:r>
            <a:r>
              <a:rPr lang="en-US" altLang="zh-CN" dirty="0">
                <a:solidFill>
                  <a:srgbClr val="AFAFAF"/>
                </a:solidFill>
                <a:latin typeface="Monaco" charset="0"/>
              </a:rPr>
              <a:t> </a:t>
            </a:r>
            <a:r>
              <a:rPr lang="en-US" altLang="zh-CN" dirty="0">
                <a:solidFill>
                  <a:srgbClr val="009900"/>
                </a:solidFill>
                <a:latin typeface="Monaco" charset="0"/>
              </a:rPr>
              <a:t>0</a:t>
            </a:r>
            <a:r>
              <a:rPr lang="en-US" altLang="zh-CN" dirty="0">
                <a:solidFill>
                  <a:srgbClr val="000000"/>
                </a:solidFill>
                <a:latin typeface="Monaco" charset="0"/>
              </a:rPr>
              <a:t>:</a:t>
            </a:r>
            <a:endParaRPr lang="en-US" altLang="zh-CN" dirty="0">
              <a:solidFill>
                <a:srgbClr val="AFAFAF"/>
              </a:solidFill>
              <a:latin typeface="Monaco" charset="0"/>
            </a:endParaRPr>
          </a:p>
          <a:p>
            <a:r>
              <a:rPr lang="en-US" altLang="zh-CN" dirty="0">
                <a:solidFill>
                  <a:srgbClr val="AFAFAF"/>
                </a:solidFill>
                <a:latin typeface="Monaco" charset="0"/>
              </a:rPr>
              <a:t>    </a:t>
            </a:r>
            <a:r>
              <a:rPr lang="en-US" altLang="zh-CN" dirty="0">
                <a:solidFill>
                  <a:srgbClr val="FF7800"/>
                </a:solidFill>
                <a:latin typeface="Monaco" charset="0"/>
              </a:rPr>
              <a:t>print</a:t>
            </a:r>
            <a:r>
              <a:rPr lang="en-US" altLang="zh-CN" dirty="0">
                <a:solidFill>
                  <a:srgbClr val="AFAFAF"/>
                </a:solidFill>
                <a:latin typeface="Monaco" charset="0"/>
              </a:rPr>
              <a:t> (</a:t>
            </a:r>
            <a:r>
              <a:rPr lang="en-US" altLang="zh-CN" dirty="0">
                <a:solidFill>
                  <a:srgbClr val="000000"/>
                </a:solidFill>
                <a:latin typeface="Monaco" charset="0"/>
              </a:rPr>
              <a:t>number, </a:t>
            </a:r>
            <a:r>
              <a:rPr lang="en-US" altLang="zh-CN" dirty="0">
                <a:solidFill>
                  <a:srgbClr val="0000FF"/>
                </a:solidFill>
                <a:latin typeface="Monaco" charset="0"/>
              </a:rPr>
              <a:t>'is multiple of 3</a:t>
            </a:r>
            <a:r>
              <a:rPr lang="nl-NL" altLang="zh-CN" dirty="0">
                <a:solidFill>
                  <a:srgbClr val="0000FF"/>
                </a:solidFill>
                <a:latin typeface="Monaco" charset="0"/>
              </a:rPr>
              <a:t>‘)</a:t>
            </a:r>
            <a:endParaRPr lang="en-US" altLang="zh-CN" dirty="0">
              <a:solidFill>
                <a:srgbClr val="AFAFAF"/>
              </a:solidFill>
              <a:latin typeface="Monaco" charset="0"/>
            </a:endParaRPr>
          </a:p>
          <a:p>
            <a:endParaRPr lang="en-US" altLang="zh-CN" sz="1400" dirty="0"/>
          </a:p>
        </p:txBody>
      </p:sp>
      <p:sp>
        <p:nvSpPr>
          <p:cNvPr id="7" name="文本框 6">
            <a:extLst>
              <a:ext uri="{FF2B5EF4-FFF2-40B4-BE49-F238E27FC236}">
                <a16:creationId xmlns:a16="http://schemas.microsoft.com/office/drawing/2014/main" id="{51920F14-0512-45C3-9240-3CDDEED71701}"/>
              </a:ext>
            </a:extLst>
          </p:cNvPr>
          <p:cNvSpPr txBox="1"/>
          <p:nvPr>
            <p:custDataLst>
              <p:tags r:id="rId3"/>
            </p:custDataLst>
          </p:nvPr>
        </p:nvSpPr>
        <p:spPr>
          <a:xfrm>
            <a:off x="1828800" y="2089547"/>
            <a:ext cx="6400800" cy="482203"/>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程序出错</a:t>
            </a:r>
          </a:p>
        </p:txBody>
      </p:sp>
      <p:sp>
        <p:nvSpPr>
          <p:cNvPr id="8" name="文本框 7">
            <a:extLst>
              <a:ext uri="{FF2B5EF4-FFF2-40B4-BE49-F238E27FC236}">
                <a16:creationId xmlns:a16="http://schemas.microsoft.com/office/drawing/2014/main" id="{0097786D-C316-4C73-B358-D631C0DB248E}"/>
              </a:ext>
            </a:extLst>
          </p:cNvPr>
          <p:cNvSpPr txBox="1"/>
          <p:nvPr>
            <p:custDataLst>
              <p:tags r:id="rId4"/>
            </p:custDataLst>
          </p:nvPr>
        </p:nvSpPr>
        <p:spPr>
          <a:xfrm>
            <a:off x="1828800" y="2858089"/>
            <a:ext cx="6400800" cy="482203"/>
          </a:xfrm>
          <a:prstGeom prst="rect">
            <a:avLst/>
          </a:prstGeom>
          <a:noFill/>
        </p:spPr>
        <p:txBody>
          <a:bodyPr vert="horz" rtlCol="0" anchor="ctr" anchorCtr="0">
            <a:noAutofit/>
          </a:bodyPr>
          <a:lstStyle/>
          <a:p>
            <a:r>
              <a:rPr lang="en-US" altLang="zh-CN" sz="2800" dirty="0"/>
              <a:t>30 is even</a:t>
            </a:r>
          </a:p>
          <a:p>
            <a:r>
              <a:rPr lang="en-US" altLang="zh-CN" sz="2800" dirty="0"/>
              <a:t>30 is multiple of 3</a:t>
            </a:r>
          </a:p>
        </p:txBody>
      </p:sp>
      <p:sp>
        <p:nvSpPr>
          <p:cNvPr id="9" name="文本框 8">
            <a:extLst>
              <a:ext uri="{FF2B5EF4-FFF2-40B4-BE49-F238E27FC236}">
                <a16:creationId xmlns:a16="http://schemas.microsoft.com/office/drawing/2014/main" id="{5E6C5ED8-3E70-4B90-BDF6-D4EAA4DD9DA5}"/>
              </a:ext>
            </a:extLst>
          </p:cNvPr>
          <p:cNvSpPr txBox="1"/>
          <p:nvPr>
            <p:custDataLst>
              <p:tags r:id="rId5"/>
            </p:custDataLst>
          </p:nvPr>
        </p:nvSpPr>
        <p:spPr>
          <a:xfrm>
            <a:off x="1828800" y="3613963"/>
            <a:ext cx="6400800" cy="482203"/>
          </a:xfrm>
          <a:prstGeom prst="rect">
            <a:avLst/>
          </a:prstGeom>
          <a:noFill/>
        </p:spPr>
        <p:txBody>
          <a:bodyPr vert="horz" rtlCol="0" anchor="ctr" anchorCtr="0">
            <a:noAutofit/>
          </a:bodyPr>
          <a:lstStyle/>
          <a:p>
            <a:r>
              <a:rPr lang="en-US" altLang="zh-CN" sz="2800" dirty="0"/>
              <a:t>30 is even</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C06C9342-4B8F-4F0F-B1E4-032187FC74C2}"/>
              </a:ext>
            </a:extLst>
          </p:cNvPr>
          <p:cNvSpPr txBox="1"/>
          <p:nvPr>
            <p:custDataLst>
              <p:tags r:id="rId6"/>
            </p:custDataLst>
          </p:nvPr>
        </p:nvSpPr>
        <p:spPr>
          <a:xfrm>
            <a:off x="1828800" y="4256900"/>
            <a:ext cx="6400800" cy="482203"/>
          </a:xfrm>
          <a:prstGeom prst="rect">
            <a:avLst/>
          </a:prstGeom>
          <a:noFill/>
        </p:spPr>
        <p:txBody>
          <a:bodyPr vert="horz" rtlCol="0" anchor="ctr" anchorCtr="0">
            <a:noAutofit/>
          </a:bodyPr>
          <a:lstStyle/>
          <a:p>
            <a:r>
              <a:rPr lang="en-US" altLang="zh-CN" sz="2800" dirty="0"/>
              <a:t>30 is multiple of 3</a:t>
            </a:r>
          </a:p>
        </p:txBody>
      </p:sp>
      <p:sp>
        <p:nvSpPr>
          <p:cNvPr id="11" name="椭圆 10">
            <a:extLst>
              <a:ext uri="{FF2B5EF4-FFF2-40B4-BE49-F238E27FC236}">
                <a16:creationId xmlns:a16="http://schemas.microsoft.com/office/drawing/2014/main" id="{32CA0841-060E-4703-9761-9F601FB745D3}"/>
              </a:ext>
            </a:extLst>
          </p:cNvPr>
          <p:cNvSpPr>
            <a:spLocks noChangeAspect="1"/>
          </p:cNvSpPr>
          <p:nvPr>
            <p:custDataLst>
              <p:tags r:id="rId7"/>
            </p:custDataLst>
          </p:nvPr>
        </p:nvSpPr>
        <p:spPr>
          <a:xfrm>
            <a:off x="1178719" y="2137767"/>
            <a:ext cx="385762"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442CFEF-7F94-480A-9C94-A064B2E27689}"/>
              </a:ext>
            </a:extLst>
          </p:cNvPr>
          <p:cNvSpPr>
            <a:spLocks noChangeAspect="1"/>
          </p:cNvSpPr>
          <p:nvPr>
            <p:custDataLst>
              <p:tags r:id="rId8"/>
            </p:custDataLst>
          </p:nvPr>
        </p:nvSpPr>
        <p:spPr>
          <a:xfrm>
            <a:off x="1178719" y="2906307"/>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B2063800-B1E3-4470-9D11-2B6279C747CB}"/>
              </a:ext>
            </a:extLst>
          </p:cNvPr>
          <p:cNvSpPr>
            <a:spLocks noChangeAspect="1"/>
          </p:cNvSpPr>
          <p:nvPr>
            <p:custDataLst>
              <p:tags r:id="rId9"/>
            </p:custDataLst>
          </p:nvPr>
        </p:nvSpPr>
        <p:spPr>
          <a:xfrm>
            <a:off x="1178719" y="3662183"/>
            <a:ext cx="385762"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892D7027-5F9C-4A22-9179-015C020816F2}"/>
              </a:ext>
            </a:extLst>
          </p:cNvPr>
          <p:cNvSpPr>
            <a:spLocks noChangeAspect="1"/>
          </p:cNvSpPr>
          <p:nvPr>
            <p:custDataLst>
              <p:tags r:id="rId10"/>
            </p:custDataLst>
          </p:nvPr>
        </p:nvSpPr>
        <p:spPr>
          <a:xfrm>
            <a:off x="1178719" y="4305121"/>
            <a:ext cx="385762" cy="385762"/>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4179EBBF-DCFD-4853-B8EE-4D7E14E0AA95}"/>
              </a:ext>
            </a:extLst>
          </p:cNvPr>
          <p:cNvSpPr/>
          <p:nvPr>
            <p:custDataLst>
              <p:tags r:id="rId11"/>
            </p:custDataLst>
          </p:nvPr>
        </p:nvSpPr>
        <p:spPr>
          <a:xfrm>
            <a:off x="6686550" y="466129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70834B6C-B237-4476-A482-237974872A70}"/>
              </a:ext>
            </a:extLst>
          </p:cNvPr>
          <p:cNvGrpSpPr/>
          <p:nvPr>
            <p:custDataLst>
              <p:tags r:id="rId12"/>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0BDA4C7F-EEF3-40BE-A7C5-76CD0E34197F}"/>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05E4A017-467A-47DF-BB39-2D71EC1CD74C}"/>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A0AFD98F-44CE-4120-9A53-26A6D5C7A712}"/>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zh-CN" altLang="en-US" sz="2800" dirty="0">
                <a:solidFill>
                  <a:srgbClr val="000000"/>
                </a:solidFill>
                <a:latin typeface="Monaco" charset="0"/>
              </a:endParaRPr>
            </a:p>
          </p:txBody>
        </p:sp>
        <p:sp>
          <p:nvSpPr>
            <p:cNvPr id="19" name="TipText">
              <a:extLst>
                <a:ext uri="{FF2B5EF4-FFF2-40B4-BE49-F238E27FC236}">
                  <a16:creationId xmlns:a16="http://schemas.microsoft.com/office/drawing/2014/main" id="{FDF00BFB-AA1E-463A-8CAD-85773B6D8DE9}"/>
                </a:ext>
              </a:extLst>
            </p:cNvPr>
            <p:cNvSpPr txBox="1"/>
            <p:nvPr>
              <p:custDataLst>
                <p:tags r:id="rId17"/>
              </p:custDataLst>
            </p:nvPr>
          </p:nvSpPr>
          <p:spPr>
            <a:xfrm>
              <a:off x="1502093"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34EACF71-4DED-4CCD-A0E1-4082A604E000}"/>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028587159"/>
      </p:ext>
    </p:extLst>
  </p:cSld>
  <p:clrMapOvr>
    <a:masterClrMapping/>
  </p:clrMapOvr>
  <p:transition spd="slow">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示例：求一元二次方程的解</a:t>
            </a:r>
          </a:p>
        </p:txBody>
      </p:sp>
      <p:pic>
        <p:nvPicPr>
          <p:cNvPr id="7"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9177" y="819089"/>
            <a:ext cx="4100611" cy="2584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1">
            <a:extLst>
              <a:ext uri="{FF2B5EF4-FFF2-40B4-BE49-F238E27FC236}">
                <a16:creationId xmlns:a16="http://schemas.microsoft.com/office/drawing/2014/main" id="{FA713738-5FCC-40BB-B9B8-9E88DD2862E7}"/>
              </a:ext>
            </a:extLst>
          </p:cNvPr>
          <p:cNvGrpSpPr/>
          <p:nvPr/>
        </p:nvGrpSpPr>
        <p:grpSpPr>
          <a:xfrm>
            <a:off x="4166081" y="819089"/>
            <a:ext cx="4672578" cy="3618015"/>
            <a:chOff x="524895" y="681540"/>
            <a:chExt cx="8228788" cy="4347224"/>
          </a:xfrm>
        </p:grpSpPr>
        <p:sp>
          <p:nvSpPr>
            <p:cNvPr id="5" name="AutoShape 87">
              <a:extLst>
                <a:ext uri="{FF2B5EF4-FFF2-40B4-BE49-F238E27FC236}">
                  <a16:creationId xmlns:a16="http://schemas.microsoft.com/office/drawing/2014/main" id="{BB7C47C8-5B82-4158-8BE1-A73CB689FAE9}"/>
                </a:ext>
              </a:extLst>
            </p:cNvPr>
            <p:cNvSpPr>
              <a:spLocks noChangeArrowheads="1"/>
            </p:cNvSpPr>
            <p:nvPr/>
          </p:nvSpPr>
          <p:spPr bwMode="auto">
            <a:xfrm>
              <a:off x="1752692" y="681540"/>
              <a:ext cx="1537902" cy="348910"/>
            </a:xfrm>
            <a:prstGeom prst="flowChartTerminator">
              <a:avLst/>
            </a:prstGeom>
            <a:solidFill>
              <a:srgbClr val="00CC00"/>
            </a:solidFill>
            <a:ln w="9525">
              <a:solidFill>
                <a:schemeClr val="tx1"/>
              </a:solidFill>
              <a:miter lim="800000"/>
              <a:headEnd/>
              <a:tailEnd/>
            </a:ln>
          </p:spPr>
          <p:txBody>
            <a:bodyPr wrap="none" anchor="ctr"/>
            <a:lstStyle/>
            <a:p>
              <a:pPr algn="ctr" eaLnBrk="1" hangingPunct="1"/>
              <a:r>
                <a:rPr lang="zh-CN" altLang="en-US" sz="1500" dirty="0">
                  <a:latin typeface="微软雅黑"/>
                  <a:ea typeface="微软雅黑"/>
                  <a:cs typeface="微软雅黑"/>
                </a:rPr>
                <a:t>开始</a:t>
              </a:r>
              <a:endParaRPr lang="zh-CN" altLang="zh-CN" sz="1500" dirty="0">
                <a:latin typeface="微软雅黑"/>
                <a:ea typeface="微软雅黑"/>
                <a:cs typeface="微软雅黑"/>
              </a:endParaRPr>
            </a:p>
          </p:txBody>
        </p:sp>
        <p:sp>
          <p:nvSpPr>
            <p:cNvPr id="6" name="AutoShape 117">
              <a:extLst>
                <a:ext uri="{FF2B5EF4-FFF2-40B4-BE49-F238E27FC236}">
                  <a16:creationId xmlns:a16="http://schemas.microsoft.com/office/drawing/2014/main" id="{EB382DE8-BE4D-45AF-8493-27D66B18AC07}"/>
                </a:ext>
              </a:extLst>
            </p:cNvPr>
            <p:cNvSpPr>
              <a:spLocks noChangeArrowheads="1"/>
            </p:cNvSpPr>
            <p:nvPr/>
          </p:nvSpPr>
          <p:spPr bwMode="auto">
            <a:xfrm>
              <a:off x="1494154" y="1584568"/>
              <a:ext cx="2061766" cy="408009"/>
            </a:xfrm>
            <a:prstGeom prst="flowChartInputOutput">
              <a:avLst/>
            </a:prstGeom>
            <a:solidFill>
              <a:srgbClr val="00CCFF"/>
            </a:solidFill>
            <a:ln w="9525">
              <a:solidFill>
                <a:schemeClr val="tx1"/>
              </a:solidFill>
              <a:miter lim="800000"/>
              <a:headEnd/>
              <a:tailEnd/>
            </a:ln>
          </p:spPr>
          <p:txBody>
            <a:bodyPr wrap="none" anchor="ctr"/>
            <a:lstStyle/>
            <a:p>
              <a:pPr algn="ctr"/>
              <a:r>
                <a:rPr lang="zh-CN" altLang="en-US" sz="1500" dirty="0">
                  <a:latin typeface="微软雅黑"/>
                  <a:ea typeface="微软雅黑"/>
                  <a:cs typeface="微软雅黑"/>
                </a:rPr>
                <a:t>输入</a:t>
              </a:r>
              <a:r>
                <a:rPr lang="en-US" altLang="zh-CN" sz="1500" dirty="0" err="1">
                  <a:latin typeface="微软雅黑"/>
                  <a:ea typeface="微软雅黑"/>
                  <a:cs typeface="微软雅黑"/>
                </a:rPr>
                <a:t>a,b,c</a:t>
              </a:r>
              <a:endParaRPr lang="zh-CN" altLang="en-US" sz="1500" dirty="0">
                <a:latin typeface="微软雅黑"/>
                <a:ea typeface="微软雅黑"/>
                <a:cs typeface="微软雅黑"/>
              </a:endParaRPr>
            </a:p>
          </p:txBody>
        </p:sp>
        <p:cxnSp>
          <p:nvCxnSpPr>
            <p:cNvPr id="8" name="直接箭头连接符 56">
              <a:extLst>
                <a:ext uri="{FF2B5EF4-FFF2-40B4-BE49-F238E27FC236}">
                  <a16:creationId xmlns:a16="http://schemas.microsoft.com/office/drawing/2014/main" id="{2700CDFC-1A9A-4096-BC52-358798F56B5A}"/>
                </a:ext>
              </a:extLst>
            </p:cNvPr>
            <p:cNvCxnSpPr>
              <a:stCxn id="5" idx="2"/>
              <a:endCxn id="6" idx="1"/>
            </p:cNvCxnSpPr>
            <p:nvPr/>
          </p:nvCxnSpPr>
          <p:spPr bwMode="auto">
            <a:xfrm>
              <a:off x="2521643" y="1030450"/>
              <a:ext cx="3394" cy="554119"/>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AutoShape 117">
              <a:extLst>
                <a:ext uri="{FF2B5EF4-FFF2-40B4-BE49-F238E27FC236}">
                  <a16:creationId xmlns:a16="http://schemas.microsoft.com/office/drawing/2014/main" id="{D664193F-8A16-466A-B233-1DE3BD08B091}"/>
                </a:ext>
              </a:extLst>
            </p:cNvPr>
            <p:cNvSpPr>
              <a:spLocks noChangeArrowheads="1"/>
            </p:cNvSpPr>
            <p:nvPr/>
          </p:nvSpPr>
          <p:spPr bwMode="auto">
            <a:xfrm>
              <a:off x="7418716" y="1110192"/>
              <a:ext cx="1334967" cy="417471"/>
            </a:xfrm>
            <a:prstGeom prst="flowChartInputOutput">
              <a:avLst/>
            </a:prstGeom>
            <a:solidFill>
              <a:srgbClr val="00CCFF"/>
            </a:solidFill>
            <a:ln w="9525">
              <a:solidFill>
                <a:schemeClr val="tx1"/>
              </a:solidFill>
              <a:miter lim="800000"/>
              <a:headEnd/>
              <a:tailEnd/>
            </a:ln>
          </p:spPr>
          <p:txBody>
            <a:bodyPr wrap="none" anchor="ctr"/>
            <a:lstStyle/>
            <a:p>
              <a:pPr algn="ctr"/>
              <a:r>
                <a:rPr lang="zh-CN" altLang="en-US" sz="1500" dirty="0">
                  <a:latin typeface="微软雅黑"/>
                  <a:ea typeface="微软雅黑"/>
                  <a:cs typeface="微软雅黑"/>
                </a:rPr>
                <a:t>无实根</a:t>
              </a:r>
            </a:p>
          </p:txBody>
        </p:sp>
        <p:sp>
          <p:nvSpPr>
            <p:cNvPr id="10" name="AutoShape 87">
              <a:extLst>
                <a:ext uri="{FF2B5EF4-FFF2-40B4-BE49-F238E27FC236}">
                  <a16:creationId xmlns:a16="http://schemas.microsoft.com/office/drawing/2014/main" id="{C65ADFC5-8D27-40DB-AD2B-6C3E3A52997F}"/>
                </a:ext>
              </a:extLst>
            </p:cNvPr>
            <p:cNvSpPr>
              <a:spLocks noChangeArrowheads="1"/>
            </p:cNvSpPr>
            <p:nvPr/>
          </p:nvSpPr>
          <p:spPr bwMode="auto">
            <a:xfrm>
              <a:off x="5200057" y="4634342"/>
              <a:ext cx="1418717" cy="394422"/>
            </a:xfrm>
            <a:prstGeom prst="flowChartTerminator">
              <a:avLst/>
            </a:prstGeom>
            <a:solidFill>
              <a:srgbClr val="00CC00"/>
            </a:solidFill>
            <a:ln w="9525">
              <a:solidFill>
                <a:schemeClr val="tx1"/>
              </a:solidFill>
              <a:miter lim="800000"/>
              <a:headEnd/>
              <a:tailEnd/>
            </a:ln>
          </p:spPr>
          <p:txBody>
            <a:bodyPr wrap="none" anchor="ctr"/>
            <a:lstStyle/>
            <a:p>
              <a:pPr algn="ctr" eaLnBrk="1" hangingPunct="1"/>
              <a:r>
                <a:rPr lang="zh-CN" altLang="en-US" sz="1500" dirty="0">
                  <a:latin typeface="微软雅黑"/>
                  <a:ea typeface="微软雅黑"/>
                  <a:cs typeface="微软雅黑"/>
                </a:rPr>
                <a:t>结束</a:t>
              </a:r>
              <a:endParaRPr lang="zh-CN" altLang="zh-CN" sz="1500" dirty="0">
                <a:latin typeface="微软雅黑"/>
                <a:ea typeface="微软雅黑"/>
                <a:cs typeface="微软雅黑"/>
              </a:endParaRPr>
            </a:p>
          </p:txBody>
        </p:sp>
        <p:sp>
          <p:nvSpPr>
            <p:cNvPr id="11" name="AutoShape 115">
              <a:extLst>
                <a:ext uri="{FF2B5EF4-FFF2-40B4-BE49-F238E27FC236}">
                  <a16:creationId xmlns:a16="http://schemas.microsoft.com/office/drawing/2014/main" id="{C8DE4B03-2136-43C7-8B84-953966042B82}"/>
                </a:ext>
              </a:extLst>
            </p:cNvPr>
            <p:cNvSpPr>
              <a:spLocks noChangeArrowheads="1"/>
            </p:cNvSpPr>
            <p:nvPr/>
          </p:nvSpPr>
          <p:spPr bwMode="auto">
            <a:xfrm>
              <a:off x="1014293" y="2388897"/>
              <a:ext cx="3014700" cy="474398"/>
            </a:xfrm>
            <a:prstGeom prst="flowChartDecision">
              <a:avLst/>
            </a:prstGeom>
            <a:solidFill>
              <a:srgbClr val="FF99CC"/>
            </a:solidFill>
            <a:ln w="9525">
              <a:solidFill>
                <a:schemeClr val="tx1"/>
              </a:solidFill>
              <a:miter lim="800000"/>
              <a:headEnd/>
              <a:tailEnd/>
            </a:ln>
          </p:spPr>
          <p:txBody>
            <a:bodyPr wrap="none" anchor="ctr"/>
            <a:lstStyle/>
            <a:p>
              <a:pPr algn="ctr"/>
              <a:r>
                <a:rPr lang="en-US" altLang="zh-CN" sz="1500" dirty="0">
                  <a:latin typeface="微软雅黑"/>
                  <a:ea typeface="微软雅黑"/>
                  <a:cs typeface="微软雅黑"/>
                </a:rPr>
                <a:t>a==0?</a:t>
              </a:r>
            </a:p>
          </p:txBody>
        </p:sp>
        <p:cxnSp>
          <p:nvCxnSpPr>
            <p:cNvPr id="12" name="直接箭头连接符 56">
              <a:extLst>
                <a:ext uri="{FF2B5EF4-FFF2-40B4-BE49-F238E27FC236}">
                  <a16:creationId xmlns:a16="http://schemas.microsoft.com/office/drawing/2014/main" id="{928DD5F2-D89E-4D8A-9265-A91831CA8021}"/>
                </a:ext>
              </a:extLst>
            </p:cNvPr>
            <p:cNvCxnSpPr>
              <a:stCxn id="6" idx="4"/>
              <a:endCxn id="11" idx="0"/>
            </p:cNvCxnSpPr>
            <p:nvPr/>
          </p:nvCxnSpPr>
          <p:spPr bwMode="auto">
            <a:xfrm flipH="1">
              <a:off x="2521643" y="1992577"/>
              <a:ext cx="3394" cy="39632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4">
              <a:extLst>
                <a:ext uri="{FF2B5EF4-FFF2-40B4-BE49-F238E27FC236}">
                  <a16:creationId xmlns:a16="http://schemas.microsoft.com/office/drawing/2014/main" id="{3FC3AE65-A82F-4028-935B-704F02A890E2}"/>
                </a:ext>
              </a:extLst>
            </p:cNvPr>
            <p:cNvCxnSpPr>
              <a:stCxn id="30" idx="4"/>
              <a:endCxn id="10" idx="0"/>
            </p:cNvCxnSpPr>
            <p:nvPr/>
          </p:nvCxnSpPr>
          <p:spPr bwMode="auto">
            <a:xfrm>
              <a:off x="5892163" y="3733502"/>
              <a:ext cx="17253" cy="90084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 Box 63">
              <a:extLst>
                <a:ext uri="{FF2B5EF4-FFF2-40B4-BE49-F238E27FC236}">
                  <a16:creationId xmlns:a16="http://schemas.microsoft.com/office/drawing/2014/main" id="{48642565-E5C9-44DD-B057-B6B57EC50D09}"/>
                </a:ext>
              </a:extLst>
            </p:cNvPr>
            <p:cNvSpPr txBox="1">
              <a:spLocks noChangeArrowheads="1"/>
            </p:cNvSpPr>
            <p:nvPr/>
          </p:nvSpPr>
          <p:spPr bwMode="auto">
            <a:xfrm>
              <a:off x="524895" y="2720997"/>
              <a:ext cx="698879" cy="27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500" tIns="54000" rIns="13500" bIns="8100" anchor="ctr" anchorCtr="1"/>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r>
                <a:rPr lang="en-US" altLang="zh-CN" sz="1500" dirty="0">
                  <a:latin typeface="微软雅黑"/>
                  <a:ea typeface="微软雅黑"/>
                  <a:cs typeface="微软雅黑"/>
                </a:rPr>
                <a:t>T</a:t>
              </a:r>
            </a:p>
          </p:txBody>
        </p:sp>
        <p:sp>
          <p:nvSpPr>
            <p:cNvPr id="15" name="Rectangle 110">
              <a:extLst>
                <a:ext uri="{FF2B5EF4-FFF2-40B4-BE49-F238E27FC236}">
                  <a16:creationId xmlns:a16="http://schemas.microsoft.com/office/drawing/2014/main" id="{162B5FDA-410F-404E-9C32-566DAC8FEF27}"/>
                </a:ext>
              </a:extLst>
            </p:cNvPr>
            <p:cNvSpPr>
              <a:spLocks noChangeArrowheads="1"/>
            </p:cNvSpPr>
            <p:nvPr/>
          </p:nvSpPr>
          <p:spPr bwMode="auto">
            <a:xfrm>
              <a:off x="1118708" y="3272282"/>
              <a:ext cx="2805220" cy="328518"/>
            </a:xfrm>
            <a:prstGeom prst="rect">
              <a:avLst/>
            </a:prstGeom>
            <a:solidFill>
              <a:srgbClr val="FFFF00"/>
            </a:solidFill>
            <a:ln w="9525">
              <a:solidFill>
                <a:schemeClr val="tx1"/>
              </a:solidFill>
              <a:miter lim="800000"/>
              <a:headEnd/>
              <a:tailEnd/>
            </a:ln>
          </p:spPr>
          <p:txBody>
            <a:bodyPr wrap="none" anchor="ctr"/>
            <a:lstStyle/>
            <a:p>
              <a:pPr algn="ctr"/>
              <a:r>
                <a:rPr lang="el-GR" altLang="zh-CN" sz="1500" dirty="0">
                  <a:latin typeface="微软雅黑"/>
                  <a:ea typeface="微软雅黑"/>
                  <a:cs typeface="微软雅黑"/>
                </a:rPr>
                <a:t>Δ</a:t>
              </a:r>
              <a:r>
                <a:rPr lang="en-US" altLang="zh-CN" sz="1500" dirty="0">
                  <a:latin typeface="微软雅黑"/>
                  <a:ea typeface="微软雅黑"/>
                  <a:cs typeface="微软雅黑"/>
                </a:rPr>
                <a:t>=b*b-4*a*c</a:t>
              </a:r>
              <a:endParaRPr lang="zh-CN" altLang="en-US" sz="1500" dirty="0">
                <a:latin typeface="微软雅黑"/>
                <a:ea typeface="微软雅黑"/>
                <a:cs typeface="微软雅黑"/>
              </a:endParaRPr>
            </a:p>
          </p:txBody>
        </p:sp>
        <p:grpSp>
          <p:nvGrpSpPr>
            <p:cNvPr id="16" name="Group 31">
              <a:extLst>
                <a:ext uri="{FF2B5EF4-FFF2-40B4-BE49-F238E27FC236}">
                  <a16:creationId xmlns:a16="http://schemas.microsoft.com/office/drawing/2014/main" id="{2AC1C07A-3A6F-41C0-A1A3-01618C6D5658}"/>
                </a:ext>
              </a:extLst>
            </p:cNvPr>
            <p:cNvGrpSpPr/>
            <p:nvPr/>
          </p:nvGrpSpPr>
          <p:grpSpPr>
            <a:xfrm>
              <a:off x="2411761" y="2863295"/>
              <a:ext cx="698879" cy="408988"/>
              <a:chOff x="2411760" y="3666172"/>
              <a:chExt cx="698879" cy="741679"/>
            </a:xfrm>
          </p:grpSpPr>
          <p:sp>
            <p:nvSpPr>
              <p:cNvPr id="36" name="Text Box 63">
                <a:extLst>
                  <a:ext uri="{FF2B5EF4-FFF2-40B4-BE49-F238E27FC236}">
                    <a16:creationId xmlns:a16="http://schemas.microsoft.com/office/drawing/2014/main" id="{B58B73FC-073F-48CC-A5AA-ABD6EF74CFF8}"/>
                  </a:ext>
                </a:extLst>
              </p:cNvPr>
              <p:cNvSpPr txBox="1">
                <a:spLocks noChangeArrowheads="1"/>
              </p:cNvSpPr>
              <p:nvPr/>
            </p:nvSpPr>
            <p:spPr bwMode="auto">
              <a:xfrm>
                <a:off x="2411760" y="3717032"/>
                <a:ext cx="698879" cy="506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500" tIns="54000" rIns="13500" bIns="8100" anchor="ctr" anchorCtr="1"/>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r>
                  <a:rPr lang="en-US" altLang="zh-CN" sz="1500" dirty="0">
                    <a:latin typeface="微软雅黑"/>
                    <a:ea typeface="微软雅黑"/>
                    <a:cs typeface="微软雅黑"/>
                  </a:rPr>
                  <a:t>F</a:t>
                </a:r>
              </a:p>
            </p:txBody>
          </p:sp>
          <p:cxnSp>
            <p:nvCxnSpPr>
              <p:cNvPr id="37" name="直接箭头连接符 56">
                <a:extLst>
                  <a:ext uri="{FF2B5EF4-FFF2-40B4-BE49-F238E27FC236}">
                    <a16:creationId xmlns:a16="http://schemas.microsoft.com/office/drawing/2014/main" id="{2510FCB1-6CE2-4E24-8A45-28A30D7FDEFE}"/>
                  </a:ext>
                </a:extLst>
              </p:cNvPr>
              <p:cNvCxnSpPr>
                <a:stCxn id="11" idx="2"/>
                <a:endCxn id="15" idx="0"/>
              </p:cNvCxnSpPr>
              <p:nvPr/>
            </p:nvCxnSpPr>
            <p:spPr bwMode="auto">
              <a:xfrm flipH="1">
                <a:off x="2521318" y="3666172"/>
                <a:ext cx="325" cy="741679"/>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AutoShape 115">
              <a:extLst>
                <a:ext uri="{FF2B5EF4-FFF2-40B4-BE49-F238E27FC236}">
                  <a16:creationId xmlns:a16="http://schemas.microsoft.com/office/drawing/2014/main" id="{3AFD6502-E753-469B-B360-F05FD32078A9}"/>
                </a:ext>
              </a:extLst>
            </p:cNvPr>
            <p:cNvSpPr>
              <a:spLocks noChangeArrowheads="1"/>
            </p:cNvSpPr>
            <p:nvPr/>
          </p:nvSpPr>
          <p:spPr bwMode="auto">
            <a:xfrm>
              <a:off x="4636847" y="1082263"/>
              <a:ext cx="2520280" cy="474398"/>
            </a:xfrm>
            <a:prstGeom prst="flowChartDecision">
              <a:avLst/>
            </a:prstGeom>
            <a:solidFill>
              <a:srgbClr val="FF99CC"/>
            </a:solidFill>
            <a:ln w="9525">
              <a:solidFill>
                <a:schemeClr val="tx1"/>
              </a:solidFill>
              <a:miter lim="800000"/>
              <a:headEnd/>
              <a:tailEnd/>
            </a:ln>
          </p:spPr>
          <p:txBody>
            <a:bodyPr wrap="none" anchor="ctr"/>
            <a:lstStyle/>
            <a:p>
              <a:pPr algn="ctr"/>
              <a:r>
                <a:rPr lang="el-GR" altLang="zh-CN" sz="1500" dirty="0">
                  <a:latin typeface="微软雅黑"/>
                  <a:ea typeface="微软雅黑"/>
                  <a:cs typeface="微软雅黑"/>
                </a:rPr>
                <a:t>Δ </a:t>
              </a:r>
              <a:r>
                <a:rPr lang="en-US" altLang="zh-CN" sz="1500" dirty="0">
                  <a:latin typeface="微软雅黑"/>
                  <a:ea typeface="微软雅黑"/>
                  <a:cs typeface="微软雅黑"/>
                </a:rPr>
                <a:t>&lt;0?</a:t>
              </a:r>
            </a:p>
          </p:txBody>
        </p:sp>
        <p:grpSp>
          <p:nvGrpSpPr>
            <p:cNvPr id="18" name="Group 32">
              <a:extLst>
                <a:ext uri="{FF2B5EF4-FFF2-40B4-BE49-F238E27FC236}">
                  <a16:creationId xmlns:a16="http://schemas.microsoft.com/office/drawing/2014/main" id="{5B2076F3-74C9-46E0-ADA7-CEA92F3D2D40}"/>
                </a:ext>
              </a:extLst>
            </p:cNvPr>
            <p:cNvGrpSpPr/>
            <p:nvPr/>
          </p:nvGrpSpPr>
          <p:grpSpPr>
            <a:xfrm>
              <a:off x="5734663" y="1556661"/>
              <a:ext cx="698879" cy="549673"/>
              <a:chOff x="2411760" y="3617932"/>
              <a:chExt cx="698879" cy="996804"/>
            </a:xfrm>
          </p:grpSpPr>
          <p:sp>
            <p:nvSpPr>
              <p:cNvPr id="34" name="Text Box 63">
                <a:extLst>
                  <a:ext uri="{FF2B5EF4-FFF2-40B4-BE49-F238E27FC236}">
                    <a16:creationId xmlns:a16="http://schemas.microsoft.com/office/drawing/2014/main" id="{CBDB938F-20A3-4DF3-83D2-92534D24F64E}"/>
                  </a:ext>
                </a:extLst>
              </p:cNvPr>
              <p:cNvSpPr txBox="1">
                <a:spLocks noChangeArrowheads="1"/>
              </p:cNvSpPr>
              <p:nvPr/>
            </p:nvSpPr>
            <p:spPr bwMode="auto">
              <a:xfrm>
                <a:off x="2411760" y="3717032"/>
                <a:ext cx="698879" cy="506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500" tIns="54000" rIns="13500" bIns="8100" anchor="ctr" anchorCtr="1"/>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r>
                  <a:rPr lang="en-US" altLang="zh-CN" sz="1500" dirty="0">
                    <a:latin typeface="微软雅黑"/>
                    <a:ea typeface="微软雅黑"/>
                    <a:cs typeface="微软雅黑"/>
                  </a:rPr>
                  <a:t>F</a:t>
                </a:r>
              </a:p>
            </p:txBody>
          </p:sp>
          <p:cxnSp>
            <p:nvCxnSpPr>
              <p:cNvPr id="35" name="直接箭头连接符 56">
                <a:extLst>
                  <a:ext uri="{FF2B5EF4-FFF2-40B4-BE49-F238E27FC236}">
                    <a16:creationId xmlns:a16="http://schemas.microsoft.com/office/drawing/2014/main" id="{364DADCB-D1F7-40BD-AF9E-A4C79FBF0701}"/>
                  </a:ext>
                </a:extLst>
              </p:cNvPr>
              <p:cNvCxnSpPr>
                <a:stCxn id="17" idx="2"/>
                <a:endCxn id="19" idx="0"/>
              </p:cNvCxnSpPr>
              <p:nvPr/>
            </p:nvCxnSpPr>
            <p:spPr bwMode="auto">
              <a:xfrm flipH="1">
                <a:off x="2569266" y="3617932"/>
                <a:ext cx="4819" cy="996804"/>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AutoShape 115">
              <a:extLst>
                <a:ext uri="{FF2B5EF4-FFF2-40B4-BE49-F238E27FC236}">
                  <a16:creationId xmlns:a16="http://schemas.microsoft.com/office/drawing/2014/main" id="{43A7F08F-BC08-4D55-8D24-04D7978010AF}"/>
                </a:ext>
              </a:extLst>
            </p:cNvPr>
            <p:cNvSpPr>
              <a:spLocks noChangeArrowheads="1"/>
            </p:cNvSpPr>
            <p:nvPr/>
          </p:nvSpPr>
          <p:spPr bwMode="auto">
            <a:xfrm>
              <a:off x="4632028" y="2106333"/>
              <a:ext cx="2520280" cy="474398"/>
            </a:xfrm>
            <a:prstGeom prst="flowChartDecision">
              <a:avLst/>
            </a:prstGeom>
            <a:solidFill>
              <a:srgbClr val="FF99CC"/>
            </a:solidFill>
            <a:ln w="9525">
              <a:solidFill>
                <a:schemeClr val="tx1"/>
              </a:solidFill>
              <a:miter lim="800000"/>
              <a:headEnd/>
              <a:tailEnd/>
            </a:ln>
          </p:spPr>
          <p:txBody>
            <a:bodyPr wrap="none" anchor="ctr"/>
            <a:lstStyle/>
            <a:p>
              <a:pPr algn="ctr"/>
              <a:r>
                <a:rPr lang="el-GR" altLang="zh-CN" sz="1500" dirty="0">
                  <a:latin typeface="微软雅黑"/>
                  <a:ea typeface="微软雅黑"/>
                  <a:cs typeface="微软雅黑"/>
                </a:rPr>
                <a:t>Δ </a:t>
              </a:r>
              <a:r>
                <a:rPr lang="en-US" altLang="zh-CN" sz="1500" dirty="0">
                  <a:latin typeface="微软雅黑"/>
                  <a:ea typeface="微软雅黑"/>
                  <a:cs typeface="微软雅黑"/>
                </a:rPr>
                <a:t>==0?</a:t>
              </a:r>
            </a:p>
          </p:txBody>
        </p:sp>
        <p:grpSp>
          <p:nvGrpSpPr>
            <p:cNvPr id="20" name="Group 36">
              <a:extLst>
                <a:ext uri="{FF2B5EF4-FFF2-40B4-BE49-F238E27FC236}">
                  <a16:creationId xmlns:a16="http://schemas.microsoft.com/office/drawing/2014/main" id="{9C126AE8-6BB7-455A-A761-DAD38805D316}"/>
                </a:ext>
              </a:extLst>
            </p:cNvPr>
            <p:cNvGrpSpPr/>
            <p:nvPr/>
          </p:nvGrpSpPr>
          <p:grpSpPr>
            <a:xfrm>
              <a:off x="5740250" y="2580730"/>
              <a:ext cx="698879" cy="518324"/>
              <a:chOff x="2411760" y="3647153"/>
              <a:chExt cx="698879" cy="939955"/>
            </a:xfrm>
          </p:grpSpPr>
          <p:sp>
            <p:nvSpPr>
              <p:cNvPr id="32" name="Text Box 63">
                <a:extLst>
                  <a:ext uri="{FF2B5EF4-FFF2-40B4-BE49-F238E27FC236}">
                    <a16:creationId xmlns:a16="http://schemas.microsoft.com/office/drawing/2014/main" id="{B0D406C9-1333-4489-91DF-CEB45464D2C5}"/>
                  </a:ext>
                </a:extLst>
              </p:cNvPr>
              <p:cNvSpPr txBox="1">
                <a:spLocks noChangeArrowheads="1"/>
              </p:cNvSpPr>
              <p:nvPr/>
            </p:nvSpPr>
            <p:spPr bwMode="auto">
              <a:xfrm>
                <a:off x="2411760" y="3717032"/>
                <a:ext cx="698879" cy="506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500" tIns="54000" rIns="13500" bIns="8100" anchor="ctr" anchorCtr="1"/>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r>
                  <a:rPr lang="en-US" altLang="zh-CN" sz="1500" dirty="0">
                    <a:latin typeface="微软雅黑"/>
                    <a:ea typeface="微软雅黑"/>
                    <a:cs typeface="微软雅黑"/>
                  </a:rPr>
                  <a:t>F</a:t>
                </a:r>
              </a:p>
            </p:txBody>
          </p:sp>
          <p:cxnSp>
            <p:nvCxnSpPr>
              <p:cNvPr id="33" name="直接箭头连接符 56">
                <a:extLst>
                  <a:ext uri="{FF2B5EF4-FFF2-40B4-BE49-F238E27FC236}">
                    <a16:creationId xmlns:a16="http://schemas.microsoft.com/office/drawing/2014/main" id="{595DD82F-7F87-4EF4-A799-4FA302BDAF23}"/>
                  </a:ext>
                </a:extLst>
              </p:cNvPr>
              <p:cNvCxnSpPr>
                <a:stCxn id="19" idx="2"/>
                <a:endCxn id="30" idx="1"/>
              </p:cNvCxnSpPr>
              <p:nvPr/>
            </p:nvCxnSpPr>
            <p:spPr bwMode="auto">
              <a:xfrm flipH="1">
                <a:off x="2563673" y="3647153"/>
                <a:ext cx="6" cy="939955"/>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 name="AutoShape 117">
              <a:extLst>
                <a:ext uri="{FF2B5EF4-FFF2-40B4-BE49-F238E27FC236}">
                  <a16:creationId xmlns:a16="http://schemas.microsoft.com/office/drawing/2014/main" id="{0602BCE3-F0ED-40C2-9BFF-DBBEE0EE838C}"/>
                </a:ext>
              </a:extLst>
            </p:cNvPr>
            <p:cNvSpPr>
              <a:spLocks noChangeArrowheads="1"/>
            </p:cNvSpPr>
            <p:nvPr/>
          </p:nvSpPr>
          <p:spPr bwMode="auto">
            <a:xfrm>
              <a:off x="7418716" y="2138663"/>
              <a:ext cx="1334967" cy="417471"/>
            </a:xfrm>
            <a:prstGeom prst="flowChartInputOutput">
              <a:avLst/>
            </a:prstGeom>
            <a:solidFill>
              <a:srgbClr val="00CCFF"/>
            </a:solidFill>
            <a:ln w="9525">
              <a:solidFill>
                <a:schemeClr val="tx1"/>
              </a:solidFill>
              <a:miter lim="800000"/>
              <a:headEnd/>
              <a:tailEnd/>
            </a:ln>
          </p:spPr>
          <p:txBody>
            <a:bodyPr wrap="none" anchor="ctr"/>
            <a:lstStyle/>
            <a:p>
              <a:pPr algn="ctr"/>
              <a:r>
                <a:rPr lang="en-US" altLang="zh-CN" sz="1500" i="1" dirty="0">
                  <a:latin typeface="微软雅黑"/>
                  <a:ea typeface="微软雅黑"/>
                  <a:cs typeface="微软雅黑"/>
                </a:rPr>
                <a:t>-b/2a</a:t>
              </a:r>
              <a:endParaRPr lang="zh-CN" altLang="en-US" sz="1500" i="1" dirty="0">
                <a:latin typeface="微软雅黑"/>
                <a:ea typeface="微软雅黑"/>
                <a:cs typeface="微软雅黑"/>
              </a:endParaRPr>
            </a:p>
          </p:txBody>
        </p:sp>
        <p:sp>
          <p:nvSpPr>
            <p:cNvPr id="22" name="Text Box 63">
              <a:extLst>
                <a:ext uri="{FF2B5EF4-FFF2-40B4-BE49-F238E27FC236}">
                  <a16:creationId xmlns:a16="http://schemas.microsoft.com/office/drawing/2014/main" id="{EF26ED56-0B91-4872-87B0-7B56B4CF9479}"/>
                </a:ext>
              </a:extLst>
            </p:cNvPr>
            <p:cNvSpPr txBox="1">
              <a:spLocks noChangeArrowheads="1"/>
            </p:cNvSpPr>
            <p:nvPr/>
          </p:nvSpPr>
          <p:spPr bwMode="auto">
            <a:xfrm>
              <a:off x="6813267" y="956064"/>
              <a:ext cx="698879" cy="27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500" tIns="54000" rIns="13500" bIns="8100" anchor="ctr" anchorCtr="1"/>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r>
                <a:rPr lang="en-US" altLang="zh-CN" sz="1500" dirty="0">
                  <a:latin typeface="微软雅黑"/>
                  <a:ea typeface="微软雅黑"/>
                  <a:cs typeface="微软雅黑"/>
                </a:rPr>
                <a:t>T</a:t>
              </a:r>
            </a:p>
          </p:txBody>
        </p:sp>
        <p:sp>
          <p:nvSpPr>
            <p:cNvPr id="23" name="Text Box 63">
              <a:extLst>
                <a:ext uri="{FF2B5EF4-FFF2-40B4-BE49-F238E27FC236}">
                  <a16:creationId xmlns:a16="http://schemas.microsoft.com/office/drawing/2014/main" id="{0995E5B6-44D9-4500-ACF3-91387967A265}"/>
                </a:ext>
              </a:extLst>
            </p:cNvPr>
            <p:cNvSpPr txBox="1">
              <a:spLocks noChangeArrowheads="1"/>
            </p:cNvSpPr>
            <p:nvPr/>
          </p:nvSpPr>
          <p:spPr bwMode="auto">
            <a:xfrm>
              <a:off x="6962620" y="1943182"/>
              <a:ext cx="698879" cy="27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500" tIns="54000" rIns="13500" bIns="8100" anchor="ctr" anchorCtr="1"/>
            <a:lstStyle>
              <a:lvl1pPr eaLnBrk="0" hangingPunct="0">
                <a:defRPr kumimoji="1" sz="2400">
                  <a:solidFill>
                    <a:schemeClr val="tx1"/>
                  </a:solidFill>
                  <a:latin typeface="Tahoma" pitchFamily="34" charset="0"/>
                  <a:ea typeface="宋体" charset="-122"/>
                </a:defRPr>
              </a:lvl1pPr>
              <a:lvl2pPr marL="742950" indent="-285750" eaLnBrk="0" hangingPunct="0">
                <a:defRPr kumimoji="1" sz="2400">
                  <a:solidFill>
                    <a:schemeClr val="tx1"/>
                  </a:solidFill>
                  <a:latin typeface="Tahoma" pitchFamily="34" charset="0"/>
                  <a:ea typeface="宋体" charset="-122"/>
                </a:defRPr>
              </a:lvl2pPr>
              <a:lvl3pPr marL="1143000" indent="-228600" eaLnBrk="0" hangingPunct="0">
                <a:defRPr kumimoji="1" sz="2400">
                  <a:solidFill>
                    <a:schemeClr val="tx1"/>
                  </a:solidFill>
                  <a:latin typeface="Tahoma" pitchFamily="34" charset="0"/>
                  <a:ea typeface="宋体" charset="-122"/>
                </a:defRPr>
              </a:lvl3pPr>
              <a:lvl4pPr marL="1600200" indent="-228600" eaLnBrk="0" hangingPunct="0">
                <a:defRPr kumimoji="1" sz="2400">
                  <a:solidFill>
                    <a:schemeClr val="tx1"/>
                  </a:solidFill>
                  <a:latin typeface="Tahoma" pitchFamily="34" charset="0"/>
                  <a:ea typeface="宋体" charset="-122"/>
                </a:defRPr>
              </a:lvl4pPr>
              <a:lvl5pPr marL="2057400" indent="-228600" eaLnBrk="0" hangingPunct="0">
                <a:defRPr kumimoji="1" sz="2400">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charset="-122"/>
                </a:defRPr>
              </a:lvl9pPr>
            </a:lstStyle>
            <a:p>
              <a:pPr algn="ctr" eaLnBrk="1" hangingPunct="1"/>
              <a:r>
                <a:rPr lang="en-US" altLang="zh-CN" sz="1500" dirty="0">
                  <a:latin typeface="微软雅黑"/>
                  <a:ea typeface="微软雅黑"/>
                  <a:cs typeface="微软雅黑"/>
                </a:rPr>
                <a:t>T</a:t>
              </a:r>
            </a:p>
          </p:txBody>
        </p:sp>
        <p:cxnSp>
          <p:nvCxnSpPr>
            <p:cNvPr id="24" name="Straight Arrow Connector 81">
              <a:extLst>
                <a:ext uri="{FF2B5EF4-FFF2-40B4-BE49-F238E27FC236}">
                  <a16:creationId xmlns:a16="http://schemas.microsoft.com/office/drawing/2014/main" id="{76793505-891D-4B90-ADF7-DECF2CD78E8D}"/>
                </a:ext>
              </a:extLst>
            </p:cNvPr>
            <p:cNvCxnSpPr>
              <a:stCxn id="17" idx="3"/>
              <a:endCxn id="9" idx="2"/>
            </p:cNvCxnSpPr>
            <p:nvPr/>
          </p:nvCxnSpPr>
          <p:spPr bwMode="auto">
            <a:xfrm flipV="1">
              <a:off x="7157128" y="1318928"/>
              <a:ext cx="395085" cy="53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83">
              <a:extLst>
                <a:ext uri="{FF2B5EF4-FFF2-40B4-BE49-F238E27FC236}">
                  <a16:creationId xmlns:a16="http://schemas.microsoft.com/office/drawing/2014/main" id="{FA44FABC-7EC8-448D-A377-0A66D7222231}"/>
                </a:ext>
              </a:extLst>
            </p:cNvPr>
            <p:cNvCxnSpPr>
              <a:stCxn id="19" idx="3"/>
              <a:endCxn id="21" idx="2"/>
            </p:cNvCxnSpPr>
            <p:nvPr/>
          </p:nvCxnSpPr>
          <p:spPr bwMode="auto">
            <a:xfrm>
              <a:off x="7152308" y="2343532"/>
              <a:ext cx="399904" cy="386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Elbow Connector 30">
              <a:extLst>
                <a:ext uri="{FF2B5EF4-FFF2-40B4-BE49-F238E27FC236}">
                  <a16:creationId xmlns:a16="http://schemas.microsoft.com/office/drawing/2014/main" id="{B8F42D1D-E5E6-40DD-A4D7-A72C69A6A8A0}"/>
                </a:ext>
              </a:extLst>
            </p:cNvPr>
            <p:cNvCxnSpPr>
              <a:stCxn id="11" idx="1"/>
            </p:cNvCxnSpPr>
            <p:nvPr/>
          </p:nvCxnSpPr>
          <p:spPr bwMode="auto">
            <a:xfrm rot="10800000" flipH="1" flipV="1">
              <a:off x="1014293" y="2626096"/>
              <a:ext cx="4834765" cy="1565834"/>
            </a:xfrm>
            <a:prstGeom prst="bentConnector3">
              <a:avLst>
                <a:gd name="adj1" fmla="val -4728"/>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Elbow Connector 55">
              <a:extLst>
                <a:ext uri="{FF2B5EF4-FFF2-40B4-BE49-F238E27FC236}">
                  <a16:creationId xmlns:a16="http://schemas.microsoft.com/office/drawing/2014/main" id="{2BDF5549-F135-4C19-97AC-52CCEB7DA1A9}"/>
                </a:ext>
              </a:extLst>
            </p:cNvPr>
            <p:cNvCxnSpPr>
              <a:stCxn id="9" idx="5"/>
            </p:cNvCxnSpPr>
            <p:nvPr/>
          </p:nvCxnSpPr>
          <p:spPr bwMode="auto">
            <a:xfrm flipH="1">
              <a:off x="5909415" y="1318928"/>
              <a:ext cx="2710770" cy="2873004"/>
            </a:xfrm>
            <a:prstGeom prst="bentConnector4">
              <a:avLst>
                <a:gd name="adj1" fmla="val -12853"/>
                <a:gd name="adj2" fmla="val 99612"/>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Elbow Connector 57">
              <a:extLst>
                <a:ext uri="{FF2B5EF4-FFF2-40B4-BE49-F238E27FC236}">
                  <a16:creationId xmlns:a16="http://schemas.microsoft.com/office/drawing/2014/main" id="{FF5F6A58-6EC4-4857-A76E-E8A8DE3E4FD3}"/>
                </a:ext>
              </a:extLst>
            </p:cNvPr>
            <p:cNvCxnSpPr>
              <a:stCxn id="15" idx="3"/>
              <a:endCxn id="17" idx="0"/>
            </p:cNvCxnSpPr>
            <p:nvPr/>
          </p:nvCxnSpPr>
          <p:spPr bwMode="auto">
            <a:xfrm flipV="1">
              <a:off x="3923929" y="1082263"/>
              <a:ext cx="1973059" cy="2354279"/>
            </a:xfrm>
            <a:prstGeom prst="bentConnector4">
              <a:avLst>
                <a:gd name="adj1" fmla="val 18066"/>
                <a:gd name="adj2" fmla="val 107282"/>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Elbow Connector 72">
              <a:extLst>
                <a:ext uri="{FF2B5EF4-FFF2-40B4-BE49-F238E27FC236}">
                  <a16:creationId xmlns:a16="http://schemas.microsoft.com/office/drawing/2014/main" id="{665BE70B-C831-4BBE-BE4D-0A16D2C3E5E2}"/>
                </a:ext>
              </a:extLst>
            </p:cNvPr>
            <p:cNvCxnSpPr>
              <a:stCxn id="21" idx="5"/>
            </p:cNvCxnSpPr>
            <p:nvPr/>
          </p:nvCxnSpPr>
          <p:spPr bwMode="auto">
            <a:xfrm flipH="1">
              <a:off x="5909415" y="2347398"/>
              <a:ext cx="2710770" cy="1844532"/>
            </a:xfrm>
            <a:prstGeom prst="bentConnector3">
              <a:avLst>
                <a:gd name="adj1" fmla="val -13358"/>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AutoShape 117">
              <a:extLst>
                <a:ext uri="{FF2B5EF4-FFF2-40B4-BE49-F238E27FC236}">
                  <a16:creationId xmlns:a16="http://schemas.microsoft.com/office/drawing/2014/main" id="{D203ACB5-D2FA-4C45-95F1-BDAE67BDC4EF}"/>
                </a:ext>
              </a:extLst>
            </p:cNvPr>
            <p:cNvSpPr>
              <a:spLocks noChangeArrowheads="1"/>
            </p:cNvSpPr>
            <p:nvPr/>
          </p:nvSpPr>
          <p:spPr bwMode="auto">
            <a:xfrm>
              <a:off x="4277249" y="3099054"/>
              <a:ext cx="3229826" cy="634448"/>
            </a:xfrm>
            <a:prstGeom prst="flowChartInputOutput">
              <a:avLst/>
            </a:prstGeom>
            <a:solidFill>
              <a:srgbClr val="00CCFF"/>
            </a:solidFill>
            <a:ln w="9525">
              <a:solidFill>
                <a:schemeClr val="tx1"/>
              </a:solidFill>
              <a:miter lim="800000"/>
              <a:headEnd/>
              <a:tailEnd/>
            </a:ln>
          </p:spPr>
          <p:txBody>
            <a:bodyPr wrap="none" anchor="ctr"/>
            <a:lstStyle/>
            <a:p>
              <a:pPr algn="ctr"/>
              <a:endParaRPr lang="zh-CN" altLang="en-US" sz="1500" i="1" dirty="0">
                <a:latin typeface="微软雅黑"/>
                <a:ea typeface="微软雅黑"/>
                <a:cs typeface="微软雅黑"/>
              </a:endParaRPr>
            </a:p>
          </p:txBody>
        </p:sp>
        <p:graphicFrame>
          <p:nvGraphicFramePr>
            <p:cNvPr id="31" name="Object 82">
              <a:extLst>
                <a:ext uri="{FF2B5EF4-FFF2-40B4-BE49-F238E27FC236}">
                  <a16:creationId xmlns:a16="http://schemas.microsoft.com/office/drawing/2014/main" id="{5BBC0B86-45C2-4D3B-B2EB-7D3A6817AE4E}"/>
                </a:ext>
              </a:extLst>
            </p:cNvPr>
            <p:cNvGraphicFramePr>
              <a:graphicFrameLocks noChangeAspect="1"/>
            </p:cNvGraphicFramePr>
            <p:nvPr/>
          </p:nvGraphicFramePr>
          <p:xfrm>
            <a:off x="4644009" y="3111810"/>
            <a:ext cx="2274663" cy="634565"/>
          </p:xfrm>
          <a:graphic>
            <a:graphicData uri="http://schemas.openxmlformats.org/presentationml/2006/ole">
              <mc:AlternateContent xmlns:mc="http://schemas.openxmlformats.org/markup-compatibility/2006">
                <mc:Choice xmlns:v="urn:schemas-microsoft-com:vml" Requires="v">
                  <p:oleObj spid="_x0000_s1077" name="Equation" r:id="rId4" imgW="1193800" imgH="444500" progId="Equation.3">
                    <p:embed/>
                  </p:oleObj>
                </mc:Choice>
                <mc:Fallback>
                  <p:oleObj name="Equation" r:id="rId4" imgW="1193800" imgH="444500" progId="Equation.3">
                    <p:embed/>
                    <p:pic>
                      <p:nvPicPr>
                        <p:cNvPr id="31" name="Object 82">
                          <a:extLst>
                            <a:ext uri="{FF2B5EF4-FFF2-40B4-BE49-F238E27FC236}">
                              <a16:creationId xmlns:a16="http://schemas.microsoft.com/office/drawing/2014/main" id="{5BBC0B86-45C2-4D3B-B2EB-7D3A6817AE4E}"/>
                            </a:ext>
                          </a:extLst>
                        </p:cNvPr>
                        <p:cNvPicPr/>
                        <p:nvPr/>
                      </p:nvPicPr>
                      <p:blipFill>
                        <a:blip r:embed="rId5"/>
                        <a:stretch>
                          <a:fillRect/>
                        </a:stretch>
                      </p:blipFill>
                      <p:spPr>
                        <a:xfrm>
                          <a:off x="4644009" y="3111810"/>
                          <a:ext cx="2274663" cy="634565"/>
                        </a:xfrm>
                        <a:prstGeom prst="rect">
                          <a:avLst/>
                        </a:prstGeom>
                      </p:spPr>
                    </p:pic>
                  </p:oleObj>
                </mc:Fallback>
              </mc:AlternateContent>
            </a:graphicData>
          </a:graphic>
        </p:graphicFrame>
      </p:grpSp>
    </p:spTree>
    <p:extLst>
      <p:ext uri="{BB962C8B-B14F-4D97-AF65-F5344CB8AC3E}">
        <p14:creationId xmlns:p14="http://schemas.microsoft.com/office/powerpoint/2010/main" val="2572017468"/>
      </p:ext>
    </p:extLst>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示例：源代码</a:t>
            </a:r>
          </a:p>
        </p:txBody>
      </p:sp>
      <p:sp>
        <p:nvSpPr>
          <p:cNvPr id="3" name="内容占位符 2">
            <a:extLst>
              <a:ext uri="{FF2B5EF4-FFF2-40B4-BE49-F238E27FC236}">
                <a16:creationId xmlns:a16="http://schemas.microsoft.com/office/drawing/2014/main" id="{2C98025E-63C8-4EB4-BDDA-1126C1C94993}"/>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7119F136-38EA-4E05-A255-D18CAE8A4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1954" y="1032243"/>
            <a:ext cx="3714777" cy="3905279"/>
          </a:xfrm>
          <a:prstGeom prst="rect">
            <a:avLst/>
          </a:prstGeom>
        </p:spPr>
      </p:pic>
    </p:spTree>
    <p:extLst>
      <p:ext uri="{BB962C8B-B14F-4D97-AF65-F5344CB8AC3E}">
        <p14:creationId xmlns:p14="http://schemas.microsoft.com/office/powerpoint/2010/main" val="391668768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8B9B71-1197-4363-848A-21A0FFEF724C}"/>
              </a:ext>
            </a:extLst>
          </p:cNvPr>
          <p:cNvSpPr>
            <a:spLocks noGrp="1"/>
          </p:cNvSpPr>
          <p:nvPr>
            <p:ph type="title"/>
          </p:nvPr>
        </p:nvSpPr>
        <p:spPr/>
        <p:txBody>
          <a:bodyPr/>
          <a:lstStyle/>
          <a:p>
            <a:r>
              <a:rPr lang="zh-CN" altLang="en-US" dirty="0"/>
              <a:t>程序异常处理</a:t>
            </a:r>
          </a:p>
        </p:txBody>
      </p:sp>
      <p:sp>
        <p:nvSpPr>
          <p:cNvPr id="6" name="内容占位符 5">
            <a:extLst>
              <a:ext uri="{FF2B5EF4-FFF2-40B4-BE49-F238E27FC236}">
                <a16:creationId xmlns:a16="http://schemas.microsoft.com/office/drawing/2014/main" id="{97819441-8BCB-4179-B404-18D079EDF13F}"/>
              </a:ext>
            </a:extLst>
          </p:cNvPr>
          <p:cNvSpPr>
            <a:spLocks noGrp="1"/>
          </p:cNvSpPr>
          <p:nvPr>
            <p:ph idx="1"/>
          </p:nvPr>
        </p:nvSpPr>
        <p:spPr>
          <a:xfrm>
            <a:off x="457200" y="819150"/>
            <a:ext cx="4337437" cy="3937000"/>
          </a:xfrm>
        </p:spPr>
        <p:txBody>
          <a:bodyPr>
            <a:normAutofit/>
          </a:bodyPr>
          <a:lstStyle/>
          <a:p>
            <a:r>
              <a:rPr lang="zh-CN" altLang="en-US" sz="1800" dirty="0"/>
              <a:t>用户输入类型与预期不符合，产生了异常</a:t>
            </a:r>
            <a:endParaRPr lang="en-US" altLang="zh-CN" sz="1800" dirty="0"/>
          </a:p>
          <a:p>
            <a:endParaRPr lang="en-US" altLang="zh-CN" sz="1800" dirty="0"/>
          </a:p>
          <a:p>
            <a:pPr marL="457200" lvl="1" indent="0">
              <a:buNone/>
            </a:pPr>
            <a:r>
              <a:rPr lang="zh-CN" altLang="en-US" sz="1600" dirty="0"/>
              <a:t>行号：</a:t>
            </a:r>
            <a:r>
              <a:rPr lang="en-US" altLang="zh-CN" sz="1600" dirty="0"/>
              <a:t>1 num = eval(……</a:t>
            </a:r>
          </a:p>
          <a:p>
            <a:pPr marL="457200" lvl="1" indent="0">
              <a:buNone/>
            </a:pPr>
            <a:r>
              <a:rPr lang="en-US" altLang="zh-CN" sz="1600" dirty="0" err="1"/>
              <a:t>NameError</a:t>
            </a:r>
            <a:r>
              <a:rPr lang="en-US" altLang="zh-CN" sz="1600" dirty="0"/>
              <a:t>: name ‘</a:t>
            </a:r>
            <a:r>
              <a:rPr lang="en-US" altLang="zh-CN" sz="1600" dirty="0" err="1"/>
              <a:t>a’is</a:t>
            </a:r>
            <a:r>
              <a:rPr lang="en-US" altLang="zh-CN" sz="1600" dirty="0"/>
              <a:t> not defined</a:t>
            </a:r>
          </a:p>
          <a:p>
            <a:pPr lvl="1"/>
            <a:r>
              <a:rPr lang="en-US" altLang="zh-CN" sz="1600" dirty="0" err="1"/>
              <a:t>NameError</a:t>
            </a:r>
            <a:r>
              <a:rPr lang="zh-CN" altLang="en-US" sz="1600" dirty="0"/>
              <a:t>：异常类型</a:t>
            </a:r>
            <a:endParaRPr lang="en-US" altLang="zh-CN" sz="1600" dirty="0"/>
          </a:p>
          <a:p>
            <a:pPr lvl="1"/>
            <a:r>
              <a:rPr lang="en-US" altLang="zh-CN" sz="1600" dirty="0"/>
              <a:t>name ‘</a:t>
            </a:r>
            <a:r>
              <a:rPr lang="en-US" altLang="zh-CN" sz="1600" dirty="0" err="1"/>
              <a:t>a’is</a:t>
            </a:r>
            <a:r>
              <a:rPr lang="en-US" altLang="zh-CN" sz="1600" dirty="0"/>
              <a:t> …</a:t>
            </a:r>
            <a:r>
              <a:rPr lang="zh-CN" altLang="en-US" sz="1600" dirty="0"/>
              <a:t>：内容提示</a:t>
            </a:r>
            <a:endParaRPr lang="en-US" altLang="zh-CN" sz="1600" dirty="0"/>
          </a:p>
          <a:p>
            <a:endParaRPr lang="en-US" altLang="zh-CN" sz="1800" dirty="0"/>
          </a:p>
          <a:p>
            <a:r>
              <a:rPr lang="zh-CN" altLang="en-US" sz="1800" dirty="0"/>
              <a:t>问题：如何捕捉上述异常，避免程序直接退出</a:t>
            </a:r>
          </a:p>
        </p:txBody>
      </p:sp>
      <p:pic>
        <p:nvPicPr>
          <p:cNvPr id="7" name="内容占位符 4">
            <a:extLst>
              <a:ext uri="{FF2B5EF4-FFF2-40B4-BE49-F238E27FC236}">
                <a16:creationId xmlns:a16="http://schemas.microsoft.com/office/drawing/2014/main" id="{066AD64B-F9B2-4219-BF57-F657FFF3DC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4637" y="704850"/>
            <a:ext cx="4349363" cy="2053973"/>
          </a:xfrm>
          <a:prstGeom prst="rect">
            <a:avLst/>
          </a:prstGeom>
        </p:spPr>
      </p:pic>
    </p:spTree>
    <p:extLst>
      <p:ext uri="{BB962C8B-B14F-4D97-AF65-F5344CB8AC3E}">
        <p14:creationId xmlns:p14="http://schemas.microsoft.com/office/powerpoint/2010/main" val="2130185760"/>
      </p:ext>
    </p:extLst>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E8E90-AEDC-472B-9377-E06A2B92CB5B}"/>
              </a:ext>
            </a:extLst>
          </p:cNvPr>
          <p:cNvSpPr>
            <a:spLocks noGrp="1"/>
          </p:cNvSpPr>
          <p:nvPr>
            <p:ph type="title"/>
          </p:nvPr>
        </p:nvSpPr>
        <p:spPr/>
        <p:txBody>
          <a:bodyPr/>
          <a:lstStyle/>
          <a:p>
            <a:r>
              <a:rPr lang="zh-CN" altLang="en-US" dirty="0"/>
              <a:t>异常处理</a:t>
            </a:r>
          </a:p>
        </p:txBody>
      </p:sp>
      <p:pic>
        <p:nvPicPr>
          <p:cNvPr id="7" name="内容占位符 4">
            <a:extLst>
              <a:ext uri="{FF2B5EF4-FFF2-40B4-BE49-F238E27FC236}">
                <a16:creationId xmlns:a16="http://schemas.microsoft.com/office/drawing/2014/main" id="{DF1917EF-4D80-4DA6-A9D5-28BA467EF9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3564" y="792196"/>
            <a:ext cx="4416871" cy="1528165"/>
          </a:xfrm>
          <a:prstGeom prst="rect">
            <a:avLst/>
          </a:prstGeom>
        </p:spPr>
      </p:pic>
      <p:pic>
        <p:nvPicPr>
          <p:cNvPr id="14" name="内容占位符 13">
            <a:extLst>
              <a:ext uri="{FF2B5EF4-FFF2-40B4-BE49-F238E27FC236}">
                <a16:creationId xmlns:a16="http://schemas.microsoft.com/office/drawing/2014/main" id="{4A25A155-0484-4E5F-904B-2B07F332530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55788" y="2523271"/>
            <a:ext cx="3259678" cy="1462098"/>
          </a:xfrm>
        </p:spPr>
      </p:pic>
      <p:pic>
        <p:nvPicPr>
          <p:cNvPr id="11" name="内容占位符 8">
            <a:extLst>
              <a:ext uri="{FF2B5EF4-FFF2-40B4-BE49-F238E27FC236}">
                <a16:creationId xmlns:a16="http://schemas.microsoft.com/office/drawing/2014/main" id="{B913F4D1-FC9B-4FDF-8205-B7C7B74C3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654" y="2523271"/>
            <a:ext cx="3324249" cy="1462098"/>
          </a:xfrm>
          <a:prstGeom prst="rect">
            <a:avLst/>
          </a:prstGeom>
        </p:spPr>
      </p:pic>
      <p:sp>
        <p:nvSpPr>
          <p:cNvPr id="12" name="文本框 11">
            <a:extLst>
              <a:ext uri="{FF2B5EF4-FFF2-40B4-BE49-F238E27FC236}">
                <a16:creationId xmlns:a16="http://schemas.microsoft.com/office/drawing/2014/main" id="{F8D15A34-E2ED-418A-9669-D8F62F9B3747}"/>
              </a:ext>
            </a:extLst>
          </p:cNvPr>
          <p:cNvSpPr txBox="1"/>
          <p:nvPr/>
        </p:nvSpPr>
        <p:spPr>
          <a:xfrm>
            <a:off x="926326" y="4139684"/>
            <a:ext cx="2464904" cy="369332"/>
          </a:xfrm>
          <a:prstGeom prst="rect">
            <a:avLst/>
          </a:prstGeom>
          <a:noFill/>
        </p:spPr>
        <p:txBody>
          <a:bodyPr wrap="square" rtlCol="0">
            <a:spAutoFit/>
          </a:bodyPr>
          <a:lstStyle/>
          <a:p>
            <a:r>
              <a:rPr lang="zh-CN" altLang="en-US" dirty="0"/>
              <a:t>用法</a:t>
            </a:r>
            <a:r>
              <a:rPr lang="en-US" altLang="zh-CN" dirty="0"/>
              <a:t>1</a:t>
            </a:r>
            <a:r>
              <a:rPr lang="zh-CN" altLang="en-US" dirty="0"/>
              <a:t>：捕捉所有异常</a:t>
            </a:r>
          </a:p>
        </p:txBody>
      </p:sp>
      <p:sp>
        <p:nvSpPr>
          <p:cNvPr id="15" name="文本框 14">
            <a:extLst>
              <a:ext uri="{FF2B5EF4-FFF2-40B4-BE49-F238E27FC236}">
                <a16:creationId xmlns:a16="http://schemas.microsoft.com/office/drawing/2014/main" id="{991CBAD7-71B6-41DC-94D7-0A52CFDD18A1}"/>
              </a:ext>
            </a:extLst>
          </p:cNvPr>
          <p:cNvSpPr txBox="1"/>
          <p:nvPr/>
        </p:nvSpPr>
        <p:spPr>
          <a:xfrm>
            <a:off x="4600011" y="4188279"/>
            <a:ext cx="3371232" cy="369332"/>
          </a:xfrm>
          <a:prstGeom prst="rect">
            <a:avLst/>
          </a:prstGeom>
          <a:noFill/>
        </p:spPr>
        <p:txBody>
          <a:bodyPr wrap="square" rtlCol="0">
            <a:spAutoFit/>
          </a:bodyPr>
          <a:lstStyle/>
          <a:p>
            <a:r>
              <a:rPr lang="zh-CN" altLang="en-US" dirty="0"/>
              <a:t>用法</a:t>
            </a:r>
            <a:r>
              <a:rPr lang="en-US" altLang="zh-CN" dirty="0"/>
              <a:t>2</a:t>
            </a:r>
            <a:r>
              <a:rPr lang="zh-CN" altLang="en-US" dirty="0"/>
              <a:t>：捕捉特定类型的异常</a:t>
            </a:r>
          </a:p>
        </p:txBody>
      </p:sp>
    </p:spTree>
    <p:extLst>
      <p:ext uri="{BB962C8B-B14F-4D97-AF65-F5344CB8AC3E}">
        <p14:creationId xmlns:p14="http://schemas.microsoft.com/office/powerpoint/2010/main" val="1071793211"/>
      </p:ext>
    </p:extLst>
  </p:cSld>
  <p:clrMapOvr>
    <a:masterClrMapping/>
  </p:clrMapOvr>
  <p:transition spd="slow">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C3D4B9-E6E7-406E-AF55-230DACB4AA0F}"/>
              </a:ext>
            </a:extLst>
          </p:cNvPr>
          <p:cNvSpPr>
            <a:spLocks noGrp="1"/>
          </p:cNvSpPr>
          <p:nvPr>
            <p:ph type="title"/>
          </p:nvPr>
        </p:nvSpPr>
        <p:spPr/>
        <p:txBody>
          <a:bodyPr/>
          <a:lstStyle/>
          <a:p>
            <a:r>
              <a:rPr lang="zh-CN" altLang="en-US" dirty="0"/>
              <a:t>异常处理的高级使用</a:t>
            </a:r>
          </a:p>
        </p:txBody>
      </p:sp>
      <p:sp>
        <p:nvSpPr>
          <p:cNvPr id="3" name="内容占位符 2">
            <a:extLst>
              <a:ext uri="{FF2B5EF4-FFF2-40B4-BE49-F238E27FC236}">
                <a16:creationId xmlns:a16="http://schemas.microsoft.com/office/drawing/2014/main" id="{C9D8EC93-DD82-4C5F-A2E1-28A50FD2D011}"/>
              </a:ext>
            </a:extLst>
          </p:cNvPr>
          <p:cNvSpPr>
            <a:spLocks noGrp="1"/>
          </p:cNvSpPr>
          <p:nvPr>
            <p:ph idx="1"/>
          </p:nvPr>
        </p:nvSpPr>
        <p:spPr/>
        <p:txBody>
          <a:bodyPr/>
          <a:lstStyle/>
          <a:p>
            <a:pPr marL="0" indent="0">
              <a:buNone/>
            </a:pPr>
            <a:r>
              <a:rPr lang="en-US" altLang="zh-CN" dirty="0"/>
              <a:t>try:</a:t>
            </a:r>
          </a:p>
          <a:p>
            <a:pPr marL="0" indent="0">
              <a:buNone/>
            </a:pPr>
            <a:r>
              <a:rPr lang="en-US" altLang="zh-CN" dirty="0"/>
              <a:t>    &lt;</a:t>
            </a:r>
            <a:r>
              <a:rPr lang="zh-CN" altLang="en-US" dirty="0"/>
              <a:t>正常程序块</a:t>
            </a:r>
            <a:r>
              <a:rPr lang="en-US" altLang="zh-CN" dirty="0"/>
              <a:t>&gt;</a:t>
            </a:r>
          </a:p>
          <a:p>
            <a:pPr marL="0" indent="0">
              <a:buNone/>
            </a:pPr>
            <a:r>
              <a:rPr lang="en-US" altLang="zh-CN" dirty="0"/>
              <a:t>except:</a:t>
            </a:r>
          </a:p>
          <a:p>
            <a:pPr marL="0" indent="0">
              <a:buNone/>
            </a:pPr>
            <a:r>
              <a:rPr lang="en-US" altLang="zh-CN" dirty="0"/>
              <a:t>    &lt;</a:t>
            </a:r>
            <a:r>
              <a:rPr lang="zh-CN" altLang="en-US" dirty="0"/>
              <a:t>发生异常执行</a:t>
            </a:r>
            <a:r>
              <a:rPr lang="en-US" altLang="zh-CN" dirty="0"/>
              <a:t>&gt;</a:t>
            </a:r>
          </a:p>
          <a:p>
            <a:pPr marL="0" indent="0">
              <a:buNone/>
            </a:pPr>
            <a:r>
              <a:rPr lang="en-US" altLang="zh-CN" dirty="0"/>
              <a:t>else:</a:t>
            </a:r>
          </a:p>
          <a:p>
            <a:pPr marL="0" indent="0">
              <a:buNone/>
            </a:pPr>
            <a:r>
              <a:rPr lang="en-US" altLang="zh-CN" dirty="0"/>
              <a:t>    &lt;</a:t>
            </a:r>
            <a:r>
              <a:rPr lang="zh-CN" altLang="en-US" dirty="0"/>
              <a:t>不发生异常执行</a:t>
            </a:r>
            <a:r>
              <a:rPr lang="en-US" altLang="zh-CN" dirty="0"/>
              <a:t>&gt;</a:t>
            </a:r>
          </a:p>
          <a:p>
            <a:pPr marL="0" indent="0">
              <a:buNone/>
            </a:pPr>
            <a:r>
              <a:rPr lang="en-US" altLang="zh-CN" dirty="0"/>
              <a:t>finally:</a:t>
            </a:r>
          </a:p>
          <a:p>
            <a:pPr marL="0" indent="0">
              <a:buNone/>
            </a:pPr>
            <a:r>
              <a:rPr lang="en-US" altLang="zh-CN" dirty="0"/>
              <a:t>    &lt;</a:t>
            </a:r>
            <a:r>
              <a:rPr lang="zh-CN" altLang="en-US" dirty="0"/>
              <a:t>一定执行</a:t>
            </a:r>
            <a:r>
              <a:rPr lang="en-US" altLang="zh-CN" dirty="0"/>
              <a:t>&gt;</a:t>
            </a:r>
            <a:endParaRPr lang="zh-CN" altLang="en-US" dirty="0"/>
          </a:p>
        </p:txBody>
      </p:sp>
      <p:pic>
        <p:nvPicPr>
          <p:cNvPr id="5" name="图片 4">
            <a:extLst>
              <a:ext uri="{FF2B5EF4-FFF2-40B4-BE49-F238E27FC236}">
                <a16:creationId xmlns:a16="http://schemas.microsoft.com/office/drawing/2014/main" id="{DD4A8D1B-8F5C-4A79-BE21-7EB2ACF47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612" y="933655"/>
            <a:ext cx="2961714" cy="1968287"/>
          </a:xfrm>
          <a:prstGeom prst="rect">
            <a:avLst/>
          </a:prstGeom>
        </p:spPr>
      </p:pic>
      <p:pic>
        <p:nvPicPr>
          <p:cNvPr id="7" name="图片 6">
            <a:extLst>
              <a:ext uri="{FF2B5EF4-FFF2-40B4-BE49-F238E27FC236}">
                <a16:creationId xmlns:a16="http://schemas.microsoft.com/office/drawing/2014/main" id="{B1D0E134-72B6-4C56-8269-1471C06D7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2326" y="933655"/>
            <a:ext cx="3409975" cy="2038365"/>
          </a:xfrm>
          <a:prstGeom prst="rect">
            <a:avLst/>
          </a:prstGeom>
        </p:spPr>
      </p:pic>
    </p:spTree>
    <p:extLst>
      <p:ext uri="{BB962C8B-B14F-4D97-AF65-F5344CB8AC3E}">
        <p14:creationId xmlns:p14="http://schemas.microsoft.com/office/powerpoint/2010/main" val="2359702114"/>
      </p:ext>
    </p:extLst>
  </p:cSld>
  <p:clrMapOvr>
    <a:masterClrMapping/>
  </p:clrMapOvr>
  <p:transition spd="slow">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995936" y="157881"/>
            <a:ext cx="1210588" cy="707886"/>
          </a:xfrm>
          <a:prstGeom prst="rect">
            <a:avLst/>
          </a:prstGeom>
          <a:noFill/>
        </p:spPr>
        <p:txBody>
          <a:bodyPr wrap="none" rtlCol="0">
            <a:spAutoFit/>
          </a:bodyPr>
          <a:lstStyle/>
          <a:p>
            <a:r>
              <a:rPr lang="zh-CN" altLang="en-US" sz="4000" dirty="0">
                <a:latin typeface="方正兰亭细黑_GBK" pitchFamily="2" charset="-122"/>
                <a:ea typeface="方正兰亭细黑_GBK" pitchFamily="2" charset="-122"/>
              </a:rPr>
              <a:t>提纲</a:t>
            </a:r>
          </a:p>
        </p:txBody>
      </p:sp>
      <p:sp>
        <p:nvSpPr>
          <p:cNvPr id="3" name="TextBox 2"/>
          <p:cNvSpPr txBox="1"/>
          <p:nvPr/>
        </p:nvSpPr>
        <p:spPr>
          <a:xfrm>
            <a:off x="541041" y="2735706"/>
            <a:ext cx="2697829" cy="615553"/>
          </a:xfrm>
          <a:prstGeom prst="rect">
            <a:avLst/>
          </a:prstGeom>
          <a:noFill/>
        </p:spPr>
        <p:txBody>
          <a:bodyPr wrap="square" lIns="0" tIns="0" rIns="0" bIns="0" rtlCol="0">
            <a:spAutoFit/>
          </a:bodyPr>
          <a:lstStyle/>
          <a:p>
            <a:pPr algn="ctr"/>
            <a:r>
              <a:rPr lang="en-US" altLang="zh-CN" sz="2000" dirty="0">
                <a:solidFill>
                  <a:schemeClr val="bg1"/>
                </a:solidFill>
                <a:latin typeface="微软雅黑" pitchFamily="34" charset="-122"/>
                <a:ea typeface="微软雅黑" pitchFamily="34" charset="-122"/>
              </a:rPr>
              <a:t>Python 03</a:t>
            </a:r>
          </a:p>
          <a:p>
            <a:pPr algn="ctr"/>
            <a:r>
              <a:rPr lang="zh-CN" altLang="en-US" sz="2000" dirty="0">
                <a:solidFill>
                  <a:schemeClr val="bg1"/>
                </a:solidFill>
                <a:latin typeface="微软雅黑" pitchFamily="34" charset="-122"/>
                <a:ea typeface="微软雅黑" pitchFamily="34" charset="-122"/>
              </a:rPr>
              <a:t>程序的控制结构</a:t>
            </a:r>
            <a:endParaRPr lang="en-US" altLang="zh-CN" sz="2000" dirty="0">
              <a:solidFill>
                <a:schemeClr val="bg1"/>
              </a:solidFill>
              <a:latin typeface="微软雅黑" pitchFamily="34" charset="-122"/>
              <a:ea typeface="微软雅黑" pitchFamily="34" charset="-122"/>
            </a:endParaRPr>
          </a:p>
        </p:txBody>
      </p:sp>
      <p:grpSp>
        <p:nvGrpSpPr>
          <p:cNvPr id="33" name="组合 32"/>
          <p:cNvGrpSpPr/>
          <p:nvPr/>
        </p:nvGrpSpPr>
        <p:grpSpPr>
          <a:xfrm>
            <a:off x="1239403" y="947342"/>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a:spLocks/>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1A3F6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15" name="TextBox 14"/>
          <p:cNvSpPr txBox="1"/>
          <p:nvPr/>
        </p:nvSpPr>
        <p:spPr>
          <a:xfrm>
            <a:off x="4299933" y="1113158"/>
            <a:ext cx="4561796" cy="1289905"/>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p"/>
            </a:pPr>
            <a:r>
              <a:rPr lang="zh-CN" altLang="en-US" b="1" dirty="0">
                <a:solidFill>
                  <a:schemeClr val="bg1">
                    <a:lumMod val="65000"/>
                  </a:schemeClr>
                </a:solidFill>
                <a:latin typeface="微软雅黑" panose="020B0503020204020204" pitchFamily="34" charset="-122"/>
                <a:ea typeface="微软雅黑" panose="020B0503020204020204" pitchFamily="34" charset="-122"/>
              </a:rPr>
              <a:t>程序的基本结构</a:t>
            </a:r>
            <a:endParaRPr lang="en-US" altLang="zh-CN" b="1" dirty="0">
              <a:solidFill>
                <a:schemeClr val="bg1">
                  <a:lumMod val="65000"/>
                </a:schemeClr>
              </a:solidFill>
              <a:latin typeface="微软雅黑" panose="020B0503020204020204" pitchFamily="34" charset="-122"/>
              <a:ea typeface="微软雅黑" panose="020B0503020204020204" pitchFamily="34" charset="-122"/>
            </a:endParaRPr>
          </a:p>
          <a:p>
            <a:pPr marL="285750" indent="-285750">
              <a:lnSpc>
                <a:spcPct val="150000"/>
              </a:lnSpc>
              <a:buClr>
                <a:srgbClr val="C00000"/>
              </a:buClr>
              <a:buFont typeface="Wingdings" panose="05000000000000000000" pitchFamily="2" charset="2"/>
              <a:buChar char="p"/>
            </a:pPr>
            <a:r>
              <a:rPr lang="zh-CN" altLang="en-US" b="1" dirty="0">
                <a:solidFill>
                  <a:schemeClr val="bg1">
                    <a:lumMod val="65000"/>
                  </a:schemeClr>
                </a:solidFill>
                <a:latin typeface="微软雅黑" panose="020B0503020204020204" pitchFamily="34" charset="-122"/>
                <a:ea typeface="微软雅黑" panose="020B0503020204020204" pitchFamily="34" charset="-122"/>
              </a:rPr>
              <a:t>分支结构</a:t>
            </a:r>
            <a:endParaRPr lang="en-US" altLang="zh-CN" b="1" dirty="0">
              <a:solidFill>
                <a:schemeClr val="bg1">
                  <a:lumMod val="65000"/>
                </a:schemeClr>
              </a:solidFill>
              <a:latin typeface="微软雅黑" panose="020B0503020204020204" pitchFamily="34" charset="-122"/>
              <a:ea typeface="微软雅黑" panose="020B0503020204020204" pitchFamily="34" charset="-122"/>
            </a:endParaRPr>
          </a:p>
          <a:p>
            <a:pPr marL="285750" indent="-285750">
              <a:lnSpc>
                <a:spcPct val="150000"/>
              </a:lnSpc>
              <a:buClr>
                <a:srgbClr val="C00000"/>
              </a:buClr>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循环结构</a:t>
            </a:r>
          </a:p>
        </p:txBody>
      </p:sp>
      <p:sp>
        <p:nvSpPr>
          <p:cNvPr id="24" name="椭圆 23"/>
          <p:cNvSpPr/>
          <p:nvPr/>
        </p:nvSpPr>
        <p:spPr>
          <a:xfrm>
            <a:off x="3937514" y="1254510"/>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25" name="椭圆 24"/>
          <p:cNvSpPr/>
          <p:nvPr/>
        </p:nvSpPr>
        <p:spPr>
          <a:xfrm>
            <a:off x="3937514" y="2098208"/>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26" name="椭圆 25"/>
          <p:cNvSpPr/>
          <p:nvPr/>
        </p:nvSpPr>
        <p:spPr>
          <a:xfrm>
            <a:off x="3937514" y="2546863"/>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30" name="椭圆 29"/>
          <p:cNvSpPr/>
          <p:nvPr/>
        </p:nvSpPr>
        <p:spPr>
          <a:xfrm>
            <a:off x="3937514" y="1701594"/>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Tree>
    <p:extLst>
      <p:ext uri="{BB962C8B-B14F-4D97-AF65-F5344CB8AC3E}">
        <p14:creationId xmlns:p14="http://schemas.microsoft.com/office/powerpoint/2010/main" val="298393541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left)">
                                      <p:cBhvr>
                                        <p:cTn id="8" dur="500"/>
                                        <p:tgtEl>
                                          <p:spTgt spid="33"/>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ppt_y-.1"/>
                                          </p:val>
                                        </p:tav>
                                        <p:tav tm="100000">
                                          <p:val>
                                            <p:strVal val="#ppt_y"/>
                                          </p:val>
                                        </p:tav>
                                      </p:tavLst>
                                    </p:anim>
                                  </p:childTnLst>
                                </p:cTn>
                              </p:par>
                              <p:par>
                                <p:cTn id="19" presetID="1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p:tgtEl>
                                          <p:spTgt spid="24"/>
                                        </p:tgtEl>
                                        <p:attrNameLst>
                                          <p:attrName>ppt_x</p:attrName>
                                        </p:attrNameLst>
                                      </p:cBhvr>
                                      <p:tavLst>
                                        <p:tav tm="0">
                                          <p:val>
                                            <p:strVal val="#ppt_x-#ppt_w*1.125000"/>
                                          </p:val>
                                        </p:tav>
                                        <p:tav tm="100000">
                                          <p:val>
                                            <p:strVal val="#ppt_x"/>
                                          </p:val>
                                        </p:tav>
                                      </p:tavLst>
                                    </p:anim>
                                    <p:animEffect transition="in" filter="wipe(right)">
                                      <p:cBhvr>
                                        <p:cTn id="22" dur="500"/>
                                        <p:tgtEl>
                                          <p:spTgt spid="24"/>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p:tgtEl>
                                          <p:spTgt spid="25"/>
                                        </p:tgtEl>
                                        <p:attrNameLst>
                                          <p:attrName>ppt_x</p:attrName>
                                        </p:attrNameLst>
                                      </p:cBhvr>
                                      <p:tavLst>
                                        <p:tav tm="0">
                                          <p:val>
                                            <p:strVal val="#ppt_x-#ppt_w*1.125000"/>
                                          </p:val>
                                        </p:tav>
                                        <p:tav tm="100000">
                                          <p:val>
                                            <p:strVal val="#ppt_x"/>
                                          </p:val>
                                        </p:tav>
                                      </p:tavLst>
                                    </p:anim>
                                    <p:animEffect transition="in" filter="wipe(right)">
                                      <p:cBhvr>
                                        <p:cTn id="26" dur="500"/>
                                        <p:tgtEl>
                                          <p:spTgt spid="25"/>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p:tgtEl>
                                          <p:spTgt spid="26"/>
                                        </p:tgtEl>
                                        <p:attrNameLst>
                                          <p:attrName>ppt_x</p:attrName>
                                        </p:attrNameLst>
                                      </p:cBhvr>
                                      <p:tavLst>
                                        <p:tav tm="0">
                                          <p:val>
                                            <p:strVal val="#ppt_x-#ppt_w*1.125000"/>
                                          </p:val>
                                        </p:tav>
                                        <p:tav tm="100000">
                                          <p:val>
                                            <p:strVal val="#ppt_x"/>
                                          </p:val>
                                        </p:tav>
                                      </p:tavLst>
                                    </p:anim>
                                    <p:animEffect transition="in" filter="wipe(right)">
                                      <p:cBhvr>
                                        <p:cTn id="30" dur="500"/>
                                        <p:tgtEl>
                                          <p:spTgt spid="26"/>
                                        </p:tgtEl>
                                      </p:cBhvr>
                                    </p:animEffect>
                                  </p:childTnLst>
                                </p:cTn>
                              </p:par>
                              <p:par>
                                <p:cTn id="31" presetID="12" presetClass="entr" presetSubtype="8" fill="hold" grpId="0" nodeType="withEffect">
                                  <p:stCondLst>
                                    <p:cond delay="3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ppt_x</p:attrName>
                                        </p:attrNameLst>
                                      </p:cBhvr>
                                      <p:tavLst>
                                        <p:tav tm="0">
                                          <p:val>
                                            <p:strVal val="#ppt_x-#ppt_w*1.125000"/>
                                          </p:val>
                                        </p:tav>
                                        <p:tav tm="100000">
                                          <p:val>
                                            <p:strVal val="#ppt_x"/>
                                          </p:val>
                                        </p:tav>
                                      </p:tavLst>
                                    </p:anim>
                                    <p:animEffect transition="in" filter="wipe(right)">
                                      <p:cBhvr>
                                        <p:cTn id="34" dur="500"/>
                                        <p:tgtEl>
                                          <p:spTgt spid="15"/>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p:tgtEl>
                                          <p:spTgt spid="30"/>
                                        </p:tgtEl>
                                        <p:attrNameLst>
                                          <p:attrName>ppt_x</p:attrName>
                                        </p:attrNameLst>
                                      </p:cBhvr>
                                      <p:tavLst>
                                        <p:tav tm="0">
                                          <p:val>
                                            <p:strVal val="#ppt_x-#ppt_w*1.125000"/>
                                          </p:val>
                                        </p:tav>
                                        <p:tav tm="100000">
                                          <p:val>
                                            <p:strVal val="#ppt_x"/>
                                          </p:val>
                                        </p:tav>
                                      </p:tavLst>
                                    </p:anim>
                                    <p:animEffect transition="in" filter="wipe(right)">
                                      <p:cBhvr>
                                        <p:cTn id="3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5" grpId="0"/>
      <p:bldP spid="24" grpId="0" animBg="1"/>
      <p:bldP spid="25" grpId="0" animBg="1"/>
      <p:bldP spid="26" grpId="0" animBg="1"/>
      <p:bldP spid="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4E3D577-1778-4360-9A06-5E907396FA74}"/>
              </a:ext>
            </a:extLst>
          </p:cNvPr>
          <p:cNvSpPr>
            <a:spLocks noGrp="1"/>
          </p:cNvSpPr>
          <p:nvPr>
            <p:ph type="title"/>
          </p:nvPr>
        </p:nvSpPr>
        <p:spPr/>
        <p:txBody>
          <a:bodyPr/>
          <a:lstStyle/>
          <a:p>
            <a:r>
              <a:rPr lang="zh-CN" altLang="en-US" dirty="0"/>
              <a:t>有限循环：</a:t>
            </a:r>
            <a:r>
              <a:rPr lang="en-US" altLang="zh-CN" dirty="0"/>
              <a:t>for</a:t>
            </a:r>
            <a:r>
              <a:rPr lang="zh-CN" altLang="en-US" dirty="0"/>
              <a:t>语句遍历循环</a:t>
            </a:r>
          </a:p>
        </p:txBody>
      </p:sp>
      <p:sp>
        <p:nvSpPr>
          <p:cNvPr id="5" name="内容占位符 4">
            <a:extLst>
              <a:ext uri="{FF2B5EF4-FFF2-40B4-BE49-F238E27FC236}">
                <a16:creationId xmlns:a16="http://schemas.microsoft.com/office/drawing/2014/main" id="{5162F8C8-662B-4D32-A989-5CC7D45FEF05}"/>
              </a:ext>
            </a:extLst>
          </p:cNvPr>
          <p:cNvSpPr>
            <a:spLocks noGrp="1"/>
          </p:cNvSpPr>
          <p:nvPr>
            <p:ph idx="1"/>
          </p:nvPr>
        </p:nvSpPr>
        <p:spPr>
          <a:xfrm>
            <a:off x="457200" y="819150"/>
            <a:ext cx="5792525" cy="3937000"/>
          </a:xfrm>
        </p:spPr>
        <p:txBody>
          <a:bodyPr/>
          <a:lstStyle/>
          <a:p>
            <a:pPr marL="0" indent="0">
              <a:buNone/>
            </a:pPr>
            <a:r>
              <a:rPr lang="en-US" altLang="zh-CN" dirty="0"/>
              <a:t>for &lt;</a:t>
            </a:r>
            <a:r>
              <a:rPr lang="zh-CN" altLang="en-US" dirty="0"/>
              <a:t>循环变量</a:t>
            </a:r>
            <a:r>
              <a:rPr lang="en-US" altLang="zh-CN" dirty="0"/>
              <a:t>&gt; in &lt;</a:t>
            </a:r>
            <a:r>
              <a:rPr lang="zh-CN" altLang="en-US" dirty="0"/>
              <a:t>遍历结构</a:t>
            </a:r>
            <a:r>
              <a:rPr lang="en-US" altLang="zh-CN" dirty="0"/>
              <a:t>&gt;:</a:t>
            </a:r>
          </a:p>
          <a:p>
            <a:pPr marL="0" indent="0">
              <a:buNone/>
            </a:pPr>
            <a:r>
              <a:rPr lang="en-US" altLang="zh-CN" dirty="0"/>
              <a:t>    &lt;</a:t>
            </a:r>
            <a:r>
              <a:rPr lang="zh-CN" altLang="en-US" dirty="0"/>
              <a:t>语句块</a:t>
            </a:r>
            <a:r>
              <a:rPr lang="en-US" altLang="zh-CN" dirty="0"/>
              <a:t>&gt; </a:t>
            </a:r>
            <a:endParaRPr lang="zh-CN" altLang="en-US" dirty="0"/>
          </a:p>
          <a:p>
            <a:pPr marL="0" indent="0">
              <a:buNone/>
            </a:pPr>
            <a:endParaRPr lang="en-US" altLang="zh-CN" dirty="0"/>
          </a:p>
          <a:p>
            <a:r>
              <a:rPr lang="zh-CN" altLang="en-US" dirty="0"/>
              <a:t>遍历结构可以是字符串、文件、组合数据类型或</a:t>
            </a:r>
            <a:r>
              <a:rPr lang="en-US" altLang="zh-CN" dirty="0"/>
              <a:t>range()</a:t>
            </a:r>
            <a:r>
              <a:rPr lang="zh-CN" altLang="en-US" dirty="0"/>
              <a:t>函数</a:t>
            </a:r>
            <a:endParaRPr lang="en-US" altLang="zh-CN" dirty="0"/>
          </a:p>
        </p:txBody>
      </p:sp>
      <p:pic>
        <p:nvPicPr>
          <p:cNvPr id="11" name="图片 10">
            <a:extLst>
              <a:ext uri="{FF2B5EF4-FFF2-40B4-BE49-F238E27FC236}">
                <a16:creationId xmlns:a16="http://schemas.microsoft.com/office/drawing/2014/main" id="{7AF12F36-6BF3-47EA-A66E-ED8DCD58C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572" y="2774463"/>
            <a:ext cx="5321392" cy="850301"/>
          </a:xfrm>
          <a:prstGeom prst="rect">
            <a:avLst/>
          </a:prstGeom>
        </p:spPr>
      </p:pic>
      <p:pic>
        <p:nvPicPr>
          <p:cNvPr id="13" name="图片 12">
            <a:extLst>
              <a:ext uri="{FF2B5EF4-FFF2-40B4-BE49-F238E27FC236}">
                <a16:creationId xmlns:a16="http://schemas.microsoft.com/office/drawing/2014/main" id="{BD9DF7D2-B45F-47FD-BF2C-F610F7B08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986" y="819150"/>
            <a:ext cx="2681307" cy="1600212"/>
          </a:xfrm>
          <a:prstGeom prst="rect">
            <a:avLst/>
          </a:prstGeom>
        </p:spPr>
      </p:pic>
      <p:pic>
        <p:nvPicPr>
          <p:cNvPr id="15" name="图片 14">
            <a:extLst>
              <a:ext uri="{FF2B5EF4-FFF2-40B4-BE49-F238E27FC236}">
                <a16:creationId xmlns:a16="http://schemas.microsoft.com/office/drawing/2014/main" id="{48A3C5F6-C6D7-47D7-87B4-3125BA00D0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3986" y="2609055"/>
            <a:ext cx="1695462" cy="1957402"/>
          </a:xfrm>
          <a:prstGeom prst="rect">
            <a:avLst/>
          </a:prstGeom>
        </p:spPr>
      </p:pic>
    </p:spTree>
    <p:extLst>
      <p:ext uri="{BB962C8B-B14F-4D97-AF65-F5344CB8AC3E}">
        <p14:creationId xmlns:p14="http://schemas.microsoft.com/office/powerpoint/2010/main" val="2772748029"/>
      </p:ext>
    </p:extLst>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F078D-2429-4095-B10A-591ACB4C5FE5}"/>
              </a:ext>
            </a:extLst>
          </p:cNvPr>
          <p:cNvSpPr>
            <a:spLocks noGrp="1"/>
          </p:cNvSpPr>
          <p:nvPr>
            <p:ph type="title"/>
          </p:nvPr>
        </p:nvSpPr>
        <p:spPr/>
        <p:txBody>
          <a:bodyPr/>
          <a:lstStyle/>
          <a:p>
            <a:r>
              <a:rPr lang="zh-CN" altLang="en-US" dirty="0"/>
              <a:t>关于数的进制</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5079B742-9987-4735-A496-52F277749F37}"/>
                  </a:ext>
                </a:extLst>
              </p:cNvPr>
              <p:cNvSpPr>
                <a:spLocks noGrp="1"/>
              </p:cNvSpPr>
              <p:nvPr>
                <p:ph idx="1"/>
              </p:nvPr>
            </p:nvSpPr>
            <p:spPr/>
            <p:txBody>
              <a:bodyPr/>
              <a:lstStyle/>
              <a:p>
                <a:r>
                  <a:rPr lang="zh-CN" altLang="en-US" dirty="0"/>
                  <a:t>为什么一个整数能被</a:t>
                </a:r>
                <a:r>
                  <a:rPr lang="en-US" altLang="zh-CN" dirty="0"/>
                  <a:t>3</a:t>
                </a:r>
                <a:r>
                  <a:rPr lang="zh-CN" altLang="en-US" dirty="0"/>
                  <a:t>整除，则它所有数位上数字之和也能被</a:t>
                </a:r>
                <a:r>
                  <a:rPr lang="en-US" altLang="zh-CN" dirty="0"/>
                  <a:t>3</a:t>
                </a:r>
                <a:r>
                  <a:rPr lang="zh-CN" altLang="en-US" dirty="0"/>
                  <a:t>整除？</a:t>
                </a:r>
                <a:endParaRPr lang="en-US" altLang="zh-CN" dirty="0"/>
              </a:p>
              <a:p>
                <a:r>
                  <a:rPr lang="zh-CN" altLang="en-US" dirty="0"/>
                  <a:t>还有那些数字具有这样的特点？</a:t>
                </a:r>
                <a:endParaRPr lang="en-US" altLang="zh-CN" dirty="0"/>
              </a:p>
              <a:p>
                <a:r>
                  <a:rPr lang="en-US" altLang="zh-CN" dirty="0"/>
                  <a:t>8</a:t>
                </a:r>
                <a:r>
                  <a:rPr lang="zh-CN" altLang="en-US" dirty="0"/>
                  <a:t>进制和</a:t>
                </a:r>
                <a:r>
                  <a:rPr lang="en-US" altLang="zh-CN" dirty="0"/>
                  <a:t>16</a:t>
                </a:r>
                <a:r>
                  <a:rPr lang="zh-CN" altLang="en-US" dirty="0"/>
                  <a:t>进制表达的整数，是否也存在这样的数字？</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0</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0</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𝑁</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𝑁</m:t>
                        </m:r>
                      </m:sup>
                    </m:sSup>
                    <m:r>
                      <a:rPr lang="en-US" altLang="zh-CN" b="0" i="1" smtClean="0">
                        <a:latin typeface="Cambria Math" panose="02040503050406030204" pitchFamily="18" charset="0"/>
                      </a:rPr>
                      <m:t>=</m:t>
                    </m:r>
                    <m:d>
                      <m:dPr>
                        <m:ctrlPr>
                          <a:rPr lang="en-US" altLang="zh-CN" b="0" i="1" smtClean="0">
                            <a:solidFill>
                              <a:srgbClr val="C00000"/>
                            </a:solidFill>
                            <a:latin typeface="Cambria Math" panose="02040503050406030204" pitchFamily="18" charset="0"/>
                          </a:rPr>
                        </m:ctrlPr>
                      </m:dPr>
                      <m:e>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𝑎</m:t>
                            </m:r>
                          </m:e>
                          <m:sub>
                            <m:r>
                              <a:rPr lang="en-US" altLang="zh-CN" b="0" i="1" smtClean="0">
                                <a:solidFill>
                                  <a:srgbClr val="C00000"/>
                                </a:solidFill>
                                <a:latin typeface="Cambria Math" panose="02040503050406030204" pitchFamily="18" charset="0"/>
                              </a:rPr>
                              <m:t>0</m:t>
                            </m:r>
                          </m:sub>
                        </m:sSub>
                        <m:r>
                          <a:rPr lang="en-US" altLang="zh-CN" b="0" i="1" smtClean="0">
                            <a:solidFill>
                              <a:srgbClr val="C00000"/>
                            </a:solidFill>
                            <a:latin typeface="Cambria Math" panose="02040503050406030204" pitchFamily="18" charset="0"/>
                          </a:rPr>
                          <m:t>+</m:t>
                        </m:r>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𝑎</m:t>
                            </m:r>
                          </m:e>
                          <m:sub>
                            <m:r>
                              <a:rPr lang="en-US" altLang="zh-CN" b="0" i="1" smtClean="0">
                                <a:solidFill>
                                  <a:srgbClr val="C00000"/>
                                </a:solidFill>
                                <a:latin typeface="Cambria Math" panose="02040503050406030204" pitchFamily="18" charset="0"/>
                              </a:rPr>
                              <m:t>1</m:t>
                            </m:r>
                          </m:sub>
                        </m:sSub>
                        <m:r>
                          <a:rPr lang="en-US" altLang="zh-CN" b="0" i="1" smtClean="0">
                            <a:solidFill>
                              <a:srgbClr val="C00000"/>
                            </a:solidFill>
                            <a:latin typeface="Cambria Math" panose="02040503050406030204" pitchFamily="18" charset="0"/>
                          </a:rPr>
                          <m:t>+⋯</m:t>
                        </m:r>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𝑎</m:t>
                            </m:r>
                          </m:e>
                          <m:sub>
                            <m:r>
                              <a:rPr lang="en-US" altLang="zh-CN" b="0" i="1" smtClean="0">
                                <a:solidFill>
                                  <a:srgbClr val="C00000"/>
                                </a:solidFill>
                                <a:latin typeface="Cambria Math" panose="02040503050406030204" pitchFamily="18" charset="0"/>
                              </a:rPr>
                              <m:t>𝑁</m:t>
                            </m:r>
                          </m:sub>
                        </m:sSub>
                      </m:e>
                    </m:d>
                    <m:r>
                      <a:rPr lang="en-US" altLang="zh-CN" b="0" i="1" smtClean="0">
                        <a:latin typeface="Cambria Math" panose="02040503050406030204" pitchFamily="18" charset="0"/>
                      </a:rPr>
                      <m:t>+</m:t>
                    </m:r>
                    <m:r>
                      <a:rPr lang="en-US" altLang="zh-CN" b="0" i="1" smtClean="0">
                        <a:solidFill>
                          <a:srgbClr val="0070C0"/>
                        </a:solidFill>
                        <a:latin typeface="Cambria Math" panose="02040503050406030204" pitchFamily="18" charset="0"/>
                      </a:rPr>
                      <m:t>9</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𝑎</m:t>
                        </m:r>
                      </m:e>
                      <m:sub>
                        <m:r>
                          <a:rPr lang="en-US" altLang="zh-CN" b="0" i="1" smtClean="0">
                            <a:solidFill>
                              <a:srgbClr val="0070C0"/>
                            </a:solidFill>
                            <a:latin typeface="Cambria Math" panose="02040503050406030204" pitchFamily="18" charset="0"/>
                          </a:rPr>
                          <m:t>1</m:t>
                        </m:r>
                      </m:sub>
                    </m:sSub>
                    <m:r>
                      <a:rPr lang="en-US" altLang="zh-CN" b="0" i="1" smtClean="0">
                        <a:solidFill>
                          <a:srgbClr val="0070C0"/>
                        </a:solidFill>
                        <a:latin typeface="Cambria Math" panose="02040503050406030204" pitchFamily="18" charset="0"/>
                      </a:rPr>
                      <m:t>+99</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𝑎</m:t>
                        </m:r>
                      </m:e>
                      <m:sub>
                        <m:r>
                          <a:rPr lang="en-US" altLang="zh-CN" b="0" i="1" smtClean="0">
                            <a:solidFill>
                              <a:srgbClr val="0070C0"/>
                            </a:solidFill>
                            <a:latin typeface="Cambria Math" panose="02040503050406030204" pitchFamily="18" charset="0"/>
                          </a:rPr>
                          <m:t>2</m:t>
                        </m:r>
                      </m:sub>
                    </m:sSub>
                    <m:r>
                      <a:rPr lang="en-US" altLang="zh-CN" b="0" i="1" smtClean="0">
                        <a:solidFill>
                          <a:srgbClr val="0070C0"/>
                        </a:solidFill>
                        <a:latin typeface="Cambria Math" panose="02040503050406030204" pitchFamily="18" charset="0"/>
                      </a:rPr>
                      <m:t>+⋯+99⋯9</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𝑎</m:t>
                        </m:r>
                      </m:e>
                      <m:sub>
                        <m:r>
                          <a:rPr lang="en-US" altLang="zh-CN" b="0" i="1" smtClean="0">
                            <a:solidFill>
                              <a:srgbClr val="0070C0"/>
                            </a:solidFill>
                            <a:latin typeface="Cambria Math" panose="02040503050406030204" pitchFamily="18" charset="0"/>
                          </a:rPr>
                          <m:t>𝑁</m:t>
                        </m:r>
                      </m:sub>
                    </m:sSub>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0, 1, 2, 3, 4, 5, 6, 7, 8, 9</m:t>
                        </m:r>
                      </m:e>
                    </m:d>
                  </m:oMath>
                </a14:m>
                <a:endParaRPr lang="en-US" altLang="zh-CN" dirty="0"/>
              </a:p>
              <a:p>
                <a:r>
                  <a:rPr lang="en-US" altLang="zh-CN" dirty="0"/>
                  <a:t>8</a:t>
                </a:r>
                <a:r>
                  <a:rPr lang="zh-CN" altLang="en-US" dirty="0"/>
                  <a:t>进制数</a:t>
                </a:r>
                <a:endParaRPr lang="en-US" altLang="zh-CN" dirty="0"/>
              </a:p>
              <a:p>
                <a:pPr lvl="1"/>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ub>
                    </m:sSub>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8</m:t>
                        </m:r>
                      </m:e>
                      <m:sup>
                        <m:r>
                          <a:rPr lang="en-US" altLang="zh-CN" i="1">
                            <a:latin typeface="Cambria Math" panose="02040503050406030204" pitchFamily="18" charset="0"/>
                          </a:rPr>
                          <m:t>0</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8</m:t>
                        </m:r>
                      </m:e>
                      <m:sup>
                        <m:r>
                          <a:rPr lang="en-US" altLang="zh-CN" i="1">
                            <a:latin typeface="Cambria Math" panose="02040503050406030204" pitchFamily="18" charset="0"/>
                          </a:rPr>
                          <m:t>1</m:t>
                        </m:r>
                      </m:sup>
                    </m:s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𝑁</m:t>
                        </m:r>
                      </m:sub>
                    </m:sSub>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8</m:t>
                        </m:r>
                      </m:e>
                      <m:sup>
                        <m:r>
                          <a:rPr lang="en-US" altLang="zh-CN" i="1">
                            <a:latin typeface="Cambria Math" panose="02040503050406030204" pitchFamily="18" charset="0"/>
                          </a:rPr>
                          <m:t>𝑁</m:t>
                        </m:r>
                      </m:sup>
                    </m:sSup>
                    <m:r>
                      <a:rPr lang="en-US" altLang="zh-CN" i="1">
                        <a:latin typeface="Cambria Math" panose="02040503050406030204" pitchFamily="18" charset="0"/>
                      </a:rPr>
                      <m:t>=</m:t>
                    </m:r>
                    <m:d>
                      <m:dPr>
                        <m:ctrlPr>
                          <a:rPr lang="en-US" altLang="zh-CN" i="1">
                            <a:solidFill>
                              <a:srgbClr val="C00000"/>
                            </a:solidFill>
                            <a:latin typeface="Cambria Math" panose="02040503050406030204" pitchFamily="18" charset="0"/>
                          </a:rPr>
                        </m:ctrlPr>
                      </m:dPr>
                      <m:e>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𝑎</m:t>
                            </m:r>
                          </m:e>
                          <m:sub>
                            <m:r>
                              <a:rPr lang="en-US" altLang="zh-CN" i="1">
                                <a:solidFill>
                                  <a:srgbClr val="C00000"/>
                                </a:solidFill>
                                <a:latin typeface="Cambria Math" panose="02040503050406030204" pitchFamily="18" charset="0"/>
                              </a:rPr>
                              <m:t>0</m:t>
                            </m:r>
                          </m:sub>
                        </m:sSub>
                        <m:r>
                          <a:rPr lang="en-US" altLang="zh-CN" i="1">
                            <a:solidFill>
                              <a:srgbClr val="C00000"/>
                            </a:solidFill>
                            <a:latin typeface="Cambria Math" panose="02040503050406030204" pitchFamily="18" charset="0"/>
                          </a:rPr>
                          <m:t>+</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𝑎</m:t>
                            </m:r>
                          </m:e>
                          <m:sub>
                            <m:r>
                              <a:rPr lang="en-US" altLang="zh-CN" i="1">
                                <a:solidFill>
                                  <a:srgbClr val="C00000"/>
                                </a:solidFill>
                                <a:latin typeface="Cambria Math" panose="02040503050406030204" pitchFamily="18" charset="0"/>
                              </a:rPr>
                              <m:t>1</m:t>
                            </m:r>
                          </m:sub>
                        </m:sSub>
                        <m:r>
                          <a:rPr lang="en-US" altLang="zh-CN" i="1">
                            <a:solidFill>
                              <a:srgbClr val="C00000"/>
                            </a:solidFill>
                            <a:latin typeface="Cambria Math" panose="02040503050406030204" pitchFamily="18" charset="0"/>
                          </a:rPr>
                          <m:t>+⋯</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𝑎</m:t>
                            </m:r>
                          </m:e>
                          <m:sub>
                            <m:r>
                              <a:rPr lang="en-US" altLang="zh-CN" i="1">
                                <a:solidFill>
                                  <a:srgbClr val="C00000"/>
                                </a:solidFill>
                                <a:latin typeface="Cambria Math" panose="02040503050406030204" pitchFamily="18" charset="0"/>
                              </a:rPr>
                              <m:t>𝑁</m:t>
                            </m:r>
                          </m:sub>
                        </m:sSub>
                      </m:e>
                    </m:d>
                    <m:r>
                      <a:rPr lang="en-US" altLang="zh-CN" i="1">
                        <a:latin typeface="Cambria Math" panose="02040503050406030204" pitchFamily="18" charset="0"/>
                      </a:rPr>
                      <m:t>+</m:t>
                    </m:r>
                    <m:r>
                      <a:rPr lang="en-US" altLang="zh-CN" b="0" i="1" smtClean="0">
                        <a:solidFill>
                          <a:srgbClr val="0070C0"/>
                        </a:solidFill>
                        <a:latin typeface="Cambria Math" panose="02040503050406030204" pitchFamily="18" charset="0"/>
                      </a:rPr>
                      <m:t>7</m:t>
                    </m:r>
                    <m:sSub>
                      <m:sSubPr>
                        <m:ctrlPr>
                          <a:rPr lang="en-US" altLang="zh-CN" i="1">
                            <a:solidFill>
                              <a:srgbClr val="0070C0"/>
                            </a:solidFill>
                            <a:latin typeface="Cambria Math" panose="02040503050406030204" pitchFamily="18" charset="0"/>
                          </a:rPr>
                        </m:ctrlPr>
                      </m:sSubPr>
                      <m:e>
                        <m:r>
                          <a:rPr lang="en-US" altLang="zh-CN" i="1">
                            <a:solidFill>
                              <a:srgbClr val="0070C0"/>
                            </a:solidFill>
                            <a:latin typeface="Cambria Math" panose="02040503050406030204" pitchFamily="18" charset="0"/>
                          </a:rPr>
                          <m:t>𝑎</m:t>
                        </m:r>
                      </m:e>
                      <m:sub>
                        <m:r>
                          <a:rPr lang="en-US" altLang="zh-CN" i="1">
                            <a:solidFill>
                              <a:srgbClr val="0070C0"/>
                            </a:solidFill>
                            <a:latin typeface="Cambria Math" panose="02040503050406030204" pitchFamily="18" charset="0"/>
                          </a:rPr>
                          <m:t>1</m:t>
                        </m:r>
                      </m:sub>
                    </m:sSub>
                    <m:r>
                      <a:rPr lang="en-US" altLang="zh-CN" i="1">
                        <a:solidFill>
                          <a:srgbClr val="0070C0"/>
                        </a:solidFill>
                        <a:latin typeface="Cambria Math" panose="02040503050406030204" pitchFamily="18" charset="0"/>
                      </a:rPr>
                      <m:t>+</m:t>
                    </m:r>
                    <m:r>
                      <a:rPr lang="en-US" altLang="zh-CN" b="0" i="1" smtClean="0">
                        <a:solidFill>
                          <a:srgbClr val="0070C0"/>
                        </a:solidFill>
                        <a:latin typeface="Cambria Math" panose="02040503050406030204" pitchFamily="18" charset="0"/>
                      </a:rPr>
                      <m:t>77</m:t>
                    </m:r>
                    <m:sSub>
                      <m:sSubPr>
                        <m:ctrlPr>
                          <a:rPr lang="en-US" altLang="zh-CN" i="1">
                            <a:solidFill>
                              <a:srgbClr val="0070C0"/>
                            </a:solidFill>
                            <a:latin typeface="Cambria Math" panose="02040503050406030204" pitchFamily="18" charset="0"/>
                          </a:rPr>
                        </m:ctrlPr>
                      </m:sSubPr>
                      <m:e>
                        <m:r>
                          <a:rPr lang="en-US" altLang="zh-CN" i="1">
                            <a:solidFill>
                              <a:srgbClr val="0070C0"/>
                            </a:solidFill>
                            <a:latin typeface="Cambria Math" panose="02040503050406030204" pitchFamily="18" charset="0"/>
                          </a:rPr>
                          <m:t>𝑎</m:t>
                        </m:r>
                      </m:e>
                      <m:sub>
                        <m:r>
                          <a:rPr lang="en-US" altLang="zh-CN" i="1">
                            <a:solidFill>
                              <a:srgbClr val="0070C0"/>
                            </a:solidFill>
                            <a:latin typeface="Cambria Math" panose="02040503050406030204" pitchFamily="18" charset="0"/>
                          </a:rPr>
                          <m:t>2</m:t>
                        </m:r>
                      </m:sub>
                    </m:sSub>
                    <m:r>
                      <a:rPr lang="en-US" altLang="zh-CN" i="1">
                        <a:solidFill>
                          <a:srgbClr val="0070C0"/>
                        </a:solidFill>
                        <a:latin typeface="Cambria Math" panose="02040503050406030204" pitchFamily="18" charset="0"/>
                      </a:rPr>
                      <m:t>+⋯+</m:t>
                    </m:r>
                    <m:r>
                      <a:rPr lang="en-US" altLang="zh-CN" b="0" i="1" smtClean="0">
                        <a:solidFill>
                          <a:srgbClr val="0070C0"/>
                        </a:solidFill>
                        <a:latin typeface="Cambria Math" panose="02040503050406030204" pitchFamily="18" charset="0"/>
                      </a:rPr>
                      <m:t>77</m:t>
                    </m:r>
                    <m:r>
                      <a:rPr lang="en-US" altLang="zh-CN" i="1">
                        <a:solidFill>
                          <a:srgbClr val="0070C0"/>
                        </a:solidFill>
                        <a:latin typeface="Cambria Math" panose="02040503050406030204" pitchFamily="18" charset="0"/>
                      </a:rPr>
                      <m:t>⋯</m:t>
                    </m:r>
                    <m:r>
                      <a:rPr lang="en-US" altLang="zh-CN" b="0" i="1" smtClean="0">
                        <a:solidFill>
                          <a:srgbClr val="0070C0"/>
                        </a:solidFill>
                        <a:latin typeface="Cambria Math" panose="02040503050406030204" pitchFamily="18" charset="0"/>
                      </a:rPr>
                      <m:t>7</m:t>
                    </m:r>
                    <m:sSub>
                      <m:sSubPr>
                        <m:ctrlPr>
                          <a:rPr lang="en-US" altLang="zh-CN" i="1">
                            <a:solidFill>
                              <a:srgbClr val="0070C0"/>
                            </a:solidFill>
                            <a:latin typeface="Cambria Math" panose="02040503050406030204" pitchFamily="18" charset="0"/>
                          </a:rPr>
                        </m:ctrlPr>
                      </m:sSubPr>
                      <m:e>
                        <m:r>
                          <a:rPr lang="en-US" altLang="zh-CN" i="1">
                            <a:solidFill>
                              <a:srgbClr val="0070C0"/>
                            </a:solidFill>
                            <a:latin typeface="Cambria Math" panose="02040503050406030204" pitchFamily="18" charset="0"/>
                          </a:rPr>
                          <m:t>𝑎</m:t>
                        </m:r>
                      </m:e>
                      <m:sub>
                        <m:r>
                          <a:rPr lang="en-US" altLang="zh-CN" i="1">
                            <a:solidFill>
                              <a:srgbClr val="0070C0"/>
                            </a:solidFill>
                            <a:latin typeface="Cambria Math" panose="02040503050406030204" pitchFamily="18" charset="0"/>
                          </a:rPr>
                          <m:t>𝑁</m:t>
                        </m:r>
                      </m:sub>
                    </m:sSub>
                  </m:oMath>
                </a14:m>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0, 1, 2, 3, 4, 5, 6, 7</m:t>
                        </m:r>
                      </m:e>
                    </m:d>
                  </m:oMath>
                </a14:m>
                <a:endParaRPr lang="en-US" altLang="zh-CN" dirty="0"/>
              </a:p>
              <a:p>
                <a:endParaRPr lang="zh-CN" altLang="en-US" dirty="0"/>
              </a:p>
            </p:txBody>
          </p:sp>
        </mc:Choice>
        <mc:Fallback xmlns="">
          <p:sp>
            <p:nvSpPr>
              <p:cNvPr id="4" name="内容占位符 3">
                <a:extLst>
                  <a:ext uri="{FF2B5EF4-FFF2-40B4-BE49-F238E27FC236}">
                    <a16:creationId xmlns:a16="http://schemas.microsoft.com/office/drawing/2014/main" id="{5079B742-9987-4735-A496-52F277749F37}"/>
                  </a:ext>
                </a:extLst>
              </p:cNvPr>
              <p:cNvSpPr>
                <a:spLocks noGrp="1" noRot="1" noChangeAspect="1" noMove="1" noResize="1" noEditPoints="1" noAdjustHandles="1" noChangeArrowheads="1" noChangeShapeType="1" noTextEdit="1"/>
              </p:cNvSpPr>
              <p:nvPr>
                <p:ph idx="1"/>
              </p:nvPr>
            </p:nvSpPr>
            <p:spPr>
              <a:blipFill>
                <a:blip r:embed="rId2"/>
                <a:stretch>
                  <a:fillRect l="-667" t="-774" r="-4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792459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5CD52-7CA6-4F8D-A875-E6F321EC6ADB}"/>
              </a:ext>
            </a:extLst>
          </p:cNvPr>
          <p:cNvSpPr>
            <a:spLocks noGrp="1"/>
          </p:cNvSpPr>
          <p:nvPr>
            <p:ph type="title"/>
          </p:nvPr>
        </p:nvSpPr>
        <p:spPr/>
        <p:txBody>
          <a:bodyPr/>
          <a:lstStyle/>
          <a:p>
            <a:r>
              <a:rPr lang="zh-CN" altLang="en-US" dirty="0"/>
              <a:t>无限循环</a:t>
            </a:r>
            <a:r>
              <a:rPr lang="en-US" altLang="zh-CN" dirty="0"/>
              <a:t>while</a:t>
            </a:r>
            <a:r>
              <a:rPr lang="zh-CN" altLang="en-US" dirty="0"/>
              <a:t>语句</a:t>
            </a:r>
          </a:p>
        </p:txBody>
      </p:sp>
      <p:sp>
        <p:nvSpPr>
          <p:cNvPr id="3" name="内容占位符 2">
            <a:extLst>
              <a:ext uri="{FF2B5EF4-FFF2-40B4-BE49-F238E27FC236}">
                <a16:creationId xmlns:a16="http://schemas.microsoft.com/office/drawing/2014/main" id="{EC69E8E0-E51C-40DE-A50B-7E609EA73AB3}"/>
              </a:ext>
            </a:extLst>
          </p:cNvPr>
          <p:cNvSpPr>
            <a:spLocks noGrp="1"/>
          </p:cNvSpPr>
          <p:nvPr>
            <p:ph idx="1"/>
          </p:nvPr>
        </p:nvSpPr>
        <p:spPr>
          <a:xfrm>
            <a:off x="457200" y="819150"/>
            <a:ext cx="5518205" cy="3937000"/>
          </a:xfrm>
        </p:spPr>
        <p:txBody>
          <a:bodyPr/>
          <a:lstStyle/>
          <a:p>
            <a:pPr marL="0" indent="0">
              <a:buNone/>
            </a:pPr>
            <a:r>
              <a:rPr lang="en-US" altLang="zh-CN" dirty="0"/>
              <a:t>while &lt;</a:t>
            </a:r>
            <a:r>
              <a:rPr lang="zh-CN" altLang="en-US" dirty="0"/>
              <a:t>条件</a:t>
            </a:r>
            <a:r>
              <a:rPr lang="en-US" altLang="zh-CN" dirty="0"/>
              <a:t>&gt;:</a:t>
            </a:r>
          </a:p>
          <a:p>
            <a:pPr marL="0" indent="0">
              <a:buNone/>
            </a:pPr>
            <a:r>
              <a:rPr lang="en-US" altLang="zh-CN" dirty="0"/>
              <a:t>    &lt;</a:t>
            </a:r>
            <a:r>
              <a:rPr lang="zh-CN" altLang="en-US" dirty="0"/>
              <a:t>语句块</a:t>
            </a:r>
            <a:r>
              <a:rPr lang="en-US" altLang="zh-CN" dirty="0"/>
              <a:t>&gt;</a:t>
            </a:r>
            <a:r>
              <a:rPr lang="zh-CN" altLang="en-US" dirty="0"/>
              <a:t>语句块</a:t>
            </a:r>
            <a:endParaRPr lang="en-US" altLang="zh-CN" dirty="0"/>
          </a:p>
          <a:p>
            <a:endParaRPr lang="en-US" altLang="zh-CN" dirty="0"/>
          </a:p>
          <a:p>
            <a:endParaRPr lang="zh-CN" altLang="en-US" dirty="0"/>
          </a:p>
          <a:p>
            <a:r>
              <a:rPr lang="zh-CN" altLang="en-US" dirty="0"/>
              <a:t>无限循环一直保持循环操作直到特定循环条件不被满足才结束，不需要提前知道确定循环次数。</a:t>
            </a:r>
          </a:p>
          <a:p>
            <a:endParaRPr lang="zh-CN" altLang="en-US" dirty="0"/>
          </a:p>
        </p:txBody>
      </p:sp>
      <p:pic>
        <p:nvPicPr>
          <p:cNvPr id="5" name="图片 4">
            <a:extLst>
              <a:ext uri="{FF2B5EF4-FFF2-40B4-BE49-F238E27FC236}">
                <a16:creationId xmlns:a16="http://schemas.microsoft.com/office/drawing/2014/main" id="{7539C7B0-96D2-4E6B-AF42-E1130A526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3661" y="819150"/>
            <a:ext cx="3181373" cy="1971689"/>
          </a:xfrm>
          <a:prstGeom prst="rect">
            <a:avLst/>
          </a:prstGeom>
        </p:spPr>
      </p:pic>
    </p:spTree>
    <p:extLst>
      <p:ext uri="{BB962C8B-B14F-4D97-AF65-F5344CB8AC3E}">
        <p14:creationId xmlns:p14="http://schemas.microsoft.com/office/powerpoint/2010/main" val="2403649043"/>
      </p:ext>
    </p:extLst>
  </p:cSld>
  <p:clrMapOvr>
    <a:masterClrMapping/>
  </p:clrMapOvr>
  <p:transition spd="slow">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循环执行过程</a:t>
            </a:r>
          </a:p>
        </p:txBody>
      </p:sp>
      <p:pic>
        <p:nvPicPr>
          <p:cNvPr id="5" name="Picture 4" descr="Screen Shot 2014-10-04 at 3.43.34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836349" y="1383620"/>
            <a:ext cx="4324361" cy="1558781"/>
          </a:xfrm>
          <a:prstGeom prst="rect">
            <a:avLst/>
          </a:prstGeom>
        </p:spPr>
      </p:pic>
      <p:sp>
        <p:nvSpPr>
          <p:cNvPr id="6" name="Rounded Rectangular Callout 5"/>
          <p:cNvSpPr/>
          <p:nvPr/>
        </p:nvSpPr>
        <p:spPr bwMode="auto">
          <a:xfrm>
            <a:off x="5120089" y="816555"/>
            <a:ext cx="2119139" cy="378042"/>
          </a:xfrm>
          <a:prstGeom prst="wedgeRoundRectCallout">
            <a:avLst>
              <a:gd name="adj1" fmla="val -114395"/>
              <a:gd name="adj2" fmla="val 86782"/>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r>
              <a:rPr lang="zh-CN" altLang="en-US" sz="1350" dirty="0">
                <a:solidFill>
                  <a:schemeClr val="tx1"/>
                </a:solidFill>
                <a:latin typeface="微软雅黑"/>
                <a:ea typeface="微软雅黑"/>
                <a:cs typeface="微软雅黑"/>
              </a:rPr>
              <a:t>生成 </a:t>
            </a:r>
            <a:r>
              <a:rPr lang="en-US" altLang="zh-CN" sz="1350" dirty="0">
                <a:solidFill>
                  <a:schemeClr val="tx1"/>
                </a:solidFill>
                <a:latin typeface="微软雅黑"/>
                <a:ea typeface="微软雅黑"/>
                <a:cs typeface="微软雅黑"/>
              </a:rPr>
              <a:t>count</a:t>
            </a:r>
            <a:r>
              <a:rPr lang="zh-CN" altLang="en-US" sz="1350" dirty="0">
                <a:solidFill>
                  <a:schemeClr val="tx1"/>
                </a:solidFill>
                <a:latin typeface="微软雅黑"/>
                <a:ea typeface="微软雅黑"/>
                <a:cs typeface="微软雅黑"/>
              </a:rPr>
              <a:t> 变量，值为 </a:t>
            </a:r>
            <a:r>
              <a:rPr lang="en-US" altLang="zh-CN" sz="1350" dirty="0">
                <a:solidFill>
                  <a:schemeClr val="tx1"/>
                </a:solidFill>
                <a:latin typeface="微软雅黑"/>
                <a:ea typeface="微软雅黑"/>
                <a:cs typeface="微软雅黑"/>
              </a:rPr>
              <a:t>0</a:t>
            </a:r>
            <a:endParaRPr lang="en-US" sz="1350" dirty="0">
              <a:solidFill>
                <a:schemeClr val="tx1"/>
              </a:solidFill>
              <a:latin typeface="微软雅黑"/>
              <a:ea typeface="微软雅黑"/>
              <a:cs typeface="微软雅黑"/>
            </a:endParaRPr>
          </a:p>
        </p:txBody>
      </p:sp>
      <p:sp>
        <p:nvSpPr>
          <p:cNvPr id="7" name="Rectangle 6"/>
          <p:cNvSpPr/>
          <p:nvPr/>
        </p:nvSpPr>
        <p:spPr bwMode="auto">
          <a:xfrm>
            <a:off x="1763688" y="1329612"/>
            <a:ext cx="4698522" cy="32403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350">
              <a:solidFill>
                <a:schemeClr val="tx1"/>
              </a:solidFill>
              <a:latin typeface="Times New Roman" charset="0"/>
            </a:endParaRPr>
          </a:p>
        </p:txBody>
      </p:sp>
    </p:spTree>
    <p:extLst>
      <p:ext uri="{BB962C8B-B14F-4D97-AF65-F5344CB8AC3E}">
        <p14:creationId xmlns:p14="http://schemas.microsoft.com/office/powerpoint/2010/main" val="2695347500"/>
      </p:ext>
    </p:extLst>
  </p:cSld>
  <p:clrMapOvr>
    <a:masterClrMapping/>
  </p:clrMapOvr>
  <p:transition spd="slow">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51EBD-9A39-485B-A7E3-A844AB56F0BC}"/>
              </a:ext>
            </a:extLst>
          </p:cNvPr>
          <p:cNvSpPr>
            <a:spLocks noGrp="1"/>
          </p:cNvSpPr>
          <p:nvPr>
            <p:ph type="title"/>
          </p:nvPr>
        </p:nvSpPr>
        <p:spPr/>
        <p:txBody>
          <a:bodyPr/>
          <a:lstStyle/>
          <a:p>
            <a:r>
              <a:rPr lang="zh-CN" altLang="en-US" dirty="0"/>
              <a:t>在</a:t>
            </a:r>
            <a:r>
              <a:rPr lang="en-US" altLang="zh-CN" dirty="0"/>
              <a:t>PyCharm</a:t>
            </a:r>
            <a:r>
              <a:rPr lang="zh-CN" altLang="en-US" dirty="0"/>
              <a:t>中执行</a:t>
            </a:r>
            <a:r>
              <a:rPr lang="en-US" altLang="zh-CN" dirty="0"/>
              <a:t>Debug</a:t>
            </a:r>
            <a:endParaRPr lang="zh-CN" altLang="en-US" dirty="0"/>
          </a:p>
        </p:txBody>
      </p:sp>
      <p:sp>
        <p:nvSpPr>
          <p:cNvPr id="3" name="内容占位符 2">
            <a:extLst>
              <a:ext uri="{FF2B5EF4-FFF2-40B4-BE49-F238E27FC236}">
                <a16:creationId xmlns:a16="http://schemas.microsoft.com/office/drawing/2014/main" id="{7381DD4B-8070-48E0-AA55-BC763035E51C}"/>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79CF3AB6-2A11-449B-B839-A931758307E6}"/>
              </a:ext>
            </a:extLst>
          </p:cNvPr>
          <p:cNvPicPr>
            <a:picLocks noChangeAspect="1"/>
          </p:cNvPicPr>
          <p:nvPr/>
        </p:nvPicPr>
        <p:blipFill>
          <a:blip r:embed="rId2"/>
          <a:stretch>
            <a:fillRect/>
          </a:stretch>
        </p:blipFill>
        <p:spPr>
          <a:xfrm>
            <a:off x="308858" y="780056"/>
            <a:ext cx="6545165" cy="4363444"/>
          </a:xfrm>
          <a:prstGeom prst="rect">
            <a:avLst/>
          </a:prstGeom>
        </p:spPr>
      </p:pic>
    </p:spTree>
    <p:extLst>
      <p:ext uri="{BB962C8B-B14F-4D97-AF65-F5344CB8AC3E}">
        <p14:creationId xmlns:p14="http://schemas.microsoft.com/office/powerpoint/2010/main" val="4182923682"/>
      </p:ext>
    </p:extLst>
  </p:cSld>
  <p:clrMapOvr>
    <a:masterClrMapping/>
  </p:clrMapOvr>
  <p:transition spd="slow">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循环执行过程</a:t>
            </a:r>
          </a:p>
        </p:txBody>
      </p:sp>
      <p:pic>
        <p:nvPicPr>
          <p:cNvPr id="5" name="Picture 4" descr="Screen Shot 2014-10-04 at 3.43.34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836349" y="1383620"/>
            <a:ext cx="4324361" cy="1558781"/>
          </a:xfrm>
          <a:prstGeom prst="rect">
            <a:avLst/>
          </a:prstGeom>
        </p:spPr>
      </p:pic>
      <p:sp>
        <p:nvSpPr>
          <p:cNvPr id="6" name="Rounded Rectangular Callout 5"/>
          <p:cNvSpPr/>
          <p:nvPr/>
        </p:nvSpPr>
        <p:spPr bwMode="auto">
          <a:xfrm>
            <a:off x="5120089" y="1329612"/>
            <a:ext cx="2119139" cy="378042"/>
          </a:xfrm>
          <a:prstGeom prst="wedgeRoundRectCallout">
            <a:avLst>
              <a:gd name="adj1" fmla="val -114395"/>
              <a:gd name="adj2" fmla="val 86782"/>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r>
              <a:rPr lang="en-US" altLang="zh-CN" sz="1350" dirty="0">
                <a:solidFill>
                  <a:schemeClr val="tx1"/>
                </a:solidFill>
                <a:latin typeface="微软雅黑"/>
                <a:ea typeface="微软雅黑"/>
                <a:cs typeface="微软雅黑"/>
              </a:rPr>
              <a:t>count</a:t>
            </a:r>
            <a:r>
              <a:rPr lang="zh-CN" altLang="en-US" sz="1350" dirty="0">
                <a:solidFill>
                  <a:schemeClr val="tx1"/>
                </a:solidFill>
                <a:latin typeface="微软雅黑"/>
                <a:ea typeface="微软雅黑"/>
                <a:cs typeface="微软雅黑"/>
              </a:rPr>
              <a:t> 值为 </a:t>
            </a:r>
            <a:r>
              <a:rPr lang="en-US" altLang="zh-CN" sz="1350" dirty="0">
                <a:solidFill>
                  <a:schemeClr val="tx1"/>
                </a:solidFill>
                <a:latin typeface="微软雅黑"/>
                <a:ea typeface="微软雅黑"/>
                <a:cs typeface="微软雅黑"/>
              </a:rPr>
              <a:t>0</a:t>
            </a:r>
            <a:r>
              <a:rPr lang="zh-CN" altLang="en-US" sz="1350" dirty="0">
                <a:solidFill>
                  <a:schemeClr val="tx1"/>
                </a:solidFill>
                <a:latin typeface="微软雅黑"/>
                <a:ea typeface="微软雅黑"/>
                <a:cs typeface="微软雅黑"/>
              </a:rPr>
              <a:t>，小于 </a:t>
            </a:r>
            <a:r>
              <a:rPr lang="en-US" altLang="zh-CN" sz="1350" dirty="0">
                <a:solidFill>
                  <a:schemeClr val="tx1"/>
                </a:solidFill>
                <a:latin typeface="微软雅黑"/>
                <a:ea typeface="微软雅黑"/>
                <a:cs typeface="微软雅黑"/>
              </a:rPr>
              <a:t>5</a:t>
            </a:r>
            <a:endParaRPr lang="en-US" sz="1350" dirty="0">
              <a:solidFill>
                <a:schemeClr val="tx1"/>
              </a:solidFill>
              <a:latin typeface="微软雅黑"/>
              <a:ea typeface="微软雅黑"/>
              <a:cs typeface="微软雅黑"/>
            </a:endParaRPr>
          </a:p>
        </p:txBody>
      </p:sp>
      <p:sp>
        <p:nvSpPr>
          <p:cNvPr id="7" name="Rectangle 6"/>
          <p:cNvSpPr/>
          <p:nvPr/>
        </p:nvSpPr>
        <p:spPr bwMode="auto">
          <a:xfrm>
            <a:off x="1763688" y="1869672"/>
            <a:ext cx="4698522" cy="32403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350">
              <a:solidFill>
                <a:schemeClr val="tx1"/>
              </a:solidFill>
              <a:latin typeface="Times New Roman" charset="0"/>
            </a:endParaRPr>
          </a:p>
        </p:txBody>
      </p:sp>
    </p:spTree>
    <p:extLst>
      <p:ext uri="{BB962C8B-B14F-4D97-AF65-F5344CB8AC3E}">
        <p14:creationId xmlns:p14="http://schemas.microsoft.com/office/powerpoint/2010/main" val="2516440622"/>
      </p:ext>
    </p:extLst>
  </p:cSld>
  <p:clrMapOvr>
    <a:masterClrMapping/>
  </p:clrMapOvr>
  <p:transition spd="slow">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循环执行过程</a:t>
            </a:r>
          </a:p>
        </p:txBody>
      </p:sp>
      <p:pic>
        <p:nvPicPr>
          <p:cNvPr id="5" name="Picture 4" descr="Screen Shot 2014-10-04 at 3.43.34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836349" y="1383620"/>
            <a:ext cx="4324361" cy="1558781"/>
          </a:xfrm>
          <a:prstGeom prst="rect">
            <a:avLst/>
          </a:prstGeom>
        </p:spPr>
      </p:pic>
      <p:sp>
        <p:nvSpPr>
          <p:cNvPr id="6" name="Rounded Rectangular Callout 5"/>
          <p:cNvSpPr/>
          <p:nvPr/>
        </p:nvSpPr>
        <p:spPr bwMode="auto">
          <a:xfrm>
            <a:off x="5120089" y="1599642"/>
            <a:ext cx="2119139" cy="378042"/>
          </a:xfrm>
          <a:prstGeom prst="wedgeRoundRectCallout">
            <a:avLst>
              <a:gd name="adj1" fmla="val -114395"/>
              <a:gd name="adj2" fmla="val 86782"/>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r>
              <a:rPr lang="zh-CN" altLang="en-US" sz="1350" dirty="0">
                <a:solidFill>
                  <a:schemeClr val="tx1"/>
                </a:solidFill>
                <a:latin typeface="微软雅黑"/>
                <a:ea typeface="微软雅黑"/>
                <a:cs typeface="微软雅黑"/>
              </a:rPr>
              <a:t>打印字符串</a:t>
            </a:r>
            <a:endParaRPr lang="en-US" sz="1350" dirty="0">
              <a:solidFill>
                <a:schemeClr val="tx1"/>
              </a:solidFill>
              <a:latin typeface="微软雅黑"/>
              <a:ea typeface="微软雅黑"/>
              <a:cs typeface="微软雅黑"/>
            </a:endParaRPr>
          </a:p>
        </p:txBody>
      </p:sp>
      <p:sp>
        <p:nvSpPr>
          <p:cNvPr id="7" name="Rectangle 6"/>
          <p:cNvSpPr/>
          <p:nvPr/>
        </p:nvSpPr>
        <p:spPr bwMode="auto">
          <a:xfrm>
            <a:off x="1763688" y="2139702"/>
            <a:ext cx="4698522" cy="32403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350">
              <a:solidFill>
                <a:schemeClr val="tx1"/>
              </a:solidFill>
              <a:latin typeface="Times New Roman" charset="0"/>
            </a:endParaRPr>
          </a:p>
        </p:txBody>
      </p:sp>
    </p:spTree>
    <p:extLst>
      <p:ext uri="{BB962C8B-B14F-4D97-AF65-F5344CB8AC3E}">
        <p14:creationId xmlns:p14="http://schemas.microsoft.com/office/powerpoint/2010/main" val="1627749689"/>
      </p:ext>
    </p:extLst>
  </p:cSld>
  <p:clrMapOvr>
    <a:masterClrMapping/>
  </p:clrMapOvr>
  <p:transition spd="slow">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循环执行过程</a:t>
            </a:r>
          </a:p>
        </p:txBody>
      </p:sp>
      <p:pic>
        <p:nvPicPr>
          <p:cNvPr id="5" name="Picture 4" descr="Screen Shot 2014-10-04 at 3.43.34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836349" y="1383620"/>
            <a:ext cx="4324361" cy="1558781"/>
          </a:xfrm>
          <a:prstGeom prst="rect">
            <a:avLst/>
          </a:prstGeom>
        </p:spPr>
      </p:pic>
      <p:sp>
        <p:nvSpPr>
          <p:cNvPr id="6" name="Rounded Rectangular Callout 5"/>
          <p:cNvSpPr/>
          <p:nvPr/>
        </p:nvSpPr>
        <p:spPr bwMode="auto">
          <a:xfrm>
            <a:off x="5120089" y="1869672"/>
            <a:ext cx="2119139" cy="378042"/>
          </a:xfrm>
          <a:prstGeom prst="wedgeRoundRectCallout">
            <a:avLst>
              <a:gd name="adj1" fmla="val -114395"/>
              <a:gd name="adj2" fmla="val 86782"/>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r>
              <a:rPr lang="en-US" sz="1350" dirty="0">
                <a:solidFill>
                  <a:schemeClr val="tx1"/>
                </a:solidFill>
                <a:latin typeface="微软雅黑"/>
                <a:ea typeface="微软雅黑"/>
                <a:cs typeface="微软雅黑"/>
              </a:rPr>
              <a:t>count 值加 1，结果为 1</a:t>
            </a:r>
          </a:p>
        </p:txBody>
      </p:sp>
      <p:sp>
        <p:nvSpPr>
          <p:cNvPr id="7" name="Rectangle 6"/>
          <p:cNvSpPr/>
          <p:nvPr/>
        </p:nvSpPr>
        <p:spPr bwMode="auto">
          <a:xfrm>
            <a:off x="1763688" y="2409732"/>
            <a:ext cx="4698522" cy="32403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350">
              <a:solidFill>
                <a:schemeClr val="tx1"/>
              </a:solidFill>
              <a:latin typeface="Times New Roman" charset="0"/>
            </a:endParaRPr>
          </a:p>
        </p:txBody>
      </p:sp>
    </p:spTree>
    <p:extLst>
      <p:ext uri="{BB962C8B-B14F-4D97-AF65-F5344CB8AC3E}">
        <p14:creationId xmlns:p14="http://schemas.microsoft.com/office/powerpoint/2010/main" val="801302737"/>
      </p:ext>
    </p:extLst>
  </p:cSld>
  <p:clrMapOvr>
    <a:masterClrMapping/>
  </p:clrMapOvr>
  <p:transition spd="slow">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循环执行过程</a:t>
            </a:r>
          </a:p>
        </p:txBody>
      </p:sp>
      <p:pic>
        <p:nvPicPr>
          <p:cNvPr id="5" name="Picture 4" descr="Screen Shot 2014-10-04 at 3.43.34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836349" y="1383620"/>
            <a:ext cx="4324361" cy="1558781"/>
          </a:xfrm>
          <a:prstGeom prst="rect">
            <a:avLst/>
          </a:prstGeom>
        </p:spPr>
      </p:pic>
      <p:sp>
        <p:nvSpPr>
          <p:cNvPr id="6" name="Rounded Rectangular Callout 5"/>
          <p:cNvSpPr/>
          <p:nvPr/>
        </p:nvSpPr>
        <p:spPr bwMode="auto">
          <a:xfrm>
            <a:off x="5120089" y="1329612"/>
            <a:ext cx="2119139" cy="378042"/>
          </a:xfrm>
          <a:prstGeom prst="wedgeRoundRectCallout">
            <a:avLst>
              <a:gd name="adj1" fmla="val -114395"/>
              <a:gd name="adj2" fmla="val 86782"/>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r>
              <a:rPr lang="en-US" altLang="zh-CN" sz="1350" dirty="0">
                <a:solidFill>
                  <a:schemeClr val="tx1"/>
                </a:solidFill>
                <a:latin typeface="微软雅黑"/>
                <a:ea typeface="微软雅黑"/>
                <a:cs typeface="微软雅黑"/>
              </a:rPr>
              <a:t>count</a:t>
            </a:r>
            <a:r>
              <a:rPr lang="zh-CN" altLang="en-US" sz="1350" dirty="0">
                <a:solidFill>
                  <a:schemeClr val="tx1"/>
                </a:solidFill>
                <a:latin typeface="微软雅黑"/>
                <a:ea typeface="微软雅黑"/>
                <a:cs typeface="微软雅黑"/>
              </a:rPr>
              <a:t> 值为 </a:t>
            </a:r>
            <a:r>
              <a:rPr lang="en-US" altLang="zh-CN" sz="1350" dirty="0">
                <a:solidFill>
                  <a:schemeClr val="tx1"/>
                </a:solidFill>
                <a:latin typeface="微软雅黑"/>
                <a:ea typeface="微软雅黑"/>
                <a:cs typeface="微软雅黑"/>
              </a:rPr>
              <a:t>1</a:t>
            </a:r>
            <a:r>
              <a:rPr lang="zh-CN" altLang="en-US" sz="1350" dirty="0">
                <a:solidFill>
                  <a:schemeClr val="tx1"/>
                </a:solidFill>
                <a:latin typeface="微软雅黑"/>
                <a:ea typeface="微软雅黑"/>
                <a:cs typeface="微软雅黑"/>
              </a:rPr>
              <a:t>，小于 </a:t>
            </a:r>
            <a:r>
              <a:rPr lang="en-US" altLang="zh-CN" sz="1350" dirty="0">
                <a:solidFill>
                  <a:schemeClr val="tx1"/>
                </a:solidFill>
                <a:latin typeface="微软雅黑"/>
                <a:ea typeface="微软雅黑"/>
                <a:cs typeface="微软雅黑"/>
              </a:rPr>
              <a:t>5</a:t>
            </a:r>
            <a:endParaRPr lang="en-US" sz="1350" dirty="0">
              <a:solidFill>
                <a:schemeClr val="tx1"/>
              </a:solidFill>
              <a:latin typeface="微软雅黑"/>
              <a:ea typeface="微软雅黑"/>
              <a:cs typeface="微软雅黑"/>
            </a:endParaRPr>
          </a:p>
        </p:txBody>
      </p:sp>
      <p:sp>
        <p:nvSpPr>
          <p:cNvPr id="7" name="Rectangle 6"/>
          <p:cNvSpPr/>
          <p:nvPr/>
        </p:nvSpPr>
        <p:spPr bwMode="auto">
          <a:xfrm>
            <a:off x="1763688" y="1869672"/>
            <a:ext cx="4698522" cy="32403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350">
              <a:solidFill>
                <a:schemeClr val="tx1"/>
              </a:solidFill>
              <a:latin typeface="Times New Roman" charset="0"/>
            </a:endParaRPr>
          </a:p>
        </p:txBody>
      </p:sp>
    </p:spTree>
    <p:extLst>
      <p:ext uri="{BB962C8B-B14F-4D97-AF65-F5344CB8AC3E}">
        <p14:creationId xmlns:p14="http://schemas.microsoft.com/office/powerpoint/2010/main" val="1879575657"/>
      </p:ext>
    </p:extLst>
  </p:cSld>
  <p:clrMapOvr>
    <a:masterClrMapping/>
  </p:clrMapOvr>
  <p:transition spd="slow">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循环执行过程</a:t>
            </a:r>
          </a:p>
        </p:txBody>
      </p:sp>
      <p:pic>
        <p:nvPicPr>
          <p:cNvPr id="5" name="Picture 4" descr="Screen Shot 2014-10-04 at 3.43.34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836349" y="1383620"/>
            <a:ext cx="4324361" cy="1558781"/>
          </a:xfrm>
          <a:prstGeom prst="rect">
            <a:avLst/>
          </a:prstGeom>
        </p:spPr>
      </p:pic>
      <p:sp>
        <p:nvSpPr>
          <p:cNvPr id="6" name="Rounded Rectangular Callout 5"/>
          <p:cNvSpPr/>
          <p:nvPr/>
        </p:nvSpPr>
        <p:spPr bwMode="auto">
          <a:xfrm>
            <a:off x="5120089" y="1599642"/>
            <a:ext cx="2119139" cy="378042"/>
          </a:xfrm>
          <a:prstGeom prst="wedgeRoundRectCallout">
            <a:avLst>
              <a:gd name="adj1" fmla="val -114395"/>
              <a:gd name="adj2" fmla="val 86782"/>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r>
              <a:rPr lang="zh-CN" altLang="en-US" sz="1350" dirty="0">
                <a:solidFill>
                  <a:schemeClr val="tx1"/>
                </a:solidFill>
                <a:latin typeface="微软雅黑"/>
                <a:ea typeface="微软雅黑"/>
                <a:cs typeface="微软雅黑"/>
              </a:rPr>
              <a:t>打印字符串</a:t>
            </a:r>
            <a:endParaRPr lang="en-US" sz="1350" dirty="0">
              <a:solidFill>
                <a:schemeClr val="tx1"/>
              </a:solidFill>
              <a:latin typeface="微软雅黑"/>
              <a:ea typeface="微软雅黑"/>
              <a:cs typeface="微软雅黑"/>
            </a:endParaRPr>
          </a:p>
        </p:txBody>
      </p:sp>
      <p:sp>
        <p:nvSpPr>
          <p:cNvPr id="7" name="Rectangle 6"/>
          <p:cNvSpPr/>
          <p:nvPr/>
        </p:nvSpPr>
        <p:spPr bwMode="auto">
          <a:xfrm>
            <a:off x="1763688" y="2139702"/>
            <a:ext cx="4698522" cy="32403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350">
              <a:solidFill>
                <a:schemeClr val="tx1"/>
              </a:solidFill>
              <a:latin typeface="Times New Roman" charset="0"/>
            </a:endParaRPr>
          </a:p>
        </p:txBody>
      </p:sp>
    </p:spTree>
    <p:extLst>
      <p:ext uri="{BB962C8B-B14F-4D97-AF65-F5344CB8AC3E}">
        <p14:creationId xmlns:p14="http://schemas.microsoft.com/office/powerpoint/2010/main" val="2700851418"/>
      </p:ext>
    </p:extLst>
  </p:cSld>
  <p:clrMapOvr>
    <a:masterClrMapping/>
  </p:clrMapOvr>
  <p:transition spd="slow">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循环执行过程</a:t>
            </a:r>
          </a:p>
        </p:txBody>
      </p:sp>
      <p:pic>
        <p:nvPicPr>
          <p:cNvPr id="5" name="Picture 4" descr="Screen Shot 2014-10-04 at 3.43.34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836349" y="1383620"/>
            <a:ext cx="4324361" cy="1558781"/>
          </a:xfrm>
          <a:prstGeom prst="rect">
            <a:avLst/>
          </a:prstGeom>
        </p:spPr>
      </p:pic>
      <p:sp>
        <p:nvSpPr>
          <p:cNvPr id="6" name="Rounded Rectangular Callout 5"/>
          <p:cNvSpPr/>
          <p:nvPr/>
        </p:nvSpPr>
        <p:spPr bwMode="auto">
          <a:xfrm>
            <a:off x="5120089" y="1869672"/>
            <a:ext cx="2119139" cy="378042"/>
          </a:xfrm>
          <a:prstGeom prst="wedgeRoundRectCallout">
            <a:avLst>
              <a:gd name="adj1" fmla="val -114395"/>
              <a:gd name="adj2" fmla="val 86782"/>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r>
              <a:rPr lang="en-US" sz="1350" dirty="0">
                <a:solidFill>
                  <a:schemeClr val="tx1"/>
                </a:solidFill>
                <a:latin typeface="微软雅黑"/>
                <a:ea typeface="微软雅黑"/>
                <a:cs typeface="微软雅黑"/>
              </a:rPr>
              <a:t>count 值加 1，结果为 2</a:t>
            </a:r>
          </a:p>
        </p:txBody>
      </p:sp>
      <p:sp>
        <p:nvSpPr>
          <p:cNvPr id="7" name="Rectangle 6"/>
          <p:cNvSpPr/>
          <p:nvPr/>
        </p:nvSpPr>
        <p:spPr bwMode="auto">
          <a:xfrm>
            <a:off x="1763688" y="2409732"/>
            <a:ext cx="4698522" cy="32403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350">
              <a:solidFill>
                <a:schemeClr val="tx1"/>
              </a:solidFill>
              <a:latin typeface="Times New Roman" charset="0"/>
            </a:endParaRPr>
          </a:p>
        </p:txBody>
      </p:sp>
    </p:spTree>
    <p:extLst>
      <p:ext uri="{BB962C8B-B14F-4D97-AF65-F5344CB8AC3E}">
        <p14:creationId xmlns:p14="http://schemas.microsoft.com/office/powerpoint/2010/main" val="820095242"/>
      </p:ext>
    </p:extLst>
  </p:cSld>
  <p:clrMapOvr>
    <a:masterClrMapping/>
  </p:clrMapOvr>
  <p:transition spd="slow">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循环执行过程</a:t>
            </a:r>
          </a:p>
        </p:txBody>
      </p:sp>
      <p:pic>
        <p:nvPicPr>
          <p:cNvPr id="5" name="Picture 4" descr="Screen Shot 2014-10-04 at 3.43.34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836349" y="1383620"/>
            <a:ext cx="4324361" cy="1558781"/>
          </a:xfrm>
          <a:prstGeom prst="rect">
            <a:avLst/>
          </a:prstGeom>
        </p:spPr>
      </p:pic>
      <p:sp>
        <p:nvSpPr>
          <p:cNvPr id="6" name="Rounded Rectangular Callout 5"/>
          <p:cNvSpPr/>
          <p:nvPr/>
        </p:nvSpPr>
        <p:spPr bwMode="auto">
          <a:xfrm>
            <a:off x="5120089" y="1329612"/>
            <a:ext cx="2119139" cy="378042"/>
          </a:xfrm>
          <a:prstGeom prst="wedgeRoundRectCallout">
            <a:avLst>
              <a:gd name="adj1" fmla="val -114395"/>
              <a:gd name="adj2" fmla="val 86782"/>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r>
              <a:rPr lang="en-US" altLang="zh-CN" sz="1350" dirty="0">
                <a:solidFill>
                  <a:schemeClr val="tx1"/>
                </a:solidFill>
                <a:latin typeface="微软雅黑"/>
                <a:ea typeface="微软雅黑"/>
                <a:cs typeface="微软雅黑"/>
              </a:rPr>
              <a:t>count</a:t>
            </a:r>
            <a:r>
              <a:rPr lang="zh-CN" altLang="en-US" sz="1350" dirty="0">
                <a:solidFill>
                  <a:schemeClr val="tx1"/>
                </a:solidFill>
                <a:latin typeface="微软雅黑"/>
                <a:ea typeface="微软雅黑"/>
                <a:cs typeface="微软雅黑"/>
              </a:rPr>
              <a:t> 值为 </a:t>
            </a:r>
            <a:r>
              <a:rPr lang="en-US" altLang="zh-CN" sz="1350" dirty="0">
                <a:solidFill>
                  <a:schemeClr val="tx1"/>
                </a:solidFill>
                <a:latin typeface="微软雅黑"/>
                <a:ea typeface="微软雅黑"/>
                <a:cs typeface="微软雅黑"/>
              </a:rPr>
              <a:t>2</a:t>
            </a:r>
            <a:r>
              <a:rPr lang="zh-CN" altLang="en-US" sz="1350" dirty="0">
                <a:solidFill>
                  <a:schemeClr val="tx1"/>
                </a:solidFill>
                <a:latin typeface="微软雅黑"/>
                <a:ea typeface="微软雅黑"/>
                <a:cs typeface="微软雅黑"/>
              </a:rPr>
              <a:t>，小于 </a:t>
            </a:r>
            <a:r>
              <a:rPr lang="en-US" altLang="zh-CN" sz="1350" dirty="0">
                <a:solidFill>
                  <a:schemeClr val="tx1"/>
                </a:solidFill>
                <a:latin typeface="微软雅黑"/>
                <a:ea typeface="微软雅黑"/>
                <a:cs typeface="微软雅黑"/>
              </a:rPr>
              <a:t>5</a:t>
            </a:r>
            <a:endParaRPr lang="en-US" sz="1350" dirty="0">
              <a:solidFill>
                <a:schemeClr val="tx1"/>
              </a:solidFill>
              <a:latin typeface="微软雅黑"/>
              <a:ea typeface="微软雅黑"/>
              <a:cs typeface="微软雅黑"/>
            </a:endParaRPr>
          </a:p>
        </p:txBody>
      </p:sp>
      <p:sp>
        <p:nvSpPr>
          <p:cNvPr id="7" name="Rectangle 6"/>
          <p:cNvSpPr/>
          <p:nvPr/>
        </p:nvSpPr>
        <p:spPr bwMode="auto">
          <a:xfrm>
            <a:off x="1763688" y="1869672"/>
            <a:ext cx="4698522" cy="32403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350">
              <a:solidFill>
                <a:schemeClr val="tx1"/>
              </a:solidFill>
              <a:latin typeface="Times New Roman" charset="0"/>
            </a:endParaRPr>
          </a:p>
        </p:txBody>
      </p:sp>
    </p:spTree>
    <p:extLst>
      <p:ext uri="{BB962C8B-B14F-4D97-AF65-F5344CB8AC3E}">
        <p14:creationId xmlns:p14="http://schemas.microsoft.com/office/powerpoint/2010/main" val="2034973827"/>
      </p:ext>
    </p:extLst>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779912" cy="5143500"/>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995936" y="157881"/>
            <a:ext cx="1210588" cy="707886"/>
          </a:xfrm>
          <a:prstGeom prst="rect">
            <a:avLst/>
          </a:prstGeom>
          <a:noFill/>
        </p:spPr>
        <p:txBody>
          <a:bodyPr wrap="none" rtlCol="0">
            <a:spAutoFit/>
          </a:bodyPr>
          <a:lstStyle/>
          <a:p>
            <a:r>
              <a:rPr lang="zh-CN" altLang="en-US" sz="4000" dirty="0">
                <a:latin typeface="方正兰亭细黑_GBK" pitchFamily="2" charset="-122"/>
                <a:ea typeface="方正兰亭细黑_GBK" pitchFamily="2" charset="-122"/>
              </a:rPr>
              <a:t>提纲</a:t>
            </a:r>
          </a:p>
        </p:txBody>
      </p:sp>
      <p:sp>
        <p:nvSpPr>
          <p:cNvPr id="3" name="TextBox 2"/>
          <p:cNvSpPr txBox="1"/>
          <p:nvPr/>
        </p:nvSpPr>
        <p:spPr>
          <a:xfrm>
            <a:off x="541041" y="2735706"/>
            <a:ext cx="2697829" cy="615553"/>
          </a:xfrm>
          <a:prstGeom prst="rect">
            <a:avLst/>
          </a:prstGeom>
          <a:noFill/>
        </p:spPr>
        <p:txBody>
          <a:bodyPr wrap="square" lIns="0" tIns="0" rIns="0" bIns="0" rtlCol="0">
            <a:spAutoFit/>
          </a:bodyPr>
          <a:lstStyle/>
          <a:p>
            <a:pPr algn="ctr"/>
            <a:r>
              <a:rPr lang="en-US" altLang="zh-CN" sz="2000" dirty="0">
                <a:solidFill>
                  <a:schemeClr val="bg1"/>
                </a:solidFill>
                <a:latin typeface="微软雅黑" pitchFamily="34" charset="-122"/>
                <a:ea typeface="微软雅黑" pitchFamily="34" charset="-122"/>
              </a:rPr>
              <a:t>Python 03</a:t>
            </a:r>
          </a:p>
          <a:p>
            <a:pPr algn="ctr"/>
            <a:r>
              <a:rPr lang="zh-CN" altLang="en-US" sz="2000" dirty="0">
                <a:solidFill>
                  <a:schemeClr val="bg1"/>
                </a:solidFill>
                <a:latin typeface="微软雅黑" pitchFamily="34" charset="-122"/>
                <a:ea typeface="微软雅黑" pitchFamily="34" charset="-122"/>
              </a:rPr>
              <a:t>程序的控制结构</a:t>
            </a:r>
            <a:endParaRPr lang="en-US" altLang="zh-CN" sz="2000" dirty="0">
              <a:solidFill>
                <a:schemeClr val="bg1"/>
              </a:solidFill>
              <a:latin typeface="微软雅黑" pitchFamily="34" charset="-122"/>
              <a:ea typeface="微软雅黑" pitchFamily="34" charset="-122"/>
            </a:endParaRPr>
          </a:p>
        </p:txBody>
      </p:sp>
      <p:grpSp>
        <p:nvGrpSpPr>
          <p:cNvPr id="33" name="组合 32"/>
          <p:cNvGrpSpPr/>
          <p:nvPr/>
        </p:nvGrpSpPr>
        <p:grpSpPr>
          <a:xfrm>
            <a:off x="1239403" y="947342"/>
            <a:ext cx="1301106" cy="1301106"/>
            <a:chOff x="2262782" y="1446400"/>
            <a:chExt cx="1301106" cy="1301106"/>
          </a:xfrm>
        </p:grpSpPr>
        <p:sp>
          <p:nvSpPr>
            <p:cNvPr id="5" name="椭圆 4"/>
            <p:cNvSpPr/>
            <p:nvPr/>
          </p:nvSpPr>
          <p:spPr>
            <a:xfrm>
              <a:off x="2262782" y="1446400"/>
              <a:ext cx="1301106" cy="13011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a:spLocks/>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rgbClr val="1A3F6C"/>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15" name="TextBox 14"/>
          <p:cNvSpPr txBox="1"/>
          <p:nvPr/>
        </p:nvSpPr>
        <p:spPr>
          <a:xfrm>
            <a:off x="4299933" y="1113158"/>
            <a:ext cx="4561796" cy="1289905"/>
          </a:xfrm>
          <a:prstGeom prst="rect">
            <a:avLst/>
          </a:prstGeom>
          <a:noFill/>
        </p:spPr>
        <p:txBody>
          <a:bodyPr wrap="square" rtlCol="0">
            <a:spAutoFit/>
          </a:bodyPr>
          <a:lstStyle/>
          <a:p>
            <a:pPr marL="285750" indent="-285750">
              <a:lnSpc>
                <a:spcPct val="150000"/>
              </a:lnSpc>
              <a:buClr>
                <a:srgbClr val="C00000"/>
              </a:buClr>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程序的基本结构</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Clr>
                <a:srgbClr val="C00000"/>
              </a:buClr>
              <a:buFont typeface="Wingdings" panose="05000000000000000000" pitchFamily="2" charset="2"/>
              <a:buChar char="p"/>
            </a:pPr>
            <a:r>
              <a:rPr lang="zh-CN" altLang="en-US" b="1" dirty="0">
                <a:solidFill>
                  <a:schemeClr val="bg1">
                    <a:lumMod val="65000"/>
                  </a:schemeClr>
                </a:solidFill>
                <a:latin typeface="微软雅黑" panose="020B0503020204020204" pitchFamily="34" charset="-122"/>
                <a:ea typeface="微软雅黑" panose="020B0503020204020204" pitchFamily="34" charset="-122"/>
              </a:rPr>
              <a:t>分支结构</a:t>
            </a:r>
            <a:endParaRPr lang="en-US" altLang="zh-CN" b="1" dirty="0">
              <a:solidFill>
                <a:schemeClr val="bg1">
                  <a:lumMod val="65000"/>
                </a:schemeClr>
              </a:solidFill>
              <a:latin typeface="微软雅黑" panose="020B0503020204020204" pitchFamily="34" charset="-122"/>
              <a:ea typeface="微软雅黑" panose="020B0503020204020204" pitchFamily="34" charset="-122"/>
            </a:endParaRPr>
          </a:p>
          <a:p>
            <a:pPr marL="285750" indent="-285750">
              <a:lnSpc>
                <a:spcPct val="150000"/>
              </a:lnSpc>
              <a:buClr>
                <a:srgbClr val="C00000"/>
              </a:buClr>
              <a:buFont typeface="Wingdings" panose="05000000000000000000" pitchFamily="2" charset="2"/>
              <a:buChar char="p"/>
            </a:pPr>
            <a:r>
              <a:rPr lang="zh-CN" altLang="en-US" b="1" dirty="0">
                <a:solidFill>
                  <a:schemeClr val="bg1">
                    <a:lumMod val="65000"/>
                  </a:schemeClr>
                </a:solidFill>
                <a:latin typeface="微软雅黑" panose="020B0503020204020204" pitchFamily="34" charset="-122"/>
                <a:ea typeface="微软雅黑" panose="020B0503020204020204" pitchFamily="34" charset="-122"/>
              </a:rPr>
              <a:t>循环结构</a:t>
            </a:r>
            <a:endParaRPr lang="zh-CN" altLang="en-US" b="1" dirty="0">
              <a:latin typeface="微软雅黑" panose="020B0503020204020204" pitchFamily="34" charset="-122"/>
              <a:ea typeface="微软雅黑" panose="020B0503020204020204" pitchFamily="34" charset="-122"/>
            </a:endParaRPr>
          </a:p>
        </p:txBody>
      </p:sp>
      <p:sp>
        <p:nvSpPr>
          <p:cNvPr id="24" name="椭圆 23"/>
          <p:cNvSpPr/>
          <p:nvPr/>
        </p:nvSpPr>
        <p:spPr>
          <a:xfrm>
            <a:off x="3937514" y="1254510"/>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25" name="椭圆 24"/>
          <p:cNvSpPr/>
          <p:nvPr/>
        </p:nvSpPr>
        <p:spPr>
          <a:xfrm>
            <a:off x="3937514" y="2098208"/>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26" name="椭圆 25"/>
          <p:cNvSpPr/>
          <p:nvPr/>
        </p:nvSpPr>
        <p:spPr>
          <a:xfrm>
            <a:off x="3937514" y="2546863"/>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
        <p:nvSpPr>
          <p:cNvPr id="30" name="椭圆 29"/>
          <p:cNvSpPr/>
          <p:nvPr/>
        </p:nvSpPr>
        <p:spPr>
          <a:xfrm>
            <a:off x="3937514" y="1701594"/>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3F6C"/>
              </a:solidFill>
            </a:endParaRPr>
          </a:p>
        </p:txBody>
      </p:sp>
    </p:spTree>
    <p:extLst>
      <p:ext uri="{BB962C8B-B14F-4D97-AF65-F5344CB8AC3E}">
        <p14:creationId xmlns:p14="http://schemas.microsoft.com/office/powerpoint/2010/main" val="17911594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left)">
                                      <p:cBhvr>
                                        <p:cTn id="8" dur="500"/>
                                        <p:tgtEl>
                                          <p:spTgt spid="33"/>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ppt_x</p:attrName>
                                        </p:attrNameLst>
                                      </p:cBhvr>
                                      <p:tavLst>
                                        <p:tav tm="0">
                                          <p:val>
                                            <p:strVal val="#ppt_x-#ppt_w*1.125000"/>
                                          </p:val>
                                        </p:tav>
                                        <p:tav tm="100000">
                                          <p:val>
                                            <p:strVal val="#ppt_x"/>
                                          </p:val>
                                        </p:tav>
                                      </p:tavLst>
                                    </p:anim>
                                    <p:animEffect transition="in" filter="wipe(right)">
                                      <p:cBhvr>
                                        <p:cTn id="12" dur="500"/>
                                        <p:tgtEl>
                                          <p:spTgt spid="2"/>
                                        </p:tgtEl>
                                      </p:cBhvr>
                                    </p:animEffect>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anim calcmode="lin" valueType="num">
                                      <p:cBhvr>
                                        <p:cTn id="17" dur="500" fill="hold"/>
                                        <p:tgtEl>
                                          <p:spTgt spid="3"/>
                                        </p:tgtEl>
                                        <p:attrNameLst>
                                          <p:attrName>ppt_x</p:attrName>
                                        </p:attrNameLst>
                                      </p:cBhvr>
                                      <p:tavLst>
                                        <p:tav tm="0">
                                          <p:val>
                                            <p:strVal val="#ppt_x"/>
                                          </p:val>
                                        </p:tav>
                                        <p:tav tm="100000">
                                          <p:val>
                                            <p:strVal val="#ppt_x"/>
                                          </p:val>
                                        </p:tav>
                                      </p:tavLst>
                                    </p:anim>
                                    <p:anim calcmode="lin" valueType="num">
                                      <p:cBhvr>
                                        <p:cTn id="18" dur="500" fill="hold"/>
                                        <p:tgtEl>
                                          <p:spTgt spid="3"/>
                                        </p:tgtEl>
                                        <p:attrNameLst>
                                          <p:attrName>ppt_y</p:attrName>
                                        </p:attrNameLst>
                                      </p:cBhvr>
                                      <p:tavLst>
                                        <p:tav tm="0">
                                          <p:val>
                                            <p:strVal val="#ppt_y-.1"/>
                                          </p:val>
                                        </p:tav>
                                        <p:tav tm="100000">
                                          <p:val>
                                            <p:strVal val="#ppt_y"/>
                                          </p:val>
                                        </p:tav>
                                      </p:tavLst>
                                    </p:anim>
                                  </p:childTnLst>
                                </p:cTn>
                              </p:par>
                              <p:par>
                                <p:cTn id="19" presetID="1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p:tgtEl>
                                          <p:spTgt spid="24"/>
                                        </p:tgtEl>
                                        <p:attrNameLst>
                                          <p:attrName>ppt_x</p:attrName>
                                        </p:attrNameLst>
                                      </p:cBhvr>
                                      <p:tavLst>
                                        <p:tav tm="0">
                                          <p:val>
                                            <p:strVal val="#ppt_x-#ppt_w*1.125000"/>
                                          </p:val>
                                        </p:tav>
                                        <p:tav tm="100000">
                                          <p:val>
                                            <p:strVal val="#ppt_x"/>
                                          </p:val>
                                        </p:tav>
                                      </p:tavLst>
                                    </p:anim>
                                    <p:animEffect transition="in" filter="wipe(right)">
                                      <p:cBhvr>
                                        <p:cTn id="22" dur="500"/>
                                        <p:tgtEl>
                                          <p:spTgt spid="24"/>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p:tgtEl>
                                          <p:spTgt spid="25"/>
                                        </p:tgtEl>
                                        <p:attrNameLst>
                                          <p:attrName>ppt_x</p:attrName>
                                        </p:attrNameLst>
                                      </p:cBhvr>
                                      <p:tavLst>
                                        <p:tav tm="0">
                                          <p:val>
                                            <p:strVal val="#ppt_x-#ppt_w*1.125000"/>
                                          </p:val>
                                        </p:tav>
                                        <p:tav tm="100000">
                                          <p:val>
                                            <p:strVal val="#ppt_x"/>
                                          </p:val>
                                        </p:tav>
                                      </p:tavLst>
                                    </p:anim>
                                    <p:animEffect transition="in" filter="wipe(right)">
                                      <p:cBhvr>
                                        <p:cTn id="26" dur="500"/>
                                        <p:tgtEl>
                                          <p:spTgt spid="25"/>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p:tgtEl>
                                          <p:spTgt spid="26"/>
                                        </p:tgtEl>
                                        <p:attrNameLst>
                                          <p:attrName>ppt_x</p:attrName>
                                        </p:attrNameLst>
                                      </p:cBhvr>
                                      <p:tavLst>
                                        <p:tav tm="0">
                                          <p:val>
                                            <p:strVal val="#ppt_x-#ppt_w*1.125000"/>
                                          </p:val>
                                        </p:tav>
                                        <p:tav tm="100000">
                                          <p:val>
                                            <p:strVal val="#ppt_x"/>
                                          </p:val>
                                        </p:tav>
                                      </p:tavLst>
                                    </p:anim>
                                    <p:animEffect transition="in" filter="wipe(right)">
                                      <p:cBhvr>
                                        <p:cTn id="30" dur="500"/>
                                        <p:tgtEl>
                                          <p:spTgt spid="26"/>
                                        </p:tgtEl>
                                      </p:cBhvr>
                                    </p:animEffect>
                                  </p:childTnLst>
                                </p:cTn>
                              </p:par>
                              <p:par>
                                <p:cTn id="31" presetID="12" presetClass="entr" presetSubtype="8" fill="hold" grpId="0" nodeType="withEffect">
                                  <p:stCondLst>
                                    <p:cond delay="3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ppt_x</p:attrName>
                                        </p:attrNameLst>
                                      </p:cBhvr>
                                      <p:tavLst>
                                        <p:tav tm="0">
                                          <p:val>
                                            <p:strVal val="#ppt_x-#ppt_w*1.125000"/>
                                          </p:val>
                                        </p:tav>
                                        <p:tav tm="100000">
                                          <p:val>
                                            <p:strVal val="#ppt_x"/>
                                          </p:val>
                                        </p:tav>
                                      </p:tavLst>
                                    </p:anim>
                                    <p:animEffect transition="in" filter="wipe(right)">
                                      <p:cBhvr>
                                        <p:cTn id="34" dur="500"/>
                                        <p:tgtEl>
                                          <p:spTgt spid="15"/>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p:tgtEl>
                                          <p:spTgt spid="30"/>
                                        </p:tgtEl>
                                        <p:attrNameLst>
                                          <p:attrName>ppt_x</p:attrName>
                                        </p:attrNameLst>
                                      </p:cBhvr>
                                      <p:tavLst>
                                        <p:tav tm="0">
                                          <p:val>
                                            <p:strVal val="#ppt_x-#ppt_w*1.125000"/>
                                          </p:val>
                                        </p:tav>
                                        <p:tav tm="100000">
                                          <p:val>
                                            <p:strVal val="#ppt_x"/>
                                          </p:val>
                                        </p:tav>
                                      </p:tavLst>
                                    </p:anim>
                                    <p:animEffect transition="in" filter="wipe(right)">
                                      <p:cBhvr>
                                        <p:cTn id="3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5" grpId="0"/>
      <p:bldP spid="24" grpId="0" animBg="1"/>
      <p:bldP spid="25" grpId="0" animBg="1"/>
      <p:bldP spid="26" grpId="0" animBg="1"/>
      <p:bldP spid="3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循环执行过程</a:t>
            </a:r>
          </a:p>
        </p:txBody>
      </p:sp>
      <p:pic>
        <p:nvPicPr>
          <p:cNvPr id="5" name="Picture 4" descr="Screen Shot 2014-10-04 at 3.43.34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836349" y="1383620"/>
            <a:ext cx="4324361" cy="1558781"/>
          </a:xfrm>
          <a:prstGeom prst="rect">
            <a:avLst/>
          </a:prstGeom>
        </p:spPr>
      </p:pic>
      <p:sp>
        <p:nvSpPr>
          <p:cNvPr id="6" name="Rounded Rectangular Callout 5"/>
          <p:cNvSpPr/>
          <p:nvPr/>
        </p:nvSpPr>
        <p:spPr bwMode="auto">
          <a:xfrm>
            <a:off x="5120089" y="1599642"/>
            <a:ext cx="2119139" cy="378042"/>
          </a:xfrm>
          <a:prstGeom prst="wedgeRoundRectCallout">
            <a:avLst>
              <a:gd name="adj1" fmla="val -114395"/>
              <a:gd name="adj2" fmla="val 86782"/>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r>
              <a:rPr lang="zh-CN" altLang="en-US" sz="1350" dirty="0">
                <a:solidFill>
                  <a:schemeClr val="tx1"/>
                </a:solidFill>
                <a:latin typeface="微软雅黑"/>
                <a:ea typeface="微软雅黑"/>
                <a:cs typeface="微软雅黑"/>
              </a:rPr>
              <a:t>打印字符串</a:t>
            </a:r>
            <a:endParaRPr lang="en-US" sz="1350" dirty="0">
              <a:solidFill>
                <a:schemeClr val="tx1"/>
              </a:solidFill>
              <a:latin typeface="微软雅黑"/>
              <a:ea typeface="微软雅黑"/>
              <a:cs typeface="微软雅黑"/>
            </a:endParaRPr>
          </a:p>
        </p:txBody>
      </p:sp>
      <p:sp>
        <p:nvSpPr>
          <p:cNvPr id="7" name="Rectangle 6"/>
          <p:cNvSpPr/>
          <p:nvPr/>
        </p:nvSpPr>
        <p:spPr bwMode="auto">
          <a:xfrm>
            <a:off x="1763688" y="2139702"/>
            <a:ext cx="4698522" cy="32403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350">
              <a:solidFill>
                <a:schemeClr val="tx1"/>
              </a:solidFill>
              <a:latin typeface="Times New Roman" charset="0"/>
            </a:endParaRPr>
          </a:p>
        </p:txBody>
      </p:sp>
    </p:spTree>
    <p:extLst>
      <p:ext uri="{BB962C8B-B14F-4D97-AF65-F5344CB8AC3E}">
        <p14:creationId xmlns:p14="http://schemas.microsoft.com/office/powerpoint/2010/main" val="1973649371"/>
      </p:ext>
    </p:extLst>
  </p:cSld>
  <p:clrMapOvr>
    <a:masterClrMapping/>
  </p:clrMapOvr>
  <p:transition spd="slow">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循环执行过程</a:t>
            </a:r>
          </a:p>
        </p:txBody>
      </p:sp>
      <p:pic>
        <p:nvPicPr>
          <p:cNvPr id="5" name="Picture 4" descr="Screen Shot 2014-10-04 at 3.43.34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836349" y="1383620"/>
            <a:ext cx="4324361" cy="1558781"/>
          </a:xfrm>
          <a:prstGeom prst="rect">
            <a:avLst/>
          </a:prstGeom>
        </p:spPr>
      </p:pic>
      <p:sp>
        <p:nvSpPr>
          <p:cNvPr id="6" name="Rounded Rectangular Callout 5"/>
          <p:cNvSpPr/>
          <p:nvPr/>
        </p:nvSpPr>
        <p:spPr bwMode="auto">
          <a:xfrm>
            <a:off x="5120089" y="1869672"/>
            <a:ext cx="2119139" cy="378042"/>
          </a:xfrm>
          <a:prstGeom prst="wedgeRoundRectCallout">
            <a:avLst>
              <a:gd name="adj1" fmla="val -114395"/>
              <a:gd name="adj2" fmla="val 86782"/>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r>
              <a:rPr lang="en-US" sz="1350" dirty="0">
                <a:solidFill>
                  <a:schemeClr val="tx1"/>
                </a:solidFill>
                <a:latin typeface="微软雅黑"/>
                <a:ea typeface="微软雅黑"/>
                <a:cs typeface="微软雅黑"/>
              </a:rPr>
              <a:t>count 值加 1，结果为 3</a:t>
            </a:r>
          </a:p>
        </p:txBody>
      </p:sp>
      <p:sp>
        <p:nvSpPr>
          <p:cNvPr id="7" name="Rectangle 6"/>
          <p:cNvSpPr/>
          <p:nvPr/>
        </p:nvSpPr>
        <p:spPr bwMode="auto">
          <a:xfrm>
            <a:off x="1763688" y="2409732"/>
            <a:ext cx="4698522" cy="32403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350">
              <a:solidFill>
                <a:schemeClr val="tx1"/>
              </a:solidFill>
              <a:latin typeface="Times New Roman" charset="0"/>
            </a:endParaRPr>
          </a:p>
        </p:txBody>
      </p:sp>
    </p:spTree>
    <p:extLst>
      <p:ext uri="{BB962C8B-B14F-4D97-AF65-F5344CB8AC3E}">
        <p14:creationId xmlns:p14="http://schemas.microsoft.com/office/powerpoint/2010/main" val="1841839338"/>
      </p:ext>
    </p:extLst>
  </p:cSld>
  <p:clrMapOvr>
    <a:masterClrMapping/>
  </p:clrMapOvr>
  <p:transition spd="slow">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循环执行过程</a:t>
            </a:r>
          </a:p>
        </p:txBody>
      </p:sp>
      <p:pic>
        <p:nvPicPr>
          <p:cNvPr id="5" name="Picture 4" descr="Screen Shot 2014-10-04 at 3.43.34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836349" y="1383620"/>
            <a:ext cx="4324361" cy="1558781"/>
          </a:xfrm>
          <a:prstGeom prst="rect">
            <a:avLst/>
          </a:prstGeom>
        </p:spPr>
      </p:pic>
      <p:sp>
        <p:nvSpPr>
          <p:cNvPr id="6" name="Rounded Rectangular Callout 5"/>
          <p:cNvSpPr/>
          <p:nvPr/>
        </p:nvSpPr>
        <p:spPr bwMode="auto">
          <a:xfrm>
            <a:off x="5120089" y="1329612"/>
            <a:ext cx="2119139" cy="378042"/>
          </a:xfrm>
          <a:prstGeom prst="wedgeRoundRectCallout">
            <a:avLst>
              <a:gd name="adj1" fmla="val -114395"/>
              <a:gd name="adj2" fmla="val 86782"/>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r>
              <a:rPr lang="en-US" altLang="zh-CN" sz="1350" dirty="0">
                <a:solidFill>
                  <a:schemeClr val="tx1"/>
                </a:solidFill>
                <a:latin typeface="微软雅黑"/>
                <a:ea typeface="微软雅黑"/>
                <a:cs typeface="微软雅黑"/>
              </a:rPr>
              <a:t>count</a:t>
            </a:r>
            <a:r>
              <a:rPr lang="zh-CN" altLang="en-US" sz="1350" dirty="0">
                <a:solidFill>
                  <a:schemeClr val="tx1"/>
                </a:solidFill>
                <a:latin typeface="微软雅黑"/>
                <a:ea typeface="微软雅黑"/>
                <a:cs typeface="微软雅黑"/>
              </a:rPr>
              <a:t> 值为 </a:t>
            </a:r>
            <a:r>
              <a:rPr lang="en-US" altLang="zh-CN" sz="1350" dirty="0">
                <a:solidFill>
                  <a:schemeClr val="tx1"/>
                </a:solidFill>
                <a:latin typeface="微软雅黑"/>
                <a:ea typeface="微软雅黑"/>
                <a:cs typeface="微软雅黑"/>
              </a:rPr>
              <a:t>3</a:t>
            </a:r>
            <a:r>
              <a:rPr lang="zh-CN" altLang="en-US" sz="1350" dirty="0">
                <a:solidFill>
                  <a:schemeClr val="tx1"/>
                </a:solidFill>
                <a:latin typeface="微软雅黑"/>
                <a:ea typeface="微软雅黑"/>
                <a:cs typeface="微软雅黑"/>
              </a:rPr>
              <a:t>，小于 </a:t>
            </a:r>
            <a:r>
              <a:rPr lang="en-US" altLang="zh-CN" sz="1350" dirty="0">
                <a:solidFill>
                  <a:schemeClr val="tx1"/>
                </a:solidFill>
                <a:latin typeface="微软雅黑"/>
                <a:ea typeface="微软雅黑"/>
                <a:cs typeface="微软雅黑"/>
              </a:rPr>
              <a:t>5</a:t>
            </a:r>
            <a:endParaRPr lang="en-US" sz="1350" dirty="0">
              <a:solidFill>
                <a:schemeClr val="tx1"/>
              </a:solidFill>
              <a:latin typeface="微软雅黑"/>
              <a:ea typeface="微软雅黑"/>
              <a:cs typeface="微软雅黑"/>
            </a:endParaRPr>
          </a:p>
        </p:txBody>
      </p:sp>
      <p:sp>
        <p:nvSpPr>
          <p:cNvPr id="7" name="Rectangle 6"/>
          <p:cNvSpPr/>
          <p:nvPr/>
        </p:nvSpPr>
        <p:spPr bwMode="auto">
          <a:xfrm>
            <a:off x="1763688" y="1869672"/>
            <a:ext cx="4698522" cy="32403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350">
              <a:solidFill>
                <a:schemeClr val="tx1"/>
              </a:solidFill>
              <a:latin typeface="Times New Roman" charset="0"/>
            </a:endParaRPr>
          </a:p>
        </p:txBody>
      </p:sp>
    </p:spTree>
    <p:extLst>
      <p:ext uri="{BB962C8B-B14F-4D97-AF65-F5344CB8AC3E}">
        <p14:creationId xmlns:p14="http://schemas.microsoft.com/office/powerpoint/2010/main" val="2927840761"/>
      </p:ext>
    </p:extLst>
  </p:cSld>
  <p:clrMapOvr>
    <a:masterClrMapping/>
  </p:clrMapOvr>
  <p:transition spd="slow">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循环执行过程</a:t>
            </a:r>
          </a:p>
        </p:txBody>
      </p:sp>
      <p:pic>
        <p:nvPicPr>
          <p:cNvPr id="5" name="Picture 4" descr="Screen Shot 2014-10-04 at 3.43.34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836349" y="1383620"/>
            <a:ext cx="4324361" cy="1558781"/>
          </a:xfrm>
          <a:prstGeom prst="rect">
            <a:avLst/>
          </a:prstGeom>
        </p:spPr>
      </p:pic>
      <p:sp>
        <p:nvSpPr>
          <p:cNvPr id="6" name="Rounded Rectangular Callout 5"/>
          <p:cNvSpPr/>
          <p:nvPr/>
        </p:nvSpPr>
        <p:spPr bwMode="auto">
          <a:xfrm>
            <a:off x="5120089" y="1599642"/>
            <a:ext cx="2119139" cy="378042"/>
          </a:xfrm>
          <a:prstGeom prst="wedgeRoundRectCallout">
            <a:avLst>
              <a:gd name="adj1" fmla="val -114395"/>
              <a:gd name="adj2" fmla="val 86782"/>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r>
              <a:rPr lang="zh-CN" altLang="en-US" sz="1350" dirty="0">
                <a:solidFill>
                  <a:schemeClr val="tx1"/>
                </a:solidFill>
                <a:latin typeface="微软雅黑"/>
                <a:ea typeface="微软雅黑"/>
                <a:cs typeface="微软雅黑"/>
              </a:rPr>
              <a:t>打印字符串</a:t>
            </a:r>
            <a:endParaRPr lang="en-US" sz="1350" dirty="0">
              <a:solidFill>
                <a:schemeClr val="tx1"/>
              </a:solidFill>
              <a:latin typeface="微软雅黑"/>
              <a:ea typeface="微软雅黑"/>
              <a:cs typeface="微软雅黑"/>
            </a:endParaRPr>
          </a:p>
        </p:txBody>
      </p:sp>
      <p:sp>
        <p:nvSpPr>
          <p:cNvPr id="7" name="Rectangle 6"/>
          <p:cNvSpPr/>
          <p:nvPr/>
        </p:nvSpPr>
        <p:spPr bwMode="auto">
          <a:xfrm>
            <a:off x="1763688" y="2139702"/>
            <a:ext cx="4698522" cy="32403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350">
              <a:solidFill>
                <a:schemeClr val="tx1"/>
              </a:solidFill>
              <a:latin typeface="Times New Roman" charset="0"/>
            </a:endParaRPr>
          </a:p>
        </p:txBody>
      </p:sp>
    </p:spTree>
    <p:extLst>
      <p:ext uri="{BB962C8B-B14F-4D97-AF65-F5344CB8AC3E}">
        <p14:creationId xmlns:p14="http://schemas.microsoft.com/office/powerpoint/2010/main" val="2950709739"/>
      </p:ext>
    </p:extLst>
  </p:cSld>
  <p:clrMapOvr>
    <a:masterClrMapping/>
  </p:clrMapOvr>
  <p:transition spd="slow">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循环执行过程</a:t>
            </a:r>
          </a:p>
        </p:txBody>
      </p:sp>
      <p:pic>
        <p:nvPicPr>
          <p:cNvPr id="5" name="Picture 4" descr="Screen Shot 2014-10-04 at 3.43.34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836349" y="1383620"/>
            <a:ext cx="4324361" cy="1558781"/>
          </a:xfrm>
          <a:prstGeom prst="rect">
            <a:avLst/>
          </a:prstGeom>
        </p:spPr>
      </p:pic>
      <p:sp>
        <p:nvSpPr>
          <p:cNvPr id="6" name="Rounded Rectangular Callout 5"/>
          <p:cNvSpPr/>
          <p:nvPr/>
        </p:nvSpPr>
        <p:spPr bwMode="auto">
          <a:xfrm>
            <a:off x="5120089" y="1869672"/>
            <a:ext cx="2119139" cy="378042"/>
          </a:xfrm>
          <a:prstGeom prst="wedgeRoundRectCallout">
            <a:avLst>
              <a:gd name="adj1" fmla="val -114395"/>
              <a:gd name="adj2" fmla="val 86782"/>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r>
              <a:rPr lang="en-US" sz="1350" dirty="0">
                <a:solidFill>
                  <a:schemeClr val="tx1"/>
                </a:solidFill>
                <a:latin typeface="微软雅黑"/>
                <a:ea typeface="微软雅黑"/>
                <a:cs typeface="微软雅黑"/>
              </a:rPr>
              <a:t>count 值加 1，结果为 </a:t>
            </a:r>
            <a:r>
              <a:rPr lang="en-US" altLang="zh-CN" sz="1350" dirty="0">
                <a:solidFill>
                  <a:schemeClr val="tx1"/>
                </a:solidFill>
                <a:latin typeface="微软雅黑"/>
                <a:ea typeface="微软雅黑"/>
                <a:cs typeface="微软雅黑"/>
              </a:rPr>
              <a:t>4</a:t>
            </a:r>
            <a:endParaRPr lang="en-US" sz="1350" dirty="0">
              <a:solidFill>
                <a:schemeClr val="tx1"/>
              </a:solidFill>
              <a:latin typeface="微软雅黑"/>
              <a:ea typeface="微软雅黑"/>
              <a:cs typeface="微软雅黑"/>
            </a:endParaRPr>
          </a:p>
        </p:txBody>
      </p:sp>
      <p:sp>
        <p:nvSpPr>
          <p:cNvPr id="7" name="Rectangle 6"/>
          <p:cNvSpPr/>
          <p:nvPr/>
        </p:nvSpPr>
        <p:spPr bwMode="auto">
          <a:xfrm>
            <a:off x="1763688" y="2409732"/>
            <a:ext cx="4698522" cy="32403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350">
              <a:solidFill>
                <a:schemeClr val="tx1"/>
              </a:solidFill>
              <a:latin typeface="Times New Roman" charset="0"/>
            </a:endParaRPr>
          </a:p>
        </p:txBody>
      </p:sp>
    </p:spTree>
    <p:extLst>
      <p:ext uri="{BB962C8B-B14F-4D97-AF65-F5344CB8AC3E}">
        <p14:creationId xmlns:p14="http://schemas.microsoft.com/office/powerpoint/2010/main" val="3677591937"/>
      </p:ext>
    </p:extLst>
  </p:cSld>
  <p:clrMapOvr>
    <a:masterClrMapping/>
  </p:clrMapOvr>
  <p:transition spd="slow">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循环执行过程</a:t>
            </a:r>
          </a:p>
        </p:txBody>
      </p:sp>
      <p:pic>
        <p:nvPicPr>
          <p:cNvPr id="5" name="Picture 4" descr="Screen Shot 2014-10-04 at 3.43.34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836349" y="1383620"/>
            <a:ext cx="4324361" cy="1558781"/>
          </a:xfrm>
          <a:prstGeom prst="rect">
            <a:avLst/>
          </a:prstGeom>
        </p:spPr>
      </p:pic>
      <p:sp>
        <p:nvSpPr>
          <p:cNvPr id="6" name="Rounded Rectangular Callout 5"/>
          <p:cNvSpPr/>
          <p:nvPr/>
        </p:nvSpPr>
        <p:spPr bwMode="auto">
          <a:xfrm>
            <a:off x="5120089" y="1329612"/>
            <a:ext cx="2119139" cy="378042"/>
          </a:xfrm>
          <a:prstGeom prst="wedgeRoundRectCallout">
            <a:avLst>
              <a:gd name="adj1" fmla="val -114395"/>
              <a:gd name="adj2" fmla="val 86782"/>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r>
              <a:rPr lang="en-US" altLang="zh-CN" sz="1350" dirty="0">
                <a:solidFill>
                  <a:schemeClr val="tx1"/>
                </a:solidFill>
                <a:latin typeface="微软雅黑"/>
                <a:ea typeface="微软雅黑"/>
                <a:cs typeface="微软雅黑"/>
              </a:rPr>
              <a:t>count</a:t>
            </a:r>
            <a:r>
              <a:rPr lang="zh-CN" altLang="en-US" sz="1350" dirty="0">
                <a:solidFill>
                  <a:schemeClr val="tx1"/>
                </a:solidFill>
                <a:latin typeface="微软雅黑"/>
                <a:ea typeface="微软雅黑"/>
                <a:cs typeface="微软雅黑"/>
              </a:rPr>
              <a:t> 值为 </a:t>
            </a:r>
            <a:r>
              <a:rPr lang="en-US" altLang="zh-CN" sz="1350" dirty="0">
                <a:solidFill>
                  <a:schemeClr val="tx1"/>
                </a:solidFill>
                <a:latin typeface="微软雅黑"/>
                <a:ea typeface="微软雅黑"/>
                <a:cs typeface="微软雅黑"/>
              </a:rPr>
              <a:t>4</a:t>
            </a:r>
            <a:r>
              <a:rPr lang="zh-CN" altLang="en-US" sz="1350" dirty="0">
                <a:solidFill>
                  <a:schemeClr val="tx1"/>
                </a:solidFill>
                <a:latin typeface="微软雅黑"/>
                <a:ea typeface="微软雅黑"/>
                <a:cs typeface="微软雅黑"/>
              </a:rPr>
              <a:t>，小于 </a:t>
            </a:r>
            <a:r>
              <a:rPr lang="en-US" altLang="zh-CN" sz="1350" dirty="0">
                <a:solidFill>
                  <a:schemeClr val="tx1"/>
                </a:solidFill>
                <a:latin typeface="微软雅黑"/>
                <a:ea typeface="微软雅黑"/>
                <a:cs typeface="微软雅黑"/>
              </a:rPr>
              <a:t>5</a:t>
            </a:r>
            <a:endParaRPr lang="en-US" sz="1350" dirty="0">
              <a:solidFill>
                <a:schemeClr val="tx1"/>
              </a:solidFill>
              <a:latin typeface="微软雅黑"/>
              <a:ea typeface="微软雅黑"/>
              <a:cs typeface="微软雅黑"/>
            </a:endParaRPr>
          </a:p>
        </p:txBody>
      </p:sp>
      <p:sp>
        <p:nvSpPr>
          <p:cNvPr id="7" name="Rectangle 6"/>
          <p:cNvSpPr/>
          <p:nvPr/>
        </p:nvSpPr>
        <p:spPr bwMode="auto">
          <a:xfrm>
            <a:off x="1763688" y="1869672"/>
            <a:ext cx="4698522" cy="32403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350">
              <a:solidFill>
                <a:schemeClr val="tx1"/>
              </a:solidFill>
              <a:latin typeface="Times New Roman" charset="0"/>
            </a:endParaRPr>
          </a:p>
        </p:txBody>
      </p:sp>
    </p:spTree>
    <p:extLst>
      <p:ext uri="{BB962C8B-B14F-4D97-AF65-F5344CB8AC3E}">
        <p14:creationId xmlns:p14="http://schemas.microsoft.com/office/powerpoint/2010/main" val="96096922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循环执行过程</a:t>
            </a:r>
          </a:p>
        </p:txBody>
      </p:sp>
      <p:pic>
        <p:nvPicPr>
          <p:cNvPr id="5" name="Picture 4" descr="Screen Shot 2014-10-04 at 3.43.34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836349" y="1383620"/>
            <a:ext cx="4324361" cy="1558781"/>
          </a:xfrm>
          <a:prstGeom prst="rect">
            <a:avLst/>
          </a:prstGeom>
        </p:spPr>
      </p:pic>
      <p:sp>
        <p:nvSpPr>
          <p:cNvPr id="6" name="Rounded Rectangular Callout 5"/>
          <p:cNvSpPr/>
          <p:nvPr/>
        </p:nvSpPr>
        <p:spPr bwMode="auto">
          <a:xfrm>
            <a:off x="5120089" y="1599642"/>
            <a:ext cx="2119139" cy="378042"/>
          </a:xfrm>
          <a:prstGeom prst="wedgeRoundRectCallout">
            <a:avLst>
              <a:gd name="adj1" fmla="val -114395"/>
              <a:gd name="adj2" fmla="val 86782"/>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r>
              <a:rPr lang="zh-CN" altLang="en-US" sz="1350" dirty="0">
                <a:solidFill>
                  <a:schemeClr val="tx1"/>
                </a:solidFill>
                <a:latin typeface="微软雅黑"/>
                <a:ea typeface="微软雅黑"/>
                <a:cs typeface="微软雅黑"/>
              </a:rPr>
              <a:t>打印字符串</a:t>
            </a:r>
            <a:endParaRPr lang="en-US" sz="1350" dirty="0">
              <a:solidFill>
                <a:schemeClr val="tx1"/>
              </a:solidFill>
              <a:latin typeface="微软雅黑"/>
              <a:ea typeface="微软雅黑"/>
              <a:cs typeface="微软雅黑"/>
            </a:endParaRPr>
          </a:p>
        </p:txBody>
      </p:sp>
      <p:sp>
        <p:nvSpPr>
          <p:cNvPr id="7" name="Rectangle 6"/>
          <p:cNvSpPr/>
          <p:nvPr/>
        </p:nvSpPr>
        <p:spPr bwMode="auto">
          <a:xfrm>
            <a:off x="1763688" y="2139702"/>
            <a:ext cx="4698522" cy="32403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350">
              <a:solidFill>
                <a:schemeClr val="tx1"/>
              </a:solidFill>
              <a:latin typeface="Times New Roman" charset="0"/>
            </a:endParaRPr>
          </a:p>
        </p:txBody>
      </p:sp>
    </p:spTree>
    <p:extLst>
      <p:ext uri="{BB962C8B-B14F-4D97-AF65-F5344CB8AC3E}">
        <p14:creationId xmlns:p14="http://schemas.microsoft.com/office/powerpoint/2010/main" val="3899516559"/>
      </p:ext>
    </p:extLst>
  </p:cSld>
  <p:clrMapOvr>
    <a:masterClrMapping/>
  </p:clrMapOvr>
  <p:transition spd="slow">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循环执行过程</a:t>
            </a:r>
          </a:p>
        </p:txBody>
      </p:sp>
      <p:pic>
        <p:nvPicPr>
          <p:cNvPr id="5" name="Picture 4" descr="Screen Shot 2014-10-04 at 3.43.34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836349" y="1383620"/>
            <a:ext cx="4324361" cy="1558781"/>
          </a:xfrm>
          <a:prstGeom prst="rect">
            <a:avLst/>
          </a:prstGeom>
        </p:spPr>
      </p:pic>
      <p:sp>
        <p:nvSpPr>
          <p:cNvPr id="6" name="Rounded Rectangular Callout 5"/>
          <p:cNvSpPr/>
          <p:nvPr/>
        </p:nvSpPr>
        <p:spPr bwMode="auto">
          <a:xfrm>
            <a:off x="5120089" y="1869672"/>
            <a:ext cx="2119139" cy="378042"/>
          </a:xfrm>
          <a:prstGeom prst="wedgeRoundRectCallout">
            <a:avLst>
              <a:gd name="adj1" fmla="val -114395"/>
              <a:gd name="adj2" fmla="val 86782"/>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r>
              <a:rPr lang="en-US" sz="1350" dirty="0">
                <a:solidFill>
                  <a:schemeClr val="tx1"/>
                </a:solidFill>
                <a:latin typeface="微软雅黑"/>
                <a:ea typeface="微软雅黑"/>
                <a:cs typeface="微软雅黑"/>
              </a:rPr>
              <a:t>count 值加 1，结果为 5</a:t>
            </a:r>
          </a:p>
        </p:txBody>
      </p:sp>
      <p:sp>
        <p:nvSpPr>
          <p:cNvPr id="7" name="Rectangle 6"/>
          <p:cNvSpPr/>
          <p:nvPr/>
        </p:nvSpPr>
        <p:spPr bwMode="auto">
          <a:xfrm>
            <a:off x="1763688" y="2409732"/>
            <a:ext cx="4698522" cy="32403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350">
              <a:solidFill>
                <a:schemeClr val="tx1"/>
              </a:solidFill>
              <a:latin typeface="Times New Roman" charset="0"/>
            </a:endParaRPr>
          </a:p>
        </p:txBody>
      </p:sp>
    </p:spTree>
    <p:extLst>
      <p:ext uri="{BB962C8B-B14F-4D97-AF65-F5344CB8AC3E}">
        <p14:creationId xmlns:p14="http://schemas.microsoft.com/office/powerpoint/2010/main" val="4213245507"/>
      </p:ext>
    </p:extLst>
  </p:cSld>
  <p:clrMapOvr>
    <a:masterClrMapping/>
  </p:clrMapOvr>
  <p:transition spd="slow">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循环执行过程</a:t>
            </a:r>
          </a:p>
        </p:txBody>
      </p:sp>
      <p:pic>
        <p:nvPicPr>
          <p:cNvPr id="5" name="Picture 4" descr="Screen Shot 2014-10-04 at 3.43.34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836349" y="1383620"/>
            <a:ext cx="4324361" cy="1558781"/>
          </a:xfrm>
          <a:prstGeom prst="rect">
            <a:avLst/>
          </a:prstGeom>
        </p:spPr>
      </p:pic>
      <p:sp>
        <p:nvSpPr>
          <p:cNvPr id="6" name="Rounded Rectangular Callout 5"/>
          <p:cNvSpPr/>
          <p:nvPr/>
        </p:nvSpPr>
        <p:spPr bwMode="auto">
          <a:xfrm>
            <a:off x="5120089" y="1329612"/>
            <a:ext cx="2119139" cy="378042"/>
          </a:xfrm>
          <a:prstGeom prst="wedgeRoundRectCallout">
            <a:avLst>
              <a:gd name="adj1" fmla="val -114395"/>
              <a:gd name="adj2" fmla="val 86782"/>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r>
              <a:rPr lang="en-US" altLang="zh-CN" sz="1350" dirty="0">
                <a:solidFill>
                  <a:schemeClr val="tx1"/>
                </a:solidFill>
                <a:latin typeface="微软雅黑"/>
                <a:ea typeface="微软雅黑"/>
                <a:cs typeface="微软雅黑"/>
              </a:rPr>
              <a:t>count</a:t>
            </a:r>
            <a:r>
              <a:rPr lang="zh-CN" altLang="en-US" sz="1350" dirty="0">
                <a:solidFill>
                  <a:schemeClr val="tx1"/>
                </a:solidFill>
                <a:latin typeface="微软雅黑"/>
                <a:ea typeface="微软雅黑"/>
                <a:cs typeface="微软雅黑"/>
              </a:rPr>
              <a:t> 值为 </a:t>
            </a:r>
            <a:r>
              <a:rPr lang="en-US" altLang="zh-CN" sz="1350" dirty="0">
                <a:solidFill>
                  <a:schemeClr val="tx1"/>
                </a:solidFill>
                <a:latin typeface="微软雅黑"/>
                <a:ea typeface="微软雅黑"/>
                <a:cs typeface="微软雅黑"/>
              </a:rPr>
              <a:t>5</a:t>
            </a:r>
            <a:r>
              <a:rPr lang="zh-CN" altLang="en-US" sz="1350" dirty="0">
                <a:solidFill>
                  <a:schemeClr val="tx1"/>
                </a:solidFill>
                <a:latin typeface="微软雅黑"/>
                <a:ea typeface="微软雅黑"/>
                <a:cs typeface="微软雅黑"/>
              </a:rPr>
              <a:t>，不小于 </a:t>
            </a:r>
            <a:r>
              <a:rPr lang="en-US" altLang="zh-CN" sz="1350" dirty="0">
                <a:solidFill>
                  <a:schemeClr val="tx1"/>
                </a:solidFill>
                <a:latin typeface="微软雅黑"/>
                <a:ea typeface="微软雅黑"/>
                <a:cs typeface="微软雅黑"/>
              </a:rPr>
              <a:t>5</a:t>
            </a:r>
            <a:endParaRPr lang="en-US" sz="1350" dirty="0">
              <a:solidFill>
                <a:schemeClr val="tx1"/>
              </a:solidFill>
              <a:latin typeface="微软雅黑"/>
              <a:ea typeface="微软雅黑"/>
              <a:cs typeface="微软雅黑"/>
            </a:endParaRPr>
          </a:p>
        </p:txBody>
      </p:sp>
      <p:sp>
        <p:nvSpPr>
          <p:cNvPr id="7" name="Rectangle 6"/>
          <p:cNvSpPr/>
          <p:nvPr/>
        </p:nvSpPr>
        <p:spPr bwMode="auto">
          <a:xfrm>
            <a:off x="1763688" y="1869672"/>
            <a:ext cx="4698522" cy="32403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350">
              <a:solidFill>
                <a:schemeClr val="tx1"/>
              </a:solidFill>
              <a:latin typeface="Times New Roman" charset="0"/>
            </a:endParaRPr>
          </a:p>
        </p:txBody>
      </p:sp>
    </p:spTree>
    <p:extLst>
      <p:ext uri="{BB962C8B-B14F-4D97-AF65-F5344CB8AC3E}">
        <p14:creationId xmlns:p14="http://schemas.microsoft.com/office/powerpoint/2010/main" val="1800187034"/>
      </p:ext>
    </p:extLst>
  </p:cSld>
  <p:clrMapOvr>
    <a:masterClrMapping/>
  </p:clrMapOvr>
  <p:transition spd="slow">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循环执行过程</a:t>
            </a:r>
          </a:p>
        </p:txBody>
      </p:sp>
      <p:pic>
        <p:nvPicPr>
          <p:cNvPr id="5" name="Picture 4" descr="Screen Shot 2014-10-04 at 3.43.34 PM.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836349" y="1383620"/>
            <a:ext cx="4324361" cy="1558781"/>
          </a:xfrm>
          <a:prstGeom prst="rect">
            <a:avLst/>
          </a:prstGeom>
        </p:spPr>
      </p:pic>
      <p:sp>
        <p:nvSpPr>
          <p:cNvPr id="6" name="Rounded Rectangular Callout 5"/>
          <p:cNvSpPr/>
          <p:nvPr/>
        </p:nvSpPr>
        <p:spPr bwMode="auto">
          <a:xfrm>
            <a:off x="5120089" y="2193708"/>
            <a:ext cx="2476247" cy="378042"/>
          </a:xfrm>
          <a:prstGeom prst="wedgeRoundRectCallout">
            <a:avLst>
              <a:gd name="adj1" fmla="val -114395"/>
              <a:gd name="adj2" fmla="val 86782"/>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r>
              <a:rPr lang="zh-CN" altLang="en-US" sz="1350" dirty="0">
                <a:solidFill>
                  <a:schemeClr val="tx1"/>
                </a:solidFill>
                <a:latin typeface="微软雅黑"/>
                <a:ea typeface="微软雅黑"/>
                <a:cs typeface="微软雅黑"/>
              </a:rPr>
              <a:t>继续执行 </a:t>
            </a:r>
            <a:r>
              <a:rPr lang="en-US" altLang="zh-CN" sz="1350" dirty="0">
                <a:solidFill>
                  <a:schemeClr val="tx1"/>
                </a:solidFill>
                <a:latin typeface="微软雅黑"/>
                <a:ea typeface="微软雅黑"/>
                <a:cs typeface="微软雅黑"/>
              </a:rPr>
              <a:t>while</a:t>
            </a:r>
            <a:r>
              <a:rPr lang="zh-CN" altLang="en-US" sz="1350" dirty="0">
                <a:solidFill>
                  <a:schemeClr val="tx1"/>
                </a:solidFill>
                <a:latin typeface="微软雅黑"/>
                <a:ea typeface="微软雅黑"/>
                <a:cs typeface="微软雅黑"/>
              </a:rPr>
              <a:t> 后面的语句</a:t>
            </a:r>
            <a:endParaRPr lang="en-US" sz="1350" dirty="0">
              <a:solidFill>
                <a:schemeClr val="tx1"/>
              </a:solidFill>
              <a:latin typeface="微软雅黑"/>
              <a:ea typeface="微软雅黑"/>
              <a:cs typeface="微软雅黑"/>
            </a:endParaRPr>
          </a:p>
        </p:txBody>
      </p:sp>
      <p:sp>
        <p:nvSpPr>
          <p:cNvPr id="7" name="Rectangle 6"/>
          <p:cNvSpPr/>
          <p:nvPr/>
        </p:nvSpPr>
        <p:spPr bwMode="auto">
          <a:xfrm>
            <a:off x="1763688" y="2733768"/>
            <a:ext cx="4698522" cy="32403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80" tIns="34290" rIns="68580" bIns="34290" numCol="1" rtlCol="0" anchor="t" anchorCtr="0" compatLnSpc="1">
            <a:prstTxWarp prst="textNoShape">
              <a:avLst/>
            </a:prstTxWarp>
          </a:bodyPr>
          <a:lstStyle/>
          <a:p>
            <a:pPr defTabSz="685800" eaLnBrk="0" fontAlgn="base" hangingPunct="0">
              <a:spcBef>
                <a:spcPct val="0"/>
              </a:spcBef>
              <a:spcAft>
                <a:spcPct val="0"/>
              </a:spcAft>
            </a:pPr>
            <a:endParaRPr lang="en-US" sz="1350">
              <a:solidFill>
                <a:schemeClr val="tx1"/>
              </a:solidFill>
              <a:latin typeface="Times New Roman" charset="0"/>
            </a:endParaRPr>
          </a:p>
        </p:txBody>
      </p:sp>
    </p:spTree>
    <p:extLst>
      <p:ext uri="{BB962C8B-B14F-4D97-AF65-F5344CB8AC3E}">
        <p14:creationId xmlns:p14="http://schemas.microsoft.com/office/powerpoint/2010/main" val="3123385673"/>
      </p:ext>
    </p:extLst>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0042A-BFD8-4456-84E4-F8D77D145389}"/>
              </a:ext>
            </a:extLst>
          </p:cNvPr>
          <p:cNvSpPr>
            <a:spLocks noGrp="1"/>
          </p:cNvSpPr>
          <p:nvPr>
            <p:ph type="title"/>
          </p:nvPr>
        </p:nvSpPr>
        <p:spPr/>
        <p:txBody>
          <a:bodyPr/>
          <a:lstStyle/>
          <a:p>
            <a:r>
              <a:rPr lang="zh-CN" altLang="en-US" dirty="0"/>
              <a:t>程序过程描述的基本方式：流程图</a:t>
            </a:r>
          </a:p>
        </p:txBody>
      </p:sp>
      <p:sp>
        <p:nvSpPr>
          <p:cNvPr id="3" name="内容占位符 2">
            <a:extLst>
              <a:ext uri="{FF2B5EF4-FFF2-40B4-BE49-F238E27FC236}">
                <a16:creationId xmlns:a16="http://schemas.microsoft.com/office/drawing/2014/main" id="{386C284D-1073-4210-8899-138979A2219B}"/>
              </a:ext>
            </a:extLst>
          </p:cNvPr>
          <p:cNvSpPr>
            <a:spLocks noGrp="1"/>
          </p:cNvSpPr>
          <p:nvPr>
            <p:ph idx="1"/>
          </p:nvPr>
        </p:nvSpPr>
        <p:spPr>
          <a:xfrm>
            <a:off x="457199" y="819150"/>
            <a:ext cx="5728915" cy="3937000"/>
          </a:xfrm>
        </p:spPr>
        <p:txBody>
          <a:bodyPr/>
          <a:lstStyle/>
          <a:p>
            <a:r>
              <a:rPr lang="zh-CN" altLang="en-US" dirty="0"/>
              <a:t>程序流程图用一系列图形、流程线和文字说明描述程序的基本操作和控制流程</a:t>
            </a:r>
          </a:p>
          <a:p>
            <a:r>
              <a:rPr lang="zh-CN" altLang="en-US" dirty="0"/>
              <a:t>流程图的基本元素包括</a:t>
            </a:r>
            <a:r>
              <a:rPr lang="en-US" altLang="zh-CN" dirty="0"/>
              <a:t>7</a:t>
            </a:r>
            <a:r>
              <a:rPr lang="zh-CN" altLang="en-US" dirty="0"/>
              <a:t>种</a:t>
            </a:r>
          </a:p>
          <a:p>
            <a:endParaRPr lang="zh-CN" altLang="en-US" dirty="0"/>
          </a:p>
        </p:txBody>
      </p:sp>
      <p:pic>
        <p:nvPicPr>
          <p:cNvPr id="4" name="图片 3">
            <a:extLst>
              <a:ext uri="{FF2B5EF4-FFF2-40B4-BE49-F238E27FC236}">
                <a16:creationId xmlns:a16="http://schemas.microsoft.com/office/drawing/2014/main" id="{5407D420-0FA0-449C-A28C-1206124EC30F}"/>
              </a:ext>
            </a:extLst>
          </p:cNvPr>
          <p:cNvPicPr>
            <a:picLocks noChangeAspect="1"/>
          </p:cNvPicPr>
          <p:nvPr/>
        </p:nvPicPr>
        <p:blipFill>
          <a:blip r:embed="rId2"/>
          <a:stretch>
            <a:fillRect/>
          </a:stretch>
        </p:blipFill>
        <p:spPr>
          <a:xfrm>
            <a:off x="901162" y="1955212"/>
            <a:ext cx="3563495" cy="2141471"/>
          </a:xfrm>
          <a:prstGeom prst="rect">
            <a:avLst/>
          </a:prstGeom>
        </p:spPr>
      </p:pic>
      <p:pic>
        <p:nvPicPr>
          <p:cNvPr id="5" name="图片 4">
            <a:extLst>
              <a:ext uri="{FF2B5EF4-FFF2-40B4-BE49-F238E27FC236}">
                <a16:creationId xmlns:a16="http://schemas.microsoft.com/office/drawing/2014/main" id="{CFCE467D-7EB3-4C20-B7D2-75162E4F7A4D}"/>
              </a:ext>
            </a:extLst>
          </p:cNvPr>
          <p:cNvPicPr>
            <a:picLocks noChangeAspect="1"/>
          </p:cNvPicPr>
          <p:nvPr/>
        </p:nvPicPr>
        <p:blipFill>
          <a:blip r:embed="rId3"/>
          <a:stretch>
            <a:fillRect/>
          </a:stretch>
        </p:blipFill>
        <p:spPr>
          <a:xfrm>
            <a:off x="5486032" y="1529682"/>
            <a:ext cx="3200768" cy="1917208"/>
          </a:xfrm>
          <a:prstGeom prst="rect">
            <a:avLst/>
          </a:prstGeom>
        </p:spPr>
      </p:pic>
    </p:spTree>
    <p:extLst>
      <p:ext uri="{BB962C8B-B14F-4D97-AF65-F5344CB8AC3E}">
        <p14:creationId xmlns:p14="http://schemas.microsoft.com/office/powerpoint/2010/main" val="1813359299"/>
      </p:ext>
    </p:extLst>
  </p:cSld>
  <p:clrMapOvr>
    <a:masterClrMapping/>
  </p:clrMapOvr>
  <p:transition spd="slow">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A906BE-1EF4-4595-A847-13658795B48D}"/>
              </a:ext>
            </a:extLst>
          </p:cNvPr>
          <p:cNvSpPr>
            <a:spLocks noGrp="1"/>
          </p:cNvSpPr>
          <p:nvPr>
            <p:ph type="title"/>
          </p:nvPr>
        </p:nvSpPr>
        <p:spPr/>
        <p:txBody>
          <a:bodyPr/>
          <a:lstStyle/>
          <a:p>
            <a:r>
              <a:rPr lang="zh-CN" altLang="en-US" dirty="0"/>
              <a:t>循环辅助保留字</a:t>
            </a:r>
            <a:r>
              <a:rPr lang="en-US" altLang="zh-CN" dirty="0"/>
              <a:t>break</a:t>
            </a:r>
            <a:endParaRPr lang="zh-CN" altLang="en-US" dirty="0"/>
          </a:p>
        </p:txBody>
      </p:sp>
      <p:sp>
        <p:nvSpPr>
          <p:cNvPr id="3" name="内容占位符 2">
            <a:extLst>
              <a:ext uri="{FF2B5EF4-FFF2-40B4-BE49-F238E27FC236}">
                <a16:creationId xmlns:a16="http://schemas.microsoft.com/office/drawing/2014/main" id="{7E110FA5-D401-4859-B91B-1C8DE0F59CF1}"/>
              </a:ext>
            </a:extLst>
          </p:cNvPr>
          <p:cNvSpPr>
            <a:spLocks noGrp="1"/>
          </p:cNvSpPr>
          <p:nvPr>
            <p:ph idx="1"/>
          </p:nvPr>
        </p:nvSpPr>
        <p:spPr/>
        <p:txBody>
          <a:bodyPr/>
          <a:lstStyle/>
          <a:p>
            <a:r>
              <a:rPr lang="en-US" altLang="zh-CN" dirty="0"/>
              <a:t>break</a:t>
            </a:r>
            <a:r>
              <a:rPr lang="zh-CN" altLang="en-US" dirty="0"/>
              <a:t>用来辅助控制循环执行</a:t>
            </a:r>
          </a:p>
          <a:p>
            <a:r>
              <a:rPr lang="en-US" altLang="zh-CN" dirty="0"/>
              <a:t>break</a:t>
            </a:r>
            <a:r>
              <a:rPr lang="zh-CN" altLang="en-US" dirty="0"/>
              <a:t>用来跳出</a:t>
            </a:r>
            <a:r>
              <a:rPr lang="zh-CN" altLang="en-US" b="1" dirty="0"/>
              <a:t>最内层</a:t>
            </a:r>
            <a:r>
              <a:rPr lang="en-US" altLang="zh-CN" dirty="0"/>
              <a:t>for</a:t>
            </a:r>
            <a:r>
              <a:rPr lang="zh-CN" altLang="en-US" dirty="0"/>
              <a:t>或</a:t>
            </a:r>
            <a:r>
              <a:rPr lang="en-US" altLang="zh-CN" dirty="0"/>
              <a:t>while</a:t>
            </a:r>
            <a:r>
              <a:rPr lang="zh-CN" altLang="en-US" dirty="0"/>
              <a:t>循环</a:t>
            </a:r>
            <a:endParaRPr lang="en-US" altLang="zh-CN" dirty="0"/>
          </a:p>
          <a:p>
            <a:pPr lvl="1"/>
            <a:r>
              <a:rPr lang="zh-CN" altLang="en-US" dirty="0"/>
              <a:t>脱离该循环后程序</a:t>
            </a:r>
            <a:r>
              <a:rPr lang="zh-CN" altLang="en-US" b="1" dirty="0"/>
              <a:t>从循环后</a:t>
            </a:r>
            <a:r>
              <a:rPr lang="zh-CN" altLang="en-US" dirty="0"/>
              <a:t>代码继续续执行</a:t>
            </a:r>
            <a:endParaRPr lang="en-US" altLang="zh-CN" dirty="0"/>
          </a:p>
          <a:p>
            <a:pPr lvl="1"/>
            <a:r>
              <a:rPr lang="zh-CN" altLang="en-US" dirty="0"/>
              <a:t>每个</a:t>
            </a:r>
            <a:r>
              <a:rPr lang="en-US" altLang="zh-CN" dirty="0"/>
              <a:t>break</a:t>
            </a:r>
            <a:r>
              <a:rPr lang="zh-CN" altLang="en-US" dirty="0"/>
              <a:t>语句只有能力跳出当前层次循环</a:t>
            </a:r>
            <a:endParaRPr lang="en-US" altLang="zh-CN" dirty="0"/>
          </a:p>
          <a:p>
            <a:pPr lvl="1"/>
            <a:endParaRPr lang="en-US" altLang="zh-CN" b="1" dirty="0"/>
          </a:p>
          <a:p>
            <a:pPr lvl="1"/>
            <a:endParaRPr lang="zh-CN" altLang="en-US" dirty="0"/>
          </a:p>
          <a:p>
            <a:endParaRPr lang="zh-CN" altLang="en-US" dirty="0"/>
          </a:p>
        </p:txBody>
      </p:sp>
      <p:pic>
        <p:nvPicPr>
          <p:cNvPr id="5" name="图片 4">
            <a:extLst>
              <a:ext uri="{FF2B5EF4-FFF2-40B4-BE49-F238E27FC236}">
                <a16:creationId xmlns:a16="http://schemas.microsoft.com/office/drawing/2014/main" id="{4BDBC5C9-7BE3-40F6-9B55-27EC313BD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886" y="704850"/>
            <a:ext cx="3195862" cy="3462741"/>
          </a:xfrm>
          <a:prstGeom prst="rect">
            <a:avLst/>
          </a:prstGeom>
        </p:spPr>
      </p:pic>
    </p:spTree>
    <p:extLst>
      <p:ext uri="{BB962C8B-B14F-4D97-AF65-F5344CB8AC3E}">
        <p14:creationId xmlns:p14="http://schemas.microsoft.com/office/powerpoint/2010/main" val="1559097031"/>
      </p:ext>
    </p:extLst>
  </p:cSld>
  <p:clrMapOvr>
    <a:masterClrMapping/>
  </p:clrMapOvr>
  <p:transition spd="slow">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BD80F-3234-41AD-83C5-8C7582BBB099}"/>
              </a:ext>
            </a:extLst>
          </p:cNvPr>
          <p:cNvSpPr>
            <a:spLocks noGrp="1"/>
          </p:cNvSpPr>
          <p:nvPr>
            <p:ph type="title"/>
          </p:nvPr>
        </p:nvSpPr>
        <p:spPr/>
        <p:txBody>
          <a:bodyPr/>
          <a:lstStyle/>
          <a:p>
            <a:r>
              <a:rPr lang="zh-CN" altLang="en-US" dirty="0"/>
              <a:t>循环辅助保留字</a:t>
            </a:r>
            <a:r>
              <a:rPr lang="en-US" altLang="zh-CN" dirty="0"/>
              <a:t>continue</a:t>
            </a:r>
            <a:endParaRPr lang="zh-CN" altLang="en-US" dirty="0"/>
          </a:p>
        </p:txBody>
      </p:sp>
      <p:sp>
        <p:nvSpPr>
          <p:cNvPr id="3" name="内容占位符 2">
            <a:extLst>
              <a:ext uri="{FF2B5EF4-FFF2-40B4-BE49-F238E27FC236}">
                <a16:creationId xmlns:a16="http://schemas.microsoft.com/office/drawing/2014/main" id="{D2933593-0703-4A9F-870F-57F03CDB9F2A}"/>
              </a:ext>
            </a:extLst>
          </p:cNvPr>
          <p:cNvSpPr>
            <a:spLocks noGrp="1"/>
          </p:cNvSpPr>
          <p:nvPr>
            <p:ph idx="1"/>
          </p:nvPr>
        </p:nvSpPr>
        <p:spPr>
          <a:xfrm>
            <a:off x="457199" y="819150"/>
            <a:ext cx="5112689" cy="3937000"/>
          </a:xfrm>
        </p:spPr>
        <p:txBody>
          <a:bodyPr>
            <a:normAutofit/>
          </a:bodyPr>
          <a:lstStyle/>
          <a:p>
            <a:r>
              <a:rPr lang="en-US" altLang="zh-CN" dirty="0"/>
              <a:t>continue</a:t>
            </a:r>
            <a:r>
              <a:rPr lang="zh-CN" altLang="en-US" dirty="0"/>
              <a:t>用来</a:t>
            </a:r>
            <a:r>
              <a:rPr lang="zh-CN" altLang="en-US" b="1" dirty="0"/>
              <a:t>结束当前当次循环</a:t>
            </a:r>
            <a:endParaRPr lang="en-US" altLang="zh-CN" dirty="0"/>
          </a:p>
          <a:p>
            <a:pPr lvl="1"/>
            <a:r>
              <a:rPr lang="zh-CN" altLang="en-US" dirty="0"/>
              <a:t>跳出循环体中下面尚未执行的语句</a:t>
            </a:r>
            <a:endParaRPr lang="en-US" altLang="zh-CN" dirty="0"/>
          </a:p>
          <a:p>
            <a:pPr lvl="1"/>
            <a:r>
              <a:rPr lang="zh-CN" altLang="en-US" dirty="0"/>
              <a:t>但不跳出当前循环</a:t>
            </a:r>
            <a:endParaRPr lang="en-US" altLang="zh-CN" dirty="0"/>
          </a:p>
          <a:p>
            <a:pPr lvl="2"/>
            <a:r>
              <a:rPr lang="zh-CN" altLang="en-US" dirty="0"/>
              <a:t>对于</a:t>
            </a:r>
            <a:r>
              <a:rPr lang="en-US" altLang="zh-CN" dirty="0"/>
              <a:t>while</a:t>
            </a:r>
            <a:r>
              <a:rPr lang="zh-CN" altLang="en-US" dirty="0"/>
              <a:t>循环，继续求解循环条件。</a:t>
            </a:r>
            <a:endParaRPr lang="en-US" altLang="zh-CN" dirty="0"/>
          </a:p>
          <a:p>
            <a:pPr lvl="2"/>
            <a:r>
              <a:rPr lang="zh-CN" altLang="en-US" dirty="0"/>
              <a:t>对于</a:t>
            </a:r>
            <a:r>
              <a:rPr lang="en-US" altLang="zh-CN" dirty="0"/>
              <a:t>for</a:t>
            </a:r>
            <a:r>
              <a:rPr lang="zh-CN" altLang="en-US" dirty="0"/>
              <a:t>循环，程序流程接着遍历循环列表</a:t>
            </a:r>
          </a:p>
          <a:p>
            <a:pPr lvl="1"/>
            <a:endParaRPr lang="en-US" altLang="zh-CN" b="1" dirty="0"/>
          </a:p>
          <a:p>
            <a:r>
              <a:rPr lang="en-US" altLang="zh-CN" dirty="0"/>
              <a:t>break</a:t>
            </a:r>
            <a:r>
              <a:rPr lang="zh-CN" altLang="en-US" dirty="0"/>
              <a:t>与</a:t>
            </a:r>
            <a:r>
              <a:rPr lang="en-US" altLang="zh-CN" dirty="0"/>
              <a:t>continue</a:t>
            </a:r>
            <a:r>
              <a:rPr lang="zh-CN" altLang="en-US" dirty="0"/>
              <a:t>对比：</a:t>
            </a:r>
            <a:endParaRPr lang="en-US" altLang="zh-CN" dirty="0"/>
          </a:p>
          <a:p>
            <a:pPr lvl="1"/>
            <a:r>
              <a:rPr lang="en-US" altLang="zh-CN" sz="1600" dirty="0"/>
              <a:t>continue</a:t>
            </a:r>
            <a:r>
              <a:rPr lang="zh-CN" altLang="en-US" sz="1600" dirty="0"/>
              <a:t>语句</a:t>
            </a:r>
            <a:r>
              <a:rPr lang="zh-CN" altLang="en-US" sz="1600" b="1" dirty="0"/>
              <a:t>只结束本次循环</a:t>
            </a:r>
            <a:r>
              <a:rPr lang="zh-CN" altLang="en-US" sz="1600" dirty="0"/>
              <a:t>，而不终止整个循环的执行。</a:t>
            </a:r>
          </a:p>
          <a:p>
            <a:pPr lvl="1"/>
            <a:r>
              <a:rPr lang="en-US" altLang="zh-CN" sz="1600" dirty="0"/>
              <a:t>break</a:t>
            </a:r>
            <a:r>
              <a:rPr lang="zh-CN" altLang="en-US" sz="1600" dirty="0"/>
              <a:t>语句</a:t>
            </a:r>
            <a:r>
              <a:rPr lang="zh-CN" altLang="en-US" sz="1600" b="1" dirty="0"/>
              <a:t>结束整个循环过程</a:t>
            </a:r>
            <a:r>
              <a:rPr lang="zh-CN" altLang="en-US" sz="1600" dirty="0"/>
              <a:t>，不再判断执行循环的条件是否成立</a:t>
            </a:r>
          </a:p>
          <a:p>
            <a:endParaRPr lang="zh-CN" altLang="en-US" dirty="0"/>
          </a:p>
        </p:txBody>
      </p:sp>
      <p:pic>
        <p:nvPicPr>
          <p:cNvPr id="5" name="图片 4">
            <a:extLst>
              <a:ext uri="{FF2B5EF4-FFF2-40B4-BE49-F238E27FC236}">
                <a16:creationId xmlns:a16="http://schemas.microsoft.com/office/drawing/2014/main" id="{A6267E94-38B4-47FD-B411-E17304C0F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9888" y="777332"/>
            <a:ext cx="2850543" cy="3798697"/>
          </a:xfrm>
          <a:prstGeom prst="rect">
            <a:avLst/>
          </a:prstGeom>
        </p:spPr>
      </p:pic>
    </p:spTree>
    <p:extLst>
      <p:ext uri="{BB962C8B-B14F-4D97-AF65-F5344CB8AC3E}">
        <p14:creationId xmlns:p14="http://schemas.microsoft.com/office/powerpoint/2010/main" val="1698948737"/>
      </p:ext>
    </p:extLst>
  </p:cSld>
  <p:clrMapOvr>
    <a:masterClrMapping/>
  </p:clrMapOvr>
  <p:transition spd="slow">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BD80F-3234-41AD-83C5-8C7582BBB099}"/>
              </a:ext>
            </a:extLst>
          </p:cNvPr>
          <p:cNvSpPr>
            <a:spLocks noGrp="1"/>
          </p:cNvSpPr>
          <p:nvPr>
            <p:ph type="title"/>
          </p:nvPr>
        </p:nvSpPr>
        <p:spPr/>
        <p:txBody>
          <a:bodyPr/>
          <a:lstStyle/>
          <a:p>
            <a:r>
              <a:rPr lang="zh-CN" altLang="en-US" dirty="0"/>
              <a:t>斐波那契数列</a:t>
            </a:r>
            <a:endParaRPr lang="zh-CN" altLang="en-US" dirty="0"/>
          </a:p>
        </p:txBody>
      </p:sp>
      <p:sp>
        <p:nvSpPr>
          <p:cNvPr id="4" name="内容占位符 3"/>
          <p:cNvSpPr>
            <a:spLocks noGrp="1"/>
          </p:cNvSpPr>
          <p:nvPr>
            <p:ph idx="1"/>
          </p:nvPr>
        </p:nvSpPr>
        <p:spPr/>
        <p:txBody>
          <a:bodyPr/>
          <a:lstStyle/>
          <a:p>
            <a:r>
              <a:rPr lang="zh-CN" altLang="en-US" dirty="0" smtClean="0"/>
              <a:t>课堂练习</a:t>
            </a:r>
            <a:endParaRPr lang="en-US" altLang="zh-CN" dirty="0" smtClean="0"/>
          </a:p>
          <a:p>
            <a:pPr lvl="1"/>
            <a:r>
              <a:rPr lang="zh-CN" altLang="en-US" dirty="0" smtClean="0"/>
              <a:t>打印</a:t>
            </a:r>
            <a:r>
              <a:rPr lang="en-US" altLang="zh-CN" dirty="0" smtClean="0"/>
              <a:t>100</a:t>
            </a:r>
            <a:r>
              <a:rPr lang="zh-CN" altLang="en-US" dirty="0" smtClean="0"/>
              <a:t>以内的斐波那契数列</a:t>
            </a:r>
            <a:endParaRPr lang="zh-CN" altLang="en-US" dirty="0"/>
          </a:p>
        </p:txBody>
      </p:sp>
      <p:pic>
        <p:nvPicPr>
          <p:cNvPr id="6" name="图片 5"/>
          <p:cNvPicPr>
            <a:picLocks noChangeAspect="1"/>
          </p:cNvPicPr>
          <p:nvPr/>
        </p:nvPicPr>
        <p:blipFill>
          <a:blip r:embed="rId2"/>
          <a:stretch>
            <a:fillRect/>
          </a:stretch>
        </p:blipFill>
        <p:spPr>
          <a:xfrm>
            <a:off x="782831" y="1571081"/>
            <a:ext cx="7786756" cy="2699305"/>
          </a:xfrm>
          <a:prstGeom prst="rect">
            <a:avLst/>
          </a:prstGeom>
        </p:spPr>
      </p:pic>
    </p:spTree>
    <p:extLst>
      <p:ext uri="{BB962C8B-B14F-4D97-AF65-F5344CB8AC3E}">
        <p14:creationId xmlns:p14="http://schemas.microsoft.com/office/powerpoint/2010/main" val="1623611169"/>
      </p:ext>
    </p:extLst>
  </p:cSld>
  <p:clrMapOvr>
    <a:masterClrMapping/>
  </p:clrMapOvr>
  <p:transition spd="slow">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斐波那契数列</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46055" y="763746"/>
            <a:ext cx="3733800" cy="1247775"/>
          </a:xfrm>
          <a:prstGeom prst="rect">
            <a:avLst/>
          </a:prstGeom>
        </p:spPr>
      </p:pic>
      <p:pic>
        <p:nvPicPr>
          <p:cNvPr id="5" name="图片 4"/>
          <p:cNvPicPr>
            <a:picLocks noChangeAspect="1"/>
          </p:cNvPicPr>
          <p:nvPr/>
        </p:nvPicPr>
        <p:blipFill>
          <a:blip r:embed="rId3"/>
          <a:stretch>
            <a:fillRect/>
          </a:stretch>
        </p:blipFill>
        <p:spPr>
          <a:xfrm>
            <a:off x="646055" y="2608068"/>
            <a:ext cx="5905500" cy="2019300"/>
          </a:xfrm>
          <a:prstGeom prst="rect">
            <a:avLst/>
          </a:prstGeom>
        </p:spPr>
      </p:pic>
    </p:spTree>
    <p:extLst>
      <p:ext uri="{BB962C8B-B14F-4D97-AF65-F5344CB8AC3E}">
        <p14:creationId xmlns:p14="http://schemas.microsoft.com/office/powerpoint/2010/main" val="4206420852"/>
      </p:ext>
    </p:extLst>
  </p:cSld>
  <p:clrMapOvr>
    <a:masterClrMapping/>
  </p:clrMapOvr>
  <p:transition spd="slow">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BD80F-3234-41AD-83C5-8C7582BBB099}"/>
              </a:ext>
            </a:extLst>
          </p:cNvPr>
          <p:cNvSpPr>
            <a:spLocks noGrp="1"/>
          </p:cNvSpPr>
          <p:nvPr>
            <p:ph type="title"/>
          </p:nvPr>
        </p:nvSpPr>
        <p:spPr/>
        <p:txBody>
          <a:bodyPr/>
          <a:lstStyle/>
          <a:p>
            <a:r>
              <a:rPr lang="zh-CN" altLang="en-US" dirty="0"/>
              <a:t>斐波那契数列</a:t>
            </a:r>
            <a:endParaRPr lang="zh-CN" altLang="en-US" dirty="0"/>
          </a:p>
        </p:txBody>
      </p:sp>
      <p:sp>
        <p:nvSpPr>
          <p:cNvPr id="4" name="内容占位符 3"/>
          <p:cNvSpPr>
            <a:spLocks noGrp="1"/>
          </p:cNvSpPr>
          <p:nvPr>
            <p:ph idx="1"/>
          </p:nvPr>
        </p:nvSpPr>
        <p:spPr/>
        <p:txBody>
          <a:bodyPr/>
          <a:lstStyle/>
          <a:p>
            <a:r>
              <a:rPr lang="zh-CN" altLang="en-US" dirty="0" smtClean="0"/>
              <a:t>课堂练习</a:t>
            </a:r>
            <a:endParaRPr lang="en-US" altLang="zh-CN" dirty="0" smtClean="0"/>
          </a:p>
          <a:p>
            <a:pPr lvl="1"/>
            <a:r>
              <a:rPr lang="zh-CN" altLang="en-US" dirty="0" smtClean="0"/>
              <a:t>打印</a:t>
            </a:r>
            <a:r>
              <a:rPr lang="en-US" altLang="zh-CN" dirty="0" smtClean="0"/>
              <a:t>10000</a:t>
            </a:r>
            <a:r>
              <a:rPr lang="zh-CN" altLang="en-US" dirty="0" smtClean="0"/>
              <a:t>以内的斐波那契数列</a:t>
            </a:r>
            <a:endParaRPr lang="en-US" altLang="zh-CN" dirty="0" smtClean="0"/>
          </a:p>
          <a:p>
            <a:pPr lvl="1"/>
            <a:r>
              <a:rPr lang="zh-CN" altLang="en-US" dirty="0"/>
              <a:t>打印</a:t>
            </a:r>
            <a:r>
              <a:rPr lang="zh-CN" altLang="en-US" dirty="0" smtClean="0"/>
              <a:t>出来第一个尾数是</a:t>
            </a:r>
            <a:r>
              <a:rPr lang="en-US" altLang="zh-CN" dirty="0" smtClean="0"/>
              <a:t>9999</a:t>
            </a:r>
            <a:r>
              <a:rPr lang="zh-CN" altLang="en-US" dirty="0" smtClean="0"/>
              <a:t>的数字</a:t>
            </a:r>
            <a:endParaRPr lang="en-US" altLang="zh-CN" dirty="0" smtClean="0"/>
          </a:p>
          <a:p>
            <a:pPr lvl="1"/>
            <a:r>
              <a:rPr lang="zh-CN" altLang="en-US" dirty="0" smtClean="0"/>
              <a:t>加强版本，打印出来前四位的数字</a:t>
            </a:r>
            <a:endParaRPr lang="zh-CN" altLang="en-US" dirty="0"/>
          </a:p>
        </p:txBody>
      </p:sp>
    </p:spTree>
    <p:extLst>
      <p:ext uri="{BB962C8B-B14F-4D97-AF65-F5344CB8AC3E}">
        <p14:creationId xmlns:p14="http://schemas.microsoft.com/office/powerpoint/2010/main" val="456298750"/>
      </p:ext>
    </p:extLst>
  </p:cSld>
  <p:clrMapOvr>
    <a:masterClrMapping/>
  </p:clrMapOvr>
  <p:transition spd="slow">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斐波那契数列</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9000" y="1029865"/>
            <a:ext cx="3829050" cy="3333750"/>
          </a:xfrm>
          <a:prstGeom prst="rect">
            <a:avLst/>
          </a:prstGeom>
        </p:spPr>
      </p:pic>
      <p:pic>
        <p:nvPicPr>
          <p:cNvPr id="5" name="图片 4"/>
          <p:cNvPicPr>
            <a:picLocks noChangeAspect="1"/>
          </p:cNvPicPr>
          <p:nvPr/>
        </p:nvPicPr>
        <p:blipFill>
          <a:blip r:embed="rId3"/>
          <a:stretch>
            <a:fillRect/>
          </a:stretch>
        </p:blipFill>
        <p:spPr>
          <a:xfrm>
            <a:off x="3963702" y="1029865"/>
            <a:ext cx="5121298" cy="681342"/>
          </a:xfrm>
          <a:prstGeom prst="rect">
            <a:avLst/>
          </a:prstGeom>
        </p:spPr>
      </p:pic>
    </p:spTree>
    <p:extLst>
      <p:ext uri="{BB962C8B-B14F-4D97-AF65-F5344CB8AC3E}">
        <p14:creationId xmlns:p14="http://schemas.microsoft.com/office/powerpoint/2010/main" val="3292627131"/>
      </p:ext>
    </p:extLst>
  </p:cSld>
  <p:clrMapOvr>
    <a:masterClrMapping/>
  </p:clrMapOvr>
  <p:transition spd="slow">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4DE49-A08F-4B70-B946-5358FAD1154A}"/>
              </a:ext>
            </a:extLst>
          </p:cNvPr>
          <p:cNvSpPr>
            <a:spLocks noGrp="1"/>
          </p:cNvSpPr>
          <p:nvPr>
            <p:ph type="title"/>
          </p:nvPr>
        </p:nvSpPr>
        <p:spPr/>
        <p:txBody>
          <a:bodyPr/>
          <a:lstStyle/>
          <a:p>
            <a:r>
              <a:rPr lang="zh-CN" altLang="en-US" dirty="0"/>
              <a:t>举例：求圆周率</a:t>
            </a:r>
          </a:p>
        </p:txBody>
      </p:sp>
      <p:sp>
        <p:nvSpPr>
          <p:cNvPr id="3" name="内容占位符 2">
            <a:extLst>
              <a:ext uri="{FF2B5EF4-FFF2-40B4-BE49-F238E27FC236}">
                <a16:creationId xmlns:a16="http://schemas.microsoft.com/office/drawing/2014/main" id="{03CB8093-F2E4-4882-9B59-8FB277890DB5}"/>
              </a:ext>
            </a:extLst>
          </p:cNvPr>
          <p:cNvSpPr>
            <a:spLocks noGrp="1"/>
          </p:cNvSpPr>
          <p:nvPr>
            <p:ph idx="1"/>
          </p:nvPr>
        </p:nvSpPr>
        <p:spPr/>
        <p:txBody>
          <a:bodyPr>
            <a:normAutofit fontScale="92500" lnSpcReduction="10000"/>
          </a:bodyPr>
          <a:lstStyle/>
          <a:p>
            <a:r>
              <a:rPr lang="zh-CN" altLang="en-US" dirty="0"/>
              <a:t>圆周率的求解方法</a:t>
            </a:r>
            <a:endParaRPr lang="en-US" altLang="zh-CN" dirty="0"/>
          </a:p>
          <a:p>
            <a:pPr lvl="1"/>
            <a:r>
              <a:rPr lang="zh-CN" altLang="en-US" dirty="0"/>
              <a:t>刘徽：割圆术</a:t>
            </a:r>
            <a:endParaRPr lang="en-US" altLang="zh-CN" dirty="0"/>
          </a:p>
          <a:p>
            <a:pPr lvl="1"/>
            <a:r>
              <a:rPr lang="zh-CN" altLang="en-US" dirty="0"/>
              <a:t>几何方法</a:t>
            </a:r>
            <a:endParaRPr lang="en-US" altLang="zh-CN" dirty="0"/>
          </a:p>
          <a:p>
            <a:pPr lvl="1"/>
            <a:endParaRPr lang="en-US" altLang="zh-CN" dirty="0"/>
          </a:p>
          <a:p>
            <a:pPr lvl="1"/>
            <a:endParaRPr lang="en-US" altLang="zh-CN" dirty="0"/>
          </a:p>
          <a:p>
            <a:pPr lvl="1"/>
            <a:endParaRPr lang="en-US" altLang="zh-CN" dirty="0"/>
          </a:p>
          <a:p>
            <a:pPr lvl="1"/>
            <a:r>
              <a:rPr lang="zh-CN" altLang="en-US" dirty="0"/>
              <a:t>莱布尼茨级数</a:t>
            </a:r>
            <a:endParaRPr lang="en-US" altLang="zh-CN" dirty="0"/>
          </a:p>
          <a:p>
            <a:pPr lvl="1"/>
            <a:r>
              <a:rPr lang="zh-CN" altLang="en-US" dirty="0"/>
              <a:t>分析方法</a:t>
            </a:r>
            <a:endParaRPr lang="en-US" altLang="zh-CN" dirty="0"/>
          </a:p>
          <a:p>
            <a:pPr marL="457200" lvl="1" indent="0">
              <a:buNone/>
            </a:pPr>
            <a:endParaRPr lang="en-US" altLang="zh-CN" dirty="0"/>
          </a:p>
          <a:p>
            <a:pPr lvl="1"/>
            <a:endParaRPr lang="en-US" altLang="zh-CN" dirty="0"/>
          </a:p>
          <a:p>
            <a:pPr lvl="1"/>
            <a:endParaRPr lang="en-US" altLang="zh-CN" dirty="0"/>
          </a:p>
          <a:p>
            <a:pPr lvl="1"/>
            <a:r>
              <a:rPr lang="zh-CN" altLang="en-US" b="1" dirty="0"/>
              <a:t>蒲丰投针</a:t>
            </a:r>
            <a:endParaRPr lang="en-US" altLang="zh-CN" b="1" dirty="0"/>
          </a:p>
          <a:p>
            <a:pPr lvl="1"/>
            <a:r>
              <a:rPr lang="zh-CN" altLang="en-US" dirty="0"/>
              <a:t>随机抽样或统计试验方法</a:t>
            </a:r>
            <a:endParaRPr lang="zh-CN" altLang="en-US" b="1" dirty="0"/>
          </a:p>
        </p:txBody>
      </p:sp>
      <p:pic>
        <p:nvPicPr>
          <p:cNvPr id="2052" name="Picture 4" descr="https://bkimg.cdn.bcebos.com/pic/10dfa9ec8a1363274fff03bf9b8fa0ec08fac728?x-bce-process=image/watermark,image_d2F0ZXIvYmFpa2U4MA==,g_7,xp_5,yp_5">
            <a:extLst>
              <a:ext uri="{FF2B5EF4-FFF2-40B4-BE49-F238E27FC236}">
                <a16:creationId xmlns:a16="http://schemas.microsoft.com/office/drawing/2014/main" id="{4A7F1CCE-FDCE-410C-A624-F1E9B3CD88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279" b="9620"/>
          <a:stretch/>
        </p:blipFill>
        <p:spPr bwMode="auto">
          <a:xfrm>
            <a:off x="3157124" y="853343"/>
            <a:ext cx="2456497" cy="1403873"/>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20D22003-E33A-4E31-BB19-33348D4B68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7124" y="2493400"/>
            <a:ext cx="3080674" cy="1166094"/>
          </a:xfrm>
          <a:prstGeom prst="rect">
            <a:avLst/>
          </a:prstGeom>
        </p:spPr>
      </p:pic>
      <p:pic>
        <p:nvPicPr>
          <p:cNvPr id="2058" name="Picture 10" descr="https://bkimg.cdn.bcebos.com/pic/eac4b74543a98226b18361eb8882b9014b90ebb8?x-bce-process=image/watermark,image_d2F0ZXIvYmFpa2U3Mg==,g_7,xp_5,yp_5">
            <a:extLst>
              <a:ext uri="{FF2B5EF4-FFF2-40B4-BE49-F238E27FC236}">
                <a16:creationId xmlns:a16="http://schemas.microsoft.com/office/drawing/2014/main" id="{DA5C7585-8124-4C9D-B2BD-E085A60748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6690" y="2787650"/>
            <a:ext cx="1961529" cy="1173907"/>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E33EC748-5730-4A82-8EE9-4CBD705E45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28781" y="3866174"/>
            <a:ext cx="4697784" cy="916351"/>
          </a:xfrm>
          <a:prstGeom prst="rect">
            <a:avLst/>
          </a:prstGeom>
        </p:spPr>
      </p:pic>
    </p:spTree>
    <p:extLst>
      <p:ext uri="{BB962C8B-B14F-4D97-AF65-F5344CB8AC3E}">
        <p14:creationId xmlns:p14="http://schemas.microsoft.com/office/powerpoint/2010/main" val="839426241"/>
      </p:ext>
    </p:extLst>
  </p:cSld>
  <p:clrMapOvr>
    <a:masterClrMapping/>
  </p:clrMapOvr>
  <p:transition spd="slow">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70A8A-9CDD-42FE-ACA4-1398F4220B1A}"/>
              </a:ext>
            </a:extLst>
          </p:cNvPr>
          <p:cNvSpPr>
            <a:spLocks noGrp="1"/>
          </p:cNvSpPr>
          <p:nvPr>
            <p:ph type="title"/>
          </p:nvPr>
        </p:nvSpPr>
        <p:spPr/>
        <p:txBody>
          <a:bodyPr/>
          <a:lstStyle/>
          <a:p>
            <a:r>
              <a:rPr lang="zh-CN" altLang="en-US" dirty="0"/>
              <a:t>蒙特卡罗法求圆周率</a:t>
            </a:r>
          </a:p>
        </p:txBody>
      </p:sp>
      <p:sp>
        <p:nvSpPr>
          <p:cNvPr id="3" name="内容占位符 2">
            <a:extLst>
              <a:ext uri="{FF2B5EF4-FFF2-40B4-BE49-F238E27FC236}">
                <a16:creationId xmlns:a16="http://schemas.microsoft.com/office/drawing/2014/main" id="{0447F6F1-3C10-47FC-B925-81DD17A63900}"/>
              </a:ext>
            </a:extLst>
          </p:cNvPr>
          <p:cNvSpPr>
            <a:spLocks noGrp="1"/>
          </p:cNvSpPr>
          <p:nvPr>
            <p:ph idx="1"/>
          </p:nvPr>
        </p:nvSpPr>
        <p:spPr>
          <a:xfrm>
            <a:off x="457200" y="819150"/>
            <a:ext cx="6035040" cy="3937000"/>
          </a:xfrm>
        </p:spPr>
        <p:txBody>
          <a:bodyPr/>
          <a:lstStyle/>
          <a:p>
            <a:r>
              <a:rPr lang="zh-CN" altLang="en-US" dirty="0"/>
              <a:t>基本思想：利用离散点值表示图形的面积，通过面积比例来求解</a:t>
            </a:r>
            <a:r>
              <a:rPr lang="en-US" altLang="zh-CN" dirty="0"/>
              <a:t>π</a:t>
            </a:r>
            <a:r>
              <a:rPr lang="zh-CN" altLang="en-US" dirty="0"/>
              <a:t>值</a:t>
            </a:r>
            <a:endParaRPr lang="en-US" altLang="zh-CN" dirty="0"/>
          </a:p>
          <a:p>
            <a:endParaRPr lang="en-US" altLang="zh-CN" dirty="0"/>
          </a:p>
          <a:p>
            <a:r>
              <a:rPr lang="zh-CN" altLang="en-US" dirty="0"/>
              <a:t>基本步骤</a:t>
            </a:r>
          </a:p>
          <a:p>
            <a:pPr lvl="1"/>
            <a:r>
              <a:rPr lang="zh-CN" altLang="en-US" dirty="0"/>
              <a:t>随机向单位正方形和圆结构，抛洒大量“飞镖”点</a:t>
            </a:r>
          </a:p>
          <a:p>
            <a:pPr lvl="1"/>
            <a:r>
              <a:rPr lang="zh-CN" altLang="en-US" dirty="0"/>
              <a:t>计算每个点到圆心的距离，判断该点在圆内或圆外</a:t>
            </a:r>
          </a:p>
          <a:p>
            <a:pPr lvl="1"/>
            <a:r>
              <a:rPr lang="zh-CN" altLang="en-US" dirty="0"/>
              <a:t>用圆内的点数除以总点数就是</a:t>
            </a:r>
            <a:r>
              <a:rPr lang="en-US" altLang="zh-CN" b="1" dirty="0"/>
              <a:t>π/4</a:t>
            </a:r>
            <a:r>
              <a:rPr lang="zh-CN" altLang="en-US" b="1" dirty="0"/>
              <a:t>值</a:t>
            </a:r>
          </a:p>
          <a:p>
            <a:endParaRPr lang="en-US" altLang="zh-CN" dirty="0"/>
          </a:p>
          <a:p>
            <a:r>
              <a:rPr lang="zh-CN" altLang="en-US" dirty="0"/>
              <a:t>随机点数量越大，越充分覆盖整个图形，计算得到的</a:t>
            </a:r>
            <a:r>
              <a:rPr lang="en-US" altLang="zh-CN" dirty="0"/>
              <a:t>π</a:t>
            </a:r>
            <a:r>
              <a:rPr lang="zh-CN" altLang="en-US" dirty="0"/>
              <a:t>值越精确</a:t>
            </a:r>
            <a:endParaRPr lang="en-US" altLang="zh-CN" dirty="0"/>
          </a:p>
          <a:p>
            <a:pPr lvl="1"/>
            <a:r>
              <a:rPr lang="zh-CN" altLang="en-US" dirty="0"/>
              <a:t>前提条件：真正的随机数</a:t>
            </a:r>
          </a:p>
        </p:txBody>
      </p:sp>
      <p:pic>
        <p:nvPicPr>
          <p:cNvPr id="4" name="图片 3">
            <a:extLst>
              <a:ext uri="{FF2B5EF4-FFF2-40B4-BE49-F238E27FC236}">
                <a16:creationId xmlns:a16="http://schemas.microsoft.com/office/drawing/2014/main" id="{A9971DCF-36BA-4380-ADC5-0DC1967934E6}"/>
              </a:ext>
            </a:extLst>
          </p:cNvPr>
          <p:cNvPicPr>
            <a:picLocks noChangeAspect="1"/>
          </p:cNvPicPr>
          <p:nvPr/>
        </p:nvPicPr>
        <p:blipFill>
          <a:blip r:embed="rId2"/>
          <a:stretch>
            <a:fillRect/>
          </a:stretch>
        </p:blipFill>
        <p:spPr>
          <a:xfrm>
            <a:off x="6529287" y="146983"/>
            <a:ext cx="2193294" cy="1967567"/>
          </a:xfrm>
          <a:prstGeom prst="rect">
            <a:avLst/>
          </a:prstGeom>
        </p:spPr>
      </p:pic>
      <p:pic>
        <p:nvPicPr>
          <p:cNvPr id="5" name="图片 4">
            <a:extLst>
              <a:ext uri="{FF2B5EF4-FFF2-40B4-BE49-F238E27FC236}">
                <a16:creationId xmlns:a16="http://schemas.microsoft.com/office/drawing/2014/main" id="{708D6A4F-6239-47F4-BE95-973988B7EDBD}"/>
              </a:ext>
            </a:extLst>
          </p:cNvPr>
          <p:cNvPicPr>
            <a:picLocks noChangeAspect="1"/>
          </p:cNvPicPr>
          <p:nvPr/>
        </p:nvPicPr>
        <p:blipFill>
          <a:blip r:embed="rId3"/>
          <a:stretch>
            <a:fillRect/>
          </a:stretch>
        </p:blipFill>
        <p:spPr>
          <a:xfrm>
            <a:off x="6529286" y="2323064"/>
            <a:ext cx="2193293" cy="2185108"/>
          </a:xfrm>
          <a:prstGeom prst="rect">
            <a:avLst/>
          </a:prstGeom>
        </p:spPr>
      </p:pic>
    </p:spTree>
    <p:extLst>
      <p:ext uri="{BB962C8B-B14F-4D97-AF65-F5344CB8AC3E}">
        <p14:creationId xmlns:p14="http://schemas.microsoft.com/office/powerpoint/2010/main" val="979780636"/>
      </p:ext>
    </p:extLst>
  </p:cSld>
  <p:clrMapOvr>
    <a:masterClrMapping/>
  </p:clrMapOvr>
  <p:transition spd="slow">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4C436-0390-46B5-B86C-F930D24D982E}"/>
              </a:ext>
            </a:extLst>
          </p:cNvPr>
          <p:cNvSpPr>
            <a:spLocks noGrp="1"/>
          </p:cNvSpPr>
          <p:nvPr>
            <p:ph type="title"/>
          </p:nvPr>
        </p:nvSpPr>
        <p:spPr/>
        <p:txBody>
          <a:bodyPr/>
          <a:lstStyle/>
          <a:p>
            <a:r>
              <a:rPr lang="zh-CN" altLang="en-US" dirty="0"/>
              <a:t>如何得到随机点？</a:t>
            </a:r>
          </a:p>
        </p:txBody>
      </p:sp>
      <p:sp>
        <p:nvSpPr>
          <p:cNvPr id="3" name="内容占位符 2">
            <a:extLst>
              <a:ext uri="{FF2B5EF4-FFF2-40B4-BE49-F238E27FC236}">
                <a16:creationId xmlns:a16="http://schemas.microsoft.com/office/drawing/2014/main" id="{B338D88D-3272-47E3-A6D1-C4B4DB96C1C6}"/>
              </a:ext>
            </a:extLst>
          </p:cNvPr>
          <p:cNvSpPr>
            <a:spLocks noGrp="1"/>
          </p:cNvSpPr>
          <p:nvPr>
            <p:ph idx="1"/>
          </p:nvPr>
        </p:nvSpPr>
        <p:spPr>
          <a:xfrm>
            <a:off x="457200" y="819150"/>
            <a:ext cx="8062623" cy="3937000"/>
          </a:xfrm>
        </p:spPr>
        <p:txBody>
          <a:bodyPr/>
          <a:lstStyle/>
          <a:p>
            <a:r>
              <a:rPr lang="en-US" altLang="zh-CN" dirty="0"/>
              <a:t>Python</a:t>
            </a:r>
            <a:r>
              <a:rPr lang="zh-CN" altLang="en-US" dirty="0"/>
              <a:t>的</a:t>
            </a:r>
            <a:r>
              <a:rPr lang="en-US" altLang="zh-CN" dirty="0"/>
              <a:t>random</a:t>
            </a:r>
            <a:r>
              <a:rPr lang="zh-CN" altLang="en-US" dirty="0"/>
              <a:t>库</a:t>
            </a:r>
            <a:endParaRPr lang="en-US" altLang="zh-CN" dirty="0"/>
          </a:p>
          <a:p>
            <a:pPr lvl="1"/>
            <a:r>
              <a:rPr lang="zh-CN" altLang="en-US" dirty="0"/>
              <a:t>提供了不同类型的随机数函数，所有函数都是基于最基本的</a:t>
            </a:r>
            <a:r>
              <a:rPr lang="en-US" altLang="zh-CN" dirty="0" err="1"/>
              <a:t>random.random</a:t>
            </a:r>
            <a:r>
              <a:rPr lang="en-US" altLang="zh-CN" dirty="0"/>
              <a:t>()</a:t>
            </a:r>
            <a:r>
              <a:rPr lang="zh-CN" altLang="en-US" dirty="0"/>
              <a:t>函数扩展而来</a:t>
            </a:r>
          </a:p>
          <a:p>
            <a:pPr lvl="1"/>
            <a:endParaRPr lang="en-US" altLang="zh-CN" dirty="0"/>
          </a:p>
          <a:p>
            <a:endParaRPr lang="zh-CN" altLang="en-US" dirty="0"/>
          </a:p>
        </p:txBody>
      </p:sp>
      <p:pic>
        <p:nvPicPr>
          <p:cNvPr id="5" name="图片 4">
            <a:extLst>
              <a:ext uri="{FF2B5EF4-FFF2-40B4-BE49-F238E27FC236}">
                <a16:creationId xmlns:a16="http://schemas.microsoft.com/office/drawing/2014/main" id="{97EBEC50-DB2D-4B9F-8F0D-0E0376318A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000" y="1832498"/>
            <a:ext cx="5597357" cy="2622130"/>
          </a:xfrm>
          <a:prstGeom prst="rect">
            <a:avLst/>
          </a:prstGeom>
        </p:spPr>
      </p:pic>
      <p:pic>
        <p:nvPicPr>
          <p:cNvPr id="9" name="图片 8">
            <a:extLst>
              <a:ext uri="{FF2B5EF4-FFF2-40B4-BE49-F238E27FC236}">
                <a16:creationId xmlns:a16="http://schemas.microsoft.com/office/drawing/2014/main" id="{2C453C81-3708-4959-81E2-D046B388F3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660" y="1832498"/>
            <a:ext cx="2714645" cy="2090753"/>
          </a:xfrm>
          <a:prstGeom prst="rect">
            <a:avLst/>
          </a:prstGeom>
        </p:spPr>
      </p:pic>
    </p:spTree>
    <p:extLst>
      <p:ext uri="{BB962C8B-B14F-4D97-AF65-F5344CB8AC3E}">
        <p14:creationId xmlns:p14="http://schemas.microsoft.com/office/powerpoint/2010/main" val="1166768275"/>
      </p:ext>
    </p:extLst>
  </p:cSld>
  <p:clrMapOvr>
    <a:masterClrMapping/>
  </p:clrMapOvr>
  <p:transition spd="slow">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FC47E-3973-4D0F-A308-00E8CD86FEF7}"/>
              </a:ext>
            </a:extLst>
          </p:cNvPr>
          <p:cNvSpPr>
            <a:spLocks noGrp="1"/>
          </p:cNvSpPr>
          <p:nvPr>
            <p:ph type="title"/>
          </p:nvPr>
        </p:nvSpPr>
        <p:spPr/>
        <p:txBody>
          <a:bodyPr/>
          <a:lstStyle/>
          <a:p>
            <a:r>
              <a:rPr lang="zh-CN" altLang="en-US" dirty="0"/>
              <a:t>求圆周率</a:t>
            </a:r>
          </a:p>
        </p:txBody>
      </p:sp>
      <p:pic>
        <p:nvPicPr>
          <p:cNvPr id="4" name="图片 3">
            <a:extLst>
              <a:ext uri="{FF2B5EF4-FFF2-40B4-BE49-F238E27FC236}">
                <a16:creationId xmlns:a16="http://schemas.microsoft.com/office/drawing/2014/main" id="{135B3D0F-26C2-45CD-9151-88730F401BA6}"/>
              </a:ext>
            </a:extLst>
          </p:cNvPr>
          <p:cNvPicPr>
            <a:picLocks noChangeAspect="1"/>
          </p:cNvPicPr>
          <p:nvPr/>
        </p:nvPicPr>
        <p:blipFill>
          <a:blip r:embed="rId2"/>
          <a:stretch>
            <a:fillRect/>
          </a:stretch>
        </p:blipFill>
        <p:spPr>
          <a:xfrm>
            <a:off x="5466108" y="0"/>
            <a:ext cx="1529360" cy="1523653"/>
          </a:xfrm>
          <a:prstGeom prst="rect">
            <a:avLst/>
          </a:prstGeom>
        </p:spPr>
      </p:pic>
      <p:pic>
        <p:nvPicPr>
          <p:cNvPr id="11" name="内容占位符 10">
            <a:extLst>
              <a:ext uri="{FF2B5EF4-FFF2-40B4-BE49-F238E27FC236}">
                <a16:creationId xmlns:a16="http://schemas.microsoft.com/office/drawing/2014/main" id="{C821D3CA-0CEB-414F-8154-68F95B2164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8784" y="1591311"/>
            <a:ext cx="5041900" cy="2954594"/>
          </a:xfrm>
        </p:spPr>
      </p:pic>
      <p:pic>
        <p:nvPicPr>
          <p:cNvPr id="8" name="内容占位符 5">
            <a:extLst>
              <a:ext uri="{FF2B5EF4-FFF2-40B4-BE49-F238E27FC236}">
                <a16:creationId xmlns:a16="http://schemas.microsoft.com/office/drawing/2014/main" id="{308CC217-5421-420B-8523-1C4ACF4235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6108" y="1591311"/>
            <a:ext cx="3609041" cy="3415965"/>
          </a:xfrm>
          <a:prstGeom prst="rect">
            <a:avLst/>
          </a:prstGeom>
        </p:spPr>
      </p:pic>
      <p:sp>
        <p:nvSpPr>
          <p:cNvPr id="12" name="文本框 11">
            <a:extLst>
              <a:ext uri="{FF2B5EF4-FFF2-40B4-BE49-F238E27FC236}">
                <a16:creationId xmlns:a16="http://schemas.microsoft.com/office/drawing/2014/main" id="{E90CF596-57E0-4C33-8010-5AFF9889152A}"/>
              </a:ext>
            </a:extLst>
          </p:cNvPr>
          <p:cNvSpPr txBox="1"/>
          <p:nvPr/>
        </p:nvSpPr>
        <p:spPr>
          <a:xfrm>
            <a:off x="592373" y="4514097"/>
            <a:ext cx="4035287" cy="369332"/>
          </a:xfrm>
          <a:prstGeom prst="rect">
            <a:avLst/>
          </a:prstGeom>
          <a:noFill/>
        </p:spPr>
        <p:txBody>
          <a:bodyPr wrap="square" rtlCol="0">
            <a:spAutoFit/>
          </a:bodyPr>
          <a:lstStyle/>
          <a:p>
            <a:pPr algn="ctr"/>
            <a:r>
              <a:rPr lang="zh-CN" altLang="en-US" b="1" dirty="0"/>
              <a:t>精度的变化</a:t>
            </a:r>
          </a:p>
        </p:txBody>
      </p:sp>
    </p:spTree>
    <p:extLst>
      <p:ext uri="{BB962C8B-B14F-4D97-AF65-F5344CB8AC3E}">
        <p14:creationId xmlns:p14="http://schemas.microsoft.com/office/powerpoint/2010/main" val="403083349"/>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24E31-1586-4EBB-A563-705F40313736}"/>
              </a:ext>
            </a:extLst>
          </p:cNvPr>
          <p:cNvSpPr>
            <a:spLocks noGrp="1"/>
          </p:cNvSpPr>
          <p:nvPr>
            <p:ph type="title"/>
          </p:nvPr>
        </p:nvSpPr>
        <p:spPr/>
        <p:txBody>
          <a:bodyPr/>
          <a:lstStyle/>
          <a:p>
            <a:r>
              <a:rPr lang="zh-CN" altLang="en-US" dirty="0"/>
              <a:t>程序基本结构</a:t>
            </a:r>
          </a:p>
        </p:txBody>
      </p:sp>
      <p:sp>
        <p:nvSpPr>
          <p:cNvPr id="3" name="内容占位符 2">
            <a:extLst>
              <a:ext uri="{FF2B5EF4-FFF2-40B4-BE49-F238E27FC236}">
                <a16:creationId xmlns:a16="http://schemas.microsoft.com/office/drawing/2014/main" id="{BFDA9D25-62A8-4735-96F2-4D8A3279C1A3}"/>
              </a:ext>
            </a:extLst>
          </p:cNvPr>
          <p:cNvSpPr>
            <a:spLocks noGrp="1"/>
          </p:cNvSpPr>
          <p:nvPr>
            <p:ph idx="1"/>
          </p:nvPr>
        </p:nvSpPr>
        <p:spPr>
          <a:xfrm>
            <a:off x="457200" y="819150"/>
            <a:ext cx="5367130" cy="3937000"/>
          </a:xfrm>
        </p:spPr>
        <p:txBody>
          <a:bodyPr/>
          <a:lstStyle/>
          <a:p>
            <a:r>
              <a:rPr lang="zh-CN" altLang="en-US" dirty="0"/>
              <a:t>顺序结构是程序的基础，但功能极为有限</a:t>
            </a:r>
          </a:p>
          <a:p>
            <a:r>
              <a:rPr lang="zh-CN" altLang="en-US" dirty="0"/>
              <a:t>三种基本结构组成</a:t>
            </a:r>
          </a:p>
          <a:p>
            <a:pPr lvl="1"/>
            <a:r>
              <a:rPr lang="zh-CN" altLang="en-US" b="1" dirty="0"/>
              <a:t>顺序结构</a:t>
            </a:r>
          </a:p>
          <a:p>
            <a:pPr lvl="1"/>
            <a:r>
              <a:rPr lang="zh-CN" altLang="en-US" b="1" dirty="0"/>
              <a:t>分支结构</a:t>
            </a:r>
          </a:p>
          <a:p>
            <a:pPr lvl="1"/>
            <a:r>
              <a:rPr lang="zh-CN" altLang="en-US" b="1" dirty="0"/>
              <a:t>循环结构</a:t>
            </a:r>
          </a:p>
          <a:p>
            <a:r>
              <a:rPr lang="zh-CN" altLang="en-US" dirty="0"/>
              <a:t>任何程序都由这三种基本结构组合而成</a:t>
            </a:r>
            <a:endParaRPr lang="en-US" altLang="zh-CN" dirty="0"/>
          </a:p>
          <a:p>
            <a:pPr marL="0" indent="0">
              <a:buNone/>
            </a:pPr>
            <a:endParaRPr lang="zh-CN" altLang="en-US" dirty="0"/>
          </a:p>
          <a:p>
            <a:endParaRPr lang="zh-CN" altLang="en-US" dirty="0"/>
          </a:p>
        </p:txBody>
      </p:sp>
    </p:spTree>
    <p:extLst>
      <p:ext uri="{BB962C8B-B14F-4D97-AF65-F5344CB8AC3E}">
        <p14:creationId xmlns:p14="http://schemas.microsoft.com/office/powerpoint/2010/main" val="4131851089"/>
      </p:ext>
    </p:extLst>
  </p:cSld>
  <p:clrMapOvr>
    <a:masterClrMapping/>
  </p:clrMapOvr>
  <p:transition spd="slow">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6364D41-A50D-49AE-B0E7-1C9E44CC72C5}"/>
              </a:ext>
            </a:extLst>
          </p:cNvPr>
          <p:cNvSpPr>
            <a:spLocks noGrp="1"/>
          </p:cNvSpPr>
          <p:nvPr>
            <p:ph type="ctrTitle"/>
          </p:nvPr>
        </p:nvSpPr>
        <p:spPr/>
        <p:txBody>
          <a:bodyPr/>
          <a:lstStyle/>
          <a:p>
            <a:r>
              <a:rPr lang="zh-CN" altLang="en-US" dirty="0"/>
              <a:t>谢谢！</a:t>
            </a:r>
          </a:p>
        </p:txBody>
      </p:sp>
      <p:sp>
        <p:nvSpPr>
          <p:cNvPr id="5" name="副标题 4">
            <a:extLst>
              <a:ext uri="{FF2B5EF4-FFF2-40B4-BE49-F238E27FC236}">
                <a16:creationId xmlns:a16="http://schemas.microsoft.com/office/drawing/2014/main" id="{0503FFC9-2DF3-4892-84DB-A2609D4193ED}"/>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23775804"/>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CB20D-1260-4682-B453-2176AADD1EE0}"/>
              </a:ext>
            </a:extLst>
          </p:cNvPr>
          <p:cNvSpPr>
            <a:spLocks noGrp="1"/>
          </p:cNvSpPr>
          <p:nvPr>
            <p:ph type="title"/>
          </p:nvPr>
        </p:nvSpPr>
        <p:spPr/>
        <p:txBody>
          <a:bodyPr/>
          <a:lstStyle/>
          <a:p>
            <a:r>
              <a:rPr lang="zh-CN" altLang="en-US" dirty="0"/>
              <a:t>程序的基本结构</a:t>
            </a:r>
          </a:p>
        </p:txBody>
      </p:sp>
      <p:sp>
        <p:nvSpPr>
          <p:cNvPr id="3" name="内容占位符 2">
            <a:extLst>
              <a:ext uri="{FF2B5EF4-FFF2-40B4-BE49-F238E27FC236}">
                <a16:creationId xmlns:a16="http://schemas.microsoft.com/office/drawing/2014/main" id="{A7E5CD38-39E7-4AE6-B057-E5D73BA14F45}"/>
              </a:ext>
            </a:extLst>
          </p:cNvPr>
          <p:cNvSpPr>
            <a:spLocks noGrp="1"/>
          </p:cNvSpPr>
          <p:nvPr>
            <p:ph idx="1"/>
          </p:nvPr>
        </p:nvSpPr>
        <p:spPr>
          <a:xfrm>
            <a:off x="457201" y="819150"/>
            <a:ext cx="5478448" cy="3937000"/>
          </a:xfrm>
        </p:spPr>
        <p:txBody>
          <a:bodyPr>
            <a:normAutofit/>
          </a:bodyPr>
          <a:lstStyle/>
          <a:p>
            <a:r>
              <a:rPr lang="zh-CN" altLang="en-US" sz="1800" dirty="0"/>
              <a:t>顺序结构：程序按照线性顺序依次执行</a:t>
            </a:r>
            <a:endParaRPr lang="en-US" altLang="zh-CN" sz="1800" dirty="0"/>
          </a:p>
          <a:p>
            <a:pPr lvl="1"/>
            <a:r>
              <a:rPr lang="zh-CN" altLang="en-US" sz="1600" dirty="0"/>
              <a:t>语句块</a:t>
            </a:r>
            <a:r>
              <a:rPr lang="en-US" altLang="zh-CN" sz="1600" dirty="0"/>
              <a:t>1</a:t>
            </a:r>
            <a:r>
              <a:rPr lang="zh-CN" altLang="en-US" sz="1600" dirty="0"/>
              <a:t>和语句块</a:t>
            </a:r>
            <a:r>
              <a:rPr lang="en-US" altLang="zh-CN" sz="1600" dirty="0"/>
              <a:t>2</a:t>
            </a:r>
            <a:r>
              <a:rPr lang="zh-CN" altLang="en-US" sz="1600" dirty="0"/>
              <a:t>表示一个或一组顺序执行的语句</a:t>
            </a:r>
            <a:endParaRPr lang="en-US" altLang="zh-CN" sz="1600" dirty="0"/>
          </a:p>
          <a:p>
            <a:endParaRPr lang="en-US" altLang="zh-CN" sz="1800" dirty="0"/>
          </a:p>
          <a:p>
            <a:r>
              <a:rPr lang="zh-CN" altLang="en-US" sz="1800" dirty="0"/>
              <a:t>分支结构：程序根据条件判断结果而选择不同向前执行路径</a:t>
            </a:r>
            <a:endParaRPr lang="en-US" altLang="zh-CN" sz="1800" dirty="0"/>
          </a:p>
          <a:p>
            <a:pPr lvl="1"/>
            <a:r>
              <a:rPr lang="zh-CN" altLang="en-US" sz="1600" dirty="0"/>
              <a:t>包括单分支结构和二分支结构</a:t>
            </a:r>
            <a:endParaRPr lang="en-US" altLang="zh-CN" sz="1600" dirty="0"/>
          </a:p>
          <a:p>
            <a:pPr lvl="1"/>
            <a:r>
              <a:rPr lang="zh-CN" altLang="en-US" sz="1600" dirty="0"/>
              <a:t>由二分支结构会组合形成多分支结构</a:t>
            </a:r>
            <a:endParaRPr lang="en-US" altLang="zh-CN" sz="1600" dirty="0"/>
          </a:p>
          <a:p>
            <a:pPr lvl="1"/>
            <a:endParaRPr lang="en-US" altLang="zh-CN" sz="1600" dirty="0"/>
          </a:p>
          <a:p>
            <a:r>
              <a:rPr lang="zh-CN" altLang="en-US" sz="1800" dirty="0"/>
              <a:t>循环结构：根据条件判断结果向后反复执行</a:t>
            </a:r>
            <a:endParaRPr lang="en-US" altLang="zh-CN" sz="1800" dirty="0"/>
          </a:p>
          <a:p>
            <a:pPr lvl="1"/>
            <a:r>
              <a:rPr lang="zh-CN" altLang="en-US" sz="1600" dirty="0"/>
              <a:t>包括条件循环和遍历循环结构</a:t>
            </a:r>
            <a:endParaRPr lang="en-US" altLang="zh-CN" sz="1600" dirty="0"/>
          </a:p>
          <a:p>
            <a:pPr lvl="1"/>
            <a:endParaRPr lang="zh-CN" altLang="en-US" sz="1600" dirty="0"/>
          </a:p>
          <a:p>
            <a:endParaRPr lang="zh-CN" altLang="en-US" sz="1800" dirty="0"/>
          </a:p>
        </p:txBody>
      </p:sp>
      <p:pic>
        <p:nvPicPr>
          <p:cNvPr id="4" name="图片 3">
            <a:extLst>
              <a:ext uri="{FF2B5EF4-FFF2-40B4-BE49-F238E27FC236}">
                <a16:creationId xmlns:a16="http://schemas.microsoft.com/office/drawing/2014/main" id="{381BA200-8DA6-4666-97C5-3AD48C12CA2A}"/>
              </a:ext>
            </a:extLst>
          </p:cNvPr>
          <p:cNvPicPr>
            <a:picLocks noChangeAspect="1"/>
          </p:cNvPicPr>
          <p:nvPr/>
        </p:nvPicPr>
        <p:blipFill>
          <a:blip r:embed="rId2"/>
          <a:stretch>
            <a:fillRect/>
          </a:stretch>
        </p:blipFill>
        <p:spPr>
          <a:xfrm>
            <a:off x="6631968" y="164108"/>
            <a:ext cx="847859" cy="1385828"/>
          </a:xfrm>
          <a:prstGeom prst="rect">
            <a:avLst/>
          </a:prstGeom>
        </p:spPr>
      </p:pic>
      <p:pic>
        <p:nvPicPr>
          <p:cNvPr id="6" name="图片 5">
            <a:extLst>
              <a:ext uri="{FF2B5EF4-FFF2-40B4-BE49-F238E27FC236}">
                <a16:creationId xmlns:a16="http://schemas.microsoft.com/office/drawing/2014/main" id="{D8059744-9305-45DA-9BF5-DF36F49E0ADC}"/>
              </a:ext>
            </a:extLst>
          </p:cNvPr>
          <p:cNvPicPr>
            <a:picLocks noChangeAspect="1"/>
          </p:cNvPicPr>
          <p:nvPr/>
        </p:nvPicPr>
        <p:blipFill>
          <a:blip r:embed="rId3"/>
          <a:stretch>
            <a:fillRect/>
          </a:stretch>
        </p:blipFill>
        <p:spPr>
          <a:xfrm>
            <a:off x="6188254" y="1752675"/>
            <a:ext cx="2776842" cy="1604559"/>
          </a:xfrm>
          <a:prstGeom prst="rect">
            <a:avLst/>
          </a:prstGeom>
        </p:spPr>
      </p:pic>
      <p:pic>
        <p:nvPicPr>
          <p:cNvPr id="7" name="图片 6">
            <a:extLst>
              <a:ext uri="{FF2B5EF4-FFF2-40B4-BE49-F238E27FC236}">
                <a16:creationId xmlns:a16="http://schemas.microsoft.com/office/drawing/2014/main" id="{71C529F1-E6D9-497A-AD1C-5BD768BB156A}"/>
              </a:ext>
            </a:extLst>
          </p:cNvPr>
          <p:cNvPicPr>
            <a:picLocks noChangeAspect="1"/>
          </p:cNvPicPr>
          <p:nvPr/>
        </p:nvPicPr>
        <p:blipFill>
          <a:blip r:embed="rId4"/>
          <a:stretch>
            <a:fillRect/>
          </a:stretch>
        </p:blipFill>
        <p:spPr>
          <a:xfrm>
            <a:off x="6195335" y="3506486"/>
            <a:ext cx="2769761" cy="1401683"/>
          </a:xfrm>
          <a:prstGeom prst="rect">
            <a:avLst/>
          </a:prstGeom>
        </p:spPr>
      </p:pic>
    </p:spTree>
    <p:extLst>
      <p:ext uri="{BB962C8B-B14F-4D97-AF65-F5344CB8AC3E}">
        <p14:creationId xmlns:p14="http://schemas.microsoft.com/office/powerpoint/2010/main" val="971934254"/>
      </p:ext>
    </p:extLst>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13C0B-00B8-4354-9603-D08D6422F1F0}"/>
              </a:ext>
            </a:extLst>
          </p:cNvPr>
          <p:cNvSpPr>
            <a:spLocks noGrp="1"/>
          </p:cNvSpPr>
          <p:nvPr>
            <p:ph type="title"/>
          </p:nvPr>
        </p:nvSpPr>
        <p:spPr/>
        <p:txBody>
          <a:bodyPr/>
          <a:lstStyle/>
          <a:p>
            <a:r>
              <a:rPr lang="zh-CN" altLang="en-US" dirty="0"/>
              <a:t>分支结构</a:t>
            </a:r>
          </a:p>
        </p:txBody>
      </p:sp>
      <p:sp>
        <p:nvSpPr>
          <p:cNvPr id="3" name="内容占位符 2">
            <a:extLst>
              <a:ext uri="{FF2B5EF4-FFF2-40B4-BE49-F238E27FC236}">
                <a16:creationId xmlns:a16="http://schemas.microsoft.com/office/drawing/2014/main" id="{4986978B-53DF-40AD-945B-403A4A149872}"/>
              </a:ext>
            </a:extLst>
          </p:cNvPr>
          <p:cNvSpPr>
            <a:spLocks noGrp="1"/>
          </p:cNvSpPr>
          <p:nvPr>
            <p:ph idx="1"/>
          </p:nvPr>
        </p:nvSpPr>
        <p:spPr/>
        <p:txBody>
          <a:bodyPr/>
          <a:lstStyle/>
          <a:p>
            <a:r>
              <a:rPr lang="zh-CN" altLang="en-US" dirty="0"/>
              <a:t>分支结构是程序根据条件判断结果而选择不同向前执行路径的一种运行方式，包括单分支结构和二分支结构。由二分支结构会组合形成多分支结构</a:t>
            </a:r>
          </a:p>
        </p:txBody>
      </p:sp>
      <p:pic>
        <p:nvPicPr>
          <p:cNvPr id="5" name="图片 4">
            <a:extLst>
              <a:ext uri="{FF2B5EF4-FFF2-40B4-BE49-F238E27FC236}">
                <a16:creationId xmlns:a16="http://schemas.microsoft.com/office/drawing/2014/main" id="{4EE25E0A-045C-40AF-8C74-F7DB77ABB6AB}"/>
              </a:ext>
            </a:extLst>
          </p:cNvPr>
          <p:cNvPicPr>
            <a:picLocks noChangeAspect="1"/>
          </p:cNvPicPr>
          <p:nvPr/>
        </p:nvPicPr>
        <p:blipFill>
          <a:blip r:embed="rId2"/>
          <a:stretch>
            <a:fillRect/>
          </a:stretch>
        </p:blipFill>
        <p:spPr>
          <a:xfrm>
            <a:off x="2423450" y="1914461"/>
            <a:ext cx="4060458" cy="2346278"/>
          </a:xfrm>
          <a:prstGeom prst="rect">
            <a:avLst/>
          </a:prstGeom>
        </p:spPr>
      </p:pic>
    </p:spTree>
    <p:extLst>
      <p:ext uri="{BB962C8B-B14F-4D97-AF65-F5344CB8AC3E}">
        <p14:creationId xmlns:p14="http://schemas.microsoft.com/office/powerpoint/2010/main" val="3062597454"/>
      </p:ext>
    </p:extLst>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A08EE-CEA0-4450-B75B-6841F77BFE13}"/>
              </a:ext>
            </a:extLst>
          </p:cNvPr>
          <p:cNvSpPr>
            <a:spLocks noGrp="1"/>
          </p:cNvSpPr>
          <p:nvPr>
            <p:ph type="title"/>
          </p:nvPr>
        </p:nvSpPr>
        <p:spPr/>
        <p:txBody>
          <a:bodyPr/>
          <a:lstStyle/>
          <a:p>
            <a:r>
              <a:rPr lang="zh-CN" altLang="en-US" dirty="0"/>
              <a:t>顺序结构示例：圆的面积与周长计算</a:t>
            </a:r>
          </a:p>
        </p:txBody>
      </p:sp>
      <p:sp>
        <p:nvSpPr>
          <p:cNvPr id="3" name="内容占位符 2">
            <a:extLst>
              <a:ext uri="{FF2B5EF4-FFF2-40B4-BE49-F238E27FC236}">
                <a16:creationId xmlns:a16="http://schemas.microsoft.com/office/drawing/2014/main" id="{D8266897-9265-41E5-98EF-47AAA2EE8F97}"/>
              </a:ext>
            </a:extLst>
          </p:cNvPr>
          <p:cNvSpPr>
            <a:spLocks noGrp="1"/>
          </p:cNvSpPr>
          <p:nvPr>
            <p:ph idx="1"/>
          </p:nvPr>
        </p:nvSpPr>
        <p:spPr/>
        <p:txBody>
          <a:bodyPr/>
          <a:lstStyle/>
          <a:p>
            <a:r>
              <a:rPr lang="zh-CN" altLang="en-US" dirty="0"/>
              <a:t>输入：圆半径</a:t>
            </a:r>
            <a:r>
              <a:rPr lang="en-US" altLang="zh-CN" dirty="0"/>
              <a:t>R</a:t>
            </a:r>
          </a:p>
          <a:p>
            <a:r>
              <a:rPr lang="zh-CN" altLang="en-US" dirty="0"/>
              <a:t>处理：</a:t>
            </a:r>
            <a:endParaRPr lang="en-US" altLang="zh-CN" dirty="0"/>
          </a:p>
          <a:p>
            <a:pPr lvl="1"/>
            <a:r>
              <a:rPr lang="zh-CN" altLang="en-US" dirty="0"/>
              <a:t>圆面积：</a:t>
            </a:r>
            <a:r>
              <a:rPr lang="en-US" altLang="zh-CN" dirty="0"/>
              <a:t>S=</a:t>
            </a:r>
            <a:r>
              <a:rPr lang="el-GR" altLang="zh-CN" dirty="0"/>
              <a:t>π*</a:t>
            </a:r>
            <a:r>
              <a:rPr lang="en-US" altLang="zh-CN" dirty="0"/>
              <a:t>R*R</a:t>
            </a:r>
          </a:p>
          <a:p>
            <a:pPr lvl="1"/>
            <a:r>
              <a:rPr lang="zh-CN" altLang="en-US" dirty="0"/>
              <a:t>圆周长：</a:t>
            </a:r>
            <a:r>
              <a:rPr lang="en-US" altLang="zh-CN" dirty="0"/>
              <a:t>L=2*</a:t>
            </a:r>
            <a:r>
              <a:rPr lang="el-GR" altLang="zh-CN" dirty="0"/>
              <a:t>π*</a:t>
            </a:r>
            <a:r>
              <a:rPr lang="en-US" altLang="zh-CN" dirty="0"/>
              <a:t>R</a:t>
            </a:r>
          </a:p>
          <a:p>
            <a:r>
              <a:rPr lang="zh-CN" altLang="en-US" dirty="0"/>
              <a:t>输出：圆面积</a:t>
            </a:r>
            <a:r>
              <a:rPr lang="en-US" altLang="zh-CN" dirty="0"/>
              <a:t>S</a:t>
            </a:r>
            <a:r>
              <a:rPr lang="zh-CN" altLang="en-US" dirty="0"/>
              <a:t>、周长</a:t>
            </a:r>
            <a:r>
              <a:rPr lang="en-US" altLang="zh-CN" dirty="0"/>
              <a:t>L</a:t>
            </a:r>
            <a:endParaRPr lang="zh-CN" altLang="en-US" dirty="0"/>
          </a:p>
        </p:txBody>
      </p:sp>
      <p:pic>
        <p:nvPicPr>
          <p:cNvPr id="4" name="图片 3">
            <a:extLst>
              <a:ext uri="{FF2B5EF4-FFF2-40B4-BE49-F238E27FC236}">
                <a16:creationId xmlns:a16="http://schemas.microsoft.com/office/drawing/2014/main" id="{7E7C2E8F-7F43-47DD-A2CB-8E4EB0B81190}"/>
              </a:ext>
            </a:extLst>
          </p:cNvPr>
          <p:cNvPicPr>
            <a:picLocks noChangeAspect="1"/>
          </p:cNvPicPr>
          <p:nvPr/>
        </p:nvPicPr>
        <p:blipFill>
          <a:blip r:embed="rId2"/>
          <a:stretch>
            <a:fillRect/>
          </a:stretch>
        </p:blipFill>
        <p:spPr>
          <a:xfrm>
            <a:off x="3727970" y="813787"/>
            <a:ext cx="1126301" cy="3510563"/>
          </a:xfrm>
          <a:prstGeom prst="rect">
            <a:avLst/>
          </a:prstGeom>
        </p:spPr>
      </p:pic>
      <p:pic>
        <p:nvPicPr>
          <p:cNvPr id="6" name="图片 5">
            <a:extLst>
              <a:ext uri="{FF2B5EF4-FFF2-40B4-BE49-F238E27FC236}">
                <a16:creationId xmlns:a16="http://schemas.microsoft.com/office/drawing/2014/main" id="{2848DB12-EEB7-4AF1-BE49-A3A57C48D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9780" y="813787"/>
            <a:ext cx="3738590" cy="1671650"/>
          </a:xfrm>
          <a:prstGeom prst="rect">
            <a:avLst/>
          </a:prstGeom>
        </p:spPr>
      </p:pic>
    </p:spTree>
    <p:extLst>
      <p:ext uri="{BB962C8B-B14F-4D97-AF65-F5344CB8AC3E}">
        <p14:creationId xmlns:p14="http://schemas.microsoft.com/office/powerpoint/2010/main" val="2124741986"/>
      </p:ext>
    </p:extLst>
  </p:cSld>
  <p:clrMapOvr>
    <a:masterClrMapping/>
  </p:clrMapOvr>
  <p:transition spd="slow">
    <p:pull/>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111111111"/>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24808</TotalTime>
  <Words>1938</Words>
  <Application>Microsoft Office PowerPoint</Application>
  <PresentationFormat>全屏显示(16:9)</PresentationFormat>
  <Paragraphs>315</Paragraphs>
  <Slides>60</Slides>
  <Notes>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60</vt:i4>
      </vt:variant>
    </vt:vector>
  </HeadingPairs>
  <TitlesOfParts>
    <vt:vector size="74" baseType="lpstr">
      <vt:lpstr>Microsoft Yahei</vt:lpstr>
      <vt:lpstr>Monaco</vt:lpstr>
      <vt:lpstr>方正超粗黑简体</vt:lpstr>
      <vt:lpstr>方正兰亭细黑_GBK</vt:lpstr>
      <vt:lpstr>宋体</vt:lpstr>
      <vt:lpstr>Microsoft YaHei</vt:lpstr>
      <vt:lpstr>Microsoft YaHei</vt:lpstr>
      <vt:lpstr>Arial</vt:lpstr>
      <vt:lpstr>Calibri</vt:lpstr>
      <vt:lpstr>Cambria Math</vt:lpstr>
      <vt:lpstr>Times New Roman</vt:lpstr>
      <vt:lpstr>Wingdings</vt:lpstr>
      <vt:lpstr>清风素材 https://12sc.taobao.com/</vt:lpstr>
      <vt:lpstr>Equation</vt:lpstr>
      <vt:lpstr>PowerPoint 演示文稿</vt:lpstr>
      <vt:lpstr>上次课回顾：数字与字符串</vt:lpstr>
      <vt:lpstr>关于数的进制</vt:lpstr>
      <vt:lpstr>PowerPoint 演示文稿</vt:lpstr>
      <vt:lpstr>程序过程描述的基本方式：流程图</vt:lpstr>
      <vt:lpstr>程序基本结构</vt:lpstr>
      <vt:lpstr>程序的基本结构</vt:lpstr>
      <vt:lpstr>分支结构</vt:lpstr>
      <vt:lpstr>顺序结构示例：圆的面积与周长计算</vt:lpstr>
      <vt:lpstr>分支结构示例：实数绝对值计算</vt:lpstr>
      <vt:lpstr>循环结构示例：整数累加</vt:lpstr>
      <vt:lpstr>PowerPoint 演示文稿</vt:lpstr>
      <vt:lpstr>简单情况：单分支结构if语句</vt:lpstr>
      <vt:lpstr>if语句的条件判断</vt:lpstr>
      <vt:lpstr>举例：空气PM2.5预警</vt:lpstr>
      <vt:lpstr>PowerPoint 演示文稿</vt:lpstr>
      <vt:lpstr>二分支结构:if – else语句</vt:lpstr>
      <vt:lpstr>if – else语句紧凑结构表示</vt:lpstr>
      <vt:lpstr>多分支结构：if-elif-else语句</vt:lpstr>
      <vt:lpstr>多分支结构示例：PM2.5预警</vt:lpstr>
      <vt:lpstr>示例2：BMI计算</vt:lpstr>
      <vt:lpstr>PowerPoint 演示文稿</vt:lpstr>
      <vt:lpstr>示例：求一元二次方程的解</vt:lpstr>
      <vt:lpstr>示例：源代码</vt:lpstr>
      <vt:lpstr>程序异常处理</vt:lpstr>
      <vt:lpstr>异常处理</vt:lpstr>
      <vt:lpstr>异常处理的高级使用</vt:lpstr>
      <vt:lpstr>PowerPoint 演示文稿</vt:lpstr>
      <vt:lpstr>有限循环：for语句遍历循环</vt:lpstr>
      <vt:lpstr>无限循环while语句</vt:lpstr>
      <vt:lpstr>循环执行过程</vt:lpstr>
      <vt:lpstr>在PyCharm中执行Debug</vt:lpstr>
      <vt:lpstr>循环执行过程</vt:lpstr>
      <vt:lpstr>循环执行过程</vt:lpstr>
      <vt:lpstr>循环执行过程</vt:lpstr>
      <vt:lpstr>循环执行过程</vt:lpstr>
      <vt:lpstr>循环执行过程</vt:lpstr>
      <vt:lpstr>循环执行过程</vt:lpstr>
      <vt:lpstr>循环执行过程</vt:lpstr>
      <vt:lpstr>循环执行过程</vt:lpstr>
      <vt:lpstr>循环执行过程</vt:lpstr>
      <vt:lpstr>循环执行过程</vt:lpstr>
      <vt:lpstr>循环执行过程</vt:lpstr>
      <vt:lpstr>循环执行过程</vt:lpstr>
      <vt:lpstr>循环执行过程</vt:lpstr>
      <vt:lpstr>循环执行过程</vt:lpstr>
      <vt:lpstr>循环执行过程</vt:lpstr>
      <vt:lpstr>循环执行过程</vt:lpstr>
      <vt:lpstr>循环执行过程</vt:lpstr>
      <vt:lpstr>循环辅助保留字break</vt:lpstr>
      <vt:lpstr>循环辅助保留字continue</vt:lpstr>
      <vt:lpstr>斐波那契数列</vt:lpstr>
      <vt:lpstr>斐波那契数列</vt:lpstr>
      <vt:lpstr>斐波那契数列</vt:lpstr>
      <vt:lpstr>斐波那契数列</vt:lpstr>
      <vt:lpstr>举例：求圆周率</vt:lpstr>
      <vt:lpstr>蒙特卡罗法求圆周率</vt:lpstr>
      <vt:lpstr>如何得到随机点？</vt:lpstr>
      <vt:lpstr>求圆周率</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Administrator</dc:creator>
  <cp:keywords/>
  <dc:description/>
  <cp:lastModifiedBy>Batman</cp:lastModifiedBy>
  <cp:revision>420</cp:revision>
  <dcterms:created xsi:type="dcterms:W3CDTF">2015-01-23T04:02:45Z</dcterms:created>
  <dcterms:modified xsi:type="dcterms:W3CDTF">2021-03-07T03:10:29Z</dcterms:modified>
  <cp:category/>
  <cp:contentStatus>12sc.taobao.com</cp:contentStatus>
</cp:coreProperties>
</file>