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1" r:id="rId2"/>
    <p:sldId id="1201" r:id="rId3"/>
    <p:sldId id="295" r:id="rId4"/>
    <p:sldId id="1202" r:id="rId5"/>
    <p:sldId id="1203" r:id="rId6"/>
    <p:sldId id="1228" r:id="rId7"/>
    <p:sldId id="1229" r:id="rId8"/>
    <p:sldId id="1206" r:id="rId9"/>
    <p:sldId id="1230" r:id="rId10"/>
    <p:sldId id="1231" r:id="rId11"/>
    <p:sldId id="1232" r:id="rId12"/>
    <p:sldId id="1207" r:id="rId13"/>
    <p:sldId id="1233" r:id="rId14"/>
    <p:sldId id="1205" r:id="rId15"/>
    <p:sldId id="1234" r:id="rId16"/>
    <p:sldId id="1208" r:id="rId17"/>
    <p:sldId id="1209" r:id="rId18"/>
    <p:sldId id="1275" r:id="rId19"/>
    <p:sldId id="1210" r:id="rId20"/>
    <p:sldId id="1276" r:id="rId21"/>
    <p:sldId id="1235" r:id="rId22"/>
    <p:sldId id="1236" r:id="rId23"/>
    <p:sldId id="1237" r:id="rId24"/>
    <p:sldId id="1238" r:id="rId25"/>
    <p:sldId id="1239" r:id="rId26"/>
    <p:sldId id="1241" r:id="rId27"/>
    <p:sldId id="1243" r:id="rId28"/>
    <p:sldId id="1242" r:id="rId29"/>
    <p:sldId id="1247" r:id="rId30"/>
    <p:sldId id="1244" r:id="rId31"/>
    <p:sldId id="1245" r:id="rId32"/>
    <p:sldId id="1246" r:id="rId33"/>
    <p:sldId id="1248" r:id="rId34"/>
    <p:sldId id="1249" r:id="rId35"/>
    <p:sldId id="1250" r:id="rId36"/>
    <p:sldId id="1251" r:id="rId37"/>
    <p:sldId id="1253" r:id="rId38"/>
    <p:sldId id="1254" r:id="rId39"/>
    <p:sldId id="1255" r:id="rId40"/>
    <p:sldId id="1256" r:id="rId41"/>
    <p:sldId id="1257" r:id="rId42"/>
    <p:sldId id="1252" r:id="rId43"/>
    <p:sldId id="1259" r:id="rId44"/>
    <p:sldId id="1260" r:id="rId45"/>
    <p:sldId id="1268" r:id="rId46"/>
    <p:sldId id="1262" r:id="rId47"/>
    <p:sldId id="1269" r:id="rId48"/>
    <p:sldId id="1270" r:id="rId49"/>
    <p:sldId id="1263" r:id="rId50"/>
    <p:sldId id="1271" r:id="rId51"/>
    <p:sldId id="1272" r:id="rId52"/>
    <p:sldId id="1264" r:id="rId53"/>
    <p:sldId id="1273" r:id="rId54"/>
    <p:sldId id="1265" r:id="rId55"/>
    <p:sldId id="1274" r:id="rId56"/>
    <p:sldId id="1200" r:id="rId57"/>
    <p:sldId id="1199" r:id="rId58"/>
  </p:sldIdLst>
  <p:sldSz cx="9144000" cy="5143500" type="screen16x9"/>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4" autoAdjust="0"/>
    <p:restoredTop sz="96405" autoAdjust="0"/>
  </p:normalViewPr>
  <p:slideViewPr>
    <p:cSldViewPr snapToGrid="0">
      <p:cViewPr varScale="1">
        <p:scale>
          <a:sx n="111" d="100"/>
          <a:sy n="111" d="100"/>
        </p:scale>
        <p:origin x="869"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n Weiran" userId="7077aef4de1ef0ea" providerId="LiveId" clId="{35CD650F-EDC8-8249-B21E-4ED652CB79D5}"/>
    <pc:docChg chg="modSld">
      <pc:chgData name="Shen Weiran" userId="7077aef4de1ef0ea" providerId="LiveId" clId="{35CD650F-EDC8-8249-B21E-4ED652CB79D5}" dt="2021-03-15T10:06:32.043" v="52"/>
      <pc:docMkLst>
        <pc:docMk/>
      </pc:docMkLst>
      <pc:sldChg chg="modSp">
        <pc:chgData name="Shen Weiran" userId="7077aef4de1ef0ea" providerId="LiveId" clId="{35CD650F-EDC8-8249-B21E-4ED652CB79D5}" dt="2021-03-15T10:06:14.765" v="50" actId="20577"/>
        <pc:sldMkLst>
          <pc:docMk/>
          <pc:sldMk cId="1569238575" sldId="295"/>
        </pc:sldMkLst>
        <pc:spChg chg="mod">
          <ac:chgData name="Shen Weiran" userId="7077aef4de1ef0ea" providerId="LiveId" clId="{35CD650F-EDC8-8249-B21E-4ED652CB79D5}" dt="2021-03-15T10:06:14.765" v="50" actId="20577"/>
          <ac:spMkLst>
            <pc:docMk/>
            <pc:sldMk cId="1569238575" sldId="295"/>
            <ac:spMk id="3" creationId="{00000000-0000-0000-0000-000000000000}"/>
          </ac:spMkLst>
        </pc:spChg>
      </pc:sldChg>
      <pc:sldChg chg="modSp">
        <pc:chgData name="Shen Weiran" userId="7077aef4de1ef0ea" providerId="LiveId" clId="{35CD650F-EDC8-8249-B21E-4ED652CB79D5}" dt="2021-03-15T10:06:25.241" v="51"/>
        <pc:sldMkLst>
          <pc:docMk/>
          <pc:sldMk cId="3700962862" sldId="1234"/>
        </pc:sldMkLst>
        <pc:spChg chg="mod">
          <ac:chgData name="Shen Weiran" userId="7077aef4de1ef0ea" providerId="LiveId" clId="{35CD650F-EDC8-8249-B21E-4ED652CB79D5}" dt="2021-03-15T10:06:25.241" v="51"/>
          <ac:spMkLst>
            <pc:docMk/>
            <pc:sldMk cId="3700962862" sldId="1234"/>
            <ac:spMk id="3" creationId="{00000000-0000-0000-0000-000000000000}"/>
          </ac:spMkLst>
        </pc:spChg>
      </pc:sldChg>
      <pc:sldChg chg="modSp mod">
        <pc:chgData name="Shen Weiran" userId="7077aef4de1ef0ea" providerId="LiveId" clId="{35CD650F-EDC8-8249-B21E-4ED652CB79D5}" dt="2021-03-15T09:56:31.667" v="2" actId="20577"/>
        <pc:sldMkLst>
          <pc:docMk/>
          <pc:sldMk cId="1154110011" sldId="1242"/>
        </pc:sldMkLst>
        <pc:spChg chg="mod">
          <ac:chgData name="Shen Weiran" userId="7077aef4de1ef0ea" providerId="LiveId" clId="{35CD650F-EDC8-8249-B21E-4ED652CB79D5}" dt="2021-03-15T09:56:31.667" v="2" actId="20577"/>
          <ac:spMkLst>
            <pc:docMk/>
            <pc:sldMk cId="1154110011" sldId="1242"/>
            <ac:spMk id="2" creationId="{B9F21A3A-27F1-4324-A00A-5507251DDBF0}"/>
          </ac:spMkLst>
        </pc:spChg>
      </pc:sldChg>
      <pc:sldChg chg="modSp mod">
        <pc:chgData name="Shen Weiran" userId="7077aef4de1ef0ea" providerId="LiveId" clId="{35CD650F-EDC8-8249-B21E-4ED652CB79D5}" dt="2021-03-15T09:56:51.250" v="10" actId="20577"/>
        <pc:sldMkLst>
          <pc:docMk/>
          <pc:sldMk cId="3209954658" sldId="1244"/>
        </pc:sldMkLst>
        <pc:spChg chg="mod">
          <ac:chgData name="Shen Weiran" userId="7077aef4de1ef0ea" providerId="LiveId" clId="{35CD650F-EDC8-8249-B21E-4ED652CB79D5}" dt="2021-03-15T09:56:51.250" v="10" actId="20577"/>
          <ac:spMkLst>
            <pc:docMk/>
            <pc:sldMk cId="3209954658" sldId="1244"/>
            <ac:spMk id="2" creationId="{B9F21A3A-27F1-4324-A00A-5507251DDBF0}"/>
          </ac:spMkLst>
        </pc:spChg>
      </pc:sldChg>
      <pc:sldChg chg="modSp mod">
        <pc:chgData name="Shen Weiran" userId="7077aef4de1ef0ea" providerId="LiveId" clId="{35CD650F-EDC8-8249-B21E-4ED652CB79D5}" dt="2021-03-15T09:56:53.577" v="12" actId="20577"/>
        <pc:sldMkLst>
          <pc:docMk/>
          <pc:sldMk cId="2435236675" sldId="1245"/>
        </pc:sldMkLst>
        <pc:spChg chg="mod">
          <ac:chgData name="Shen Weiran" userId="7077aef4de1ef0ea" providerId="LiveId" clId="{35CD650F-EDC8-8249-B21E-4ED652CB79D5}" dt="2021-03-15T09:56:53.577" v="12" actId="20577"/>
          <ac:spMkLst>
            <pc:docMk/>
            <pc:sldMk cId="2435236675" sldId="1245"/>
            <ac:spMk id="2" creationId="{B9F21A3A-27F1-4324-A00A-5507251DDBF0}"/>
          </ac:spMkLst>
        </pc:spChg>
      </pc:sldChg>
      <pc:sldChg chg="modSp mod">
        <pc:chgData name="Shen Weiran" userId="7077aef4de1ef0ea" providerId="LiveId" clId="{35CD650F-EDC8-8249-B21E-4ED652CB79D5}" dt="2021-03-15T09:56:57.177" v="16" actId="20577"/>
        <pc:sldMkLst>
          <pc:docMk/>
          <pc:sldMk cId="910981133" sldId="1246"/>
        </pc:sldMkLst>
        <pc:spChg chg="mod">
          <ac:chgData name="Shen Weiran" userId="7077aef4de1ef0ea" providerId="LiveId" clId="{35CD650F-EDC8-8249-B21E-4ED652CB79D5}" dt="2021-03-15T09:56:57.177" v="16" actId="20577"/>
          <ac:spMkLst>
            <pc:docMk/>
            <pc:sldMk cId="910981133" sldId="1246"/>
            <ac:spMk id="2" creationId="{B9F21A3A-27F1-4324-A00A-5507251DDBF0}"/>
          </ac:spMkLst>
        </pc:spChg>
      </pc:sldChg>
      <pc:sldChg chg="modSp mod">
        <pc:chgData name="Shen Weiran" userId="7077aef4de1ef0ea" providerId="LiveId" clId="{35CD650F-EDC8-8249-B21E-4ED652CB79D5}" dt="2021-03-15T09:56:48.744" v="8" actId="20577"/>
        <pc:sldMkLst>
          <pc:docMk/>
          <pc:sldMk cId="4040985065" sldId="1247"/>
        </pc:sldMkLst>
        <pc:spChg chg="mod">
          <ac:chgData name="Shen Weiran" userId="7077aef4de1ef0ea" providerId="LiveId" clId="{35CD650F-EDC8-8249-B21E-4ED652CB79D5}" dt="2021-03-15T09:56:42.316" v="4" actId="20577"/>
          <ac:spMkLst>
            <pc:docMk/>
            <pc:sldMk cId="4040985065" sldId="1247"/>
            <ac:spMk id="2" creationId="{B9F21A3A-27F1-4324-A00A-5507251DDBF0}"/>
          </ac:spMkLst>
        </pc:spChg>
        <pc:spChg chg="mod">
          <ac:chgData name="Shen Weiran" userId="7077aef4de1ef0ea" providerId="LiveId" clId="{35CD650F-EDC8-8249-B21E-4ED652CB79D5}" dt="2021-03-15T09:56:48.744" v="8" actId="20577"/>
          <ac:spMkLst>
            <pc:docMk/>
            <pc:sldMk cId="4040985065" sldId="1247"/>
            <ac:spMk id="3" creationId="{5CCBBD80-8840-44DA-B2A1-16461FCCD00A}"/>
          </ac:spMkLst>
        </pc:spChg>
      </pc:sldChg>
      <pc:sldChg chg="modSp mod">
        <pc:chgData name="Shen Weiran" userId="7077aef4de1ef0ea" providerId="LiveId" clId="{35CD650F-EDC8-8249-B21E-4ED652CB79D5}" dt="2021-03-15T09:57:00.323" v="18" actId="20577"/>
        <pc:sldMkLst>
          <pc:docMk/>
          <pc:sldMk cId="949046975" sldId="1248"/>
        </pc:sldMkLst>
        <pc:spChg chg="mod">
          <ac:chgData name="Shen Weiran" userId="7077aef4de1ef0ea" providerId="LiveId" clId="{35CD650F-EDC8-8249-B21E-4ED652CB79D5}" dt="2021-03-15T09:57:00.323" v="18" actId="20577"/>
          <ac:spMkLst>
            <pc:docMk/>
            <pc:sldMk cId="949046975" sldId="1248"/>
            <ac:spMk id="2" creationId="{B9F21A3A-27F1-4324-A00A-5507251DDBF0}"/>
          </ac:spMkLst>
        </pc:spChg>
      </pc:sldChg>
      <pc:sldChg chg="modSp mod">
        <pc:chgData name="Shen Weiran" userId="7077aef4de1ef0ea" providerId="LiveId" clId="{35CD650F-EDC8-8249-B21E-4ED652CB79D5}" dt="2021-03-15T09:57:04.072" v="20" actId="20577"/>
        <pc:sldMkLst>
          <pc:docMk/>
          <pc:sldMk cId="2941691488" sldId="1249"/>
        </pc:sldMkLst>
        <pc:spChg chg="mod">
          <ac:chgData name="Shen Weiran" userId="7077aef4de1ef0ea" providerId="LiveId" clId="{35CD650F-EDC8-8249-B21E-4ED652CB79D5}" dt="2021-03-15T09:57:04.072" v="20" actId="20577"/>
          <ac:spMkLst>
            <pc:docMk/>
            <pc:sldMk cId="2941691488" sldId="1249"/>
            <ac:spMk id="2" creationId="{B9F21A3A-27F1-4324-A00A-5507251DDBF0}"/>
          </ac:spMkLst>
        </pc:spChg>
      </pc:sldChg>
      <pc:sldChg chg="modSp mod">
        <pc:chgData name="Shen Weiran" userId="7077aef4de1ef0ea" providerId="LiveId" clId="{35CD650F-EDC8-8249-B21E-4ED652CB79D5}" dt="2021-03-15T09:57:07.784" v="22" actId="20577"/>
        <pc:sldMkLst>
          <pc:docMk/>
          <pc:sldMk cId="2260377288" sldId="1250"/>
        </pc:sldMkLst>
        <pc:spChg chg="mod">
          <ac:chgData name="Shen Weiran" userId="7077aef4de1ef0ea" providerId="LiveId" clId="{35CD650F-EDC8-8249-B21E-4ED652CB79D5}" dt="2021-03-15T09:57:07.784" v="22" actId="20577"/>
          <ac:spMkLst>
            <pc:docMk/>
            <pc:sldMk cId="2260377288" sldId="1250"/>
            <ac:spMk id="2" creationId="{B9F21A3A-27F1-4324-A00A-5507251DDBF0}"/>
          </ac:spMkLst>
        </pc:spChg>
      </pc:sldChg>
      <pc:sldChg chg="modSp">
        <pc:chgData name="Shen Weiran" userId="7077aef4de1ef0ea" providerId="LiveId" clId="{35CD650F-EDC8-8249-B21E-4ED652CB79D5}" dt="2021-03-15T10:06:32.043" v="52"/>
        <pc:sldMkLst>
          <pc:docMk/>
          <pc:sldMk cId="2791947730" sldId="1260"/>
        </pc:sldMkLst>
        <pc:spChg chg="mod">
          <ac:chgData name="Shen Weiran" userId="7077aef4de1ef0ea" providerId="LiveId" clId="{35CD650F-EDC8-8249-B21E-4ED652CB79D5}" dt="2021-03-15T10:06:32.043" v="52"/>
          <ac:spMkLst>
            <pc:docMk/>
            <pc:sldMk cId="2791947730" sldId="126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422876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44</a:t>
            </a:fld>
            <a:endParaRPr lang="zh-CN" altLang="en-US" dirty="0"/>
          </a:p>
        </p:txBody>
      </p:sp>
    </p:spTree>
    <p:extLst>
      <p:ext uri="{BB962C8B-B14F-4D97-AF65-F5344CB8AC3E}">
        <p14:creationId xmlns:p14="http://schemas.microsoft.com/office/powerpoint/2010/main" val="146141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矩形 6">
            <a:extLst>
              <a:ext uri="{FF2B5EF4-FFF2-40B4-BE49-F238E27FC236}">
                <a16:creationId xmlns:a16="http://schemas.microsoft.com/office/drawing/2014/main" id="{C3CF4CA7-7AAC-4C45-88E6-57EAF6DA16C9}"/>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Tree>
    <p:extLst>
      <p:ext uri="{BB962C8B-B14F-4D97-AF65-F5344CB8AC3E}">
        <p14:creationId xmlns:p14="http://schemas.microsoft.com/office/powerpoint/2010/main" val="81501127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27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02658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01637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5739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B1EA47-AA99-4F55-AEF3-3DA66267A0C2}"/>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4" name="图片 3">
            <a:extLst>
              <a:ext uri="{FF2B5EF4-FFF2-40B4-BE49-F238E27FC236}">
                <a16:creationId xmlns:a16="http://schemas.microsoft.com/office/drawing/2014/main" id="{B9470B42-93C0-4049-B9CB-A8EBAAC780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054" y="0"/>
            <a:ext cx="1064467" cy="963887"/>
          </a:xfrm>
          <a:prstGeom prst="rect">
            <a:avLst/>
          </a:prstGeom>
        </p:spPr>
      </p:pic>
    </p:spTree>
    <p:extLst>
      <p:ext uri="{BB962C8B-B14F-4D97-AF65-F5344CB8AC3E}">
        <p14:creationId xmlns:p14="http://schemas.microsoft.com/office/powerpoint/2010/main" val="63937429"/>
      </p:ext>
    </p:extLst>
  </p:cSld>
  <p:clrMapOvr>
    <a:masterClrMapping/>
  </p:clrMapOvr>
  <p:transition spd="slow">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98872"/>
          </a:xfrm>
        </p:spPr>
        <p:txBody>
          <a:bodyPr>
            <a:no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819150"/>
            <a:ext cx="8229600" cy="3937000"/>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734426" y="4482306"/>
            <a:ext cx="409574" cy="273844"/>
          </a:xfrm>
        </p:spPr>
        <p:txBody>
          <a:bodyPr/>
          <a:lstStyle/>
          <a:p>
            <a:fld id="{E1BEBC7A-FD02-486B-81B5-A845787C689C}" type="slidenum">
              <a:rPr lang="zh-CN" altLang="en-US" smtClean="0"/>
              <a:t>‹#›</a:t>
            </a:fld>
            <a:endParaRPr lang="zh-CN" altLang="en-US"/>
          </a:p>
        </p:txBody>
      </p:sp>
      <p:sp>
        <p:nvSpPr>
          <p:cNvPr id="7" name="椭圆 6">
            <a:extLst>
              <a:ext uri="{FF2B5EF4-FFF2-40B4-BE49-F238E27FC236}">
                <a16:creationId xmlns:a16="http://schemas.microsoft.com/office/drawing/2014/main" id="{0EDCEBCB-EE73-45D6-92CE-B2AE1D434CFB}"/>
              </a:ext>
            </a:extLst>
          </p:cNvPr>
          <p:cNvSpPr/>
          <p:nvPr userDrawn="1"/>
        </p:nvSpPr>
        <p:spPr>
          <a:xfrm>
            <a:off x="646880" y="2689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6774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2021/3/15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pic>
        <p:nvPicPr>
          <p:cNvPr id="7" name="图片 6">
            <a:extLst>
              <a:ext uri="{FF2B5EF4-FFF2-40B4-BE49-F238E27FC236}">
                <a16:creationId xmlns:a16="http://schemas.microsoft.com/office/drawing/2014/main" id="{341F63DC-E866-4077-8215-C471E38E7305}"/>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085054" y="0"/>
            <a:ext cx="1064467" cy="963887"/>
          </a:xfrm>
          <a:prstGeom prst="rect">
            <a:avLst/>
          </a:prstGeom>
        </p:spPr>
      </p:pic>
      <p:sp>
        <p:nvSpPr>
          <p:cNvPr id="8" name="矩形 7">
            <a:extLst>
              <a:ext uri="{FF2B5EF4-FFF2-40B4-BE49-F238E27FC236}">
                <a16:creationId xmlns:a16="http://schemas.microsoft.com/office/drawing/2014/main" id="{3FFCFCD4-6DCF-4A23-AD20-AF62BB293DA8}"/>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9" r:id="rId16"/>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image" Target="../media/image14.png"/><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13.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7.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image" Target="../media/image15.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059145"/>
            <a:ext cx="9144000" cy="854123"/>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103" name="Picture 2" descr="C:\Users\Administrator\Desktop\微立体创业计划\00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2825941" y="158700"/>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1057" y="27073"/>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3" name="圆角矩形 22"/>
          <p:cNvSpPr/>
          <p:nvPr/>
        </p:nvSpPr>
        <p:spPr>
          <a:xfrm>
            <a:off x="2349113" y="3309842"/>
            <a:ext cx="3919063" cy="409134"/>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人工智能与</a:t>
            </a:r>
            <a:r>
              <a:rPr lang="en-US" altLang="zh-CN" b="1" dirty="0">
                <a:solidFill>
                  <a:schemeClr val="bg1"/>
                </a:solidFill>
                <a:latin typeface="微软雅黑" panose="020B0503020204020204" pitchFamily="34" charset="-122"/>
                <a:ea typeface="微软雅黑" panose="020B0503020204020204" pitchFamily="34" charset="-122"/>
              </a:rPr>
              <a:t>Python</a:t>
            </a:r>
            <a:r>
              <a:rPr lang="zh-CN" altLang="en-US" b="1" dirty="0">
                <a:solidFill>
                  <a:schemeClr val="bg1"/>
                </a:solidFill>
                <a:latin typeface="微软雅黑" panose="020B0503020204020204" pitchFamily="34" charset="-122"/>
                <a:ea typeface="微软雅黑" panose="020B0503020204020204" pitchFamily="34" charset="-122"/>
              </a:rPr>
              <a:t>程序设计 教研组</a:t>
            </a:r>
            <a:endParaRPr lang="zh-CN" altLang="en-US" b="1" dirty="0">
              <a:latin typeface="微软雅黑" panose="020B0503020204020204" pitchFamily="34" charset="-122"/>
              <a:ea typeface="微软雅黑" panose="020B0503020204020204" pitchFamily="34" charset="-122"/>
            </a:endParaRPr>
          </a:p>
        </p:txBody>
      </p:sp>
      <p:grpSp>
        <p:nvGrpSpPr>
          <p:cNvPr id="25" name="Group 91"/>
          <p:cNvGrpSpPr>
            <a:grpSpLocks/>
          </p:cNvGrpSpPr>
          <p:nvPr/>
        </p:nvGrpSpPr>
        <p:grpSpPr bwMode="auto">
          <a:xfrm>
            <a:off x="1822357" y="3309841"/>
            <a:ext cx="390552" cy="616758"/>
            <a:chOff x="936" y="1480"/>
            <a:chExt cx="1589" cy="2510"/>
          </a:xfrm>
        </p:grpSpPr>
        <p:grpSp>
          <p:nvGrpSpPr>
            <p:cNvPr id="26" name="组合 33"/>
            <p:cNvGrpSpPr>
              <a:grpSpLocks/>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anose="03000509000000000000"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anose="03000509000000000000" pitchFamily="65"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b="1">
                  <a:solidFill>
                    <a:srgbClr val="CA0098"/>
                  </a:solidFill>
                  <a:latin typeface="微软雅黑" pitchFamily="34" charset="-122"/>
                  <a:ea typeface="微软雅黑" pitchFamily="34" charset="-122"/>
                </a:endParaRPr>
              </a:p>
            </p:txBody>
          </p:sp>
        </p:grpSp>
        <p:grpSp>
          <p:nvGrpSpPr>
            <p:cNvPr id="27" name="组合 4"/>
            <p:cNvGrpSpPr>
              <a:grpSpLocks/>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sp>
        <p:nvSpPr>
          <p:cNvPr id="2" name="TextBox 1"/>
          <p:cNvSpPr txBox="1"/>
          <p:nvPr/>
        </p:nvSpPr>
        <p:spPr>
          <a:xfrm>
            <a:off x="-71479" y="2163054"/>
            <a:ext cx="9286958" cy="523192"/>
          </a:xfrm>
          <a:prstGeom prst="rect">
            <a:avLst/>
          </a:prstGeom>
          <a:noFill/>
        </p:spPr>
        <p:txBody>
          <a:bodyPr wrap="square" lIns="91413" tIns="45706" rIns="91413" bIns="45706"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人工智能与</a:t>
            </a:r>
            <a:r>
              <a:rPr lang="en-US" altLang="zh-CN" sz="2800" b="1" dirty="0">
                <a:solidFill>
                  <a:schemeClr val="bg1"/>
                </a:solidFill>
                <a:latin typeface="微软雅黑" panose="020B0503020204020204" pitchFamily="34" charset="-122"/>
                <a:ea typeface="微软雅黑" panose="020B0503020204020204" pitchFamily="34" charset="-122"/>
              </a:rPr>
              <a:t>Python</a:t>
            </a:r>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函数与代码复用</a:t>
            </a:r>
          </a:p>
        </p:txBody>
      </p:sp>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animEffect transition="in" filter="fade">
                                      <p:cBhvr>
                                        <p:cTn id="9" dur="500"/>
                                        <p:tgtEl>
                                          <p:spTgt spid="103"/>
                                        </p:tgtEl>
                                      </p:cBhvr>
                                    </p:animEffect>
                                  </p:childTnLst>
                                </p:cTn>
                              </p:par>
                              <p:par>
                                <p:cTn id="10" presetID="42" presetClass="entr" presetSubtype="0" fill="hold"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anim calcmode="lin" valueType="num">
                                      <p:cBhvr>
                                        <p:cTn id="13" dur="500" fill="hold"/>
                                        <p:tgtEl>
                                          <p:spTgt spid="104"/>
                                        </p:tgtEl>
                                        <p:attrNameLst>
                                          <p:attrName>ppt_x</p:attrName>
                                        </p:attrNameLst>
                                      </p:cBhvr>
                                      <p:tavLst>
                                        <p:tav tm="0">
                                          <p:val>
                                            <p:strVal val="#ppt_x"/>
                                          </p:val>
                                        </p:tav>
                                        <p:tav tm="100000">
                                          <p:val>
                                            <p:strVal val="#ppt_x"/>
                                          </p:val>
                                        </p:tav>
                                      </p:tavLst>
                                    </p:anim>
                                    <p:anim calcmode="lin" valueType="num">
                                      <p:cBhvr>
                                        <p:cTn id="14" dur="500" fill="hold"/>
                                        <p:tgtEl>
                                          <p:spTgt spid="10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1700"/>
                                  </p:stCondLst>
                                  <p:iterate type="lt">
                                    <p:tmPct val="23333"/>
                                  </p:iterate>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5617"/>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6117"/>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6617"/>
                            </p:stCondLst>
                            <p:childTnLst>
                              <p:par>
                                <p:cTn id="33" presetID="42" presetClass="path" presetSubtype="0" accel="50000" decel="50000" fill="hold" nodeType="afterEffect">
                                  <p:stCondLst>
                                    <p:cond delay="0"/>
                                  </p:stCondLst>
                                  <p:childTnLst>
                                    <p:animMotion origin="layout" path="M -1.38889E-6 -6.17284E-7 L 0.42031 0.00093 " pathEditMode="relative" rAng="0" ptsTypes="AA">
                                      <p:cBhvr>
                                        <p:cTn id="34" dur="2000" fill="hold"/>
                                        <p:tgtEl>
                                          <p:spTgt spid="25"/>
                                        </p:tgtEl>
                                        <p:attrNameLst>
                                          <p:attrName>ppt_x</p:attrName>
                                          <p:attrName>ppt_y</p:attrName>
                                        </p:attrNameLst>
                                      </p:cBhvr>
                                      <p:rCtr x="21007" y="31"/>
                                    </p:animMotion>
                                  </p:childTnLst>
                                </p:cTn>
                              </p:par>
                            </p:childTnLst>
                          </p:cTn>
                        </p:par>
                        <p:par>
                          <p:cTn id="35" fill="hold">
                            <p:stCondLst>
                              <p:cond delay="8617"/>
                            </p:stCondLst>
                            <p:childTnLst>
                              <p:par>
                                <p:cTn id="36" presetID="10" presetClass="exit" presetSubtype="0" fill="hold" nodeType="after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F94B8-35E9-4F33-9F78-19C309025AD0}"/>
              </a:ext>
            </a:extLst>
          </p:cNvPr>
          <p:cNvSpPr>
            <a:spLocks noGrp="1"/>
          </p:cNvSpPr>
          <p:nvPr>
            <p:ph type="title"/>
          </p:nvPr>
        </p:nvSpPr>
        <p:spPr/>
        <p:txBody>
          <a:bodyPr/>
          <a:lstStyle/>
          <a:p>
            <a:r>
              <a:rPr lang="zh-CN" altLang="en-US" dirty="0"/>
              <a:t>函数调用过程</a:t>
            </a:r>
          </a:p>
        </p:txBody>
      </p:sp>
      <p:sp>
        <p:nvSpPr>
          <p:cNvPr id="3" name="内容占位符 2">
            <a:extLst>
              <a:ext uri="{FF2B5EF4-FFF2-40B4-BE49-F238E27FC236}">
                <a16:creationId xmlns:a16="http://schemas.microsoft.com/office/drawing/2014/main" id="{40A4F21A-D45D-43BA-AFC3-1F299D5B854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D2F08D55-E508-4C12-9C03-50B8A19F42E1}"/>
              </a:ext>
            </a:extLst>
          </p:cNvPr>
          <p:cNvPicPr>
            <a:picLocks noChangeAspect="1"/>
          </p:cNvPicPr>
          <p:nvPr/>
        </p:nvPicPr>
        <p:blipFill>
          <a:blip r:embed="rId2"/>
          <a:stretch>
            <a:fillRect/>
          </a:stretch>
        </p:blipFill>
        <p:spPr>
          <a:xfrm>
            <a:off x="258977" y="1533057"/>
            <a:ext cx="8286336" cy="2077386"/>
          </a:xfrm>
          <a:prstGeom prst="rect">
            <a:avLst/>
          </a:prstGeom>
        </p:spPr>
      </p:pic>
    </p:spTree>
    <p:extLst>
      <p:ext uri="{BB962C8B-B14F-4D97-AF65-F5344CB8AC3E}">
        <p14:creationId xmlns:p14="http://schemas.microsoft.com/office/powerpoint/2010/main" val="2431031690"/>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F94B8-35E9-4F33-9F78-19C309025AD0}"/>
              </a:ext>
            </a:extLst>
          </p:cNvPr>
          <p:cNvSpPr>
            <a:spLocks noGrp="1"/>
          </p:cNvSpPr>
          <p:nvPr>
            <p:ph type="title"/>
          </p:nvPr>
        </p:nvSpPr>
        <p:spPr/>
        <p:txBody>
          <a:bodyPr/>
          <a:lstStyle/>
          <a:p>
            <a:r>
              <a:rPr lang="zh-CN" altLang="en-US" dirty="0"/>
              <a:t>函数调用过程</a:t>
            </a:r>
          </a:p>
        </p:txBody>
      </p:sp>
      <p:sp>
        <p:nvSpPr>
          <p:cNvPr id="3" name="内容占位符 2">
            <a:extLst>
              <a:ext uri="{FF2B5EF4-FFF2-40B4-BE49-F238E27FC236}">
                <a16:creationId xmlns:a16="http://schemas.microsoft.com/office/drawing/2014/main" id="{40A4F21A-D45D-43BA-AFC3-1F299D5B854E}"/>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362A5DEF-097C-41D2-B4EA-A8F08D33FD81}"/>
              </a:ext>
            </a:extLst>
          </p:cNvPr>
          <p:cNvPicPr>
            <a:picLocks noChangeAspect="1"/>
          </p:cNvPicPr>
          <p:nvPr/>
        </p:nvPicPr>
        <p:blipFill>
          <a:blip r:embed="rId2"/>
          <a:stretch>
            <a:fillRect/>
          </a:stretch>
        </p:blipFill>
        <p:spPr>
          <a:xfrm>
            <a:off x="545804" y="1456803"/>
            <a:ext cx="8052391" cy="2229893"/>
          </a:xfrm>
          <a:prstGeom prst="rect">
            <a:avLst/>
          </a:prstGeom>
        </p:spPr>
      </p:pic>
    </p:spTree>
    <p:extLst>
      <p:ext uri="{BB962C8B-B14F-4D97-AF65-F5344CB8AC3E}">
        <p14:creationId xmlns:p14="http://schemas.microsoft.com/office/powerpoint/2010/main" val="2319383744"/>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C25A5-0503-40F7-816D-57502D4B1383}"/>
              </a:ext>
            </a:extLst>
          </p:cNvPr>
          <p:cNvSpPr>
            <a:spLocks noGrp="1"/>
          </p:cNvSpPr>
          <p:nvPr>
            <p:ph type="title"/>
          </p:nvPr>
        </p:nvSpPr>
        <p:spPr/>
        <p:txBody>
          <a:bodyPr/>
          <a:lstStyle/>
          <a:p>
            <a:r>
              <a:rPr lang="en-US" altLang="zh-CN" dirty="0"/>
              <a:t>lambda</a:t>
            </a:r>
            <a:r>
              <a:rPr lang="zh-CN" altLang="en-US" dirty="0"/>
              <a:t>函数</a:t>
            </a:r>
          </a:p>
        </p:txBody>
      </p:sp>
      <p:sp>
        <p:nvSpPr>
          <p:cNvPr id="3" name="内容占位符 2">
            <a:extLst>
              <a:ext uri="{FF2B5EF4-FFF2-40B4-BE49-F238E27FC236}">
                <a16:creationId xmlns:a16="http://schemas.microsoft.com/office/drawing/2014/main" id="{E69CEB7B-9716-4E70-9EC5-F01F82064209}"/>
              </a:ext>
            </a:extLst>
          </p:cNvPr>
          <p:cNvSpPr>
            <a:spLocks noGrp="1"/>
          </p:cNvSpPr>
          <p:nvPr>
            <p:ph idx="1"/>
          </p:nvPr>
        </p:nvSpPr>
        <p:spPr/>
        <p:txBody>
          <a:bodyPr/>
          <a:lstStyle/>
          <a:p>
            <a:r>
              <a:rPr lang="en-US" altLang="zh-CN" dirty="0"/>
              <a:t>lambda</a:t>
            </a:r>
            <a:r>
              <a:rPr lang="zh-CN" altLang="en-US" dirty="0"/>
              <a:t>保留字：用来定义一种特殊的函数</a:t>
            </a:r>
            <a:r>
              <a:rPr lang="en-US" altLang="zh-CN" dirty="0"/>
              <a:t>——</a:t>
            </a:r>
            <a:r>
              <a:rPr lang="zh-CN" altLang="en-US" dirty="0"/>
              <a:t>匿名函数，又称</a:t>
            </a:r>
            <a:r>
              <a:rPr lang="en-US" altLang="zh-CN" dirty="0"/>
              <a:t>lambda</a:t>
            </a:r>
            <a:r>
              <a:rPr lang="zh-CN" altLang="en-US" dirty="0"/>
              <a:t>函数。</a:t>
            </a:r>
            <a:endParaRPr lang="en-US" altLang="zh-CN" dirty="0"/>
          </a:p>
          <a:p>
            <a:endParaRPr lang="zh-CN" altLang="en-US" dirty="0"/>
          </a:p>
          <a:p>
            <a:r>
              <a:rPr lang="zh-CN" altLang="en-US" dirty="0"/>
              <a:t>匿名函数并非没有名字，而是将函数名作为函数结果返回：</a:t>
            </a:r>
            <a:endParaRPr lang="en-US" altLang="zh-CN" dirty="0"/>
          </a:p>
          <a:p>
            <a:pPr lvl="1"/>
            <a:r>
              <a:rPr lang="en-US" altLang="zh-CN" dirty="0"/>
              <a:t>&lt;</a:t>
            </a:r>
            <a:r>
              <a:rPr lang="zh-CN" altLang="en-US" dirty="0"/>
              <a:t>函数名</a:t>
            </a:r>
            <a:r>
              <a:rPr lang="en-US" altLang="zh-CN" dirty="0"/>
              <a:t>&gt; = lambda &lt;</a:t>
            </a:r>
            <a:r>
              <a:rPr lang="zh-CN" altLang="en-US" dirty="0"/>
              <a:t>参数列表</a:t>
            </a:r>
            <a:r>
              <a:rPr lang="en-US" altLang="zh-CN" dirty="0"/>
              <a:t>&gt;: &lt;</a:t>
            </a:r>
            <a:r>
              <a:rPr lang="zh-CN" altLang="en-US" dirty="0"/>
              <a:t>表达式</a:t>
            </a:r>
            <a:r>
              <a:rPr lang="en-US" altLang="zh-CN" dirty="0"/>
              <a:t>&gt;</a:t>
            </a:r>
          </a:p>
          <a:p>
            <a:pPr marL="0" indent="0">
              <a:buNone/>
            </a:pPr>
            <a:endParaRPr lang="en-US" altLang="zh-CN" dirty="0"/>
          </a:p>
          <a:p>
            <a:r>
              <a:rPr lang="en-US" altLang="zh-CN" dirty="0"/>
              <a:t>lambda</a:t>
            </a:r>
            <a:r>
              <a:rPr lang="zh-CN" altLang="en-US" dirty="0"/>
              <a:t>函数与正常函数一样，等价于下面形式</a:t>
            </a:r>
            <a:endParaRPr lang="en-US" altLang="zh-CN" dirty="0"/>
          </a:p>
          <a:p>
            <a:pPr marL="457200" lvl="1" indent="0">
              <a:buNone/>
            </a:pPr>
            <a:r>
              <a:rPr lang="en-US" altLang="zh-CN" dirty="0"/>
              <a:t>                              def &lt;</a:t>
            </a:r>
            <a:r>
              <a:rPr lang="zh-CN" altLang="en-US" dirty="0"/>
              <a:t>函数名</a:t>
            </a:r>
            <a:r>
              <a:rPr lang="en-US" altLang="zh-CN" dirty="0"/>
              <a:t>&gt;(&lt;</a:t>
            </a:r>
            <a:r>
              <a:rPr lang="zh-CN" altLang="en-US" dirty="0"/>
              <a:t>参数列表</a:t>
            </a:r>
            <a:r>
              <a:rPr lang="en-US" altLang="zh-CN" dirty="0"/>
              <a:t>&gt;):</a:t>
            </a:r>
          </a:p>
          <a:p>
            <a:pPr marL="457200" lvl="1" indent="0">
              <a:buNone/>
            </a:pPr>
            <a:r>
              <a:rPr lang="en-US" altLang="zh-CN" dirty="0"/>
              <a:t>                                    return &lt;</a:t>
            </a:r>
            <a:r>
              <a:rPr lang="zh-CN" altLang="en-US" dirty="0"/>
              <a:t>表达式</a:t>
            </a:r>
            <a:r>
              <a:rPr lang="en-US" altLang="zh-CN" dirty="0"/>
              <a:t>&gt;</a:t>
            </a:r>
          </a:p>
          <a:p>
            <a:endParaRPr lang="zh-CN" altLang="en-US" dirty="0"/>
          </a:p>
        </p:txBody>
      </p:sp>
    </p:spTree>
    <p:extLst>
      <p:ext uri="{BB962C8B-B14F-4D97-AF65-F5344CB8AC3E}">
        <p14:creationId xmlns:p14="http://schemas.microsoft.com/office/powerpoint/2010/main" val="101445954"/>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C25A5-0503-40F7-816D-57502D4B1383}"/>
              </a:ext>
            </a:extLst>
          </p:cNvPr>
          <p:cNvSpPr>
            <a:spLocks noGrp="1"/>
          </p:cNvSpPr>
          <p:nvPr>
            <p:ph type="title"/>
          </p:nvPr>
        </p:nvSpPr>
        <p:spPr/>
        <p:txBody>
          <a:bodyPr/>
          <a:lstStyle/>
          <a:p>
            <a:r>
              <a:rPr lang="en-US" altLang="zh-CN" dirty="0"/>
              <a:t>lambda</a:t>
            </a:r>
            <a:r>
              <a:rPr lang="zh-CN" altLang="en-US" dirty="0"/>
              <a:t>函数</a:t>
            </a:r>
          </a:p>
        </p:txBody>
      </p:sp>
      <p:sp>
        <p:nvSpPr>
          <p:cNvPr id="3" name="内容占位符 2">
            <a:extLst>
              <a:ext uri="{FF2B5EF4-FFF2-40B4-BE49-F238E27FC236}">
                <a16:creationId xmlns:a16="http://schemas.microsoft.com/office/drawing/2014/main" id="{E69CEB7B-9716-4E70-9EC5-F01F82064209}"/>
              </a:ext>
            </a:extLst>
          </p:cNvPr>
          <p:cNvSpPr>
            <a:spLocks noGrp="1"/>
          </p:cNvSpPr>
          <p:nvPr>
            <p:ph idx="1"/>
          </p:nvPr>
        </p:nvSpPr>
        <p:spPr/>
        <p:txBody>
          <a:bodyPr/>
          <a:lstStyle/>
          <a:p>
            <a:endParaRPr lang="en-US" altLang="zh-CN" dirty="0"/>
          </a:p>
          <a:p>
            <a:r>
              <a:rPr lang="en-US" altLang="zh-CN" dirty="0"/>
              <a:t>lambda</a:t>
            </a:r>
            <a:r>
              <a:rPr lang="zh-CN" altLang="en-US" dirty="0"/>
              <a:t>函数用于定义简单的、能够在一行内表示的函数，返回一个函数类型。</a:t>
            </a:r>
            <a:endParaRPr lang="en-US" altLang="zh-CN" dirty="0"/>
          </a:p>
          <a:p>
            <a:endParaRPr lang="zh-CN" altLang="en-US" dirty="0"/>
          </a:p>
          <a:p>
            <a:endParaRPr lang="zh-CN" altLang="en-US" dirty="0"/>
          </a:p>
        </p:txBody>
      </p:sp>
      <p:pic>
        <p:nvPicPr>
          <p:cNvPr id="4" name="图片 3">
            <a:extLst>
              <a:ext uri="{FF2B5EF4-FFF2-40B4-BE49-F238E27FC236}">
                <a16:creationId xmlns:a16="http://schemas.microsoft.com/office/drawing/2014/main" id="{381E0140-7B2B-4327-8AB6-A4B5D9800EE4}"/>
              </a:ext>
            </a:extLst>
          </p:cNvPr>
          <p:cNvPicPr>
            <a:picLocks noChangeAspect="1"/>
          </p:cNvPicPr>
          <p:nvPr/>
        </p:nvPicPr>
        <p:blipFill>
          <a:blip r:embed="rId2"/>
          <a:stretch>
            <a:fillRect/>
          </a:stretch>
        </p:blipFill>
        <p:spPr>
          <a:xfrm>
            <a:off x="2809629" y="2209505"/>
            <a:ext cx="3524742" cy="2114845"/>
          </a:xfrm>
          <a:prstGeom prst="rect">
            <a:avLst/>
          </a:prstGeom>
        </p:spPr>
      </p:pic>
    </p:spTree>
    <p:extLst>
      <p:ext uri="{BB962C8B-B14F-4D97-AF65-F5344CB8AC3E}">
        <p14:creationId xmlns:p14="http://schemas.microsoft.com/office/powerpoint/2010/main" val="1971258201"/>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6A6E78E1-4EA9-46A5-8ED8-0D1172DFD071}"/>
              </a:ext>
            </a:extLst>
          </p:cNvPr>
          <p:cNvSpPr/>
          <p:nvPr>
            <p:custDataLst>
              <p:tags r:id="rId2"/>
            </p:custDataLst>
          </p:nvPr>
        </p:nvSpPr>
        <p:spPr>
          <a:xfrm>
            <a:off x="9525000" y="0"/>
            <a:ext cx="2880360" cy="51435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6" name="文本框 5">
            <a:extLst>
              <a:ext uri="{FF2B5EF4-FFF2-40B4-BE49-F238E27FC236}">
                <a16:creationId xmlns:a16="http://schemas.microsoft.com/office/drawing/2014/main" id="{B9BBFAF9-E310-424A-89B4-DDEA3A5F1CD5}"/>
              </a:ext>
            </a:extLst>
          </p:cNvPr>
          <p:cNvSpPr txBox="1"/>
          <p:nvPr>
            <p:custDataLst>
              <p:tags r:id="rId3"/>
            </p:custDataLst>
          </p:nvPr>
        </p:nvSpPr>
        <p:spPr>
          <a:xfrm>
            <a:off x="914400" y="393927"/>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程序定义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时还没有定义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，这种函数调用是否合法？</a:t>
            </a:r>
          </a:p>
        </p:txBody>
      </p:sp>
      <p:sp>
        <p:nvSpPr>
          <p:cNvPr id="7" name="文本框 6">
            <a:extLst>
              <a:ext uri="{FF2B5EF4-FFF2-40B4-BE49-F238E27FC236}">
                <a16:creationId xmlns:a16="http://schemas.microsoft.com/office/drawing/2014/main" id="{71B6E6B4-C6F0-46B4-BEBF-574CCF6F2ABE}"/>
              </a:ext>
            </a:extLst>
          </p:cNvPr>
          <p:cNvSpPr txBox="1"/>
          <p:nvPr>
            <p:custDataLst>
              <p:tags r:id="rId4"/>
            </p:custDataLst>
          </p:nvPr>
        </p:nvSpPr>
        <p:spPr>
          <a:xfrm>
            <a:off x="2408663" y="3323611"/>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合法</a:t>
            </a:r>
          </a:p>
        </p:txBody>
      </p:sp>
      <p:sp>
        <p:nvSpPr>
          <p:cNvPr id="8" name="文本框 7">
            <a:extLst>
              <a:ext uri="{FF2B5EF4-FFF2-40B4-BE49-F238E27FC236}">
                <a16:creationId xmlns:a16="http://schemas.microsoft.com/office/drawing/2014/main" id="{E7915965-D46D-4B99-8821-66DF1386F498}"/>
              </a:ext>
            </a:extLst>
          </p:cNvPr>
          <p:cNvSpPr txBox="1"/>
          <p:nvPr>
            <p:custDataLst>
              <p:tags r:id="rId5"/>
            </p:custDataLst>
          </p:nvPr>
        </p:nvSpPr>
        <p:spPr>
          <a:xfrm>
            <a:off x="2408663" y="3966548"/>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不合法</a:t>
            </a:r>
          </a:p>
        </p:txBody>
      </p:sp>
      <p:sp>
        <p:nvSpPr>
          <p:cNvPr id="10" name="文本框 9">
            <a:extLst>
              <a:ext uri="{FF2B5EF4-FFF2-40B4-BE49-F238E27FC236}">
                <a16:creationId xmlns:a16="http://schemas.microsoft.com/office/drawing/2014/main" id="{46C74A1B-B010-428C-9065-8415C9AB4B52}"/>
              </a:ext>
            </a:extLst>
          </p:cNvPr>
          <p:cNvSpPr txBox="1"/>
          <p:nvPr>
            <p:custDataLst>
              <p:tags r:id="rId6"/>
            </p:custDataLst>
          </p:nvPr>
        </p:nvSpPr>
        <p:spPr>
          <a:xfrm>
            <a:off x="1371600" y="3355757"/>
            <a:ext cx="6400800" cy="482203"/>
          </a:xfrm>
          <a:prstGeom prst="rect">
            <a:avLst/>
          </a:prstGeom>
          <a:noFill/>
        </p:spPr>
        <p:txBody>
          <a:bodyPr vert="horz"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8886041-59D2-4715-8826-F51EE4049BFB}"/>
              </a:ext>
            </a:extLst>
          </p:cNvPr>
          <p:cNvSpPr>
            <a:spLocks noChangeAspect="1"/>
          </p:cNvSpPr>
          <p:nvPr>
            <p:custDataLst>
              <p:tags r:id="rId7"/>
            </p:custDataLst>
          </p:nvPr>
        </p:nvSpPr>
        <p:spPr>
          <a:xfrm>
            <a:off x="1758582" y="3371831"/>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B4D175E-1361-4486-A3E3-764E48D45589}"/>
              </a:ext>
            </a:extLst>
          </p:cNvPr>
          <p:cNvSpPr>
            <a:spLocks noChangeAspect="1"/>
          </p:cNvSpPr>
          <p:nvPr>
            <p:custDataLst>
              <p:tags r:id="rId8"/>
            </p:custDataLst>
          </p:nvPr>
        </p:nvSpPr>
        <p:spPr>
          <a:xfrm>
            <a:off x="1758582" y="4014769"/>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5B56C83-9AF0-4E36-B65A-A512371D851F}"/>
              </a:ext>
            </a:extLst>
          </p:cNvPr>
          <p:cNvSpPr/>
          <p:nvPr>
            <p:custDataLst>
              <p:tags r:id="rId9"/>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7" name="文本框 26">
            <a:extLst>
              <a:ext uri="{FF2B5EF4-FFF2-40B4-BE49-F238E27FC236}">
                <a16:creationId xmlns:a16="http://schemas.microsoft.com/office/drawing/2014/main" id="{699FFE38-7392-4827-88C5-F11FDB43B5AE}"/>
              </a:ext>
            </a:extLst>
          </p:cNvPr>
          <p:cNvSpPr txBox="1"/>
          <p:nvPr>
            <p:custDataLst>
              <p:tags r:id="rId10"/>
            </p:custDataLst>
          </p:nvPr>
        </p:nvSpPr>
        <p:spPr>
          <a:xfrm>
            <a:off x="9613900" y="4658499"/>
            <a:ext cx="2702560" cy="646331"/>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grpSp>
        <p:nvGrpSpPr>
          <p:cNvPr id="26" name="组合 25">
            <a:extLst>
              <a:ext uri="{FF2B5EF4-FFF2-40B4-BE49-F238E27FC236}">
                <a16:creationId xmlns:a16="http://schemas.microsoft.com/office/drawing/2014/main" id="{7D393EEC-D7DB-4FCD-B0A4-FFBDA55CA9B3}"/>
              </a:ext>
            </a:extLst>
          </p:cNvPr>
          <p:cNvGrpSpPr/>
          <p:nvPr>
            <p:custDataLst>
              <p:tags r:id="rId11"/>
            </p:custDataLst>
          </p:nvPr>
        </p:nvGrpSpPr>
        <p:grpSpPr>
          <a:xfrm>
            <a:off x="9537700" y="0"/>
            <a:ext cx="2854960" cy="647700"/>
            <a:chOff x="9537700" y="0"/>
            <a:chExt cx="2854960" cy="647700"/>
          </a:xfrm>
        </p:grpSpPr>
        <p:sp>
          <p:nvSpPr>
            <p:cNvPr id="23" name="RemarkBack">
              <a:extLst>
                <a:ext uri="{FF2B5EF4-FFF2-40B4-BE49-F238E27FC236}">
                  <a16:creationId xmlns:a16="http://schemas.microsoft.com/office/drawing/2014/main" id="{FE6F9440-D9BE-449F-81C4-A74C597DC595}"/>
                </a:ext>
              </a:extLst>
            </p:cNvPr>
            <p:cNvSpPr/>
            <p:nvPr>
              <p:custDataLst>
                <p:tags r:id="rId21"/>
              </p:custDataLst>
            </p:nvPr>
          </p:nvSpPr>
          <p:spPr>
            <a:xfrm>
              <a:off x="9537700" y="12700"/>
              <a:ext cx="285496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Block">
              <a:extLst>
                <a:ext uri="{FF2B5EF4-FFF2-40B4-BE49-F238E27FC236}">
                  <a16:creationId xmlns:a16="http://schemas.microsoft.com/office/drawing/2014/main" id="{620D6B64-64E8-436F-BE9C-9692D66FFF00}"/>
                </a:ext>
              </a:extLst>
            </p:cNvPr>
            <p:cNvSpPr/>
            <p:nvPr>
              <p:custDataLst>
                <p:tags r:id="rId22"/>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TitleText">
              <a:extLst>
                <a:ext uri="{FF2B5EF4-FFF2-40B4-BE49-F238E27FC236}">
                  <a16:creationId xmlns:a16="http://schemas.microsoft.com/office/drawing/2014/main" id="{0C8361AB-7FD7-45EB-A87D-92A9E8DFDF59}"/>
                </a:ext>
              </a:extLst>
            </p:cNvPr>
            <p:cNvSpPr txBox="1"/>
            <p:nvPr>
              <p:custDataLst>
                <p:tags r:id="rId23"/>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89BB18-D063-4B24-85F1-8826E46B9EB3}"/>
              </a:ext>
            </a:extLst>
          </p:cNvPr>
          <p:cNvSpPr/>
          <p:nvPr>
            <p:custDataLst>
              <p:tags r:id="rId12"/>
            </p:custDataLst>
          </p:nvPr>
        </p:nvSpPr>
        <p:spPr>
          <a:xfrm>
            <a:off x="9537700" y="12700"/>
            <a:ext cx="285496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584CD0CB-4D67-47DF-8A92-D62B9751D681}"/>
              </a:ext>
            </a:extLst>
          </p:cNvPr>
          <p:cNvSpPr/>
          <p:nvPr>
            <p:custDataLst>
              <p:tags r:id="rId13"/>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a:extLst>
              <a:ext uri="{FF2B5EF4-FFF2-40B4-BE49-F238E27FC236}">
                <a16:creationId xmlns:a16="http://schemas.microsoft.com/office/drawing/2014/main" id="{87F3EE5F-1E68-42C9-BB50-D57E5B218B46}"/>
              </a:ext>
            </a:extLst>
          </p:cNvPr>
          <p:cNvSpPr txBox="1"/>
          <p:nvPr>
            <p:custDataLst>
              <p:tags r:id="rId14"/>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pic>
        <p:nvPicPr>
          <p:cNvPr id="13" name="图片 12">
            <a:extLst>
              <a:ext uri="{FF2B5EF4-FFF2-40B4-BE49-F238E27FC236}">
                <a16:creationId xmlns:a16="http://schemas.microsoft.com/office/drawing/2014/main" id="{E2070DF8-CD24-4235-89A9-3CF6809B50BA}"/>
              </a:ext>
            </a:extLst>
          </p:cNvPr>
          <p:cNvPicPr>
            <a:picLocks noChangeAspect="1"/>
          </p:cNvPicPr>
          <p:nvPr/>
        </p:nvPicPr>
        <p:blipFill>
          <a:blip r:embed="rId25"/>
          <a:stretch>
            <a:fillRect/>
          </a:stretch>
        </p:blipFill>
        <p:spPr>
          <a:xfrm>
            <a:off x="2309497" y="1722009"/>
            <a:ext cx="4525006" cy="1505160"/>
          </a:xfrm>
          <a:prstGeom prst="rect">
            <a:avLst/>
          </a:prstGeom>
        </p:spPr>
      </p:pic>
      <p:pic>
        <p:nvPicPr>
          <p:cNvPr id="14" name="图片 13">
            <a:extLst>
              <a:ext uri="{FF2B5EF4-FFF2-40B4-BE49-F238E27FC236}">
                <a16:creationId xmlns:a16="http://schemas.microsoft.com/office/drawing/2014/main" id="{1E79546E-FC84-4FF4-BEA0-D026E4DD767D}"/>
              </a:ext>
            </a:extLst>
          </p:cNvPr>
          <p:cNvPicPr>
            <a:picLocks noChangeAspect="1"/>
          </p:cNvPicPr>
          <p:nvPr/>
        </p:nvPicPr>
        <p:blipFill>
          <a:blip r:embed="rId26"/>
          <a:stretch>
            <a:fillRect/>
          </a:stretch>
        </p:blipFill>
        <p:spPr>
          <a:xfrm>
            <a:off x="9608336" y="1944618"/>
            <a:ext cx="2708124" cy="1059942"/>
          </a:xfrm>
          <a:prstGeom prst="rect">
            <a:avLst/>
          </a:prstGeom>
        </p:spPr>
      </p:pic>
      <p:grpSp>
        <p:nvGrpSpPr>
          <p:cNvPr id="20" name="组合 19">
            <a:extLst>
              <a:ext uri="{FF2B5EF4-FFF2-40B4-BE49-F238E27FC236}">
                <a16:creationId xmlns:a16="http://schemas.microsoft.com/office/drawing/2014/main" id="{F754BF66-A3F6-497E-A25B-07263D5D195F}"/>
              </a:ext>
            </a:extLst>
          </p:cNvPr>
          <p:cNvGrpSpPr/>
          <p:nvPr>
            <p:custDataLst>
              <p:tags r:id="rId15"/>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8572C58-573E-42E9-AC3C-C0F38D3D75F2}"/>
                </a:ext>
              </a:extLst>
            </p:cNvPr>
            <p:cNvSpPr/>
            <p:nvPr>
              <p:custDataLst>
                <p:tags r:id="rId1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D9DC71C-C1BF-421C-8E7D-008537EFF30D}"/>
                </a:ext>
              </a:extLst>
            </p:cNvPr>
            <p:cNvSpPr/>
            <p:nvPr>
              <p:custDataLst>
                <p:tags r:id="rId1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05D9E76F-8A90-419B-9176-A778E6F8A7C9}"/>
                </a:ext>
              </a:extLst>
            </p:cNvPr>
            <p:cNvSpPr txBox="1"/>
            <p:nvPr>
              <p:custDataLst>
                <p:tags r:id="rId1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04D27EEF-BE54-4B58-9712-4AAB833E74AE}"/>
                </a:ext>
              </a:extLst>
            </p:cNvPr>
            <p:cNvSpPr txBox="1"/>
            <p:nvPr>
              <p:custDataLst>
                <p:tags r:id="rId2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27D743D-E10E-4B7A-AB1B-739EF39EBBBD}"/>
              </a:ext>
            </a:extLst>
          </p:cNvPr>
          <p:cNvPicPr>
            <a:picLocks/>
          </p:cNvPicPr>
          <p:nvPr>
            <p:custDataLst>
              <p:tags r:id="rId1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54883845"/>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57881"/>
            <a:ext cx="1210588"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提纲</a:t>
            </a:r>
          </a:p>
        </p:txBody>
      </p:sp>
      <p:sp>
        <p:nvSpPr>
          <p:cNvPr id="3" name="TextBox 2"/>
          <p:cNvSpPr txBox="1"/>
          <p:nvPr/>
        </p:nvSpPr>
        <p:spPr>
          <a:xfrm>
            <a:off x="541041" y="2735706"/>
            <a:ext cx="2697829" cy="615553"/>
          </a:xfrm>
          <a:prstGeom prst="rect">
            <a:avLst/>
          </a:prstGeom>
          <a:noFill/>
        </p:spPr>
        <p:txBody>
          <a:bodyPr wrap="square" lIns="0" tIns="0" rIns="0" bIns="0" rtlCol="0">
            <a:spAutoFit/>
          </a:bodyPr>
          <a:lstStyle/>
          <a:p>
            <a:pPr algn="ctr"/>
            <a:r>
              <a:rPr lang="en-US" altLang="zh-CN" sz="2000" dirty="0">
                <a:solidFill>
                  <a:schemeClr val="bg1"/>
                </a:solidFill>
                <a:latin typeface="微软雅黑" pitchFamily="34" charset="-122"/>
                <a:ea typeface="微软雅黑" pitchFamily="34" charset="-122"/>
              </a:rPr>
              <a:t>Python AI</a:t>
            </a:r>
          </a:p>
          <a:p>
            <a:pPr algn="ctr"/>
            <a:r>
              <a:rPr lang="zh-CN" altLang="en-US" sz="2000" dirty="0">
                <a:solidFill>
                  <a:schemeClr val="bg1"/>
                </a:solidFill>
                <a:latin typeface="微软雅黑" pitchFamily="34" charset="-122"/>
                <a:ea typeface="微软雅黑" pitchFamily="34" charset="-122"/>
              </a:rPr>
              <a:t>函数与代码复用</a:t>
            </a:r>
            <a:endParaRPr lang="en-US" altLang="zh-CN" sz="2000" dirty="0">
              <a:solidFill>
                <a:schemeClr val="bg1"/>
              </a:solidFill>
              <a:latin typeface="微软雅黑" pitchFamily="34" charset="-122"/>
              <a:ea typeface="微软雅黑" pitchFamily="34" charset="-122"/>
            </a:endParaRPr>
          </a:p>
        </p:txBody>
      </p:sp>
      <p:grpSp>
        <p:nvGrpSpPr>
          <p:cNvPr id="33" name="组合 32"/>
          <p:cNvGrpSpPr/>
          <p:nvPr/>
        </p:nvGrpSpPr>
        <p:grpSpPr>
          <a:xfrm>
            <a:off x="1239403" y="947342"/>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299933" y="1113158"/>
            <a:ext cx="4561796" cy="170540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函数的基本使用</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函数的参数传递</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函数递归</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endParaRPr lang="zh-CN" altLang="en-US" b="1" dirty="0">
              <a:latin typeface="微软雅黑" panose="020B0503020204020204" pitchFamily="34" charset="-122"/>
              <a:ea typeface="微软雅黑" panose="020B0503020204020204" pitchFamily="34" charset="-122"/>
            </a:endParaRPr>
          </a:p>
        </p:txBody>
      </p:sp>
      <p:sp>
        <p:nvSpPr>
          <p:cNvPr id="24" name="椭圆 23"/>
          <p:cNvSpPr/>
          <p:nvPr/>
        </p:nvSpPr>
        <p:spPr>
          <a:xfrm>
            <a:off x="3937514" y="125451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3937514" y="20982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3937514" y="254686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0" name="椭圆 29"/>
          <p:cNvSpPr/>
          <p:nvPr/>
        </p:nvSpPr>
        <p:spPr>
          <a:xfrm>
            <a:off x="3937514" y="170159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37009628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ppt_x</p:attrName>
                                        </p:attrNameLst>
                                      </p:cBhvr>
                                      <p:tavLst>
                                        <p:tav tm="0">
                                          <p:val>
                                            <p:strVal val="#ppt_x-#ppt_w*1.125000"/>
                                          </p:val>
                                        </p:tav>
                                        <p:tav tm="100000">
                                          <p:val>
                                            <p:strVal val="#ppt_x"/>
                                          </p:val>
                                        </p:tav>
                                      </p:tavLst>
                                    </p:anim>
                                    <p:animEffect transition="in" filter="wipe(right)">
                                      <p:cBhvr>
                                        <p:cTn id="30" dur="500"/>
                                        <p:tgtEl>
                                          <p:spTgt spid="26"/>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righ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24" grpId="0" animBg="1"/>
      <p:bldP spid="25" grpId="0" animBg="1"/>
      <p:bldP spid="26"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24C76-EA3E-4EF8-ADD8-8C975E23BDE3}"/>
              </a:ext>
            </a:extLst>
          </p:cNvPr>
          <p:cNvSpPr>
            <a:spLocks noGrp="1"/>
          </p:cNvSpPr>
          <p:nvPr>
            <p:ph type="title"/>
          </p:nvPr>
        </p:nvSpPr>
        <p:spPr/>
        <p:txBody>
          <a:bodyPr/>
          <a:lstStyle/>
          <a:p>
            <a:r>
              <a:rPr lang="zh-CN" altLang="en-US" dirty="0"/>
              <a:t>可选参数</a:t>
            </a:r>
          </a:p>
        </p:txBody>
      </p:sp>
      <p:sp>
        <p:nvSpPr>
          <p:cNvPr id="3" name="内容占位符 2">
            <a:extLst>
              <a:ext uri="{FF2B5EF4-FFF2-40B4-BE49-F238E27FC236}">
                <a16:creationId xmlns:a16="http://schemas.microsoft.com/office/drawing/2014/main" id="{E5D547C6-B85B-4D9B-AEE7-BC38FC31FEAC}"/>
              </a:ext>
            </a:extLst>
          </p:cNvPr>
          <p:cNvSpPr>
            <a:spLocks noGrp="1"/>
          </p:cNvSpPr>
          <p:nvPr>
            <p:ph idx="1"/>
          </p:nvPr>
        </p:nvSpPr>
        <p:spPr>
          <a:xfrm>
            <a:off x="457200" y="819150"/>
            <a:ext cx="8229599" cy="3937000"/>
          </a:xfrm>
        </p:spPr>
        <p:txBody>
          <a:bodyPr/>
          <a:lstStyle/>
          <a:p>
            <a:r>
              <a:rPr lang="zh-CN" altLang="en-US" dirty="0"/>
              <a:t>在定义函数时，有些参数可以存在默认值</a:t>
            </a:r>
            <a:endParaRPr lang="en-US" altLang="zh-CN" dirty="0"/>
          </a:p>
          <a:p>
            <a:r>
              <a:rPr lang="zh-CN" altLang="en-US" dirty="0"/>
              <a:t>函数被调用时，如果没有传入对应的参数值，则使用函数定义时的默认值代替</a:t>
            </a:r>
            <a:endParaRPr lang="en-US" altLang="zh-CN" dirty="0"/>
          </a:p>
          <a:p>
            <a:r>
              <a:rPr lang="zh-CN" altLang="en-US" dirty="0"/>
              <a:t>可选参数必须定义在非可选参数后面</a:t>
            </a:r>
            <a:endParaRPr lang="en-US" altLang="zh-CN" dirty="0"/>
          </a:p>
        </p:txBody>
      </p:sp>
      <p:pic>
        <p:nvPicPr>
          <p:cNvPr id="4" name="图片 3">
            <a:extLst>
              <a:ext uri="{FF2B5EF4-FFF2-40B4-BE49-F238E27FC236}">
                <a16:creationId xmlns:a16="http://schemas.microsoft.com/office/drawing/2014/main" id="{E1D1427F-77A1-4A3B-BECA-695EFAD79097}"/>
              </a:ext>
            </a:extLst>
          </p:cNvPr>
          <p:cNvPicPr>
            <a:picLocks noChangeAspect="1"/>
          </p:cNvPicPr>
          <p:nvPr/>
        </p:nvPicPr>
        <p:blipFill>
          <a:blip r:embed="rId2"/>
          <a:stretch>
            <a:fillRect/>
          </a:stretch>
        </p:blipFill>
        <p:spPr>
          <a:xfrm>
            <a:off x="2771522" y="2358180"/>
            <a:ext cx="3600953" cy="2362530"/>
          </a:xfrm>
          <a:prstGeom prst="rect">
            <a:avLst/>
          </a:prstGeom>
        </p:spPr>
      </p:pic>
    </p:spTree>
    <p:extLst>
      <p:ext uri="{BB962C8B-B14F-4D97-AF65-F5344CB8AC3E}">
        <p14:creationId xmlns:p14="http://schemas.microsoft.com/office/powerpoint/2010/main" val="2795065771"/>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问题</a:t>
            </a:r>
            <a:endParaRPr lang="zh-CN" altLang="en-US" dirty="0"/>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smtClean="0"/>
              <a:t>C</a:t>
            </a:r>
            <a:r>
              <a:rPr lang="zh-CN" altLang="en-US" dirty="0" smtClean="0"/>
              <a:t>语言里如何计算一个数组的和？</a:t>
            </a:r>
            <a:endParaRPr lang="en-US" altLang="zh-CN" dirty="0" smtClean="0"/>
          </a:p>
          <a:p>
            <a:pPr lvl="1"/>
            <a:r>
              <a:rPr lang="zh-CN" altLang="en-US" dirty="0" smtClean="0"/>
              <a:t>如果是固定大小的数组</a:t>
            </a:r>
            <a:endParaRPr lang="en-US" altLang="zh-CN" dirty="0" smtClean="0"/>
          </a:p>
          <a:p>
            <a:pPr lvl="1"/>
            <a:r>
              <a:rPr lang="zh-CN" altLang="en-US" dirty="0" smtClean="0"/>
              <a:t>如果数组可变呢？</a:t>
            </a:r>
            <a:endParaRPr lang="zh-CN" altLang="en-US" dirty="0"/>
          </a:p>
          <a:p>
            <a:endParaRPr lang="zh-CN" altLang="en-US" dirty="0"/>
          </a:p>
        </p:txBody>
      </p:sp>
    </p:spTree>
    <p:extLst>
      <p:ext uri="{BB962C8B-B14F-4D97-AF65-F5344CB8AC3E}">
        <p14:creationId xmlns:p14="http://schemas.microsoft.com/office/powerpoint/2010/main" val="2218984316"/>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可变数量参数</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在函数定义时，可以设计可变数量参数，通过参数前增加星号（*）实现</a:t>
            </a:r>
            <a:endParaRPr lang="en-US" altLang="zh-CN" dirty="0"/>
          </a:p>
          <a:p>
            <a:r>
              <a:rPr lang="zh-CN" altLang="en-US" dirty="0"/>
              <a:t>可变参数只能出现在参数列表的最后</a:t>
            </a:r>
            <a:endParaRPr lang="en-US" altLang="zh-CN" dirty="0"/>
          </a:p>
          <a:p>
            <a:pPr lvl="1"/>
            <a:r>
              <a:rPr lang="zh-CN" altLang="en-US" dirty="0"/>
              <a:t>可变参数被当作元组类型传入函数中</a:t>
            </a:r>
          </a:p>
          <a:p>
            <a:endParaRPr lang="zh-CN" altLang="en-US" dirty="0"/>
          </a:p>
        </p:txBody>
      </p:sp>
      <p:pic>
        <p:nvPicPr>
          <p:cNvPr id="4" name="图片 3">
            <a:extLst>
              <a:ext uri="{FF2B5EF4-FFF2-40B4-BE49-F238E27FC236}">
                <a16:creationId xmlns:a16="http://schemas.microsoft.com/office/drawing/2014/main" id="{FD0527C0-EC55-41FF-9F63-AC2ED67E8964}"/>
              </a:ext>
            </a:extLst>
          </p:cNvPr>
          <p:cNvPicPr>
            <a:picLocks noChangeAspect="1"/>
          </p:cNvPicPr>
          <p:nvPr/>
        </p:nvPicPr>
        <p:blipFill>
          <a:blip r:embed="rId2"/>
          <a:stretch>
            <a:fillRect/>
          </a:stretch>
        </p:blipFill>
        <p:spPr>
          <a:xfrm>
            <a:off x="2905682" y="2269778"/>
            <a:ext cx="3134162" cy="2486372"/>
          </a:xfrm>
          <a:prstGeom prst="rect">
            <a:avLst/>
          </a:prstGeom>
        </p:spPr>
      </p:pic>
    </p:spTree>
    <p:extLst>
      <p:ext uri="{BB962C8B-B14F-4D97-AF65-F5344CB8AC3E}">
        <p14:creationId xmlns:p14="http://schemas.microsoft.com/office/powerpoint/2010/main" val="316208767"/>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3403B-9478-4E12-AFD9-0CB3E71B28B7}"/>
              </a:ext>
            </a:extLst>
          </p:cNvPr>
          <p:cNvSpPr>
            <a:spLocks noGrp="1"/>
          </p:cNvSpPr>
          <p:nvPr>
            <p:ph type="title"/>
          </p:nvPr>
        </p:nvSpPr>
        <p:spPr/>
        <p:txBody>
          <a:bodyPr/>
          <a:lstStyle/>
          <a:p>
            <a:r>
              <a:rPr lang="zh-CN" altLang="en-US" dirty="0"/>
              <a:t>参数的位置和名称传递</a:t>
            </a:r>
          </a:p>
        </p:txBody>
      </p:sp>
      <p:sp>
        <p:nvSpPr>
          <p:cNvPr id="3" name="内容占位符 2">
            <a:extLst>
              <a:ext uri="{FF2B5EF4-FFF2-40B4-BE49-F238E27FC236}">
                <a16:creationId xmlns:a16="http://schemas.microsoft.com/office/drawing/2014/main" id="{A55EFD04-227C-4BA1-9C54-8A648B913F32}"/>
              </a:ext>
            </a:extLst>
          </p:cNvPr>
          <p:cNvSpPr>
            <a:spLocks noGrp="1"/>
          </p:cNvSpPr>
          <p:nvPr>
            <p:ph idx="1"/>
          </p:nvPr>
        </p:nvSpPr>
        <p:spPr>
          <a:xfrm>
            <a:off x="457199" y="819150"/>
            <a:ext cx="8229600" cy="3937000"/>
          </a:xfrm>
        </p:spPr>
        <p:txBody>
          <a:bodyPr/>
          <a:lstStyle/>
          <a:p>
            <a:r>
              <a:rPr lang="zh-CN" altLang="en-US" dirty="0"/>
              <a:t>实参默认采用按照位置顺序的方式传递给函数</a:t>
            </a:r>
            <a:endParaRPr lang="en-US" altLang="zh-CN" dirty="0"/>
          </a:p>
          <a:p>
            <a:pPr lvl="1"/>
            <a:r>
              <a:rPr lang="en-US" altLang="zh-CN" i="1" dirty="0"/>
              <a:t>def </a:t>
            </a:r>
            <a:r>
              <a:rPr lang="en-US" altLang="zh-CN" i="1" dirty="0" err="1"/>
              <a:t>func</a:t>
            </a:r>
            <a:r>
              <a:rPr lang="en-US" altLang="zh-CN" i="1" dirty="0"/>
              <a:t>(x1,y1,z1,x2,y2,z2)</a:t>
            </a:r>
          </a:p>
          <a:p>
            <a:pPr lvl="1"/>
            <a:r>
              <a:rPr lang="en-US" altLang="zh-CN" i="1" dirty="0" err="1"/>
              <a:t>func</a:t>
            </a:r>
            <a:r>
              <a:rPr lang="en-US" altLang="zh-CN" i="1" dirty="0"/>
              <a:t>(1,2,3,4,5,6)</a:t>
            </a:r>
          </a:p>
          <a:p>
            <a:pPr lvl="1"/>
            <a:endParaRPr lang="en-US" altLang="zh-CN" dirty="0"/>
          </a:p>
          <a:p>
            <a:r>
              <a:rPr lang="en-US" altLang="zh-CN" dirty="0"/>
              <a:t>Python</a:t>
            </a:r>
            <a:r>
              <a:rPr lang="zh-CN" altLang="en-US" dirty="0"/>
              <a:t>提供了按照形参名称输入实参的方式，调用如下：</a:t>
            </a:r>
            <a:endParaRPr lang="en-US" altLang="zh-CN" dirty="0"/>
          </a:p>
          <a:p>
            <a:pPr lvl="1"/>
            <a:r>
              <a:rPr lang="es-ES" altLang="zh-CN" i="1" dirty="0"/>
              <a:t>result = func(x2=4, y2=5, z2=6, x1=1, y1=2, z1=3)</a:t>
            </a:r>
          </a:p>
          <a:p>
            <a:pPr lvl="1"/>
            <a:endParaRPr lang="en-US" altLang="zh-CN" dirty="0"/>
          </a:p>
          <a:p>
            <a:r>
              <a:rPr lang="zh-CN" altLang="en-US" dirty="0"/>
              <a:t>由于调用函数时指定了参数名称，所以参数之间的顺序可以任意调整</a:t>
            </a:r>
            <a:endParaRPr lang="en-US" altLang="zh-CN" dirty="0"/>
          </a:p>
          <a:p>
            <a:pPr lvl="1"/>
            <a:endParaRPr lang="zh-CN" altLang="en-US" dirty="0"/>
          </a:p>
        </p:txBody>
      </p:sp>
    </p:spTree>
    <p:extLst>
      <p:ext uri="{BB962C8B-B14F-4D97-AF65-F5344CB8AC3E}">
        <p14:creationId xmlns:p14="http://schemas.microsoft.com/office/powerpoint/2010/main" val="2840911354"/>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9059C-978B-4574-85E8-39BA1DB6E8FE}"/>
              </a:ext>
            </a:extLst>
          </p:cNvPr>
          <p:cNvSpPr>
            <a:spLocks noGrp="1"/>
          </p:cNvSpPr>
          <p:nvPr>
            <p:ph type="title"/>
          </p:nvPr>
        </p:nvSpPr>
        <p:spPr/>
        <p:txBody>
          <a:bodyPr/>
          <a:lstStyle/>
          <a:p>
            <a:r>
              <a:rPr lang="zh-CN" altLang="en-US" dirty="0"/>
              <a:t>上次课回顾：程序的控制结构</a:t>
            </a:r>
          </a:p>
        </p:txBody>
      </p:sp>
      <p:sp>
        <p:nvSpPr>
          <p:cNvPr id="3" name="内容占位符 2">
            <a:extLst>
              <a:ext uri="{FF2B5EF4-FFF2-40B4-BE49-F238E27FC236}">
                <a16:creationId xmlns:a16="http://schemas.microsoft.com/office/drawing/2014/main" id="{423D145F-A0AC-4C49-98F6-D4E57CA55E4F}"/>
              </a:ext>
            </a:extLst>
          </p:cNvPr>
          <p:cNvSpPr>
            <a:spLocks noGrp="1"/>
          </p:cNvSpPr>
          <p:nvPr>
            <p:ph idx="1"/>
          </p:nvPr>
        </p:nvSpPr>
        <p:spPr/>
        <p:txBody>
          <a:bodyPr/>
          <a:lstStyle/>
          <a:p>
            <a:r>
              <a:rPr lang="en-US" altLang="zh-CN" dirty="0"/>
              <a:t>Python</a:t>
            </a:r>
            <a:r>
              <a:rPr lang="zh-CN" altLang="en-US" dirty="0"/>
              <a:t>中的分支结构</a:t>
            </a:r>
            <a:endParaRPr lang="en-US" altLang="zh-CN" dirty="0"/>
          </a:p>
          <a:p>
            <a:pPr lvl="1"/>
            <a:r>
              <a:rPr lang="zh-CN" altLang="en-US" dirty="0"/>
              <a:t>单分支</a:t>
            </a:r>
            <a:endParaRPr lang="en-US" altLang="zh-CN" dirty="0"/>
          </a:p>
          <a:p>
            <a:pPr lvl="1"/>
            <a:r>
              <a:rPr lang="zh-CN" altLang="en-US" dirty="0"/>
              <a:t>二分支</a:t>
            </a:r>
            <a:endParaRPr lang="en-US" altLang="zh-CN" dirty="0"/>
          </a:p>
          <a:p>
            <a:pPr lvl="1"/>
            <a:r>
              <a:rPr lang="zh-CN" altLang="en-US" dirty="0"/>
              <a:t>多分支</a:t>
            </a:r>
            <a:endParaRPr lang="en-US" altLang="zh-CN" dirty="0"/>
          </a:p>
          <a:p>
            <a:pPr lvl="1"/>
            <a:r>
              <a:rPr lang="zh-CN" altLang="en-US" dirty="0"/>
              <a:t>异常处理</a:t>
            </a:r>
            <a:endParaRPr lang="en-US" altLang="zh-CN" dirty="0"/>
          </a:p>
          <a:p>
            <a:pPr lvl="1"/>
            <a:endParaRPr lang="en-US" altLang="zh-CN" dirty="0"/>
          </a:p>
          <a:p>
            <a:r>
              <a:rPr lang="en-US" altLang="zh-CN" dirty="0"/>
              <a:t>Python</a:t>
            </a:r>
            <a:r>
              <a:rPr lang="zh-CN" altLang="en-US" dirty="0"/>
              <a:t>中的循环结构</a:t>
            </a:r>
            <a:endParaRPr lang="en-US" altLang="zh-CN" dirty="0"/>
          </a:p>
          <a:p>
            <a:pPr lvl="1"/>
            <a:r>
              <a:rPr lang="zh-CN" altLang="en-US" dirty="0"/>
              <a:t>遍历循环</a:t>
            </a:r>
            <a:endParaRPr lang="en-US" altLang="zh-CN" dirty="0"/>
          </a:p>
          <a:p>
            <a:pPr lvl="1"/>
            <a:r>
              <a:rPr lang="zh-CN" altLang="en-US" dirty="0"/>
              <a:t>条件循环</a:t>
            </a:r>
            <a:endParaRPr lang="en-US" altLang="zh-CN" dirty="0"/>
          </a:p>
          <a:p>
            <a:pPr lvl="1"/>
            <a:r>
              <a:rPr lang="en-US" altLang="zh-CN" dirty="0"/>
              <a:t>break</a:t>
            </a:r>
          </a:p>
          <a:p>
            <a:pPr lvl="1"/>
            <a:r>
              <a:rPr lang="en-US" altLang="zh-CN" dirty="0"/>
              <a:t>continue</a:t>
            </a:r>
          </a:p>
          <a:p>
            <a:pPr lvl="1"/>
            <a:endParaRPr lang="zh-CN" altLang="en-US" dirty="0"/>
          </a:p>
        </p:txBody>
      </p:sp>
      <p:pic>
        <p:nvPicPr>
          <p:cNvPr id="7" name="图片 6">
            <a:extLst>
              <a:ext uri="{FF2B5EF4-FFF2-40B4-BE49-F238E27FC236}">
                <a16:creationId xmlns:a16="http://schemas.microsoft.com/office/drawing/2014/main" id="{934AF6A1-245E-4966-A2BF-D5CF18470E23}"/>
              </a:ext>
            </a:extLst>
          </p:cNvPr>
          <p:cNvPicPr>
            <a:picLocks noChangeAspect="1"/>
          </p:cNvPicPr>
          <p:nvPr/>
        </p:nvPicPr>
        <p:blipFill>
          <a:blip r:embed="rId2"/>
          <a:stretch>
            <a:fillRect/>
          </a:stretch>
        </p:blipFill>
        <p:spPr>
          <a:xfrm>
            <a:off x="5245501" y="1058015"/>
            <a:ext cx="2776842" cy="1604559"/>
          </a:xfrm>
          <a:prstGeom prst="rect">
            <a:avLst/>
          </a:prstGeom>
        </p:spPr>
      </p:pic>
      <p:pic>
        <p:nvPicPr>
          <p:cNvPr id="8" name="图片 7">
            <a:extLst>
              <a:ext uri="{FF2B5EF4-FFF2-40B4-BE49-F238E27FC236}">
                <a16:creationId xmlns:a16="http://schemas.microsoft.com/office/drawing/2014/main" id="{64E0CE3A-6E3D-4A1C-BF4A-B27C42CBDFBB}"/>
              </a:ext>
            </a:extLst>
          </p:cNvPr>
          <p:cNvPicPr>
            <a:picLocks noChangeAspect="1"/>
          </p:cNvPicPr>
          <p:nvPr/>
        </p:nvPicPr>
        <p:blipFill>
          <a:blip r:embed="rId3"/>
          <a:stretch>
            <a:fillRect/>
          </a:stretch>
        </p:blipFill>
        <p:spPr>
          <a:xfrm>
            <a:off x="5252582" y="3008520"/>
            <a:ext cx="2769761" cy="1401683"/>
          </a:xfrm>
          <a:prstGeom prst="rect">
            <a:avLst/>
          </a:prstGeom>
        </p:spPr>
      </p:pic>
    </p:spTree>
    <p:extLst>
      <p:ext uri="{BB962C8B-B14F-4D97-AF65-F5344CB8AC3E}">
        <p14:creationId xmlns:p14="http://schemas.microsoft.com/office/powerpoint/2010/main" val="360016241"/>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smtClean="0"/>
              <a:t>问题</a:t>
            </a:r>
            <a:endParaRPr lang="zh-CN" altLang="en-US" dirty="0"/>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smtClean="0"/>
              <a:t>C</a:t>
            </a:r>
            <a:r>
              <a:rPr lang="zh-CN" altLang="en-US" dirty="0" smtClean="0"/>
              <a:t>语言里如何返回多个计算结果？</a:t>
            </a:r>
            <a:endParaRPr lang="en-US" altLang="zh-CN" dirty="0" smtClean="0"/>
          </a:p>
          <a:p>
            <a:pPr lvl="1"/>
            <a:r>
              <a:rPr lang="zh-CN" altLang="en-US" dirty="0" smtClean="0"/>
              <a:t>例如，同时返回平均值和方差？</a:t>
            </a:r>
            <a:endParaRPr lang="zh-CN" altLang="en-US" dirty="0"/>
          </a:p>
        </p:txBody>
      </p:sp>
    </p:spTree>
    <p:extLst>
      <p:ext uri="{BB962C8B-B14F-4D97-AF65-F5344CB8AC3E}">
        <p14:creationId xmlns:p14="http://schemas.microsoft.com/office/powerpoint/2010/main" val="1194835444"/>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函数的返回值</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a:t>return</a:t>
            </a:r>
            <a:r>
              <a:rPr lang="zh-CN" altLang="en-US" dirty="0"/>
              <a:t>语句用来退出函数并将程序返回到函数被调用的位置继续执行</a:t>
            </a:r>
            <a:endParaRPr lang="en-US" altLang="zh-CN" dirty="0"/>
          </a:p>
          <a:p>
            <a:r>
              <a:rPr lang="en-US" altLang="zh-CN" dirty="0"/>
              <a:t>return</a:t>
            </a:r>
            <a:r>
              <a:rPr lang="zh-CN" altLang="en-US" dirty="0"/>
              <a:t>语句同时可以将</a:t>
            </a:r>
            <a:r>
              <a:rPr lang="en-US" altLang="zh-CN" dirty="0"/>
              <a:t>0</a:t>
            </a:r>
            <a:r>
              <a:rPr lang="zh-CN" altLang="en-US" dirty="0"/>
              <a:t>个、</a:t>
            </a:r>
            <a:r>
              <a:rPr lang="en-US" altLang="zh-CN" dirty="0"/>
              <a:t>1</a:t>
            </a:r>
            <a:r>
              <a:rPr lang="zh-CN" altLang="en-US" dirty="0"/>
              <a:t>个或多个函数运算完的结果返回给函数被调用处的变量</a:t>
            </a:r>
            <a:endParaRPr lang="en-US" altLang="zh-CN" dirty="0"/>
          </a:p>
          <a:p>
            <a:pPr lvl="1"/>
            <a:r>
              <a:rPr lang="zh-CN" altLang="en-US" dirty="0"/>
              <a:t>用</a:t>
            </a:r>
            <a:r>
              <a:rPr lang="en-US" altLang="zh-CN" dirty="0"/>
              <a:t>return</a:t>
            </a:r>
            <a:r>
              <a:rPr lang="zh-CN" altLang="en-US" dirty="0"/>
              <a:t>返回多个值，多个值以元组类型保存</a:t>
            </a:r>
          </a:p>
          <a:p>
            <a:r>
              <a:rPr lang="zh-CN" altLang="en-US" dirty="0"/>
              <a:t>函数可以没有</a:t>
            </a:r>
            <a:r>
              <a:rPr lang="en-US" altLang="zh-CN" dirty="0"/>
              <a:t>return</a:t>
            </a:r>
            <a:r>
              <a:rPr lang="zh-CN" altLang="en-US" dirty="0"/>
              <a:t>，此时函数并不返回值</a:t>
            </a:r>
          </a:p>
        </p:txBody>
      </p:sp>
      <p:pic>
        <p:nvPicPr>
          <p:cNvPr id="4" name="图片 3">
            <a:extLst>
              <a:ext uri="{FF2B5EF4-FFF2-40B4-BE49-F238E27FC236}">
                <a16:creationId xmlns:a16="http://schemas.microsoft.com/office/drawing/2014/main" id="{0E2FBB2B-2193-4F0C-BE0F-C9C9958E7606}"/>
              </a:ext>
            </a:extLst>
          </p:cNvPr>
          <p:cNvPicPr>
            <a:picLocks noChangeAspect="1"/>
          </p:cNvPicPr>
          <p:nvPr/>
        </p:nvPicPr>
        <p:blipFill>
          <a:blip r:embed="rId2"/>
          <a:stretch>
            <a:fillRect/>
          </a:stretch>
        </p:blipFill>
        <p:spPr>
          <a:xfrm>
            <a:off x="894796" y="2787650"/>
            <a:ext cx="3172268" cy="1571844"/>
          </a:xfrm>
          <a:prstGeom prst="rect">
            <a:avLst/>
          </a:prstGeom>
        </p:spPr>
      </p:pic>
      <p:pic>
        <p:nvPicPr>
          <p:cNvPr id="5" name="图片 4">
            <a:extLst>
              <a:ext uri="{FF2B5EF4-FFF2-40B4-BE49-F238E27FC236}">
                <a16:creationId xmlns:a16="http://schemas.microsoft.com/office/drawing/2014/main" id="{F3862EA2-EA00-4AED-88B1-A25038EDE149}"/>
              </a:ext>
            </a:extLst>
          </p:cNvPr>
          <p:cNvPicPr>
            <a:picLocks noChangeAspect="1"/>
          </p:cNvPicPr>
          <p:nvPr/>
        </p:nvPicPr>
        <p:blipFill>
          <a:blip r:embed="rId3"/>
          <a:stretch>
            <a:fillRect/>
          </a:stretch>
        </p:blipFill>
        <p:spPr>
          <a:xfrm>
            <a:off x="4629762" y="2797176"/>
            <a:ext cx="3924848" cy="1562318"/>
          </a:xfrm>
          <a:prstGeom prst="rect">
            <a:avLst/>
          </a:prstGeom>
        </p:spPr>
      </p:pic>
    </p:spTree>
    <p:extLst>
      <p:ext uri="{BB962C8B-B14F-4D97-AF65-F5344CB8AC3E}">
        <p14:creationId xmlns:p14="http://schemas.microsoft.com/office/powerpoint/2010/main" val="652495763"/>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函数对变量的作用</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一个程序中的变量包括两类：全局变量和局部变量</a:t>
            </a:r>
          </a:p>
          <a:p>
            <a:pPr lvl="1"/>
            <a:r>
              <a:rPr lang="zh-CN" altLang="en-US" dirty="0"/>
              <a:t>全局变量指在函数之外定义的变量，一般没有缩进，在程序执行全过程有效</a:t>
            </a:r>
            <a:endParaRPr lang="en-US" altLang="zh-CN" dirty="0"/>
          </a:p>
          <a:p>
            <a:pPr lvl="1"/>
            <a:r>
              <a:rPr lang="zh-CN" altLang="en-US" dirty="0"/>
              <a:t>局部变量指在函数内部使用的变量，仅在函数内部有效当函数退出时变量将不存在</a:t>
            </a:r>
            <a:endParaRPr lang="en-US" altLang="zh-CN" dirty="0"/>
          </a:p>
          <a:p>
            <a:endParaRPr lang="zh-CN" altLang="en-US" dirty="0"/>
          </a:p>
        </p:txBody>
      </p:sp>
      <p:pic>
        <p:nvPicPr>
          <p:cNvPr id="4" name="图片 3">
            <a:extLst>
              <a:ext uri="{FF2B5EF4-FFF2-40B4-BE49-F238E27FC236}">
                <a16:creationId xmlns:a16="http://schemas.microsoft.com/office/drawing/2014/main" id="{37097F56-993D-4757-9780-E6A365972A78}"/>
              </a:ext>
            </a:extLst>
          </p:cNvPr>
          <p:cNvPicPr>
            <a:picLocks noChangeAspect="1"/>
          </p:cNvPicPr>
          <p:nvPr/>
        </p:nvPicPr>
        <p:blipFill>
          <a:blip r:embed="rId2"/>
          <a:stretch>
            <a:fillRect/>
          </a:stretch>
        </p:blipFill>
        <p:spPr>
          <a:xfrm>
            <a:off x="1573618" y="2435835"/>
            <a:ext cx="5996763" cy="2384109"/>
          </a:xfrm>
          <a:prstGeom prst="rect">
            <a:avLst/>
          </a:prstGeom>
        </p:spPr>
      </p:pic>
    </p:spTree>
    <p:extLst>
      <p:ext uri="{BB962C8B-B14F-4D97-AF65-F5344CB8AC3E}">
        <p14:creationId xmlns:p14="http://schemas.microsoft.com/office/powerpoint/2010/main" val="111584327"/>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函数对变量的作用</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函数内部使用全局变量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这里</a:t>
            </a:r>
            <a:r>
              <a:rPr lang="en-US" altLang="zh-CN" dirty="0"/>
              <a:t>n</a:t>
            </a:r>
            <a:r>
              <a:rPr lang="zh-CN" altLang="en-US" dirty="0"/>
              <a:t>被函数理解为一个局部变量，函数退出后释放</a:t>
            </a:r>
            <a:endParaRPr lang="en-US" altLang="zh-CN" dirty="0"/>
          </a:p>
          <a:p>
            <a:endParaRPr lang="zh-CN" altLang="en-US" dirty="0"/>
          </a:p>
        </p:txBody>
      </p:sp>
      <p:pic>
        <p:nvPicPr>
          <p:cNvPr id="4" name="图片 3">
            <a:extLst>
              <a:ext uri="{FF2B5EF4-FFF2-40B4-BE49-F238E27FC236}">
                <a16:creationId xmlns:a16="http://schemas.microsoft.com/office/drawing/2014/main" id="{8442EBDF-6483-444F-B18D-A30504CF173A}"/>
              </a:ext>
            </a:extLst>
          </p:cNvPr>
          <p:cNvPicPr>
            <a:picLocks noChangeAspect="1"/>
          </p:cNvPicPr>
          <p:nvPr/>
        </p:nvPicPr>
        <p:blipFill>
          <a:blip r:embed="rId2"/>
          <a:stretch>
            <a:fillRect/>
          </a:stretch>
        </p:blipFill>
        <p:spPr>
          <a:xfrm>
            <a:off x="718599" y="1547669"/>
            <a:ext cx="7706801" cy="2048161"/>
          </a:xfrm>
          <a:prstGeom prst="rect">
            <a:avLst/>
          </a:prstGeom>
        </p:spPr>
      </p:pic>
    </p:spTree>
    <p:extLst>
      <p:ext uri="{BB962C8B-B14F-4D97-AF65-F5344CB8AC3E}">
        <p14:creationId xmlns:p14="http://schemas.microsoft.com/office/powerpoint/2010/main" val="3485002069"/>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函数对变量的作用</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如果希望让</a:t>
            </a:r>
            <a:r>
              <a:rPr lang="en-US" altLang="zh-CN" dirty="0" err="1"/>
              <a:t>func</a:t>
            </a:r>
            <a:r>
              <a:rPr lang="en-US" altLang="zh-CN" dirty="0"/>
              <a:t>()</a:t>
            </a:r>
            <a:r>
              <a:rPr lang="zh-CN" altLang="en-US" dirty="0"/>
              <a:t>函数将</a:t>
            </a:r>
            <a:r>
              <a:rPr lang="en-US" altLang="zh-CN" dirty="0"/>
              <a:t>n</a:t>
            </a:r>
            <a:r>
              <a:rPr lang="zh-CN" altLang="en-US" dirty="0"/>
              <a:t>当作全局变量，需要在变量</a:t>
            </a:r>
            <a:r>
              <a:rPr lang="en-US" altLang="zh-CN" dirty="0"/>
              <a:t>n</a:t>
            </a:r>
            <a:r>
              <a:rPr lang="zh-CN" altLang="en-US" dirty="0"/>
              <a:t>使用前显式声明该变量为全局变量</a:t>
            </a:r>
          </a:p>
        </p:txBody>
      </p:sp>
      <p:pic>
        <p:nvPicPr>
          <p:cNvPr id="4" name="图片 3">
            <a:extLst>
              <a:ext uri="{FF2B5EF4-FFF2-40B4-BE49-F238E27FC236}">
                <a16:creationId xmlns:a16="http://schemas.microsoft.com/office/drawing/2014/main" id="{B59748D2-6DD2-411A-A472-A56D6BCA43D0}"/>
              </a:ext>
            </a:extLst>
          </p:cNvPr>
          <p:cNvPicPr>
            <a:picLocks noChangeAspect="1"/>
          </p:cNvPicPr>
          <p:nvPr/>
        </p:nvPicPr>
        <p:blipFill>
          <a:blip r:embed="rId2"/>
          <a:stretch>
            <a:fillRect/>
          </a:stretch>
        </p:blipFill>
        <p:spPr>
          <a:xfrm>
            <a:off x="2004654" y="2038031"/>
            <a:ext cx="5134692" cy="2286319"/>
          </a:xfrm>
          <a:prstGeom prst="rect">
            <a:avLst/>
          </a:prstGeom>
        </p:spPr>
      </p:pic>
    </p:spTree>
    <p:extLst>
      <p:ext uri="{BB962C8B-B14F-4D97-AF65-F5344CB8AC3E}">
        <p14:creationId xmlns:p14="http://schemas.microsoft.com/office/powerpoint/2010/main" val="1808052920"/>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函数对变量的作用</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如果全局变量的类型为组合数据类型，比如列表类型：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全局列表变量在函数调用后发生变化</a:t>
            </a:r>
          </a:p>
        </p:txBody>
      </p:sp>
      <p:pic>
        <p:nvPicPr>
          <p:cNvPr id="4" name="图片 3">
            <a:extLst>
              <a:ext uri="{FF2B5EF4-FFF2-40B4-BE49-F238E27FC236}">
                <a16:creationId xmlns:a16="http://schemas.microsoft.com/office/drawing/2014/main" id="{AE0F10DE-2801-4665-8C9F-BE5B9A4E7094}"/>
              </a:ext>
            </a:extLst>
          </p:cNvPr>
          <p:cNvPicPr>
            <a:picLocks noChangeAspect="1"/>
          </p:cNvPicPr>
          <p:nvPr/>
        </p:nvPicPr>
        <p:blipFill>
          <a:blip r:embed="rId2"/>
          <a:stretch>
            <a:fillRect/>
          </a:stretch>
        </p:blipFill>
        <p:spPr>
          <a:xfrm>
            <a:off x="1233021" y="1547669"/>
            <a:ext cx="6677957" cy="2048161"/>
          </a:xfrm>
          <a:prstGeom prst="rect">
            <a:avLst/>
          </a:prstGeom>
        </p:spPr>
      </p:pic>
    </p:spTree>
    <p:extLst>
      <p:ext uri="{BB962C8B-B14F-4D97-AF65-F5344CB8AC3E}">
        <p14:creationId xmlns:p14="http://schemas.microsoft.com/office/powerpoint/2010/main" val="3690109498"/>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函数对变量的作用</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如果</a:t>
            </a:r>
            <a:r>
              <a:rPr lang="en-US" altLang="zh-CN" dirty="0" err="1"/>
              <a:t>func</a:t>
            </a:r>
            <a:r>
              <a:rPr lang="en-US" altLang="zh-CN" dirty="0"/>
              <a:t>()</a:t>
            </a:r>
            <a:r>
              <a:rPr lang="zh-CN" altLang="en-US" dirty="0"/>
              <a:t>函数内部存在一个真实创建过且名称为</a:t>
            </a:r>
            <a:r>
              <a:rPr lang="en-US" altLang="zh-CN" dirty="0"/>
              <a:t>ls</a:t>
            </a:r>
            <a:r>
              <a:rPr lang="zh-CN" altLang="en-US" dirty="0"/>
              <a:t>的列表，则</a:t>
            </a:r>
            <a:r>
              <a:rPr lang="en-US" altLang="zh-CN" dirty="0" err="1"/>
              <a:t>func</a:t>
            </a:r>
            <a:r>
              <a:rPr lang="en-US" altLang="zh-CN" dirty="0"/>
              <a:t>()</a:t>
            </a:r>
            <a:r>
              <a:rPr lang="zh-CN" altLang="en-US" dirty="0"/>
              <a:t>将操作该列表而不会修改全局变量</a:t>
            </a:r>
          </a:p>
        </p:txBody>
      </p:sp>
      <p:pic>
        <p:nvPicPr>
          <p:cNvPr id="4" name="图片 3">
            <a:extLst>
              <a:ext uri="{FF2B5EF4-FFF2-40B4-BE49-F238E27FC236}">
                <a16:creationId xmlns:a16="http://schemas.microsoft.com/office/drawing/2014/main" id="{883C9A92-FB62-44DB-82DC-BD0AF6176404}"/>
              </a:ext>
            </a:extLst>
          </p:cNvPr>
          <p:cNvPicPr>
            <a:picLocks noChangeAspect="1"/>
          </p:cNvPicPr>
          <p:nvPr/>
        </p:nvPicPr>
        <p:blipFill>
          <a:blip r:embed="rId2"/>
          <a:stretch>
            <a:fillRect/>
          </a:stretch>
        </p:blipFill>
        <p:spPr>
          <a:xfrm>
            <a:off x="1247311" y="1813687"/>
            <a:ext cx="6649378" cy="2295845"/>
          </a:xfrm>
          <a:prstGeom prst="rect">
            <a:avLst/>
          </a:prstGeom>
        </p:spPr>
      </p:pic>
    </p:spTree>
    <p:extLst>
      <p:ext uri="{BB962C8B-B14F-4D97-AF65-F5344CB8AC3E}">
        <p14:creationId xmlns:p14="http://schemas.microsoft.com/office/powerpoint/2010/main" val="1818941633"/>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函数对变量的作用</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endParaRPr lang="en-US" altLang="zh-CN" dirty="0"/>
          </a:p>
          <a:p>
            <a:r>
              <a:rPr lang="zh-CN" altLang="en-US" dirty="0"/>
              <a:t>简单数据类型变量无论是否与全局变量重名，仅在函数内部创建和使用，函数退出后变量被释放（函数不改变全局变量值）</a:t>
            </a:r>
            <a:endParaRPr lang="en-US" altLang="zh-CN" dirty="0"/>
          </a:p>
          <a:p>
            <a:r>
              <a:rPr lang="zh-CN" altLang="en-US" dirty="0"/>
              <a:t>简单数据类型变量在用</a:t>
            </a:r>
            <a:r>
              <a:rPr lang="en-US" altLang="zh-CN" dirty="0"/>
              <a:t>global</a:t>
            </a:r>
            <a:r>
              <a:rPr lang="zh-CN" altLang="en-US" dirty="0"/>
              <a:t>保留字声明后，作为全局变量（函数可改变全局变量值）</a:t>
            </a:r>
          </a:p>
          <a:p>
            <a:r>
              <a:rPr lang="zh-CN" altLang="en-US" dirty="0"/>
              <a:t>对于组合数据类型的全局变量，如果在函数内部没有被真实创建的同名变量，则函数内部可直接使用并修改全局变量的值（函数可改变全局变量值）</a:t>
            </a:r>
          </a:p>
          <a:p>
            <a:r>
              <a:rPr lang="zh-CN" altLang="en-US" dirty="0"/>
              <a:t>如果函数内部真实创建了组合数据类型变量，无论是否有同名全局变量，函数仅对局部变量进行操作（函数不改变全局变量值）</a:t>
            </a:r>
            <a:endParaRPr lang="en-US" altLang="zh-CN" dirty="0"/>
          </a:p>
          <a:p>
            <a:endParaRPr lang="zh-CN" altLang="en-US" dirty="0"/>
          </a:p>
        </p:txBody>
      </p:sp>
    </p:spTree>
    <p:extLst>
      <p:ext uri="{BB962C8B-B14F-4D97-AF65-F5344CB8AC3E}">
        <p14:creationId xmlns:p14="http://schemas.microsoft.com/office/powerpoint/2010/main" val="1006067860"/>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库概述</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以不同格式显示日期和时间是程序中最常用到的功能。</a:t>
            </a:r>
            <a:r>
              <a:rPr lang="en-US" altLang="zh-CN" dirty="0"/>
              <a:t>Python</a:t>
            </a:r>
            <a:r>
              <a:rPr lang="zh-CN" altLang="en-US" dirty="0"/>
              <a:t>提供了一个处理时间的标准函数库</a:t>
            </a:r>
            <a:r>
              <a:rPr lang="en-US" altLang="zh-CN" dirty="0"/>
              <a:t>datetime</a:t>
            </a:r>
            <a:r>
              <a:rPr lang="zh-CN" altLang="en-US" dirty="0"/>
              <a:t>，它提供了一系列由简单到复杂的时间处理方法。</a:t>
            </a:r>
            <a:r>
              <a:rPr lang="en-US" altLang="zh-CN" dirty="0"/>
              <a:t>datetime</a:t>
            </a:r>
            <a:r>
              <a:rPr lang="zh-CN" altLang="en-US" dirty="0"/>
              <a:t>库可以从系统中获得时间，并以用户选择的格式输出。</a:t>
            </a:r>
            <a:endParaRPr lang="en-US" altLang="zh-CN" dirty="0"/>
          </a:p>
          <a:p>
            <a:r>
              <a:rPr lang="en-US" altLang="zh-CN" dirty="0"/>
              <a:t>datetime</a:t>
            </a:r>
            <a:r>
              <a:rPr lang="zh-CN" altLang="en-US" dirty="0"/>
              <a:t>库以类的方式提供多种日期和时间表达方式：</a:t>
            </a:r>
          </a:p>
          <a:p>
            <a:pPr lvl="1"/>
            <a:r>
              <a:rPr lang="en-US" altLang="zh-CN" dirty="0" err="1"/>
              <a:t>datetime.date</a:t>
            </a:r>
            <a:r>
              <a:rPr lang="zh-CN" altLang="en-US" dirty="0"/>
              <a:t>：日期表示类，可以表示年、月、日等</a:t>
            </a:r>
          </a:p>
          <a:p>
            <a:pPr lvl="1"/>
            <a:r>
              <a:rPr lang="en-US" altLang="zh-CN" dirty="0" err="1"/>
              <a:t>datetime.time</a:t>
            </a:r>
            <a:r>
              <a:rPr lang="zh-CN" altLang="en-US" dirty="0"/>
              <a:t>：时间表示类，可以表示小时、分钟、秒、毫秒等</a:t>
            </a:r>
          </a:p>
          <a:p>
            <a:pPr lvl="1"/>
            <a:r>
              <a:rPr lang="en-US" altLang="zh-CN" dirty="0" err="1"/>
              <a:t>datetime.datetime</a:t>
            </a:r>
            <a:r>
              <a:rPr lang="zh-CN" altLang="en-US" dirty="0"/>
              <a:t>：日期和时间表示的类，功能覆盖</a:t>
            </a:r>
            <a:r>
              <a:rPr lang="en-US" altLang="zh-CN" dirty="0"/>
              <a:t>date</a:t>
            </a:r>
            <a:r>
              <a:rPr lang="zh-CN" altLang="en-US" dirty="0"/>
              <a:t>和</a:t>
            </a:r>
            <a:r>
              <a:rPr lang="en-US" altLang="zh-CN" dirty="0"/>
              <a:t>time</a:t>
            </a:r>
            <a:r>
              <a:rPr lang="zh-CN" altLang="en-US" dirty="0"/>
              <a:t>类</a:t>
            </a:r>
          </a:p>
          <a:p>
            <a:pPr lvl="1"/>
            <a:r>
              <a:rPr lang="en-US" altLang="zh-CN" dirty="0" err="1"/>
              <a:t>datetime.timedelta</a:t>
            </a:r>
            <a:r>
              <a:rPr lang="zh-CN" altLang="en-US" dirty="0"/>
              <a:t>：时间间隔有关的类</a:t>
            </a:r>
          </a:p>
          <a:p>
            <a:pPr lvl="1"/>
            <a:r>
              <a:rPr lang="en-US" altLang="zh-CN" dirty="0" err="1"/>
              <a:t>datetime.tzinfo</a:t>
            </a:r>
            <a:r>
              <a:rPr lang="zh-CN" altLang="en-US" dirty="0"/>
              <a:t>：与时区有关的信息表示类</a:t>
            </a:r>
          </a:p>
        </p:txBody>
      </p:sp>
    </p:spTree>
    <p:extLst>
      <p:ext uri="{BB962C8B-B14F-4D97-AF65-F5344CB8AC3E}">
        <p14:creationId xmlns:p14="http://schemas.microsoft.com/office/powerpoint/2010/main" val="1154110011"/>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pPr marL="457200" lvl="1" indent="0">
              <a:buNone/>
            </a:pPr>
            <a:r>
              <a:rPr lang="en-US" altLang="zh-CN" dirty="0"/>
              <a:t>         from datetime import datetime</a:t>
            </a:r>
          </a:p>
          <a:p>
            <a:r>
              <a:rPr lang="zh-CN" altLang="en-US" dirty="0"/>
              <a:t>使用</a:t>
            </a:r>
            <a:r>
              <a:rPr lang="en-US" altLang="zh-CN" dirty="0" err="1"/>
              <a:t>datetime.now</a:t>
            </a:r>
            <a:r>
              <a:rPr lang="en-US" altLang="zh-CN" dirty="0"/>
              <a:t>()</a:t>
            </a:r>
            <a:r>
              <a:rPr lang="zh-CN" altLang="en-US" dirty="0"/>
              <a:t>获得当前日期和时间对象，使用方法如下：</a:t>
            </a:r>
          </a:p>
          <a:p>
            <a:pPr marL="457200" lvl="1" indent="0">
              <a:buNone/>
            </a:pPr>
            <a:r>
              <a:rPr lang="en-US" altLang="zh-CN" dirty="0"/>
              <a:t>         </a:t>
            </a:r>
            <a:r>
              <a:rPr lang="en-US" altLang="zh-CN" dirty="0" err="1"/>
              <a:t>datetime.now</a:t>
            </a:r>
            <a:r>
              <a:rPr lang="en-US" altLang="zh-CN" dirty="0"/>
              <a:t>()</a:t>
            </a:r>
          </a:p>
          <a:p>
            <a:pPr lvl="1"/>
            <a:r>
              <a:rPr lang="zh-CN" altLang="en-US" dirty="0"/>
              <a:t>作用：返回一个</a:t>
            </a:r>
            <a:r>
              <a:rPr lang="en-US" altLang="zh-CN" dirty="0"/>
              <a:t>datetime</a:t>
            </a:r>
            <a:r>
              <a:rPr lang="zh-CN" altLang="en-US" dirty="0"/>
              <a:t>类型，表示当前的日期和时间，精确到微秒</a:t>
            </a: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pic>
        <p:nvPicPr>
          <p:cNvPr id="4" name="图片 3">
            <a:extLst>
              <a:ext uri="{FF2B5EF4-FFF2-40B4-BE49-F238E27FC236}">
                <a16:creationId xmlns:a16="http://schemas.microsoft.com/office/drawing/2014/main" id="{9A091068-D6F6-4DB6-BF3B-203F9AA18009}"/>
              </a:ext>
            </a:extLst>
          </p:cNvPr>
          <p:cNvPicPr>
            <a:picLocks noChangeAspect="1"/>
          </p:cNvPicPr>
          <p:nvPr/>
        </p:nvPicPr>
        <p:blipFill>
          <a:blip r:embed="rId2"/>
          <a:stretch>
            <a:fillRect/>
          </a:stretch>
        </p:blipFill>
        <p:spPr>
          <a:xfrm>
            <a:off x="1328285" y="2571750"/>
            <a:ext cx="6487430" cy="1267002"/>
          </a:xfrm>
          <a:prstGeom prst="rect">
            <a:avLst/>
          </a:prstGeom>
        </p:spPr>
      </p:pic>
    </p:spTree>
    <p:extLst>
      <p:ext uri="{BB962C8B-B14F-4D97-AF65-F5344CB8AC3E}">
        <p14:creationId xmlns:p14="http://schemas.microsoft.com/office/powerpoint/2010/main" val="4040985065"/>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57881"/>
            <a:ext cx="1210588"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提纲</a:t>
            </a:r>
          </a:p>
        </p:txBody>
      </p:sp>
      <p:sp>
        <p:nvSpPr>
          <p:cNvPr id="3" name="TextBox 2"/>
          <p:cNvSpPr txBox="1"/>
          <p:nvPr/>
        </p:nvSpPr>
        <p:spPr>
          <a:xfrm>
            <a:off x="541041" y="2735706"/>
            <a:ext cx="2697829" cy="615553"/>
          </a:xfrm>
          <a:prstGeom prst="rect">
            <a:avLst/>
          </a:prstGeom>
          <a:noFill/>
        </p:spPr>
        <p:txBody>
          <a:bodyPr wrap="square" lIns="0" tIns="0" rIns="0" bIns="0" rtlCol="0">
            <a:spAutoFit/>
          </a:bodyPr>
          <a:lstStyle/>
          <a:p>
            <a:pPr algn="ctr"/>
            <a:r>
              <a:rPr lang="en-US" altLang="zh-CN" sz="2000" dirty="0">
                <a:solidFill>
                  <a:schemeClr val="bg1"/>
                </a:solidFill>
                <a:latin typeface="微软雅黑" pitchFamily="34" charset="-122"/>
                <a:ea typeface="微软雅黑" pitchFamily="34" charset="-122"/>
              </a:rPr>
              <a:t>Python AI</a:t>
            </a:r>
          </a:p>
          <a:p>
            <a:pPr algn="ctr"/>
            <a:r>
              <a:rPr lang="zh-CN" altLang="en-US" sz="2000" dirty="0">
                <a:solidFill>
                  <a:schemeClr val="bg1"/>
                </a:solidFill>
                <a:latin typeface="微软雅黑" pitchFamily="34" charset="-122"/>
                <a:ea typeface="微软雅黑" pitchFamily="34" charset="-122"/>
              </a:rPr>
              <a:t>函数与代码复用</a:t>
            </a:r>
            <a:endParaRPr lang="en-US" altLang="zh-CN" sz="2000" dirty="0">
              <a:solidFill>
                <a:schemeClr val="bg1"/>
              </a:solidFill>
              <a:latin typeface="微软雅黑" pitchFamily="34" charset="-122"/>
              <a:ea typeface="微软雅黑" pitchFamily="34" charset="-122"/>
            </a:endParaRPr>
          </a:p>
        </p:txBody>
      </p:sp>
      <p:grpSp>
        <p:nvGrpSpPr>
          <p:cNvPr id="33" name="组合 32"/>
          <p:cNvGrpSpPr/>
          <p:nvPr/>
        </p:nvGrpSpPr>
        <p:grpSpPr>
          <a:xfrm>
            <a:off x="1239403" y="947342"/>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299933" y="1113158"/>
            <a:ext cx="4561796" cy="170540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函数的基本使用</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函数的参数传递</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函数递归</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endParaRPr lang="zh-CN" altLang="en-US" b="1" dirty="0">
              <a:latin typeface="微软雅黑" panose="020B0503020204020204" pitchFamily="34" charset="-122"/>
              <a:ea typeface="微软雅黑" panose="020B0503020204020204" pitchFamily="34" charset="-122"/>
            </a:endParaRPr>
          </a:p>
        </p:txBody>
      </p:sp>
      <p:sp>
        <p:nvSpPr>
          <p:cNvPr id="24" name="椭圆 23"/>
          <p:cNvSpPr/>
          <p:nvPr/>
        </p:nvSpPr>
        <p:spPr>
          <a:xfrm>
            <a:off x="3937514" y="125451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3937514" y="20982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3937514" y="254686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0" name="椭圆 29"/>
          <p:cNvSpPr/>
          <p:nvPr/>
        </p:nvSpPr>
        <p:spPr>
          <a:xfrm>
            <a:off x="3937514" y="170159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1569238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ppt_x</p:attrName>
                                        </p:attrNameLst>
                                      </p:cBhvr>
                                      <p:tavLst>
                                        <p:tav tm="0">
                                          <p:val>
                                            <p:strVal val="#ppt_x-#ppt_w*1.125000"/>
                                          </p:val>
                                        </p:tav>
                                        <p:tav tm="100000">
                                          <p:val>
                                            <p:strVal val="#ppt_x"/>
                                          </p:val>
                                        </p:tav>
                                      </p:tavLst>
                                    </p:anim>
                                    <p:animEffect transition="in" filter="wipe(right)">
                                      <p:cBhvr>
                                        <p:cTn id="30" dur="500"/>
                                        <p:tgtEl>
                                          <p:spTgt spid="26"/>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righ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24" grpId="0" animBg="1"/>
      <p:bldP spid="25" grpId="0" animBg="1"/>
      <p:bldP spid="26" grpId="0" animBg="1"/>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使用</a:t>
            </a:r>
            <a:r>
              <a:rPr lang="en-US" altLang="zh-CN" dirty="0" err="1"/>
              <a:t>datetime.utcnow</a:t>
            </a:r>
            <a:r>
              <a:rPr lang="en-US" altLang="zh-CN" dirty="0"/>
              <a:t>()</a:t>
            </a:r>
            <a:r>
              <a:rPr lang="zh-CN" altLang="en-US" dirty="0"/>
              <a:t>获得当前日期和时间对应的</a:t>
            </a:r>
            <a:r>
              <a:rPr lang="en-US" altLang="zh-CN" dirty="0"/>
              <a:t>UTC</a:t>
            </a:r>
            <a:r>
              <a:rPr lang="zh-CN" altLang="en-US" dirty="0"/>
              <a:t>（世界标准时间）时间对象，使用方法如下：</a:t>
            </a:r>
            <a:endParaRPr lang="en-US" altLang="zh-CN" dirty="0"/>
          </a:p>
          <a:p>
            <a:pPr marL="0" indent="0">
              <a:buNone/>
            </a:pPr>
            <a:r>
              <a:rPr lang="en-US" altLang="zh-CN" dirty="0"/>
              <a:t>               </a:t>
            </a:r>
            <a:r>
              <a:rPr lang="en-US" altLang="zh-CN" dirty="0" err="1"/>
              <a:t>datetime.utcnow</a:t>
            </a:r>
            <a:r>
              <a:rPr lang="en-US" altLang="zh-CN" dirty="0"/>
              <a:t>()</a:t>
            </a:r>
          </a:p>
          <a:p>
            <a:pPr lvl="1"/>
            <a:r>
              <a:rPr lang="zh-CN" altLang="en-US" dirty="0"/>
              <a:t>作用：返回</a:t>
            </a:r>
            <a:r>
              <a:rPr lang="en-US" altLang="zh-CN" dirty="0"/>
              <a:t>datetime</a:t>
            </a:r>
            <a:r>
              <a:rPr lang="zh-CN" altLang="en-US" dirty="0"/>
              <a:t>类型，表示当前日期和时间的</a:t>
            </a:r>
            <a:r>
              <a:rPr lang="en-US" altLang="zh-CN" dirty="0"/>
              <a:t>UTC</a:t>
            </a:r>
            <a:r>
              <a:rPr lang="zh-CN" altLang="en-US" dirty="0"/>
              <a:t>表示，精确到微秒。</a:t>
            </a:r>
          </a:p>
        </p:txBody>
      </p:sp>
      <p:pic>
        <p:nvPicPr>
          <p:cNvPr id="4" name="图片 3">
            <a:extLst>
              <a:ext uri="{FF2B5EF4-FFF2-40B4-BE49-F238E27FC236}">
                <a16:creationId xmlns:a16="http://schemas.microsoft.com/office/drawing/2014/main" id="{E79D6828-8A8F-4FB2-B2A5-B6023836C6A1}"/>
              </a:ext>
            </a:extLst>
          </p:cNvPr>
          <p:cNvPicPr>
            <a:picLocks noChangeAspect="1"/>
          </p:cNvPicPr>
          <p:nvPr/>
        </p:nvPicPr>
        <p:blipFill>
          <a:blip r:embed="rId2"/>
          <a:stretch>
            <a:fillRect/>
          </a:stretch>
        </p:blipFill>
        <p:spPr>
          <a:xfrm>
            <a:off x="1485469" y="3047153"/>
            <a:ext cx="6173061" cy="1076475"/>
          </a:xfrm>
          <a:prstGeom prst="rect">
            <a:avLst/>
          </a:prstGeom>
        </p:spPr>
      </p:pic>
    </p:spTree>
    <p:extLst>
      <p:ext uri="{BB962C8B-B14F-4D97-AF65-F5344CB8AC3E}">
        <p14:creationId xmlns:p14="http://schemas.microsoft.com/office/powerpoint/2010/main" val="3209954658"/>
      </p:ext>
    </p:extLst>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err="1"/>
              <a:t>datetime.now</a:t>
            </a:r>
            <a:r>
              <a:rPr lang="en-US" altLang="zh-CN" dirty="0"/>
              <a:t>() </a:t>
            </a:r>
            <a:r>
              <a:rPr lang="zh-CN" altLang="en-US" dirty="0"/>
              <a:t>和 </a:t>
            </a:r>
            <a:r>
              <a:rPr lang="en-US" altLang="zh-CN" dirty="0" err="1"/>
              <a:t>datetime.utcnow</a:t>
            </a:r>
            <a:r>
              <a:rPr lang="en-US" altLang="zh-CN" dirty="0"/>
              <a:t>() </a:t>
            </a:r>
            <a:r>
              <a:rPr lang="zh-CN" altLang="en-US" dirty="0"/>
              <a:t>都返回一个</a:t>
            </a:r>
            <a:r>
              <a:rPr lang="en-US" altLang="zh-CN" dirty="0"/>
              <a:t>datetime</a:t>
            </a:r>
            <a:r>
              <a:rPr lang="zh-CN" altLang="en-US" dirty="0"/>
              <a:t>类型的对象，也可以直接使用</a:t>
            </a:r>
            <a:r>
              <a:rPr lang="en-US" altLang="zh-CN" dirty="0"/>
              <a:t>datetime()</a:t>
            </a:r>
            <a:r>
              <a:rPr lang="zh-CN" altLang="en-US" dirty="0"/>
              <a:t>构造一个日期和时间对象：</a:t>
            </a:r>
          </a:p>
          <a:p>
            <a:pPr lvl="1"/>
            <a:r>
              <a:rPr lang="en-US" altLang="zh-CN" dirty="0"/>
              <a:t>datetime(year, month, day, hour=0, minute=0,second=0,microsecond=0)</a:t>
            </a:r>
          </a:p>
          <a:p>
            <a:pPr lvl="1"/>
            <a:r>
              <a:rPr lang="zh-CN" altLang="en-US" dirty="0"/>
              <a:t>作用：返回一个</a:t>
            </a:r>
            <a:r>
              <a:rPr lang="en-US" altLang="zh-CN" dirty="0"/>
              <a:t>datetime</a:t>
            </a:r>
            <a:r>
              <a:rPr lang="zh-CN" altLang="en-US" dirty="0"/>
              <a:t>类型，表示指定的日期和时间，可以精确到微秒。</a:t>
            </a:r>
            <a:endParaRPr lang="en-US" altLang="zh-CN" dirty="0"/>
          </a:p>
          <a:p>
            <a:pPr lvl="1"/>
            <a:endParaRPr lang="en-US" altLang="zh-CN" dirty="0"/>
          </a:p>
          <a:p>
            <a:pPr lvl="1"/>
            <a:endParaRPr lang="en-US" altLang="zh-CN" dirty="0"/>
          </a:p>
          <a:p>
            <a:pPr lvl="1"/>
            <a:endParaRPr lang="en-US" altLang="zh-CN" dirty="0"/>
          </a:p>
          <a:p>
            <a:pPr marL="342900" lvl="1" indent="-342900">
              <a:buFont typeface="Arial" pitchFamily="34" charset="0"/>
              <a:buChar char="•"/>
            </a:pPr>
            <a:r>
              <a:rPr lang="zh-CN" altLang="en-US" sz="2000" dirty="0"/>
              <a:t>程序已经有了一个</a:t>
            </a:r>
            <a:r>
              <a:rPr lang="en-US" altLang="zh-CN" sz="2000" dirty="0"/>
              <a:t>datetime</a:t>
            </a:r>
            <a:r>
              <a:rPr lang="zh-CN" altLang="en-US" sz="2000" dirty="0"/>
              <a:t>对象，进一步可以利用这个对象的属性显示时间，为了区别</a:t>
            </a:r>
            <a:r>
              <a:rPr lang="en-US" altLang="zh-CN" sz="2000" dirty="0"/>
              <a:t>datetime</a:t>
            </a:r>
            <a:r>
              <a:rPr lang="zh-CN" altLang="en-US" sz="2000" dirty="0"/>
              <a:t>库名，采用上例中的</a:t>
            </a:r>
            <a:r>
              <a:rPr lang="en-US" altLang="zh-CN" sz="2000" dirty="0"/>
              <a:t>someday</a:t>
            </a:r>
            <a:r>
              <a:rPr lang="zh-CN" altLang="en-US" sz="2000" dirty="0"/>
              <a:t>代替生成的</a:t>
            </a:r>
            <a:r>
              <a:rPr lang="en-US" altLang="zh-CN" sz="2000" dirty="0"/>
              <a:t>datetime</a:t>
            </a:r>
            <a:r>
              <a:rPr lang="zh-CN" altLang="en-US" sz="2000" dirty="0"/>
              <a:t>对象</a:t>
            </a:r>
          </a:p>
          <a:p>
            <a:pPr lvl="1"/>
            <a:endParaRPr lang="zh-CN" altLang="en-US" dirty="0"/>
          </a:p>
        </p:txBody>
      </p:sp>
      <p:pic>
        <p:nvPicPr>
          <p:cNvPr id="4" name="图片 3">
            <a:extLst>
              <a:ext uri="{FF2B5EF4-FFF2-40B4-BE49-F238E27FC236}">
                <a16:creationId xmlns:a16="http://schemas.microsoft.com/office/drawing/2014/main" id="{28106720-D461-4EFC-A8BB-443DB17DD7DD}"/>
              </a:ext>
            </a:extLst>
          </p:cNvPr>
          <p:cNvPicPr>
            <a:picLocks noChangeAspect="1"/>
          </p:cNvPicPr>
          <p:nvPr/>
        </p:nvPicPr>
        <p:blipFill>
          <a:blip r:embed="rId2"/>
          <a:stretch>
            <a:fillRect/>
          </a:stretch>
        </p:blipFill>
        <p:spPr>
          <a:xfrm>
            <a:off x="621870" y="2702482"/>
            <a:ext cx="8268854" cy="1000265"/>
          </a:xfrm>
          <a:prstGeom prst="rect">
            <a:avLst/>
          </a:prstGeom>
        </p:spPr>
      </p:pic>
    </p:spTree>
    <p:extLst>
      <p:ext uri="{BB962C8B-B14F-4D97-AF65-F5344CB8AC3E}">
        <p14:creationId xmlns:p14="http://schemas.microsoft.com/office/powerpoint/2010/main" val="2435236675"/>
      </p:ext>
    </p:extLst>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pic>
        <p:nvPicPr>
          <p:cNvPr id="4" name="内容占位符 3">
            <a:extLst>
              <a:ext uri="{FF2B5EF4-FFF2-40B4-BE49-F238E27FC236}">
                <a16:creationId xmlns:a16="http://schemas.microsoft.com/office/drawing/2014/main" id="{1E0AECA9-DA5A-4141-8261-8870B801256D}"/>
              </a:ext>
            </a:extLst>
          </p:cNvPr>
          <p:cNvPicPr>
            <a:picLocks noGrp="1" noChangeAspect="1"/>
          </p:cNvPicPr>
          <p:nvPr>
            <p:ph idx="1"/>
          </p:nvPr>
        </p:nvPicPr>
        <p:blipFill>
          <a:blip r:embed="rId2"/>
          <a:stretch>
            <a:fillRect/>
          </a:stretch>
        </p:blipFill>
        <p:spPr>
          <a:xfrm>
            <a:off x="1479383" y="819150"/>
            <a:ext cx="6185234" cy="3937000"/>
          </a:xfrm>
          <a:prstGeom prst="rect">
            <a:avLst/>
          </a:prstGeom>
        </p:spPr>
      </p:pic>
    </p:spTree>
    <p:extLst>
      <p:ext uri="{BB962C8B-B14F-4D97-AF65-F5344CB8AC3E}">
        <p14:creationId xmlns:p14="http://schemas.microsoft.com/office/powerpoint/2010/main" val="910981133"/>
      </p:ext>
    </p:extLst>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a:t>datetime</a:t>
            </a:r>
            <a:r>
              <a:rPr lang="zh-CN" altLang="en-US" dirty="0"/>
              <a:t>对象有</a:t>
            </a:r>
            <a:r>
              <a:rPr lang="en-US" altLang="zh-CN" dirty="0"/>
              <a:t>3</a:t>
            </a:r>
            <a:r>
              <a:rPr lang="zh-CN" altLang="en-US" dirty="0"/>
              <a:t>个常用的时间格式化方法</a:t>
            </a:r>
            <a:endParaRPr lang="en-US" altLang="zh-CN" dirty="0"/>
          </a:p>
          <a:p>
            <a:endParaRPr lang="en-US" altLang="zh-CN" dirty="0"/>
          </a:p>
          <a:p>
            <a:endParaRPr lang="en-US" altLang="zh-CN" dirty="0"/>
          </a:p>
          <a:p>
            <a:endParaRPr lang="en-US" altLang="zh-CN" dirty="0"/>
          </a:p>
          <a:p>
            <a:r>
              <a:rPr lang="en-US" altLang="zh-CN" dirty="0" err="1"/>
              <a:t>isoformat</a:t>
            </a:r>
            <a:r>
              <a:rPr lang="en-US" altLang="zh-CN" dirty="0"/>
              <a:t>()</a:t>
            </a:r>
            <a:r>
              <a:rPr lang="zh-CN" altLang="en-US" dirty="0"/>
              <a:t>和</a:t>
            </a:r>
            <a:r>
              <a:rPr lang="en-US" altLang="zh-CN" dirty="0" err="1"/>
              <a:t>isoweekday</a:t>
            </a:r>
            <a:r>
              <a:rPr lang="en-US" altLang="zh-CN" dirty="0"/>
              <a:t>()</a:t>
            </a:r>
            <a:r>
              <a:rPr lang="zh-CN" altLang="en-US" dirty="0"/>
              <a:t>方法</a:t>
            </a:r>
            <a:endParaRPr lang="en-US" altLang="zh-CN" dirty="0"/>
          </a:p>
          <a:p>
            <a:endParaRPr lang="en-US" altLang="zh-CN" dirty="0"/>
          </a:p>
          <a:p>
            <a:pPr marL="0" indent="0">
              <a:buNone/>
            </a:pPr>
            <a:endParaRPr lang="en-US" altLang="zh-CN" dirty="0"/>
          </a:p>
          <a:p>
            <a:r>
              <a:rPr lang="en-US" altLang="zh-CN" dirty="0" err="1"/>
              <a:t>strftime</a:t>
            </a:r>
            <a:r>
              <a:rPr lang="en-US" altLang="zh-CN" dirty="0"/>
              <a:t>()</a:t>
            </a:r>
            <a:r>
              <a:rPr lang="zh-CN" altLang="en-US" dirty="0"/>
              <a:t>方法是时间格式化最有效的方法，几乎可以以任何通用格式输出时间</a:t>
            </a:r>
          </a:p>
        </p:txBody>
      </p:sp>
      <p:pic>
        <p:nvPicPr>
          <p:cNvPr id="4" name="图片 3">
            <a:extLst>
              <a:ext uri="{FF2B5EF4-FFF2-40B4-BE49-F238E27FC236}">
                <a16:creationId xmlns:a16="http://schemas.microsoft.com/office/drawing/2014/main" id="{B4EFD52E-5E51-4ED5-9BCA-8556491F19B9}"/>
              </a:ext>
            </a:extLst>
          </p:cNvPr>
          <p:cNvPicPr>
            <a:picLocks noChangeAspect="1"/>
          </p:cNvPicPr>
          <p:nvPr/>
        </p:nvPicPr>
        <p:blipFill>
          <a:blip r:embed="rId2"/>
          <a:stretch>
            <a:fillRect/>
          </a:stretch>
        </p:blipFill>
        <p:spPr>
          <a:xfrm>
            <a:off x="2413590" y="1207300"/>
            <a:ext cx="4316819" cy="1140220"/>
          </a:xfrm>
          <a:prstGeom prst="rect">
            <a:avLst/>
          </a:prstGeom>
        </p:spPr>
      </p:pic>
      <p:pic>
        <p:nvPicPr>
          <p:cNvPr id="5" name="图片 4">
            <a:extLst>
              <a:ext uri="{FF2B5EF4-FFF2-40B4-BE49-F238E27FC236}">
                <a16:creationId xmlns:a16="http://schemas.microsoft.com/office/drawing/2014/main" id="{D0C43557-FA25-43D8-9B85-3CB57D38FA81}"/>
              </a:ext>
            </a:extLst>
          </p:cNvPr>
          <p:cNvPicPr>
            <a:picLocks noChangeAspect="1"/>
          </p:cNvPicPr>
          <p:nvPr/>
        </p:nvPicPr>
        <p:blipFill>
          <a:blip r:embed="rId3"/>
          <a:stretch>
            <a:fillRect/>
          </a:stretch>
        </p:blipFill>
        <p:spPr>
          <a:xfrm>
            <a:off x="893134" y="2648162"/>
            <a:ext cx="3849171" cy="761184"/>
          </a:xfrm>
          <a:prstGeom prst="rect">
            <a:avLst/>
          </a:prstGeom>
        </p:spPr>
      </p:pic>
      <p:pic>
        <p:nvPicPr>
          <p:cNvPr id="6" name="图片 5">
            <a:extLst>
              <a:ext uri="{FF2B5EF4-FFF2-40B4-BE49-F238E27FC236}">
                <a16:creationId xmlns:a16="http://schemas.microsoft.com/office/drawing/2014/main" id="{2C27C463-DAE9-4D84-B2AA-709662332BA4}"/>
              </a:ext>
            </a:extLst>
          </p:cNvPr>
          <p:cNvPicPr>
            <a:picLocks noChangeAspect="1"/>
          </p:cNvPicPr>
          <p:nvPr/>
        </p:nvPicPr>
        <p:blipFill>
          <a:blip r:embed="rId4"/>
          <a:stretch>
            <a:fillRect/>
          </a:stretch>
        </p:blipFill>
        <p:spPr>
          <a:xfrm>
            <a:off x="5309828" y="2669786"/>
            <a:ext cx="3027437" cy="717935"/>
          </a:xfrm>
          <a:prstGeom prst="rect">
            <a:avLst/>
          </a:prstGeom>
        </p:spPr>
      </p:pic>
    </p:spTree>
    <p:extLst>
      <p:ext uri="{BB962C8B-B14F-4D97-AF65-F5344CB8AC3E}">
        <p14:creationId xmlns:p14="http://schemas.microsoft.com/office/powerpoint/2010/main" val="949046975"/>
      </p:ext>
    </p:extLst>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err="1"/>
              <a:t>strftime</a:t>
            </a:r>
            <a:r>
              <a:rPr lang="en-US" altLang="zh-CN" dirty="0"/>
              <a:t>()</a:t>
            </a:r>
            <a:r>
              <a:rPr lang="zh-CN" altLang="en-US" dirty="0"/>
              <a:t>格式化控制符</a:t>
            </a:r>
          </a:p>
        </p:txBody>
      </p:sp>
      <p:pic>
        <p:nvPicPr>
          <p:cNvPr id="4" name="图片 3">
            <a:extLst>
              <a:ext uri="{FF2B5EF4-FFF2-40B4-BE49-F238E27FC236}">
                <a16:creationId xmlns:a16="http://schemas.microsoft.com/office/drawing/2014/main" id="{24B14483-A868-41A6-94EF-985702D65FB3}"/>
              </a:ext>
            </a:extLst>
          </p:cNvPr>
          <p:cNvPicPr>
            <a:picLocks noChangeAspect="1"/>
          </p:cNvPicPr>
          <p:nvPr/>
        </p:nvPicPr>
        <p:blipFill>
          <a:blip r:embed="rId2"/>
          <a:stretch>
            <a:fillRect/>
          </a:stretch>
        </p:blipFill>
        <p:spPr>
          <a:xfrm>
            <a:off x="1045535" y="1239495"/>
            <a:ext cx="7052930" cy="3516655"/>
          </a:xfrm>
          <a:prstGeom prst="rect">
            <a:avLst/>
          </a:prstGeom>
        </p:spPr>
      </p:pic>
    </p:spTree>
    <p:extLst>
      <p:ext uri="{BB962C8B-B14F-4D97-AF65-F5344CB8AC3E}">
        <p14:creationId xmlns:p14="http://schemas.microsoft.com/office/powerpoint/2010/main" val="2941691488"/>
      </p:ext>
    </p:extLst>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datetime</a:t>
            </a:r>
            <a:r>
              <a:rPr lang="zh-CN" altLang="en-US" dirty="0"/>
              <a:t>库解析</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err="1"/>
              <a:t>strftime</a:t>
            </a:r>
            <a:r>
              <a:rPr lang="en-US" altLang="zh-CN" dirty="0"/>
              <a:t>()</a:t>
            </a:r>
            <a:r>
              <a:rPr lang="zh-CN" altLang="en-US" dirty="0"/>
              <a:t>格式化字符串的数字左侧会自动补零，上述格式也可以与</a:t>
            </a:r>
            <a:r>
              <a:rPr lang="en-US" altLang="zh-CN" dirty="0"/>
              <a:t>print()</a:t>
            </a:r>
            <a:r>
              <a:rPr lang="zh-CN" altLang="en-US" dirty="0"/>
              <a:t>的格式化函数一起使用</a:t>
            </a:r>
          </a:p>
        </p:txBody>
      </p:sp>
      <p:pic>
        <p:nvPicPr>
          <p:cNvPr id="4" name="图片 3">
            <a:extLst>
              <a:ext uri="{FF2B5EF4-FFF2-40B4-BE49-F238E27FC236}">
                <a16:creationId xmlns:a16="http://schemas.microsoft.com/office/drawing/2014/main" id="{4E07A9F3-59A3-48CC-8FAA-642514657813}"/>
              </a:ext>
            </a:extLst>
          </p:cNvPr>
          <p:cNvPicPr>
            <a:picLocks noChangeAspect="1"/>
          </p:cNvPicPr>
          <p:nvPr/>
        </p:nvPicPr>
        <p:blipFill>
          <a:blip r:embed="rId2"/>
          <a:stretch>
            <a:fillRect/>
          </a:stretch>
        </p:blipFill>
        <p:spPr>
          <a:xfrm>
            <a:off x="1118705" y="1617383"/>
            <a:ext cx="6906589" cy="2943636"/>
          </a:xfrm>
          <a:prstGeom prst="rect">
            <a:avLst/>
          </a:prstGeom>
        </p:spPr>
      </p:pic>
    </p:spTree>
    <p:extLst>
      <p:ext uri="{BB962C8B-B14F-4D97-AF65-F5344CB8AC3E}">
        <p14:creationId xmlns:p14="http://schemas.microsoft.com/office/powerpoint/2010/main" val="2260377288"/>
      </p:ext>
    </p:extLst>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示例：数码管绘制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3795822" cy="3937000"/>
          </a:xfrm>
        </p:spPr>
        <p:txBody>
          <a:bodyPr>
            <a:normAutofit/>
          </a:bodyPr>
          <a:lstStyle/>
          <a:p>
            <a:r>
              <a:rPr lang="zh-CN" altLang="en-US" dirty="0"/>
              <a:t>七段数码管（</a:t>
            </a:r>
            <a:r>
              <a:rPr lang="en-US" altLang="zh-CN" dirty="0"/>
              <a:t>seven-segment indicator</a:t>
            </a:r>
            <a:r>
              <a:rPr lang="zh-CN" altLang="en-US" dirty="0"/>
              <a:t>）由</a:t>
            </a:r>
            <a:r>
              <a:rPr lang="en-US" altLang="zh-CN" dirty="0"/>
              <a:t>7</a:t>
            </a:r>
            <a:r>
              <a:rPr lang="zh-CN" altLang="en-US" dirty="0"/>
              <a:t>段数码管拼接而成，每段有亮或不亮两种情况，改进型的七段数码管还包括一个小数点位置</a:t>
            </a:r>
            <a:endParaRPr lang="en-US" altLang="zh-CN" dirty="0"/>
          </a:p>
          <a:p>
            <a:r>
              <a:rPr lang="zh-CN" altLang="en-US" dirty="0"/>
              <a:t>七段数码管能形成</a:t>
            </a:r>
            <a:r>
              <a:rPr lang="en-US" altLang="zh-CN" dirty="0"/>
              <a:t>2^7=128</a:t>
            </a:r>
            <a:r>
              <a:rPr lang="zh-CN" altLang="en-US" dirty="0"/>
              <a:t>种不同状态，其中部分状态能够显示易于人们理解的数字或字母含义，因此被广泛使用</a:t>
            </a:r>
          </a:p>
        </p:txBody>
      </p:sp>
      <p:pic>
        <p:nvPicPr>
          <p:cNvPr id="4" name="图片 3">
            <a:extLst>
              <a:ext uri="{FF2B5EF4-FFF2-40B4-BE49-F238E27FC236}">
                <a16:creationId xmlns:a16="http://schemas.microsoft.com/office/drawing/2014/main" id="{BF460446-7E40-4821-83B6-3BF993906D3F}"/>
              </a:ext>
            </a:extLst>
          </p:cNvPr>
          <p:cNvPicPr>
            <a:picLocks noChangeAspect="1"/>
          </p:cNvPicPr>
          <p:nvPr/>
        </p:nvPicPr>
        <p:blipFill>
          <a:blip r:embed="rId2"/>
          <a:stretch>
            <a:fillRect/>
          </a:stretch>
        </p:blipFill>
        <p:spPr>
          <a:xfrm>
            <a:off x="5935632" y="914398"/>
            <a:ext cx="1352103" cy="1568119"/>
          </a:xfrm>
          <a:prstGeom prst="rect">
            <a:avLst/>
          </a:prstGeom>
        </p:spPr>
      </p:pic>
      <p:pic>
        <p:nvPicPr>
          <p:cNvPr id="5" name="图片 4">
            <a:extLst>
              <a:ext uri="{FF2B5EF4-FFF2-40B4-BE49-F238E27FC236}">
                <a16:creationId xmlns:a16="http://schemas.microsoft.com/office/drawing/2014/main" id="{6FCD57C0-CB5F-48C6-B7FF-9151F4295DAF}"/>
              </a:ext>
            </a:extLst>
          </p:cNvPr>
          <p:cNvPicPr>
            <a:picLocks noChangeAspect="1"/>
          </p:cNvPicPr>
          <p:nvPr/>
        </p:nvPicPr>
        <p:blipFill>
          <a:blip r:embed="rId3"/>
          <a:stretch>
            <a:fillRect/>
          </a:stretch>
        </p:blipFill>
        <p:spPr>
          <a:xfrm>
            <a:off x="4253022" y="2900552"/>
            <a:ext cx="4813005" cy="1502494"/>
          </a:xfrm>
          <a:prstGeom prst="rect">
            <a:avLst/>
          </a:prstGeom>
        </p:spPr>
      </p:pic>
    </p:spTree>
    <p:extLst>
      <p:ext uri="{BB962C8B-B14F-4D97-AF65-F5344CB8AC3E}">
        <p14:creationId xmlns:p14="http://schemas.microsoft.com/office/powerpoint/2010/main" val="958961666"/>
      </p:ext>
    </p:extLst>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示例：数码管绘制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每个</a:t>
            </a:r>
            <a:r>
              <a:rPr lang="en-US" altLang="zh-CN" dirty="0"/>
              <a:t>0</a:t>
            </a:r>
            <a:r>
              <a:rPr lang="zh-CN" altLang="en-US" dirty="0"/>
              <a:t>到</a:t>
            </a:r>
            <a:r>
              <a:rPr lang="en-US" altLang="zh-CN" dirty="0"/>
              <a:t>9</a:t>
            </a:r>
            <a:r>
              <a:rPr lang="zh-CN" altLang="en-US" dirty="0"/>
              <a:t>的数字都有相同的七段数码管样式，因此，可以通过设计函数复用数字的绘制过程。进一步，每个七段数码管包括</a:t>
            </a:r>
            <a:r>
              <a:rPr lang="en-US" altLang="zh-CN" dirty="0"/>
              <a:t>7</a:t>
            </a:r>
            <a:r>
              <a:rPr lang="zh-CN" altLang="en-US" dirty="0"/>
              <a:t>个数码管样式，除了数码管位置不同外，绘制风格一致，也可以通过函数复用单个数码段的绘制过程。</a:t>
            </a:r>
          </a:p>
        </p:txBody>
      </p:sp>
      <p:pic>
        <p:nvPicPr>
          <p:cNvPr id="4" name="图片 3">
            <a:extLst>
              <a:ext uri="{FF2B5EF4-FFF2-40B4-BE49-F238E27FC236}">
                <a16:creationId xmlns:a16="http://schemas.microsoft.com/office/drawing/2014/main" id="{A64A81DA-BBA0-431C-939E-D8F8D574942C}"/>
              </a:ext>
            </a:extLst>
          </p:cNvPr>
          <p:cNvPicPr>
            <a:picLocks noChangeAspect="1"/>
          </p:cNvPicPr>
          <p:nvPr/>
        </p:nvPicPr>
        <p:blipFill>
          <a:blip r:embed="rId2"/>
          <a:stretch>
            <a:fillRect/>
          </a:stretch>
        </p:blipFill>
        <p:spPr>
          <a:xfrm>
            <a:off x="1471180" y="2743791"/>
            <a:ext cx="6201640" cy="1562318"/>
          </a:xfrm>
          <a:prstGeom prst="rect">
            <a:avLst/>
          </a:prstGeom>
        </p:spPr>
      </p:pic>
    </p:spTree>
    <p:extLst>
      <p:ext uri="{BB962C8B-B14F-4D97-AF65-F5344CB8AC3E}">
        <p14:creationId xmlns:p14="http://schemas.microsoft.com/office/powerpoint/2010/main" val="1839314587"/>
      </p:ext>
    </p:extLst>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示例：数码管绘制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实例代码定义了</a:t>
            </a:r>
            <a:r>
              <a:rPr lang="en-US" altLang="zh-CN" dirty="0" err="1"/>
              <a:t>drawDigit</a:t>
            </a:r>
            <a:r>
              <a:rPr lang="en-US" altLang="zh-CN" dirty="0"/>
              <a:t>()</a:t>
            </a:r>
            <a:r>
              <a:rPr lang="zh-CN" altLang="en-US" dirty="0"/>
              <a:t>函数，该函数根据输入的数字</a:t>
            </a:r>
            <a:r>
              <a:rPr lang="en-US" altLang="zh-CN" dirty="0"/>
              <a:t>d</a:t>
            </a:r>
            <a:r>
              <a:rPr lang="zh-CN" altLang="en-US" dirty="0"/>
              <a:t>绘制七段数码管，结合七段数码管结构，每个数码管的绘制采用图所示顺序。</a:t>
            </a:r>
          </a:p>
        </p:txBody>
      </p:sp>
      <p:pic>
        <p:nvPicPr>
          <p:cNvPr id="4" name="图片 3">
            <a:extLst>
              <a:ext uri="{FF2B5EF4-FFF2-40B4-BE49-F238E27FC236}">
                <a16:creationId xmlns:a16="http://schemas.microsoft.com/office/drawing/2014/main" id="{25B280C9-7DE7-4D61-92E4-C6F5D328F0D4}"/>
              </a:ext>
            </a:extLst>
          </p:cNvPr>
          <p:cNvPicPr>
            <a:picLocks noChangeAspect="1"/>
          </p:cNvPicPr>
          <p:nvPr/>
        </p:nvPicPr>
        <p:blipFill>
          <a:blip r:embed="rId2"/>
          <a:stretch>
            <a:fillRect/>
          </a:stretch>
        </p:blipFill>
        <p:spPr>
          <a:xfrm>
            <a:off x="6588619" y="1775668"/>
            <a:ext cx="2098181" cy="2728963"/>
          </a:xfrm>
          <a:prstGeom prst="rect">
            <a:avLst/>
          </a:prstGeom>
        </p:spPr>
      </p:pic>
      <p:pic>
        <p:nvPicPr>
          <p:cNvPr id="5" name="图片 4">
            <a:extLst>
              <a:ext uri="{FF2B5EF4-FFF2-40B4-BE49-F238E27FC236}">
                <a16:creationId xmlns:a16="http://schemas.microsoft.com/office/drawing/2014/main" id="{04896C7F-3A50-4184-8482-F69FEA88B276}"/>
              </a:ext>
            </a:extLst>
          </p:cNvPr>
          <p:cNvPicPr>
            <a:picLocks noChangeAspect="1"/>
          </p:cNvPicPr>
          <p:nvPr/>
        </p:nvPicPr>
        <p:blipFill>
          <a:blip r:embed="rId3"/>
          <a:stretch>
            <a:fillRect/>
          </a:stretch>
        </p:blipFill>
        <p:spPr>
          <a:xfrm>
            <a:off x="842216" y="1955951"/>
            <a:ext cx="5746403" cy="2368399"/>
          </a:xfrm>
          <a:prstGeom prst="rect">
            <a:avLst/>
          </a:prstGeom>
        </p:spPr>
      </p:pic>
    </p:spTree>
    <p:extLst>
      <p:ext uri="{BB962C8B-B14F-4D97-AF65-F5344CB8AC3E}">
        <p14:creationId xmlns:p14="http://schemas.microsoft.com/office/powerpoint/2010/main" val="3682529671"/>
      </p:ext>
    </p:extLst>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示例：数码管绘制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绘制起点在数码管中部左侧，无论每段数码管是否被绘制出来，</a:t>
            </a:r>
            <a:r>
              <a:rPr lang="en-US" altLang="zh-CN" dirty="0"/>
              <a:t>turtle</a:t>
            </a:r>
            <a:r>
              <a:rPr lang="zh-CN" altLang="en-US" dirty="0"/>
              <a:t>画笔都按顺序“画完”所有</a:t>
            </a:r>
            <a:r>
              <a:rPr lang="en-US" altLang="zh-CN" dirty="0"/>
              <a:t>7</a:t>
            </a:r>
            <a:r>
              <a:rPr lang="zh-CN" altLang="en-US" dirty="0"/>
              <a:t>个数码管。对于给定数字</a:t>
            </a:r>
            <a:r>
              <a:rPr lang="en-US" altLang="zh-CN" dirty="0"/>
              <a:t>d</a:t>
            </a:r>
            <a:r>
              <a:rPr lang="zh-CN" altLang="en-US" dirty="0"/>
              <a:t>，哪个数码段被绘制出来采用</a:t>
            </a:r>
            <a:r>
              <a:rPr lang="en-US" altLang="zh-CN" dirty="0"/>
              <a:t>if…else…</a:t>
            </a:r>
            <a:r>
              <a:rPr lang="zh-CN" altLang="en-US" dirty="0"/>
              <a:t>语句判断。</a:t>
            </a:r>
          </a:p>
        </p:txBody>
      </p:sp>
      <p:pic>
        <p:nvPicPr>
          <p:cNvPr id="4" name="图片 3">
            <a:extLst>
              <a:ext uri="{FF2B5EF4-FFF2-40B4-BE49-F238E27FC236}">
                <a16:creationId xmlns:a16="http://schemas.microsoft.com/office/drawing/2014/main" id="{CA00DC8C-836E-497D-B656-C8BEF12AA41B}"/>
              </a:ext>
            </a:extLst>
          </p:cNvPr>
          <p:cNvPicPr>
            <a:picLocks noChangeAspect="1"/>
          </p:cNvPicPr>
          <p:nvPr/>
        </p:nvPicPr>
        <p:blipFill>
          <a:blip r:embed="rId2"/>
          <a:stretch>
            <a:fillRect/>
          </a:stretch>
        </p:blipFill>
        <p:spPr>
          <a:xfrm>
            <a:off x="1905472" y="2097718"/>
            <a:ext cx="5746403" cy="2368399"/>
          </a:xfrm>
          <a:prstGeom prst="rect">
            <a:avLst/>
          </a:prstGeom>
        </p:spPr>
      </p:pic>
    </p:spTree>
    <p:extLst>
      <p:ext uri="{BB962C8B-B14F-4D97-AF65-F5344CB8AC3E}">
        <p14:creationId xmlns:p14="http://schemas.microsoft.com/office/powerpoint/2010/main" val="3148158273"/>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3A67D-D1A3-421C-8C77-18232C269DDE}"/>
              </a:ext>
            </a:extLst>
          </p:cNvPr>
          <p:cNvSpPr>
            <a:spLocks noGrp="1"/>
          </p:cNvSpPr>
          <p:nvPr>
            <p:ph type="title"/>
          </p:nvPr>
        </p:nvSpPr>
        <p:spPr/>
        <p:txBody>
          <a:bodyPr/>
          <a:lstStyle/>
          <a:p>
            <a:r>
              <a:rPr lang="zh-CN" altLang="en-US" dirty="0"/>
              <a:t>函数的定义</a:t>
            </a:r>
          </a:p>
        </p:txBody>
      </p:sp>
      <p:sp>
        <p:nvSpPr>
          <p:cNvPr id="3" name="内容占位符 2">
            <a:extLst>
              <a:ext uri="{FF2B5EF4-FFF2-40B4-BE49-F238E27FC236}">
                <a16:creationId xmlns:a16="http://schemas.microsoft.com/office/drawing/2014/main" id="{BB6D2CFB-91E8-413A-ADF1-E25DD5459205}"/>
              </a:ext>
            </a:extLst>
          </p:cNvPr>
          <p:cNvSpPr>
            <a:spLocks noGrp="1"/>
          </p:cNvSpPr>
          <p:nvPr>
            <p:ph idx="1"/>
          </p:nvPr>
        </p:nvSpPr>
        <p:spPr/>
        <p:txBody>
          <a:bodyPr>
            <a:normAutofit/>
          </a:bodyPr>
          <a:lstStyle/>
          <a:p>
            <a:endParaRPr lang="zh-CN" altLang="en-US" dirty="0"/>
          </a:p>
          <a:p>
            <a:r>
              <a:rPr lang="zh-CN" altLang="en-US" dirty="0"/>
              <a:t>函数是一段具有特定功能的、可重用的语句组，用函数名来表示并通过函数名完成功能调用。</a:t>
            </a:r>
          </a:p>
          <a:p>
            <a:pPr lvl="1"/>
            <a:r>
              <a:rPr lang="zh-CN" altLang="en-US" dirty="0"/>
              <a:t>输入参数传递</a:t>
            </a:r>
            <a:endParaRPr lang="en-US" altLang="zh-CN" dirty="0"/>
          </a:p>
          <a:p>
            <a:pPr lvl="1"/>
            <a:r>
              <a:rPr lang="zh-CN" altLang="en-US" dirty="0"/>
              <a:t>返回输出</a:t>
            </a:r>
          </a:p>
          <a:p>
            <a:r>
              <a:rPr lang="zh-CN" altLang="en-US" dirty="0"/>
              <a:t>函数也可以看作是一段具有名字的子程序，可以在需要的地方调用执行，不需要在每个执行地方重复编写这些语句。每次使用函数可以提供不同的参数作为输入，以实现对不同数据的处理；函数执行后，还可以反馈相应的处理结果。</a:t>
            </a:r>
            <a:endParaRPr lang="en-US" altLang="zh-CN" dirty="0"/>
          </a:p>
          <a:p>
            <a:r>
              <a:rPr lang="zh-CN" altLang="en-US" dirty="0"/>
              <a:t>一种功能抽象：黑盒</a:t>
            </a:r>
            <a:endParaRPr lang="en-US" altLang="zh-CN" dirty="0"/>
          </a:p>
        </p:txBody>
      </p:sp>
    </p:spTree>
    <p:extLst>
      <p:ext uri="{BB962C8B-B14F-4D97-AF65-F5344CB8AC3E}">
        <p14:creationId xmlns:p14="http://schemas.microsoft.com/office/powerpoint/2010/main" val="3139317112"/>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示例：数码管绘制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endParaRPr lang="zh-CN" altLang="en-US" dirty="0"/>
          </a:p>
        </p:txBody>
      </p:sp>
      <p:pic>
        <p:nvPicPr>
          <p:cNvPr id="4" name="图片 3">
            <a:extLst>
              <a:ext uri="{FF2B5EF4-FFF2-40B4-BE49-F238E27FC236}">
                <a16:creationId xmlns:a16="http://schemas.microsoft.com/office/drawing/2014/main" id="{D6656CE8-D2EB-4E6E-8F8B-E53141BD9A55}"/>
              </a:ext>
            </a:extLst>
          </p:cNvPr>
          <p:cNvPicPr>
            <a:picLocks noChangeAspect="1"/>
          </p:cNvPicPr>
          <p:nvPr/>
        </p:nvPicPr>
        <p:blipFill>
          <a:blip r:embed="rId2"/>
          <a:stretch>
            <a:fillRect/>
          </a:stretch>
        </p:blipFill>
        <p:spPr>
          <a:xfrm>
            <a:off x="457200" y="1687230"/>
            <a:ext cx="4590848" cy="2275170"/>
          </a:xfrm>
          <a:prstGeom prst="rect">
            <a:avLst/>
          </a:prstGeom>
        </p:spPr>
      </p:pic>
      <p:pic>
        <p:nvPicPr>
          <p:cNvPr id="5" name="图片 4">
            <a:extLst>
              <a:ext uri="{FF2B5EF4-FFF2-40B4-BE49-F238E27FC236}">
                <a16:creationId xmlns:a16="http://schemas.microsoft.com/office/drawing/2014/main" id="{C476A86E-88D8-4196-8698-34EDF4EA729C}"/>
              </a:ext>
            </a:extLst>
          </p:cNvPr>
          <p:cNvPicPr>
            <a:picLocks noChangeAspect="1"/>
          </p:cNvPicPr>
          <p:nvPr/>
        </p:nvPicPr>
        <p:blipFill>
          <a:blip r:embed="rId3"/>
          <a:stretch>
            <a:fillRect/>
          </a:stretch>
        </p:blipFill>
        <p:spPr>
          <a:xfrm>
            <a:off x="5128365" y="1892595"/>
            <a:ext cx="3508816" cy="1673930"/>
          </a:xfrm>
          <a:prstGeom prst="rect">
            <a:avLst/>
          </a:prstGeom>
        </p:spPr>
      </p:pic>
    </p:spTree>
    <p:extLst>
      <p:ext uri="{BB962C8B-B14F-4D97-AF65-F5344CB8AC3E}">
        <p14:creationId xmlns:p14="http://schemas.microsoft.com/office/powerpoint/2010/main" val="4192331558"/>
      </p:ext>
    </p:extLst>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示例：数码管绘制</a:t>
            </a:r>
          </a:p>
        </p:txBody>
      </p:sp>
      <p:pic>
        <p:nvPicPr>
          <p:cNvPr id="5" name="内容占位符 4">
            <a:extLst>
              <a:ext uri="{FF2B5EF4-FFF2-40B4-BE49-F238E27FC236}">
                <a16:creationId xmlns:a16="http://schemas.microsoft.com/office/drawing/2014/main" id="{1C1373D1-0A0A-45B4-BB70-CF81150A2649}"/>
              </a:ext>
            </a:extLst>
          </p:cNvPr>
          <p:cNvPicPr>
            <a:picLocks noGrp="1" noChangeAspect="1"/>
          </p:cNvPicPr>
          <p:nvPr>
            <p:ph idx="1"/>
          </p:nvPr>
        </p:nvPicPr>
        <p:blipFill>
          <a:blip r:embed="rId2"/>
          <a:stretch>
            <a:fillRect/>
          </a:stretch>
        </p:blipFill>
        <p:spPr>
          <a:xfrm>
            <a:off x="4803796" y="819149"/>
            <a:ext cx="3325287" cy="2615156"/>
          </a:xfrm>
          <a:prstGeom prst="rect">
            <a:avLst/>
          </a:prstGeom>
        </p:spPr>
      </p:pic>
      <p:pic>
        <p:nvPicPr>
          <p:cNvPr id="4" name="图片 3">
            <a:extLst>
              <a:ext uri="{FF2B5EF4-FFF2-40B4-BE49-F238E27FC236}">
                <a16:creationId xmlns:a16="http://schemas.microsoft.com/office/drawing/2014/main" id="{E3B7DD57-8AFD-49DA-A7B8-CBD0711798F8}"/>
              </a:ext>
            </a:extLst>
          </p:cNvPr>
          <p:cNvPicPr>
            <a:picLocks noChangeAspect="1"/>
          </p:cNvPicPr>
          <p:nvPr/>
        </p:nvPicPr>
        <p:blipFill>
          <a:blip r:embed="rId3"/>
          <a:stretch>
            <a:fillRect/>
          </a:stretch>
        </p:blipFill>
        <p:spPr>
          <a:xfrm>
            <a:off x="769087" y="819149"/>
            <a:ext cx="3967675" cy="2615156"/>
          </a:xfrm>
          <a:prstGeom prst="rect">
            <a:avLst/>
          </a:prstGeom>
        </p:spPr>
      </p:pic>
      <p:pic>
        <p:nvPicPr>
          <p:cNvPr id="6" name="图片 5">
            <a:extLst>
              <a:ext uri="{FF2B5EF4-FFF2-40B4-BE49-F238E27FC236}">
                <a16:creationId xmlns:a16="http://schemas.microsoft.com/office/drawing/2014/main" id="{40563CE1-D161-4A13-BF41-63C58A36A179}"/>
              </a:ext>
            </a:extLst>
          </p:cNvPr>
          <p:cNvPicPr>
            <a:picLocks noChangeAspect="1"/>
          </p:cNvPicPr>
          <p:nvPr/>
        </p:nvPicPr>
        <p:blipFill>
          <a:blip r:embed="rId4"/>
          <a:stretch>
            <a:fillRect/>
          </a:stretch>
        </p:blipFill>
        <p:spPr>
          <a:xfrm>
            <a:off x="3083442" y="3434305"/>
            <a:ext cx="2977116" cy="1412826"/>
          </a:xfrm>
          <a:prstGeom prst="rect">
            <a:avLst/>
          </a:prstGeom>
        </p:spPr>
      </p:pic>
    </p:spTree>
    <p:extLst>
      <p:ext uri="{BB962C8B-B14F-4D97-AF65-F5344CB8AC3E}">
        <p14:creationId xmlns:p14="http://schemas.microsoft.com/office/powerpoint/2010/main" val="234222626"/>
      </p:ext>
    </p:extLst>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代码复用与模块化设计</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函数是程序的一种基本抽象方式，它将一系列代码组织起来通过命名供其他程序使用。函数封装的直接好处是代码复用，任何其他代码只要输入参数即可调用函数，从而避免相同功能代码在被调用处重复编写。代码复用产生了另一个好处，当更新函数功能时，所有被调用处的功能都被更新。</a:t>
            </a:r>
            <a:endParaRPr lang="en-US" altLang="zh-CN" dirty="0"/>
          </a:p>
          <a:p>
            <a:r>
              <a:rPr lang="zh-CN" altLang="en-US" dirty="0"/>
              <a:t>当程序的长度在百行以上，如果不划分模块就算是最好的程序员也很难理解程序含义程序的可读性就已经很糟糕了。解决这一问题的最好方法是将一个程序分割成短小的程序段，每一段程序完成一个小的功能。无论面向过程和面向对象编程，对程序合理划分功能模块并基于模块设计程序是一种常用方法，被称为“模块化设计”。</a:t>
            </a:r>
          </a:p>
        </p:txBody>
      </p:sp>
    </p:spTree>
    <p:extLst>
      <p:ext uri="{BB962C8B-B14F-4D97-AF65-F5344CB8AC3E}">
        <p14:creationId xmlns:p14="http://schemas.microsoft.com/office/powerpoint/2010/main" val="127318813"/>
      </p:ext>
    </p:extLst>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代码复用与模块化设计</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endParaRPr lang="en-US" altLang="zh-CN" dirty="0"/>
          </a:p>
          <a:p>
            <a:r>
              <a:rPr lang="zh-CN" altLang="en-US" dirty="0"/>
              <a:t>模块化设计一般有两个基本要求：</a:t>
            </a:r>
          </a:p>
          <a:p>
            <a:pPr lvl="1"/>
            <a:r>
              <a:rPr lang="zh-CN" altLang="en-US" dirty="0"/>
              <a:t>紧耦合：尽可能合理划分功能块，功能块内部耦合紧密；</a:t>
            </a:r>
          </a:p>
          <a:p>
            <a:pPr lvl="1"/>
            <a:r>
              <a:rPr lang="zh-CN" altLang="en-US" dirty="0"/>
              <a:t>松耦合：模块间关系尽可能简单，功能块之间耦合度低。</a:t>
            </a:r>
            <a:endParaRPr lang="en-US" altLang="zh-CN" dirty="0"/>
          </a:p>
          <a:p>
            <a:endParaRPr lang="zh-CN" altLang="en-US" dirty="0"/>
          </a:p>
          <a:p>
            <a:r>
              <a:rPr lang="zh-CN" altLang="en-US" dirty="0"/>
              <a:t>使用函数只是模块化设计的必要非充分条件，根据计算需求合理划分函数十分重要。一般来说，完成特定功能或被经常复用的一组语句应该采用函数来封装，并尽可能减少函数间参数和返回值的数量。</a:t>
            </a:r>
          </a:p>
        </p:txBody>
      </p:sp>
    </p:spTree>
    <p:extLst>
      <p:ext uri="{BB962C8B-B14F-4D97-AF65-F5344CB8AC3E}">
        <p14:creationId xmlns:p14="http://schemas.microsoft.com/office/powerpoint/2010/main" val="2194117980"/>
      </p:ext>
    </p:extLst>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57881"/>
            <a:ext cx="1210588"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提纲</a:t>
            </a:r>
          </a:p>
        </p:txBody>
      </p:sp>
      <p:sp>
        <p:nvSpPr>
          <p:cNvPr id="3" name="TextBox 2"/>
          <p:cNvSpPr txBox="1"/>
          <p:nvPr/>
        </p:nvSpPr>
        <p:spPr>
          <a:xfrm>
            <a:off x="541041" y="2735706"/>
            <a:ext cx="2697829" cy="615553"/>
          </a:xfrm>
          <a:prstGeom prst="rect">
            <a:avLst/>
          </a:prstGeom>
          <a:noFill/>
        </p:spPr>
        <p:txBody>
          <a:bodyPr wrap="square" lIns="0" tIns="0" rIns="0" bIns="0" rtlCol="0">
            <a:spAutoFit/>
          </a:bodyPr>
          <a:lstStyle/>
          <a:p>
            <a:pPr algn="ctr"/>
            <a:r>
              <a:rPr lang="en-US" altLang="zh-CN" sz="2000" dirty="0">
                <a:solidFill>
                  <a:schemeClr val="bg1"/>
                </a:solidFill>
                <a:latin typeface="微软雅黑" pitchFamily="34" charset="-122"/>
                <a:ea typeface="微软雅黑" pitchFamily="34" charset="-122"/>
              </a:rPr>
              <a:t>Python AI</a:t>
            </a:r>
          </a:p>
          <a:p>
            <a:pPr algn="ctr"/>
            <a:r>
              <a:rPr lang="zh-CN" altLang="en-US" sz="2000" dirty="0">
                <a:solidFill>
                  <a:schemeClr val="bg1"/>
                </a:solidFill>
                <a:latin typeface="微软雅黑" pitchFamily="34" charset="-122"/>
                <a:ea typeface="微软雅黑" pitchFamily="34" charset="-122"/>
              </a:rPr>
              <a:t>函数与代码复用</a:t>
            </a:r>
            <a:endParaRPr lang="en-US" altLang="zh-CN" sz="2000" dirty="0">
              <a:solidFill>
                <a:schemeClr val="bg1"/>
              </a:solidFill>
              <a:latin typeface="微软雅黑" pitchFamily="34" charset="-122"/>
              <a:ea typeface="微软雅黑" pitchFamily="34" charset="-122"/>
            </a:endParaRPr>
          </a:p>
        </p:txBody>
      </p:sp>
      <p:grpSp>
        <p:nvGrpSpPr>
          <p:cNvPr id="33" name="组合 32"/>
          <p:cNvGrpSpPr/>
          <p:nvPr/>
        </p:nvGrpSpPr>
        <p:grpSpPr>
          <a:xfrm>
            <a:off x="1239403" y="947342"/>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299933" y="1113158"/>
            <a:ext cx="4561796" cy="170540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函数的基本使用</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函数的参数传递</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函数递归</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endParaRPr lang="zh-CN" altLang="en-US" b="1" dirty="0">
              <a:latin typeface="微软雅黑" panose="020B0503020204020204" pitchFamily="34" charset="-122"/>
              <a:ea typeface="微软雅黑" panose="020B0503020204020204" pitchFamily="34" charset="-122"/>
            </a:endParaRPr>
          </a:p>
        </p:txBody>
      </p:sp>
      <p:sp>
        <p:nvSpPr>
          <p:cNvPr id="24" name="椭圆 23"/>
          <p:cNvSpPr/>
          <p:nvPr/>
        </p:nvSpPr>
        <p:spPr>
          <a:xfrm>
            <a:off x="3937514" y="125451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3937514" y="20982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3937514" y="254686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0" name="椭圆 29"/>
          <p:cNvSpPr/>
          <p:nvPr/>
        </p:nvSpPr>
        <p:spPr>
          <a:xfrm>
            <a:off x="3937514" y="170159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27919477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ppt_x</p:attrName>
                                        </p:attrNameLst>
                                      </p:cBhvr>
                                      <p:tavLst>
                                        <p:tav tm="0">
                                          <p:val>
                                            <p:strVal val="#ppt_x-#ppt_w*1.125000"/>
                                          </p:val>
                                        </p:tav>
                                        <p:tav tm="100000">
                                          <p:val>
                                            <p:strVal val="#ppt_x"/>
                                          </p:val>
                                        </p:tav>
                                      </p:tavLst>
                                    </p:anim>
                                    <p:animEffect transition="in" filter="wipe(right)">
                                      <p:cBhvr>
                                        <p:cTn id="30" dur="500"/>
                                        <p:tgtEl>
                                          <p:spTgt spid="26"/>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righ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24" grpId="0" animBg="1"/>
      <p:bldP spid="25" grpId="0" animBg="1"/>
      <p:bldP spid="26" grpId="0" animBg="1"/>
      <p:bldP spid="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递归的定义</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函数作为一种代码封装，可以被其他程序调用，当然，也可以被函数内部代码调用。这种函数定义中调用函数自身的方式称为递归。</a:t>
            </a:r>
            <a:endParaRPr lang="en-US" altLang="zh-CN" dirty="0"/>
          </a:p>
          <a:p>
            <a:r>
              <a:rPr lang="zh-CN" altLang="en-US" dirty="0"/>
              <a:t>递归在数学和计算机应用上非常强大，能够非常简洁的解决重要问题。</a:t>
            </a:r>
            <a:endParaRPr lang="en-US" altLang="zh-CN" dirty="0"/>
          </a:p>
          <a:p>
            <a:r>
              <a:rPr lang="zh-CN" altLang="en-US" dirty="0"/>
              <a:t>数学上有个经典的递归例子叫阶乘，阶乘通常定义为：</a:t>
            </a:r>
            <a:endParaRPr lang="en-US" altLang="zh-CN" dirty="0"/>
          </a:p>
          <a:p>
            <a:endParaRPr lang="en-US" altLang="zh-CN" dirty="0"/>
          </a:p>
          <a:p>
            <a:endParaRPr lang="en-US" altLang="zh-CN" dirty="0"/>
          </a:p>
          <a:p>
            <a:endParaRPr lang="en-US" altLang="zh-CN" dirty="0"/>
          </a:p>
          <a:p>
            <a:r>
              <a:rPr lang="zh-CN" altLang="en-US" dirty="0"/>
              <a:t>递归的两个关键特征：</a:t>
            </a:r>
          </a:p>
          <a:p>
            <a:pPr lvl="1"/>
            <a:r>
              <a:rPr lang="zh-CN" altLang="en-US" dirty="0"/>
              <a:t>存在一个或多个基例，基例不需要再次递归，它是确定的表达式；</a:t>
            </a:r>
          </a:p>
          <a:p>
            <a:pPr lvl="1"/>
            <a:r>
              <a:rPr lang="zh-CN" altLang="en-US" dirty="0"/>
              <a:t>所有递归链要以一个或多个基例结尾。</a:t>
            </a:r>
          </a:p>
        </p:txBody>
      </p:sp>
      <p:pic>
        <p:nvPicPr>
          <p:cNvPr id="4" name="图片 3">
            <a:extLst>
              <a:ext uri="{FF2B5EF4-FFF2-40B4-BE49-F238E27FC236}">
                <a16:creationId xmlns:a16="http://schemas.microsoft.com/office/drawing/2014/main" id="{40295910-5D56-4EC2-9C31-C6808C21CEFC}"/>
              </a:ext>
            </a:extLst>
          </p:cNvPr>
          <p:cNvPicPr>
            <a:picLocks noChangeAspect="1"/>
          </p:cNvPicPr>
          <p:nvPr/>
        </p:nvPicPr>
        <p:blipFill>
          <a:blip r:embed="rId2"/>
          <a:stretch>
            <a:fillRect/>
          </a:stretch>
        </p:blipFill>
        <p:spPr>
          <a:xfrm>
            <a:off x="843152" y="2571750"/>
            <a:ext cx="3847422" cy="394934"/>
          </a:xfrm>
          <a:prstGeom prst="rect">
            <a:avLst/>
          </a:prstGeom>
        </p:spPr>
      </p:pic>
      <p:pic>
        <p:nvPicPr>
          <p:cNvPr id="5" name="图片 4">
            <a:extLst>
              <a:ext uri="{FF2B5EF4-FFF2-40B4-BE49-F238E27FC236}">
                <a16:creationId xmlns:a16="http://schemas.microsoft.com/office/drawing/2014/main" id="{3B469512-E079-406C-89E7-808D1E355FCC}"/>
              </a:ext>
            </a:extLst>
          </p:cNvPr>
          <p:cNvPicPr>
            <a:picLocks noChangeAspect="1"/>
          </p:cNvPicPr>
          <p:nvPr/>
        </p:nvPicPr>
        <p:blipFill>
          <a:blip r:embed="rId3"/>
          <a:stretch>
            <a:fillRect/>
          </a:stretch>
        </p:blipFill>
        <p:spPr>
          <a:xfrm>
            <a:off x="4998625" y="2346312"/>
            <a:ext cx="3688175" cy="1082884"/>
          </a:xfrm>
          <a:prstGeom prst="rect">
            <a:avLst/>
          </a:prstGeom>
        </p:spPr>
      </p:pic>
    </p:spTree>
    <p:extLst>
      <p:ext uri="{BB962C8B-B14F-4D97-AF65-F5344CB8AC3E}">
        <p14:creationId xmlns:p14="http://schemas.microsoft.com/office/powerpoint/2010/main" val="3171904285"/>
      </p:ext>
    </p:extLst>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递归的使用方法</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阶乘计算：用户输入整数</a:t>
            </a:r>
            <a:r>
              <a:rPr lang="en-US" altLang="zh-CN" dirty="0"/>
              <a:t>n</a:t>
            </a:r>
            <a:r>
              <a:rPr lang="zh-CN" altLang="en-US" dirty="0"/>
              <a:t>，计算并输出</a:t>
            </a:r>
            <a:r>
              <a:rPr lang="en-US" altLang="zh-CN" dirty="0"/>
              <a:t>n</a:t>
            </a:r>
            <a:r>
              <a:rPr lang="zh-CN" altLang="en-US" dirty="0"/>
              <a:t>的阶乘值</a:t>
            </a:r>
            <a:endParaRPr lang="en-US" altLang="zh-CN" dirty="0"/>
          </a:p>
        </p:txBody>
      </p:sp>
      <p:pic>
        <p:nvPicPr>
          <p:cNvPr id="4" name="图片 3">
            <a:extLst>
              <a:ext uri="{FF2B5EF4-FFF2-40B4-BE49-F238E27FC236}">
                <a16:creationId xmlns:a16="http://schemas.microsoft.com/office/drawing/2014/main" id="{01F90B10-081F-4426-AB16-00FC906DE75F}"/>
              </a:ext>
            </a:extLst>
          </p:cNvPr>
          <p:cNvPicPr>
            <a:picLocks noChangeAspect="1"/>
          </p:cNvPicPr>
          <p:nvPr/>
        </p:nvPicPr>
        <p:blipFill>
          <a:blip r:embed="rId2"/>
          <a:stretch>
            <a:fillRect/>
          </a:stretch>
        </p:blipFill>
        <p:spPr>
          <a:xfrm>
            <a:off x="1971312" y="1715986"/>
            <a:ext cx="5201376" cy="2505425"/>
          </a:xfrm>
          <a:prstGeom prst="rect">
            <a:avLst/>
          </a:prstGeom>
        </p:spPr>
      </p:pic>
    </p:spTree>
    <p:extLst>
      <p:ext uri="{BB962C8B-B14F-4D97-AF65-F5344CB8AC3E}">
        <p14:creationId xmlns:p14="http://schemas.microsoft.com/office/powerpoint/2010/main" val="1535933982"/>
      </p:ext>
    </p:extLst>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递归的使用方法</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递归的过程</a:t>
            </a:r>
            <a:endParaRPr lang="en-US" altLang="zh-CN" dirty="0"/>
          </a:p>
        </p:txBody>
      </p:sp>
      <p:pic>
        <p:nvPicPr>
          <p:cNvPr id="4" name="图片 3">
            <a:extLst>
              <a:ext uri="{FF2B5EF4-FFF2-40B4-BE49-F238E27FC236}">
                <a16:creationId xmlns:a16="http://schemas.microsoft.com/office/drawing/2014/main" id="{5A6B1BB8-FB48-4832-85C0-62377A0222A3}"/>
              </a:ext>
            </a:extLst>
          </p:cNvPr>
          <p:cNvPicPr>
            <a:picLocks noChangeAspect="1"/>
          </p:cNvPicPr>
          <p:nvPr/>
        </p:nvPicPr>
        <p:blipFill>
          <a:blip r:embed="rId2"/>
          <a:stretch>
            <a:fillRect/>
          </a:stretch>
        </p:blipFill>
        <p:spPr>
          <a:xfrm>
            <a:off x="457200" y="819150"/>
            <a:ext cx="7768424" cy="3802562"/>
          </a:xfrm>
          <a:prstGeom prst="rect">
            <a:avLst/>
          </a:prstGeom>
        </p:spPr>
      </p:pic>
    </p:spTree>
    <p:extLst>
      <p:ext uri="{BB962C8B-B14F-4D97-AF65-F5344CB8AC3E}">
        <p14:creationId xmlns:p14="http://schemas.microsoft.com/office/powerpoint/2010/main" val="2452125240"/>
      </p:ext>
    </p:extLst>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递归的使用方法</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4118372"/>
          </a:xfrm>
        </p:spPr>
        <p:txBody>
          <a:bodyPr>
            <a:normAutofit/>
          </a:bodyPr>
          <a:lstStyle/>
          <a:p>
            <a:r>
              <a:rPr lang="zh-CN" altLang="en-US" dirty="0"/>
              <a:t>字符串反转：对于用户输入的字符串</a:t>
            </a:r>
            <a:r>
              <a:rPr lang="en-US" altLang="zh-CN" dirty="0"/>
              <a:t>s</a:t>
            </a:r>
            <a:r>
              <a:rPr lang="zh-CN" altLang="en-US" dirty="0"/>
              <a:t>，输出反转后的字符串。</a:t>
            </a:r>
            <a:endParaRPr lang="en-US" altLang="zh-CN" dirty="0"/>
          </a:p>
          <a:p>
            <a:r>
              <a:rPr lang="zh-CN" altLang="en-US" dirty="0"/>
              <a:t>解决这个问题的基本思想是把字符串看作一个递归对象。</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原因：</a:t>
            </a:r>
            <a:r>
              <a:rPr lang="en-US" altLang="zh-CN" dirty="0"/>
              <a:t>reverse</a:t>
            </a:r>
            <a:r>
              <a:rPr lang="zh-CN" altLang="en-US" dirty="0"/>
              <a:t>函数没有基例</a:t>
            </a:r>
            <a:endParaRPr lang="en-US" altLang="zh-CN" dirty="0"/>
          </a:p>
          <a:p>
            <a:r>
              <a:rPr lang="zh-CN" altLang="en-US" dirty="0"/>
              <a:t>为防止无限递归，</a:t>
            </a:r>
            <a:r>
              <a:rPr lang="en-US" altLang="zh-CN" dirty="0"/>
              <a:t>Python</a:t>
            </a:r>
            <a:r>
              <a:rPr lang="zh-CN" altLang="en-US" dirty="0"/>
              <a:t>设置了默认的最大递归深度</a:t>
            </a:r>
            <a:endParaRPr lang="en-US" altLang="zh-CN" dirty="0"/>
          </a:p>
        </p:txBody>
      </p:sp>
      <p:pic>
        <p:nvPicPr>
          <p:cNvPr id="4" name="图片 3">
            <a:extLst>
              <a:ext uri="{FF2B5EF4-FFF2-40B4-BE49-F238E27FC236}">
                <a16:creationId xmlns:a16="http://schemas.microsoft.com/office/drawing/2014/main" id="{AA4A23D0-C685-472F-9D55-FF00FEBBB50C}"/>
              </a:ext>
            </a:extLst>
          </p:cNvPr>
          <p:cNvPicPr>
            <a:picLocks noChangeAspect="1"/>
          </p:cNvPicPr>
          <p:nvPr/>
        </p:nvPicPr>
        <p:blipFill>
          <a:blip r:embed="rId2"/>
          <a:stretch>
            <a:fillRect/>
          </a:stretch>
        </p:blipFill>
        <p:spPr>
          <a:xfrm>
            <a:off x="2586642" y="1592461"/>
            <a:ext cx="3970715" cy="2571750"/>
          </a:xfrm>
          <a:prstGeom prst="rect">
            <a:avLst/>
          </a:prstGeom>
        </p:spPr>
      </p:pic>
    </p:spTree>
    <p:extLst>
      <p:ext uri="{BB962C8B-B14F-4D97-AF65-F5344CB8AC3E}">
        <p14:creationId xmlns:p14="http://schemas.microsoft.com/office/powerpoint/2010/main" val="901393383"/>
      </p:ext>
    </p:extLst>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递归的使用方法</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完整代码</a:t>
            </a:r>
            <a:endParaRPr lang="en-US" altLang="zh-CN" dirty="0"/>
          </a:p>
        </p:txBody>
      </p:sp>
      <p:pic>
        <p:nvPicPr>
          <p:cNvPr id="4" name="图片 3">
            <a:extLst>
              <a:ext uri="{FF2B5EF4-FFF2-40B4-BE49-F238E27FC236}">
                <a16:creationId xmlns:a16="http://schemas.microsoft.com/office/drawing/2014/main" id="{AC973DF8-2465-417E-8949-F005386D7515}"/>
              </a:ext>
            </a:extLst>
          </p:cNvPr>
          <p:cNvPicPr>
            <a:picLocks noChangeAspect="1"/>
          </p:cNvPicPr>
          <p:nvPr/>
        </p:nvPicPr>
        <p:blipFill>
          <a:blip r:embed="rId2"/>
          <a:stretch>
            <a:fillRect/>
          </a:stretch>
        </p:blipFill>
        <p:spPr>
          <a:xfrm>
            <a:off x="2180891" y="1411095"/>
            <a:ext cx="4782217" cy="2753109"/>
          </a:xfrm>
          <a:prstGeom prst="rect">
            <a:avLst/>
          </a:prstGeom>
        </p:spPr>
      </p:pic>
    </p:spTree>
    <p:extLst>
      <p:ext uri="{BB962C8B-B14F-4D97-AF65-F5344CB8AC3E}">
        <p14:creationId xmlns:p14="http://schemas.microsoft.com/office/powerpoint/2010/main" val="2522523079"/>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2F3B7-B185-4DB4-A7E0-DC3C6ECECD9A}"/>
              </a:ext>
            </a:extLst>
          </p:cNvPr>
          <p:cNvSpPr>
            <a:spLocks noGrp="1"/>
          </p:cNvSpPr>
          <p:nvPr>
            <p:ph type="title"/>
          </p:nvPr>
        </p:nvSpPr>
        <p:spPr/>
        <p:txBody>
          <a:bodyPr/>
          <a:lstStyle/>
          <a:p>
            <a:r>
              <a:rPr lang="zh-CN" altLang="en-US" dirty="0"/>
              <a:t>函数的定义</a:t>
            </a:r>
          </a:p>
        </p:txBody>
      </p:sp>
      <p:sp>
        <p:nvSpPr>
          <p:cNvPr id="3" name="内容占位符 2">
            <a:extLst>
              <a:ext uri="{FF2B5EF4-FFF2-40B4-BE49-F238E27FC236}">
                <a16:creationId xmlns:a16="http://schemas.microsoft.com/office/drawing/2014/main" id="{1056D130-30ED-4680-AFD1-48005F4F1181}"/>
              </a:ext>
            </a:extLst>
          </p:cNvPr>
          <p:cNvSpPr>
            <a:spLocks noGrp="1"/>
          </p:cNvSpPr>
          <p:nvPr>
            <p:ph idx="1"/>
          </p:nvPr>
        </p:nvSpPr>
        <p:spPr/>
        <p:txBody>
          <a:bodyPr/>
          <a:lstStyle/>
          <a:p>
            <a:r>
              <a:rPr lang="zh-CN" altLang="en-US" dirty="0"/>
              <a:t>作用</a:t>
            </a:r>
            <a:endParaRPr lang="en-US" altLang="zh-CN" dirty="0"/>
          </a:p>
          <a:p>
            <a:pPr lvl="1"/>
            <a:r>
              <a:rPr lang="zh-CN" altLang="en-US" dirty="0"/>
              <a:t>问题分解，降低编程难度</a:t>
            </a:r>
            <a:endParaRPr lang="en-US" altLang="zh-CN" dirty="0"/>
          </a:p>
          <a:p>
            <a:pPr lvl="1"/>
            <a:r>
              <a:rPr lang="zh-CN" altLang="en-US" dirty="0"/>
              <a:t>代码复用</a:t>
            </a:r>
            <a:endParaRPr lang="en-US" altLang="zh-CN" dirty="0"/>
          </a:p>
          <a:p>
            <a:pPr marL="342900" lvl="1" indent="-342900">
              <a:buFont typeface="Arial" pitchFamily="34" charset="0"/>
              <a:buChar char="•"/>
            </a:pPr>
            <a:r>
              <a:rPr lang="en-US" altLang="zh-CN" sz="2000" dirty="0"/>
              <a:t>Python</a:t>
            </a:r>
            <a:r>
              <a:rPr lang="zh-CN" altLang="en-US" sz="2000" dirty="0"/>
              <a:t>自带函数</a:t>
            </a:r>
            <a:endParaRPr lang="en-US" altLang="zh-CN" sz="2000" dirty="0"/>
          </a:p>
          <a:p>
            <a:pPr lvl="1"/>
            <a:r>
              <a:rPr lang="zh-CN" altLang="en-US" dirty="0"/>
              <a:t>内置函数</a:t>
            </a:r>
            <a:endParaRPr lang="en-US" altLang="zh-CN" dirty="0"/>
          </a:p>
          <a:p>
            <a:pPr lvl="1"/>
            <a:r>
              <a:rPr lang="en-US" altLang="zh-CN" dirty="0"/>
              <a:t>Python</a:t>
            </a:r>
            <a:r>
              <a:rPr lang="zh-CN" altLang="en-US" dirty="0"/>
              <a:t>标准库中的函数</a:t>
            </a:r>
            <a:endParaRPr lang="en-US" altLang="zh-CN" dirty="0"/>
          </a:p>
          <a:p>
            <a:pPr lvl="1"/>
            <a:endParaRPr lang="en-US" altLang="zh-CN" dirty="0"/>
          </a:p>
          <a:p>
            <a:pPr marL="342900" lvl="1" indent="-342900">
              <a:buFont typeface="Arial" pitchFamily="34" charset="0"/>
              <a:buChar char="•"/>
            </a:pPr>
            <a:r>
              <a:rPr lang="zh-CN" altLang="en-US" sz="2000" dirty="0"/>
              <a:t>自定义函数：使用</a:t>
            </a:r>
            <a:r>
              <a:rPr lang="en-US" altLang="zh-CN" sz="2000" dirty="0"/>
              <a:t>def</a:t>
            </a:r>
            <a:r>
              <a:rPr lang="zh-CN" altLang="en-US" sz="2000" dirty="0"/>
              <a:t>保留字</a:t>
            </a:r>
            <a:endParaRPr lang="en-US" altLang="zh-CN" sz="2000" dirty="0"/>
          </a:p>
          <a:p>
            <a:pPr marL="857250" lvl="2" indent="0">
              <a:buNone/>
            </a:pPr>
            <a:r>
              <a:rPr lang="en-US" altLang="zh-CN" sz="1800" dirty="0"/>
              <a:t>                def &lt;</a:t>
            </a:r>
            <a:r>
              <a:rPr lang="zh-CN" altLang="en-US" sz="1800" dirty="0"/>
              <a:t>函数名</a:t>
            </a:r>
            <a:r>
              <a:rPr lang="en-US" altLang="zh-CN" sz="1800" dirty="0"/>
              <a:t>&gt;(&lt;</a:t>
            </a:r>
            <a:r>
              <a:rPr lang="zh-CN" altLang="en-US" sz="1800" dirty="0"/>
              <a:t>参数列表</a:t>
            </a:r>
            <a:r>
              <a:rPr lang="en-US" altLang="zh-CN" sz="1800" dirty="0"/>
              <a:t>&gt;)</a:t>
            </a:r>
            <a:r>
              <a:rPr lang="zh-CN" altLang="en-US" sz="1800" dirty="0"/>
              <a:t>：</a:t>
            </a:r>
            <a:endParaRPr lang="en-US" altLang="zh-CN" sz="1800" dirty="0"/>
          </a:p>
          <a:p>
            <a:pPr marL="857250" lvl="2" indent="0">
              <a:buNone/>
            </a:pPr>
            <a:r>
              <a:rPr lang="en-US" altLang="zh-CN" sz="1800" dirty="0"/>
              <a:t>                             &lt;</a:t>
            </a:r>
            <a:r>
              <a:rPr lang="zh-CN" altLang="en-US" sz="1800" dirty="0"/>
              <a:t>函数体</a:t>
            </a:r>
            <a:r>
              <a:rPr lang="en-US" altLang="zh-CN" sz="1800" dirty="0"/>
              <a:t>&gt;</a:t>
            </a:r>
          </a:p>
          <a:p>
            <a:pPr marL="857250" lvl="2" indent="0">
              <a:buNone/>
            </a:pPr>
            <a:r>
              <a:rPr lang="en-US" altLang="zh-CN" sz="1800" dirty="0"/>
              <a:t>                             return &lt;</a:t>
            </a:r>
            <a:r>
              <a:rPr lang="zh-CN" altLang="en-US" sz="1800" dirty="0"/>
              <a:t>返回值列表</a:t>
            </a:r>
            <a:r>
              <a:rPr lang="en-US" altLang="zh-CN" sz="1800" dirty="0"/>
              <a:t>&gt;</a:t>
            </a:r>
          </a:p>
          <a:p>
            <a:pPr marL="342900" lvl="1" indent="-342900">
              <a:buFont typeface="Arial" pitchFamily="34" charset="0"/>
              <a:buChar char="•"/>
            </a:pPr>
            <a:endParaRPr lang="en-US" altLang="zh-CN" sz="2000" dirty="0"/>
          </a:p>
          <a:p>
            <a:pPr lvl="1"/>
            <a:endParaRPr lang="en-US" altLang="zh-CN" dirty="0"/>
          </a:p>
          <a:p>
            <a:pPr lvl="1"/>
            <a:endParaRPr lang="en-US" altLang="zh-CN" dirty="0"/>
          </a:p>
          <a:p>
            <a:pPr lvl="1"/>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925402708"/>
      </p:ext>
    </p:extLst>
  </p:cSld>
  <p:clrMapOvr>
    <a:masterClrMapping/>
  </p:clrMapOvr>
  <p:transition spd="slow">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科赫曲线绘制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自然界有很多图形很规则，符合一定的数学规律，例如，蜜蜂蜂窝是天然的等边六角形等。</a:t>
            </a:r>
            <a:endParaRPr lang="en-US" altLang="zh-CN" dirty="0"/>
          </a:p>
          <a:p>
            <a:r>
              <a:rPr lang="zh-CN" altLang="en-US" dirty="0"/>
              <a:t>科赫</a:t>
            </a:r>
            <a:r>
              <a:rPr lang="en-US" altLang="zh-CN" dirty="0"/>
              <a:t>(Koch)</a:t>
            </a:r>
            <a:r>
              <a:rPr lang="zh-CN" altLang="en-US" dirty="0"/>
              <a:t>曲线在众多经典数学曲线中非常著名，由瑞典数学家冯</a:t>
            </a:r>
            <a:r>
              <a:rPr lang="en-US" altLang="zh-CN" dirty="0"/>
              <a:t>·</a:t>
            </a:r>
            <a:r>
              <a:rPr lang="zh-CN" altLang="en-US" dirty="0"/>
              <a:t>科赫</a:t>
            </a:r>
            <a:r>
              <a:rPr lang="en-US" altLang="zh-CN" dirty="0"/>
              <a:t>(</a:t>
            </a:r>
            <a:r>
              <a:rPr lang="en-US" altLang="zh-CN" dirty="0" err="1"/>
              <a:t>H·V·Koch</a:t>
            </a:r>
            <a:r>
              <a:rPr lang="en-US" altLang="zh-CN" dirty="0"/>
              <a:t>)</a:t>
            </a:r>
            <a:r>
              <a:rPr lang="zh-CN" altLang="en-US" dirty="0"/>
              <a:t>于</a:t>
            </a:r>
            <a:r>
              <a:rPr lang="en-US" altLang="zh-CN" dirty="0"/>
              <a:t>1904</a:t>
            </a:r>
            <a:r>
              <a:rPr lang="zh-CN" altLang="en-US" dirty="0"/>
              <a:t>年提出，由于其形状类似雪花，也被称为雪花曲线。</a:t>
            </a:r>
            <a:endParaRPr lang="en-US" altLang="zh-CN" dirty="0"/>
          </a:p>
        </p:txBody>
      </p:sp>
    </p:spTree>
    <p:extLst>
      <p:ext uri="{BB962C8B-B14F-4D97-AF65-F5344CB8AC3E}">
        <p14:creationId xmlns:p14="http://schemas.microsoft.com/office/powerpoint/2010/main" val="512040042"/>
      </p:ext>
    </p:extLst>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科赫曲线绘制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95693" y="772259"/>
            <a:ext cx="3349256" cy="3937000"/>
          </a:xfrm>
        </p:spPr>
        <p:txBody>
          <a:bodyPr>
            <a:normAutofit/>
          </a:bodyPr>
          <a:lstStyle/>
          <a:p>
            <a:pPr marL="457200" lvl="1" indent="0">
              <a:buNone/>
            </a:pPr>
            <a:r>
              <a:rPr lang="zh-CN" altLang="en-US" dirty="0"/>
              <a:t>正整数</a:t>
            </a:r>
            <a:r>
              <a:rPr lang="en-US" altLang="zh-CN" dirty="0"/>
              <a:t>n</a:t>
            </a:r>
            <a:r>
              <a:rPr lang="zh-CN" altLang="en-US" dirty="0"/>
              <a:t>代表科赫曲线的阶数，表示生成科赫曲线过程的操作次数。科赫曲线初始化阶数为</a:t>
            </a:r>
            <a:r>
              <a:rPr lang="en-US" altLang="zh-CN" dirty="0"/>
              <a:t>0</a:t>
            </a:r>
            <a:r>
              <a:rPr lang="zh-CN" altLang="en-US" dirty="0"/>
              <a:t>，表示一个长度为</a:t>
            </a:r>
            <a:r>
              <a:rPr lang="en-US" altLang="zh-CN" dirty="0"/>
              <a:t>L</a:t>
            </a:r>
            <a:r>
              <a:rPr lang="zh-CN" altLang="en-US" dirty="0"/>
              <a:t>的直线。对于直线</a:t>
            </a:r>
            <a:r>
              <a:rPr lang="en-US" altLang="zh-CN" dirty="0"/>
              <a:t>L</a:t>
            </a:r>
            <a:r>
              <a:rPr lang="zh-CN" altLang="en-US" dirty="0"/>
              <a:t>，将其等分为三段，中间一段用边长为</a:t>
            </a:r>
            <a:r>
              <a:rPr lang="en-US" altLang="zh-CN" dirty="0"/>
              <a:t>L/3</a:t>
            </a:r>
            <a:r>
              <a:rPr lang="zh-CN" altLang="en-US" dirty="0"/>
              <a:t>的等边三角形的两个边替代，得到</a:t>
            </a:r>
            <a:r>
              <a:rPr lang="en-US" altLang="zh-CN" dirty="0"/>
              <a:t>1</a:t>
            </a:r>
            <a:r>
              <a:rPr lang="zh-CN" altLang="en-US" dirty="0"/>
              <a:t>阶科赫曲线，它包含四条线段。进一步对每条线段重复同样的操作后得到</a:t>
            </a:r>
            <a:r>
              <a:rPr lang="en-US" altLang="zh-CN" dirty="0"/>
              <a:t>2</a:t>
            </a:r>
            <a:r>
              <a:rPr lang="zh-CN" altLang="en-US" dirty="0"/>
              <a:t>阶科赫曲线。继续重复同样的操作</a:t>
            </a:r>
            <a:r>
              <a:rPr lang="en-US" altLang="zh-CN" dirty="0"/>
              <a:t>n</a:t>
            </a:r>
            <a:r>
              <a:rPr lang="zh-CN" altLang="en-US" dirty="0"/>
              <a:t>次可以得到</a:t>
            </a:r>
            <a:r>
              <a:rPr lang="en-US" altLang="zh-CN" dirty="0"/>
              <a:t>n</a:t>
            </a:r>
            <a:r>
              <a:rPr lang="zh-CN" altLang="en-US" dirty="0"/>
              <a:t>阶科赫曲线。</a:t>
            </a:r>
            <a:endParaRPr lang="en-US" altLang="zh-CN" dirty="0"/>
          </a:p>
        </p:txBody>
      </p:sp>
      <p:pic>
        <p:nvPicPr>
          <p:cNvPr id="4" name="图片 3">
            <a:extLst>
              <a:ext uri="{FF2B5EF4-FFF2-40B4-BE49-F238E27FC236}">
                <a16:creationId xmlns:a16="http://schemas.microsoft.com/office/drawing/2014/main" id="{80AB150F-9628-4A53-A840-B828C39B0FAE}"/>
              </a:ext>
            </a:extLst>
          </p:cNvPr>
          <p:cNvPicPr>
            <a:picLocks noChangeAspect="1"/>
          </p:cNvPicPr>
          <p:nvPr/>
        </p:nvPicPr>
        <p:blipFill>
          <a:blip r:embed="rId2"/>
          <a:stretch>
            <a:fillRect/>
          </a:stretch>
        </p:blipFill>
        <p:spPr>
          <a:xfrm>
            <a:off x="3444949" y="990149"/>
            <a:ext cx="5286840" cy="3501219"/>
          </a:xfrm>
          <a:prstGeom prst="rect">
            <a:avLst/>
          </a:prstGeom>
        </p:spPr>
      </p:pic>
    </p:spTree>
    <p:extLst>
      <p:ext uri="{BB962C8B-B14F-4D97-AF65-F5344CB8AC3E}">
        <p14:creationId xmlns:p14="http://schemas.microsoft.com/office/powerpoint/2010/main" val="3768735181"/>
      </p:ext>
    </p:extLst>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科赫曲线绘制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科赫曲线属于分形几 何分支，它的绘制过程 体现了递归思想，绘制 过程代码。</a:t>
            </a:r>
            <a:endParaRPr lang="en-US" altLang="zh-CN" dirty="0"/>
          </a:p>
        </p:txBody>
      </p:sp>
      <p:pic>
        <p:nvPicPr>
          <p:cNvPr id="4" name="图片 3">
            <a:extLst>
              <a:ext uri="{FF2B5EF4-FFF2-40B4-BE49-F238E27FC236}">
                <a16:creationId xmlns:a16="http://schemas.microsoft.com/office/drawing/2014/main" id="{46B37B3E-4179-47FD-862F-62BD322C83E8}"/>
              </a:ext>
            </a:extLst>
          </p:cNvPr>
          <p:cNvPicPr>
            <a:picLocks noChangeAspect="1"/>
          </p:cNvPicPr>
          <p:nvPr/>
        </p:nvPicPr>
        <p:blipFill>
          <a:blip r:embed="rId2"/>
          <a:stretch>
            <a:fillRect/>
          </a:stretch>
        </p:blipFill>
        <p:spPr>
          <a:xfrm>
            <a:off x="879927" y="1552353"/>
            <a:ext cx="3642048" cy="3123630"/>
          </a:xfrm>
          <a:prstGeom prst="rect">
            <a:avLst/>
          </a:prstGeom>
        </p:spPr>
      </p:pic>
      <p:pic>
        <p:nvPicPr>
          <p:cNvPr id="5" name="图片 4">
            <a:extLst>
              <a:ext uri="{FF2B5EF4-FFF2-40B4-BE49-F238E27FC236}">
                <a16:creationId xmlns:a16="http://schemas.microsoft.com/office/drawing/2014/main" id="{2C83A6E1-7C14-4C82-BF6B-24E3F4E59D5F}"/>
              </a:ext>
            </a:extLst>
          </p:cNvPr>
          <p:cNvPicPr>
            <a:picLocks noChangeAspect="1"/>
          </p:cNvPicPr>
          <p:nvPr/>
        </p:nvPicPr>
        <p:blipFill>
          <a:blip r:embed="rId3"/>
          <a:stretch>
            <a:fillRect/>
          </a:stretch>
        </p:blipFill>
        <p:spPr>
          <a:xfrm>
            <a:off x="4521975" y="2020615"/>
            <a:ext cx="4292184" cy="2303735"/>
          </a:xfrm>
          <a:prstGeom prst="rect">
            <a:avLst/>
          </a:prstGeom>
        </p:spPr>
      </p:pic>
    </p:spTree>
    <p:extLst>
      <p:ext uri="{BB962C8B-B14F-4D97-AF65-F5344CB8AC3E}">
        <p14:creationId xmlns:p14="http://schemas.microsoft.com/office/powerpoint/2010/main" val="1242008513"/>
      </p:ext>
    </p:extLst>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zh-CN" altLang="en-US" dirty="0"/>
              <a:t>科赫曲线绘制</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zh-CN" altLang="en-US" dirty="0"/>
              <a:t>科赫曲线属于分形几 何分支，它的绘制过程 体现了递归思想，绘制 过程代码。</a:t>
            </a:r>
            <a:endParaRPr lang="en-US" altLang="zh-CN" dirty="0"/>
          </a:p>
        </p:txBody>
      </p:sp>
      <p:pic>
        <p:nvPicPr>
          <p:cNvPr id="4" name="图片 3">
            <a:extLst>
              <a:ext uri="{FF2B5EF4-FFF2-40B4-BE49-F238E27FC236}">
                <a16:creationId xmlns:a16="http://schemas.microsoft.com/office/drawing/2014/main" id="{1E6C09A0-AB2B-4C4B-B24B-3B3F6AD10460}"/>
              </a:ext>
            </a:extLst>
          </p:cNvPr>
          <p:cNvPicPr>
            <a:picLocks noChangeAspect="1"/>
          </p:cNvPicPr>
          <p:nvPr/>
        </p:nvPicPr>
        <p:blipFill>
          <a:blip r:embed="rId2"/>
          <a:stretch>
            <a:fillRect/>
          </a:stretch>
        </p:blipFill>
        <p:spPr>
          <a:xfrm>
            <a:off x="5166053" y="1309002"/>
            <a:ext cx="3200263" cy="3360811"/>
          </a:xfrm>
          <a:prstGeom prst="rect">
            <a:avLst/>
          </a:prstGeom>
        </p:spPr>
      </p:pic>
      <p:pic>
        <p:nvPicPr>
          <p:cNvPr id="5" name="图片 4">
            <a:extLst>
              <a:ext uri="{FF2B5EF4-FFF2-40B4-BE49-F238E27FC236}">
                <a16:creationId xmlns:a16="http://schemas.microsoft.com/office/drawing/2014/main" id="{B60F3722-8408-4D77-911C-A662872F81E0}"/>
              </a:ext>
            </a:extLst>
          </p:cNvPr>
          <p:cNvPicPr>
            <a:picLocks noChangeAspect="1"/>
          </p:cNvPicPr>
          <p:nvPr/>
        </p:nvPicPr>
        <p:blipFill>
          <a:blip r:embed="rId3"/>
          <a:stretch>
            <a:fillRect/>
          </a:stretch>
        </p:blipFill>
        <p:spPr>
          <a:xfrm>
            <a:off x="1991832" y="1168470"/>
            <a:ext cx="3039542" cy="3641873"/>
          </a:xfrm>
          <a:prstGeom prst="rect">
            <a:avLst/>
          </a:prstGeom>
        </p:spPr>
      </p:pic>
    </p:spTree>
    <p:extLst>
      <p:ext uri="{BB962C8B-B14F-4D97-AF65-F5344CB8AC3E}">
        <p14:creationId xmlns:p14="http://schemas.microsoft.com/office/powerpoint/2010/main" val="2670930524"/>
      </p:ext>
    </p:extLst>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1A3A-27F1-4324-A00A-5507251DDBF0}"/>
              </a:ext>
            </a:extLst>
          </p:cNvPr>
          <p:cNvSpPr>
            <a:spLocks noGrp="1"/>
          </p:cNvSpPr>
          <p:nvPr>
            <p:ph type="title"/>
          </p:nvPr>
        </p:nvSpPr>
        <p:spPr/>
        <p:txBody>
          <a:bodyPr/>
          <a:lstStyle/>
          <a:p>
            <a:r>
              <a:rPr lang="en-US" altLang="zh-CN" dirty="0"/>
              <a:t>Python</a:t>
            </a:r>
            <a:r>
              <a:rPr lang="zh-CN" altLang="en-US" dirty="0"/>
              <a:t>内置函数</a:t>
            </a:r>
          </a:p>
        </p:txBody>
      </p:sp>
      <p:sp>
        <p:nvSpPr>
          <p:cNvPr id="3" name="内容占位符 2">
            <a:extLst>
              <a:ext uri="{FF2B5EF4-FFF2-40B4-BE49-F238E27FC236}">
                <a16:creationId xmlns:a16="http://schemas.microsoft.com/office/drawing/2014/main" id="{5CCBBD80-8840-44DA-B2A1-16461FCCD00A}"/>
              </a:ext>
            </a:extLst>
          </p:cNvPr>
          <p:cNvSpPr>
            <a:spLocks noGrp="1"/>
          </p:cNvSpPr>
          <p:nvPr>
            <p:ph idx="1"/>
          </p:nvPr>
        </p:nvSpPr>
        <p:spPr>
          <a:xfrm>
            <a:off x="457200" y="819150"/>
            <a:ext cx="8229600" cy="3937000"/>
          </a:xfrm>
        </p:spPr>
        <p:txBody>
          <a:bodyPr>
            <a:normAutofit/>
          </a:bodyPr>
          <a:lstStyle/>
          <a:p>
            <a:r>
              <a:rPr lang="en-US" altLang="zh-CN" dirty="0"/>
              <a:t>Python</a:t>
            </a:r>
            <a:r>
              <a:rPr lang="zh-CN" altLang="en-US" dirty="0"/>
              <a:t>解释器提供了</a:t>
            </a:r>
            <a:r>
              <a:rPr lang="en-US" altLang="zh-CN" dirty="0"/>
              <a:t>68</a:t>
            </a:r>
            <a:r>
              <a:rPr lang="zh-CN" altLang="en-US" dirty="0"/>
              <a:t>个内置函数</a:t>
            </a:r>
            <a:endParaRPr lang="en-US" altLang="zh-CN" dirty="0"/>
          </a:p>
        </p:txBody>
      </p:sp>
      <p:pic>
        <p:nvPicPr>
          <p:cNvPr id="4" name="图片 3">
            <a:extLst>
              <a:ext uri="{FF2B5EF4-FFF2-40B4-BE49-F238E27FC236}">
                <a16:creationId xmlns:a16="http://schemas.microsoft.com/office/drawing/2014/main" id="{E2CE5463-3054-4C81-8B9F-4474050CB227}"/>
              </a:ext>
            </a:extLst>
          </p:cNvPr>
          <p:cNvPicPr>
            <a:picLocks noChangeAspect="1"/>
          </p:cNvPicPr>
          <p:nvPr/>
        </p:nvPicPr>
        <p:blipFill>
          <a:blip r:embed="rId2"/>
          <a:stretch>
            <a:fillRect/>
          </a:stretch>
        </p:blipFill>
        <p:spPr>
          <a:xfrm>
            <a:off x="1229832" y="1202290"/>
            <a:ext cx="6684335" cy="3589300"/>
          </a:xfrm>
          <a:prstGeom prst="rect">
            <a:avLst/>
          </a:prstGeom>
        </p:spPr>
      </p:pic>
    </p:spTree>
    <p:extLst>
      <p:ext uri="{BB962C8B-B14F-4D97-AF65-F5344CB8AC3E}">
        <p14:creationId xmlns:p14="http://schemas.microsoft.com/office/powerpoint/2010/main" val="4224685284"/>
      </p:ext>
    </p:extLst>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2F695-62BD-4EC0-A98B-7884DF7E922F}"/>
              </a:ext>
            </a:extLst>
          </p:cNvPr>
          <p:cNvSpPr>
            <a:spLocks noGrp="1"/>
          </p:cNvSpPr>
          <p:nvPr>
            <p:ph type="title"/>
          </p:nvPr>
        </p:nvSpPr>
        <p:spPr/>
        <p:txBody>
          <a:bodyPr/>
          <a:lstStyle/>
          <a:p>
            <a:r>
              <a:rPr lang="zh-CN" altLang="en-US" dirty="0"/>
              <a:t>课后练习</a:t>
            </a:r>
            <a:r>
              <a:rPr lang="en-US" altLang="zh-CN" dirty="0"/>
              <a:t>1</a:t>
            </a:r>
            <a:r>
              <a:rPr lang="zh-CN" altLang="en-US" dirty="0"/>
              <a:t>（请在</a:t>
            </a:r>
            <a:r>
              <a:rPr lang="en-US" altLang="zh-CN" dirty="0" err="1"/>
              <a:t>obe</a:t>
            </a:r>
            <a:r>
              <a:rPr lang="zh-CN" altLang="en-US" dirty="0"/>
              <a:t>系统提交）</a:t>
            </a:r>
          </a:p>
        </p:txBody>
      </p:sp>
      <p:sp>
        <p:nvSpPr>
          <p:cNvPr id="3" name="内容占位符 2">
            <a:extLst>
              <a:ext uri="{FF2B5EF4-FFF2-40B4-BE49-F238E27FC236}">
                <a16:creationId xmlns:a16="http://schemas.microsoft.com/office/drawing/2014/main" id="{61E2D6BA-BF7C-45CD-8233-868F4654492B}"/>
              </a:ext>
            </a:extLst>
          </p:cNvPr>
          <p:cNvSpPr>
            <a:spLocks noGrp="1"/>
          </p:cNvSpPr>
          <p:nvPr>
            <p:ph idx="1"/>
          </p:nvPr>
        </p:nvSpPr>
        <p:spPr>
          <a:xfrm>
            <a:off x="457200" y="819150"/>
            <a:ext cx="8229600" cy="3937000"/>
          </a:xfrm>
        </p:spPr>
        <p:txBody>
          <a:bodyPr>
            <a:normAutofit/>
          </a:bodyPr>
          <a:lstStyle/>
          <a:p>
            <a:r>
              <a:rPr lang="zh-CN" altLang="en-US" dirty="0"/>
              <a:t>用莱布尼茨级数法求圆周率，公式如下：</a:t>
            </a:r>
            <a:endParaRPr lang="en-US" altLang="zh-CN" dirty="0"/>
          </a:p>
          <a:p>
            <a:r>
              <a:rPr lang="zh-CN" altLang="en-US" dirty="0"/>
              <a:t>对比和蒙特卡洛法求圆周率在精度上的区别</a:t>
            </a:r>
          </a:p>
          <a:p>
            <a:endParaRPr lang="en-US" altLang="zh-CN" dirty="0"/>
          </a:p>
        </p:txBody>
      </p:sp>
      <p:pic>
        <p:nvPicPr>
          <p:cNvPr id="4" name="图片 3">
            <a:extLst>
              <a:ext uri="{FF2B5EF4-FFF2-40B4-BE49-F238E27FC236}">
                <a16:creationId xmlns:a16="http://schemas.microsoft.com/office/drawing/2014/main" id="{1ACF94C5-A415-464B-8890-CA15FA5DFD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877" y="2032548"/>
            <a:ext cx="5042245" cy="1908586"/>
          </a:xfrm>
          <a:prstGeom prst="rect">
            <a:avLst/>
          </a:prstGeom>
        </p:spPr>
      </p:pic>
    </p:spTree>
    <p:extLst>
      <p:ext uri="{BB962C8B-B14F-4D97-AF65-F5344CB8AC3E}">
        <p14:creationId xmlns:p14="http://schemas.microsoft.com/office/powerpoint/2010/main" val="2115570288"/>
      </p:ext>
    </p:extLst>
  </p:cSld>
  <p:clrMapOvr>
    <a:masterClrMapping/>
  </p:clrMapOvr>
  <p:transition spd="slow">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2F695-62BD-4EC0-A98B-7884DF7E922F}"/>
              </a:ext>
            </a:extLst>
          </p:cNvPr>
          <p:cNvSpPr>
            <a:spLocks noGrp="1"/>
          </p:cNvSpPr>
          <p:nvPr>
            <p:ph type="title"/>
          </p:nvPr>
        </p:nvSpPr>
        <p:spPr/>
        <p:txBody>
          <a:bodyPr/>
          <a:lstStyle/>
          <a:p>
            <a:r>
              <a:rPr lang="zh-CN" altLang="en-US" dirty="0"/>
              <a:t>课后练习</a:t>
            </a:r>
            <a:r>
              <a:rPr lang="en-US" altLang="zh-CN" dirty="0"/>
              <a:t>2</a:t>
            </a:r>
            <a:r>
              <a:rPr lang="zh-CN" altLang="en-US" dirty="0"/>
              <a:t>（请在</a:t>
            </a:r>
            <a:r>
              <a:rPr lang="en-US" altLang="zh-CN" dirty="0" err="1"/>
              <a:t>obe</a:t>
            </a:r>
            <a:r>
              <a:rPr lang="zh-CN" altLang="en-US" dirty="0"/>
              <a:t>系统提交）</a:t>
            </a:r>
          </a:p>
        </p:txBody>
      </p:sp>
      <p:sp>
        <p:nvSpPr>
          <p:cNvPr id="3" name="内容占位符 2">
            <a:extLst>
              <a:ext uri="{FF2B5EF4-FFF2-40B4-BE49-F238E27FC236}">
                <a16:creationId xmlns:a16="http://schemas.microsoft.com/office/drawing/2014/main" id="{61E2D6BA-BF7C-45CD-8233-868F4654492B}"/>
              </a:ext>
            </a:extLst>
          </p:cNvPr>
          <p:cNvSpPr>
            <a:spLocks noGrp="1"/>
          </p:cNvSpPr>
          <p:nvPr>
            <p:ph idx="1"/>
          </p:nvPr>
        </p:nvSpPr>
        <p:spPr>
          <a:xfrm>
            <a:off x="457200" y="819150"/>
            <a:ext cx="8229600" cy="3937000"/>
          </a:xfrm>
        </p:spPr>
        <p:txBody>
          <a:bodyPr>
            <a:normAutofit/>
          </a:bodyPr>
          <a:lstStyle/>
          <a:p>
            <a:r>
              <a:rPr lang="zh-CN" altLang="en-US" dirty="0"/>
              <a:t>汉诺塔问题（教材</a:t>
            </a:r>
            <a:r>
              <a:rPr lang="en-US" altLang="zh-CN" dirty="0"/>
              <a:t>151</a:t>
            </a:r>
            <a:r>
              <a:rPr lang="zh-CN" altLang="en-US" dirty="0"/>
              <a:t>页</a:t>
            </a:r>
            <a:r>
              <a:rPr lang="en-US" altLang="zh-CN" dirty="0"/>
              <a:t>5.7</a:t>
            </a:r>
            <a:r>
              <a:rPr lang="zh-CN" altLang="en-US" dirty="0"/>
              <a:t>题）</a:t>
            </a:r>
            <a:endParaRPr lang="en-US" altLang="zh-CN" dirty="0"/>
          </a:p>
          <a:p>
            <a:pPr lvl="1"/>
            <a:r>
              <a:rPr lang="zh-CN" altLang="en-US" dirty="0"/>
              <a:t>汉诺塔</a:t>
            </a:r>
            <a:r>
              <a:rPr lang="en-US" altLang="zh-CN" dirty="0"/>
              <a:t>(Tower of Hanoi)</a:t>
            </a:r>
            <a:r>
              <a:rPr lang="zh-CN" altLang="en-US" dirty="0"/>
              <a:t>源于印度传说中，大梵天创造世界时造了三根金钢石柱子，其中一根柱子自底向上叠着</a:t>
            </a:r>
            <a:r>
              <a:rPr lang="en-US" altLang="zh-CN" dirty="0"/>
              <a:t>64</a:t>
            </a:r>
            <a:r>
              <a:rPr lang="zh-CN" altLang="en-US" dirty="0"/>
              <a:t>片黄金圆盘。大梵天命令婆罗门把圆盘从下面开始按大小顺序重新摆放在另一根柱子上。并且规定，在小圆盘上不能放大圆盘，在三根柱子之间一次只能移动一个圆盘。</a:t>
            </a:r>
            <a:endParaRPr lang="en-US" altLang="zh-CN" dirty="0"/>
          </a:p>
          <a:p>
            <a:pPr lvl="1"/>
            <a:r>
              <a:rPr lang="zh-CN" altLang="en-US" dirty="0"/>
              <a:t>请用</a:t>
            </a:r>
            <a:r>
              <a:rPr lang="en-US" altLang="zh-CN" dirty="0"/>
              <a:t>Python</a:t>
            </a:r>
            <a:r>
              <a:rPr lang="zh-CN" altLang="en-US" dirty="0"/>
              <a:t>编写一个汉诺塔的移动函数，将所有圆盘从</a:t>
            </a:r>
            <a:r>
              <a:rPr lang="en-US" altLang="zh-CN" dirty="0"/>
              <a:t>A</a:t>
            </a:r>
            <a:r>
              <a:rPr lang="zh-CN" altLang="en-US" dirty="0"/>
              <a:t>移动到</a:t>
            </a:r>
            <a:r>
              <a:rPr lang="en-US" altLang="zh-CN" dirty="0"/>
              <a:t>C</a:t>
            </a:r>
            <a:r>
              <a:rPr lang="zh-CN" altLang="en-US" dirty="0"/>
              <a:t>，一次只能移动一个盘子，盘子只能在</a:t>
            </a:r>
            <a:r>
              <a:rPr lang="en-US" altLang="zh-CN" dirty="0"/>
              <a:t>3</a:t>
            </a:r>
            <a:r>
              <a:rPr lang="zh-CN" altLang="en-US" dirty="0"/>
              <a:t>个标杆之间移动，更大的盘子不能放在更小的盘子上面。要求输入汉诺塔的层数（有多少个盘子），输出整个移动流程。</a:t>
            </a:r>
          </a:p>
        </p:txBody>
      </p:sp>
      <p:pic>
        <p:nvPicPr>
          <p:cNvPr id="5" name="图片 4">
            <a:extLst>
              <a:ext uri="{FF2B5EF4-FFF2-40B4-BE49-F238E27FC236}">
                <a16:creationId xmlns:a16="http://schemas.microsoft.com/office/drawing/2014/main" id="{BED20CD1-2083-470E-A12A-E34600F0EBD1}"/>
              </a:ext>
            </a:extLst>
          </p:cNvPr>
          <p:cNvPicPr>
            <a:picLocks noChangeAspect="1"/>
          </p:cNvPicPr>
          <p:nvPr/>
        </p:nvPicPr>
        <p:blipFill>
          <a:blip r:embed="rId2"/>
          <a:stretch>
            <a:fillRect/>
          </a:stretch>
        </p:blipFill>
        <p:spPr>
          <a:xfrm>
            <a:off x="2488018" y="3244020"/>
            <a:ext cx="4517840" cy="1899480"/>
          </a:xfrm>
          <a:prstGeom prst="rect">
            <a:avLst/>
          </a:prstGeom>
        </p:spPr>
      </p:pic>
    </p:spTree>
    <p:extLst>
      <p:ext uri="{BB962C8B-B14F-4D97-AF65-F5344CB8AC3E}">
        <p14:creationId xmlns:p14="http://schemas.microsoft.com/office/powerpoint/2010/main" val="1953825070"/>
      </p:ext>
    </p:extLst>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364D41-A50D-49AE-B0E7-1C9E44CC72C5}"/>
              </a:ext>
            </a:extLst>
          </p:cNvPr>
          <p:cNvSpPr>
            <a:spLocks noGrp="1"/>
          </p:cNvSpPr>
          <p:nvPr>
            <p:ph type="ctrTitle"/>
          </p:nvPr>
        </p:nvSpPr>
        <p:spPr/>
        <p:txBody>
          <a:bodyPr/>
          <a:lstStyle/>
          <a:p>
            <a:r>
              <a:rPr lang="zh-CN" altLang="en-US" dirty="0"/>
              <a:t>谢谢！</a:t>
            </a:r>
          </a:p>
        </p:txBody>
      </p:sp>
      <p:sp>
        <p:nvSpPr>
          <p:cNvPr id="5" name="副标题 4">
            <a:extLst>
              <a:ext uri="{FF2B5EF4-FFF2-40B4-BE49-F238E27FC236}">
                <a16:creationId xmlns:a16="http://schemas.microsoft.com/office/drawing/2014/main" id="{0503FFC9-2DF3-4892-84DB-A2609D4193E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23775804"/>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24C76-EA3E-4EF8-ADD8-8C975E23BDE3}"/>
              </a:ext>
            </a:extLst>
          </p:cNvPr>
          <p:cNvSpPr>
            <a:spLocks noGrp="1"/>
          </p:cNvSpPr>
          <p:nvPr>
            <p:ph type="title"/>
          </p:nvPr>
        </p:nvSpPr>
        <p:spPr/>
        <p:txBody>
          <a:bodyPr/>
          <a:lstStyle/>
          <a:p>
            <a:r>
              <a:rPr lang="zh-CN" altLang="en-US" dirty="0"/>
              <a:t>示例：生日歌</a:t>
            </a:r>
          </a:p>
        </p:txBody>
      </p:sp>
      <p:sp>
        <p:nvSpPr>
          <p:cNvPr id="3" name="内容占位符 2">
            <a:extLst>
              <a:ext uri="{FF2B5EF4-FFF2-40B4-BE49-F238E27FC236}">
                <a16:creationId xmlns:a16="http://schemas.microsoft.com/office/drawing/2014/main" id="{E5D547C6-B85B-4D9B-AEE7-BC38FC31FEAC}"/>
              </a:ext>
            </a:extLst>
          </p:cNvPr>
          <p:cNvSpPr>
            <a:spLocks noGrp="1"/>
          </p:cNvSpPr>
          <p:nvPr>
            <p:ph idx="1"/>
          </p:nvPr>
        </p:nvSpPr>
        <p:spPr>
          <a:xfrm>
            <a:off x="457201" y="819150"/>
            <a:ext cx="5398936" cy="3937000"/>
          </a:xfrm>
        </p:spPr>
        <p:txBody>
          <a:bodyPr/>
          <a:lstStyle/>
          <a:p>
            <a:r>
              <a:rPr lang="zh-CN" altLang="en-US" dirty="0"/>
              <a:t>生日歌：歌词</a:t>
            </a:r>
            <a:endParaRPr lang="en-US" altLang="zh-CN" dirty="0"/>
          </a:p>
          <a:p>
            <a:pPr lvl="1"/>
            <a:r>
              <a:rPr lang="en-US" altLang="zh-CN" dirty="0"/>
              <a:t>Happy birthday to you!</a:t>
            </a:r>
          </a:p>
          <a:p>
            <a:pPr lvl="1"/>
            <a:r>
              <a:rPr lang="en-US" altLang="zh-CN" dirty="0"/>
              <a:t>Happy birthday to you!</a:t>
            </a:r>
          </a:p>
          <a:p>
            <a:pPr lvl="1"/>
            <a:r>
              <a:rPr lang="en-US" altLang="zh-CN" dirty="0"/>
              <a:t>Happy birthday, dear &lt;</a:t>
            </a:r>
            <a:r>
              <a:rPr lang="zh-CN" altLang="en-US" dirty="0"/>
              <a:t>名字</a:t>
            </a:r>
            <a:r>
              <a:rPr lang="en-US" altLang="zh-CN" dirty="0"/>
              <a:t>&gt;!</a:t>
            </a:r>
          </a:p>
          <a:p>
            <a:pPr lvl="1"/>
            <a:r>
              <a:rPr lang="en-US" altLang="zh-CN" dirty="0"/>
              <a:t>Happy birthday to you!</a:t>
            </a:r>
          </a:p>
          <a:p>
            <a:r>
              <a:rPr lang="zh-CN" altLang="en-US" dirty="0"/>
              <a:t>编写程序为</a:t>
            </a:r>
            <a:r>
              <a:rPr lang="en-US" altLang="zh-CN" dirty="0"/>
              <a:t>Mike</a:t>
            </a:r>
            <a:r>
              <a:rPr lang="zh-CN" altLang="en-US" dirty="0"/>
              <a:t>和</a:t>
            </a:r>
            <a:r>
              <a:rPr lang="en-US" altLang="zh-CN" dirty="0"/>
              <a:t>Lily</a:t>
            </a:r>
            <a:r>
              <a:rPr lang="zh-CN" altLang="en-US" dirty="0"/>
              <a:t>输出生日歌歌词</a:t>
            </a:r>
            <a:endParaRPr lang="en-US" altLang="zh-CN" dirty="0"/>
          </a:p>
        </p:txBody>
      </p:sp>
      <p:pic>
        <p:nvPicPr>
          <p:cNvPr id="4" name="图片 3">
            <a:extLst>
              <a:ext uri="{FF2B5EF4-FFF2-40B4-BE49-F238E27FC236}">
                <a16:creationId xmlns:a16="http://schemas.microsoft.com/office/drawing/2014/main" id="{6CE0EB11-6076-4AE1-B49E-83C7C19DCED9}"/>
              </a:ext>
            </a:extLst>
          </p:cNvPr>
          <p:cNvPicPr>
            <a:picLocks noChangeAspect="1"/>
          </p:cNvPicPr>
          <p:nvPr/>
        </p:nvPicPr>
        <p:blipFill>
          <a:blip r:embed="rId2"/>
          <a:stretch>
            <a:fillRect/>
          </a:stretch>
        </p:blipFill>
        <p:spPr>
          <a:xfrm>
            <a:off x="2370101" y="2904214"/>
            <a:ext cx="4403798" cy="1915731"/>
          </a:xfrm>
          <a:prstGeom prst="rect">
            <a:avLst/>
          </a:prstGeom>
        </p:spPr>
      </p:pic>
    </p:spTree>
    <p:extLst>
      <p:ext uri="{BB962C8B-B14F-4D97-AF65-F5344CB8AC3E}">
        <p14:creationId xmlns:p14="http://schemas.microsoft.com/office/powerpoint/2010/main" val="136650503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24C76-EA3E-4EF8-ADD8-8C975E23BDE3}"/>
              </a:ext>
            </a:extLst>
          </p:cNvPr>
          <p:cNvSpPr>
            <a:spLocks noGrp="1"/>
          </p:cNvSpPr>
          <p:nvPr>
            <p:ph type="title"/>
          </p:nvPr>
        </p:nvSpPr>
        <p:spPr/>
        <p:txBody>
          <a:bodyPr/>
          <a:lstStyle/>
          <a:p>
            <a:r>
              <a:rPr lang="zh-CN" altLang="en-US" dirty="0"/>
              <a:t>示例：生日歌</a:t>
            </a:r>
          </a:p>
        </p:txBody>
      </p:sp>
      <p:sp>
        <p:nvSpPr>
          <p:cNvPr id="3" name="内容占位符 2">
            <a:extLst>
              <a:ext uri="{FF2B5EF4-FFF2-40B4-BE49-F238E27FC236}">
                <a16:creationId xmlns:a16="http://schemas.microsoft.com/office/drawing/2014/main" id="{E5D547C6-B85B-4D9B-AEE7-BC38FC31FEAC}"/>
              </a:ext>
            </a:extLst>
          </p:cNvPr>
          <p:cNvSpPr>
            <a:spLocks noGrp="1"/>
          </p:cNvSpPr>
          <p:nvPr>
            <p:ph idx="1"/>
          </p:nvPr>
        </p:nvSpPr>
        <p:spPr>
          <a:xfrm>
            <a:off x="457201" y="819150"/>
            <a:ext cx="5398936" cy="3937000"/>
          </a:xfrm>
        </p:spPr>
        <p:txBody>
          <a:bodyPr/>
          <a:lstStyle/>
          <a:p>
            <a:r>
              <a:rPr lang="zh-CN" altLang="en-US" dirty="0"/>
              <a:t>定义函数</a:t>
            </a:r>
            <a:r>
              <a:rPr lang="en-US" altLang="zh-CN" dirty="0" err="1"/>
              <a:t>HappyB</a:t>
            </a:r>
            <a:r>
              <a:rPr lang="en-US" altLang="zh-CN" dirty="0"/>
              <a:t>()</a:t>
            </a:r>
          </a:p>
          <a:p>
            <a:pPr lvl="1"/>
            <a:r>
              <a:rPr lang="zh-CN" altLang="en-US" dirty="0"/>
              <a:t>括号中</a:t>
            </a:r>
            <a:r>
              <a:rPr lang="en-US" altLang="zh-CN" dirty="0"/>
              <a:t>&lt;</a:t>
            </a:r>
            <a:r>
              <a:rPr lang="zh-CN" altLang="en-US" dirty="0"/>
              <a:t>名字</a:t>
            </a:r>
            <a:r>
              <a:rPr lang="en-US" altLang="zh-CN" dirty="0"/>
              <a:t>&gt;</a:t>
            </a:r>
            <a:r>
              <a:rPr lang="zh-CN" altLang="en-US" dirty="0"/>
              <a:t>形参</a:t>
            </a:r>
            <a:endParaRPr lang="en-US" altLang="zh-CN" dirty="0"/>
          </a:p>
          <a:p>
            <a:pPr lvl="1"/>
            <a:r>
              <a:rPr lang="zh-CN" altLang="en-US" dirty="0"/>
              <a:t>调用两次</a:t>
            </a:r>
            <a:endParaRPr lang="en-US" altLang="zh-CN" dirty="0"/>
          </a:p>
        </p:txBody>
      </p:sp>
      <p:pic>
        <p:nvPicPr>
          <p:cNvPr id="4" name="图片 3">
            <a:extLst>
              <a:ext uri="{FF2B5EF4-FFF2-40B4-BE49-F238E27FC236}">
                <a16:creationId xmlns:a16="http://schemas.microsoft.com/office/drawing/2014/main" id="{D3D3D3A3-D2D6-425F-8959-D692922010F0}"/>
              </a:ext>
            </a:extLst>
          </p:cNvPr>
          <p:cNvPicPr>
            <a:picLocks noChangeAspect="1"/>
          </p:cNvPicPr>
          <p:nvPr/>
        </p:nvPicPr>
        <p:blipFill>
          <a:blip r:embed="rId2"/>
          <a:stretch>
            <a:fillRect/>
          </a:stretch>
        </p:blipFill>
        <p:spPr>
          <a:xfrm>
            <a:off x="3501655" y="975924"/>
            <a:ext cx="5004391" cy="3741079"/>
          </a:xfrm>
          <a:prstGeom prst="rect">
            <a:avLst/>
          </a:prstGeom>
        </p:spPr>
      </p:pic>
    </p:spTree>
    <p:extLst>
      <p:ext uri="{BB962C8B-B14F-4D97-AF65-F5344CB8AC3E}">
        <p14:creationId xmlns:p14="http://schemas.microsoft.com/office/powerpoint/2010/main" val="22816329"/>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F94B8-35E9-4F33-9F78-19C309025AD0}"/>
              </a:ext>
            </a:extLst>
          </p:cNvPr>
          <p:cNvSpPr>
            <a:spLocks noGrp="1"/>
          </p:cNvSpPr>
          <p:nvPr>
            <p:ph type="title"/>
          </p:nvPr>
        </p:nvSpPr>
        <p:spPr/>
        <p:txBody>
          <a:bodyPr/>
          <a:lstStyle/>
          <a:p>
            <a:r>
              <a:rPr lang="zh-CN" altLang="en-US" dirty="0"/>
              <a:t>函数调用过程</a:t>
            </a:r>
          </a:p>
        </p:txBody>
      </p:sp>
      <p:sp>
        <p:nvSpPr>
          <p:cNvPr id="3" name="内容占位符 2">
            <a:extLst>
              <a:ext uri="{FF2B5EF4-FFF2-40B4-BE49-F238E27FC236}">
                <a16:creationId xmlns:a16="http://schemas.microsoft.com/office/drawing/2014/main" id="{40A4F21A-D45D-43BA-AFC3-1F299D5B854E}"/>
              </a:ext>
            </a:extLst>
          </p:cNvPr>
          <p:cNvSpPr>
            <a:spLocks noGrp="1"/>
          </p:cNvSpPr>
          <p:nvPr>
            <p:ph idx="1"/>
          </p:nvPr>
        </p:nvSpPr>
        <p:spPr/>
        <p:txBody>
          <a:bodyPr/>
          <a:lstStyle/>
          <a:p>
            <a:r>
              <a:rPr lang="zh-CN" altLang="en-US" dirty="0"/>
              <a:t>四个步骤：</a:t>
            </a:r>
            <a:endParaRPr lang="en-US" altLang="zh-CN" dirty="0"/>
          </a:p>
          <a:p>
            <a:endParaRPr lang="en-US" altLang="zh-CN" dirty="0"/>
          </a:p>
          <a:p>
            <a:r>
              <a:rPr lang="zh-CN" altLang="en-US" dirty="0"/>
              <a:t>（</a:t>
            </a:r>
            <a:r>
              <a:rPr lang="en-US" altLang="zh-CN" dirty="0"/>
              <a:t>1</a:t>
            </a:r>
            <a:r>
              <a:rPr lang="zh-CN" altLang="en-US" dirty="0"/>
              <a:t>）调用程序在调用处暂停执行</a:t>
            </a:r>
            <a:endParaRPr lang="en-US" altLang="zh-CN" dirty="0"/>
          </a:p>
          <a:p>
            <a:endParaRPr lang="en-US" altLang="zh-CN" dirty="0"/>
          </a:p>
          <a:p>
            <a:r>
              <a:rPr lang="zh-CN" altLang="en-US" dirty="0"/>
              <a:t>（</a:t>
            </a:r>
            <a:r>
              <a:rPr lang="en-US" altLang="zh-CN" dirty="0"/>
              <a:t>2</a:t>
            </a:r>
            <a:r>
              <a:rPr lang="zh-CN" altLang="en-US" dirty="0"/>
              <a:t>）在调用时将实参复制给函数的形参</a:t>
            </a:r>
            <a:endParaRPr lang="en-US" altLang="zh-CN" dirty="0"/>
          </a:p>
          <a:p>
            <a:endParaRPr lang="en-US" altLang="zh-CN" dirty="0"/>
          </a:p>
          <a:p>
            <a:r>
              <a:rPr lang="zh-CN" altLang="en-US" dirty="0"/>
              <a:t>（</a:t>
            </a:r>
            <a:r>
              <a:rPr lang="en-US" altLang="zh-CN" dirty="0"/>
              <a:t>3</a:t>
            </a:r>
            <a:r>
              <a:rPr lang="zh-CN" altLang="en-US" dirty="0"/>
              <a:t>）执行函数体语句</a:t>
            </a:r>
            <a:endParaRPr lang="en-US" altLang="zh-CN" dirty="0"/>
          </a:p>
          <a:p>
            <a:endParaRPr lang="en-US" altLang="zh-CN" dirty="0"/>
          </a:p>
          <a:p>
            <a:r>
              <a:rPr lang="zh-CN" altLang="en-US" dirty="0"/>
              <a:t>（</a:t>
            </a:r>
            <a:r>
              <a:rPr lang="en-US" altLang="zh-CN" dirty="0"/>
              <a:t>4</a:t>
            </a:r>
            <a:r>
              <a:rPr lang="zh-CN" altLang="en-US" dirty="0"/>
              <a:t>）函数调用结束给出返回值，程序回到调用前的暂停处继续执行</a:t>
            </a:r>
          </a:p>
        </p:txBody>
      </p:sp>
    </p:spTree>
    <p:extLst>
      <p:ext uri="{BB962C8B-B14F-4D97-AF65-F5344CB8AC3E}">
        <p14:creationId xmlns:p14="http://schemas.microsoft.com/office/powerpoint/2010/main" val="1832015668"/>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F94B8-35E9-4F33-9F78-19C309025AD0}"/>
              </a:ext>
            </a:extLst>
          </p:cNvPr>
          <p:cNvSpPr>
            <a:spLocks noGrp="1"/>
          </p:cNvSpPr>
          <p:nvPr>
            <p:ph type="title"/>
          </p:nvPr>
        </p:nvSpPr>
        <p:spPr/>
        <p:txBody>
          <a:bodyPr/>
          <a:lstStyle/>
          <a:p>
            <a:r>
              <a:rPr lang="zh-CN" altLang="en-US" dirty="0"/>
              <a:t>函数调用过程</a:t>
            </a:r>
          </a:p>
        </p:txBody>
      </p:sp>
      <p:sp>
        <p:nvSpPr>
          <p:cNvPr id="3" name="内容占位符 2">
            <a:extLst>
              <a:ext uri="{FF2B5EF4-FFF2-40B4-BE49-F238E27FC236}">
                <a16:creationId xmlns:a16="http://schemas.microsoft.com/office/drawing/2014/main" id="{40A4F21A-D45D-43BA-AFC3-1F299D5B854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75471816-1022-48E7-8908-88C604FE8F04}"/>
              </a:ext>
            </a:extLst>
          </p:cNvPr>
          <p:cNvPicPr>
            <a:picLocks noChangeAspect="1"/>
          </p:cNvPicPr>
          <p:nvPr/>
        </p:nvPicPr>
        <p:blipFill>
          <a:blip r:embed="rId2"/>
          <a:stretch>
            <a:fillRect/>
          </a:stretch>
        </p:blipFill>
        <p:spPr>
          <a:xfrm>
            <a:off x="737190" y="1445424"/>
            <a:ext cx="7669619" cy="2252652"/>
          </a:xfrm>
          <a:prstGeom prst="rect">
            <a:avLst/>
          </a:prstGeom>
        </p:spPr>
      </p:pic>
    </p:spTree>
    <p:extLst>
      <p:ext uri="{BB962C8B-B14F-4D97-AF65-F5344CB8AC3E}">
        <p14:creationId xmlns:p14="http://schemas.microsoft.com/office/powerpoint/2010/main" val="2778360758"/>
      </p:ext>
    </p:extLst>
  </p:cSld>
  <p:clrMapOvr>
    <a:masterClrMapping/>
  </p:clrMapOvr>
  <p:transition spd="slow">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2703763826271496729576234682033435790799558162689208984375&#10;&#10;&#10;10714368571740915734427767689504050118656"/>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12146</TotalTime>
  <Words>2610</Words>
  <Application>Microsoft Office PowerPoint</Application>
  <PresentationFormat>全屏显示(16:9)</PresentationFormat>
  <Paragraphs>281</Paragraphs>
  <Slides>57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Microsoft Yahei</vt:lpstr>
      <vt:lpstr>方正超粗黑简体</vt:lpstr>
      <vt:lpstr>方正兰亭细黑_GBK</vt:lpstr>
      <vt:lpstr>宋体</vt:lpstr>
      <vt:lpstr>微软雅黑</vt:lpstr>
      <vt:lpstr>Arial</vt:lpstr>
      <vt:lpstr>Calibri</vt:lpstr>
      <vt:lpstr>Wingdings</vt:lpstr>
      <vt:lpstr>清风素材 https://12sc.taobao.com/</vt:lpstr>
      <vt:lpstr>PowerPoint 演示文稿</vt:lpstr>
      <vt:lpstr>上次课回顾：程序的控制结构</vt:lpstr>
      <vt:lpstr>PowerPoint 演示文稿</vt:lpstr>
      <vt:lpstr>函数的定义</vt:lpstr>
      <vt:lpstr>函数的定义</vt:lpstr>
      <vt:lpstr>示例：生日歌</vt:lpstr>
      <vt:lpstr>示例：生日歌</vt:lpstr>
      <vt:lpstr>函数调用过程</vt:lpstr>
      <vt:lpstr>函数调用过程</vt:lpstr>
      <vt:lpstr>函数调用过程</vt:lpstr>
      <vt:lpstr>函数调用过程</vt:lpstr>
      <vt:lpstr>lambda函数</vt:lpstr>
      <vt:lpstr>lambda函数</vt:lpstr>
      <vt:lpstr>PowerPoint 演示文稿</vt:lpstr>
      <vt:lpstr>PowerPoint 演示文稿</vt:lpstr>
      <vt:lpstr>可选参数</vt:lpstr>
      <vt:lpstr>问题</vt:lpstr>
      <vt:lpstr>可变数量参数</vt:lpstr>
      <vt:lpstr>参数的位置和名称传递</vt:lpstr>
      <vt:lpstr>问题</vt:lpstr>
      <vt:lpstr>函数的返回值</vt:lpstr>
      <vt:lpstr>函数对变量的作用</vt:lpstr>
      <vt:lpstr>函数对变量的作用</vt:lpstr>
      <vt:lpstr>函数对变量的作用</vt:lpstr>
      <vt:lpstr>函数对变量的作用</vt:lpstr>
      <vt:lpstr>函数对变量的作用</vt:lpstr>
      <vt:lpstr>函数对变量的作用</vt:lpstr>
      <vt:lpstr>datetime库概述</vt:lpstr>
      <vt:lpstr>datetime库解析</vt:lpstr>
      <vt:lpstr>datetime库解析</vt:lpstr>
      <vt:lpstr>datetime库解析</vt:lpstr>
      <vt:lpstr>datetime库解析</vt:lpstr>
      <vt:lpstr>datetime库解析</vt:lpstr>
      <vt:lpstr>datetime库解析</vt:lpstr>
      <vt:lpstr>datetime库解析</vt:lpstr>
      <vt:lpstr>示例：数码管绘制</vt:lpstr>
      <vt:lpstr>示例：数码管绘制</vt:lpstr>
      <vt:lpstr>示例：数码管绘制</vt:lpstr>
      <vt:lpstr>示例：数码管绘制</vt:lpstr>
      <vt:lpstr>示例：数码管绘制</vt:lpstr>
      <vt:lpstr>示例：数码管绘制</vt:lpstr>
      <vt:lpstr>代码复用与模块化设计</vt:lpstr>
      <vt:lpstr>代码复用与模块化设计</vt:lpstr>
      <vt:lpstr>PowerPoint 演示文稿</vt:lpstr>
      <vt:lpstr>递归的定义</vt:lpstr>
      <vt:lpstr>递归的使用方法</vt:lpstr>
      <vt:lpstr>递归的使用方法</vt:lpstr>
      <vt:lpstr>递归的使用方法</vt:lpstr>
      <vt:lpstr>递归的使用方法</vt:lpstr>
      <vt:lpstr>科赫曲线绘制</vt:lpstr>
      <vt:lpstr>科赫曲线绘制</vt:lpstr>
      <vt:lpstr>科赫曲线绘制</vt:lpstr>
      <vt:lpstr>科赫曲线绘制</vt:lpstr>
      <vt:lpstr>Python内置函数</vt:lpstr>
      <vt:lpstr>课后练习1（请在obe系统提交）</vt:lpstr>
      <vt:lpstr>课后练习2（请在obe系统提交）</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Batman</cp:lastModifiedBy>
  <cp:revision>347</cp:revision>
  <dcterms:created xsi:type="dcterms:W3CDTF">2015-01-23T04:02:45Z</dcterms:created>
  <dcterms:modified xsi:type="dcterms:W3CDTF">2021-03-15T10:40:31Z</dcterms:modified>
  <cp:category/>
  <cp:contentStatus>12sc.taobao.com</cp:contentStatus>
</cp:coreProperties>
</file>