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301" r:id="rId2"/>
    <p:sldId id="1313" r:id="rId3"/>
    <p:sldId id="1314" r:id="rId4"/>
    <p:sldId id="1315" r:id="rId5"/>
    <p:sldId id="1316" r:id="rId6"/>
    <p:sldId id="1317" r:id="rId7"/>
    <p:sldId id="1318" r:id="rId8"/>
    <p:sldId id="1319" r:id="rId9"/>
    <p:sldId id="1312" r:id="rId10"/>
    <p:sldId id="1201" r:id="rId11"/>
    <p:sldId id="295" r:id="rId12"/>
    <p:sldId id="1274" r:id="rId13"/>
    <p:sldId id="1202" r:id="rId14"/>
    <p:sldId id="1203" r:id="rId15"/>
    <p:sldId id="1228" r:id="rId16"/>
    <p:sldId id="1229" r:id="rId17"/>
    <p:sldId id="1206" r:id="rId18"/>
    <p:sldId id="1230" r:id="rId19"/>
    <p:sldId id="1275" r:id="rId20"/>
    <p:sldId id="1231" r:id="rId21"/>
    <p:sldId id="1276" r:id="rId22"/>
    <p:sldId id="1232" r:id="rId23"/>
    <p:sldId id="1277" r:id="rId24"/>
    <p:sldId id="1278" r:id="rId25"/>
    <p:sldId id="1303" r:id="rId26"/>
    <p:sldId id="1207" r:id="rId27"/>
    <p:sldId id="1233" r:id="rId28"/>
    <p:sldId id="1280" r:id="rId29"/>
    <p:sldId id="1281" r:id="rId30"/>
    <p:sldId id="1282" r:id="rId31"/>
    <p:sldId id="1283" r:id="rId32"/>
    <p:sldId id="1205" r:id="rId33"/>
    <p:sldId id="1310" r:id="rId34"/>
    <p:sldId id="1284" r:id="rId35"/>
    <p:sldId id="1287" r:id="rId36"/>
    <p:sldId id="1286" r:id="rId37"/>
    <p:sldId id="1304" r:id="rId38"/>
    <p:sldId id="1288" r:id="rId39"/>
    <p:sldId id="1289" r:id="rId40"/>
    <p:sldId id="1291" r:id="rId41"/>
    <p:sldId id="1293" r:id="rId42"/>
    <p:sldId id="1309" r:id="rId43"/>
    <p:sldId id="1292" r:id="rId44"/>
    <p:sldId id="1199" r:id="rId45"/>
  </p:sldIdLst>
  <p:sldSz cx="9144000" cy="5143500" type="screen16x9"/>
  <p:notesSz cx="6858000" cy="9144000"/>
  <p:custDataLst>
    <p:tags r:id="rId4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A3F6C"/>
    <a:srgbClr val="0E22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66" autoAdjust="0"/>
    <p:restoredTop sz="94734" autoAdjust="0"/>
  </p:normalViewPr>
  <p:slideViewPr>
    <p:cSldViewPr snapToGrid="0">
      <p:cViewPr varScale="1">
        <p:scale>
          <a:sx n="116" d="100"/>
          <a:sy n="116" d="100"/>
        </p:scale>
        <p:origin x="725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gs" Target="tags/tag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4e59505f269fc598" providerId="LiveId" clId="{57B02798-AC96-4643-A974-7B47BFE0D8FF}"/>
    <pc:docChg chg="custSel addSld modSld sldOrd">
      <pc:chgData name="" userId="4e59505f269fc598" providerId="LiveId" clId="{57B02798-AC96-4643-A974-7B47BFE0D8FF}" dt="2021-02-23T10:54:05.710" v="47" actId="20577"/>
      <pc:docMkLst>
        <pc:docMk/>
      </pc:docMkLst>
      <pc:sldChg chg="modSp">
        <pc:chgData name="" userId="4e59505f269fc598" providerId="LiveId" clId="{57B02798-AC96-4643-A974-7B47BFE0D8FF}" dt="2021-02-23T10:53:26.595" v="24"/>
        <pc:sldMkLst>
          <pc:docMk/>
          <pc:sldMk cId="67734484" sldId="301"/>
        </pc:sldMkLst>
        <pc:spChg chg="mod">
          <ac:chgData name="" userId="4e59505f269fc598" providerId="LiveId" clId="{57B02798-AC96-4643-A974-7B47BFE0D8FF}" dt="2021-02-23T10:53:26.595" v="24"/>
          <ac:spMkLst>
            <pc:docMk/>
            <pc:sldMk cId="67734484" sldId="301"/>
            <ac:spMk id="23" creationId="{00000000-0000-0000-0000-000000000000}"/>
          </ac:spMkLst>
        </pc:spChg>
      </pc:sldChg>
      <pc:sldChg chg="modSp add">
        <pc:chgData name="" userId="4e59505f269fc598" providerId="LiveId" clId="{57B02798-AC96-4643-A974-7B47BFE0D8FF}" dt="2021-02-23T10:52:31.559" v="20" actId="20577"/>
        <pc:sldMkLst>
          <pc:docMk/>
          <pc:sldMk cId="4026631235" sldId="1237"/>
        </pc:sldMkLst>
        <pc:spChg chg="mod">
          <ac:chgData name="" userId="4e59505f269fc598" providerId="LiveId" clId="{57B02798-AC96-4643-A974-7B47BFE0D8FF}" dt="2021-02-23T10:52:31.559" v="20" actId="20577"/>
          <ac:spMkLst>
            <pc:docMk/>
            <pc:sldMk cId="4026631235" sldId="1237"/>
            <ac:spMk id="2" creationId="{930C910E-F742-4E0D-81BC-772D51B5573D}"/>
          </ac:spMkLst>
        </pc:spChg>
      </pc:sldChg>
      <pc:sldChg chg="add">
        <pc:chgData name="" userId="4e59505f269fc598" providerId="LiveId" clId="{57B02798-AC96-4643-A974-7B47BFE0D8FF}" dt="2021-02-23T10:52:09.754" v="0"/>
        <pc:sldMkLst>
          <pc:docMk/>
          <pc:sldMk cId="2167238455" sldId="1238"/>
        </pc:sldMkLst>
      </pc:sldChg>
      <pc:sldChg chg="add">
        <pc:chgData name="" userId="4e59505f269fc598" providerId="LiveId" clId="{57B02798-AC96-4643-A974-7B47BFE0D8FF}" dt="2021-02-23T10:52:09.754" v="0"/>
        <pc:sldMkLst>
          <pc:docMk/>
          <pc:sldMk cId="797198002" sldId="1239"/>
        </pc:sldMkLst>
      </pc:sldChg>
      <pc:sldChg chg="add">
        <pc:chgData name="" userId="4e59505f269fc598" providerId="LiveId" clId="{57B02798-AC96-4643-A974-7B47BFE0D8FF}" dt="2021-02-23T10:52:09.754" v="0"/>
        <pc:sldMkLst>
          <pc:docMk/>
          <pc:sldMk cId="2481861867" sldId="1240"/>
        </pc:sldMkLst>
      </pc:sldChg>
      <pc:sldChg chg="modSp">
        <pc:chgData name="" userId="4e59505f269fc598" providerId="LiveId" clId="{57B02798-AC96-4643-A974-7B47BFE0D8FF}" dt="2021-02-23T10:54:05.710" v="47" actId="20577"/>
        <pc:sldMkLst>
          <pc:docMk/>
          <pc:sldMk cId="4073014067" sldId="1310"/>
        </pc:sldMkLst>
        <pc:spChg chg="mod">
          <ac:chgData name="" userId="4e59505f269fc598" providerId="LiveId" clId="{57B02798-AC96-4643-A974-7B47BFE0D8FF}" dt="2021-02-23T10:54:05.710" v="47" actId="20577"/>
          <ac:spMkLst>
            <pc:docMk/>
            <pc:sldMk cId="4073014067" sldId="1310"/>
            <ac:spMk id="4" creationId="{87F3EE5F-1E68-42C9-BB50-D57E5B218B46}"/>
          </ac:spMkLst>
        </pc:spChg>
        <pc:spChg chg="mod ord">
          <ac:chgData name="" userId="4e59505f269fc598" providerId="LiveId" clId="{57B02798-AC96-4643-A974-7B47BFE0D8FF}" dt="2021-02-23T10:54:05.674" v="29"/>
          <ac:spMkLst>
            <pc:docMk/>
            <pc:sldMk cId="4073014067" sldId="1310"/>
            <ac:spMk id="16" creationId="{98572C58-573E-42E9-AC3C-C0F38D3D75F2}"/>
          </ac:spMkLst>
        </pc:spChg>
        <pc:spChg chg="mod">
          <ac:chgData name="" userId="4e59505f269fc598" providerId="LiveId" clId="{57B02798-AC96-4643-A974-7B47BFE0D8FF}" dt="2021-02-23T10:54:05.668" v="25" actId="20577"/>
          <ac:spMkLst>
            <pc:docMk/>
            <pc:sldMk cId="4073014067" sldId="1310"/>
            <ac:spMk id="18" creationId="{05D9E76F-8A90-419B-9176-A778E6F8A7C9}"/>
          </ac:spMkLst>
        </pc:spChg>
        <pc:spChg chg="mod">
          <ac:chgData name="" userId="4e59505f269fc598" providerId="LiveId" clId="{57B02798-AC96-4643-A974-7B47BFE0D8FF}" dt="2021-02-23T10:54:05.673" v="27"/>
          <ac:spMkLst>
            <pc:docMk/>
            <pc:sldMk cId="4073014067" sldId="1310"/>
            <ac:spMk id="19" creationId="{04D27EEF-BE54-4B58-9712-4AAB833E74AE}"/>
          </ac:spMkLst>
        </pc:spChg>
        <pc:spChg chg="mod">
          <ac:chgData name="" userId="4e59505f269fc598" providerId="LiveId" clId="{57B02798-AC96-4643-A974-7B47BFE0D8FF}" dt="2021-02-23T10:54:05.700" v="37"/>
          <ac:spMkLst>
            <pc:docMk/>
            <pc:sldMk cId="4073014067" sldId="1310"/>
            <ac:spMk id="22" creationId="{6A6E78E1-4EA9-46A5-8ED8-0D1172DFD071}"/>
          </ac:spMkLst>
        </pc:spChg>
        <pc:spChg chg="mod">
          <ac:chgData name="" userId="4e59505f269fc598" providerId="LiveId" clId="{57B02798-AC96-4643-A974-7B47BFE0D8FF}" dt="2021-02-23T10:54:05.701" v="41"/>
          <ac:spMkLst>
            <pc:docMk/>
            <pc:sldMk cId="4073014067" sldId="1310"/>
            <ac:spMk id="28" creationId="{4D9EF2C5-7586-42C5-8622-8AE440179210}"/>
          </ac:spMkLst>
        </pc:spChg>
        <pc:grpChg chg="mod ord">
          <ac:chgData name="" userId="4e59505f269fc598" providerId="LiveId" clId="{57B02798-AC96-4643-A974-7B47BFE0D8FF}" dt="2021-02-23T10:54:05.674" v="31"/>
          <ac:grpSpMkLst>
            <pc:docMk/>
            <pc:sldMk cId="4073014067" sldId="1310"/>
            <ac:grpSpMk id="20" creationId="{F754BF66-A3F6-497E-A25B-07263D5D195F}"/>
          </ac:grpSpMkLst>
        </pc:grpChg>
        <pc:picChg chg="mod ord">
          <ac:chgData name="" userId="4e59505f269fc598" providerId="LiveId" clId="{57B02798-AC96-4643-A974-7B47BFE0D8FF}" dt="2021-02-23T10:54:05.674" v="33"/>
          <ac:picMkLst>
            <pc:docMk/>
            <pc:sldMk cId="4073014067" sldId="1310"/>
            <ac:picMk id="5" creationId="{C27D743D-E10E-4B7A-AB1B-739EF39EBBBD}"/>
          </ac:picMkLst>
        </pc:picChg>
        <pc:picChg chg="mod">
          <ac:chgData name="" userId="4e59505f269fc598" providerId="LiveId" clId="{57B02798-AC96-4643-A974-7B47BFE0D8FF}" dt="2021-02-23T10:54:05.701" v="45"/>
          <ac:picMkLst>
            <pc:docMk/>
            <pc:sldMk cId="4073014067" sldId="1310"/>
            <ac:picMk id="9" creationId="{848842D4-E6D2-4267-A796-EA5C9F011DCA}"/>
          </ac:picMkLst>
        </pc:picChg>
      </pc:sldChg>
      <pc:sldChg chg="add ord">
        <pc:chgData name="" userId="4e59505f269fc598" providerId="LiveId" clId="{57B02798-AC96-4643-A974-7B47BFE0D8FF}" dt="2021-02-23T10:52:15.354" v="1"/>
        <pc:sldMkLst>
          <pc:docMk/>
          <pc:sldMk cId="4005939113" sldId="131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7FD7A-F41B-4FED-8E35-F78DB9F4D037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37CBA-0E44-4282-A4F0-C3BCC1A4C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836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2202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852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9536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37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7741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CF4CA7-7AAC-4C45-88E6-57EAF6DA16C9}"/>
              </a:ext>
            </a:extLst>
          </p:cNvPr>
          <p:cNvSpPr/>
          <p:nvPr userDrawn="1"/>
        </p:nvSpPr>
        <p:spPr>
          <a:xfrm>
            <a:off x="0" y="4835507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011272"/>
      </p:ext>
    </p:extLst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365753"/>
      </p:ext>
    </p:extLst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847810"/>
      </p:ext>
    </p:extLst>
  </p:cSld>
  <p:clrMapOvr>
    <a:masterClrMapping/>
  </p:clrMapOvr>
  <p:transition spd="slow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515257" y="624114"/>
            <a:ext cx="3192647" cy="523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>
            <a:off x="5436096" y="629351"/>
            <a:ext cx="326465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327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02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001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095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bg>
      <p:bgPr>
        <a:pattFill prst="ltUpDiag">
          <a:fgClr>
            <a:schemeClr val="accent6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6B1EA47-AA99-4F55-AEF3-3DA66267A0C2}"/>
              </a:ext>
            </a:extLst>
          </p:cNvPr>
          <p:cNvSpPr/>
          <p:nvPr userDrawn="1"/>
        </p:nvSpPr>
        <p:spPr>
          <a:xfrm>
            <a:off x="0" y="4835507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9470B42-93C0-4049-B9CB-A8EBAAC780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054" y="0"/>
            <a:ext cx="1064467" cy="96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37429"/>
      </p:ext>
    </p:extLst>
  </p:cSld>
  <p:clrMapOvr>
    <a:masterClrMapping/>
  </p:clrMapOvr>
  <p:transition spd="slow">
    <p:cover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98872"/>
          </a:xfrm>
        </p:spPr>
        <p:txBody>
          <a:bodyPr>
            <a:no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4426" y="4482306"/>
            <a:ext cx="409574" cy="273844"/>
          </a:xfrm>
        </p:spPr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EDCEBCB-EE73-45D6-92CE-B2AE1D434CFB}"/>
              </a:ext>
            </a:extLst>
          </p:cNvPr>
          <p:cNvSpPr/>
          <p:nvPr userDrawn="1"/>
        </p:nvSpPr>
        <p:spPr>
          <a:xfrm>
            <a:off x="646880" y="268997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67744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218166"/>
      </p:ext>
    </p:extLst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850969"/>
      </p:ext>
    </p:extLst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861265"/>
      </p:ext>
    </p:extLst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343882"/>
      </p:ext>
    </p:extLst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712181"/>
      </p:ext>
    </p:extLst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382833"/>
      </p:ext>
    </p:extLst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744713"/>
      </p:ext>
    </p:extLst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E9E4D-0BE1-4AAA-A57B-DA425863F4AF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41F63DC-E866-4077-8215-C471E38E7305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054" y="0"/>
            <a:ext cx="1064467" cy="96388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FFCFCD4-6DCF-4A23-AD20-AF62BB293DA8}"/>
              </a:ext>
            </a:extLst>
          </p:cNvPr>
          <p:cNvSpPr/>
          <p:nvPr userDrawn="1"/>
        </p:nvSpPr>
        <p:spPr>
          <a:xfrm>
            <a:off x="0" y="4835507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78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  <p:sldLayoutId id="2147483664" r:id="rId15"/>
    <p:sldLayoutId id="2147483669" r:id="rId16"/>
  </p:sldLayoutIdLst>
  <p:transition spd="slow">
    <p:pull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tags" Target="../tags/tag15.xml"/><Relationship Id="rId18" Type="http://schemas.openxmlformats.org/officeDocument/2006/relationships/tags" Target="../tags/tag20.xml"/><Relationship Id="rId26" Type="http://schemas.openxmlformats.org/officeDocument/2006/relationships/tags" Target="../tags/tag28.xml"/><Relationship Id="rId3" Type="http://schemas.openxmlformats.org/officeDocument/2006/relationships/tags" Target="../tags/tag5.xml"/><Relationship Id="rId21" Type="http://schemas.openxmlformats.org/officeDocument/2006/relationships/tags" Target="../tags/tag23.xml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17" Type="http://schemas.openxmlformats.org/officeDocument/2006/relationships/tags" Target="../tags/tag19.xml"/><Relationship Id="rId25" Type="http://schemas.openxmlformats.org/officeDocument/2006/relationships/tags" Target="../tags/tag27.xml"/><Relationship Id="rId2" Type="http://schemas.openxmlformats.org/officeDocument/2006/relationships/tags" Target="../tags/tag4.xml"/><Relationship Id="rId16" Type="http://schemas.openxmlformats.org/officeDocument/2006/relationships/tags" Target="../tags/tag18.xml"/><Relationship Id="rId20" Type="http://schemas.openxmlformats.org/officeDocument/2006/relationships/tags" Target="../tags/tag22.xml"/><Relationship Id="rId29" Type="http://schemas.openxmlformats.org/officeDocument/2006/relationships/tags" Target="../tags/tag31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24" Type="http://schemas.openxmlformats.org/officeDocument/2006/relationships/tags" Target="../tags/tag26.xml"/><Relationship Id="rId32" Type="http://schemas.openxmlformats.org/officeDocument/2006/relationships/image" Target="../media/image34.tmp"/><Relationship Id="rId5" Type="http://schemas.openxmlformats.org/officeDocument/2006/relationships/tags" Target="../tags/tag7.xml"/><Relationship Id="rId15" Type="http://schemas.openxmlformats.org/officeDocument/2006/relationships/tags" Target="../tags/tag17.xml"/><Relationship Id="rId23" Type="http://schemas.openxmlformats.org/officeDocument/2006/relationships/tags" Target="../tags/tag25.xml"/><Relationship Id="rId28" Type="http://schemas.openxmlformats.org/officeDocument/2006/relationships/tags" Target="../tags/tag30.xml"/><Relationship Id="rId10" Type="http://schemas.openxmlformats.org/officeDocument/2006/relationships/tags" Target="../tags/tag12.xml"/><Relationship Id="rId19" Type="http://schemas.openxmlformats.org/officeDocument/2006/relationships/tags" Target="../tags/tag21.xml"/><Relationship Id="rId31" Type="http://schemas.openxmlformats.org/officeDocument/2006/relationships/image" Target="../media/image33.png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Relationship Id="rId22" Type="http://schemas.openxmlformats.org/officeDocument/2006/relationships/tags" Target="../tags/tag24.xml"/><Relationship Id="rId27" Type="http://schemas.openxmlformats.org/officeDocument/2006/relationships/tags" Target="../tags/tag29.xml"/><Relationship Id="rId30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13" Type="http://schemas.openxmlformats.org/officeDocument/2006/relationships/tags" Target="../tags/tag44.xml"/><Relationship Id="rId18" Type="http://schemas.openxmlformats.org/officeDocument/2006/relationships/tags" Target="../tags/tag49.xml"/><Relationship Id="rId26" Type="http://schemas.openxmlformats.org/officeDocument/2006/relationships/slideLayout" Target="../slideLayouts/slideLayout7.xml"/><Relationship Id="rId3" Type="http://schemas.openxmlformats.org/officeDocument/2006/relationships/tags" Target="../tags/tag34.xml"/><Relationship Id="rId21" Type="http://schemas.openxmlformats.org/officeDocument/2006/relationships/tags" Target="../tags/tag52.xml"/><Relationship Id="rId7" Type="http://schemas.openxmlformats.org/officeDocument/2006/relationships/tags" Target="../tags/tag38.xml"/><Relationship Id="rId12" Type="http://schemas.openxmlformats.org/officeDocument/2006/relationships/tags" Target="../tags/tag43.xml"/><Relationship Id="rId17" Type="http://schemas.openxmlformats.org/officeDocument/2006/relationships/tags" Target="../tags/tag48.xml"/><Relationship Id="rId25" Type="http://schemas.openxmlformats.org/officeDocument/2006/relationships/tags" Target="../tags/tag56.xml"/><Relationship Id="rId2" Type="http://schemas.openxmlformats.org/officeDocument/2006/relationships/tags" Target="../tags/tag33.xml"/><Relationship Id="rId16" Type="http://schemas.openxmlformats.org/officeDocument/2006/relationships/tags" Target="../tags/tag47.xml"/><Relationship Id="rId20" Type="http://schemas.openxmlformats.org/officeDocument/2006/relationships/tags" Target="../tags/tag51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tags" Target="../tags/tag42.xml"/><Relationship Id="rId24" Type="http://schemas.openxmlformats.org/officeDocument/2006/relationships/tags" Target="../tags/tag55.xml"/><Relationship Id="rId5" Type="http://schemas.openxmlformats.org/officeDocument/2006/relationships/tags" Target="../tags/tag36.xml"/><Relationship Id="rId15" Type="http://schemas.openxmlformats.org/officeDocument/2006/relationships/tags" Target="../tags/tag46.xml"/><Relationship Id="rId23" Type="http://schemas.openxmlformats.org/officeDocument/2006/relationships/tags" Target="../tags/tag54.xml"/><Relationship Id="rId28" Type="http://schemas.openxmlformats.org/officeDocument/2006/relationships/image" Target="../media/image34.tmp"/><Relationship Id="rId10" Type="http://schemas.openxmlformats.org/officeDocument/2006/relationships/tags" Target="../tags/tag41.xml"/><Relationship Id="rId19" Type="http://schemas.openxmlformats.org/officeDocument/2006/relationships/tags" Target="../tags/tag50.xml"/><Relationship Id="rId4" Type="http://schemas.openxmlformats.org/officeDocument/2006/relationships/tags" Target="../tags/tag35.xml"/><Relationship Id="rId9" Type="http://schemas.openxmlformats.org/officeDocument/2006/relationships/tags" Target="../tags/tag40.xml"/><Relationship Id="rId14" Type="http://schemas.openxmlformats.org/officeDocument/2006/relationships/tags" Target="../tags/tag45.xml"/><Relationship Id="rId22" Type="http://schemas.openxmlformats.org/officeDocument/2006/relationships/tags" Target="../tags/tag53.xml"/><Relationship Id="rId27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059145"/>
            <a:ext cx="9144000" cy="854123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  <p:pic>
        <p:nvPicPr>
          <p:cNvPr id="103" name="Picture 2" descr="C:\Users\Administrator\Desktop\微立体创业计划\0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941" y="158700"/>
            <a:ext cx="1967244" cy="196697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057" y="27073"/>
            <a:ext cx="2230535" cy="2230233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圆角矩形 22"/>
          <p:cNvSpPr/>
          <p:nvPr/>
        </p:nvSpPr>
        <p:spPr>
          <a:xfrm>
            <a:off x="2349113" y="3309842"/>
            <a:ext cx="3919063" cy="40913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人工智能与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程序设计 教研组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Group 91"/>
          <p:cNvGrpSpPr>
            <a:grpSpLocks/>
          </p:cNvGrpSpPr>
          <p:nvPr/>
        </p:nvGrpSpPr>
        <p:grpSpPr bwMode="auto">
          <a:xfrm>
            <a:off x="1822357" y="3309841"/>
            <a:ext cx="390552" cy="616758"/>
            <a:chOff x="936" y="1480"/>
            <a:chExt cx="1589" cy="2510"/>
          </a:xfrm>
        </p:grpSpPr>
        <p:grpSp>
          <p:nvGrpSpPr>
            <p:cNvPr id="26" name="组合 33"/>
            <p:cNvGrpSpPr>
              <a:grpSpLocks/>
            </p:cNvGrpSpPr>
            <p:nvPr/>
          </p:nvGrpSpPr>
          <p:grpSpPr bwMode="auto">
            <a:xfrm>
              <a:off x="985" y="1583"/>
              <a:ext cx="1441" cy="2407"/>
              <a:chOff x="1754168" y="3653262"/>
              <a:chExt cx="1857599" cy="3107815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1754168" y="3653262"/>
                <a:ext cx="1857599" cy="185759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889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00" dirty="0">
                  <a:latin typeface="+mj-lt"/>
                  <a:ea typeface="方正超粗黑简体" panose="03000509000000000000" pitchFamily="65" charset="-122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1911556" y="3810650"/>
                <a:ext cx="1542822" cy="1542820"/>
              </a:xfrm>
              <a:prstGeom prst="ellipse">
                <a:avLst/>
              </a:prstGeom>
              <a:solidFill>
                <a:srgbClr val="C20100"/>
              </a:solidFill>
              <a:ln w="28575">
                <a:gradFill flip="none" rotWithShape="1">
                  <a:gsLst>
                    <a:gs pos="100000">
                      <a:srgbClr val="FFFFFF"/>
                    </a:gs>
                    <a:gs pos="0">
                      <a:srgbClr val="CECED0"/>
                    </a:gs>
                  </a:gsLst>
                  <a:lin ang="13500000" scaled="1"/>
                  <a:tileRect/>
                </a:gradFill>
              </a:ln>
              <a:effectLst>
                <a:outerShdw blurRad="190500" dist="88900" dir="2700000" algn="tl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1890879" y="3789973"/>
                <a:ext cx="1584176" cy="1584174"/>
              </a:xfrm>
              <a:prstGeom prst="ellipse">
                <a:avLst/>
              </a:prstGeom>
              <a:solidFill>
                <a:srgbClr val="1A3F6C"/>
              </a:solidFill>
              <a:ln>
                <a:noFill/>
              </a:ln>
              <a:effectLst>
                <a:innerShdw blurRad="889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00" dirty="0">
                  <a:solidFill>
                    <a:srgbClr val="0087CF"/>
                  </a:solidFill>
                  <a:latin typeface="+mj-lt"/>
                  <a:ea typeface="方正超粗黑简体" panose="03000509000000000000" pitchFamily="65" charset="-122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2196990" y="4093185"/>
                <a:ext cx="968886" cy="26678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/>
                <a:endParaRPr lang="zh-CN" altLang="zh-CN" sz="2700" b="1">
                  <a:solidFill>
                    <a:srgbClr val="CA0098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7" name="组合 4"/>
            <p:cNvGrpSpPr>
              <a:grpSpLocks/>
            </p:cNvGrpSpPr>
            <p:nvPr/>
          </p:nvGrpSpPr>
          <p:grpSpPr bwMode="auto">
            <a:xfrm>
              <a:off x="936" y="1480"/>
              <a:ext cx="1589" cy="1588"/>
              <a:chOff x="3733576" y="3930057"/>
              <a:chExt cx="1801556" cy="1800152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4003576" y="4200057"/>
                <a:ext cx="1260000" cy="1260000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任意多边形 6"/>
              <p:cNvSpPr/>
              <p:nvPr/>
            </p:nvSpPr>
            <p:spPr>
              <a:xfrm>
                <a:off x="3734710" y="3930057"/>
                <a:ext cx="1800422" cy="1800152"/>
              </a:xfrm>
              <a:custGeom>
                <a:avLst/>
                <a:gdLst>
                  <a:gd name="connsiteX0" fmla="*/ 900000 w 1800000"/>
                  <a:gd name="connsiteY0" fmla="*/ 0 h 1800000"/>
                  <a:gd name="connsiteX1" fmla="*/ 1800000 w 1800000"/>
                  <a:gd name="connsiteY1" fmla="*/ 900000 h 1800000"/>
                  <a:gd name="connsiteX2" fmla="*/ 900000 w 1800000"/>
                  <a:gd name="connsiteY2" fmla="*/ 1800000 h 1800000"/>
                  <a:gd name="connsiteX3" fmla="*/ 0 w 1800000"/>
                  <a:gd name="connsiteY3" fmla="*/ 900000 h 1800000"/>
                  <a:gd name="connsiteX4" fmla="*/ 900000 w 1800000"/>
                  <a:gd name="connsiteY4" fmla="*/ 0 h 1800000"/>
                  <a:gd name="connsiteX5" fmla="*/ 900000 w 1800000"/>
                  <a:gd name="connsiteY5" fmla="*/ 270000 h 1800000"/>
                  <a:gd name="connsiteX6" fmla="*/ 270000 w 1800000"/>
                  <a:gd name="connsiteY6" fmla="*/ 900000 h 1800000"/>
                  <a:gd name="connsiteX7" fmla="*/ 900000 w 1800000"/>
                  <a:gd name="connsiteY7" fmla="*/ 1530000 h 1800000"/>
                  <a:gd name="connsiteX8" fmla="*/ 1530000 w 1800000"/>
                  <a:gd name="connsiteY8" fmla="*/ 900000 h 1800000"/>
                  <a:gd name="connsiteX9" fmla="*/ 900000 w 1800000"/>
                  <a:gd name="connsiteY9" fmla="*/ 270000 h 180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000" h="1800000">
                    <a:moveTo>
                      <a:pt x="900000" y="0"/>
                    </a:moveTo>
                    <a:cubicBezTo>
                      <a:pt x="1397056" y="0"/>
                      <a:pt x="1800000" y="402944"/>
                      <a:pt x="1800000" y="900000"/>
                    </a:cubicBezTo>
                    <a:cubicBezTo>
                      <a:pt x="1800000" y="1397056"/>
                      <a:pt x="1397056" y="1800000"/>
                      <a:pt x="900000" y="1800000"/>
                    </a:cubicBezTo>
                    <a:cubicBezTo>
                      <a:pt x="402944" y="1800000"/>
                      <a:pt x="0" y="1397056"/>
                      <a:pt x="0" y="900000"/>
                    </a:cubicBezTo>
                    <a:cubicBezTo>
                      <a:pt x="0" y="402944"/>
                      <a:pt x="402944" y="0"/>
                      <a:pt x="900000" y="0"/>
                    </a:cubicBezTo>
                    <a:close/>
                    <a:moveTo>
                      <a:pt x="900000" y="270000"/>
                    </a:moveTo>
                    <a:cubicBezTo>
                      <a:pt x="552061" y="270000"/>
                      <a:pt x="270000" y="552061"/>
                      <a:pt x="270000" y="900000"/>
                    </a:cubicBezTo>
                    <a:cubicBezTo>
                      <a:pt x="270000" y="1247939"/>
                      <a:pt x="552061" y="1530000"/>
                      <a:pt x="900000" y="1530000"/>
                    </a:cubicBezTo>
                    <a:cubicBezTo>
                      <a:pt x="1247939" y="1530000"/>
                      <a:pt x="1530000" y="1247939"/>
                      <a:pt x="1530000" y="900000"/>
                    </a:cubicBezTo>
                    <a:cubicBezTo>
                      <a:pt x="1530000" y="552061"/>
                      <a:pt x="1247939" y="270000"/>
                      <a:pt x="900000" y="270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F0F0"/>
                  </a:gs>
                  <a:gs pos="100000">
                    <a:srgbClr val="DBDBDB"/>
                  </a:gs>
                </a:gsLst>
                <a:lin ang="2700000" scaled="1"/>
              </a:gradFill>
              <a:ln>
                <a:noFill/>
              </a:ln>
              <a:effectLst>
                <a:outerShdw blurRad="889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椭圆 7"/>
              <p:cNvSpPr/>
              <p:nvPr/>
            </p:nvSpPr>
            <p:spPr>
              <a:xfrm>
                <a:off x="3733576" y="3930057"/>
                <a:ext cx="1800000" cy="1800000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-71479" y="2163054"/>
            <a:ext cx="9286958" cy="523192"/>
          </a:xfrm>
          <a:prstGeom prst="rect">
            <a:avLst/>
          </a:prstGeom>
          <a:noFill/>
        </p:spPr>
        <p:txBody>
          <a:bodyPr wrap="square" lIns="91413" tIns="45706" rIns="91413" bIns="45706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人工智能与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程序设计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》——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组合数据类型</a:t>
            </a:r>
          </a:p>
        </p:txBody>
      </p:sp>
    </p:spTree>
    <p:extLst>
      <p:ext uri="{BB962C8B-B14F-4D97-AF65-F5344CB8AC3E}">
        <p14:creationId xmlns:p14="http://schemas.microsoft.com/office/powerpoint/2010/main" val="6773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4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2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2" fill="hold" grpId="0" nodeType="withEffect">
                                  <p:stCondLst>
                                    <p:cond delay="1700"/>
                                  </p:stCondLst>
                                  <p:iterate type="lt">
                                    <p:tmPct val="23333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6.17284E-7 L 0.42031 0.00093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07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8500"/>
                            </p:stCondLst>
                            <p:childTnLst>
                              <p:par>
                                <p:cTn id="3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3" grpId="0" animBg="1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09059C-978B-4574-85E8-39BA1DB6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上次课回顾：函数与代码复用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3D145F-A0AC-4C49-98F6-D4E57CA55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函数</a:t>
            </a:r>
            <a:endParaRPr lang="en-US" altLang="zh-CN" dirty="0"/>
          </a:p>
          <a:p>
            <a:pPr lvl="1"/>
            <a:r>
              <a:rPr lang="zh-CN" altLang="en-US" dirty="0"/>
              <a:t>函数定义、调用</a:t>
            </a:r>
            <a:endParaRPr lang="en-US" altLang="zh-CN" dirty="0"/>
          </a:p>
          <a:p>
            <a:pPr lvl="1"/>
            <a:r>
              <a:rPr lang="en-US" altLang="zh-CN" dirty="0"/>
              <a:t>lambda</a:t>
            </a:r>
            <a:r>
              <a:rPr lang="zh-CN" altLang="en-US" dirty="0"/>
              <a:t>函数</a:t>
            </a:r>
            <a:endParaRPr lang="en-US" altLang="zh-CN" dirty="0"/>
          </a:p>
          <a:p>
            <a:pPr lvl="1"/>
            <a:r>
              <a:rPr lang="zh-CN" altLang="en-US" dirty="0"/>
              <a:t>参数传递</a:t>
            </a:r>
            <a:endParaRPr lang="en-US" altLang="zh-CN" dirty="0"/>
          </a:p>
          <a:p>
            <a:pPr lvl="1"/>
            <a:r>
              <a:rPr lang="zh-CN" altLang="en-US" dirty="0"/>
              <a:t>返回值</a:t>
            </a:r>
            <a:endParaRPr lang="en-US" altLang="zh-CN" dirty="0"/>
          </a:p>
          <a:p>
            <a:pPr lvl="1"/>
            <a:r>
              <a:rPr lang="zh-CN" altLang="en-US" dirty="0"/>
              <a:t>函数对变量的作用</a:t>
            </a:r>
            <a:endParaRPr lang="en-US" altLang="zh-CN" dirty="0"/>
          </a:p>
          <a:p>
            <a:pPr lvl="1"/>
            <a:r>
              <a:rPr lang="en-US" altLang="zh-CN" dirty="0"/>
              <a:t>datetime</a:t>
            </a:r>
            <a:r>
              <a:rPr lang="zh-CN" altLang="en-US" dirty="0"/>
              <a:t>库</a:t>
            </a:r>
            <a:endParaRPr lang="en-US" altLang="zh-CN" dirty="0"/>
          </a:p>
          <a:p>
            <a:pPr lvl="1"/>
            <a:r>
              <a:rPr lang="zh-CN" altLang="en-US" dirty="0"/>
              <a:t>代码复用、模块化设计</a:t>
            </a:r>
            <a:endParaRPr lang="en-US" altLang="zh-CN" dirty="0"/>
          </a:p>
          <a:p>
            <a:pPr lvl="1"/>
            <a:r>
              <a:rPr lang="zh-CN" altLang="en-US" dirty="0"/>
              <a:t>递归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01624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3779912" cy="5143500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95936" y="157881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方正兰亭细黑_GBK" pitchFamily="2" charset="-122"/>
                <a:ea typeface="方正兰亭细黑_GBK" pitchFamily="2" charset="-122"/>
              </a:rPr>
              <a:t>提纲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1041" y="2735706"/>
            <a:ext cx="269782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Python AI</a:t>
            </a:r>
          </a:p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组合数据类型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239403" y="947342"/>
            <a:ext cx="1301106" cy="1301106"/>
            <a:chOff x="2262782" y="1446400"/>
            <a:chExt cx="1301106" cy="1301106"/>
          </a:xfrm>
        </p:grpSpPr>
        <p:sp>
          <p:nvSpPr>
            <p:cNvPr id="5" name="椭圆 4"/>
            <p:cNvSpPr/>
            <p:nvPr/>
          </p:nvSpPr>
          <p:spPr>
            <a:xfrm>
              <a:off x="2262782" y="1446400"/>
              <a:ext cx="1301106" cy="1301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KSO_Shape"/>
            <p:cNvSpPr>
              <a:spLocks/>
            </p:cNvSpPr>
            <p:nvPr/>
          </p:nvSpPr>
          <p:spPr bwMode="auto">
            <a:xfrm>
              <a:off x="2523120" y="1821416"/>
              <a:ext cx="836342" cy="574285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rgbClr val="1A3F6C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299933" y="1113158"/>
            <a:ext cx="4561796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组合数据类型概述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列表类型与操作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b="1" dirty="0" err="1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jieba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库的使用与词频统计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937514" y="1254510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3F6C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937514" y="2098208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3F6C"/>
              </a:solidFill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937514" y="1701594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3F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23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5" grpId="0"/>
      <p:bldP spid="24" grpId="0" animBg="1"/>
      <p:bldP spid="25" grpId="0" animBg="1"/>
      <p:bldP spid="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53A67D-D1A3-421C-8C77-18232C26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组合数据类型概述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6D2CFB-91E8-413A-ADF1-E25DD5459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计算机不仅对单个变量表示的数据进行处理，更多情况，计算机需要对一组数据进行批量处理。一些例子包括：</a:t>
            </a:r>
          </a:p>
          <a:p>
            <a:pPr lvl="1"/>
            <a:r>
              <a:rPr lang="zh-CN" altLang="en-US" dirty="0"/>
              <a:t>给定一组单词</a:t>
            </a:r>
            <a:r>
              <a:rPr lang="en-US" altLang="zh-CN" dirty="0"/>
              <a:t>{python, data, function, list, loop}</a:t>
            </a:r>
            <a:r>
              <a:rPr lang="zh-CN" altLang="en-US" dirty="0"/>
              <a:t>，计算并输出每个单词的长度；</a:t>
            </a:r>
          </a:p>
          <a:p>
            <a:pPr lvl="1"/>
            <a:r>
              <a:rPr lang="zh-CN" altLang="en-US" dirty="0"/>
              <a:t>给定一个学院学生信息，统计一下男女生比例；</a:t>
            </a:r>
          </a:p>
          <a:p>
            <a:pPr lvl="1"/>
            <a:r>
              <a:rPr lang="zh-CN" altLang="en-US" dirty="0"/>
              <a:t>一次实验产生了很多组数据，对这些大量数据进行分析；</a:t>
            </a:r>
            <a:endParaRPr lang="en-US" altLang="zh-CN" dirty="0"/>
          </a:p>
          <a:p>
            <a:r>
              <a:rPr lang="zh-CN" altLang="en-US" dirty="0"/>
              <a:t>基本数据类型仅能表示一个数据</a:t>
            </a:r>
            <a:endParaRPr lang="en-US" altLang="zh-CN" dirty="0"/>
          </a:p>
          <a:p>
            <a:r>
              <a:rPr lang="zh-CN" altLang="en-US" dirty="0"/>
              <a:t>实际计算中存在大量同时处理多个数据的情况，这需要将多个数据有效组织起来并统一表示，这种能够表示多个数据的类型称为组合数据类型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824157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53A67D-D1A3-421C-8C77-18232C26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组合数据类型概述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6D2CFB-91E8-413A-ADF1-E25DD5459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组合数据类型能够将多个同类型或不同类型的数据组织起来，通过单一的表示使数据操作更有序更容易。</a:t>
            </a:r>
            <a:endParaRPr lang="en-US" altLang="zh-CN" dirty="0"/>
          </a:p>
          <a:p>
            <a:r>
              <a:rPr lang="zh-CN" altLang="en-US" dirty="0"/>
              <a:t>根据数据之间的关系，组合数据类型可以分为三类：序列类型、集合类型和映射类型。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3DE18-C600-4569-835B-77CAA69B0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804" y="2216019"/>
            <a:ext cx="5004391" cy="247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31711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2F3B7-B185-4DB4-A7E0-DC3C6ECEC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序列类型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56D130-30ED-4680-AFD1-48005F4F1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r>
              <a:rPr lang="zh-CN" altLang="en-US" dirty="0"/>
              <a:t>序列类型是一维元素向量，元素之间存在先后关系，通过序号访问</a:t>
            </a:r>
            <a:endParaRPr lang="en-US" altLang="zh-CN" dirty="0"/>
          </a:p>
          <a:p>
            <a:endParaRPr lang="en-US" altLang="zh-CN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2000" dirty="0"/>
              <a:t>当需要访问序列中某特定值时，只需要通过下标标出即可</a:t>
            </a:r>
            <a:endParaRPr lang="en-US" altLang="zh-CN" sz="2000" dirty="0"/>
          </a:p>
          <a:p>
            <a:pPr marL="342900" lvl="1" indent="-342900">
              <a:buFont typeface="Arial" pitchFamily="34" charset="0"/>
              <a:buChar char="•"/>
            </a:pPr>
            <a:endParaRPr lang="en-US" altLang="zh-CN" sz="2000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2000" dirty="0"/>
              <a:t>由于元素之间存在顺序关系，所以序列中可以存在相同数值但位置不同的元素。序列类型支持成员关系操作符（</a:t>
            </a:r>
            <a:r>
              <a:rPr lang="en-US" altLang="zh-CN" sz="2000" dirty="0"/>
              <a:t>in</a:t>
            </a:r>
            <a:r>
              <a:rPr lang="zh-CN" altLang="en-US" sz="2000" dirty="0"/>
              <a:t>）、长度计算函数（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()</a:t>
            </a:r>
            <a:r>
              <a:rPr lang="zh-CN" altLang="en-US" sz="2000" dirty="0"/>
              <a:t>）、分片（</a:t>
            </a:r>
            <a:r>
              <a:rPr lang="en-US" altLang="zh-CN" sz="2000" dirty="0"/>
              <a:t>[]</a:t>
            </a:r>
            <a:r>
              <a:rPr lang="zh-CN" altLang="en-US" sz="2000" dirty="0"/>
              <a:t>），元素本身也可以是序列类型。</a:t>
            </a:r>
            <a:endParaRPr lang="en-US" altLang="zh-CN" sz="2000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5402708"/>
      </p:ext>
    </p:extLst>
  </p:cSld>
  <p:clrMapOvr>
    <a:masterClrMapping/>
  </p:clrMapOvr>
  <p:transition spd="slow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743C7C5F-362F-4233-97FE-3559F3BC4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501" y="2787650"/>
            <a:ext cx="4936996" cy="186870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0424C76-EA3E-4EF8-ADD8-8C975E23B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序列类型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D547C6-B85B-4D9B-AEE7-BC38FC31F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19150"/>
            <a:ext cx="8229599" cy="3937000"/>
          </a:xfrm>
        </p:spPr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语言中有很多数据类型都是序列类型，其中比较重要的是：</a:t>
            </a:r>
            <a:r>
              <a:rPr lang="en-US" altLang="zh-CN" dirty="0"/>
              <a:t>str</a:t>
            </a:r>
            <a:r>
              <a:rPr lang="zh-CN" altLang="en-US" dirty="0"/>
              <a:t>（字符串）、</a:t>
            </a:r>
            <a:r>
              <a:rPr lang="en-US" altLang="zh-CN" dirty="0"/>
              <a:t>tuple</a:t>
            </a:r>
            <a:r>
              <a:rPr lang="zh-CN" altLang="en-US" dirty="0"/>
              <a:t>（元组）、</a:t>
            </a:r>
            <a:r>
              <a:rPr lang="en-US" altLang="zh-CN" dirty="0"/>
              <a:t>list</a:t>
            </a:r>
            <a:r>
              <a:rPr lang="zh-CN" altLang="en-US" dirty="0"/>
              <a:t>（列表）</a:t>
            </a:r>
            <a:endParaRPr lang="en-US" altLang="zh-CN" dirty="0"/>
          </a:p>
          <a:p>
            <a:pPr lvl="1"/>
            <a:r>
              <a:rPr lang="zh-CN" altLang="en-US" dirty="0"/>
              <a:t>元组是包含</a:t>
            </a:r>
            <a:r>
              <a:rPr lang="en-US" altLang="zh-CN" dirty="0"/>
              <a:t>0</a:t>
            </a:r>
            <a:r>
              <a:rPr lang="zh-CN" altLang="en-US" dirty="0"/>
              <a:t>个或多个数据项的不可变序列类型。元组生成后是固定的，其中任何数据项不能替换或删除。</a:t>
            </a:r>
          </a:p>
          <a:p>
            <a:pPr lvl="1"/>
            <a:r>
              <a:rPr lang="zh-CN" altLang="en-US" dirty="0"/>
              <a:t>列表则是一个可以修改数据项的序列类型，使用也最灵活。</a:t>
            </a:r>
            <a:endParaRPr lang="en-US" altLang="zh-CN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2000" dirty="0"/>
              <a:t>索引体系：</a:t>
            </a:r>
            <a:endParaRPr lang="en-US" altLang="zh-CN" sz="2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6CDE88D-BA22-47B9-B3E0-9A9DF8109C18}"/>
              </a:ext>
            </a:extLst>
          </p:cNvPr>
          <p:cNvSpPr txBox="1"/>
          <p:nvPr/>
        </p:nvSpPr>
        <p:spPr>
          <a:xfrm>
            <a:off x="2282456" y="3530248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RUC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650503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424C76-EA3E-4EF8-ADD8-8C975E23B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序列类型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D547C6-B85B-4D9B-AEE7-BC38FC31F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819150"/>
            <a:ext cx="5398936" cy="3937000"/>
          </a:xfrm>
        </p:spPr>
        <p:txBody>
          <a:bodyPr/>
          <a:lstStyle/>
          <a:p>
            <a:r>
              <a:rPr lang="zh-CN" altLang="en-US" dirty="0"/>
              <a:t>序列类型通用操作符和函数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6B06D47-F7CA-4264-9D16-E8E35666E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1176964"/>
            <a:ext cx="5905500" cy="3600450"/>
          </a:xfrm>
          <a:prstGeom prst="rect">
            <a:avLst/>
          </a:prstGeom>
        </p:spPr>
      </p:pic>
      <p:pic>
        <p:nvPicPr>
          <p:cNvPr id="4" name="图片 4">
            <a:extLst>
              <a:ext uri="{FF2B5EF4-FFF2-40B4-BE49-F238E27FC236}">
                <a16:creationId xmlns:a16="http://schemas.microsoft.com/office/drawing/2014/main" id="{C6B06D47-F7CA-4264-9D16-E8E35666E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1176964"/>
            <a:ext cx="590550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632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4F94B8-35E9-4F33-9F78-19C309025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元组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A4F21A-D45D-43BA-AFC3-1F299D5B8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元组（</a:t>
            </a:r>
            <a:r>
              <a:rPr lang="en-US" altLang="zh-CN" dirty="0"/>
              <a:t>tuple</a:t>
            </a:r>
            <a:r>
              <a:rPr lang="zh-CN" altLang="en-US" dirty="0"/>
              <a:t>）是序列类型中比较特殊的类型，因为它一旦创建就不能被修改。元组类型在表达固定数据项、函数多返回值、多变量同步赋值、循环遍历等情况下十分有用。</a:t>
            </a:r>
          </a:p>
          <a:p>
            <a:r>
              <a:rPr lang="en-US" altLang="zh-CN" dirty="0"/>
              <a:t>Python</a:t>
            </a:r>
            <a:r>
              <a:rPr lang="zh-CN" altLang="en-US" dirty="0"/>
              <a:t>中元组采用逗号和圆括号（可选）来表示。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84F41E3-D3B6-4164-8A79-6B8A68C04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417" y="2192092"/>
            <a:ext cx="3972394" cy="259949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21CB57A-AE6B-4677-AF6A-98B757FCF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811" y="2338375"/>
            <a:ext cx="3972394" cy="230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01566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4F94B8-35E9-4F33-9F78-19C309025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A4F21A-D45D-43BA-AFC3-1F299D5B8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集合类型与数学中集合的概念一致，即包含</a:t>
            </a:r>
            <a:r>
              <a:rPr lang="en-US" altLang="zh-CN" dirty="0"/>
              <a:t>0</a:t>
            </a:r>
            <a:r>
              <a:rPr lang="zh-CN" altLang="en-US" dirty="0"/>
              <a:t>个或多个数据项的无序组合。集合中元素不可重复，元素类型只能是固定数据类型，例如：整数、浮点数、字符串、元组等。列表、字典和集合类型本身都是可变数据类型，不能作为集合的元素出现。</a:t>
            </a:r>
            <a:endParaRPr lang="en-US" altLang="zh-CN" dirty="0"/>
          </a:p>
          <a:p>
            <a:r>
              <a:rPr lang="zh-CN" altLang="en-US" dirty="0"/>
              <a:t>由于集合是无序组合，它没有索引和位置的概念，不能分片，集合中元素可以动态增加或删除。集合用大括号（</a:t>
            </a:r>
            <a:r>
              <a:rPr lang="en-US" altLang="zh-CN" dirty="0"/>
              <a:t>{}</a:t>
            </a:r>
            <a:r>
              <a:rPr lang="zh-CN" altLang="en-US" dirty="0"/>
              <a:t>）表示，可以用赋值语句生成一个集合。</a:t>
            </a:r>
          </a:p>
        </p:txBody>
      </p:sp>
    </p:spTree>
    <p:extLst>
      <p:ext uri="{BB962C8B-B14F-4D97-AF65-F5344CB8AC3E}">
        <p14:creationId xmlns:p14="http://schemas.microsoft.com/office/powerpoint/2010/main" val="2778360758"/>
      </p:ext>
    </p:extLst>
  </p:cSld>
  <p:clrMapOvr>
    <a:masterClrMapping/>
  </p:clrMapOvr>
  <p:transition spd="slow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4F94B8-35E9-4F33-9F78-19C309025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A4F21A-D45D-43BA-AFC3-1F299D5B8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由于集合元素是无序的，集合的打印效果与定义顺序可以不一致。由于集合元素独一无二，使用集合类型能够过滤掉重复元素。</a:t>
            </a:r>
            <a:r>
              <a:rPr lang="en-US" altLang="zh-CN" dirty="0"/>
              <a:t>set(x)</a:t>
            </a:r>
            <a:r>
              <a:rPr lang="zh-CN" altLang="en-US" dirty="0"/>
              <a:t>函数可以用于生成集合。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523EF89-F1FD-42F1-9468-04EFE0A66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983" y="1832189"/>
            <a:ext cx="4448033" cy="292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52095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F21A3A-27F1-4324-A00A-5507251DD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函数对变量的作用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CBBD80-8840-44DA-B2A1-16461FCCD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/>
          <a:p>
            <a:r>
              <a:rPr lang="zh-CN" altLang="en-US" dirty="0"/>
              <a:t>一个程序中的变量包括两类：全局变量和局部变量</a:t>
            </a:r>
          </a:p>
          <a:p>
            <a:pPr lvl="1"/>
            <a:r>
              <a:rPr lang="zh-CN" altLang="en-US" dirty="0"/>
              <a:t>全局变量指在函数之外定义的变量，一般没有缩进，在程序执行全过程有效</a:t>
            </a:r>
            <a:endParaRPr lang="en-US" altLang="zh-CN" dirty="0"/>
          </a:p>
          <a:p>
            <a:pPr lvl="1"/>
            <a:r>
              <a:rPr lang="zh-CN" altLang="en-US" dirty="0"/>
              <a:t>局部变量指在函数内部使用的变量，仅在函数内部有效当函数退出时变量将不存在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7097F56-993D-4757-9780-E6A365972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618" y="2435835"/>
            <a:ext cx="5996763" cy="238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48588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4F94B8-35E9-4F33-9F78-19C309025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A4F21A-D45D-43BA-AFC3-1F299D5B8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集合操作符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4C0606D-C523-4A13-8ADA-CCF14DE13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1177777"/>
            <a:ext cx="6819900" cy="3638550"/>
          </a:xfrm>
          <a:prstGeom prst="rect">
            <a:avLst/>
          </a:prstGeom>
        </p:spPr>
      </p:pic>
      <p:pic>
        <p:nvPicPr>
          <p:cNvPr id="5" name="图片 3">
            <a:extLst>
              <a:ext uri="{FF2B5EF4-FFF2-40B4-BE49-F238E27FC236}">
                <a16:creationId xmlns:a16="http://schemas.microsoft.com/office/drawing/2014/main" id="{34C0606D-C523-4A13-8ADA-CCF14DE13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1177777"/>
            <a:ext cx="681990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03169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4F94B8-35E9-4F33-9F78-19C309025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A4F21A-D45D-43BA-AFC3-1F299D5B8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上述操作符表达了集合类型的</a:t>
            </a:r>
            <a:r>
              <a:rPr lang="en-US" altLang="zh-CN" dirty="0"/>
              <a:t>4</a:t>
            </a:r>
            <a:r>
              <a:rPr lang="zh-CN" altLang="en-US" dirty="0"/>
              <a:t>种基本操作，交集（</a:t>
            </a:r>
            <a:r>
              <a:rPr lang="en-US" altLang="zh-CN" dirty="0"/>
              <a:t>&amp;</a:t>
            </a:r>
            <a:r>
              <a:rPr lang="zh-CN" altLang="en-US" dirty="0"/>
              <a:t>）、并集（</a:t>
            </a:r>
            <a:r>
              <a:rPr lang="en-US" altLang="zh-CN" dirty="0"/>
              <a:t>|</a:t>
            </a:r>
            <a:r>
              <a:rPr lang="zh-CN" altLang="en-US" dirty="0"/>
              <a:t>）、差集（</a:t>
            </a:r>
            <a:r>
              <a:rPr lang="en-US" altLang="zh-CN" dirty="0"/>
              <a:t>-</a:t>
            </a:r>
            <a:r>
              <a:rPr lang="zh-CN" altLang="en-US" dirty="0"/>
              <a:t>）、补集（</a:t>
            </a:r>
            <a:r>
              <a:rPr lang="en-US" altLang="zh-CN" dirty="0"/>
              <a:t>^</a:t>
            </a:r>
            <a:r>
              <a:rPr lang="zh-CN" altLang="en-US" dirty="0"/>
              <a:t>），操作逻辑与数学定义相同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C7BC361-2370-4826-8853-4007D829F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288" y="1552294"/>
            <a:ext cx="6691423" cy="320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43414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4F94B8-35E9-4F33-9F78-19C309025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A4F21A-D45D-43BA-AFC3-1F299D5B8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集合类型有</a:t>
            </a:r>
            <a:r>
              <a:rPr lang="en-US" altLang="zh-CN" dirty="0"/>
              <a:t>10</a:t>
            </a:r>
            <a:r>
              <a:rPr lang="zh-CN" altLang="en-US" dirty="0"/>
              <a:t>个操作函数或方法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2938E19-9D08-4DF3-A27F-379B63C33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06688"/>
            <a:ext cx="7315200" cy="354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383744"/>
      </p:ext>
    </p:extLst>
  </p:cSld>
  <p:clrMapOvr>
    <a:masterClrMapping/>
  </p:clrMapOvr>
  <p:transition spd="slow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4F94B8-35E9-4F33-9F78-19C309025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A4F21A-D45D-43BA-AFC3-1F299D5B8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19150"/>
            <a:ext cx="3349256" cy="3937000"/>
          </a:xfrm>
        </p:spPr>
        <p:txBody>
          <a:bodyPr/>
          <a:lstStyle/>
          <a:p>
            <a:r>
              <a:rPr lang="zh-CN" altLang="en-US" dirty="0"/>
              <a:t>集合类型主要用于三个场景：成员关系测试、元素去重和删除数据项。</a:t>
            </a:r>
            <a:endParaRPr lang="en-US" altLang="zh-CN" dirty="0"/>
          </a:p>
          <a:p>
            <a:r>
              <a:rPr lang="zh-CN" altLang="en-US" dirty="0"/>
              <a:t>集合类型与其他类型最大的不同在于它不包含重复元素，因此，当需要对一维数据进行去重或进行数据重复处理时，一般通过集合来完成。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BB8B024-CB4B-4929-9C95-C88994A1B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428" y="819150"/>
            <a:ext cx="4238918" cy="393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866310"/>
      </p:ext>
    </p:extLst>
  </p:cSld>
  <p:clrMapOvr>
    <a:masterClrMapping/>
  </p:clrMapOvr>
  <p:transition spd="slow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4F94B8-35E9-4F33-9F78-19C309025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映射类型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A4F21A-D45D-43BA-AFC3-1F299D5B8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映射类型是“键</a:t>
            </a:r>
            <a:r>
              <a:rPr lang="en-US" altLang="zh-CN" dirty="0"/>
              <a:t>-</a:t>
            </a:r>
            <a:r>
              <a:rPr lang="zh-CN" altLang="en-US" dirty="0"/>
              <a:t>值”数据项的组合，每个元素是一个键值对，即元素是</a:t>
            </a:r>
            <a:r>
              <a:rPr lang="en-US" altLang="zh-CN" dirty="0"/>
              <a:t>(key, value)</a:t>
            </a:r>
            <a:r>
              <a:rPr lang="zh-CN" altLang="en-US" dirty="0"/>
              <a:t>，元素之间是无序的。键值对</a:t>
            </a:r>
            <a:r>
              <a:rPr lang="en-US" altLang="zh-CN" dirty="0"/>
              <a:t>(key, value)</a:t>
            </a:r>
            <a:r>
              <a:rPr lang="zh-CN" altLang="en-US" dirty="0"/>
              <a:t>是一种二元关系。在</a:t>
            </a:r>
            <a:r>
              <a:rPr lang="en-US" altLang="zh-CN" dirty="0"/>
              <a:t>Python</a:t>
            </a:r>
            <a:r>
              <a:rPr lang="zh-CN" altLang="en-US" dirty="0"/>
              <a:t>中，映射类型主要以字典（</a:t>
            </a:r>
            <a:r>
              <a:rPr lang="en-US" altLang="zh-CN" dirty="0" err="1"/>
              <a:t>dict</a:t>
            </a:r>
            <a:r>
              <a:rPr lang="zh-CN" altLang="en-US" dirty="0"/>
              <a:t>）体现。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AD3E58F-FBF3-4C4C-8277-273BE9219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809" y="2109613"/>
            <a:ext cx="5910381" cy="231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29127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3779912" cy="5143500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95936" y="157881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方正兰亭细黑_GBK" pitchFamily="2" charset="-122"/>
                <a:ea typeface="方正兰亭细黑_GBK" pitchFamily="2" charset="-122"/>
              </a:rPr>
              <a:t>提纲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1041" y="2735706"/>
            <a:ext cx="269782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Python AI</a:t>
            </a:r>
          </a:p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组合数据类型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1239403" y="947342"/>
            <a:ext cx="1301106" cy="1301106"/>
            <a:chOff x="2262782" y="1446400"/>
            <a:chExt cx="1301106" cy="1301106"/>
          </a:xfrm>
        </p:grpSpPr>
        <p:sp>
          <p:nvSpPr>
            <p:cNvPr id="5" name="椭圆 4"/>
            <p:cNvSpPr/>
            <p:nvPr/>
          </p:nvSpPr>
          <p:spPr>
            <a:xfrm>
              <a:off x="2262782" y="1446400"/>
              <a:ext cx="1301106" cy="1301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KSO_Shape"/>
            <p:cNvSpPr>
              <a:spLocks/>
            </p:cNvSpPr>
            <p:nvPr/>
          </p:nvSpPr>
          <p:spPr bwMode="auto">
            <a:xfrm>
              <a:off x="2523120" y="1821416"/>
              <a:ext cx="836342" cy="574285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rgbClr val="1A3F6C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299933" y="1113158"/>
            <a:ext cx="4561796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组合数据类型概述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列表类型与操作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b="1" dirty="0" err="1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jieba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库的使用与词频统计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937514" y="1254510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3F6C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937514" y="2098208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3F6C"/>
              </a:solidFill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937514" y="1701594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3F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22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5" grpId="0"/>
      <p:bldP spid="24" grpId="0" animBg="1"/>
      <p:bldP spid="25" grpId="0" animBg="1"/>
      <p:bldP spid="3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C25A5-0503-40F7-816D-57502D4B1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9CEB7B-9716-4E70-9EC5-F01F82064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列表（</a:t>
            </a:r>
            <a:r>
              <a:rPr lang="en-US" altLang="zh-CN" dirty="0"/>
              <a:t>list</a:t>
            </a:r>
            <a:r>
              <a:rPr lang="zh-CN" altLang="en-US" dirty="0"/>
              <a:t>）是包含</a:t>
            </a:r>
            <a:r>
              <a:rPr lang="en-US" altLang="zh-CN" dirty="0"/>
              <a:t>0</a:t>
            </a:r>
            <a:r>
              <a:rPr lang="zh-CN" altLang="en-US" dirty="0"/>
              <a:t>个或多个对象引用的有序序列，属于序列类型。与元组不同，列表的长度和内容都是可变的，可自由对列表中数据项进行增加、删除或替换。列表没有长度限制，元素类型可以不同，使用非常灵活。</a:t>
            </a:r>
            <a:endParaRPr lang="en-US" altLang="zh-CN" dirty="0"/>
          </a:p>
          <a:p>
            <a:r>
              <a:rPr lang="zh-CN" altLang="en-US" dirty="0"/>
              <a:t>由于列表属于序列类型，所以列表也支持成员关系操作符（</a:t>
            </a:r>
            <a:r>
              <a:rPr lang="en-US" altLang="zh-CN" dirty="0"/>
              <a:t>in</a:t>
            </a:r>
            <a:r>
              <a:rPr lang="zh-CN" altLang="en-US" dirty="0"/>
              <a:t>）、长度计算函数（</a:t>
            </a:r>
            <a:r>
              <a:rPr lang="en-US" altLang="zh-CN" dirty="0" err="1"/>
              <a:t>len</a:t>
            </a:r>
            <a:r>
              <a:rPr lang="en-US" altLang="zh-CN" dirty="0"/>
              <a:t>()</a:t>
            </a:r>
            <a:r>
              <a:rPr lang="zh-CN" altLang="en-US" dirty="0"/>
              <a:t>）、分片（</a:t>
            </a:r>
            <a:r>
              <a:rPr lang="en-US" altLang="zh-CN" dirty="0"/>
              <a:t>[]</a:t>
            </a:r>
            <a:r>
              <a:rPr lang="zh-CN" altLang="en-US" dirty="0"/>
              <a:t>）。列表可以同时使用正向递增序号和反向递减序号，可以采用标准的比较操作符（</a:t>
            </a:r>
            <a:r>
              <a:rPr lang="en-US" altLang="zh-CN" dirty="0"/>
              <a:t>&lt;</a:t>
            </a:r>
            <a:r>
              <a:rPr lang="zh-CN" altLang="en-US" dirty="0"/>
              <a:t>、</a:t>
            </a:r>
            <a:r>
              <a:rPr lang="en-US" altLang="zh-CN" dirty="0"/>
              <a:t>&lt;=</a:t>
            </a:r>
            <a:r>
              <a:rPr lang="zh-CN" altLang="en-US" dirty="0"/>
              <a:t>、</a:t>
            </a:r>
            <a:r>
              <a:rPr lang="en-US" altLang="zh-CN" dirty="0"/>
              <a:t>==</a:t>
            </a:r>
            <a:r>
              <a:rPr lang="zh-CN" altLang="en-US" dirty="0"/>
              <a:t>、</a:t>
            </a:r>
            <a:r>
              <a:rPr lang="en-US" altLang="zh-CN" dirty="0"/>
              <a:t>!=</a:t>
            </a:r>
            <a:r>
              <a:rPr lang="zh-CN" altLang="en-US" dirty="0"/>
              <a:t>、</a:t>
            </a:r>
            <a:r>
              <a:rPr lang="en-US" altLang="zh-CN" dirty="0"/>
              <a:t>&gt;=</a:t>
            </a:r>
            <a:r>
              <a:rPr lang="zh-CN" altLang="en-US" dirty="0"/>
              <a:t>、</a:t>
            </a:r>
            <a:r>
              <a:rPr lang="en-US" altLang="zh-CN" dirty="0"/>
              <a:t>&gt;</a:t>
            </a:r>
            <a:r>
              <a:rPr lang="zh-CN" altLang="en-US" dirty="0"/>
              <a:t>）进行比较，列表的比较实际上是单个数据项的逐个比较。</a:t>
            </a:r>
          </a:p>
        </p:txBody>
      </p:sp>
    </p:spTree>
    <p:extLst>
      <p:ext uri="{BB962C8B-B14F-4D97-AF65-F5344CB8AC3E}">
        <p14:creationId xmlns:p14="http://schemas.microsoft.com/office/powerpoint/2010/main" val="10144595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C25A5-0503-40F7-816D-57502D4B1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9CEB7B-9716-4E70-9EC5-F01F82064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列表用中括号（</a:t>
            </a:r>
            <a:r>
              <a:rPr lang="en-US" altLang="zh-CN" dirty="0"/>
              <a:t>[]</a:t>
            </a:r>
            <a:r>
              <a:rPr lang="zh-CN" altLang="en-US" dirty="0"/>
              <a:t>）表示，也可以通过</a:t>
            </a:r>
            <a:r>
              <a:rPr lang="en-US" altLang="zh-CN" dirty="0"/>
              <a:t>list()</a:t>
            </a:r>
            <a:r>
              <a:rPr lang="zh-CN" altLang="en-US" dirty="0"/>
              <a:t>函数将元组或字符串转化成列表。直接使用</a:t>
            </a:r>
            <a:r>
              <a:rPr lang="en-US" altLang="zh-CN" dirty="0"/>
              <a:t>list()</a:t>
            </a:r>
            <a:r>
              <a:rPr lang="zh-CN" altLang="en-US" dirty="0"/>
              <a:t>函数会返回一个空列表。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AE2FA1-B5CF-4798-9559-7A52E4BEB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9" y="1568011"/>
            <a:ext cx="6096001" cy="318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25820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C25A5-0503-40F7-816D-57502D4B1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9CEB7B-9716-4E70-9EC5-F01F82064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与整数和字符串不同，列表要处理一组数据，因此，列表必须通过显式的数据赋值才能生成，简单将一个列表赋值给另一个列表不会生成新的列表对象。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F39F295-6702-4C70-BDBB-83B440AB5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258" y="2234495"/>
            <a:ext cx="6325483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395768"/>
      </p:ext>
    </p:extLst>
  </p:cSld>
  <p:clrMapOvr>
    <a:masterClrMapping/>
  </p:clrMapOvr>
  <p:transition spd="slow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C25A5-0503-40F7-816D-57502D4B1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9CEB7B-9716-4E70-9EC5-F01F82064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列表类型的操作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84C748B-9815-4AE6-9A23-A195377A6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206" y="1180863"/>
            <a:ext cx="6239587" cy="362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46076"/>
      </p:ext>
    </p:extLst>
  </p:cSld>
  <p:clrMapOvr>
    <a:masterClrMapping/>
  </p:clrMapOvr>
  <p:transition spd="slow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F21A3A-27F1-4324-A00A-5507251DD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函数对变量的作用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CBBD80-8840-44DA-B2A1-16461FCCD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/>
          <a:p>
            <a:r>
              <a:rPr lang="zh-CN" altLang="en-US" dirty="0"/>
              <a:t>函数内部使用全局变量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这里</a:t>
            </a:r>
            <a:r>
              <a:rPr lang="en-US" altLang="zh-CN" dirty="0"/>
              <a:t>n</a:t>
            </a:r>
            <a:r>
              <a:rPr lang="zh-CN" altLang="en-US" dirty="0"/>
              <a:t>被函数理解为一个局部变量，函数退出后释放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442EBDF-6483-444F-B18D-A30504CF1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599" y="1547669"/>
            <a:ext cx="7706801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20399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C25A5-0503-40F7-816D-57502D4B1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9CEB7B-9716-4E70-9EC5-F01F82064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当使用一个列表改变另一个列表值时，</a:t>
            </a:r>
            <a:r>
              <a:rPr lang="en-US" altLang="zh-CN" dirty="0"/>
              <a:t>Python</a:t>
            </a:r>
            <a:r>
              <a:rPr lang="zh-CN" altLang="en-US" dirty="0"/>
              <a:t>不要求两个列表长度一样，但遵循“多增少减”的原则，例子如下。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CDC1E16-9264-4CE7-AC01-FCF9A0AE1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135" y="1560885"/>
            <a:ext cx="2867748" cy="311918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8809B3D-EE2B-4217-9078-6E5452744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5850" y="1560885"/>
            <a:ext cx="4496273" cy="3119185"/>
          </a:xfrm>
          <a:prstGeom prst="rect">
            <a:avLst/>
          </a:prstGeom>
        </p:spPr>
      </p:pic>
      <p:pic>
        <p:nvPicPr>
          <p:cNvPr id="5" name="图片 5">
            <a:extLst>
              <a:ext uri="{FF2B5EF4-FFF2-40B4-BE49-F238E27FC236}">
                <a16:creationId xmlns:a16="http://schemas.microsoft.com/office/drawing/2014/main" id="{D8809B3D-EE2B-4217-9078-6E5452744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5850" y="1560885"/>
            <a:ext cx="4496273" cy="311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57721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C25A5-0503-40F7-816D-57502D4B1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9CEB7B-9716-4E70-9EC5-F01F82064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与元组一样，列表可以通过</a:t>
            </a:r>
            <a:r>
              <a:rPr lang="en-US" altLang="zh-CN" dirty="0"/>
              <a:t>for…in</a:t>
            </a:r>
            <a:r>
              <a:rPr lang="zh-CN" altLang="en-US" dirty="0"/>
              <a:t>语句对其元素进行遍历，基本语法结构如下：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        </a:t>
            </a:r>
            <a:r>
              <a:rPr lang="en-US" altLang="zh-CN" i="1" dirty="0"/>
              <a:t>for &lt;</a:t>
            </a:r>
            <a:r>
              <a:rPr lang="zh-CN" altLang="en-US" i="1" dirty="0"/>
              <a:t>任意变量名</a:t>
            </a:r>
            <a:r>
              <a:rPr lang="en-US" altLang="zh-CN" i="1" dirty="0"/>
              <a:t>&gt; in &lt;</a:t>
            </a:r>
            <a:r>
              <a:rPr lang="zh-CN" altLang="en-US" i="1" dirty="0"/>
              <a:t>列表名</a:t>
            </a:r>
            <a:r>
              <a:rPr lang="en-US" altLang="zh-CN" i="1" dirty="0"/>
              <a:t>&gt;: </a:t>
            </a:r>
          </a:p>
          <a:p>
            <a:pPr marL="0" indent="0">
              <a:buNone/>
            </a:pPr>
            <a:r>
              <a:rPr lang="zh-CN" altLang="en-US" i="1" dirty="0"/>
              <a:t>                                  语句块</a:t>
            </a:r>
            <a:endParaRPr lang="en-US" altLang="zh-CN" i="1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列表是一个十分灵活的数据结构，它具有处理任意长度、混合类型的能力，并提供了丰富的基础操作符和方法。当程序需要使用组合数据类型管理批量数据时，请尽量使用列表类型。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6EFFBA3-C756-433B-914F-CE642EEC5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076" y="2439987"/>
            <a:ext cx="3381847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220611"/>
      </p:ext>
    </p:extLst>
  </p:cSld>
  <p:clrMapOvr>
    <a:masterClrMapping/>
  </p:clrMapOvr>
  <p:transition spd="slow">
    <p:pull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6A6E78E1-4EA9-46A5-8ED8-0D1172DFD07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9525000" y="0"/>
            <a:ext cx="2880360" cy="51435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9BBFAF9-E310-424A-89B4-DDEA3A5F1CD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14400" y="635000"/>
            <a:ext cx="7315200" cy="1607344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列表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ls=[[125, 12],[[7,2],2,7],[5,2],1]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</a:t>
            </a:r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len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(ls)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值是多少？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1B6E6B4-C6F0-46B4-BEBF-574CCF6F2AB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08663" y="3323611"/>
            <a:ext cx="6400800" cy="482203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8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7915965-D46D-4B99-8821-66DF1386F498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08663" y="3966548"/>
            <a:ext cx="6400800" cy="482203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9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6C74A1B-B010-428C-9065-8415C9AB4B52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647930" y="2735135"/>
            <a:ext cx="6400800" cy="482203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8886041-59D2-4715-8826-F51EE4049BFB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758582" y="3371831"/>
            <a:ext cx="385762" cy="385763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1B4D175E-1361-4486-A3E3-764E48D45589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758582" y="4014769"/>
            <a:ext cx="385762" cy="385762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B5B56C83-9AF0-4E36-B65A-A512371D851F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6686550" y="4661297"/>
            <a:ext cx="1157288" cy="30861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99FFE38-7392-4827-88C5-F11FDB43B5AE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9613900" y="4658499"/>
            <a:ext cx="2702560" cy="646331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D9EF2C5-7586-42C5-8622-8AE440179210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9728200" y="1289844"/>
            <a:ext cx="2372360" cy="1015663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列表的元素也可以是列表，但只占一个元素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7D393EEC-D7DB-4FCD-B0A4-FFBDA55CA9B3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9537700" y="0"/>
            <a:ext cx="2854960" cy="647700"/>
            <a:chOff x="9537700" y="0"/>
            <a:chExt cx="2854960" cy="647700"/>
          </a:xfrm>
        </p:grpSpPr>
        <p:sp>
          <p:nvSpPr>
            <p:cNvPr id="23" name="RemarkBack">
              <a:extLst>
                <a:ext uri="{FF2B5EF4-FFF2-40B4-BE49-F238E27FC236}">
                  <a16:creationId xmlns:a16="http://schemas.microsoft.com/office/drawing/2014/main" id="{FE6F9440-D9BE-449F-81C4-A74C597DC595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9537700" y="12700"/>
              <a:ext cx="285496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RemarkBlock">
              <a:extLst>
                <a:ext uri="{FF2B5EF4-FFF2-40B4-BE49-F238E27FC236}">
                  <a16:creationId xmlns:a16="http://schemas.microsoft.com/office/drawing/2014/main" id="{620D6B64-64E8-436F-BE9C-9692D66FFF00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RemarkTitleText">
              <a:extLst>
                <a:ext uri="{FF2B5EF4-FFF2-40B4-BE49-F238E27FC236}">
                  <a16:creationId xmlns:a16="http://schemas.microsoft.com/office/drawing/2014/main" id="{0C8361AB-7FD7-45EB-A87D-92A9E8DFDF59}"/>
                </a:ext>
              </a:extLst>
            </p:cNvPr>
            <p:cNvSpPr txBox="1"/>
            <p:nvPr>
              <p:custDataLst>
                <p:tags r:id="rId29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2" name="RemarkBack">
            <a:extLst>
              <a:ext uri="{FF2B5EF4-FFF2-40B4-BE49-F238E27FC236}">
                <a16:creationId xmlns:a16="http://schemas.microsoft.com/office/drawing/2014/main" id="{0389BB18-D063-4B24-85F1-8826E46B9EB3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9537700" y="12700"/>
            <a:ext cx="2854960" cy="635000"/>
          </a:xfrm>
          <a:prstGeom prst="rect">
            <a:avLst/>
          </a:prstGeom>
          <a:solidFill>
            <a:srgbClr val="F6F7F8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markBlock">
            <a:extLst>
              <a:ext uri="{FF2B5EF4-FFF2-40B4-BE49-F238E27FC236}">
                <a16:creationId xmlns:a16="http://schemas.microsoft.com/office/drawing/2014/main" id="{584CD0CB-4D67-47DF-8A92-D62B9751D681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markTitleText">
            <a:extLst>
              <a:ext uri="{FF2B5EF4-FFF2-40B4-BE49-F238E27FC236}">
                <a16:creationId xmlns:a16="http://schemas.microsoft.com/office/drawing/2014/main" id="{87F3EE5F-1E68-42C9-BB50-D57E5B218B46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97FC8AA-A685-4478-A9E9-6F2F9C0E08F2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2408663" y="2071088"/>
            <a:ext cx="6400800" cy="482203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58E2358-1360-4C0B-AD00-6AE4B6DCA3B0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1095270" y="2717616"/>
            <a:ext cx="6400800" cy="482203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F18AE2F7-F690-47BE-A363-04106DF37A9A}"/>
              </a:ext>
            </a:extLst>
          </p:cNvPr>
          <p:cNvSpPr>
            <a:spLocks noChangeAspect="1"/>
          </p:cNvSpPr>
          <p:nvPr>
            <p:custDataLst>
              <p:tags r:id="rId18"/>
            </p:custDataLst>
          </p:nvPr>
        </p:nvSpPr>
        <p:spPr>
          <a:xfrm>
            <a:off x="1758582" y="2119308"/>
            <a:ext cx="385762" cy="385763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E9FFEF39-CEAB-4E07-8AC0-225783CF9EC1}"/>
              </a:ext>
            </a:extLst>
          </p:cNvPr>
          <p:cNvSpPr>
            <a:spLocks noChangeAspect="1"/>
          </p:cNvSpPr>
          <p:nvPr>
            <p:custDataLst>
              <p:tags r:id="rId19"/>
            </p:custDataLst>
          </p:nvPr>
        </p:nvSpPr>
        <p:spPr>
          <a:xfrm>
            <a:off x="1758582" y="2762246"/>
            <a:ext cx="385762" cy="385762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C7B7F42-F5FE-4A2D-A3B3-C5A7C8804939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2389768" y="2735135"/>
            <a:ext cx="6400800" cy="482203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EBA2F06-2E9B-470A-B996-912762F8D8A6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9554708" y="2649809"/>
            <a:ext cx="2796258" cy="640809"/>
          </a:xfrm>
          <a:prstGeom prst="rect">
            <a:avLst/>
          </a:prstGeom>
        </p:spPr>
      </p:pic>
      <p:grpSp>
        <p:nvGrpSpPr>
          <p:cNvPr id="20" name="组合 19">
            <a:extLst>
              <a:ext uri="{FF2B5EF4-FFF2-40B4-BE49-F238E27FC236}">
                <a16:creationId xmlns:a16="http://schemas.microsoft.com/office/drawing/2014/main" id="{F754BF66-A3F6-497E-A25B-07263D5D195F}"/>
              </a:ext>
            </a:extLst>
          </p:cNvPr>
          <p:cNvGrpSpPr/>
          <p:nvPr>
            <p:custDataLst>
              <p:tags r:id="rId21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98572C58-573E-42E9-AC3C-C0F38D3D75F2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0D9DC71C-C1BF-421C-8E7D-008537EFF30D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05D9E76F-8A90-419B-9176-A778E6F8A7C9}"/>
                </a:ext>
              </a:extLst>
            </p:cNvPr>
            <p:cNvSpPr txBox="1"/>
            <p:nvPr>
              <p:custDataLst>
                <p:tags r:id="rId25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04D27EEF-BE54-4B58-9712-4AAB833E74AE}"/>
                </a:ext>
              </a:extLst>
            </p:cNvPr>
            <p:cNvSpPr txBox="1"/>
            <p:nvPr>
              <p:custDataLst>
                <p:tags r:id="rId26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C27D743D-E10E-4B7A-AB1B-739EF39EBBBD}"/>
              </a:ext>
            </a:extLst>
          </p:cNvPr>
          <p:cNvPicPr>
            <a:picLocks/>
          </p:cNvPicPr>
          <p:nvPr>
            <p:custDataLst>
              <p:tags r:id="rId22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6636899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6A6E78E1-4EA9-46A5-8ED8-0D1172DFD07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9525000" y="0"/>
            <a:ext cx="2880360" cy="51435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9BBFAF9-E310-424A-89B4-DDEA3A5F1CD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14400" y="635000"/>
            <a:ext cx="7315200" cy="1607344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列表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ls1=[125,1]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ls2=ls1, ls1[0] = 2, ls2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值是多少？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6C74A1B-B010-428C-9065-8415C9AB4B52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647930" y="2735135"/>
            <a:ext cx="6400800" cy="482203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B5B56C83-9AF0-4E36-B65A-A512371D851F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686550" y="4661297"/>
            <a:ext cx="1157288" cy="30861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99FFE38-7392-4827-88C5-F11FDB43B5AE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9613900" y="4658499"/>
            <a:ext cx="2702560" cy="646331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D9EF2C5-7586-42C5-8622-8AE440179210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728200" y="1289844"/>
            <a:ext cx="2372360" cy="400110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引用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7D393EEC-D7DB-4FCD-B0A4-FFBDA55CA9B3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537700" y="0"/>
            <a:ext cx="2854960" cy="647700"/>
            <a:chOff x="9537700" y="0"/>
            <a:chExt cx="2854960" cy="647700"/>
          </a:xfrm>
        </p:grpSpPr>
        <p:sp>
          <p:nvSpPr>
            <p:cNvPr id="23" name="RemarkBack">
              <a:extLst>
                <a:ext uri="{FF2B5EF4-FFF2-40B4-BE49-F238E27FC236}">
                  <a16:creationId xmlns:a16="http://schemas.microsoft.com/office/drawing/2014/main" id="{FE6F9440-D9BE-449F-81C4-A74C597DC595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9537700" y="12700"/>
              <a:ext cx="285496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RemarkBlock">
              <a:extLst>
                <a:ext uri="{FF2B5EF4-FFF2-40B4-BE49-F238E27FC236}">
                  <a16:creationId xmlns:a16="http://schemas.microsoft.com/office/drawing/2014/main" id="{620D6B64-64E8-436F-BE9C-9692D66FFF00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RemarkTitleText">
              <a:extLst>
                <a:ext uri="{FF2B5EF4-FFF2-40B4-BE49-F238E27FC236}">
                  <a16:creationId xmlns:a16="http://schemas.microsoft.com/office/drawing/2014/main" id="{0C8361AB-7FD7-45EB-A87D-92A9E8DFDF59}"/>
                </a:ext>
              </a:extLst>
            </p:cNvPr>
            <p:cNvSpPr txBox="1"/>
            <p:nvPr>
              <p:custDataLst>
                <p:tags r:id="rId25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2" name="RemarkBack">
            <a:extLst>
              <a:ext uri="{FF2B5EF4-FFF2-40B4-BE49-F238E27FC236}">
                <a16:creationId xmlns:a16="http://schemas.microsoft.com/office/drawing/2014/main" id="{0389BB18-D063-4B24-85F1-8826E46B9EB3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9537700" y="12700"/>
            <a:ext cx="2854960" cy="635000"/>
          </a:xfrm>
          <a:prstGeom prst="rect">
            <a:avLst/>
          </a:prstGeom>
          <a:solidFill>
            <a:srgbClr val="F6F7F8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markBlock">
            <a:extLst>
              <a:ext uri="{FF2B5EF4-FFF2-40B4-BE49-F238E27FC236}">
                <a16:creationId xmlns:a16="http://schemas.microsoft.com/office/drawing/2014/main" id="{584CD0CB-4D67-47DF-8A92-D62B9751D681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markTitleText">
            <a:extLst>
              <a:ext uri="{FF2B5EF4-FFF2-40B4-BE49-F238E27FC236}">
                <a16:creationId xmlns:a16="http://schemas.microsoft.com/office/drawing/2014/main" id="{87F3EE5F-1E68-42C9-BB50-D57E5B218B46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97FC8AA-A685-4478-A9E9-6F2F9C0E08F2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2408663" y="2071088"/>
            <a:ext cx="6400800" cy="482203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[125, 1]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58E2358-1360-4C0B-AD00-6AE4B6DCA3B0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1095270" y="2717616"/>
            <a:ext cx="6400800" cy="482203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F18AE2F7-F690-47BE-A363-04106DF37A9A}"/>
              </a:ext>
            </a:extLst>
          </p:cNvPr>
          <p:cNvSpPr>
            <a:spLocks noChangeAspect="1"/>
          </p:cNvSpPr>
          <p:nvPr>
            <p:custDataLst>
              <p:tags r:id="rId14"/>
            </p:custDataLst>
          </p:nvPr>
        </p:nvSpPr>
        <p:spPr>
          <a:xfrm>
            <a:off x="1758582" y="2119308"/>
            <a:ext cx="385762" cy="385763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E9FFEF39-CEAB-4E07-8AC0-225783CF9EC1}"/>
              </a:ext>
            </a:extLst>
          </p:cNvPr>
          <p:cNvSpPr>
            <a:spLocks noChangeAspect="1"/>
          </p:cNvSpPr>
          <p:nvPr>
            <p:custDataLst>
              <p:tags r:id="rId15"/>
            </p:custDataLst>
          </p:nvPr>
        </p:nvSpPr>
        <p:spPr>
          <a:xfrm>
            <a:off x="1758582" y="2762246"/>
            <a:ext cx="385762" cy="385762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C7B7F42-F5FE-4A2D-A3B3-C5A7C8804939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2389768" y="2735135"/>
            <a:ext cx="6400800" cy="482203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[2,1]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48842D4-E6D2-4267-A796-EA5C9F011DCA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9833294" y="2096978"/>
            <a:ext cx="2267266" cy="1571844"/>
          </a:xfrm>
          <a:prstGeom prst="rect">
            <a:avLst/>
          </a:prstGeom>
        </p:spPr>
      </p:pic>
      <p:grpSp>
        <p:nvGrpSpPr>
          <p:cNvPr id="20" name="组合 19">
            <a:extLst>
              <a:ext uri="{FF2B5EF4-FFF2-40B4-BE49-F238E27FC236}">
                <a16:creationId xmlns:a16="http://schemas.microsoft.com/office/drawing/2014/main" id="{F754BF66-A3F6-497E-A25B-07263D5D195F}"/>
              </a:ext>
            </a:extLst>
          </p:cNvPr>
          <p:cNvGrpSpPr/>
          <p:nvPr>
            <p:custDataLst>
              <p:tags r:id="rId17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98572C58-573E-42E9-AC3C-C0F38D3D75F2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0D9DC71C-C1BF-421C-8E7D-008537EFF30D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05D9E76F-8A90-419B-9176-A778E6F8A7C9}"/>
                </a:ext>
              </a:extLst>
            </p:cNvPr>
            <p:cNvSpPr txBox="1"/>
            <p:nvPr>
              <p:custDataLst>
                <p:tags r:id="rId21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04D27EEF-BE54-4B58-9712-4AAB833E74AE}"/>
                </a:ext>
              </a:extLst>
            </p:cNvPr>
            <p:cNvSpPr txBox="1"/>
            <p:nvPr>
              <p:custDataLst>
                <p:tags r:id="rId22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C27D743D-E10E-4B7A-AB1B-739EF39EBBBD}"/>
              </a:ext>
            </a:extLst>
          </p:cNvPr>
          <p:cNvPicPr>
            <a:picLocks/>
          </p:cNvPicPr>
          <p:nvPr>
            <p:custDataLst>
              <p:tags r:id="rId18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7301406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C25A5-0503-40F7-816D-57502D4B1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示例：基本统计值计算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69CEB7B-9716-4E70-9EC5-F01F820642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以最简单的统计问题为例，求解一组不定长数据的基本统计值，即平均值、标准差、中位数。</a:t>
                </a:r>
              </a:p>
              <a:p>
                <a:r>
                  <a:rPr lang="zh-CN" altLang="en-US" dirty="0"/>
                  <a:t>一组数据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，其算术平均值、标准差分别表示为：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                          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zh-CN" dirty="0"/>
                  <a:t>,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  <m:e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ra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由于平均数、标准差和中位数是三个不同的计算目标，使用函数方式编写计算程序。</a:t>
                </a:r>
              </a:p>
              <a:p>
                <a:pPr lvl="1"/>
                <a:r>
                  <a:rPr lang="en-US" altLang="zh-CN" dirty="0" err="1"/>
                  <a:t>getNum</a:t>
                </a:r>
                <a:r>
                  <a:rPr lang="en-US" altLang="zh-CN" dirty="0"/>
                  <a:t>()</a:t>
                </a:r>
                <a:r>
                  <a:rPr lang="zh-CN" altLang="en-US" dirty="0"/>
                  <a:t>函数从用户输入获得数据</a:t>
                </a:r>
              </a:p>
              <a:p>
                <a:pPr lvl="1"/>
                <a:r>
                  <a:rPr lang="en-US" altLang="zh-CN" dirty="0"/>
                  <a:t>mean()</a:t>
                </a:r>
                <a:r>
                  <a:rPr lang="zh-CN" altLang="en-US" dirty="0"/>
                  <a:t>函数计算平均值</a:t>
                </a:r>
              </a:p>
              <a:p>
                <a:pPr lvl="1"/>
                <a:r>
                  <a:rPr lang="en-US" altLang="zh-CN" dirty="0"/>
                  <a:t>dev()</a:t>
                </a:r>
                <a:r>
                  <a:rPr lang="zh-CN" altLang="en-US" dirty="0"/>
                  <a:t>函数计算标准差</a:t>
                </a:r>
              </a:p>
              <a:p>
                <a:pPr lvl="1"/>
                <a:r>
                  <a:rPr lang="en-US" altLang="zh-CN" dirty="0"/>
                  <a:t>median()</a:t>
                </a:r>
                <a:r>
                  <a:rPr lang="zh-CN" altLang="en-US" dirty="0"/>
                  <a:t>函数计算中位数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69CEB7B-9716-4E70-9EC5-F01F820642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856134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C25A5-0503-40F7-816D-57502D4B1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示例：基本统计值计算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9CEB7B-9716-4E70-9EC5-F01F82064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以最简单的统计问题为例，求解一组不定长数据的基本统计值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596F961-6249-4E52-A53E-CC7B11956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51" y="1394801"/>
            <a:ext cx="4255022" cy="313466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1A366E5-BDD4-4652-89FE-105701BC5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2067" y="1394800"/>
            <a:ext cx="3475139" cy="3134669"/>
          </a:xfrm>
          <a:prstGeom prst="rect">
            <a:avLst/>
          </a:prstGeom>
        </p:spPr>
      </p:pic>
      <p:pic>
        <p:nvPicPr>
          <p:cNvPr id="5" name="图片 5">
            <a:extLst>
              <a:ext uri="{FF2B5EF4-FFF2-40B4-BE49-F238E27FC236}">
                <a16:creationId xmlns:a16="http://schemas.microsoft.com/office/drawing/2014/main" id="{D1A366E5-BDD4-4652-89FE-105701BC5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2067" y="1394800"/>
            <a:ext cx="3475139" cy="313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66180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C25A5-0503-40F7-816D-57502D4B1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9CEB7B-9716-4E70-9EC5-F01F82064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列表是一个动态长度的数据结构，可以根据需求增加或减少元素；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列表的一系列方法或操作符为计算提供了简单的元素运算手段；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列表提供了对每个元素的简单访问方式以及所有元素的遍历方式。</a:t>
            </a:r>
          </a:p>
        </p:txBody>
      </p:sp>
    </p:spTree>
    <p:extLst>
      <p:ext uri="{BB962C8B-B14F-4D97-AF65-F5344CB8AC3E}">
        <p14:creationId xmlns:p14="http://schemas.microsoft.com/office/powerpoint/2010/main" val="155137752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3779912" cy="5143500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95936" y="157881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方正兰亭细黑_GBK" pitchFamily="2" charset="-122"/>
                <a:ea typeface="方正兰亭细黑_GBK" pitchFamily="2" charset="-122"/>
              </a:rPr>
              <a:t>提纲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1041" y="2735706"/>
            <a:ext cx="269782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Python AI</a:t>
            </a:r>
          </a:p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组合数据类型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1239403" y="947342"/>
            <a:ext cx="1301106" cy="1301106"/>
            <a:chOff x="2262782" y="1446400"/>
            <a:chExt cx="1301106" cy="1301106"/>
          </a:xfrm>
        </p:grpSpPr>
        <p:sp>
          <p:nvSpPr>
            <p:cNvPr id="5" name="椭圆 4"/>
            <p:cNvSpPr/>
            <p:nvPr/>
          </p:nvSpPr>
          <p:spPr>
            <a:xfrm>
              <a:off x="2262782" y="1446400"/>
              <a:ext cx="1301106" cy="1301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KSO_Shape"/>
            <p:cNvSpPr>
              <a:spLocks/>
            </p:cNvSpPr>
            <p:nvPr/>
          </p:nvSpPr>
          <p:spPr bwMode="auto">
            <a:xfrm>
              <a:off x="2523120" y="1821416"/>
              <a:ext cx="836342" cy="574285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rgbClr val="1A3F6C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299933" y="1113158"/>
            <a:ext cx="4561796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b="1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组合数据类型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列表类型与操作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jieba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库的使用与词频统计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937514" y="1254510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3F6C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937514" y="2098208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3F6C"/>
              </a:solidFill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937514" y="1701594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3F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3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5" grpId="0"/>
      <p:bldP spid="24" grpId="0" animBg="1"/>
      <p:bldP spid="25" grpId="0" animBg="1"/>
      <p:bldP spid="3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C25A5-0503-40F7-816D-57502D4B1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Jieba</a:t>
            </a:r>
            <a:r>
              <a:rPr lang="zh-CN" altLang="en-US" dirty="0"/>
              <a:t>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9CEB7B-9716-4E70-9EC5-F01F82064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英文单词间有空格：</a:t>
            </a:r>
            <a:r>
              <a:rPr lang="en-US" altLang="zh-CN" dirty="0"/>
              <a:t>split()</a:t>
            </a:r>
            <a:r>
              <a:rPr lang="zh-CN" altLang="en-US" dirty="0"/>
              <a:t>分词</a:t>
            </a:r>
            <a:endParaRPr lang="en-US" altLang="zh-CN" dirty="0"/>
          </a:p>
          <a:p>
            <a:r>
              <a:rPr lang="en-US" altLang="zh-CN" dirty="0" err="1"/>
              <a:t>jieba</a:t>
            </a:r>
            <a:r>
              <a:rPr lang="zh-CN" altLang="en-US" dirty="0"/>
              <a:t>是</a:t>
            </a:r>
            <a:r>
              <a:rPr lang="en-US" altLang="zh-CN" dirty="0"/>
              <a:t>Python</a:t>
            </a:r>
            <a:r>
              <a:rPr lang="zh-CN" altLang="en-US" dirty="0"/>
              <a:t>中一个重要的第三方中文分词函数库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                        </a:t>
            </a:r>
            <a:r>
              <a:rPr lang="en-US" altLang="zh-CN" i="1" dirty="0"/>
              <a:t>import </a:t>
            </a:r>
            <a:r>
              <a:rPr lang="en-US" altLang="zh-CN" i="1" dirty="0" err="1"/>
              <a:t>jieba</a:t>
            </a:r>
            <a:endParaRPr lang="en-US" altLang="zh-CN" i="1" dirty="0"/>
          </a:p>
          <a:p>
            <a:r>
              <a:rPr lang="en-US" altLang="zh-CN" dirty="0" err="1"/>
              <a:t>jieba</a:t>
            </a:r>
            <a:r>
              <a:rPr lang="zh-CN" altLang="en-US" dirty="0"/>
              <a:t>库是第三方库，不是安装包自带，需要通过</a:t>
            </a:r>
            <a:r>
              <a:rPr lang="en-US" altLang="zh-CN" dirty="0"/>
              <a:t>pip</a:t>
            </a:r>
            <a:r>
              <a:rPr lang="zh-CN" altLang="en-US" dirty="0"/>
              <a:t>指令安装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    </a:t>
            </a:r>
            <a:r>
              <a:rPr lang="en-US" altLang="zh-CN" i="1" dirty="0"/>
              <a:t>pip install </a:t>
            </a:r>
            <a:r>
              <a:rPr lang="en-US" altLang="zh-CN" i="1" dirty="0" err="1"/>
              <a:t>jieba</a:t>
            </a:r>
            <a:r>
              <a:rPr lang="en-US" altLang="zh-CN" i="1" dirty="0"/>
              <a:t> # pip3 install </a:t>
            </a:r>
            <a:r>
              <a:rPr lang="en-US" altLang="zh-CN" i="1" dirty="0" err="1"/>
              <a:t>jieba</a:t>
            </a:r>
            <a:endParaRPr lang="en-US" altLang="zh-CN" i="1" dirty="0"/>
          </a:p>
          <a:p>
            <a:r>
              <a:rPr lang="zh-CN" altLang="en-US" dirty="0"/>
              <a:t>解析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C760B4E-776F-49F6-94BB-BB75D1DC2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293" y="2787650"/>
            <a:ext cx="6209414" cy="195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0669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C25A5-0503-40F7-816D-57502D4B1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Jieba</a:t>
            </a:r>
            <a:r>
              <a:rPr lang="zh-CN" altLang="en-US" dirty="0"/>
              <a:t>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9CEB7B-9716-4E70-9EC5-F01F82064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用法示例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F66A678-7445-4E90-BC5B-81C0B63DC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483" y="1251725"/>
            <a:ext cx="6259033" cy="345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82517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F21A3A-27F1-4324-A00A-5507251DD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函数对变量的作用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CBBD80-8840-44DA-B2A1-16461FCCD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/>
          <a:p>
            <a:r>
              <a:rPr lang="zh-CN" altLang="en-US" dirty="0"/>
              <a:t>如果希望让</a:t>
            </a:r>
            <a:r>
              <a:rPr lang="en-US" altLang="zh-CN" dirty="0" err="1"/>
              <a:t>func</a:t>
            </a:r>
            <a:r>
              <a:rPr lang="en-US" altLang="zh-CN" dirty="0"/>
              <a:t>()</a:t>
            </a:r>
            <a:r>
              <a:rPr lang="zh-CN" altLang="en-US" dirty="0"/>
              <a:t>函数将</a:t>
            </a:r>
            <a:r>
              <a:rPr lang="en-US" altLang="zh-CN" dirty="0"/>
              <a:t>n</a:t>
            </a:r>
            <a:r>
              <a:rPr lang="zh-CN" altLang="en-US" dirty="0"/>
              <a:t>当作全局变量，需要在变量</a:t>
            </a:r>
            <a:r>
              <a:rPr lang="en-US" altLang="zh-CN" dirty="0"/>
              <a:t>n</a:t>
            </a:r>
            <a:r>
              <a:rPr lang="zh-CN" altLang="en-US" dirty="0"/>
              <a:t>使用前显式声明该变量为全局变量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59748D2-6DD2-411A-A472-A56D6BCA4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654" y="2038031"/>
            <a:ext cx="5134692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83023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C25A5-0503-40F7-816D-57502D4B1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文本文件打开和读取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9CEB7B-9716-4E70-9EC5-F01F82064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文本文件打开、读取</a:t>
            </a:r>
            <a:endParaRPr lang="en-US" altLang="zh-CN" dirty="0"/>
          </a:p>
          <a:p>
            <a:r>
              <a:rPr lang="en-US" altLang="zh-CN" dirty="0"/>
              <a:t>open() </a:t>
            </a:r>
            <a:r>
              <a:rPr lang="zh-CN" altLang="en-US" dirty="0"/>
              <a:t>函数用于打开一个文件，创建一个 </a:t>
            </a:r>
            <a:r>
              <a:rPr lang="en-US" altLang="zh-CN" dirty="0"/>
              <a:t>file </a:t>
            </a:r>
            <a:r>
              <a:rPr lang="zh-CN" altLang="en-US" dirty="0"/>
              <a:t>对象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       </a:t>
            </a:r>
            <a:r>
              <a:rPr lang="en-US" altLang="zh-CN" i="1" dirty="0"/>
              <a:t>open(file, mode=‘r', buffering=-1, encoding=None, errors=None, newline=None, </a:t>
            </a:r>
            <a:r>
              <a:rPr lang="en-US" altLang="zh-CN" i="1" dirty="0" err="1"/>
              <a:t>closefd</a:t>
            </a:r>
            <a:r>
              <a:rPr lang="en-US" altLang="zh-CN" i="1" dirty="0"/>
              <a:t>=True)</a:t>
            </a:r>
          </a:p>
          <a:p>
            <a:r>
              <a:rPr lang="zh-CN" altLang="en-US" dirty="0"/>
              <a:t>常用参数：</a:t>
            </a:r>
            <a:endParaRPr lang="en-US" altLang="zh-CN" dirty="0"/>
          </a:p>
          <a:p>
            <a:pPr lvl="1"/>
            <a:r>
              <a:rPr lang="en-US" altLang="zh-CN" dirty="0"/>
              <a:t>file : </a:t>
            </a:r>
            <a:r>
              <a:rPr lang="zh-CN" altLang="en-US" dirty="0"/>
              <a:t>一个包含了你要访问的文件名称的字符串值；</a:t>
            </a:r>
            <a:endParaRPr lang="en-US" altLang="zh-CN" dirty="0"/>
          </a:p>
          <a:p>
            <a:pPr lvl="1"/>
            <a:r>
              <a:rPr lang="en-US" altLang="zh-CN" dirty="0"/>
              <a:t>mode : mode </a:t>
            </a:r>
            <a:r>
              <a:rPr lang="zh-CN" altLang="en-US" dirty="0"/>
              <a:t>决定了打开文件的模式：只读，写入，追加等</a:t>
            </a:r>
            <a:endParaRPr lang="en-US" altLang="zh-CN" dirty="0"/>
          </a:p>
          <a:p>
            <a:pPr lvl="1"/>
            <a:r>
              <a:rPr lang="en-US" altLang="zh-CN" dirty="0"/>
              <a:t>Encoding</a:t>
            </a:r>
            <a:r>
              <a:rPr lang="zh-CN" altLang="en-US" dirty="0"/>
              <a:t>：表示的是返回的数据采用何种编码，一般采用</a:t>
            </a:r>
            <a:r>
              <a:rPr lang="en-US" altLang="zh-CN" dirty="0"/>
              <a:t>utf8</a:t>
            </a:r>
            <a:r>
              <a:rPr lang="zh-CN" altLang="en-US" dirty="0"/>
              <a:t>或者</a:t>
            </a:r>
            <a:r>
              <a:rPr lang="en-US" altLang="zh-CN" dirty="0" err="1"/>
              <a:t>gbk</a:t>
            </a:r>
            <a:endParaRPr lang="en-US" altLang="zh-CN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2000" dirty="0"/>
              <a:t>Read() </a:t>
            </a:r>
            <a:r>
              <a:rPr lang="zh-CN" altLang="en-US" sz="2000" dirty="0"/>
              <a:t>函数用于读取文件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16771908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C25A5-0503-40F7-816D-57502D4B1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词频统计：列表方法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9CEB7B-9716-4E70-9EC5-F01F82064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仅使用列表进行词频统计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30EDAFF-8234-4B03-A4AE-CB7D8EE12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318615"/>
            <a:ext cx="8229601" cy="330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6014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C25A5-0503-40F7-816D-57502D4B1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词频统计：列表方法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9CEB7B-9716-4E70-9EC5-F01F82064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仅使用列表进行词频统计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631B25F-FD1D-447D-86B8-011E56CA5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0423"/>
            <a:ext cx="9144000" cy="283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33615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C25A5-0503-40F7-816D-57502D4B1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词频统计</a:t>
            </a:r>
            <a:r>
              <a:rPr lang="en-US" altLang="zh-CN" dirty="0"/>
              <a:t>-</a:t>
            </a:r>
            <a:r>
              <a:rPr lang="zh-CN" altLang="en-US" dirty="0"/>
              <a:t>词典方法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9CEB7B-9716-4E70-9EC5-F01F82064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词典方法词频统计：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A2D100C-E407-4B6C-859E-A5736995D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918" y="1237068"/>
            <a:ext cx="7038164" cy="351908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0C1C440-1B70-4502-88D4-B406FEC59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394" y="1736984"/>
            <a:ext cx="1965602" cy="301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50513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6364D41-A50D-49AE-B0E7-1C9E44CC72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谢谢！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0503FFC9-2DF3-4892-84DB-A2609D4193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77580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F21A3A-27F1-4324-A00A-5507251DD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函数对变量的作用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CBBD80-8840-44DA-B2A1-16461FCCD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/>
          <a:p>
            <a:r>
              <a:rPr lang="zh-CN" altLang="en-US" dirty="0"/>
              <a:t>如果全局变量的类型为组合数据类型，比如列表类型：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全局列表变量在函数调用后发生变化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E0F10DE-2801-4665-8C9F-BE5B9A4E7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021" y="1547669"/>
            <a:ext cx="6677957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7655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F21A3A-27F1-4324-A00A-5507251DD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函数对变量的作用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CBBD80-8840-44DA-B2A1-16461FCCD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/>
          <a:p>
            <a:r>
              <a:rPr lang="zh-CN" altLang="en-US" dirty="0"/>
              <a:t>如果</a:t>
            </a:r>
            <a:r>
              <a:rPr lang="en-US" altLang="zh-CN" dirty="0" err="1"/>
              <a:t>func</a:t>
            </a:r>
            <a:r>
              <a:rPr lang="en-US" altLang="zh-CN" dirty="0"/>
              <a:t>()</a:t>
            </a:r>
            <a:r>
              <a:rPr lang="zh-CN" altLang="en-US" dirty="0"/>
              <a:t>函数内部存在一个真实创建过且名称为</a:t>
            </a:r>
            <a:r>
              <a:rPr lang="en-US" altLang="zh-CN" dirty="0"/>
              <a:t>ls</a:t>
            </a:r>
            <a:r>
              <a:rPr lang="zh-CN" altLang="en-US" dirty="0"/>
              <a:t>的列表，则</a:t>
            </a:r>
            <a:r>
              <a:rPr lang="en-US" altLang="zh-CN" dirty="0" err="1"/>
              <a:t>func</a:t>
            </a:r>
            <a:r>
              <a:rPr lang="en-US" altLang="zh-CN" dirty="0"/>
              <a:t>()</a:t>
            </a:r>
            <a:r>
              <a:rPr lang="zh-CN" altLang="en-US" dirty="0"/>
              <a:t>将操作该列表而不会修改全局变量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83C9A92-FB62-44DB-82DC-BD0AF6176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311" y="1813687"/>
            <a:ext cx="6649378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50048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F21A3A-27F1-4324-A00A-5507251DD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函数对变量的作用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CBBD80-8840-44DA-B2A1-16461FCCD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r>
              <a:rPr lang="zh-CN" altLang="en-US" dirty="0"/>
              <a:t>简单数据类型变量无论是否与全局变量重名，仅在函数内部创建和使用，函数退出后变量被释放（函数不改变全局变量值）</a:t>
            </a:r>
            <a:endParaRPr lang="en-US" altLang="zh-CN" dirty="0"/>
          </a:p>
          <a:p>
            <a:r>
              <a:rPr lang="zh-CN" altLang="en-US" dirty="0"/>
              <a:t>简单数据类型变量在用</a:t>
            </a:r>
            <a:r>
              <a:rPr lang="en-US" altLang="zh-CN" dirty="0"/>
              <a:t>global</a:t>
            </a:r>
            <a:r>
              <a:rPr lang="zh-CN" altLang="en-US" dirty="0"/>
              <a:t>保留字声明后，作为全局变量（函数可改变全局变量值）</a:t>
            </a:r>
          </a:p>
          <a:p>
            <a:r>
              <a:rPr lang="zh-CN" altLang="en-US" dirty="0"/>
              <a:t>对于组合数据类型的全局变量，如果在函数内部没有被真实创建的同名变量，则函数内部可直接使用并修改全局变量的值（函数可改变全局变量值）</a:t>
            </a:r>
          </a:p>
          <a:p>
            <a:r>
              <a:rPr lang="zh-CN" altLang="en-US" dirty="0"/>
              <a:t>如果函数内部真实创建了组合数据类型变量，无论是否有同名全局变量，函数仅对局部变量进行操作（函数不改变全局变量值）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Multiply 3">
            <a:extLst>
              <a:ext uri="{FF2B5EF4-FFF2-40B4-BE49-F238E27FC236}">
                <a16:creationId xmlns:a16="http://schemas.microsoft.com/office/drawing/2014/main" id="{EC91AD54-5D4B-8449-A8AD-914BFEB96F5E}"/>
              </a:ext>
            </a:extLst>
          </p:cNvPr>
          <p:cNvSpPr/>
          <p:nvPr/>
        </p:nvSpPr>
        <p:spPr>
          <a:xfrm>
            <a:off x="1463040" y="387349"/>
            <a:ext cx="6334298" cy="463353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648387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23D09-5A5A-924A-B24E-BD6ADC684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函数对变量的作用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21FE0-433C-FB4D-A334-C81F4B6CE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2043501"/>
          </a:xfrm>
        </p:spPr>
        <p:txBody>
          <a:bodyPr>
            <a:normAutofit fontScale="92500" lnSpcReduction="10000"/>
          </a:bodyPr>
          <a:lstStyle/>
          <a:p>
            <a:r>
              <a:rPr lang="en-CN" sz="1600" dirty="0"/>
              <a:t>Python解释器是如何在函数内找到变量对应的值的</a:t>
            </a:r>
            <a:r>
              <a:rPr lang="zh-CN" altLang="en-US" sz="1600" dirty="0"/>
              <a:t>？</a:t>
            </a:r>
            <a:endParaRPr lang="en-US" altLang="zh-CN" sz="1600" dirty="0"/>
          </a:p>
          <a:p>
            <a:pPr lvl="1"/>
            <a:r>
              <a:rPr lang="zh-CN" altLang="en-US" sz="1400" dirty="0"/>
              <a:t>首先在局部变量中查找</a:t>
            </a:r>
            <a:endParaRPr lang="en-US" altLang="zh-CN" sz="1400" dirty="0"/>
          </a:p>
          <a:p>
            <a:pPr lvl="1"/>
            <a:r>
              <a:rPr lang="zh-CN" altLang="en-US" sz="1400" dirty="0"/>
              <a:t>若找不到，则到上一级代码块中查找</a:t>
            </a:r>
            <a:endParaRPr lang="en-US" altLang="zh-CN" sz="1400" dirty="0"/>
          </a:p>
          <a:p>
            <a:pPr lvl="2"/>
            <a:r>
              <a:rPr lang="zh-CN" altLang="en-US" sz="1200" dirty="0"/>
              <a:t>最后会找到在没有缩进的代码块中定义的全局变量</a:t>
            </a:r>
            <a:endParaRPr lang="en-US" altLang="zh-CN" sz="1200" dirty="0"/>
          </a:p>
          <a:p>
            <a:pPr lvl="1"/>
            <a:r>
              <a:rPr lang="zh-CN" altLang="en-US" sz="1400" dirty="0"/>
              <a:t>若在函数内对变量进行赋值操作，则默认该变量是一个局部变量</a:t>
            </a:r>
            <a:endParaRPr lang="en-US" altLang="zh-CN" sz="1400" dirty="0"/>
          </a:p>
          <a:p>
            <a:pPr lvl="1"/>
            <a:r>
              <a:rPr lang="zh-CN" altLang="en-US" sz="1400" dirty="0"/>
              <a:t>使用</a:t>
            </a:r>
            <a:r>
              <a:rPr lang="en-US" altLang="zh-CN" sz="1400" dirty="0"/>
              <a:t>global</a:t>
            </a:r>
            <a:r>
              <a:rPr lang="zh-CN" altLang="en-US" sz="1400" dirty="0"/>
              <a:t>语句，可以改变赋值操作的默认行为，不生成局部变量</a:t>
            </a:r>
            <a:endParaRPr lang="en-US" altLang="zh-CN" sz="1400" dirty="0"/>
          </a:p>
          <a:p>
            <a:pPr lvl="2"/>
            <a:r>
              <a:rPr lang="zh-CN" altLang="en-US" sz="1200" dirty="0"/>
              <a:t>这样在函数内部就可以通过赋值语句更改全局变量的值了</a:t>
            </a:r>
            <a:endParaRPr lang="en-US" altLang="zh-CN" sz="1200" dirty="0"/>
          </a:p>
          <a:p>
            <a:pPr lvl="1"/>
            <a:r>
              <a:rPr lang="zh-CN" altLang="en-US" sz="1400" dirty="0"/>
              <a:t>产生新问题：一个变量可以既是全局变量又是局部变量？</a:t>
            </a:r>
            <a:endParaRPr lang="en-US" altLang="zh-CN" sz="1400" dirty="0"/>
          </a:p>
          <a:p>
            <a:pPr lvl="2"/>
            <a:r>
              <a:rPr lang="en-US" altLang="zh-CN" sz="1200" dirty="0"/>
              <a:t>Python</a:t>
            </a:r>
            <a:r>
              <a:rPr lang="zh-CN" altLang="en-US" sz="1200" dirty="0"/>
              <a:t>禁止了这种行为，抛出</a:t>
            </a:r>
            <a:r>
              <a:rPr lang="en-US" altLang="zh-CN" sz="1200" dirty="0" err="1"/>
              <a:t>UnboundLocalError</a:t>
            </a:r>
            <a:r>
              <a:rPr lang="zh-CN" altLang="en-US" sz="1200" dirty="0"/>
              <a:t>异常</a:t>
            </a:r>
            <a:endParaRPr lang="en-CN" altLang="zh-CN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D2302B-126D-304B-BB08-83832ADFE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701" y="2862651"/>
            <a:ext cx="3863689" cy="22226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F0B0A3-F509-0D4F-A946-4451DF93E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798" y="3114225"/>
            <a:ext cx="4117802" cy="127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83074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E2070DF8-CD24-4235-89A9-3CF6809B5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15" y="438844"/>
            <a:ext cx="3907107" cy="129962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815" y="1823990"/>
            <a:ext cx="3907107" cy="1281099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815" y="3269937"/>
            <a:ext cx="3878860" cy="1478277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8048" y="1195424"/>
            <a:ext cx="3976490" cy="274364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5252321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11111111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  <p:tag name="PROBLEMHASREMARK" val="True"/>
  <p:tag name="PROBLEMREMARK" val="2703763826271496729576234682033435790799558162689208984375&#10;&#10;&#10;1071436857174091573442776768950405011865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  <p:tag name="PROBLEMHASREMARK" val="True"/>
  <p:tag name="PROBLEMREMARK" val="列表的元素也可以是列表，但只占一个元素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  <p:tag name="PROBLEMHASREMARK" val="True"/>
  <p:tag name="PROBLEMREMARK" val="引用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heme/theme1.xml><?xml version="1.0" encoding="utf-8"?>
<a:theme xmlns:a="http://schemas.openxmlformats.org/drawingml/2006/main" name="清风素材 https://12sc.taobao.com/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14538</TotalTime>
  <Words>2189</Words>
  <Application>Microsoft Office PowerPoint</Application>
  <PresentationFormat>全屏显示(16:9)</PresentationFormat>
  <Paragraphs>220</Paragraphs>
  <Slides>44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4" baseType="lpstr">
      <vt:lpstr>Microsoft Yahei</vt:lpstr>
      <vt:lpstr>方正超粗黑简体</vt:lpstr>
      <vt:lpstr>方正兰亭细黑_GBK</vt:lpstr>
      <vt:lpstr>宋体</vt:lpstr>
      <vt:lpstr>微软雅黑</vt:lpstr>
      <vt:lpstr>Arial</vt:lpstr>
      <vt:lpstr>Calibri</vt:lpstr>
      <vt:lpstr>Cambria Math</vt:lpstr>
      <vt:lpstr>Wingdings</vt:lpstr>
      <vt:lpstr>清风素材 https://12sc.taobao.com/</vt:lpstr>
      <vt:lpstr>PowerPoint 演示文稿</vt:lpstr>
      <vt:lpstr>函数对变量的作用</vt:lpstr>
      <vt:lpstr>函数对变量的作用</vt:lpstr>
      <vt:lpstr>函数对变量的作用</vt:lpstr>
      <vt:lpstr>函数对变量的作用</vt:lpstr>
      <vt:lpstr>函数对变量的作用</vt:lpstr>
      <vt:lpstr>函数对变量的作用</vt:lpstr>
      <vt:lpstr>函数对变量的作用</vt:lpstr>
      <vt:lpstr>PowerPoint 演示文稿</vt:lpstr>
      <vt:lpstr>上次课回顾：函数与代码复用</vt:lpstr>
      <vt:lpstr>PowerPoint 演示文稿</vt:lpstr>
      <vt:lpstr>组合数据类型概述</vt:lpstr>
      <vt:lpstr>组合数据类型概述</vt:lpstr>
      <vt:lpstr>序列类型</vt:lpstr>
      <vt:lpstr>序列类型</vt:lpstr>
      <vt:lpstr>序列类型</vt:lpstr>
      <vt:lpstr>元组</vt:lpstr>
      <vt:lpstr>集合类型</vt:lpstr>
      <vt:lpstr>集合类型</vt:lpstr>
      <vt:lpstr>集合类型</vt:lpstr>
      <vt:lpstr>集合类型</vt:lpstr>
      <vt:lpstr>集合类型</vt:lpstr>
      <vt:lpstr>集合类型</vt:lpstr>
      <vt:lpstr>映射类型</vt:lpstr>
      <vt:lpstr>PowerPoint 演示文稿</vt:lpstr>
      <vt:lpstr>列表类型</vt:lpstr>
      <vt:lpstr>列表类型</vt:lpstr>
      <vt:lpstr>列表类型</vt:lpstr>
      <vt:lpstr>列表类型</vt:lpstr>
      <vt:lpstr>列表类型</vt:lpstr>
      <vt:lpstr>列表类型</vt:lpstr>
      <vt:lpstr>PowerPoint 演示文稿</vt:lpstr>
      <vt:lpstr>PowerPoint 演示文稿</vt:lpstr>
      <vt:lpstr>示例：基本统计值计算</vt:lpstr>
      <vt:lpstr>示例：基本统计值计算</vt:lpstr>
      <vt:lpstr>列表类型</vt:lpstr>
      <vt:lpstr>PowerPoint 演示文稿</vt:lpstr>
      <vt:lpstr>Jieba库</vt:lpstr>
      <vt:lpstr>Jieba库</vt:lpstr>
      <vt:lpstr>文本文件打开和读取</vt:lpstr>
      <vt:lpstr>词频统计：列表方法</vt:lpstr>
      <vt:lpstr>词频统计：列表方法</vt:lpstr>
      <vt:lpstr>词频统计-词典方法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Administrator</dc:creator>
  <cp:keywords/>
  <dc:description/>
  <cp:lastModifiedBy>Batman</cp:lastModifiedBy>
  <cp:revision>402</cp:revision>
  <dcterms:created xsi:type="dcterms:W3CDTF">2015-01-23T04:02:45Z</dcterms:created>
  <dcterms:modified xsi:type="dcterms:W3CDTF">2021-03-18T07:03:00Z</dcterms:modified>
  <cp:category/>
  <cp:contentStatus>12sc.taobao.com</cp:contentStatus>
</cp:coreProperties>
</file>