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1" r:id="rId2"/>
    <p:sldId id="1201" r:id="rId3"/>
    <p:sldId id="1311" r:id="rId4"/>
    <p:sldId id="1349" r:id="rId5"/>
    <p:sldId id="1350" r:id="rId6"/>
    <p:sldId id="1351" r:id="rId7"/>
    <p:sldId id="295" r:id="rId8"/>
    <p:sldId id="1274" r:id="rId9"/>
    <p:sldId id="1347" r:id="rId10"/>
    <p:sldId id="1348" r:id="rId11"/>
    <p:sldId id="1312" r:id="rId12"/>
    <p:sldId id="1313" r:id="rId13"/>
    <p:sldId id="1314" r:id="rId14"/>
    <p:sldId id="1315" r:id="rId15"/>
    <p:sldId id="1316" r:id="rId16"/>
    <p:sldId id="1318" r:id="rId17"/>
    <p:sldId id="1317" r:id="rId18"/>
    <p:sldId id="1320" r:id="rId19"/>
    <p:sldId id="1321" r:id="rId20"/>
    <p:sldId id="1322" r:id="rId21"/>
    <p:sldId id="1323" r:id="rId22"/>
    <p:sldId id="1324" r:id="rId23"/>
    <p:sldId id="1292" r:id="rId24"/>
    <p:sldId id="1325" r:id="rId25"/>
    <p:sldId id="1326" r:id="rId26"/>
    <p:sldId id="1327" r:id="rId27"/>
    <p:sldId id="1328" r:id="rId28"/>
    <p:sldId id="1329" r:id="rId29"/>
    <p:sldId id="1331" r:id="rId30"/>
    <p:sldId id="1330" r:id="rId31"/>
    <p:sldId id="1332" r:id="rId32"/>
    <p:sldId id="1334" r:id="rId33"/>
    <p:sldId id="1335" r:id="rId34"/>
    <p:sldId id="1336" r:id="rId35"/>
    <p:sldId id="1337" r:id="rId36"/>
    <p:sldId id="1338" r:id="rId37"/>
    <p:sldId id="1339" r:id="rId38"/>
    <p:sldId id="1340" r:id="rId39"/>
    <p:sldId id="1341" r:id="rId40"/>
    <p:sldId id="1342" r:id="rId41"/>
    <p:sldId id="1343" r:id="rId42"/>
    <p:sldId id="1344" r:id="rId43"/>
    <p:sldId id="1352" r:id="rId44"/>
    <p:sldId id="1345" r:id="rId45"/>
    <p:sldId id="1346" r:id="rId46"/>
    <p:sldId id="1353" r:id="rId47"/>
    <p:sldId id="1354" r:id="rId48"/>
    <p:sldId id="1357" r:id="rId49"/>
    <p:sldId id="1359" r:id="rId50"/>
    <p:sldId id="1358" r:id="rId51"/>
    <p:sldId id="1360" r:id="rId52"/>
    <p:sldId id="1199" r:id="rId53"/>
  </p:sldIdLst>
  <p:sldSz cx="9144000" cy="5143500" type="screen16x9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 autoAdjust="0"/>
    <p:restoredTop sz="94734" autoAdjust="0"/>
  </p:normalViewPr>
  <p:slideViewPr>
    <p:cSldViewPr snapToGrid="0">
      <p:cViewPr varScale="1">
        <p:scale>
          <a:sx n="116" d="100"/>
          <a:sy n="116" d="100"/>
        </p:scale>
        <p:origin x="72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xin Mao" userId="acd94b804b1d38e8" providerId="LiveId" clId="{4E64D353-BC56-4395-A744-51AB743227C1}"/>
    <pc:docChg chg="modSld">
      <pc:chgData name="Jiaxin Mao" userId="acd94b804b1d38e8" providerId="LiveId" clId="{4E64D353-BC56-4395-A744-51AB743227C1}" dt="2021-03-22T15:30:46.361" v="3" actId="20577"/>
      <pc:docMkLst>
        <pc:docMk/>
      </pc:docMkLst>
      <pc:sldChg chg="modSp">
        <pc:chgData name="Jiaxin Mao" userId="acd94b804b1d38e8" providerId="LiveId" clId="{4E64D353-BC56-4395-A744-51AB743227C1}" dt="2021-03-22T14:17:43.655" v="2"/>
        <pc:sldMkLst>
          <pc:docMk/>
          <pc:sldMk cId="1500932452" sldId="1324"/>
        </pc:sldMkLst>
        <pc:spChg chg="mod">
          <ac:chgData name="Jiaxin Mao" userId="acd94b804b1d38e8" providerId="LiveId" clId="{4E64D353-BC56-4395-A744-51AB743227C1}" dt="2021-03-22T14:17:43.655" v="2"/>
          <ac:spMkLst>
            <pc:docMk/>
            <pc:sldMk cId="1500932452" sldId="1324"/>
            <ac:spMk id="3" creationId="{88BC0A53-62B3-AE40-9949-79415ABDD1AE}"/>
          </ac:spMkLst>
        </pc:spChg>
      </pc:sldChg>
      <pc:sldChg chg="modSp">
        <pc:chgData name="Jiaxin Mao" userId="acd94b804b1d38e8" providerId="LiveId" clId="{4E64D353-BC56-4395-A744-51AB743227C1}" dt="2021-03-22T15:30:46.361" v="3" actId="20577"/>
        <pc:sldMkLst>
          <pc:docMk/>
          <pc:sldMk cId="426044938" sldId="1338"/>
        </pc:sldMkLst>
        <pc:spChg chg="mod">
          <ac:chgData name="Jiaxin Mao" userId="acd94b804b1d38e8" providerId="LiveId" clId="{4E64D353-BC56-4395-A744-51AB743227C1}" dt="2021-03-22T15:30:46.361" v="3" actId="20577"/>
          <ac:spMkLst>
            <pc:docMk/>
            <pc:sldMk cId="426044938" sldId="1338"/>
            <ac:spMk id="3" creationId="{F416009B-C388-F24E-9CFD-1476354C69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2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91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4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52319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组合数据类型（二）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3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3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33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733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字典类型的概念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但很多时候我们需要更加灵活的信息查找方式</a:t>
            </a:r>
            <a:endParaRPr lang="en-US" altLang="zh-CN" dirty="0"/>
          </a:p>
          <a:p>
            <a:pPr lvl="1"/>
            <a:r>
              <a:rPr lang="zh-CN" altLang="en-US" dirty="0"/>
              <a:t>例如，我们想通过学校的简称找到学校的全称</a:t>
            </a:r>
            <a:endParaRPr lang="en-US" altLang="zh-CN" dirty="0"/>
          </a:p>
          <a:p>
            <a:pPr lvl="2"/>
            <a:r>
              <a:rPr lang="en-US" altLang="zh-CN" dirty="0">
                <a:latin typeface="Courier" pitchFamily="2" charset="0"/>
              </a:rPr>
              <a:t>"RUC"=&gt;"</a:t>
            </a:r>
            <a:r>
              <a:rPr lang="zh-CN" altLang="en-US" dirty="0">
                <a:latin typeface="Courier" pitchFamily="2" charset="0"/>
              </a:rPr>
              <a:t>中国人民大学</a:t>
            </a:r>
            <a:r>
              <a:rPr lang="en-US" altLang="zh-CN" dirty="0">
                <a:latin typeface="Courier" pitchFamily="2" charset="0"/>
              </a:rPr>
              <a:t>"</a:t>
            </a:r>
          </a:p>
          <a:p>
            <a:pPr lvl="2"/>
            <a:r>
              <a:rPr lang="en-US" altLang="zh-CN" dirty="0">
                <a:latin typeface="Courier" pitchFamily="2" charset="0"/>
              </a:rPr>
              <a:t>"THU"=&gt;"</a:t>
            </a:r>
            <a:r>
              <a:rPr lang="zh-CN" altLang="en-US" dirty="0">
                <a:latin typeface="Courier" pitchFamily="2" charset="0"/>
              </a:rPr>
              <a:t>清华大学</a:t>
            </a:r>
            <a:r>
              <a:rPr lang="en-US" altLang="zh-CN" dirty="0">
                <a:latin typeface="Courier" pitchFamily="2" charset="0"/>
              </a:rPr>
              <a:t>"</a:t>
            </a:r>
          </a:p>
          <a:p>
            <a:pPr lvl="2"/>
            <a:r>
              <a:rPr lang="zh-CN" altLang="en-US" dirty="0"/>
              <a:t>需要利用一个字符串，查找另一个字符串</a:t>
            </a:r>
            <a:endParaRPr lang="en-US" altLang="zh-CN" dirty="0"/>
          </a:p>
          <a:p>
            <a:r>
              <a:rPr lang="zh-CN" altLang="en-US" dirty="0"/>
              <a:t>上述信息查找，可以看做是一个映射：</a:t>
            </a:r>
            <a:r>
              <a:rPr lang="en-US" altLang="zh-CN" dirty="0"/>
              <a:t>&lt;key&gt;=&gt;&lt;value&gt;</a:t>
            </a:r>
          </a:p>
          <a:p>
            <a:pPr lvl="1"/>
            <a:r>
              <a:rPr lang="en-US" altLang="zh-CN" dirty="0"/>
              <a:t>&lt;key&gt;</a:t>
            </a:r>
            <a:r>
              <a:rPr lang="zh-CN" altLang="en-US" dirty="0"/>
              <a:t>：键，用来查找的信息</a:t>
            </a:r>
            <a:endParaRPr lang="en-US" altLang="zh-CN" dirty="0"/>
          </a:p>
          <a:p>
            <a:pPr lvl="1"/>
            <a:r>
              <a:rPr lang="en-US" altLang="zh-CN" dirty="0"/>
              <a:t>&lt;value&gt;</a:t>
            </a:r>
            <a:r>
              <a:rPr lang="zh-CN" altLang="en-US" dirty="0"/>
              <a:t>：值，查找到的信息</a:t>
            </a:r>
            <a:endParaRPr lang="en-US" altLang="zh-CN" dirty="0"/>
          </a:p>
          <a:p>
            <a:pPr lvl="1"/>
            <a:r>
              <a:rPr lang="zh-CN" altLang="en-US" dirty="0"/>
              <a:t>键</a:t>
            </a:r>
            <a:r>
              <a:rPr lang="en-US" altLang="zh-CN" dirty="0"/>
              <a:t>-</a:t>
            </a:r>
            <a:r>
              <a:rPr lang="zh-CN" altLang="en-US" dirty="0"/>
              <a:t>值构成了一个“键值对”</a:t>
            </a:r>
            <a:r>
              <a:rPr lang="en-US" altLang="zh-CN" dirty="0"/>
              <a:t>(key-value</a:t>
            </a:r>
            <a:r>
              <a:rPr lang="zh-CN" altLang="en-US" dirty="0"/>
              <a:t> </a:t>
            </a:r>
            <a:r>
              <a:rPr lang="en-US" altLang="zh-CN" dirty="0"/>
              <a:t>pair)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语言中我们可以使用字典（</a:t>
            </a:r>
            <a:r>
              <a:rPr lang="en-US" altLang="zh-CN" dirty="0" err="1"/>
              <a:t>dict</a:t>
            </a:r>
            <a:r>
              <a:rPr lang="zh-CN" altLang="en-US" dirty="0"/>
              <a:t>）实现映射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321496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字典类型的概念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语言中我们可以使用字典（</a:t>
            </a:r>
            <a:r>
              <a:rPr lang="en-US" altLang="zh-CN" dirty="0" err="1"/>
              <a:t>dict</a:t>
            </a:r>
            <a:r>
              <a:rPr lang="zh-CN" altLang="en-US" dirty="0"/>
              <a:t>）实现映射</a:t>
            </a:r>
            <a:endParaRPr lang="en-US" altLang="zh-CN" dirty="0"/>
          </a:p>
          <a:p>
            <a:pPr lvl="1"/>
            <a:r>
              <a:rPr lang="zh-CN" altLang="en-US" dirty="0"/>
              <a:t>字典是包含</a:t>
            </a:r>
            <a:r>
              <a:rPr lang="en-US" altLang="zh-CN" dirty="0"/>
              <a:t>0</a:t>
            </a:r>
            <a:r>
              <a:rPr lang="zh-CN" altLang="en-US" dirty="0"/>
              <a:t>个或者多个键值对信息的关联数组</a:t>
            </a:r>
            <a:endParaRPr lang="en-US" altLang="zh-CN" dirty="0"/>
          </a:p>
          <a:p>
            <a:pPr lvl="1"/>
            <a:r>
              <a:rPr lang="zh-CN" altLang="en-US" dirty="0"/>
              <a:t>关联数组是支持以下操作的抽象数据类型：</a:t>
            </a:r>
            <a:endParaRPr lang="en-US" altLang="zh-CN" dirty="0"/>
          </a:p>
          <a:p>
            <a:pPr lvl="2"/>
            <a:r>
              <a:rPr lang="ja-JP" altLang="en-US"/>
              <a:t>向关联数组添加</a:t>
            </a:r>
            <a:r>
              <a:rPr lang="zh-CN" altLang="en-US" dirty="0"/>
              <a:t>键值对</a:t>
            </a:r>
            <a:endParaRPr lang="ja-JP" altLang="en-US"/>
          </a:p>
          <a:p>
            <a:pPr lvl="2"/>
            <a:r>
              <a:rPr lang="ja-JP" altLang="en-US"/>
              <a:t>从关联数组内删除</a:t>
            </a:r>
            <a:r>
              <a:rPr lang="zh-CN" altLang="en-US" dirty="0"/>
              <a:t>键值对</a:t>
            </a:r>
            <a:endParaRPr lang="ja-JP" altLang="en-US"/>
          </a:p>
          <a:p>
            <a:pPr lvl="2"/>
            <a:r>
              <a:rPr lang="ja-JP" altLang="en-US"/>
              <a:t>修改关联数组内的</a:t>
            </a:r>
            <a:r>
              <a:rPr lang="zh-CN" altLang="en-US" dirty="0"/>
              <a:t>键值对</a:t>
            </a:r>
            <a:endParaRPr lang="ja-JP" altLang="en-US"/>
          </a:p>
          <a:p>
            <a:pPr lvl="2"/>
            <a:r>
              <a:rPr lang="ja-JP" altLang="en-US"/>
              <a:t>根据已知的键寻找</a:t>
            </a:r>
            <a:r>
              <a:rPr lang="zh-CN" altLang="en-US" dirty="0"/>
              <a:t>键值对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注意：字典中的键是唯一的，无法保存一对多的映射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RUC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=&gt;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zh-CN" altLang="en-US" dirty="0">
                <a:sym typeface="Wingdings" pitchFamily="2" charset="2"/>
              </a:rPr>
              <a:t>人民大学</a:t>
            </a:r>
            <a:r>
              <a:rPr lang="en-US" altLang="zh-CN" dirty="0">
                <a:latin typeface="Courier" pitchFamily="2" charset="0"/>
              </a:rPr>
              <a:t>"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RUC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=&gt;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zh-CN" altLang="en-US" dirty="0">
                <a:sym typeface="Wingdings" pitchFamily="2" charset="2"/>
              </a:rPr>
              <a:t>中国人民大学</a:t>
            </a:r>
            <a:r>
              <a:rPr lang="en-US" altLang="zh-CN" dirty="0">
                <a:latin typeface="Courier" pitchFamily="2" charset="0"/>
              </a:rPr>
              <a:t>"</a:t>
            </a:r>
            <a:endParaRPr lang="en-US" altLang="zh-CN" dirty="0">
              <a:sym typeface="Wingdings" pitchFamily="2" charset="2"/>
            </a:endParaRPr>
          </a:p>
          <a:p>
            <a:pPr lvl="2"/>
            <a:r>
              <a:rPr lang="zh-CN" altLang="en-US" dirty="0"/>
              <a:t>解决方法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RUC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=&gt;[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zh-CN" altLang="en-US" dirty="0">
                <a:sym typeface="Wingdings" pitchFamily="2" charset="2"/>
              </a:rPr>
              <a:t>人民大学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latin typeface="Courier" pitchFamily="2" charset="0"/>
                <a:sym typeface="Wingdings" pitchFamily="2" charset="2"/>
              </a:rPr>
              <a:t>, 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zh-CN" altLang="en-US" dirty="0">
                <a:sym typeface="Wingdings" pitchFamily="2" charset="2"/>
              </a:rPr>
              <a:t>中国人民大学</a:t>
            </a:r>
            <a:r>
              <a:rPr lang="en-US" altLang="zh-CN" dirty="0">
                <a:latin typeface="Courier" pitchFamily="2" charset="0"/>
              </a:rPr>
              <a:t>"</a:t>
            </a:r>
            <a:r>
              <a:rPr lang="en-US" altLang="zh-CN" dirty="0">
                <a:sym typeface="Wingdings" pitchFamily="2" charset="2"/>
              </a:rPr>
              <a:t>]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86615-71D1-7D4E-9806-0A14F7DF1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35021"/>
              </p:ext>
            </p:extLst>
          </p:nvPr>
        </p:nvGraphicFramePr>
        <p:xfrm>
          <a:off x="6710901" y="1048634"/>
          <a:ext cx="20858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46">
                  <a:extLst>
                    <a:ext uri="{9D8B030D-6E8A-4147-A177-3AD203B41FA5}">
                      <a16:colId xmlns:a16="http://schemas.microsoft.com/office/drawing/2014/main" val="4087737593"/>
                    </a:ext>
                  </a:extLst>
                </a:gridCol>
                <a:gridCol w="1042946">
                  <a:extLst>
                    <a:ext uri="{9D8B030D-6E8A-4147-A177-3AD203B41FA5}">
                      <a16:colId xmlns:a16="http://schemas.microsoft.com/office/drawing/2014/main" val="47235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100" dirty="0">
                          <a:latin typeface="Microsoft YaHei UI" panose="020B0400000000000000" pitchFamily="34" charset="-122"/>
                          <a:ea typeface="Microsoft YaHei UI" panose="020B0400000000000000" pitchFamily="34" charset="-122"/>
                        </a:rPr>
                        <a:t>简称</a:t>
                      </a:r>
                      <a:r>
                        <a:rPr lang="zh-CN" altLang="en-US" sz="1100" dirty="0">
                          <a:latin typeface="Microsoft YaHei UI" panose="020B0400000000000000" pitchFamily="34" charset="-122"/>
                          <a:ea typeface="Microsoft YaHei UI" panose="020B0400000000000000" pitchFamily="34" charset="-122"/>
                        </a:rPr>
                        <a:t>（键）</a:t>
                      </a:r>
                      <a:endParaRPr lang="en-CN" sz="1100" dirty="0">
                        <a:latin typeface="Microsoft YaHei UI" panose="020B0400000000000000" pitchFamily="34" charset="-122"/>
                        <a:ea typeface="Microsoft YaHei UI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100" dirty="0">
                          <a:latin typeface="Microsoft YaHei UI" panose="020B0400000000000000" pitchFamily="34" charset="-122"/>
                          <a:ea typeface="Microsoft YaHei UI" panose="020B0400000000000000" pitchFamily="34" charset="-122"/>
                        </a:rPr>
                        <a:t>全称</a:t>
                      </a:r>
                      <a:r>
                        <a:rPr lang="zh-CN" altLang="en-US" sz="1100" dirty="0">
                          <a:latin typeface="Microsoft YaHei UI" panose="020B0400000000000000" pitchFamily="34" charset="-122"/>
                          <a:ea typeface="Microsoft YaHei UI" panose="020B0400000000000000" pitchFamily="34" charset="-122"/>
                        </a:rPr>
                        <a:t>（值）</a:t>
                      </a:r>
                      <a:endParaRPr lang="en-CN" sz="1100" dirty="0">
                        <a:latin typeface="Microsoft YaHei UI" panose="020B0400000000000000" pitchFamily="34" charset="-122"/>
                        <a:ea typeface="Microsoft YaHei UI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100" dirty="0"/>
                        <a:t>RUC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100" dirty="0"/>
                        <a:t>中国人民大学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5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100" dirty="0"/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100" dirty="0"/>
                        <a:t>清华大学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4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100" dirty="0"/>
                        <a:t>PKU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100" dirty="0"/>
                        <a:t>北京大学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1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100" dirty="0"/>
                        <a:t>北京理工大学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3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en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……</a:t>
                      </a:r>
                      <a:endParaRPr lang="en-C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6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17654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FA79-D2D9-7C45-9B4E-D39B640E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字典类型的创建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9FF8-DD92-774F-A33A-BB9A7423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字典类型的创建方法有以下几种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{}</a:t>
            </a:r>
            <a:r>
              <a:rPr lang="zh-CN" altLang="en-US" dirty="0"/>
              <a:t>创建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E5BD8-0E7B-8241-B5FC-1D23D9DF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816101"/>
            <a:ext cx="6480000" cy="19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2757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FA79-D2D9-7C45-9B4E-D39B640E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字典类型的创建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9FF8-DD92-774F-A33A-BB9A7423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字典类型的创建方法有以下几种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使用构造函数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创建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DB574-8385-D74D-968E-947D62C5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598817"/>
            <a:ext cx="5760000" cy="31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47182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FA79-D2D9-7C45-9B4E-D39B640E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字典类型的创建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9FF8-DD92-774F-A33A-BB9A7423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字典类型的创建方法有以下几种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和基于键值对的参数来构建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00BC0-6F94-F543-8AEB-3B5B01B4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708150"/>
            <a:ext cx="6480000" cy="2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071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239-F818-564A-8AE9-EE03D47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字典类型的创建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F016-F2C6-EE4E-A658-8B022D96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Python语言提供了一种基于字典的灵活的给函数传递参数的方式</a:t>
            </a:r>
          </a:p>
          <a:p>
            <a:pPr lvl="1"/>
            <a:r>
              <a:rPr lang="en-CN" dirty="0"/>
              <a:t>不需在定义函数的时候指定参数的个数和名称</a:t>
            </a:r>
          </a:p>
          <a:p>
            <a:pPr lvl="1"/>
            <a:r>
              <a:rPr lang="en-CN" dirty="0"/>
              <a:t>参数会以字典的形式被传递到函数内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81D95-7AD4-2B48-8A50-05160A42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094285"/>
            <a:ext cx="6480000" cy="1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5451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E06C-4599-2E48-A732-D3C6E27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F5A1-6411-2E48-A949-98AA68BE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利用键索引字典中保存的值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[]</a:t>
            </a:r>
            <a:r>
              <a:rPr lang="zh-CN" altLang="en-US" dirty="0"/>
              <a:t>操作符访问字典中保存的值</a:t>
            </a:r>
            <a:endParaRPr lang="en-US" altLang="zh-CN" dirty="0"/>
          </a:p>
          <a:p>
            <a:pPr lvl="1"/>
            <a:r>
              <a:rPr lang="zh-CN" altLang="en-US" dirty="0"/>
              <a:t>若键不存在，会报错并抛出异常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9E9AD-B284-A842-8C23-263BC65B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962150"/>
            <a:ext cx="6480000" cy="15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53242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E06C-4599-2E48-A732-D3C6E27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F5A1-6411-2E48-A949-98AA68BE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利用键索引字典中保存的值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get()</a:t>
            </a:r>
            <a:r>
              <a:rPr lang="zh-CN" altLang="en-US" dirty="0"/>
              <a:t>方法来访问字典中保存的值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&lt;key&gt;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&lt;d&gt;</a:t>
            </a:r>
            <a:r>
              <a:rPr lang="zh-CN" altLang="en-US" dirty="0"/>
              <a:t>表达式判断键是否在字典中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D7F2A-74B9-5944-957B-B973BBAD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603789"/>
            <a:ext cx="6480000" cy="78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DDD17-9B53-9B40-942C-87CE8B47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3073235"/>
            <a:ext cx="6547002" cy="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89632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76B3-9C8A-DE48-B944-7950291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7E1C-971D-6946-ABFA-D50F901B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199"/>
            <a:ext cx="8229600" cy="3937000"/>
          </a:xfrm>
        </p:spPr>
        <p:txBody>
          <a:bodyPr/>
          <a:lstStyle/>
          <a:p>
            <a:r>
              <a:rPr lang="ja-JP" altLang="en-US"/>
              <a:t>通过键增加、修改值信息和删除相应的键值对：</a:t>
            </a:r>
            <a:endParaRPr lang="en-US" altLang="ja-JP" dirty="0"/>
          </a:p>
          <a:p>
            <a:pPr lvl="1"/>
            <a:r>
              <a:rPr lang="ja-JP" altLang="en-US"/>
              <a:t>可以使用</a:t>
            </a:r>
            <a:r>
              <a:rPr lang="en-US" altLang="zh-CN" dirty="0"/>
              <a:t>[]</a:t>
            </a:r>
            <a:r>
              <a:rPr lang="zh-CN" altLang="en-US" dirty="0"/>
              <a:t>来增加、修改和删除字典中保存的信息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E4401-BE18-1148-B975-D1DE9FED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569278"/>
            <a:ext cx="6480000" cy="1529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B3DF9-D146-5845-B9A4-9A8E68FE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3213339"/>
            <a:ext cx="6480720" cy="1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48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76B3-9C8A-DE48-B944-7950291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7E1C-971D-6946-ABFA-D50F901B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199"/>
            <a:ext cx="8229600" cy="3937000"/>
          </a:xfrm>
        </p:spPr>
        <p:txBody>
          <a:bodyPr/>
          <a:lstStyle/>
          <a:p>
            <a:r>
              <a:rPr lang="ja-JP" altLang="en-US"/>
              <a:t>获取一个字典中的所有键、值、以及键值对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&lt;d&gt;.keys(),</a:t>
            </a:r>
            <a:r>
              <a:rPr lang="zh-CN" altLang="en-US" dirty="0"/>
              <a:t> </a:t>
            </a:r>
            <a:r>
              <a:rPr lang="en-US" altLang="zh-CN" dirty="0"/>
              <a:t>&lt;d&gt;.values(),</a:t>
            </a:r>
            <a:r>
              <a:rPr lang="zh-CN" altLang="en-US" dirty="0"/>
              <a:t> </a:t>
            </a:r>
            <a:r>
              <a:rPr lang="en-US" altLang="zh-CN" dirty="0"/>
              <a:t>&lt;d&gt;.items()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4BB3A-9D78-7744-9B5E-1A99DE75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831894"/>
            <a:ext cx="6480000" cy="1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9824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059C-978B-4574-85E8-39BA1DB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上次课回顾：组合数据类型（一）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145F-A0AC-4C49-98F6-D4E57CA5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组合数据类型</a:t>
            </a:r>
            <a:endParaRPr lang="en-US" altLang="zh-CN" dirty="0"/>
          </a:p>
          <a:p>
            <a:pPr lvl="1"/>
            <a:r>
              <a:rPr lang="zh-CN" altLang="en-CN" dirty="0"/>
              <a:t>组合</a:t>
            </a:r>
            <a:r>
              <a:rPr lang="zh-CN" altLang="en-US" dirty="0"/>
              <a:t>数据类型概述</a:t>
            </a:r>
            <a:endParaRPr lang="en-US" altLang="zh-CN" dirty="0"/>
          </a:p>
          <a:p>
            <a:pPr lvl="2"/>
            <a:r>
              <a:rPr lang="zh-CN" altLang="en-US" dirty="0"/>
              <a:t>序列类型</a:t>
            </a:r>
            <a:endParaRPr lang="en-US" altLang="zh-CN" dirty="0"/>
          </a:p>
          <a:p>
            <a:pPr lvl="2"/>
            <a:r>
              <a:rPr lang="zh-CN" altLang="en-CN" dirty="0"/>
              <a:t>集合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zh-CN" altLang="en-US" dirty="0"/>
              <a:t>映射类型</a:t>
            </a:r>
            <a:endParaRPr lang="en-US" altLang="zh-CN" dirty="0"/>
          </a:p>
          <a:p>
            <a:pPr lvl="1"/>
            <a:r>
              <a:rPr lang="zh-CN" altLang="en-US" dirty="0"/>
              <a:t>列表类型与操作</a:t>
            </a:r>
            <a:endParaRPr lang="en-US" altLang="zh-CN" dirty="0"/>
          </a:p>
          <a:p>
            <a:pPr lvl="1"/>
            <a:r>
              <a:rPr lang="en-US" altLang="zh-CN" dirty="0" err="1"/>
              <a:t>Jieba</a:t>
            </a:r>
            <a:r>
              <a:rPr lang="zh-CN" altLang="en-US" dirty="0"/>
              <a:t>库的使用与词频统计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B26B0-D287-9642-840F-7AE961A0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20" y="1445409"/>
            <a:ext cx="4552392" cy="22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2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76B3-9C8A-DE48-B944-7950291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7E1C-971D-6946-ABFA-D50F901B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199"/>
            <a:ext cx="8229600" cy="3937000"/>
          </a:xfrm>
        </p:spPr>
        <p:txBody>
          <a:bodyPr/>
          <a:lstStyle/>
          <a:p>
            <a:r>
              <a:rPr lang="ja-JP" altLang="en-US"/>
              <a:t>获取一个字典中的所有键、值、以及键值对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&lt;d&gt;.keys(),</a:t>
            </a:r>
            <a:r>
              <a:rPr lang="zh-CN" altLang="en-US" dirty="0"/>
              <a:t> </a:t>
            </a:r>
            <a:r>
              <a:rPr lang="en-US" altLang="zh-CN" dirty="0"/>
              <a:t>&lt;d&gt;.values(),</a:t>
            </a:r>
            <a:r>
              <a:rPr lang="zh-CN" altLang="en-US" dirty="0"/>
              <a:t> </a:t>
            </a:r>
            <a:r>
              <a:rPr lang="en-US" altLang="zh-CN" dirty="0"/>
              <a:t>&lt;d&gt;.items()</a:t>
            </a:r>
          </a:p>
          <a:p>
            <a:pPr lvl="1"/>
            <a:r>
              <a:rPr lang="ja-JP" altLang="en-US"/>
              <a:t>需要注意的是，上述方法获得均为字典中相应信息的一个视图（</a:t>
            </a:r>
            <a:r>
              <a:rPr lang="en-US" altLang="zh-CN" dirty="0"/>
              <a:t>view</a:t>
            </a:r>
            <a:r>
              <a:rPr lang="zh-CN" altLang="en-US" dirty="0"/>
              <a:t>），</a:t>
            </a:r>
            <a:r>
              <a:rPr lang="ja-JP" altLang="en-US"/>
              <a:t>即如果我们修改了字典中的内容，上述视图对象也会相应变化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7D248-00BF-324B-A359-3942750B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412061"/>
            <a:ext cx="6480000" cy="14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746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76B3-9C8A-DE48-B944-7950291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7E1C-971D-6946-ABFA-D50F901B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199"/>
            <a:ext cx="8229600" cy="39370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语句遍历字典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0238C-B6FF-D54C-BBE2-F0DD86A2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638300"/>
            <a:ext cx="64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028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7679-255C-D846-93DF-DDA088F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字典类型的操作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0A53-62B3-AE40-9949-79415ABD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其他一些</a:t>
            </a:r>
            <a:r>
              <a:rPr lang="zh-CN" altLang="en-US" dirty="0"/>
              <a:t>字典类型的相关操作：</a:t>
            </a:r>
            <a:endParaRPr lang="en-CN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187BA-9A15-A64D-B1D7-C6002B2F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312340"/>
            <a:ext cx="5760000" cy="34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245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</a:t>
            </a:r>
            <a:r>
              <a:rPr lang="en-US" altLang="zh-CN" dirty="0"/>
              <a:t>-</a:t>
            </a:r>
            <a:r>
              <a:rPr lang="zh-CN" altLang="en-US" dirty="0"/>
              <a:t>字典方法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字典方法词频统计：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F438B-BBBC-C542-B688-42C31F07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8786"/>
            <a:ext cx="5760000" cy="1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F08FD-21D7-8946-BB6F-436F95B6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887" y="1355587"/>
            <a:ext cx="1802463" cy="29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513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1AB-1A43-2647-A1F6-E53DECA6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思考</a:t>
            </a:r>
            <a:r>
              <a:rPr lang="zh-CN" altLang="en-US" dirty="0"/>
              <a:t>：什么信息可以作为字典的值和键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381-3DCB-ED48-A8EE-3A6E889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基本数据类型、组合数据类型、甚至是函数，均可以作为字典的值</a:t>
            </a:r>
            <a:endParaRPr lang="en-US" altLang="ja-JP" dirty="0"/>
          </a:p>
          <a:p>
            <a:pPr lvl="1"/>
            <a:r>
              <a:rPr lang="ja-JP" altLang="en-US" dirty="0"/>
              <a:t>所有的对象（</a:t>
            </a:r>
            <a:r>
              <a:rPr lang="en-US" dirty="0"/>
              <a:t>object）</a:t>
            </a:r>
            <a:r>
              <a:rPr lang="ja-JP" altLang="en-US" dirty="0"/>
              <a:t>均可以作为字典的值</a:t>
            </a:r>
            <a:endParaRPr lang="en-US" altLang="ja-JP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E8935-3387-F145-844B-587895E7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663939"/>
            <a:ext cx="5760000" cy="30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2717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1AB-1A43-2647-A1F6-E53DECA6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思考</a:t>
            </a:r>
            <a:r>
              <a:rPr lang="zh-CN" altLang="en-US" dirty="0"/>
              <a:t>：什么信息可以作为字典的值和键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381-3DCB-ED48-A8EE-3A6E889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基本数据类型、组合数据类型、甚至是函数，均可以作为字典的值</a:t>
            </a:r>
            <a:endParaRPr lang="en-US" altLang="ja-JP" dirty="0"/>
          </a:p>
          <a:p>
            <a:pPr lvl="1"/>
            <a:r>
              <a:rPr lang="ja-JP" altLang="en-US"/>
              <a:t>所有的对象（</a:t>
            </a:r>
            <a:r>
              <a:rPr lang="en-US" dirty="0"/>
              <a:t>object）</a:t>
            </a:r>
            <a:r>
              <a:rPr lang="ja-JP" altLang="en-US"/>
              <a:t>均可以作为字典的值</a:t>
            </a:r>
            <a:endParaRPr lang="en-US" altLang="ja-JP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0AF9E-3E07-9445-B3AF-DF7D3DBA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801933"/>
            <a:ext cx="6480000" cy="15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8877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33B4-5F13-0642-9BBA-2B7E5FB0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利用字典实现一个简单的计算器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6B7E-F5BE-A94A-8968-3BBBAE5F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184497" cy="3937000"/>
          </a:xfrm>
        </p:spPr>
        <p:txBody>
          <a:bodyPr/>
          <a:lstStyle/>
          <a:p>
            <a:r>
              <a:rPr lang="en-CN" dirty="0"/>
              <a:t>函数可以作为字典的值</a:t>
            </a:r>
          </a:p>
          <a:p>
            <a:pPr lvl="1"/>
            <a:r>
              <a:rPr lang="en-CN" dirty="0"/>
              <a:t>利用字典将数据映射到相应的操作</a:t>
            </a:r>
            <a:r>
              <a:rPr lang="zh-CN" altLang="en-US" dirty="0"/>
              <a:t>（函数）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396BF-5D1F-E44C-892C-D6A1874F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99" y="1016110"/>
            <a:ext cx="5233323" cy="34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8173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1AB-1A43-2647-A1F6-E53DECA6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思考</a:t>
            </a:r>
            <a:r>
              <a:rPr lang="zh-CN" altLang="en-US" dirty="0"/>
              <a:t>：什么信息可以作为字典的值和键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381-3DCB-ED48-A8EE-3A6E889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然而，并不是所有的对象均可以作为字典的键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60A86-58F9-4F49-ABB5-D567D88B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9" y="1189223"/>
            <a:ext cx="5760000" cy="135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CC4A7-60A1-024A-B168-6B5E39DB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99" y="2627865"/>
            <a:ext cx="5760000" cy="1091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10532-B25E-3A44-97DE-C4086E4F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999" y="3807875"/>
            <a:ext cx="5760000" cy="10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79484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1AB-1A43-2647-A1F6-E53DECA6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思考</a:t>
            </a:r>
            <a:r>
              <a:rPr lang="zh-CN" altLang="en-US" dirty="0"/>
              <a:t>：什么信息可以作为字典的值和键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381-3DCB-ED48-A8EE-3A6E889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那么，到底哪些对象可以作为字典的键呢？</a:t>
            </a:r>
          </a:p>
          <a:p>
            <a:pPr lvl="1"/>
            <a:r>
              <a:rPr lang="ja-JP" altLang="en-US" dirty="0"/>
              <a:t>简单来说，所有一旦创建就不能被修改（</a:t>
            </a:r>
            <a:r>
              <a:rPr lang="en-US" dirty="0"/>
              <a:t>immutable）</a:t>
            </a:r>
            <a:r>
              <a:rPr lang="ja-JP" altLang="en-US" dirty="0"/>
              <a:t>的对象，都可以用作字典的键，例如：</a:t>
            </a:r>
          </a:p>
          <a:p>
            <a:pPr lvl="2"/>
            <a:r>
              <a:rPr lang="ja-JP" altLang="en-US" dirty="0"/>
              <a:t>基本数据类型</a:t>
            </a:r>
          </a:p>
          <a:p>
            <a:pPr lvl="2"/>
            <a:r>
              <a:rPr lang="ja-JP" altLang="en-US" dirty="0"/>
              <a:t>字符串（是的，字符串创建后就不能修改了）</a:t>
            </a:r>
          </a:p>
          <a:p>
            <a:pPr lvl="2"/>
            <a:r>
              <a:rPr lang="ja-JP" altLang="en-US" dirty="0" smtClean="0"/>
              <a:t>元组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当内部不包含可变的元素</a:t>
            </a:r>
            <a:r>
              <a:rPr lang="zh-CN" altLang="en-US" dirty="0" smtClean="0"/>
              <a:t>）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而创建后可以修改的（</a:t>
            </a:r>
            <a:r>
              <a:rPr lang="en-US" dirty="0" smtClean="0"/>
              <a:t>mutable）</a:t>
            </a:r>
            <a:r>
              <a:rPr lang="ja-JP" altLang="en-US" dirty="0" smtClean="0"/>
              <a:t>对象，都不能用作字典的键，例如：</a:t>
            </a:r>
          </a:p>
          <a:p>
            <a:pPr lvl="2"/>
            <a:r>
              <a:rPr lang="ja-JP" altLang="en-US" dirty="0" smtClean="0"/>
              <a:t>列表</a:t>
            </a:r>
            <a:endParaRPr lang="ja-JP" altLang="en-US" dirty="0"/>
          </a:p>
          <a:p>
            <a:pPr lvl="2"/>
            <a:r>
              <a:rPr lang="ja-JP" altLang="en-US" dirty="0"/>
              <a:t>集合</a:t>
            </a:r>
          </a:p>
          <a:p>
            <a:pPr lvl="2"/>
            <a:r>
              <a:rPr lang="ja-JP" altLang="en-US" dirty="0"/>
              <a:t>字典</a:t>
            </a:r>
            <a:endParaRPr lang="en-US" altLang="ja-JP" dirty="0"/>
          </a:p>
          <a:p>
            <a:pPr lvl="1"/>
            <a:r>
              <a:rPr lang="ja-JP" altLang="en-US" dirty="0"/>
              <a:t>为什么</a:t>
            </a:r>
            <a:r>
              <a:rPr lang="zh-CN" altLang="en-US" dirty="0"/>
              <a:t>？</a:t>
            </a:r>
            <a:endParaRPr lang="ja-JP" altLang="en-US" dirty="0"/>
          </a:p>
          <a:p>
            <a:pPr marL="457200" lvl="1" indent="0">
              <a:buNone/>
            </a:pPr>
            <a:endParaRPr lang="en-US" altLang="ja-JP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11498269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1AB-1A43-2647-A1F6-E53DECA6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思考</a:t>
            </a:r>
            <a:r>
              <a:rPr lang="zh-CN" altLang="en-US" dirty="0"/>
              <a:t>：什么信息可以作为字典的值和键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381-3DCB-ED48-A8EE-3A6E889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Python</a:t>
            </a:r>
            <a:r>
              <a:rPr lang="ja-JP" altLang="en-US"/>
              <a:t>中的字典是基于哈希表</a:t>
            </a:r>
            <a:r>
              <a:rPr lang="zh-CN" altLang="en-US" dirty="0"/>
              <a:t>（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，又叫散列表）实现的</a:t>
            </a:r>
            <a:endParaRPr lang="en-US" altLang="ja-JP" dirty="0"/>
          </a:p>
          <a:p>
            <a:r>
              <a:rPr lang="ja-JP" altLang="en-US"/>
              <a:t>字典保存和索引元素</a:t>
            </a:r>
            <a:r>
              <a:rPr lang="zh-CN" altLang="en-US" dirty="0"/>
              <a:t>（</a:t>
            </a:r>
            <a:r>
              <a:rPr lang="ja-JP" altLang="en-US"/>
              <a:t>键值对</a:t>
            </a:r>
            <a:r>
              <a:rPr lang="zh-CN" altLang="en-US" dirty="0"/>
              <a:t>）</a:t>
            </a:r>
            <a:r>
              <a:rPr lang="ja-JP" altLang="en-US"/>
              <a:t>的原理</a:t>
            </a:r>
            <a:r>
              <a:rPr lang="zh-CN" altLang="en-US" dirty="0"/>
              <a:t>：</a:t>
            </a:r>
            <a:endParaRPr lang="en-US" altLang="ja-JP" dirty="0"/>
          </a:p>
          <a:p>
            <a:pPr lvl="1"/>
            <a:r>
              <a:rPr lang="ja-JP" altLang="en-US"/>
              <a:t>在将一个键值对添加到字典中时</a:t>
            </a:r>
            <a:r>
              <a:rPr lang="zh-CN" altLang="en-US" dirty="0"/>
              <a:t>，会先调用键对象的哈希函数，计算哈希值</a:t>
            </a:r>
            <a:endParaRPr lang="en-US" altLang="zh-CN" dirty="0"/>
          </a:p>
          <a:p>
            <a:pPr lvl="2"/>
            <a:r>
              <a:rPr lang="zh-CN" altLang="en-US" dirty="0"/>
              <a:t>哈希值通常为</a:t>
            </a:r>
            <a:r>
              <a:rPr lang="zh-CN" altLang="en-US"/>
              <a:t>一个整数</a:t>
            </a:r>
            <a:endParaRPr lang="en-US" altLang="zh-CN" dirty="0"/>
          </a:p>
          <a:p>
            <a:pPr lvl="1"/>
            <a:r>
              <a:rPr lang="zh-CN" altLang="en-US" dirty="0"/>
              <a:t>字典会将键的哈希值相同的元素保存在同一个“桶”（</a:t>
            </a:r>
            <a:r>
              <a:rPr lang="en-US" altLang="zh-CN" dirty="0"/>
              <a:t>bucket</a:t>
            </a:r>
            <a:r>
              <a:rPr lang="zh-CN" altLang="en-US" dirty="0"/>
              <a:t>）里</a:t>
            </a:r>
            <a:endParaRPr lang="en-US" altLang="zh-CN" dirty="0"/>
          </a:p>
          <a:p>
            <a:pPr lvl="2"/>
            <a:r>
              <a:rPr lang="zh-CN" altLang="en-US" dirty="0"/>
              <a:t>一个桶里保存的元素的键的哈希值相等</a:t>
            </a:r>
            <a:endParaRPr lang="en-US" altLang="zh-CN" dirty="0"/>
          </a:p>
          <a:p>
            <a:pPr lvl="1"/>
            <a:r>
              <a:rPr lang="zh-CN" altLang="en-US" dirty="0"/>
              <a:t>在索引时，会调用查询的键的哈希函数计算哈希值，找到相应的桶</a:t>
            </a:r>
            <a:endParaRPr lang="en-US" altLang="zh-CN" dirty="0"/>
          </a:p>
          <a:p>
            <a:pPr lvl="2"/>
            <a:r>
              <a:rPr lang="zh-CN" altLang="en-US" dirty="0"/>
              <a:t>即找到所有与查询键哈希值相同的元素（注意：不相等对象的哈希值可能相等）</a:t>
            </a:r>
            <a:endParaRPr lang="en-US" altLang="zh-CN" dirty="0"/>
          </a:p>
          <a:p>
            <a:pPr lvl="1"/>
            <a:r>
              <a:rPr lang="zh-CN" altLang="en-US" dirty="0"/>
              <a:t>再遍历桶中元素的键，调用</a:t>
            </a:r>
            <a:r>
              <a:rPr lang="en-US" altLang="ja-JP" dirty="0"/>
              <a:t>__</a:t>
            </a:r>
            <a:r>
              <a:rPr lang="en-US" dirty="0"/>
              <a:t>eq__()</a:t>
            </a:r>
            <a:r>
              <a:rPr lang="en-US" dirty="0" err="1"/>
              <a:t>函数</a:t>
            </a:r>
            <a:r>
              <a:rPr lang="zh-CN" altLang="en-US" dirty="0"/>
              <a:t>，判断其是否和查询相等</a:t>
            </a:r>
            <a:endParaRPr lang="en-US" altLang="zh-CN" dirty="0"/>
          </a:p>
          <a:p>
            <a:pPr lvl="2"/>
            <a:r>
              <a:rPr lang="zh-CN" altLang="en-US" dirty="0"/>
              <a:t>相等：找到与查询相等的键，索引成功；均不相等：找不到查询对应的元素</a:t>
            </a:r>
            <a:endParaRPr lang="en-US" altLang="zh-CN" dirty="0"/>
          </a:p>
          <a:p>
            <a:r>
              <a:rPr lang="ja-JP" altLang="en-US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这样做是正确的的吗？</a:t>
            </a:r>
            <a:endParaRPr lang="en-US" altLang="zh-CN" dirty="0"/>
          </a:p>
          <a:p>
            <a:pPr lvl="1"/>
            <a:r>
              <a:rPr lang="zh-CN" altLang="en-US" dirty="0"/>
              <a:t>这样做的目的是什么？</a:t>
            </a:r>
            <a:endParaRPr lang="en-US" altLang="zh-CN" dirty="0"/>
          </a:p>
          <a:p>
            <a:endParaRPr lang="ja-JP" altLang="en-US"/>
          </a:p>
          <a:p>
            <a:pPr lvl="1"/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3711257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3C5D-579B-4486-A1F1-0FFEB1F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89D9D-F9F0-4CF4-A2C6-EDFDA7FF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给定一个二维卷积核和由图片转换后的矩阵，实现二维卷积操作，观察卷积后的图片所产生的变化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提交：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中的空缺部分填好，并运行得到结果</a:t>
            </a:r>
            <a:endParaRPr lang="en-US" altLang="zh-CN" dirty="0"/>
          </a:p>
          <a:p>
            <a:pPr lvl="1"/>
            <a:r>
              <a:rPr lang="zh-CN" altLang="en-US" dirty="0"/>
              <a:t>提交文件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提交期限：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提交平台：</a:t>
            </a:r>
            <a:r>
              <a:rPr lang="en-US" altLang="zh-CN" dirty="0" err="1"/>
              <a:t>obe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7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1AB-1A43-2647-A1F6-E53DECA6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思考</a:t>
            </a:r>
            <a:r>
              <a:rPr lang="zh-CN" altLang="en-US" dirty="0"/>
              <a:t>：什么信息可以作为字典的值和键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1381-3DCB-ED48-A8EE-3A6E889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更准确的答案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所有可哈希（</a:t>
            </a:r>
            <a:r>
              <a:rPr lang="en-US" altLang="zh-CN" dirty="0"/>
              <a:t>hash</a:t>
            </a:r>
            <a:r>
              <a:rPr lang="zh-CN" altLang="en-US" dirty="0"/>
              <a:t>）的，即</a:t>
            </a:r>
            <a:r>
              <a:rPr lang="ja-JP" altLang="en-US" dirty="0"/>
              <a:t>实现了</a:t>
            </a:r>
            <a:r>
              <a:rPr lang="en-US" dirty="0"/>
              <a:t>__hash__()</a:t>
            </a:r>
            <a:r>
              <a:rPr lang="ja-JP" altLang="en-US" dirty="0"/>
              <a:t>和</a:t>
            </a:r>
            <a:r>
              <a:rPr lang="en-US" altLang="ja-JP" dirty="0"/>
              <a:t>__</a:t>
            </a:r>
            <a:r>
              <a:rPr lang="en-US" dirty="0"/>
              <a:t>eq__()</a:t>
            </a:r>
            <a:r>
              <a:rPr lang="ja-JP" altLang="en-US" dirty="0"/>
              <a:t>两个特殊方法的对象</a:t>
            </a:r>
            <a:r>
              <a:rPr lang="zh-CN" altLang="en-US" dirty="0"/>
              <a:t>，可以作为字典的键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语言要求：</a:t>
            </a:r>
            <a:endParaRPr lang="en-US" altLang="zh-CN" dirty="0"/>
          </a:p>
          <a:p>
            <a:pPr lvl="1"/>
            <a:r>
              <a:rPr lang="ja-JP" altLang="en-US" dirty="0"/>
              <a:t>如果两个对象相等</a:t>
            </a:r>
            <a:r>
              <a:rPr lang="en-US" altLang="ja-JP" dirty="0"/>
              <a:t>(</a:t>
            </a:r>
            <a:r>
              <a:rPr lang="en-US" dirty="0" err="1"/>
              <a:t>a.__eq</a:t>
            </a:r>
            <a:r>
              <a:rPr lang="en-US" dirty="0"/>
              <a:t>__(b) </a:t>
            </a:r>
            <a:r>
              <a:rPr lang="ja-JP" altLang="en-US" dirty="0"/>
              <a:t>或者 </a:t>
            </a:r>
            <a:r>
              <a:rPr lang="en-US" dirty="0"/>
              <a:t>a == b</a:t>
            </a:r>
            <a:r>
              <a:rPr lang="ja-JP" altLang="en-US" dirty="0"/>
              <a:t>返回</a:t>
            </a:r>
            <a:r>
              <a:rPr lang="en-US" dirty="0"/>
              <a:t>True），</a:t>
            </a:r>
            <a:r>
              <a:rPr lang="ja-JP" altLang="en-US" dirty="0"/>
              <a:t>那么他们的</a:t>
            </a:r>
            <a:r>
              <a:rPr lang="en-US" altLang="ja-JP" dirty="0"/>
              <a:t>__</a:t>
            </a:r>
            <a:r>
              <a:rPr lang="en-US" dirty="0"/>
              <a:t>hash__()</a:t>
            </a:r>
            <a:r>
              <a:rPr lang="ja-JP" altLang="en-US" dirty="0"/>
              <a:t>函数返回值必须相等</a:t>
            </a:r>
            <a:endParaRPr lang="en-US" altLang="ja-JP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默认情况下，</a:t>
            </a:r>
            <a:r>
              <a:rPr lang="ja-JP" altLang="en-US" dirty="0" smtClean="0"/>
              <a:t>只有</a:t>
            </a:r>
            <a:r>
              <a:rPr lang="ja-JP" altLang="en-US" dirty="0"/>
              <a:t>不可变对象才是可哈希的，才有</a:t>
            </a:r>
            <a:r>
              <a:rPr lang="en-US" altLang="ja-JP" dirty="0"/>
              <a:t>__</a:t>
            </a:r>
            <a:r>
              <a:rPr lang="en-US" dirty="0"/>
              <a:t>hash__()</a:t>
            </a:r>
            <a:r>
              <a:rPr lang="ja-JP" altLang="en-US" dirty="0"/>
              <a:t>函数</a:t>
            </a:r>
            <a:endParaRPr lang="en-US" altLang="ja-JP" dirty="0"/>
          </a:p>
          <a:p>
            <a:pPr lvl="2"/>
            <a:r>
              <a:rPr lang="ja-JP" altLang="en-US" dirty="0"/>
              <a:t>为什么</a:t>
            </a:r>
            <a:r>
              <a:rPr lang="zh-CN" altLang="en-US" dirty="0"/>
              <a:t>？</a:t>
            </a:r>
            <a:endParaRPr lang="en-US" altLang="ja-JP" dirty="0"/>
          </a:p>
          <a:p>
            <a:r>
              <a:rPr lang="ja-JP" altLang="en-US" dirty="0"/>
              <a:t>哈希函数需要满足两个性质：</a:t>
            </a:r>
            <a:endParaRPr lang="en-US" altLang="ja-JP" dirty="0"/>
          </a:p>
          <a:p>
            <a:pPr lvl="1"/>
            <a:r>
              <a:rPr lang="ja-JP" altLang="en-US" dirty="0"/>
              <a:t>哈希函数的计算应该比较高效</a:t>
            </a:r>
            <a:endParaRPr lang="en-US" altLang="ja-JP" dirty="0"/>
          </a:p>
          <a:p>
            <a:pPr lvl="1"/>
            <a:r>
              <a:rPr lang="ja-JP" altLang="en-US" dirty="0"/>
              <a:t>如果两个对象不相等</a:t>
            </a:r>
            <a:r>
              <a:rPr lang="zh-CN" altLang="en-US" dirty="0"/>
              <a:t>，那么他们的哈希值相等的可能性很低</a:t>
            </a:r>
            <a:endParaRPr lang="en-US" altLang="zh-CN" dirty="0"/>
          </a:p>
          <a:p>
            <a:pPr lvl="2"/>
            <a:r>
              <a:rPr lang="zh-CN" altLang="en-US" dirty="0"/>
              <a:t>哈希值的分布尽可能是“均匀”的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/>
            </a:r>
            <a:br>
              <a:rPr lang="ja-JP" altLang="en-US" dirty="0"/>
            </a:br>
            <a:endParaRPr lang="ja-JP" altLang="en-US" dirty="0"/>
          </a:p>
          <a:p>
            <a:endParaRPr lang="ja-JP" altLang="en-US" dirty="0"/>
          </a:p>
          <a:p>
            <a:pPr lvl="1"/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405007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04-1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组合数据类型（二）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字典类型概念与操作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组合数据类型的高级操作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组合数据类型相关模块</a:t>
            </a: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4553-A777-AA49-970E-CF719EEA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组合数据类型的高级操作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E1B3-43F6-D243-911E-0CEC357F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语言自带的用于处理组合数据类型的函数</a:t>
            </a:r>
            <a:endParaRPr lang="en-US" altLang="zh-CN" dirty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Reduce</a:t>
            </a:r>
          </a:p>
          <a:p>
            <a:r>
              <a:rPr lang="en-CN" dirty="0"/>
              <a:t>列表推导式</a:t>
            </a:r>
          </a:p>
          <a:p>
            <a:pPr lvl="1"/>
            <a:r>
              <a:rPr lang="en-CN" dirty="0"/>
              <a:t>方便的创建组合数据类型的方式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22692176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1EE1-2218-DB44-A02A-CA218FA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组合数据类型的高级操作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09B-C388-F24E-9CFD-1476354C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en-US" dirty="0" err="1"/>
              <a:t>形式</a:t>
            </a:r>
            <a:r>
              <a:rPr lang="zh-CN" altLang="en-US" dirty="0"/>
              <a:t>：</a:t>
            </a:r>
            <a:r>
              <a:rPr lang="en-US" dirty="0"/>
              <a:t>filter(function,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ja-JP" altLang="en-US"/>
              <a:t>功能</a:t>
            </a:r>
            <a:r>
              <a:rPr lang="zh-CN" altLang="en-US" dirty="0"/>
              <a:t>：</a:t>
            </a:r>
            <a:r>
              <a:rPr lang="ja-JP" altLang="en-US"/>
              <a:t>将可遍历对象中不满足</a:t>
            </a:r>
            <a:r>
              <a:rPr lang="en-US" dirty="0"/>
              <a:t>function</a:t>
            </a:r>
            <a:r>
              <a:rPr lang="ja-JP" altLang="en-US"/>
              <a:t>定义条件的元素过滤掉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6CB44-74D6-E944-A951-FBBF7F40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019963"/>
            <a:ext cx="6480000" cy="25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4438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1EE1-2218-DB44-A02A-CA218FA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组合数据类型的高级操作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09B-C388-F24E-9CFD-1476354C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en-US" dirty="0" err="1"/>
              <a:t>形式</a:t>
            </a:r>
            <a:r>
              <a:rPr lang="zh-CN" altLang="en-US" dirty="0"/>
              <a:t>：</a:t>
            </a:r>
            <a:r>
              <a:rPr lang="en-US" dirty="0"/>
              <a:t>map(function, </a:t>
            </a:r>
            <a:r>
              <a:rPr lang="en-US" dirty="0" err="1"/>
              <a:t>iterable</a:t>
            </a:r>
            <a:r>
              <a:rPr lang="en-US" dirty="0"/>
              <a:t>, …)</a:t>
            </a:r>
          </a:p>
          <a:p>
            <a:pPr lvl="1"/>
            <a:r>
              <a:rPr lang="ja-JP" altLang="en-US"/>
              <a:t>功能</a:t>
            </a:r>
            <a:r>
              <a:rPr lang="zh-CN" altLang="en-US" dirty="0"/>
              <a:t>：</a:t>
            </a:r>
            <a:r>
              <a:rPr lang="ja-JP" altLang="en-US"/>
              <a:t> 将</a:t>
            </a:r>
            <a:r>
              <a:rPr lang="en-US" altLang="ja-JP" dirty="0"/>
              <a:t>function</a:t>
            </a:r>
            <a:r>
              <a:rPr lang="ja-JP" altLang="en-US"/>
              <a:t>函数应用于所有可遍历对象中的元素上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4E200-FB66-FF4B-951C-F32139A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962150"/>
            <a:ext cx="6480000" cy="16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98024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1EE1-2218-DB44-A02A-CA218FA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组合数据类型的高级操作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09B-C388-F24E-9CFD-1476354C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en-US" dirty="0" err="1"/>
              <a:t>形式</a:t>
            </a:r>
            <a:r>
              <a:rPr lang="zh-CN" altLang="en-US" dirty="0"/>
              <a:t>：</a:t>
            </a:r>
            <a:r>
              <a:rPr lang="en-US" dirty="0"/>
              <a:t>map(function, </a:t>
            </a:r>
            <a:r>
              <a:rPr lang="en-US" dirty="0" err="1"/>
              <a:t>iterable</a:t>
            </a:r>
            <a:r>
              <a:rPr lang="en-US" dirty="0"/>
              <a:t>, …)</a:t>
            </a:r>
          </a:p>
          <a:p>
            <a:pPr lvl="1"/>
            <a:r>
              <a:rPr lang="ja-JP" altLang="en-US"/>
              <a:t>功能</a:t>
            </a:r>
            <a:r>
              <a:rPr lang="zh-CN" altLang="en-US" dirty="0"/>
              <a:t>：</a:t>
            </a:r>
            <a:r>
              <a:rPr lang="ja-JP" altLang="en-US"/>
              <a:t> 将</a:t>
            </a:r>
            <a:r>
              <a:rPr lang="en-US" altLang="ja-JP" dirty="0"/>
              <a:t>function</a:t>
            </a:r>
            <a:r>
              <a:rPr lang="ja-JP" altLang="en-US"/>
              <a:t>函数应用于所有可遍历对象中的元素上</a:t>
            </a:r>
            <a:endParaRPr lang="en-US" altLang="ja-JP" dirty="0"/>
          </a:p>
          <a:p>
            <a:pPr lvl="1"/>
            <a:r>
              <a:rPr lang="en-US" dirty="0"/>
              <a:t>map</a:t>
            </a:r>
            <a:r>
              <a:rPr lang="ja-JP" altLang="en-US"/>
              <a:t>还能同时作用于多个可遍历对象</a:t>
            </a:r>
            <a:r>
              <a:rPr lang="zh-CN" altLang="en-US" dirty="0"/>
              <a:t>，例如：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BDDA4-88C9-5040-A1E3-A1911726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743421"/>
            <a:ext cx="6480000" cy="11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15145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1EE1-2218-DB44-A02A-CA218FA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组合数据类型的高级操作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09B-C388-F24E-9CFD-1476354C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en-US" dirty="0" err="1"/>
              <a:t>形式</a:t>
            </a:r>
            <a:r>
              <a:rPr lang="zh-CN" altLang="en-US" dirty="0"/>
              <a:t>：</a:t>
            </a:r>
            <a:r>
              <a:rPr lang="en-US" dirty="0"/>
              <a:t>reduce(function, </a:t>
            </a:r>
            <a:r>
              <a:rPr lang="en-US" dirty="0" err="1"/>
              <a:t>iterable</a:t>
            </a:r>
            <a:r>
              <a:rPr lang="en-US"/>
              <a:t>[, initialzer])</a:t>
            </a:r>
            <a:endParaRPr lang="en-US" dirty="0"/>
          </a:p>
          <a:p>
            <a:pPr lvl="1"/>
            <a:r>
              <a:rPr lang="ja-JP" altLang="en-US"/>
              <a:t>功能：利用</a:t>
            </a:r>
            <a:r>
              <a:rPr lang="en-US" dirty="0"/>
              <a:t>function</a:t>
            </a:r>
            <a:r>
              <a:rPr lang="ja-JP" altLang="en-US"/>
              <a:t>函数将可遍历对象中的元素合并起来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83FB4-30DC-C54C-A785-FAB29C3D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164190"/>
            <a:ext cx="6480000" cy="17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938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4553-A777-AA49-970E-CF719EEA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组合数据类型的高级操作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E1B3-43F6-D243-911E-0CEC357F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列表推导式</a:t>
            </a:r>
          </a:p>
          <a:p>
            <a:pPr lvl="1"/>
            <a:r>
              <a:rPr lang="en-CN" dirty="0"/>
              <a:t>方便的创建组合数据类型的方式</a:t>
            </a:r>
          </a:p>
          <a:p>
            <a:pPr lvl="1"/>
            <a:r>
              <a:rPr lang="en-CN" dirty="0"/>
              <a:t>其形式为</a:t>
            </a:r>
            <a:r>
              <a:rPr lang="zh-CN" altLang="en-US" dirty="0"/>
              <a:t>：</a:t>
            </a:r>
            <a:r>
              <a:rPr lang="en-US" dirty="0"/>
              <a:t>  </a:t>
            </a:r>
          </a:p>
          <a:p>
            <a:pPr lvl="2"/>
            <a:r>
              <a:rPr lang="en-US" dirty="0"/>
              <a:t>&lt;expression&gt; for item in </a:t>
            </a:r>
            <a:r>
              <a:rPr lang="en-US" dirty="0" err="1"/>
              <a:t>iterable</a:t>
            </a:r>
            <a:r>
              <a:rPr lang="en-US" dirty="0"/>
              <a:t> &lt;if</a:t>
            </a:r>
            <a:r>
              <a:rPr lang="zh-CN" altLang="en-US" dirty="0"/>
              <a:t> </a:t>
            </a:r>
            <a:r>
              <a:rPr lang="en-US" dirty="0" err="1"/>
              <a:t>optional_condition</a:t>
            </a:r>
            <a:r>
              <a:rPr lang="en-US" dirty="0"/>
              <a:t>&gt;</a:t>
            </a:r>
          </a:p>
          <a:p>
            <a:pPr lvl="1"/>
            <a:r>
              <a:rPr lang="ja-JP" altLang="en-US"/>
              <a:t>上述语句会生成一个可遍历的对象，基于该对象，我们可以创建列表、元组、集合和字典，例如：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C4F63-42AD-A34A-8252-E5EE9675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2787650"/>
            <a:ext cx="5760000" cy="18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84804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04-1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组合数据类型（二）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字典类型概念与操作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组合数据类型的高级操作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组合数据类型相关模块</a:t>
            </a: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A22C-ADB3-294E-9528-31571672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组合数据类型相关模块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6574-14A7-464F-9447-5CFEE9AB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Python语言在collections</a:t>
            </a:r>
            <a:r>
              <a:rPr lang="en-US" dirty="0" err="1"/>
              <a:t>模块中还提供了其他的组合数据类型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deque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altLang="zh-CN" dirty="0" err="1"/>
              <a:t>defaultdict</a:t>
            </a:r>
            <a:endParaRPr lang="en-US" altLang="zh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6320732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3C5D-579B-4486-A1F1-0FFEB1F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A89D9D-F9F0-4CF4-A2C6-EDFDA7FF8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步骤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：翻转核矩阵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输入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原始矩阵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；输出：翻转后的矩阵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方法：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横向翻转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纵向翻转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h:</a:t>
                </a:r>
                <a:r>
                  <a:rPr lang="zh-CN" altLang="en-US" dirty="0"/>
                  <a:t>行数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w:</a:t>
                </a:r>
                <a:r>
                  <a:rPr lang="zh-CN" altLang="en-US" dirty="0"/>
                  <a:t>列数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A89D9D-F9F0-4CF4-A2C6-EDFDA7FF8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286" b="-6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2AC633DF-2F82-F946-B616-4F54D6284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35712"/>
              </p:ext>
            </p:extLst>
          </p:nvPr>
        </p:nvGraphicFramePr>
        <p:xfrm>
          <a:off x="5008840" y="1434487"/>
          <a:ext cx="125384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3460">
                  <a:extLst>
                    <a:ext uri="{9D8B030D-6E8A-4147-A177-3AD203B41FA5}">
                      <a16:colId xmlns:a16="http://schemas.microsoft.com/office/drawing/2014/main" val="1632774766"/>
                    </a:ext>
                  </a:extLst>
                </a:gridCol>
                <a:gridCol w="313460">
                  <a:extLst>
                    <a:ext uri="{9D8B030D-6E8A-4147-A177-3AD203B41FA5}">
                      <a16:colId xmlns:a16="http://schemas.microsoft.com/office/drawing/2014/main" val="4255097760"/>
                    </a:ext>
                  </a:extLst>
                </a:gridCol>
                <a:gridCol w="313460">
                  <a:extLst>
                    <a:ext uri="{9D8B030D-6E8A-4147-A177-3AD203B41FA5}">
                      <a16:colId xmlns:a16="http://schemas.microsoft.com/office/drawing/2014/main" val="2511246809"/>
                    </a:ext>
                  </a:extLst>
                </a:gridCol>
                <a:gridCol w="313460">
                  <a:extLst>
                    <a:ext uri="{9D8B030D-6E8A-4147-A177-3AD203B41FA5}">
                      <a16:colId xmlns:a16="http://schemas.microsoft.com/office/drawing/2014/main" val="19879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K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J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4995"/>
                  </a:ext>
                </a:extLst>
              </a:tr>
            </a:tbl>
          </a:graphicData>
        </a:graphic>
      </p:graphicFrame>
      <p:sp>
        <p:nvSpPr>
          <p:cNvPr id="5" name="箭头: 右 7">
            <a:extLst>
              <a:ext uri="{FF2B5EF4-FFF2-40B4-BE49-F238E27FC236}">
                <a16:creationId xmlns:a16="http://schemas.microsoft.com/office/drawing/2014/main" id="{3A7097A4-2BE7-2E4A-9817-66511B043568}"/>
              </a:ext>
            </a:extLst>
          </p:cNvPr>
          <p:cNvSpPr/>
          <p:nvPr/>
        </p:nvSpPr>
        <p:spPr>
          <a:xfrm>
            <a:off x="3152331" y="1636764"/>
            <a:ext cx="1762298" cy="576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0C28F83-A257-AF4D-92CD-35B8049C5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26614"/>
              </p:ext>
            </p:extLst>
          </p:nvPr>
        </p:nvGraphicFramePr>
        <p:xfrm>
          <a:off x="1862472" y="1424789"/>
          <a:ext cx="1195648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8912">
                  <a:extLst>
                    <a:ext uri="{9D8B030D-6E8A-4147-A177-3AD203B41FA5}">
                      <a16:colId xmlns:a16="http://schemas.microsoft.com/office/drawing/2014/main" val="1632774766"/>
                    </a:ext>
                  </a:extLst>
                </a:gridCol>
                <a:gridCol w="298912">
                  <a:extLst>
                    <a:ext uri="{9D8B030D-6E8A-4147-A177-3AD203B41FA5}">
                      <a16:colId xmlns:a16="http://schemas.microsoft.com/office/drawing/2014/main" val="4255097760"/>
                    </a:ext>
                  </a:extLst>
                </a:gridCol>
                <a:gridCol w="298912">
                  <a:extLst>
                    <a:ext uri="{9D8B030D-6E8A-4147-A177-3AD203B41FA5}">
                      <a16:colId xmlns:a16="http://schemas.microsoft.com/office/drawing/2014/main" val="2511246809"/>
                    </a:ext>
                  </a:extLst>
                </a:gridCol>
                <a:gridCol w="298912">
                  <a:extLst>
                    <a:ext uri="{9D8B030D-6E8A-4147-A177-3AD203B41FA5}">
                      <a16:colId xmlns:a16="http://schemas.microsoft.com/office/drawing/2014/main" val="19879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4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00FF784A-7101-6E42-AB35-F67E24127E33}"/>
                  </a:ext>
                </a:extLst>
              </p:cNvPr>
              <p:cNvSpPr/>
              <p:nvPr/>
            </p:nvSpPr>
            <p:spPr>
              <a:xfrm>
                <a:off x="2224815" y="2581027"/>
                <a:ext cx="416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00FF784A-7101-6E42-AB35-F67E24127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15" y="2581027"/>
                <a:ext cx="4160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11">
                <a:extLst>
                  <a:ext uri="{FF2B5EF4-FFF2-40B4-BE49-F238E27FC236}">
                    <a16:creationId xmlns:a16="http://schemas.microsoft.com/office/drawing/2014/main" id="{710ED641-2AAB-9846-9A77-7A67E7BB5C87}"/>
                  </a:ext>
                </a:extLst>
              </p:cNvPr>
              <p:cNvSpPr/>
              <p:nvPr/>
            </p:nvSpPr>
            <p:spPr>
              <a:xfrm>
                <a:off x="5482446" y="2581027"/>
                <a:ext cx="490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11">
                <a:extLst>
                  <a:ext uri="{FF2B5EF4-FFF2-40B4-BE49-F238E27FC236}">
                    <a16:creationId xmlns:a16="http://schemas.microsoft.com/office/drawing/2014/main" id="{710ED641-2AAB-9846-9A77-7A67E7BB5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46" y="2581027"/>
                <a:ext cx="4900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A91-0EAC-1D4B-AA26-1E51528F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collections</a:t>
            </a:r>
            <a:r>
              <a:rPr lang="en-US" dirty="0" err="1"/>
              <a:t>模块中提供的组合数据类型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7AEE-7A9A-8748-B580-8214E64A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CN" dirty="0"/>
              <a:t>eque</a:t>
            </a:r>
            <a:r>
              <a:rPr lang="en-US" altLang="zh-CN" dirty="0"/>
              <a:t>:</a:t>
            </a:r>
            <a:endParaRPr lang="en-CN" dirty="0"/>
          </a:p>
          <a:p>
            <a:pPr lvl="1"/>
            <a:r>
              <a:rPr lang="en-CN" dirty="0"/>
              <a:t>可以在头部增删元素的列表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marL="457200" lvl="1" indent="0">
              <a:buNone/>
            </a:pPr>
            <a:endParaRPr lang="en-CN" dirty="0"/>
          </a:p>
          <a:p>
            <a:pPr lvl="1"/>
            <a:r>
              <a:rPr lang="en-CN" dirty="0"/>
              <a:t>思考</a:t>
            </a:r>
            <a:r>
              <a:rPr lang="zh-CN" altLang="en-US" dirty="0"/>
              <a:t>：用下面这样的方法在列表（</a:t>
            </a:r>
            <a:r>
              <a:rPr lang="en-US" altLang="zh-CN" dirty="0"/>
              <a:t>list</a:t>
            </a:r>
            <a:r>
              <a:rPr lang="zh-CN" altLang="en-US" dirty="0"/>
              <a:t>）前增加元素会有什么问题？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3E06E-EFF8-FA4F-9B43-D5CE6755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488589"/>
            <a:ext cx="5760000" cy="1959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9EA2A-A9C9-3940-B0B9-B2D9811A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51" y="3865217"/>
            <a:ext cx="5760000" cy="7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881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A91-0EAC-1D4B-AA26-1E51528F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collections</a:t>
            </a:r>
            <a:r>
              <a:rPr lang="en-US" dirty="0" err="1"/>
              <a:t>模块中提供的组合数据类型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7AEE-7A9A-8748-B580-8214E64A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deque: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6F62A-CB85-6F4B-A748-3A5BBFA5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2" y="1602204"/>
            <a:ext cx="5715475" cy="20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147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A91-0EAC-1D4B-AA26-1E51528F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collections</a:t>
            </a:r>
            <a:r>
              <a:rPr lang="en-US" dirty="0" err="1"/>
              <a:t>模块中提供的组合数据类型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7AEE-7A9A-8748-B580-8214E64A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Counter</a:t>
            </a:r>
          </a:p>
          <a:p>
            <a:pPr lvl="1"/>
            <a:r>
              <a:rPr lang="zh-CN" altLang="en-US" dirty="0"/>
              <a:t>专门用来计数的字典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思考：可遍历对象中的元素需要满足什么要求？为什么？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1CA31-EDD3-B941-9C78-221BC0CC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604709"/>
            <a:ext cx="6480000" cy="19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4829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A91-0EAC-1D4B-AA26-1E51528F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collections</a:t>
            </a:r>
            <a:r>
              <a:rPr lang="en-US" dirty="0" err="1"/>
              <a:t>模块中提供的组合数据类型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7AEE-7A9A-8748-B580-8214E64A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defaultdict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有默认值的字典</a:t>
            </a:r>
            <a:endParaRPr lang="en-US" altLang="zh-CN" dirty="0"/>
          </a:p>
          <a:p>
            <a:pPr lvl="1"/>
            <a:r>
              <a:rPr lang="en-US" dirty="0" err="1"/>
              <a:t>在构造时需提供一个函数对象</a:t>
            </a:r>
            <a:endParaRPr lang="en-US" dirty="0"/>
          </a:p>
          <a:p>
            <a:pPr lvl="1"/>
            <a:r>
              <a:rPr lang="en-US" dirty="0" err="1"/>
              <a:t>在找不到某个查询键对应的元素时</a:t>
            </a:r>
            <a:r>
              <a:rPr lang="zh-CN" altLang="en-US" dirty="0"/>
              <a:t>，调用上述函数对象</a:t>
            </a:r>
            <a:endParaRPr lang="en-US" altLang="zh-CN" dirty="0"/>
          </a:p>
          <a:p>
            <a:pPr lvl="2"/>
            <a:r>
              <a:rPr lang="zh-CN" altLang="en-US" dirty="0"/>
              <a:t>返回函数的返回值</a:t>
            </a:r>
            <a:endParaRPr lang="en-US" altLang="zh-CN" dirty="0"/>
          </a:p>
          <a:p>
            <a:pPr lvl="2"/>
            <a:r>
              <a:rPr lang="zh-CN" altLang="en-US" dirty="0"/>
              <a:t>并将查询键和函数的返回值构成一个新的键值对加入</a:t>
            </a:r>
            <a:r>
              <a:rPr lang="en-US" altLang="zh-CN" dirty="0" err="1"/>
              <a:t>defaultdict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C95AB-DEF8-C047-8D61-95734549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833598"/>
            <a:ext cx="8391525" cy="20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33246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6A91-0EAC-1D4B-AA26-1E51528F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collections</a:t>
            </a:r>
            <a:r>
              <a:rPr lang="en-US" dirty="0" err="1"/>
              <a:t>模块中提供的组合数据类型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7AEE-7A9A-8748-B580-8214E64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651126" cy="3937000"/>
          </a:xfrm>
        </p:spPr>
        <p:txBody>
          <a:bodyPr/>
          <a:lstStyle/>
          <a:p>
            <a:r>
              <a:rPr lang="en-US" altLang="zh-CN" dirty="0" err="1"/>
              <a:t>defaultdict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例子：分词并记录词在文本中出现的位置</a:t>
            </a:r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D4E8C-8115-0147-916B-6C237D7C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766" y="1300121"/>
            <a:ext cx="3767721" cy="2975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1FA47-2971-174D-B063-25F708C5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6" y="2019521"/>
            <a:ext cx="5016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3385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04-1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组合数据类型（二）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字典类型概念与操作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组合数据类型的高级操作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组合数据类型相关模块</a:t>
            </a: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A789-76B9-FF43-B2D8-D13D6394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组合数据类型回顾和小结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311557-F751-CB43-A289-2702287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480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计算机不仅对单个变量表示的数据进行处理，更多情况，计算机需要对一组数据进行批量处理。</a:t>
            </a:r>
            <a:endParaRPr lang="en-US" altLang="zh-CN" dirty="0"/>
          </a:p>
          <a:p>
            <a:r>
              <a:rPr lang="zh-CN" altLang="en-US" dirty="0"/>
              <a:t>组合数据类型能够将多个同类型或不同类型的数据组织起来，通过单一的表示使数据操作更有序更容易。</a:t>
            </a:r>
            <a:endParaRPr lang="en-US" altLang="zh-CN" dirty="0"/>
          </a:p>
          <a:p>
            <a:r>
              <a:rPr lang="zh-CN" altLang="en-US" dirty="0"/>
              <a:t>根据数据之间的关系，组合数据类型可以分为三类：序列类型、集合类型和映射类型。</a:t>
            </a:r>
            <a:endParaRPr lang="en-US" altLang="zh-CN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9A45888E-2E67-7F40-9CB1-226D368B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04" y="2571750"/>
            <a:ext cx="5004391" cy="24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81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622-62FF-654E-9199-E673A4DF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组合数据类型回顾和小结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87B5-01E1-BB44-B3F6-67DF3FB8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上述组合数据类型均为一个数据结构（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如何组织和存储数据</a:t>
            </a:r>
            <a:endParaRPr lang="en-US" altLang="zh-CN" dirty="0"/>
          </a:p>
          <a:p>
            <a:pPr lvl="1"/>
            <a:r>
              <a:rPr lang="zh-CN" altLang="en-US" dirty="0"/>
              <a:t>对外提供了哪些接口</a:t>
            </a:r>
            <a:endParaRPr lang="en-US" altLang="zh-CN" dirty="0"/>
          </a:p>
          <a:p>
            <a:pPr lvl="2"/>
            <a:r>
              <a:rPr lang="zh-CN" altLang="en-US" dirty="0"/>
              <a:t>创建、访问、修改、删除</a:t>
            </a:r>
            <a:endParaRPr lang="en-US" altLang="zh-CN" dirty="0"/>
          </a:p>
          <a:p>
            <a:pPr lvl="2"/>
            <a:r>
              <a:rPr lang="zh-CN" altLang="en-US" dirty="0"/>
              <a:t>可变</a:t>
            </a:r>
            <a:r>
              <a:rPr lang="en-US" altLang="zh-CN" dirty="0"/>
              <a:t>/</a:t>
            </a:r>
            <a:r>
              <a:rPr lang="zh-CN" altLang="en-US" dirty="0"/>
              <a:t>不可变</a:t>
            </a:r>
            <a:endParaRPr lang="en-US" altLang="zh-CN" dirty="0"/>
          </a:p>
          <a:p>
            <a:r>
              <a:rPr lang="zh-CN" altLang="en-US" dirty="0"/>
              <a:t>编写程序时需要根据需求，选择合适的数据结构</a:t>
            </a:r>
            <a:endParaRPr lang="en-US" altLang="zh-CN" dirty="0"/>
          </a:p>
          <a:p>
            <a:pPr lvl="1"/>
            <a:r>
              <a:rPr lang="zh-CN" altLang="en-US" dirty="0"/>
              <a:t>使用合适的组合数据类型</a:t>
            </a:r>
            <a:endParaRPr lang="en-US" altLang="zh-CN" dirty="0"/>
          </a:p>
          <a:p>
            <a:pPr lvl="1"/>
            <a:r>
              <a:rPr lang="zh-CN" altLang="en-US" dirty="0"/>
              <a:t>简化程序设计过程</a:t>
            </a:r>
            <a:endParaRPr lang="en-US" altLang="zh-CN" dirty="0"/>
          </a:p>
          <a:p>
            <a:pPr lvl="1"/>
            <a:r>
              <a:rPr lang="zh-CN" altLang="en-US" dirty="0"/>
              <a:t>提升程序运行效率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语言自带了功能强大的组合数据类型</a:t>
            </a:r>
            <a:endParaRPr lang="en-US" altLang="zh-CN" dirty="0"/>
          </a:p>
          <a:p>
            <a:pPr lvl="1"/>
            <a:r>
              <a:rPr lang="zh-CN" altLang="en-US" dirty="0"/>
              <a:t>学会使用这些组合数据类型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r>
              <a:rPr lang="zh-CN" altLang="en-US" dirty="0"/>
              <a:t>课程会涉及及如何实现这些组合数据类型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8563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D02-FEB3-0C4C-BD45-BD847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课后练习</a:t>
            </a:r>
            <a:r>
              <a:rPr lang="en-US" altLang="zh-CN" dirty="0"/>
              <a:t>1</a:t>
            </a:r>
            <a:r>
              <a:rPr lang="zh-CN" altLang="en-US" dirty="0"/>
              <a:t>：多个文本的词频统计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218E-C94B-E34E-92E6-01ED587A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作业要求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按照章节读取</a:t>
            </a:r>
            <a:r>
              <a:rPr lang="en-US" altLang="zh-CN" dirty="0"/>
              <a:t>《</a:t>
            </a:r>
            <a:r>
              <a:rPr lang="zh-CN" altLang="en-US" dirty="0"/>
              <a:t>射雕英雄传</a:t>
            </a:r>
            <a:r>
              <a:rPr lang="en-US" altLang="zh-CN" dirty="0"/>
              <a:t>》</a:t>
            </a:r>
            <a:r>
              <a:rPr lang="zh-CN" altLang="en-US" dirty="0"/>
              <a:t>全文</a:t>
            </a:r>
            <a:endParaRPr lang="en-US" altLang="zh-CN" dirty="0"/>
          </a:p>
          <a:p>
            <a:pPr lvl="2"/>
            <a:r>
              <a:rPr lang="zh-CN" altLang="en-US" dirty="0"/>
              <a:t>获取一个目录下所有文件，并依次打开、读取文件内容</a:t>
            </a:r>
            <a:endParaRPr lang="en-US" altLang="zh-CN" dirty="0"/>
          </a:p>
          <a:p>
            <a:pPr lvl="1"/>
            <a:r>
              <a:rPr lang="zh-CN" altLang="en-US" dirty="0"/>
              <a:t>对文本进行分词</a:t>
            </a:r>
            <a:endParaRPr lang="en-US" altLang="zh-CN" dirty="0"/>
          </a:p>
          <a:p>
            <a:pPr lvl="2"/>
            <a:r>
              <a:rPr lang="en-CN" dirty="0"/>
              <a:t>需考虑使用自定义词典提升分词准确率</a:t>
            </a:r>
          </a:p>
          <a:p>
            <a:pPr lvl="1"/>
            <a:r>
              <a:rPr lang="en-CN" dirty="0"/>
              <a:t>对文本进行词频统计</a:t>
            </a:r>
          </a:p>
          <a:p>
            <a:pPr lvl="2"/>
            <a:r>
              <a:rPr lang="en-CN" dirty="0"/>
              <a:t>输出出现频率最高的词</a:t>
            </a:r>
          </a:p>
          <a:p>
            <a:pPr lvl="2"/>
            <a:r>
              <a:rPr lang="en-US" dirty="0" err="1"/>
              <a:t>分析并思考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出现频率最高的词有什么特点？</a:t>
            </a:r>
            <a:endParaRPr lang="en-US" altLang="zh-CN" dirty="0"/>
          </a:p>
          <a:p>
            <a:pPr lvl="3"/>
            <a:r>
              <a:rPr lang="zh-CN" altLang="en-US" dirty="0"/>
              <a:t>它们能否反映文本的内容？</a:t>
            </a:r>
            <a:endParaRPr lang="en-US" altLang="zh-CN" dirty="0"/>
          </a:p>
          <a:p>
            <a:pPr lvl="3"/>
            <a:r>
              <a:rPr lang="zh-CN" altLang="en-US" dirty="0"/>
              <a:t>如何提取出能更好的体现文本内容的词？</a:t>
            </a:r>
            <a:endParaRPr lang="en-US" altLang="zh-CN" dirty="0"/>
          </a:p>
          <a:p>
            <a:pPr lvl="1"/>
            <a:r>
              <a:rPr lang="zh-CN" altLang="en-US" dirty="0"/>
              <a:t>请在</a:t>
            </a:r>
            <a:r>
              <a:rPr lang="en-US" altLang="zh-CN" dirty="0" err="1"/>
              <a:t>obe</a:t>
            </a:r>
            <a:r>
              <a:rPr lang="zh-CN" altLang="en-US" dirty="0"/>
              <a:t>系统提交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80222566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D02-FEB3-0C4C-BD45-BD847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课后练习</a:t>
            </a:r>
            <a:r>
              <a:rPr lang="en-US" altLang="zh-CN" dirty="0"/>
              <a:t>1</a:t>
            </a:r>
            <a:r>
              <a:rPr lang="zh-CN" altLang="en-US" dirty="0"/>
              <a:t>：多个文本的词频统计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218E-C94B-E34E-92E6-01ED587A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作业要求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按照章节读取</a:t>
            </a:r>
            <a:r>
              <a:rPr lang="en-US" altLang="zh-CN" dirty="0"/>
              <a:t>《</a:t>
            </a:r>
            <a:r>
              <a:rPr lang="zh-CN" altLang="en-US" dirty="0"/>
              <a:t>射雕英雄传</a:t>
            </a:r>
            <a:r>
              <a:rPr lang="en-US" altLang="zh-CN" dirty="0"/>
              <a:t>》</a:t>
            </a:r>
            <a:r>
              <a:rPr lang="zh-CN" altLang="en-US" dirty="0"/>
              <a:t>全文</a:t>
            </a:r>
            <a:endParaRPr lang="en-US" altLang="zh-CN" dirty="0"/>
          </a:p>
          <a:p>
            <a:pPr lvl="2"/>
            <a:r>
              <a:rPr lang="zh-CN" altLang="en-US" dirty="0"/>
              <a:t>获取一个目录下所有文件，并依次打开、读取文件内容</a:t>
            </a:r>
            <a:endParaRPr lang="en-US" altLang="zh-CN" dirty="0"/>
          </a:p>
          <a:p>
            <a:pPr lvl="1"/>
            <a:r>
              <a:rPr lang="zh-CN" altLang="en-US" dirty="0"/>
              <a:t>对文本进行分词</a:t>
            </a:r>
            <a:endParaRPr lang="en-US" altLang="zh-CN" dirty="0"/>
          </a:p>
          <a:p>
            <a:pPr lvl="2"/>
            <a:r>
              <a:rPr lang="en-CN" dirty="0"/>
              <a:t>需考虑使用自定义词典提升分词准确率</a:t>
            </a:r>
          </a:p>
          <a:p>
            <a:pPr lvl="1"/>
            <a:r>
              <a:rPr lang="en-CN" dirty="0"/>
              <a:t>对文本进行词频统计</a:t>
            </a:r>
          </a:p>
          <a:p>
            <a:pPr lvl="2"/>
            <a:r>
              <a:rPr lang="en-CN" dirty="0"/>
              <a:t>输出出现频率最高的词</a:t>
            </a:r>
          </a:p>
          <a:p>
            <a:pPr lvl="2"/>
            <a:r>
              <a:rPr lang="en-US" dirty="0" err="1"/>
              <a:t>分析并思考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出现频率最高的词有什么特点？</a:t>
            </a:r>
            <a:endParaRPr lang="en-US" altLang="zh-CN" dirty="0"/>
          </a:p>
          <a:p>
            <a:pPr lvl="3"/>
            <a:r>
              <a:rPr lang="zh-CN" altLang="en-US" dirty="0"/>
              <a:t>它们能否反映文本的内容？</a:t>
            </a:r>
            <a:endParaRPr lang="en-US" altLang="zh-CN" dirty="0"/>
          </a:p>
          <a:p>
            <a:pPr lvl="3"/>
            <a:r>
              <a:rPr lang="zh-CN" altLang="en-US" dirty="0"/>
              <a:t>如何提取出能更好的体现文本内容的词？</a:t>
            </a:r>
            <a:endParaRPr lang="en-US" altLang="zh-CN" dirty="0"/>
          </a:p>
          <a:p>
            <a:pPr lvl="1"/>
            <a:r>
              <a:rPr lang="zh-CN" altLang="en-US" dirty="0"/>
              <a:t>请在</a:t>
            </a:r>
            <a:r>
              <a:rPr lang="en-US" altLang="zh-CN" dirty="0" err="1"/>
              <a:t>obe</a:t>
            </a:r>
            <a:r>
              <a:rPr lang="zh-CN" altLang="en-US" dirty="0"/>
              <a:t>系统提交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8022256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3C5D-579B-4486-A1F1-0FFEB1F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A89D9D-F9F0-4CF4-A2C6-EDFDA7FF8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9807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步骤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：计算卷积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输入：图像矩阵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zh-CN" altLang="en-US" dirty="0"/>
                  <a:t>，翻转后的核矩阵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输出：卷积后的图像矩阵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zh-CN" altLang="en-US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A89D9D-F9F0-4CF4-A2C6-EDFDA7FF8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980739"/>
              </a:xfrm>
              <a:blipFill>
                <a:blip r:embed="rId2"/>
                <a:stretch>
                  <a:fillRect l="-617" t="-5128" b="-89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9">
                <a:extLst>
                  <a:ext uri="{FF2B5EF4-FFF2-40B4-BE49-F238E27FC236}">
                    <a16:creationId xmlns:a16="http://schemas.microsoft.com/office/drawing/2014/main" id="{DCC839B9-9D4B-9942-8C0A-236378280985}"/>
                  </a:ext>
                </a:extLst>
              </p:cNvPr>
              <p:cNvSpPr/>
              <p:nvPr/>
            </p:nvSpPr>
            <p:spPr>
              <a:xfrm>
                <a:off x="4932471" y="1009993"/>
                <a:ext cx="4507003" cy="789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sup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9">
                <a:extLst>
                  <a:ext uri="{FF2B5EF4-FFF2-40B4-BE49-F238E27FC236}">
                    <a16:creationId xmlns:a16="http://schemas.microsoft.com/office/drawing/2014/main" id="{DCC839B9-9D4B-9942-8C0A-23637828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71" y="1009993"/>
                <a:ext cx="4507003" cy="789896"/>
              </a:xfrm>
              <a:prstGeom prst="rect">
                <a:avLst/>
              </a:prstGeom>
              <a:blipFill>
                <a:blip r:embed="rId3"/>
                <a:stretch>
                  <a:fillRect t="-95238" b="-1523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2330247F-781F-E040-96FB-E511B825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31066"/>
              </p:ext>
            </p:extLst>
          </p:nvPr>
        </p:nvGraphicFramePr>
        <p:xfrm>
          <a:off x="629666" y="1799889"/>
          <a:ext cx="3581865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7985">
                  <a:extLst>
                    <a:ext uri="{9D8B030D-6E8A-4147-A177-3AD203B41FA5}">
                      <a16:colId xmlns:a16="http://schemas.microsoft.com/office/drawing/2014/main" val="1524531311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1439861171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926174581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2641310508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2400760767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1284392626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3753500892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3233036817"/>
                    </a:ext>
                  </a:extLst>
                </a:gridCol>
                <a:gridCol w="397985">
                  <a:extLst>
                    <a:ext uri="{9D8B030D-6E8A-4147-A177-3AD203B41FA5}">
                      <a16:colId xmlns:a16="http://schemas.microsoft.com/office/drawing/2014/main" val="167710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0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2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1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67154"/>
                  </a:ext>
                </a:extLst>
              </a:tr>
            </a:tbl>
          </a:graphicData>
        </a:graphic>
      </p:graphicFrame>
      <p:graphicFrame>
        <p:nvGraphicFramePr>
          <p:cNvPr id="11" name="内容占位符 5">
            <a:extLst>
              <a:ext uri="{FF2B5EF4-FFF2-40B4-BE49-F238E27FC236}">
                <a16:creationId xmlns:a16="http://schemas.microsoft.com/office/drawing/2014/main" id="{9D01ACFC-73EE-EB42-97EC-1F406543E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26349"/>
              </p:ext>
            </p:extLst>
          </p:nvPr>
        </p:nvGraphicFramePr>
        <p:xfrm>
          <a:off x="1023135" y="2185816"/>
          <a:ext cx="1590502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4553">
                  <a:extLst>
                    <a:ext uri="{9D8B030D-6E8A-4147-A177-3AD203B41FA5}">
                      <a16:colId xmlns:a16="http://schemas.microsoft.com/office/drawing/2014/main" val="1632774766"/>
                    </a:ext>
                  </a:extLst>
                </a:gridCol>
                <a:gridCol w="371302">
                  <a:extLst>
                    <a:ext uri="{9D8B030D-6E8A-4147-A177-3AD203B41FA5}">
                      <a16:colId xmlns:a16="http://schemas.microsoft.com/office/drawing/2014/main" val="4255097760"/>
                    </a:ext>
                  </a:extLst>
                </a:gridCol>
                <a:gridCol w="421178">
                  <a:extLst>
                    <a:ext uri="{9D8B030D-6E8A-4147-A177-3AD203B41FA5}">
                      <a16:colId xmlns:a16="http://schemas.microsoft.com/office/drawing/2014/main" val="2511246809"/>
                    </a:ext>
                  </a:extLst>
                </a:gridCol>
                <a:gridCol w="393469">
                  <a:extLst>
                    <a:ext uri="{9D8B030D-6E8A-4147-A177-3AD203B41FA5}">
                      <a16:colId xmlns:a16="http://schemas.microsoft.com/office/drawing/2014/main" val="19879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7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49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6">
                <a:extLst>
                  <a:ext uri="{FF2B5EF4-FFF2-40B4-BE49-F238E27FC236}">
                    <a16:creationId xmlns:a16="http://schemas.microsoft.com/office/drawing/2014/main" id="{D8E9E81F-BF97-7746-86A8-9136A5F02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018026"/>
                  </p:ext>
                </p:extLst>
              </p:nvPr>
            </p:nvGraphicFramePr>
            <p:xfrm>
              <a:off x="5735759" y="1799889"/>
              <a:ext cx="3183880" cy="22250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97985">
                      <a:extLst>
                        <a:ext uri="{9D8B030D-6E8A-4147-A177-3AD203B41FA5}">
                          <a16:colId xmlns:a16="http://schemas.microsoft.com/office/drawing/2014/main" val="1524531311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1439861171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926174581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2641310508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2400760767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1284392626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3753500892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3233036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507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200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32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27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11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023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4405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6">
                <a:extLst>
                  <a:ext uri="{FF2B5EF4-FFF2-40B4-BE49-F238E27FC236}">
                    <a16:creationId xmlns:a16="http://schemas.microsoft.com/office/drawing/2014/main" id="{D8E9E81F-BF97-7746-86A8-9136A5F02A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018026"/>
                  </p:ext>
                </p:extLst>
              </p:nvPr>
            </p:nvGraphicFramePr>
            <p:xfrm>
              <a:off x="5735759" y="1799889"/>
              <a:ext cx="3183880" cy="222504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97985">
                      <a:extLst>
                        <a:ext uri="{9D8B030D-6E8A-4147-A177-3AD203B41FA5}">
                          <a16:colId xmlns:a16="http://schemas.microsoft.com/office/drawing/2014/main" val="1524531311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1439861171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926174581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2641310508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2400760767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1284392626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3753500892"/>
                        </a:ext>
                      </a:extLst>
                    </a:gridCol>
                    <a:gridCol w="397985">
                      <a:extLst>
                        <a:ext uri="{9D8B030D-6E8A-4147-A177-3AD203B41FA5}">
                          <a16:colId xmlns:a16="http://schemas.microsoft.com/office/drawing/2014/main" val="3233036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507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96667" r="-612903" b="-3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32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27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11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023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4405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箭头: 右 8">
            <a:extLst>
              <a:ext uri="{FF2B5EF4-FFF2-40B4-BE49-F238E27FC236}">
                <a16:creationId xmlns:a16="http://schemas.microsoft.com/office/drawing/2014/main" id="{F07A3A82-9F9B-5445-9589-4AFCFC2D9DC6}"/>
              </a:ext>
            </a:extLst>
          </p:cNvPr>
          <p:cNvSpPr/>
          <p:nvPr/>
        </p:nvSpPr>
        <p:spPr>
          <a:xfrm>
            <a:off x="4324217" y="2809654"/>
            <a:ext cx="1372521" cy="576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0">
                <a:extLst>
                  <a:ext uri="{FF2B5EF4-FFF2-40B4-BE49-F238E27FC236}">
                    <a16:creationId xmlns:a16="http://schemas.microsoft.com/office/drawing/2014/main" id="{94A3F0E7-056B-7E49-94F4-D1A3B99FF5A0}"/>
                  </a:ext>
                </a:extLst>
              </p:cNvPr>
              <p:cNvSpPr/>
              <p:nvPr/>
            </p:nvSpPr>
            <p:spPr>
              <a:xfrm>
                <a:off x="1920441" y="4452018"/>
                <a:ext cx="951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0">
                <a:extLst>
                  <a:ext uri="{FF2B5EF4-FFF2-40B4-BE49-F238E27FC236}">
                    <a16:creationId xmlns:a16="http://schemas.microsoft.com/office/drawing/2014/main" id="{94A3F0E7-056B-7E49-94F4-D1A3B99FF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41" y="4452018"/>
                <a:ext cx="9514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1">
                <a:extLst>
                  <a:ext uri="{FF2B5EF4-FFF2-40B4-BE49-F238E27FC236}">
                    <a16:creationId xmlns:a16="http://schemas.microsoft.com/office/drawing/2014/main" id="{D7F191E8-3327-3444-BBD5-0FE2969DBE51}"/>
                  </a:ext>
                </a:extLst>
              </p:cNvPr>
              <p:cNvSpPr/>
              <p:nvPr/>
            </p:nvSpPr>
            <p:spPr>
              <a:xfrm>
                <a:off x="7185972" y="4211103"/>
                <a:ext cx="595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1">
                <a:extLst>
                  <a:ext uri="{FF2B5EF4-FFF2-40B4-BE49-F238E27FC236}">
                    <a16:creationId xmlns:a16="http://schemas.microsoft.com/office/drawing/2014/main" id="{D7F191E8-3327-3444-BBD5-0FE2969DB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972" y="4211103"/>
                <a:ext cx="5950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D02-FEB3-0C4C-BD45-BD847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课后练习</a:t>
            </a:r>
            <a:r>
              <a:rPr lang="en-US" altLang="zh-CN" dirty="0"/>
              <a:t>2</a:t>
            </a:r>
            <a:r>
              <a:rPr lang="zh-CN" altLang="en-US" dirty="0"/>
              <a:t>：统计人物出现次数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218E-C94B-E34E-92E6-01ED587A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作业要求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按照章节读取</a:t>
            </a:r>
            <a:r>
              <a:rPr lang="en-US" altLang="zh-CN" dirty="0"/>
              <a:t>《</a:t>
            </a:r>
            <a:r>
              <a:rPr lang="zh-CN" altLang="en-US" dirty="0"/>
              <a:t>射雕英雄传</a:t>
            </a:r>
            <a:r>
              <a:rPr lang="en-US" altLang="zh-CN" dirty="0"/>
              <a:t>》</a:t>
            </a:r>
            <a:r>
              <a:rPr lang="zh-CN" altLang="en-US" dirty="0"/>
              <a:t>全文</a:t>
            </a:r>
            <a:endParaRPr lang="en-US" altLang="zh-CN" dirty="0"/>
          </a:p>
          <a:p>
            <a:pPr lvl="1"/>
            <a:r>
              <a:rPr lang="zh-CN" altLang="en-US" dirty="0"/>
              <a:t>对文本进行分词</a:t>
            </a:r>
            <a:endParaRPr lang="en-US" altLang="zh-CN" dirty="0"/>
          </a:p>
          <a:p>
            <a:pPr lvl="1"/>
            <a:r>
              <a:rPr lang="zh-CN" altLang="en-US" dirty="0"/>
              <a:t>读取射雕英雄传人物</a:t>
            </a:r>
            <a:r>
              <a:rPr lang="en-US" altLang="zh-CN" dirty="0"/>
              <a:t>.txt</a:t>
            </a:r>
            <a:r>
              <a:rPr lang="zh-CN" altLang="en-US" dirty="0"/>
              <a:t>中保存的人物名称</a:t>
            </a:r>
            <a:endParaRPr lang="en-US" altLang="zh-CN" dirty="0"/>
          </a:p>
          <a:p>
            <a:pPr lvl="1"/>
            <a:r>
              <a:rPr lang="zh-CN" altLang="en-US" dirty="0"/>
              <a:t>将人物在章节中出现的次数输出到一个</a:t>
            </a:r>
            <a:r>
              <a:rPr lang="en-US" altLang="zh-CN" dirty="0"/>
              <a:t>CSV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2"/>
            <a:r>
              <a:rPr lang="zh-CN" altLang="en-US" dirty="0"/>
              <a:t>每行对应一个人物</a:t>
            </a:r>
            <a:endParaRPr lang="en-US" altLang="zh-CN" dirty="0"/>
          </a:p>
          <a:p>
            <a:pPr lvl="2"/>
            <a:r>
              <a:rPr lang="zh-CN" altLang="en-US" dirty="0"/>
              <a:t>每列对应一个章节</a:t>
            </a:r>
            <a:endParaRPr lang="en-US" altLang="zh-CN" dirty="0"/>
          </a:p>
          <a:p>
            <a:pPr lvl="2"/>
            <a:r>
              <a:rPr lang="zh-CN" altLang="en-US" dirty="0"/>
              <a:t>单元格中内容为人物名称在该章节文本中出现的次数</a:t>
            </a:r>
            <a:endParaRPr lang="en-US" altLang="zh-CN" dirty="0"/>
          </a:p>
          <a:p>
            <a:pPr lvl="2"/>
            <a:r>
              <a:rPr lang="zh-CN" altLang="en-US" dirty="0"/>
              <a:t>注意：</a:t>
            </a:r>
            <a:endParaRPr lang="en-US" altLang="zh-CN" dirty="0"/>
          </a:p>
          <a:p>
            <a:pPr lvl="3"/>
            <a:r>
              <a:rPr lang="zh-CN" altLang="en-US" dirty="0"/>
              <a:t>章节和人物应该按照一定顺序进行排序</a:t>
            </a:r>
            <a:endParaRPr lang="en-US" altLang="zh-CN" dirty="0"/>
          </a:p>
          <a:p>
            <a:pPr lvl="3"/>
            <a:r>
              <a:rPr lang="zh-CN" altLang="en-US" dirty="0"/>
              <a:t>由于</a:t>
            </a:r>
            <a:r>
              <a:rPr lang="en-US" altLang="zh-CN" dirty="0" err="1"/>
              <a:t>jieba</a:t>
            </a:r>
            <a:r>
              <a:rPr lang="zh-CN" altLang="en-US" dirty="0"/>
              <a:t>库分词算法有一定的随机性，最后结果会有一定差异</a:t>
            </a:r>
            <a:endParaRPr lang="en-US" altLang="zh-CN" dirty="0"/>
          </a:p>
          <a:p>
            <a:pPr lvl="1"/>
            <a:r>
              <a:rPr lang="zh-CN" altLang="en-US" dirty="0"/>
              <a:t>请在</a:t>
            </a:r>
            <a:r>
              <a:rPr lang="en-US" altLang="zh-CN" dirty="0" err="1"/>
              <a:t>obe</a:t>
            </a:r>
            <a:r>
              <a:rPr lang="zh-CN" altLang="en-US" dirty="0"/>
              <a:t>系统提交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0077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D02-FEB3-0C4C-BD45-BD847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课后练习</a:t>
            </a:r>
            <a:r>
              <a:rPr lang="en-US" altLang="zh-CN" dirty="0"/>
              <a:t>2</a:t>
            </a:r>
            <a:r>
              <a:rPr lang="zh-CN" altLang="en-US" dirty="0"/>
              <a:t>：统计人物出现次数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218E-C94B-E34E-92E6-01ED587A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作业要求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按照章节读取</a:t>
            </a:r>
            <a:r>
              <a:rPr lang="en-US" altLang="zh-CN" dirty="0"/>
              <a:t>《</a:t>
            </a:r>
            <a:r>
              <a:rPr lang="zh-CN" altLang="en-US" dirty="0"/>
              <a:t>射雕英雄传</a:t>
            </a:r>
            <a:r>
              <a:rPr lang="en-US" altLang="zh-CN" dirty="0"/>
              <a:t>》</a:t>
            </a:r>
            <a:r>
              <a:rPr lang="zh-CN" altLang="en-US" dirty="0"/>
              <a:t>全文</a:t>
            </a:r>
            <a:endParaRPr lang="en-US" altLang="zh-CN" dirty="0"/>
          </a:p>
          <a:p>
            <a:pPr lvl="1"/>
            <a:r>
              <a:rPr lang="zh-CN" altLang="en-US" dirty="0"/>
              <a:t>对文本进行分词</a:t>
            </a:r>
            <a:endParaRPr lang="en-US" altLang="zh-CN" dirty="0"/>
          </a:p>
          <a:p>
            <a:pPr lvl="1"/>
            <a:r>
              <a:rPr lang="zh-CN" altLang="en-US" dirty="0"/>
              <a:t>读取射雕英雄传人物</a:t>
            </a:r>
            <a:r>
              <a:rPr lang="en-US" altLang="zh-CN" dirty="0"/>
              <a:t>.txt</a:t>
            </a:r>
            <a:r>
              <a:rPr lang="zh-CN" altLang="en-US" dirty="0"/>
              <a:t>中保存的人物名称</a:t>
            </a:r>
            <a:endParaRPr lang="en-US" altLang="zh-CN" dirty="0"/>
          </a:p>
          <a:p>
            <a:pPr lvl="1"/>
            <a:r>
              <a:rPr lang="zh-CN" altLang="en-US" dirty="0"/>
              <a:t>将人物在章节中出现的次数输出到一个</a:t>
            </a:r>
            <a:r>
              <a:rPr lang="en-US" altLang="zh-CN" dirty="0"/>
              <a:t>CSV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2"/>
            <a:r>
              <a:rPr lang="zh-CN" altLang="en-US" dirty="0"/>
              <a:t>每行对应一个人物</a:t>
            </a:r>
            <a:endParaRPr lang="en-US" altLang="zh-CN" dirty="0"/>
          </a:p>
          <a:p>
            <a:pPr lvl="2"/>
            <a:r>
              <a:rPr lang="zh-CN" altLang="en-US" dirty="0"/>
              <a:t>每列对应一个章节</a:t>
            </a:r>
            <a:endParaRPr lang="en-US" altLang="zh-CN" dirty="0"/>
          </a:p>
          <a:p>
            <a:pPr lvl="2"/>
            <a:r>
              <a:rPr lang="zh-CN" altLang="en-US" dirty="0"/>
              <a:t>单元格中内容为人物名称在该章节文本中出现的次数</a:t>
            </a:r>
            <a:endParaRPr lang="en-US" altLang="zh-CN" dirty="0"/>
          </a:p>
          <a:p>
            <a:pPr lvl="2"/>
            <a:r>
              <a:rPr lang="zh-CN" altLang="en-US" dirty="0"/>
              <a:t>注意：</a:t>
            </a:r>
            <a:endParaRPr lang="en-US" altLang="zh-CN" dirty="0"/>
          </a:p>
          <a:p>
            <a:pPr lvl="3"/>
            <a:r>
              <a:rPr lang="zh-CN" altLang="en-US" dirty="0"/>
              <a:t>章节和人物应该按照一定顺序进行排序</a:t>
            </a:r>
            <a:endParaRPr lang="en-US" altLang="zh-CN" dirty="0"/>
          </a:p>
          <a:p>
            <a:pPr lvl="3"/>
            <a:r>
              <a:rPr lang="zh-CN" altLang="en-US" dirty="0"/>
              <a:t>由于</a:t>
            </a:r>
            <a:r>
              <a:rPr lang="en-US" altLang="zh-CN" dirty="0" err="1"/>
              <a:t>jieba</a:t>
            </a:r>
            <a:r>
              <a:rPr lang="zh-CN" altLang="en-US" dirty="0"/>
              <a:t>库分词算法有一定的随机性，最后结果会有一定差异</a:t>
            </a:r>
            <a:endParaRPr lang="en-US" altLang="zh-CN" dirty="0"/>
          </a:p>
          <a:p>
            <a:pPr lvl="1"/>
            <a:r>
              <a:rPr lang="zh-CN" altLang="en-US" dirty="0"/>
              <a:t>请在</a:t>
            </a:r>
            <a:r>
              <a:rPr lang="en-US" altLang="zh-CN" dirty="0" err="1"/>
              <a:t>obe</a:t>
            </a:r>
            <a:r>
              <a:rPr lang="zh-CN" altLang="en-US" dirty="0"/>
              <a:t>系统提交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00772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3C5D-579B-4486-A1F1-0FFEB1F2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89D9D-F9F0-4CF4-A2C6-EDFDA7FF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输入：图片</a:t>
            </a:r>
            <a:r>
              <a:rPr lang="en-US" altLang="zh-CN" dirty="0" err="1"/>
              <a:t>im</a:t>
            </a:r>
            <a:r>
              <a:rPr lang="zh-CN" altLang="en-US" dirty="0"/>
              <a:t>、卷积核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输出：卷积处理后的图片</a:t>
            </a:r>
            <a:endParaRPr lang="en-US" altLang="zh-CN" dirty="0"/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代码和图片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阅读已有的代码（已有代码负责读入图片、转换为二维数值列表以及将二维数值列表转换为图片进行输出）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编写代码，实现</a:t>
            </a:r>
            <a:r>
              <a:rPr lang="en-US" altLang="zh-CN" dirty="0"/>
              <a:t>conv(</a:t>
            </a:r>
            <a:r>
              <a:rPr lang="en-US" altLang="zh-CN" dirty="0" err="1"/>
              <a:t>im</a:t>
            </a:r>
            <a:r>
              <a:rPr lang="en-US" altLang="zh-CN" dirty="0"/>
              <a:t>, k, stride)</a:t>
            </a:r>
            <a:r>
              <a:rPr lang="zh-CN" altLang="en-US" dirty="0"/>
              <a:t>函数，其中</a:t>
            </a:r>
            <a:r>
              <a:rPr lang="en-US" altLang="zh-CN" dirty="0"/>
              <a:t>stride</a:t>
            </a:r>
            <a:r>
              <a:rPr lang="zh-CN" altLang="en-US" dirty="0"/>
              <a:t>步长，默认为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完成</a:t>
            </a:r>
            <a:r>
              <a:rPr lang="en-US" altLang="zh-CN" dirty="0"/>
              <a:t>k</a:t>
            </a:r>
            <a:r>
              <a:rPr lang="zh-CN" altLang="en-US" dirty="0"/>
              <a:t>矩阵的翻转操作</a:t>
            </a:r>
            <a:endParaRPr lang="en-US" altLang="zh-CN" dirty="0"/>
          </a:p>
          <a:p>
            <a:pPr lvl="2"/>
            <a:r>
              <a:rPr lang="zh-CN" altLang="en-US" dirty="0"/>
              <a:t>完成对</a:t>
            </a:r>
            <a:r>
              <a:rPr lang="en-US" altLang="zh-CN" dirty="0" err="1"/>
              <a:t>im</a:t>
            </a:r>
            <a:r>
              <a:rPr lang="zh-CN" altLang="en-US" dirty="0"/>
              <a:t>矩阵的卷积操作，返回卷积后的二维数值列表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观察在不同卷积核下输出图片的差异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9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04-1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组合数据类型（二）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字典类型概念与操作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组合数据类型的高级操作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组合数据类型相关模块</a:t>
            </a: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字典类型的概念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上节课中我们介绍了序列类型</a:t>
            </a:r>
            <a:endParaRPr lang="en-US" altLang="zh-CN" dirty="0"/>
          </a:p>
          <a:p>
            <a:pPr lvl="1"/>
            <a:r>
              <a:rPr lang="zh-CN" altLang="en-US" dirty="0"/>
              <a:t>元组</a:t>
            </a:r>
            <a:endParaRPr lang="en-US" altLang="zh-CN" dirty="0"/>
          </a:p>
          <a:p>
            <a:pPr lvl="1"/>
            <a:r>
              <a:rPr lang="zh-CN" altLang="en-US" dirty="0"/>
              <a:t>列表</a:t>
            </a:r>
            <a:endParaRPr lang="en-US" altLang="zh-CN" dirty="0"/>
          </a:p>
          <a:p>
            <a:r>
              <a:rPr lang="ja-JP" altLang="en-US"/>
              <a:t>对于序列类型</a:t>
            </a:r>
            <a:r>
              <a:rPr lang="zh-CN" altLang="en-US" dirty="0"/>
              <a:t>，我们可以</a:t>
            </a:r>
            <a:r>
              <a:rPr lang="ja-JP" altLang="en-US"/>
              <a:t>使用整数索引来查找元素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C</a:t>
            </a:r>
            <a:r>
              <a:rPr lang="zh-CN" altLang="en-US" dirty="0"/>
              <a:t>语言中的数组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22158-3B9D-E74D-AFAB-B7EC82BB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960535"/>
            <a:ext cx="6480000" cy="11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1574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字典类型的概念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但很多时候我们需要更加灵活的信息查找方式</a:t>
            </a:r>
            <a:endParaRPr lang="en-US" altLang="zh-CN" dirty="0"/>
          </a:p>
          <a:p>
            <a:pPr lvl="1"/>
            <a:r>
              <a:rPr lang="zh-CN" altLang="en-US" dirty="0"/>
              <a:t>例如，我们想通过学校的简称找到学校的全称</a:t>
            </a:r>
            <a:endParaRPr lang="en-US" altLang="zh-CN" dirty="0"/>
          </a:p>
          <a:p>
            <a:pPr lvl="2"/>
            <a:r>
              <a:rPr lang="en-US" altLang="zh-CN" dirty="0">
                <a:latin typeface="Courier" pitchFamily="2" charset="0"/>
              </a:rPr>
              <a:t>"RUC"=&gt;"</a:t>
            </a:r>
            <a:r>
              <a:rPr lang="zh-CN" altLang="en-US" dirty="0">
                <a:latin typeface="Courier" pitchFamily="2" charset="0"/>
              </a:rPr>
              <a:t>中国人民大学</a:t>
            </a:r>
            <a:r>
              <a:rPr lang="en-US" altLang="zh-CN" dirty="0">
                <a:latin typeface="Courier" pitchFamily="2" charset="0"/>
              </a:rPr>
              <a:t>"</a:t>
            </a:r>
          </a:p>
          <a:p>
            <a:pPr lvl="2"/>
            <a:r>
              <a:rPr lang="en-US" altLang="zh-CN" dirty="0">
                <a:latin typeface="Courier" pitchFamily="2" charset="0"/>
              </a:rPr>
              <a:t>"THU"=&gt;"</a:t>
            </a:r>
            <a:r>
              <a:rPr lang="zh-CN" altLang="en-US" dirty="0">
                <a:latin typeface="Courier" pitchFamily="2" charset="0"/>
              </a:rPr>
              <a:t>清华大学</a:t>
            </a:r>
            <a:r>
              <a:rPr lang="en-US" altLang="zh-CN" dirty="0">
                <a:latin typeface="Courier" pitchFamily="2" charset="0"/>
              </a:rPr>
              <a:t>"</a:t>
            </a:r>
          </a:p>
          <a:p>
            <a:pPr lvl="2"/>
            <a:r>
              <a:rPr lang="zh-CN" altLang="en-US" dirty="0"/>
              <a:t>需要利用一个字符串，查找另一个字符串</a:t>
            </a:r>
            <a:endParaRPr lang="en-US" altLang="zh-CN" dirty="0"/>
          </a:p>
          <a:p>
            <a:r>
              <a:rPr lang="zh-CN" altLang="en-US" dirty="0"/>
              <a:t>上述信息查找，可以看做是一个映射：</a:t>
            </a:r>
            <a:r>
              <a:rPr lang="en-US" altLang="zh-CN" dirty="0"/>
              <a:t>&lt;key&gt;=&gt;&lt;value&gt;</a:t>
            </a:r>
          </a:p>
          <a:p>
            <a:pPr lvl="1"/>
            <a:r>
              <a:rPr lang="en-US" altLang="zh-CN" dirty="0"/>
              <a:t>&lt;key&gt;</a:t>
            </a:r>
            <a:r>
              <a:rPr lang="zh-CN" altLang="en-US" dirty="0"/>
              <a:t>：键，用来查找的信息</a:t>
            </a:r>
            <a:endParaRPr lang="en-US" altLang="zh-CN" dirty="0"/>
          </a:p>
          <a:p>
            <a:pPr lvl="1"/>
            <a:r>
              <a:rPr lang="en-US" altLang="zh-CN" dirty="0"/>
              <a:t>&lt;value&gt;</a:t>
            </a:r>
            <a:r>
              <a:rPr lang="zh-CN" altLang="en-US" dirty="0"/>
              <a:t>：值，查找到的信息</a:t>
            </a:r>
            <a:endParaRPr lang="en-US" altLang="zh-CN" dirty="0"/>
          </a:p>
          <a:p>
            <a:pPr lvl="1"/>
            <a:r>
              <a:rPr lang="zh-CN" altLang="en-US" dirty="0"/>
              <a:t>键</a:t>
            </a:r>
            <a:r>
              <a:rPr lang="en-US" altLang="zh-CN" dirty="0"/>
              <a:t>-</a:t>
            </a:r>
            <a:r>
              <a:rPr lang="zh-CN" altLang="en-US" dirty="0"/>
              <a:t>值构成了一个“键值对”</a:t>
            </a:r>
            <a:r>
              <a:rPr lang="en-US" altLang="zh-CN" dirty="0"/>
              <a:t>(key-value</a:t>
            </a:r>
            <a:r>
              <a:rPr lang="zh-CN" altLang="en-US" dirty="0"/>
              <a:t> </a:t>
            </a:r>
            <a:r>
              <a:rPr lang="en-US" altLang="zh-CN" dirty="0"/>
              <a:t>pair)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语言中我们可以使用字典（</a:t>
            </a:r>
            <a:r>
              <a:rPr lang="en-US" altLang="zh-CN" dirty="0" err="1"/>
              <a:t>dict</a:t>
            </a:r>
            <a:r>
              <a:rPr lang="zh-CN" altLang="en-US" dirty="0"/>
              <a:t>）实现映射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816918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21382</TotalTime>
  <Words>2570</Words>
  <Application>Microsoft Office PowerPoint</Application>
  <PresentationFormat>全屏显示(16:9)</PresentationFormat>
  <Paragraphs>399</Paragraphs>
  <Slides>52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Courier</vt:lpstr>
      <vt:lpstr>Microsoft YaHei UI</vt:lpstr>
      <vt:lpstr>方正超粗黑简体</vt:lpstr>
      <vt:lpstr>方正兰亭细黑_GBK</vt:lpstr>
      <vt:lpstr>宋体</vt:lpstr>
      <vt:lpstr>微软雅黑</vt:lpstr>
      <vt:lpstr>Arial</vt:lpstr>
      <vt:lpstr>Calibri</vt:lpstr>
      <vt:lpstr>Cambria Math</vt:lpstr>
      <vt:lpstr>Wingdings</vt:lpstr>
      <vt:lpstr>清风素材 https://12sc.taobao.com/</vt:lpstr>
      <vt:lpstr>PowerPoint 演示文稿</vt:lpstr>
      <vt:lpstr>上次课回顾：组合数据类型（一）</vt:lpstr>
      <vt:lpstr>大作业1：</vt:lpstr>
      <vt:lpstr>大作业1</vt:lpstr>
      <vt:lpstr>大作业1</vt:lpstr>
      <vt:lpstr>大作业1</vt:lpstr>
      <vt:lpstr>PowerPoint 演示文稿</vt:lpstr>
      <vt:lpstr>字典类型的概念</vt:lpstr>
      <vt:lpstr>字典类型的概念</vt:lpstr>
      <vt:lpstr>字典类型的概念</vt:lpstr>
      <vt:lpstr>字典类型的概念</vt:lpstr>
      <vt:lpstr>字典类型的创建</vt:lpstr>
      <vt:lpstr>字典类型的创建</vt:lpstr>
      <vt:lpstr>字典类型的创建</vt:lpstr>
      <vt:lpstr>字典类型的创建</vt:lpstr>
      <vt:lpstr>字典类型的操作</vt:lpstr>
      <vt:lpstr>字典类型的操作</vt:lpstr>
      <vt:lpstr>字典类型的操作</vt:lpstr>
      <vt:lpstr>字典类型的操作</vt:lpstr>
      <vt:lpstr>字典类型的操作</vt:lpstr>
      <vt:lpstr>字典类型的操作</vt:lpstr>
      <vt:lpstr>字典类型的操作</vt:lpstr>
      <vt:lpstr>词频统计-字典方法</vt:lpstr>
      <vt:lpstr>思考：什么信息可以作为字典的值和键</vt:lpstr>
      <vt:lpstr>思考：什么信息可以作为字典的值和键</vt:lpstr>
      <vt:lpstr>利用字典实现一个简单的计算器</vt:lpstr>
      <vt:lpstr>思考：什么信息可以作为字典的值和键</vt:lpstr>
      <vt:lpstr>思考：什么信息可以作为字典的值和键</vt:lpstr>
      <vt:lpstr>思考：什么信息可以作为字典的值和键</vt:lpstr>
      <vt:lpstr>思考：什么信息可以作为字典的值和键</vt:lpstr>
      <vt:lpstr>PowerPoint 演示文稿</vt:lpstr>
      <vt:lpstr>组合数据类型的高级操作</vt:lpstr>
      <vt:lpstr>组合数据类型的高级操作</vt:lpstr>
      <vt:lpstr>组合数据类型的高级操作</vt:lpstr>
      <vt:lpstr>组合数据类型的高级操作</vt:lpstr>
      <vt:lpstr>组合数据类型的高级操作</vt:lpstr>
      <vt:lpstr>组合数据类型的高级操作</vt:lpstr>
      <vt:lpstr>PowerPoint 演示文稿</vt:lpstr>
      <vt:lpstr>组合数据类型相关模块</vt:lpstr>
      <vt:lpstr>collections模块中提供的组合数据类型</vt:lpstr>
      <vt:lpstr>collections模块中提供的组合数据类型</vt:lpstr>
      <vt:lpstr>collections模块中提供的组合数据类型</vt:lpstr>
      <vt:lpstr>collections模块中提供的组合数据类型</vt:lpstr>
      <vt:lpstr>collections模块中提供的组合数据类型</vt:lpstr>
      <vt:lpstr>PowerPoint 演示文稿</vt:lpstr>
      <vt:lpstr>组合数据类型回顾和小结</vt:lpstr>
      <vt:lpstr>组合数据类型回顾和小结</vt:lpstr>
      <vt:lpstr>课后练习1：多个文本的词频统计</vt:lpstr>
      <vt:lpstr>课后练习1：多个文本的词频统计</vt:lpstr>
      <vt:lpstr>课后练习2：统计人物出现次数</vt:lpstr>
      <vt:lpstr>课后练习2：统计人物出现次数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</cp:lastModifiedBy>
  <cp:revision>471</cp:revision>
  <dcterms:created xsi:type="dcterms:W3CDTF">2015-01-23T04:02:45Z</dcterms:created>
  <dcterms:modified xsi:type="dcterms:W3CDTF">2021-03-23T00:50:19Z</dcterms:modified>
  <cp:category/>
  <cp:contentStatus>12sc.taobao.com</cp:contentStatus>
</cp:coreProperties>
</file>