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1354" r:id="rId2"/>
    <p:sldId id="301" r:id="rId3"/>
    <p:sldId id="352" r:id="rId4"/>
    <p:sldId id="350" r:id="rId5"/>
    <p:sldId id="353" r:id="rId6"/>
    <p:sldId id="354" r:id="rId7"/>
    <p:sldId id="358" r:id="rId8"/>
    <p:sldId id="356" r:id="rId9"/>
    <p:sldId id="360" r:id="rId10"/>
    <p:sldId id="362" r:id="rId11"/>
    <p:sldId id="295" r:id="rId12"/>
    <p:sldId id="363" r:id="rId13"/>
    <p:sldId id="364" r:id="rId14"/>
    <p:sldId id="365" r:id="rId15"/>
    <p:sldId id="361" r:id="rId16"/>
    <p:sldId id="367" r:id="rId17"/>
    <p:sldId id="368" r:id="rId18"/>
    <p:sldId id="369" r:id="rId19"/>
    <p:sldId id="366" r:id="rId20"/>
    <p:sldId id="371" r:id="rId21"/>
    <p:sldId id="372" r:id="rId22"/>
    <p:sldId id="373" r:id="rId23"/>
    <p:sldId id="374" r:id="rId24"/>
    <p:sldId id="375" r:id="rId25"/>
    <p:sldId id="379" r:id="rId26"/>
    <p:sldId id="377" r:id="rId27"/>
    <p:sldId id="380" r:id="rId28"/>
    <p:sldId id="381" r:id="rId29"/>
    <p:sldId id="382" r:id="rId30"/>
    <p:sldId id="383" r:id="rId31"/>
    <p:sldId id="384" r:id="rId32"/>
    <p:sldId id="385" r:id="rId33"/>
    <p:sldId id="387" r:id="rId34"/>
    <p:sldId id="388" r:id="rId35"/>
    <p:sldId id="386" r:id="rId36"/>
    <p:sldId id="390" r:id="rId37"/>
    <p:sldId id="392" r:id="rId38"/>
    <p:sldId id="391" r:id="rId39"/>
    <p:sldId id="393" r:id="rId40"/>
    <p:sldId id="395" r:id="rId41"/>
    <p:sldId id="396" r:id="rId42"/>
    <p:sldId id="398" r:id="rId43"/>
    <p:sldId id="397" r:id="rId44"/>
    <p:sldId id="399" r:id="rId45"/>
    <p:sldId id="401" r:id="rId46"/>
    <p:sldId id="1201" r:id="rId47"/>
    <p:sldId id="1199" r:id="rId48"/>
  </p:sldIdLst>
  <p:sldSz cx="9144000" cy="5143500" type="screen16x9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9" autoAdjust="0"/>
    <p:restoredTop sz="93887" autoAdjust="0"/>
  </p:normalViewPr>
  <p:slideViewPr>
    <p:cSldViewPr snapToGrid="0">
      <p:cViewPr varScale="1">
        <p:scale>
          <a:sx n="158" d="100"/>
          <a:sy n="158" d="100"/>
        </p:scale>
        <p:origin x="2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73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73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但是强烈建议你不要这么干，因为不同版本的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解释器可能会把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改成不同的变量名。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本身没有任何机制阻止你干任何事情，一切全靠自觉。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8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31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2021/3/29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9" r:id="rId16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回顾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人工智能与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85427" y="1091178"/>
            <a:ext cx="2983509" cy="170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文件概述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文件读写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多维数据的格式化与处理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模块编程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09594" y="163236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09594" y="247605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09594" y="207944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285C2D4-1734-D84F-BD33-D79F098E43AF}"/>
              </a:ext>
            </a:extLst>
          </p:cNvPr>
          <p:cNvSpPr/>
          <p:nvPr/>
        </p:nvSpPr>
        <p:spPr>
          <a:xfrm>
            <a:off x="3909594" y="123574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9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30" grpId="0" animBg="1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D6DD89-3C23-A54F-8ABD-495BB389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面向对象编程（一）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52C775-D9F0-4940-9897-A8F3FBD6D8AE}"/>
              </a:ext>
            </a:extLst>
          </p:cNvPr>
          <p:cNvSpPr txBox="1"/>
          <p:nvPr/>
        </p:nvSpPr>
        <p:spPr>
          <a:xfrm>
            <a:off x="868262" y="1052105"/>
            <a:ext cx="756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给对象发消息实际上就是调用对象对应的关联函数，我们称之为对象的方法（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EB1C91F-DCE9-A64A-88B7-F2A148B3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59" y="2137035"/>
            <a:ext cx="3976139" cy="15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24418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人工智能与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85427" y="1091178"/>
            <a:ext cx="1685077" cy="170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类和实例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数据封装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访问限制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继承和多态</a:t>
            </a:r>
          </a:p>
        </p:txBody>
      </p:sp>
      <p:sp>
        <p:nvSpPr>
          <p:cNvPr id="24" name="椭圆 23"/>
          <p:cNvSpPr/>
          <p:nvPr/>
        </p:nvSpPr>
        <p:spPr>
          <a:xfrm>
            <a:off x="3909594" y="163236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09594" y="247605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09594" y="207944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285C2D4-1734-D84F-BD33-D79F098E43AF}"/>
              </a:ext>
            </a:extLst>
          </p:cNvPr>
          <p:cNvSpPr/>
          <p:nvPr/>
        </p:nvSpPr>
        <p:spPr>
          <a:xfrm>
            <a:off x="3909594" y="123574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7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D6DD89-3C23-A54F-8ABD-495BB389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类和实例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97B035B-8869-3146-8C75-FB2A3240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351301" cy="2361372"/>
          </a:xfrm>
        </p:spPr>
        <p:txBody>
          <a:bodyPr>
            <a:normAutofit/>
          </a:bodyPr>
          <a:lstStyle/>
          <a:p>
            <a:r>
              <a:rPr lang="en-US" altLang="zh-CN" dirty="0"/>
              <a:t>OOP </a:t>
            </a:r>
            <a:r>
              <a:rPr lang="zh-CN" altLang="en-US" dirty="0"/>
              <a:t>的设计思想来源于自然界，因为在自然界中，类</a:t>
            </a:r>
            <a:r>
              <a:rPr lang="en-US" altLang="zh-CN" dirty="0"/>
              <a:t>(class)</a:t>
            </a:r>
            <a:r>
              <a:rPr lang="zh-CN" altLang="en-US" dirty="0"/>
              <a:t>和实例</a:t>
            </a:r>
            <a:r>
              <a:rPr lang="en-US" altLang="zh-CN" dirty="0"/>
              <a:t>(instance)</a:t>
            </a:r>
            <a:r>
              <a:rPr lang="zh-CN" altLang="en-US" dirty="0"/>
              <a:t>的概念非常自然。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r>
              <a:rPr lang="en-US" altLang="zh-CN" dirty="0"/>
              <a:t>(class): </a:t>
            </a:r>
            <a:r>
              <a:rPr lang="zh-CN" altLang="en-US" dirty="0"/>
              <a:t>用来描述具有相同的属性和方法的对象的集合。比如我们定义的</a:t>
            </a:r>
            <a:r>
              <a:rPr lang="en" altLang="zh-CN" dirty="0"/>
              <a:t>Class</a:t>
            </a:r>
            <a:r>
              <a:rPr lang="en-US" altLang="zh-CN" dirty="0"/>
              <a:t>--</a:t>
            </a:r>
            <a:r>
              <a:rPr lang="en" altLang="zh-CN" dirty="0"/>
              <a:t>Student</a:t>
            </a:r>
            <a:r>
              <a:rPr lang="zh-CN" altLang="en" dirty="0"/>
              <a:t>，</a:t>
            </a:r>
            <a:r>
              <a:rPr lang="zh-CN" altLang="en-US" dirty="0"/>
              <a:t>是指学生这个概念。</a:t>
            </a:r>
            <a:endParaRPr lang="en-US" altLang="zh-CN" dirty="0"/>
          </a:p>
          <a:p>
            <a:pPr lvl="1"/>
            <a:r>
              <a:rPr lang="zh-CN" altLang="en-US" dirty="0"/>
              <a:t>实例</a:t>
            </a:r>
            <a:r>
              <a:rPr lang="en-US" altLang="zh-CN" dirty="0"/>
              <a:t>(instance)</a:t>
            </a:r>
            <a:r>
              <a:rPr lang="zh-CN" altLang="en-US" dirty="0"/>
              <a:t>：创建一个类的实例，类的具体对象。比如一个个具体的</a:t>
            </a:r>
            <a:r>
              <a:rPr lang="en" altLang="zh-CN" dirty="0"/>
              <a:t>Student</a:t>
            </a:r>
            <a:r>
              <a:rPr lang="zh-CN" altLang="en" dirty="0"/>
              <a:t>，</a:t>
            </a:r>
            <a:r>
              <a:rPr lang="en" altLang="zh-CN" dirty="0"/>
              <a:t>Michael</a:t>
            </a:r>
            <a:r>
              <a:rPr lang="zh-CN" altLang="en-US" dirty="0"/>
              <a:t>和</a:t>
            </a:r>
            <a:r>
              <a:rPr lang="en" altLang="zh-CN" dirty="0"/>
              <a:t>Kristen</a:t>
            </a:r>
            <a:r>
              <a:rPr lang="zh-CN" altLang="en-US" dirty="0"/>
              <a:t>是两个具体的</a:t>
            </a:r>
            <a:r>
              <a:rPr lang="en" altLang="zh-CN" dirty="0"/>
              <a:t>student</a:t>
            </a:r>
            <a:r>
              <a:rPr lang="zh-CN" altLang="en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9420316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97B035B-8869-3146-8C75-FB2A3240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351301" cy="2361372"/>
          </a:xfrm>
        </p:spPr>
        <p:txBody>
          <a:bodyPr>
            <a:normAutofit/>
          </a:bodyPr>
          <a:lstStyle/>
          <a:p>
            <a:r>
              <a:rPr lang="zh-CN" altLang="en-US" dirty="0"/>
              <a:t>类和实例是</a:t>
            </a:r>
            <a:r>
              <a:rPr lang="en-US" altLang="zh-CN" dirty="0"/>
              <a:t>OOP</a:t>
            </a:r>
            <a:r>
              <a:rPr lang="zh-CN" altLang="en-US" dirty="0"/>
              <a:t>中最为重要的概念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类是抽象的模板</a:t>
            </a:r>
            <a:r>
              <a:rPr lang="zh-CN" altLang="en-US" dirty="0"/>
              <a:t>，比如</a:t>
            </a:r>
            <a:r>
              <a:rPr lang="en" altLang="zh-CN" dirty="0"/>
              <a:t>Student </a:t>
            </a:r>
            <a:r>
              <a:rPr lang="zh-CN" altLang="en-US" dirty="0"/>
              <a:t>类，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实例是根据类创建出来的一个个具体的“对象”</a:t>
            </a:r>
            <a:r>
              <a:rPr lang="zh-CN" altLang="en-US" dirty="0"/>
              <a:t>，每个对象都拥有相同的方法，但各自的数据可能不同。</a:t>
            </a: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371B8E7-F68C-AD4F-8E10-ED66B4C2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类和实例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1FF011-4A29-2447-8242-4F63157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908" y="2541239"/>
            <a:ext cx="3976139" cy="15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07359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BBF8402-9ACF-754B-B756-3A90BA2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351301" cy="2202346"/>
          </a:xfrm>
        </p:spPr>
        <p:txBody>
          <a:bodyPr>
            <a:normAutofit/>
          </a:bodyPr>
          <a:lstStyle/>
          <a:p>
            <a:r>
              <a:rPr lang="zh-CN" altLang="en-US" dirty="0"/>
              <a:t>仍以“处理学生成绩”举例，我们来说明类和实例的概念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中，定义类是通过</a:t>
            </a:r>
            <a:r>
              <a:rPr lang="en-US" altLang="zh-CN" dirty="0">
                <a:solidFill>
                  <a:srgbClr val="C00000"/>
                </a:solidFill>
              </a:rPr>
              <a:t>class</a:t>
            </a:r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en-US" altLang="zh-CN" dirty="0"/>
              <a:t>class</a:t>
            </a:r>
            <a:r>
              <a:rPr lang="zh-CN" altLang="en-US" dirty="0"/>
              <a:t> 后为</a:t>
            </a:r>
            <a:r>
              <a:rPr lang="zh-CN" altLang="en-US" dirty="0">
                <a:solidFill>
                  <a:srgbClr val="C00000"/>
                </a:solidFill>
              </a:rPr>
              <a:t>类名</a:t>
            </a:r>
            <a:r>
              <a:rPr lang="zh-CN" altLang="en-US" dirty="0"/>
              <a:t>，类名通常是大写开头的单词</a:t>
            </a:r>
            <a:endParaRPr lang="en-US" altLang="zh-CN" dirty="0"/>
          </a:p>
          <a:p>
            <a:pPr lvl="1"/>
            <a:r>
              <a:rPr lang="zh-CN" altLang="en-US" dirty="0"/>
              <a:t>类名（</a:t>
            </a:r>
            <a:r>
              <a:rPr lang="en-US" altLang="zh-CN" dirty="0"/>
              <a:t>object</a:t>
            </a:r>
            <a:r>
              <a:rPr lang="zh-CN" altLang="en-US" dirty="0"/>
              <a:t>），表示该类从</a:t>
            </a:r>
            <a:r>
              <a:rPr lang="en-US" altLang="zh-CN" dirty="0"/>
              <a:t>object</a:t>
            </a:r>
            <a:r>
              <a:rPr lang="zh-CN" altLang="en-US" dirty="0"/>
              <a:t>父类继承下来。通常，如果没有合适的继承类，就使用</a:t>
            </a:r>
            <a:r>
              <a:rPr lang="en" altLang="zh-CN" dirty="0"/>
              <a:t>object</a:t>
            </a:r>
            <a:r>
              <a:rPr lang="zh-CN" altLang="en-US" dirty="0"/>
              <a:t>类，这是所有类最终都会继承的类。</a:t>
            </a:r>
            <a:endParaRPr lang="en-US" altLang="zh-CN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44BAC87-0D4E-7943-96CA-5BEEE388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类和实例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219D5DB-2C00-6543-85C3-A7E1405B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3021496"/>
            <a:ext cx="64770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88023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859BCB3-AFC2-1545-9921-B95ED1576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351301" cy="2202346"/>
          </a:xfrm>
        </p:spPr>
        <p:txBody>
          <a:bodyPr>
            <a:normAutofit/>
          </a:bodyPr>
          <a:lstStyle/>
          <a:p>
            <a:r>
              <a:rPr lang="zh-CN" altLang="en-US" dirty="0"/>
              <a:t>仍以“处理学生成绩”举例，我们来说明类和实例的概念</a:t>
            </a:r>
            <a:endParaRPr lang="en-US" altLang="zh-CN" dirty="0"/>
          </a:p>
          <a:p>
            <a:pPr lvl="1"/>
            <a:r>
              <a:rPr lang="zh-CN" altLang="en-US" dirty="0"/>
              <a:t>定义好了</a:t>
            </a:r>
            <a:r>
              <a:rPr lang="en-US" altLang="zh-CN" dirty="0"/>
              <a:t>Student2 </a:t>
            </a:r>
            <a:r>
              <a:rPr lang="zh-CN" altLang="en-US" dirty="0"/>
              <a:t>类，就可以根据它来创建出其实例</a:t>
            </a:r>
            <a:endParaRPr lang="en-US" alt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5ADBD31-F5A1-594F-AE37-0BE7C586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类和实例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4CCDBD-BCEC-6346-BDDE-E5BC6114C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82" y="1798977"/>
            <a:ext cx="6184001" cy="22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66990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859BCB3-AFC2-1545-9921-B95ED1576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351301" cy="2202346"/>
          </a:xfrm>
        </p:spPr>
        <p:txBody>
          <a:bodyPr>
            <a:normAutofit/>
          </a:bodyPr>
          <a:lstStyle/>
          <a:p>
            <a:r>
              <a:rPr lang="zh-CN" altLang="en-US" dirty="0"/>
              <a:t>仍以“处理学生成绩”举例，我们来说明类和实例的概念</a:t>
            </a:r>
            <a:endParaRPr lang="en-US" altLang="zh-CN" dirty="0"/>
          </a:p>
          <a:p>
            <a:pPr lvl="1"/>
            <a:r>
              <a:rPr lang="zh-CN" altLang="en-US" dirty="0"/>
              <a:t>定义好了</a:t>
            </a:r>
            <a:r>
              <a:rPr lang="en-US" altLang="zh-CN" dirty="0"/>
              <a:t>Student2 </a:t>
            </a:r>
            <a:r>
              <a:rPr lang="zh-CN" altLang="en-US" dirty="0"/>
              <a:t>类，就可以根据它来创建出其实例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41CB4F-D4AB-9E41-939E-F5BB90A4C5D8}"/>
              </a:ext>
            </a:extLst>
          </p:cNvPr>
          <p:cNvSpPr txBox="1"/>
          <p:nvPr/>
        </p:nvSpPr>
        <p:spPr>
          <a:xfrm>
            <a:off x="1128974" y="4002145"/>
            <a:ext cx="6301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本身是一个类，而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Michael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指向的是一个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的实例，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0x7fef7387a160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是其内存地址，每个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object 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的地址都不一样。而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本身则是一个类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776F204-F5CE-0F48-AE2A-24EACA5B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类和实例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D9D2F6-2C9E-F84B-BBF5-C02B4C28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82" y="1798977"/>
            <a:ext cx="6184001" cy="22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24122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859BCB3-AFC2-1545-9921-B95ED1576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351301" cy="2202346"/>
          </a:xfrm>
        </p:spPr>
        <p:txBody>
          <a:bodyPr>
            <a:normAutofit/>
          </a:bodyPr>
          <a:lstStyle/>
          <a:p>
            <a:r>
              <a:rPr lang="zh-CN" altLang="en-US" dirty="0"/>
              <a:t>仍以“处理学生成绩”举例，我们来说明类和实例的概念</a:t>
            </a:r>
            <a:endParaRPr lang="en-US" altLang="zh-CN" dirty="0"/>
          </a:p>
          <a:p>
            <a:pPr lvl="1"/>
            <a:r>
              <a:rPr lang="en-US" altLang="zh-CN" dirty="0"/>
              <a:t>Student2</a:t>
            </a:r>
            <a:r>
              <a:rPr lang="zh-CN" altLang="en-US" dirty="0"/>
              <a:t>类实例化后，可以自由地给一个实例变量绑定属性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0107A6-D911-C24D-834D-89444E35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5" y="1782337"/>
            <a:ext cx="5876736" cy="7894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EAAD70-7742-8E48-A7B5-0E100E68D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55" y="2711727"/>
            <a:ext cx="5876736" cy="1903317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5D5B3B95-8E04-9743-A696-A2718718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类和实例</a:t>
            </a:r>
          </a:p>
        </p:txBody>
      </p:sp>
    </p:spTree>
    <p:extLst>
      <p:ext uri="{BB962C8B-B14F-4D97-AF65-F5344CB8AC3E}">
        <p14:creationId xmlns:p14="http://schemas.microsoft.com/office/powerpoint/2010/main" val="2127260405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859BCB3-AFC2-1545-9921-B95ED1576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1"/>
            <a:ext cx="8351301" cy="2853358"/>
          </a:xfrm>
        </p:spPr>
        <p:txBody>
          <a:bodyPr>
            <a:normAutofit/>
          </a:bodyPr>
          <a:lstStyle/>
          <a:p>
            <a:r>
              <a:rPr lang="zh-CN" altLang="en-US" dirty="0"/>
              <a:t>类起到模板的作用，可以在创建实例的时候，把一些我们认为必须绑定的属性强制填写进去。</a:t>
            </a:r>
            <a:endParaRPr lang="en-US" altLang="zh-CN" dirty="0"/>
          </a:p>
          <a:p>
            <a:r>
              <a:rPr lang="zh-CN" altLang="en-US" dirty="0"/>
              <a:t>通过定义一个特殊的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</a:t>
            </a:r>
            <a:r>
              <a:rPr lang="zh-CN" altLang="en-US" dirty="0"/>
              <a:t>方法（构造函数），在创建实例的时候，就把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score</a:t>
            </a:r>
            <a:r>
              <a:rPr lang="zh-CN" altLang="en-US" dirty="0"/>
              <a:t>等属性绑上去</a:t>
            </a:r>
            <a:endParaRPr lang="en-US" altLang="zh-CN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</a:t>
            </a:r>
            <a:r>
              <a:rPr lang="zh-CN" altLang="en-US" dirty="0"/>
              <a:t>前后分别有两根下划线</a:t>
            </a:r>
            <a:endParaRPr lang="en-US" altLang="zh-CN" dirty="0"/>
          </a:p>
          <a:p>
            <a:pPr lvl="1"/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r>
              <a:rPr lang="zh-CN" altLang="en-US" dirty="0"/>
              <a:t>的第一个参数永远是</a:t>
            </a:r>
            <a:r>
              <a:rPr lang="en-US" altLang="zh-CN" dirty="0"/>
              <a:t>self</a:t>
            </a:r>
            <a:r>
              <a:rPr lang="zh-CN" altLang="en-US" dirty="0"/>
              <a:t>，表示创建的实例本身。因此，在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__()</a:t>
            </a:r>
            <a:r>
              <a:rPr lang="zh-CN" altLang="en-US" dirty="0"/>
              <a:t>内部，就可把各种属性绑定到</a:t>
            </a:r>
            <a:r>
              <a:rPr lang="en-US" altLang="zh-CN" dirty="0"/>
              <a:t>self</a:t>
            </a:r>
            <a:r>
              <a:rPr lang="zh-CN" altLang="en-US" dirty="0"/>
              <a:t>，因为</a:t>
            </a:r>
            <a:r>
              <a:rPr lang="en-US" altLang="zh-CN" dirty="0"/>
              <a:t>self</a:t>
            </a:r>
            <a:r>
              <a:rPr lang="zh-CN" altLang="en-US" dirty="0"/>
              <a:t>就指向创建的实例本身。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1B247D18-A61F-744E-8ABA-AD40731D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类和实例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B7D576-1E09-5E46-8C7F-4E5C8313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414" y="3353373"/>
            <a:ext cx="3806190" cy="12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10963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4FCE8-7C98-2F48-B0F8-CA196029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有了</a:t>
            </a:r>
            <a:r>
              <a:rPr kumimoji="1" lang="en-US" altLang="zh-CN" dirty="0"/>
              <a:t>__</a:t>
            </a:r>
            <a:r>
              <a:rPr kumimoji="1" lang="en" altLang="zh-CN" dirty="0" err="1"/>
              <a:t>init</a:t>
            </a:r>
            <a:r>
              <a:rPr kumimoji="1" lang="en" altLang="zh-CN" dirty="0"/>
              <a:t>__()</a:t>
            </a:r>
            <a:r>
              <a:rPr kumimoji="1" lang="zh-CN" altLang="en" dirty="0"/>
              <a:t>，</a:t>
            </a:r>
            <a:r>
              <a:rPr kumimoji="1" lang="zh-CN" altLang="en-US" dirty="0"/>
              <a:t>在创建实例时，就不能传入空的参数了，必须传入与</a:t>
            </a:r>
            <a:r>
              <a:rPr kumimoji="1" lang="en-US" altLang="zh-CN" dirty="0"/>
              <a:t>__</a:t>
            </a:r>
            <a:r>
              <a:rPr kumimoji="1" lang="en" altLang="zh-CN" dirty="0" err="1"/>
              <a:t>init</a:t>
            </a:r>
            <a:r>
              <a:rPr kumimoji="1" lang="en" altLang="zh-CN" dirty="0"/>
              <a:t>__()</a:t>
            </a:r>
            <a:r>
              <a:rPr kumimoji="1" lang="zh-CN" altLang="en-US" dirty="0"/>
              <a:t>相匹配的参数，但</a:t>
            </a:r>
            <a:r>
              <a:rPr kumimoji="1" lang="en" altLang="zh-CN" dirty="0"/>
              <a:t>self</a:t>
            </a:r>
            <a:r>
              <a:rPr kumimoji="1" lang="zh-CN" altLang="en-US" dirty="0"/>
              <a:t>不需要传，</a:t>
            </a:r>
            <a:r>
              <a:rPr kumimoji="1" lang="en" altLang="zh-CN" dirty="0"/>
              <a:t>Python </a:t>
            </a:r>
            <a:r>
              <a:rPr kumimoji="1" lang="zh-CN" altLang="en-US" dirty="0"/>
              <a:t>解释器自己会把实例变量传进去。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01DB5BD-A422-394A-AC01-E10198C2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类和实例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95E48A-148D-154D-940C-D03D37AB0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1997479"/>
            <a:ext cx="5118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68071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教研组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22153" y="2169137"/>
            <a:ext cx="8945065" cy="52319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》—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面向对象编程（一）</a:t>
            </a:r>
          </a:p>
        </p:txBody>
      </p: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733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233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733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6.17284E-7 L 0.42031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733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4FCE8-7C98-2F48-B0F8-CA196029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有了</a:t>
            </a:r>
            <a:r>
              <a:rPr kumimoji="1" lang="en-US" altLang="zh-CN" dirty="0"/>
              <a:t>__</a:t>
            </a:r>
            <a:r>
              <a:rPr kumimoji="1" lang="en" altLang="zh-CN" dirty="0" err="1"/>
              <a:t>init</a:t>
            </a:r>
            <a:r>
              <a:rPr kumimoji="1" lang="en" altLang="zh-CN" dirty="0"/>
              <a:t>__()</a:t>
            </a:r>
            <a:r>
              <a:rPr kumimoji="1" lang="zh-CN" altLang="en" dirty="0"/>
              <a:t>，</a:t>
            </a:r>
            <a:r>
              <a:rPr kumimoji="1" lang="zh-CN" altLang="en-US" dirty="0"/>
              <a:t>在创建实例时，就不能传入空的参数了，必须传入与</a:t>
            </a:r>
            <a:r>
              <a:rPr kumimoji="1" lang="en-US" altLang="zh-CN" dirty="0"/>
              <a:t>__</a:t>
            </a:r>
            <a:r>
              <a:rPr kumimoji="1" lang="en" altLang="zh-CN" dirty="0" err="1"/>
              <a:t>init</a:t>
            </a:r>
            <a:r>
              <a:rPr kumimoji="1" lang="en" altLang="zh-CN" dirty="0"/>
              <a:t>__()</a:t>
            </a:r>
            <a:r>
              <a:rPr kumimoji="1" lang="zh-CN" altLang="en-US" dirty="0"/>
              <a:t>相匹配的参数，但</a:t>
            </a:r>
            <a:r>
              <a:rPr kumimoji="1" lang="en" altLang="zh-CN" dirty="0"/>
              <a:t>self</a:t>
            </a:r>
            <a:r>
              <a:rPr kumimoji="1" lang="zh-CN" altLang="en-US" dirty="0"/>
              <a:t>不需要传，</a:t>
            </a:r>
            <a:r>
              <a:rPr kumimoji="1" lang="en" altLang="zh-CN" dirty="0"/>
              <a:t>Python </a:t>
            </a:r>
            <a:r>
              <a:rPr kumimoji="1" lang="zh-CN" altLang="en-US" dirty="0"/>
              <a:t>解释器自己会把实例变量传进去。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5F7E15-9273-9E44-AD11-85B368BCA48B}"/>
              </a:ext>
            </a:extLst>
          </p:cNvPr>
          <p:cNvSpPr/>
          <p:nvPr/>
        </p:nvSpPr>
        <p:spPr>
          <a:xfrm>
            <a:off x="1066567" y="3528236"/>
            <a:ext cx="71760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和普通的函数相比，在类中定义的函数只有一点不同，就是第一个参数永远是实例变量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self</a:t>
            </a:r>
            <a:r>
              <a:rPr lang="zh-CN" altLang="e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并且调用时，</a:t>
            </a:r>
            <a:r>
              <a:rPr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不用传递该参数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。除此之外，类的方法和普通函数没有显著区别，所以，仍然可以用默认参数、可变参数、关键字参数和命名关键字参数。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D117A6C-A20D-B245-8BF6-4D6893C7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类和实例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32CB32-3B45-3F4D-B13B-3DB68E93E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0" y="1847850"/>
            <a:ext cx="5118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63056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4FCE8-7C98-2F48-B0F8-CA196029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248189"/>
          </a:xfrm>
        </p:spPr>
        <p:txBody>
          <a:bodyPr/>
          <a:lstStyle/>
          <a:p>
            <a:r>
              <a:rPr kumimoji="1" lang="en" altLang="zh-CN" dirty="0"/>
              <a:t>OOP </a:t>
            </a:r>
            <a:r>
              <a:rPr kumimoji="1" lang="zh-CN" altLang="en-US" dirty="0"/>
              <a:t>的一个重要特点就是</a:t>
            </a:r>
            <a:r>
              <a:rPr kumimoji="1" lang="zh-CN" altLang="en-US" dirty="0">
                <a:solidFill>
                  <a:srgbClr val="C00000"/>
                </a:solidFill>
              </a:rPr>
              <a:t>数据封装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 lvl="1"/>
            <a:r>
              <a:rPr lang="en" altLang="zh-CN" dirty="0"/>
              <a:t>Student</a:t>
            </a:r>
            <a:r>
              <a:rPr lang="zh-CN" altLang="en-US" dirty="0"/>
              <a:t>类中，每个实例拥有各自的</a:t>
            </a:r>
            <a:r>
              <a:rPr lang="en" altLang="zh-CN" dirty="0"/>
              <a:t>name</a:t>
            </a:r>
            <a:r>
              <a:rPr lang="zh-CN" altLang="en-US" dirty="0"/>
              <a:t>和</a:t>
            </a:r>
            <a:r>
              <a:rPr lang="en" altLang="zh-CN" dirty="0"/>
              <a:t>score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zh-CN" altLang="en-US" dirty="0"/>
              <a:t>可以通过函数来访问实例的数据，如打印某个学生的成绩</a:t>
            </a:r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6CC9094-4A66-CD4F-8CB1-ECFFF7E6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数据封装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F0B83F-B743-624B-BAC4-FFC8DFFB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92" y="2327139"/>
            <a:ext cx="4550295" cy="11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33030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4FCE8-7C98-2F48-B0F8-CA196029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001001" cy="2063198"/>
          </a:xfrm>
        </p:spPr>
        <p:txBody>
          <a:bodyPr>
            <a:normAutofit/>
          </a:bodyPr>
          <a:lstStyle/>
          <a:p>
            <a:r>
              <a:rPr lang="en-US" altLang="zh-CN" dirty="0"/>
              <a:t>Student </a:t>
            </a:r>
            <a:r>
              <a:rPr lang="zh-CN" altLang="en-US" dirty="0"/>
              <a:t>的实例本身就拥有这些数据，故要访问它们，可以直接在</a:t>
            </a:r>
            <a:r>
              <a:rPr lang="en-US" altLang="zh-CN" dirty="0"/>
              <a:t>Student </a:t>
            </a:r>
            <a:r>
              <a:rPr lang="zh-CN" altLang="en-US" dirty="0"/>
              <a:t>类的内部定义访问数据的函数，进而把“数据”封装。</a:t>
            </a:r>
            <a:endParaRPr lang="en-US" altLang="zh-CN" dirty="0"/>
          </a:p>
          <a:p>
            <a:r>
              <a:rPr lang="zh-CN" altLang="en-US" dirty="0"/>
              <a:t>封装数据的函数是和</a:t>
            </a:r>
            <a:r>
              <a:rPr lang="en" altLang="zh-CN" dirty="0"/>
              <a:t>Student</a:t>
            </a:r>
            <a:r>
              <a:rPr lang="zh-CN" altLang="en-US" dirty="0"/>
              <a:t>类本身是关联起来的，我们称之为</a:t>
            </a:r>
            <a:r>
              <a:rPr lang="zh-CN" altLang="en-US" dirty="0">
                <a:solidFill>
                  <a:srgbClr val="C00000"/>
                </a:solidFill>
              </a:rPr>
              <a:t>类的方法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6CC9094-4A66-CD4F-8CB1-ECFFF7E6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数据封装</a:t>
            </a:r>
          </a:p>
        </p:txBody>
      </p:sp>
    </p:spTree>
    <p:extLst>
      <p:ext uri="{BB962C8B-B14F-4D97-AF65-F5344CB8AC3E}">
        <p14:creationId xmlns:p14="http://schemas.microsoft.com/office/powerpoint/2010/main" val="2540287681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4FCE8-7C98-2F48-B0F8-CA196029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001001" cy="2063198"/>
          </a:xfrm>
        </p:spPr>
        <p:txBody>
          <a:bodyPr>
            <a:normAutofit/>
          </a:bodyPr>
          <a:lstStyle/>
          <a:p>
            <a:r>
              <a:rPr lang="en-US" altLang="zh-CN" dirty="0"/>
              <a:t>Student </a:t>
            </a:r>
            <a:r>
              <a:rPr lang="zh-CN" altLang="en-US" dirty="0"/>
              <a:t>的实例本身就拥有这些数据，故要访问它们，可以直接在</a:t>
            </a:r>
            <a:r>
              <a:rPr lang="en-US" altLang="zh-CN" dirty="0"/>
              <a:t>Student </a:t>
            </a:r>
            <a:r>
              <a:rPr lang="zh-CN" altLang="en-US" dirty="0"/>
              <a:t>类的内部定义访问数据的函数，进而把“数据”封装。</a:t>
            </a:r>
            <a:endParaRPr lang="en-US" altLang="zh-CN" dirty="0"/>
          </a:p>
          <a:p>
            <a:r>
              <a:rPr lang="zh-CN" altLang="en-US" dirty="0"/>
              <a:t>封装数据的函数是和</a:t>
            </a:r>
            <a:r>
              <a:rPr lang="en" altLang="zh-CN" dirty="0"/>
              <a:t>Student</a:t>
            </a:r>
            <a:r>
              <a:rPr lang="zh-CN" altLang="en-US" dirty="0"/>
              <a:t>类本身是关联起来的，我们称之为</a:t>
            </a:r>
            <a:r>
              <a:rPr lang="zh-CN" altLang="en-US" dirty="0">
                <a:solidFill>
                  <a:srgbClr val="C00000"/>
                </a:solidFill>
              </a:rPr>
              <a:t>类的方法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6CC9094-4A66-CD4F-8CB1-ECFFF7E6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数据封装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2B2A0E-384B-004E-AC53-49D733FF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89" y="2428618"/>
            <a:ext cx="4623031" cy="163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29682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4FCE8-7C98-2F48-B0F8-CA196029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001001" cy="2063198"/>
          </a:xfrm>
        </p:spPr>
        <p:txBody>
          <a:bodyPr>
            <a:normAutofit/>
          </a:bodyPr>
          <a:lstStyle/>
          <a:p>
            <a:r>
              <a:rPr lang="en-US" altLang="zh-CN" dirty="0"/>
              <a:t>Student </a:t>
            </a:r>
            <a:r>
              <a:rPr lang="zh-CN" altLang="en-US" dirty="0"/>
              <a:t>的实例本身就拥有这些数据，故要访问它们，可以直接在</a:t>
            </a:r>
            <a:r>
              <a:rPr lang="en-US" altLang="zh-CN" dirty="0"/>
              <a:t>Student </a:t>
            </a:r>
            <a:r>
              <a:rPr lang="zh-CN" altLang="en-US" dirty="0"/>
              <a:t>类的内部定义访问数据的函数，进而把“数据”封装。</a:t>
            </a:r>
            <a:endParaRPr lang="en-US" altLang="zh-CN" dirty="0"/>
          </a:p>
          <a:p>
            <a:r>
              <a:rPr lang="zh-CN" altLang="en-US" dirty="0"/>
              <a:t>封装数据的函数是和</a:t>
            </a:r>
            <a:r>
              <a:rPr lang="en" altLang="zh-CN" dirty="0"/>
              <a:t>Student</a:t>
            </a:r>
            <a:r>
              <a:rPr lang="zh-CN" altLang="en-US" dirty="0"/>
              <a:t>类本身是关联起来的，我们称之为</a:t>
            </a:r>
            <a:r>
              <a:rPr lang="zh-CN" altLang="en-US" dirty="0">
                <a:solidFill>
                  <a:srgbClr val="C00000"/>
                </a:solidFill>
              </a:rPr>
              <a:t>类的方法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6CC9094-4A66-CD4F-8CB1-ECFFF7E6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数据封装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00E4AF-2B84-D646-B508-9F9EF1883B87}"/>
              </a:ext>
            </a:extLst>
          </p:cNvPr>
          <p:cNvSpPr/>
          <p:nvPr/>
        </p:nvSpPr>
        <p:spPr>
          <a:xfrm>
            <a:off x="1103243" y="4155073"/>
            <a:ext cx="7176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我们发现，要定义一个方法，除了第一个参数是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self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外，其他和普通函数一样。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3EF299-DD1A-F545-BFEC-B3343F74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096" y="2166795"/>
            <a:ext cx="4681220" cy="16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70830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6CC9094-4A66-CD4F-8CB1-ECFFF7E6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数据封装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CFFB726-14CB-BC42-90D5-5C2D1E94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001001" cy="2391189"/>
          </a:xfrm>
        </p:spPr>
        <p:txBody>
          <a:bodyPr>
            <a:normAutofit/>
          </a:bodyPr>
          <a:lstStyle/>
          <a:p>
            <a:r>
              <a:rPr lang="zh-CN" altLang="en-US" dirty="0"/>
              <a:t>要调用一个方法，只需要在实例变量上直接调用即可。除了</a:t>
            </a:r>
            <a:r>
              <a:rPr lang="en-US" altLang="zh-CN" dirty="0"/>
              <a:t>self</a:t>
            </a:r>
            <a:r>
              <a:rPr lang="zh-CN" altLang="en-US" dirty="0"/>
              <a:t>不用传递，其他参数正常传入。</a:t>
            </a:r>
            <a:endParaRPr lang="en-US" altLang="zh-CN" dirty="0"/>
          </a:p>
          <a:p>
            <a:pPr lvl="1"/>
            <a:r>
              <a:rPr lang="zh-CN" altLang="en-US" dirty="0"/>
              <a:t>从调用方来看</a:t>
            </a:r>
            <a:r>
              <a:rPr lang="en-US" altLang="zh-CN" dirty="0"/>
              <a:t>Student </a:t>
            </a:r>
            <a:r>
              <a:rPr lang="zh-CN" altLang="en-US" dirty="0"/>
              <a:t>类，只需在创建实例时给定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score</a:t>
            </a:r>
          </a:p>
          <a:p>
            <a:pPr lvl="1"/>
            <a:r>
              <a:rPr lang="en-US" altLang="zh-CN" dirty="0"/>
              <a:t>score</a:t>
            </a:r>
            <a:r>
              <a:rPr lang="zh-CN" altLang="en-US" dirty="0"/>
              <a:t>打印会在</a:t>
            </a:r>
            <a:r>
              <a:rPr lang="en-US" altLang="zh-CN" dirty="0"/>
              <a:t>Student </a:t>
            </a:r>
            <a:r>
              <a:rPr lang="zh-CN" altLang="en-US" dirty="0"/>
              <a:t>类的内部实现。这些数据和逻辑被</a:t>
            </a:r>
            <a:r>
              <a:rPr lang="en-US" altLang="zh-CN" dirty="0"/>
              <a:t>『</a:t>
            </a:r>
            <a:r>
              <a:rPr lang="zh-CN" altLang="en-US" dirty="0"/>
              <a:t>封装</a:t>
            </a:r>
            <a:r>
              <a:rPr lang="en-US" altLang="zh-CN" dirty="0"/>
              <a:t>』</a:t>
            </a:r>
            <a:r>
              <a:rPr lang="zh-CN" altLang="en-US" dirty="0"/>
              <a:t>起来，调用会变得容易。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3715FE-2365-0D4E-B726-524F0E7A6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57" y="2881546"/>
            <a:ext cx="6264413" cy="8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72810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C2B8EA-37B2-F644-9720-74837BE7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35" y="1417619"/>
            <a:ext cx="4804837" cy="278042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6CC9094-4A66-CD4F-8CB1-ECFFF7E6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数据封装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CFFB726-14CB-BC42-90D5-5C2D1E94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001001" cy="2391189"/>
          </a:xfrm>
        </p:spPr>
        <p:txBody>
          <a:bodyPr>
            <a:normAutofit/>
          </a:bodyPr>
          <a:lstStyle/>
          <a:p>
            <a:r>
              <a:rPr lang="zh-CN" altLang="en-US" dirty="0"/>
              <a:t>通过封装，可以给</a:t>
            </a:r>
            <a:r>
              <a:rPr lang="en-US" altLang="zh-CN" dirty="0"/>
              <a:t>class</a:t>
            </a:r>
            <a:r>
              <a:rPr lang="zh-CN" altLang="en-US" dirty="0"/>
              <a:t>增加新的方法。</a:t>
            </a:r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12E2BE-1DBE-6E44-A091-E2C4116E32A4}"/>
              </a:ext>
            </a:extLst>
          </p:cNvPr>
          <p:cNvSpPr/>
          <p:nvPr/>
        </p:nvSpPr>
        <p:spPr>
          <a:xfrm>
            <a:off x="1875056" y="2982981"/>
            <a:ext cx="3342987" cy="121505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758001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6CC9094-4A66-CD4F-8CB1-ECFFF7E6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访问限制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CFFB726-14CB-BC42-90D5-5C2D1E94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001001" cy="1752599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class</a:t>
            </a:r>
            <a:r>
              <a:rPr lang="zh-CN" altLang="en-US" dirty="0"/>
              <a:t>内部，可以有属性和方法，而外部代码可以通过直接调用实例变量的方法来操作数据，从而隐藏了内部的复杂逻辑。</a:t>
            </a:r>
            <a:endParaRPr lang="en-US" altLang="zh-CN" dirty="0"/>
          </a:p>
          <a:p>
            <a:pPr lvl="1"/>
            <a:r>
              <a:rPr lang="zh-CN" altLang="en-US" dirty="0"/>
              <a:t>从示例</a:t>
            </a:r>
            <a:r>
              <a:rPr lang="en-US" altLang="zh-CN" dirty="0"/>
              <a:t>Student</a:t>
            </a:r>
            <a:r>
              <a:rPr lang="zh-CN" altLang="en-US" dirty="0"/>
              <a:t>类的定义来看，外部代码可以修改一个实例的属性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A386749-9A4B-2242-9ABC-290AF9DC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564" y="2298916"/>
            <a:ext cx="6443041" cy="146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99074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6CC9094-4A66-CD4F-8CB1-ECFFF7E6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访问限制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CFFB726-14CB-BC42-90D5-5C2D1E94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001001" cy="3106807"/>
          </a:xfrm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class</a:t>
            </a:r>
            <a:r>
              <a:rPr lang="zh-CN" altLang="en-US" dirty="0"/>
              <a:t>内部，可以有属性和方法，而外部代码可以通过直接调用实例变量的方法来操作数据，从而隐藏了内部的复杂逻辑。</a:t>
            </a:r>
            <a:endParaRPr lang="en-US" altLang="zh-CN" dirty="0"/>
          </a:p>
          <a:p>
            <a:pPr lvl="1"/>
            <a:r>
              <a:rPr lang="zh-CN" altLang="en-US" dirty="0"/>
              <a:t>从示例</a:t>
            </a:r>
            <a:r>
              <a:rPr lang="en-US" altLang="zh-CN" dirty="0"/>
              <a:t>Student</a:t>
            </a:r>
            <a:r>
              <a:rPr lang="zh-CN" altLang="en-US" dirty="0"/>
              <a:t>类的定义来看，外部代码可以修改一个实例的属性</a:t>
            </a:r>
            <a:endParaRPr lang="en-US" altLang="zh-CN" dirty="0"/>
          </a:p>
          <a:p>
            <a:pPr lvl="1"/>
            <a:r>
              <a:rPr lang="zh-CN" altLang="en-US" dirty="0"/>
              <a:t>为了让让内部属性不被外部访问，可以把属性的名称前加上两个下划线</a:t>
            </a:r>
            <a:r>
              <a:rPr lang="en-US" altLang="zh-CN" dirty="0"/>
              <a:t>__</a:t>
            </a:r>
            <a:r>
              <a:rPr lang="zh-CN" altLang="en-US" dirty="0"/>
              <a:t>，使其变为一个私有变量</a:t>
            </a:r>
            <a:r>
              <a:rPr lang="en-US" altLang="zh-CN" dirty="0"/>
              <a:t>(private)</a:t>
            </a:r>
            <a:r>
              <a:rPr lang="zh-CN" altLang="en-US" dirty="0"/>
              <a:t>，未加下划线则为公有变量</a:t>
            </a:r>
            <a:r>
              <a:rPr lang="en-US" altLang="zh-CN" dirty="0"/>
              <a:t>(public)</a:t>
            </a:r>
          </a:p>
          <a:p>
            <a:pPr lvl="1"/>
            <a:r>
              <a:rPr lang="zh-CN" altLang="en-US" dirty="0"/>
              <a:t>私有变量只有内部可以访问，外部不能访问；</a:t>
            </a:r>
            <a:endParaRPr lang="en-US" altLang="zh-CN" dirty="0"/>
          </a:p>
          <a:p>
            <a:pPr lvl="1"/>
            <a:r>
              <a:rPr lang="zh-CN" altLang="en-US" dirty="0"/>
              <a:t>公有变量内部、外部皆可以访问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729618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4A29C08-C700-9040-83B9-CC006726D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06" y="998604"/>
            <a:ext cx="6607019" cy="3639898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6CC9094-4A66-CD4F-8CB1-ECFFF7E6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访问限制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359FCAA-EC53-CA4A-9179-2E5CF8098E1D}"/>
              </a:ext>
            </a:extLst>
          </p:cNvPr>
          <p:cNvCxnSpPr>
            <a:cxnSpLocks/>
          </p:cNvCxnSpPr>
          <p:nvPr/>
        </p:nvCxnSpPr>
        <p:spPr>
          <a:xfrm flipV="1">
            <a:off x="662466" y="3128052"/>
            <a:ext cx="795131" cy="1804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78F9851-1A6D-E645-840D-3F58CBCC138E}"/>
              </a:ext>
            </a:extLst>
          </p:cNvPr>
          <p:cNvCxnSpPr>
            <a:cxnSpLocks/>
          </p:cNvCxnSpPr>
          <p:nvPr/>
        </p:nvCxnSpPr>
        <p:spPr>
          <a:xfrm flipV="1">
            <a:off x="659575" y="4054689"/>
            <a:ext cx="795131" cy="1804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3308CA6-3140-914F-8D7E-66EA4250923E}"/>
              </a:ext>
            </a:extLst>
          </p:cNvPr>
          <p:cNvSpPr/>
          <p:nvPr/>
        </p:nvSpPr>
        <p:spPr>
          <a:xfrm>
            <a:off x="1454706" y="3308465"/>
            <a:ext cx="5860494" cy="12635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930604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D6DD89-3C23-A54F-8ABD-495BB389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面向对象编程（一）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06A7BD-0B70-2C40-A6C5-DEDE5085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351301" cy="40423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面向对象编程（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OOP</a:t>
            </a:r>
            <a:r>
              <a:rPr kumimoji="1" lang="zh-CN" altLang="en-US" dirty="0"/>
              <a:t>）是一种程序设计思想。</a:t>
            </a:r>
            <a:r>
              <a:rPr kumimoji="1" lang="en-US" altLang="zh-CN" dirty="0"/>
              <a:t>OOP</a:t>
            </a:r>
            <a:r>
              <a:rPr kumimoji="1" lang="zh-CN" altLang="en-US" dirty="0"/>
              <a:t>把对象作为程序的基本单元，一个对象包含了数据和操作数据的函数</a:t>
            </a:r>
          </a:p>
        </p:txBody>
      </p:sp>
    </p:spTree>
    <p:extLst>
      <p:ext uri="{BB962C8B-B14F-4D97-AF65-F5344CB8AC3E}">
        <p14:creationId xmlns:p14="http://schemas.microsoft.com/office/powerpoint/2010/main" val="2702149595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967F81-CA20-2B4D-9CCB-1EB9438AD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17" y="2753045"/>
            <a:ext cx="5348496" cy="141281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6CC9094-4A66-CD4F-8CB1-ECFFF7E6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访问限制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64A859-EBDF-804C-9DFA-28E2D5E51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617" y="1130808"/>
            <a:ext cx="5348496" cy="1365951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5D7A9A5-E79A-1F42-BCB3-26953E653335}"/>
              </a:ext>
            </a:extLst>
          </p:cNvPr>
          <p:cNvCxnSpPr>
            <a:cxnSpLocks/>
          </p:cNvCxnSpPr>
          <p:nvPr/>
        </p:nvCxnSpPr>
        <p:spPr>
          <a:xfrm flipV="1">
            <a:off x="1022486" y="4027008"/>
            <a:ext cx="795131" cy="1804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631EFF5-5E70-E94E-B618-990F00DADBD0}"/>
              </a:ext>
            </a:extLst>
          </p:cNvPr>
          <p:cNvSpPr/>
          <p:nvPr/>
        </p:nvSpPr>
        <p:spPr>
          <a:xfrm>
            <a:off x="1817617" y="3899930"/>
            <a:ext cx="1879740" cy="1755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346934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6CC9094-4A66-CD4F-8CB1-ECFFF7E6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访问限制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373748A-D57F-0144-A0E7-AD6D19F2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001001" cy="1596059"/>
          </a:xfrm>
        </p:spPr>
        <p:txBody>
          <a:bodyPr>
            <a:normAutofit/>
          </a:bodyPr>
          <a:lstStyle/>
          <a:p>
            <a:r>
              <a:rPr lang="zh-CN" altLang="en-US" dirty="0"/>
              <a:t>通过引入私有变量，可以确保外部代码不能随意修改对象内部的状态。即，通过访问限制的保护，使得代码更加健壮。</a:t>
            </a:r>
            <a:endParaRPr lang="en-US" altLang="zh-CN" dirty="0"/>
          </a:p>
          <a:p>
            <a:r>
              <a:rPr lang="zh-CN" altLang="en-US" dirty="0"/>
              <a:t>如果外部代码想访问、修改私有变量，可通过增加</a:t>
            </a:r>
            <a:r>
              <a:rPr lang="zh-CN" altLang="en-US" dirty="0">
                <a:solidFill>
                  <a:srgbClr val="C00000"/>
                </a:solidFill>
              </a:rPr>
              <a:t>类的方法</a:t>
            </a:r>
            <a:r>
              <a:rPr lang="zh-CN" altLang="en-US" dirty="0"/>
              <a:t>进行实现。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AA428E-6DB7-934D-9628-5222AD5A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69" y="2415209"/>
            <a:ext cx="5716141" cy="201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19602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6CC9094-4A66-CD4F-8CB1-ECFFF7E6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访问限制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819F03-DD09-634B-BD10-C69D10E4EF6A}"/>
              </a:ext>
            </a:extLst>
          </p:cNvPr>
          <p:cNvSpPr/>
          <p:nvPr/>
        </p:nvSpPr>
        <p:spPr>
          <a:xfrm>
            <a:off x="904461" y="955068"/>
            <a:ext cx="7056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那么，类的方法会比直接通过外部访问</a:t>
            </a:r>
            <a:r>
              <a:rPr lang="en-US" altLang="zh-CN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修改有什么优势呢？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BC65E53-7865-B047-9B68-EA843A532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82" y="1751198"/>
            <a:ext cx="6172201" cy="164110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FCAB104-2FA3-4E4F-A097-8D71DBE8B54F}"/>
              </a:ext>
            </a:extLst>
          </p:cNvPr>
          <p:cNvSpPr/>
          <p:nvPr/>
        </p:nvSpPr>
        <p:spPr>
          <a:xfrm>
            <a:off x="904461" y="3855591"/>
            <a:ext cx="7056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在类的方法中，可以对参数做相关的检查，避免出现异常错误。</a:t>
            </a:r>
          </a:p>
        </p:txBody>
      </p:sp>
    </p:spTree>
    <p:extLst>
      <p:ext uri="{BB962C8B-B14F-4D97-AF65-F5344CB8AC3E}">
        <p14:creationId xmlns:p14="http://schemas.microsoft.com/office/powerpoint/2010/main" val="468132223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6CC9094-4A66-CD4F-8CB1-ECFFF7E6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访问限制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373748A-D57F-0144-A0E7-AD6D19F2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001001" cy="3603763"/>
          </a:xfrm>
        </p:spPr>
        <p:txBody>
          <a:bodyPr>
            <a:normAutofit/>
          </a:bodyPr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__xxx</a:t>
            </a:r>
            <a:r>
              <a:rPr lang="zh-CN" altLang="en-US" dirty="0"/>
              <a:t>的变量是</a:t>
            </a:r>
            <a:r>
              <a:rPr lang="en-US" altLang="zh-CN" dirty="0"/>
              <a:t>private</a:t>
            </a:r>
            <a:r>
              <a:rPr lang="zh-CN" altLang="en-US" dirty="0"/>
              <a:t>变量，外部代码不能直接访问。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_xxx</a:t>
            </a:r>
            <a:r>
              <a:rPr lang="zh-CN" altLang="en-US" dirty="0"/>
              <a:t>的变量允许外部代码访问，但按照约定俗成的规定，当你看到这样的变量时，意思就是，“虽然我可以被访问，但请把我视为</a:t>
            </a:r>
            <a:r>
              <a:rPr lang="en-US" altLang="zh-CN" dirty="0"/>
              <a:t>private </a:t>
            </a:r>
            <a:r>
              <a:rPr lang="zh-CN" altLang="en-US" dirty="0"/>
              <a:t>变量，不要随意访问”</a:t>
            </a:r>
            <a:endParaRPr lang="en-US" altLang="zh-CN" dirty="0"/>
          </a:p>
          <a:p>
            <a:pPr lvl="1"/>
            <a:r>
              <a:rPr lang="zh-CN" altLang="en-US" dirty="0"/>
              <a:t>类似于</a:t>
            </a:r>
            <a:r>
              <a:rPr lang="en-US" altLang="zh-CN" dirty="0"/>
              <a:t>__</a:t>
            </a:r>
            <a:r>
              <a:rPr lang="en" altLang="zh-CN" dirty="0"/>
              <a:t>xxx__</a:t>
            </a:r>
            <a:r>
              <a:rPr lang="zh-CN" altLang="en-US" dirty="0"/>
              <a:t>的变量是特殊变量，不是</a:t>
            </a:r>
            <a:r>
              <a:rPr lang="en" altLang="zh-CN" dirty="0"/>
              <a:t>private </a:t>
            </a:r>
            <a:r>
              <a:rPr lang="zh-CN" altLang="en-US" dirty="0"/>
              <a:t>变量，外部代码可直接访问。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0539134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96CC9094-4A66-CD4F-8CB1-ECFFF7E6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访问限制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373748A-D57F-0144-A0E7-AD6D19F2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001001" cy="701537"/>
          </a:xfrm>
        </p:spPr>
        <p:txBody>
          <a:bodyPr>
            <a:normAutofit/>
          </a:bodyPr>
          <a:lstStyle/>
          <a:p>
            <a:r>
              <a:rPr lang="zh-CN" altLang="en-US" dirty="0"/>
              <a:t>再回来分析这个示例：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CFF60C-DC66-E740-B85B-033EB5E6C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2" y="1444344"/>
            <a:ext cx="5348496" cy="119449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4D6873C-127D-274C-9061-8D69E1E35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752" y="2840613"/>
            <a:ext cx="5348496" cy="84684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C8CC3F4-D161-E941-A4DC-E70DAFA3D7F5}"/>
              </a:ext>
            </a:extLst>
          </p:cNvPr>
          <p:cNvSpPr/>
          <p:nvPr/>
        </p:nvSpPr>
        <p:spPr>
          <a:xfrm>
            <a:off x="834886" y="3889229"/>
            <a:ext cx="70567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内部的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__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score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变量已经被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解释器自动改成了</a:t>
            </a:r>
            <a:r>
              <a:rPr lang="en-US" altLang="zh-CN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r>
              <a:rPr lang="en" altLang="zh-CN" sz="1600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Student__score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外部代码给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</a:t>
            </a:r>
            <a:r>
              <a:rPr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chael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实例新增了一个</a:t>
            </a:r>
            <a:r>
              <a:rPr lang="en-US" altLang="zh-CN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__score</a:t>
            </a:r>
            <a:r>
              <a:rPr lang="zh-CN" altLang="en-US" sz="16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变量</a:t>
            </a:r>
            <a:endParaRPr lang="en" altLang="zh-CN" sz="16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4385592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39C2-5ACF-374E-A586-7C56E84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继承与多态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EF83E-034E-8F4D-B42B-AA26A5A9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26098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在</a:t>
            </a:r>
            <a:r>
              <a:rPr kumimoji="1" lang="en" altLang="zh-CN" dirty="0"/>
              <a:t>OOP </a:t>
            </a:r>
            <a:r>
              <a:rPr kumimoji="1" lang="zh-CN" altLang="en-US" dirty="0"/>
              <a:t>中定义一个</a:t>
            </a:r>
            <a:r>
              <a:rPr kumimoji="1" lang="en" altLang="zh-CN" dirty="0"/>
              <a:t>class </a:t>
            </a:r>
            <a:r>
              <a:rPr kumimoji="1" lang="zh-CN" altLang="en-US" dirty="0"/>
              <a:t>时，可以从某个现有的</a:t>
            </a:r>
            <a:r>
              <a:rPr kumimoji="1" lang="en" altLang="zh-CN" dirty="0"/>
              <a:t>class</a:t>
            </a:r>
            <a:r>
              <a:rPr kumimoji="1" lang="zh-CN" altLang="en-US" dirty="0">
                <a:solidFill>
                  <a:srgbClr val="C00000"/>
                </a:solidFill>
              </a:rPr>
              <a:t>继承</a:t>
            </a:r>
            <a:r>
              <a:rPr kumimoji="1" lang="zh-CN" altLang="en-US" dirty="0"/>
              <a:t>，新的</a:t>
            </a:r>
            <a:r>
              <a:rPr kumimoji="1" lang="en" altLang="zh-CN" dirty="0"/>
              <a:t>class </a:t>
            </a:r>
            <a:r>
              <a:rPr kumimoji="1" lang="zh-CN" altLang="en-US" dirty="0"/>
              <a:t>称为子类</a:t>
            </a:r>
            <a:r>
              <a:rPr kumimoji="1" lang="en-US" altLang="zh-CN" dirty="0"/>
              <a:t>(</a:t>
            </a:r>
            <a:r>
              <a:rPr kumimoji="1" lang="en" altLang="zh-CN" dirty="0"/>
              <a:t>subclass)</a:t>
            </a:r>
            <a:r>
              <a:rPr kumimoji="1" lang="zh-CN" altLang="en" dirty="0"/>
              <a:t>，</a:t>
            </a:r>
            <a:r>
              <a:rPr kumimoji="1" lang="zh-CN" altLang="en-US" dirty="0"/>
              <a:t>而被继承的</a:t>
            </a:r>
            <a:r>
              <a:rPr kumimoji="1" lang="en" altLang="zh-CN" dirty="0"/>
              <a:t>class </a:t>
            </a:r>
            <a:r>
              <a:rPr kumimoji="1" lang="zh-CN" altLang="en-US" dirty="0"/>
              <a:t>称为基类、父类或超类</a:t>
            </a:r>
            <a:r>
              <a:rPr kumimoji="1" lang="en-US" altLang="zh-CN" dirty="0"/>
              <a:t>(</a:t>
            </a:r>
            <a:r>
              <a:rPr kumimoji="1" lang="en" altLang="zh-CN" dirty="0"/>
              <a:t>base class</a:t>
            </a:r>
            <a:r>
              <a:rPr kumimoji="1" lang="zh-CN" altLang="en-US" dirty="0"/>
              <a:t>，</a:t>
            </a:r>
            <a:r>
              <a:rPr kumimoji="1" lang="en" altLang="zh-CN" dirty="0"/>
              <a:t>super class)</a:t>
            </a:r>
            <a:r>
              <a:rPr kumimoji="1" lang="zh-CN" altLang="en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继承：一个派生类</a:t>
            </a:r>
            <a:r>
              <a:rPr kumimoji="1" lang="en-US" altLang="zh-CN" dirty="0"/>
              <a:t>(</a:t>
            </a:r>
            <a:r>
              <a:rPr kumimoji="1" lang="en" altLang="zh-CN" dirty="0"/>
              <a:t>derived class</a:t>
            </a:r>
            <a:r>
              <a:rPr kumimoji="1" lang="en-US" altLang="zh-CN" dirty="0"/>
              <a:t>)</a:t>
            </a:r>
            <a:r>
              <a:rPr kumimoji="1" lang="zh-CN" altLang="en-US" dirty="0"/>
              <a:t>继承基类的字段和方法，即</a:t>
            </a:r>
            <a:r>
              <a:rPr lang="zh-CN" altLang="en-US" dirty="0"/>
              <a:t>子类获得了父类的全部功能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举例：</a:t>
            </a:r>
            <a:r>
              <a:rPr kumimoji="1" lang="en-US" altLang="zh-CN" dirty="0"/>
              <a:t>U</a:t>
            </a:r>
            <a:r>
              <a:rPr lang="en" altLang="zh-CN" dirty="0" err="1"/>
              <a:t>ndergraduate</a:t>
            </a:r>
            <a:r>
              <a:rPr lang="zh-CN" altLang="en" dirty="0"/>
              <a:t>类</a:t>
            </a:r>
            <a:r>
              <a:rPr lang="zh-CN" altLang="en-US" dirty="0"/>
              <a:t>继承</a:t>
            </a:r>
            <a:r>
              <a:rPr lang="en-US" altLang="zh-CN" dirty="0"/>
              <a:t>Student</a:t>
            </a:r>
            <a:r>
              <a:rPr lang="zh-CN" altLang="en-US" dirty="0"/>
              <a:t>类，</a:t>
            </a:r>
            <a:r>
              <a:rPr lang="en-US" altLang="zh-CN" dirty="0"/>
              <a:t>Dog</a:t>
            </a:r>
            <a:r>
              <a:rPr lang="zh-CN" altLang="en-US" dirty="0"/>
              <a:t>类继承</a:t>
            </a:r>
            <a:r>
              <a:rPr lang="en-US" altLang="zh-CN" dirty="0"/>
              <a:t>Animal</a:t>
            </a:r>
            <a:r>
              <a:rPr lang="zh-CN" altLang="en-US" dirty="0"/>
              <a:t>类</a:t>
            </a:r>
            <a:endParaRPr lang="en-US" altLang="zh-CN" dirty="0"/>
          </a:p>
          <a:p>
            <a:endParaRPr lang="en-US" altLang="zh-CN" dirty="0"/>
          </a:p>
          <a:p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81354D-78AC-EC44-9B57-ED517102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90" y="3249335"/>
            <a:ext cx="6450219" cy="80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9215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39C2-5ACF-374E-A586-7C56E84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继承与多态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004ECF-A231-BF4F-B399-5D64B47D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93" y="1954088"/>
            <a:ext cx="6450219" cy="1145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5DC9C9-9AAD-814E-8BB2-40BE49462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292" y="3179086"/>
            <a:ext cx="6450219" cy="1599228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2E27B62-8946-6D47-9CA0-56A5CC4C7423}"/>
              </a:ext>
            </a:extLst>
          </p:cNvPr>
          <p:cNvSpPr txBox="1">
            <a:spLocks/>
          </p:cNvSpPr>
          <p:nvPr/>
        </p:nvSpPr>
        <p:spPr>
          <a:xfrm>
            <a:off x="457200" y="819150"/>
            <a:ext cx="8229600" cy="1264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对于</a:t>
            </a:r>
            <a:r>
              <a:rPr lang="en-US" altLang="zh-CN" dirty="0"/>
              <a:t>Dog</a:t>
            </a:r>
            <a:r>
              <a:rPr lang="zh-CN" altLang="en-US" dirty="0"/>
              <a:t>来说，</a:t>
            </a:r>
            <a:r>
              <a:rPr lang="en-US" altLang="zh-CN" dirty="0"/>
              <a:t>Animal</a:t>
            </a:r>
            <a:r>
              <a:rPr lang="zh-CN" altLang="en-US" dirty="0"/>
              <a:t>就是它的父类，对于</a:t>
            </a:r>
            <a:r>
              <a:rPr lang="en-US" altLang="zh-CN" dirty="0"/>
              <a:t>Animal</a:t>
            </a:r>
            <a:r>
              <a:rPr lang="zh-CN" altLang="en-US" dirty="0"/>
              <a:t>来说，</a:t>
            </a:r>
            <a:r>
              <a:rPr lang="en-US" altLang="zh-CN" dirty="0"/>
              <a:t>Dog</a:t>
            </a:r>
            <a:r>
              <a:rPr lang="zh-CN" altLang="en-US" dirty="0"/>
              <a:t>就是它的子类。</a:t>
            </a:r>
            <a:endParaRPr lang="en-US" altLang="zh-CN" dirty="0"/>
          </a:p>
          <a:p>
            <a:r>
              <a:rPr lang="zh-CN" altLang="en-US" dirty="0"/>
              <a:t>由于</a:t>
            </a:r>
            <a:r>
              <a:rPr lang="en" altLang="zh-CN" dirty="0"/>
              <a:t>Animal</a:t>
            </a:r>
            <a:r>
              <a:rPr lang="zh-CN" altLang="en-US" dirty="0"/>
              <a:t>实现了</a:t>
            </a:r>
            <a:r>
              <a:rPr lang="en" altLang="zh-CN" dirty="0"/>
              <a:t>run()</a:t>
            </a:r>
            <a:r>
              <a:rPr lang="zh-CN" altLang="en-US" dirty="0"/>
              <a:t>方法，</a:t>
            </a:r>
            <a:r>
              <a:rPr lang="en-US" altLang="zh-CN" dirty="0"/>
              <a:t>Dog</a:t>
            </a:r>
            <a:r>
              <a:rPr lang="zh-CN" altLang="en-US" dirty="0"/>
              <a:t>和</a:t>
            </a:r>
            <a:r>
              <a:rPr lang="en-US" altLang="zh-CN" dirty="0"/>
              <a:t>Cat</a:t>
            </a:r>
            <a:r>
              <a:rPr lang="zh-CN" altLang="en-US" dirty="0"/>
              <a:t>也拥有了</a:t>
            </a:r>
            <a:r>
              <a:rPr lang="en-US" altLang="zh-CN" dirty="0"/>
              <a:t>run()</a:t>
            </a:r>
            <a:r>
              <a:rPr lang="zh-CN" altLang="en-US" dirty="0"/>
              <a:t>方法。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3826479514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39C2-5ACF-374E-A586-7C56E84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继承与多态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2E27B62-8946-6D47-9CA0-56A5CC4C7423}"/>
              </a:ext>
            </a:extLst>
          </p:cNvPr>
          <p:cNvSpPr txBox="1">
            <a:spLocks/>
          </p:cNvSpPr>
          <p:nvPr/>
        </p:nvSpPr>
        <p:spPr>
          <a:xfrm>
            <a:off x="457200" y="819150"/>
            <a:ext cx="8229600" cy="830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在继承时，也可对子类增添新的方法，如</a:t>
            </a:r>
            <a:endParaRPr lang="e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E69A2A-5068-C743-B51C-2B5A1138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3" y="1341783"/>
            <a:ext cx="6085233" cy="229079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3D3D2E7-170C-804F-90DC-A9942F51C71C}"/>
              </a:ext>
            </a:extLst>
          </p:cNvPr>
          <p:cNvSpPr/>
          <p:nvPr/>
        </p:nvSpPr>
        <p:spPr>
          <a:xfrm>
            <a:off x="1311963" y="3383096"/>
            <a:ext cx="1879740" cy="1755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8CCD2AB2-5408-584D-97F2-9A56710F5D8F}"/>
              </a:ext>
            </a:extLst>
          </p:cNvPr>
          <p:cNvCxnSpPr>
            <a:cxnSpLocks/>
          </p:cNvCxnSpPr>
          <p:nvPr/>
        </p:nvCxnSpPr>
        <p:spPr>
          <a:xfrm flipV="1">
            <a:off x="1123121" y="3558626"/>
            <a:ext cx="616227" cy="4576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B1B7E87-E7FB-984A-8876-B1D07F5A3625}"/>
              </a:ext>
            </a:extLst>
          </p:cNvPr>
          <p:cNvSpPr/>
          <p:nvPr/>
        </p:nvSpPr>
        <p:spPr>
          <a:xfrm>
            <a:off x="826188" y="4075748"/>
            <a:ext cx="34575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子类的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run()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覆盖了父类的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run()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方法，即多态性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BFB88B-5D4D-3946-8C01-97577AB3F9D6}"/>
              </a:ext>
            </a:extLst>
          </p:cNvPr>
          <p:cNvSpPr/>
          <p:nvPr/>
        </p:nvSpPr>
        <p:spPr>
          <a:xfrm>
            <a:off x="1311962" y="2316118"/>
            <a:ext cx="2753141" cy="377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612A295-F89D-CD4D-86EF-80A32A98FB04}"/>
              </a:ext>
            </a:extLst>
          </p:cNvPr>
          <p:cNvCxnSpPr>
            <a:cxnSpLocks/>
          </p:cNvCxnSpPr>
          <p:nvPr/>
        </p:nvCxnSpPr>
        <p:spPr>
          <a:xfrm flipH="1" flipV="1">
            <a:off x="4065103" y="2693504"/>
            <a:ext cx="1473064" cy="13227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98473872-093C-4444-AE14-15FE997C8DF3}"/>
              </a:ext>
            </a:extLst>
          </p:cNvPr>
          <p:cNvSpPr/>
          <p:nvPr/>
        </p:nvSpPr>
        <p:spPr>
          <a:xfrm>
            <a:off x="4860237" y="4075748"/>
            <a:ext cx="25369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添加了新的子类方法</a:t>
            </a:r>
          </a:p>
        </p:txBody>
      </p:sp>
    </p:spTree>
    <p:extLst>
      <p:ext uri="{BB962C8B-B14F-4D97-AF65-F5344CB8AC3E}">
        <p14:creationId xmlns:p14="http://schemas.microsoft.com/office/powerpoint/2010/main" val="3481971713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39C2-5ACF-374E-A586-7C56E84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继承与多态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2E27B62-8946-6D47-9CA0-56A5CC4C7423}"/>
              </a:ext>
            </a:extLst>
          </p:cNvPr>
          <p:cNvSpPr txBox="1">
            <a:spLocks/>
          </p:cNvSpPr>
          <p:nvPr/>
        </p:nvSpPr>
        <p:spPr>
          <a:xfrm>
            <a:off x="457200" y="819149"/>
            <a:ext cx="8229600" cy="232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多态：为不同数据类型的实体提供统一的接口。</a:t>
            </a:r>
            <a:endParaRPr lang="en-US" altLang="zh-CN" dirty="0"/>
          </a:p>
          <a:p>
            <a:pPr lvl="1"/>
            <a:r>
              <a:rPr lang="zh-CN" altLang="en-US" dirty="0"/>
              <a:t>简单而言：相同的消息给予不同的对象会引发不同的动作，如前面的</a:t>
            </a:r>
            <a:r>
              <a:rPr lang="en-US" altLang="zh-CN" dirty="0"/>
              <a:t>Animal</a:t>
            </a:r>
            <a:r>
              <a:rPr lang="zh-CN" altLang="en-US" dirty="0"/>
              <a:t>类和</a:t>
            </a:r>
            <a:r>
              <a:rPr lang="en-US" altLang="zh-CN" dirty="0"/>
              <a:t>Dog</a:t>
            </a:r>
            <a:r>
              <a:rPr lang="zh-CN" altLang="en-US" dirty="0"/>
              <a:t>类在处理</a:t>
            </a:r>
            <a:r>
              <a:rPr lang="en-US" altLang="zh-CN" dirty="0"/>
              <a:t>run()</a:t>
            </a:r>
            <a:r>
              <a:rPr lang="zh-CN" altLang="en-US" dirty="0"/>
              <a:t>方法上动作的差异。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7134373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39C2-5ACF-374E-A586-7C56E84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继承与多态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AA9A807-4704-8549-8F39-D09C018BD18B}"/>
              </a:ext>
            </a:extLst>
          </p:cNvPr>
          <p:cNvSpPr txBox="1">
            <a:spLocks/>
          </p:cNvSpPr>
          <p:nvPr/>
        </p:nvSpPr>
        <p:spPr>
          <a:xfrm>
            <a:off x="457200" y="819149"/>
            <a:ext cx="8229600" cy="232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进一步理解多态</a:t>
            </a:r>
            <a:endParaRPr lang="en-US" altLang="zh-CN" dirty="0"/>
          </a:p>
          <a:p>
            <a:pPr lvl="1"/>
            <a:r>
              <a:rPr lang="zh-CN" altLang="en-US" dirty="0"/>
              <a:t>定义一个</a:t>
            </a:r>
            <a:r>
              <a:rPr lang="en-US" altLang="zh-CN" dirty="0"/>
              <a:t>class</a:t>
            </a:r>
            <a:r>
              <a:rPr lang="zh-CN" altLang="en-US" dirty="0"/>
              <a:t>，实际上就定义了一种新的数据类型，类似于</a:t>
            </a:r>
            <a:r>
              <a:rPr lang="en-US" altLang="zh-CN" dirty="0"/>
              <a:t>Python</a:t>
            </a:r>
            <a:r>
              <a:rPr lang="zh-CN" altLang="en-US" dirty="0"/>
              <a:t>内置数据类型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6B6F41-0CA3-CE49-B373-D80A8CE0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37" y="2500170"/>
            <a:ext cx="2678320" cy="7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15965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D6DD89-3C23-A54F-8ABD-495BB389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面向对象编程（一）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06A7BD-0B70-2C40-A6C5-DEDE5085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351301" cy="40423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面向对象编程（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OOP</a:t>
            </a:r>
            <a:r>
              <a:rPr kumimoji="1" lang="zh-CN" altLang="en-US" dirty="0"/>
              <a:t>）是一种程序设计思想。</a:t>
            </a:r>
            <a:r>
              <a:rPr kumimoji="1" lang="en-US" altLang="zh-CN" dirty="0"/>
              <a:t>OOP</a:t>
            </a:r>
            <a:r>
              <a:rPr kumimoji="1" lang="zh-CN" altLang="en-US" dirty="0"/>
              <a:t>把对象作为程序的基本单元，一个对象包含了数据和操作数据的函数</a:t>
            </a:r>
          </a:p>
          <a:p>
            <a:r>
              <a:rPr lang="zh-CN" altLang="en-US" dirty="0"/>
              <a:t>面向过程（</a:t>
            </a:r>
            <a:r>
              <a:rPr lang="en" altLang="zh-CN" dirty="0"/>
              <a:t>Procedure Oriented</a:t>
            </a:r>
            <a:r>
              <a:rPr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POP</a:t>
            </a:r>
            <a:r>
              <a:rPr lang="zh-CN" altLang="en-US" dirty="0"/>
              <a:t>）的程序设计把计算机程序视为一系列的命令集合，即一组函数的</a:t>
            </a:r>
            <a:r>
              <a:rPr lang="zh-CN" altLang="en-US" dirty="0">
                <a:solidFill>
                  <a:srgbClr val="C00000"/>
                </a:solidFill>
              </a:rPr>
              <a:t>顺序执行</a:t>
            </a:r>
            <a:r>
              <a:rPr lang="zh-CN" altLang="en-US" dirty="0"/>
              <a:t>。为了简化程序设计，面向过程把函数继续切分为子函数，即把大块函数通过切割成小块函数来降低系统的复杂度。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2374097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39C2-5ACF-374E-A586-7C56E84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继承与多态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AA9A807-4704-8549-8F39-D09C018BD18B}"/>
              </a:ext>
            </a:extLst>
          </p:cNvPr>
          <p:cNvSpPr txBox="1">
            <a:spLocks/>
          </p:cNvSpPr>
          <p:nvPr/>
        </p:nvSpPr>
        <p:spPr>
          <a:xfrm>
            <a:off x="457200" y="819149"/>
            <a:ext cx="8229600" cy="283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进一步理解多态</a:t>
            </a:r>
            <a:endParaRPr lang="en-US" altLang="zh-CN" dirty="0"/>
          </a:p>
          <a:p>
            <a:pPr lvl="1"/>
            <a:r>
              <a:rPr lang="zh-CN" altLang="en-US" dirty="0"/>
              <a:t>定义一个</a:t>
            </a:r>
            <a:r>
              <a:rPr lang="en-US" altLang="zh-CN" dirty="0"/>
              <a:t>class</a:t>
            </a:r>
            <a:r>
              <a:rPr lang="zh-CN" altLang="en-US" dirty="0"/>
              <a:t>，实际上就定义了一种新的数据类型，类似于</a:t>
            </a:r>
            <a:r>
              <a:rPr lang="en-US" altLang="zh-CN" dirty="0"/>
              <a:t>Python</a:t>
            </a:r>
            <a:r>
              <a:rPr lang="zh-CN" altLang="en-US" dirty="0"/>
              <a:t>内置数据类型</a:t>
            </a:r>
            <a:endParaRPr lang="en-US" altLang="zh-CN" dirty="0"/>
          </a:p>
          <a:p>
            <a:pPr lvl="1"/>
            <a:r>
              <a:rPr lang="zh-CN" altLang="en-US" dirty="0"/>
              <a:t>判断一个变量是否是某个类型可以用</a:t>
            </a:r>
            <a:r>
              <a:rPr lang="en-US" altLang="zh-CN" dirty="0" err="1"/>
              <a:t>isinstance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E031D1-5871-B046-BD3A-1FB552B2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81" y="2214322"/>
            <a:ext cx="2617028" cy="14432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9C7E99-0CE5-2D47-991E-0792409DF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500170"/>
            <a:ext cx="2678320" cy="7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15559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39C2-5ACF-374E-A586-7C56E84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继承与多态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AA9A807-4704-8549-8F39-D09C018BD18B}"/>
              </a:ext>
            </a:extLst>
          </p:cNvPr>
          <p:cNvSpPr txBox="1">
            <a:spLocks/>
          </p:cNvSpPr>
          <p:nvPr/>
        </p:nvSpPr>
        <p:spPr>
          <a:xfrm>
            <a:off x="457200" y="819149"/>
            <a:ext cx="8229600" cy="283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进一步理解多态</a:t>
            </a:r>
            <a:endParaRPr lang="en-US" altLang="zh-CN" dirty="0"/>
          </a:p>
          <a:p>
            <a:pPr lvl="1"/>
            <a:r>
              <a:rPr lang="zh-CN" altLang="en-US" dirty="0"/>
              <a:t>定义一个</a:t>
            </a:r>
            <a:r>
              <a:rPr lang="en-US" altLang="zh-CN" dirty="0"/>
              <a:t>class</a:t>
            </a:r>
            <a:r>
              <a:rPr lang="zh-CN" altLang="en-US" dirty="0"/>
              <a:t>，实际上就定义了一种新的数据类型，类似于</a:t>
            </a:r>
            <a:r>
              <a:rPr lang="en-US" altLang="zh-CN" dirty="0"/>
              <a:t>Python</a:t>
            </a:r>
            <a:r>
              <a:rPr lang="zh-CN" altLang="en-US" dirty="0"/>
              <a:t>内置数据类型</a:t>
            </a:r>
            <a:endParaRPr lang="en-US" altLang="zh-CN" dirty="0"/>
          </a:p>
          <a:p>
            <a:pPr lvl="1"/>
            <a:r>
              <a:rPr lang="zh-CN" altLang="en-US" dirty="0"/>
              <a:t>判断一个变量是否是某个类型可以用</a:t>
            </a:r>
            <a:r>
              <a:rPr lang="en-US" altLang="zh-CN" dirty="0" err="1"/>
              <a:t>isinstance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E031D1-5871-B046-BD3A-1FB552B2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81" y="2214322"/>
            <a:ext cx="2617028" cy="14432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59C7E99-0CE5-2D47-991E-0792409DF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500170"/>
            <a:ext cx="2678320" cy="7548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836F321-87BC-B442-B9D0-581F7F3E51A5}"/>
              </a:ext>
            </a:extLst>
          </p:cNvPr>
          <p:cNvSpPr/>
          <p:nvPr/>
        </p:nvSpPr>
        <p:spPr>
          <a:xfrm>
            <a:off x="834886" y="3889229"/>
            <a:ext cx="7056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/>
              <a:t>a, b, c</a:t>
            </a:r>
            <a:r>
              <a:rPr lang="zh-CN" altLang="en-US" dirty="0"/>
              <a:t>分别是</a:t>
            </a:r>
            <a:r>
              <a:rPr lang="en" altLang="zh-CN" dirty="0"/>
              <a:t>list</a:t>
            </a:r>
            <a:r>
              <a:rPr lang="en-US" altLang="zh-CN" dirty="0"/>
              <a:t>,</a:t>
            </a:r>
            <a:r>
              <a:rPr lang="en" altLang="zh-CN" dirty="0"/>
              <a:t> Animal, Dog</a:t>
            </a:r>
            <a:r>
              <a:rPr lang="zh-CN" altLang="en-US" dirty="0"/>
              <a:t>类型，但</a:t>
            </a:r>
            <a:r>
              <a:rPr lang="en" altLang="zh-CN" dirty="0"/>
              <a:t>c</a:t>
            </a:r>
            <a:r>
              <a:rPr lang="zh-CN" altLang="en-US" dirty="0"/>
              <a:t>还是</a:t>
            </a:r>
            <a:r>
              <a:rPr lang="en" altLang="zh-CN" dirty="0"/>
              <a:t>Animal</a:t>
            </a:r>
            <a:r>
              <a:rPr lang="zh-CN" altLang="en-US" dirty="0"/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2526459126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39C2-5ACF-374E-A586-7C56E84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继承与多态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AA9A807-4704-8549-8F39-D09C018BD18B}"/>
              </a:ext>
            </a:extLst>
          </p:cNvPr>
          <p:cNvSpPr txBox="1">
            <a:spLocks/>
          </p:cNvSpPr>
          <p:nvPr/>
        </p:nvSpPr>
        <p:spPr>
          <a:xfrm>
            <a:off x="457200" y="819149"/>
            <a:ext cx="8229600" cy="283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进一步理解多态</a:t>
            </a:r>
            <a:endParaRPr lang="en-US" altLang="zh-CN" dirty="0"/>
          </a:p>
          <a:p>
            <a:pPr lvl="1"/>
            <a:r>
              <a:rPr lang="zh-CN" altLang="en-US" dirty="0"/>
              <a:t>定义一个</a:t>
            </a:r>
            <a:r>
              <a:rPr lang="en-US" altLang="zh-CN" dirty="0"/>
              <a:t>class</a:t>
            </a:r>
            <a:r>
              <a:rPr lang="zh-CN" altLang="en-US" dirty="0"/>
              <a:t>，实际上就定义了一种新的数据类型，类似于</a:t>
            </a:r>
            <a:r>
              <a:rPr lang="en-US" altLang="zh-CN" dirty="0"/>
              <a:t>Python</a:t>
            </a:r>
            <a:r>
              <a:rPr lang="zh-CN" altLang="en-US" dirty="0"/>
              <a:t>内置数据类型</a:t>
            </a:r>
            <a:endParaRPr lang="en-US" altLang="zh-CN" dirty="0"/>
          </a:p>
          <a:p>
            <a:pPr lvl="1"/>
            <a:r>
              <a:rPr lang="zh-CN" altLang="en-US" dirty="0"/>
              <a:t>判断一个变量是否是某个类型可以用</a:t>
            </a:r>
            <a:r>
              <a:rPr lang="en-US" altLang="zh-CN" dirty="0" err="1"/>
              <a:t>isinstance</a:t>
            </a:r>
            <a:r>
              <a:rPr lang="en-US" altLang="zh-CN" dirty="0"/>
              <a:t>()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36F321-87BC-B442-B9D0-581F7F3E51A5}"/>
              </a:ext>
            </a:extLst>
          </p:cNvPr>
          <p:cNvSpPr/>
          <p:nvPr/>
        </p:nvSpPr>
        <p:spPr>
          <a:xfrm>
            <a:off x="934278" y="3657600"/>
            <a:ext cx="7056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在继承关系中，如果一个实例的数据类型是某个子类，则它的数据类型也可看做是其父类，但反过来不行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B9D5ED-B640-8B4E-9C7A-1EDB068E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74" y="2571750"/>
            <a:ext cx="6000198" cy="6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73782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39C2-5ACF-374E-A586-7C56E84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继承与多态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AA9A807-4704-8549-8F39-D09C018BD18B}"/>
              </a:ext>
            </a:extLst>
          </p:cNvPr>
          <p:cNvSpPr txBox="1">
            <a:spLocks/>
          </p:cNvSpPr>
          <p:nvPr/>
        </p:nvSpPr>
        <p:spPr>
          <a:xfrm>
            <a:off x="457200" y="819149"/>
            <a:ext cx="8229600" cy="283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进一步理解多态</a:t>
            </a:r>
            <a:endParaRPr lang="en-US" altLang="zh-CN" dirty="0"/>
          </a:p>
          <a:p>
            <a:pPr lvl="1"/>
            <a:r>
              <a:rPr lang="zh-CN" altLang="en-US" dirty="0"/>
              <a:t>再来看一个例子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14A506C-5228-304F-9BA2-598F9A76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66" y="1751862"/>
            <a:ext cx="5287617" cy="16397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FADC4B6-BA9B-0341-BD3F-A3B6013D81B3}"/>
              </a:ext>
            </a:extLst>
          </p:cNvPr>
          <p:cNvSpPr/>
          <p:nvPr/>
        </p:nvSpPr>
        <p:spPr>
          <a:xfrm>
            <a:off x="1043609" y="3657600"/>
            <a:ext cx="7056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对于一个变量，只需要知道它是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类型，无需确切地知道它的子类型，就可以放心地调用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run()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方法，而具体调用的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run()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方法是作用在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Animal, Dog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Cat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对象上，由运行时该对象的确切类型决定。</a:t>
            </a:r>
          </a:p>
        </p:txBody>
      </p:sp>
    </p:spTree>
    <p:extLst>
      <p:ext uri="{BB962C8B-B14F-4D97-AF65-F5344CB8AC3E}">
        <p14:creationId xmlns:p14="http://schemas.microsoft.com/office/powerpoint/2010/main" val="3684421869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39C2-5ACF-374E-A586-7C56E84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继承与多态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AA9A807-4704-8549-8F39-D09C018BD18B}"/>
              </a:ext>
            </a:extLst>
          </p:cNvPr>
          <p:cNvSpPr txBox="1">
            <a:spLocks/>
          </p:cNvSpPr>
          <p:nvPr/>
        </p:nvSpPr>
        <p:spPr>
          <a:xfrm>
            <a:off x="457200" y="819149"/>
            <a:ext cx="8229600" cy="2838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进一步理解多态</a:t>
            </a:r>
            <a:endParaRPr lang="en-US" altLang="zh-CN" dirty="0"/>
          </a:p>
          <a:p>
            <a:pPr lvl="1"/>
            <a:r>
              <a:rPr lang="zh-CN" altLang="en-US" dirty="0"/>
              <a:t>调用方只管调用，不管细节．当新增一种</a:t>
            </a:r>
            <a:r>
              <a:rPr lang="en-US" altLang="zh-CN" dirty="0"/>
              <a:t>Animal </a:t>
            </a:r>
            <a:r>
              <a:rPr lang="zh-CN" altLang="en-US" dirty="0"/>
              <a:t>的子类时，只要确保</a:t>
            </a:r>
            <a:r>
              <a:rPr lang="en-US" altLang="zh-CN" dirty="0"/>
              <a:t>run()</a:t>
            </a:r>
            <a:r>
              <a:rPr lang="zh-CN" altLang="en-US" dirty="0"/>
              <a:t>方法编写正确，不用管原来的代码是如何调用的。这就是著名的“开闭”原则</a:t>
            </a:r>
            <a:r>
              <a:rPr lang="en-US" altLang="zh-CN" dirty="0"/>
              <a:t>(</a:t>
            </a:r>
            <a:r>
              <a:rPr lang="zh-CN" altLang="en-US" dirty="0"/>
              <a:t>对扩展开放，对修改关闭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0904308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39C2-5ACF-374E-A586-7C56E84A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继承与多态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AA9A807-4704-8549-8F39-D09C018BD18B}"/>
              </a:ext>
            </a:extLst>
          </p:cNvPr>
          <p:cNvSpPr txBox="1">
            <a:spLocks/>
          </p:cNvSpPr>
          <p:nvPr/>
        </p:nvSpPr>
        <p:spPr>
          <a:xfrm>
            <a:off x="457200" y="819149"/>
            <a:ext cx="8229600" cy="781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继承可以一级一级地继承下来，而任何类最终都可以追溯到根类</a:t>
            </a:r>
            <a:r>
              <a:rPr lang="en" altLang="zh-CN" dirty="0"/>
              <a:t>object</a:t>
            </a:r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0DEFF0-E7A5-4649-A6D1-B692154B05DB}"/>
              </a:ext>
            </a:extLst>
          </p:cNvPr>
          <p:cNvSpPr/>
          <p:nvPr/>
        </p:nvSpPr>
        <p:spPr>
          <a:xfrm>
            <a:off x="3588026" y="1396448"/>
            <a:ext cx="1123121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object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657C13-5366-1B4E-8882-6AA5BB89CB41}"/>
              </a:ext>
            </a:extLst>
          </p:cNvPr>
          <p:cNvSpPr/>
          <p:nvPr/>
        </p:nvSpPr>
        <p:spPr>
          <a:xfrm>
            <a:off x="2117035" y="2164246"/>
            <a:ext cx="1123121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Animal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1454BC-C5B4-A043-B01D-E93D07D31D46}"/>
              </a:ext>
            </a:extLst>
          </p:cNvPr>
          <p:cNvSpPr/>
          <p:nvPr/>
        </p:nvSpPr>
        <p:spPr>
          <a:xfrm>
            <a:off x="5088834" y="2158450"/>
            <a:ext cx="1123121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Plant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87CBB5-87A7-CB46-8FBD-CF86F8B0302D}"/>
              </a:ext>
            </a:extLst>
          </p:cNvPr>
          <p:cNvSpPr/>
          <p:nvPr/>
        </p:nvSpPr>
        <p:spPr>
          <a:xfrm>
            <a:off x="1341784" y="3162302"/>
            <a:ext cx="1123121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Dog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A07C1C-4D88-FB41-8BFC-97981DA01240}"/>
              </a:ext>
            </a:extLst>
          </p:cNvPr>
          <p:cNvSpPr/>
          <p:nvPr/>
        </p:nvSpPr>
        <p:spPr>
          <a:xfrm>
            <a:off x="2905539" y="3135797"/>
            <a:ext cx="1123121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Cat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845A31-4C99-9F43-A045-0F2B7A7ADF05}"/>
              </a:ext>
            </a:extLst>
          </p:cNvPr>
          <p:cNvSpPr/>
          <p:nvPr/>
        </p:nvSpPr>
        <p:spPr>
          <a:xfrm>
            <a:off x="4348369" y="3124204"/>
            <a:ext cx="1123121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Tree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BFC0DB-D487-2A40-B203-17961DE0DE3C}"/>
              </a:ext>
            </a:extLst>
          </p:cNvPr>
          <p:cNvSpPr/>
          <p:nvPr/>
        </p:nvSpPr>
        <p:spPr>
          <a:xfrm>
            <a:off x="5877774" y="3124204"/>
            <a:ext cx="1123121" cy="407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Flower</a:t>
            </a:r>
          </a:p>
        </p:txBody>
      </p: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C4D4B43E-13B2-7D42-8C97-B0DC3844F62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4722742" y="1230797"/>
            <a:ext cx="354498" cy="15008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4DF874AA-E79B-2E4D-9252-72A547BE6E2E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3233945" y="1248604"/>
            <a:ext cx="360294" cy="1470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B4AEC0A0-AD8D-7B48-84E0-5615F1B291DE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5765740" y="2450609"/>
            <a:ext cx="558250" cy="7889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A08DF236-B757-504C-AAD3-2C3EF529CD6A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5001038" y="2474847"/>
            <a:ext cx="558250" cy="740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F223BB4A-1BE8-164A-9653-F48DFD8C2717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2790825" y="2459521"/>
            <a:ext cx="564047" cy="7885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C40F5777-6BA2-164F-8719-43897683BFB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1995695" y="2479401"/>
            <a:ext cx="590552" cy="775251"/>
          </a:xfrm>
          <a:prstGeom prst="bentConnector3">
            <a:avLst>
              <a:gd name="adj1" fmla="val 48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606688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回顾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人工智能与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85427" y="1091178"/>
            <a:ext cx="1685077" cy="170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类和实例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数据封装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访问限制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继承和多态</a:t>
            </a:r>
          </a:p>
        </p:txBody>
      </p:sp>
      <p:sp>
        <p:nvSpPr>
          <p:cNvPr id="24" name="椭圆 23"/>
          <p:cNvSpPr/>
          <p:nvPr/>
        </p:nvSpPr>
        <p:spPr>
          <a:xfrm>
            <a:off x="3909594" y="1632361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09594" y="247605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09594" y="2079445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285C2D4-1734-D84F-BD33-D79F098E43AF}"/>
              </a:ext>
            </a:extLst>
          </p:cNvPr>
          <p:cNvSpPr/>
          <p:nvPr/>
        </p:nvSpPr>
        <p:spPr>
          <a:xfrm>
            <a:off x="3909594" y="123574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6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30" grpId="0" animBg="1"/>
      <p:bldP spid="3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364D41-A50D-49AE-B0E7-1C9E44CC7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4223775804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D6DD89-3C23-A54F-8ABD-495BB389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面向对象编程（一）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06A7BD-0B70-2C40-A6C5-DEDE5085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351301" cy="404230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面向对象编程（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， </a:t>
            </a:r>
            <a:r>
              <a:rPr kumimoji="1" lang="en-US" altLang="zh-CN" dirty="0"/>
              <a:t>OOP</a:t>
            </a:r>
            <a:r>
              <a:rPr kumimoji="1" lang="zh-CN" altLang="en-US" dirty="0"/>
              <a:t>）是一种程序设计思想。</a:t>
            </a:r>
            <a:r>
              <a:rPr kumimoji="1" lang="en-US" altLang="zh-CN" dirty="0"/>
              <a:t>OOP</a:t>
            </a:r>
            <a:r>
              <a:rPr kumimoji="1" lang="zh-CN" altLang="en-US" dirty="0"/>
              <a:t>把对象作为程序的基本单元，一个对象包含了数据和操作数据的函数</a:t>
            </a:r>
          </a:p>
          <a:p>
            <a:r>
              <a:rPr lang="zh-CN" altLang="en-US" dirty="0"/>
              <a:t>面向过程（</a:t>
            </a:r>
            <a:r>
              <a:rPr lang="en" altLang="zh-CN" dirty="0"/>
              <a:t>Procedure Oriented</a:t>
            </a:r>
            <a:r>
              <a:rPr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POP</a:t>
            </a:r>
            <a:r>
              <a:rPr lang="zh-CN" altLang="en-US" dirty="0"/>
              <a:t>）的程序设计把计算机程序视为一系列的命令集合，即一组函数的</a:t>
            </a:r>
            <a:r>
              <a:rPr lang="zh-CN" altLang="en-US" dirty="0">
                <a:solidFill>
                  <a:srgbClr val="C00000"/>
                </a:solidFill>
              </a:rPr>
              <a:t>顺序执行</a:t>
            </a:r>
            <a:r>
              <a:rPr lang="zh-CN" altLang="en-US" dirty="0"/>
              <a:t>。为了简化程序设计，面向过程把函数继续切分为子函数，即把大块函数通过切割成小块函数来降低系统的复杂度。</a:t>
            </a:r>
            <a:endParaRPr kumimoji="1" lang="en-US" altLang="zh-CN" dirty="0"/>
          </a:p>
          <a:p>
            <a:r>
              <a:rPr lang="zh-CN" altLang="en-US" dirty="0"/>
              <a:t>面向对象的程序设计把计算机程序视为一组对象的集合，而每个对象都可以接收其他对象发过来的消息，并处理这些消息，计算机程序的执行就是一系列消息在各个对象之间传递。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3610921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9F992-9C41-E148-987E-B69BD7E20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2" y="1803124"/>
            <a:ext cx="8229600" cy="97983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" altLang="zh-CN" dirty="0"/>
              <a:t>Python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C00000"/>
                </a:solidFill>
              </a:rPr>
              <a:t>所有数据类型</a:t>
            </a:r>
            <a:r>
              <a:rPr lang="zh-CN" altLang="en-US" dirty="0"/>
              <a:t>都可以视为对象，也可以自定义对象。自定义的对象数据类型就是面向对象编程中的类（</a:t>
            </a:r>
            <a:r>
              <a:rPr lang="en" altLang="zh-CN" dirty="0"/>
              <a:t>class</a:t>
            </a:r>
            <a:r>
              <a:rPr lang="zh-CN" altLang="en" dirty="0"/>
              <a:t>）</a:t>
            </a:r>
            <a:r>
              <a:rPr lang="zh-CN" altLang="en-US" dirty="0"/>
              <a:t>的概念。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F406760-D15D-4949-8EDA-B872C4B4B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面向对象编程（一）</a:t>
            </a:r>
          </a:p>
        </p:txBody>
      </p:sp>
    </p:spTree>
    <p:extLst>
      <p:ext uri="{BB962C8B-B14F-4D97-AF65-F5344CB8AC3E}">
        <p14:creationId xmlns:p14="http://schemas.microsoft.com/office/powerpoint/2010/main" val="1839243088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D6DD89-3C23-A54F-8ABD-495BB389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面向对象编程（一）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06A7BD-0B70-2C40-A6C5-DEDE5085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351301" cy="933552"/>
          </a:xfrm>
        </p:spPr>
        <p:txBody>
          <a:bodyPr>
            <a:normAutofit/>
          </a:bodyPr>
          <a:lstStyle/>
          <a:p>
            <a:r>
              <a:rPr lang="zh-CN" altLang="en-US" dirty="0"/>
              <a:t>以＂处理学生成绩＂举例，我们来说明</a:t>
            </a:r>
            <a:r>
              <a:rPr lang="en" altLang="zh-CN" dirty="0"/>
              <a:t>POP </a:t>
            </a:r>
            <a:r>
              <a:rPr lang="zh-CN" altLang="en-US" dirty="0"/>
              <a:t>与</a:t>
            </a:r>
            <a:r>
              <a:rPr lang="en" altLang="zh-CN" dirty="0"/>
              <a:t>OOP </a:t>
            </a:r>
            <a:r>
              <a:rPr lang="zh-CN" altLang="en-US" dirty="0"/>
              <a:t>在程序流程上的不同之处：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52C775-D9F0-4940-9897-A8F3FBD6D8AE}"/>
              </a:ext>
            </a:extLst>
          </p:cNvPr>
          <p:cNvSpPr txBox="1"/>
          <p:nvPr/>
        </p:nvSpPr>
        <p:spPr>
          <a:xfrm>
            <a:off x="1047709" y="1713707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假如有几个学生和他们的考试成绩，在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POP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中可用一个</a:t>
            </a:r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dict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进行表示：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D9EC8B-69F4-5440-9462-19C23927BC11}"/>
              </a:ext>
            </a:extLst>
          </p:cNvPr>
          <p:cNvSpPr txBox="1"/>
          <p:nvPr/>
        </p:nvSpPr>
        <p:spPr>
          <a:xfrm>
            <a:off x="1047709" y="2903925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如果想处理学生成绩，可通过函数实现，如打印学生的成绩：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AD14EE1-99FA-6C44-A8EF-F80669DA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56" y="2109741"/>
            <a:ext cx="4943251" cy="6766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FD7B0B-D6D3-0448-B265-9E4656219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675" y="3455420"/>
            <a:ext cx="3971060" cy="10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99877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D6DD89-3C23-A54F-8ABD-495BB389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面向对象编程（一）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06A7BD-0B70-2C40-A6C5-DEDE5085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351301" cy="933552"/>
          </a:xfrm>
        </p:spPr>
        <p:txBody>
          <a:bodyPr>
            <a:normAutofit/>
          </a:bodyPr>
          <a:lstStyle/>
          <a:p>
            <a:r>
              <a:rPr lang="zh-CN" altLang="en-US" dirty="0"/>
              <a:t>以＂处理学生成绩＂举例，我们来说明</a:t>
            </a:r>
            <a:r>
              <a:rPr lang="en" altLang="zh-CN" dirty="0"/>
              <a:t>POP </a:t>
            </a:r>
            <a:r>
              <a:rPr lang="zh-CN" altLang="en-US" dirty="0"/>
              <a:t>与</a:t>
            </a:r>
            <a:r>
              <a:rPr lang="en" altLang="zh-CN" dirty="0"/>
              <a:t>OOP </a:t>
            </a:r>
            <a:r>
              <a:rPr lang="zh-CN" altLang="en-US" dirty="0"/>
              <a:t>在程序流程上的不同之处：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52C775-D9F0-4940-9897-A8F3FBD6D8AE}"/>
              </a:ext>
            </a:extLst>
          </p:cNvPr>
          <p:cNvSpPr txBox="1"/>
          <p:nvPr/>
        </p:nvSpPr>
        <p:spPr>
          <a:xfrm>
            <a:off x="1117282" y="1867002"/>
            <a:ext cx="756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若采用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首先考虑的不是程序的执行流程，而是观察这些学生的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共性特点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，定义一个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类型，其实例（即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对象）拥有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score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这两个</a:t>
            </a:r>
            <a:r>
              <a:rPr lang="zh-CN" altLang="en-US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共有属性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Property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C8B4147-DAB1-9541-9071-F4B747D7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374" y="3181631"/>
            <a:ext cx="4943251" cy="67664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F8AD116-BC00-9047-B437-1770C6D3D457}"/>
              </a:ext>
            </a:extLst>
          </p:cNvPr>
          <p:cNvSpPr/>
          <p:nvPr/>
        </p:nvSpPr>
        <p:spPr>
          <a:xfrm>
            <a:off x="2822713" y="3122941"/>
            <a:ext cx="487017" cy="794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223149-3D20-0A47-9C86-A015DB6DEC7A}"/>
              </a:ext>
            </a:extLst>
          </p:cNvPr>
          <p:cNvSpPr/>
          <p:nvPr/>
        </p:nvSpPr>
        <p:spPr>
          <a:xfrm>
            <a:off x="4135893" y="3122940"/>
            <a:ext cx="595133" cy="794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8338908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1ED6DD89-3C23-A54F-8ABD-495BB389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面向对象编程（一）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52C775-D9F0-4940-9897-A8F3FBD6D8AE}"/>
              </a:ext>
            </a:extLst>
          </p:cNvPr>
          <p:cNvSpPr txBox="1"/>
          <p:nvPr/>
        </p:nvSpPr>
        <p:spPr>
          <a:xfrm>
            <a:off x="1017891" y="1022177"/>
            <a:ext cx="7569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若要打印一个学生的成绩，先创建出这个学生对应的对象，然后给对象发送一个打印（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print_score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）消息，让对象把自己的数据打印出来。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CF7AB9-31DD-E64A-9BED-3DA73A0D4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712" y="2183899"/>
            <a:ext cx="3794067" cy="172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615843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10213</TotalTime>
  <Words>2682</Words>
  <Application>Microsoft Macintosh PowerPoint</Application>
  <PresentationFormat>全屏显示(16:9)</PresentationFormat>
  <Paragraphs>187</Paragraphs>
  <Slides>47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3" baseType="lpstr">
      <vt:lpstr>方正兰亭细黑_GBK</vt:lpstr>
      <vt:lpstr>微软雅黑</vt:lpstr>
      <vt:lpstr>微软雅黑</vt:lpstr>
      <vt:lpstr>Arial</vt:lpstr>
      <vt:lpstr>Calibri</vt:lpstr>
      <vt:lpstr>清风素材 https://12sc.taobao.com/</vt:lpstr>
      <vt:lpstr>PowerPoint 演示文稿</vt:lpstr>
      <vt:lpstr>PowerPoint 演示文稿</vt:lpstr>
      <vt:lpstr>Python 面向对象编程（一）</vt:lpstr>
      <vt:lpstr>Python 面向对象编程（一）</vt:lpstr>
      <vt:lpstr>Python 面向对象编程（一）</vt:lpstr>
      <vt:lpstr>Python 面向对象编程（一）</vt:lpstr>
      <vt:lpstr>Python 面向对象编程（一）</vt:lpstr>
      <vt:lpstr>Python 面向对象编程（一）</vt:lpstr>
      <vt:lpstr>Python 面向对象编程（一）</vt:lpstr>
      <vt:lpstr>Python 面向对象编程（一）</vt:lpstr>
      <vt:lpstr>PowerPoint 演示文稿</vt:lpstr>
      <vt:lpstr>类和实例</vt:lpstr>
      <vt:lpstr>类和实例</vt:lpstr>
      <vt:lpstr>类和实例</vt:lpstr>
      <vt:lpstr>类和实例</vt:lpstr>
      <vt:lpstr>类和实例</vt:lpstr>
      <vt:lpstr>类和实例</vt:lpstr>
      <vt:lpstr>类和实例</vt:lpstr>
      <vt:lpstr>类和实例</vt:lpstr>
      <vt:lpstr>类和实例</vt:lpstr>
      <vt:lpstr>数据封装</vt:lpstr>
      <vt:lpstr>数据封装</vt:lpstr>
      <vt:lpstr>数据封装</vt:lpstr>
      <vt:lpstr>数据封装</vt:lpstr>
      <vt:lpstr>数据封装</vt:lpstr>
      <vt:lpstr>数据封装</vt:lpstr>
      <vt:lpstr>访问限制</vt:lpstr>
      <vt:lpstr>访问限制</vt:lpstr>
      <vt:lpstr>访问限制</vt:lpstr>
      <vt:lpstr>访问限制</vt:lpstr>
      <vt:lpstr>访问限制</vt:lpstr>
      <vt:lpstr>访问限制</vt:lpstr>
      <vt:lpstr>访问限制</vt:lpstr>
      <vt:lpstr>访问限制</vt:lpstr>
      <vt:lpstr>继承与多态</vt:lpstr>
      <vt:lpstr>继承与多态</vt:lpstr>
      <vt:lpstr>继承与多态</vt:lpstr>
      <vt:lpstr>继承与多态</vt:lpstr>
      <vt:lpstr>继承与多态</vt:lpstr>
      <vt:lpstr>继承与多态</vt:lpstr>
      <vt:lpstr>继承与多态</vt:lpstr>
      <vt:lpstr>继承与多态</vt:lpstr>
      <vt:lpstr>继承与多态</vt:lpstr>
      <vt:lpstr>继承与多态</vt:lpstr>
      <vt:lpstr>继承与多态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hdui831@mail.nwpu.edu.cn</cp:lastModifiedBy>
  <cp:revision>263</cp:revision>
  <dcterms:created xsi:type="dcterms:W3CDTF">2015-01-23T04:02:45Z</dcterms:created>
  <dcterms:modified xsi:type="dcterms:W3CDTF">2021-03-29T14:25:25Z</dcterms:modified>
  <cp:category/>
  <cp:contentStatus>12sc.taobao.com</cp:contentStatus>
</cp:coreProperties>
</file>