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4"/>
  </p:notesMasterIdLst>
  <p:sldIdLst>
    <p:sldId id="301" r:id="rId2"/>
    <p:sldId id="295" r:id="rId3"/>
    <p:sldId id="1351" r:id="rId4"/>
    <p:sldId id="1352" r:id="rId5"/>
    <p:sldId id="1350" r:id="rId6"/>
    <p:sldId id="1353" r:id="rId7"/>
    <p:sldId id="1354" r:id="rId8"/>
    <p:sldId id="1355" r:id="rId9"/>
    <p:sldId id="1356" r:id="rId10"/>
    <p:sldId id="1347" r:id="rId11"/>
    <p:sldId id="1357" r:id="rId12"/>
    <p:sldId id="1358" r:id="rId13"/>
    <p:sldId id="1360" r:id="rId14"/>
    <p:sldId id="1359" r:id="rId15"/>
    <p:sldId id="1361" r:id="rId16"/>
    <p:sldId id="1362" r:id="rId17"/>
    <p:sldId id="1364" r:id="rId18"/>
    <p:sldId id="1363" r:id="rId19"/>
    <p:sldId id="1365" r:id="rId20"/>
    <p:sldId id="1367" r:id="rId21"/>
    <p:sldId id="1366" r:id="rId22"/>
    <p:sldId id="1368" r:id="rId23"/>
    <p:sldId id="1369" r:id="rId24"/>
    <p:sldId id="1348" r:id="rId25"/>
    <p:sldId id="1370" r:id="rId26"/>
    <p:sldId id="1371" r:id="rId27"/>
    <p:sldId id="1373" r:id="rId28"/>
    <p:sldId id="1372" r:id="rId29"/>
    <p:sldId id="1374" r:id="rId30"/>
    <p:sldId id="1376" r:id="rId31"/>
    <p:sldId id="1375" r:id="rId32"/>
    <p:sldId id="1377" r:id="rId33"/>
    <p:sldId id="1378" r:id="rId34"/>
    <p:sldId id="1349" r:id="rId35"/>
    <p:sldId id="1379" r:id="rId36"/>
    <p:sldId id="1393" r:id="rId37"/>
    <p:sldId id="1380" r:id="rId38"/>
    <p:sldId id="1381" r:id="rId39"/>
    <p:sldId id="1382" r:id="rId40"/>
    <p:sldId id="1383" r:id="rId41"/>
    <p:sldId id="1384" r:id="rId42"/>
    <p:sldId id="1385" r:id="rId43"/>
    <p:sldId id="1386" r:id="rId44"/>
    <p:sldId id="1387" r:id="rId45"/>
    <p:sldId id="1388" r:id="rId46"/>
    <p:sldId id="1389" r:id="rId47"/>
    <p:sldId id="1390" r:id="rId48"/>
    <p:sldId id="1391" r:id="rId49"/>
    <p:sldId id="1392" r:id="rId50"/>
    <p:sldId id="1199" r:id="rId51"/>
    <p:sldId id="1394" r:id="rId52"/>
    <p:sldId id="1395" r:id="rId53"/>
  </p:sldIdLst>
  <p:sldSz cx="9144000" cy="5143500" type="screen16x9"/>
  <p:notesSz cx="6858000" cy="9144000"/>
  <p:custDataLst>
    <p:tags r:id="rId5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623FAE-0FB8-7642-864E-6107CF73D641}">
          <p14:sldIdLst>
            <p14:sldId id="301"/>
          </p14:sldIdLst>
        </p14:section>
        <p14:section name="万维网及其起源与历史&#13;" id="{A89631E3-AF7D-DF41-9568-ECB92F8C1FA8}">
          <p14:sldIdLst>
            <p14:sldId id="295"/>
            <p14:sldId id="1351"/>
            <p14:sldId id="1352"/>
            <p14:sldId id="1350"/>
            <p14:sldId id="1353"/>
            <p14:sldId id="1354"/>
            <p14:sldId id="1355"/>
            <p14:sldId id="1356"/>
          </p14:sldIdLst>
        </p14:section>
        <p14:section name="HTTP协议和HTML语言" id="{21BE84E6-268E-8D4B-9CC2-AFB353777F40}">
          <p14:sldIdLst>
            <p14:sldId id="1347"/>
            <p14:sldId id="1357"/>
            <p14:sldId id="1358"/>
            <p14:sldId id="1360"/>
            <p14:sldId id="1359"/>
            <p14:sldId id="1361"/>
            <p14:sldId id="1362"/>
            <p14:sldId id="1364"/>
            <p14:sldId id="1363"/>
            <p14:sldId id="1365"/>
            <p14:sldId id="1367"/>
            <p14:sldId id="1366"/>
            <p14:sldId id="1368"/>
            <p14:sldId id="1369"/>
          </p14:sldIdLst>
        </p14:section>
        <p14:section name="使用Request库处理HTTP请求&#13;" id="{35F0B56B-131A-494E-BA18-C500C076F43C}">
          <p14:sldIdLst>
            <p14:sldId id="1348"/>
            <p14:sldId id="1370"/>
            <p14:sldId id="1371"/>
            <p14:sldId id="1373"/>
            <p14:sldId id="1372"/>
            <p14:sldId id="1374"/>
            <p14:sldId id="1376"/>
            <p14:sldId id="1375"/>
            <p14:sldId id="1377"/>
            <p14:sldId id="1378"/>
          </p14:sldIdLst>
        </p14:section>
        <p14:section name="使用Request库处理HTTP请求&#13;使用Beautifulsoup库解析HTML文档" id="{661FC584-4620-C64F-A39E-843FAEE93DB8}">
          <p14:sldIdLst>
            <p14:sldId id="1349"/>
            <p14:sldId id="1379"/>
            <p14:sldId id="1393"/>
            <p14:sldId id="1380"/>
            <p14:sldId id="1381"/>
            <p14:sldId id="1382"/>
            <p14:sldId id="1383"/>
            <p14:sldId id="1384"/>
            <p14:sldId id="1385"/>
            <p14:sldId id="1386"/>
            <p14:sldId id="1387"/>
            <p14:sldId id="1388"/>
            <p14:sldId id="1389"/>
            <p14:sldId id="1390"/>
            <p14:sldId id="1391"/>
            <p14:sldId id="1392"/>
            <p14:sldId id="1199"/>
            <p14:sldId id="1394"/>
            <p14:sldId id="139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A3F6C"/>
    <a:srgbClr val="0E22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45" autoAdjust="0"/>
    <p:restoredTop sz="94734" autoAdjust="0"/>
  </p:normalViewPr>
  <p:slideViewPr>
    <p:cSldViewPr snapToGrid="0">
      <p:cViewPr varScale="1">
        <p:scale>
          <a:sx n="141" d="100"/>
          <a:sy n="141" d="100"/>
        </p:scale>
        <p:origin x="192" y="26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7FD7A-F41B-4FED-8E35-F78DB9F4D037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537CBA-0E44-4282-A4F0-C3BCC1A4C2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5836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622027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85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7870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48608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692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CF4CA7-7AAC-4C45-88E6-57EAF6DA16C9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011272"/>
      </p:ext>
    </p:extLst>
  </p:cSld>
  <p:clrMapOvr>
    <a:masterClrMapping/>
  </p:clrMapOvr>
  <p:transition spd="slow">
    <p:pull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5365753"/>
      </p:ext>
    </p:extLst>
  </p:cSld>
  <p:clrMapOvr>
    <a:masterClrMapping/>
  </p:clrMapOvr>
  <p:transition spd="slow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9847810"/>
      </p:ext>
    </p:extLst>
  </p:cSld>
  <p:clrMapOvr>
    <a:masterClrMapping/>
  </p:clrMapOvr>
  <p:transition spd="slow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624114"/>
            <a:ext cx="3192647" cy="5237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629351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232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402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0016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57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0">
        <p:blinds dir="vert"/>
      </p:transition>
    </mc:Choice>
    <mc:Fallback xmlns="">
      <p:transition spd="slow" advClick="0" advTm="0">
        <p:blinds dir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bg>
      <p:bgPr>
        <a:pattFill prst="ltUpDiag">
          <a:fgClr>
            <a:schemeClr val="accent6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6B1EA47-AA99-4F55-AEF3-3DA66267A0C2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9470B42-93C0-4049-B9CB-A8EBAAC7803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37429"/>
      </p:ext>
    </p:extLst>
  </p:cSld>
  <p:clrMapOvr>
    <a:masterClrMapping/>
  </p:clrMapOvr>
  <p:transition spd="slow">
    <p:cover dir="r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498872"/>
          </a:xfrm>
        </p:spPr>
        <p:txBody>
          <a:bodyPr>
            <a:noAutofit/>
          </a:bodyPr>
          <a:lstStyle>
            <a:lvl1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819150"/>
            <a:ext cx="8229600" cy="3937000"/>
          </a:xfrm>
        </p:spPr>
        <p:txBody>
          <a:bodyPr>
            <a:normAutofit/>
          </a:bodyPr>
          <a:lstStyle>
            <a:lvl1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1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4426" y="4482306"/>
            <a:ext cx="409574" cy="273844"/>
          </a:xfrm>
        </p:spPr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0EDCEBCB-EE73-45D6-92CE-B2AE1D434CFB}"/>
              </a:ext>
            </a:extLst>
          </p:cNvPr>
          <p:cNvSpPr/>
          <p:nvPr userDrawn="1"/>
        </p:nvSpPr>
        <p:spPr>
          <a:xfrm>
            <a:off x="646880" y="268997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067744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218166"/>
      </p:ext>
    </p:extLst>
  </p:cSld>
  <p:clrMapOvr>
    <a:masterClrMapping/>
  </p:clrMapOvr>
  <p:transition spd="slow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1850969"/>
      </p:ext>
    </p:extLst>
  </p:cSld>
  <p:clrMapOvr>
    <a:masterClrMapping/>
  </p:clrMapOvr>
  <p:transition spd="slow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4861265"/>
      </p:ext>
    </p:extLst>
  </p:cSld>
  <p:clrMapOvr>
    <a:masterClrMapping/>
  </p:clrMapOvr>
  <p:transition spd="slow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1343882"/>
      </p:ext>
    </p:extLst>
  </p:cSld>
  <p:clrMapOvr>
    <a:masterClrMapping/>
  </p:clrMapOvr>
  <p:transition spd="slow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3712181"/>
      </p:ext>
    </p:extLst>
  </p:cSld>
  <p:clrMapOvr>
    <a:masterClrMapping/>
  </p:clrMapOvr>
  <p:transition spd="slow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82833"/>
      </p:ext>
    </p:extLst>
  </p:cSld>
  <p:clrMapOvr>
    <a:masterClrMapping/>
  </p:clrMapOvr>
  <p:transition spd="slow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44713"/>
      </p:ext>
    </p:extLst>
  </p:cSld>
  <p:clrMapOvr>
    <a:masterClrMapping/>
  </p:clrMapOvr>
  <p:transition spd="slow">
    <p:pull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2021/4/2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41F63DC-E866-4077-8215-C471E38E7305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85054" y="0"/>
            <a:ext cx="1064467" cy="96388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FFCFCD4-6DCF-4A23-AD20-AF62BB293DA8}"/>
              </a:ext>
            </a:extLst>
          </p:cNvPr>
          <p:cNvSpPr/>
          <p:nvPr userDrawn="1"/>
        </p:nvSpPr>
        <p:spPr>
          <a:xfrm>
            <a:off x="0" y="4835507"/>
            <a:ext cx="9144000" cy="307777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78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  <p:sldLayoutId id="2147483663" r:id="rId14"/>
    <p:sldLayoutId id="2147483664" r:id="rId15"/>
    <p:sldLayoutId id="2147483669" r:id="rId16"/>
  </p:sldLayoutIdLst>
  <p:transition spd="slow">
    <p:pull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ruc.edu.cn/scienceandtechnology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apps.bdimg.com/libs/jquery/1.8.1/jquery.min.js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127.0.01:8000/" TargetMode="External"/><Relationship Id="rId2" Type="http://schemas.openxmlformats.org/officeDocument/2006/relationships/hyperlink" Target="http://localhost:8000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requests.readthedocs.io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rummy.com/software/BeautifulSoup/bs4/doc" TargetMode="External"/><Relationship Id="rId2" Type="http://schemas.openxmlformats.org/officeDocument/2006/relationships/hyperlink" Target="https://www.crummy.com/software/BeautifulSoup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rummy.com/software/BeautifulSoup/bs4/doc.zh/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2059145"/>
            <a:ext cx="9144000" cy="854123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endParaRPr lang="zh-CN" altLang="en-US"/>
          </a:p>
        </p:txBody>
      </p:sp>
      <p:pic>
        <p:nvPicPr>
          <p:cNvPr id="103" name="Picture 2" descr="C:\Users\Administrator\Desktop\微立体创业计划\00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25941" y="158700"/>
            <a:ext cx="1967244" cy="1966978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1057" y="27073"/>
            <a:ext cx="2230535" cy="223023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圆角矩形 22"/>
          <p:cNvSpPr/>
          <p:nvPr/>
        </p:nvSpPr>
        <p:spPr>
          <a:xfrm>
            <a:off x="2349113" y="3309842"/>
            <a:ext cx="3919063" cy="40913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3" tIns="45706" rIns="91413" bIns="45706"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 教研组</a:t>
            </a:r>
            <a:endParaRPr lang="zh-CN" altLang="en-US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5" name="Group 91"/>
          <p:cNvGrpSpPr>
            <a:grpSpLocks/>
          </p:cNvGrpSpPr>
          <p:nvPr/>
        </p:nvGrpSpPr>
        <p:grpSpPr bwMode="auto">
          <a:xfrm>
            <a:off x="1822357" y="3309841"/>
            <a:ext cx="390552" cy="616758"/>
            <a:chOff x="936" y="1480"/>
            <a:chExt cx="1589" cy="2510"/>
          </a:xfrm>
        </p:grpSpPr>
        <p:grpSp>
          <p:nvGrpSpPr>
            <p:cNvPr id="26" name="组合 33"/>
            <p:cNvGrpSpPr>
              <a:grpSpLocks/>
            </p:cNvGrpSpPr>
            <p:nvPr/>
          </p:nvGrpSpPr>
          <p:grpSpPr bwMode="auto">
            <a:xfrm>
              <a:off x="985" y="1583"/>
              <a:ext cx="1441" cy="2407"/>
              <a:chOff x="1754168" y="3653262"/>
              <a:chExt cx="1857599" cy="3107815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1754168" y="3653262"/>
                <a:ext cx="1857599" cy="1857597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1911556" y="3810650"/>
                <a:ext cx="1542822" cy="1542820"/>
              </a:xfrm>
              <a:prstGeom prst="ellipse">
                <a:avLst/>
              </a:prstGeom>
              <a:solidFill>
                <a:srgbClr val="C20100"/>
              </a:solidFill>
              <a:ln w="28575">
                <a:gradFill flip="none" rotWithShape="1">
                  <a:gsLst>
                    <a:gs pos="100000">
                      <a:srgbClr val="FFFFFF"/>
                    </a:gs>
                    <a:gs pos="0">
                      <a:srgbClr val="CECED0"/>
                    </a:gs>
                  </a:gsLst>
                  <a:lin ang="13500000" scaled="1"/>
                  <a:tileRect/>
                </a:gradFill>
              </a:ln>
              <a:effectLst>
                <a:outerShdw blurRad="190500" dist="88900" dir="2700000" algn="tl" rotWithShape="0">
                  <a:prstClr val="black">
                    <a:alpha val="3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/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1890879" y="3789973"/>
                <a:ext cx="1584176" cy="1584174"/>
              </a:xfrm>
              <a:prstGeom prst="ellipse">
                <a:avLst/>
              </a:prstGeom>
              <a:solidFill>
                <a:srgbClr val="1A3F6C"/>
              </a:solidFill>
              <a:ln>
                <a:noFill/>
              </a:ln>
              <a:effectLst>
                <a:innerShdw blurRad="88900" dist="635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/>
              <a:p>
                <a:pPr algn="ctr">
                  <a:defRPr/>
                </a:pPr>
                <a:endParaRPr lang="zh-CN" altLang="en-US" sz="3000" dirty="0">
                  <a:solidFill>
                    <a:srgbClr val="0087CF"/>
                  </a:solidFill>
                  <a:latin typeface="+mj-lt"/>
                  <a:ea typeface="方正超粗黑简体" panose="03000509000000000000" pitchFamily="65" charset="-122"/>
                </a:endParaRPr>
              </a:p>
            </p:txBody>
          </p:sp>
          <p:sp>
            <p:nvSpPr>
              <p:cNvPr id="34" name="矩形 33"/>
              <p:cNvSpPr/>
              <p:nvPr/>
            </p:nvSpPr>
            <p:spPr>
              <a:xfrm>
                <a:off x="2196990" y="4093185"/>
                <a:ext cx="968886" cy="266789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宋体" pitchFamily="2" charset="-122"/>
                  </a:defRPr>
                </a:lvl9pPr>
              </a:lstStyle>
              <a:p>
                <a:pPr algn="ctr"/>
                <a:endParaRPr lang="zh-CN" altLang="zh-CN" sz="2700" b="1">
                  <a:solidFill>
                    <a:srgbClr val="CA0098"/>
                  </a:solidFill>
                  <a:latin typeface="微软雅黑" pitchFamily="34" charset="-122"/>
                  <a:ea typeface="微软雅黑" pitchFamily="34" charset="-122"/>
                </a:endParaRPr>
              </a:p>
            </p:txBody>
          </p:sp>
        </p:grpSp>
        <p:grpSp>
          <p:nvGrpSpPr>
            <p:cNvPr id="27" name="组合 4"/>
            <p:cNvGrpSpPr>
              <a:grpSpLocks/>
            </p:cNvGrpSpPr>
            <p:nvPr/>
          </p:nvGrpSpPr>
          <p:grpSpPr bwMode="auto">
            <a:xfrm>
              <a:off x="936" y="1480"/>
              <a:ext cx="1589" cy="1588"/>
              <a:chOff x="3733576" y="3930057"/>
              <a:chExt cx="1801556" cy="1800152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4003576" y="4200057"/>
                <a:ext cx="1260000" cy="126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100000">
                      <a:schemeClr val="bg1"/>
                    </a:gs>
                    <a:gs pos="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任意多边形 6"/>
              <p:cNvSpPr/>
              <p:nvPr/>
            </p:nvSpPr>
            <p:spPr>
              <a:xfrm>
                <a:off x="3734710" y="3930057"/>
                <a:ext cx="1800422" cy="1800152"/>
              </a:xfrm>
              <a:custGeom>
                <a:avLst/>
                <a:gdLst>
                  <a:gd name="connsiteX0" fmla="*/ 900000 w 1800000"/>
                  <a:gd name="connsiteY0" fmla="*/ 0 h 1800000"/>
                  <a:gd name="connsiteX1" fmla="*/ 1800000 w 1800000"/>
                  <a:gd name="connsiteY1" fmla="*/ 900000 h 1800000"/>
                  <a:gd name="connsiteX2" fmla="*/ 900000 w 1800000"/>
                  <a:gd name="connsiteY2" fmla="*/ 1800000 h 1800000"/>
                  <a:gd name="connsiteX3" fmla="*/ 0 w 1800000"/>
                  <a:gd name="connsiteY3" fmla="*/ 900000 h 1800000"/>
                  <a:gd name="connsiteX4" fmla="*/ 900000 w 1800000"/>
                  <a:gd name="connsiteY4" fmla="*/ 0 h 1800000"/>
                  <a:gd name="connsiteX5" fmla="*/ 900000 w 1800000"/>
                  <a:gd name="connsiteY5" fmla="*/ 270000 h 1800000"/>
                  <a:gd name="connsiteX6" fmla="*/ 270000 w 1800000"/>
                  <a:gd name="connsiteY6" fmla="*/ 900000 h 1800000"/>
                  <a:gd name="connsiteX7" fmla="*/ 900000 w 1800000"/>
                  <a:gd name="connsiteY7" fmla="*/ 1530000 h 1800000"/>
                  <a:gd name="connsiteX8" fmla="*/ 1530000 w 1800000"/>
                  <a:gd name="connsiteY8" fmla="*/ 900000 h 1800000"/>
                  <a:gd name="connsiteX9" fmla="*/ 900000 w 1800000"/>
                  <a:gd name="connsiteY9" fmla="*/ 270000 h 180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00000" h="1800000">
                    <a:moveTo>
                      <a:pt x="900000" y="0"/>
                    </a:moveTo>
                    <a:cubicBezTo>
                      <a:pt x="1397056" y="0"/>
                      <a:pt x="1800000" y="402944"/>
                      <a:pt x="1800000" y="900000"/>
                    </a:cubicBezTo>
                    <a:cubicBezTo>
                      <a:pt x="1800000" y="1397056"/>
                      <a:pt x="1397056" y="1800000"/>
                      <a:pt x="900000" y="1800000"/>
                    </a:cubicBezTo>
                    <a:cubicBezTo>
                      <a:pt x="402944" y="1800000"/>
                      <a:pt x="0" y="1397056"/>
                      <a:pt x="0" y="900000"/>
                    </a:cubicBezTo>
                    <a:cubicBezTo>
                      <a:pt x="0" y="402944"/>
                      <a:pt x="402944" y="0"/>
                      <a:pt x="900000" y="0"/>
                    </a:cubicBezTo>
                    <a:close/>
                    <a:moveTo>
                      <a:pt x="900000" y="270000"/>
                    </a:moveTo>
                    <a:cubicBezTo>
                      <a:pt x="552061" y="270000"/>
                      <a:pt x="270000" y="552061"/>
                      <a:pt x="270000" y="900000"/>
                    </a:cubicBezTo>
                    <a:cubicBezTo>
                      <a:pt x="270000" y="1247939"/>
                      <a:pt x="552061" y="1530000"/>
                      <a:pt x="900000" y="1530000"/>
                    </a:cubicBezTo>
                    <a:cubicBezTo>
                      <a:pt x="1247939" y="1530000"/>
                      <a:pt x="1530000" y="1247939"/>
                      <a:pt x="1530000" y="900000"/>
                    </a:cubicBezTo>
                    <a:cubicBezTo>
                      <a:pt x="1530000" y="552061"/>
                      <a:pt x="1247939" y="270000"/>
                      <a:pt x="900000" y="270000"/>
                    </a:cubicBezTo>
                    <a:close/>
                  </a:path>
                </a:pathLst>
              </a:custGeom>
              <a:gradFill>
                <a:gsLst>
                  <a:gs pos="0">
                    <a:srgbClr val="F0F0F0"/>
                  </a:gs>
                  <a:gs pos="100000">
                    <a:srgbClr val="DBDBDB"/>
                  </a:gs>
                </a:gsLst>
                <a:lin ang="2700000" scaled="1"/>
              </a:gradFill>
              <a:ln>
                <a:noFill/>
              </a:ln>
              <a:effectLst>
                <a:outerShdw blurRad="88900" dist="635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椭圆 7"/>
              <p:cNvSpPr/>
              <p:nvPr/>
            </p:nvSpPr>
            <p:spPr>
              <a:xfrm>
                <a:off x="3733576" y="3930057"/>
                <a:ext cx="1800000" cy="1800000"/>
              </a:xfrm>
              <a:prstGeom prst="ellipse">
                <a:avLst/>
              </a:prstGeom>
              <a:noFill/>
              <a:ln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lumMod val="75000"/>
                      </a:scheme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extBox 1"/>
          <p:cNvSpPr txBox="1"/>
          <p:nvPr/>
        </p:nvSpPr>
        <p:spPr>
          <a:xfrm>
            <a:off x="-71479" y="2163054"/>
            <a:ext cx="9286958" cy="461637"/>
          </a:xfrm>
          <a:prstGeom prst="rect">
            <a:avLst/>
          </a:prstGeom>
          <a:noFill/>
        </p:spPr>
        <p:txBody>
          <a:bodyPr wrap="square" lIns="91413" tIns="45706" rIns="91413" bIns="45706" rtlCol="0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人工智能与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程序设计</a:t>
            </a:r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》—Python</a:t>
            </a:r>
            <a:r>
              <a:rPr lang="zh-CN" altLang="en-US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网络编程与网页解析</a:t>
            </a:r>
          </a:p>
        </p:txBody>
      </p:sp>
    </p:spTree>
    <p:extLst>
      <p:ext uri="{BB962C8B-B14F-4D97-AF65-F5344CB8AC3E}">
        <p14:creationId xmlns:p14="http://schemas.microsoft.com/office/powerpoint/2010/main" val="6773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4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9" dur="2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170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433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933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433"/>
                            </p:stCondLst>
                            <p:childTnLst>
                              <p:par>
                                <p:cTn id="3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38889E-6 -6.17284E-7 L 0.42031 0.00093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9433"/>
                            </p:stCondLst>
                            <p:childTnLst>
                              <p:par>
                                <p:cTn id="36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3" grpId="0" animBg="1"/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06-1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网络编程与网页解析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万维网及其起源与历史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协议和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库处理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12" name="椭圆 23">
            <a:extLst>
              <a:ext uri="{FF2B5EF4-FFF2-40B4-BE49-F238E27FC236}">
                <a16:creationId xmlns:a16="http://schemas.microsoft.com/office/drawing/2014/main" id="{86D4E73D-CDC2-0C4F-8447-030101E7631D}"/>
              </a:ext>
            </a:extLst>
          </p:cNvPr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3" name="椭圆 24">
            <a:extLst>
              <a:ext uri="{FF2B5EF4-FFF2-40B4-BE49-F238E27FC236}">
                <a16:creationId xmlns:a16="http://schemas.microsoft.com/office/drawing/2014/main" id="{8C07B485-B3DE-7642-9ED5-E43B4428AD48}"/>
              </a:ext>
            </a:extLst>
          </p:cNvPr>
          <p:cNvSpPr/>
          <p:nvPr/>
        </p:nvSpPr>
        <p:spPr>
          <a:xfrm>
            <a:off x="3937514" y="205879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4" name="椭圆 29">
            <a:extLst>
              <a:ext uri="{FF2B5EF4-FFF2-40B4-BE49-F238E27FC236}">
                <a16:creationId xmlns:a16="http://schemas.microsoft.com/office/drawing/2014/main" id="{4663ADBC-203A-8048-ABCA-55B767C916CD}"/>
              </a:ext>
            </a:extLst>
          </p:cNvPr>
          <p:cNvSpPr/>
          <p:nvPr/>
        </p:nvSpPr>
        <p:spPr>
          <a:xfrm>
            <a:off x="3937514" y="165665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6" name="椭圆 24">
            <a:extLst>
              <a:ext uri="{FF2B5EF4-FFF2-40B4-BE49-F238E27FC236}">
                <a16:creationId xmlns:a16="http://schemas.microsoft.com/office/drawing/2014/main" id="{467ADABB-8A4F-F445-A4E1-9102FC51F981}"/>
              </a:ext>
            </a:extLst>
          </p:cNvPr>
          <p:cNvSpPr/>
          <p:nvPr/>
        </p:nvSpPr>
        <p:spPr>
          <a:xfrm>
            <a:off x="3937514" y="246092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28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2" grpId="0" animBg="1"/>
      <p:bldP spid="13" grpId="0" animBg="1"/>
      <p:bldP spid="14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47D85-4AD3-9D47-8A79-5C39CDF52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E58CC-C0D1-5D45-BA9F-4AAA57D5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sz="1800" dirty="0"/>
              <a:t>用户点击一个连接或者在地址栏输入一个URI后</a:t>
            </a:r>
            <a:r>
              <a:rPr lang="zh-CN" altLang="en-US" sz="1800" dirty="0"/>
              <a:t>，浏览器会解析该</a:t>
            </a:r>
            <a:r>
              <a:rPr lang="en-US" altLang="zh-CN" sz="1800" dirty="0"/>
              <a:t>URI</a:t>
            </a:r>
            <a:r>
              <a:rPr lang="zh-CN" altLang="en-US" sz="1800" dirty="0"/>
              <a:t>：</a:t>
            </a:r>
            <a:endParaRPr lang="en-CN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4D83FD-F719-8E48-8107-90954630E45C}"/>
              </a:ext>
            </a:extLst>
          </p:cNvPr>
          <p:cNvSpPr txBox="1"/>
          <p:nvPr/>
        </p:nvSpPr>
        <p:spPr>
          <a:xfrm>
            <a:off x="1207900" y="1241970"/>
            <a:ext cx="70670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https://</a:t>
            </a:r>
            <a:r>
              <a:rPr lang="en-US" sz="2800" dirty="0" err="1"/>
              <a:t>www.ruc.edu.cn</a:t>
            </a:r>
            <a:r>
              <a:rPr lang="en-US" sz="2800" dirty="0"/>
              <a:t>/</a:t>
            </a:r>
            <a:r>
              <a:rPr lang="en-US" sz="2800" dirty="0" err="1"/>
              <a:t>scienceandtechnology</a:t>
            </a:r>
            <a:endParaRPr lang="en-CN" sz="28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29A6C7B-9FAA-3649-A81B-FC799BD62E5E}"/>
              </a:ext>
            </a:extLst>
          </p:cNvPr>
          <p:cNvGrpSpPr/>
          <p:nvPr/>
        </p:nvGrpSpPr>
        <p:grpSpPr>
          <a:xfrm>
            <a:off x="15071" y="1678075"/>
            <a:ext cx="2296050" cy="2135541"/>
            <a:chOff x="15071" y="1678075"/>
            <a:chExt cx="2296050" cy="2135541"/>
          </a:xfrm>
        </p:grpSpPr>
        <p:sp>
          <p:nvSpPr>
            <p:cNvPr id="6" name="Right Brace 5">
              <a:extLst>
                <a:ext uri="{FF2B5EF4-FFF2-40B4-BE49-F238E27FC236}">
                  <a16:creationId xmlns:a16="http://schemas.microsoft.com/office/drawing/2014/main" id="{161DE674-7CE0-E441-A479-787727D040EF}"/>
                </a:ext>
              </a:extLst>
            </p:cNvPr>
            <p:cNvSpPr/>
            <p:nvPr/>
          </p:nvSpPr>
          <p:spPr>
            <a:xfrm rot="5400000">
              <a:off x="1593713" y="1252069"/>
              <a:ext cx="291401" cy="1143414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17D37-925A-2447-B4C4-513AE9F8F4FC}"/>
                </a:ext>
              </a:extLst>
            </p:cNvPr>
            <p:cNvSpPr txBox="1"/>
            <p:nvPr/>
          </p:nvSpPr>
          <p:spPr>
            <a:xfrm>
              <a:off x="15071" y="2982619"/>
              <a:ext cx="20749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协议名称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HTTPS</a:t>
              </a: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：</a:t>
              </a:r>
              <a:r>
                <a:rPr lang="en-US" sz="1600" dirty="0" err="1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超文本传输</a:t>
              </a:r>
              <a:r>
                <a:rPr lang="en-US" sz="1600" b="1" dirty="0" err="1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安全</a:t>
              </a:r>
              <a:r>
                <a:rPr lang="en-US" sz="1600" dirty="0" err="1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协议</a:t>
              </a:r>
              <a:endParaRPr lang="en-CN" sz="1600" dirty="0">
                <a:latin typeface="Microsoft YaHei UI" panose="020B0400000000000000" pitchFamily="34" charset="-122"/>
                <a:ea typeface="Microsoft YaHei UI" panose="020B0400000000000000" pitchFamily="34" charset="-122"/>
              </a:endParaRP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47A6C7-E49F-E444-A04A-70BCE9BBFD4B}"/>
                </a:ext>
              </a:extLst>
            </p:cNvPr>
            <p:cNvCxnSpPr>
              <a:endCxn id="9" idx="0"/>
            </p:cNvCxnSpPr>
            <p:nvPr/>
          </p:nvCxnSpPr>
          <p:spPr>
            <a:xfrm flipH="1">
              <a:off x="1052564" y="1969476"/>
              <a:ext cx="675752" cy="1013143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876E30C-7A1E-F849-A500-87368CA6A982}"/>
              </a:ext>
            </a:extLst>
          </p:cNvPr>
          <p:cNvGrpSpPr/>
          <p:nvPr/>
        </p:nvGrpSpPr>
        <p:grpSpPr>
          <a:xfrm>
            <a:off x="2309728" y="1678076"/>
            <a:ext cx="3799670" cy="2715897"/>
            <a:chOff x="2309728" y="1678076"/>
            <a:chExt cx="3799670" cy="271589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886E1CEE-10E9-5F41-B090-5ED4AB6D6593}"/>
                </a:ext>
              </a:extLst>
            </p:cNvPr>
            <p:cNvSpPr/>
            <p:nvPr/>
          </p:nvSpPr>
          <p:spPr>
            <a:xfrm rot="5400000">
              <a:off x="3461659" y="607925"/>
              <a:ext cx="291401" cy="2431703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18DAE50-EC73-2447-956D-AB647714F7B4}"/>
                </a:ext>
              </a:extLst>
            </p:cNvPr>
            <p:cNvSpPr txBox="1"/>
            <p:nvPr/>
          </p:nvSpPr>
          <p:spPr>
            <a:xfrm>
              <a:off x="2309728" y="3039756"/>
              <a:ext cx="3799670" cy="13542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主机名称</a:t>
              </a: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（</a:t>
              </a:r>
              <a:r>
                <a:rPr lang="en-US" altLang="zh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Host</a:t>
              </a: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 </a:t>
              </a:r>
              <a:r>
                <a:rPr lang="en-US" altLang="zh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name</a:t>
              </a: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）</a:t>
              </a:r>
              <a:endParaRPr lang="en-US" altLang="zh-CN" sz="1600" dirty="0">
                <a:latin typeface="Microsoft YaHei UI" panose="020B0400000000000000" pitchFamily="34" charset="-122"/>
                <a:ea typeface="Microsoft YaHei UI" panose="020B0400000000000000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通常是域名或者</a:t>
              </a:r>
              <a:r>
                <a:rPr lang="en-US" altLang="zh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IP</a:t>
              </a: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地址</a:t>
              </a:r>
              <a:endParaRPr lang="en-US" altLang="zh-CN" sz="1600" dirty="0">
                <a:latin typeface="Microsoft YaHei UI" panose="020B0400000000000000" pitchFamily="34" charset="-122"/>
                <a:ea typeface="Microsoft YaHei UI" panose="020B0400000000000000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域名会经过域名解析，转化为</a:t>
              </a:r>
              <a:r>
                <a:rPr lang="en-US" altLang="zh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IP</a:t>
              </a: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地址</a:t>
              </a:r>
              <a:endParaRPr lang="en-US" altLang="zh-CN" sz="1600" dirty="0">
                <a:latin typeface="Microsoft YaHei UI" panose="020B0400000000000000" pitchFamily="34" charset="-122"/>
                <a:ea typeface="Microsoft YaHei UI" panose="020B0400000000000000" pitchFamily="34" charset="-122"/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CN" dirty="0"/>
                <a:t>182.140.213.107</a:t>
              </a:r>
              <a:endParaRPr lang="en-US" altLang="zh-CN" sz="1600" dirty="0">
                <a:latin typeface="Microsoft YaHei UI" panose="020B0400000000000000" pitchFamily="34" charset="-122"/>
                <a:ea typeface="Microsoft YaHei UI" panose="020B0400000000000000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IP</a:t>
              </a: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地址：互联网中计算机的“地址”</a:t>
              </a:r>
              <a:endParaRPr lang="en-CN" sz="1600" dirty="0">
                <a:latin typeface="Microsoft YaHei UI" panose="020B0400000000000000" pitchFamily="34" charset="-122"/>
                <a:ea typeface="Microsoft YaHei UI" panose="020B0400000000000000" pitchFamily="34" charset="-122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3820A2C-1AF2-E245-B943-8EED407B4964}"/>
                </a:ext>
              </a:extLst>
            </p:cNvPr>
            <p:cNvCxnSpPr>
              <a:cxnSpLocks/>
              <a:endCxn id="10" idx="0"/>
            </p:cNvCxnSpPr>
            <p:nvPr/>
          </p:nvCxnSpPr>
          <p:spPr>
            <a:xfrm>
              <a:off x="3580844" y="1969476"/>
              <a:ext cx="628719" cy="1070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F6E7BB-62F8-524E-918D-E171FC4E6AAA}"/>
              </a:ext>
            </a:extLst>
          </p:cNvPr>
          <p:cNvGrpSpPr/>
          <p:nvPr/>
        </p:nvGrpSpPr>
        <p:grpSpPr>
          <a:xfrm>
            <a:off x="4863404" y="1678075"/>
            <a:ext cx="4265525" cy="2438899"/>
            <a:chOff x="4863404" y="1678075"/>
            <a:chExt cx="4265525" cy="2438899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04839995-B46E-3140-AA7A-96F632FF766F}"/>
                </a:ext>
              </a:extLst>
            </p:cNvPr>
            <p:cNvSpPr/>
            <p:nvPr/>
          </p:nvSpPr>
          <p:spPr>
            <a:xfrm rot="5400000">
              <a:off x="6345535" y="195944"/>
              <a:ext cx="291401" cy="3255663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12BF0EB-80F4-4448-A0F0-56650FEC3835}"/>
                </a:ext>
              </a:extLst>
            </p:cNvPr>
            <p:cNvSpPr txBox="1"/>
            <p:nvPr/>
          </p:nvSpPr>
          <p:spPr>
            <a:xfrm>
              <a:off x="6009758" y="3039756"/>
              <a:ext cx="3119171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路径（</a:t>
              </a:r>
              <a:r>
                <a:rPr lang="en-US" altLang="zh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Path</a:t>
              </a: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）</a:t>
              </a:r>
              <a:endParaRPr lang="en-US" altLang="zh-CN" sz="1600" dirty="0">
                <a:latin typeface="Microsoft YaHei UI" panose="020B0400000000000000" pitchFamily="34" charset="-122"/>
                <a:ea typeface="Microsoft YaHei UI" panose="020B0400000000000000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定位具体的资源，例如一个</a:t>
              </a:r>
              <a:r>
                <a:rPr lang="en-US" altLang="zh-CN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HTML</a:t>
              </a:r>
              <a:r>
                <a:rPr lang="zh-CN" altLang="en-US" sz="1600" dirty="0">
                  <a:latin typeface="Microsoft YaHei UI" panose="020B0400000000000000" pitchFamily="34" charset="-122"/>
                  <a:ea typeface="Microsoft YaHei UI" panose="020B0400000000000000" pitchFamily="34" charset="-122"/>
                </a:rPr>
                <a:t>文档、一个图片</a:t>
              </a:r>
              <a:endParaRPr lang="en-US" altLang="zh-CN" sz="1600" dirty="0">
                <a:latin typeface="Microsoft YaHei UI" panose="020B0400000000000000" pitchFamily="34" charset="-122"/>
                <a:ea typeface="Microsoft YaHei UI" panose="020B0400000000000000" pitchFamily="34" charset="-122"/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sz="1600" dirty="0">
                <a:latin typeface="Microsoft YaHei UI" panose="020B0400000000000000" pitchFamily="34" charset="-122"/>
                <a:ea typeface="Microsoft YaHei UI" panose="020B0400000000000000" pitchFamily="34" charset="-122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53B628F-C59E-4346-8AE3-763D85927B09}"/>
                </a:ext>
              </a:extLst>
            </p:cNvPr>
            <p:cNvCxnSpPr>
              <a:cxnSpLocks/>
              <a:endCxn id="18" idx="0"/>
            </p:cNvCxnSpPr>
            <p:nvPr/>
          </p:nvCxnSpPr>
          <p:spPr>
            <a:xfrm>
              <a:off x="6491235" y="1969476"/>
              <a:ext cx="1078109" cy="107028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3191199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B9C6-6D87-3141-B1C6-E39AAC7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E996-95BA-0A49-9DEB-F7B473D3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浏览器会向服务器发起一个</a:t>
            </a:r>
            <a:r>
              <a:rPr lang="en-CN" b="1" dirty="0"/>
              <a:t>HTTP请求</a:t>
            </a:r>
            <a:r>
              <a:rPr lang="zh-CN" altLang="en-US" b="1" dirty="0"/>
              <a:t>（</a:t>
            </a:r>
            <a:r>
              <a:rPr lang="en-US" altLang="zh-CN" b="1" dirty="0"/>
              <a:t>request</a:t>
            </a:r>
            <a:r>
              <a:rPr lang="zh-CN" altLang="en-US" b="1" dirty="0"/>
              <a:t>）</a:t>
            </a:r>
            <a:endParaRPr lang="en-C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766996-DD10-0144-8E29-8827F5E9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028" y="1316438"/>
            <a:ext cx="7333944" cy="2722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201349"/>
      </p:ext>
    </p:extLst>
  </p:cSld>
  <p:clrMapOvr>
    <a:masterClrMapping/>
  </p:clrMapOvr>
  <p:transition spd="slow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B9C6-6D87-3141-B1C6-E39AAC7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E996-95BA-0A49-9DEB-F7B473D3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浏览器会向服务器发起一个</a:t>
            </a:r>
            <a:r>
              <a:rPr lang="en-CN" b="1" dirty="0"/>
              <a:t>HTTP请求</a:t>
            </a:r>
            <a:r>
              <a:rPr lang="zh-CN" altLang="en-US" b="1" dirty="0"/>
              <a:t>（</a:t>
            </a:r>
            <a:r>
              <a:rPr lang="en-US" altLang="zh-CN" b="1" dirty="0"/>
              <a:t>request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lvl="1"/>
            <a:r>
              <a:rPr lang="en-CN" dirty="0"/>
              <a:t>请求行</a:t>
            </a:r>
            <a:r>
              <a:rPr lang="zh-CN" altLang="en-US" dirty="0"/>
              <a:t>：</a:t>
            </a:r>
            <a:r>
              <a:rPr lang="en-US" altLang="zh-CN" dirty="0"/>
              <a:t> GET /</a:t>
            </a:r>
            <a:r>
              <a:rPr lang="en-US" altLang="zh-CN" dirty="0" err="1"/>
              <a:t>scienceandtechnology</a:t>
            </a:r>
            <a:r>
              <a:rPr lang="en-US" altLang="zh-CN" dirty="0"/>
              <a:t> HTTP/1.1</a:t>
            </a:r>
          </a:p>
          <a:p>
            <a:pPr lvl="1"/>
            <a:r>
              <a:rPr lang="en-CN" dirty="0"/>
              <a:t>请求方法</a:t>
            </a:r>
            <a:r>
              <a:rPr lang="zh-CN" altLang="en-US" dirty="0"/>
              <a:t>：</a:t>
            </a:r>
            <a:r>
              <a:rPr lang="en-US" altLang="zh-CN" dirty="0"/>
              <a:t>GET</a:t>
            </a:r>
            <a:r>
              <a:rPr lang="zh-CN" altLang="en-US" dirty="0"/>
              <a:t> 获取相应路径制定的资源</a:t>
            </a:r>
            <a:endParaRPr lang="en-US" altLang="zh-CN" dirty="0"/>
          </a:p>
          <a:p>
            <a:pPr lvl="1"/>
            <a:r>
              <a:rPr lang="zh-CN" altLang="en-US" dirty="0"/>
              <a:t>资源路径：</a:t>
            </a:r>
            <a:r>
              <a:rPr lang="en-US" altLang="zh-CN" dirty="0"/>
              <a:t> /</a:t>
            </a:r>
            <a:r>
              <a:rPr lang="en-US" altLang="zh-CN" dirty="0" err="1"/>
              <a:t>scienceandtechnology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协议版本：</a:t>
            </a:r>
            <a:r>
              <a:rPr lang="en-US" altLang="zh-CN" dirty="0"/>
              <a:t>HTTP/1.1</a:t>
            </a:r>
          </a:p>
          <a:p>
            <a:pPr lvl="1"/>
            <a:r>
              <a:rPr lang="zh-CN" altLang="en-US" dirty="0"/>
              <a:t>常见的请求方法：</a:t>
            </a:r>
            <a:endParaRPr lang="en-US" altLang="zh-CN" dirty="0"/>
          </a:p>
          <a:p>
            <a:pPr lvl="2"/>
            <a:r>
              <a:rPr lang="en-US" altLang="zh-CN" b="1" dirty="0"/>
              <a:t>GET</a:t>
            </a:r>
            <a:r>
              <a:rPr lang="zh-CN" altLang="en-US" b="1" dirty="0"/>
              <a:t>：获取相应路径制定的资源</a:t>
            </a:r>
            <a:endParaRPr lang="en-US" altLang="zh-CN" b="1" dirty="0"/>
          </a:p>
          <a:p>
            <a:pPr lvl="2"/>
            <a:r>
              <a:rPr lang="en-US" altLang="zh-CN" dirty="0"/>
              <a:t>HEAD</a:t>
            </a:r>
            <a:r>
              <a:rPr lang="zh-CN" altLang="en-US" dirty="0"/>
              <a:t>：请求资源但只返回响应头（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altLang="zh-CN" dirty="0"/>
              <a:t>POST</a:t>
            </a:r>
            <a:r>
              <a:rPr lang="zh-CN" altLang="en-US" dirty="0"/>
              <a:t>：向指定资源提交数据，常常用于上传表单</a:t>
            </a:r>
            <a:endParaRPr lang="en-US" altLang="zh-CN" dirty="0"/>
          </a:p>
          <a:p>
            <a:pPr lvl="2"/>
            <a:r>
              <a:rPr lang="en-US" altLang="zh-CN" dirty="0"/>
              <a:t>PUT</a:t>
            </a:r>
            <a:r>
              <a:rPr lang="zh-CN" altLang="en-US" dirty="0"/>
              <a:t>：向指定资源上传最新内容</a:t>
            </a:r>
            <a:endParaRPr lang="en-US" altLang="zh-CN" dirty="0"/>
          </a:p>
          <a:p>
            <a:pPr lvl="2"/>
            <a:r>
              <a:rPr lang="en-US" altLang="zh-CN" dirty="0"/>
              <a:t>DELETE</a:t>
            </a:r>
            <a:r>
              <a:rPr lang="zh-CN" altLang="en-US" dirty="0"/>
              <a:t>：请求服务器删除指定资源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477236"/>
      </p:ext>
    </p:extLst>
  </p:cSld>
  <p:clrMapOvr>
    <a:masterClrMapping/>
  </p:clrMapOvr>
  <p:transition spd="slow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B9C6-6D87-3141-B1C6-E39AAC7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E996-95BA-0A49-9DEB-F7B473D3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服务器</a:t>
            </a:r>
            <a:r>
              <a:rPr lang="en-US" dirty="0" err="1"/>
              <a:t>收到</a:t>
            </a:r>
            <a:r>
              <a:rPr lang="en-CN" dirty="0"/>
              <a:t>HTTP请求后</a:t>
            </a:r>
            <a:r>
              <a:rPr lang="zh-CN" altLang="en-US" dirty="0"/>
              <a:t>，会对其进行处理，并返回</a:t>
            </a:r>
            <a:r>
              <a:rPr lang="en-US" altLang="zh-CN" b="1" dirty="0"/>
              <a:t>HTTP</a:t>
            </a:r>
            <a:r>
              <a:rPr lang="zh-CN" altLang="en-US" b="1" dirty="0"/>
              <a:t>响应</a:t>
            </a:r>
            <a:r>
              <a:rPr lang="zh-CN" altLang="en-US" dirty="0"/>
              <a:t>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</a:p>
          <a:p>
            <a:pPr lvl="1"/>
            <a:r>
              <a:rPr lang="en-CN" dirty="0"/>
              <a:t>响应头</a:t>
            </a:r>
            <a:r>
              <a:rPr lang="zh-CN" altLang="en-US" dirty="0"/>
              <a:t>（</a:t>
            </a:r>
            <a:r>
              <a:rPr lang="en-US" altLang="zh-CN" dirty="0"/>
              <a:t>response</a:t>
            </a:r>
            <a:r>
              <a:rPr lang="zh-CN" altLang="en-US" dirty="0"/>
              <a:t> </a:t>
            </a:r>
            <a:r>
              <a:rPr lang="en-US" altLang="zh-CN" dirty="0"/>
              <a:t>header</a:t>
            </a:r>
            <a:r>
              <a:rPr lang="zh-CN" altLang="en-US" dirty="0"/>
              <a:t>）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A9D429-DC83-2540-9E7B-9FF451059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484" y="1973873"/>
            <a:ext cx="7949032" cy="1452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95325"/>
      </p:ext>
    </p:extLst>
  </p:cSld>
  <p:clrMapOvr>
    <a:masterClrMapping/>
  </p:clrMapOvr>
  <p:transition spd="slow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B9C6-6D87-3141-B1C6-E39AAC7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E996-95BA-0A49-9DEB-F7B473D3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服务器</a:t>
            </a:r>
            <a:r>
              <a:rPr lang="en-US" dirty="0" err="1"/>
              <a:t>收到</a:t>
            </a:r>
            <a:r>
              <a:rPr lang="en-CN" dirty="0"/>
              <a:t>HTTP请求后</a:t>
            </a:r>
            <a:r>
              <a:rPr lang="zh-CN" altLang="en-US" dirty="0"/>
              <a:t>，会对其进行处理，并返回</a:t>
            </a:r>
            <a:r>
              <a:rPr lang="en-US" altLang="zh-CN" b="1" dirty="0"/>
              <a:t>HTTP</a:t>
            </a:r>
            <a:r>
              <a:rPr lang="zh-CN" altLang="en-US" b="1" dirty="0"/>
              <a:t>响应</a:t>
            </a:r>
            <a:r>
              <a:rPr lang="zh-CN" altLang="en-US" dirty="0"/>
              <a:t>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状态行：</a:t>
            </a:r>
            <a:r>
              <a:rPr lang="en-US" altLang="zh-CN" dirty="0"/>
              <a:t> HTTP/1.1 200 OK</a:t>
            </a:r>
          </a:p>
          <a:p>
            <a:pPr lvl="1"/>
            <a:r>
              <a:rPr lang="en-US" altLang="zh-CN" dirty="0"/>
              <a:t>HTTP</a:t>
            </a:r>
            <a:r>
              <a:rPr lang="zh-CN" altLang="en-US" dirty="0"/>
              <a:t>状态码：</a:t>
            </a:r>
            <a:endParaRPr lang="en-US" altLang="zh-CN" dirty="0"/>
          </a:p>
          <a:p>
            <a:pPr lvl="2"/>
            <a:r>
              <a:rPr lang="en-US" altLang="zh-CN" dirty="0"/>
              <a:t>1xx</a:t>
            </a:r>
            <a:r>
              <a:rPr lang="ja-JP" altLang="en-US"/>
              <a:t>消息</a:t>
            </a:r>
            <a:r>
              <a:rPr lang="en-US" altLang="ja-JP" dirty="0"/>
              <a:t>——</a:t>
            </a:r>
            <a:r>
              <a:rPr lang="ja-JP" altLang="en-US"/>
              <a:t>请求已被服务器接收，继续处理</a:t>
            </a:r>
          </a:p>
          <a:p>
            <a:pPr lvl="2"/>
            <a:r>
              <a:rPr lang="en-US" altLang="ja-JP" dirty="0"/>
              <a:t>2</a:t>
            </a:r>
            <a:r>
              <a:rPr lang="en-US" altLang="zh-CN" dirty="0"/>
              <a:t>xx</a:t>
            </a:r>
            <a:r>
              <a:rPr lang="ja-JP" altLang="en-US"/>
              <a:t>成功</a:t>
            </a:r>
            <a:r>
              <a:rPr lang="en-US" altLang="ja-JP" dirty="0"/>
              <a:t>——</a:t>
            </a:r>
            <a:r>
              <a:rPr lang="ja-JP" altLang="en-US"/>
              <a:t>请求已成功被服务器接收、理解、并接受</a:t>
            </a:r>
            <a:endParaRPr lang="en-US" altLang="ja-JP" dirty="0"/>
          </a:p>
          <a:p>
            <a:pPr lvl="3"/>
            <a:r>
              <a:rPr lang="en-US" altLang="zh-CN" dirty="0"/>
              <a:t>200</a:t>
            </a:r>
            <a:r>
              <a:rPr lang="zh-CN" altLang="en-US" dirty="0"/>
              <a:t> </a:t>
            </a:r>
            <a:r>
              <a:rPr lang="en-US" altLang="ja-JP" dirty="0"/>
              <a:t>OK</a:t>
            </a:r>
            <a:r>
              <a:rPr lang="zh-CN" altLang="en-US" dirty="0"/>
              <a:t> 请求的资源已返回</a:t>
            </a:r>
            <a:endParaRPr lang="ja-JP" altLang="en-US"/>
          </a:p>
          <a:p>
            <a:pPr lvl="2"/>
            <a:r>
              <a:rPr lang="en-US" altLang="ja-JP" dirty="0"/>
              <a:t>3</a:t>
            </a:r>
            <a:r>
              <a:rPr lang="en-US" altLang="zh-CN" dirty="0"/>
              <a:t>xx</a:t>
            </a:r>
            <a:r>
              <a:rPr lang="ja-JP" altLang="en-US"/>
              <a:t>重定向</a:t>
            </a:r>
            <a:r>
              <a:rPr lang="en-US" altLang="ja-JP" dirty="0"/>
              <a:t>——</a:t>
            </a:r>
            <a:r>
              <a:rPr lang="ja-JP" altLang="en-US"/>
              <a:t>需要后续操作才能完成这一请求</a:t>
            </a:r>
            <a:endParaRPr lang="en-US" altLang="ja-JP" dirty="0"/>
          </a:p>
          <a:p>
            <a:pPr lvl="3"/>
            <a:r>
              <a:rPr lang="en-US" altLang="zh-CN" dirty="0"/>
              <a:t>302</a:t>
            </a:r>
            <a:r>
              <a:rPr lang="zh-CN" altLang="en-US" dirty="0"/>
              <a:t> </a:t>
            </a:r>
            <a:r>
              <a:rPr lang="en-US" altLang="ja-JP" dirty="0"/>
              <a:t>Found</a:t>
            </a:r>
            <a:r>
              <a:rPr lang="zh-CN" altLang="en-US" dirty="0"/>
              <a:t> 常用于将</a:t>
            </a:r>
            <a:r>
              <a:rPr lang="en-US" altLang="zh-CN" dirty="0"/>
              <a:t>GET</a:t>
            </a:r>
            <a:r>
              <a:rPr lang="zh-CN" altLang="en-US" dirty="0"/>
              <a:t>请求重定向到其他路径</a:t>
            </a:r>
            <a:endParaRPr lang="ja-JP" altLang="en-US"/>
          </a:p>
          <a:p>
            <a:pPr lvl="2"/>
            <a:r>
              <a:rPr lang="en-US" altLang="ja-JP" dirty="0"/>
              <a:t>4</a:t>
            </a:r>
            <a:r>
              <a:rPr lang="en-US" altLang="zh-CN" dirty="0"/>
              <a:t>xx</a:t>
            </a:r>
            <a:r>
              <a:rPr lang="ja-JP" altLang="en-US"/>
              <a:t>请求错误</a:t>
            </a:r>
            <a:r>
              <a:rPr lang="en-US" altLang="ja-JP" dirty="0"/>
              <a:t>——</a:t>
            </a:r>
            <a:r>
              <a:rPr lang="ja-JP" altLang="en-US"/>
              <a:t>请求含有词法错误或者无法被执行</a:t>
            </a:r>
            <a:endParaRPr lang="en-US" altLang="ja-JP" dirty="0"/>
          </a:p>
          <a:p>
            <a:pPr lvl="3"/>
            <a:r>
              <a:rPr lang="en-US" altLang="zh-CN" dirty="0"/>
              <a:t>403</a:t>
            </a:r>
            <a:r>
              <a:rPr lang="zh-CN" altLang="en-US" dirty="0"/>
              <a:t> </a:t>
            </a:r>
            <a:r>
              <a:rPr lang="en-US" altLang="zh-CN" dirty="0"/>
              <a:t>Forbidden</a:t>
            </a:r>
            <a:r>
              <a:rPr lang="zh-CN" altLang="en-US" dirty="0"/>
              <a:t> 服务器拒绝执行求情</a:t>
            </a:r>
            <a:endParaRPr lang="en-US" altLang="zh-CN" dirty="0"/>
          </a:p>
          <a:p>
            <a:pPr lvl="3"/>
            <a:r>
              <a:rPr lang="en-US" altLang="zh-CN" dirty="0"/>
              <a:t>404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Found</a:t>
            </a:r>
            <a:r>
              <a:rPr lang="zh-CN" altLang="en-US" dirty="0"/>
              <a:t> 服务器找不到请求的资源</a:t>
            </a:r>
            <a:endParaRPr lang="ja-JP" altLang="en-US"/>
          </a:p>
          <a:p>
            <a:pPr lvl="2"/>
            <a:r>
              <a:rPr lang="en-US" altLang="ja-JP" dirty="0"/>
              <a:t>5</a:t>
            </a:r>
            <a:r>
              <a:rPr lang="en-US" altLang="zh-CN" dirty="0"/>
              <a:t>xx</a:t>
            </a:r>
            <a:r>
              <a:rPr lang="ja-JP" altLang="en-US"/>
              <a:t>服务器错误</a:t>
            </a:r>
            <a:r>
              <a:rPr lang="en-US" altLang="ja-JP" dirty="0"/>
              <a:t>——</a:t>
            </a:r>
            <a:r>
              <a:rPr lang="ja-JP" altLang="en-US"/>
              <a:t>服务器在处理某个正确请求时发生错误</a:t>
            </a:r>
            <a:endParaRPr lang="en-US" altLang="ja-JP" dirty="0"/>
          </a:p>
          <a:p>
            <a:pPr lvl="3"/>
            <a:r>
              <a:rPr lang="en-US" altLang="zh-CN" dirty="0"/>
              <a:t>500</a:t>
            </a:r>
            <a:r>
              <a:rPr lang="zh-CN" altLang="en-US" dirty="0"/>
              <a:t> </a:t>
            </a:r>
            <a:r>
              <a:rPr lang="en-US" altLang="zh-CN" dirty="0"/>
              <a:t>Internal</a:t>
            </a:r>
            <a:r>
              <a:rPr lang="zh-CN" altLang="en-US" dirty="0"/>
              <a:t> </a:t>
            </a:r>
            <a:r>
              <a:rPr lang="en-US" altLang="zh-CN" dirty="0"/>
              <a:t>Sever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服务器出错</a:t>
            </a:r>
            <a:endParaRPr lang="ja-JP" altLang="en-US"/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13192472"/>
      </p:ext>
    </p:extLst>
  </p:cSld>
  <p:clrMapOvr>
    <a:masterClrMapping/>
  </p:clrMapOvr>
  <p:transition spd="slow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8B9C6-6D87-3141-B1C6-E39AAC77D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E996-95BA-0A49-9DEB-F7B473D34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服务器</a:t>
            </a:r>
            <a:r>
              <a:rPr lang="en-US" dirty="0" err="1"/>
              <a:t>收到</a:t>
            </a:r>
            <a:r>
              <a:rPr lang="en-CN" dirty="0"/>
              <a:t>HTTP请求后</a:t>
            </a:r>
            <a:r>
              <a:rPr lang="zh-CN" altLang="en-US" dirty="0"/>
              <a:t>，会对其进行处理，并返回</a:t>
            </a:r>
            <a:r>
              <a:rPr lang="en-US" altLang="zh-CN" b="1" dirty="0"/>
              <a:t>HTTP</a:t>
            </a:r>
            <a:r>
              <a:rPr lang="zh-CN" altLang="en-US" b="1" dirty="0"/>
              <a:t>响应</a:t>
            </a:r>
            <a:r>
              <a:rPr lang="zh-CN" altLang="en-US" dirty="0"/>
              <a:t>（</a:t>
            </a:r>
            <a:r>
              <a:rPr lang="en-US" altLang="zh-CN" dirty="0"/>
              <a:t>response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响应内容类别：</a:t>
            </a:r>
            <a:r>
              <a:rPr lang="en-US" altLang="zh-CN" dirty="0"/>
              <a:t> Content-Type: text/html; charset=UTF-8</a:t>
            </a:r>
          </a:p>
          <a:p>
            <a:pPr lvl="1"/>
            <a:r>
              <a:rPr lang="zh-CN" altLang="en-US" dirty="0"/>
              <a:t>响应内容：</a:t>
            </a:r>
            <a:r>
              <a:rPr lang="en-US" altLang="zh-CN" dirty="0"/>
              <a:t>UTF-8</a:t>
            </a:r>
            <a:r>
              <a:rPr lang="zh-CN" altLang="en-US" dirty="0"/>
              <a:t>编码的</a:t>
            </a:r>
            <a:r>
              <a:rPr lang="en-US" altLang="zh-CN" b="1" dirty="0"/>
              <a:t>HTML</a:t>
            </a:r>
            <a:r>
              <a:rPr lang="zh-CN" altLang="en-US" b="1" dirty="0"/>
              <a:t>文档</a:t>
            </a:r>
            <a:endParaRPr lang="en-US" altLang="zh-CN" b="1" dirty="0"/>
          </a:p>
          <a:p>
            <a:pPr lvl="1"/>
            <a:r>
              <a:rPr lang="zh-CN" altLang="en-US" dirty="0"/>
              <a:t>浏览器会将</a:t>
            </a:r>
            <a:r>
              <a:rPr lang="en-US" altLang="zh-CN" dirty="0"/>
              <a:t>HTML</a:t>
            </a:r>
            <a:r>
              <a:rPr lang="zh-CN" altLang="en-US" dirty="0"/>
              <a:t>文档渲染成可视化的网页展示在屏幕上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1C2BC4-F428-9D46-B624-402976F4E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6623" y="2571750"/>
            <a:ext cx="1889090" cy="2032565"/>
          </a:xfrm>
          <a:prstGeom prst="rect">
            <a:avLst/>
          </a:prstGeom>
        </p:spPr>
      </p:pic>
      <p:sp>
        <p:nvSpPr>
          <p:cNvPr id="5" name="Right Arrow 4">
            <a:extLst>
              <a:ext uri="{FF2B5EF4-FFF2-40B4-BE49-F238E27FC236}">
                <a16:creationId xmlns:a16="http://schemas.microsoft.com/office/drawing/2014/main" id="{4BF3E1C7-E31B-424D-94AB-79A751E53891}"/>
              </a:ext>
            </a:extLst>
          </p:cNvPr>
          <p:cNvSpPr/>
          <p:nvPr/>
        </p:nvSpPr>
        <p:spPr>
          <a:xfrm>
            <a:off x="3657600" y="3195376"/>
            <a:ext cx="1014884" cy="5526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D32E83-CB51-6542-87E3-5C4B1CD37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1446" y="2571750"/>
            <a:ext cx="2566579" cy="203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437930"/>
      </p:ext>
    </p:extLst>
  </p:cSld>
  <p:clrMapOvr>
    <a:masterClrMapping/>
  </p:clrMapOvr>
  <p:transition spd="slow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267E-1A7E-564D-8626-70E1D85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43AF-F23D-2B40-B01F-12DD151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HTML文档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在浏览器中使用右键，查看源文件可以看到网页的</a:t>
            </a:r>
            <a:r>
              <a:rPr lang="en-US" altLang="zh-CN" dirty="0"/>
              <a:t>HTML</a:t>
            </a:r>
            <a:r>
              <a:rPr lang="zh-CN" altLang="en-US" dirty="0"/>
              <a:t>代码</a:t>
            </a: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6A6259-519A-EC46-A05D-1AA35A95C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74" y="1947546"/>
            <a:ext cx="4243519" cy="2624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304C50-E82A-4E47-BA54-96757AF89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071685"/>
            <a:ext cx="4389927" cy="225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321026"/>
      </p:ext>
    </p:extLst>
  </p:cSld>
  <p:clrMapOvr>
    <a:masterClrMapping/>
  </p:clrMapOvr>
  <p:transition spd="slow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267E-1A7E-564D-8626-70E1D85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43AF-F23D-2B40-B01F-12DD151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HTML文档的结构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一个</a:t>
            </a:r>
            <a:r>
              <a:rPr lang="en-US" altLang="zh-CN" dirty="0"/>
              <a:t>HTML</a:t>
            </a:r>
            <a:r>
              <a:rPr lang="zh-CN" altLang="en-US" dirty="0"/>
              <a:t>文档由多个嵌套的</a:t>
            </a:r>
            <a:r>
              <a:rPr lang="en-US" altLang="zh-CN" dirty="0"/>
              <a:t>HTML</a:t>
            </a:r>
            <a:r>
              <a:rPr lang="zh-CN" altLang="en-US" dirty="0"/>
              <a:t>元素（</a:t>
            </a:r>
            <a:r>
              <a:rPr lang="en-US" altLang="zh-CN" dirty="0"/>
              <a:t>element</a:t>
            </a:r>
            <a:r>
              <a:rPr lang="zh-CN" altLang="en-US" dirty="0"/>
              <a:t>）构成</a:t>
            </a:r>
            <a:endParaRPr lang="en-US" altLang="zh-CN" dirty="0"/>
          </a:p>
          <a:p>
            <a:pPr lvl="1"/>
            <a:r>
              <a:rPr lang="zh-CN" altLang="en-US" dirty="0"/>
              <a:t>一个元素由一个或者一对尖括号中的</a:t>
            </a:r>
            <a:r>
              <a:rPr lang="en-US" altLang="zh-CN" dirty="0"/>
              <a:t>HTML</a:t>
            </a:r>
            <a:r>
              <a:rPr lang="zh-CN" altLang="en-US" dirty="0"/>
              <a:t>标签表示</a:t>
            </a:r>
            <a:endParaRPr lang="en-US" altLang="zh-CN" dirty="0"/>
          </a:p>
          <a:p>
            <a:pPr lvl="2"/>
            <a:r>
              <a:rPr lang="en-US" altLang="zh-CN" dirty="0"/>
              <a:t>&lt;html&gt;&lt;/html&gt;</a:t>
            </a:r>
            <a:r>
              <a:rPr lang="zh-CN" altLang="en-US" dirty="0"/>
              <a:t>：最外层的根元素</a:t>
            </a:r>
            <a:endParaRPr lang="en-US" altLang="zh-CN" dirty="0"/>
          </a:p>
          <a:p>
            <a:pPr lvl="2"/>
            <a:r>
              <a:rPr lang="en-US" altLang="zh-CN" dirty="0"/>
              <a:t>&lt;div&gt;&lt;/div&gt;</a:t>
            </a:r>
            <a:r>
              <a:rPr lang="zh-CN" altLang="en-US" dirty="0"/>
              <a:t>：一个区块元素</a:t>
            </a:r>
            <a:endParaRPr lang="en-US" altLang="zh-CN" dirty="0"/>
          </a:p>
          <a:p>
            <a:pPr lvl="2"/>
            <a:r>
              <a:rPr lang="en-US" altLang="zh-CN" dirty="0"/>
              <a:t>&lt;</a:t>
            </a:r>
            <a:r>
              <a:rPr lang="en-US" altLang="zh-CN" dirty="0" err="1"/>
              <a:t>br</a:t>
            </a:r>
            <a:r>
              <a:rPr lang="en-US" altLang="zh-CN" dirty="0"/>
              <a:t>&gt;</a:t>
            </a:r>
            <a:r>
              <a:rPr lang="zh-CN" altLang="en-US" dirty="0"/>
              <a:t>：换行元素</a:t>
            </a:r>
            <a:endParaRPr lang="en-US" altLang="zh-CN" dirty="0"/>
          </a:p>
          <a:p>
            <a:pPr lvl="1"/>
            <a:r>
              <a:rPr lang="zh-CN" altLang="en-US" dirty="0"/>
              <a:t>一对尖括弧定义的元素可以包含内容</a:t>
            </a:r>
            <a:endParaRPr lang="en-US" altLang="zh-CN" dirty="0"/>
          </a:p>
          <a:p>
            <a:pPr lvl="2"/>
            <a:r>
              <a:rPr lang="en-US" altLang="zh-CN" dirty="0"/>
              <a:t>&lt;p&gt;</a:t>
            </a:r>
            <a:r>
              <a:rPr lang="zh-CN" altLang="en-US" dirty="0"/>
              <a:t>这是一段话</a:t>
            </a:r>
            <a:r>
              <a:rPr lang="en-US" altLang="zh-CN" dirty="0"/>
              <a:t>&lt;/p&gt;</a:t>
            </a:r>
          </a:p>
          <a:p>
            <a:pPr lvl="2"/>
            <a:r>
              <a:rPr lang="en-US" altLang="zh-CN" dirty="0"/>
              <a:t>&lt;b&gt;</a:t>
            </a:r>
            <a:r>
              <a:rPr lang="zh-CN" altLang="en-US" dirty="0"/>
              <a:t>粗体</a:t>
            </a:r>
            <a:r>
              <a:rPr lang="en-US" altLang="zh-CN" dirty="0"/>
              <a:t>&lt;/b&gt;</a:t>
            </a:r>
          </a:p>
          <a:p>
            <a:pPr lvl="1"/>
            <a:r>
              <a:rPr lang="zh-CN" altLang="en-US" dirty="0"/>
              <a:t>元素还可以包含属性</a:t>
            </a:r>
            <a:endParaRPr lang="en-US" altLang="zh-CN" dirty="0"/>
          </a:p>
          <a:p>
            <a:pPr lvl="2"/>
            <a:r>
              <a:rPr lang="zh-CN" altLang="en-US" dirty="0"/>
              <a:t>一个超链接元素：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="http://</a:t>
            </a:r>
            <a:r>
              <a:rPr lang="en-US" altLang="zh-CN" dirty="0" err="1"/>
              <a:t>ai.ruc.edu.cn</a:t>
            </a:r>
            <a:r>
              <a:rPr lang="en-US" altLang="zh-CN" dirty="0"/>
              <a:t>" target="_blank"&gt;http://</a:t>
            </a:r>
            <a:r>
              <a:rPr lang="en-US" altLang="zh-CN" dirty="0" err="1"/>
              <a:t>ai.ruc.edu.cn</a:t>
            </a:r>
            <a:r>
              <a:rPr lang="en-US" altLang="zh-CN" dirty="0"/>
              <a:t>&lt;/a&gt;</a:t>
            </a:r>
          </a:p>
          <a:p>
            <a:pPr lvl="2"/>
            <a:r>
              <a:rPr lang="zh-CN" altLang="en-US" dirty="0"/>
              <a:t>一个图片元素：</a:t>
            </a:r>
            <a:r>
              <a:rPr lang="en-US" altLang="zh-CN" dirty="0"/>
              <a:t>&lt;</a:t>
            </a:r>
            <a:r>
              <a:rPr lang="en-US" altLang="zh-CN" dirty="0" err="1"/>
              <a:t>img</a:t>
            </a:r>
            <a:r>
              <a:rPr lang="en-US" altLang="zh-CN" dirty="0"/>
              <a:t> </a:t>
            </a:r>
            <a:r>
              <a:rPr lang="en-US" altLang="zh-CN" dirty="0" err="1"/>
              <a:t>src</a:t>
            </a:r>
            <a:r>
              <a:rPr lang="en-US" altLang="zh-CN" dirty="0"/>
              <a:t>="/wp-content/themes/</a:t>
            </a:r>
            <a:r>
              <a:rPr lang="en-US" altLang="zh-CN" dirty="0" err="1"/>
              <a:t>rucweb</a:t>
            </a:r>
            <a:r>
              <a:rPr lang="en-US" altLang="zh-CN" dirty="0"/>
              <a:t>/images/</a:t>
            </a:r>
            <a:r>
              <a:rPr lang="en-US" altLang="zh-CN" dirty="0" err="1"/>
              <a:t>logo.png</a:t>
            </a:r>
            <a:r>
              <a:rPr lang="en-US" altLang="zh-CN" dirty="0"/>
              <a:t>"&gt;</a:t>
            </a:r>
          </a:p>
          <a:p>
            <a:pPr lvl="2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00362418"/>
      </p:ext>
    </p:extLst>
  </p:cSld>
  <p:clrMapOvr>
    <a:masterClrMapping/>
  </p:clrMapOvr>
  <p:transition spd="slow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267E-1A7E-564D-8626-70E1D8535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B43AF-F23D-2B40-B01F-12DD15111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HTML文档的结构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一个简单的</a:t>
            </a:r>
            <a:r>
              <a:rPr lang="en-US" altLang="zh-CN" dirty="0"/>
              <a:t>HTML</a:t>
            </a:r>
            <a:r>
              <a:rPr lang="zh-CN" altLang="en-US" dirty="0"/>
              <a:t>文档</a:t>
            </a:r>
            <a:endParaRPr lang="en-US" altLang="zh-CN" dirty="0"/>
          </a:p>
          <a:p>
            <a:pPr lvl="2"/>
            <a:r>
              <a:rPr lang="zh-CN" altLang="en-US" dirty="0"/>
              <a:t>第一行为文档类别信息</a:t>
            </a:r>
            <a:endParaRPr lang="en-US" altLang="zh-CN" dirty="0"/>
          </a:p>
          <a:p>
            <a:pPr lvl="2"/>
            <a:r>
              <a:rPr lang="zh-CN" altLang="en-US" dirty="0"/>
              <a:t>最外层为</a:t>
            </a:r>
            <a:r>
              <a:rPr lang="en-US" altLang="zh-CN" dirty="0"/>
              <a:t>&lt;html&gt;&lt;/html&gt;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2"/>
            <a:r>
              <a:rPr lang="en-US" altLang="zh-CN" dirty="0"/>
              <a:t>&lt;head&gt;&lt;/head&gt;</a:t>
            </a:r>
            <a:r>
              <a:rPr lang="zh-CN" altLang="en-US" dirty="0"/>
              <a:t>元素</a:t>
            </a:r>
            <a:r>
              <a:rPr lang="en-US" altLang="zh-CN" dirty="0"/>
              <a:t>:</a:t>
            </a:r>
            <a:r>
              <a:rPr lang="ja-JP" altLang="en-US"/>
              <a:t> 包含</a:t>
            </a:r>
            <a:r>
              <a:rPr lang="en-US" dirty="0"/>
              <a:t>HTML</a:t>
            </a:r>
            <a:r>
              <a:rPr lang="ja-JP" altLang="en-US"/>
              <a:t>标题定义、外部、脚本代码、格式代码等处理信息和元数据</a:t>
            </a:r>
            <a:endParaRPr lang="en-US" altLang="ja-JP" dirty="0"/>
          </a:p>
          <a:p>
            <a:pPr lvl="2"/>
            <a:r>
              <a:rPr lang="en-US" altLang="zh-CN" dirty="0"/>
              <a:t>&lt;body&gt;&lt;/body&gt;</a:t>
            </a:r>
            <a:r>
              <a:rPr lang="zh-CN" altLang="en-US" dirty="0"/>
              <a:t>元素：</a:t>
            </a:r>
            <a:r>
              <a:rPr lang="ja-JP" altLang="en-US"/>
              <a:t> 包含</a:t>
            </a:r>
            <a:r>
              <a:rPr lang="en-US" dirty="0"/>
              <a:t>HTML</a:t>
            </a:r>
            <a:r>
              <a:rPr lang="ja-JP" altLang="en-US"/>
              <a:t>文件的内容</a:t>
            </a:r>
            <a:br>
              <a:rPr lang="en-US" altLang="ja-JP" dirty="0"/>
            </a:br>
            <a:br>
              <a:rPr lang="ja-JP" altLang="en-US"/>
            </a:br>
            <a:endParaRPr lang="en-US" altLang="zh-CN" dirty="0"/>
          </a:p>
          <a:p>
            <a:pPr lvl="2"/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B70C27-4F18-2841-8FFC-88B93855B5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807" y="3020648"/>
            <a:ext cx="7418385" cy="170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352244"/>
      </p:ext>
    </p:extLst>
  </p:cSld>
  <p:clrMapOvr>
    <a:masterClrMapping/>
  </p:clrMapOvr>
  <p:transition spd="slow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06-1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网络编程与网页解析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万维网及其起源与历史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库处理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24" name="椭圆 23"/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937514" y="205879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937514" y="165665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2" name="椭圆 24">
            <a:extLst>
              <a:ext uri="{FF2B5EF4-FFF2-40B4-BE49-F238E27FC236}">
                <a16:creationId xmlns:a16="http://schemas.microsoft.com/office/drawing/2014/main" id="{1386ACC9-93F1-9943-BAE4-F1AD0B668337}"/>
              </a:ext>
            </a:extLst>
          </p:cNvPr>
          <p:cNvSpPr/>
          <p:nvPr/>
        </p:nvSpPr>
        <p:spPr>
          <a:xfrm>
            <a:off x="3937514" y="246092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923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24" grpId="0" animBg="1"/>
      <p:bldP spid="25" grpId="0" animBg="1"/>
      <p:bldP spid="30" grpId="0" animBg="1"/>
      <p:bldP spid="1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61B4-1795-3D43-9F4F-FF73E78C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2E87-7322-3D4E-8AE6-4F091718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HTML文档的结构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HTML</a:t>
            </a:r>
            <a:r>
              <a:rPr lang="zh-CN" altLang="en-US" dirty="0"/>
              <a:t>可以给内容增加语义和结构的信息</a:t>
            </a:r>
            <a:endParaRPr lang="en-US" altLang="zh-CN" dirty="0"/>
          </a:p>
          <a:p>
            <a:pPr lvl="2"/>
            <a:r>
              <a:rPr lang="zh-CN" altLang="en-US" dirty="0"/>
              <a:t>常用</a:t>
            </a:r>
            <a:r>
              <a:rPr lang="en-US" altLang="zh-CN" dirty="0"/>
              <a:t>id</a:t>
            </a:r>
            <a:r>
              <a:rPr lang="zh-CN" altLang="en-US" dirty="0"/>
              <a:t>和</a:t>
            </a:r>
            <a:r>
              <a:rPr lang="en-US" altLang="zh-CN" dirty="0"/>
              <a:t>class</a:t>
            </a:r>
            <a:r>
              <a:rPr lang="zh-CN" altLang="en-US" dirty="0"/>
              <a:t>两种特殊的属性来定义元素的语义信息</a:t>
            </a:r>
            <a:endParaRPr lang="en-US" altLang="zh-CN" dirty="0"/>
          </a:p>
          <a:p>
            <a:pPr lvl="2"/>
            <a:r>
              <a:rPr lang="zh-CN" altLang="en-US" dirty="0"/>
              <a:t>例如，我们可以用浏览器邮件菜单中的“审查元素”查看</a:t>
            </a:r>
            <a:r>
              <a:rPr lang="en-US" altLang="zh-CN" dirty="0">
                <a:hlinkClick r:id="rId2"/>
              </a:rPr>
              <a:t>https://www.ruc.edu.cn/scienceandtechnology</a:t>
            </a:r>
            <a:r>
              <a:rPr lang="zh-CN" altLang="en-US" dirty="0"/>
              <a:t> 页面每个学院名称对应的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endParaRPr lang="en-US" altLang="zh-CN" dirty="0"/>
          </a:p>
          <a:p>
            <a:pPr lvl="3"/>
            <a:r>
              <a:rPr lang="en-US" altLang="zh-CN" dirty="0"/>
              <a:t>&lt;div class="</a:t>
            </a:r>
            <a:r>
              <a:rPr lang="en-US" altLang="zh-CN" dirty="0" err="1"/>
              <a:t>dcmc</a:t>
            </a:r>
            <a:r>
              <a:rPr lang="en-US" altLang="zh-CN" dirty="0"/>
              <a:t>-dep-cat-list-ins-name"&gt;</a:t>
            </a:r>
            <a:r>
              <a:rPr lang="ja-JP" altLang="en-US"/>
              <a:t>环境学院</a:t>
            </a:r>
            <a:r>
              <a:rPr lang="en-US" altLang="ja-JP" dirty="0"/>
              <a:t>&lt;/</a:t>
            </a:r>
            <a:r>
              <a:rPr lang="en-US" altLang="zh-CN" dirty="0"/>
              <a:t>div&gt;</a:t>
            </a:r>
          </a:p>
          <a:p>
            <a:pPr lvl="3"/>
            <a:r>
              <a:rPr lang="en-US" altLang="zh-CN" dirty="0"/>
              <a:t>&lt;div class="</a:t>
            </a:r>
            <a:r>
              <a:rPr lang="en-US" altLang="zh-CN" dirty="0" err="1"/>
              <a:t>dcmc</a:t>
            </a:r>
            <a:r>
              <a:rPr lang="en-US" altLang="zh-CN" dirty="0"/>
              <a:t>-dep-cat-list-ins-name"&gt;</a:t>
            </a:r>
            <a:r>
              <a:rPr lang="ja-JP" altLang="en-US"/>
              <a:t>信息学院</a:t>
            </a:r>
            <a:r>
              <a:rPr lang="en-US" altLang="ja-JP" dirty="0"/>
              <a:t>&lt;/</a:t>
            </a:r>
            <a:r>
              <a:rPr lang="en-US" altLang="zh-CN" dirty="0"/>
              <a:t>div&gt;</a:t>
            </a:r>
          </a:p>
          <a:p>
            <a:pPr lvl="3"/>
            <a:r>
              <a:rPr lang="en-US" dirty="0"/>
              <a:t>&lt;div class="</a:t>
            </a:r>
            <a:r>
              <a:rPr lang="en-US" dirty="0" err="1"/>
              <a:t>dcmc</a:t>
            </a:r>
            <a:r>
              <a:rPr lang="en-US" dirty="0"/>
              <a:t>-dep-cat-list-ins-name"&gt;</a:t>
            </a:r>
            <a:r>
              <a:rPr lang="ja-JP" altLang="en-US"/>
              <a:t>理学院</a:t>
            </a:r>
            <a:r>
              <a:rPr lang="en-US" altLang="ja-JP" dirty="0"/>
              <a:t>&lt;/</a:t>
            </a:r>
            <a:r>
              <a:rPr lang="en-US" dirty="0"/>
              <a:t>div&gt;</a:t>
            </a:r>
          </a:p>
          <a:p>
            <a:pPr lvl="3"/>
            <a:r>
              <a:rPr lang="en-US" dirty="0"/>
              <a:t>&lt;div class="</a:t>
            </a:r>
            <a:r>
              <a:rPr lang="en-US" dirty="0" err="1"/>
              <a:t>dcmc</a:t>
            </a:r>
            <a:r>
              <a:rPr lang="en-US" dirty="0"/>
              <a:t>-dep-cat-list-ins-name"&gt;</a:t>
            </a:r>
            <a:r>
              <a:rPr lang="ja-JP" altLang="en-US"/>
              <a:t>数学学院</a:t>
            </a:r>
            <a:r>
              <a:rPr lang="en-US" altLang="ja-JP" dirty="0"/>
              <a:t>&lt;/</a:t>
            </a:r>
            <a:r>
              <a:rPr lang="en-US" dirty="0"/>
              <a:t>div&gt;</a:t>
            </a:r>
          </a:p>
          <a:p>
            <a:pPr lvl="3"/>
            <a:r>
              <a:rPr lang="en-US" altLang="zh-CN" dirty="0"/>
              <a:t>…</a:t>
            </a:r>
          </a:p>
          <a:p>
            <a:pPr lvl="2"/>
            <a:r>
              <a:rPr lang="en-US" dirty="0" err="1"/>
              <a:t>因此</a:t>
            </a:r>
            <a:r>
              <a:rPr lang="zh-CN" altLang="en-US" dirty="0"/>
              <a:t>，</a:t>
            </a:r>
            <a:r>
              <a:rPr lang="en-US" dirty="0" err="1"/>
              <a:t>我们在提取网页信息时可以利用HTML元素类别</a:t>
            </a:r>
            <a:r>
              <a:rPr lang="zh-CN" altLang="en-US" dirty="0"/>
              <a:t>、</a:t>
            </a:r>
            <a:r>
              <a:rPr lang="en-US" altLang="zh-CN" dirty="0"/>
              <a:t>id</a:t>
            </a:r>
            <a:r>
              <a:rPr lang="zh-CN" altLang="en-US" dirty="0"/>
              <a:t>属性、</a:t>
            </a:r>
            <a:r>
              <a:rPr lang="en-US" altLang="zh-CN" dirty="0"/>
              <a:t>class</a:t>
            </a:r>
            <a:r>
              <a:rPr lang="zh-CN" altLang="en-US" dirty="0"/>
              <a:t>属性找到语义上相似的</a:t>
            </a:r>
            <a:r>
              <a:rPr lang="en-US" altLang="zh-CN" dirty="0"/>
              <a:t>HTML</a:t>
            </a:r>
            <a:r>
              <a:rPr lang="zh-CN" altLang="en-US" dirty="0"/>
              <a:t>元素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132486106"/>
      </p:ext>
    </p:extLst>
  </p:cSld>
  <p:clrMapOvr>
    <a:masterClrMapping/>
  </p:clrMapOvr>
  <p:transition spd="slow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D61B4-1795-3D43-9F4F-FF73E78C5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B2E87-7322-3D4E-8AE6-4F0917180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N" dirty="0"/>
              <a:t>HTML文档的结构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CN" dirty="0"/>
              <a:t>现代HTML文档通常使用CSS来定义文档的展示形式</a:t>
            </a:r>
          </a:p>
          <a:p>
            <a:pPr lvl="2"/>
            <a:r>
              <a:rPr lang="en-US" altLang="zh-CN" dirty="0"/>
              <a:t>&lt;style&gt;&lt;/style&gt;</a:t>
            </a:r>
            <a:r>
              <a:rPr lang="zh-CN" altLang="en-US" dirty="0"/>
              <a:t>元素中内容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/>
              <a:t>style</a:t>
            </a:r>
            <a:r>
              <a:rPr lang="zh-CN" altLang="en-US" dirty="0"/>
              <a:t>信息作为单独的资源：</a:t>
            </a:r>
            <a:r>
              <a:rPr lang="en-US" dirty="0"/>
              <a:t>&lt;link </a:t>
            </a:r>
            <a:r>
              <a:rPr lang="en-US" dirty="0" err="1"/>
              <a:t>rel</a:t>
            </a:r>
            <a:r>
              <a:rPr lang="en-US" dirty="0"/>
              <a:t>=“stylesheet” type=“text/</a:t>
            </a:r>
            <a:r>
              <a:rPr lang="en-US" dirty="0" err="1"/>
              <a:t>css</a:t>
            </a:r>
            <a:r>
              <a:rPr lang="en-US" dirty="0"/>
              <a:t>” </a:t>
            </a:r>
            <a:r>
              <a:rPr lang="en-US" dirty="0" err="1"/>
              <a:t>href</a:t>
            </a:r>
            <a:r>
              <a:rPr lang="en-US" dirty="0"/>
              <a:t>=“/wp-content/themes/</a:t>
            </a:r>
            <a:r>
              <a:rPr lang="en-US" dirty="0" err="1"/>
              <a:t>rucweb</a:t>
            </a:r>
            <a:r>
              <a:rPr lang="en-US" dirty="0"/>
              <a:t>/</a:t>
            </a:r>
            <a:r>
              <a:rPr lang="en-US" dirty="0" err="1"/>
              <a:t>style.css</a:t>
            </a:r>
            <a:r>
              <a:rPr lang="en-US" dirty="0"/>
              <a:t>” /&gt;</a:t>
            </a:r>
          </a:p>
          <a:p>
            <a:pPr lvl="2"/>
            <a:r>
              <a:rPr lang="zh-CN" altLang="en-US" dirty="0"/>
              <a:t>修改元素的</a:t>
            </a:r>
            <a:r>
              <a:rPr lang="en-US" altLang="zh-CN" dirty="0"/>
              <a:t>style</a:t>
            </a:r>
            <a:r>
              <a:rPr lang="zh-CN" altLang="en-US" dirty="0"/>
              <a:t>属性：</a:t>
            </a:r>
            <a:r>
              <a:rPr lang="en-US" altLang="zh-CN" dirty="0"/>
              <a:t>&lt;a </a:t>
            </a:r>
            <a:r>
              <a:rPr lang="en-US" altLang="zh-CN" dirty="0" err="1"/>
              <a:t>href</a:t>
            </a:r>
            <a:r>
              <a:rPr lang="en-US" altLang="zh-CN" dirty="0"/>
              <a:t>="/resource-student" style="margin-left:54px;"&gt;</a:t>
            </a:r>
            <a:r>
              <a:rPr lang="zh-CN" altLang="en-US" dirty="0"/>
              <a:t>学生</a:t>
            </a:r>
            <a:r>
              <a:rPr lang="en-US" altLang="zh-CN" dirty="0"/>
              <a:t>&lt;/a&gt;</a:t>
            </a:r>
          </a:p>
          <a:p>
            <a:pPr lvl="1"/>
            <a:r>
              <a:rPr lang="en-US" dirty="0" err="1"/>
              <a:t>使用浏览器可执行的Javascript语言赋予网页与用户动态交互的能力</a:t>
            </a:r>
            <a:endParaRPr lang="en-US" dirty="0"/>
          </a:p>
          <a:p>
            <a:pPr lvl="2"/>
            <a:r>
              <a:rPr lang="en-US" altLang="zh-CN" dirty="0"/>
              <a:t>&lt;script type="text/</a:t>
            </a:r>
            <a:r>
              <a:rPr lang="en-US" altLang="zh-CN" dirty="0" err="1"/>
              <a:t>javascript</a:t>
            </a:r>
            <a:r>
              <a:rPr lang="en-US" altLang="zh-CN" dirty="0"/>
              <a:t>"&gt;&lt;/script&gt;</a:t>
            </a:r>
          </a:p>
          <a:p>
            <a:pPr lvl="2"/>
            <a:r>
              <a:rPr lang="en-US" dirty="0"/>
              <a:t>&lt;script type="text/</a:t>
            </a:r>
            <a:r>
              <a:rPr lang="en-US" dirty="0" err="1"/>
              <a:t>javascript</a:t>
            </a:r>
            <a:r>
              <a:rPr lang="en-US" dirty="0"/>
              <a:t>" </a:t>
            </a:r>
            <a:r>
              <a:rPr lang="en-US" dirty="0" err="1"/>
              <a:t>src</a:t>
            </a:r>
            <a:r>
              <a:rPr lang="en-US" dirty="0"/>
              <a:t>="</a:t>
            </a:r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//apps.bdimg.com/libs/jquery/1.8.1/jquery.min.js</a:t>
            </a:r>
            <a:r>
              <a:rPr lang="en-US" dirty="0"/>
              <a:t>"&gt;&lt;/script&gt;</a:t>
            </a:r>
          </a:p>
          <a:p>
            <a:pPr lvl="2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973884279"/>
      </p:ext>
    </p:extLst>
  </p:cSld>
  <p:clrMapOvr>
    <a:masterClrMapping/>
  </p:clrMapOvr>
  <p:transition spd="slow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F6E3C-A527-D14E-814D-E5CFE4BA8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浏览器是如何访问万维网的</a:t>
            </a:r>
            <a:r>
              <a:rPr lang="zh-CN" altLang="en-US" dirty="0"/>
              <a:t>？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127B9-F030-6E40-BE89-B0C3496C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简单来说：</a:t>
            </a:r>
            <a:endParaRPr lang="en-US" altLang="zh-CN" dirty="0"/>
          </a:p>
          <a:p>
            <a:pPr lvl="1"/>
            <a:r>
              <a:rPr lang="zh-CN" altLang="en-US" dirty="0"/>
              <a:t>浏览器解析</a:t>
            </a:r>
            <a:r>
              <a:rPr lang="en-US" altLang="zh-CN" dirty="0"/>
              <a:t>URI</a:t>
            </a:r>
            <a:r>
              <a:rPr lang="zh-CN" altLang="en-US" dirty="0"/>
              <a:t>，向相应</a:t>
            </a:r>
            <a:r>
              <a:rPr lang="en-US" altLang="zh-CN" dirty="0"/>
              <a:t>IP</a:t>
            </a:r>
            <a:r>
              <a:rPr lang="zh-CN" altLang="en-US" dirty="0"/>
              <a:t>地址发送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  <a:p>
            <a:pPr lvl="1"/>
            <a:r>
              <a:rPr lang="zh-CN" altLang="en-US" dirty="0"/>
              <a:t>服务器解析</a:t>
            </a:r>
            <a:r>
              <a:rPr lang="en-US" altLang="zh-CN" dirty="0"/>
              <a:t>HTTP</a:t>
            </a:r>
            <a:r>
              <a:rPr lang="zh-CN" altLang="en-US" dirty="0"/>
              <a:t>请求，返回包含</a:t>
            </a:r>
            <a:r>
              <a:rPr lang="en-US" altLang="zh-CN" dirty="0"/>
              <a:t>HTML</a:t>
            </a:r>
            <a:r>
              <a:rPr lang="zh-CN" altLang="en-US" dirty="0"/>
              <a:t>文档的</a:t>
            </a:r>
            <a:r>
              <a:rPr lang="en-US" altLang="zh-CN" dirty="0"/>
              <a:t>HTTP</a:t>
            </a:r>
            <a:r>
              <a:rPr lang="zh-CN" altLang="en-US" dirty="0"/>
              <a:t>响应</a:t>
            </a:r>
            <a:endParaRPr lang="en-US" altLang="zh-CN" dirty="0"/>
          </a:p>
          <a:p>
            <a:pPr lvl="1"/>
            <a:r>
              <a:rPr lang="zh-CN" altLang="en-US" dirty="0"/>
              <a:t>浏览器解析</a:t>
            </a:r>
            <a:r>
              <a:rPr lang="en-US" altLang="zh-CN" dirty="0"/>
              <a:t>HTML</a:t>
            </a:r>
            <a:r>
              <a:rPr lang="zh-CN" altLang="en-US" dirty="0"/>
              <a:t>文档，渲染网页</a:t>
            </a:r>
            <a:endParaRPr lang="en-US" altLang="zh-CN" dirty="0"/>
          </a:p>
          <a:p>
            <a:r>
              <a:rPr lang="zh-CN" altLang="en-US" dirty="0"/>
              <a:t>实际过程更为复杂：</a:t>
            </a:r>
            <a:endParaRPr lang="en-US" altLang="zh-CN" dirty="0"/>
          </a:p>
          <a:p>
            <a:pPr lvl="1"/>
            <a:r>
              <a:rPr lang="zh-CN" altLang="en-US" dirty="0"/>
              <a:t>除了请求</a:t>
            </a:r>
            <a:r>
              <a:rPr lang="en-US" altLang="zh-CN" dirty="0"/>
              <a:t>HTML</a:t>
            </a:r>
            <a:r>
              <a:rPr lang="zh-CN" altLang="en-US" dirty="0"/>
              <a:t>文档之外，还需要请求样式表、</a:t>
            </a:r>
            <a:r>
              <a:rPr lang="en-US" altLang="zh-CN" dirty="0" err="1"/>
              <a:t>Javascript</a:t>
            </a:r>
            <a:r>
              <a:rPr lang="zh-CN" altLang="en-US" dirty="0"/>
              <a:t>、图片、视频等多种不同资源（使用</a:t>
            </a:r>
            <a:r>
              <a:rPr lang="en-US" altLang="zh-CN" dirty="0"/>
              <a:t>URI</a:t>
            </a:r>
            <a:r>
              <a:rPr lang="zh-CN" altLang="en-US" dirty="0"/>
              <a:t>统一的标识不同资源！）</a:t>
            </a:r>
            <a:endParaRPr lang="en-US" altLang="zh-CN" dirty="0"/>
          </a:p>
          <a:p>
            <a:pPr lvl="1"/>
            <a:r>
              <a:rPr lang="zh-CN" altLang="en-US" dirty="0"/>
              <a:t>为了提升效率，对样式表、图片等资源进行缓存</a:t>
            </a:r>
            <a:endParaRPr lang="en-US" altLang="zh-CN" dirty="0"/>
          </a:p>
          <a:p>
            <a:pPr lvl="1"/>
            <a:r>
              <a:rPr lang="zh-CN" altLang="en-US" dirty="0"/>
              <a:t>浏览器会执行</a:t>
            </a:r>
            <a:r>
              <a:rPr lang="en-US" altLang="zh-CN" dirty="0" err="1"/>
              <a:t>Javascript</a:t>
            </a:r>
            <a:r>
              <a:rPr lang="zh-CN" altLang="en-US" dirty="0"/>
              <a:t>代码，实现更为复杂的交互功能（动态页面）</a:t>
            </a:r>
            <a:endParaRPr lang="en-US" altLang="zh-CN" dirty="0"/>
          </a:p>
          <a:p>
            <a:pPr lvl="1"/>
            <a:r>
              <a:rPr lang="zh-CN" altLang="en-US" dirty="0"/>
              <a:t>用户权限认证（</a:t>
            </a:r>
            <a:r>
              <a:rPr lang="en-US" dirty="0"/>
              <a:t>Authentication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通过</a:t>
            </a:r>
            <a:r>
              <a:rPr lang="en-US" altLang="zh-CN" dirty="0"/>
              <a:t>Cookie</a:t>
            </a:r>
            <a:r>
              <a:rPr lang="zh-CN" altLang="en-US" dirty="0"/>
              <a:t>等技术维持会话状态（如：保持登录）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244246717"/>
      </p:ext>
    </p:extLst>
  </p:cSld>
  <p:clrMapOvr>
    <a:masterClrMapping/>
  </p:clrMapOvr>
  <p:transition spd="slow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DA944-40A0-3942-B65A-0C58DBF4E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使用Python语言实现上述过程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241F9-CD98-BD4B-8754-29A45567C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实现浏览器的功能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解析</a:t>
            </a:r>
            <a:r>
              <a:rPr lang="en-US" altLang="zh-CN" dirty="0"/>
              <a:t>URI</a:t>
            </a:r>
            <a:r>
              <a:rPr lang="zh-CN" altLang="en-US" dirty="0"/>
              <a:t>：</a:t>
            </a:r>
            <a:r>
              <a:rPr lang="en-US" altLang="zh-CN" dirty="0" err="1"/>
              <a:t>urllib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提交</a:t>
            </a:r>
            <a:r>
              <a:rPr lang="en-US" altLang="zh-CN" dirty="0"/>
              <a:t>HTTP</a:t>
            </a:r>
            <a:r>
              <a:rPr lang="zh-CN" altLang="en-US" dirty="0"/>
              <a:t>请求：</a:t>
            </a:r>
            <a:r>
              <a:rPr lang="en-US" altLang="zh-CN" b="1" dirty="0"/>
              <a:t>Requests</a:t>
            </a:r>
            <a:r>
              <a:rPr lang="zh-CN" altLang="en-US" b="1" dirty="0"/>
              <a:t>库</a:t>
            </a:r>
            <a:endParaRPr lang="en-US" altLang="zh-CN" b="1" dirty="0"/>
          </a:p>
          <a:p>
            <a:pPr lvl="1"/>
            <a:r>
              <a:rPr lang="zh-CN" altLang="en-US" dirty="0"/>
              <a:t>解析</a:t>
            </a:r>
            <a:r>
              <a:rPr lang="en-US" altLang="zh-CN" dirty="0"/>
              <a:t>HTML</a:t>
            </a:r>
            <a:r>
              <a:rPr lang="zh-CN" altLang="en-US" dirty="0"/>
              <a:t>文档：</a:t>
            </a:r>
            <a:r>
              <a:rPr lang="en-US" altLang="zh-CN" b="1" dirty="0" err="1"/>
              <a:t>Beautifulsoup</a:t>
            </a:r>
            <a:r>
              <a:rPr lang="zh-CN" altLang="en-US" b="1" dirty="0"/>
              <a:t>库</a:t>
            </a:r>
            <a:endParaRPr lang="en-US" altLang="zh-CN" b="1" dirty="0"/>
          </a:p>
          <a:p>
            <a:r>
              <a:rPr lang="en-CN" dirty="0"/>
              <a:t>实现服务器的功能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响应</a:t>
            </a:r>
            <a:r>
              <a:rPr lang="en-US" altLang="zh-CN" dirty="0"/>
              <a:t>HTTP</a:t>
            </a:r>
            <a:r>
              <a:rPr lang="zh-CN" altLang="en-US" dirty="0"/>
              <a:t>请求：</a:t>
            </a:r>
            <a:endParaRPr lang="en-US" altLang="zh-CN" dirty="0"/>
          </a:p>
          <a:p>
            <a:pPr lvl="2"/>
            <a:r>
              <a:rPr lang="en-US" dirty="0" err="1"/>
              <a:t>Python自带了一个简单的HTTP服务器</a:t>
            </a:r>
            <a:r>
              <a:rPr lang="zh-CN" altLang="en-US" dirty="0"/>
              <a:t>，可用于访问当前目录下的文件</a:t>
            </a:r>
            <a:endParaRPr lang="en-US" altLang="zh-CN" dirty="0"/>
          </a:p>
          <a:p>
            <a:pPr lvl="3"/>
            <a:r>
              <a:rPr lang="en-US" dirty="0" err="1"/>
              <a:t>命令行输入</a:t>
            </a:r>
            <a:r>
              <a:rPr lang="zh-CN" altLang="en-US" dirty="0"/>
              <a:t>：</a:t>
            </a:r>
            <a:r>
              <a:rPr lang="en-US" dirty="0"/>
              <a:t>python -m </a:t>
            </a:r>
            <a:r>
              <a:rPr lang="en-US" dirty="0" err="1"/>
              <a:t>http.server</a:t>
            </a:r>
            <a:r>
              <a:rPr lang="en-US" dirty="0"/>
              <a:t> 8000</a:t>
            </a:r>
          </a:p>
          <a:p>
            <a:pPr lvl="3"/>
            <a:r>
              <a:rPr lang="en-US" dirty="0" err="1"/>
              <a:t>浏览器访问</a:t>
            </a:r>
            <a:r>
              <a:rPr lang="zh-CN" altLang="en-US" dirty="0"/>
              <a:t>：</a:t>
            </a:r>
            <a:r>
              <a:rPr lang="en-US" altLang="zh-CN" dirty="0">
                <a:hlinkClick r:id="rId2"/>
              </a:rPr>
              <a:t>http://localhost:8000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或者</a:t>
            </a:r>
            <a:r>
              <a:rPr lang="en-US" altLang="zh-CN" dirty="0">
                <a:hlinkClick r:id="rId3"/>
              </a:rPr>
              <a:t>http://127.0.01:8000</a:t>
            </a:r>
            <a:r>
              <a:rPr lang="en-US" altLang="zh-CN" dirty="0"/>
              <a:t>)</a:t>
            </a:r>
          </a:p>
          <a:p>
            <a:pPr lvl="3"/>
            <a:r>
              <a:rPr lang="en-US" dirty="0" err="1"/>
              <a:t>浏览器会自动渲染HTML文档</a:t>
            </a:r>
            <a:r>
              <a:rPr lang="zh-CN" altLang="en-US" dirty="0"/>
              <a:t>，并可以下载其他类型的文件</a:t>
            </a:r>
            <a:endParaRPr lang="en-US" altLang="zh-CN" dirty="0"/>
          </a:p>
          <a:p>
            <a:pPr lvl="3"/>
            <a:r>
              <a:rPr lang="zh-CN" altLang="en-US" dirty="0"/>
              <a:t>如果目录下包含</a:t>
            </a:r>
            <a:r>
              <a:rPr lang="en-US" altLang="zh-CN" dirty="0" err="1"/>
              <a:t>index.html</a:t>
            </a:r>
            <a:r>
              <a:rPr lang="zh-CN" altLang="en-US" dirty="0"/>
              <a:t>文件，服务器会默认返回该文件</a:t>
            </a:r>
            <a:endParaRPr lang="en-US" altLang="zh-CN" dirty="0"/>
          </a:p>
          <a:p>
            <a:pPr lvl="2"/>
            <a:r>
              <a:rPr lang="en-US" dirty="0" err="1"/>
              <a:t>实现更为复杂的Web站点</a:t>
            </a:r>
            <a:endParaRPr lang="en-US" dirty="0"/>
          </a:p>
          <a:p>
            <a:pPr lvl="3"/>
            <a:r>
              <a:rPr lang="en-US" dirty="0" err="1"/>
              <a:t>可使用Django</a:t>
            </a:r>
            <a:r>
              <a:rPr lang="zh-CN" altLang="en-US" dirty="0"/>
              <a:t>、</a:t>
            </a:r>
            <a:r>
              <a:rPr lang="en-US" altLang="zh-CN" dirty="0"/>
              <a:t>Pyramid</a:t>
            </a:r>
            <a:r>
              <a:rPr lang="zh-CN" altLang="en-US" dirty="0"/>
              <a:t>、</a:t>
            </a:r>
            <a:r>
              <a:rPr lang="en-US" altLang="zh-CN" dirty="0"/>
              <a:t>Flask</a:t>
            </a:r>
            <a:r>
              <a:rPr lang="zh-CN" altLang="en-US" dirty="0"/>
              <a:t>等框架</a:t>
            </a:r>
            <a:endParaRPr lang="en-US" dirty="0"/>
          </a:p>
          <a:p>
            <a:pPr lvl="2"/>
            <a:endParaRPr lang="en-US" altLang="zh-CN" dirty="0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25433263"/>
      </p:ext>
    </p:extLst>
  </p:cSld>
  <p:clrMapOvr>
    <a:masterClrMapping/>
  </p:clrMapOvr>
  <p:transition spd="slow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06-1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网络编程与网页解析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万维网及其起源与历史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库处理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12" name="椭圆 23">
            <a:extLst>
              <a:ext uri="{FF2B5EF4-FFF2-40B4-BE49-F238E27FC236}">
                <a16:creationId xmlns:a16="http://schemas.microsoft.com/office/drawing/2014/main" id="{69759BCC-6891-6046-9895-CDAEAC8144AD}"/>
              </a:ext>
            </a:extLst>
          </p:cNvPr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3" name="椭圆 24">
            <a:extLst>
              <a:ext uri="{FF2B5EF4-FFF2-40B4-BE49-F238E27FC236}">
                <a16:creationId xmlns:a16="http://schemas.microsoft.com/office/drawing/2014/main" id="{D6ABCAC3-891E-3C4E-B101-63A5CC5F3167}"/>
              </a:ext>
            </a:extLst>
          </p:cNvPr>
          <p:cNvSpPr/>
          <p:nvPr/>
        </p:nvSpPr>
        <p:spPr>
          <a:xfrm>
            <a:off x="3937514" y="205879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4" name="椭圆 29">
            <a:extLst>
              <a:ext uri="{FF2B5EF4-FFF2-40B4-BE49-F238E27FC236}">
                <a16:creationId xmlns:a16="http://schemas.microsoft.com/office/drawing/2014/main" id="{E719906A-D418-EC48-899B-9A729E417CF6}"/>
              </a:ext>
            </a:extLst>
          </p:cNvPr>
          <p:cNvSpPr/>
          <p:nvPr/>
        </p:nvSpPr>
        <p:spPr>
          <a:xfrm>
            <a:off x="3937514" y="165665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6" name="椭圆 24">
            <a:extLst>
              <a:ext uri="{FF2B5EF4-FFF2-40B4-BE49-F238E27FC236}">
                <a16:creationId xmlns:a16="http://schemas.microsoft.com/office/drawing/2014/main" id="{829C5E57-4088-F547-9C81-970E4239B3A6}"/>
              </a:ext>
            </a:extLst>
          </p:cNvPr>
          <p:cNvSpPr/>
          <p:nvPr/>
        </p:nvSpPr>
        <p:spPr>
          <a:xfrm>
            <a:off x="3937514" y="246092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01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2" grpId="0" animBg="1"/>
      <p:bldP spid="13" grpId="0" animBg="1"/>
      <p:bldP spid="14" grpId="0" animBg="1"/>
      <p:bldP spid="1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533FD-009F-DF42-AE3B-559F29BAA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Requests库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95F3A-CE10-1C40-9FF9-A2A36FCF9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Requests</a:t>
            </a:r>
            <a:r>
              <a:rPr lang="ja-JP" altLang="en-US"/>
              <a:t>库是一个专门处理</a:t>
            </a:r>
            <a:r>
              <a:rPr lang="en-US" dirty="0"/>
              <a:t>HTTP</a:t>
            </a:r>
            <a:r>
              <a:rPr lang="ja-JP" altLang="en-US"/>
              <a:t>请求的第三方库</a:t>
            </a:r>
            <a:endParaRPr lang="en-US" altLang="ja-JP" dirty="0"/>
          </a:p>
          <a:p>
            <a:pPr lvl="1"/>
            <a:r>
              <a:rPr lang="en-US" dirty="0"/>
              <a:t>Requests: HTTP for Humans™</a:t>
            </a:r>
          </a:p>
          <a:p>
            <a:pPr lvl="1"/>
            <a:r>
              <a:rPr lang="ja-JP" altLang="en-US"/>
              <a:t>优点</a:t>
            </a:r>
            <a:r>
              <a:rPr lang="zh-CN" altLang="en-US" dirty="0"/>
              <a:t>：</a:t>
            </a:r>
            <a:r>
              <a:rPr lang="ja-JP" altLang="en-US"/>
              <a:t>程序编写过程更接近正常</a:t>
            </a:r>
            <a:r>
              <a:rPr lang="en-US" dirty="0"/>
              <a:t>URI</a:t>
            </a:r>
            <a:r>
              <a:rPr lang="ja-JP" altLang="en-US"/>
              <a:t>访问过程。</a:t>
            </a:r>
            <a:endParaRPr lang="en-US" dirty="0"/>
          </a:p>
          <a:p>
            <a:pPr lvl="1"/>
            <a:r>
              <a:rPr lang="en-US" dirty="0"/>
              <a:t>Requests</a:t>
            </a:r>
            <a:r>
              <a:rPr lang="ja-JP" altLang="en-US"/>
              <a:t>库的文档请见：</a:t>
            </a:r>
            <a:r>
              <a:rPr lang="en-US" dirty="0">
                <a:hlinkClick r:id="rId2"/>
              </a:rPr>
              <a:t>https://requests.readthedocs.io/</a:t>
            </a:r>
            <a:endParaRPr lang="en-US" dirty="0"/>
          </a:p>
          <a:p>
            <a:pPr lvl="1"/>
            <a:r>
              <a:rPr lang="en-US" dirty="0" err="1"/>
              <a:t>安装方法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/>
            <a:r>
              <a:rPr lang="zh-CN" altLang="en-US" dirty="0"/>
              <a:t>命令行输入：</a:t>
            </a:r>
            <a:r>
              <a:rPr lang="en-US" altLang="zh-CN" dirty="0"/>
              <a:t>pip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requests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10282549"/>
      </p:ext>
    </p:extLst>
  </p:cSld>
  <p:clrMapOvr>
    <a:masterClrMapping/>
  </p:clrMapOvr>
  <p:transition spd="slow">
    <p:pull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712-84DF-A04D-8A01-D8A7CED2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使用Requests库请求网页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7D4F-AA69-6B42-BEB8-5C048507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构造和发送请求</a:t>
            </a:r>
          </a:p>
          <a:p>
            <a:pPr lvl="1"/>
            <a:r>
              <a:rPr lang="zh-CN" altLang="en-US" dirty="0"/>
              <a:t>可以使用一个</a:t>
            </a:r>
            <a:r>
              <a:rPr lang="en-US" altLang="zh-CN" dirty="0" err="1"/>
              <a:t>dict</a:t>
            </a:r>
            <a:r>
              <a:rPr lang="zh-CN" altLang="en-US" dirty="0"/>
              <a:t>指定</a:t>
            </a:r>
            <a:r>
              <a:rPr lang="en-US" altLang="zh-CN" dirty="0"/>
              <a:t>HTTP</a:t>
            </a:r>
            <a:r>
              <a:rPr lang="zh-CN" altLang="en-US" dirty="0"/>
              <a:t>请求头中的信息</a:t>
            </a:r>
            <a:endParaRPr lang="en-CN" dirty="0"/>
          </a:p>
          <a:p>
            <a:pPr lvl="1"/>
            <a:r>
              <a:rPr lang="en-US" altLang="zh-CN" dirty="0" err="1"/>
              <a:t>requests.get</a:t>
            </a:r>
            <a:r>
              <a:rPr lang="zh-CN" altLang="en-US" dirty="0"/>
              <a:t>对应于</a:t>
            </a:r>
            <a:r>
              <a:rPr lang="en-US" altLang="zh-CN" dirty="0"/>
              <a:t>HTTP</a:t>
            </a:r>
            <a:r>
              <a:rPr lang="zh-CN" altLang="en-US" dirty="0"/>
              <a:t>请求方法中的</a:t>
            </a:r>
            <a:r>
              <a:rPr lang="en-US" altLang="zh-CN" dirty="0"/>
              <a:t>GET</a:t>
            </a:r>
            <a:r>
              <a:rPr lang="zh-CN" altLang="en-US" dirty="0"/>
              <a:t>方法，</a:t>
            </a:r>
            <a:r>
              <a:rPr lang="zh-CN" altLang="en-CN" dirty="0"/>
              <a:t>执行</a:t>
            </a:r>
            <a:r>
              <a:rPr lang="zh-CN" altLang="en-US" dirty="0"/>
              <a:t>该函数就会发送一个相应的</a:t>
            </a:r>
            <a:r>
              <a:rPr lang="en-US" altLang="zh-CN" dirty="0"/>
              <a:t>HTTP</a:t>
            </a:r>
            <a:r>
              <a:rPr lang="zh-CN" altLang="en-US" dirty="0"/>
              <a:t>请求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516273-9682-594A-B71B-578EF3F90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583" y="2246993"/>
            <a:ext cx="7285575" cy="1081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881846"/>
      </p:ext>
    </p:extLst>
  </p:cSld>
  <p:clrMapOvr>
    <a:masterClrMapping/>
  </p:clrMapOvr>
  <p:transition spd="slow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712-84DF-A04D-8A01-D8A7CED2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使用Requests库请求网页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7D4F-AA69-6B42-BEB8-5C048507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构造和发送请求</a:t>
            </a:r>
          </a:p>
          <a:p>
            <a:pPr lvl="1"/>
            <a:r>
              <a:rPr lang="en-CN" dirty="0"/>
              <a:t>使用其他函数可以发送对应于不同HTTP请求方法的请求</a:t>
            </a:r>
            <a:r>
              <a:rPr lang="zh-CN" altLang="en-US" dirty="0"/>
              <a:t>，如：</a:t>
            </a:r>
            <a:endParaRPr lang="en-CN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552BAD7E-48D7-1A44-AD59-7E956DBD7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71106"/>
              </p:ext>
            </p:extLst>
          </p:nvPr>
        </p:nvGraphicFramePr>
        <p:xfrm>
          <a:off x="1413468" y="1675130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8490299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4160986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HTTP请求方法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  <a:r>
                        <a:rPr lang="en-CN" dirty="0"/>
                        <a:t>equests库提供函数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796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requests.get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6543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HEAD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requests.head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1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POST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requests.post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22501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requests.put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165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DELETE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requests.delete</a:t>
                      </a:r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695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7275390"/>
      </p:ext>
    </p:extLst>
  </p:cSld>
  <p:clrMapOvr>
    <a:masterClrMapping/>
  </p:clrMapOvr>
  <p:transition spd="slow">
    <p:pull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712-84DF-A04D-8A01-D8A7CED2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使用Requests库请求网页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7D4F-AA69-6B42-BEB8-5C048507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处理响应</a:t>
            </a:r>
            <a:endParaRPr lang="en-US" altLang="zh-CN" dirty="0"/>
          </a:p>
          <a:p>
            <a:pPr lvl="1"/>
            <a:r>
              <a:rPr lang="en-US" altLang="zh-CN" dirty="0" err="1"/>
              <a:t>requests.get</a:t>
            </a:r>
            <a:r>
              <a:rPr lang="zh-CN" altLang="en-US" dirty="0"/>
              <a:t>函数会返回一个对应于</a:t>
            </a:r>
            <a:r>
              <a:rPr lang="en-US" altLang="zh-CN" dirty="0"/>
              <a:t>HTTP</a:t>
            </a:r>
            <a:r>
              <a:rPr lang="zh-CN" altLang="en-US" dirty="0"/>
              <a:t>请求的</a:t>
            </a:r>
            <a:r>
              <a:rPr lang="en-US" altLang="zh-CN" dirty="0"/>
              <a:t>Response</a:t>
            </a:r>
            <a:r>
              <a:rPr lang="zh-CN" altLang="en-US" dirty="0"/>
              <a:t>对象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需要注意：</a:t>
            </a:r>
            <a:endParaRPr lang="en-US" altLang="zh-CN" dirty="0"/>
          </a:p>
          <a:p>
            <a:pPr lvl="2"/>
            <a:r>
              <a:rPr lang="zh-CN" altLang="en-US" dirty="0"/>
              <a:t>出现网络连接错误、链接超时等错误时执行</a:t>
            </a:r>
            <a:r>
              <a:rPr lang="en-US" altLang="zh-CN" dirty="0" err="1"/>
              <a:t>requests.get</a:t>
            </a:r>
            <a:r>
              <a:rPr lang="zh-CN" altLang="en-US" dirty="0"/>
              <a:t>会抛出异常</a:t>
            </a:r>
            <a:endParaRPr lang="en-US" altLang="zh-CN" dirty="0"/>
          </a:p>
          <a:p>
            <a:pPr lvl="2"/>
            <a:r>
              <a:rPr lang="zh-CN" altLang="en-US" dirty="0"/>
              <a:t>但成功连接服务器不意味着请求成功的完成（不一定是</a:t>
            </a:r>
            <a:r>
              <a:rPr lang="en-US" altLang="zh-CN" dirty="0"/>
              <a:t>200</a:t>
            </a:r>
            <a:r>
              <a:rPr lang="zh-CN" altLang="en-US" dirty="0"/>
              <a:t> </a:t>
            </a:r>
            <a:r>
              <a:rPr lang="en-US" altLang="zh-CN" dirty="0"/>
              <a:t>OK</a:t>
            </a:r>
            <a:r>
              <a:rPr lang="zh-CN" altLang="en-US" dirty="0"/>
              <a:t>）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4F6786-6B0A-8048-A905-10F269D53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628" y="1608992"/>
            <a:ext cx="6934188" cy="176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375218"/>
      </p:ext>
    </p:extLst>
  </p:cSld>
  <p:clrMapOvr>
    <a:masterClrMapping/>
  </p:clrMapOvr>
  <p:transition spd="slow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EF712-84DF-A04D-8A01-D8A7CED22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使用Requests库请求网页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27D4F-AA69-6B42-BEB8-5C0485072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处理响应</a:t>
            </a:r>
            <a:endParaRPr lang="en-US" altLang="zh-CN" dirty="0"/>
          </a:p>
          <a:p>
            <a:pPr lvl="1"/>
            <a:r>
              <a:rPr lang="zh-CN" altLang="en-US" dirty="0"/>
              <a:t>需要注意：</a:t>
            </a:r>
            <a:endParaRPr lang="en-US" altLang="zh-CN" dirty="0"/>
          </a:p>
          <a:p>
            <a:pPr lvl="2"/>
            <a:r>
              <a:rPr lang="zh-CN" altLang="en-US" dirty="0"/>
              <a:t>出现网络连接错误、链接超时等错误时执行</a:t>
            </a:r>
            <a:r>
              <a:rPr lang="en-US" altLang="zh-CN" dirty="0" err="1"/>
              <a:t>requests.get</a:t>
            </a:r>
            <a:r>
              <a:rPr lang="zh-CN" altLang="en-US" dirty="0"/>
              <a:t>会抛出异常</a:t>
            </a:r>
            <a:endParaRPr lang="en-US" altLang="zh-CN" dirty="0"/>
          </a:p>
          <a:p>
            <a:pPr lvl="2"/>
            <a:r>
              <a:rPr lang="zh-CN" altLang="en-US" dirty="0"/>
              <a:t>但成功连接服务器不意味着请求成功的完成（不一定是</a:t>
            </a:r>
            <a:r>
              <a:rPr lang="en-US" altLang="zh-CN" dirty="0"/>
              <a:t>200</a:t>
            </a:r>
            <a:r>
              <a:rPr lang="zh-CN" altLang="en-US" dirty="0"/>
              <a:t> </a:t>
            </a:r>
            <a:r>
              <a:rPr lang="en-US" altLang="zh-CN" dirty="0"/>
              <a:t>OK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r>
              <a:rPr lang="zh-CN" altLang="en-US" dirty="0"/>
              <a:t>可以使用</a:t>
            </a:r>
            <a:r>
              <a:rPr lang="en-US" altLang="zh-CN" dirty="0" err="1"/>
              <a:t>r.raise_for_status</a:t>
            </a:r>
            <a:r>
              <a:rPr lang="en-US" altLang="zh-CN" dirty="0"/>
              <a:t>()</a:t>
            </a:r>
            <a:r>
              <a:rPr lang="zh-CN" altLang="en-US" dirty="0"/>
              <a:t>在请求不成功时抛出异常</a:t>
            </a: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332E4B-338C-0942-8A6F-8FE737B9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913" y="2132414"/>
            <a:ext cx="7117243" cy="439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6B6A766-16CC-1B47-A015-085B918F0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9432" y="2628902"/>
            <a:ext cx="6827564" cy="6669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F18865-3132-A34E-A0F3-DE2AB488C0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6913" y="3349874"/>
            <a:ext cx="6844335" cy="80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87024"/>
      </p:ext>
    </p:extLst>
  </p:cSld>
  <p:clrMapOvr>
    <a:masterClrMapping/>
  </p:clrMapOvr>
  <p:transition spd="slow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9E17-4FCF-A249-A3ED-75D49819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什么是万维网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C666-ECD2-974B-948D-57CF8EC3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万维网（</a:t>
            </a:r>
            <a:r>
              <a:rPr lang="en-US" altLang="zh-CN" dirty="0"/>
              <a:t>World</a:t>
            </a:r>
            <a:r>
              <a:rPr lang="zh-CN" altLang="en-US" dirty="0"/>
              <a:t> </a:t>
            </a:r>
            <a:r>
              <a:rPr lang="en-US" altLang="zh-CN" dirty="0"/>
              <a:t>Wide</a:t>
            </a:r>
            <a:r>
              <a:rPr lang="zh-CN" altLang="en-US" dirty="0"/>
              <a:t> </a:t>
            </a:r>
            <a:r>
              <a:rPr lang="en-US" altLang="zh-CN" dirty="0"/>
              <a:t>Web</a:t>
            </a:r>
            <a:r>
              <a:rPr lang="zh-CN" altLang="en-US" dirty="0"/>
              <a:t>，简称</a:t>
            </a:r>
            <a:r>
              <a:rPr lang="en-US" altLang="zh-CN" dirty="0"/>
              <a:t>WWW</a:t>
            </a:r>
            <a:r>
              <a:rPr lang="zh-CN" altLang="en-US" dirty="0"/>
              <a:t>或</a:t>
            </a:r>
            <a:r>
              <a:rPr lang="en-US" altLang="zh-CN" dirty="0"/>
              <a:t>Web</a:t>
            </a:r>
            <a:r>
              <a:rPr lang="zh-CN" altLang="en-US" dirty="0"/>
              <a:t>） ：</a:t>
            </a:r>
            <a:endParaRPr lang="en-US" altLang="zh-CN" dirty="0"/>
          </a:p>
          <a:p>
            <a:pPr lvl="1"/>
            <a:r>
              <a:rPr lang="zh-CN" altLang="en-US" dirty="0"/>
              <a:t>“一个透过</a:t>
            </a:r>
            <a:r>
              <a:rPr lang="zh-CN" altLang="en-US" b="1" dirty="0"/>
              <a:t>互联网</a:t>
            </a:r>
            <a:r>
              <a:rPr lang="zh-CN" altLang="en-US" dirty="0"/>
              <a:t>访问的，由许多互相链接的</a:t>
            </a:r>
            <a:r>
              <a:rPr lang="zh-CN" altLang="en-US" b="1" dirty="0"/>
              <a:t>超文本</a:t>
            </a:r>
            <a:r>
              <a:rPr lang="zh-CN" altLang="en-US" dirty="0"/>
              <a:t>组成的系统”</a:t>
            </a:r>
            <a:r>
              <a:rPr lang="en-US" altLang="zh-CN" dirty="0"/>
              <a:t>——</a:t>
            </a:r>
            <a:r>
              <a:rPr lang="zh-CN" altLang="en-US" dirty="0"/>
              <a:t>维基百科</a:t>
            </a:r>
            <a:endParaRPr lang="en-US" altLang="zh-CN" dirty="0"/>
          </a:p>
          <a:p>
            <a:pPr lvl="1"/>
            <a:r>
              <a:rPr lang="zh-CN" altLang="en-US" dirty="0"/>
              <a:t>“一个</a:t>
            </a:r>
            <a:r>
              <a:rPr lang="zh-CN" altLang="en-US" b="1" dirty="0"/>
              <a:t>信息空间</a:t>
            </a:r>
            <a:r>
              <a:rPr lang="zh-CN" altLang="en-US" dirty="0"/>
              <a:t>，其中对象（</a:t>
            </a:r>
            <a:r>
              <a:rPr lang="en-US" altLang="zh-CN" dirty="0"/>
              <a:t>item</a:t>
            </a:r>
            <a:r>
              <a:rPr lang="zh-CN" altLang="en-US" dirty="0"/>
              <a:t>），又称资源（</a:t>
            </a:r>
            <a:r>
              <a:rPr lang="en-US" altLang="zh-CN" dirty="0"/>
              <a:t>resources)</a:t>
            </a:r>
            <a:r>
              <a:rPr lang="zh-CN" altLang="en-US" dirty="0"/>
              <a:t>，由全局</a:t>
            </a:r>
            <a:r>
              <a:rPr lang="en-US" altLang="zh-CN" dirty="0"/>
              <a:t>URIs</a:t>
            </a:r>
            <a:r>
              <a:rPr lang="zh-CN" altLang="en-US" dirty="0"/>
              <a:t>标识 （</a:t>
            </a:r>
            <a:r>
              <a:rPr lang="en-US" altLang="zh-CN" dirty="0"/>
              <a:t>an information space in which the items of interest, referred to as resources, are identified by global identifiers called Uniform Resource Identifiers</a:t>
            </a:r>
            <a:r>
              <a:rPr lang="zh-CN" altLang="en-US" dirty="0"/>
              <a:t> </a:t>
            </a:r>
            <a:r>
              <a:rPr lang="en-US" altLang="zh-CN" dirty="0"/>
              <a:t>(URIs).”——</a:t>
            </a:r>
            <a:r>
              <a:rPr lang="zh-CN" altLang="en-US" dirty="0"/>
              <a:t>万维网联盟</a:t>
            </a:r>
            <a:endParaRPr lang="en-US" altLang="zh-CN" dirty="0"/>
          </a:p>
          <a:p>
            <a:r>
              <a:rPr lang="zh-CN" altLang="en-US" dirty="0"/>
              <a:t>简单来说，能用浏览器（</a:t>
            </a:r>
            <a:r>
              <a:rPr lang="en-US" altLang="zh-CN" dirty="0"/>
              <a:t>IE</a:t>
            </a:r>
            <a:r>
              <a:rPr lang="zh-CN" altLang="en-US" dirty="0"/>
              <a:t>、</a:t>
            </a:r>
            <a:r>
              <a:rPr lang="en-US" altLang="zh-CN" dirty="0"/>
              <a:t>Chrome</a:t>
            </a:r>
            <a:r>
              <a:rPr lang="zh-CN" altLang="en-US" dirty="0"/>
              <a:t>、</a:t>
            </a:r>
            <a:r>
              <a:rPr lang="en-US" altLang="zh-CN" dirty="0"/>
              <a:t>Safari</a:t>
            </a:r>
            <a:r>
              <a:rPr lang="zh-CN" altLang="en-US" dirty="0"/>
              <a:t>、</a:t>
            </a:r>
            <a:r>
              <a:rPr lang="en-US" altLang="zh-CN" dirty="0" err="1"/>
              <a:t>FireFox</a:t>
            </a:r>
            <a:r>
              <a:rPr lang="zh-CN" altLang="en-US" dirty="0"/>
              <a:t>等）访问的信息空间</a:t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91193846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FEB12-DF9A-9843-9969-0B7E79190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使用Requests库请求网页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7436-2AA0-A94D-A95D-06545FB2D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N" dirty="0"/>
              <a:t>处理响应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可以使用</a:t>
            </a:r>
            <a:r>
              <a:rPr lang="en-US" altLang="zh-CN" dirty="0" err="1"/>
              <a:t>r.content</a:t>
            </a:r>
            <a:r>
              <a:rPr lang="zh-CN" altLang="en-US" dirty="0"/>
              <a:t>访问响应二进制形式的内容</a:t>
            </a:r>
            <a:endParaRPr lang="en-US" altLang="zh-CN" dirty="0"/>
          </a:p>
          <a:p>
            <a:pPr lvl="1"/>
            <a:r>
              <a:rPr lang="en-CN" dirty="0"/>
              <a:t>在</a:t>
            </a:r>
            <a:r>
              <a:rPr lang="en-US" altLang="zh-CN" dirty="0" err="1"/>
              <a:t>r.encoding</a:t>
            </a:r>
            <a:r>
              <a:rPr lang="zh-CN" altLang="en-US" dirty="0"/>
              <a:t>编码设置正确的情况下，可以使用</a:t>
            </a:r>
            <a:r>
              <a:rPr lang="en-US" altLang="zh-CN" dirty="0" err="1"/>
              <a:t>r.text</a:t>
            </a:r>
            <a:r>
              <a:rPr lang="zh-CN" altLang="en-US" dirty="0"/>
              <a:t>访问响应的文本形式的内容</a:t>
            </a:r>
            <a:endParaRPr lang="en-US" altLang="zh-CN" dirty="0"/>
          </a:p>
          <a:p>
            <a:pPr lvl="2"/>
            <a:r>
              <a:rPr lang="zh-CN" altLang="en-US" dirty="0"/>
              <a:t>编码决定程序如何如何用二进制数据表示文本数据</a:t>
            </a:r>
            <a:endParaRPr lang="en-US" altLang="zh-CN" dirty="0"/>
          </a:p>
          <a:p>
            <a:pPr lvl="2"/>
            <a:r>
              <a:rPr lang="zh-CN" altLang="en-US" dirty="0"/>
              <a:t>常见的编码：</a:t>
            </a:r>
            <a:endParaRPr lang="en-US" altLang="zh-CN" dirty="0"/>
          </a:p>
          <a:p>
            <a:pPr lvl="3"/>
            <a:r>
              <a:rPr lang="en-US" altLang="zh-CN" dirty="0"/>
              <a:t>ASCII</a:t>
            </a:r>
            <a:r>
              <a:rPr lang="zh-CN" altLang="en-US" dirty="0"/>
              <a:t>： 用一个字节（</a:t>
            </a:r>
            <a:r>
              <a:rPr lang="en-US" altLang="zh-CN" dirty="0"/>
              <a:t>Byte</a:t>
            </a:r>
            <a:r>
              <a:rPr lang="zh-CN" altLang="en-US" dirty="0"/>
              <a:t>，八位二进制数）编码数字、大小写英文字母和常见英文符号</a:t>
            </a:r>
            <a:endParaRPr lang="en-US" altLang="zh-CN" dirty="0"/>
          </a:p>
          <a:p>
            <a:pPr lvl="3"/>
            <a:r>
              <a:rPr lang="en-US" altLang="zh-CN" dirty="0"/>
              <a:t>UTF-8</a:t>
            </a:r>
            <a:r>
              <a:rPr lang="zh-CN" altLang="en-US" dirty="0"/>
              <a:t>：</a:t>
            </a:r>
            <a:r>
              <a:rPr lang="ja-JP" altLang="en-US"/>
              <a:t> 万维网的最主要的编码形式</a:t>
            </a:r>
            <a:r>
              <a:rPr lang="zh-CN" altLang="en-US" dirty="0"/>
              <a:t>（</a:t>
            </a:r>
            <a:r>
              <a:rPr lang="ja-JP" altLang="en-US"/>
              <a:t>在所有网页中，应用率高达</a:t>
            </a:r>
            <a:r>
              <a:rPr lang="en-US" altLang="ja-JP" dirty="0"/>
              <a:t>94.3%</a:t>
            </a:r>
            <a:r>
              <a:rPr lang="zh-CN" altLang="en-US" dirty="0"/>
              <a:t>）</a:t>
            </a:r>
            <a:endParaRPr lang="en-US" altLang="zh-CN" dirty="0"/>
          </a:p>
          <a:p>
            <a:pPr lvl="3"/>
            <a:r>
              <a:rPr lang="en-US" dirty="0"/>
              <a:t>GBK，GB18030</a:t>
            </a:r>
            <a:r>
              <a:rPr lang="zh-CN" altLang="en-US" dirty="0"/>
              <a:t>：中文编码</a:t>
            </a:r>
            <a:endParaRPr lang="en-US" altLang="zh-CN" dirty="0"/>
          </a:p>
          <a:p>
            <a:pPr lvl="2"/>
            <a:r>
              <a:rPr lang="zh-CN" altLang="en-US" dirty="0"/>
              <a:t>默认的编码根据响应头中信息指定：</a:t>
            </a:r>
            <a:r>
              <a:rPr lang="en-US" altLang="zh-CN" dirty="0"/>
              <a:t> </a:t>
            </a:r>
          </a:p>
          <a:p>
            <a:pPr lvl="3"/>
            <a:r>
              <a:rPr lang="en-US" altLang="zh-CN" dirty="0"/>
              <a:t>Content-Type: text/html; charset=UTF-8</a:t>
            </a:r>
          </a:p>
          <a:p>
            <a:pPr lvl="2"/>
            <a:r>
              <a:rPr lang="zh-CN" altLang="en-US" dirty="0"/>
              <a:t>如果编码设置错误，</a:t>
            </a:r>
            <a:r>
              <a:rPr lang="en-US" altLang="zh-CN" dirty="0" err="1"/>
              <a:t>r.text</a:t>
            </a:r>
            <a:r>
              <a:rPr lang="zh-CN" altLang="en-US" dirty="0"/>
              <a:t>会出现乱码问题，可通过给</a:t>
            </a:r>
            <a:r>
              <a:rPr lang="en-US" altLang="zh-CN" dirty="0" err="1"/>
              <a:t>r.encoding</a:t>
            </a:r>
            <a:r>
              <a:rPr lang="zh-CN" altLang="en-US" dirty="0"/>
              <a:t>赋值指定编码</a:t>
            </a:r>
          </a:p>
        </p:txBody>
      </p:sp>
    </p:spTree>
    <p:extLst>
      <p:ext uri="{BB962C8B-B14F-4D97-AF65-F5344CB8AC3E}">
        <p14:creationId xmlns:p14="http://schemas.microsoft.com/office/powerpoint/2010/main" val="1076921962"/>
      </p:ext>
    </p:extLst>
  </p:cSld>
  <p:clrMapOvr>
    <a:masterClrMapping/>
  </p:clrMapOvr>
  <p:transition spd="slow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0E217-4A4B-B740-AE91-2E54A4545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使用Requests库请求网页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0E12D-1D7D-0343-B944-F96BD430B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一个</a:t>
            </a:r>
            <a:r>
              <a:rPr lang="en-US" dirty="0" err="1"/>
              <a:t>更好的</a:t>
            </a:r>
            <a:r>
              <a:rPr lang="en-CN" dirty="0"/>
              <a:t>获取HTML文档的函数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AAE574-6409-2642-9035-8DE2B786C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764" y="1362597"/>
            <a:ext cx="7774036" cy="2174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101488"/>
      </p:ext>
    </p:extLst>
  </p:cSld>
  <p:clrMapOvr>
    <a:masterClrMapping/>
  </p:clrMapOvr>
  <p:transition spd="slow">
    <p:pull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FE05-1987-6047-8BA6-3B5358E8A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使用Requests库请求网页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93783-E280-2240-83E5-9315E936E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发送带参数的HTTP请求</a:t>
            </a:r>
          </a:p>
          <a:p>
            <a:pPr lvl="1"/>
            <a:r>
              <a:rPr lang="en-CN" dirty="0"/>
              <a:t>例如</a:t>
            </a:r>
            <a:r>
              <a:rPr lang="zh-CN" altLang="en-US" dirty="0"/>
              <a:t>，模拟使用搜索引擎进行搜索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AD8C9E-3641-BC4E-8512-D973E177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88766"/>
            <a:ext cx="7747279" cy="1365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151489"/>
      </p:ext>
    </p:extLst>
  </p:cSld>
  <p:clrMapOvr>
    <a:masterClrMapping/>
  </p:clrMapOvr>
  <p:transition spd="slow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80FF-7C4D-6D48-942B-0C4DDA88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使用Requests库请求</a:t>
            </a:r>
            <a:r>
              <a:rPr lang="en-US" dirty="0" err="1"/>
              <a:t>其他资源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3CE94-9830-2544-9BA3-7C6723E40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使用requests</a:t>
            </a:r>
            <a:r>
              <a:rPr lang="en-US" altLang="zh-CN" dirty="0"/>
              <a:t>.get</a:t>
            </a:r>
            <a:r>
              <a:rPr lang="zh-CN" altLang="en-US" dirty="0"/>
              <a:t>获取图片</a:t>
            </a:r>
            <a:endParaRPr lang="en-CN" dirty="0"/>
          </a:p>
          <a:p>
            <a:pPr lvl="1"/>
            <a:r>
              <a:rPr lang="en-CN" dirty="0"/>
              <a:t>使用PIL库读取图片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BCAE2E-D037-4F4F-A240-7718EF8FE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43" y="1831765"/>
            <a:ext cx="6934758" cy="267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6393862"/>
      </p:ext>
    </p:extLst>
  </p:cSld>
  <p:clrMapOvr>
    <a:masterClrMapping/>
  </p:clrMapOvr>
  <p:transition spd="slow">
    <p:pull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0"/>
            <a:ext cx="3779912" cy="5143500"/>
          </a:xfrm>
          <a:prstGeom prst="rect">
            <a:avLst/>
          </a:prstGeom>
          <a:solidFill>
            <a:srgbClr val="1A3F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Box 1"/>
          <p:cNvSpPr txBox="1"/>
          <p:nvPr/>
        </p:nvSpPr>
        <p:spPr>
          <a:xfrm>
            <a:off x="3995936" y="157881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dirty="0">
                <a:latin typeface="方正兰亭细黑_GBK" pitchFamily="2" charset="-122"/>
                <a:ea typeface="方正兰亭细黑_GBK" pitchFamily="2" charset="-122"/>
              </a:rPr>
              <a:t>提纲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1041" y="2735706"/>
            <a:ext cx="2697829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人工智能与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程序设计</a:t>
            </a:r>
            <a:r>
              <a:rPr lang="en-US" altLang="zh-CN" sz="200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06-1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网络编程与网页解析</a:t>
            </a:r>
            <a:endParaRPr lang="en-US" altLang="zh-CN" sz="2000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39403" y="947342"/>
            <a:ext cx="1301106" cy="1301106"/>
            <a:chOff x="2262782" y="1446400"/>
            <a:chExt cx="1301106" cy="1301106"/>
          </a:xfrm>
        </p:grpSpPr>
        <p:sp>
          <p:nvSpPr>
            <p:cNvPr id="5" name="椭圆 4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KSO_Shape"/>
            <p:cNvSpPr>
              <a:spLocks/>
            </p:cNvSpPr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lstStyle/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itchFamily="34" charset="-122"/>
              </a:endParaRP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4299933" y="1113158"/>
            <a:ext cx="456179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万维网及其起源与历史</a:t>
            </a: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协议和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语言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Requests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库处理</a:t>
            </a:r>
            <a:r>
              <a:rPr lang="en-US" altLang="zh-CN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</a:t>
            </a:r>
            <a:r>
              <a:rPr lang="zh-CN" altLang="en-US" b="1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</a:t>
            </a:r>
            <a:endParaRPr lang="en-US" altLang="zh-CN" b="1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p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Beautifulsoup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库解析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HTML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</a:t>
            </a:r>
          </a:p>
        </p:txBody>
      </p:sp>
      <p:sp>
        <p:nvSpPr>
          <p:cNvPr id="12" name="椭圆 23">
            <a:extLst>
              <a:ext uri="{FF2B5EF4-FFF2-40B4-BE49-F238E27FC236}">
                <a16:creationId xmlns:a16="http://schemas.microsoft.com/office/drawing/2014/main" id="{D172D9CB-504E-494A-87FA-71447B00EE2A}"/>
              </a:ext>
            </a:extLst>
          </p:cNvPr>
          <p:cNvSpPr/>
          <p:nvPr/>
        </p:nvSpPr>
        <p:spPr>
          <a:xfrm>
            <a:off x="3937514" y="125451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3" name="椭圆 24">
            <a:extLst>
              <a:ext uri="{FF2B5EF4-FFF2-40B4-BE49-F238E27FC236}">
                <a16:creationId xmlns:a16="http://schemas.microsoft.com/office/drawing/2014/main" id="{8664BB27-38B2-1D4D-9F11-81F1F12D3458}"/>
              </a:ext>
            </a:extLst>
          </p:cNvPr>
          <p:cNvSpPr/>
          <p:nvPr/>
        </p:nvSpPr>
        <p:spPr>
          <a:xfrm>
            <a:off x="3937514" y="205879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4" name="椭圆 29">
            <a:extLst>
              <a:ext uri="{FF2B5EF4-FFF2-40B4-BE49-F238E27FC236}">
                <a16:creationId xmlns:a16="http://schemas.microsoft.com/office/drawing/2014/main" id="{5A258CCD-2A28-0B44-A951-416F5F69EEEE}"/>
              </a:ext>
            </a:extLst>
          </p:cNvPr>
          <p:cNvSpPr/>
          <p:nvPr/>
        </p:nvSpPr>
        <p:spPr>
          <a:xfrm>
            <a:off x="3937514" y="1656650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  <p:sp>
        <p:nvSpPr>
          <p:cNvPr id="16" name="椭圆 24">
            <a:extLst>
              <a:ext uri="{FF2B5EF4-FFF2-40B4-BE49-F238E27FC236}">
                <a16:creationId xmlns:a16="http://schemas.microsoft.com/office/drawing/2014/main" id="{6690EBC5-7C82-014A-A55B-D3AA76029D49}"/>
              </a:ext>
            </a:extLst>
          </p:cNvPr>
          <p:cNvSpPr/>
          <p:nvPr/>
        </p:nvSpPr>
        <p:spPr>
          <a:xfrm>
            <a:off x="3937514" y="2460929"/>
            <a:ext cx="274777" cy="274777"/>
          </a:xfrm>
          <a:prstGeom prst="ellipse">
            <a:avLst/>
          </a:prstGeom>
          <a:solidFill>
            <a:srgbClr val="1A3F6C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1A3F6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1890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2" presetClass="entr" presetSubtype="8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5" grpId="0"/>
      <p:bldP spid="12" grpId="0" animBg="1"/>
      <p:bldP spid="13" grpId="0" animBg="1"/>
      <p:bldP spid="14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2A17A-5AB0-1F43-964A-6FE91B26D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04D95-4089-664A-AB52-0F9EE4A4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ja-JP" altLang="en-US"/>
              <a:t>是一个用于处理和解析</a:t>
            </a:r>
            <a:r>
              <a:rPr lang="en-US" dirty="0"/>
              <a:t>HTML</a:t>
            </a:r>
            <a:r>
              <a:rPr lang="ja-JP" altLang="en-US"/>
              <a:t>或</a:t>
            </a:r>
            <a:r>
              <a:rPr lang="en-US" dirty="0"/>
              <a:t>XML</a:t>
            </a:r>
            <a:r>
              <a:rPr lang="ja-JP" altLang="en-US"/>
              <a:t>文档，以从中提取信息的</a:t>
            </a:r>
            <a:r>
              <a:rPr lang="en-US" dirty="0"/>
              <a:t>Python</a:t>
            </a:r>
            <a:r>
              <a:rPr lang="ja-JP" altLang="en-US"/>
              <a:t>库。</a:t>
            </a:r>
            <a:endParaRPr lang="en-CN" altLang="ja-JP" dirty="0"/>
          </a:p>
          <a:p>
            <a:pPr lvl="1"/>
            <a:r>
              <a:rPr lang="ja-JP" altLang="en-US"/>
              <a:t>根据</a:t>
            </a:r>
            <a:r>
              <a:rPr lang="en-US" altLang="ja-JP" dirty="0"/>
              <a:t>HTML</a:t>
            </a:r>
            <a:r>
              <a:rPr lang="ja-JP" altLang="en-US"/>
              <a:t>和</a:t>
            </a:r>
            <a:r>
              <a:rPr lang="en-US" altLang="ja-JP" dirty="0"/>
              <a:t>XML</a:t>
            </a:r>
            <a:r>
              <a:rPr lang="ja-JP" altLang="en-US"/>
              <a:t>语法建立</a:t>
            </a:r>
            <a:r>
              <a:rPr lang="ja-JP" altLang="en-US" b="1"/>
              <a:t>解析树</a:t>
            </a:r>
            <a:r>
              <a:rPr lang="ja-JP" altLang="en-US"/>
              <a:t>，进而高效的解析其中的内容</a:t>
            </a:r>
            <a:endParaRPr lang="en-US" altLang="ja-JP" dirty="0"/>
          </a:p>
          <a:p>
            <a:pPr lvl="1"/>
            <a:r>
              <a:rPr lang="zh-CN" altLang="en-US" dirty="0"/>
              <a:t>具有一定的错误容忍能力：能从不完整、有错误的</a:t>
            </a:r>
            <a:r>
              <a:rPr lang="en-US" altLang="zh-CN" dirty="0"/>
              <a:t>HTML</a:t>
            </a:r>
            <a:r>
              <a:rPr lang="zh-CN" altLang="en-US" dirty="0"/>
              <a:t>文档中提取信息</a:t>
            </a:r>
            <a:endParaRPr lang="en-US" altLang="zh-CN" dirty="0"/>
          </a:p>
          <a:p>
            <a:pPr lvl="1"/>
            <a:r>
              <a:rPr lang="zh-CN" altLang="en-US" dirty="0"/>
              <a:t>安装方法：</a:t>
            </a:r>
            <a:endParaRPr lang="en-US" altLang="zh-CN" dirty="0"/>
          </a:p>
          <a:p>
            <a:pPr lvl="2"/>
            <a:r>
              <a:rPr lang="en-US" dirty="0"/>
              <a:t>pip install beautifulsoup4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注意不是</a:t>
            </a:r>
            <a:r>
              <a:rPr lang="en-US" dirty="0" err="1"/>
              <a:t>BeautifulSoup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dirty="0"/>
              <a:t>pip install </a:t>
            </a:r>
            <a:r>
              <a:rPr lang="en-US" dirty="0" err="1"/>
              <a:t>lxml</a:t>
            </a:r>
            <a:r>
              <a:rPr lang="zh-CN" altLang="en-US" dirty="0"/>
              <a:t> （高效的解析器，可选 ）</a:t>
            </a:r>
            <a:endParaRPr lang="en-US" altLang="zh-CN" dirty="0"/>
          </a:p>
          <a:p>
            <a:pPr lvl="2"/>
            <a:r>
              <a:rPr lang="en-US" altLang="zh-CN" dirty="0"/>
              <a:t>pip</a:t>
            </a:r>
            <a:r>
              <a:rPr lang="zh-CN" altLang="en-US" dirty="0"/>
              <a:t> </a:t>
            </a:r>
            <a:r>
              <a:rPr lang="en-US" altLang="zh-CN" dirty="0"/>
              <a:t>install</a:t>
            </a:r>
            <a:r>
              <a:rPr lang="zh-CN" altLang="en-US" dirty="0"/>
              <a:t> </a:t>
            </a:r>
            <a:r>
              <a:rPr lang="en-US" altLang="zh-CN" dirty="0"/>
              <a:t>html5lib</a:t>
            </a:r>
            <a:r>
              <a:rPr lang="zh-CN" altLang="en-US" dirty="0"/>
              <a:t>（专门解析</a:t>
            </a:r>
            <a:r>
              <a:rPr lang="en-US" altLang="zh-CN" dirty="0"/>
              <a:t>HTML</a:t>
            </a:r>
            <a:r>
              <a:rPr lang="zh-CN" altLang="en-US" dirty="0"/>
              <a:t>的解析器，可选）</a:t>
            </a:r>
            <a:endParaRPr lang="en-US" altLang="zh-CN" dirty="0"/>
          </a:p>
          <a:p>
            <a:pPr lvl="1"/>
            <a:r>
              <a:rPr lang="zh-CN" altLang="en-US" dirty="0"/>
              <a:t>主页：</a:t>
            </a:r>
            <a:r>
              <a:rPr lang="en-US" altLang="zh-CN" dirty="0">
                <a:hlinkClick r:id="rId2"/>
              </a:rPr>
              <a:t>https://www.crummy.com/software/BeautifulSoup/</a:t>
            </a:r>
            <a:endParaRPr lang="en-US" altLang="zh-CN" dirty="0"/>
          </a:p>
          <a:p>
            <a:pPr lvl="1"/>
            <a:r>
              <a:rPr lang="zh-CN" altLang="en-US" dirty="0"/>
              <a:t>文档：</a:t>
            </a:r>
            <a:r>
              <a:rPr lang="en-US" altLang="zh-CN" dirty="0">
                <a:hlinkClick r:id="rId3"/>
              </a:rPr>
              <a:t>https://www.crummy.com/software/BeautifulSoup/bs4/doc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   </a:t>
            </a:r>
            <a:r>
              <a:rPr lang="en-US" altLang="zh-CN" dirty="0">
                <a:hlinkClick r:id="rId4"/>
              </a:rPr>
              <a:t>https://www.crummy.com/software/BeautifulSoup/bs4/doc.zh/</a:t>
            </a:r>
            <a:r>
              <a:rPr lang="zh-CN" altLang="en-US" dirty="0"/>
              <a:t> </a:t>
            </a:r>
            <a:endParaRPr lang="en-US" altLang="zh-CN" dirty="0"/>
          </a:p>
          <a:p>
            <a:pPr lvl="2"/>
            <a:endParaRPr lang="en-US" altLang="zh-CN" dirty="0"/>
          </a:p>
          <a:p>
            <a:pPr lvl="1"/>
            <a:endParaRPr lang="ja-JP" altLang="en-US"/>
          </a:p>
          <a:p>
            <a:pPr lvl="1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580850568"/>
      </p:ext>
    </p:extLst>
  </p:cSld>
  <p:clrMapOvr>
    <a:masterClrMapping/>
  </p:clrMapOvr>
  <p:transition spd="slow">
    <p:pull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5A2A-C654-8B40-A634-EE637AA4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6B8F-CA28-6D41-B11D-5CE393CD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ja-JP" altLang="en-US"/>
              <a:t>库采用面向对象思想实现</a:t>
            </a:r>
            <a:r>
              <a:rPr lang="zh-CN" altLang="en-US" dirty="0"/>
              <a:t>：</a:t>
            </a:r>
            <a:endParaRPr lang="en-CN" altLang="zh-CN" dirty="0"/>
          </a:p>
          <a:p>
            <a:pPr lvl="1"/>
            <a:r>
              <a:rPr lang="zh-CN" altLang="en-US" dirty="0"/>
              <a:t>首先使用</a:t>
            </a:r>
            <a:r>
              <a:rPr lang="en-US" altLang="zh-CN" dirty="0"/>
              <a:t>HTML</a:t>
            </a:r>
            <a:r>
              <a:rPr lang="zh-CN" altLang="en-US" dirty="0"/>
              <a:t>文档创建一个</a:t>
            </a:r>
            <a:r>
              <a:rPr lang="en-US" altLang="zh-CN" dirty="0" err="1"/>
              <a:t>BeautifulSoup</a:t>
            </a:r>
            <a:r>
              <a:rPr lang="zh-CN" altLang="en-US" dirty="0"/>
              <a:t>对象</a:t>
            </a:r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F24C3B-47F0-0E4A-B451-0AE1FB12B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460" y="1857031"/>
            <a:ext cx="7471079" cy="121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5522"/>
      </p:ext>
    </p:extLst>
  </p:cSld>
  <p:clrMapOvr>
    <a:masterClrMapping/>
  </p:clrMapOvr>
  <p:transition spd="slow">
    <p:pull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5A2A-C654-8B40-A634-EE637AA4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6B8F-CA28-6D41-B11D-5CE393CD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ja-JP" altLang="en-US"/>
              <a:t>库采用面向对象思想实现</a:t>
            </a:r>
            <a:r>
              <a:rPr lang="zh-CN" altLang="en-US" dirty="0"/>
              <a:t>：</a:t>
            </a:r>
            <a:endParaRPr lang="en-CN" altLang="zh-CN" dirty="0"/>
          </a:p>
          <a:p>
            <a:pPr lvl="1"/>
            <a:r>
              <a:rPr lang="ja-JP" altLang="en-US"/>
              <a:t>可以使用</a:t>
            </a:r>
            <a:r>
              <a:rPr lang="en-US" altLang="ja-JP" dirty="0"/>
              <a:t>&lt;</a:t>
            </a:r>
            <a:r>
              <a:rPr lang="en-US" dirty="0"/>
              <a:t>a&gt;.&lt;b&gt;</a:t>
            </a:r>
            <a:r>
              <a:rPr lang="ja-JP" altLang="en-US"/>
              <a:t>的方式调用对象属性</a:t>
            </a:r>
            <a:endParaRPr lang="en-US" altLang="ja-JP" dirty="0"/>
          </a:p>
          <a:p>
            <a:pPr lvl="1"/>
            <a:endParaRPr lang="en-US" altLang="zh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6F3C52-5453-8744-9E21-327B8B1A9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233" y="1770394"/>
            <a:ext cx="5831533" cy="2553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5936"/>
      </p:ext>
    </p:extLst>
  </p:cSld>
  <p:clrMapOvr>
    <a:masterClrMapping/>
  </p:clrMapOvr>
  <p:transition spd="slow">
    <p:pull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5A2A-C654-8B40-A634-EE637AA48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26B8F-CA28-6D41-B11D-5CE393CDAB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ja-JP" altLang="en-US"/>
              <a:t>库采用面向对象思想实现</a:t>
            </a:r>
            <a:r>
              <a:rPr lang="zh-CN" altLang="en-US" dirty="0"/>
              <a:t>：</a:t>
            </a:r>
            <a:endParaRPr lang="en-CN" altLang="zh-CN" dirty="0"/>
          </a:p>
          <a:p>
            <a:pPr lvl="1"/>
            <a:r>
              <a:rPr lang="ja-JP" altLang="en-US"/>
              <a:t>可以使用</a:t>
            </a:r>
            <a:r>
              <a:rPr lang="en-US" altLang="ja-JP" dirty="0"/>
              <a:t>&lt;</a:t>
            </a:r>
            <a:r>
              <a:rPr lang="en-US" dirty="0"/>
              <a:t>a&gt;.&lt;b&gt;</a:t>
            </a:r>
            <a:r>
              <a:rPr lang="en-US" altLang="zh-CN" dirty="0"/>
              <a:t>()</a:t>
            </a:r>
            <a:r>
              <a:rPr lang="ja-JP" altLang="en-US"/>
              <a:t>的方式调用对象方法</a:t>
            </a:r>
            <a:r>
              <a:rPr lang="zh-CN" altLang="en-US" dirty="0"/>
              <a:t>（调用函数）</a:t>
            </a:r>
            <a:endParaRPr lang="en-US" altLang="ja-JP" dirty="0"/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CCD174-851B-E146-A89B-2F89BDEA8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6540" y="1681493"/>
            <a:ext cx="5370920" cy="2870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2243944"/>
      </p:ext>
    </p:extLst>
  </p:cSld>
  <p:clrMapOvr>
    <a:masterClrMapping/>
  </p:clrMapOvr>
  <p:transition spd="slow">
    <p:pull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755F-964C-9A46-8F2B-1D562C63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88AB-3A2B-9642-88AA-18D53C7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ja-JP" altLang="en-US"/>
              <a:t>会建立</a:t>
            </a:r>
            <a:r>
              <a:rPr lang="en-US" dirty="0"/>
              <a:t>HTML</a:t>
            </a:r>
            <a:r>
              <a:rPr lang="ja-JP" altLang="en-US"/>
              <a:t>文档的</a:t>
            </a:r>
            <a:r>
              <a:rPr lang="ja-JP" altLang="en-US" b="1"/>
              <a:t>解析树</a:t>
            </a:r>
            <a:endParaRPr lang="en-US" altLang="ja-JP" b="1" dirty="0"/>
          </a:p>
          <a:p>
            <a:pPr lvl="1"/>
            <a:r>
              <a:rPr lang="ja-JP" altLang="en-US"/>
              <a:t>树中的每个节点均为一个对象</a:t>
            </a:r>
            <a:endParaRPr lang="en-US" altLang="ja-JP" dirty="0"/>
          </a:p>
          <a:p>
            <a:pPr lvl="1"/>
            <a:r>
              <a:rPr lang="ja-JP" altLang="en-US"/>
              <a:t>可按照解析树的结构来访问和遍历需要提取的信息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4634D0-05CD-2E4A-8747-27440B414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56" y="1944752"/>
            <a:ext cx="7084088" cy="281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22693"/>
      </p:ext>
    </p:extLst>
  </p:cSld>
  <p:clrMapOvr>
    <a:masterClrMapping/>
  </p:clrMapOvr>
  <p:transition spd="slow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F9E17-4FCF-A249-A3ED-75D49819E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什么是万维网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AC666-ECD2-974B-948D-57CF8EC3E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万维网的核心组成部分：</a:t>
            </a:r>
            <a:endParaRPr lang="en-US" altLang="zh-CN" dirty="0"/>
          </a:p>
          <a:p>
            <a:pPr lvl="1"/>
            <a:r>
              <a:rPr lang="zh-CN" altLang="en-US" dirty="0"/>
              <a:t>统一资源标志符（</a:t>
            </a:r>
            <a:r>
              <a:rPr lang="en-US" altLang="zh-CN" dirty="0"/>
              <a:t>URI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b="1" dirty="0"/>
              <a:t>U</a:t>
            </a:r>
            <a:r>
              <a:rPr lang="en-US" dirty="0"/>
              <a:t>niform </a:t>
            </a:r>
            <a:r>
              <a:rPr lang="en-US" b="1" dirty="0"/>
              <a:t>R</a:t>
            </a:r>
            <a:r>
              <a:rPr lang="en-US" dirty="0"/>
              <a:t>esource </a:t>
            </a:r>
            <a:r>
              <a:rPr lang="en-US" b="1" dirty="0"/>
              <a:t>I</a:t>
            </a:r>
            <a:r>
              <a:rPr lang="en-US" dirty="0"/>
              <a:t>dentifier</a:t>
            </a:r>
            <a:endParaRPr lang="en-US" altLang="zh-CN" dirty="0"/>
          </a:p>
          <a:p>
            <a:pPr lvl="2"/>
            <a:r>
              <a:rPr lang="zh-CN" altLang="en-US" dirty="0"/>
              <a:t>“网址”，例如：</a:t>
            </a:r>
            <a:r>
              <a:rPr lang="en-US" altLang="zh-CN" dirty="0"/>
              <a:t>https://</a:t>
            </a:r>
            <a:r>
              <a:rPr lang="en-US" altLang="zh-CN" dirty="0" err="1"/>
              <a:t>www.ruc.edu.cn</a:t>
            </a:r>
            <a:r>
              <a:rPr lang="en-US" altLang="zh-CN" dirty="0"/>
              <a:t>/</a:t>
            </a:r>
            <a:r>
              <a:rPr lang="zh-CN" altLang="en-US" dirty="0"/>
              <a:t>，</a:t>
            </a:r>
            <a:r>
              <a:rPr lang="en-US" altLang="zh-CN" dirty="0"/>
              <a:t>http://</a:t>
            </a:r>
            <a:r>
              <a:rPr lang="en-US" altLang="zh-CN" dirty="0" err="1"/>
              <a:t>ai.ruc.edu.cn</a:t>
            </a:r>
            <a:r>
              <a:rPr lang="en-US" altLang="zh-CN" dirty="0"/>
              <a:t>/</a:t>
            </a:r>
            <a:r>
              <a:rPr lang="zh-CN" altLang="en-US" dirty="0"/>
              <a:t> </a:t>
            </a:r>
          </a:p>
          <a:p>
            <a:pPr lvl="1"/>
            <a:r>
              <a:rPr lang="zh-CN" altLang="en-US" dirty="0"/>
              <a:t>超文本标记语言（</a:t>
            </a:r>
            <a:r>
              <a:rPr lang="en-US" altLang="zh-CN" dirty="0"/>
              <a:t>HTML</a:t>
            </a:r>
            <a:r>
              <a:rPr lang="zh-CN" altLang="en-US" dirty="0"/>
              <a:t>）</a:t>
            </a:r>
            <a:endParaRPr lang="en-US" altLang="zh-CN" dirty="0"/>
          </a:p>
          <a:p>
            <a:pPr lvl="2"/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M</a:t>
            </a:r>
            <a:r>
              <a:rPr lang="en-US" dirty="0"/>
              <a:t>arkup </a:t>
            </a:r>
            <a:r>
              <a:rPr lang="en-US" b="1" dirty="0"/>
              <a:t>L</a:t>
            </a:r>
            <a:r>
              <a:rPr lang="en-US" dirty="0"/>
              <a:t>anguage</a:t>
            </a:r>
          </a:p>
          <a:p>
            <a:pPr lvl="2"/>
            <a:r>
              <a:rPr lang="zh-CN" altLang="en-US" dirty="0"/>
              <a:t>用于创建网页的标准标记语言</a:t>
            </a:r>
            <a:endParaRPr lang="en-US" altLang="zh-CN" dirty="0"/>
          </a:p>
          <a:p>
            <a:pPr lvl="2"/>
            <a:r>
              <a:rPr lang="zh-CN" altLang="en-US" dirty="0"/>
              <a:t>浏览器可以读取</a:t>
            </a:r>
            <a:r>
              <a:rPr lang="en-US" altLang="zh-CN" dirty="0"/>
              <a:t>HTML</a:t>
            </a:r>
            <a:r>
              <a:rPr lang="zh-CN" altLang="en-US" dirty="0"/>
              <a:t>文件，并将其渲染成可视化网页</a:t>
            </a:r>
          </a:p>
          <a:p>
            <a:pPr lvl="1"/>
            <a:r>
              <a:rPr lang="zh-CN" altLang="en-US" dirty="0"/>
              <a:t>超文本传输协议（</a:t>
            </a:r>
            <a:r>
              <a:rPr lang="en-US" altLang="zh-CN" dirty="0"/>
              <a:t>HTTP</a:t>
            </a:r>
            <a:r>
              <a:rPr lang="zh-CN" altLang="en-US" dirty="0"/>
              <a:t>） </a:t>
            </a:r>
            <a:endParaRPr lang="en-US" altLang="zh-CN" dirty="0"/>
          </a:p>
          <a:p>
            <a:pPr lvl="2"/>
            <a:r>
              <a:rPr lang="en-US" b="1" dirty="0" err="1"/>
              <a:t>H</a:t>
            </a:r>
            <a:r>
              <a:rPr lang="en-US" dirty="0" err="1"/>
              <a:t>yper</a:t>
            </a:r>
            <a:r>
              <a:rPr lang="en-US" b="1" dirty="0" err="1"/>
              <a:t>T</a:t>
            </a:r>
            <a:r>
              <a:rPr lang="en-US" dirty="0" err="1"/>
              <a:t>ext</a:t>
            </a:r>
            <a:r>
              <a:rPr lang="en-US" dirty="0"/>
              <a:t> </a:t>
            </a:r>
            <a:r>
              <a:rPr lang="en-US" b="1" dirty="0"/>
              <a:t>T</a:t>
            </a:r>
            <a:r>
              <a:rPr lang="en-US" dirty="0"/>
              <a:t>ransfer </a:t>
            </a:r>
            <a:r>
              <a:rPr lang="en-US" b="1" dirty="0"/>
              <a:t>P</a:t>
            </a:r>
            <a:r>
              <a:rPr lang="en-US" dirty="0"/>
              <a:t>rotocol</a:t>
            </a:r>
          </a:p>
          <a:p>
            <a:pPr lvl="2"/>
            <a:r>
              <a:rPr lang="ja-JP" altLang="en-US"/>
              <a:t>服务器和浏览器通信</a:t>
            </a:r>
            <a:r>
              <a:rPr lang="zh-CN" altLang="en-US" dirty="0"/>
              <a:t>，</a:t>
            </a:r>
            <a:r>
              <a:rPr lang="ja-JP" altLang="en-US"/>
              <a:t>发布和接收</a:t>
            </a:r>
            <a:r>
              <a:rPr lang="en-US" altLang="zh-CN" dirty="0"/>
              <a:t>HTML</a:t>
            </a:r>
            <a:r>
              <a:rPr lang="ja-JP" altLang="en-US"/>
              <a:t>页面的协议</a:t>
            </a:r>
            <a:endParaRPr lang="en-US" altLang="ja-JP" dirty="0"/>
          </a:p>
          <a:p>
            <a:pPr lvl="2"/>
            <a:r>
              <a:rPr lang="zh-CN" altLang="en-US" dirty="0"/>
              <a:t>通过</a:t>
            </a:r>
            <a:r>
              <a:rPr lang="en-US" altLang="zh-CN" dirty="0"/>
              <a:t>HTTP</a:t>
            </a:r>
            <a:r>
              <a:rPr lang="zh-CN" altLang="en-US" dirty="0"/>
              <a:t>协议请求的资源由统一资源标志符（</a:t>
            </a:r>
            <a:r>
              <a:rPr lang="en-US" altLang="zh-CN" dirty="0"/>
              <a:t>URI</a:t>
            </a:r>
            <a:r>
              <a:rPr lang="zh-CN" altLang="en-US" dirty="0"/>
              <a:t>）标识</a:t>
            </a:r>
            <a:endParaRPr lang="en-US" altLang="zh-CN" dirty="0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474527769"/>
      </p:ext>
    </p:extLst>
  </p:cSld>
  <p:clrMapOvr>
    <a:masterClrMapping/>
  </p:clrMapOvr>
  <p:transition spd="slow">
    <p:pull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3755F-964C-9A46-8F2B-1D562C63D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88AB-3A2B-9642-88AA-18D53C7E2F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Beautifulsoup</a:t>
            </a:r>
            <a:r>
              <a:rPr lang="ja-JP" altLang="en-US"/>
              <a:t>会建立</a:t>
            </a:r>
            <a:r>
              <a:rPr lang="en-US" dirty="0"/>
              <a:t>HTML</a:t>
            </a:r>
            <a:r>
              <a:rPr lang="ja-JP" altLang="en-US"/>
              <a:t>文档的</a:t>
            </a:r>
            <a:r>
              <a:rPr lang="ja-JP" altLang="en-US" b="1"/>
              <a:t>解析树</a:t>
            </a:r>
            <a:endParaRPr lang="en-US" altLang="ja-JP" b="1" dirty="0"/>
          </a:p>
          <a:p>
            <a:pPr lvl="1"/>
            <a:r>
              <a:rPr lang="ja-JP" altLang="en-US"/>
              <a:t>树中的每个节点均为一个对象</a:t>
            </a:r>
            <a:endParaRPr lang="en-US" altLang="ja-JP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912BFC-9AFB-FE43-9D0D-E37B3AB02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27" y="1810865"/>
            <a:ext cx="8229273" cy="210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0663336"/>
      </p:ext>
    </p:extLst>
  </p:cSld>
  <p:clrMapOvr>
    <a:masterClrMapping/>
  </p:clrMapOvr>
  <p:transition spd="slow">
    <p:pull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3B31E-5261-B744-8981-D33AE4316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03625-01CB-0040-B871-C7281EA8EF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Tag对象</a:t>
            </a:r>
            <a:r>
              <a:rPr lang="zh-CN" altLang="en-US" dirty="0"/>
              <a:t>：</a:t>
            </a:r>
            <a:endParaRPr lang="en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7528EF-C3FA-2444-926D-F7B8A0E08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473" y="1342432"/>
            <a:ext cx="5669112" cy="2981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172832"/>
      </p:ext>
    </p:extLst>
  </p:cSld>
  <p:clrMapOvr>
    <a:masterClrMapping/>
  </p:clrMapOvr>
  <p:transition spd="slow">
    <p:pull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CA1-9216-844B-9367-446B2107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91BD-53BB-9340-95F3-A1EADE61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在解析树上遍历和查找元素</a:t>
            </a:r>
            <a:r>
              <a:rPr lang="zh-CN" altLang="en-US" dirty="0"/>
              <a:t>：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9C88A5-C2B5-9341-A2BD-B7C88B460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5" y="1466850"/>
            <a:ext cx="3695700" cy="264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2CFD8D-5061-9D44-94FF-C9DF23C21C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900" y="1842546"/>
            <a:ext cx="4562755" cy="1825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838253"/>
      </p:ext>
    </p:extLst>
  </p:cSld>
  <p:clrMapOvr>
    <a:masterClrMapping/>
  </p:clrMapOvr>
  <p:transition spd="slow">
    <p:pull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CA1-9216-844B-9367-446B2107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91BD-53BB-9340-95F3-A1EADE61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在解析树上遍历和查找元素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.children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753EEA-75CE-4E40-9279-2EE08C0AD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343" y="1704941"/>
            <a:ext cx="5678044" cy="2304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88187"/>
      </p:ext>
    </p:extLst>
  </p:cSld>
  <p:clrMapOvr>
    <a:masterClrMapping/>
  </p:clrMapOvr>
  <p:transition spd="slow">
    <p:pull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3CCA1-9216-844B-9367-446B2107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691BD-53BB-9340-95F3-A1EADE618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在解析树上遍历和查找元素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altLang="zh-CN" dirty="0"/>
              <a:t>.descendants</a:t>
            </a:r>
            <a:endParaRPr lang="en-C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9FAC7D0-A62D-CB48-87DD-809774244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186" y="1608643"/>
            <a:ext cx="5576639" cy="2715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4425"/>
      </p:ext>
    </p:extLst>
  </p:cSld>
  <p:clrMapOvr>
    <a:masterClrMapping/>
  </p:clrMapOvr>
  <p:transition spd="slow">
    <p:pull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C3998-DAFE-A148-8AE0-9CABCF888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4B1D7-85BF-AC42-91A4-1262FF93EE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查找元素的父节点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AB1EA7-A825-8241-A4C9-752F9CAC4C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398" y="1358900"/>
            <a:ext cx="5620382" cy="296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725892"/>
      </p:ext>
    </p:extLst>
  </p:cSld>
  <p:clrMapOvr>
    <a:masterClrMapping/>
  </p:clrMapOvr>
  <p:transition spd="slow">
    <p:pull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DBE-1373-F946-920D-92B96C0E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7CCC0-50AD-2645-854F-B5CF092C40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访问兄弟节点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 err="1"/>
              <a:t>部分兄弟节点是空行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736865-E014-C143-A133-61106AFD5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83" y="1663700"/>
            <a:ext cx="3920603" cy="16937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1EBFA-1B22-B54D-9316-E9301D25D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0029" y="1663700"/>
            <a:ext cx="4587351" cy="184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087643"/>
      </p:ext>
    </p:extLst>
  </p:cSld>
  <p:clrMapOvr>
    <a:masterClrMapping/>
  </p:clrMapOvr>
  <p:transition spd="slow">
    <p:pull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6595-A57D-7F41-881B-C86A628B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使用</a:t>
            </a:r>
            <a:r>
              <a:rPr lang="en-US" dirty="0" err="1"/>
              <a:t>Beautifulsoup</a:t>
            </a:r>
            <a:r>
              <a:rPr lang="ja-JP" altLang="en-US"/>
              <a:t>库解析</a:t>
            </a:r>
            <a:r>
              <a:rPr lang="en-US" dirty="0"/>
              <a:t>HTML</a:t>
            </a:r>
            <a:r>
              <a:rPr lang="ja-JP" altLang="en-US"/>
              <a:t>文档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889B3-7396-694E-9179-7DDAB5755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在中间节点上同样可以使用find</a:t>
            </a:r>
            <a:r>
              <a:rPr lang="en-US" altLang="zh-CN" dirty="0"/>
              <a:t>()</a:t>
            </a:r>
            <a:r>
              <a:rPr lang="zh-CN" altLang="en-US" dirty="0"/>
              <a:t>和</a:t>
            </a:r>
            <a:r>
              <a:rPr lang="en-US" altLang="zh-CN" dirty="0" err="1"/>
              <a:t>find_all</a:t>
            </a:r>
            <a:r>
              <a:rPr lang="en-US" altLang="zh-CN" dirty="0"/>
              <a:t>()</a:t>
            </a:r>
            <a:r>
              <a:rPr lang="zh-CN" altLang="en-US" dirty="0"/>
              <a:t>方法：</a:t>
            </a:r>
            <a:endParaRPr lang="en-US" altLang="zh-CN" dirty="0"/>
          </a:p>
          <a:p>
            <a:pPr lvl="1"/>
            <a:r>
              <a:rPr lang="zh-CN" altLang="en-US" dirty="0"/>
              <a:t>搜索范围会限制在所有直接和间接子节点上</a:t>
            </a:r>
            <a:endParaRPr lang="en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96B47-8BD2-D244-8D77-446FE55234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899" y="1788676"/>
            <a:ext cx="6033943" cy="2150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663978"/>
      </p:ext>
    </p:extLst>
  </p:cSld>
  <p:clrMapOvr>
    <a:masterClrMapping/>
  </p:clrMapOvr>
  <p:transition spd="slow">
    <p:pull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6595-A57D-7F41-881B-C86A628B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一个简单的抓取万维网信息的例子</a:t>
            </a:r>
            <a:endParaRPr lang="en-C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6BFF8E-48BC-5D4A-8428-3983C6B8B1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9376" y="1117251"/>
            <a:ext cx="7183252" cy="3123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446110"/>
      </p:ext>
    </p:extLst>
  </p:cSld>
  <p:clrMapOvr>
    <a:masterClrMapping/>
  </p:clrMapOvr>
  <p:transition spd="slow">
    <p:pull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6595-A57D-7F41-881B-C86A628B5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一个简单的抓取万维网信息的例子</a:t>
            </a:r>
            <a:endParaRPr lang="en-C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58AF9D-6648-9443-A82A-E2D02BAD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52" y="1084872"/>
            <a:ext cx="6239430" cy="342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12606"/>
      </p:ext>
    </p:extLst>
  </p:cSld>
  <p:clrMapOvr>
    <a:masterClrMapping/>
  </p:clrMapOvr>
  <p:transition spd="slow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50082-60F5-8949-960F-E3A4E071E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621" y="205978"/>
            <a:ext cx="7052808" cy="498872"/>
          </a:xfrm>
        </p:spPr>
        <p:txBody>
          <a:bodyPr/>
          <a:lstStyle/>
          <a:p>
            <a:r>
              <a:rPr lang="en-CN" sz="2400" dirty="0"/>
              <a:t>互联网</a:t>
            </a:r>
            <a:r>
              <a:rPr lang="zh-CN" altLang="en-US" sz="2400" dirty="0"/>
              <a:t>（</a:t>
            </a:r>
            <a:r>
              <a:rPr lang="en-US" altLang="zh-CN" sz="2400" dirty="0"/>
              <a:t>Internet</a:t>
            </a:r>
            <a:r>
              <a:rPr lang="zh-CN" altLang="en-US" sz="2400" dirty="0"/>
              <a:t>）</a:t>
            </a:r>
            <a:r>
              <a:rPr lang="en-US" altLang="zh-CN" sz="2400" dirty="0"/>
              <a:t>vs</a:t>
            </a:r>
            <a:r>
              <a:rPr lang="zh-CN" altLang="en-US" sz="2400" dirty="0"/>
              <a:t> 万维网（</a:t>
            </a:r>
            <a:r>
              <a:rPr lang="en-US" altLang="zh-CN" sz="2400" dirty="0"/>
              <a:t>World</a:t>
            </a:r>
            <a:r>
              <a:rPr lang="zh-CN" altLang="en-US" sz="2400" dirty="0"/>
              <a:t> </a:t>
            </a:r>
            <a:r>
              <a:rPr lang="en-US" altLang="zh-CN" sz="2400" dirty="0"/>
              <a:t>Wide</a:t>
            </a:r>
            <a:r>
              <a:rPr lang="zh-CN" altLang="en-US" sz="2400" dirty="0"/>
              <a:t> </a:t>
            </a:r>
            <a:r>
              <a:rPr lang="en-US" altLang="zh-CN" sz="2400" dirty="0"/>
              <a:t>Web)</a:t>
            </a:r>
            <a:endParaRPr lang="en-CN" sz="2400" dirty="0"/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F4851BEE-BEAC-A040-892A-CF2EEBDC0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21" y="1962150"/>
            <a:ext cx="990600" cy="6096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互联网</a:t>
            </a:r>
          </a:p>
        </p:txBody>
      </p:sp>
      <p:sp>
        <p:nvSpPr>
          <p:cNvPr id="5" name="Oval 5">
            <a:extLst>
              <a:ext uri="{FF2B5EF4-FFF2-40B4-BE49-F238E27FC236}">
                <a16:creationId xmlns:a16="http://schemas.microsoft.com/office/drawing/2014/main" id="{25FEEF3B-BBC1-6E4B-97FF-DA52EE24B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0821" y="971550"/>
            <a:ext cx="990600" cy="6096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因特网</a:t>
            </a: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2C225B6C-0E35-EB45-954A-91EEAAC683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4221" y="2724150"/>
            <a:ext cx="990600" cy="6096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互连网</a:t>
            </a: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CBBA97EA-45DF-2842-B2C7-CD9DC4046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9221" y="1123950"/>
            <a:ext cx="990600" cy="6096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万维网</a:t>
            </a: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8BF0AE03-2509-C145-970C-5D069CD8D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3621" y="3105150"/>
            <a:ext cx="990600" cy="6096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WWW</a:t>
            </a:r>
          </a:p>
        </p:txBody>
      </p:sp>
      <p:sp>
        <p:nvSpPr>
          <p:cNvPr id="9" name="Oval 9">
            <a:extLst>
              <a:ext uri="{FF2B5EF4-FFF2-40B4-BE49-F238E27FC236}">
                <a16:creationId xmlns:a16="http://schemas.microsoft.com/office/drawing/2014/main" id="{71D6CB30-F9DB-7542-B49F-93C9AD24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42021" y="2876550"/>
            <a:ext cx="990600" cy="609600"/>
          </a:xfrm>
          <a:prstGeom prst="ellipse">
            <a:avLst/>
          </a:prstGeom>
          <a:solidFill>
            <a:schemeClr val="accent1"/>
          </a:solidFill>
          <a:ln w="28575" algn="ctr">
            <a:solidFill>
              <a:srgbClr val="0000CC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Web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1E390918-EDAD-D248-A828-C945E8B8A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1621" y="590550"/>
            <a:ext cx="3276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2857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endParaRPr lang="zh-CN" altLang="zh-CN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11" name="Group 11">
            <a:extLst>
              <a:ext uri="{FF2B5EF4-FFF2-40B4-BE49-F238E27FC236}">
                <a16:creationId xmlns:a16="http://schemas.microsoft.com/office/drawing/2014/main" id="{A6DB1B14-071A-794C-859C-3E3A1D3C78D0}"/>
              </a:ext>
            </a:extLst>
          </p:cNvPr>
          <p:cNvGrpSpPr>
            <a:grpSpLocks/>
          </p:cNvGrpSpPr>
          <p:nvPr/>
        </p:nvGrpSpPr>
        <p:grpSpPr bwMode="auto">
          <a:xfrm>
            <a:off x="1194021" y="666750"/>
            <a:ext cx="3276600" cy="4114800"/>
            <a:chOff x="672" y="1440"/>
            <a:chExt cx="2064" cy="2592"/>
          </a:xfrm>
        </p:grpSpPr>
        <p:sp>
          <p:nvSpPr>
            <p:cNvPr id="12" name="Rectangle 12">
              <a:extLst>
                <a:ext uri="{FF2B5EF4-FFF2-40B4-BE49-F238E27FC236}">
                  <a16:creationId xmlns:a16="http://schemas.microsoft.com/office/drawing/2014/main" id="{109EFDC5-AED7-F144-8097-B28AC792B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0"/>
              <a:ext cx="2064" cy="2592"/>
            </a:xfrm>
            <a:prstGeom prst="rect">
              <a:avLst/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Text Box 13">
              <a:extLst>
                <a:ext uri="{FF2B5EF4-FFF2-40B4-BE49-F238E27FC236}">
                  <a16:creationId xmlns:a16="http://schemas.microsoft.com/office/drawing/2014/main" id="{22735886-7802-B041-A67D-B911FE6FDF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744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dirty="0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基础设施</a:t>
              </a:r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1E1FEE69-93C0-9247-A3DF-54C04CCB41B6}"/>
              </a:ext>
            </a:extLst>
          </p:cNvPr>
          <p:cNvGrpSpPr>
            <a:grpSpLocks/>
          </p:cNvGrpSpPr>
          <p:nvPr/>
        </p:nvGrpSpPr>
        <p:grpSpPr bwMode="auto">
          <a:xfrm>
            <a:off x="4470621" y="666750"/>
            <a:ext cx="3276600" cy="4114800"/>
            <a:chOff x="672" y="1440"/>
            <a:chExt cx="2064" cy="2592"/>
          </a:xfrm>
        </p:grpSpPr>
        <p:sp>
          <p:nvSpPr>
            <p:cNvPr id="15" name="Rectangle 15">
              <a:extLst>
                <a:ext uri="{FF2B5EF4-FFF2-40B4-BE49-F238E27FC236}">
                  <a16:creationId xmlns:a16="http://schemas.microsoft.com/office/drawing/2014/main" id="{CB993587-684A-D04E-AFFE-7E83B531FF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1440"/>
              <a:ext cx="2064" cy="2592"/>
            </a:xfrm>
            <a:prstGeom prst="rect">
              <a:avLst/>
            </a:prstGeom>
            <a:noFill/>
            <a:ln w="28575" algn="ctr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16">
              <a:extLst>
                <a:ext uri="{FF2B5EF4-FFF2-40B4-BE49-F238E27FC236}">
                  <a16:creationId xmlns:a16="http://schemas.microsoft.com/office/drawing/2014/main" id="{C146A0A2-9694-D34B-9AB6-DCDB79D16D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3744"/>
              <a:ext cx="11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 algn="ctr">
                  <a:solidFill>
                    <a:srgbClr val="0000CC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>
                  <a:latin typeface="Times New Roman" panose="02020603050405020304" pitchFamily="18" charset="0"/>
                  <a:ea typeface="楷体" pitchFamily="49" charset="-122"/>
                  <a:cs typeface="Times New Roman" panose="02020603050405020304" pitchFamily="18" charset="0"/>
                </a:rPr>
                <a:t>上层建筑</a:t>
              </a:r>
            </a:p>
          </p:txBody>
        </p:sp>
      </p:grpSp>
      <p:sp>
        <p:nvSpPr>
          <p:cNvPr id="17" name="Rectangle 17">
            <a:extLst>
              <a:ext uri="{FF2B5EF4-FFF2-40B4-BE49-F238E27FC236}">
                <a16:creationId xmlns:a16="http://schemas.microsoft.com/office/drawing/2014/main" id="{3605BF13-4598-E546-A98C-FAE373135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0621" y="3257550"/>
            <a:ext cx="3276600" cy="10668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万维网是一个由许多互相链接的</a:t>
            </a: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超文本文档组成的系统，</a:t>
            </a: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通过</a:t>
            </a:r>
            <a:r>
              <a:rPr lang="en-US" altLang="zh-CN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Internet</a:t>
            </a:r>
            <a:r>
              <a:rPr lang="zh-CN" altLang="en-US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访问 </a:t>
            </a:r>
            <a:endParaRPr lang="en-US" altLang="zh-CN" sz="16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“将信息和资源用超链接连接起来”</a:t>
            </a:r>
          </a:p>
        </p:txBody>
      </p:sp>
      <p:sp>
        <p:nvSpPr>
          <p:cNvPr id="18" name="Rectangle 18">
            <a:extLst>
              <a:ext uri="{FF2B5EF4-FFF2-40B4-BE49-F238E27FC236}">
                <a16:creationId xmlns:a16="http://schemas.microsoft.com/office/drawing/2014/main" id="{36B15EA7-E32B-AF4C-BF91-08FF3DF6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4021" y="3257550"/>
            <a:ext cx="3276600" cy="1066800"/>
          </a:xfrm>
          <a:prstGeom prst="rect">
            <a:avLst/>
          </a:prstGeom>
          <a:solidFill>
            <a:srgbClr val="00CCFF">
              <a:alpha val="50195"/>
            </a:srgbClr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8575" algn="ctr">
                <a:solidFill>
                  <a:srgbClr val="0000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互联网即广域网、局域网及单机</a:t>
            </a: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按照一定的通讯协议组成的</a:t>
            </a: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国际计算机网络</a:t>
            </a:r>
            <a:endParaRPr lang="en-US" altLang="zh-CN" sz="1600" dirty="0">
              <a:latin typeface="Times New Roman" panose="02020603050405020304" pitchFamily="18" charset="0"/>
              <a:ea typeface="楷体" pitchFamily="49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楷体" pitchFamily="49" charset="-122"/>
                <a:cs typeface="Times New Roman" panose="02020603050405020304" pitchFamily="18" charset="0"/>
              </a:rPr>
              <a:t>“如何实现不同网络间的通信”</a:t>
            </a:r>
          </a:p>
        </p:txBody>
      </p:sp>
    </p:spTree>
    <p:extLst>
      <p:ext uri="{BB962C8B-B14F-4D97-AF65-F5344CB8AC3E}">
        <p14:creationId xmlns:p14="http://schemas.microsoft.com/office/powerpoint/2010/main" val="414922785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85185E-6 L 0.06667 0.08889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33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1.11111E-6 L -0.47083 -0.02222 " pathEditMode="relative" rAng="0" ptsTypes="AA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542" y="-11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22222E-6 L 0.09166 0.06666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83" y="33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2.96296E-6 L 0.50833 -0.13333 " pathEditMode="relative" rAng="0" ptsTypes="AA">
                                      <p:cBhvr>
                                        <p:cTn id="3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417" y="-6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1.48148E-6 L 0.1125 -0.08889 " pathEditMode="relative" rAng="0" ptsTypes="AA">
                                      <p:cBhvr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625" y="-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7" grpId="0" animBg="1"/>
      <p:bldP spid="18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364D41-A50D-49AE-B0E7-1C9E44CC7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谢谢！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03FFC9-2DF3-4892-84DB-A2609D419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775804"/>
      </p:ext>
    </p:extLst>
  </p:cSld>
  <p:clrMapOvr>
    <a:masterClrMapping/>
  </p:clrMapOvr>
  <p:transition spd="slow">
    <p:pull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0EEE7-4B83-2C4B-AC56-A8F559894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大作业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： 网页爬取和解析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A2EB5-BE85-9548-ACE0-BE54381AD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作业要求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ja-JP" altLang="en-US"/>
              <a:t>使用</a:t>
            </a:r>
            <a:r>
              <a:rPr lang="ja-JP" altLang="en-US" b="1"/>
              <a:t>面对对象编程</a:t>
            </a:r>
            <a:r>
              <a:rPr lang="ja-JP" altLang="en-US"/>
              <a:t>的方式，分别完成以下任务：</a:t>
            </a:r>
            <a:endParaRPr lang="en-US" altLang="ja-JP" dirty="0"/>
          </a:p>
          <a:p>
            <a:pPr lvl="2"/>
            <a:r>
              <a:rPr lang="ja-JP" altLang="en-US"/>
              <a:t>从网上抓取一部金庸小说的所有章节，将每个章节对应的网页，保存到本地</a:t>
            </a:r>
            <a:endParaRPr lang="en-US" altLang="ja-JP" dirty="0"/>
          </a:p>
          <a:p>
            <a:pPr lvl="3"/>
            <a:r>
              <a:rPr lang="ja-JP" altLang="en-US"/>
              <a:t>可以选取自己喜欢的小说</a:t>
            </a:r>
            <a:endParaRPr lang="en-US" altLang="ja-JP" dirty="0"/>
          </a:p>
          <a:p>
            <a:pPr lvl="2"/>
            <a:r>
              <a:rPr lang="ja-JP" altLang="en-US"/>
              <a:t>在抓取的基础上，对抓取的网页进行处理，提取小说正文，保存到本地</a:t>
            </a:r>
            <a:endParaRPr lang="en-US" altLang="ja-JP" dirty="0"/>
          </a:p>
          <a:p>
            <a:pPr lvl="2"/>
            <a:r>
              <a:rPr lang="ja-JP" altLang="en-US"/>
              <a:t>对小说正文进行分词，统计词频和人物在每个章节中出现次数（参考作业</a:t>
            </a:r>
            <a:r>
              <a:rPr lang="en-US" altLang="ja-JP" dirty="0"/>
              <a:t>5</a:t>
            </a:r>
            <a:r>
              <a:rPr lang="ja-JP" altLang="en-US"/>
              <a:t>和作业</a:t>
            </a:r>
            <a:r>
              <a:rPr lang="en-US" altLang="ja-JP" dirty="0"/>
              <a:t>6</a:t>
            </a:r>
            <a:r>
              <a:rPr lang="ja-JP" altLang="en-US"/>
              <a:t>）。并将其分别以</a:t>
            </a:r>
            <a:r>
              <a:rPr lang="en-US" dirty="0"/>
              <a:t>csv</a:t>
            </a:r>
            <a:r>
              <a:rPr lang="ja-JP" altLang="en-US"/>
              <a:t>文件的形式，保存到文件中。</a:t>
            </a:r>
            <a:endParaRPr lang="en-US" altLang="ja-JP" dirty="0"/>
          </a:p>
          <a:p>
            <a:pPr lvl="2"/>
            <a:endParaRPr lang="ja-JP" altLang="en-US"/>
          </a:p>
          <a:p>
            <a:pPr lvl="1"/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987095629"/>
      </p:ext>
    </p:extLst>
  </p:cSld>
  <p:clrMapOvr>
    <a:masterClrMapping/>
  </p:clrMapOvr>
  <p:transition spd="slow">
    <p:pull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C449D-7534-2249-B399-D986F010B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大作业</a:t>
            </a:r>
            <a:r>
              <a:rPr lang="zh-CN" altLang="en-US" dirty="0"/>
              <a:t> </a:t>
            </a:r>
            <a:r>
              <a:rPr lang="en-US" altLang="zh-CN" dirty="0"/>
              <a:t>2</a:t>
            </a:r>
            <a:r>
              <a:rPr lang="zh-CN" altLang="en-US" dirty="0"/>
              <a:t>： 网页爬取和解析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5B08A-A57A-9E44-80EF-20509F9B0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注意事项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-US" dirty="0" err="1"/>
              <a:t>参见</a:t>
            </a:r>
            <a:r>
              <a:rPr lang="zh-CN" altLang="en-US" dirty="0"/>
              <a:t>“</a:t>
            </a:r>
            <a:r>
              <a:rPr lang="en-US" dirty="0"/>
              <a:t>大作业</a:t>
            </a:r>
            <a:r>
              <a:rPr lang="en-US" altLang="zh-CN" dirty="0"/>
              <a:t>2.ipynb</a:t>
            </a:r>
            <a:r>
              <a:rPr lang="zh-CN" altLang="en-US" dirty="0"/>
              <a:t>”文件</a:t>
            </a:r>
            <a:endParaRPr lang="en-US" altLang="zh-CN" dirty="0"/>
          </a:p>
          <a:p>
            <a:r>
              <a:rPr lang="ja-JP" altLang="en-US"/>
              <a:t>需提交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代码（一个或多个</a:t>
            </a:r>
            <a:r>
              <a:rPr lang="en-US" altLang="zh-CN" dirty="0"/>
              <a:t>.</a:t>
            </a:r>
            <a:r>
              <a:rPr lang="en-US" altLang="zh-CN" dirty="0" err="1"/>
              <a:t>py</a:t>
            </a:r>
            <a:r>
              <a:rPr lang="zh-CN" altLang="en-US" dirty="0"/>
              <a:t>或</a:t>
            </a:r>
            <a:r>
              <a:rPr lang="en-US" altLang="zh-CN" dirty="0"/>
              <a:t>.</a:t>
            </a:r>
            <a:r>
              <a:rPr lang="en-US" altLang="zh-CN" dirty="0" err="1"/>
              <a:t>ipynb</a:t>
            </a:r>
            <a:r>
              <a:rPr lang="zh-CN" altLang="en-US" dirty="0"/>
              <a:t>文件，需要有一定的注释）</a:t>
            </a:r>
            <a:endParaRPr lang="en-US" altLang="zh-CN" dirty="0"/>
          </a:p>
          <a:p>
            <a:pPr lvl="1"/>
            <a:r>
              <a:rPr lang="ja-JP" altLang="en-US"/>
              <a:t>抓取到的网页文件</a:t>
            </a:r>
            <a:endParaRPr lang="en-US" altLang="ja-JP" dirty="0"/>
          </a:p>
          <a:p>
            <a:pPr lvl="1"/>
            <a:r>
              <a:rPr lang="ja-JP" altLang="en-US"/>
              <a:t>抓取到的正文文本文件</a:t>
            </a:r>
            <a:endParaRPr lang="en-US" altLang="ja-JP" dirty="0"/>
          </a:p>
          <a:p>
            <a:pPr lvl="1"/>
            <a:r>
              <a:rPr lang="ja-JP" altLang="en-US"/>
              <a:t>词频统计和人物出现次数统计</a:t>
            </a:r>
            <a:r>
              <a:rPr lang="en-US" altLang="ja-JP" dirty="0"/>
              <a:t>csv</a:t>
            </a:r>
            <a:r>
              <a:rPr lang="ja-JP" altLang="en-US"/>
              <a:t>文件</a:t>
            </a:r>
            <a:endParaRPr lang="en-US" altLang="ja-JP" dirty="0"/>
          </a:p>
          <a:p>
            <a:pPr lvl="1"/>
            <a:r>
              <a:rPr lang="ja-JP" altLang="en-US"/>
              <a:t>设计文档</a:t>
            </a:r>
            <a:r>
              <a:rPr lang="zh-CN" altLang="en-US" dirty="0"/>
              <a:t>：对类和类的接口设计进行简要说明。</a:t>
            </a:r>
            <a:endParaRPr lang="en-US" altLang="zh-CN" dirty="0"/>
          </a:p>
          <a:p>
            <a:r>
              <a:rPr lang="ja-JP" altLang="en-US"/>
              <a:t>作业提交时间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两周后（</a:t>
            </a:r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日）</a:t>
            </a:r>
            <a:endParaRPr lang="ja-JP" altLang="en-US"/>
          </a:p>
          <a:p>
            <a:endParaRPr lang="en-US" altLang="zh-CN" dirty="0"/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746262045"/>
      </p:ext>
    </p:extLst>
  </p:cSld>
  <p:clrMapOvr>
    <a:masterClrMapping/>
  </p:clrMapOvr>
  <p:transition spd="slow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4565D-EB7A-654B-9031-2F0B84EE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超文本概念的起源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C6A641-D8F5-CB4A-863D-AD1F9D8FB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范内瓦</a:t>
            </a:r>
            <a:r>
              <a:rPr lang="en-US" altLang="zh-CN" dirty="0"/>
              <a:t>·</a:t>
            </a:r>
            <a:r>
              <a:rPr lang="zh-CN" altLang="en-US" dirty="0"/>
              <a:t>布什</a:t>
            </a:r>
            <a:r>
              <a:rPr lang="en-US" altLang="zh-CN" dirty="0"/>
              <a:t>(1890 - 1974)</a:t>
            </a:r>
          </a:p>
          <a:p>
            <a:pPr lvl="1"/>
            <a:r>
              <a:rPr lang="zh-CN" altLang="en-US" dirty="0"/>
              <a:t>信息技术发展史中的核心人物</a:t>
            </a:r>
          </a:p>
          <a:p>
            <a:pPr lvl="1"/>
            <a:r>
              <a:rPr lang="zh-CN" altLang="en-US" dirty="0"/>
              <a:t>“要理解比尔</a:t>
            </a:r>
            <a:r>
              <a:rPr lang="en-US" altLang="zh-CN" dirty="0"/>
              <a:t>·</a:t>
            </a:r>
            <a:r>
              <a:rPr lang="zh-CN" altLang="en-US" dirty="0"/>
              <a:t>盖茨和比尔</a:t>
            </a:r>
            <a:r>
              <a:rPr lang="en-US" altLang="zh-CN" dirty="0"/>
              <a:t>·</a:t>
            </a:r>
            <a:r>
              <a:rPr lang="zh-CN" altLang="en-US" dirty="0"/>
              <a:t>克林顿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    的世界，你必须首先认识范内瓦</a:t>
            </a:r>
            <a:r>
              <a:rPr lang="en-US" altLang="zh-CN" dirty="0"/>
              <a:t>·</a:t>
            </a:r>
            <a:r>
              <a:rPr lang="zh-CN" altLang="en-US" dirty="0"/>
              <a:t>布什。”</a:t>
            </a:r>
          </a:p>
          <a:p>
            <a:pPr lvl="1"/>
            <a:r>
              <a:rPr lang="zh-CN" altLang="en-US" dirty="0"/>
              <a:t>“信息时代的教父 ”，“科学将军”</a:t>
            </a:r>
          </a:p>
          <a:p>
            <a:pPr lvl="1"/>
            <a:r>
              <a:rPr lang="zh-CN" altLang="en-US" dirty="0"/>
              <a:t>曼哈顿计划、星球大战计划的核心人物</a:t>
            </a:r>
          </a:p>
          <a:p>
            <a:pPr lvl="1"/>
            <a:r>
              <a:rPr lang="zh-CN" altLang="en-US" dirty="0"/>
              <a:t>美国主要科研管理机构</a:t>
            </a:r>
            <a:r>
              <a:rPr lang="en-US" altLang="zh-CN" dirty="0"/>
              <a:t>DARPA</a:t>
            </a:r>
            <a:r>
              <a:rPr lang="zh-CN" altLang="en-US" dirty="0"/>
              <a:t>，</a:t>
            </a:r>
            <a:r>
              <a:rPr lang="en-US" altLang="zh-CN" dirty="0"/>
              <a:t>NSF</a:t>
            </a:r>
            <a:r>
              <a:rPr lang="zh-CN" altLang="en-US" dirty="0"/>
              <a:t>的创立者</a:t>
            </a:r>
          </a:p>
          <a:p>
            <a:pPr lvl="1"/>
            <a:r>
              <a:rPr lang="zh-CN" altLang="en-US" dirty="0"/>
              <a:t>代表著作：</a:t>
            </a:r>
            <a:br>
              <a:rPr lang="en-US" altLang="zh-CN" dirty="0"/>
            </a:br>
            <a:r>
              <a:rPr lang="en-US" altLang="zh-CN" dirty="0"/>
              <a:t>     </a:t>
            </a:r>
            <a:r>
              <a:rPr lang="en-US" altLang="zh-CN" i="1" dirty="0"/>
              <a:t>As we may think</a:t>
            </a:r>
            <a:r>
              <a:rPr lang="en-US" altLang="zh-CN" dirty="0"/>
              <a:t>, 1945, "Atlantic Monthly" </a:t>
            </a:r>
          </a:p>
          <a:p>
            <a:endParaRPr lang="en-CN" dirty="0"/>
          </a:p>
        </p:txBody>
      </p:sp>
      <p:pic>
        <p:nvPicPr>
          <p:cNvPr id="4" name="Picture 4" descr="Vannevar Bush, ca. 1940-44">
            <a:extLst>
              <a:ext uri="{FF2B5EF4-FFF2-40B4-BE49-F238E27FC236}">
                <a16:creationId xmlns:a16="http://schemas.microsoft.com/office/drawing/2014/main" id="{F30FDFDE-D9CC-984D-BB5D-E54B7344A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18943" y="885825"/>
            <a:ext cx="21431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45518711"/>
      </p:ext>
    </p:extLst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2E18-E00B-0F44-9329-19ECD28E7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超文本概念的起源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62C0D7-7176-634F-9BC5-1452085DD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范内瓦</a:t>
            </a:r>
            <a:r>
              <a:rPr lang="en-US" altLang="zh-CN" dirty="0"/>
              <a:t>·</a:t>
            </a:r>
            <a:r>
              <a:rPr lang="zh-CN" altLang="en-US" dirty="0"/>
              <a:t>布什的“</a:t>
            </a:r>
            <a:r>
              <a:rPr lang="en-US" altLang="zh-CN" dirty="0" err="1"/>
              <a:t>memex</a:t>
            </a:r>
            <a:r>
              <a:rPr lang="en-US" altLang="zh-CN" dirty="0"/>
              <a:t>”</a:t>
            </a:r>
          </a:p>
          <a:p>
            <a:pPr lvl="1"/>
            <a:r>
              <a:rPr lang="en-US" altLang="zh-CN" dirty="0"/>
              <a:t>Memory(</a:t>
            </a:r>
            <a:r>
              <a:rPr lang="zh-CN" altLang="en-US" dirty="0"/>
              <a:t>记忆</a:t>
            </a:r>
            <a:r>
              <a:rPr lang="en-US" altLang="zh-CN" dirty="0"/>
              <a:t>) &amp; index(</a:t>
            </a:r>
            <a:r>
              <a:rPr lang="zh-CN" altLang="en-US" dirty="0"/>
              <a:t>索引</a:t>
            </a:r>
            <a:r>
              <a:rPr lang="en-US" altLang="zh-CN" dirty="0"/>
              <a:t>)</a:t>
            </a:r>
          </a:p>
          <a:p>
            <a:endParaRPr lang="en-CN" dirty="0"/>
          </a:p>
        </p:txBody>
      </p:sp>
      <p:pic>
        <p:nvPicPr>
          <p:cNvPr id="4" name="Picture 5" descr="memex-1">
            <a:extLst>
              <a:ext uri="{FF2B5EF4-FFF2-40B4-BE49-F238E27FC236}">
                <a16:creationId xmlns:a16="http://schemas.microsoft.com/office/drawing/2014/main" id="{A89006A4-A05B-D748-BD49-85C304D43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97675" y="1762729"/>
            <a:ext cx="3902655" cy="2950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 descr="memex">
            <a:extLst>
              <a:ext uri="{FF2B5EF4-FFF2-40B4-BE49-F238E27FC236}">
                <a16:creationId xmlns:a16="http://schemas.microsoft.com/office/drawing/2014/main" id="{85EECC45-A624-C640-8A82-0FE2F28B7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50784" y="1791176"/>
            <a:ext cx="4129009" cy="2755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utoShape 9">
            <a:extLst>
              <a:ext uri="{FF2B5EF4-FFF2-40B4-BE49-F238E27FC236}">
                <a16:creationId xmlns:a16="http://schemas.microsoft.com/office/drawing/2014/main" id="{9B6C5BFF-684A-4D43-9355-E776579C0374}"/>
              </a:ext>
            </a:extLst>
          </p:cNvPr>
          <p:cNvSpPr>
            <a:spLocks/>
          </p:cNvSpPr>
          <p:nvPr/>
        </p:nvSpPr>
        <p:spPr bwMode="auto">
          <a:xfrm>
            <a:off x="7094537" y="1277937"/>
            <a:ext cx="1871663" cy="863600"/>
          </a:xfrm>
          <a:prstGeom prst="accentCallout1">
            <a:avLst>
              <a:gd name="adj1" fmla="val 13236"/>
              <a:gd name="adj2" fmla="val -4069"/>
              <a:gd name="adj3" fmla="val 103833"/>
              <a:gd name="adj4" fmla="val -162365"/>
            </a:avLst>
          </a:prstGeom>
          <a:noFill/>
          <a:ln w="28575">
            <a:solidFill>
              <a:srgbClr val="66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6600FF"/>
                </a:solidFill>
                <a:ea typeface="楷体" pitchFamily="49" charset="-122"/>
              </a:rPr>
              <a:t>超文本人机交互系统</a:t>
            </a:r>
          </a:p>
        </p:txBody>
      </p:sp>
      <p:sp>
        <p:nvSpPr>
          <p:cNvPr id="7" name="AutoShape 10">
            <a:extLst>
              <a:ext uri="{FF2B5EF4-FFF2-40B4-BE49-F238E27FC236}">
                <a16:creationId xmlns:a16="http://schemas.microsoft.com/office/drawing/2014/main" id="{56E4ED70-E874-2341-8B78-B43C6ADF8C39}"/>
              </a:ext>
            </a:extLst>
          </p:cNvPr>
          <p:cNvSpPr>
            <a:spLocks/>
          </p:cNvSpPr>
          <p:nvPr/>
        </p:nvSpPr>
        <p:spPr bwMode="auto">
          <a:xfrm>
            <a:off x="7237412" y="3797300"/>
            <a:ext cx="1871663" cy="863600"/>
          </a:xfrm>
          <a:prstGeom prst="accentCallout1">
            <a:avLst>
              <a:gd name="adj1" fmla="val 13236"/>
              <a:gd name="adj2" fmla="val -4069"/>
              <a:gd name="adj3" fmla="val -57228"/>
              <a:gd name="adj4" fmla="val -172670"/>
            </a:avLst>
          </a:prstGeom>
          <a:noFill/>
          <a:ln w="28575">
            <a:solidFill>
              <a:srgbClr val="66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zh-CN" altLang="en-US" sz="2400">
                <a:solidFill>
                  <a:srgbClr val="6600FF"/>
                </a:solidFill>
                <a:ea typeface="楷体" pitchFamily="49" charset="-122"/>
              </a:rPr>
              <a:t>海量存储与检索系统</a:t>
            </a:r>
          </a:p>
        </p:txBody>
      </p:sp>
      <p:sp>
        <p:nvSpPr>
          <p:cNvPr id="8" name="AutoShape 11">
            <a:extLst>
              <a:ext uri="{FF2B5EF4-FFF2-40B4-BE49-F238E27FC236}">
                <a16:creationId xmlns:a16="http://schemas.microsoft.com/office/drawing/2014/main" id="{1ACC4EC6-063B-6D4F-B19E-6D3205BD7FBE}"/>
              </a:ext>
            </a:extLst>
          </p:cNvPr>
          <p:cNvSpPr>
            <a:spLocks/>
          </p:cNvSpPr>
          <p:nvPr/>
        </p:nvSpPr>
        <p:spPr bwMode="auto">
          <a:xfrm>
            <a:off x="217487" y="1854200"/>
            <a:ext cx="1871663" cy="863600"/>
          </a:xfrm>
          <a:prstGeom prst="accentCallout1">
            <a:avLst>
              <a:gd name="adj1" fmla="val 13236"/>
              <a:gd name="adj2" fmla="val 104069"/>
              <a:gd name="adj3" fmla="val 92043"/>
              <a:gd name="adj4" fmla="val 134165"/>
            </a:avLst>
          </a:prstGeom>
          <a:noFill/>
          <a:ln w="28575">
            <a:solidFill>
              <a:srgbClr val="66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r"/>
            <a:r>
              <a:rPr lang="en-US" altLang="zh-CN" sz="2400" dirty="0">
                <a:solidFill>
                  <a:srgbClr val="6600FF"/>
                </a:solidFill>
                <a:ea typeface="楷体" pitchFamily="49" charset="-122"/>
              </a:rPr>
              <a:t>UGC</a:t>
            </a:r>
            <a:r>
              <a:rPr lang="zh-CN" altLang="en-US" sz="2400" dirty="0">
                <a:solidFill>
                  <a:srgbClr val="6600FF"/>
                </a:solidFill>
                <a:ea typeface="楷体" pitchFamily="49" charset="-122"/>
              </a:rPr>
              <a:t>信息</a:t>
            </a:r>
            <a:br>
              <a:rPr lang="zh-CN" altLang="en-US" sz="2400" dirty="0">
                <a:solidFill>
                  <a:srgbClr val="6600FF"/>
                </a:solidFill>
                <a:ea typeface="楷体" pitchFamily="49" charset="-122"/>
              </a:rPr>
            </a:br>
            <a:r>
              <a:rPr lang="zh-CN" altLang="en-US" sz="2400" dirty="0">
                <a:solidFill>
                  <a:srgbClr val="6600FF"/>
                </a:solidFill>
                <a:ea typeface="楷体" pitchFamily="49" charset="-122"/>
              </a:rPr>
              <a:t>的输入</a:t>
            </a:r>
          </a:p>
        </p:txBody>
      </p:sp>
    </p:spTree>
    <p:extLst>
      <p:ext uri="{BB962C8B-B14F-4D97-AF65-F5344CB8AC3E}">
        <p14:creationId xmlns:p14="http://schemas.microsoft.com/office/powerpoint/2010/main" val="2772877143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C9A44-4DFC-3249-8FE1-A7C09A0B6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互联网的出现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0E1E-81A2-8841-B417-C490C75D3B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ARPA</a:t>
            </a:r>
          </a:p>
          <a:p>
            <a:pPr lvl="1"/>
            <a:r>
              <a:rPr lang="zh-CN" altLang="en-US" dirty="0"/>
              <a:t>美国国防部前沿技术研究署</a:t>
            </a:r>
            <a:r>
              <a:rPr lang="en-US" altLang="zh-CN" dirty="0"/>
              <a:t>(DARPA)</a:t>
            </a:r>
            <a:r>
              <a:rPr lang="zh-CN" altLang="en-US" dirty="0"/>
              <a:t>开发</a:t>
            </a:r>
            <a:r>
              <a:rPr lang="en-US" altLang="zh-CN" dirty="0"/>
              <a:t>(1960)</a:t>
            </a:r>
          </a:p>
          <a:p>
            <a:pPr lvl="1"/>
            <a:r>
              <a:rPr lang="zh-CN" altLang="en-US" dirty="0"/>
              <a:t>保证核大战情况下的通讯需要</a:t>
            </a:r>
          </a:p>
          <a:p>
            <a:pPr lvl="1"/>
            <a:r>
              <a:rPr lang="en-US" altLang="zh-CN" dirty="0"/>
              <a:t>1973</a:t>
            </a:r>
            <a:r>
              <a:rPr lang="zh-CN" altLang="en-US" dirty="0"/>
              <a:t>年扩展到英国和挪威，成为“互联网”</a:t>
            </a:r>
          </a:p>
          <a:p>
            <a:pPr lvl="1"/>
            <a:r>
              <a:rPr lang="en-US" altLang="zh-CN" dirty="0"/>
              <a:t>90</a:t>
            </a:r>
            <a:r>
              <a:rPr lang="zh-CN" altLang="en-US" dirty="0"/>
              <a:t>年代面向公众开放</a:t>
            </a:r>
          </a:p>
          <a:p>
            <a:r>
              <a:rPr lang="en-US" altLang="zh-CN" dirty="0" err="1"/>
              <a:t>NSFnet</a:t>
            </a:r>
            <a:endParaRPr lang="en-US" altLang="zh-CN" dirty="0"/>
          </a:p>
          <a:p>
            <a:pPr lvl="1"/>
            <a:r>
              <a:rPr lang="zh-CN" altLang="en-US" dirty="0"/>
              <a:t>美国国家科学基金会建立</a:t>
            </a:r>
            <a:r>
              <a:rPr lang="en-US" altLang="zh-CN" dirty="0"/>
              <a:t>(1986)</a:t>
            </a:r>
          </a:p>
          <a:p>
            <a:pPr lvl="1"/>
            <a:r>
              <a:rPr lang="en-US" altLang="zh-CN" dirty="0"/>
              <a:t>1994</a:t>
            </a:r>
            <a:r>
              <a:rPr lang="zh-CN" altLang="en-US" dirty="0"/>
              <a:t>转为商业运营</a:t>
            </a:r>
          </a:p>
          <a:p>
            <a:endParaRPr lang="en-CN" dirty="0"/>
          </a:p>
        </p:txBody>
      </p:sp>
      <p:pic>
        <p:nvPicPr>
          <p:cNvPr id="4" name="Picture 4" descr="Vannevar Bush, ca. 1940-44">
            <a:extLst>
              <a:ext uri="{FF2B5EF4-FFF2-40B4-BE49-F238E27FC236}">
                <a16:creationId xmlns:a16="http://schemas.microsoft.com/office/drawing/2014/main" id="{8D7AECE1-1939-8442-9827-71DB4B29F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13823" y="2359163"/>
            <a:ext cx="2143125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65770927"/>
      </p:ext>
    </p:extLst>
  </p:cSld>
  <p:clrMapOvr>
    <a:masterClrMapping/>
  </p:clrMapOvr>
  <p:transition spd="slow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30E6-1DE6-3B4C-B2B1-2580871FF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万维网的出现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80664-B7DA-144E-886A-D33D6A936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19150"/>
            <a:ext cx="6547899" cy="3937000"/>
          </a:xfrm>
        </p:spPr>
        <p:txBody>
          <a:bodyPr/>
          <a:lstStyle/>
          <a:p>
            <a:r>
              <a:rPr lang="ja-JP" altLang="en-US"/>
              <a:t>蒂姆</a:t>
            </a:r>
            <a:r>
              <a:rPr lang="en-US" altLang="ja-JP" dirty="0"/>
              <a:t>·</a:t>
            </a:r>
            <a:r>
              <a:rPr lang="ja-JP" altLang="en-US"/>
              <a:t>伯纳斯</a:t>
            </a:r>
            <a:r>
              <a:rPr lang="en-US" altLang="ja-JP" dirty="0"/>
              <a:t>-</a:t>
            </a:r>
            <a:r>
              <a:rPr lang="ja-JP" altLang="en-US"/>
              <a:t>李</a:t>
            </a:r>
            <a:r>
              <a:rPr lang="zh-CN" altLang="en-US" dirty="0"/>
              <a:t>（</a:t>
            </a:r>
            <a:r>
              <a:rPr lang="en-US" altLang="zh-CN" dirty="0"/>
              <a:t>Sir Timothy John Berners-Lee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背景：互联网和超文本技术的发展</a:t>
            </a:r>
            <a:endParaRPr lang="en-US" altLang="zh-CN" dirty="0"/>
          </a:p>
          <a:p>
            <a:pPr lvl="1"/>
            <a:r>
              <a:rPr lang="zh-CN" altLang="en-US" dirty="0"/>
              <a:t>背景：</a:t>
            </a:r>
            <a:r>
              <a:rPr lang="en-US" altLang="zh-CN" dirty="0"/>
              <a:t>CERN</a:t>
            </a:r>
            <a:r>
              <a:rPr lang="zh-CN" altLang="en-US" dirty="0"/>
              <a:t>开发协同工作系统</a:t>
            </a:r>
            <a:r>
              <a:rPr lang="en-US" altLang="zh-CN" dirty="0"/>
              <a:t>Enquire </a:t>
            </a:r>
            <a:r>
              <a:rPr lang="zh-CN" altLang="en-US" dirty="0"/>
              <a:t>（</a:t>
            </a:r>
            <a:r>
              <a:rPr lang="en-US" altLang="zh-CN" dirty="0"/>
              <a:t>1980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把超文本系统和传输控制协议、域名系统结合在一起！</a:t>
            </a:r>
            <a:endParaRPr lang="en-US" altLang="zh-CN" dirty="0"/>
          </a:p>
          <a:p>
            <a:pPr lvl="2"/>
            <a:r>
              <a:rPr lang="en-US" altLang="zh-CN" dirty="0"/>
              <a:t>HTML/HTTP/URL</a:t>
            </a:r>
          </a:p>
          <a:p>
            <a:pPr lvl="1"/>
            <a:r>
              <a:rPr lang="zh-CN" altLang="en-US" dirty="0"/>
              <a:t>设计了第一个网页浏览器和网页编辑器（</a:t>
            </a:r>
            <a:r>
              <a:rPr lang="en-US" altLang="zh-CN" dirty="0" err="1"/>
              <a:t>WorldWideWeb</a:t>
            </a:r>
            <a:r>
              <a:rPr lang="zh-CN" altLang="en-US" dirty="0"/>
              <a:t> </a:t>
            </a:r>
            <a:r>
              <a:rPr lang="en-US" altLang="zh-CN" dirty="0"/>
              <a:t>Browser</a:t>
            </a:r>
            <a:r>
              <a:rPr lang="zh-CN" altLang="en-US" dirty="0"/>
              <a:t>，后改名为</a:t>
            </a:r>
            <a:r>
              <a:rPr lang="en-US" altLang="zh-CN" dirty="0"/>
              <a:t>Nexus</a:t>
            </a:r>
            <a:r>
              <a:rPr lang="zh-CN" altLang="en-US" dirty="0"/>
              <a:t>）、第一个网页服务器（</a:t>
            </a:r>
            <a:r>
              <a:rPr lang="en-US" altLang="zh-CN" dirty="0"/>
              <a:t>CERN</a:t>
            </a:r>
            <a:r>
              <a:rPr lang="zh-CN" altLang="en-US" dirty="0"/>
              <a:t> </a:t>
            </a:r>
            <a:r>
              <a:rPr lang="en-US" altLang="zh-CN" dirty="0"/>
              <a:t>httpd</a:t>
            </a:r>
            <a:r>
              <a:rPr lang="zh-CN" altLang="en-US" dirty="0"/>
              <a:t>）（</a:t>
            </a:r>
            <a:r>
              <a:rPr lang="en-US" altLang="zh-CN" dirty="0"/>
              <a:t>1989-1991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CERN</a:t>
            </a:r>
            <a:r>
              <a:rPr lang="zh-CN" altLang="en-US" dirty="0"/>
              <a:t>宣布</a:t>
            </a:r>
            <a:r>
              <a:rPr lang="en-US" altLang="zh-CN" dirty="0"/>
              <a:t>Web</a:t>
            </a:r>
            <a:r>
              <a:rPr lang="zh-CN" altLang="en-US" dirty="0"/>
              <a:t>永久免费（</a:t>
            </a:r>
            <a:r>
              <a:rPr lang="en-US" altLang="zh-CN" dirty="0"/>
              <a:t>1993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创立万维网联盟</a:t>
            </a:r>
            <a:r>
              <a:rPr lang="en-US" altLang="zh-CN" dirty="0"/>
              <a:t>(W3C)</a:t>
            </a:r>
            <a:r>
              <a:rPr lang="zh-CN" altLang="en-US" dirty="0"/>
              <a:t> （</a:t>
            </a:r>
            <a:r>
              <a:rPr lang="en-US" altLang="zh-CN" dirty="0"/>
              <a:t>1994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因“</a:t>
            </a:r>
            <a:r>
              <a:rPr lang="ja-JP" altLang="en-US"/>
              <a:t>发明了万维网、第一个浏览器和使得万维网得以扩展的基础协议及算法</a:t>
            </a:r>
            <a:r>
              <a:rPr lang="zh-CN" altLang="en-US" dirty="0"/>
              <a:t>”获得</a:t>
            </a:r>
            <a:r>
              <a:rPr lang="en-US" altLang="zh-CN" dirty="0"/>
              <a:t>2016</a:t>
            </a:r>
            <a:r>
              <a:rPr lang="zh-CN" altLang="en-US" dirty="0"/>
              <a:t>年图灵奖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lang="en-CN" dirty="0"/>
          </a:p>
        </p:txBody>
      </p:sp>
      <p:pic>
        <p:nvPicPr>
          <p:cNvPr id="4" name="Picture 4" descr="200px-Tim_Berners-Lee">
            <a:extLst>
              <a:ext uri="{FF2B5EF4-FFF2-40B4-BE49-F238E27FC236}">
                <a16:creationId xmlns:a16="http://schemas.microsoft.com/office/drawing/2014/main" id="{6D475DF6-00BD-A443-947D-7B357EDCC3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4613" y="1531785"/>
            <a:ext cx="1905000" cy="190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Sir Tim Berners-Lee at London 2012 Olympics">
            <a:extLst>
              <a:ext uri="{FF2B5EF4-FFF2-40B4-BE49-F238E27FC236}">
                <a16:creationId xmlns:a16="http://schemas.microsoft.com/office/drawing/2014/main" id="{C25FA58C-1E8B-5444-B15C-39AEE53ABD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687" y="1350061"/>
            <a:ext cx="5695007" cy="3195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2340070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111111111"/>
</p:tagLst>
</file>

<file path=ppt/theme/theme1.xml><?xml version="1.0" encoding="utf-8"?>
<a:theme xmlns:a="http://schemas.openxmlformats.org/drawingml/2006/main" name="清风素材 https://12sc.taobao.com/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30187</TotalTime>
  <Words>2916</Words>
  <Application>Microsoft Macintosh PowerPoint</Application>
  <PresentationFormat>On-screen Show (16:9)</PresentationFormat>
  <Paragraphs>362</Paragraphs>
  <Slides>52</Slides>
  <Notes>5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微软雅黑</vt:lpstr>
      <vt:lpstr>Microsoft YaHei UI</vt:lpstr>
      <vt:lpstr>方正兰亭细黑_GBK</vt:lpstr>
      <vt:lpstr>Arial</vt:lpstr>
      <vt:lpstr>Calibri</vt:lpstr>
      <vt:lpstr>Times New Roman</vt:lpstr>
      <vt:lpstr>Wingdings</vt:lpstr>
      <vt:lpstr>清风素材 https://12sc.taobao.com/</vt:lpstr>
      <vt:lpstr>PowerPoint Presentation</vt:lpstr>
      <vt:lpstr>PowerPoint Presentation</vt:lpstr>
      <vt:lpstr>什么是万维网</vt:lpstr>
      <vt:lpstr>什么是万维网</vt:lpstr>
      <vt:lpstr>互联网（Internet）vs 万维网（World Wide Web)</vt:lpstr>
      <vt:lpstr>超文本概念的起源</vt:lpstr>
      <vt:lpstr>超文本概念的起源</vt:lpstr>
      <vt:lpstr>互联网的出现</vt:lpstr>
      <vt:lpstr>万维网的出现</vt:lpstr>
      <vt:lpstr>PowerPoint Presentation</vt:lpstr>
      <vt:lpstr>浏览器是如何访问万维网的？</vt:lpstr>
      <vt:lpstr>浏览器是如何访问万维网的？</vt:lpstr>
      <vt:lpstr>浏览器是如何访问万维网的？</vt:lpstr>
      <vt:lpstr>浏览器是如何访问万维网的？</vt:lpstr>
      <vt:lpstr>浏览器是如何访问万维网的？</vt:lpstr>
      <vt:lpstr>浏览器是如何访问万维网的？</vt:lpstr>
      <vt:lpstr>浏览器是如何访问万维网的？</vt:lpstr>
      <vt:lpstr>浏览器是如何访问万维网的？</vt:lpstr>
      <vt:lpstr>浏览器是如何访问万维网的？</vt:lpstr>
      <vt:lpstr>浏览器是如何访问万维网的？</vt:lpstr>
      <vt:lpstr>浏览器是如何访问万维网的？</vt:lpstr>
      <vt:lpstr>浏览器是如何访问万维网的？</vt:lpstr>
      <vt:lpstr>使用Python语言实现上述过程</vt:lpstr>
      <vt:lpstr>PowerPoint Presentation</vt:lpstr>
      <vt:lpstr>Requests库</vt:lpstr>
      <vt:lpstr>使用Requests库请求网页</vt:lpstr>
      <vt:lpstr>使用Requests库请求网页</vt:lpstr>
      <vt:lpstr>使用Requests库请求网页</vt:lpstr>
      <vt:lpstr>使用Requests库请求网页</vt:lpstr>
      <vt:lpstr>使用Requests库请求网页</vt:lpstr>
      <vt:lpstr>使用Requests库请求网页</vt:lpstr>
      <vt:lpstr>使用Requests库请求网页</vt:lpstr>
      <vt:lpstr>使用Requests库请求其他资源</vt:lpstr>
      <vt:lpstr>PowerPoint Presentation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使用Beautifulsoup库解析HTML文档</vt:lpstr>
      <vt:lpstr>一个简单的抓取万维网信息的例子</vt:lpstr>
      <vt:lpstr>一个简单的抓取万维网信息的例子</vt:lpstr>
      <vt:lpstr>谢谢！</vt:lpstr>
      <vt:lpstr>大作业 2： 网页爬取和解析</vt:lpstr>
      <vt:lpstr>大作业 2： 网页爬取和解析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Administrator</dc:creator>
  <cp:keywords/>
  <dc:description/>
  <cp:lastModifiedBy>Jiaxin Mao</cp:lastModifiedBy>
  <cp:revision>523</cp:revision>
  <dcterms:created xsi:type="dcterms:W3CDTF">2015-01-23T04:02:45Z</dcterms:created>
  <dcterms:modified xsi:type="dcterms:W3CDTF">2021-04-05T12:06:18Z</dcterms:modified>
  <cp:category/>
  <cp:contentStatus>12sc.taobao.com</cp:contentStatus>
</cp:coreProperties>
</file>