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1" r:id="rId2"/>
    <p:sldId id="295" r:id="rId3"/>
    <p:sldId id="1292" r:id="rId4"/>
    <p:sldId id="1293" r:id="rId5"/>
    <p:sldId id="1294" r:id="rId6"/>
    <p:sldId id="1275" r:id="rId7"/>
    <p:sldId id="1202" r:id="rId8"/>
    <p:sldId id="1228" r:id="rId9"/>
    <p:sldId id="1276" r:id="rId10"/>
    <p:sldId id="1233" r:id="rId11"/>
    <p:sldId id="1203" r:id="rId12"/>
    <p:sldId id="1206" r:id="rId13"/>
    <p:sldId id="1207" r:id="rId14"/>
    <p:sldId id="1274" r:id="rId15"/>
    <p:sldId id="1283" r:id="rId16"/>
    <p:sldId id="1284" r:id="rId17"/>
    <p:sldId id="1285" r:id="rId18"/>
    <p:sldId id="1282" r:id="rId19"/>
    <p:sldId id="1277" r:id="rId20"/>
    <p:sldId id="1278" r:id="rId21"/>
    <p:sldId id="1279" r:id="rId22"/>
    <p:sldId id="1280" r:id="rId23"/>
    <p:sldId id="1286" r:id="rId24"/>
    <p:sldId id="1281" r:id="rId25"/>
    <p:sldId id="1287" r:id="rId26"/>
    <p:sldId id="1288" r:id="rId27"/>
    <p:sldId id="1289" r:id="rId28"/>
    <p:sldId id="1290" r:id="rId29"/>
    <p:sldId id="1291" r:id="rId30"/>
    <p:sldId id="1295" r:id="rId31"/>
    <p:sldId id="1296" r:id="rId32"/>
    <p:sldId id="1297" r:id="rId33"/>
    <p:sldId id="1298" r:id="rId34"/>
    <p:sldId id="1299" r:id="rId35"/>
    <p:sldId id="1300" r:id="rId36"/>
    <p:sldId id="1301" r:id="rId37"/>
    <p:sldId id="1199" r:id="rId38"/>
  </p:sldIdLst>
  <p:sldSz cx="9144000" cy="5143500" type="screen16x9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7" autoAdjust="0"/>
    <p:restoredTop sz="96208" autoAdjust="0"/>
  </p:normalViewPr>
  <p:slideViewPr>
    <p:cSldViewPr snapToGrid="0">
      <p:cViewPr varScale="1">
        <p:scale>
          <a:sx n="111" d="100"/>
          <a:sy n="111" d="100"/>
        </p:scale>
        <p:origin x="869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Weiran" userId="7077aef4de1ef0ea" providerId="LiveId" clId="{35CD650F-EDC8-8249-B21E-4ED652CB79D5}"/>
    <pc:docChg chg="modSld">
      <pc:chgData name="Shen Weiran" userId="7077aef4de1ef0ea" providerId="LiveId" clId="{35CD650F-EDC8-8249-B21E-4ED652CB79D5}" dt="2021-03-15T10:06:32.043" v="52"/>
      <pc:docMkLst>
        <pc:docMk/>
      </pc:docMkLst>
      <pc:sldChg chg="modSp">
        <pc:chgData name="Shen Weiran" userId="7077aef4de1ef0ea" providerId="LiveId" clId="{35CD650F-EDC8-8249-B21E-4ED652CB79D5}" dt="2021-03-15T10:06:14.765" v="50" actId="20577"/>
        <pc:sldMkLst>
          <pc:docMk/>
          <pc:sldMk cId="1569238575" sldId="295"/>
        </pc:sldMkLst>
        <pc:spChg chg="mod">
          <ac:chgData name="Shen Weiran" userId="7077aef4de1ef0ea" providerId="LiveId" clId="{35CD650F-EDC8-8249-B21E-4ED652CB79D5}" dt="2021-03-15T10:06:14.765" v="50" actId="20577"/>
          <ac:spMkLst>
            <pc:docMk/>
            <pc:sldMk cId="1569238575" sldId="295"/>
            <ac:spMk id="3" creationId="{00000000-0000-0000-0000-000000000000}"/>
          </ac:spMkLst>
        </pc:spChg>
      </pc:sldChg>
      <pc:sldChg chg="modSp">
        <pc:chgData name="Shen Weiran" userId="7077aef4de1ef0ea" providerId="LiveId" clId="{35CD650F-EDC8-8249-B21E-4ED652CB79D5}" dt="2021-03-15T10:06:25.241" v="51"/>
        <pc:sldMkLst>
          <pc:docMk/>
          <pc:sldMk cId="3700962862" sldId="1234"/>
        </pc:sldMkLst>
        <pc:spChg chg="mod">
          <ac:chgData name="Shen Weiran" userId="7077aef4de1ef0ea" providerId="LiveId" clId="{35CD650F-EDC8-8249-B21E-4ED652CB79D5}" dt="2021-03-15T10:06:25.241" v="51"/>
          <ac:spMkLst>
            <pc:docMk/>
            <pc:sldMk cId="3700962862" sldId="1234"/>
            <ac:spMk id="3" creationId="{00000000-0000-0000-0000-000000000000}"/>
          </ac:spMkLst>
        </pc:spChg>
      </pc:sldChg>
      <pc:sldChg chg="modSp mod">
        <pc:chgData name="Shen Weiran" userId="7077aef4de1ef0ea" providerId="LiveId" clId="{35CD650F-EDC8-8249-B21E-4ED652CB79D5}" dt="2021-03-15T09:56:31.667" v="2" actId="20577"/>
        <pc:sldMkLst>
          <pc:docMk/>
          <pc:sldMk cId="1154110011" sldId="1242"/>
        </pc:sldMkLst>
        <pc:spChg chg="mod">
          <ac:chgData name="Shen Weiran" userId="7077aef4de1ef0ea" providerId="LiveId" clId="{35CD650F-EDC8-8249-B21E-4ED652CB79D5}" dt="2021-03-15T09:56:31.667" v="2" actId="20577"/>
          <ac:spMkLst>
            <pc:docMk/>
            <pc:sldMk cId="1154110011" sldId="1242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1.250" v="10" actId="20577"/>
        <pc:sldMkLst>
          <pc:docMk/>
          <pc:sldMk cId="3209954658" sldId="1244"/>
        </pc:sldMkLst>
        <pc:spChg chg="mod">
          <ac:chgData name="Shen Weiran" userId="7077aef4de1ef0ea" providerId="LiveId" clId="{35CD650F-EDC8-8249-B21E-4ED652CB79D5}" dt="2021-03-15T09:56:51.250" v="10" actId="20577"/>
          <ac:spMkLst>
            <pc:docMk/>
            <pc:sldMk cId="3209954658" sldId="1244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3.577" v="12" actId="20577"/>
        <pc:sldMkLst>
          <pc:docMk/>
          <pc:sldMk cId="2435236675" sldId="1245"/>
        </pc:sldMkLst>
        <pc:spChg chg="mod">
          <ac:chgData name="Shen Weiran" userId="7077aef4de1ef0ea" providerId="LiveId" clId="{35CD650F-EDC8-8249-B21E-4ED652CB79D5}" dt="2021-03-15T09:56:53.577" v="12" actId="20577"/>
          <ac:spMkLst>
            <pc:docMk/>
            <pc:sldMk cId="2435236675" sldId="1245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7.177" v="16" actId="20577"/>
        <pc:sldMkLst>
          <pc:docMk/>
          <pc:sldMk cId="910981133" sldId="1246"/>
        </pc:sldMkLst>
        <pc:spChg chg="mod">
          <ac:chgData name="Shen Weiran" userId="7077aef4de1ef0ea" providerId="LiveId" clId="{35CD650F-EDC8-8249-B21E-4ED652CB79D5}" dt="2021-03-15T09:56:57.177" v="16" actId="20577"/>
          <ac:spMkLst>
            <pc:docMk/>
            <pc:sldMk cId="910981133" sldId="1246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48.744" v="8" actId="20577"/>
        <pc:sldMkLst>
          <pc:docMk/>
          <pc:sldMk cId="4040985065" sldId="1247"/>
        </pc:sldMkLst>
        <pc:spChg chg="mod">
          <ac:chgData name="Shen Weiran" userId="7077aef4de1ef0ea" providerId="LiveId" clId="{35CD650F-EDC8-8249-B21E-4ED652CB79D5}" dt="2021-03-15T09:56:42.316" v="4" actId="20577"/>
          <ac:spMkLst>
            <pc:docMk/>
            <pc:sldMk cId="4040985065" sldId="1247"/>
            <ac:spMk id="2" creationId="{B9F21A3A-27F1-4324-A00A-5507251DDBF0}"/>
          </ac:spMkLst>
        </pc:spChg>
        <pc:spChg chg="mod">
          <ac:chgData name="Shen Weiran" userId="7077aef4de1ef0ea" providerId="LiveId" clId="{35CD650F-EDC8-8249-B21E-4ED652CB79D5}" dt="2021-03-15T09:56:48.744" v="8" actId="20577"/>
          <ac:spMkLst>
            <pc:docMk/>
            <pc:sldMk cId="4040985065" sldId="1247"/>
            <ac:spMk id="3" creationId="{5CCBBD80-8840-44DA-B2A1-16461FCCD00A}"/>
          </ac:spMkLst>
        </pc:spChg>
      </pc:sldChg>
      <pc:sldChg chg="modSp mod">
        <pc:chgData name="Shen Weiran" userId="7077aef4de1ef0ea" providerId="LiveId" clId="{35CD650F-EDC8-8249-B21E-4ED652CB79D5}" dt="2021-03-15T09:57:00.323" v="18" actId="20577"/>
        <pc:sldMkLst>
          <pc:docMk/>
          <pc:sldMk cId="949046975" sldId="1248"/>
        </pc:sldMkLst>
        <pc:spChg chg="mod">
          <ac:chgData name="Shen Weiran" userId="7077aef4de1ef0ea" providerId="LiveId" clId="{35CD650F-EDC8-8249-B21E-4ED652CB79D5}" dt="2021-03-15T09:57:00.323" v="18" actId="20577"/>
          <ac:spMkLst>
            <pc:docMk/>
            <pc:sldMk cId="949046975" sldId="1248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7:04.072" v="20" actId="20577"/>
        <pc:sldMkLst>
          <pc:docMk/>
          <pc:sldMk cId="2941691488" sldId="1249"/>
        </pc:sldMkLst>
        <pc:spChg chg="mod">
          <ac:chgData name="Shen Weiran" userId="7077aef4de1ef0ea" providerId="LiveId" clId="{35CD650F-EDC8-8249-B21E-4ED652CB79D5}" dt="2021-03-15T09:57:04.072" v="20" actId="20577"/>
          <ac:spMkLst>
            <pc:docMk/>
            <pc:sldMk cId="2941691488" sldId="1249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7:07.784" v="22" actId="20577"/>
        <pc:sldMkLst>
          <pc:docMk/>
          <pc:sldMk cId="2260377288" sldId="1250"/>
        </pc:sldMkLst>
        <pc:spChg chg="mod">
          <ac:chgData name="Shen Weiran" userId="7077aef4de1ef0ea" providerId="LiveId" clId="{35CD650F-EDC8-8249-B21E-4ED652CB79D5}" dt="2021-03-15T09:57:07.784" v="22" actId="20577"/>
          <ac:spMkLst>
            <pc:docMk/>
            <pc:sldMk cId="2260377288" sldId="1250"/>
            <ac:spMk id="2" creationId="{B9F21A3A-27F1-4324-A00A-5507251DDBF0}"/>
          </ac:spMkLst>
        </pc:spChg>
      </pc:sldChg>
      <pc:sldChg chg="modSp">
        <pc:chgData name="Shen Weiran" userId="7077aef4de1ef0ea" providerId="LiveId" clId="{35CD650F-EDC8-8249-B21E-4ED652CB79D5}" dt="2021-03-15T10:06:32.043" v="52"/>
        <pc:sldMkLst>
          <pc:docMk/>
          <pc:sldMk cId="2791947730" sldId="1260"/>
        </pc:sldMkLst>
        <pc:spChg chg="mod">
          <ac:chgData name="Shen Weiran" userId="7077aef4de1ef0ea" providerId="LiveId" clId="{35CD650F-EDC8-8249-B21E-4ED652CB79D5}" dt="2021-03-15T10:06:32.043" v="52"/>
          <ac:spMkLst>
            <pc:docMk/>
            <pc:sldMk cId="2791947730" sldId="1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301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07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9" r:id="rId15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-71479" y="2163054"/>
            <a:ext cx="9286958" cy="40008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进阶知识补充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783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83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783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783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相等性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==</a:t>
            </a:r>
            <a:r>
              <a:rPr lang="zh-CN" altLang="en-US" dirty="0"/>
              <a:t>：比较对象所存储的数据的值是否相等</a:t>
            </a:r>
            <a:endParaRPr lang="en-US" altLang="zh-CN" dirty="0"/>
          </a:p>
          <a:p>
            <a:r>
              <a:rPr lang="en-US" altLang="zh-CN" dirty="0"/>
              <a:t>is: </a:t>
            </a:r>
            <a:r>
              <a:rPr lang="zh-CN" altLang="en-US" dirty="0"/>
              <a:t>比较两个变量是否都引用了同一个对象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258201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2F3B7-B185-4DB4-A7E0-DC3C6ECE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6D130-30ED-4680-AFD1-48005F4F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不像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等语言一样，可以不用事先声明变量类型而直接对变量进行赋值。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</a:t>
            </a:r>
            <a:r>
              <a:rPr lang="en-US" altLang="zh-CN" dirty="0"/>
              <a:t>Python</a:t>
            </a:r>
            <a:r>
              <a:rPr lang="zh-CN" altLang="en-US" dirty="0"/>
              <a:t>语言来讲</a:t>
            </a:r>
            <a:r>
              <a:rPr lang="zh-CN" altLang="en-US" dirty="0" smtClean="0"/>
              <a:t>，</a:t>
            </a:r>
            <a:r>
              <a:rPr lang="zh-CN" altLang="en-US" dirty="0"/>
              <a:t>变量</a:t>
            </a:r>
            <a:r>
              <a:rPr lang="zh-CN" altLang="en-US" dirty="0" smtClean="0"/>
              <a:t>的类型是</a:t>
            </a:r>
            <a:r>
              <a:rPr lang="zh-CN" altLang="en-US" dirty="0"/>
              <a:t>在运行时确定的。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/>
              <a:t>a = 1</a:t>
            </a:r>
          </a:p>
          <a:p>
            <a:pPr lvl="1"/>
            <a:r>
              <a:rPr lang="zh-CN" altLang="en-US" dirty="0"/>
              <a:t>变量为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是对象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402708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94B8-35E9-4F33-9F78-19C3090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可变对象和不可变对象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4F21A-D45D-43BA-AFC3-1F299D5B8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可变对象可以被修改，包括列表</a:t>
            </a:r>
            <a:r>
              <a:rPr lang="en-US" altLang="zh-CN" dirty="0"/>
              <a:t>list</a:t>
            </a:r>
            <a:r>
              <a:rPr lang="zh-CN" altLang="en-US" dirty="0"/>
              <a:t>、字典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、集合</a:t>
            </a:r>
            <a:r>
              <a:rPr lang="en-US" altLang="zh-CN" dirty="0" smtClean="0"/>
              <a:t>set</a:t>
            </a:r>
            <a:endParaRPr lang="en-US" altLang="zh-CN" dirty="0"/>
          </a:p>
          <a:p>
            <a:r>
              <a:rPr lang="zh-CN" altLang="en-US" dirty="0"/>
              <a:t>不可变对象无法修改，包括数字、字符串</a:t>
            </a:r>
            <a:r>
              <a:rPr lang="en-US" altLang="zh-CN" dirty="0"/>
              <a:t>str</a:t>
            </a:r>
            <a:r>
              <a:rPr lang="zh-CN" altLang="en-US" dirty="0"/>
              <a:t>，元组</a:t>
            </a:r>
            <a:r>
              <a:rPr lang="en-US" altLang="zh-CN" dirty="0"/>
              <a:t>tuple</a:t>
            </a:r>
          </a:p>
          <a:p>
            <a:r>
              <a:rPr lang="zh-CN" altLang="en-US" dirty="0"/>
              <a:t>可变与不可变指的是</a:t>
            </a:r>
            <a:r>
              <a:rPr lang="zh-CN" altLang="en-US" b="1" dirty="0"/>
              <a:t>顶层对象</a:t>
            </a:r>
            <a:r>
              <a:rPr lang="zh-CN" altLang="en-US" dirty="0"/>
              <a:t>不可变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不可变对象：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第一句创建一个字符串对象，并让变量</a:t>
            </a:r>
            <a:r>
              <a:rPr lang="en-US" altLang="zh-CN" dirty="0"/>
              <a:t>name</a:t>
            </a:r>
            <a:r>
              <a:rPr lang="zh-CN" altLang="en-US" dirty="0"/>
              <a:t>引用该对象。</a:t>
            </a:r>
            <a:endParaRPr lang="en-US" altLang="zh-CN" dirty="0"/>
          </a:p>
          <a:p>
            <a:pPr lvl="1"/>
            <a:r>
              <a:rPr lang="zh-CN" altLang="en-US" dirty="0"/>
              <a:t>按照</a:t>
            </a:r>
            <a:r>
              <a:rPr lang="en-US" altLang="zh-CN" dirty="0"/>
              <a:t>C++</a:t>
            </a:r>
            <a:r>
              <a:rPr lang="zh-CN" altLang="en-US" dirty="0"/>
              <a:t>中的理解，第二句试图修改</a:t>
            </a:r>
            <a:r>
              <a:rPr lang="en-US" altLang="zh-CN" dirty="0"/>
              <a:t>name</a:t>
            </a:r>
            <a:r>
              <a:rPr lang="zh-CN" altLang="en-US" dirty="0"/>
              <a:t>这个字符串。</a:t>
            </a:r>
            <a:endParaRPr lang="en-US" altLang="zh-CN" dirty="0"/>
          </a:p>
          <a:p>
            <a:pPr lvl="1"/>
            <a:r>
              <a:rPr lang="zh-CN" altLang="en-US" dirty="0"/>
              <a:t>但是在</a:t>
            </a:r>
            <a:r>
              <a:rPr lang="en-US" altLang="zh-CN" dirty="0"/>
              <a:t>python</a:t>
            </a:r>
            <a:r>
              <a:rPr lang="zh-CN" altLang="en-US" dirty="0"/>
              <a:t>中，其实新建了一个值为”</a:t>
            </a:r>
            <a:r>
              <a:rPr lang="en-US" altLang="zh-CN" dirty="0" err="1"/>
              <a:t>PythonAI</a:t>
            </a:r>
            <a:r>
              <a:rPr lang="en-US" altLang="zh-CN" dirty="0"/>
              <a:t>”</a:t>
            </a:r>
            <a:r>
              <a:rPr lang="zh-CN" altLang="en-US" dirty="0"/>
              <a:t>的字符串对象，并让</a:t>
            </a:r>
            <a:r>
              <a:rPr lang="en-US" altLang="zh-CN" dirty="0"/>
              <a:t>name</a:t>
            </a:r>
            <a:r>
              <a:rPr lang="zh-CN" altLang="en-US" dirty="0"/>
              <a:t>引用该对象。原来的值为”</a:t>
            </a:r>
            <a:r>
              <a:rPr lang="en-US" altLang="zh-CN" dirty="0"/>
              <a:t>Python”</a:t>
            </a:r>
            <a:r>
              <a:rPr lang="zh-CN" altLang="en-US" dirty="0"/>
              <a:t>的字符串对象引用计数变为</a:t>
            </a:r>
            <a:r>
              <a:rPr lang="en-US" altLang="zh-CN" dirty="0"/>
              <a:t>0</a:t>
            </a:r>
            <a:r>
              <a:rPr lang="zh-CN" altLang="en-US" dirty="0"/>
              <a:t>，被垃圾回收系统回收。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7F1EC6-3508-47BB-A8AD-5752AC33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62" y="2333625"/>
            <a:ext cx="14382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49792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list1</a:t>
            </a:r>
            <a:r>
              <a:rPr lang="zh-CN" altLang="en-US" dirty="0"/>
              <a:t>、</a:t>
            </a:r>
            <a:r>
              <a:rPr lang="en-US" altLang="zh-CN" dirty="0"/>
              <a:t>list2[1]</a:t>
            </a:r>
            <a:r>
              <a:rPr lang="zh-CN" altLang="en-US" dirty="0"/>
              <a:t>和</a:t>
            </a:r>
            <a:r>
              <a:rPr lang="en-US" altLang="zh-CN" dirty="0"/>
              <a:t>dict1[‘list1’]</a:t>
            </a:r>
            <a:r>
              <a:rPr lang="zh-CN" altLang="en-US" dirty="0"/>
              <a:t>都是同一个</a:t>
            </a:r>
            <a:r>
              <a:rPr lang="en-US" altLang="zh-CN" dirty="0"/>
              <a:t>list</a:t>
            </a:r>
            <a:r>
              <a:rPr lang="zh-CN" altLang="en-US" dirty="0"/>
              <a:t>对象的引用，并且由于</a:t>
            </a:r>
            <a:r>
              <a:rPr lang="en-US" altLang="zh-CN" dirty="0"/>
              <a:t>list</a:t>
            </a:r>
            <a:r>
              <a:rPr lang="zh-CN" altLang="en-US" dirty="0"/>
              <a:t>对象是可变对象，通过上面三个变量中的任意一个变量修改该</a:t>
            </a:r>
            <a:r>
              <a:rPr lang="en-US" altLang="zh-CN" dirty="0"/>
              <a:t>list</a:t>
            </a:r>
            <a:r>
              <a:rPr lang="zh-CN" altLang="en-US" dirty="0"/>
              <a:t>对象都会影响到其余的变量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53AFC1-E311-4B47-9094-34C9CE17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1960880"/>
            <a:ext cx="24479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06329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2F695-62BD-4EC0-A98B-7884DF7E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可变对象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E2D6BA-BF7C-45CD-8233-868F4654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25F123-7E89-4F96-9BA1-FC312AF3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9" y="1264920"/>
            <a:ext cx="1609725" cy="2933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A9B666-5DDD-4175-9A4B-9FAB75DD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761" y="1700211"/>
            <a:ext cx="1304925" cy="1981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6DAE9B-BD8A-4C37-8D59-7CD97B03F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53" y="1819274"/>
            <a:ext cx="1590675" cy="17430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9C91C5-CCE3-411F-8981-4DCB8E8F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094" y="1029651"/>
            <a:ext cx="2200275" cy="1981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583C391-7E87-4375-8694-6541ACC6C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756" y="3309937"/>
            <a:ext cx="15049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9795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标识、别名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别名：</a:t>
            </a:r>
            <a:r>
              <a:rPr lang="en-US" altLang="zh-CN" dirty="0"/>
              <a:t>Lewis Carroll </a:t>
            </a:r>
            <a:r>
              <a:rPr lang="zh-CN" altLang="en-US" dirty="0"/>
              <a:t>是 </a:t>
            </a:r>
            <a:r>
              <a:rPr lang="en-US" altLang="zh-CN" dirty="0"/>
              <a:t>Charles </a:t>
            </a:r>
            <a:r>
              <a:rPr lang="en-US" altLang="zh-CN" dirty="0" err="1"/>
              <a:t>Lutwidge</a:t>
            </a:r>
            <a:r>
              <a:rPr lang="en-US" altLang="zh-CN" dirty="0"/>
              <a:t> Dodgson </a:t>
            </a:r>
            <a:r>
              <a:rPr lang="zh-CN" altLang="en-US" dirty="0"/>
              <a:t>教授的笔名。</a:t>
            </a:r>
            <a:r>
              <a:rPr lang="en-US" altLang="zh-CN" dirty="0"/>
              <a:t>Carroll </a:t>
            </a:r>
            <a:r>
              <a:rPr lang="zh-CN" altLang="en-US" dirty="0"/>
              <a:t>先生指的就是 </a:t>
            </a:r>
            <a:r>
              <a:rPr lang="en-US" altLang="zh-CN" dirty="0"/>
              <a:t>Dodgson </a:t>
            </a:r>
            <a:r>
              <a:rPr lang="zh-CN" altLang="en-US" dirty="0"/>
              <a:t>教授，二者是同一个人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D854B6-EA7A-450E-A02E-F4FC2AB0C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744980"/>
            <a:ext cx="70961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1715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标识、别名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冒充者（</a:t>
            </a:r>
            <a:r>
              <a:rPr lang="en-US" altLang="zh-CN" dirty="0"/>
              <a:t>Alexander </a:t>
            </a:r>
            <a:r>
              <a:rPr lang="en-US" altLang="zh-CN" dirty="0" err="1"/>
              <a:t>Pedachenko</a:t>
            </a:r>
            <a:r>
              <a:rPr lang="en-US" altLang="zh-CN" dirty="0"/>
              <a:t> </a:t>
            </a:r>
            <a:r>
              <a:rPr lang="zh-CN" altLang="en-US" dirty="0"/>
              <a:t>博士）声称他是 </a:t>
            </a:r>
            <a:r>
              <a:rPr lang="en-US" altLang="zh-CN" dirty="0"/>
              <a:t>Charles L. Dodgson</a:t>
            </a:r>
            <a:r>
              <a:rPr lang="zh-CN" altLang="en-US" dirty="0"/>
              <a:t>。这个冒充者的证件可能一样，但是不是 </a:t>
            </a:r>
            <a:r>
              <a:rPr lang="en-US" altLang="zh-CN" dirty="0"/>
              <a:t>Dodgson </a:t>
            </a:r>
            <a:r>
              <a:rPr lang="zh-CN" altLang="en-US" dirty="0"/>
              <a:t>教授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3C073B-8FB7-47BA-8282-FA3109157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1492748"/>
            <a:ext cx="6263640" cy="1372371"/>
          </a:xfrm>
          <a:prstGeom prst="rect">
            <a:avLst/>
          </a:prstGeom>
        </p:spPr>
      </p:pic>
      <p:pic>
        <p:nvPicPr>
          <p:cNvPr id="2050" name="Picture 2" descr="https://img.jbzj.com/file_images/article/201708/201708210813368.jpg">
            <a:extLst>
              <a:ext uri="{FF2B5EF4-FFF2-40B4-BE49-F238E27FC236}">
                <a16:creationId xmlns:a16="http://schemas.microsoft.com/office/drawing/2014/main" id="{E8C800C9-7744-4BFE-89AC-B28E2CD3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40" y="2454662"/>
            <a:ext cx="6576060" cy="24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4597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元组的相对不可变性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5919507" cy="3937000"/>
          </a:xfrm>
        </p:spPr>
        <p:txBody>
          <a:bodyPr/>
          <a:lstStyle/>
          <a:p>
            <a:r>
              <a:rPr lang="zh-CN" altLang="en-US" dirty="0"/>
              <a:t>元组是不可变对象</a:t>
            </a:r>
            <a:endParaRPr lang="en-US" altLang="zh-CN" dirty="0"/>
          </a:p>
          <a:p>
            <a:r>
              <a:rPr lang="zh-CN" altLang="en-US" dirty="0"/>
              <a:t>与多数 </a:t>
            </a:r>
            <a:r>
              <a:rPr lang="en-US" altLang="zh-CN" dirty="0"/>
              <a:t>Python </a:t>
            </a:r>
            <a:r>
              <a:rPr lang="zh-CN" altLang="en-US" dirty="0"/>
              <a:t>组合数据类型（列表、字典、集，等等）一样，元组保存的是对象的引用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</a:t>
            </a:r>
            <a:r>
              <a:rPr lang="zh-CN" altLang="en-US" dirty="0" smtClean="0"/>
              <a:t>如果</a:t>
            </a:r>
            <a:r>
              <a:rPr lang="zh-CN" altLang="en-US" dirty="0"/>
              <a:t>引用的元素是可变的，即便元组本身不可变，元素依然可变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也就是说</a:t>
            </a:r>
            <a:r>
              <a:rPr lang="zh-CN" altLang="en-US" dirty="0"/>
              <a:t>，元组的不可变性其实是指 </a:t>
            </a:r>
            <a:r>
              <a:rPr lang="en-US" altLang="zh-CN" dirty="0"/>
              <a:t>tuple </a:t>
            </a:r>
            <a:r>
              <a:rPr lang="zh-CN" altLang="en-US" dirty="0"/>
              <a:t>数据结构的物理内容（即保存的引用）不可变，与引用的对象无关。</a:t>
            </a:r>
            <a:endParaRPr lang="en-US" altLang="zh-CN" dirty="0"/>
          </a:p>
          <a:p>
            <a:r>
              <a:rPr lang="zh-CN" altLang="en-US" dirty="0"/>
              <a:t>元组的值会随着引用的可变对象的变化而变。元组中不可变的是元素的标识。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49904-A28D-405E-9290-D985B957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06" y="887412"/>
            <a:ext cx="1997673" cy="38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58478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相等性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两个变量不是引用两个不同的对象</a:t>
            </a:r>
            <a:r>
              <a:rPr lang="en-US" altLang="zh-CN" dirty="0"/>
              <a:t>?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在底层做了一定的优化，对于使用过整数以及字符串都会被缓存起来。所以上述</a:t>
            </a:r>
            <a:r>
              <a:rPr lang="en-US" altLang="zh-CN" dirty="0"/>
              <a:t>b</a:t>
            </a:r>
            <a:r>
              <a:rPr lang="zh-CN" altLang="en-US" dirty="0"/>
              <a:t>引用的应该是被缓存过的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中数字和字符串一经创建都是不可修改的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DDF240-9580-4DA3-A61E-C2C0BFFB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1078230"/>
            <a:ext cx="14954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41886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= </a:t>
            </a:r>
            <a:r>
              <a:rPr lang="zh-CN" altLang="en-US" dirty="0"/>
              <a:t>赋值并不会新建对象，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a </a:t>
            </a:r>
            <a:r>
              <a:rPr lang="zh-CN" altLang="en-US" dirty="0"/>
              <a:t>引用的是同一个对象。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copy</a:t>
            </a:r>
            <a:r>
              <a:rPr lang="zh-CN" altLang="en-US" dirty="0"/>
              <a:t>模块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from copy import copy, </a:t>
            </a:r>
            <a:r>
              <a:rPr lang="en-US" altLang="zh-CN" dirty="0" err="1"/>
              <a:t>deepcopy</a:t>
            </a:r>
            <a:endParaRPr lang="zh-CN" altLang="en-US" dirty="0"/>
          </a:p>
          <a:p>
            <a:r>
              <a:rPr lang="en-US" altLang="zh-CN" dirty="0"/>
              <a:t>copy </a:t>
            </a:r>
            <a:r>
              <a:rPr lang="zh-CN" altLang="en-US" dirty="0"/>
              <a:t>方法会新建对象，</a:t>
            </a:r>
            <a:r>
              <a:rPr lang="en-US" altLang="zh-CN" dirty="0"/>
              <a:t>b </a:t>
            </a:r>
            <a:r>
              <a:rPr lang="zh-CN" altLang="en-US" dirty="0"/>
              <a:t>和 </a:t>
            </a:r>
            <a:r>
              <a:rPr lang="en-US" altLang="zh-CN" dirty="0"/>
              <a:t>a </a:t>
            </a:r>
            <a:r>
              <a:rPr lang="zh-CN" altLang="en-US" dirty="0"/>
              <a:t>引用的是不同的对象，但里面的可变对象（列表 </a:t>
            </a:r>
            <a:r>
              <a:rPr lang="en-US" altLang="zh-CN" dirty="0"/>
              <a:t>y</a:t>
            </a:r>
            <a:r>
              <a:rPr lang="zh-CN" altLang="en-US" dirty="0"/>
              <a:t>）依然引用的是同一个对象。也就是说 </a:t>
            </a:r>
            <a:r>
              <a:rPr lang="en-US" altLang="zh-CN" dirty="0"/>
              <a:t>copy </a:t>
            </a:r>
            <a:r>
              <a:rPr lang="zh-CN" altLang="en-US" dirty="0"/>
              <a:t>方法只会复制最外面一层，里面的不会新建对象而是直接用原对象，是浅层复制。</a:t>
            </a:r>
          </a:p>
          <a:p>
            <a:r>
              <a:rPr lang="en-US" altLang="zh-CN" dirty="0" err="1"/>
              <a:t>deepcopy</a:t>
            </a:r>
            <a:r>
              <a:rPr lang="en-US" altLang="zh-CN" dirty="0"/>
              <a:t> </a:t>
            </a:r>
            <a:r>
              <a:rPr lang="zh-CN" altLang="en-US" dirty="0"/>
              <a:t>方法会新建对象，里面的可变对象也会新建对象。实际上</a:t>
            </a:r>
            <a:r>
              <a:rPr lang="en-US" altLang="zh-CN" dirty="0" err="1"/>
              <a:t>deepcopy</a:t>
            </a:r>
            <a:r>
              <a:rPr lang="zh-CN" altLang="en-US" dirty="0"/>
              <a:t>是递归</a:t>
            </a:r>
            <a:r>
              <a:rPr lang="en-US" altLang="zh-CN" dirty="0"/>
              <a:t>copy</a:t>
            </a:r>
            <a:r>
              <a:rPr lang="zh-CN" altLang="en-US" dirty="0"/>
              <a:t>，是深层复制。</a:t>
            </a:r>
          </a:p>
        </p:txBody>
      </p:sp>
    </p:spTree>
    <p:extLst>
      <p:ext uri="{BB962C8B-B14F-4D97-AF65-F5344CB8AC3E}">
        <p14:creationId xmlns:p14="http://schemas.microsoft.com/office/powerpoint/2010/main" val="352634361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进阶知识补充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变量、对象引用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数组的结构和索引操作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1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浅复制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复制列表（或多数内置的可变集合）最简单的方式是使用内置的类型构造方法；默认是潜复制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4E8B65-3AA5-46AC-8252-89C3B0C4E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534642"/>
            <a:ext cx="3401377" cy="33358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995B25-F99A-46C4-B42E-F6539E95A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685" y="1869046"/>
            <a:ext cx="22669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29176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浅复制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l2 </a:t>
            </a:r>
            <a:r>
              <a:rPr lang="zh-CN" altLang="en-US" dirty="0"/>
              <a:t>是 </a:t>
            </a:r>
            <a:r>
              <a:rPr lang="en-US" altLang="zh-CN" dirty="0"/>
              <a:t>l1 </a:t>
            </a:r>
            <a:r>
              <a:rPr lang="zh-CN" altLang="en-US" dirty="0"/>
              <a:t>的浅复制副本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ECE010-4296-4BDA-A1E8-9A6F9035F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10609"/>
            <a:ext cx="4268152" cy="3013741"/>
          </a:xfrm>
          <a:prstGeom prst="rect">
            <a:avLst/>
          </a:prstGeom>
        </p:spPr>
      </p:pic>
      <p:pic>
        <p:nvPicPr>
          <p:cNvPr id="3074" name="Picture 2" descr="https://img.jbzj.com/file_images/article/201708/201708210813369.jpg">
            <a:extLst>
              <a:ext uri="{FF2B5EF4-FFF2-40B4-BE49-F238E27FC236}">
                <a16:creationId xmlns:a16="http://schemas.microsoft.com/office/drawing/2014/main" id="{A6B1A7C2-776B-43F6-A0A5-3FB785DC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46" y="1227442"/>
            <a:ext cx="4007803" cy="33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9196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7C6F3E-E9C1-4B0C-8BCD-512D3262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5" y="1684655"/>
            <a:ext cx="3169169" cy="2078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B21AA3-C498-4DD8-81A6-792B94DAA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34" y="1257300"/>
            <a:ext cx="57531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14469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循环引用：</a:t>
            </a:r>
            <a:r>
              <a:rPr lang="en-US" altLang="zh-CN" dirty="0"/>
              <a:t>b </a:t>
            </a:r>
            <a:r>
              <a:rPr lang="zh-CN" altLang="en-US" dirty="0"/>
              <a:t>引用 </a:t>
            </a:r>
            <a:r>
              <a:rPr lang="en-US" altLang="zh-CN" dirty="0"/>
              <a:t>a</a:t>
            </a:r>
            <a:r>
              <a:rPr lang="zh-CN" altLang="en-US" dirty="0"/>
              <a:t>，然后追加到 </a:t>
            </a:r>
            <a:r>
              <a:rPr lang="en-US" altLang="zh-CN" dirty="0"/>
              <a:t>a </a:t>
            </a:r>
            <a:r>
              <a:rPr lang="zh-CN" altLang="en-US" dirty="0"/>
              <a:t>中；</a:t>
            </a:r>
            <a:r>
              <a:rPr lang="en-US" altLang="zh-CN" dirty="0" err="1"/>
              <a:t>deepcopy</a:t>
            </a:r>
            <a:r>
              <a:rPr lang="en-US" altLang="zh-CN" dirty="0"/>
              <a:t> </a:t>
            </a:r>
            <a:r>
              <a:rPr lang="zh-CN" altLang="en-US" dirty="0"/>
              <a:t>会想办法复制 </a:t>
            </a:r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9B7CCE-7E91-4A4E-9F31-866AE81B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1270635"/>
            <a:ext cx="32670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34933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函数的参数作为引用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516880" cy="3937000"/>
          </a:xfrm>
        </p:spPr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唯一支持的参数传递模式是共享传参（</a:t>
            </a:r>
            <a:r>
              <a:rPr lang="en-US" altLang="zh-CN" dirty="0"/>
              <a:t>call by sharing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共享传参指函数的各个形式参数获得实参中各个引用的副本。也就是说，函数内部的形参是实参的别名。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函数可能会修改接收到的任何可变对象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A08677-73F5-49D5-BADD-7340105A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1" y="704850"/>
            <a:ext cx="1400986" cy="418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45270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函数的参数作为引用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 </a:t>
            </a:r>
            <a:r>
              <a:rPr lang="en-US" altLang="zh-CN" dirty="0"/>
              <a:t>Python </a:t>
            </a:r>
            <a:r>
              <a:rPr lang="zh-CN" altLang="en-US" dirty="0"/>
              <a:t>函数定义时，可选参数可以有默认值，这的一个很棒的特性，这样我们的 </a:t>
            </a:r>
            <a:r>
              <a:rPr lang="en-US" altLang="zh-CN" dirty="0"/>
              <a:t>API </a:t>
            </a:r>
            <a:r>
              <a:rPr lang="zh-CN" altLang="en-US" dirty="0"/>
              <a:t>在进化的同时能保证向后兼容。</a:t>
            </a:r>
            <a:endParaRPr lang="en-US" altLang="zh-CN" dirty="0"/>
          </a:p>
          <a:p>
            <a:r>
              <a:rPr lang="zh-CN" altLang="en-US" dirty="0"/>
              <a:t>然而，应该避免使用可变的对象作为参数的默认值。</a:t>
            </a:r>
          </a:p>
        </p:txBody>
      </p:sp>
    </p:spTree>
    <p:extLst>
      <p:ext uri="{BB962C8B-B14F-4D97-AF65-F5344CB8AC3E}">
        <p14:creationId xmlns:p14="http://schemas.microsoft.com/office/powerpoint/2010/main" val="1412288586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危险的可变默认值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幽灵车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627EAB-0BEE-46F7-BE84-83D4719F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1156795"/>
            <a:ext cx="4237627" cy="37136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396127-4D00-4CB6-B3BC-51ACC44F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506" y="1728929"/>
            <a:ext cx="4574915" cy="25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2092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幽灵车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实例化 </a:t>
            </a:r>
            <a:r>
              <a:rPr lang="en-US" altLang="zh-CN" dirty="0" err="1"/>
              <a:t>HauntedBus</a:t>
            </a:r>
            <a:r>
              <a:rPr lang="en-US" altLang="zh-CN" dirty="0"/>
              <a:t> </a:t>
            </a:r>
            <a:r>
              <a:rPr lang="zh-CN" altLang="en-US" dirty="0"/>
              <a:t>时，如果传入乘客，会按预期运作。</a:t>
            </a:r>
            <a:endParaRPr lang="en-US" altLang="zh-CN" dirty="0"/>
          </a:p>
          <a:p>
            <a:r>
              <a:rPr lang="zh-CN" altLang="en-US" dirty="0"/>
              <a:t>如果不为 </a:t>
            </a:r>
            <a:r>
              <a:rPr lang="en-US" altLang="zh-CN" dirty="0" err="1"/>
              <a:t>HauntedBus</a:t>
            </a:r>
            <a:r>
              <a:rPr lang="en-US" altLang="zh-CN" dirty="0"/>
              <a:t> </a:t>
            </a:r>
            <a:r>
              <a:rPr lang="zh-CN" altLang="en-US" dirty="0"/>
              <a:t>指定乘客的话，奇怪的事就发生了，这是因为 </a:t>
            </a:r>
            <a:r>
              <a:rPr lang="en-US" altLang="zh-CN" dirty="0" err="1"/>
              <a:t>self.passengers</a:t>
            </a:r>
            <a:r>
              <a:rPr lang="en-US" altLang="zh-CN" dirty="0"/>
              <a:t> </a:t>
            </a:r>
            <a:r>
              <a:rPr lang="zh-CN" altLang="en-US" dirty="0"/>
              <a:t>变成了 </a:t>
            </a:r>
            <a:r>
              <a:rPr lang="en-US" altLang="zh-CN" dirty="0"/>
              <a:t>passengers </a:t>
            </a:r>
            <a:r>
              <a:rPr lang="zh-CN" altLang="en-US" dirty="0"/>
              <a:t>参数默认值的别名。</a:t>
            </a:r>
            <a:endParaRPr lang="en-US" altLang="zh-CN" dirty="0"/>
          </a:p>
          <a:p>
            <a:r>
              <a:rPr lang="zh-CN" altLang="en-US" dirty="0"/>
              <a:t>出现这个问题的根源是，默认值在定义函数时计算（通常在加载模块时），因此默认值变成了函数对象的属性。</a:t>
            </a:r>
            <a:endParaRPr lang="en-US" altLang="zh-CN" dirty="0"/>
          </a:p>
          <a:p>
            <a:r>
              <a:rPr lang="zh-CN" altLang="en-US" dirty="0"/>
              <a:t>如果默认值是可变对象，而且修改了它的值，那么后续的函数调用都会受到影响。</a:t>
            </a:r>
          </a:p>
        </p:txBody>
      </p:sp>
    </p:spTree>
    <p:extLst>
      <p:ext uri="{BB962C8B-B14F-4D97-AF65-F5344CB8AC3E}">
        <p14:creationId xmlns:p14="http://schemas.microsoft.com/office/powerpoint/2010/main" val="2733744618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幽灵车解决方案？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DAC811-EB3B-4900-B332-CA48E316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471612"/>
            <a:ext cx="4333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49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进阶知识补充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变量、对象、引用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数组的结构和索引操作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3996-80C7-7442-B3A9-41365712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回顾</a:t>
            </a:r>
            <a:r>
              <a:rPr lang="zh-CN" altLang="en-US" dirty="0"/>
              <a:t>：计算机的基本组成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B10B2-46B5-C94B-A238-D69C5E8C7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•</a:t>
            </a:r>
            <a:r>
              <a:rPr lang="zh-CN" altLang="en-US" dirty="0"/>
              <a:t>诺依曼体系结构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计算机是如何储存数据的？</a:t>
            </a:r>
            <a:endParaRPr lang="en-US" altLang="zh-CN" dirty="0"/>
          </a:p>
          <a:p>
            <a:pPr lvl="1"/>
            <a:r>
              <a:rPr lang="zh-CN" altLang="en-US" dirty="0"/>
              <a:t>以</a:t>
            </a:r>
            <a:r>
              <a:rPr lang="zh-CN" altLang="en-US" b="1" dirty="0"/>
              <a:t>二进制</a:t>
            </a:r>
            <a:r>
              <a:rPr lang="zh-CN" altLang="en-US" dirty="0"/>
              <a:t>的形式保存在</a:t>
            </a:r>
            <a:r>
              <a:rPr lang="zh-CN" altLang="en-US" b="1" dirty="0"/>
              <a:t>存储器</a:t>
            </a:r>
            <a:r>
              <a:rPr lang="zh-CN" altLang="en-US" dirty="0"/>
              <a:t>（内存）中</a:t>
            </a:r>
            <a:endParaRPr lang="en-US" altLang="zh-CN" dirty="0"/>
          </a:p>
          <a:p>
            <a:pPr lvl="1"/>
            <a:r>
              <a:rPr lang="zh-CN" altLang="en-US" dirty="0"/>
              <a:t>每个存储器单元有一个地址</a:t>
            </a:r>
            <a:endParaRPr lang="en-US" altLang="zh-CN" dirty="0"/>
          </a:p>
          <a:p>
            <a:pPr lvl="2"/>
            <a:r>
              <a:rPr lang="zh-CN" altLang="en-US" dirty="0"/>
              <a:t>内存地址：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可以通过</a:t>
            </a:r>
            <a:r>
              <a:rPr lang="zh-CN" altLang="en-US" b="1" dirty="0"/>
              <a:t>内存地址</a:t>
            </a:r>
            <a:r>
              <a:rPr lang="zh-CN" altLang="en-US" dirty="0"/>
              <a:t>找到内存单元，并访问、修改内存中保存的数据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C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BA612D-1BAA-4A4C-8E0E-424FAAFD70D2}"/>
              </a:ext>
            </a:extLst>
          </p:cNvPr>
          <p:cNvGrpSpPr>
            <a:grpSpLocks/>
          </p:cNvGrpSpPr>
          <p:nvPr/>
        </p:nvGrpSpPr>
        <p:grpSpPr bwMode="auto">
          <a:xfrm>
            <a:off x="2594697" y="1390653"/>
            <a:ext cx="3788563" cy="1631157"/>
            <a:chOff x="793" y="1440"/>
            <a:chExt cx="4491" cy="2353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343BEFD7-152B-FD4A-981C-CE923B867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" y="1440"/>
              <a:ext cx="1021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>
                  <a:latin typeface="微软雅黑" pitchFamily="34" charset="-122"/>
                  <a:ea typeface="微软雅黑" pitchFamily="34" charset="-122"/>
                </a:rPr>
                <a:t>存储器</a:t>
              </a:r>
              <a:endParaRPr kumimoji="0" lang="zh-CN" altLang="en-US" sz="13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1A77A99B-C8E7-3342-972C-7FC75C07B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440"/>
              <a:ext cx="989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>
                  <a:latin typeface="微软雅黑" pitchFamily="34" charset="-122"/>
                  <a:ea typeface="微软雅黑" pitchFamily="34" charset="-122"/>
                </a:rPr>
                <a:t>输入设备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50AC974E-796B-B74C-BE90-5090B56A8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" y="1440"/>
              <a:ext cx="951" cy="4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>
                  <a:latin typeface="微软雅黑" pitchFamily="34" charset="-122"/>
                  <a:ea typeface="微软雅黑" pitchFamily="34" charset="-122"/>
                </a:rPr>
                <a:t>输出设备</a:t>
              </a:r>
              <a:endParaRPr kumimoji="0" lang="zh-CN" altLang="en-US" sz="135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290A9E90-8132-7A46-9F77-17F14C504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2586"/>
              <a:ext cx="765" cy="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>
                  <a:latin typeface="微软雅黑" pitchFamily="34" charset="-122"/>
                  <a:ea typeface="微软雅黑" pitchFamily="34" charset="-122"/>
                </a:rPr>
                <a:t>控制器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579C17CF-1D05-B94D-BAFF-A53E93335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" y="2586"/>
              <a:ext cx="765" cy="3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zh-CN" altLang="en-US" sz="1200" dirty="0">
                  <a:latin typeface="微软雅黑" pitchFamily="34" charset="-122"/>
                  <a:ea typeface="微软雅黑" pitchFamily="34" charset="-122"/>
                </a:rPr>
                <a:t>运算器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2279EA24-7927-4542-93FC-1B99AA2DB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1669"/>
              <a:ext cx="6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C476382-006B-8E43-9233-7FD677648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3" y="1669"/>
              <a:ext cx="8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F2C139AB-B37C-744A-88F8-36262393D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1899"/>
              <a:ext cx="0" cy="68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F8F3C9FD-1B10-7645-BD93-F0E6338CB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8" y="1899"/>
              <a:ext cx="0" cy="68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57EBCD29-358C-8D4C-A099-5F0DAA30F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" y="1913"/>
              <a:ext cx="0" cy="67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A68070F-6F8B-6B4A-9D47-404B308976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2" y="1903"/>
              <a:ext cx="0" cy="6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2B7DD752-F5B4-8240-A4EB-420C0BDBD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" y="1823"/>
              <a:ext cx="340" cy="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D8F87368-9ACF-9B44-9892-0FCB8305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2740"/>
              <a:ext cx="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2713A8AB-0A8B-2D4B-A2C6-6BB414C884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7" y="2891"/>
              <a:ext cx="4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EF8814C7-3A23-B541-A020-0E98B33D1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899"/>
              <a:ext cx="0" cy="7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F670756F-5EBB-DB48-B77A-F82CC5730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2662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2FDBBFF4-1B83-6848-91CE-0E84CD0FF1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57" y="2816"/>
              <a:ext cx="5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0E077EFA-CFA8-474D-ACCE-5288C22DD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57" y="1899"/>
              <a:ext cx="0" cy="9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61FC315F-63C3-1C45-A7FC-C20690FB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969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C00AFD87-1282-0F4C-86B6-9E600C214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312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E17890E7-47EA-8E4A-8ECE-B18ADF8B4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9" y="1960"/>
              <a:ext cx="0" cy="1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7C753D55-417D-0440-B5F8-EB2F3A5DB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1899"/>
              <a:ext cx="0" cy="13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38453D74-4EB9-754F-AF5B-D1DBFF29E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2" y="3274"/>
              <a:ext cx="2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9289CE48-D1DF-3A4C-80F0-B3D9BF4AC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2" y="2969"/>
              <a:ext cx="0" cy="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5B79A39-05A5-5440-B9DF-CEA9F9F6A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432"/>
              <a:ext cx="2268" cy="1361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endParaRPr lang="zh-CN" altLang="en-US" sz="2100"/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6DC4F967-E08F-FA4F-9D85-F4D618DB8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3297"/>
              <a:ext cx="817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800" b="1" kern="1200">
                  <a:solidFill>
                    <a:schemeClr val="tx1"/>
                  </a:solidFill>
                  <a:latin typeface="Arial" charset="0"/>
                  <a:ea typeface="黑体" pitchFamily="2" charset="-122"/>
                  <a:cs typeface="+mn-cs"/>
                </a:defRPr>
              </a:lvl9pPr>
            </a:lstStyle>
            <a:p>
              <a:pPr algn="just">
                <a:spcBef>
                  <a:spcPct val="45000"/>
                </a:spcBef>
              </a:pPr>
              <a:r>
                <a:rPr kumimoji="0" lang="en-US" altLang="zh-CN" sz="1200">
                  <a:latin typeface="微软雅黑" pitchFamily="34" charset="-122"/>
                  <a:ea typeface="微软雅黑" pitchFamily="34" charset="-122"/>
                </a:rPr>
                <a:t>CPU</a:t>
              </a:r>
              <a:endParaRPr kumimoji="0" lang="en-US" altLang="zh-CN" sz="135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9399938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567-88C1-4A48-8E3E-673D4088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5E85-ABB6-ED40-98E3-CFD5EC7A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Numpy数组</a:t>
            </a:r>
            <a:r>
              <a:rPr lang="zh-CN" altLang="en-US" dirty="0"/>
              <a:t>（</a:t>
            </a:r>
            <a:r>
              <a:rPr lang="en-US" altLang="zh-CN" dirty="0" err="1"/>
              <a:t>ndarray</a:t>
            </a:r>
            <a:r>
              <a:rPr lang="zh-CN" altLang="en-US" dirty="0"/>
              <a:t>）是</a:t>
            </a:r>
            <a:r>
              <a:rPr lang="en-US" altLang="zh-CN" dirty="0" err="1"/>
              <a:t>Numpy</a:t>
            </a:r>
            <a:r>
              <a:rPr lang="zh-CN" altLang="en-US" dirty="0"/>
              <a:t>库中最核心的数据类型</a:t>
            </a:r>
            <a:endParaRPr lang="en-US" altLang="zh-CN" dirty="0"/>
          </a:p>
          <a:p>
            <a:pPr lvl="1"/>
            <a:r>
              <a:rPr lang="zh-CN" altLang="en-US" dirty="0"/>
              <a:t>支持对多维数组（又叫张量（</a:t>
            </a:r>
            <a:r>
              <a:rPr lang="en-US" altLang="zh-CN" dirty="0"/>
              <a:t>Tensor</a:t>
            </a:r>
            <a:r>
              <a:rPr lang="zh-CN" altLang="en-US" dirty="0"/>
              <a:t>））的高效存储和访问</a:t>
            </a:r>
            <a:endParaRPr lang="en-US" altLang="zh-CN" dirty="0"/>
          </a:p>
          <a:p>
            <a:pPr lvl="1"/>
            <a:r>
              <a:rPr lang="en-CN" dirty="0"/>
              <a:t>其结构如下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内置</a:t>
            </a:r>
            <a:r>
              <a:rPr lang="en-US" altLang="zh-CN" dirty="0"/>
              <a:t>list</a:t>
            </a:r>
            <a:r>
              <a:rPr lang="zh-CN" altLang="en-US" dirty="0"/>
              <a:t>不同：</a:t>
            </a:r>
            <a:endParaRPr lang="en-US" altLang="zh-CN" dirty="0"/>
          </a:p>
          <a:p>
            <a:pPr lvl="2"/>
            <a:r>
              <a:rPr lang="zh-CN" altLang="en-US" dirty="0"/>
              <a:t>所有元素都是一个类型的，由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type(</a:t>
            </a:r>
            <a:r>
              <a:rPr lang="en-US" altLang="zh-CN" dirty="0" err="1"/>
              <a:t>x.dtype</a:t>
            </a:r>
            <a:r>
              <a:rPr lang="en-US" altLang="zh-CN" dirty="0"/>
              <a:t>)</a:t>
            </a:r>
            <a:r>
              <a:rPr lang="zh-CN" altLang="en-US" dirty="0"/>
              <a:t>决定</a:t>
            </a:r>
            <a:endParaRPr lang="en-US" altLang="zh-CN" dirty="0"/>
          </a:p>
          <a:p>
            <a:pPr lvl="2"/>
            <a:r>
              <a:rPr lang="zh-CN" altLang="en-US" dirty="0"/>
              <a:t>数据保存在一段连续的内存空间中（与</a:t>
            </a:r>
            <a:r>
              <a:rPr lang="en-US" altLang="zh-CN" dirty="0"/>
              <a:t>C</a:t>
            </a:r>
            <a:r>
              <a:rPr lang="zh-CN" altLang="en-US" dirty="0"/>
              <a:t>语言中数组类似）</a:t>
            </a:r>
            <a:endParaRPr lang="en-US" altLang="zh-CN" dirty="0"/>
          </a:p>
          <a:p>
            <a:pPr lvl="2"/>
            <a:r>
              <a:rPr lang="en-CN" dirty="0"/>
              <a:t>目的</a:t>
            </a:r>
            <a:r>
              <a:rPr lang="zh-CN" altLang="en-US" dirty="0"/>
              <a:t>：</a:t>
            </a:r>
            <a:r>
              <a:rPr lang="en-CN" dirty="0"/>
              <a:t>节省存储空间</a:t>
            </a:r>
            <a:r>
              <a:rPr lang="zh-CN" altLang="en-US" dirty="0"/>
              <a:t>，提升访问效率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1FA91-E107-3240-AD2C-BBFA0A18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922408"/>
            <a:ext cx="2946535" cy="1515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E2B78-A2D6-FF4C-BCBF-545C4022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784" y="1705288"/>
            <a:ext cx="5713962" cy="17329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E8D6FE-CBC1-9640-B793-132E3244D73E}"/>
              </a:ext>
            </a:extLst>
          </p:cNvPr>
          <p:cNvSpPr/>
          <p:nvPr/>
        </p:nvSpPr>
        <p:spPr>
          <a:xfrm>
            <a:off x="4655128" y="343821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/>
              <a:t>(</a:t>
            </a:r>
            <a:r>
              <a:rPr lang="en-CN" sz="1000" dirty="0"/>
              <a:t>from Array programming with NumPy, Nature volume 585, pages357–362(2020)</a:t>
            </a:r>
            <a:r>
              <a:rPr lang="en-US" altLang="zh-CN" sz="1000" dirty="0"/>
              <a:t>)</a:t>
            </a:r>
            <a:endParaRPr lang="en-CN" sz="1000" dirty="0"/>
          </a:p>
        </p:txBody>
      </p:sp>
    </p:spTree>
    <p:extLst>
      <p:ext uri="{BB962C8B-B14F-4D97-AF65-F5344CB8AC3E}">
        <p14:creationId xmlns:p14="http://schemas.microsoft.com/office/powerpoint/2010/main" val="1150283420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8ED8-295B-D242-9147-1F306376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6604-F0CB-3D45-950B-E906F513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Numpy数组支持比Python内置</a:t>
            </a:r>
            <a:r>
              <a:rPr lang="en-US" altLang="zh-CN" dirty="0"/>
              <a:t>list</a:t>
            </a:r>
            <a:r>
              <a:rPr lang="zh-CN" altLang="en-US" dirty="0"/>
              <a:t>更为丰富的索引方式</a:t>
            </a:r>
            <a:endParaRPr lang="en-US" altLang="zh-CN" dirty="0"/>
          </a:p>
          <a:p>
            <a:pPr lvl="1"/>
            <a:r>
              <a:rPr lang="zh-CN" altLang="en-US" dirty="0"/>
              <a:t>索引一个元素：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使用切片（</a:t>
            </a:r>
            <a:r>
              <a:rPr lang="en-US" altLang="zh-CN" dirty="0"/>
              <a:t>slice</a:t>
            </a:r>
            <a:r>
              <a:rPr lang="zh-CN" altLang="en-US" dirty="0"/>
              <a:t>）索引一块子区域：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48BD8-C210-4E42-B355-201D6E2F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1407275"/>
            <a:ext cx="30480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AFC66-858D-D246-9E4E-2D386F70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713067"/>
            <a:ext cx="7645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54688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C96-21CC-794D-A413-26B4A77D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4AEC-1220-D342-AD88-DE987C74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Numpy数组支持比Python内置</a:t>
            </a:r>
            <a:r>
              <a:rPr lang="en-US" altLang="zh-CN" dirty="0"/>
              <a:t>list</a:t>
            </a:r>
            <a:r>
              <a:rPr lang="zh-CN" altLang="en-US" dirty="0"/>
              <a:t>更为丰富的索引方式</a:t>
            </a:r>
            <a:endParaRPr lang="en-US" altLang="zh-CN" dirty="0"/>
          </a:p>
          <a:p>
            <a:pPr lvl="1"/>
            <a:r>
              <a:rPr lang="en-US" dirty="0" err="1"/>
              <a:t>按条件索引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用数组作为数组的索引：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E574A-D005-E047-9890-63DF2880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22" y="1410739"/>
            <a:ext cx="34544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09817-1972-1944-9EA3-A4BFAD2CE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571750"/>
            <a:ext cx="6807200" cy="64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4C9E5-5FEA-884F-AA16-1C617C44AF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19"/>
          <a:stretch/>
        </p:blipFill>
        <p:spPr>
          <a:xfrm>
            <a:off x="1508197" y="3476567"/>
            <a:ext cx="6367650" cy="10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71582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FBD9-2470-6D40-BEAB-0F3CD2C2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12E5-5F6D-D945-9D7B-539258B3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索引是否发生拷贝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设计思路：尽可能避免拷贝，以节省内存</a:t>
            </a:r>
            <a:endParaRPr lang="en-US" altLang="zh-CN" dirty="0"/>
          </a:p>
          <a:p>
            <a:pPr lvl="1"/>
            <a:r>
              <a:rPr lang="zh-CN" altLang="en-US" dirty="0"/>
              <a:t>如果可能，索引操作会返回一个和原数组共享存储的视图（</a:t>
            </a:r>
            <a:r>
              <a:rPr lang="en-US" altLang="zh-CN" dirty="0"/>
              <a:t>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否则则拷贝数据生成一个新的</a:t>
            </a:r>
            <a:r>
              <a:rPr lang="en-US" altLang="zh-CN" dirty="0" err="1"/>
              <a:t>Numpy</a:t>
            </a:r>
            <a:r>
              <a:rPr lang="zh-CN" altLang="en-US" dirty="0"/>
              <a:t>数组对象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97675-D5D7-384E-9D8A-BFC15911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1396"/>
            <a:ext cx="4348093" cy="2802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81522-1F00-7D46-8B71-73051CC8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833" y="2369754"/>
            <a:ext cx="3569470" cy="27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57604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14F-FC2B-0849-A93D-236F9AF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886F-113F-CA45-B7A3-1992CDDF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对Numpy数组进行的操作和运算会自动的</a:t>
            </a:r>
            <a:r>
              <a:rPr lang="zh-CN" altLang="en-US" dirty="0"/>
              <a:t>“向量化”（</a:t>
            </a:r>
            <a:r>
              <a:rPr lang="en-US" altLang="zh-CN" dirty="0"/>
              <a:t>Vectorization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分别作用于</a:t>
            </a:r>
            <a:r>
              <a:rPr lang="en-US" altLang="zh-CN" dirty="0" err="1"/>
              <a:t>Numpy</a:t>
            </a:r>
            <a:r>
              <a:rPr lang="zh-CN" altLang="en-US" dirty="0"/>
              <a:t>数组中的每个元素</a:t>
            </a:r>
            <a:endParaRPr lang="en-US" altLang="zh-CN" dirty="0"/>
          </a:p>
          <a:p>
            <a:pPr lvl="1"/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E48E8-E9D1-D848-A3D0-CFE43CC6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185" y="2091344"/>
            <a:ext cx="3302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9293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14F-FC2B-0849-A93D-236F9AF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886F-113F-CA45-B7A3-1992CDDF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广播</a:t>
            </a:r>
            <a:r>
              <a:rPr lang="zh-CN" altLang="en-US" dirty="0"/>
              <a:t>（</a:t>
            </a:r>
            <a:r>
              <a:rPr lang="en-US" altLang="zh-CN" dirty="0"/>
              <a:t>Broadcasting)</a:t>
            </a:r>
          </a:p>
          <a:p>
            <a:pPr lvl="1"/>
            <a:r>
              <a:rPr lang="en-US" dirty="0" err="1"/>
              <a:t>通过</a:t>
            </a:r>
            <a:r>
              <a:rPr lang="zh-CN" altLang="en-US" dirty="0"/>
              <a:t>“复制”</a:t>
            </a:r>
            <a:r>
              <a:rPr lang="en-US" dirty="0" err="1"/>
              <a:t>d次</a:t>
            </a:r>
            <a:r>
              <a:rPr lang="zh-CN" altLang="en-US" dirty="0"/>
              <a:t>，将</a:t>
            </a:r>
            <a:r>
              <a:rPr lang="en-US" altLang="zh-CN" dirty="0"/>
              <a:t>1</a:t>
            </a:r>
            <a:r>
              <a:rPr lang="zh-CN" altLang="en-US" dirty="0"/>
              <a:t>维变成</a:t>
            </a:r>
            <a:r>
              <a:rPr lang="en-US" altLang="zh-CN" dirty="0"/>
              <a:t>d</a:t>
            </a:r>
            <a:r>
              <a:rPr lang="zh-CN" altLang="en-US" dirty="0"/>
              <a:t>维</a:t>
            </a:r>
            <a:endParaRPr lang="en-US" altLang="zh-CN" dirty="0"/>
          </a:p>
          <a:p>
            <a:pPr lvl="2"/>
            <a:r>
              <a:rPr lang="zh-CN" altLang="en-US" dirty="0"/>
              <a:t>计算效率高于使用</a:t>
            </a:r>
            <a:r>
              <a:rPr lang="en-US" altLang="zh-CN" dirty="0"/>
              <a:t>for</a:t>
            </a:r>
            <a:r>
              <a:rPr lang="zh-CN" altLang="en-US" dirty="0"/>
              <a:t>循环依次计算</a:t>
            </a:r>
            <a:endParaRPr lang="en-US" altLang="zh-CN" dirty="0"/>
          </a:p>
          <a:p>
            <a:pPr lvl="1"/>
            <a:r>
              <a:rPr lang="zh-CN" altLang="en-US" dirty="0"/>
              <a:t>以满足向量化计算的要求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5A0D1-12A8-2B4B-830B-E21BDF29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0" y="2197331"/>
            <a:ext cx="33655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4045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14F-FC2B-0849-A93D-236F9AF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886F-113F-CA45-B7A3-1992CDDF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644342" cy="1752600"/>
          </a:xfrm>
        </p:spPr>
        <p:txBody>
          <a:bodyPr>
            <a:normAutofit lnSpcReduction="10000"/>
          </a:bodyPr>
          <a:lstStyle/>
          <a:p>
            <a:r>
              <a:rPr lang="zh-CN" altLang="en-CN" dirty="0"/>
              <a:t>规约</a:t>
            </a:r>
            <a:r>
              <a:rPr lang="zh-CN" altLang="en-US" dirty="0"/>
              <a:t>（</a:t>
            </a:r>
            <a:r>
              <a:rPr lang="en-US" altLang="zh-CN" dirty="0"/>
              <a:t>Reduction)</a:t>
            </a:r>
          </a:p>
          <a:p>
            <a:pPr lvl="1"/>
            <a:r>
              <a:rPr lang="zh-CN" altLang="en-US" dirty="0"/>
              <a:t>通过求和、求平均数等运算，将</a:t>
            </a:r>
            <a:r>
              <a:rPr lang="en-US" altLang="zh-CN" dirty="0"/>
              <a:t>d</a:t>
            </a:r>
            <a:r>
              <a:rPr lang="zh-CN" altLang="en-US" dirty="0"/>
              <a:t>维缩减为</a:t>
            </a:r>
            <a:r>
              <a:rPr lang="en-US" altLang="zh-CN" dirty="0"/>
              <a:t>1</a:t>
            </a:r>
            <a:r>
              <a:rPr lang="zh-CN" altLang="en-US" dirty="0"/>
              <a:t>维</a:t>
            </a:r>
            <a:endParaRPr lang="en-US" altLang="zh-CN" dirty="0"/>
          </a:p>
          <a:p>
            <a:pPr lvl="2"/>
            <a:r>
              <a:rPr lang="zh-CN" altLang="en-US" dirty="0"/>
              <a:t>以求和函数</a:t>
            </a:r>
            <a:r>
              <a:rPr lang="en-US" altLang="zh-CN" dirty="0" err="1"/>
              <a:t>np.sum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2"/>
            <a:r>
              <a:rPr lang="zh-CN" altLang="en-US" dirty="0"/>
              <a:t>可以通过</a:t>
            </a:r>
            <a:r>
              <a:rPr lang="en-US" altLang="zh-CN" dirty="0"/>
              <a:t>axis</a:t>
            </a:r>
            <a:r>
              <a:rPr lang="zh-CN" altLang="en-US" dirty="0"/>
              <a:t>可选参数决定按照哪个维度进行计算</a:t>
            </a:r>
            <a:endParaRPr lang="en-US" altLang="zh-CN" dirty="0"/>
          </a:p>
          <a:p>
            <a:pPr lvl="2"/>
            <a:r>
              <a:rPr lang="zh-CN" altLang="en-US" dirty="0"/>
              <a:t>默认</a:t>
            </a:r>
            <a:r>
              <a:rPr lang="en-US" altLang="zh-CN" dirty="0"/>
              <a:t>axis=None</a:t>
            </a:r>
            <a:r>
              <a:rPr lang="zh-CN" altLang="en-US" dirty="0"/>
              <a:t>，将所有元素求和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C1B43-6DB1-9B45-B75E-E9711798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42" y="1993569"/>
            <a:ext cx="2783148" cy="2654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B226E-3E4F-6941-8D69-CDD77532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22" y="2571750"/>
            <a:ext cx="3277293" cy="21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05404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03FFC9-2DF3-4892-84DB-A2609D4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2B37-D4BA-DC44-A0E1-8D461698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变量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BE4EF-D3CE-734A-8AAF-CB0DED53A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在</a:t>
            </a:r>
            <a:r>
              <a:rPr lang="en-US" b="1" dirty="0" err="1"/>
              <a:t>机器语言</a:t>
            </a:r>
            <a:r>
              <a:rPr lang="en-US" dirty="0" err="1"/>
              <a:t>中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需要使用</a:t>
            </a:r>
            <a:r>
              <a:rPr lang="zh-CN" altLang="en-US" b="1" dirty="0"/>
              <a:t>内存地址</a:t>
            </a:r>
            <a:r>
              <a:rPr lang="zh-CN" altLang="en-US" dirty="0"/>
              <a:t>来访问和修改内存中保存的数据</a:t>
            </a:r>
            <a:endParaRPr lang="en-US" b="1" dirty="0"/>
          </a:p>
          <a:p>
            <a:r>
              <a:rPr lang="en-US" dirty="0" err="1"/>
              <a:t>在</a:t>
            </a:r>
            <a:r>
              <a:rPr lang="en-US" b="1" dirty="0" err="1"/>
              <a:t>高级语言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C</a:t>
            </a:r>
            <a:r>
              <a:rPr lang="zh-CN" altLang="en-US" dirty="0"/>
              <a:t>语言、</a:t>
            </a:r>
            <a:r>
              <a:rPr lang="en-US" altLang="zh-CN" dirty="0"/>
              <a:t>Python)</a:t>
            </a:r>
            <a:r>
              <a:rPr lang="en-US" dirty="0" err="1"/>
              <a:t>中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允许我们使用</a:t>
            </a:r>
            <a:r>
              <a:rPr lang="zh-CN" altLang="en-US" b="1" dirty="0"/>
              <a:t>变量</a:t>
            </a:r>
            <a:r>
              <a:rPr lang="zh-CN" altLang="en-US" dirty="0"/>
              <a:t>来访问和修改数据</a:t>
            </a:r>
            <a:endParaRPr lang="en-US" altLang="zh-CN" dirty="0"/>
          </a:p>
          <a:p>
            <a:pPr lvl="1"/>
            <a:r>
              <a:rPr lang="zh-CN" altLang="en-US" dirty="0"/>
              <a:t>相较于内存地址，使用变量更方便程序员理解和编写程序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92886140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1BB4-9962-C745-B395-00C2894E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类型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2186-DB75-8845-BFE0-0B1D4559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与变量相关的一个概念是</a:t>
            </a:r>
            <a:r>
              <a:rPr lang="en-CN" b="1" dirty="0"/>
              <a:t>类型</a:t>
            </a:r>
          </a:p>
          <a:p>
            <a:pPr lvl="1"/>
            <a:r>
              <a:rPr lang="en-CN" dirty="0"/>
              <a:t>内存里保存的相同的二进制数据可能代表不同的含义</a:t>
            </a:r>
          </a:p>
          <a:p>
            <a:pPr lvl="1"/>
            <a:r>
              <a:rPr lang="en-CN" dirty="0"/>
              <a:t>1100001</a:t>
            </a:r>
            <a:endParaRPr lang="en-US" altLang="zh-CN" dirty="0"/>
          </a:p>
          <a:p>
            <a:pPr lvl="2"/>
            <a:r>
              <a:rPr lang="en-US" dirty="0" err="1"/>
              <a:t>整数</a:t>
            </a:r>
            <a:r>
              <a:rPr lang="zh-CN" altLang="en-US" dirty="0"/>
              <a:t>：</a:t>
            </a:r>
            <a:r>
              <a:rPr lang="en-US" altLang="zh-CN" dirty="0"/>
              <a:t>97</a:t>
            </a:r>
          </a:p>
          <a:p>
            <a:pPr lvl="2"/>
            <a:r>
              <a:rPr lang="en-US" altLang="zh-CN" dirty="0"/>
              <a:t>ASCII</a:t>
            </a:r>
            <a:r>
              <a:rPr lang="zh-CN" altLang="en-US" dirty="0"/>
              <a:t>编码的字符：‘</a:t>
            </a:r>
            <a:r>
              <a:rPr lang="en-US" altLang="zh-CN" dirty="0"/>
              <a:t>a’</a:t>
            </a:r>
          </a:p>
          <a:p>
            <a:pPr lvl="1"/>
            <a:r>
              <a:rPr lang="zh-CN" altLang="en-US" dirty="0"/>
              <a:t>所以我们需要通过变量或者对象的类型，来确定程序如何理解和使用内存里保存的二进制数据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语言里，每个变量都有自己的类型，在声明变量时确定</a:t>
            </a:r>
            <a:endParaRPr lang="en-US" altLang="zh-CN" dirty="0"/>
          </a:p>
          <a:p>
            <a:pPr lvl="2"/>
            <a:r>
              <a:rPr lang="zh-CN" altLang="en-US" dirty="0"/>
              <a:t>静态类型：变量的类型在</a:t>
            </a:r>
            <a:r>
              <a:rPr lang="zh-CN" altLang="en-US" b="1" dirty="0"/>
              <a:t>编译时确定</a:t>
            </a:r>
            <a:endParaRPr lang="en-US" altLang="zh-CN" b="1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语言里，每个对象都有自己的类型</a:t>
            </a:r>
            <a:endParaRPr lang="en-US" altLang="zh-CN" dirty="0"/>
          </a:p>
          <a:p>
            <a:pPr lvl="2"/>
            <a:r>
              <a:rPr lang="zh-CN" altLang="en-US" dirty="0"/>
              <a:t>不需要声明变量，变量的类型就是其引用的对象的类型</a:t>
            </a:r>
            <a:endParaRPr lang="en-US" altLang="zh-CN" dirty="0"/>
          </a:p>
          <a:p>
            <a:pPr lvl="2"/>
            <a:r>
              <a:rPr lang="zh-CN" altLang="en-US" dirty="0"/>
              <a:t>动态类型：对象和变量的类型在</a:t>
            </a:r>
            <a:r>
              <a:rPr lang="zh-CN" altLang="en-US" b="1" dirty="0"/>
              <a:t>运行时确定</a:t>
            </a:r>
            <a:endParaRPr lang="en-US" altLang="zh-CN" b="1" dirty="0"/>
          </a:p>
          <a:p>
            <a:pPr lvl="2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5897554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中的变量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19532" cy="3937000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 </a:t>
            </a:r>
            <a:r>
              <a:rPr lang="en-US" altLang="zh-CN" dirty="0"/>
              <a:t>: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7030A0"/>
                </a:solidFill>
              </a:rPr>
              <a:t>装盒子式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 int a;</a:t>
            </a:r>
          </a:p>
          <a:p>
            <a:pPr lvl="1"/>
            <a:r>
              <a:rPr lang="en-US" altLang="zh-CN" dirty="0"/>
              <a:t> a = 2;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语言的对这一条语句的处理是：</a:t>
            </a:r>
          </a:p>
          <a:p>
            <a:pPr lvl="1"/>
            <a:r>
              <a:rPr lang="zh-CN" altLang="en-US" dirty="0"/>
              <a:t>①在内存中为变量</a:t>
            </a:r>
            <a:r>
              <a:rPr lang="en-US" altLang="zh-CN" dirty="0"/>
              <a:t>a</a:t>
            </a:r>
            <a:r>
              <a:rPr lang="zh-CN" altLang="en-US" dirty="0"/>
              <a:t>找到一片供存储的内存空间；</a:t>
            </a:r>
          </a:p>
          <a:p>
            <a:pPr lvl="1"/>
            <a:r>
              <a:rPr lang="zh-CN" altLang="en-US" dirty="0"/>
              <a:t>②往这一片内存空间中填上二进制</a:t>
            </a:r>
            <a:r>
              <a:rPr lang="en-US" altLang="zh-CN" dirty="0"/>
              <a:t>10</a:t>
            </a:r>
          </a:p>
          <a:p>
            <a:r>
              <a:rPr lang="en-US" altLang="zh-CN" dirty="0"/>
              <a:t>Python: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贴标签式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en-US" altLang="zh-CN" dirty="0"/>
              <a:t> a = 2</a:t>
            </a:r>
          </a:p>
          <a:p>
            <a:pPr lvl="1"/>
            <a:r>
              <a:rPr lang="zh-CN" altLang="en-US" dirty="0"/>
              <a:t>先在内存空间中找到一片区域存储</a:t>
            </a:r>
            <a:r>
              <a:rPr lang="en-US" altLang="zh-CN" dirty="0"/>
              <a:t>2</a:t>
            </a:r>
            <a:r>
              <a:rPr lang="zh-CN" altLang="en-US" dirty="0"/>
              <a:t>，之后再把</a:t>
            </a:r>
            <a:r>
              <a:rPr lang="en-US" altLang="zh-CN" dirty="0"/>
              <a:t>a</a:t>
            </a:r>
            <a:r>
              <a:rPr lang="zh-CN" altLang="en-US" dirty="0"/>
              <a:t>作为一个标签贴在</a:t>
            </a:r>
            <a:r>
              <a:rPr lang="en-US" altLang="zh-CN" dirty="0"/>
              <a:t>2</a:t>
            </a:r>
            <a:r>
              <a:rPr lang="zh-CN" altLang="en-US" dirty="0"/>
              <a:t>这一片区域上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这个标签</a:t>
            </a:r>
            <a:r>
              <a:rPr lang="en-US" altLang="zh-CN" dirty="0"/>
              <a:t>/</a:t>
            </a:r>
            <a:r>
              <a:rPr lang="zh-CN" altLang="en-US" dirty="0"/>
              <a:t>名称 “引用</a:t>
            </a:r>
            <a:r>
              <a:rPr lang="en-US" altLang="zh-CN" dirty="0"/>
              <a:t>/</a:t>
            </a:r>
            <a:r>
              <a:rPr lang="zh-CN" altLang="en-US" dirty="0"/>
              <a:t>指向</a:t>
            </a:r>
            <a:r>
              <a:rPr lang="en-US" altLang="zh-CN" dirty="0"/>
              <a:t>”2</a:t>
            </a:r>
            <a:r>
              <a:rPr lang="zh-CN" altLang="en-US" dirty="0"/>
              <a:t>这个对象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5953860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3A67D-D1A3-421C-8C77-18232C26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中的变量和引用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D2CFB-91E8-413A-ADF1-E25DD5459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中的变量可以看作是对象的引用</a:t>
            </a:r>
          </a:p>
          <a:p>
            <a:pPr lvl="1"/>
            <a:r>
              <a:rPr lang="en-US" altLang="zh-CN" b="1" dirty="0"/>
              <a:t>python</a:t>
            </a:r>
            <a:r>
              <a:rPr lang="zh-CN" altLang="en-US" b="1" dirty="0"/>
              <a:t>中的变量没有类型信息，类型的概念存在于对象中而不是变量中。</a:t>
            </a:r>
            <a:endParaRPr lang="en-US" altLang="zh-CN" b="1" dirty="0"/>
          </a:p>
          <a:p>
            <a:pPr lvl="1"/>
            <a:r>
              <a:rPr lang="zh-CN" altLang="en-US" dirty="0"/>
              <a:t>变量是通用的，它只是引用了一个特定的对象，即只是恰巧在某个时间点上引用了当时的特定对象而已。就比如说在表达式中，我们用的那个变量会立马被它当时所引用的特定对象所替代。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类型属于对象，并且对象中包含了一个引用计数器，用于记录当前有多少个变量在引用这个对象。一旦引用计数器为</a:t>
            </a:r>
            <a:r>
              <a:rPr lang="en-US" altLang="zh-CN" dirty="0"/>
              <a:t>0</a:t>
            </a:r>
            <a:r>
              <a:rPr lang="zh-CN" altLang="en-US" dirty="0"/>
              <a:t>，那么该对象就会被系统自动回收（这里有例外，</a:t>
            </a:r>
            <a:r>
              <a:rPr lang="en-US" altLang="zh-CN" dirty="0"/>
              <a:t>python</a:t>
            </a:r>
            <a:r>
              <a:rPr lang="zh-CN" altLang="en-US" dirty="0"/>
              <a:t>中缓存了一些小的常用的对象）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9317112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24C76-EA3E-4EF8-ADD8-8C975E2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变量引用对象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547C6-B85B-4D9B-AEE7-BC38FC31F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819150"/>
            <a:ext cx="8119532" cy="3937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变量赋值</a:t>
            </a:r>
            <a:r>
              <a:rPr lang="zh-CN" altLang="en-US" dirty="0" smtClean="0"/>
              <a:t>：本质上是将变量“贴”在对象上，运行使用变量来访问、修改对象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对象是一块内存空间，内存空间里存储它们所表示的值；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r>
              <a:rPr lang="zh-CN" altLang="en-US" dirty="0"/>
              <a:t>是到内存空间的一</a:t>
            </a:r>
            <a:r>
              <a:rPr lang="zh-CN" altLang="en-US" dirty="0" smtClean="0"/>
              <a:t>个</a:t>
            </a:r>
            <a:r>
              <a:rPr lang="zh-CN" altLang="en-US" dirty="0" smtClean="0">
                <a:solidFill>
                  <a:srgbClr val="FF0000"/>
                </a:solidFill>
              </a:rPr>
              <a:t>标签或引用</a:t>
            </a:r>
            <a:r>
              <a:rPr lang="zh-CN" altLang="en-US" dirty="0" smtClean="0"/>
              <a:t>，</a:t>
            </a:r>
            <a:r>
              <a:rPr lang="zh-CN" altLang="en-US" dirty="0"/>
              <a:t>也就是拥有指向</a:t>
            </a:r>
            <a:r>
              <a:rPr lang="zh-CN" altLang="en-US" dirty="0" smtClean="0"/>
              <a:t>对象存储的</a:t>
            </a:r>
            <a:r>
              <a:rPr lang="zh-CN" altLang="en-US" dirty="0"/>
              <a:t>空间</a:t>
            </a:r>
            <a:r>
              <a:rPr lang="zh-CN" altLang="en-US" dirty="0" smtClean="0"/>
              <a:t>；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引用就是自动形成的从变量到对象的映射关系</a:t>
            </a:r>
            <a:r>
              <a:rPr lang="zh-CN" altLang="en-US" dirty="0" smtClean="0"/>
              <a:t>（类似指针）</a:t>
            </a:r>
            <a:endParaRPr lang="en-US" altLang="zh-CN" dirty="0"/>
          </a:p>
          <a:p>
            <a:pPr lvl="2"/>
            <a:r>
              <a:rPr lang="zh-CN" altLang="en-US" dirty="0"/>
              <a:t>引用可以看成对象的别名，通过别名可以直接操纵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2"/>
            <a:r>
              <a:rPr lang="zh-CN" altLang="en-US" dirty="0"/>
              <a:t>但与</a:t>
            </a:r>
            <a:r>
              <a:rPr lang="en-US" altLang="zh-CN" dirty="0"/>
              <a:t>C</a:t>
            </a:r>
            <a:r>
              <a:rPr lang="zh-CN" altLang="en-US" dirty="0"/>
              <a:t>语言中的指针不同，我们无法直接修改指针的值</a:t>
            </a:r>
            <a:endParaRPr lang="en-US" altLang="zh-CN" dirty="0"/>
          </a:p>
          <a:p>
            <a:pPr lvl="3"/>
            <a:r>
              <a:rPr lang="zh-CN" altLang="en-US" dirty="0" smtClean="0"/>
              <a:t>只能</a:t>
            </a:r>
            <a:r>
              <a:rPr lang="zh-CN" altLang="en-US" dirty="0"/>
              <a:t>通过变量访问对象，或通过赋值更改变量指向的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b="1" dirty="0" smtClean="0"/>
              <a:t>赋值是将一个变量标签与一个实际对象建立关联的过程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66505036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C25A5-0503-40F7-816D-57502D4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垃圾回收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9CEB7B-9716-4E70-9EC5-F01F8206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/>
          <a:lstStyle/>
          <a:p>
            <a:r>
              <a:rPr lang="en-US" altLang="zh-CN" dirty="0"/>
              <a:t>a = 100         #</a:t>
            </a:r>
            <a:r>
              <a:rPr lang="zh-CN" altLang="en-US" dirty="0"/>
              <a:t>完成了变量</a:t>
            </a:r>
            <a:r>
              <a:rPr lang="en-US" altLang="zh-CN" dirty="0"/>
              <a:t>a</a:t>
            </a:r>
            <a:r>
              <a:rPr lang="zh-CN" altLang="en-US" dirty="0"/>
              <a:t>对内存空间中的对象</a:t>
            </a:r>
            <a:r>
              <a:rPr lang="en-US" altLang="zh-CN" dirty="0"/>
              <a:t>100</a:t>
            </a:r>
            <a:r>
              <a:rPr lang="zh-CN" altLang="en-US" dirty="0"/>
              <a:t>的引用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= "hello" </a:t>
            </a:r>
          </a:p>
          <a:p>
            <a:r>
              <a:rPr lang="zh-CN" altLang="en-US" dirty="0"/>
              <a:t>没有别的变量引用对象</a:t>
            </a:r>
            <a:r>
              <a:rPr lang="en-US" altLang="zh-CN" dirty="0"/>
              <a:t>100</a:t>
            </a:r>
            <a:endParaRPr lang="zh-CN" altLang="en-US" dirty="0"/>
          </a:p>
        </p:txBody>
      </p:sp>
      <p:pic>
        <p:nvPicPr>
          <p:cNvPr id="1028" name="Picture 4" descr="201409241130406.png">
            <a:extLst>
              <a:ext uri="{FF2B5EF4-FFF2-40B4-BE49-F238E27FC236}">
                <a16:creationId xmlns:a16="http://schemas.microsoft.com/office/drawing/2014/main" id="{B4E3D2FD-DF93-40DE-B7A9-EEB29906E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1346835"/>
            <a:ext cx="16287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1409241130407.png">
            <a:extLst>
              <a:ext uri="{FF2B5EF4-FFF2-40B4-BE49-F238E27FC236}">
                <a16:creationId xmlns:a16="http://schemas.microsoft.com/office/drawing/2014/main" id="{836D6ADF-6FDE-4F44-8668-3C600535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49" y="3267710"/>
            <a:ext cx="26289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760168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14226</TotalTime>
  <Words>1858</Words>
  <Application>Microsoft Office PowerPoint</Application>
  <PresentationFormat>全屏显示(16:9)</PresentationFormat>
  <Paragraphs>217</Paragraphs>
  <Slides>37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方正超粗黑简体</vt:lpstr>
      <vt:lpstr>方正兰亭细黑_GBK</vt:lpstr>
      <vt:lpstr>黑体</vt:lpstr>
      <vt:lpstr>宋体</vt:lpstr>
      <vt:lpstr>微软雅黑</vt:lpstr>
      <vt:lpstr>Arial</vt:lpstr>
      <vt:lpstr>Calibri</vt:lpstr>
      <vt:lpstr>Wingdings</vt:lpstr>
      <vt:lpstr>清风素材 https://12sc.taobao.com/</vt:lpstr>
      <vt:lpstr>PowerPoint 演示文稿</vt:lpstr>
      <vt:lpstr>PowerPoint 演示文稿</vt:lpstr>
      <vt:lpstr>回顾：计算机的基本组成</vt:lpstr>
      <vt:lpstr>变量</vt:lpstr>
      <vt:lpstr>类型</vt:lpstr>
      <vt:lpstr>C和Python中的变量</vt:lpstr>
      <vt:lpstr>Python中的变量和引用</vt:lpstr>
      <vt:lpstr>变量引用对象</vt:lpstr>
      <vt:lpstr>垃圾回收</vt:lpstr>
      <vt:lpstr>相等性</vt:lpstr>
      <vt:lpstr>动态类型</vt:lpstr>
      <vt:lpstr>可变对象和不可变对象</vt:lpstr>
      <vt:lpstr>可变对象</vt:lpstr>
      <vt:lpstr>可变对象</vt:lpstr>
      <vt:lpstr>标识、别名</vt:lpstr>
      <vt:lpstr>标识、别名</vt:lpstr>
      <vt:lpstr>元组的相对不可变性</vt:lpstr>
      <vt:lpstr>相等性</vt:lpstr>
      <vt:lpstr>复制</vt:lpstr>
      <vt:lpstr>浅复制</vt:lpstr>
      <vt:lpstr>浅复制</vt:lpstr>
      <vt:lpstr>深复制</vt:lpstr>
      <vt:lpstr>深复制</vt:lpstr>
      <vt:lpstr>函数的参数作为引用</vt:lpstr>
      <vt:lpstr>函数的参数作为引用</vt:lpstr>
      <vt:lpstr>危险的可变默认值</vt:lpstr>
      <vt:lpstr>幽灵车</vt:lpstr>
      <vt:lpstr>思考</vt:lpstr>
      <vt:lpstr>PowerPoint 演示文稿</vt:lpstr>
      <vt:lpstr>Numpy数组</vt:lpstr>
      <vt:lpstr>索引Numpy数组</vt:lpstr>
      <vt:lpstr>索引Numpy数组</vt:lpstr>
      <vt:lpstr>索引Numpy数组</vt:lpstr>
      <vt:lpstr>Numpy数组</vt:lpstr>
      <vt:lpstr>Numpy数组</vt:lpstr>
      <vt:lpstr>Numpy数组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Batman</cp:lastModifiedBy>
  <cp:revision>422</cp:revision>
  <dcterms:created xsi:type="dcterms:W3CDTF">2015-01-23T04:02:45Z</dcterms:created>
  <dcterms:modified xsi:type="dcterms:W3CDTF">2021-04-15T05:16:07Z</dcterms:modified>
  <cp:category/>
  <cp:contentStatus>12sc.taobao.com</cp:contentStatus>
</cp:coreProperties>
</file>