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301" r:id="rId2"/>
    <p:sldId id="295" r:id="rId3"/>
    <p:sldId id="1200" r:id="rId4"/>
    <p:sldId id="1201" r:id="rId5"/>
    <p:sldId id="1202" r:id="rId6"/>
    <p:sldId id="1203" r:id="rId7"/>
    <p:sldId id="1205" r:id="rId8"/>
    <p:sldId id="1207" r:id="rId9"/>
    <p:sldId id="1204" r:id="rId10"/>
    <p:sldId id="1215" r:id="rId11"/>
    <p:sldId id="1206" r:id="rId12"/>
    <p:sldId id="1208" r:id="rId13"/>
    <p:sldId id="1209" r:id="rId14"/>
    <p:sldId id="1230" r:id="rId15"/>
    <p:sldId id="1227" r:id="rId16"/>
    <p:sldId id="1229" r:id="rId17"/>
    <p:sldId id="1228" r:id="rId18"/>
    <p:sldId id="1211" r:id="rId19"/>
    <p:sldId id="1237" r:id="rId20"/>
    <p:sldId id="1210" r:id="rId21"/>
    <p:sldId id="1212" r:id="rId22"/>
    <p:sldId id="1213" r:id="rId23"/>
    <p:sldId id="1214" r:id="rId24"/>
    <p:sldId id="1238" r:id="rId25"/>
    <p:sldId id="1235" r:id="rId26"/>
    <p:sldId id="1216" r:id="rId27"/>
    <p:sldId id="1217" r:id="rId28"/>
    <p:sldId id="1218" r:id="rId29"/>
    <p:sldId id="1220" r:id="rId30"/>
    <p:sldId id="1236" r:id="rId31"/>
    <p:sldId id="1219" r:id="rId32"/>
    <p:sldId id="1222" r:id="rId33"/>
    <p:sldId id="1223" r:id="rId34"/>
    <p:sldId id="1224" r:id="rId35"/>
    <p:sldId id="1225" r:id="rId36"/>
    <p:sldId id="1226" r:id="rId37"/>
    <p:sldId id="1233" r:id="rId38"/>
    <p:sldId id="1234" r:id="rId39"/>
    <p:sldId id="1232" r:id="rId40"/>
    <p:sldId id="1199" r:id="rId41"/>
  </p:sldIdLst>
  <p:sldSz cx="9144000" cy="5143500" type="screen16x9"/>
  <p:notesSz cx="6858000" cy="9144000"/>
  <p:custDataLst>
    <p:tags r:id="rId4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A3F6C"/>
    <a:srgbClr val="0E22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734" autoAdjust="0"/>
  </p:normalViewPr>
  <p:slideViewPr>
    <p:cSldViewPr snapToGrid="0">
      <p:cViewPr varScale="1">
        <p:scale>
          <a:sx n="116" d="100"/>
          <a:sy n="116" d="100"/>
        </p:scale>
        <p:origin x="427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gs" Target="tags/tag1.xml"/><Relationship Id="rId48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4e59505f269fc598" providerId="LiveId" clId="{3DFCD798-18B1-47E3-8791-0A46C5B27B09}"/>
  </pc:docChgLst>
  <pc:docChgLst>
    <pc:chgData userId="4e59505f269fc598" providerId="LiveId" clId="{FB836186-CEC1-47A2-BA88-B9EF080C766C}"/>
    <pc:docChg chg="custSel modSld">
      <pc:chgData name="" userId="4e59505f269fc598" providerId="LiveId" clId="{FB836186-CEC1-47A2-BA88-B9EF080C766C}" dt="2021-03-19T07:23:16.333" v="173"/>
      <pc:docMkLst>
        <pc:docMk/>
      </pc:docMkLst>
      <pc:sldChg chg="modTransition">
        <pc:chgData name="" userId="4e59505f269fc598" providerId="LiveId" clId="{FB836186-CEC1-47A2-BA88-B9EF080C766C}" dt="2021-03-19T07:23:05.819" v="157"/>
        <pc:sldMkLst>
          <pc:docMk/>
          <pc:sldMk cId="1569238575" sldId="295"/>
        </pc:sldMkLst>
      </pc:sldChg>
      <pc:sldChg chg="modSp modTransition">
        <pc:chgData name="" userId="4e59505f269fc598" providerId="LiveId" clId="{FB836186-CEC1-47A2-BA88-B9EF080C766C}" dt="2021-03-19T07:23:16.333" v="173"/>
        <pc:sldMkLst>
          <pc:docMk/>
          <pc:sldMk cId="67734484" sldId="301"/>
        </pc:sldMkLst>
        <pc:spChg chg="mod">
          <ac:chgData name="" userId="4e59505f269fc598" providerId="LiveId" clId="{FB836186-CEC1-47A2-BA88-B9EF080C766C}" dt="2021-03-19T07:23:16.333" v="173"/>
          <ac:spMkLst>
            <pc:docMk/>
            <pc:sldMk cId="67734484" sldId="301"/>
            <ac:spMk id="23" creationId="{00000000-0000-0000-0000-000000000000}"/>
          </ac:spMkLst>
        </pc:spChg>
      </pc:sldChg>
      <pc:sldChg chg="modTransition">
        <pc:chgData name="" userId="4e59505f269fc598" providerId="LiveId" clId="{FB836186-CEC1-47A2-BA88-B9EF080C766C}" dt="2021-03-19T06:52:09.321" v="65"/>
        <pc:sldMkLst>
          <pc:docMk/>
          <pc:sldMk cId="774156199" sldId="1205"/>
        </pc:sldMkLst>
      </pc:sldChg>
      <pc:sldChg chg="modTransition">
        <pc:chgData name="" userId="4e59505f269fc598" providerId="LiveId" clId="{FB836186-CEC1-47A2-BA88-B9EF080C766C}" dt="2021-03-19T06:52:11.347" v="69"/>
        <pc:sldMkLst>
          <pc:docMk/>
          <pc:sldMk cId="3093258397" sldId="1206"/>
        </pc:sldMkLst>
      </pc:sldChg>
      <pc:sldChg chg="modTransition">
        <pc:chgData name="" userId="4e59505f269fc598" providerId="LiveId" clId="{FB836186-CEC1-47A2-BA88-B9EF080C766C}" dt="2021-03-19T06:52:12.350" v="73"/>
        <pc:sldMkLst>
          <pc:docMk/>
          <pc:sldMk cId="2439363328" sldId="1208"/>
        </pc:sldMkLst>
      </pc:sldChg>
      <pc:sldChg chg="modTransition">
        <pc:chgData name="" userId="4e59505f269fc598" providerId="LiveId" clId="{FB836186-CEC1-47A2-BA88-B9EF080C766C}" dt="2021-03-19T06:52:13.363" v="77"/>
        <pc:sldMkLst>
          <pc:docMk/>
          <pc:sldMk cId="3961670994" sldId="1209"/>
        </pc:sldMkLst>
      </pc:sldChg>
      <pc:sldChg chg="modTransition">
        <pc:chgData name="" userId="4e59505f269fc598" providerId="LiveId" clId="{FB836186-CEC1-47A2-BA88-B9EF080C766C}" dt="2021-03-19T06:52:00.245" v="41"/>
        <pc:sldMkLst>
          <pc:docMk/>
          <pc:sldMk cId="1463402799" sldId="1210"/>
        </pc:sldMkLst>
      </pc:sldChg>
      <pc:sldChg chg="modTransition">
        <pc:chgData name="" userId="4e59505f269fc598" providerId="LiveId" clId="{FB836186-CEC1-47A2-BA88-B9EF080C766C}" dt="2021-03-19T06:52:34.475" v="101"/>
        <pc:sldMkLst>
          <pc:docMk/>
          <pc:sldMk cId="1010482410" sldId="1212"/>
        </pc:sldMkLst>
      </pc:sldChg>
      <pc:sldChg chg="modTransition">
        <pc:chgData name="" userId="4e59505f269fc598" providerId="LiveId" clId="{FB836186-CEC1-47A2-BA88-B9EF080C766C}" dt="2021-03-19T06:52:27.440" v="97"/>
        <pc:sldMkLst>
          <pc:docMk/>
          <pc:sldMk cId="2457657670" sldId="1213"/>
        </pc:sldMkLst>
      </pc:sldChg>
      <pc:sldChg chg="modTransition">
        <pc:chgData name="" userId="4e59505f269fc598" providerId="LiveId" clId="{FB836186-CEC1-47A2-BA88-B9EF080C766C}" dt="2021-03-19T07:06:49.584" v="109"/>
        <pc:sldMkLst>
          <pc:docMk/>
          <pc:sldMk cId="3741147450" sldId="1214"/>
        </pc:sldMkLst>
      </pc:sldChg>
      <pc:sldChg chg="modTransition">
        <pc:chgData name="" userId="4e59505f269fc598" providerId="LiveId" clId="{FB836186-CEC1-47A2-BA88-B9EF080C766C}" dt="2021-03-19T07:06:51.604" v="117"/>
        <pc:sldMkLst>
          <pc:docMk/>
          <pc:sldMk cId="2424671094" sldId="1216"/>
        </pc:sldMkLst>
      </pc:sldChg>
      <pc:sldChg chg="modTransition">
        <pc:chgData name="" userId="4e59505f269fc598" providerId="LiveId" clId="{FB836186-CEC1-47A2-BA88-B9EF080C766C}" dt="2021-03-19T07:06:52.615" v="121"/>
        <pc:sldMkLst>
          <pc:docMk/>
          <pc:sldMk cId="730654257" sldId="1217"/>
        </pc:sldMkLst>
      </pc:sldChg>
      <pc:sldChg chg="modTransition">
        <pc:chgData name="" userId="4e59505f269fc598" providerId="LiveId" clId="{FB836186-CEC1-47A2-BA88-B9EF080C766C}" dt="2021-03-19T07:06:53.617" v="133"/>
        <pc:sldMkLst>
          <pc:docMk/>
          <pc:sldMk cId="3313661490" sldId="1220"/>
        </pc:sldMkLst>
      </pc:sldChg>
      <pc:sldChg chg="modTransition">
        <pc:chgData name="" userId="4e59505f269fc598" providerId="LiveId" clId="{FB836186-CEC1-47A2-BA88-B9EF080C766C}" dt="2021-03-19T07:06:56.628" v="137"/>
        <pc:sldMkLst>
          <pc:docMk/>
          <pc:sldMk cId="759935857" sldId="1222"/>
        </pc:sldMkLst>
      </pc:sldChg>
      <pc:sldChg chg="modTransition">
        <pc:chgData name="" userId="4e59505f269fc598" providerId="LiveId" clId="{FB836186-CEC1-47A2-BA88-B9EF080C766C}" dt="2021-03-19T07:23:02.808" v="153"/>
        <pc:sldMkLst>
          <pc:docMk/>
          <pc:sldMk cId="2450855476" sldId="1224"/>
        </pc:sldMkLst>
      </pc:sldChg>
      <pc:sldChg chg="modTransition">
        <pc:chgData name="" userId="4e59505f269fc598" providerId="LiveId" clId="{FB836186-CEC1-47A2-BA88-B9EF080C766C}" dt="2021-03-19T07:22:58.801" v="149"/>
        <pc:sldMkLst>
          <pc:docMk/>
          <pc:sldMk cId="3385074855" sldId="1225"/>
        </pc:sldMkLst>
      </pc:sldChg>
      <pc:sldChg chg="modTransition">
        <pc:chgData name="" userId="4e59505f269fc598" providerId="LiveId" clId="{FB836186-CEC1-47A2-BA88-B9EF080C766C}" dt="2021-03-19T07:22:53.775" v="145"/>
        <pc:sldMkLst>
          <pc:docMk/>
          <pc:sldMk cId="1323852698" sldId="1226"/>
        </pc:sldMkLst>
      </pc:sldChg>
      <pc:sldChg chg="modTransition">
        <pc:chgData name="" userId="4e59505f269fc598" providerId="LiveId" clId="{FB836186-CEC1-47A2-BA88-B9EF080C766C}" dt="2021-03-19T06:52:17.370" v="85"/>
        <pc:sldMkLst>
          <pc:docMk/>
          <pc:sldMk cId="2879676933" sldId="1227"/>
        </pc:sldMkLst>
      </pc:sldChg>
      <pc:sldChg chg="modTransition">
        <pc:chgData name="" userId="4e59505f269fc598" providerId="LiveId" clId="{FB836186-CEC1-47A2-BA88-B9EF080C766C}" dt="2021-03-19T06:52:14.364" v="81"/>
        <pc:sldMkLst>
          <pc:docMk/>
          <pc:sldMk cId="3304550097" sldId="1230"/>
        </pc:sldMkLst>
      </pc:sldChg>
      <pc:sldChg chg="modTransition">
        <pc:chgData name="" userId="4e59505f269fc598" providerId="LiveId" clId="{FB836186-CEC1-47A2-BA88-B9EF080C766C}" dt="2021-03-19T06:52:07.316" v="61"/>
        <pc:sldMkLst>
          <pc:docMk/>
          <pc:sldMk cId="973290954" sldId="1233"/>
        </pc:sldMkLst>
      </pc:sldChg>
      <pc:sldChg chg="modSp modTransition">
        <pc:chgData name="" userId="4e59505f269fc598" providerId="LiveId" clId="{FB836186-CEC1-47A2-BA88-B9EF080C766C}" dt="2021-03-19T06:52:04.304" v="57"/>
        <pc:sldMkLst>
          <pc:docMk/>
          <pc:sldMk cId="831109968" sldId="1234"/>
        </pc:sldMkLst>
        <pc:spChg chg="mod ord">
          <ac:chgData name="" userId="4e59505f269fc598" providerId="LiveId" clId="{FB836186-CEC1-47A2-BA88-B9EF080C766C}" dt="2021-03-19T06:52:03.283" v="47"/>
          <ac:spMkLst>
            <pc:docMk/>
            <pc:sldMk cId="831109968" sldId="1234"/>
            <ac:spMk id="8" creationId="{73E08EE0-B548-47A4-998A-B3613E3ED5CB}"/>
          </ac:spMkLst>
        </pc:spChg>
        <pc:spChg chg="mod">
          <ac:chgData name="" userId="4e59505f269fc598" providerId="LiveId" clId="{FB836186-CEC1-47A2-BA88-B9EF080C766C}" dt="2021-03-19T06:52:03.281" v="45"/>
          <ac:spMkLst>
            <pc:docMk/>
            <pc:sldMk cId="831109968" sldId="1234"/>
            <ac:spMk id="11" creationId="{C5CF1F39-4BAD-4D3A-B0C0-AA548E71DD2E}"/>
          </ac:spMkLst>
        </pc:spChg>
        <pc:grpChg chg="mod ord">
          <ac:chgData name="" userId="4e59505f269fc598" providerId="LiveId" clId="{FB836186-CEC1-47A2-BA88-B9EF080C766C}" dt="2021-03-19T06:52:03.283" v="49"/>
          <ac:grpSpMkLst>
            <pc:docMk/>
            <pc:sldMk cId="831109968" sldId="1234"/>
            <ac:grpSpMk id="12" creationId="{BDBF62D2-B7F4-4E6C-9331-DE52A5B39109}"/>
          </ac:grpSpMkLst>
        </pc:grpChg>
        <pc:picChg chg="mod ord">
          <ac:chgData name="" userId="4e59505f269fc598" providerId="LiveId" clId="{FB836186-CEC1-47A2-BA88-B9EF080C766C}" dt="2021-03-19T06:52:03.284" v="51"/>
          <ac:picMkLst>
            <pc:docMk/>
            <pc:sldMk cId="831109968" sldId="1234"/>
            <ac:picMk id="5" creationId="{A1FD36B3-5059-4261-B83F-1DA157250C4A}"/>
          </ac:picMkLst>
        </pc:picChg>
      </pc:sldChg>
      <pc:sldChg chg="modTransition">
        <pc:chgData name="" userId="4e59505f269fc598" providerId="LiveId" clId="{FB836186-CEC1-47A2-BA88-B9EF080C766C}" dt="2021-03-19T07:06:50.599" v="113"/>
        <pc:sldMkLst>
          <pc:docMk/>
          <pc:sldMk cId="478334979" sldId="1235"/>
        </pc:sldMkLst>
      </pc:sldChg>
      <pc:sldChg chg="modSp">
        <pc:chgData name="" userId="4e59505f269fc598" providerId="LiveId" clId="{FB836186-CEC1-47A2-BA88-B9EF080C766C}" dt="2021-03-19T07:06:52.760" v="131"/>
        <pc:sldMkLst>
          <pc:docMk/>
          <pc:sldMk cId="1827753533" sldId="1236"/>
        </pc:sldMkLst>
        <pc:spChg chg="mod ord">
          <ac:chgData name="" userId="4e59505f269fc598" providerId="LiveId" clId="{FB836186-CEC1-47A2-BA88-B9EF080C766C}" dt="2021-03-19T07:06:52.759" v="127"/>
          <ac:spMkLst>
            <pc:docMk/>
            <pc:sldMk cId="1827753533" sldId="1236"/>
            <ac:spMk id="8" creationId="{23720AFC-2C20-4931-B7E9-201952B121CE}"/>
          </ac:spMkLst>
        </pc:spChg>
        <pc:spChg chg="mod">
          <ac:chgData name="" userId="4e59505f269fc598" providerId="LiveId" clId="{FB836186-CEC1-47A2-BA88-B9EF080C766C}" dt="2021-03-19T07:06:52.759" v="125"/>
          <ac:spMkLst>
            <pc:docMk/>
            <pc:sldMk cId="1827753533" sldId="1236"/>
            <ac:spMk id="11" creationId="{0DAA17A6-9756-400C-81A8-F87E83DBBE55}"/>
          </ac:spMkLst>
        </pc:spChg>
        <pc:grpChg chg="mod ord">
          <ac:chgData name="" userId="4e59505f269fc598" providerId="LiveId" clId="{FB836186-CEC1-47A2-BA88-B9EF080C766C}" dt="2021-03-19T07:06:52.760" v="129"/>
          <ac:grpSpMkLst>
            <pc:docMk/>
            <pc:sldMk cId="1827753533" sldId="1236"/>
            <ac:grpSpMk id="12" creationId="{F414D865-EC85-4A67-9C3B-195EB425F6B2}"/>
          </ac:grpSpMkLst>
        </pc:grpChg>
        <pc:picChg chg="mod ord">
          <ac:chgData name="" userId="4e59505f269fc598" providerId="LiveId" clId="{FB836186-CEC1-47A2-BA88-B9EF080C766C}" dt="2021-03-19T07:06:52.760" v="131"/>
          <ac:picMkLst>
            <pc:docMk/>
            <pc:sldMk cId="1827753533" sldId="1236"/>
            <ac:picMk id="5" creationId="{3743B0A9-0C73-466E-AEEA-D00EC372695A}"/>
          </ac:picMkLst>
        </pc:picChg>
      </pc:sldChg>
      <pc:sldChg chg="modTransition">
        <pc:chgData name="" userId="4e59505f269fc598" providerId="LiveId" clId="{FB836186-CEC1-47A2-BA88-B9EF080C766C}" dt="2021-03-19T06:52:19.399" v="89"/>
        <pc:sldMkLst>
          <pc:docMk/>
          <pc:sldMk cId="750445421" sldId="1237"/>
        </pc:sldMkLst>
      </pc:sldChg>
    </pc:docChg>
  </pc:docChgLst>
  <pc:docChgLst>
    <pc:chgData userId="4e59505f269fc598" providerId="LiveId" clId="{58BA7CA1-84A6-427A-AE09-B43977930DA5}"/>
    <pc:docChg chg="undo custSel addSld modSld">
      <pc:chgData name="" userId="4e59505f269fc598" providerId="LiveId" clId="{58BA7CA1-84A6-427A-AE09-B43977930DA5}" dt="2021-04-21T05:41:08.249" v="622" actId="20577"/>
      <pc:docMkLst>
        <pc:docMk/>
      </pc:docMkLst>
      <pc:sldChg chg="modSp">
        <pc:chgData name="" userId="4e59505f269fc598" providerId="LiveId" clId="{58BA7CA1-84A6-427A-AE09-B43977930DA5}" dt="2021-04-21T05:41:08.249" v="622" actId="20577"/>
        <pc:sldMkLst>
          <pc:docMk/>
          <pc:sldMk cId="1569238575" sldId="295"/>
        </pc:sldMkLst>
        <pc:spChg chg="mod">
          <ac:chgData name="" userId="4e59505f269fc598" providerId="LiveId" clId="{58BA7CA1-84A6-427A-AE09-B43977930DA5}" dt="2021-04-21T05:41:08.249" v="622" actId="20577"/>
          <ac:spMkLst>
            <pc:docMk/>
            <pc:sldMk cId="1569238575" sldId="295"/>
            <ac:spMk id="15" creationId="{00000000-0000-0000-0000-000000000000}"/>
          </ac:spMkLst>
        </pc:spChg>
      </pc:sldChg>
      <pc:sldChg chg="modSp">
        <pc:chgData name="" userId="4e59505f269fc598" providerId="LiveId" clId="{58BA7CA1-84A6-427A-AE09-B43977930DA5}" dt="2021-04-21T05:41:01.039" v="619" actId="20577"/>
        <pc:sldMkLst>
          <pc:docMk/>
          <pc:sldMk cId="3082426474" sldId="1207"/>
        </pc:sldMkLst>
        <pc:spChg chg="mod">
          <ac:chgData name="" userId="4e59505f269fc598" providerId="LiveId" clId="{58BA7CA1-84A6-427A-AE09-B43977930DA5}" dt="2021-04-21T05:41:01.039" v="619" actId="20577"/>
          <ac:spMkLst>
            <pc:docMk/>
            <pc:sldMk cId="3082426474" sldId="1207"/>
            <ac:spMk id="15" creationId="{00000000-0000-0000-0000-000000000000}"/>
          </ac:spMkLst>
        </pc:spChg>
      </pc:sldChg>
      <pc:sldChg chg="addSp delSp modSp">
        <pc:chgData name="" userId="4e59505f269fc598" providerId="LiveId" clId="{58BA7CA1-84A6-427A-AE09-B43977930DA5}" dt="2021-04-21T01:14:48.129" v="6" actId="1076"/>
        <pc:sldMkLst>
          <pc:docMk/>
          <pc:sldMk cId="2412098947" sldId="1215"/>
        </pc:sldMkLst>
        <pc:spChg chg="add del">
          <ac:chgData name="" userId="4e59505f269fc598" providerId="LiveId" clId="{58BA7CA1-84A6-427A-AE09-B43977930DA5}" dt="2021-04-21T01:14:29.492" v="1" actId="478"/>
          <ac:spMkLst>
            <pc:docMk/>
            <pc:sldMk cId="2412098947" sldId="1215"/>
            <ac:spMk id="5" creationId="{D703E658-03BC-44C6-8564-B375ED05299D}"/>
          </ac:spMkLst>
        </pc:spChg>
        <pc:picChg chg="add mod">
          <ac:chgData name="" userId="4e59505f269fc598" providerId="LiveId" clId="{58BA7CA1-84A6-427A-AE09-B43977930DA5}" dt="2021-04-21T01:14:48.129" v="6" actId="1076"/>
          <ac:picMkLst>
            <pc:docMk/>
            <pc:sldMk cId="2412098947" sldId="1215"/>
            <ac:picMk id="7" creationId="{4FF4E3B7-F25E-445C-9D63-76553EA2F52A}"/>
          </ac:picMkLst>
        </pc:picChg>
      </pc:sldChg>
      <pc:sldChg chg="modSp">
        <pc:chgData name="" userId="4e59505f269fc598" providerId="LiveId" clId="{58BA7CA1-84A6-427A-AE09-B43977930DA5}" dt="2021-04-21T04:09:07.535" v="608" actId="20577"/>
        <pc:sldMkLst>
          <pc:docMk/>
          <pc:sldMk cId="2756498461" sldId="1232"/>
        </pc:sldMkLst>
        <pc:spChg chg="mod">
          <ac:chgData name="" userId="4e59505f269fc598" providerId="LiveId" clId="{58BA7CA1-84A6-427A-AE09-B43977930DA5}" dt="2021-04-21T04:09:07.535" v="608" actId="20577"/>
          <ac:spMkLst>
            <pc:docMk/>
            <pc:sldMk cId="2756498461" sldId="1232"/>
            <ac:spMk id="3" creationId="{BA872311-CCC3-4313-9897-D64FC19614F6}"/>
          </ac:spMkLst>
        </pc:spChg>
      </pc:sldChg>
      <pc:sldChg chg="modSp">
        <pc:chgData name="" userId="4e59505f269fc598" providerId="LiveId" clId="{58BA7CA1-84A6-427A-AE09-B43977930DA5}" dt="2021-04-21T04:07:48.748" v="591" actId="114"/>
        <pc:sldMkLst>
          <pc:docMk/>
          <pc:sldMk cId="973290954" sldId="1233"/>
        </pc:sldMkLst>
        <pc:spChg chg="mod">
          <ac:chgData name="" userId="4e59505f269fc598" providerId="LiveId" clId="{58BA7CA1-84A6-427A-AE09-B43977930DA5}" dt="2021-04-21T04:07:48.748" v="591" actId="114"/>
          <ac:spMkLst>
            <pc:docMk/>
            <pc:sldMk cId="973290954" sldId="1233"/>
            <ac:spMk id="3" creationId="{DC4818B4-79C4-4EE4-8292-1FB969D714D4}"/>
          </ac:spMkLst>
        </pc:spChg>
      </pc:sldChg>
      <pc:sldChg chg="modSp">
        <pc:chgData name="" userId="4e59505f269fc598" providerId="LiveId" clId="{58BA7CA1-84A6-427A-AE09-B43977930DA5}" dt="2021-04-21T04:08:46.237" v="607"/>
        <pc:sldMkLst>
          <pc:docMk/>
          <pc:sldMk cId="831109968" sldId="1234"/>
        </pc:sldMkLst>
        <pc:spChg chg="mod ord">
          <ac:chgData name="" userId="4e59505f269fc598" providerId="LiveId" clId="{58BA7CA1-84A6-427A-AE09-B43977930DA5}" dt="2021-04-21T04:08:46.236" v="603"/>
          <ac:spMkLst>
            <pc:docMk/>
            <pc:sldMk cId="831109968" sldId="1234"/>
            <ac:spMk id="8" creationId="{73E08EE0-B548-47A4-998A-B3613E3ED5CB}"/>
          </ac:spMkLst>
        </pc:spChg>
        <pc:spChg chg="mod">
          <ac:chgData name="" userId="4e59505f269fc598" providerId="LiveId" clId="{58BA7CA1-84A6-427A-AE09-B43977930DA5}" dt="2021-04-21T04:08:46.236" v="601"/>
          <ac:spMkLst>
            <pc:docMk/>
            <pc:sldMk cId="831109968" sldId="1234"/>
            <ac:spMk id="11" creationId="{C5CF1F39-4BAD-4D3A-B0C0-AA548E71DD2E}"/>
          </ac:spMkLst>
        </pc:spChg>
        <pc:grpChg chg="mod ord">
          <ac:chgData name="" userId="4e59505f269fc598" providerId="LiveId" clId="{58BA7CA1-84A6-427A-AE09-B43977930DA5}" dt="2021-04-21T04:08:46.236" v="605"/>
          <ac:grpSpMkLst>
            <pc:docMk/>
            <pc:sldMk cId="831109968" sldId="1234"/>
            <ac:grpSpMk id="12" creationId="{BDBF62D2-B7F4-4E6C-9331-DE52A5B39109}"/>
          </ac:grpSpMkLst>
        </pc:grpChg>
        <pc:picChg chg="mod ord">
          <ac:chgData name="" userId="4e59505f269fc598" providerId="LiveId" clId="{58BA7CA1-84A6-427A-AE09-B43977930DA5}" dt="2021-04-21T04:08:46.237" v="607"/>
          <ac:picMkLst>
            <pc:docMk/>
            <pc:sldMk cId="831109968" sldId="1234"/>
            <ac:picMk id="5" creationId="{A1FD36B3-5059-4261-B83F-1DA157250C4A}"/>
          </ac:picMkLst>
        </pc:picChg>
      </pc:sldChg>
      <pc:sldChg chg="modSp">
        <pc:chgData name="" userId="4e59505f269fc598" providerId="LiveId" clId="{58BA7CA1-84A6-427A-AE09-B43977930DA5}" dt="2021-04-21T04:09:16.383" v="616"/>
        <pc:sldMkLst>
          <pc:docMk/>
          <pc:sldMk cId="1827753533" sldId="1236"/>
        </pc:sldMkLst>
        <pc:spChg chg="mod ord">
          <ac:chgData name="" userId="4e59505f269fc598" providerId="LiveId" clId="{58BA7CA1-84A6-427A-AE09-B43977930DA5}" dt="2021-04-21T04:09:16.382" v="612"/>
          <ac:spMkLst>
            <pc:docMk/>
            <pc:sldMk cId="1827753533" sldId="1236"/>
            <ac:spMk id="8" creationId="{23720AFC-2C20-4931-B7E9-201952B121CE}"/>
          </ac:spMkLst>
        </pc:spChg>
        <pc:spChg chg="mod">
          <ac:chgData name="" userId="4e59505f269fc598" providerId="LiveId" clId="{58BA7CA1-84A6-427A-AE09-B43977930DA5}" dt="2021-04-21T04:09:16.381" v="610"/>
          <ac:spMkLst>
            <pc:docMk/>
            <pc:sldMk cId="1827753533" sldId="1236"/>
            <ac:spMk id="11" creationId="{0DAA17A6-9756-400C-81A8-F87E83DBBE55}"/>
          </ac:spMkLst>
        </pc:spChg>
        <pc:grpChg chg="mod ord">
          <ac:chgData name="" userId="4e59505f269fc598" providerId="LiveId" clId="{58BA7CA1-84A6-427A-AE09-B43977930DA5}" dt="2021-04-21T04:09:16.382" v="614"/>
          <ac:grpSpMkLst>
            <pc:docMk/>
            <pc:sldMk cId="1827753533" sldId="1236"/>
            <ac:grpSpMk id="12" creationId="{F414D865-EC85-4A67-9C3B-195EB425F6B2}"/>
          </ac:grpSpMkLst>
        </pc:grpChg>
        <pc:picChg chg="mod ord">
          <ac:chgData name="" userId="4e59505f269fc598" providerId="LiveId" clId="{58BA7CA1-84A6-427A-AE09-B43977930DA5}" dt="2021-04-21T04:09:16.383" v="616"/>
          <ac:picMkLst>
            <pc:docMk/>
            <pc:sldMk cId="1827753533" sldId="1236"/>
            <ac:picMk id="5" creationId="{3743B0A9-0C73-466E-AEEA-D00EC372695A}"/>
          </ac:picMkLst>
        </pc:picChg>
      </pc:sldChg>
      <pc:sldChg chg="addSp delSp modSp add">
        <pc:chgData name="" userId="4e59505f269fc598" providerId="LiveId" clId="{58BA7CA1-84A6-427A-AE09-B43977930DA5}" dt="2021-04-21T03:03:25.991" v="557" actId="20577"/>
        <pc:sldMkLst>
          <pc:docMk/>
          <pc:sldMk cId="3657562129" sldId="1238"/>
        </pc:sldMkLst>
        <pc:spChg chg="mod">
          <ac:chgData name="" userId="4e59505f269fc598" providerId="LiveId" clId="{58BA7CA1-84A6-427A-AE09-B43977930DA5}" dt="2021-04-21T02:18:17.912" v="64"/>
          <ac:spMkLst>
            <pc:docMk/>
            <pc:sldMk cId="3657562129" sldId="1238"/>
            <ac:spMk id="2" creationId="{A4272437-E2DE-440B-AF30-6952424C85AE}"/>
          </ac:spMkLst>
        </pc:spChg>
        <pc:spChg chg="del">
          <ac:chgData name="" userId="4e59505f269fc598" providerId="LiveId" clId="{58BA7CA1-84A6-427A-AE09-B43977930DA5}" dt="2021-04-21T02:39:09.822" v="65" actId="931"/>
          <ac:spMkLst>
            <pc:docMk/>
            <pc:sldMk cId="3657562129" sldId="1238"/>
            <ac:spMk id="3" creationId="{CC8E18CF-9446-435B-A954-7B6F1BF2C982}"/>
          </ac:spMkLst>
        </pc:spChg>
        <pc:spChg chg="add del mod">
          <ac:chgData name="" userId="4e59505f269fc598" providerId="LiveId" clId="{58BA7CA1-84A6-427A-AE09-B43977930DA5}" dt="2021-04-21T02:43:23.448" v="67" actId="931"/>
          <ac:spMkLst>
            <pc:docMk/>
            <pc:sldMk cId="3657562129" sldId="1238"/>
            <ac:spMk id="7" creationId="{A00D5607-236B-4C01-9C5E-6D3CC0987D70}"/>
          </ac:spMkLst>
        </pc:spChg>
        <pc:spChg chg="add mod">
          <ac:chgData name="" userId="4e59505f269fc598" providerId="LiveId" clId="{58BA7CA1-84A6-427A-AE09-B43977930DA5}" dt="2021-04-21T03:03:25.991" v="557" actId="20577"/>
          <ac:spMkLst>
            <pc:docMk/>
            <pc:sldMk cId="3657562129" sldId="1238"/>
            <ac:spMk id="10" creationId="{8812D9E5-2F7B-4094-880F-BBE510E64DCE}"/>
          </ac:spMkLst>
        </pc:spChg>
        <pc:picChg chg="add del mod">
          <ac:chgData name="" userId="4e59505f269fc598" providerId="LiveId" clId="{58BA7CA1-84A6-427A-AE09-B43977930DA5}" dt="2021-04-21T02:43:11.115" v="66" actId="478"/>
          <ac:picMkLst>
            <pc:docMk/>
            <pc:sldMk cId="3657562129" sldId="1238"/>
            <ac:picMk id="5" creationId="{3D9C92E1-B6F5-4E47-AE8C-DB9CAF95E50C}"/>
          </ac:picMkLst>
        </pc:picChg>
        <pc:picChg chg="add del mod">
          <ac:chgData name="" userId="4e59505f269fc598" providerId="LiveId" clId="{58BA7CA1-84A6-427A-AE09-B43977930DA5}" dt="2021-04-21T02:43:25.664" v="69"/>
          <ac:picMkLst>
            <pc:docMk/>
            <pc:sldMk cId="3657562129" sldId="1238"/>
            <ac:picMk id="9" creationId="{F9DEEE56-C69F-483B-B3BD-32EE723A6861}"/>
          </ac:picMkLst>
        </pc:picChg>
        <pc:picChg chg="add del mod">
          <ac:chgData name="" userId="4e59505f269fc598" providerId="LiveId" clId="{58BA7CA1-84A6-427A-AE09-B43977930DA5}" dt="2021-04-21T02:51:25.559" v="313" actId="478"/>
          <ac:picMkLst>
            <pc:docMk/>
            <pc:sldMk cId="3657562129" sldId="1238"/>
            <ac:picMk id="11" creationId="{B1BBA069-FC65-4A68-9A65-B69A580A17F0}"/>
          </ac:picMkLst>
        </pc:picChg>
        <pc:picChg chg="add del mod">
          <ac:chgData name="" userId="4e59505f269fc598" providerId="LiveId" clId="{58BA7CA1-84A6-427A-AE09-B43977930DA5}" dt="2021-04-21T02:55:01.616" v="340" actId="478"/>
          <ac:picMkLst>
            <pc:docMk/>
            <pc:sldMk cId="3657562129" sldId="1238"/>
            <ac:picMk id="13" creationId="{0178746A-B90F-4A6F-BB1F-0A722CBA92B0}"/>
          </ac:picMkLst>
        </pc:picChg>
        <pc:picChg chg="add del mod">
          <ac:chgData name="" userId="4e59505f269fc598" providerId="LiveId" clId="{58BA7CA1-84A6-427A-AE09-B43977930DA5}" dt="2021-04-21T02:59:28.241" v="440" actId="478"/>
          <ac:picMkLst>
            <pc:docMk/>
            <pc:sldMk cId="3657562129" sldId="1238"/>
            <ac:picMk id="15" creationId="{FBBFDC30-1268-4A4D-8663-082C4CE494B6}"/>
          </ac:picMkLst>
        </pc:picChg>
        <pc:picChg chg="add mod">
          <ac:chgData name="" userId="4e59505f269fc598" providerId="LiveId" clId="{58BA7CA1-84A6-427A-AE09-B43977930DA5}" dt="2021-04-21T03:02:04.484" v="505" actId="14100"/>
          <ac:picMkLst>
            <pc:docMk/>
            <pc:sldMk cId="3657562129" sldId="1238"/>
            <ac:picMk id="17" creationId="{50108BF3-4B15-4F15-A36B-641FE5A1466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7FD7A-F41B-4FED-8E35-F78DB9F4D037}" type="datetimeFigureOut">
              <a:rPr lang="zh-CN" altLang="en-US" smtClean="0"/>
              <a:t>2021/4/26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37CBA-0E44-4282-A4F0-C3BCC1A4C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836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2202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8526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3332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2021/4/26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3CF4CA7-7AAC-4C45-88E6-57EAF6DA16C9}"/>
              </a:ext>
            </a:extLst>
          </p:cNvPr>
          <p:cNvSpPr/>
          <p:nvPr userDrawn="1"/>
        </p:nvSpPr>
        <p:spPr>
          <a:xfrm>
            <a:off x="0" y="4835507"/>
            <a:ext cx="9144000" cy="307777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011272"/>
      </p:ext>
    </p:extLst>
  </p:cSld>
  <p:clrMapOvr>
    <a:masterClrMapping/>
  </p:clrMapOvr>
  <p:transition spd="slow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2021/4/26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365753"/>
      </p:ext>
    </p:extLst>
  </p:cSld>
  <p:clrMapOvr>
    <a:masterClrMapping/>
  </p:clrMapOvr>
  <p:transition spd="slow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2021/4/26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847810"/>
      </p:ext>
    </p:extLst>
  </p:cSld>
  <p:clrMapOvr>
    <a:masterClrMapping/>
  </p:clrMapOvr>
  <p:transition spd="slow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>
            <a:off x="515257" y="624114"/>
            <a:ext cx="3192647" cy="523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 userDrawn="1"/>
        </p:nvCxnSpPr>
        <p:spPr>
          <a:xfrm>
            <a:off x="5436096" y="629351"/>
            <a:ext cx="326465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23278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026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0016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0957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6B1EA47-AA99-4F55-AEF3-3DA66267A0C2}"/>
              </a:ext>
            </a:extLst>
          </p:cNvPr>
          <p:cNvSpPr/>
          <p:nvPr userDrawn="1"/>
        </p:nvSpPr>
        <p:spPr>
          <a:xfrm>
            <a:off x="0" y="4835507"/>
            <a:ext cx="9144000" cy="307777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9470B42-93C0-4049-B9CB-A8EBAAC780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054" y="0"/>
            <a:ext cx="1064467" cy="96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37429"/>
      </p:ext>
    </p:extLst>
  </p:cSld>
  <p:clrMapOvr>
    <a:masterClrMapping/>
  </p:clrMapOvr>
  <p:transition spd="slow">
    <p:cover dir="r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98872"/>
          </a:xfrm>
        </p:spPr>
        <p:txBody>
          <a:bodyPr>
            <a:no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937000"/>
          </a:xfrm>
        </p:spPr>
        <p:txBody>
          <a:bodyPr>
            <a:normAutofit/>
          </a:bodyPr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4426" y="4482306"/>
            <a:ext cx="409574" cy="273844"/>
          </a:xfrm>
        </p:spPr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EDCEBCB-EE73-45D6-92CE-B2AE1D434CFB}"/>
              </a:ext>
            </a:extLst>
          </p:cNvPr>
          <p:cNvSpPr/>
          <p:nvPr userDrawn="1"/>
        </p:nvSpPr>
        <p:spPr>
          <a:xfrm>
            <a:off x="646880" y="268997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67744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2021/4/26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218166"/>
      </p:ext>
    </p:extLst>
  </p:cSld>
  <p:clrMapOvr>
    <a:masterClrMapping/>
  </p:clrMapOvr>
  <p:transition spd="slow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2021/4/26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850969"/>
      </p:ext>
    </p:extLst>
  </p:cSld>
  <p:clrMapOvr>
    <a:masterClrMapping/>
  </p:clrMapOvr>
  <p:transition spd="slow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2021/4/26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861265"/>
      </p:ext>
    </p:extLst>
  </p:cSld>
  <p:clrMapOvr>
    <a:masterClrMapping/>
  </p:clrMapOvr>
  <p:transition spd="slow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2021/4/26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343882"/>
      </p:ext>
    </p:extLst>
  </p:cSld>
  <p:clrMapOvr>
    <a:masterClrMapping/>
  </p:clrMapOvr>
  <p:transition spd="slow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2021/4/26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712181"/>
      </p:ext>
    </p:extLst>
  </p:cSld>
  <p:clrMapOvr>
    <a:masterClrMapping/>
  </p:clrMapOvr>
  <p:transition spd="slow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2021/4/26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382833"/>
      </p:ext>
    </p:extLst>
  </p:cSld>
  <p:clrMapOvr>
    <a:masterClrMapping/>
  </p:clrMapOvr>
  <p:transition spd="slow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2021/4/26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744713"/>
      </p:ext>
    </p:extLst>
  </p:cSld>
  <p:clrMapOvr>
    <a:masterClrMapping/>
  </p:clrMapOvr>
  <p:transition spd="slow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E9E4D-0BE1-4AAA-A57B-DA425863F4AF}" type="datetimeFigureOut">
              <a:rPr lang="zh-CN" altLang="en-US" smtClean="0"/>
              <a:t>2021/4/26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41F63DC-E866-4077-8215-C471E38E7305}"/>
              </a:ext>
            </a:extLst>
          </p:cNvPr>
          <p:cNvPicPr>
            <a:picLocks noChangeAspect="1"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054" y="0"/>
            <a:ext cx="1064467" cy="963887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3FFCFCD4-6DCF-4A23-AD20-AF62BB293DA8}"/>
              </a:ext>
            </a:extLst>
          </p:cNvPr>
          <p:cNvSpPr/>
          <p:nvPr userDrawn="1"/>
        </p:nvSpPr>
        <p:spPr>
          <a:xfrm>
            <a:off x="0" y="4835507"/>
            <a:ext cx="9144000" cy="307777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9787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3" r:id="rId14"/>
    <p:sldLayoutId id="2147483664" r:id="rId15"/>
    <p:sldLayoutId id="2147483669" r:id="rId16"/>
  </p:sldLayoutIdLst>
  <p:transition spd="slow">
    <p:pull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m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tmp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pytorch-cn.readthedocs.io/zh/latest/package_references/Tensor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tmp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tmp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tmp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tm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image" Target="../media/image45.tmp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6.xml"/><Relationship Id="rId10" Type="http://schemas.openxmlformats.org/officeDocument/2006/relationships/tags" Target="../tags/tag11.xml"/><Relationship Id="rId4" Type="http://schemas.openxmlformats.org/officeDocument/2006/relationships/tags" Target="../tags/tag5.xml"/><Relationship Id="rId9" Type="http://schemas.openxmlformats.org/officeDocument/2006/relationships/tags" Target="../tags/tag1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tmp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tmp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tmp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tmp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tmp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tmp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tags" Target="../tags/tag19.xml"/><Relationship Id="rId13" Type="http://schemas.openxmlformats.org/officeDocument/2006/relationships/image" Target="../media/image64.png"/><Relationship Id="rId3" Type="http://schemas.openxmlformats.org/officeDocument/2006/relationships/tags" Target="../tags/tag14.xml"/><Relationship Id="rId7" Type="http://schemas.openxmlformats.org/officeDocument/2006/relationships/tags" Target="../tags/tag18.xml"/><Relationship Id="rId12" Type="http://schemas.openxmlformats.org/officeDocument/2006/relationships/image" Target="../media/image63.png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6" Type="http://schemas.openxmlformats.org/officeDocument/2006/relationships/tags" Target="../tags/tag17.xml"/><Relationship Id="rId11" Type="http://schemas.openxmlformats.org/officeDocument/2006/relationships/slideLayout" Target="../slideLayouts/slideLayout7.xml"/><Relationship Id="rId5" Type="http://schemas.openxmlformats.org/officeDocument/2006/relationships/tags" Target="../tags/tag16.xml"/><Relationship Id="rId10" Type="http://schemas.openxmlformats.org/officeDocument/2006/relationships/tags" Target="../tags/tag21.xml"/><Relationship Id="rId4" Type="http://schemas.openxmlformats.org/officeDocument/2006/relationships/tags" Target="../tags/tag15.xml"/><Relationship Id="rId9" Type="http://schemas.openxmlformats.org/officeDocument/2006/relationships/tags" Target="../tags/tag20.xml"/><Relationship Id="rId14" Type="http://schemas.openxmlformats.org/officeDocument/2006/relationships/image" Target="../media/image45.tmp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ytorch.apachecn.org/" TargetMode="External"/><Relationship Id="rId2" Type="http://schemas.openxmlformats.org/officeDocument/2006/relationships/hyperlink" Target="https://pytorch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tmp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059145"/>
            <a:ext cx="9144000" cy="854123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zh-CN" altLang="en-US"/>
          </a:p>
        </p:txBody>
      </p:sp>
      <p:pic>
        <p:nvPicPr>
          <p:cNvPr id="103" name="Picture 2" descr="C:\Users\Administrator\Desktop\微立体创业计划\00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5941" y="158700"/>
            <a:ext cx="1967244" cy="196697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3" descr="C:\Users\Administrator\Desktop\微立体创业计划\00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1057" y="27073"/>
            <a:ext cx="2230535" cy="2230233"/>
          </a:xfrm>
          <a:prstGeom prst="rect">
            <a:avLst/>
          </a:prstGeom>
          <a:noFill/>
          <a:effectLst>
            <a:outerShdw blurRad="292100" dist="177800" dir="2460000" sx="99000" sy="99000" algn="l" rotWithShape="0">
              <a:prstClr val="black">
                <a:alpha val="39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圆角矩形 22"/>
          <p:cNvSpPr/>
          <p:nvPr/>
        </p:nvSpPr>
        <p:spPr>
          <a:xfrm>
            <a:off x="2349113" y="3309842"/>
            <a:ext cx="3919063" cy="40913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人工智能与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rPr>
              <a:t>程序设计 教研组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5" name="Group 91"/>
          <p:cNvGrpSpPr>
            <a:grpSpLocks/>
          </p:cNvGrpSpPr>
          <p:nvPr/>
        </p:nvGrpSpPr>
        <p:grpSpPr bwMode="auto">
          <a:xfrm>
            <a:off x="1822357" y="3309841"/>
            <a:ext cx="390552" cy="616758"/>
            <a:chOff x="936" y="1480"/>
            <a:chExt cx="1589" cy="2510"/>
          </a:xfrm>
        </p:grpSpPr>
        <p:grpSp>
          <p:nvGrpSpPr>
            <p:cNvPr id="26" name="组合 33"/>
            <p:cNvGrpSpPr>
              <a:grpSpLocks/>
            </p:cNvGrpSpPr>
            <p:nvPr/>
          </p:nvGrpSpPr>
          <p:grpSpPr bwMode="auto">
            <a:xfrm>
              <a:off x="985" y="1583"/>
              <a:ext cx="1441" cy="2407"/>
              <a:chOff x="1754168" y="3653262"/>
              <a:chExt cx="1857599" cy="3107815"/>
            </a:xfrm>
          </p:grpSpPr>
          <p:sp>
            <p:nvSpPr>
              <p:cNvPr id="31" name="椭圆 30"/>
              <p:cNvSpPr/>
              <p:nvPr/>
            </p:nvSpPr>
            <p:spPr>
              <a:xfrm>
                <a:off x="1754168" y="3653262"/>
                <a:ext cx="1857599" cy="185759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88900" dist="635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00" dirty="0">
                  <a:latin typeface="+mj-lt"/>
                  <a:ea typeface="方正超粗黑简体" panose="03000509000000000000" pitchFamily="65" charset="-122"/>
                </a:endParaRPr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1911556" y="3810650"/>
                <a:ext cx="1542822" cy="1542820"/>
              </a:xfrm>
              <a:prstGeom prst="ellipse">
                <a:avLst/>
              </a:prstGeom>
              <a:solidFill>
                <a:srgbClr val="C20100"/>
              </a:solidFill>
              <a:ln w="28575">
                <a:gradFill flip="none" rotWithShape="1">
                  <a:gsLst>
                    <a:gs pos="100000">
                      <a:srgbClr val="FFFFFF"/>
                    </a:gs>
                    <a:gs pos="0">
                      <a:srgbClr val="CECED0"/>
                    </a:gs>
                  </a:gsLst>
                  <a:lin ang="13500000" scaled="1"/>
                  <a:tileRect/>
                </a:gradFill>
              </a:ln>
              <a:effectLst>
                <a:outerShdw blurRad="190500" dist="88900" dir="2700000" algn="tl" rotWithShape="0">
                  <a:prstClr val="black">
                    <a:alpha val="3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1890879" y="3789973"/>
                <a:ext cx="1584176" cy="1584174"/>
              </a:xfrm>
              <a:prstGeom prst="ellipse">
                <a:avLst/>
              </a:prstGeom>
              <a:solidFill>
                <a:srgbClr val="1A3F6C"/>
              </a:solidFill>
              <a:ln>
                <a:noFill/>
              </a:ln>
              <a:effectLst>
                <a:innerShdw blurRad="88900" dist="635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00" dirty="0">
                  <a:solidFill>
                    <a:srgbClr val="0087CF"/>
                  </a:solidFill>
                  <a:latin typeface="+mj-lt"/>
                  <a:ea typeface="方正超粗黑简体" panose="03000509000000000000" pitchFamily="65" charset="-122"/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2196990" y="4093185"/>
                <a:ext cx="968886" cy="26678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/>
                <a:endParaRPr lang="zh-CN" altLang="zh-CN" sz="2700" b="1">
                  <a:solidFill>
                    <a:srgbClr val="CA0098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7" name="组合 4"/>
            <p:cNvGrpSpPr>
              <a:grpSpLocks/>
            </p:cNvGrpSpPr>
            <p:nvPr/>
          </p:nvGrpSpPr>
          <p:grpSpPr bwMode="auto">
            <a:xfrm>
              <a:off x="936" y="1480"/>
              <a:ext cx="1589" cy="1588"/>
              <a:chOff x="3733576" y="3930057"/>
              <a:chExt cx="1801556" cy="1800152"/>
            </a:xfrm>
          </p:grpSpPr>
          <p:sp>
            <p:nvSpPr>
              <p:cNvPr id="28" name="椭圆 27"/>
              <p:cNvSpPr/>
              <p:nvPr/>
            </p:nvSpPr>
            <p:spPr>
              <a:xfrm>
                <a:off x="4003576" y="4200057"/>
                <a:ext cx="1260000" cy="1260000"/>
              </a:xfrm>
              <a:prstGeom prst="ellipse">
                <a:avLst/>
              </a:prstGeom>
              <a:noFill/>
              <a:ln>
                <a:gradFill flip="none" rotWithShape="1">
                  <a:gsLst>
                    <a:gs pos="100000">
                      <a:schemeClr val="bg1"/>
                    </a:gs>
                    <a:gs pos="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任意多边形 6"/>
              <p:cNvSpPr/>
              <p:nvPr/>
            </p:nvSpPr>
            <p:spPr>
              <a:xfrm>
                <a:off x="3734710" y="3930057"/>
                <a:ext cx="1800422" cy="1800152"/>
              </a:xfrm>
              <a:custGeom>
                <a:avLst/>
                <a:gdLst>
                  <a:gd name="connsiteX0" fmla="*/ 900000 w 1800000"/>
                  <a:gd name="connsiteY0" fmla="*/ 0 h 1800000"/>
                  <a:gd name="connsiteX1" fmla="*/ 1800000 w 1800000"/>
                  <a:gd name="connsiteY1" fmla="*/ 900000 h 1800000"/>
                  <a:gd name="connsiteX2" fmla="*/ 900000 w 1800000"/>
                  <a:gd name="connsiteY2" fmla="*/ 1800000 h 1800000"/>
                  <a:gd name="connsiteX3" fmla="*/ 0 w 1800000"/>
                  <a:gd name="connsiteY3" fmla="*/ 900000 h 1800000"/>
                  <a:gd name="connsiteX4" fmla="*/ 900000 w 1800000"/>
                  <a:gd name="connsiteY4" fmla="*/ 0 h 1800000"/>
                  <a:gd name="connsiteX5" fmla="*/ 900000 w 1800000"/>
                  <a:gd name="connsiteY5" fmla="*/ 270000 h 1800000"/>
                  <a:gd name="connsiteX6" fmla="*/ 270000 w 1800000"/>
                  <a:gd name="connsiteY6" fmla="*/ 900000 h 1800000"/>
                  <a:gd name="connsiteX7" fmla="*/ 900000 w 1800000"/>
                  <a:gd name="connsiteY7" fmla="*/ 1530000 h 1800000"/>
                  <a:gd name="connsiteX8" fmla="*/ 1530000 w 1800000"/>
                  <a:gd name="connsiteY8" fmla="*/ 900000 h 1800000"/>
                  <a:gd name="connsiteX9" fmla="*/ 900000 w 1800000"/>
                  <a:gd name="connsiteY9" fmla="*/ 270000 h 180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000" h="1800000">
                    <a:moveTo>
                      <a:pt x="900000" y="0"/>
                    </a:moveTo>
                    <a:cubicBezTo>
                      <a:pt x="1397056" y="0"/>
                      <a:pt x="1800000" y="402944"/>
                      <a:pt x="1800000" y="900000"/>
                    </a:cubicBezTo>
                    <a:cubicBezTo>
                      <a:pt x="1800000" y="1397056"/>
                      <a:pt x="1397056" y="1800000"/>
                      <a:pt x="900000" y="1800000"/>
                    </a:cubicBezTo>
                    <a:cubicBezTo>
                      <a:pt x="402944" y="1800000"/>
                      <a:pt x="0" y="1397056"/>
                      <a:pt x="0" y="900000"/>
                    </a:cubicBezTo>
                    <a:cubicBezTo>
                      <a:pt x="0" y="402944"/>
                      <a:pt x="402944" y="0"/>
                      <a:pt x="900000" y="0"/>
                    </a:cubicBezTo>
                    <a:close/>
                    <a:moveTo>
                      <a:pt x="900000" y="270000"/>
                    </a:moveTo>
                    <a:cubicBezTo>
                      <a:pt x="552061" y="270000"/>
                      <a:pt x="270000" y="552061"/>
                      <a:pt x="270000" y="900000"/>
                    </a:cubicBezTo>
                    <a:cubicBezTo>
                      <a:pt x="270000" y="1247939"/>
                      <a:pt x="552061" y="1530000"/>
                      <a:pt x="900000" y="1530000"/>
                    </a:cubicBezTo>
                    <a:cubicBezTo>
                      <a:pt x="1247939" y="1530000"/>
                      <a:pt x="1530000" y="1247939"/>
                      <a:pt x="1530000" y="900000"/>
                    </a:cubicBezTo>
                    <a:cubicBezTo>
                      <a:pt x="1530000" y="552061"/>
                      <a:pt x="1247939" y="270000"/>
                      <a:pt x="900000" y="27000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0F0F0"/>
                  </a:gs>
                  <a:gs pos="100000">
                    <a:srgbClr val="DBDBDB"/>
                  </a:gs>
                </a:gsLst>
                <a:lin ang="2700000" scaled="1"/>
              </a:gradFill>
              <a:ln>
                <a:noFill/>
              </a:ln>
              <a:effectLst>
                <a:outerShdw blurRad="889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椭圆 7"/>
              <p:cNvSpPr/>
              <p:nvPr/>
            </p:nvSpPr>
            <p:spPr>
              <a:xfrm>
                <a:off x="3733576" y="3930057"/>
                <a:ext cx="1800000" cy="1800000"/>
              </a:xfrm>
              <a:prstGeom prst="ellipse">
                <a:avLst/>
              </a:prstGeom>
              <a:noFill/>
              <a:ln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>
            <a:off x="-71479" y="2163054"/>
            <a:ext cx="9286958" cy="523192"/>
          </a:xfrm>
          <a:prstGeom prst="rect">
            <a:avLst/>
          </a:prstGeom>
          <a:noFill/>
        </p:spPr>
        <p:txBody>
          <a:bodyPr wrap="square" lIns="91413" tIns="45706" rIns="91413" bIns="45706" rtlCol="0">
            <a:spAutoFit/>
          </a:bodyPr>
          <a:lstStyle/>
          <a:p>
            <a:pPr algn="ctr"/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人工智能与</a:t>
            </a:r>
            <a:r>
              <a:rPr lang="en-US" altLang="zh-CN" sz="28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Pythonch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程序设计</a:t>
            </a:r>
            <a:r>
              <a:rPr lang="en-US" altLang="zh-CN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》——</a:t>
            </a:r>
            <a:r>
              <a:rPr lang="en-US" altLang="zh-CN" sz="2800" b="1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PyTorch</a:t>
            </a:r>
            <a:r>
              <a:rPr lang="zh-CN" altLang="en-US" sz="28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简介</a:t>
            </a:r>
          </a:p>
        </p:txBody>
      </p:sp>
    </p:spTree>
    <p:extLst>
      <p:ext uri="{BB962C8B-B14F-4D97-AF65-F5344CB8AC3E}">
        <p14:creationId xmlns:p14="http://schemas.microsoft.com/office/powerpoint/2010/main" val="67734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24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2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2" fill="hold" grpId="0" nodeType="withEffect">
                                  <p:stCondLst>
                                    <p:cond delay="1700"/>
                                  </p:stCondLst>
                                  <p:iterate type="lt">
                                    <p:tmPct val="23333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083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583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83"/>
                            </p:stCondLst>
                            <p:childTnLst>
                              <p:par>
                                <p:cTn id="3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6.17284E-7 L 0.42031 0.00093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007" y="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9083"/>
                            </p:stCondLst>
                            <p:childTnLst>
                              <p:par>
                                <p:cTn id="3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3" grpId="0" animBg="1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E6C5F3-17FE-4B91-BE0E-9C0855E10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张量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25C715-AB45-4555-9C3B-EEC1D24A39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4" descr="See the source image">
            <a:extLst>
              <a:ext uri="{FF2B5EF4-FFF2-40B4-BE49-F238E27FC236}">
                <a16:creationId xmlns:a16="http://schemas.microsoft.com/office/drawing/2014/main" id="{2F674D2A-CF50-4801-9CC1-B370BA64D3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2142" y="209397"/>
            <a:ext cx="3979716" cy="3066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FF4E3B7-F25E-445C-9D63-76553EA2F5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472" y="3149978"/>
            <a:ext cx="3713055" cy="1422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09894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AFC33D-7715-41EB-BF7E-EFE5E21CE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PyTorch</a:t>
            </a:r>
            <a:r>
              <a:rPr lang="zh-CN" altLang="en-US" dirty="0"/>
              <a:t>入门</a:t>
            </a:r>
            <a:r>
              <a:rPr lang="en-US" altLang="zh-CN" dirty="0"/>
              <a:t>——Tensor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7767B93-E8DE-4A16-95A5-9A779A171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Tensor</a:t>
            </a:r>
            <a:r>
              <a:rPr lang="zh-CN" altLang="en-US" dirty="0"/>
              <a:t>可以认为是一个高维数组</a:t>
            </a:r>
            <a:endParaRPr lang="en-US" altLang="zh-CN" dirty="0"/>
          </a:p>
          <a:p>
            <a:pPr lvl="1"/>
            <a:r>
              <a:rPr lang="zh-CN" altLang="en-US" dirty="0"/>
              <a:t>与</a:t>
            </a:r>
            <a:r>
              <a:rPr lang="en-US" altLang="zh-CN" dirty="0" err="1"/>
              <a:t>numpy</a:t>
            </a:r>
            <a:r>
              <a:rPr lang="zh-CN" altLang="en-US" dirty="0"/>
              <a:t>中的</a:t>
            </a:r>
            <a:r>
              <a:rPr lang="en-US" altLang="zh-CN" dirty="0" err="1"/>
              <a:t>ndarray</a:t>
            </a:r>
            <a:r>
              <a:rPr lang="zh-CN" altLang="en-US" dirty="0"/>
              <a:t>相似</a:t>
            </a:r>
            <a:endParaRPr lang="en-US" altLang="zh-CN" dirty="0"/>
          </a:p>
          <a:p>
            <a:pPr lvl="1"/>
            <a:r>
              <a:rPr lang="zh-CN" altLang="en-US" dirty="0"/>
              <a:t>可以使用</a:t>
            </a:r>
            <a:r>
              <a:rPr lang="en-US" altLang="zh-CN" dirty="0"/>
              <a:t>GPU</a:t>
            </a:r>
            <a:r>
              <a:rPr lang="zh-CN" altLang="en-US" dirty="0"/>
              <a:t>加速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Tensor</a:t>
            </a:r>
            <a:r>
              <a:rPr lang="zh-CN" altLang="en-US" dirty="0"/>
              <a:t>的操作与</a:t>
            </a:r>
            <a:r>
              <a:rPr lang="en-US" altLang="zh-CN" dirty="0" err="1"/>
              <a:t>numpy</a:t>
            </a:r>
            <a:r>
              <a:rPr lang="zh-CN" altLang="en-US" dirty="0"/>
              <a:t>中的定义相似</a:t>
            </a:r>
            <a:endParaRPr lang="en-US" altLang="zh-CN" dirty="0"/>
          </a:p>
          <a:p>
            <a:pPr lvl="1"/>
            <a:r>
              <a:rPr lang="zh-CN" altLang="en-US" dirty="0"/>
              <a:t>构建、初始化一个新的</a:t>
            </a:r>
            <a:r>
              <a:rPr lang="en-US" altLang="zh-CN" dirty="0"/>
              <a:t>Tensor</a:t>
            </a:r>
          </a:p>
          <a:p>
            <a:pPr lvl="1"/>
            <a:r>
              <a:rPr lang="zh-CN" altLang="en-US" dirty="0"/>
              <a:t>数学运算、线性代数运算</a:t>
            </a:r>
            <a:endParaRPr lang="en-US" altLang="zh-CN" dirty="0"/>
          </a:p>
          <a:p>
            <a:pPr lvl="1"/>
            <a:r>
              <a:rPr lang="zh-CN" altLang="en-US" dirty="0"/>
              <a:t>选择、切片</a:t>
            </a:r>
          </a:p>
        </p:txBody>
      </p:sp>
      <p:pic>
        <p:nvPicPr>
          <p:cNvPr id="5" name="Picture 4" descr="See the source image">
            <a:extLst>
              <a:ext uri="{FF2B5EF4-FFF2-40B4-BE49-F238E27FC236}">
                <a16:creationId xmlns:a16="http://schemas.microsoft.com/office/drawing/2014/main" id="{76BB20BF-FDBF-4418-91E4-5513BD18A0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2511" y="704850"/>
            <a:ext cx="3500124" cy="2696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325839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B68D10-7885-4C64-9465-EF68C1647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创建一个</a:t>
            </a:r>
            <a:r>
              <a:rPr lang="en-US" altLang="zh-CN" dirty="0"/>
              <a:t>Tensor</a:t>
            </a:r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C6C9C72A-611E-43AE-9C27-BEE5DD419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530" y="819150"/>
            <a:ext cx="4920143" cy="39370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20000"/>
              </a:lnSpc>
            </a:pPr>
            <a:r>
              <a:rPr lang="en-US" altLang="zh-CN" dirty="0"/>
              <a:t>0-1</a:t>
            </a:r>
            <a:r>
              <a:rPr lang="zh-CN" altLang="en-US" dirty="0"/>
              <a:t>初始化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en-US" altLang="zh-CN" dirty="0" err="1"/>
              <a:t>torch.empty</a:t>
            </a:r>
            <a:r>
              <a:rPr lang="en-US" altLang="zh-CN" dirty="0"/>
              <a:t>(size)</a:t>
            </a:r>
            <a:r>
              <a:rPr lang="zh-CN" altLang="en-US" dirty="0"/>
              <a:t>：返回形状为</a:t>
            </a:r>
            <a:r>
              <a:rPr lang="en-US" altLang="zh-CN" dirty="0"/>
              <a:t>size</a:t>
            </a:r>
            <a:r>
              <a:rPr lang="zh-CN" altLang="en-US" dirty="0"/>
              <a:t>的空</a:t>
            </a:r>
            <a:r>
              <a:rPr lang="en-US" altLang="zh-CN" dirty="0"/>
              <a:t>tensor</a:t>
            </a:r>
          </a:p>
          <a:p>
            <a:pPr lvl="1">
              <a:lnSpc>
                <a:spcPct val="120000"/>
              </a:lnSpc>
            </a:pPr>
            <a:r>
              <a:rPr lang="en-US" altLang="zh-CN" dirty="0" err="1"/>
              <a:t>torch.zeros</a:t>
            </a:r>
            <a:r>
              <a:rPr lang="en-US" altLang="zh-CN" dirty="0"/>
              <a:t>(size)</a:t>
            </a:r>
            <a:r>
              <a:rPr lang="zh-CN" altLang="en-US" dirty="0"/>
              <a:t>：全部是</a:t>
            </a:r>
            <a:r>
              <a:rPr lang="en-US" altLang="zh-CN" dirty="0"/>
              <a:t>0</a:t>
            </a:r>
            <a:r>
              <a:rPr lang="zh-CN" altLang="en-US" dirty="0"/>
              <a:t>的</a:t>
            </a:r>
            <a:r>
              <a:rPr lang="en-US" altLang="zh-CN" dirty="0"/>
              <a:t>tensor</a:t>
            </a:r>
          </a:p>
          <a:p>
            <a:pPr lvl="1">
              <a:lnSpc>
                <a:spcPct val="120000"/>
              </a:lnSpc>
            </a:pPr>
            <a:r>
              <a:rPr lang="en-US" altLang="zh-CN" dirty="0" err="1"/>
              <a:t>torch.ones</a:t>
            </a:r>
            <a:r>
              <a:rPr lang="en-US" altLang="zh-CN" dirty="0"/>
              <a:t>(size)</a:t>
            </a:r>
            <a:r>
              <a:rPr lang="zh-CN" altLang="en-US" dirty="0"/>
              <a:t>：全部是</a:t>
            </a:r>
            <a:r>
              <a:rPr lang="en-US" altLang="zh-CN" dirty="0"/>
              <a:t>1</a:t>
            </a:r>
            <a:r>
              <a:rPr lang="zh-CN" altLang="en-US" dirty="0"/>
              <a:t>的</a:t>
            </a:r>
            <a:r>
              <a:rPr lang="en-US" altLang="zh-CN" dirty="0"/>
              <a:t>tensor</a:t>
            </a:r>
          </a:p>
          <a:p>
            <a:pPr>
              <a:lnSpc>
                <a:spcPct val="120000"/>
              </a:lnSpc>
            </a:pPr>
            <a:endParaRPr lang="en-US" altLang="zh-CN" dirty="0"/>
          </a:p>
          <a:p>
            <a:pPr>
              <a:lnSpc>
                <a:spcPct val="120000"/>
              </a:lnSpc>
            </a:pPr>
            <a:r>
              <a:rPr lang="zh-CN" altLang="en-US" dirty="0"/>
              <a:t>随机初始化</a:t>
            </a:r>
          </a:p>
          <a:p>
            <a:pPr lvl="1">
              <a:lnSpc>
                <a:spcPct val="120000"/>
              </a:lnSpc>
            </a:pPr>
            <a:r>
              <a:rPr lang="en-US" altLang="zh-CN" dirty="0" err="1"/>
              <a:t>torch.rand</a:t>
            </a:r>
            <a:r>
              <a:rPr lang="en-US" altLang="zh-CN" dirty="0"/>
              <a:t>(size) </a:t>
            </a:r>
            <a:r>
              <a:rPr lang="zh-CN" altLang="en-US" dirty="0"/>
              <a:t>：构建形状为</a:t>
            </a:r>
            <a:r>
              <a:rPr lang="en-US" altLang="zh-CN" dirty="0"/>
              <a:t>size</a:t>
            </a:r>
            <a:r>
              <a:rPr lang="zh-CN" altLang="en-US" dirty="0"/>
              <a:t>的</a:t>
            </a:r>
            <a:r>
              <a:rPr lang="en-US" altLang="zh-CN" dirty="0"/>
              <a:t>Tensor</a:t>
            </a:r>
            <a:r>
              <a:rPr lang="zh-CN" altLang="en-US" dirty="0"/>
              <a:t>，取值为</a:t>
            </a:r>
            <a:r>
              <a:rPr lang="en-US" altLang="zh-CN" dirty="0"/>
              <a:t>[0,1)</a:t>
            </a:r>
            <a:r>
              <a:rPr lang="zh-CN" altLang="en-US" dirty="0"/>
              <a:t>内的均匀分布随机数</a:t>
            </a:r>
          </a:p>
          <a:p>
            <a:pPr lvl="1">
              <a:lnSpc>
                <a:spcPct val="120000"/>
              </a:lnSpc>
            </a:pPr>
            <a:r>
              <a:rPr lang="en-US" altLang="zh-CN" dirty="0" err="1"/>
              <a:t>torch.randn</a:t>
            </a:r>
            <a:r>
              <a:rPr lang="en-US" altLang="zh-CN" dirty="0"/>
              <a:t>(size)</a:t>
            </a:r>
            <a:r>
              <a:rPr lang="zh-CN" altLang="en-US" dirty="0"/>
              <a:t>：取值为标准正态分布</a:t>
            </a:r>
            <a:r>
              <a:rPr lang="en-US" altLang="zh-CN" dirty="0"/>
              <a:t>N(0,1)</a:t>
            </a:r>
            <a:r>
              <a:rPr lang="zh-CN" altLang="en-US" dirty="0"/>
              <a:t>的随机数</a:t>
            </a:r>
          </a:p>
          <a:p>
            <a:pPr lvl="1">
              <a:lnSpc>
                <a:spcPct val="120000"/>
              </a:lnSpc>
            </a:pPr>
            <a:r>
              <a:rPr lang="en-US" altLang="zh-CN" dirty="0" err="1"/>
              <a:t>torch.normal</a:t>
            </a:r>
            <a:r>
              <a:rPr lang="en-US" altLang="zh-CN" dirty="0"/>
              <a:t>(mean, std, out=None)</a:t>
            </a:r>
            <a:r>
              <a:rPr lang="zh-CN" altLang="en-US" dirty="0"/>
              <a:t>：取值为标准正态分布</a:t>
            </a:r>
            <a:r>
              <a:rPr lang="en-US" altLang="zh-CN" dirty="0"/>
              <a:t>N(mean,std^2)</a:t>
            </a:r>
            <a:r>
              <a:rPr lang="zh-CN" altLang="en-US" dirty="0"/>
              <a:t>的随机数</a:t>
            </a:r>
            <a:endParaRPr lang="en-US" altLang="zh-CN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E5BAAE4-BC99-4249-B0C6-D9B0B73A6B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739" y="819150"/>
            <a:ext cx="3945254" cy="393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36332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C06A36-DE93-432D-9E51-0AEB9EC36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Tensor</a:t>
            </a:r>
            <a:r>
              <a:rPr lang="zh-CN" altLang="en-US" dirty="0"/>
              <a:t>操作：加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7ED301-BF6E-4DA9-B5D2-A4DE248F8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46706"/>
            <a:ext cx="5306037" cy="3909443"/>
          </a:xfrm>
        </p:spPr>
        <p:txBody>
          <a:bodyPr>
            <a:normAutofit/>
          </a:bodyPr>
          <a:lstStyle/>
          <a:p>
            <a:r>
              <a:rPr lang="zh-CN" altLang="en-US" sz="1800" dirty="0"/>
              <a:t>操作符：</a:t>
            </a:r>
            <a:r>
              <a:rPr lang="en-US" altLang="zh-CN" sz="1800" dirty="0"/>
              <a:t>+ </a:t>
            </a:r>
            <a:r>
              <a:rPr lang="zh-CN" altLang="en-US" sz="1800" dirty="0"/>
              <a:t>、</a:t>
            </a:r>
            <a:r>
              <a:rPr lang="en-US" altLang="zh-CN" sz="1800" dirty="0"/>
              <a:t>add</a:t>
            </a:r>
            <a:r>
              <a:rPr lang="zh-CN" altLang="en-US" sz="1800" dirty="0"/>
              <a:t>和</a:t>
            </a:r>
            <a:r>
              <a:rPr lang="en-US" altLang="zh-CN" sz="1800" dirty="0"/>
              <a:t>add_</a:t>
            </a:r>
          </a:p>
          <a:p>
            <a:pPr lvl="1"/>
            <a:r>
              <a:rPr lang="zh-CN" altLang="en-US" sz="1600" dirty="0"/>
              <a:t>注意：大小要匹配（参考线性代数中向量和矩阵的加法要求）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5A1C324-AA15-4483-95D9-CEB1D760262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81" y="1918079"/>
            <a:ext cx="4861338" cy="314112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25B3B9D-FD5F-41CB-8C9B-E7EE5076FB2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9402" y="64121"/>
            <a:ext cx="2384191" cy="251356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43BB167-B5BA-4916-85F4-793E9BF0B63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9402" y="2577686"/>
            <a:ext cx="2912290" cy="2359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167099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B7EE67-BCCF-4998-9689-FF61CCC6E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Tensor</a:t>
            </a:r>
            <a:r>
              <a:rPr lang="zh-CN" altLang="en-US" dirty="0"/>
              <a:t>操作：减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AA3DA8-31D7-493F-B5AD-9DD2A8FFF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操作符：</a:t>
            </a:r>
            <a:r>
              <a:rPr lang="en-US" altLang="zh-CN" dirty="0"/>
              <a:t>-</a:t>
            </a:r>
          </a:p>
          <a:p>
            <a:pPr lvl="1"/>
            <a:r>
              <a:rPr lang="zh-CN" altLang="en-US" dirty="0"/>
              <a:t>与加法类似，两个矩阵大小必须匹配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8BF3606-67D0-4455-AB47-2AF6B16982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953" y="1748272"/>
            <a:ext cx="6259328" cy="2736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55009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9BBAC9-5CC0-4BA4-9363-39FB42B2E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Tensor</a:t>
            </a:r>
            <a:r>
              <a:rPr lang="zh-CN" altLang="en-US" dirty="0"/>
              <a:t>操作：乘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97DE478-075B-4EFD-82A4-5AD3DD5DFC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819150"/>
                <a:ext cx="5712903" cy="3937000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矩阵</a:t>
                </a:r>
                <a:r>
                  <a:rPr lang="en-US" altLang="zh-CN" dirty="0"/>
                  <a:t>(Tensor)</a:t>
                </a:r>
                <a:r>
                  <a:rPr lang="zh-CN" altLang="en-US" dirty="0"/>
                  <a:t>的乘法在人工智能算法极为普遍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数乘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altLang="zh-CN" b="1" i="0" dirty="0">
                        <a:latin typeface="Cambria Math" panose="02040503050406030204" pitchFamily="18" charset="0"/>
                      </a:rPr>
                      <m:t>𝐗</m:t>
                    </m:r>
                  </m:oMath>
                </a14:m>
                <a:r>
                  <a:rPr lang="zh-CN" altLang="en-US" dirty="0"/>
                  <a:t>：把</a:t>
                </a:r>
                <a14:m>
                  <m:oMath xmlns:m="http://schemas.openxmlformats.org/officeDocument/2006/math">
                    <m:r>
                      <a:rPr lang="en-US" altLang="zh-CN" b="1" dirty="0">
                        <a:latin typeface="Cambria Math" panose="02040503050406030204" pitchFamily="18" charset="0"/>
                      </a:rPr>
                      <m:t>𝐗</m:t>
                    </m:r>
                  </m:oMath>
                </a14:m>
                <a:r>
                  <a:rPr lang="zh-CN" altLang="en-US" dirty="0"/>
                  <a:t>中每一个元素都乘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r>
                  <a:rPr lang="zh-CN" altLang="en-US" dirty="0"/>
                  <a:t>对应点相乘</a:t>
                </a:r>
                <a:r>
                  <a:rPr lang="en-US" altLang="zh-CN" dirty="0"/>
                  <a:t> </a:t>
                </a:r>
                <a:r>
                  <a:rPr lang="en-US" altLang="zh-CN" dirty="0" err="1"/>
                  <a:t>x.mul</a:t>
                </a:r>
                <a:r>
                  <a:rPr lang="en-US" altLang="zh-CN" dirty="0"/>
                  <a:t>(y)</a:t>
                </a:r>
                <a:r>
                  <a:rPr lang="zh-CN" altLang="en-US" dirty="0"/>
                  <a:t>或</a:t>
                </a:r>
                <a:r>
                  <a:rPr lang="en-US" altLang="zh-CN" dirty="0"/>
                  <a:t> x*y</a:t>
                </a:r>
                <a:r>
                  <a:rPr lang="zh-CN" altLang="en-US" dirty="0"/>
                  <a:t>（点乘再求和为卷积）</a:t>
                </a:r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r>
                  <a:rPr lang="zh-CN" altLang="en-US" dirty="0"/>
                  <a:t>线性代数中的矩阵相乘，</a:t>
                </a:r>
                <a:r>
                  <a:rPr lang="en-US" altLang="zh-CN" dirty="0"/>
                  <a:t>x.mm(y)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97DE478-075B-4EFD-82A4-5AD3DD5DFC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19150"/>
                <a:ext cx="5712903" cy="3937000"/>
              </a:xfrm>
              <a:blipFill>
                <a:blip r:embed="rId2"/>
                <a:stretch>
                  <a:fillRect l="-961" t="-774" r="-45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8DB55605-E41A-4E56-B911-AEFFD5E983F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145" y="-29362"/>
            <a:ext cx="2793855" cy="5143500"/>
          </a:xfrm>
          <a:prstGeom prst="rect">
            <a:avLst/>
          </a:prstGeom>
        </p:spPr>
      </p:pic>
      <p:pic>
        <p:nvPicPr>
          <p:cNvPr id="9218" name="Picture 2" descr="numpy中矩阵相乘和矩阵点乘_jiajie_bear的博客-CSDN博客">
            <a:extLst>
              <a:ext uri="{FF2B5EF4-FFF2-40B4-BE49-F238E27FC236}">
                <a16:creationId xmlns:a16="http://schemas.microsoft.com/office/drawing/2014/main" id="{1BFB3F4B-4C2C-4DF2-ACF3-40D5309E50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364" y="2571750"/>
            <a:ext cx="2982243" cy="785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4" name="Picture 8" descr="矩阵乘法">
            <a:extLst>
              <a:ext uri="{FF2B5EF4-FFF2-40B4-BE49-F238E27FC236}">
                <a16:creationId xmlns:a16="http://schemas.microsoft.com/office/drawing/2014/main" id="{37D9662A-E6D6-413B-ADFC-E151322A2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364" y="3890263"/>
            <a:ext cx="2793855" cy="954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6" name="Picture 10" descr="理解矩阵乘法- AlanTu - 博客园">
            <a:extLst>
              <a:ext uri="{FF2B5EF4-FFF2-40B4-BE49-F238E27FC236}">
                <a16:creationId xmlns:a16="http://schemas.microsoft.com/office/drawing/2014/main" id="{E1A8BBE9-AA43-4CF4-9026-9C0C7F25FD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9364" y="1503988"/>
            <a:ext cx="1921036" cy="631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967693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C3B962-20FD-4A3A-906B-6955EDB1B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矩阵乘操作</a:t>
            </a:r>
            <a:r>
              <a:rPr lang="en-US" altLang="zh-CN" dirty="0"/>
              <a:t>A.mm(B)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AD3C9D3D-20F7-4FE3-A628-1009C77762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058" y="819150"/>
                <a:ext cx="4660084" cy="3937000"/>
              </a:xfrm>
            </p:spPr>
            <p:txBody>
              <a:bodyPr/>
              <a:lstStyle/>
              <a:p>
                <a:r>
                  <a:rPr lang="en-US" altLang="zh-CN" dirty="0"/>
                  <a:t>A.mm(B)</a:t>
                </a:r>
                <a:r>
                  <a:rPr lang="zh-CN" altLang="en-US" dirty="0"/>
                  <a:t>，矩阵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乘以矩阵</a:t>
                </a:r>
                <a:r>
                  <a:rPr lang="en-US" altLang="zh-CN" dirty="0"/>
                  <a:t>B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：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，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：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（中间维度相同）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返回结果矩阵大小为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altLang="zh-CN" dirty="0"/>
              </a:p>
              <a:p>
                <a:pPr lvl="2"/>
                <a:r>
                  <a:rPr lang="zh-CN" altLang="en-US" dirty="0"/>
                  <a:t>第</a:t>
                </a:r>
                <a:r>
                  <a:rPr lang="en-US" altLang="zh-CN" dirty="0" err="1"/>
                  <a:t>i</a:t>
                </a:r>
                <a:r>
                  <a:rPr lang="zh-CN" altLang="en-US" dirty="0"/>
                  <a:t>行</a:t>
                </a:r>
                <a:r>
                  <a:rPr lang="en-US" altLang="zh-CN" dirty="0"/>
                  <a:t>j</a:t>
                </a:r>
                <a:r>
                  <a:rPr lang="zh-CN" altLang="en-US" dirty="0"/>
                  <a:t>列的值：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的第</a:t>
                </a:r>
                <a:r>
                  <a:rPr lang="en-US" altLang="zh-CN" dirty="0" err="1"/>
                  <a:t>i</a:t>
                </a:r>
                <a:r>
                  <a:rPr lang="zh-CN" altLang="en-US" dirty="0"/>
                  <a:t>行内积</a:t>
                </a:r>
                <a:r>
                  <a:rPr lang="en-US" altLang="zh-CN" dirty="0"/>
                  <a:t>B</a:t>
                </a:r>
                <a:r>
                  <a:rPr lang="zh-CN" altLang="en-US" dirty="0"/>
                  <a:t>的第</a:t>
                </a:r>
                <a:r>
                  <a:rPr lang="en-US" altLang="zh-CN" dirty="0"/>
                  <a:t>j</a:t>
                </a:r>
                <a:r>
                  <a:rPr lang="zh-CN" altLang="en-US" dirty="0"/>
                  <a:t>列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如果大小不匹配，则出错</a:t>
                </a:r>
              </a:p>
            </p:txBody>
          </p:sp>
        </mc:Choice>
        <mc:Fallback xmlns="">
          <p:sp>
            <p:nvSpPr>
              <p:cNvPr id="6" name="内容占位符 5">
                <a:extLst>
                  <a:ext uri="{FF2B5EF4-FFF2-40B4-BE49-F238E27FC236}">
                    <a16:creationId xmlns:a16="http://schemas.microsoft.com/office/drawing/2014/main" id="{AD3C9D3D-20F7-4FE3-A628-1009C77762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058" y="819150"/>
                <a:ext cx="4660084" cy="3937000"/>
              </a:xfrm>
              <a:blipFill>
                <a:blip r:embed="rId2"/>
                <a:stretch>
                  <a:fillRect l="-1178" t="-774" r="-58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内容占位符 4">
            <a:extLst>
              <a:ext uri="{FF2B5EF4-FFF2-40B4-BE49-F238E27FC236}">
                <a16:creationId xmlns:a16="http://schemas.microsoft.com/office/drawing/2014/main" id="{9DC31BA2-626F-4C96-B330-90129965285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3724" y="2200224"/>
            <a:ext cx="5452844" cy="2943276"/>
          </a:xfrm>
          <a:prstGeom prst="rect">
            <a:avLst/>
          </a:prstGeom>
        </p:spPr>
      </p:pic>
      <p:pic>
        <p:nvPicPr>
          <p:cNvPr id="8" name="Picture 8" descr="矩阵乘法">
            <a:extLst>
              <a:ext uri="{FF2B5EF4-FFF2-40B4-BE49-F238E27FC236}">
                <a16:creationId xmlns:a16="http://schemas.microsoft.com/office/drawing/2014/main" id="{DA186336-EFED-4959-AFBA-4D6AE7C3F7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141" y="901365"/>
            <a:ext cx="2793855" cy="954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834719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16E1C3-4BB2-42A7-992E-CA6AD90C5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98872"/>
          </a:xfrm>
        </p:spPr>
        <p:txBody>
          <a:bodyPr/>
          <a:lstStyle/>
          <a:p>
            <a:r>
              <a:rPr lang="zh-CN" altLang="en-US" dirty="0"/>
              <a:t>矩阵与向量（向量与矩阵）的乘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27D4BC-88F4-4ABA-A568-9DFFBEA75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19150"/>
            <a:ext cx="5673220" cy="3937000"/>
          </a:xfrm>
        </p:spPr>
        <p:txBody>
          <a:bodyPr/>
          <a:lstStyle/>
          <a:p>
            <a:r>
              <a:rPr lang="zh-CN" altLang="en-US" dirty="0"/>
              <a:t>把向量看成</a:t>
            </a:r>
            <a:r>
              <a:rPr lang="en-US" altLang="zh-CN" dirty="0"/>
              <a:t>1</a:t>
            </a:r>
            <a:r>
              <a:rPr lang="zh-CN" altLang="en-US" dirty="0"/>
              <a:t>*</a:t>
            </a:r>
            <a:r>
              <a:rPr lang="en-US" altLang="zh-CN" dirty="0"/>
              <a:t>n</a:t>
            </a:r>
            <a:r>
              <a:rPr lang="zh-CN" altLang="en-US" dirty="0"/>
              <a:t>的矩阵，然后利用矩阵乘完成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在右图的例子中</a:t>
            </a:r>
            <a:endParaRPr lang="en-US" altLang="zh-CN" dirty="0"/>
          </a:p>
          <a:p>
            <a:pPr lvl="1"/>
            <a:r>
              <a:rPr lang="en-US" altLang="zh-CN" dirty="0"/>
              <a:t>x</a:t>
            </a:r>
            <a:r>
              <a:rPr lang="zh-CN" altLang="en-US" dirty="0"/>
              <a:t>的定义为</a:t>
            </a:r>
            <a:r>
              <a:rPr lang="en-US" altLang="zh-CN" dirty="0"/>
              <a:t>1</a:t>
            </a:r>
            <a:r>
              <a:rPr lang="zh-CN" altLang="en-US" dirty="0"/>
              <a:t>*</a:t>
            </a:r>
            <a:r>
              <a:rPr lang="en-US" altLang="zh-CN" dirty="0"/>
              <a:t>2</a:t>
            </a:r>
            <a:r>
              <a:rPr lang="zh-CN" altLang="en-US" dirty="0"/>
              <a:t>的矩阵</a:t>
            </a:r>
            <a:r>
              <a:rPr lang="en-US" altLang="zh-CN" dirty="0">
                <a:solidFill>
                  <a:srgbClr val="C00000"/>
                </a:solidFill>
              </a:rPr>
              <a:t>[[</a:t>
            </a:r>
            <a:r>
              <a:rPr lang="en-US" altLang="zh-CN" dirty="0"/>
              <a:t>1, 2</a:t>
            </a:r>
            <a:r>
              <a:rPr lang="en-US" altLang="zh-CN" dirty="0">
                <a:solidFill>
                  <a:srgbClr val="C00000"/>
                </a:solidFill>
              </a:rPr>
              <a:t>]]</a:t>
            </a:r>
            <a:r>
              <a:rPr lang="zh-CN" altLang="en-US" dirty="0"/>
              <a:t>，而非向量</a:t>
            </a:r>
            <a:r>
              <a:rPr lang="en-US" altLang="zh-CN" dirty="0">
                <a:solidFill>
                  <a:srgbClr val="C00000"/>
                </a:solidFill>
              </a:rPr>
              <a:t>[</a:t>
            </a:r>
            <a:r>
              <a:rPr lang="en-US" altLang="zh-CN" dirty="0"/>
              <a:t>1, 2</a:t>
            </a:r>
            <a:r>
              <a:rPr lang="en-US" altLang="zh-CN" dirty="0">
                <a:solidFill>
                  <a:srgbClr val="C00000"/>
                </a:solidFill>
              </a:rPr>
              <a:t>]</a:t>
            </a:r>
          </a:p>
          <a:p>
            <a:pPr lvl="1"/>
            <a:r>
              <a:rPr lang="en-US" altLang="zh-CN" dirty="0"/>
              <a:t>Tensor([[1, 2]])</a:t>
            </a:r>
            <a:r>
              <a:rPr lang="zh-CN" altLang="en-US" dirty="0"/>
              <a:t>返回</a:t>
            </a:r>
            <a:r>
              <a:rPr lang="en-US" altLang="zh-CN" dirty="0"/>
              <a:t>1</a:t>
            </a:r>
            <a:r>
              <a:rPr lang="zh-CN" altLang="en-US" dirty="0"/>
              <a:t>*</a:t>
            </a:r>
            <a:r>
              <a:rPr lang="en-US" altLang="zh-CN" dirty="0"/>
              <a:t>2</a:t>
            </a:r>
            <a:r>
              <a:rPr lang="zh-CN" altLang="en-US" dirty="0"/>
              <a:t>的矩阵</a:t>
            </a:r>
            <a:endParaRPr lang="en-US" altLang="zh-CN" dirty="0"/>
          </a:p>
          <a:p>
            <a:pPr lvl="1"/>
            <a:r>
              <a:rPr lang="en-US" altLang="zh-CN" dirty="0"/>
              <a:t>A.t()</a:t>
            </a:r>
            <a:r>
              <a:rPr lang="zh-CN" altLang="en-US" dirty="0"/>
              <a:t>：矩阵转置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A</a:t>
            </a:r>
            <a:r>
              <a:rPr lang="zh-CN" altLang="en-US" dirty="0"/>
              <a:t>：</a:t>
            </a:r>
            <a:r>
              <a:rPr lang="en-US" altLang="zh-CN" dirty="0"/>
              <a:t>3</a:t>
            </a:r>
            <a:r>
              <a:rPr lang="zh-CN" altLang="en-US" dirty="0"/>
              <a:t>*</a:t>
            </a:r>
            <a:r>
              <a:rPr lang="en-US" altLang="zh-CN" dirty="0"/>
              <a:t>2</a:t>
            </a:r>
            <a:r>
              <a:rPr lang="zh-CN" altLang="en-US" dirty="0"/>
              <a:t>；</a:t>
            </a:r>
            <a:r>
              <a:rPr lang="en-US" altLang="zh-CN" dirty="0"/>
              <a:t>x</a:t>
            </a:r>
            <a:r>
              <a:rPr lang="zh-CN" altLang="en-US" dirty="0"/>
              <a:t>：</a:t>
            </a:r>
            <a:r>
              <a:rPr lang="en-US" altLang="zh-CN" dirty="0"/>
              <a:t>1</a:t>
            </a:r>
            <a:r>
              <a:rPr lang="zh-CN" altLang="en-US" dirty="0"/>
              <a:t>*</a:t>
            </a:r>
            <a:r>
              <a:rPr lang="en-US" altLang="zh-CN" dirty="0"/>
              <a:t>2</a:t>
            </a:r>
          </a:p>
          <a:p>
            <a:pPr lvl="1"/>
            <a:r>
              <a:rPr lang="en-US" altLang="zh-CN" dirty="0"/>
              <a:t>A.mm(x.t())</a:t>
            </a:r>
            <a:r>
              <a:rPr lang="zh-CN" altLang="en-US" dirty="0"/>
              <a:t>，</a:t>
            </a:r>
            <a:r>
              <a:rPr lang="en-US" altLang="zh-CN" dirty="0"/>
              <a:t>A</a:t>
            </a:r>
            <a:r>
              <a:rPr lang="zh-CN" altLang="en-US" dirty="0"/>
              <a:t>*</a:t>
            </a:r>
            <a:r>
              <a:rPr lang="en-US" altLang="zh-CN" dirty="0" err="1"/>
              <a:t>xT</a:t>
            </a:r>
            <a:r>
              <a:rPr lang="zh-CN" altLang="en-US" dirty="0"/>
              <a:t>：返回</a:t>
            </a:r>
            <a:r>
              <a:rPr lang="en-US" altLang="zh-CN" dirty="0"/>
              <a:t>3</a:t>
            </a:r>
            <a:r>
              <a:rPr lang="zh-CN" altLang="en-US" dirty="0"/>
              <a:t>*</a:t>
            </a:r>
            <a:r>
              <a:rPr lang="en-US" altLang="zh-CN" dirty="0"/>
              <a:t>1</a:t>
            </a:r>
            <a:r>
              <a:rPr lang="zh-CN" altLang="en-US" dirty="0"/>
              <a:t>的矩阵</a:t>
            </a:r>
            <a:endParaRPr lang="en-US" altLang="zh-CN" dirty="0"/>
          </a:p>
          <a:p>
            <a:pPr lvl="1"/>
            <a:r>
              <a:rPr lang="en-US" altLang="zh-CN" dirty="0"/>
              <a:t>x.mm(A.t())</a:t>
            </a:r>
            <a:r>
              <a:rPr lang="zh-CN" altLang="en-US" dirty="0"/>
              <a:t>，</a:t>
            </a:r>
            <a:r>
              <a:rPr lang="en-US" altLang="zh-CN" dirty="0"/>
              <a:t>x</a:t>
            </a:r>
            <a:r>
              <a:rPr lang="zh-CN" altLang="en-US" dirty="0"/>
              <a:t>*</a:t>
            </a:r>
            <a:r>
              <a:rPr lang="en-US" altLang="zh-CN" dirty="0"/>
              <a:t>AT</a:t>
            </a:r>
            <a:r>
              <a:rPr lang="zh-CN" altLang="en-US" dirty="0"/>
              <a:t>：返回</a:t>
            </a:r>
            <a:r>
              <a:rPr lang="en-US" altLang="zh-CN" dirty="0"/>
              <a:t>1</a:t>
            </a:r>
            <a:r>
              <a:rPr lang="zh-CN" altLang="en-US" dirty="0"/>
              <a:t>*</a:t>
            </a:r>
            <a:r>
              <a:rPr lang="en-US" altLang="zh-CN" dirty="0"/>
              <a:t>3</a:t>
            </a:r>
            <a:r>
              <a:rPr lang="zh-CN" altLang="en-US" dirty="0"/>
              <a:t>的矩阵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FD30B3F-0EAB-4747-8277-73D8D92AE0C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702" y="1575560"/>
            <a:ext cx="2262766" cy="3433708"/>
          </a:xfrm>
          <a:prstGeom prst="rect">
            <a:avLst/>
          </a:prstGeom>
        </p:spPr>
      </p:pic>
      <p:pic>
        <p:nvPicPr>
          <p:cNvPr id="11266" name="Picture 2" descr="机器学习笔记004 | 矩阵和向量，提升效率的数学工具- 知乎">
            <a:extLst>
              <a:ext uri="{FF2B5EF4-FFF2-40B4-BE49-F238E27FC236}">
                <a16:creationId xmlns:a16="http://schemas.microsoft.com/office/drawing/2014/main" id="{5F3444D1-A7D6-4D92-84B0-66B2D444A6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8968" y="155592"/>
            <a:ext cx="1536584" cy="1419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807381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7022A2-864B-4177-8EB2-E0FE46ADB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Tensor</a:t>
            </a:r>
            <a:r>
              <a:rPr lang="zh-CN" altLang="en-US" dirty="0"/>
              <a:t>的其它数学操作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8A7D445-3FD9-4961-8285-6973F51CC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基本数学操作函数</a:t>
            </a:r>
            <a:endParaRPr lang="en-US" altLang="zh-CN" dirty="0"/>
          </a:p>
          <a:p>
            <a:pPr lvl="1"/>
            <a:r>
              <a:rPr lang="zh-CN" altLang="en-US" dirty="0"/>
              <a:t>除：</a:t>
            </a:r>
            <a:r>
              <a:rPr lang="en-US" altLang="zh-CN" dirty="0" err="1"/>
              <a:t>torch.div</a:t>
            </a:r>
            <a:r>
              <a:rPr lang="en-US" altLang="zh-CN" dirty="0"/>
              <a:t>(input, other, out=None)</a:t>
            </a:r>
          </a:p>
          <a:p>
            <a:pPr lvl="1"/>
            <a:r>
              <a:rPr lang="zh-CN" altLang="en-US" dirty="0"/>
              <a:t>指数：</a:t>
            </a:r>
            <a:r>
              <a:rPr lang="en-US" altLang="zh-CN" dirty="0" err="1"/>
              <a:t>torch.pow</a:t>
            </a:r>
            <a:r>
              <a:rPr lang="en-US" altLang="zh-CN" dirty="0"/>
              <a:t>(input, exponent, out=None)</a:t>
            </a:r>
          </a:p>
          <a:p>
            <a:pPr lvl="1"/>
            <a:r>
              <a:rPr lang="zh-CN" altLang="en-US" dirty="0"/>
              <a:t>开方：</a:t>
            </a:r>
            <a:r>
              <a:rPr lang="en-US" altLang="zh-CN" dirty="0" err="1"/>
              <a:t>torch.sqrt</a:t>
            </a:r>
            <a:r>
              <a:rPr lang="en-US" altLang="zh-CN" dirty="0"/>
              <a:t>(input, out=None)</a:t>
            </a:r>
          </a:p>
          <a:p>
            <a:pPr lvl="1"/>
            <a:r>
              <a:rPr lang="zh-CN" altLang="en-US" dirty="0"/>
              <a:t>四舍五入到整数：</a:t>
            </a:r>
            <a:r>
              <a:rPr lang="en-US" altLang="zh-CN" dirty="0" err="1"/>
              <a:t>torch.round</a:t>
            </a:r>
            <a:r>
              <a:rPr lang="en-US" altLang="zh-CN" dirty="0"/>
              <a:t>(input, out=None)</a:t>
            </a:r>
          </a:p>
          <a:p>
            <a:endParaRPr lang="en-US" altLang="zh-CN" dirty="0"/>
          </a:p>
          <a:p>
            <a:r>
              <a:rPr lang="zh-CN" altLang="en-US" dirty="0"/>
              <a:t>神经网络中常用到的数值变换</a:t>
            </a:r>
            <a:endParaRPr lang="en-US" altLang="zh-CN" dirty="0"/>
          </a:p>
          <a:p>
            <a:pPr lvl="1"/>
            <a:r>
              <a:rPr lang="en-US" altLang="zh-CN" dirty="0"/>
              <a:t>sigmoid</a:t>
            </a:r>
            <a:r>
              <a:rPr lang="zh-CN" altLang="en-US" dirty="0"/>
              <a:t>函数：</a:t>
            </a:r>
            <a:r>
              <a:rPr lang="en-US" altLang="zh-CN" dirty="0" err="1"/>
              <a:t>torch.sigmoid</a:t>
            </a:r>
            <a:r>
              <a:rPr lang="en-US" altLang="zh-CN" dirty="0"/>
              <a:t>(input, out=None)</a:t>
            </a:r>
          </a:p>
          <a:p>
            <a:pPr lvl="1"/>
            <a:r>
              <a:rPr lang="en-US" altLang="zh-CN" dirty="0"/>
              <a:t>tanh</a:t>
            </a:r>
            <a:r>
              <a:rPr lang="zh-CN" altLang="en-US" dirty="0"/>
              <a:t>函数：</a:t>
            </a:r>
            <a:r>
              <a:rPr lang="en-US" altLang="zh-CN" dirty="0" err="1"/>
              <a:t>torch.tanh</a:t>
            </a:r>
            <a:r>
              <a:rPr lang="en-US" altLang="zh-CN" dirty="0"/>
              <a:t>(input, out=None)</a:t>
            </a:r>
          </a:p>
          <a:p>
            <a:pPr lvl="1"/>
            <a:r>
              <a:rPr lang="zh-CN" altLang="en-US" dirty="0"/>
              <a:t>绝对值：</a:t>
            </a:r>
            <a:r>
              <a:rPr lang="en-US" altLang="zh-CN" dirty="0" err="1"/>
              <a:t>torch.abs</a:t>
            </a:r>
            <a:r>
              <a:rPr lang="en-US" altLang="zh-CN" dirty="0"/>
              <a:t>(input, out=None)</a:t>
            </a:r>
            <a:endParaRPr lang="zh-CN" altLang="en-US" dirty="0"/>
          </a:p>
          <a:p>
            <a:pPr lvl="1"/>
            <a:r>
              <a:rPr lang="zh-CN" altLang="en-US" dirty="0"/>
              <a:t>向上取整：</a:t>
            </a:r>
            <a:r>
              <a:rPr lang="en-US" altLang="zh-CN" dirty="0" err="1"/>
              <a:t>torch.ceil</a:t>
            </a:r>
            <a:r>
              <a:rPr lang="en-US" altLang="zh-CN" dirty="0"/>
              <a:t>(input, out=None)</a:t>
            </a:r>
          </a:p>
          <a:p>
            <a:pPr lvl="1"/>
            <a:r>
              <a:rPr lang="zh-CN" altLang="en-US" dirty="0"/>
              <a:t>限制范围：</a:t>
            </a:r>
            <a:r>
              <a:rPr lang="en-US" altLang="zh-CN" dirty="0" err="1"/>
              <a:t>torch.clamp</a:t>
            </a:r>
            <a:r>
              <a:rPr lang="en-US" altLang="zh-CN" dirty="0"/>
              <a:t>(input, min, max, out=None)</a:t>
            </a:r>
            <a:r>
              <a:rPr lang="zh-CN" altLang="en-US" dirty="0"/>
              <a:t> 把输入数据规范在</a:t>
            </a:r>
            <a:r>
              <a:rPr lang="en-US" altLang="zh-CN" dirty="0"/>
              <a:t>min-max</a:t>
            </a:r>
            <a:r>
              <a:rPr lang="zh-CN" altLang="en-US" dirty="0"/>
              <a:t>区间，超过范围的用</a:t>
            </a:r>
            <a:r>
              <a:rPr lang="en-US" altLang="zh-CN" dirty="0"/>
              <a:t>min</a:t>
            </a:r>
            <a:r>
              <a:rPr lang="zh-CN" altLang="en-US" dirty="0"/>
              <a:t>、</a:t>
            </a:r>
            <a:r>
              <a:rPr lang="en-US" altLang="zh-CN" dirty="0"/>
              <a:t>max</a:t>
            </a:r>
            <a:r>
              <a:rPr lang="zh-CN" altLang="en-US" dirty="0"/>
              <a:t>代替</a:t>
            </a:r>
          </a:p>
        </p:txBody>
      </p:sp>
    </p:spTree>
    <p:extLst>
      <p:ext uri="{BB962C8B-B14F-4D97-AF65-F5344CB8AC3E}">
        <p14:creationId xmlns:p14="http://schemas.microsoft.com/office/powerpoint/2010/main" val="508519577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F05DBC-65D6-449A-8FB8-B345A43B8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Tensor</a:t>
            </a:r>
            <a:r>
              <a:rPr lang="zh-CN" altLang="en-US" dirty="0"/>
              <a:t>视图</a:t>
            </a:r>
            <a:r>
              <a:rPr lang="en-US" altLang="zh-CN" dirty="0"/>
              <a:t>(view)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8C1BCC-CE7B-4DED-8BE1-674843FA51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19150"/>
            <a:ext cx="4383248" cy="3937000"/>
          </a:xfrm>
        </p:spPr>
        <p:txBody>
          <a:bodyPr/>
          <a:lstStyle/>
          <a:p>
            <a:r>
              <a:rPr lang="zh-CN" altLang="en-US" dirty="0"/>
              <a:t>相当于</a:t>
            </a:r>
            <a:r>
              <a:rPr lang="en-US" altLang="zh-CN" dirty="0" err="1"/>
              <a:t>numpy</a:t>
            </a:r>
            <a:r>
              <a:rPr lang="zh-CN" altLang="en-US" dirty="0"/>
              <a:t>中的</a:t>
            </a:r>
            <a:r>
              <a:rPr lang="en-US" altLang="zh-CN" dirty="0"/>
              <a:t>reshape</a:t>
            </a:r>
            <a:r>
              <a:rPr lang="zh-CN" altLang="en-US" dirty="0"/>
              <a:t>功能</a:t>
            </a:r>
            <a:endParaRPr lang="en-US" altLang="zh-CN" dirty="0"/>
          </a:p>
          <a:p>
            <a:pPr lvl="1"/>
            <a:r>
              <a:rPr lang="zh-CN" altLang="en-US" dirty="0"/>
              <a:t>把原先</a:t>
            </a:r>
            <a:r>
              <a:rPr lang="en-US" altLang="zh-CN" dirty="0"/>
              <a:t>tensor</a:t>
            </a:r>
            <a:r>
              <a:rPr lang="zh-CN" altLang="en-US" dirty="0"/>
              <a:t>中的数据按照行优先的顺序排成一个一维的数据</a:t>
            </a:r>
            <a:endParaRPr lang="en-US" altLang="zh-CN" dirty="0"/>
          </a:p>
          <a:p>
            <a:pPr lvl="1"/>
            <a:r>
              <a:rPr lang="zh-CN" altLang="en-US" dirty="0"/>
              <a:t>然后按照参数组合成其他维度的</a:t>
            </a:r>
            <a:r>
              <a:rPr lang="en-US" altLang="zh-CN" dirty="0"/>
              <a:t>tensor</a:t>
            </a:r>
          </a:p>
          <a:p>
            <a:pPr lvl="1"/>
            <a:r>
              <a:rPr lang="zh-CN" altLang="en-US" dirty="0"/>
              <a:t>返回的数据和传入的</a:t>
            </a:r>
            <a:r>
              <a:rPr lang="en-US" altLang="zh-CN" dirty="0"/>
              <a:t>tensor</a:t>
            </a:r>
            <a:r>
              <a:rPr lang="zh-CN" altLang="en-US" dirty="0"/>
              <a:t>一样，</a:t>
            </a:r>
            <a:r>
              <a:rPr lang="zh-CN" altLang="en-US" b="1" dirty="0"/>
              <a:t>只是形状不同</a:t>
            </a:r>
            <a:endParaRPr lang="en-US" altLang="zh-CN" b="1" dirty="0"/>
          </a:p>
          <a:p>
            <a:endParaRPr lang="en-US" altLang="zh-CN" b="1" dirty="0"/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5B577FA-DD36-4187-870F-728A7D368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7577" y="0"/>
            <a:ext cx="318363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445421"/>
      </p:ext>
    </p:extLst>
  </p:cSld>
  <p:clrMapOvr>
    <a:masterClrMapping/>
  </p:clrMapOvr>
  <p:transition spd="slow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3779912" cy="5143500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995936" y="157881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方正兰亭细黑_GBK" pitchFamily="2" charset="-122"/>
                <a:ea typeface="方正兰亭细黑_GBK" pitchFamily="2" charset="-122"/>
              </a:rPr>
              <a:t>提纲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1041" y="2735706"/>
            <a:ext cx="269782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PyTorch</a:t>
            </a: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简介</a:t>
            </a: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1239403" y="947342"/>
            <a:ext cx="1301106" cy="1301106"/>
            <a:chOff x="2262782" y="1446400"/>
            <a:chExt cx="1301106" cy="1301106"/>
          </a:xfrm>
        </p:grpSpPr>
        <p:sp>
          <p:nvSpPr>
            <p:cNvPr id="5" name="椭圆 4"/>
            <p:cNvSpPr/>
            <p:nvPr/>
          </p:nvSpPr>
          <p:spPr>
            <a:xfrm>
              <a:off x="2262782" y="1446400"/>
              <a:ext cx="1301106" cy="13011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KSO_Shape"/>
            <p:cNvSpPr>
              <a:spLocks/>
            </p:cNvSpPr>
            <p:nvPr/>
          </p:nvSpPr>
          <p:spPr bwMode="auto">
            <a:xfrm>
              <a:off x="2523120" y="1821416"/>
              <a:ext cx="836342" cy="574285"/>
            </a:xfrm>
            <a:custGeom>
              <a:avLst/>
              <a:gdLst>
                <a:gd name="T0" fmla="*/ 2147483646 w 112"/>
                <a:gd name="T1" fmla="*/ 2147483646 h 77"/>
                <a:gd name="T2" fmla="*/ 2147483646 w 112"/>
                <a:gd name="T3" fmla="*/ 2147483646 h 77"/>
                <a:gd name="T4" fmla="*/ 2147483646 w 112"/>
                <a:gd name="T5" fmla="*/ 2147483646 h 77"/>
                <a:gd name="T6" fmla="*/ 2147483646 w 112"/>
                <a:gd name="T7" fmla="*/ 2147483646 h 77"/>
                <a:gd name="T8" fmla="*/ 2147483646 w 112"/>
                <a:gd name="T9" fmla="*/ 2147483646 h 77"/>
                <a:gd name="T10" fmla="*/ 0 w 112"/>
                <a:gd name="T11" fmla="*/ 2147483646 h 77"/>
                <a:gd name="T12" fmla="*/ 2147483646 w 112"/>
                <a:gd name="T13" fmla="*/ 2147483646 h 77"/>
                <a:gd name="T14" fmla="*/ 2147483646 w 112"/>
                <a:gd name="T15" fmla="*/ 2147483646 h 77"/>
                <a:gd name="T16" fmla="*/ 2147483646 w 112"/>
                <a:gd name="T17" fmla="*/ 2147483646 h 77"/>
                <a:gd name="T18" fmla="*/ 2147483646 w 112"/>
                <a:gd name="T19" fmla="*/ 2147483646 h 77"/>
                <a:gd name="T20" fmla="*/ 2147483646 w 112"/>
                <a:gd name="T21" fmla="*/ 2147483646 h 77"/>
                <a:gd name="T22" fmla="*/ 2147483646 w 112"/>
                <a:gd name="T23" fmla="*/ 2147483646 h 77"/>
                <a:gd name="T24" fmla="*/ 2147483646 w 112"/>
                <a:gd name="T25" fmla="*/ 2147483646 h 77"/>
                <a:gd name="T26" fmla="*/ 2147483646 w 112"/>
                <a:gd name="T27" fmla="*/ 2147483646 h 77"/>
                <a:gd name="T28" fmla="*/ 2147483646 w 112"/>
                <a:gd name="T29" fmla="*/ 2147483646 h 77"/>
                <a:gd name="T30" fmla="*/ 2147483646 w 112"/>
                <a:gd name="T31" fmla="*/ 2147483646 h 77"/>
                <a:gd name="T32" fmla="*/ 2147483646 w 112"/>
                <a:gd name="T33" fmla="*/ 2147483646 h 77"/>
                <a:gd name="T34" fmla="*/ 2147483646 w 112"/>
                <a:gd name="T35" fmla="*/ 2147483646 h 77"/>
                <a:gd name="T36" fmla="*/ 2147483646 w 112"/>
                <a:gd name="T37" fmla="*/ 2147483646 h 77"/>
                <a:gd name="T38" fmla="*/ 2147483646 w 112"/>
                <a:gd name="T39" fmla="*/ 2147483646 h 77"/>
                <a:gd name="T40" fmla="*/ 2147483646 w 112"/>
                <a:gd name="T41" fmla="*/ 2147483646 h 77"/>
                <a:gd name="T42" fmla="*/ 2147483646 w 112"/>
                <a:gd name="T43" fmla="*/ 2147483646 h 77"/>
                <a:gd name="T44" fmla="*/ 2147483646 w 112"/>
                <a:gd name="T45" fmla="*/ 2147483646 h 77"/>
                <a:gd name="T46" fmla="*/ 2147483646 w 112"/>
                <a:gd name="T47" fmla="*/ 2147483646 h 77"/>
                <a:gd name="T48" fmla="*/ 2147483646 w 112"/>
                <a:gd name="T49" fmla="*/ 2147483646 h 77"/>
                <a:gd name="T50" fmla="*/ 2147483646 w 112"/>
                <a:gd name="T51" fmla="*/ 2147483646 h 77"/>
                <a:gd name="T52" fmla="*/ 2147483646 w 112"/>
                <a:gd name="T53" fmla="*/ 2147483646 h 77"/>
                <a:gd name="T54" fmla="*/ 2147483646 w 112"/>
                <a:gd name="T55" fmla="*/ 2147483646 h 77"/>
                <a:gd name="T56" fmla="*/ 2147483646 w 112"/>
                <a:gd name="T57" fmla="*/ 2147483646 h 77"/>
                <a:gd name="T58" fmla="*/ 2147483646 w 112"/>
                <a:gd name="T59" fmla="*/ 2147483646 h 77"/>
                <a:gd name="T60" fmla="*/ 2147483646 w 112"/>
                <a:gd name="T61" fmla="*/ 2147483646 h 77"/>
                <a:gd name="T62" fmla="*/ 2147483646 w 112"/>
                <a:gd name="T63" fmla="*/ 2147483646 h 77"/>
                <a:gd name="T64" fmla="*/ 2147483646 w 112"/>
                <a:gd name="T65" fmla="*/ 2147483646 h 77"/>
                <a:gd name="T66" fmla="*/ 2147483646 w 112"/>
                <a:gd name="T67" fmla="*/ 2147483646 h 77"/>
                <a:gd name="T68" fmla="*/ 2147483646 w 112"/>
                <a:gd name="T69" fmla="*/ 2147483646 h 77"/>
                <a:gd name="T70" fmla="*/ 2147483646 w 112"/>
                <a:gd name="T71" fmla="*/ 2147483646 h 77"/>
                <a:gd name="T72" fmla="*/ 2147483646 w 112"/>
                <a:gd name="T73" fmla="*/ 2147483646 h 77"/>
                <a:gd name="T74" fmla="*/ 2147483646 w 112"/>
                <a:gd name="T75" fmla="*/ 2147483646 h 77"/>
                <a:gd name="T76" fmla="*/ 2147483646 w 112"/>
                <a:gd name="T77" fmla="*/ 2147483646 h 77"/>
                <a:gd name="T78" fmla="*/ 2147483646 w 112"/>
                <a:gd name="T79" fmla="*/ 2147483646 h 77"/>
                <a:gd name="T80" fmla="*/ 2147483646 w 112"/>
                <a:gd name="T81" fmla="*/ 2147483646 h 77"/>
                <a:gd name="T82" fmla="*/ 2147483646 w 112"/>
                <a:gd name="T83" fmla="*/ 2147483646 h 77"/>
                <a:gd name="T84" fmla="*/ 2147483646 w 112"/>
                <a:gd name="T85" fmla="*/ 2147483646 h 77"/>
                <a:gd name="T86" fmla="*/ 2147483646 w 112"/>
                <a:gd name="T87" fmla="*/ 2147483646 h 7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12" h="77">
                  <a:moveTo>
                    <a:pt x="56" y="0"/>
                  </a:moveTo>
                  <a:cubicBezTo>
                    <a:pt x="62" y="0"/>
                    <a:pt x="66" y="4"/>
                    <a:pt x="66" y="10"/>
                  </a:cubicBezTo>
                  <a:cubicBezTo>
                    <a:pt x="66" y="15"/>
                    <a:pt x="62" y="20"/>
                    <a:pt x="56" y="20"/>
                  </a:cubicBezTo>
                  <a:cubicBezTo>
                    <a:pt x="51" y="20"/>
                    <a:pt x="46" y="15"/>
                    <a:pt x="46" y="10"/>
                  </a:cubicBezTo>
                  <a:cubicBezTo>
                    <a:pt x="46" y="4"/>
                    <a:pt x="51" y="0"/>
                    <a:pt x="56" y="0"/>
                  </a:cubicBezTo>
                  <a:close/>
                  <a:moveTo>
                    <a:pt x="15" y="49"/>
                  </a:moveTo>
                  <a:cubicBezTo>
                    <a:pt x="15" y="66"/>
                    <a:pt x="15" y="66"/>
                    <a:pt x="15" y="66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1"/>
                    <a:pt x="1" y="29"/>
                    <a:pt x="4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30"/>
                    <a:pt x="13" y="30"/>
                    <a:pt x="13" y="31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49"/>
                    <a:pt x="15" y="49"/>
                    <a:pt x="15" y="49"/>
                  </a:cubicBezTo>
                  <a:close/>
                  <a:moveTo>
                    <a:pt x="10" y="15"/>
                  </a:moveTo>
                  <a:cubicBezTo>
                    <a:pt x="13" y="15"/>
                    <a:pt x="16" y="18"/>
                    <a:pt x="16" y="22"/>
                  </a:cubicBezTo>
                  <a:cubicBezTo>
                    <a:pt x="16" y="23"/>
                    <a:pt x="16" y="24"/>
                    <a:pt x="15" y="25"/>
                  </a:cubicBezTo>
                  <a:cubicBezTo>
                    <a:pt x="15" y="26"/>
                    <a:pt x="15" y="26"/>
                    <a:pt x="14" y="26"/>
                  </a:cubicBezTo>
                  <a:cubicBezTo>
                    <a:pt x="13" y="27"/>
                    <a:pt x="12" y="28"/>
                    <a:pt x="10" y="28"/>
                  </a:cubicBezTo>
                  <a:cubicBezTo>
                    <a:pt x="6" y="28"/>
                    <a:pt x="3" y="25"/>
                    <a:pt x="3" y="22"/>
                  </a:cubicBezTo>
                  <a:cubicBezTo>
                    <a:pt x="3" y="18"/>
                    <a:pt x="6" y="15"/>
                    <a:pt x="10" y="15"/>
                  </a:cubicBezTo>
                  <a:close/>
                  <a:moveTo>
                    <a:pt x="96" y="49"/>
                  </a:moveTo>
                  <a:cubicBezTo>
                    <a:pt x="96" y="66"/>
                    <a:pt x="96" y="66"/>
                    <a:pt x="96" y="66"/>
                  </a:cubicBezTo>
                  <a:cubicBezTo>
                    <a:pt x="101" y="66"/>
                    <a:pt x="101" y="66"/>
                    <a:pt x="101" y="66"/>
                  </a:cubicBezTo>
                  <a:cubicBezTo>
                    <a:pt x="101" y="52"/>
                    <a:pt x="101" y="52"/>
                    <a:pt x="101" y="52"/>
                  </a:cubicBezTo>
                  <a:cubicBezTo>
                    <a:pt x="102" y="52"/>
                    <a:pt x="102" y="52"/>
                    <a:pt x="102" y="52"/>
                  </a:cubicBezTo>
                  <a:cubicBezTo>
                    <a:pt x="102" y="66"/>
                    <a:pt x="102" y="66"/>
                    <a:pt x="102" y="66"/>
                  </a:cubicBezTo>
                  <a:cubicBezTo>
                    <a:pt x="107" y="66"/>
                    <a:pt x="107" y="66"/>
                    <a:pt x="107" y="66"/>
                  </a:cubicBezTo>
                  <a:cubicBezTo>
                    <a:pt x="107" y="49"/>
                    <a:pt x="107" y="49"/>
                    <a:pt x="107" y="49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2" y="31"/>
                    <a:pt x="110" y="29"/>
                    <a:pt x="107" y="29"/>
                  </a:cubicBezTo>
                  <a:cubicBezTo>
                    <a:pt x="98" y="29"/>
                    <a:pt x="98" y="29"/>
                    <a:pt x="98" y="29"/>
                  </a:cubicBezTo>
                  <a:cubicBezTo>
                    <a:pt x="98" y="30"/>
                    <a:pt x="98" y="30"/>
                    <a:pt x="98" y="3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6" y="49"/>
                    <a:pt x="96" y="49"/>
                    <a:pt x="96" y="49"/>
                  </a:cubicBezTo>
                  <a:close/>
                  <a:moveTo>
                    <a:pt x="101" y="15"/>
                  </a:moveTo>
                  <a:cubicBezTo>
                    <a:pt x="98" y="15"/>
                    <a:pt x="95" y="18"/>
                    <a:pt x="95" y="22"/>
                  </a:cubicBezTo>
                  <a:cubicBezTo>
                    <a:pt x="95" y="23"/>
                    <a:pt x="95" y="24"/>
                    <a:pt x="96" y="25"/>
                  </a:cubicBezTo>
                  <a:cubicBezTo>
                    <a:pt x="96" y="26"/>
                    <a:pt x="97" y="26"/>
                    <a:pt x="97" y="26"/>
                  </a:cubicBezTo>
                  <a:cubicBezTo>
                    <a:pt x="98" y="27"/>
                    <a:pt x="100" y="28"/>
                    <a:pt x="101" y="28"/>
                  </a:cubicBezTo>
                  <a:cubicBezTo>
                    <a:pt x="105" y="28"/>
                    <a:pt x="108" y="25"/>
                    <a:pt x="108" y="22"/>
                  </a:cubicBezTo>
                  <a:cubicBezTo>
                    <a:pt x="108" y="18"/>
                    <a:pt x="105" y="15"/>
                    <a:pt x="101" y="15"/>
                  </a:cubicBezTo>
                  <a:close/>
                  <a:moveTo>
                    <a:pt x="75" y="51"/>
                  </a:moveTo>
                  <a:cubicBezTo>
                    <a:pt x="75" y="72"/>
                    <a:pt x="75" y="72"/>
                    <a:pt x="75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2" y="54"/>
                    <a:pt x="82" y="54"/>
                    <a:pt x="82" y="54"/>
                  </a:cubicBezTo>
                  <a:cubicBezTo>
                    <a:pt x="82" y="72"/>
                    <a:pt x="82" y="72"/>
                    <a:pt x="82" y="72"/>
                  </a:cubicBezTo>
                  <a:cubicBezTo>
                    <a:pt x="87" y="72"/>
                    <a:pt x="87" y="72"/>
                    <a:pt x="87" y="72"/>
                  </a:cubicBezTo>
                  <a:cubicBezTo>
                    <a:pt x="87" y="51"/>
                    <a:pt x="87" y="51"/>
                    <a:pt x="87" y="51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4" y="28"/>
                    <a:pt x="91" y="26"/>
                    <a:pt x="88" y="26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7" y="27"/>
                    <a:pt x="77" y="28"/>
                    <a:pt x="77" y="28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5" y="51"/>
                    <a:pt x="75" y="51"/>
                    <a:pt x="75" y="51"/>
                  </a:cubicBezTo>
                  <a:close/>
                  <a:moveTo>
                    <a:pt x="65" y="47"/>
                  </a:moveTo>
                  <a:cubicBezTo>
                    <a:pt x="65" y="32"/>
                    <a:pt x="65" y="32"/>
                    <a:pt x="65" y="32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64" y="47"/>
                    <a:pt x="64" y="47"/>
                    <a:pt x="64" y="47"/>
                  </a:cubicBezTo>
                  <a:cubicBezTo>
                    <a:pt x="64" y="50"/>
                    <a:pt x="64" y="50"/>
                    <a:pt x="64" y="50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55" y="77"/>
                    <a:pt x="55" y="77"/>
                    <a:pt x="55" y="77"/>
                  </a:cubicBezTo>
                  <a:cubicBezTo>
                    <a:pt x="48" y="77"/>
                    <a:pt x="48" y="77"/>
                    <a:pt x="48" y="77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4"/>
                    <a:pt x="44" y="21"/>
                    <a:pt x="47" y="21"/>
                  </a:cubicBezTo>
                  <a:cubicBezTo>
                    <a:pt x="66" y="21"/>
                    <a:pt x="46" y="21"/>
                    <a:pt x="65" y="21"/>
                  </a:cubicBezTo>
                  <a:cubicBezTo>
                    <a:pt x="69" y="21"/>
                    <a:pt x="71" y="24"/>
                    <a:pt x="71" y="27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0" y="47"/>
                    <a:pt x="68" y="47"/>
                    <a:pt x="65" y="47"/>
                  </a:cubicBezTo>
                  <a:close/>
                  <a:moveTo>
                    <a:pt x="37" y="51"/>
                  </a:moveTo>
                  <a:cubicBezTo>
                    <a:pt x="37" y="72"/>
                    <a:pt x="37" y="72"/>
                    <a:pt x="37" y="72"/>
                  </a:cubicBezTo>
                  <a:cubicBezTo>
                    <a:pt x="31" y="72"/>
                    <a:pt x="31" y="72"/>
                    <a:pt x="31" y="72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0" y="54"/>
                    <a:pt x="30" y="54"/>
                    <a:pt x="30" y="54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24" y="72"/>
                    <a:pt x="24" y="72"/>
                    <a:pt x="24" y="72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28"/>
                    <a:pt x="20" y="26"/>
                    <a:pt x="23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7"/>
                    <a:pt x="35" y="28"/>
                    <a:pt x="35" y="28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7" y="51"/>
                    <a:pt x="37" y="51"/>
                    <a:pt x="37" y="51"/>
                  </a:cubicBezTo>
                  <a:close/>
                  <a:moveTo>
                    <a:pt x="31" y="9"/>
                  </a:moveTo>
                  <a:cubicBezTo>
                    <a:pt x="35" y="9"/>
                    <a:pt x="39" y="12"/>
                    <a:pt x="39" y="17"/>
                  </a:cubicBezTo>
                  <a:cubicBezTo>
                    <a:pt x="39" y="19"/>
                    <a:pt x="38" y="20"/>
                    <a:pt x="37" y="22"/>
                  </a:cubicBezTo>
                  <a:cubicBezTo>
                    <a:pt x="37" y="22"/>
                    <a:pt x="37" y="22"/>
                    <a:pt x="37" y="23"/>
                  </a:cubicBezTo>
                  <a:cubicBezTo>
                    <a:pt x="35" y="24"/>
                    <a:pt x="33" y="25"/>
                    <a:pt x="31" y="25"/>
                  </a:cubicBezTo>
                  <a:cubicBezTo>
                    <a:pt x="26" y="25"/>
                    <a:pt x="22" y="21"/>
                    <a:pt x="22" y="17"/>
                  </a:cubicBezTo>
                  <a:cubicBezTo>
                    <a:pt x="22" y="12"/>
                    <a:pt x="26" y="9"/>
                    <a:pt x="31" y="9"/>
                  </a:cubicBezTo>
                  <a:close/>
                  <a:moveTo>
                    <a:pt x="81" y="9"/>
                  </a:moveTo>
                  <a:cubicBezTo>
                    <a:pt x="76" y="9"/>
                    <a:pt x="73" y="12"/>
                    <a:pt x="73" y="17"/>
                  </a:cubicBezTo>
                  <a:cubicBezTo>
                    <a:pt x="73" y="19"/>
                    <a:pt x="73" y="20"/>
                    <a:pt x="74" y="22"/>
                  </a:cubicBezTo>
                  <a:cubicBezTo>
                    <a:pt x="75" y="22"/>
                    <a:pt x="75" y="22"/>
                    <a:pt x="75" y="23"/>
                  </a:cubicBezTo>
                  <a:cubicBezTo>
                    <a:pt x="77" y="24"/>
                    <a:pt x="79" y="25"/>
                    <a:pt x="81" y="25"/>
                  </a:cubicBezTo>
                  <a:cubicBezTo>
                    <a:pt x="85" y="25"/>
                    <a:pt x="89" y="21"/>
                    <a:pt x="89" y="17"/>
                  </a:cubicBezTo>
                  <a:cubicBezTo>
                    <a:pt x="89" y="12"/>
                    <a:pt x="85" y="9"/>
                    <a:pt x="81" y="9"/>
                  </a:cubicBezTo>
                  <a:close/>
                </a:path>
              </a:pathLst>
            </a:custGeom>
            <a:solidFill>
              <a:srgbClr val="1A3F6C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solidFill>
                  <a:srgbClr val="FFFFFF"/>
                </a:solidFill>
                <a:ea typeface="微软雅黑" pitchFamily="34" charset="-122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299933" y="1113158"/>
            <a:ext cx="4561796" cy="2120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人工智能平台之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PyTorch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b="1" dirty="0" err="1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PyTorch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入门</a:t>
            </a:r>
            <a:endParaRPr lang="en-US" altLang="zh-CN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Tensor</a:t>
            </a:r>
          </a:p>
          <a:p>
            <a:pPr marL="742950" lvl="1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b="1" dirty="0" err="1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AutoGrad</a:t>
            </a:r>
            <a:endParaRPr lang="en-US" altLang="zh-CN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3937514" y="1254510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A3F6C"/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3937514" y="2098208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A3F6C"/>
              </a:solidFill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3937514" y="2546863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A3F6C"/>
              </a:solidFill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3937514" y="1701594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A3F6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238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5" grpId="0"/>
      <p:bldP spid="24" grpId="0" animBg="1"/>
      <p:bldP spid="25" grpId="0" animBg="1"/>
      <p:bldP spid="26" grpId="0" animBg="1"/>
      <p:bldP spid="3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9B23CD-F479-4F5D-A9BA-4639D378E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Tensor</a:t>
            </a:r>
            <a:r>
              <a:rPr lang="zh-CN" altLang="en-US" dirty="0"/>
              <a:t>的选取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37BEE19-219A-495B-9F8E-251E395B3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19150"/>
            <a:ext cx="5335398" cy="3937000"/>
          </a:xfrm>
        </p:spPr>
        <p:txBody>
          <a:bodyPr/>
          <a:lstStyle/>
          <a:p>
            <a:r>
              <a:rPr lang="zh-CN" altLang="en-US" dirty="0"/>
              <a:t>与</a:t>
            </a:r>
            <a:r>
              <a:rPr lang="en-US" altLang="zh-CN" dirty="0" err="1"/>
              <a:t>Numpy</a:t>
            </a:r>
            <a:r>
              <a:rPr lang="zh-CN" altLang="en-US" dirty="0"/>
              <a:t>中类似，</a:t>
            </a:r>
            <a:r>
              <a:rPr lang="en-US" altLang="zh-CN" dirty="0"/>
              <a:t>[:, :, s]</a:t>
            </a:r>
          </a:p>
          <a:p>
            <a:endParaRPr lang="en-US" altLang="zh-CN" dirty="0"/>
          </a:p>
          <a:p>
            <a:r>
              <a:rPr lang="zh-CN" altLang="en-US" dirty="0"/>
              <a:t>其它操作</a:t>
            </a:r>
            <a:endParaRPr lang="en-US" altLang="zh-CN" dirty="0"/>
          </a:p>
          <a:p>
            <a:pPr lvl="1"/>
            <a:r>
              <a:rPr lang="zh-CN" altLang="en-US" dirty="0"/>
              <a:t>拼叠：</a:t>
            </a:r>
            <a:r>
              <a:rPr lang="en-US" altLang="zh-CN" dirty="0"/>
              <a:t>torch.cat(seq, dim=0, out=None)</a:t>
            </a:r>
          </a:p>
          <a:p>
            <a:pPr lvl="1"/>
            <a:r>
              <a:rPr lang="zh-CN" altLang="en-US" dirty="0"/>
              <a:t>切块：</a:t>
            </a:r>
            <a:r>
              <a:rPr lang="en-US" altLang="zh-CN" dirty="0" err="1"/>
              <a:t>torch.chunk</a:t>
            </a:r>
            <a:r>
              <a:rPr lang="en-US" altLang="zh-CN" dirty="0"/>
              <a:t>(tensor, chunks, dim=0)</a:t>
            </a:r>
          </a:p>
          <a:p>
            <a:pPr lvl="1"/>
            <a:r>
              <a:rPr lang="zh-CN" altLang="en-US" dirty="0" smtClean="0"/>
              <a:t>去除维数为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的维度：</a:t>
            </a:r>
            <a:r>
              <a:rPr lang="en-US" altLang="zh-CN" dirty="0" err="1"/>
              <a:t>torch.squeeze</a:t>
            </a:r>
            <a:r>
              <a:rPr lang="en-US" altLang="zh-CN" dirty="0"/>
              <a:t>(input)</a:t>
            </a:r>
          </a:p>
          <a:p>
            <a:pPr lvl="1"/>
            <a:r>
              <a:rPr lang="zh-CN" altLang="en-US" dirty="0"/>
              <a:t>变换形状：</a:t>
            </a:r>
            <a:r>
              <a:rPr lang="en-US" altLang="zh-CN" dirty="0" err="1"/>
              <a:t>torch.reshape</a:t>
            </a:r>
            <a:r>
              <a:rPr lang="en-US" altLang="zh-CN" dirty="0"/>
              <a:t>(input, shape)</a:t>
            </a:r>
          </a:p>
          <a:p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504C3D89-D287-41BB-BE90-D54F943A194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2598" y="455414"/>
            <a:ext cx="3163014" cy="4345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402799"/>
      </p:ext>
    </p:extLst>
  </p:cSld>
  <p:clrMapOvr>
    <a:masterClrMapping/>
  </p:clrMapOvr>
  <p:transition spd="slow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63381E-95CE-4E21-8ABE-D6F271E91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Numpy</a:t>
            </a:r>
            <a:r>
              <a:rPr lang="zh-CN" altLang="en-US" dirty="0"/>
              <a:t>与</a:t>
            </a:r>
            <a:r>
              <a:rPr lang="en-US" altLang="zh-CN" dirty="0" err="1"/>
              <a:t>PyTorch</a:t>
            </a:r>
            <a:r>
              <a:rPr lang="en-US" altLang="zh-CN" dirty="0"/>
              <a:t> Tensor</a:t>
            </a:r>
            <a:r>
              <a:rPr lang="zh-CN" altLang="en-US" dirty="0"/>
              <a:t>转换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1D4F87-BAEF-4B67-8A8B-F4D79AB5FF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19150"/>
            <a:ext cx="4899276" cy="3937000"/>
          </a:xfrm>
        </p:spPr>
        <p:txBody>
          <a:bodyPr/>
          <a:lstStyle/>
          <a:p>
            <a:r>
              <a:rPr lang="zh-CN" altLang="en-US" dirty="0"/>
              <a:t>虽然结构和功能非常类似，</a:t>
            </a:r>
            <a:r>
              <a:rPr lang="en-US" altLang="zh-CN" dirty="0"/>
              <a:t>Python</a:t>
            </a:r>
            <a:r>
              <a:rPr lang="zh-CN" altLang="en-US" dirty="0"/>
              <a:t>的</a:t>
            </a:r>
            <a:r>
              <a:rPr lang="en-US" altLang="zh-CN" dirty="0" err="1"/>
              <a:t>numpy</a:t>
            </a:r>
            <a:r>
              <a:rPr lang="zh-CN" altLang="en-US" dirty="0"/>
              <a:t>中的 </a:t>
            </a:r>
            <a:r>
              <a:rPr lang="en-US" altLang="zh-CN" dirty="0"/>
              <a:t>(array) </a:t>
            </a:r>
            <a:r>
              <a:rPr lang="zh-CN" altLang="en-US" dirty="0"/>
              <a:t>与</a:t>
            </a:r>
            <a:r>
              <a:rPr lang="en-US" altLang="zh-CN" dirty="0" err="1"/>
              <a:t>PyTorch</a:t>
            </a:r>
            <a:r>
              <a:rPr lang="en-US" altLang="zh-CN" dirty="0"/>
              <a:t> Tensor</a:t>
            </a:r>
            <a:r>
              <a:rPr lang="zh-CN" altLang="en-US" dirty="0"/>
              <a:t>属于不同类型数据结构</a:t>
            </a:r>
            <a:endParaRPr lang="en-US" altLang="zh-CN" dirty="0"/>
          </a:p>
          <a:p>
            <a:r>
              <a:rPr lang="zh-CN" altLang="en-US" dirty="0"/>
              <a:t>可以互相进行转换</a:t>
            </a:r>
            <a:endParaRPr lang="en-US" altLang="zh-CN" dirty="0"/>
          </a:p>
          <a:p>
            <a:pPr lvl="1"/>
            <a:r>
              <a:rPr lang="en-US" altLang="zh-CN" dirty="0"/>
              <a:t>Tensor-&gt; </a:t>
            </a:r>
            <a:r>
              <a:rPr lang="en-US" altLang="zh-CN" dirty="0" err="1"/>
              <a:t>numpy</a:t>
            </a:r>
            <a:r>
              <a:rPr lang="en-US" altLang="zh-CN" dirty="0"/>
              <a:t>: </a:t>
            </a:r>
            <a:r>
              <a:rPr lang="en-US" altLang="zh-CN" dirty="0" err="1"/>
              <a:t>numpy</a:t>
            </a:r>
            <a:r>
              <a:rPr lang="en-US" altLang="zh-CN" dirty="0"/>
              <a:t>()</a:t>
            </a:r>
          </a:p>
          <a:p>
            <a:pPr lvl="1"/>
            <a:r>
              <a:rPr lang="en-US" altLang="zh-CN" dirty="0" err="1"/>
              <a:t>numpy</a:t>
            </a:r>
            <a:r>
              <a:rPr lang="en-US" altLang="zh-CN" dirty="0"/>
              <a:t> -&gt; tensor: </a:t>
            </a:r>
            <a:r>
              <a:rPr lang="en-US" altLang="zh-CN" dirty="0" err="1"/>
              <a:t>from_numpy</a:t>
            </a:r>
            <a:r>
              <a:rPr lang="en-US" altLang="zh-CN" dirty="0"/>
              <a:t>( a )</a:t>
            </a:r>
          </a:p>
          <a:p>
            <a:endParaRPr lang="en-US" altLang="zh-CN" dirty="0"/>
          </a:p>
          <a:p>
            <a:r>
              <a:rPr lang="zh-CN" altLang="en-US" dirty="0"/>
              <a:t>注意：转换后</a:t>
            </a:r>
            <a:r>
              <a:rPr lang="en-US" altLang="zh-CN" b="1" dirty="0" err="1"/>
              <a:t>numpy</a:t>
            </a:r>
            <a:r>
              <a:rPr lang="zh-CN" altLang="en-US" b="1" dirty="0"/>
              <a:t>的变量和原来的</a:t>
            </a:r>
            <a:r>
              <a:rPr lang="en-US" altLang="zh-CN" b="1" dirty="0"/>
              <a:t>tensor</a:t>
            </a:r>
            <a:r>
              <a:rPr lang="zh-CN" altLang="en-US" b="1" dirty="0"/>
              <a:t>会共用底层内存地址</a:t>
            </a:r>
            <a:r>
              <a:rPr lang="zh-CN" altLang="en-US" dirty="0"/>
              <a:t>，如果原来的</a:t>
            </a:r>
            <a:r>
              <a:rPr lang="en-US" altLang="zh-CN" dirty="0"/>
              <a:t>tensor</a:t>
            </a:r>
            <a:r>
              <a:rPr lang="zh-CN" altLang="en-US" dirty="0"/>
              <a:t>改变了，</a:t>
            </a:r>
            <a:r>
              <a:rPr lang="en-US" altLang="zh-CN" dirty="0" err="1"/>
              <a:t>numpy</a:t>
            </a:r>
            <a:r>
              <a:rPr lang="zh-CN" altLang="en-US" dirty="0"/>
              <a:t>变量也会随之改变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191BEB5-5470-4074-AE76-E3CA003F8F4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6476" y="893523"/>
            <a:ext cx="4066761" cy="3976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482410"/>
      </p:ext>
    </p:extLst>
  </p:cSld>
  <p:clrMapOvr>
    <a:masterClrMapping/>
  </p:clrMapOvr>
  <p:transition spd="slow"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695205-6F53-4139-A309-6748ADB3E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GPU</a:t>
            </a:r>
            <a:r>
              <a:rPr lang="zh-CN" altLang="en-US" dirty="0"/>
              <a:t>与内存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409EAC-14EA-4E44-B7FA-919B4FF1CF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612" y="704850"/>
            <a:ext cx="5712904" cy="4260384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GPU (graphics processing unit)</a:t>
            </a:r>
          </a:p>
          <a:p>
            <a:pPr lvl="1"/>
            <a:r>
              <a:rPr lang="zh-CN" altLang="en-US" dirty="0"/>
              <a:t>原为计算机图像处理设计的设备（显卡），包含</a:t>
            </a:r>
            <a:r>
              <a:rPr lang="zh-CN" altLang="en-US" b="1" dirty="0"/>
              <a:t>图像处理器</a:t>
            </a:r>
            <a:r>
              <a:rPr lang="zh-CN" altLang="en-US" dirty="0"/>
              <a:t>和</a:t>
            </a:r>
            <a:r>
              <a:rPr lang="zh-CN" altLang="en-US" b="1" dirty="0"/>
              <a:t>显存</a:t>
            </a:r>
            <a:endParaRPr lang="en-US" altLang="zh-CN" b="1" dirty="0"/>
          </a:p>
          <a:p>
            <a:pPr lvl="1"/>
            <a:r>
              <a:rPr lang="zh-CN" altLang="en-US" dirty="0"/>
              <a:t>相对</a:t>
            </a:r>
            <a:r>
              <a:rPr lang="en-US" altLang="zh-CN" dirty="0"/>
              <a:t>CPU</a:t>
            </a:r>
            <a:r>
              <a:rPr lang="zh-CN" altLang="en-US" dirty="0"/>
              <a:t>，</a:t>
            </a:r>
            <a:r>
              <a:rPr lang="en-US" altLang="zh-CN" dirty="0"/>
              <a:t>GPU</a:t>
            </a:r>
            <a:r>
              <a:rPr lang="zh-CN" altLang="en-US" dirty="0"/>
              <a:t>有更多的运算单元，非常适合深度学习中大量的并行计算（如：</a:t>
            </a:r>
            <a:r>
              <a:rPr lang="en-US" altLang="zh-CN" dirty="0"/>
              <a:t>Tensor</a:t>
            </a:r>
            <a:r>
              <a:rPr lang="zh-CN" altLang="en-US" dirty="0"/>
              <a:t>上的运算），近年来已经广泛被用于加速大规模神经网络训练（歪打正着）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CPU (central processing unit) + </a:t>
            </a:r>
            <a:r>
              <a:rPr lang="zh-CN" altLang="en-US" dirty="0"/>
              <a:t>内存</a:t>
            </a:r>
            <a:endParaRPr lang="en-US" altLang="zh-CN" dirty="0"/>
          </a:p>
          <a:p>
            <a:pPr lvl="1"/>
            <a:r>
              <a:rPr lang="zh-CN" altLang="en-US" dirty="0"/>
              <a:t>计算机的核心，执行指令</a:t>
            </a:r>
            <a:r>
              <a:rPr lang="en-US" altLang="zh-CN" dirty="0"/>
              <a:t>+</a:t>
            </a:r>
            <a:r>
              <a:rPr lang="zh-CN" altLang="en-US" dirty="0"/>
              <a:t>存储数据</a:t>
            </a:r>
            <a:endParaRPr lang="en-US" altLang="zh-CN" dirty="0"/>
          </a:p>
          <a:p>
            <a:pPr lvl="1"/>
            <a:r>
              <a:rPr lang="en-US" altLang="zh-CN" dirty="0"/>
              <a:t>CPU</a:t>
            </a:r>
            <a:r>
              <a:rPr lang="zh-CN" altLang="en-US" dirty="0"/>
              <a:t>有更多的控制和缓存机制</a:t>
            </a:r>
            <a:endParaRPr lang="en-US" altLang="zh-CN" dirty="0"/>
          </a:p>
          <a:p>
            <a:pPr lvl="1"/>
            <a:r>
              <a:rPr lang="zh-CN" altLang="en-US" dirty="0"/>
              <a:t>即使装备了</a:t>
            </a:r>
            <a:r>
              <a:rPr lang="en-US" altLang="zh-CN" dirty="0"/>
              <a:t>GPU</a:t>
            </a:r>
            <a:r>
              <a:rPr lang="zh-CN" altLang="en-US" dirty="0"/>
              <a:t>，</a:t>
            </a:r>
            <a:r>
              <a:rPr lang="en-US" altLang="zh-CN" dirty="0"/>
              <a:t>CPU</a:t>
            </a:r>
            <a:r>
              <a:rPr lang="zh-CN" altLang="en-US" dirty="0"/>
              <a:t>和内存也不可或缺</a:t>
            </a:r>
            <a:endParaRPr lang="en-US" altLang="zh-CN" dirty="0"/>
          </a:p>
          <a:p>
            <a:pPr lvl="2"/>
            <a:r>
              <a:rPr lang="en-US" altLang="zh-CN" dirty="0"/>
              <a:t>GPU</a:t>
            </a:r>
            <a:r>
              <a:rPr lang="zh-CN" altLang="en-US" dirty="0"/>
              <a:t>的功能需要</a:t>
            </a:r>
            <a:r>
              <a:rPr lang="en-US" altLang="zh-CN" dirty="0"/>
              <a:t>CPU</a:t>
            </a:r>
            <a:r>
              <a:rPr lang="zh-CN" altLang="en-US" dirty="0"/>
              <a:t>进行调用</a:t>
            </a:r>
            <a:endParaRPr lang="en-US" altLang="zh-CN" dirty="0"/>
          </a:p>
          <a:p>
            <a:pPr lvl="2"/>
            <a:r>
              <a:rPr lang="en-US" altLang="zh-CN" dirty="0"/>
              <a:t>GPU</a:t>
            </a:r>
            <a:r>
              <a:rPr lang="zh-CN" altLang="en-US" dirty="0"/>
              <a:t>中显存的数据从内存中读入，最终结果放入内存等待下一步处理</a:t>
            </a:r>
          </a:p>
        </p:txBody>
      </p:sp>
      <p:pic>
        <p:nvPicPr>
          <p:cNvPr id="6148" name="Picture 4" descr="How to enable RTX Voice on any Nvidia graphics card, and why you should |  PC Gamer">
            <a:extLst>
              <a:ext uri="{FF2B5EF4-FFF2-40B4-BE49-F238E27FC236}">
                <a16:creationId xmlns:a16="http://schemas.microsoft.com/office/drawing/2014/main" id="{F7523130-0AB2-471E-BD85-FA6FCE43D1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8768" y="618721"/>
            <a:ext cx="3179428" cy="1788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2960858-FFB6-49DA-A886-41E62A8197E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37"/>
          <a:stretch/>
        </p:blipFill>
        <p:spPr>
          <a:xfrm>
            <a:off x="5968768" y="2736351"/>
            <a:ext cx="1989038" cy="976078"/>
          </a:xfrm>
          <a:prstGeom prst="rect">
            <a:avLst/>
          </a:prstGeom>
        </p:spPr>
      </p:pic>
      <p:pic>
        <p:nvPicPr>
          <p:cNvPr id="6154" name="Picture 10" descr="4G/8G/16G电脑速度测试：百元速效升级还是内存划算_深度系统官网-有深度,值得深入!">
            <a:extLst>
              <a:ext uri="{FF2B5EF4-FFF2-40B4-BE49-F238E27FC236}">
                <a16:creationId xmlns:a16="http://schemas.microsoft.com/office/drawing/2014/main" id="{8C6C9A46-EEC0-4E67-8DEE-A2073D2AA6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5211" y="3712429"/>
            <a:ext cx="1834649" cy="89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7657670"/>
      </p:ext>
    </p:extLst>
  </p:cSld>
  <p:clrMapOvr>
    <a:masterClrMapping/>
  </p:clrMapOvr>
  <p:transition spd="slow">
    <p:pull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CCEA53-1E1A-4414-A215-CC4DFB20F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PyTorch</a:t>
            </a:r>
            <a:r>
              <a:rPr lang="zh-CN" altLang="en-US" dirty="0"/>
              <a:t>支持</a:t>
            </a:r>
            <a:r>
              <a:rPr lang="en-US" altLang="zh-CN" dirty="0"/>
              <a:t>GPU</a:t>
            </a:r>
            <a:r>
              <a:rPr lang="zh-CN" altLang="en-US" dirty="0"/>
              <a:t>计算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0E5124-5D33-4A58-AFC4-858297CBC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19150"/>
            <a:ext cx="5071145" cy="3937000"/>
          </a:xfrm>
        </p:spPr>
        <p:txBody>
          <a:bodyPr>
            <a:normAutofit lnSpcReduction="10000"/>
          </a:bodyPr>
          <a:lstStyle/>
          <a:p>
            <a:r>
              <a:rPr lang="en-US" altLang="zh-CN" dirty="0" err="1"/>
              <a:t>PyTorch</a:t>
            </a:r>
            <a:r>
              <a:rPr lang="zh-CN" altLang="en-US" dirty="0"/>
              <a:t>通过</a:t>
            </a:r>
            <a:r>
              <a:rPr lang="en-US" altLang="zh-CN" dirty="0"/>
              <a:t>CUDA</a:t>
            </a:r>
            <a:r>
              <a:rPr lang="zh-CN" altLang="en-US" dirty="0"/>
              <a:t>框架对</a:t>
            </a:r>
            <a:r>
              <a:rPr lang="en-US" altLang="zh-CN" dirty="0"/>
              <a:t>GPU</a:t>
            </a:r>
            <a:r>
              <a:rPr lang="zh-CN" altLang="en-US" dirty="0"/>
              <a:t>进行调用</a:t>
            </a:r>
            <a:endParaRPr lang="en-US" altLang="zh-CN" dirty="0"/>
          </a:p>
          <a:p>
            <a:r>
              <a:rPr lang="zh-CN" altLang="en-US" dirty="0"/>
              <a:t>什么是</a:t>
            </a:r>
            <a:r>
              <a:rPr lang="en-US" altLang="zh-CN" dirty="0"/>
              <a:t>CUDA</a:t>
            </a:r>
            <a:r>
              <a:rPr lang="zh-CN" altLang="en-US" dirty="0"/>
              <a:t>？</a:t>
            </a:r>
            <a:endParaRPr lang="en-US" altLang="zh-CN" dirty="0"/>
          </a:p>
          <a:p>
            <a:pPr lvl="1"/>
            <a:r>
              <a:rPr lang="en-US" altLang="zh-CN" dirty="0"/>
              <a:t>Compute Unified Device Architecture</a:t>
            </a:r>
          </a:p>
          <a:p>
            <a:pPr lvl="1"/>
            <a:r>
              <a:rPr lang="en-US" altLang="zh-CN" dirty="0"/>
              <a:t>NVIDIA</a:t>
            </a:r>
            <a:r>
              <a:rPr lang="zh-CN" altLang="en-US" dirty="0"/>
              <a:t>推出的用于</a:t>
            </a:r>
            <a:r>
              <a:rPr lang="en-US" altLang="zh-CN" dirty="0"/>
              <a:t>GPU</a:t>
            </a:r>
            <a:r>
              <a:rPr lang="zh-CN" altLang="en-US" dirty="0"/>
              <a:t>的</a:t>
            </a:r>
            <a:r>
              <a:rPr lang="zh-CN" altLang="en-US" b="1" dirty="0"/>
              <a:t>并行计算</a:t>
            </a:r>
            <a:r>
              <a:rPr lang="zh-CN" altLang="en-US" dirty="0"/>
              <a:t>框架</a:t>
            </a:r>
            <a:endParaRPr lang="en-US" altLang="zh-CN" dirty="0"/>
          </a:p>
          <a:p>
            <a:pPr lvl="1"/>
            <a:r>
              <a:rPr lang="en-US" altLang="zh-CN" dirty="0" err="1"/>
              <a:t>PyTorch</a:t>
            </a:r>
            <a:r>
              <a:rPr lang="zh-CN" altLang="en-US" dirty="0"/>
              <a:t>通过</a:t>
            </a:r>
            <a:r>
              <a:rPr lang="en-US" altLang="zh-CN" dirty="0"/>
              <a:t>CUDA</a:t>
            </a:r>
            <a:r>
              <a:rPr lang="zh-CN" altLang="en-US" dirty="0"/>
              <a:t>与</a:t>
            </a:r>
            <a:r>
              <a:rPr lang="en-US" altLang="zh-CN" dirty="0"/>
              <a:t>GPU</a:t>
            </a:r>
            <a:r>
              <a:rPr lang="zh-CN" altLang="en-US" dirty="0"/>
              <a:t>进行交互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 err="1"/>
              <a:t>PyTorch</a:t>
            </a:r>
            <a:r>
              <a:rPr lang="zh-CN" altLang="en-US" dirty="0"/>
              <a:t>中使用</a:t>
            </a:r>
            <a:r>
              <a:rPr lang="en-US" altLang="zh-CN" dirty="0"/>
              <a:t>GPU</a:t>
            </a:r>
            <a:r>
              <a:rPr lang="zh-CN" altLang="en-US" dirty="0"/>
              <a:t>计算</a:t>
            </a:r>
            <a:endParaRPr lang="en-US" altLang="zh-CN" dirty="0"/>
          </a:p>
          <a:p>
            <a:pPr lvl="1"/>
            <a:r>
              <a:rPr lang="en-US" altLang="zh-CN" dirty="0" err="1"/>
              <a:t>t.cuda.is_available</a:t>
            </a:r>
            <a:r>
              <a:rPr lang="en-US" altLang="zh-CN" dirty="0"/>
              <a:t>()</a:t>
            </a:r>
            <a:r>
              <a:rPr lang="zh-CN" altLang="en-US" dirty="0"/>
              <a:t>：检查本机是否支持</a:t>
            </a:r>
            <a:r>
              <a:rPr lang="en-US" altLang="zh-CN" dirty="0"/>
              <a:t>CUDA</a:t>
            </a:r>
          </a:p>
          <a:p>
            <a:pPr lvl="1"/>
            <a:r>
              <a:rPr lang="en-US" altLang="zh-CN" dirty="0" err="1"/>
              <a:t>x.cuda</a:t>
            </a:r>
            <a:r>
              <a:rPr lang="en-US" altLang="zh-CN" dirty="0"/>
              <a:t>()</a:t>
            </a:r>
            <a:r>
              <a:rPr lang="zh-CN" altLang="en-US" dirty="0"/>
              <a:t>，</a:t>
            </a:r>
            <a:r>
              <a:rPr lang="en-US" altLang="zh-CN" dirty="0" err="1"/>
              <a:t>y.cuda</a:t>
            </a:r>
            <a:r>
              <a:rPr lang="en-US" altLang="zh-CN" dirty="0"/>
              <a:t>()</a:t>
            </a:r>
            <a:r>
              <a:rPr lang="zh-CN" altLang="en-US" dirty="0"/>
              <a:t>：把</a:t>
            </a:r>
            <a:r>
              <a:rPr lang="en-US" altLang="zh-CN" dirty="0"/>
              <a:t>Tensor x</a:t>
            </a:r>
            <a:r>
              <a:rPr lang="zh-CN" altLang="en-US" dirty="0"/>
              <a:t>和</a:t>
            </a:r>
            <a:r>
              <a:rPr lang="en-US" altLang="zh-CN" dirty="0"/>
              <a:t>y</a:t>
            </a:r>
            <a:r>
              <a:rPr lang="zh-CN" altLang="en-US" dirty="0"/>
              <a:t>的内容从内存移入显存</a:t>
            </a:r>
            <a:endParaRPr lang="en-US" altLang="zh-CN" dirty="0"/>
          </a:p>
          <a:p>
            <a:pPr lvl="1"/>
            <a:r>
              <a:rPr lang="zh-CN" altLang="en-US" dirty="0"/>
              <a:t>操作既可在</a:t>
            </a:r>
            <a:r>
              <a:rPr lang="en-US" altLang="zh-CN" dirty="0"/>
              <a:t>GPU</a:t>
            </a:r>
            <a:r>
              <a:rPr lang="zh-CN" altLang="en-US" dirty="0"/>
              <a:t>上进行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5A7F820-0180-4576-90BA-D3A0F2977DF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1530" y="667100"/>
            <a:ext cx="3304083" cy="4414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147450"/>
      </p:ext>
    </p:extLst>
  </p:cSld>
  <p:clrMapOvr>
    <a:masterClrMapping/>
  </p:clrMapOvr>
  <p:transition spd="slow">
    <p:pull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272437-E2DE-440B-AF30-6952424C8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GPU vs CPU</a:t>
            </a:r>
            <a:endParaRPr lang="zh-CN" altLang="en-US" dirty="0"/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8812D9E5-2F7B-4094-880F-BBE510E64D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9662" y="819150"/>
            <a:ext cx="4467138" cy="3937000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dirty="0"/>
              <a:t>测试环境：华为云，</a:t>
            </a:r>
            <a:r>
              <a:rPr lang="en-US" altLang="zh-CN" dirty="0"/>
              <a:t>1 V100 GPU</a:t>
            </a:r>
          </a:p>
          <a:p>
            <a:pPr>
              <a:lnSpc>
                <a:spcPct val="120000"/>
              </a:lnSpc>
            </a:pPr>
            <a:r>
              <a:rPr lang="zh-CN" altLang="en-US" dirty="0"/>
              <a:t>任务：矩阵乘法 </a:t>
            </a:r>
            <a:r>
              <a:rPr lang="en-US" altLang="zh-CN" dirty="0"/>
              <a:t>Z = X.mm(Y)</a:t>
            </a:r>
          </a:p>
          <a:p>
            <a:pPr lvl="1">
              <a:lnSpc>
                <a:spcPct val="120000"/>
              </a:lnSpc>
            </a:pPr>
            <a:r>
              <a:rPr lang="en-US" altLang="zh-CN" dirty="0"/>
              <a:t>X: 10000 * 100000</a:t>
            </a:r>
          </a:p>
          <a:p>
            <a:pPr lvl="1">
              <a:lnSpc>
                <a:spcPct val="120000"/>
              </a:lnSpc>
            </a:pPr>
            <a:r>
              <a:rPr lang="en-US" altLang="zh-CN" dirty="0"/>
              <a:t>Y: 100000 * 10000</a:t>
            </a:r>
          </a:p>
          <a:p>
            <a:pPr lvl="1">
              <a:lnSpc>
                <a:spcPct val="120000"/>
              </a:lnSpc>
            </a:pPr>
            <a:r>
              <a:rPr lang="en-US" altLang="zh-CN" dirty="0"/>
              <a:t>Z: 10000 * 10000</a:t>
            </a:r>
          </a:p>
          <a:p>
            <a:pPr lvl="1">
              <a:lnSpc>
                <a:spcPct val="120000"/>
              </a:lnSpc>
            </a:pPr>
            <a:endParaRPr lang="en-US" altLang="zh-CN" dirty="0"/>
          </a:p>
          <a:p>
            <a:pPr>
              <a:lnSpc>
                <a:spcPct val="120000"/>
              </a:lnSpc>
            </a:pPr>
            <a:r>
              <a:rPr lang="en-US" altLang="zh-CN" dirty="0"/>
              <a:t>CPU: </a:t>
            </a:r>
            <a:r>
              <a:rPr lang="zh-CN" altLang="en-US" dirty="0"/>
              <a:t>总耗时</a:t>
            </a:r>
            <a:r>
              <a:rPr lang="en-US" altLang="zh-CN" dirty="0"/>
              <a:t>38.3</a:t>
            </a:r>
            <a:r>
              <a:rPr lang="zh-CN" altLang="en-US" dirty="0"/>
              <a:t>秒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结算结果</a:t>
            </a:r>
            <a:r>
              <a:rPr lang="en-US" altLang="zh-CN" dirty="0"/>
              <a:t>Z</a:t>
            </a:r>
            <a:r>
              <a:rPr lang="zh-CN" altLang="en-US" dirty="0"/>
              <a:t>在内存中</a:t>
            </a:r>
            <a:r>
              <a:rPr lang="en-US" altLang="zh-CN" dirty="0"/>
              <a:t>(</a:t>
            </a:r>
            <a:r>
              <a:rPr lang="en-US" altLang="zh-CN" dirty="0" err="1"/>
              <a:t>Z.device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 err="1"/>
              <a:t>cpu</a:t>
            </a:r>
            <a:r>
              <a:rPr lang="en-US" altLang="zh-CN" dirty="0"/>
              <a:t>)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GPU</a:t>
            </a:r>
            <a:r>
              <a:rPr lang="zh-CN" altLang="en-US" dirty="0"/>
              <a:t>：耗时</a:t>
            </a:r>
            <a:r>
              <a:rPr lang="en-US" altLang="zh-CN" dirty="0"/>
              <a:t>1.69</a:t>
            </a:r>
            <a:r>
              <a:rPr lang="zh-CN" altLang="en-US" dirty="0"/>
              <a:t>秒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en-US" altLang="zh-CN" dirty="0"/>
              <a:t>GPU</a:t>
            </a:r>
            <a:r>
              <a:rPr lang="zh-CN" altLang="en-US" dirty="0"/>
              <a:t>加载时间</a:t>
            </a:r>
            <a:endParaRPr lang="en-US" altLang="zh-CN" dirty="0"/>
          </a:p>
          <a:p>
            <a:pPr lvl="2">
              <a:lnSpc>
                <a:spcPct val="120000"/>
              </a:lnSpc>
            </a:pPr>
            <a:r>
              <a:rPr lang="en-US" altLang="zh-CN" dirty="0"/>
              <a:t>X = </a:t>
            </a:r>
            <a:r>
              <a:rPr lang="en-US" altLang="zh-CN" dirty="0" err="1"/>
              <a:t>X.cuda</a:t>
            </a:r>
            <a:r>
              <a:rPr lang="en-US" altLang="zh-CN" dirty="0"/>
              <a:t>()</a:t>
            </a:r>
            <a:r>
              <a:rPr lang="zh-CN" altLang="en-US" dirty="0"/>
              <a:t>：把</a:t>
            </a:r>
            <a:r>
              <a:rPr lang="en-US" altLang="zh-CN" dirty="0"/>
              <a:t>X</a:t>
            </a:r>
            <a:r>
              <a:rPr lang="zh-CN" altLang="en-US" dirty="0"/>
              <a:t>移入显存</a:t>
            </a:r>
            <a:endParaRPr lang="en-US" altLang="zh-CN" dirty="0"/>
          </a:p>
          <a:p>
            <a:pPr lvl="2">
              <a:lnSpc>
                <a:spcPct val="120000"/>
              </a:lnSpc>
            </a:pPr>
            <a:r>
              <a:rPr lang="en-US" altLang="zh-CN" dirty="0"/>
              <a:t>Y = </a:t>
            </a:r>
            <a:r>
              <a:rPr lang="en-US" altLang="zh-CN" dirty="0" err="1"/>
              <a:t>Y.cuda</a:t>
            </a:r>
            <a:r>
              <a:rPr lang="en-US" altLang="zh-CN" dirty="0"/>
              <a:t>()</a:t>
            </a:r>
            <a:r>
              <a:rPr lang="zh-CN" altLang="en-US" dirty="0"/>
              <a:t>：把</a:t>
            </a:r>
            <a:r>
              <a:rPr lang="en-US" altLang="zh-CN" dirty="0"/>
              <a:t>Y</a:t>
            </a:r>
            <a:r>
              <a:rPr lang="zh-CN" altLang="en-US" dirty="0"/>
              <a:t>移入显存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dirty="0"/>
              <a:t>计算时间</a:t>
            </a:r>
            <a:r>
              <a:rPr lang="en-US" altLang="zh-CN" dirty="0"/>
              <a:t> </a:t>
            </a:r>
          </a:p>
          <a:p>
            <a:pPr lvl="1">
              <a:lnSpc>
                <a:spcPct val="120000"/>
              </a:lnSpc>
            </a:pPr>
            <a:r>
              <a:rPr lang="zh-CN" altLang="en-US" dirty="0"/>
              <a:t>结果矩阵</a:t>
            </a:r>
            <a:r>
              <a:rPr lang="en-US" altLang="zh-CN" dirty="0"/>
              <a:t>Z</a:t>
            </a:r>
            <a:r>
              <a:rPr lang="zh-CN" altLang="en-US" dirty="0"/>
              <a:t>在第一块显卡中 </a:t>
            </a:r>
            <a:r>
              <a:rPr lang="en-US" altLang="zh-CN" dirty="0"/>
              <a:t>(cuda:0)</a:t>
            </a:r>
          </a:p>
          <a:p>
            <a:pPr lvl="2">
              <a:lnSpc>
                <a:spcPct val="120000"/>
              </a:lnSpc>
            </a:pPr>
            <a:endParaRPr lang="zh-CN" altLang="en-US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50108BF3-4B15-4F15-A36B-641FE5A1466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18" y="629175"/>
            <a:ext cx="3703739" cy="4402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562129"/>
      </p:ext>
    </p:extLst>
  </p:cSld>
  <p:clrMapOvr>
    <a:masterClrMapping/>
  </p:clrMapOvr>
  <p:transition spd="slow">
    <p:pull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4221F7-A1C9-4FE8-8221-59A37D4F6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Tensor</a:t>
            </a:r>
            <a:r>
              <a:rPr lang="zh-CN" altLang="en-US" dirty="0"/>
              <a:t>部分小结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DADF45-7B0E-430C-8496-91470C990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937000"/>
          </a:xfrm>
        </p:spPr>
        <p:txBody>
          <a:bodyPr/>
          <a:lstStyle/>
          <a:p>
            <a:r>
              <a:rPr lang="en-US" altLang="zh-CN" dirty="0" err="1"/>
              <a:t>Pytorch</a:t>
            </a:r>
            <a:r>
              <a:rPr lang="zh-CN" altLang="en-US" dirty="0"/>
              <a:t>的基本数据结构，在</a:t>
            </a:r>
            <a:r>
              <a:rPr lang="en-US" altLang="zh-CN" dirty="0" err="1"/>
              <a:t>Pytorch</a:t>
            </a:r>
            <a:r>
              <a:rPr lang="zh-CN" altLang="en-US" dirty="0"/>
              <a:t>中几乎所有的数据都以</a:t>
            </a:r>
            <a:r>
              <a:rPr lang="en-US" altLang="zh-CN" dirty="0"/>
              <a:t>Tensor</a:t>
            </a:r>
            <a:r>
              <a:rPr lang="zh-CN" altLang="en-US" dirty="0"/>
              <a:t>的方式存储和操作</a:t>
            </a:r>
            <a:endParaRPr lang="en-US" altLang="zh-CN" dirty="0"/>
          </a:p>
          <a:p>
            <a:r>
              <a:rPr lang="zh-CN" altLang="en-US" dirty="0"/>
              <a:t>定义了大量的与线性代数相关的运算和操作（包括求行列式的值、特征根和特征向量），为实现人工智能的算法和模型奠定了基础</a:t>
            </a:r>
            <a:endParaRPr lang="en-US" altLang="zh-CN" dirty="0"/>
          </a:p>
          <a:p>
            <a:r>
              <a:rPr lang="zh-CN" altLang="en-US" dirty="0"/>
              <a:t>统一了</a:t>
            </a:r>
            <a:r>
              <a:rPr lang="en-US" altLang="zh-CN" dirty="0"/>
              <a:t>GPU</a:t>
            </a:r>
            <a:r>
              <a:rPr lang="zh-CN" altLang="en-US" dirty="0"/>
              <a:t>与</a:t>
            </a:r>
            <a:r>
              <a:rPr lang="en-US" altLang="zh-CN" dirty="0"/>
              <a:t>CPU</a:t>
            </a:r>
            <a:r>
              <a:rPr lang="zh-CN" altLang="en-US" dirty="0"/>
              <a:t>接口</a:t>
            </a:r>
            <a:endParaRPr lang="en-US" altLang="zh-CN" dirty="0"/>
          </a:p>
          <a:p>
            <a:r>
              <a:rPr lang="en-US" altLang="zh-CN" dirty="0"/>
              <a:t>Tensor</a:t>
            </a:r>
            <a:r>
              <a:rPr lang="zh-CN" altLang="en-US" dirty="0"/>
              <a:t>中文文档：</a:t>
            </a:r>
            <a:r>
              <a:rPr lang="en-US" altLang="zh-CN" dirty="0"/>
              <a:t> </a:t>
            </a:r>
            <a:r>
              <a:rPr lang="en-US" altLang="zh-CN" dirty="0">
                <a:hlinkClick r:id="rId2"/>
              </a:rPr>
              <a:t>https://pytorch-cn.readthedocs.io/zh/latest/package_references/Tensor/</a:t>
            </a:r>
            <a:r>
              <a:rPr lang="en-US" altLang="zh-CN" dirty="0"/>
              <a:t> 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接下来的内容：基于</a:t>
            </a:r>
            <a:r>
              <a:rPr lang="en-US" altLang="zh-CN" dirty="0"/>
              <a:t>Tensor</a:t>
            </a:r>
            <a:r>
              <a:rPr lang="zh-CN" altLang="en-US" dirty="0"/>
              <a:t>的自动求导</a:t>
            </a:r>
            <a:r>
              <a:rPr lang="en-US" altLang="zh-CN" dirty="0" err="1"/>
              <a:t>AutoGrad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8334979"/>
      </p:ext>
    </p:extLst>
  </p:cSld>
  <p:clrMapOvr>
    <a:masterClrMapping/>
  </p:clrMapOvr>
  <p:transition spd="slow">
    <p:pull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E6C5F3-17FE-4B91-BE0E-9C0855E10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自动求导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25C715-AB45-4555-9C3B-EEC1D24A39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3CA40E7-A202-4DB5-B65C-9F1F6F7C0A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862" y="328022"/>
            <a:ext cx="3939302" cy="288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671094"/>
      </p:ext>
    </p:extLst>
  </p:cSld>
  <p:clrMapOvr>
    <a:masterClrMapping/>
  </p:clrMapOvr>
  <p:transition spd="slow">
    <p:pull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D0B51D0-AD4D-44BB-8101-95D3CA883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函数的导数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24AE7279-EE84-48CE-92AB-8969574D15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823344"/>
                <a:ext cx="5280870" cy="3937000"/>
              </a:xfrm>
            </p:spPr>
            <p:txBody>
              <a:bodyPr>
                <a:normAutofit fontScale="85000" lnSpcReduction="1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dirty="0"/>
                  <a:t>函数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在某一点的导数描述了这个函数在这一点附近的变化率，记为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′</m:t>
                    </m:r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几何意义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20000"/>
                  </a:lnSpc>
                </a:pPr>
                <a:r>
                  <a:rPr lang="zh-CN" altLang="en-US" dirty="0"/>
                  <a:t>函数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在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i="1" baseline="-25000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dirty="0"/>
                  <a:t>点的导数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i="1" baseline="-25000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表示函数曲线在点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altLang="zh-CN" i="1" baseline="-25000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i="1" baseline="-25000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i="1" baseline="-25000" dirty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))</m:t>
                    </m:r>
                  </m:oMath>
                </a14:m>
                <a:r>
                  <a:rPr lang="zh-CN" altLang="en-US" dirty="0"/>
                  <a:t>处的切线的斜率</a:t>
                </a:r>
                <a:endParaRPr lang="en-US" altLang="zh-CN" dirty="0"/>
              </a:p>
              <a:p>
                <a:pPr>
                  <a:lnSpc>
                    <a:spcPct val="120000"/>
                  </a:lnSpc>
                </a:pPr>
                <a:r>
                  <a:rPr lang="zh-CN" altLang="en-US" dirty="0"/>
                  <a:t>常用求导数方法</a:t>
                </a:r>
                <a:endParaRPr lang="en-US" altLang="zh-CN" dirty="0"/>
              </a:p>
              <a:p>
                <a:pPr lvl="1">
                  <a:lnSpc>
                    <a:spcPct val="120000"/>
                  </a:lnSpc>
                </a:pPr>
                <a:r>
                  <a:rPr lang="en-US" altLang="zh-CN" dirty="0"/>
                  <a:t>1. </a:t>
                </a:r>
                <a:r>
                  <a:rPr lang="zh-CN" altLang="en-US" dirty="0"/>
                  <a:t>通过原函数求得导函数的表达式</a:t>
                </a:r>
                <a:endParaRPr lang="en-US" altLang="zh-CN" dirty="0"/>
              </a:p>
              <a:p>
                <a:pPr lvl="1">
                  <a:lnSpc>
                    <a:spcPct val="120000"/>
                  </a:lnSpc>
                </a:pPr>
                <a:r>
                  <a:rPr lang="en-US" altLang="zh-CN" dirty="0"/>
                  <a:t>2. </a:t>
                </a:r>
                <a:r>
                  <a:rPr lang="zh-CN" altLang="en-US" dirty="0"/>
                  <a:t>把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i="1" baseline="-25000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dirty="0"/>
                  <a:t>代入导函数</a:t>
                </a:r>
                <a:endParaRPr lang="en-US" altLang="zh-CN" dirty="0"/>
              </a:p>
              <a:p>
                <a:pPr>
                  <a:lnSpc>
                    <a:spcPct val="120000"/>
                  </a:lnSpc>
                </a:pPr>
                <a:r>
                  <a:rPr lang="zh-CN" altLang="en-US" dirty="0"/>
                  <a:t>在人工智能（计算机）中求导数</a:t>
                </a:r>
                <a:endParaRPr lang="en-US" altLang="zh-CN" dirty="0"/>
              </a:p>
              <a:p>
                <a:pPr lvl="1">
                  <a:lnSpc>
                    <a:spcPct val="120000"/>
                  </a:lnSpc>
                </a:pPr>
                <a:r>
                  <a:rPr lang="zh-CN" altLang="en-US" dirty="0"/>
                  <a:t>往往只关心一个函数（如：损失函数）在某些指定位置的导数的数值，而不是导函数的表达形式</a:t>
                </a:r>
                <a:endParaRPr lang="en-US" altLang="zh-CN" dirty="0"/>
              </a:p>
              <a:p>
                <a:pPr lvl="1">
                  <a:lnSpc>
                    <a:spcPct val="120000"/>
                  </a:lnSpc>
                </a:pPr>
                <a:r>
                  <a:rPr lang="zh-CN" altLang="en-US" dirty="0"/>
                  <a:t>问题：是否可以跳过导函数的表达式直接求某些位置的导数值？</a:t>
                </a:r>
                <a:endParaRPr lang="en-US" altLang="zh-CN" dirty="0"/>
              </a:p>
              <a:p>
                <a:pPr lvl="1">
                  <a:lnSpc>
                    <a:spcPct val="120000"/>
                  </a:lnSpc>
                </a:pPr>
                <a:endParaRPr lang="en-US" altLang="zh-CN" dirty="0"/>
              </a:p>
              <a:p>
                <a:pPr lvl="1">
                  <a:lnSpc>
                    <a:spcPct val="120000"/>
                  </a:lnSpc>
                </a:pPr>
                <a:endParaRPr lang="en-US" altLang="zh-CN" dirty="0"/>
              </a:p>
              <a:p>
                <a:pPr>
                  <a:lnSpc>
                    <a:spcPct val="120000"/>
                  </a:lnSpc>
                </a:pPr>
                <a:endParaRPr lang="en-US" altLang="zh-CN" dirty="0"/>
              </a:p>
              <a:p>
                <a:pPr>
                  <a:lnSpc>
                    <a:spcPct val="120000"/>
                  </a:lnSpc>
                </a:pP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20000"/>
                  </a:lnSpc>
                </a:pP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20000"/>
                  </a:lnSpc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24AE7279-EE84-48CE-92AB-8969574D15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23344"/>
                <a:ext cx="5280870" cy="3937000"/>
              </a:xfrm>
              <a:blipFill>
                <a:blip r:embed="rId2"/>
                <a:stretch>
                  <a:fillRect l="-577" t="-310" b="-6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utoShape 5" descr="d(uv) = udv + vdu">
            <a:extLst>
              <a:ext uri="{FF2B5EF4-FFF2-40B4-BE49-F238E27FC236}">
                <a16:creationId xmlns:a16="http://schemas.microsoft.com/office/drawing/2014/main" id="{C3F7282E-2B37-4C06-B893-27D02A322F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0" y="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7" name="AutoShape 4" descr="{\displaystyle d(au+bv)=dau+dbv=adu+bdv}">
            <a:extLst>
              <a:ext uri="{FF2B5EF4-FFF2-40B4-BE49-F238E27FC236}">
                <a16:creationId xmlns:a16="http://schemas.microsoft.com/office/drawing/2014/main" id="{FA5F9A6C-5145-4A12-8F25-2AFFB2FB9E4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7313" y="-1143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7175" name="Picture 7" descr="https://bkimg.cdn.bcebos.com/pic/2fdda3cc7cd98d10c6049441273fb80e7aec90ea?x-bce-process=image/watermark,image_d2F0ZXIvYmFpa2U4MA==,g_7,xp_5,yp_5">
            <a:extLst>
              <a:ext uri="{FF2B5EF4-FFF2-40B4-BE49-F238E27FC236}">
                <a16:creationId xmlns:a16="http://schemas.microsoft.com/office/drawing/2014/main" id="{949C22A4-9647-419C-81AF-0311FCF7AA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6387" y="704850"/>
            <a:ext cx="3267250" cy="2178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55F2D21-D934-4656-AD5B-A96B34C8D27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6387" y="3078759"/>
            <a:ext cx="3379487" cy="189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654257"/>
      </p:ext>
    </p:extLst>
  </p:cSld>
  <p:clrMapOvr>
    <a:masterClrMapping/>
  </p:clrMapOvr>
  <p:transition spd="slow">
    <p:pull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D629B6-B38D-4501-8A14-F20AB9C5D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6502"/>
            <a:ext cx="8229600" cy="478347"/>
          </a:xfrm>
        </p:spPr>
        <p:txBody>
          <a:bodyPr/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AutoGrad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F094C4C-34E2-43F8-A640-5D7908FE64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819149"/>
                <a:ext cx="5318620" cy="3958381"/>
              </a:xfrm>
            </p:spPr>
            <p:txBody>
              <a:bodyPr>
                <a:normAutofit fontScale="85000" lnSpcReduction="1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dirty="0"/>
                  <a:t>如：函数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baseline="30000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zh-CN" altLang="en-US" dirty="0"/>
                  <a:t>，求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zh-CN" altLang="en-US" dirty="0"/>
                  <a:t>处的导数</a:t>
                </a:r>
                <a:endParaRPr lang="en-US" altLang="zh-CN" dirty="0"/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dirty="0"/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=3 ⇒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3=</m:t>
                    </m:r>
                    <m:r>
                      <a:rPr lang="en-US" altLang="zh-CN" b="1" i="1" dirty="0">
                        <a:latin typeface="Cambria Math" panose="02040503050406030204" pitchFamily="18" charset="0"/>
                      </a:rPr>
                      <m:t>𝟔</m:t>
                    </m:r>
                  </m:oMath>
                </a14:m>
                <a:endParaRPr lang="en-US" altLang="zh-CN" dirty="0"/>
              </a:p>
              <a:p>
                <a:pPr>
                  <a:lnSpc>
                    <a:spcPct val="120000"/>
                  </a:lnSpc>
                </a:pPr>
                <a:r>
                  <a:rPr lang="en-US" altLang="zh-CN" dirty="0" err="1"/>
                  <a:t>AutoGrad</a:t>
                </a:r>
                <a:r>
                  <a:rPr lang="zh-CN" altLang="en-US" dirty="0"/>
                  <a:t>是</a:t>
                </a:r>
                <a:r>
                  <a:rPr lang="en-US" altLang="zh-CN" dirty="0" err="1"/>
                  <a:t>PyTorch</a:t>
                </a:r>
                <a:r>
                  <a:rPr lang="zh-CN" altLang="en-US" dirty="0"/>
                  <a:t>中自动求导机制，能够求得一个给定的函数在某一给定点的导数值</a:t>
                </a:r>
                <a:endParaRPr lang="en-US" altLang="zh-CN" dirty="0"/>
              </a:p>
              <a:p>
                <a:pPr lvl="1">
                  <a:lnSpc>
                    <a:spcPct val="120000"/>
                  </a:lnSpc>
                </a:pPr>
                <a:r>
                  <a:rPr lang="zh-CN" altLang="en-US" dirty="0"/>
                  <a:t>定义输入</a:t>
                </a:r>
                <a:r>
                  <a:rPr lang="en-US" altLang="zh-CN" dirty="0"/>
                  <a:t>Tensor x</a:t>
                </a:r>
                <a:r>
                  <a:rPr lang="zh-CN" altLang="en-US" dirty="0"/>
                  <a:t>，设置</a:t>
                </a:r>
                <a:r>
                  <a:rPr lang="en-US" altLang="zh-CN" dirty="0" err="1"/>
                  <a:t>requires_grad</a:t>
                </a:r>
                <a:r>
                  <a:rPr lang="en-US" altLang="zh-CN" dirty="0"/>
                  <a:t>=True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zh-CN" altLang="en-US" dirty="0"/>
                  <a:t>定义原函数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baseline="30000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altLang="zh-CN" dirty="0"/>
              </a:p>
              <a:p>
                <a:pPr lvl="2">
                  <a:lnSpc>
                    <a:spcPct val="120000"/>
                  </a:lnSpc>
                </a:pPr>
                <a:r>
                  <a:rPr lang="zh-CN" altLang="en-US" dirty="0"/>
                  <a:t>用</a:t>
                </a:r>
                <a:r>
                  <a:rPr lang="en-US" altLang="zh-CN" dirty="0"/>
                  <a:t>torch</a:t>
                </a:r>
                <a:r>
                  <a:rPr lang="zh-CN" altLang="en-US" dirty="0"/>
                  <a:t>中定义的</a:t>
                </a:r>
                <a:r>
                  <a:rPr lang="en-US" altLang="zh-CN" dirty="0"/>
                  <a:t>tensor</a:t>
                </a:r>
                <a:r>
                  <a:rPr lang="zh-CN" altLang="en-US" dirty="0"/>
                  <a:t>运算符</a:t>
                </a:r>
                <a:endParaRPr lang="en-US" altLang="zh-CN" dirty="0"/>
              </a:p>
              <a:p>
                <a:pPr lvl="1">
                  <a:lnSpc>
                    <a:spcPct val="120000"/>
                  </a:lnSpc>
                </a:pPr>
                <a:r>
                  <a:rPr lang="zh-CN" altLang="en-US" dirty="0"/>
                  <a:t>自动求导：</a:t>
                </a:r>
                <a:r>
                  <a:rPr lang="en-US" altLang="zh-CN" dirty="0" err="1"/>
                  <a:t>y.backward</a:t>
                </a:r>
                <a:r>
                  <a:rPr lang="en-US" altLang="zh-CN" dirty="0"/>
                  <a:t>()</a:t>
                </a:r>
              </a:p>
              <a:p>
                <a:pPr lvl="2">
                  <a:lnSpc>
                    <a:spcPct val="120000"/>
                  </a:lnSpc>
                </a:pPr>
                <a:r>
                  <a:rPr lang="zh-CN" altLang="en-US" dirty="0"/>
                  <a:t>在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zh-CN" altLang="en-US" dirty="0"/>
                  <a:t>处求导，即</a:t>
                </a:r>
                <a:r>
                  <a:rPr lang="en-US" altLang="zh-CN" dirty="0" err="1"/>
                  <a:t>dy</a:t>
                </a:r>
                <a:endParaRPr lang="en-US" altLang="zh-CN" dirty="0"/>
              </a:p>
              <a:p>
                <a:pPr lvl="1">
                  <a:lnSpc>
                    <a:spcPct val="120000"/>
                  </a:lnSpc>
                </a:pPr>
                <a:r>
                  <a:rPr lang="zh-CN" altLang="en-US" dirty="0"/>
                  <a:t>在</a:t>
                </a:r>
                <a:r>
                  <a:rPr lang="en-US" altLang="zh-CN" dirty="0" err="1"/>
                  <a:t>x.grad</a:t>
                </a:r>
                <a:r>
                  <a:rPr lang="zh-CN" altLang="en-US" dirty="0"/>
                  <a:t>处获得对</a:t>
                </a:r>
                <a:r>
                  <a:rPr lang="en-US" altLang="zh-CN" dirty="0"/>
                  <a:t>x</a:t>
                </a:r>
                <a:r>
                  <a:rPr lang="zh-CN" altLang="en-US" dirty="0"/>
                  <a:t>的导数值</a:t>
                </a:r>
                <a:r>
                  <a:rPr lang="en-US" altLang="zh-CN" dirty="0" err="1"/>
                  <a:t>dy</a:t>
                </a:r>
                <a:r>
                  <a:rPr lang="en-US" altLang="zh-CN" dirty="0"/>
                  <a:t>/dx</a:t>
                </a:r>
              </a:p>
              <a:p>
                <a:pPr lvl="2">
                  <a:lnSpc>
                    <a:spcPct val="120000"/>
                  </a:lnSpc>
                </a:pPr>
                <a:r>
                  <a:rPr lang="zh-CN" altLang="en-US" dirty="0"/>
                  <a:t>为</a:t>
                </a:r>
                <a:r>
                  <a:rPr lang="en-US" altLang="zh-CN" dirty="0"/>
                  <a:t>x=3</a:t>
                </a:r>
                <a:r>
                  <a:rPr lang="zh-CN" altLang="en-US" dirty="0"/>
                  <a:t>处的导数值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F094C4C-34E2-43F8-A640-5D7908FE64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19149"/>
                <a:ext cx="5318620" cy="3958381"/>
              </a:xfrm>
              <a:blipFill>
                <a:blip r:embed="rId2"/>
                <a:stretch>
                  <a:fillRect l="-573" t="-308" b="-7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33ED03E1-9EF3-437B-9D3E-44BCF9383C6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540" y="704849"/>
            <a:ext cx="3389153" cy="2570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151458"/>
      </p:ext>
    </p:extLst>
  </p:cSld>
  <p:clrMapOvr>
    <a:masterClrMapping/>
  </p:clrMapOvr>
  <p:transition spd="slow">
    <p:pull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18FF84-A1F1-4A13-A076-2752E7A6D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更多的例子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7B2070B-58B0-4D81-B6E1-7612F8B487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b="0" dirty="0"/>
                  <a:t>      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zh-CN" dirty="0"/>
                  <a:t>                                                           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rad>
                      </m:den>
                    </m:f>
                  </m:oMath>
                </a14:m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7B2070B-58B0-4D81-B6E1-7612F8B487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C538E201-E463-410B-B866-9930DB7F8D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58" y="704850"/>
            <a:ext cx="3154032" cy="340381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9FEAC57-77DB-467D-A2C0-D7D379B6F7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8201" y="646119"/>
            <a:ext cx="3321791" cy="3462545"/>
          </a:xfrm>
          <a:prstGeom prst="rect">
            <a:avLst/>
          </a:prstGeom>
        </p:spPr>
      </p:pic>
      <p:sp>
        <p:nvSpPr>
          <p:cNvPr id="8" name="椭圆 7">
            <a:extLst>
              <a:ext uri="{FF2B5EF4-FFF2-40B4-BE49-F238E27FC236}">
                <a16:creationId xmlns:a16="http://schemas.microsoft.com/office/drawing/2014/main" id="{0CB35AB9-433D-4208-BA4B-3C7FE656FBDA}"/>
              </a:ext>
            </a:extLst>
          </p:cNvPr>
          <p:cNvSpPr/>
          <p:nvPr/>
        </p:nvSpPr>
        <p:spPr>
          <a:xfrm>
            <a:off x="4978866" y="1065401"/>
            <a:ext cx="2843868" cy="25586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3661490"/>
      </p:ext>
    </p:extLst>
  </p:cSld>
  <p:clrMapOvr>
    <a:masterClrMapping/>
  </p:clrMapOvr>
  <p:transition spd="slow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CDFDBD-BDB2-4525-932F-F6AF76A50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近年来涌现的人工智能</a:t>
            </a:r>
            <a:r>
              <a:rPr lang="en-US" altLang="zh-CN" dirty="0"/>
              <a:t>/</a:t>
            </a:r>
            <a:r>
              <a:rPr lang="zh-CN" altLang="en-US" dirty="0"/>
              <a:t>深度学习平台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B6B4CD66-351B-427D-9DF0-9F5911536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19150"/>
            <a:ext cx="4706363" cy="3937000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altLang="zh-CN" dirty="0"/>
          </a:p>
          <a:p>
            <a:r>
              <a:rPr lang="zh-CN" altLang="en-US" dirty="0"/>
              <a:t>几大阵营</a:t>
            </a:r>
            <a:endParaRPr lang="en-US" altLang="zh-CN" dirty="0"/>
          </a:p>
          <a:p>
            <a:pPr lvl="1"/>
            <a:r>
              <a:rPr lang="en-US" altLang="zh-CN" dirty="0"/>
              <a:t>Facebook</a:t>
            </a:r>
            <a:r>
              <a:rPr lang="zh-CN" altLang="en-US" dirty="0"/>
              <a:t>：</a:t>
            </a:r>
            <a:r>
              <a:rPr lang="en-US" altLang="zh-CN" dirty="0" err="1"/>
              <a:t>PyTorch</a:t>
            </a:r>
            <a:r>
              <a:rPr lang="zh-CN" altLang="en-US" dirty="0"/>
              <a:t>，</a:t>
            </a:r>
            <a:r>
              <a:rPr lang="en-US" altLang="zh-CN" dirty="0"/>
              <a:t>2017</a:t>
            </a:r>
            <a:r>
              <a:rPr lang="zh-CN" altLang="en-US" dirty="0"/>
              <a:t>年</a:t>
            </a:r>
            <a:r>
              <a:rPr lang="en-US" altLang="zh-CN" dirty="0"/>
              <a:t>1</a:t>
            </a:r>
            <a:r>
              <a:rPr lang="zh-CN" altLang="en-US" dirty="0"/>
              <a:t>月</a:t>
            </a:r>
          </a:p>
          <a:p>
            <a:pPr lvl="1"/>
            <a:r>
              <a:rPr lang="en-US" altLang="zh-CN" dirty="0"/>
              <a:t>Google</a:t>
            </a:r>
            <a:r>
              <a:rPr lang="zh-CN" altLang="en-US" dirty="0"/>
              <a:t>：</a:t>
            </a:r>
            <a:r>
              <a:rPr lang="en-US" altLang="zh-CN" dirty="0"/>
              <a:t>TensorFlow</a:t>
            </a:r>
            <a:r>
              <a:rPr lang="zh-CN" altLang="en-US" dirty="0"/>
              <a:t>，</a:t>
            </a:r>
            <a:r>
              <a:rPr lang="en-US" altLang="zh-CN" dirty="0"/>
              <a:t>2015</a:t>
            </a:r>
            <a:r>
              <a:rPr lang="zh-CN" altLang="en-US" dirty="0"/>
              <a:t>年</a:t>
            </a:r>
            <a:r>
              <a:rPr lang="en-US" altLang="zh-CN" dirty="0"/>
              <a:t>11</a:t>
            </a:r>
            <a:r>
              <a:rPr lang="zh-CN" altLang="en-US" dirty="0"/>
              <a:t>月</a:t>
            </a:r>
          </a:p>
          <a:p>
            <a:pPr lvl="1"/>
            <a:r>
              <a:rPr lang="en-US" altLang="zh-CN" dirty="0"/>
              <a:t>Amazon</a:t>
            </a:r>
            <a:r>
              <a:rPr lang="zh-CN" altLang="en-US" dirty="0"/>
              <a:t>：</a:t>
            </a:r>
            <a:r>
              <a:rPr lang="en-US" altLang="zh-CN" dirty="0" err="1"/>
              <a:t>MXNet</a:t>
            </a:r>
            <a:r>
              <a:rPr lang="zh-CN" altLang="en-US" dirty="0"/>
              <a:t>，</a:t>
            </a:r>
            <a:r>
              <a:rPr lang="en-US" altLang="zh-CN" dirty="0"/>
              <a:t>2015</a:t>
            </a:r>
            <a:r>
              <a:rPr lang="zh-CN" altLang="en-US" dirty="0"/>
              <a:t>年</a:t>
            </a:r>
            <a:r>
              <a:rPr lang="en-US" altLang="zh-CN" dirty="0"/>
              <a:t>9</a:t>
            </a:r>
            <a:r>
              <a:rPr lang="zh-CN" altLang="en-US" dirty="0"/>
              <a:t>月</a:t>
            </a:r>
          </a:p>
          <a:p>
            <a:pPr lvl="1"/>
            <a:r>
              <a:rPr lang="en-US" altLang="zh-CN" dirty="0"/>
              <a:t>Microsoft: CNTK</a:t>
            </a:r>
            <a:r>
              <a:rPr lang="zh-CN" altLang="en-US" dirty="0"/>
              <a:t>，</a:t>
            </a:r>
            <a:r>
              <a:rPr lang="en-US" altLang="zh-CN" dirty="0"/>
              <a:t>2016</a:t>
            </a:r>
            <a:r>
              <a:rPr lang="zh-CN" altLang="en-US" dirty="0"/>
              <a:t>年</a:t>
            </a:r>
            <a:r>
              <a:rPr lang="en-US" altLang="zh-CN" dirty="0"/>
              <a:t>1</a:t>
            </a:r>
            <a:r>
              <a:rPr lang="zh-CN" altLang="en-US" dirty="0"/>
              <a:t>月</a:t>
            </a:r>
            <a:endParaRPr lang="en-US" altLang="zh-CN" dirty="0"/>
          </a:p>
          <a:p>
            <a:pPr lvl="1"/>
            <a:r>
              <a:rPr lang="zh-CN" altLang="en-US" dirty="0"/>
              <a:t>学术界：</a:t>
            </a:r>
            <a:r>
              <a:rPr lang="en-US" altLang="zh-CN" dirty="0"/>
              <a:t>Caffe</a:t>
            </a:r>
            <a:r>
              <a:rPr lang="zh-CN" altLang="en-US" dirty="0"/>
              <a:t>，</a:t>
            </a:r>
            <a:r>
              <a:rPr lang="en-US" altLang="zh-CN" dirty="0"/>
              <a:t>2013</a:t>
            </a:r>
            <a:r>
              <a:rPr lang="zh-CN" altLang="en-US" dirty="0"/>
              <a:t>年</a:t>
            </a:r>
            <a:r>
              <a:rPr lang="en-US" altLang="zh-CN" dirty="0"/>
              <a:t>9</a:t>
            </a:r>
            <a:r>
              <a:rPr lang="zh-CN" altLang="en-US" dirty="0"/>
              <a:t>月</a:t>
            </a:r>
            <a:endParaRPr lang="en-US" altLang="zh-CN" dirty="0"/>
          </a:p>
          <a:p>
            <a:pPr lvl="1"/>
            <a:r>
              <a:rPr lang="zh-CN" altLang="en-US" dirty="0"/>
              <a:t>百度：</a:t>
            </a:r>
            <a:r>
              <a:rPr lang="en-US" altLang="zh-CN" dirty="0" err="1"/>
              <a:t>PaddlePaddle</a:t>
            </a:r>
            <a:r>
              <a:rPr lang="zh-CN" altLang="en-US" dirty="0"/>
              <a:t>，</a:t>
            </a:r>
            <a:r>
              <a:rPr lang="en-US" altLang="zh-CN" dirty="0"/>
              <a:t>2016</a:t>
            </a:r>
            <a:r>
              <a:rPr lang="zh-CN" altLang="en-US" dirty="0"/>
              <a:t>年</a:t>
            </a:r>
            <a:r>
              <a:rPr lang="en-US" altLang="zh-CN" dirty="0"/>
              <a:t>8</a:t>
            </a:r>
            <a:r>
              <a:rPr lang="zh-CN" altLang="en-US" dirty="0"/>
              <a:t>月</a:t>
            </a:r>
            <a:endParaRPr lang="en-US" altLang="zh-CN" dirty="0"/>
          </a:p>
          <a:p>
            <a:pPr marL="457200" lvl="1" indent="0">
              <a:buNone/>
            </a:pPr>
            <a:endParaRPr lang="zh-CN" altLang="en-US" dirty="0"/>
          </a:p>
          <a:p>
            <a:pPr lvl="1"/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B585252-534D-46F1-92AE-7D1AC6D85FF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3563" y="791854"/>
            <a:ext cx="3467578" cy="224533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17A46BE2-3A6D-42F8-BC70-9AFD5223C6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3563" y="3229357"/>
            <a:ext cx="1384336" cy="537115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C85C6118-FF94-4E17-98CA-99A8E55FF5AC}"/>
              </a:ext>
            </a:extLst>
          </p:cNvPr>
          <p:cNvSpPr/>
          <p:nvPr/>
        </p:nvSpPr>
        <p:spPr>
          <a:xfrm>
            <a:off x="6815703" y="3751730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华为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3AD08CF-DB03-46D5-8B66-65328BC42E47}"/>
              </a:ext>
            </a:extLst>
          </p:cNvPr>
          <p:cNvSpPr/>
          <p:nvPr/>
        </p:nvSpPr>
        <p:spPr>
          <a:xfrm>
            <a:off x="5163563" y="4191732"/>
            <a:ext cx="36172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 阿里：</a:t>
            </a:r>
            <a:r>
              <a:rPr lang="en-US" altLang="zh-CN" b="1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X-Deep Learning (XDL)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D0274B2-3E4B-4C0B-BF85-602AC4B2946B}"/>
              </a:ext>
            </a:extLst>
          </p:cNvPr>
          <p:cNvSpPr/>
          <p:nvPr/>
        </p:nvSpPr>
        <p:spPr>
          <a:xfrm>
            <a:off x="8050063" y="3751730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rgbClr val="12121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小米</a:t>
            </a:r>
          </a:p>
        </p:txBody>
      </p:sp>
      <p:pic>
        <p:nvPicPr>
          <p:cNvPr id="1030" name="Picture 6" descr="GitHub - mindspore-ai/mindspore: MindSpore is a new open source deep  learning training/inference framework that could be used for mobile, edge  and cloud scenarios.">
            <a:extLst>
              <a:ext uri="{FF2B5EF4-FFF2-40B4-BE49-F238E27FC236}">
                <a16:creationId xmlns:a16="http://schemas.microsoft.com/office/drawing/2014/main" id="{0B007C58-064C-4DAA-A6D8-26DAF70B44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6486" y="3229357"/>
            <a:ext cx="538883" cy="538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MACE">
            <a:extLst>
              <a:ext uri="{FF2B5EF4-FFF2-40B4-BE49-F238E27FC236}">
                <a16:creationId xmlns:a16="http://schemas.microsoft.com/office/drawing/2014/main" id="{F6C31BD2-B0D1-4390-A9FC-D75BF67A94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5224" y="3284437"/>
            <a:ext cx="1281954" cy="467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9724896"/>
      </p:ext>
    </p:extLst>
  </p:cSld>
  <p:clrMapOvr>
    <a:masterClrMapping/>
  </p:clrMapOvr>
  <p:transition spd="slow">
    <p:pull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B356C175-CEA3-48B0-A670-B71CEBF0B058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14400" y="635000"/>
            <a:ext cx="7315200" cy="1607344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函数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y=max(0, x)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在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x=-1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处的导数为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1]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，在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x=1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处的导数为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2]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，在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x=2</a:t>
            </a:r>
            <a:r>
              <a:rPr lang="zh-CN" altLang="en-US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处的导数为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3]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37B8F4AD-2A64-4058-88D4-911E5CF83126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6686550" y="4661297"/>
            <a:ext cx="1157288" cy="30861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58B92B9-698F-4D80-8805-1ABAC75AA772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0" y="4295537"/>
            <a:ext cx="9144000" cy="365760"/>
          </a:xfrm>
          <a:prstGeom prst="rect">
            <a:avLst/>
          </a:prstGeom>
          <a:solidFill>
            <a:srgbClr val="FBFAE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rtlCol="0" anchor="ctr" anchorCtr="1">
            <a:noAutofit/>
          </a:bodyPr>
          <a:lstStyle/>
          <a:p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正常使用填空题需</a:t>
            </a:r>
            <a:r>
              <a:rPr lang="en-US" altLang="zh-CN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F414D865-EC85-4A67-9C3B-195EB425F6B2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8" name="TitleBackground">
              <a:extLst>
                <a:ext uri="{FF2B5EF4-FFF2-40B4-BE49-F238E27FC236}">
                  <a16:creationId xmlns:a16="http://schemas.microsoft.com/office/drawing/2014/main" id="{23720AFC-2C20-4931-B7E9-201952B121CE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ColorBlock">
              <a:extLst>
                <a:ext uri="{FF2B5EF4-FFF2-40B4-BE49-F238E27FC236}">
                  <a16:creationId xmlns:a16="http://schemas.microsoft.com/office/drawing/2014/main" id="{B9AC1B9D-D472-4810-A81F-10A0A5E33B83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ypeText">
              <a:extLst>
                <a:ext uri="{FF2B5EF4-FFF2-40B4-BE49-F238E27FC236}">
                  <a16:creationId xmlns:a16="http://schemas.microsoft.com/office/drawing/2014/main" id="{5208CD8F-9365-4C4E-A10F-0528A6BA6694}"/>
                </a:ext>
              </a:extLst>
            </p:cNvPr>
            <p:cNvSpPr txBox="1"/>
            <p:nvPr>
              <p:custDataLst>
                <p:tags r:id="rId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填空题</a:t>
              </a:r>
            </a:p>
          </p:txBody>
        </p:sp>
        <p:sp>
          <p:nvSpPr>
            <p:cNvPr id="11" name="TipText">
              <a:extLst>
                <a:ext uri="{FF2B5EF4-FFF2-40B4-BE49-F238E27FC236}">
                  <a16:creationId xmlns:a16="http://schemas.microsoft.com/office/drawing/2014/main" id="{0DAA17A6-9756-400C-81A8-F87E83DBBE55}"/>
                </a:ext>
              </a:extLst>
            </p:cNvPr>
            <p:cNvSpPr txBox="1"/>
            <p:nvPr>
              <p:custDataLst>
                <p:tags r:id="rId10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3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3743B0A9-0C73-466E-AEEA-D00EC372695A}"/>
              </a:ext>
            </a:extLst>
          </p:cNvPr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27753533"/>
      </p:ext>
    </p:extLst>
  </p:cSld>
  <p:clrMapOvr>
    <a:masterClrMapping/>
  </p:clrMapOvr>
  <p:transition spd="slow">
    <p:pull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4AB199-0F6B-4049-876F-CD461C625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B33EBAA-D345-4025-B80A-9C436D3B5C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819150"/>
                <a:ext cx="4458749" cy="3937000"/>
              </a:xfrm>
            </p:spPr>
            <p:txBody>
              <a:bodyPr/>
              <a:lstStyle/>
              <a:p>
                <a:r>
                  <a:rPr lang="zh-CN" altLang="en-US" dirty="0"/>
                  <a:t>写代码求函数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i="1" dirty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⁡(0,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zh-CN" altLang="en-US" dirty="0"/>
                  <a:t>在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zh-CN" altLang="en-US" dirty="0"/>
                  <a:t>处的导数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&gt; 0: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’= 1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&lt; 0: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= 0,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’= 0</m:t>
                    </m:r>
                  </m:oMath>
                </a14:m>
                <a:endParaRPr lang="en-US" altLang="zh-CN" dirty="0"/>
              </a:p>
              <a:p>
                <a:pPr lvl="1"/>
                <a:endParaRPr lang="en-US" altLang="zh-CN" dirty="0"/>
              </a:p>
              <a:p>
                <a:r>
                  <a:rPr lang="zh-CN" altLang="en-US" dirty="0"/>
                  <a:t>提示：最大值函数为</a:t>
                </a:r>
                <a:r>
                  <a:rPr lang="en-US" altLang="zh-CN" dirty="0" err="1"/>
                  <a:t>tensor.max</a:t>
                </a:r>
                <a:r>
                  <a:rPr lang="en-US" altLang="zh-CN" dirty="0"/>
                  <a:t>( , 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B33EBAA-D345-4025-B80A-9C436D3B5C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19150"/>
                <a:ext cx="4458749" cy="3937000"/>
              </a:xfrm>
              <a:blipFill>
                <a:blip r:embed="rId2"/>
                <a:stretch>
                  <a:fillRect l="-1231" t="-774" r="-2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A847B209-22F4-4A0F-88E7-F5B86E138C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859" y="819150"/>
            <a:ext cx="3844945" cy="371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793794"/>
      </p:ext>
    </p:extLst>
  </p:cSld>
  <p:clrMapOvr>
    <a:masterClrMapping/>
  </p:clrMapOvr>
  <p:transition spd="slow">
    <p:pull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5FE65D-A314-444C-86A5-9FBB6498F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多元函数自动求导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2B42219-D0F1-43ED-9ECE-7F9496CA20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819150"/>
                <a:ext cx="3766657" cy="3937000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类似的调用方式</a:t>
                </a:r>
                <a:endParaRPr lang="en-US" altLang="zh-CN" dirty="0"/>
              </a:p>
              <a:p>
                <a:r>
                  <a:rPr lang="zh-CN" altLang="en-US" dirty="0"/>
                  <a:t>每一个输入参数的</a:t>
                </a:r>
                <a:r>
                  <a:rPr lang="en-US" altLang="zh-CN" dirty="0"/>
                  <a:t>.grad</a:t>
                </a:r>
                <a:r>
                  <a:rPr lang="zh-CN" altLang="en-US" dirty="0"/>
                  <a:t>变量保存了其对应的导数值</a:t>
                </a:r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= </m:t>
                    </m:r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+2</m:t>
                    </m:r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 dirty="0" err="1" smtClean="0">
                        <a:latin typeface="Cambria Math" panose="02040503050406030204" pitchFamily="18" charset="0"/>
                      </a:rPr>
                      <m:t>𝑥𝑦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𝑑𝑓</m:t>
                        </m:r>
                      </m:num>
                      <m:den>
                        <m:r>
                          <a:rPr lang="en-US" altLang="zh-CN" i="1" dirty="0" err="1" smtClean="0">
                            <a:latin typeface="Cambria Math" panose="02040503050406030204" pitchFamily="18" charset="0"/>
                          </a:rPr>
                          <m:t>𝑑𝑦</m:t>
                        </m:r>
                      </m:den>
                    </m:f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在</a:t>
                </a:r>
                <a:r>
                  <a:rPr lang="en-US" altLang="zh-CN" dirty="0"/>
                  <a:t>(x=1, y=1)</a:t>
                </a:r>
                <a:r>
                  <a:rPr lang="zh-CN" altLang="en-US" dirty="0"/>
                  <a:t>处的导数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2 + 1 = 3</a:t>
                </a:r>
              </a:p>
              <a:p>
                <a:pPr lvl="1"/>
                <a:r>
                  <a:rPr lang="en-US" altLang="zh-CN" dirty="0"/>
                  <a:t>4 </a:t>
                </a:r>
                <a:r>
                  <a:rPr lang="zh-CN" altLang="en-US" dirty="0"/>
                  <a:t>* </a:t>
                </a:r>
                <a:r>
                  <a:rPr lang="en-US" altLang="zh-CN" dirty="0"/>
                  <a:t>1 + 1 = 5</a:t>
                </a:r>
              </a:p>
              <a:p>
                <a:pPr lvl="1"/>
                <a:endParaRPr lang="en-US" altLang="zh-CN" dirty="0"/>
              </a:p>
              <a:p>
                <a:pPr lvl="1"/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2B42219-D0F1-43ED-9ECE-7F9496CA20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819150"/>
                <a:ext cx="3766657" cy="3937000"/>
              </a:xfrm>
              <a:blipFill>
                <a:blip r:embed="rId2"/>
                <a:stretch>
                  <a:fillRect l="-1456" t="-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23F0739E-A0C4-4EA3-AFD8-1524C469C7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872" y="862835"/>
            <a:ext cx="4267231" cy="2209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935857"/>
      </p:ext>
    </p:extLst>
  </p:cSld>
  <p:clrMapOvr>
    <a:masterClrMapping/>
  </p:clrMapOvr>
  <p:transition spd="slow">
    <p:pull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BF2EAA-1820-45A4-834B-72AD03508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多元函数自动求导</a:t>
            </a:r>
            <a:r>
              <a:rPr lang="en-US" altLang="zh-CN" dirty="0"/>
              <a:t>(</a:t>
            </a:r>
            <a:r>
              <a:rPr lang="zh-CN" altLang="en-US" dirty="0"/>
              <a:t>续</a:t>
            </a:r>
            <a:r>
              <a:rPr lang="en-US" altLang="zh-CN" dirty="0"/>
              <a:t>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A6D5D98-5854-4CED-B62D-14E65C5C74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199" y="819150"/>
                <a:ext cx="7222921" cy="3937000"/>
              </a:xfrm>
            </p:spPr>
            <p:txBody>
              <a:bodyPr/>
              <a:lstStyle/>
              <a:p>
                <a:r>
                  <a:rPr lang="zh-CN" altLang="en-US" b="0" dirty="0"/>
                  <a:t>求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zh-CN" altLang="en-US" dirty="0"/>
                  <a:t>在</a:t>
                </a:r>
                <a:r>
                  <a:rPr lang="en-US" altLang="zh-CN" dirty="0"/>
                  <a:t>(0, 2, 5)</a:t>
                </a:r>
                <a:r>
                  <a:rPr lang="zh-CN" altLang="en-US" dirty="0"/>
                  <a:t>处的导数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思考：为什么</a:t>
                </a:r>
                <a:r>
                  <a:rPr lang="en-US" altLang="zh-CN" dirty="0"/>
                  <a:t>z</a:t>
                </a:r>
                <a:r>
                  <a:rPr lang="zh-CN" altLang="en-US" dirty="0"/>
                  <a:t>的导数最大？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课后练习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计算在其它点的导数，找出规律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A6D5D98-5854-4CED-B62D-14E65C5C74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819150"/>
                <a:ext cx="7222921" cy="3937000"/>
              </a:xfrm>
              <a:blipFill>
                <a:blip r:embed="rId2"/>
                <a:stretch>
                  <a:fillRect l="-759" t="-7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图片 10">
            <a:extLst>
              <a:ext uri="{FF2B5EF4-FFF2-40B4-BE49-F238E27FC236}">
                <a16:creationId xmlns:a16="http://schemas.microsoft.com/office/drawing/2014/main" id="{4892EB6B-4BB0-45FC-AED4-1C97803CFE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2728" y="1314441"/>
            <a:ext cx="3386162" cy="2514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650391"/>
      </p:ext>
    </p:extLst>
  </p:cSld>
  <p:clrMapOvr>
    <a:masterClrMapping/>
  </p:clrMapOvr>
  <p:transition spd="slow">
    <p:pull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9E2A4C-E6D4-4D62-A243-FE8519130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以向量为输入的函数的导数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053F26C-BE30-4135-B141-336B1AD152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zh-CN" altLang="en-US" dirty="0"/>
                  <a:t>函数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的输入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可以是向量、矩阵甚至张量</a:t>
                </a:r>
                <a:r>
                  <a:rPr lang="en-US" altLang="zh-CN" dirty="0"/>
                  <a:t>(tensor)</a:t>
                </a:r>
              </a:p>
              <a:p>
                <a:pPr lvl="1"/>
                <a:r>
                  <a:rPr lang="zh-CN" altLang="en-US" dirty="0"/>
                  <a:t>如果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dirty="0"/>
                  <a:t>的输入是一个标量，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𝑑𝑓</m:t>
                        </m:r>
                      </m:num>
                      <m:den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zh-CN" altLang="en-US" dirty="0"/>
                  <a:t> 也是一个标量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如果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dirty="0"/>
                  <a:t>的输入是一个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维向量，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𝑑𝑓</m:t>
                        </m:r>
                      </m:num>
                      <m:den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zh-CN" altLang="en-US" dirty="0"/>
                  <a:t>也是一个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维的向量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如果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dirty="0"/>
                  <a:t>的输入是一个张量，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𝑑𝑓</m:t>
                        </m:r>
                      </m:num>
                      <m:den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zh-CN" altLang="en-US" dirty="0"/>
                  <a:t>也是一个同样大小的张量</a:t>
                </a:r>
                <a:endParaRPr lang="en-US" altLang="zh-CN" dirty="0"/>
              </a:p>
              <a:p>
                <a:pPr lvl="1"/>
                <a:endParaRPr lang="en-US" altLang="zh-CN" dirty="0"/>
              </a:p>
              <a:p>
                <a:pPr lvl="1"/>
                <a:r>
                  <a:rPr lang="zh-CN" altLang="en-US" dirty="0"/>
                  <a:t>注意：在</a:t>
                </a:r>
                <a:r>
                  <a:rPr lang="en-US" altLang="zh-CN" dirty="0" err="1"/>
                  <a:t>AutoGrad</a:t>
                </a:r>
                <a:r>
                  <a:rPr lang="zh-CN" altLang="en-US" dirty="0"/>
                  <a:t>中我们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</a:rPr>
                      <m:t>要求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zh-CN" altLang="en-US" dirty="0"/>
                  <a:t>的返回值为标量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举例：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=[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d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b="1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US" altLang="zh-CN" dirty="0"/>
                  <a:t>+</a:t>
                </a:r>
                <a:r>
                  <a:rPr lang="en-US" altLang="zh-CN" b="1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𝑑𝑓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f>
                              <m:f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𝑑𝑓</m:t>
                                </m:r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+1, 4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+2</m:t>
                            </m:r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𝑑𝑓</m:t>
                        </m:r>
                      </m:num>
                      <m:den>
                        <m: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altLang="zh-CN" b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𝐱</m:t>
                        </m:r>
                      </m:den>
                    </m:f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altLang="zh-CN" b="1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b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altLang="zh-CN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如果</a:t>
                </a:r>
                <a14:m>
                  <m:oMath xmlns:m="http://schemas.openxmlformats.org/officeDocument/2006/math">
                    <m:r>
                      <a:rPr lang="en-US" altLang="zh-CN" b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1,2</m:t>
                        </m:r>
                      </m:e>
                    </m:d>
                  </m:oMath>
                </a14:m>
                <a:r>
                  <a:rPr lang="zh-CN" altLang="en-US" dirty="0"/>
                  <a:t>，导数为</a:t>
                </a:r>
                <a:r>
                  <a:rPr lang="en-US" altLang="zh-CN" dirty="0"/>
                  <a:t>[7, 10]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053F26C-BE30-4135-B141-336B1AD152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70" t="-10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42" name="Picture 2" descr="二元函数偏导数的几何意义_白水的博客-CSDN博客_二元函数偏导数的几何意义">
            <a:extLst>
              <a:ext uri="{FF2B5EF4-FFF2-40B4-BE49-F238E27FC236}">
                <a16:creationId xmlns:a16="http://schemas.microsoft.com/office/drawing/2014/main" id="{B4990CD0-BA8E-4F4D-A30D-27A6C155C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3458" y="704850"/>
            <a:ext cx="2549985" cy="2042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0855476"/>
      </p:ext>
    </p:extLst>
  </p:cSld>
  <p:clrMapOvr>
    <a:masterClrMapping/>
  </p:clrMapOvr>
  <p:transition spd="slow">
    <p:pull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F3083C4-BE24-49C6-B6DC-F12C4B520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以向量为输入函数的求导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E534033-69B9-4281-B218-C3AFE5547F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d>
                    <m:r>
                      <a:rPr lang="en-US" altLang="zh-CN" b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b="1">
                        <a:latin typeface="Cambria Math" panose="02040503050406030204" pitchFamily="18" charset="0"/>
                      </a:rPr>
                      <m:t>𝐱</m:t>
                    </m:r>
                  </m:oMath>
                </a14:m>
                <a:r>
                  <a:rPr lang="en-US" altLang="zh-CN" dirty="0"/>
                  <a:t>+</a:t>
                </a:r>
                <a:r>
                  <a:rPr lang="en-US" altLang="zh-CN" b="1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在</m:t>
                    </m:r>
                  </m:oMath>
                </a14:m>
                <a:r>
                  <a:rPr lang="en-US" altLang="zh-CN" dirty="0"/>
                  <a:t>(1, 2)</a:t>
                </a:r>
                <a:r>
                  <a:rPr lang="zh-CN" altLang="en-US" dirty="0"/>
                  <a:t>位置的导数（向量）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矩阵乘</a:t>
                </a:r>
                <a:r>
                  <a:rPr lang="en-US" altLang="zh-CN" dirty="0"/>
                  <a:t>: mm()</a:t>
                </a:r>
              </a:p>
              <a:p>
                <a:r>
                  <a:rPr lang="zh-CN" altLang="en-US" dirty="0"/>
                  <a:t>矩阵转置</a:t>
                </a:r>
                <a:r>
                  <a:rPr lang="en-US" altLang="zh-CN" dirty="0"/>
                  <a:t>: t()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E534033-69B9-4281-B218-C3AFE5547F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44E1AD08-3C81-46B3-B06E-119BCB66DC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291" y="1439432"/>
            <a:ext cx="4598673" cy="3637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074855"/>
      </p:ext>
    </p:extLst>
  </p:cSld>
  <p:clrMapOvr>
    <a:masterClrMapping/>
  </p:clrMapOvr>
  <p:transition spd="slow">
    <p:pull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34FD05-2C04-4A6E-A68E-8BB15D295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以向量为输入的多元函数求导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C4818B4-79C4-4EE4-8292-1FB969D714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>
                            <a:latin typeface="Cambria Math" panose="02040503050406030204" pitchFamily="18" charset="0"/>
                          </a:rPr>
                          <m:t>𝐱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>
                            <a:latin typeface="Cambria Math" panose="02040503050406030204" pitchFamily="18" charset="0"/>
                          </a:rPr>
                          <m:t>𝐲</m:t>
                        </m:r>
                      </m:e>
                    </m:d>
                    <m:r>
                      <a:rPr lang="en-US" altLang="zh-CN" b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b="1" i="0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在</m:t>
                    </m:r>
                  </m:oMath>
                </a14:m>
                <a:r>
                  <a:rPr lang="zh-CN" altLang="en-US" dirty="0"/>
                  <a:t>位置</a:t>
                </a:r>
                <a:r>
                  <a:rPr lang="en-US" altLang="zh-CN" dirty="0"/>
                  <a:t>((1,2),(3,4))</a:t>
                </a:r>
                <a:r>
                  <a:rPr lang="zh-CN" altLang="en-US" dirty="0"/>
                  <a:t>的导数（向量）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C4818B4-79C4-4EE4-8292-1FB969D714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4CD5DC25-8FB5-4AB4-95B9-4ACF0F1BF8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980" y="1520104"/>
            <a:ext cx="5419319" cy="3302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852698"/>
      </p:ext>
    </p:extLst>
  </p:cSld>
  <p:clrMapOvr>
    <a:masterClrMapping/>
  </p:clrMapOvr>
  <p:transition spd="slow">
    <p:pull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34FD05-2C04-4A6E-A68E-8BB15D295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以矩阵为输入的函数的导数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C4818B4-79C4-4EE4-8292-1FB969D714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b="1" i="1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  <m:r>
                      <a:rPr lang="en-US" altLang="zh-CN" b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𝐀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dirty="0"/>
                  <a:t>在</a:t>
                </a:r>
                <a14:m>
                  <m:oMath xmlns:m="http://schemas.openxmlformats.org/officeDocument/2006/math">
                    <m:r>
                      <a:rPr lang="en-US" altLang="zh-CN" b="1" i="0" dirty="0">
                        <a:latin typeface="Cambria Math" panose="02040503050406030204" pitchFamily="18" charset="0"/>
                      </a:rPr>
                      <m:t>𝐀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dirty="0"/>
                  <a:t>处的导数（矩阵）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1,2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3, 4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=[1, 0]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与上一页的代码对照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C4818B4-79C4-4EE4-8292-1FB969D714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>
            <a:extLst>
              <a:ext uri="{FF2B5EF4-FFF2-40B4-BE49-F238E27FC236}">
                <a16:creationId xmlns:a16="http://schemas.microsoft.com/office/drawing/2014/main" id="{1392DB99-EBB9-41C8-AFAC-85320A25C2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043" y="2323750"/>
            <a:ext cx="2768772" cy="28197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25FF79D-6F47-48B1-A39C-4FF6D4C11FD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2215" y="2322206"/>
            <a:ext cx="4613977" cy="2811643"/>
          </a:xfrm>
          <a:prstGeom prst="rect">
            <a:avLst/>
          </a:prstGeom>
        </p:spPr>
      </p:pic>
      <p:sp>
        <p:nvSpPr>
          <p:cNvPr id="8" name="椭圆 7">
            <a:extLst>
              <a:ext uri="{FF2B5EF4-FFF2-40B4-BE49-F238E27FC236}">
                <a16:creationId xmlns:a16="http://schemas.microsoft.com/office/drawing/2014/main" id="{DC9C2DAB-629F-41AE-918A-794359699341}"/>
              </a:ext>
            </a:extLst>
          </p:cNvPr>
          <p:cNvSpPr/>
          <p:nvPr/>
        </p:nvSpPr>
        <p:spPr>
          <a:xfrm>
            <a:off x="1665851" y="2873228"/>
            <a:ext cx="1275096" cy="24747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0BF272F2-0CD5-4F65-8731-2DF0908ABA6A}"/>
              </a:ext>
            </a:extLst>
          </p:cNvPr>
          <p:cNvSpPr/>
          <p:nvPr/>
        </p:nvSpPr>
        <p:spPr>
          <a:xfrm>
            <a:off x="5343789" y="2442578"/>
            <a:ext cx="1275096" cy="36771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20D0A89E-054E-458C-8DA0-C416DA9FCBF4}"/>
              </a:ext>
            </a:extLst>
          </p:cNvPr>
          <p:cNvSpPr/>
          <p:nvPr/>
        </p:nvSpPr>
        <p:spPr>
          <a:xfrm>
            <a:off x="297808" y="3903675"/>
            <a:ext cx="1275096" cy="35233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2885398B-48ED-4ABD-8A5D-0FC54933E959}"/>
              </a:ext>
            </a:extLst>
          </p:cNvPr>
          <p:cNvSpPr/>
          <p:nvPr/>
        </p:nvSpPr>
        <p:spPr>
          <a:xfrm>
            <a:off x="3988997" y="3963795"/>
            <a:ext cx="1275096" cy="31598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65AE8555-D092-40D3-A011-FC7EC296547A}"/>
              </a:ext>
            </a:extLst>
          </p:cNvPr>
          <p:cNvSpPr/>
          <p:nvPr/>
        </p:nvSpPr>
        <p:spPr>
          <a:xfrm>
            <a:off x="388690" y="4765800"/>
            <a:ext cx="1275096" cy="37770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3F3F6003-C965-4317-BC72-F7C5312471CC}"/>
              </a:ext>
            </a:extLst>
          </p:cNvPr>
          <p:cNvSpPr/>
          <p:nvPr/>
        </p:nvSpPr>
        <p:spPr>
          <a:xfrm>
            <a:off x="4096628" y="4756149"/>
            <a:ext cx="1275096" cy="377699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3290954"/>
      </p:ext>
    </p:extLst>
  </p:cSld>
  <p:clrMapOvr>
    <a:masterClrMapping/>
  </p:clrMapOvr>
  <p:transition spd="slow">
    <p:pull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1B7F42F7-C579-4E31-A5AF-DC45E460F8BD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914400" y="1832516"/>
            <a:ext cx="7315200" cy="1607344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en-US" altLang="zh-CN" sz="2600" dirty="0" err="1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A.grad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= [ [ 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1]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,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2]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], </a:t>
            </a:r>
          </a:p>
          <a:p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                [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3]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,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[</a:t>
            </a:r>
            <a:r>
              <a:rPr lang="zh-CN" altLang="en-US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填空</a:t>
            </a:r>
            <a:r>
              <a:rPr lang="en-US" altLang="zh-CN" sz="2600" dirty="0">
                <a:solidFill>
                  <a:srgbClr val="639EF4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4]</a:t>
            </a:r>
            <a:r>
              <a:rPr lang="en-US" altLang="zh-CN" sz="2600" dirty="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 ] ]</a:t>
            </a:r>
            <a:endParaRPr lang="zh-CN" altLang="en-US" sz="2600" dirty="0">
              <a:solidFill>
                <a:srgbClr val="000000"/>
              </a:solidFill>
              <a:latin typeface="Microsoft Yahei" panose="020B0503020204020204" pitchFamily="34" charset="-122"/>
              <a:ea typeface="Microsoft Yahei" panose="020B0503020204020204" pitchFamily="34" charset="-122"/>
              <a:sym typeface="Microsoft Yahei" panose="020B0503020204020204" pitchFamily="34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F1B7290E-7675-49D6-A551-239249C05953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6686550" y="4661297"/>
            <a:ext cx="1157288" cy="30861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作答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D51B56B-7872-4F1C-A550-F15B97FFD5F3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0" y="4295537"/>
            <a:ext cx="9144000" cy="365760"/>
          </a:xfrm>
          <a:prstGeom prst="rect">
            <a:avLst/>
          </a:prstGeom>
          <a:solidFill>
            <a:srgbClr val="FBFAE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rtlCol="0" anchor="ctr" anchorCtr="1">
            <a:noAutofit/>
          </a:bodyPr>
          <a:lstStyle/>
          <a:p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正常使用填空题需</a:t>
            </a:r>
            <a:r>
              <a:rPr lang="en-US" altLang="zh-CN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79A2C276-452F-4DC8-89E5-85DC8844C47F}"/>
                  </a:ext>
                </a:extLst>
              </p:cNvPr>
              <p:cNvSpPr/>
              <p:nvPr/>
            </p:nvSpPr>
            <p:spPr>
              <a:xfrm>
                <a:off x="963386" y="784874"/>
                <a:ext cx="7478486" cy="12974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1" i="0">
                            <a:latin typeface="Cambria Math" panose="02040503050406030204" pitchFamily="18" charset="0"/>
                          </a:rPr>
                          <m:t>𝐀</m:t>
                        </m:r>
                      </m:e>
                    </m:d>
                    <m:r>
                      <a:rPr lang="en-US" altLang="zh-CN" sz="2400" b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400" b="1">
                        <a:latin typeface="Cambria Math" panose="02040503050406030204" pitchFamily="18" charset="0"/>
                      </a:rPr>
                      <m:t>𝐀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2400" dirty="0"/>
                  <a:t>在</a:t>
                </a:r>
                <a14:m>
                  <m:oMath xmlns:m="http://schemas.openxmlformats.org/officeDocument/2006/math">
                    <m:r>
                      <a:rPr lang="en-US" altLang="zh-CN" sz="2400" b="1" i="0" dirty="0">
                        <a:latin typeface="Cambria Math" panose="02040503050406030204" pitchFamily="18" charset="0"/>
                      </a:rPr>
                      <m:t>𝐀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2400" dirty="0"/>
                  <a:t>处的导数为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zh-CN" altLang="en-US" sz="24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，那么在</a:t>
                </a:r>
                <a14:m>
                  <m:oMath xmlns:m="http://schemas.openxmlformats.org/officeDocument/2006/math">
                    <m:r>
                      <a:rPr lang="en-US" altLang="zh-CN" sz="2000" b="1" i="0" dirty="0">
                        <a:latin typeface="Cambria Math" panose="02040503050406030204" pitchFamily="18" charset="0"/>
                        <a:sym typeface="Microsoft Yahei" panose="020B0503020204020204" pitchFamily="34" charset="-122"/>
                      </a:rPr>
                      <m:t>𝐀</m:t>
                    </m:r>
                    <m:r>
                      <a:rPr lang="en-US" altLang="zh-CN" sz="2000" dirty="0">
                        <a:latin typeface="Cambria Math" panose="02040503050406030204" pitchFamily="18" charset="0"/>
                        <a:sym typeface="Microsoft Yahei" panose="020B0503020204020204" pitchFamily="34" charset="-12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000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000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0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zh-CN" altLang="en-US" sz="2000" i="1" dirty="0">
                        <a:latin typeface="Cambria Math" panose="02040503050406030204" pitchFamily="18" charset="0"/>
                      </a:rPr>
                      <m:t>处</m:t>
                    </m:r>
                  </m:oMath>
                </a14:m>
                <a:r>
                  <a:rPr lang="zh-CN" altLang="en-US" sz="2400" dirty="0">
                    <a:solidFill>
                      <a:srgbClr val="000000"/>
                    </a:solidFill>
                    <a:latin typeface="Microsoft Yahei" panose="020B0503020204020204" pitchFamily="34" charset="-122"/>
                    <a:ea typeface="Microsoft Yahei" panose="020B0503020204020204" pitchFamily="34" charset="-122"/>
                    <a:sym typeface="Microsoft Yahei" panose="020B0503020204020204" pitchFamily="34" charset="-122"/>
                  </a:rPr>
                  <a:t>的导数为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79A2C276-452F-4DC8-89E5-85DC8844C4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386" y="784874"/>
                <a:ext cx="7478486" cy="1297406"/>
              </a:xfrm>
              <a:prstGeom prst="rect">
                <a:avLst/>
              </a:prstGeom>
              <a:blipFill>
                <a:blip r:embed="rId12"/>
                <a:stretch>
                  <a:fillRect l="-1222" r="-163" b="-14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981EE657-FA7B-424A-9F50-2B09408BF0E5}"/>
                  </a:ext>
                </a:extLst>
              </p:cNvPr>
              <p:cNvSpPr/>
              <p:nvPr/>
            </p:nvSpPr>
            <p:spPr>
              <a:xfrm>
                <a:off x="963386" y="3227061"/>
                <a:ext cx="3426836" cy="13552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0">
                            <a:latin typeface="Cambria Math" panose="02040503050406030204" pitchFamily="18" charset="0"/>
                          </a:rPr>
                          <m:t>𝐀</m:t>
                        </m:r>
                      </m:e>
                    </m:d>
                    <m:r>
                      <a:rPr lang="en-US" altLang="zh-CN" b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b="1">
                        <a:latin typeface="Cambria Math" panose="02040503050406030204" pitchFamily="18" charset="0"/>
                      </a:rPr>
                      <m:t>𝐀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/>
                  <a:t>,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𝐀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b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dirty="0"/>
                  <a:t> 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981EE657-FA7B-424A-9F50-2B09408BF0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386" y="3227061"/>
                <a:ext cx="3426836" cy="1355243"/>
              </a:xfrm>
              <a:prstGeom prst="rect">
                <a:avLst/>
              </a:prstGeom>
              <a:blipFill>
                <a:blip r:embed="rId13"/>
                <a:stretch>
                  <a:fillRect r="-8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组合 11">
            <a:extLst>
              <a:ext uri="{FF2B5EF4-FFF2-40B4-BE49-F238E27FC236}">
                <a16:creationId xmlns:a16="http://schemas.microsoft.com/office/drawing/2014/main" id="{BDBF62D2-B7F4-4E6C-9331-DE52A5B39109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8" name="TitleBackground">
              <a:extLst>
                <a:ext uri="{FF2B5EF4-FFF2-40B4-BE49-F238E27FC236}">
                  <a16:creationId xmlns:a16="http://schemas.microsoft.com/office/drawing/2014/main" id="{73E08EE0-B548-47A4-998A-B3613E3ED5CB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ColorBlock">
              <a:extLst>
                <a:ext uri="{FF2B5EF4-FFF2-40B4-BE49-F238E27FC236}">
                  <a16:creationId xmlns:a16="http://schemas.microsoft.com/office/drawing/2014/main" id="{91DB0864-2E80-4D57-8DF5-F20A6CC75ADF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ypeText">
              <a:extLst>
                <a:ext uri="{FF2B5EF4-FFF2-40B4-BE49-F238E27FC236}">
                  <a16:creationId xmlns:a16="http://schemas.microsoft.com/office/drawing/2014/main" id="{B3EE5A02-F645-4CF5-B9EE-AD8CD9C5DEF5}"/>
                </a:ext>
              </a:extLst>
            </p:cNvPr>
            <p:cNvSpPr txBox="1"/>
            <p:nvPr>
              <p:custDataLst>
                <p:tags r:id="rId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填空题</a:t>
              </a:r>
            </a:p>
          </p:txBody>
        </p:sp>
        <p:sp>
          <p:nvSpPr>
            <p:cNvPr id="11" name="TipText">
              <a:extLst>
                <a:ext uri="{FF2B5EF4-FFF2-40B4-BE49-F238E27FC236}">
                  <a16:creationId xmlns:a16="http://schemas.microsoft.com/office/drawing/2014/main" id="{C5CF1F39-4BAD-4D3A-B0C0-AA548E71DD2E}"/>
                </a:ext>
              </a:extLst>
            </p:cNvPr>
            <p:cNvSpPr txBox="1"/>
            <p:nvPr>
              <p:custDataLst>
                <p:tags r:id="rId10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4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A1FD36B3-5059-4261-B83F-1DA157250C4A}"/>
              </a:ext>
            </a:extLst>
          </p:cNvPr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31109968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7371DE-B895-4DED-8D89-FA590C110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872311-CCC3-4313-9897-D64FC1961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Pytorch</a:t>
            </a:r>
            <a:r>
              <a:rPr lang="zh-CN" altLang="en-US" dirty="0"/>
              <a:t>是简单易学的人工智能平台</a:t>
            </a:r>
            <a:endParaRPr lang="en-US" altLang="zh-CN" dirty="0"/>
          </a:p>
          <a:p>
            <a:r>
              <a:rPr lang="zh-CN" altLang="en-US" dirty="0"/>
              <a:t>两个主要的组成部分</a:t>
            </a:r>
            <a:endParaRPr lang="en-US" altLang="zh-CN" dirty="0"/>
          </a:p>
          <a:p>
            <a:pPr lvl="1"/>
            <a:r>
              <a:rPr lang="en-US" altLang="zh-CN" dirty="0"/>
              <a:t>Tensor</a:t>
            </a:r>
          </a:p>
          <a:p>
            <a:pPr lvl="1"/>
            <a:r>
              <a:rPr lang="en-US" altLang="zh-CN" dirty="0" err="1"/>
              <a:t>AutoGrad</a:t>
            </a:r>
            <a:endParaRPr lang="en-US" altLang="zh-CN" dirty="0"/>
          </a:p>
          <a:p>
            <a:r>
              <a:rPr lang="zh-CN" altLang="en-US" dirty="0"/>
              <a:t>本次课</a:t>
            </a:r>
            <a:endParaRPr lang="en-US" altLang="zh-CN" dirty="0"/>
          </a:p>
          <a:p>
            <a:pPr lvl="1"/>
            <a:r>
              <a:rPr lang="zh-CN" altLang="en-US" dirty="0"/>
              <a:t>以数学运算为背景，介绍了如何利用</a:t>
            </a:r>
            <a:r>
              <a:rPr lang="en-US" altLang="zh-CN" dirty="0" err="1"/>
              <a:t>Pytorch</a:t>
            </a:r>
            <a:r>
              <a:rPr lang="zh-CN" altLang="en-US" dirty="0"/>
              <a:t>进行简单计算和求导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下次课</a:t>
            </a:r>
            <a:endParaRPr lang="en-US" altLang="zh-CN" dirty="0"/>
          </a:p>
          <a:p>
            <a:pPr lvl="1"/>
            <a:r>
              <a:rPr lang="en-US" altLang="zh-CN" dirty="0" err="1"/>
              <a:t>Pytorch</a:t>
            </a:r>
            <a:r>
              <a:rPr lang="zh-CN" altLang="en-US" dirty="0"/>
              <a:t>在深度学习中的应用介绍</a:t>
            </a:r>
          </a:p>
        </p:txBody>
      </p:sp>
    </p:spTree>
    <p:extLst>
      <p:ext uri="{BB962C8B-B14F-4D97-AF65-F5344CB8AC3E}">
        <p14:creationId xmlns:p14="http://schemas.microsoft.com/office/powerpoint/2010/main" val="2756498461"/>
      </p:ext>
    </p:extLst>
  </p:cSld>
  <p:clrMapOvr>
    <a:masterClrMapping/>
  </p:clrMapOvr>
  <p:transition spd="slow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1E16FA-90A3-4102-A734-9038810C9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为何需要上述平台？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5564AE-0D90-4462-9959-BE6B795986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19150"/>
            <a:ext cx="5323398" cy="3937000"/>
          </a:xfrm>
        </p:spPr>
        <p:txBody>
          <a:bodyPr>
            <a:normAutofit/>
          </a:bodyPr>
          <a:lstStyle/>
          <a:p>
            <a:r>
              <a:rPr lang="zh-CN" altLang="en-US" dirty="0"/>
              <a:t>人工智能学术研究和教学</a:t>
            </a:r>
            <a:endParaRPr lang="en-US" altLang="zh-CN" dirty="0"/>
          </a:p>
          <a:p>
            <a:pPr lvl="1"/>
            <a:r>
              <a:rPr lang="zh-CN" altLang="en-US" dirty="0"/>
              <a:t>简单易用，降低编程门槛</a:t>
            </a:r>
            <a:endParaRPr lang="en-US" altLang="zh-CN" dirty="0"/>
          </a:p>
          <a:p>
            <a:pPr lvl="1"/>
            <a:r>
              <a:rPr lang="zh-CN" altLang="en-US" dirty="0"/>
              <a:t>融合多种计算硬件和资源</a:t>
            </a:r>
            <a:endParaRPr lang="en-US" altLang="zh-CN" dirty="0"/>
          </a:p>
          <a:p>
            <a:pPr lvl="1"/>
            <a:r>
              <a:rPr lang="zh-CN" altLang="en-US" dirty="0"/>
              <a:t>聚焦于模型和算法逻辑，减少辅助代码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人工智能生产应用</a:t>
            </a:r>
            <a:endParaRPr lang="en-US" altLang="zh-CN" dirty="0"/>
          </a:p>
          <a:p>
            <a:pPr lvl="1"/>
            <a:r>
              <a:rPr lang="zh-CN" altLang="en-US" dirty="0"/>
              <a:t>快速、灵活并适合产品级大规模应用</a:t>
            </a:r>
            <a:endParaRPr lang="en-US" altLang="zh-CN" dirty="0"/>
          </a:p>
          <a:p>
            <a:pPr lvl="1"/>
            <a:r>
              <a:rPr lang="zh-CN" altLang="en-US" dirty="0"/>
              <a:t>应对多样化的挑战：适应五花八门、瞬息万变的应用环境</a:t>
            </a:r>
            <a:endParaRPr lang="en-US" altLang="zh-CN" dirty="0"/>
          </a:p>
          <a:p>
            <a:pPr lvl="1"/>
            <a:r>
              <a:rPr lang="zh-CN" altLang="en-US" dirty="0"/>
              <a:t>便捷开发、快速迭代与部署</a:t>
            </a:r>
            <a:endParaRPr lang="en-US" altLang="zh-CN" dirty="0"/>
          </a:p>
        </p:txBody>
      </p:sp>
      <p:pic>
        <p:nvPicPr>
          <p:cNvPr id="2050" name="Picture 2" descr="为什么要有社会科学研究方法？ - 知乎">
            <a:extLst>
              <a:ext uri="{FF2B5EF4-FFF2-40B4-BE49-F238E27FC236}">
                <a16:creationId xmlns:a16="http://schemas.microsoft.com/office/drawing/2014/main" id="{928B16D3-4920-407F-915D-1E2C7038DA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2402" y="982152"/>
            <a:ext cx="2805719" cy="1359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用产品思维做广告--中国广告网--CNAD.COM">
            <a:extLst>
              <a:ext uri="{FF2B5EF4-FFF2-40B4-BE49-F238E27FC236}">
                <a16:creationId xmlns:a16="http://schemas.microsoft.com/office/drawing/2014/main" id="{32685595-57AE-4537-917D-A4798B032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8271" y="2626884"/>
            <a:ext cx="260985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6282573"/>
      </p:ext>
    </p:extLst>
  </p:cSld>
  <p:clrMapOvr>
    <a:masterClrMapping/>
  </p:clrMapOvr>
  <p:transition spd="slow">
    <p:pull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6364D41-A50D-49AE-B0E7-1C9E44CC72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谢谢！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0503FFC9-2DF3-4892-84DB-A2609D4193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3775804"/>
      </p:ext>
    </p:extLst>
  </p:cSld>
  <p:clrMapOvr>
    <a:masterClrMapping/>
  </p:clrMapOvr>
  <p:transition spd="slow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1BC8DB-FDFC-4EFA-845C-6183584B2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2124"/>
            <a:ext cx="8229600" cy="498872"/>
          </a:xfrm>
        </p:spPr>
        <p:txBody>
          <a:bodyPr/>
          <a:lstStyle/>
          <a:p>
            <a:r>
              <a:rPr lang="zh-CN" altLang="en-US" dirty="0"/>
              <a:t>为何选择</a:t>
            </a:r>
            <a:r>
              <a:rPr lang="en-US" altLang="zh-CN" dirty="0" err="1"/>
              <a:t>PyTorch</a:t>
            </a:r>
            <a:r>
              <a:rPr lang="en-US" altLang="zh-CN" dirty="0"/>
              <a:t>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564D87-2673-40F0-8E75-C8392F848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356" y="775418"/>
            <a:ext cx="8607287" cy="3937000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每一种平台都有自己的优缺点</a:t>
            </a:r>
            <a:endParaRPr lang="en-US" altLang="zh-CN" dirty="0"/>
          </a:p>
          <a:p>
            <a:pPr lvl="1"/>
            <a:r>
              <a:rPr lang="zh-CN" altLang="en-US" dirty="0"/>
              <a:t>大部分平台仍然在不断更新完善</a:t>
            </a:r>
            <a:endParaRPr lang="en-US" altLang="zh-CN" dirty="0"/>
          </a:p>
          <a:p>
            <a:pPr lvl="1"/>
            <a:r>
              <a:rPr lang="zh-CN" altLang="en-US" dirty="0"/>
              <a:t>大多都足以支持人工智能模型研究和产品研发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PyTorch</a:t>
            </a:r>
            <a:r>
              <a:rPr lang="zh-CN" altLang="en-US" dirty="0"/>
              <a:t>（在科研教学方面）具有独特的优势</a:t>
            </a:r>
            <a:endParaRPr lang="en-US" altLang="zh-CN" dirty="0"/>
          </a:p>
          <a:p>
            <a:pPr lvl="1"/>
            <a:r>
              <a:rPr lang="zh-CN" altLang="en-US" dirty="0"/>
              <a:t>充分利用普通</a:t>
            </a:r>
            <a:r>
              <a:rPr lang="en-US" altLang="zh-CN" dirty="0"/>
              <a:t>Python</a:t>
            </a:r>
            <a:r>
              <a:rPr lang="zh-CN" altLang="en-US" dirty="0"/>
              <a:t>代码的灵活性和能力来构建、训练神经网络 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/>
              <a:t>能解决更广泛的问题</a:t>
            </a:r>
            <a:endParaRPr lang="en-US" altLang="zh-CN" dirty="0"/>
          </a:p>
          <a:p>
            <a:pPr lvl="1"/>
            <a:r>
              <a:rPr lang="en-US" altLang="zh-CN" dirty="0" err="1"/>
              <a:t>PyTorch</a:t>
            </a:r>
            <a:r>
              <a:rPr lang="en-US" altLang="zh-CN" dirty="0"/>
              <a:t> </a:t>
            </a:r>
            <a:r>
              <a:rPr lang="zh-CN" altLang="en-US" dirty="0"/>
              <a:t>让自定义的实现更加容易，将更多时间专注于算法中</a:t>
            </a:r>
            <a:endParaRPr lang="en-US" altLang="zh-CN" dirty="0"/>
          </a:p>
          <a:p>
            <a:pPr lvl="1"/>
            <a:r>
              <a:rPr lang="zh-CN" altLang="en-US" dirty="0"/>
              <a:t>能让初学者更深入地了解每个算法中发生了什么（相比于</a:t>
            </a:r>
            <a:r>
              <a:rPr lang="en-US" altLang="zh-CN" dirty="0"/>
              <a:t>TensorFlow</a:t>
            </a:r>
            <a:r>
              <a:rPr lang="zh-CN" altLang="en-US" dirty="0"/>
              <a:t>而言）</a:t>
            </a:r>
            <a:endParaRPr lang="en-US" altLang="zh-CN" dirty="0"/>
          </a:p>
          <a:p>
            <a:endParaRPr lang="en-US" altLang="zh-CN" dirty="0"/>
          </a:p>
          <a:p>
            <a:pPr marL="0" indent="0" algn="ctr">
              <a:buNone/>
            </a:pPr>
            <a:r>
              <a:rPr lang="zh-CN" altLang="en-US" dirty="0"/>
              <a:t>用</a:t>
            </a:r>
            <a:r>
              <a:rPr lang="en-US" altLang="zh-CN" dirty="0"/>
              <a:t>TensorFlow</a:t>
            </a:r>
            <a:r>
              <a:rPr lang="zh-CN" altLang="en-US" dirty="0"/>
              <a:t>我能找到很多别人的代码</a:t>
            </a:r>
            <a:endParaRPr lang="en-US" altLang="zh-CN" dirty="0"/>
          </a:p>
          <a:p>
            <a:pPr marL="0" indent="0" algn="ctr">
              <a:buNone/>
            </a:pPr>
            <a:r>
              <a:rPr lang="zh-CN" altLang="en-US" dirty="0"/>
              <a:t>用</a:t>
            </a:r>
            <a:r>
              <a:rPr lang="en-US" altLang="zh-CN" dirty="0" err="1"/>
              <a:t>PyTorch</a:t>
            </a:r>
            <a:r>
              <a:rPr lang="zh-CN" altLang="en-US" dirty="0"/>
              <a:t>我能轻松实现自己的想法</a:t>
            </a:r>
          </a:p>
          <a:p>
            <a:endParaRPr lang="en-US" altLang="zh-CN" dirty="0"/>
          </a:p>
          <a:p>
            <a:pPr lvl="1"/>
            <a:endParaRPr lang="zh-CN" altLang="en-US" dirty="0"/>
          </a:p>
          <a:p>
            <a:pPr lvl="1"/>
            <a:endParaRPr lang="zh-CN" altLang="en-US" dirty="0"/>
          </a:p>
        </p:txBody>
      </p:sp>
      <p:pic>
        <p:nvPicPr>
          <p:cNvPr id="3074" name="Picture 2" descr="https://pic3.zhimg.com/80/v2-9ad0e220d0f5027f2bc20374c6291e96_1440w.jpg">
            <a:extLst>
              <a:ext uri="{FF2B5EF4-FFF2-40B4-BE49-F238E27FC236}">
                <a16:creationId xmlns:a16="http://schemas.microsoft.com/office/drawing/2014/main" id="{6D2708F5-FE0F-46F2-9823-CA5BAD8B3B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9426" y="969065"/>
            <a:ext cx="2403945" cy="860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4213446"/>
      </p:ext>
    </p:extLst>
  </p:cSld>
  <p:clrMapOvr>
    <a:masterClrMapping/>
  </p:clrMapOvr>
  <p:transition spd="slow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6FEF79-99CE-4D3C-96A1-0EC1DD533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安装</a:t>
            </a:r>
            <a:r>
              <a:rPr lang="en-US" altLang="zh-CN" dirty="0" err="1"/>
              <a:t>PyTorch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EFDEDB-D4A6-44E1-93F3-1E524BB88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819150"/>
            <a:ext cx="5080884" cy="3937000"/>
          </a:xfrm>
        </p:spPr>
        <p:txBody>
          <a:bodyPr>
            <a:normAutofit/>
          </a:bodyPr>
          <a:lstStyle/>
          <a:p>
            <a:r>
              <a:rPr lang="en-US" altLang="zh-CN" sz="1800" dirty="0">
                <a:hlinkClick r:id="rId2"/>
              </a:rPr>
              <a:t>https://pytorch.org/</a:t>
            </a:r>
            <a:endParaRPr lang="en-US" altLang="zh-CN" sz="1800" dirty="0"/>
          </a:p>
          <a:p>
            <a:endParaRPr lang="en-US" altLang="zh-CN" sz="1800" dirty="0"/>
          </a:p>
          <a:p>
            <a:r>
              <a:rPr lang="zh-CN" altLang="en-US" sz="1800" dirty="0"/>
              <a:t>推荐使用</a:t>
            </a:r>
            <a:r>
              <a:rPr lang="en-US" altLang="zh-CN" sz="1800" dirty="0"/>
              <a:t>Anaconda</a:t>
            </a:r>
            <a:r>
              <a:rPr lang="zh-CN" altLang="en-US" sz="1800" dirty="0"/>
              <a:t>安装</a:t>
            </a:r>
            <a:endParaRPr lang="en-US" altLang="zh-CN" sz="1800" dirty="0"/>
          </a:p>
          <a:p>
            <a:r>
              <a:rPr lang="zh-CN" altLang="en-US" sz="1800" dirty="0"/>
              <a:t>选择版本、操作系统、</a:t>
            </a:r>
            <a:r>
              <a:rPr lang="en-US" altLang="zh-CN" sz="1800" dirty="0"/>
              <a:t>Package</a:t>
            </a:r>
            <a:r>
              <a:rPr lang="zh-CN" altLang="en-US" sz="1800" dirty="0"/>
              <a:t>、语言、是否有</a:t>
            </a:r>
            <a:r>
              <a:rPr lang="en-US" altLang="zh-CN" sz="1800" dirty="0"/>
              <a:t>GPU</a:t>
            </a:r>
            <a:r>
              <a:rPr lang="zh-CN" altLang="en-US" sz="1800" dirty="0"/>
              <a:t>等信息</a:t>
            </a:r>
            <a:endParaRPr lang="en-US" altLang="zh-CN" sz="1800" dirty="0"/>
          </a:p>
          <a:p>
            <a:r>
              <a:rPr lang="zh-CN" altLang="en-US" sz="1800" dirty="0"/>
              <a:t>复制</a:t>
            </a:r>
            <a:r>
              <a:rPr lang="en-US" altLang="zh-CN" sz="1800" dirty="0"/>
              <a:t>command</a:t>
            </a:r>
            <a:r>
              <a:rPr lang="zh-CN" altLang="en-US" sz="1800" dirty="0"/>
              <a:t>命令行，输入命令行窗口执行</a:t>
            </a:r>
            <a:endParaRPr lang="en-US" altLang="zh-CN" sz="1800" dirty="0"/>
          </a:p>
          <a:p>
            <a:pPr lvl="1"/>
            <a:r>
              <a:rPr lang="zh-CN" altLang="en-US" sz="1600" dirty="0"/>
              <a:t>需要安装</a:t>
            </a:r>
            <a:r>
              <a:rPr lang="en-US" altLang="zh-CN" sz="1600" dirty="0" err="1"/>
              <a:t>numpy</a:t>
            </a:r>
            <a:endParaRPr lang="en-US" altLang="zh-CN" sz="1600" dirty="0"/>
          </a:p>
          <a:p>
            <a:pPr lvl="1"/>
            <a:endParaRPr lang="en-US" altLang="zh-CN" sz="1600" dirty="0"/>
          </a:p>
          <a:p>
            <a:r>
              <a:rPr lang="zh-CN" altLang="en-US" sz="1800" dirty="0"/>
              <a:t>中文文档：</a:t>
            </a:r>
            <a:r>
              <a:rPr lang="en-US" altLang="zh-CN" sz="1800" dirty="0">
                <a:hlinkClick r:id="rId3"/>
              </a:rPr>
              <a:t>https://pytorch.apachecn.org/</a:t>
            </a:r>
            <a:r>
              <a:rPr lang="en-US" altLang="zh-CN" sz="1800" dirty="0"/>
              <a:t>  </a:t>
            </a:r>
          </a:p>
          <a:p>
            <a:r>
              <a:rPr lang="zh-CN" altLang="en-US" sz="1800" dirty="0"/>
              <a:t>查看</a:t>
            </a:r>
            <a:r>
              <a:rPr lang="en-US" altLang="zh-CN" sz="1800" dirty="0" err="1"/>
              <a:t>PyTorch</a:t>
            </a:r>
            <a:r>
              <a:rPr lang="zh-CN" altLang="en-US" sz="1800" dirty="0"/>
              <a:t>是否安装成功</a:t>
            </a:r>
            <a:endParaRPr lang="en-US" altLang="zh-CN" sz="1800" dirty="0"/>
          </a:p>
          <a:p>
            <a:endParaRPr lang="zh-CN" altLang="en-US" sz="18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17713A0-0166-4F3A-942B-34F2F9197D7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656" y="767467"/>
            <a:ext cx="3123698" cy="259486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A7E32B7-5843-4AC0-8BD2-349ABF969BA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481" y="4091240"/>
            <a:ext cx="6890871" cy="875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07141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D30645-EF3A-441E-BA76-110F88FA7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Jupiter Notebook</a:t>
            </a:r>
            <a:r>
              <a:rPr lang="zh-CN" altLang="en-US" dirty="0"/>
              <a:t>和</a:t>
            </a:r>
            <a:r>
              <a:rPr lang="en-US" altLang="zh-CN" dirty="0"/>
              <a:t>PyCharm</a:t>
            </a:r>
            <a:r>
              <a:rPr lang="zh-CN" altLang="en-US" dirty="0"/>
              <a:t>中使用</a:t>
            </a:r>
            <a:r>
              <a:rPr lang="en-US" altLang="zh-CN" dirty="0" err="1"/>
              <a:t>PyTorch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92DAA15-115B-4E56-9479-294901CC9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19150"/>
            <a:ext cx="2915174" cy="3937000"/>
          </a:xfrm>
        </p:spPr>
        <p:txBody>
          <a:bodyPr/>
          <a:lstStyle/>
          <a:p>
            <a:r>
              <a:rPr lang="en-US" altLang="zh-CN" dirty="0"/>
              <a:t>Jupiter Notebook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PyCharm</a:t>
            </a:r>
            <a:r>
              <a:rPr lang="zh-CN" altLang="en-US" dirty="0"/>
              <a:t>如果出错，尝试改变一下</a:t>
            </a:r>
            <a:r>
              <a:rPr lang="en-US" altLang="zh-CN" dirty="0"/>
              <a:t>Python</a:t>
            </a:r>
            <a:r>
              <a:rPr lang="zh-CN" altLang="en-US" dirty="0"/>
              <a:t>解析器的路径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7" name="内容占位符 4">
            <a:extLst>
              <a:ext uri="{FF2B5EF4-FFF2-40B4-BE49-F238E27FC236}">
                <a16:creationId xmlns:a16="http://schemas.microsoft.com/office/drawing/2014/main" id="{62A65FA9-4CED-45D2-9D73-2BF5205518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2679" y="819150"/>
            <a:ext cx="2785145" cy="72826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F1BD52D-D50B-421B-889B-D6D4B865BE4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2679" y="1604501"/>
            <a:ext cx="3892101" cy="180981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8768FEE-B457-4774-81E3-B69B4242D8F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469" y="2509410"/>
            <a:ext cx="2605524" cy="2320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156199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3779912" cy="5143500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995936" y="157881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方正兰亭细黑_GBK" pitchFamily="2" charset="-122"/>
                <a:ea typeface="方正兰亭细黑_GBK" pitchFamily="2" charset="-122"/>
              </a:rPr>
              <a:t>提纲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1041" y="2735706"/>
            <a:ext cx="2697829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zh-CN" sz="2000" dirty="0" err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PyTorch</a:t>
            </a: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简介</a:t>
            </a: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1239403" y="947342"/>
            <a:ext cx="1301106" cy="1301106"/>
            <a:chOff x="2262782" y="1446400"/>
            <a:chExt cx="1301106" cy="1301106"/>
          </a:xfrm>
        </p:grpSpPr>
        <p:sp>
          <p:nvSpPr>
            <p:cNvPr id="5" name="椭圆 4"/>
            <p:cNvSpPr/>
            <p:nvPr/>
          </p:nvSpPr>
          <p:spPr>
            <a:xfrm>
              <a:off x="2262782" y="1446400"/>
              <a:ext cx="1301106" cy="13011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KSO_Shape"/>
            <p:cNvSpPr>
              <a:spLocks/>
            </p:cNvSpPr>
            <p:nvPr/>
          </p:nvSpPr>
          <p:spPr bwMode="auto">
            <a:xfrm>
              <a:off x="2523120" y="1821416"/>
              <a:ext cx="836342" cy="574285"/>
            </a:xfrm>
            <a:custGeom>
              <a:avLst/>
              <a:gdLst>
                <a:gd name="T0" fmla="*/ 2147483646 w 112"/>
                <a:gd name="T1" fmla="*/ 2147483646 h 77"/>
                <a:gd name="T2" fmla="*/ 2147483646 w 112"/>
                <a:gd name="T3" fmla="*/ 2147483646 h 77"/>
                <a:gd name="T4" fmla="*/ 2147483646 w 112"/>
                <a:gd name="T5" fmla="*/ 2147483646 h 77"/>
                <a:gd name="T6" fmla="*/ 2147483646 w 112"/>
                <a:gd name="T7" fmla="*/ 2147483646 h 77"/>
                <a:gd name="T8" fmla="*/ 2147483646 w 112"/>
                <a:gd name="T9" fmla="*/ 2147483646 h 77"/>
                <a:gd name="T10" fmla="*/ 0 w 112"/>
                <a:gd name="T11" fmla="*/ 2147483646 h 77"/>
                <a:gd name="T12" fmla="*/ 2147483646 w 112"/>
                <a:gd name="T13" fmla="*/ 2147483646 h 77"/>
                <a:gd name="T14" fmla="*/ 2147483646 w 112"/>
                <a:gd name="T15" fmla="*/ 2147483646 h 77"/>
                <a:gd name="T16" fmla="*/ 2147483646 w 112"/>
                <a:gd name="T17" fmla="*/ 2147483646 h 77"/>
                <a:gd name="T18" fmla="*/ 2147483646 w 112"/>
                <a:gd name="T19" fmla="*/ 2147483646 h 77"/>
                <a:gd name="T20" fmla="*/ 2147483646 w 112"/>
                <a:gd name="T21" fmla="*/ 2147483646 h 77"/>
                <a:gd name="T22" fmla="*/ 2147483646 w 112"/>
                <a:gd name="T23" fmla="*/ 2147483646 h 77"/>
                <a:gd name="T24" fmla="*/ 2147483646 w 112"/>
                <a:gd name="T25" fmla="*/ 2147483646 h 77"/>
                <a:gd name="T26" fmla="*/ 2147483646 w 112"/>
                <a:gd name="T27" fmla="*/ 2147483646 h 77"/>
                <a:gd name="T28" fmla="*/ 2147483646 w 112"/>
                <a:gd name="T29" fmla="*/ 2147483646 h 77"/>
                <a:gd name="T30" fmla="*/ 2147483646 w 112"/>
                <a:gd name="T31" fmla="*/ 2147483646 h 77"/>
                <a:gd name="T32" fmla="*/ 2147483646 w 112"/>
                <a:gd name="T33" fmla="*/ 2147483646 h 77"/>
                <a:gd name="T34" fmla="*/ 2147483646 w 112"/>
                <a:gd name="T35" fmla="*/ 2147483646 h 77"/>
                <a:gd name="T36" fmla="*/ 2147483646 w 112"/>
                <a:gd name="T37" fmla="*/ 2147483646 h 77"/>
                <a:gd name="T38" fmla="*/ 2147483646 w 112"/>
                <a:gd name="T39" fmla="*/ 2147483646 h 77"/>
                <a:gd name="T40" fmla="*/ 2147483646 w 112"/>
                <a:gd name="T41" fmla="*/ 2147483646 h 77"/>
                <a:gd name="T42" fmla="*/ 2147483646 w 112"/>
                <a:gd name="T43" fmla="*/ 2147483646 h 77"/>
                <a:gd name="T44" fmla="*/ 2147483646 w 112"/>
                <a:gd name="T45" fmla="*/ 2147483646 h 77"/>
                <a:gd name="T46" fmla="*/ 2147483646 w 112"/>
                <a:gd name="T47" fmla="*/ 2147483646 h 77"/>
                <a:gd name="T48" fmla="*/ 2147483646 w 112"/>
                <a:gd name="T49" fmla="*/ 2147483646 h 77"/>
                <a:gd name="T50" fmla="*/ 2147483646 w 112"/>
                <a:gd name="T51" fmla="*/ 2147483646 h 77"/>
                <a:gd name="T52" fmla="*/ 2147483646 w 112"/>
                <a:gd name="T53" fmla="*/ 2147483646 h 77"/>
                <a:gd name="T54" fmla="*/ 2147483646 w 112"/>
                <a:gd name="T55" fmla="*/ 2147483646 h 77"/>
                <a:gd name="T56" fmla="*/ 2147483646 w 112"/>
                <a:gd name="T57" fmla="*/ 2147483646 h 77"/>
                <a:gd name="T58" fmla="*/ 2147483646 w 112"/>
                <a:gd name="T59" fmla="*/ 2147483646 h 77"/>
                <a:gd name="T60" fmla="*/ 2147483646 w 112"/>
                <a:gd name="T61" fmla="*/ 2147483646 h 77"/>
                <a:gd name="T62" fmla="*/ 2147483646 w 112"/>
                <a:gd name="T63" fmla="*/ 2147483646 h 77"/>
                <a:gd name="T64" fmla="*/ 2147483646 w 112"/>
                <a:gd name="T65" fmla="*/ 2147483646 h 77"/>
                <a:gd name="T66" fmla="*/ 2147483646 w 112"/>
                <a:gd name="T67" fmla="*/ 2147483646 h 77"/>
                <a:gd name="T68" fmla="*/ 2147483646 w 112"/>
                <a:gd name="T69" fmla="*/ 2147483646 h 77"/>
                <a:gd name="T70" fmla="*/ 2147483646 w 112"/>
                <a:gd name="T71" fmla="*/ 2147483646 h 77"/>
                <a:gd name="T72" fmla="*/ 2147483646 w 112"/>
                <a:gd name="T73" fmla="*/ 2147483646 h 77"/>
                <a:gd name="T74" fmla="*/ 2147483646 w 112"/>
                <a:gd name="T75" fmla="*/ 2147483646 h 77"/>
                <a:gd name="T76" fmla="*/ 2147483646 w 112"/>
                <a:gd name="T77" fmla="*/ 2147483646 h 77"/>
                <a:gd name="T78" fmla="*/ 2147483646 w 112"/>
                <a:gd name="T79" fmla="*/ 2147483646 h 77"/>
                <a:gd name="T80" fmla="*/ 2147483646 w 112"/>
                <a:gd name="T81" fmla="*/ 2147483646 h 77"/>
                <a:gd name="T82" fmla="*/ 2147483646 w 112"/>
                <a:gd name="T83" fmla="*/ 2147483646 h 77"/>
                <a:gd name="T84" fmla="*/ 2147483646 w 112"/>
                <a:gd name="T85" fmla="*/ 2147483646 h 77"/>
                <a:gd name="T86" fmla="*/ 2147483646 w 112"/>
                <a:gd name="T87" fmla="*/ 2147483646 h 7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12" h="77">
                  <a:moveTo>
                    <a:pt x="56" y="0"/>
                  </a:moveTo>
                  <a:cubicBezTo>
                    <a:pt x="62" y="0"/>
                    <a:pt x="66" y="4"/>
                    <a:pt x="66" y="10"/>
                  </a:cubicBezTo>
                  <a:cubicBezTo>
                    <a:pt x="66" y="15"/>
                    <a:pt x="62" y="20"/>
                    <a:pt x="56" y="20"/>
                  </a:cubicBezTo>
                  <a:cubicBezTo>
                    <a:pt x="51" y="20"/>
                    <a:pt x="46" y="15"/>
                    <a:pt x="46" y="10"/>
                  </a:cubicBezTo>
                  <a:cubicBezTo>
                    <a:pt x="46" y="4"/>
                    <a:pt x="51" y="0"/>
                    <a:pt x="56" y="0"/>
                  </a:cubicBezTo>
                  <a:close/>
                  <a:moveTo>
                    <a:pt x="15" y="49"/>
                  </a:moveTo>
                  <a:cubicBezTo>
                    <a:pt x="15" y="66"/>
                    <a:pt x="15" y="66"/>
                    <a:pt x="15" y="66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1"/>
                    <a:pt x="1" y="29"/>
                    <a:pt x="4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30"/>
                    <a:pt x="13" y="30"/>
                    <a:pt x="13" y="31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49"/>
                    <a:pt x="15" y="49"/>
                    <a:pt x="15" y="49"/>
                  </a:cubicBezTo>
                  <a:close/>
                  <a:moveTo>
                    <a:pt x="10" y="15"/>
                  </a:moveTo>
                  <a:cubicBezTo>
                    <a:pt x="13" y="15"/>
                    <a:pt x="16" y="18"/>
                    <a:pt x="16" y="22"/>
                  </a:cubicBezTo>
                  <a:cubicBezTo>
                    <a:pt x="16" y="23"/>
                    <a:pt x="16" y="24"/>
                    <a:pt x="15" y="25"/>
                  </a:cubicBezTo>
                  <a:cubicBezTo>
                    <a:pt x="15" y="26"/>
                    <a:pt x="15" y="26"/>
                    <a:pt x="14" y="26"/>
                  </a:cubicBezTo>
                  <a:cubicBezTo>
                    <a:pt x="13" y="27"/>
                    <a:pt x="12" y="28"/>
                    <a:pt x="10" y="28"/>
                  </a:cubicBezTo>
                  <a:cubicBezTo>
                    <a:pt x="6" y="28"/>
                    <a:pt x="3" y="25"/>
                    <a:pt x="3" y="22"/>
                  </a:cubicBezTo>
                  <a:cubicBezTo>
                    <a:pt x="3" y="18"/>
                    <a:pt x="6" y="15"/>
                    <a:pt x="10" y="15"/>
                  </a:cubicBezTo>
                  <a:close/>
                  <a:moveTo>
                    <a:pt x="96" y="49"/>
                  </a:moveTo>
                  <a:cubicBezTo>
                    <a:pt x="96" y="66"/>
                    <a:pt x="96" y="66"/>
                    <a:pt x="96" y="66"/>
                  </a:cubicBezTo>
                  <a:cubicBezTo>
                    <a:pt x="101" y="66"/>
                    <a:pt x="101" y="66"/>
                    <a:pt x="101" y="66"/>
                  </a:cubicBezTo>
                  <a:cubicBezTo>
                    <a:pt x="101" y="52"/>
                    <a:pt x="101" y="52"/>
                    <a:pt x="101" y="52"/>
                  </a:cubicBezTo>
                  <a:cubicBezTo>
                    <a:pt x="102" y="52"/>
                    <a:pt x="102" y="52"/>
                    <a:pt x="102" y="52"/>
                  </a:cubicBezTo>
                  <a:cubicBezTo>
                    <a:pt x="102" y="66"/>
                    <a:pt x="102" y="66"/>
                    <a:pt x="102" y="66"/>
                  </a:cubicBezTo>
                  <a:cubicBezTo>
                    <a:pt x="107" y="66"/>
                    <a:pt x="107" y="66"/>
                    <a:pt x="107" y="66"/>
                  </a:cubicBezTo>
                  <a:cubicBezTo>
                    <a:pt x="107" y="49"/>
                    <a:pt x="107" y="49"/>
                    <a:pt x="107" y="49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2" y="31"/>
                    <a:pt x="110" y="29"/>
                    <a:pt x="107" y="29"/>
                  </a:cubicBezTo>
                  <a:cubicBezTo>
                    <a:pt x="98" y="29"/>
                    <a:pt x="98" y="29"/>
                    <a:pt x="98" y="29"/>
                  </a:cubicBezTo>
                  <a:cubicBezTo>
                    <a:pt x="98" y="30"/>
                    <a:pt x="98" y="30"/>
                    <a:pt x="98" y="3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6" y="49"/>
                    <a:pt x="96" y="49"/>
                    <a:pt x="96" y="49"/>
                  </a:cubicBezTo>
                  <a:close/>
                  <a:moveTo>
                    <a:pt x="101" y="15"/>
                  </a:moveTo>
                  <a:cubicBezTo>
                    <a:pt x="98" y="15"/>
                    <a:pt x="95" y="18"/>
                    <a:pt x="95" y="22"/>
                  </a:cubicBezTo>
                  <a:cubicBezTo>
                    <a:pt x="95" y="23"/>
                    <a:pt x="95" y="24"/>
                    <a:pt x="96" y="25"/>
                  </a:cubicBezTo>
                  <a:cubicBezTo>
                    <a:pt x="96" y="26"/>
                    <a:pt x="97" y="26"/>
                    <a:pt x="97" y="26"/>
                  </a:cubicBezTo>
                  <a:cubicBezTo>
                    <a:pt x="98" y="27"/>
                    <a:pt x="100" y="28"/>
                    <a:pt x="101" y="28"/>
                  </a:cubicBezTo>
                  <a:cubicBezTo>
                    <a:pt x="105" y="28"/>
                    <a:pt x="108" y="25"/>
                    <a:pt x="108" y="22"/>
                  </a:cubicBezTo>
                  <a:cubicBezTo>
                    <a:pt x="108" y="18"/>
                    <a:pt x="105" y="15"/>
                    <a:pt x="101" y="15"/>
                  </a:cubicBezTo>
                  <a:close/>
                  <a:moveTo>
                    <a:pt x="75" y="51"/>
                  </a:moveTo>
                  <a:cubicBezTo>
                    <a:pt x="75" y="72"/>
                    <a:pt x="75" y="72"/>
                    <a:pt x="75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2" y="54"/>
                    <a:pt x="82" y="54"/>
                    <a:pt x="82" y="54"/>
                  </a:cubicBezTo>
                  <a:cubicBezTo>
                    <a:pt x="82" y="72"/>
                    <a:pt x="82" y="72"/>
                    <a:pt x="82" y="72"/>
                  </a:cubicBezTo>
                  <a:cubicBezTo>
                    <a:pt x="87" y="72"/>
                    <a:pt x="87" y="72"/>
                    <a:pt x="87" y="72"/>
                  </a:cubicBezTo>
                  <a:cubicBezTo>
                    <a:pt x="87" y="51"/>
                    <a:pt x="87" y="51"/>
                    <a:pt x="87" y="51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4" y="28"/>
                    <a:pt x="91" y="26"/>
                    <a:pt x="88" y="26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7" y="27"/>
                    <a:pt x="77" y="28"/>
                    <a:pt x="77" y="28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5" y="51"/>
                    <a:pt x="75" y="51"/>
                    <a:pt x="75" y="51"/>
                  </a:cubicBezTo>
                  <a:close/>
                  <a:moveTo>
                    <a:pt x="65" y="47"/>
                  </a:moveTo>
                  <a:cubicBezTo>
                    <a:pt x="65" y="32"/>
                    <a:pt x="65" y="32"/>
                    <a:pt x="65" y="32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64" y="47"/>
                    <a:pt x="64" y="47"/>
                    <a:pt x="64" y="47"/>
                  </a:cubicBezTo>
                  <a:cubicBezTo>
                    <a:pt x="64" y="50"/>
                    <a:pt x="64" y="50"/>
                    <a:pt x="64" y="50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55" y="77"/>
                    <a:pt x="55" y="77"/>
                    <a:pt x="55" y="77"/>
                  </a:cubicBezTo>
                  <a:cubicBezTo>
                    <a:pt x="48" y="77"/>
                    <a:pt x="48" y="77"/>
                    <a:pt x="48" y="77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4"/>
                    <a:pt x="44" y="21"/>
                    <a:pt x="47" y="21"/>
                  </a:cubicBezTo>
                  <a:cubicBezTo>
                    <a:pt x="66" y="21"/>
                    <a:pt x="46" y="21"/>
                    <a:pt x="65" y="21"/>
                  </a:cubicBezTo>
                  <a:cubicBezTo>
                    <a:pt x="69" y="21"/>
                    <a:pt x="71" y="24"/>
                    <a:pt x="71" y="27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0" y="47"/>
                    <a:pt x="68" y="47"/>
                    <a:pt x="65" y="47"/>
                  </a:cubicBezTo>
                  <a:close/>
                  <a:moveTo>
                    <a:pt x="37" y="51"/>
                  </a:moveTo>
                  <a:cubicBezTo>
                    <a:pt x="37" y="72"/>
                    <a:pt x="37" y="72"/>
                    <a:pt x="37" y="72"/>
                  </a:cubicBezTo>
                  <a:cubicBezTo>
                    <a:pt x="31" y="72"/>
                    <a:pt x="31" y="72"/>
                    <a:pt x="31" y="72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0" y="54"/>
                    <a:pt x="30" y="54"/>
                    <a:pt x="30" y="54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24" y="72"/>
                    <a:pt x="24" y="72"/>
                    <a:pt x="24" y="72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28"/>
                    <a:pt x="20" y="26"/>
                    <a:pt x="23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7"/>
                    <a:pt x="35" y="28"/>
                    <a:pt x="35" y="28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7" y="51"/>
                    <a:pt x="37" y="51"/>
                    <a:pt x="37" y="51"/>
                  </a:cubicBezTo>
                  <a:close/>
                  <a:moveTo>
                    <a:pt x="31" y="9"/>
                  </a:moveTo>
                  <a:cubicBezTo>
                    <a:pt x="35" y="9"/>
                    <a:pt x="39" y="12"/>
                    <a:pt x="39" y="17"/>
                  </a:cubicBezTo>
                  <a:cubicBezTo>
                    <a:pt x="39" y="19"/>
                    <a:pt x="38" y="20"/>
                    <a:pt x="37" y="22"/>
                  </a:cubicBezTo>
                  <a:cubicBezTo>
                    <a:pt x="37" y="22"/>
                    <a:pt x="37" y="22"/>
                    <a:pt x="37" y="23"/>
                  </a:cubicBezTo>
                  <a:cubicBezTo>
                    <a:pt x="35" y="24"/>
                    <a:pt x="33" y="25"/>
                    <a:pt x="31" y="25"/>
                  </a:cubicBezTo>
                  <a:cubicBezTo>
                    <a:pt x="26" y="25"/>
                    <a:pt x="22" y="21"/>
                    <a:pt x="22" y="17"/>
                  </a:cubicBezTo>
                  <a:cubicBezTo>
                    <a:pt x="22" y="12"/>
                    <a:pt x="26" y="9"/>
                    <a:pt x="31" y="9"/>
                  </a:cubicBezTo>
                  <a:close/>
                  <a:moveTo>
                    <a:pt x="81" y="9"/>
                  </a:moveTo>
                  <a:cubicBezTo>
                    <a:pt x="76" y="9"/>
                    <a:pt x="73" y="12"/>
                    <a:pt x="73" y="17"/>
                  </a:cubicBezTo>
                  <a:cubicBezTo>
                    <a:pt x="73" y="19"/>
                    <a:pt x="73" y="20"/>
                    <a:pt x="74" y="22"/>
                  </a:cubicBezTo>
                  <a:cubicBezTo>
                    <a:pt x="75" y="22"/>
                    <a:pt x="75" y="22"/>
                    <a:pt x="75" y="23"/>
                  </a:cubicBezTo>
                  <a:cubicBezTo>
                    <a:pt x="77" y="24"/>
                    <a:pt x="79" y="25"/>
                    <a:pt x="81" y="25"/>
                  </a:cubicBezTo>
                  <a:cubicBezTo>
                    <a:pt x="85" y="25"/>
                    <a:pt x="89" y="21"/>
                    <a:pt x="89" y="17"/>
                  </a:cubicBezTo>
                  <a:cubicBezTo>
                    <a:pt x="89" y="12"/>
                    <a:pt x="85" y="9"/>
                    <a:pt x="81" y="9"/>
                  </a:cubicBezTo>
                  <a:close/>
                </a:path>
              </a:pathLst>
            </a:custGeom>
            <a:solidFill>
              <a:srgbClr val="1A3F6C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solidFill>
                  <a:srgbClr val="FFFFFF"/>
                </a:solidFill>
                <a:ea typeface="微软雅黑" pitchFamily="34" charset="-122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299933" y="1113158"/>
            <a:ext cx="4561796" cy="21209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zh-CN" altLang="en-US" b="1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人工智能平台之</a:t>
            </a:r>
            <a:r>
              <a:rPr lang="en-US" altLang="zh-CN" b="1" dirty="0" err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PyTorch</a:t>
            </a:r>
            <a:endParaRPr lang="en-US" altLang="zh-CN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PyTorch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入门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Tensor</a:t>
            </a:r>
          </a:p>
          <a:p>
            <a:pPr marL="742950" lvl="1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AutoGrad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3937514" y="1254510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A3F6C"/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3937514" y="2098208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A3F6C"/>
              </a:solidFill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3937514" y="2546863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A3F6C"/>
              </a:solidFill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3937514" y="1701594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A3F6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426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5" grpId="0"/>
      <p:bldP spid="24" grpId="0" animBg="1"/>
      <p:bldP spid="25" grpId="0" animBg="1"/>
      <p:bldP spid="26" grpId="0" animBg="1"/>
      <p:bldP spid="3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AFC33D-7715-41EB-BF7E-EFE5E21CE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PyTorch</a:t>
            </a:r>
            <a:r>
              <a:rPr lang="zh-CN" altLang="en-US" dirty="0"/>
              <a:t>入门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E865CF-383D-4A0E-88B6-2A334DF0E2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19150"/>
            <a:ext cx="7789178" cy="3937000"/>
          </a:xfrm>
        </p:spPr>
        <p:txBody>
          <a:bodyPr/>
          <a:lstStyle/>
          <a:p>
            <a:r>
              <a:rPr lang="zh-CN" altLang="en-US" dirty="0"/>
              <a:t>可以认为</a:t>
            </a:r>
            <a:r>
              <a:rPr lang="en-US" altLang="zh-CN" dirty="0" err="1"/>
              <a:t>PyTorch</a:t>
            </a:r>
            <a:r>
              <a:rPr lang="zh-CN" altLang="en-US" dirty="0"/>
              <a:t>是一个基于</a:t>
            </a:r>
            <a:r>
              <a:rPr lang="en-US" altLang="zh-CN" dirty="0"/>
              <a:t>Python</a:t>
            </a:r>
            <a:r>
              <a:rPr lang="zh-CN" altLang="en-US" dirty="0"/>
              <a:t>的科学计算包</a:t>
            </a:r>
            <a:endParaRPr lang="en-US" altLang="zh-CN" dirty="0"/>
          </a:p>
          <a:p>
            <a:pPr lvl="1"/>
            <a:r>
              <a:rPr lang="zh-CN" altLang="en-US" dirty="0"/>
              <a:t>替代</a:t>
            </a:r>
            <a:r>
              <a:rPr lang="en-US" altLang="zh-CN" dirty="0" err="1"/>
              <a:t>numpy</a:t>
            </a:r>
            <a:r>
              <a:rPr lang="zh-CN" altLang="en-US" dirty="0"/>
              <a:t>发挥</a:t>
            </a:r>
            <a:r>
              <a:rPr lang="en-US" altLang="zh-CN" dirty="0"/>
              <a:t>GPU</a:t>
            </a:r>
            <a:r>
              <a:rPr lang="zh-CN" altLang="en-US" dirty="0"/>
              <a:t>潜能（增强版的</a:t>
            </a:r>
            <a:r>
              <a:rPr lang="en-US" altLang="zh-CN" dirty="0" err="1"/>
              <a:t>numpy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提供了高度灵活性和效率的深度学习实验性平台</a:t>
            </a:r>
          </a:p>
          <a:p>
            <a:endParaRPr lang="en-US" altLang="zh-CN" dirty="0"/>
          </a:p>
          <a:p>
            <a:r>
              <a:rPr lang="en-US" altLang="zh-CN" dirty="0" err="1"/>
              <a:t>PyTorch</a:t>
            </a:r>
            <a:r>
              <a:rPr lang="zh-CN" altLang="en-US" dirty="0"/>
              <a:t>中最主要的两个概念</a:t>
            </a:r>
            <a:endParaRPr lang="en-US" altLang="zh-CN" dirty="0"/>
          </a:p>
          <a:p>
            <a:pPr lvl="1"/>
            <a:r>
              <a:rPr lang="en-US" altLang="zh-CN" dirty="0"/>
              <a:t>Tensor</a:t>
            </a:r>
            <a:r>
              <a:rPr lang="zh-CN" altLang="en-US" dirty="0"/>
              <a:t>（张量）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en-US" altLang="zh-CN" dirty="0" err="1"/>
              <a:t>Autograd</a:t>
            </a:r>
            <a:r>
              <a:rPr lang="zh-CN" altLang="en-US" dirty="0"/>
              <a:t>（自动求导）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zh-CN" altLang="en-US" dirty="0"/>
          </a:p>
        </p:txBody>
      </p:sp>
      <p:pic>
        <p:nvPicPr>
          <p:cNvPr id="1028" name="Picture 4" descr="See the source image">
            <a:extLst>
              <a:ext uri="{FF2B5EF4-FFF2-40B4-BE49-F238E27FC236}">
                <a16:creationId xmlns:a16="http://schemas.microsoft.com/office/drawing/2014/main" id="{A3696585-DB42-4029-B927-BB3D1A658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0468" y="1199768"/>
            <a:ext cx="2218582" cy="1709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B502C30-F0FD-40DF-8FDF-FE1CF74F4A7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7611" y="2949583"/>
            <a:ext cx="2893237" cy="211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444306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111111111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SCORE" val="4.0"/>
  <p:tag name="PROBLEMBLANK" val="[{&quot;Num&quot;:1,&quot;Score&quot;:1.0,&quot;Answers&quot;:[&quot;3&quot;],&quot;CaseSensitive&quot;:false,&quot;FuzzyMatch&quot;:false},{&quot;Num&quot;:2,&quot;Score&quot;:1.0,&quot;Answers&quot;:[&quot;4&quot;],&quot;CaseSensitive&quot;:false,&quot;FuzzyMatch&quot;:false},{&quot;Num&quot;:3,&quot;Score&quot;:1.0,&quot;Answers&quot;:[&quot;6&quot;],&quot;CaseSensitive&quot;:false,&quot;FuzzyMatch&quot;:false},{&quot;Num&quot;:4,&quot;Score&quot;:1.0,&quot;Answers&quot;:[&quot;8&quot;],&quot;CaseSensitive&quot;:false,&quot;FuzzyMatch&quot;:false}]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SCORE" val="3.0"/>
  <p:tag name="PROBLEMBLANK" val="[{&quot;Num&quot;:1,&quot;Score&quot;:1.0,&quot;Answers&quot;:[&quot;0&quot;],&quot;CaseSensitive&quot;:false,&quot;FuzzyMatch&quot;:false},{&quot;Num&quot;:2,&quot;Score&quot;:1.0,&quot;Answers&quot;:[&quot;1&quot;],&quot;CaseSensitive&quot;:false,&quot;FuzzyMatch&quot;:false},{&quot;Num&quot;:3,&quot;Score&quot;:1.0,&quot;Answers&quot;:[&quot;1&quot;],&quot;CaseSensitive&quot;:false,&quot;FuzzyMatch&quot;:false}]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heme/theme1.xml><?xml version="1.0" encoding="utf-8"?>
<a:theme xmlns:a="http://schemas.openxmlformats.org/drawingml/2006/main" name="清风素材 https://12sc.taobao.com/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23790</TotalTime>
  <Words>2796</Words>
  <Application>Microsoft Office PowerPoint</Application>
  <PresentationFormat>全屏显示(16:9)</PresentationFormat>
  <Paragraphs>321</Paragraphs>
  <Slides>40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51" baseType="lpstr">
      <vt:lpstr>Microsoft Yahei</vt:lpstr>
      <vt:lpstr>方正超粗黑简体</vt:lpstr>
      <vt:lpstr>方正兰亭细黑_GBK</vt:lpstr>
      <vt:lpstr>宋体</vt:lpstr>
      <vt:lpstr>微软雅黑</vt:lpstr>
      <vt:lpstr>Arial</vt:lpstr>
      <vt:lpstr>Calibri</vt:lpstr>
      <vt:lpstr>Cambria Math</vt:lpstr>
      <vt:lpstr>Times New Roman</vt:lpstr>
      <vt:lpstr>Wingdings</vt:lpstr>
      <vt:lpstr>清风素材 https://12sc.taobao.com/</vt:lpstr>
      <vt:lpstr>PowerPoint 演示文稿</vt:lpstr>
      <vt:lpstr>PowerPoint 演示文稿</vt:lpstr>
      <vt:lpstr>近年来涌现的人工智能/深度学习平台</vt:lpstr>
      <vt:lpstr>为何需要上述平台？</vt:lpstr>
      <vt:lpstr>为何选择PyTorch?</vt:lpstr>
      <vt:lpstr>安装PyTorch</vt:lpstr>
      <vt:lpstr>在Jupiter Notebook和PyCharm中使用PyTorch</vt:lpstr>
      <vt:lpstr>PowerPoint 演示文稿</vt:lpstr>
      <vt:lpstr>PyTorch入门</vt:lpstr>
      <vt:lpstr>张量</vt:lpstr>
      <vt:lpstr>PyTorch入门——Tensor</vt:lpstr>
      <vt:lpstr>创建一个Tensor</vt:lpstr>
      <vt:lpstr>Tensor操作：加</vt:lpstr>
      <vt:lpstr>Tensor操作：减</vt:lpstr>
      <vt:lpstr>Tensor操作：乘</vt:lpstr>
      <vt:lpstr>矩阵乘操作A.mm(B)</vt:lpstr>
      <vt:lpstr>矩阵与向量（向量与矩阵）的乘</vt:lpstr>
      <vt:lpstr>Tensor的其它数学操作</vt:lpstr>
      <vt:lpstr>Tensor视图(view)</vt:lpstr>
      <vt:lpstr>Tensor的选取</vt:lpstr>
      <vt:lpstr>Numpy与PyTorch Tensor转换</vt:lpstr>
      <vt:lpstr>GPU与内存</vt:lpstr>
      <vt:lpstr>PyTorch支持GPU计算</vt:lpstr>
      <vt:lpstr>GPU vs CPU</vt:lpstr>
      <vt:lpstr>Tensor部分小结</vt:lpstr>
      <vt:lpstr>自动求导</vt:lpstr>
      <vt:lpstr>函数的导数</vt:lpstr>
      <vt:lpstr>AutoGrad</vt:lpstr>
      <vt:lpstr>更多的例子</vt:lpstr>
      <vt:lpstr>PowerPoint 演示文稿</vt:lpstr>
      <vt:lpstr>练习</vt:lpstr>
      <vt:lpstr>多元函数自动求导</vt:lpstr>
      <vt:lpstr>多元函数自动求导(续)</vt:lpstr>
      <vt:lpstr>以向量为输入的函数的导数</vt:lpstr>
      <vt:lpstr>以向量为输入函数的求导</vt:lpstr>
      <vt:lpstr>以向量为输入的多元函数求导</vt:lpstr>
      <vt:lpstr>以矩阵为输入的函数的导数</vt:lpstr>
      <vt:lpstr>PowerPoint 演示文稿</vt:lpstr>
      <vt:lpstr>总结</vt:lpstr>
      <vt:lpstr>谢谢！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Administrator</dc:creator>
  <cp:keywords/>
  <dc:description/>
  <cp:lastModifiedBy>Batman</cp:lastModifiedBy>
  <cp:revision>593</cp:revision>
  <dcterms:created xsi:type="dcterms:W3CDTF">2015-01-23T04:02:45Z</dcterms:created>
  <dcterms:modified xsi:type="dcterms:W3CDTF">2021-04-27T01:08:46Z</dcterms:modified>
  <cp:category/>
  <cp:contentStatus>12sc.taobao.com</cp:contentStatus>
</cp:coreProperties>
</file>