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4"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17AF1-47B9-027C-6095-4EC0B5BCF7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7C4E99-AA90-6FE3-3A99-265A6FDFC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BF8B92-8C32-9503-F698-E78768D4EF38}"/>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56E27F93-AD50-935F-E092-05BA66F9C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82248E-E576-B66F-B21E-0B22CA09FC40}"/>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83505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BECF0-978D-3855-019F-518B138515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C8B4A3-402B-B837-0B23-304590DE8D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2C650A-279B-1C15-70BC-8CD8C2C6D526}"/>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D8D6ECF6-4D92-F779-79D6-AA104B692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D02B27-B0E4-29D8-50E5-63F8D21A845E}"/>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69919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D013F2-A28C-7317-07AE-6477BAC68F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240CAE-5B82-3EBB-A867-427D0C4E75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763AB4-1664-1689-B0CD-7348CB5643BB}"/>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3F346C71-74E2-21EF-E84F-45570A20B7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96407-E812-FF22-A5C7-CBD898C0BF1B}"/>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6684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A4BA4-D177-BF05-B333-C78948E52A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D100C2-38B2-D493-566E-ACB5149FD3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AE9359-FE97-59C9-045C-B8573D5DA53E}"/>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4AC3B33B-6BFC-AADF-9285-ADDE697244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06BF7-A24A-EC47-73C1-F440D06CC41E}"/>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06997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C4052-56DB-5BA7-9DE0-DCEB4D73D0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B52FDA-BEE2-1108-C567-68203873E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4CA9EB-8B53-1229-93C1-05D0619E1BDC}"/>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3894EDC0-8E58-AE00-DDC9-4DAD4BB891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48740-9CC7-0D60-5FCE-7790816095FB}"/>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46231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98409-8226-EEFC-07D3-B853B874BC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57A7B4-E204-DC24-13E1-FB370386AE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C20BAB-D2B4-C000-26B0-C0E1199335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4240C4-0B1A-65F4-EE8E-467BED1EEE1C}"/>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6" name="页脚占位符 5">
            <a:extLst>
              <a:ext uri="{FF2B5EF4-FFF2-40B4-BE49-F238E27FC236}">
                <a16:creationId xmlns:a16="http://schemas.microsoft.com/office/drawing/2014/main" id="{D2DE882E-7333-47AA-6F0D-7E32243DC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1DC693-DD34-8913-0957-6C50060E26D9}"/>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365564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6930-8101-B0EC-699F-A750AD67C7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97B748-7049-DC45-DE8F-570645095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A86DE6-44AE-97B0-875F-2E40A2F68E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6C404E-B6B2-7F61-8981-CE3DC7EB5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8C65E7-9EAB-1224-F69B-AE67092A75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24C819-A7B8-3872-04AB-4BC9D2DABAE4}"/>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8" name="页脚占位符 7">
            <a:extLst>
              <a:ext uri="{FF2B5EF4-FFF2-40B4-BE49-F238E27FC236}">
                <a16:creationId xmlns:a16="http://schemas.microsoft.com/office/drawing/2014/main" id="{0D25023C-5428-7DF5-A845-DA5E911605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3CA9A7-DB0A-0ED7-1A08-6CBABA15945D}"/>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5666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31743-0C7D-08F0-E985-C791558699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E31D1E-78A0-9000-4ACE-FF82D2B41077}"/>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4" name="页脚占位符 3">
            <a:extLst>
              <a:ext uri="{FF2B5EF4-FFF2-40B4-BE49-F238E27FC236}">
                <a16:creationId xmlns:a16="http://schemas.microsoft.com/office/drawing/2014/main" id="{805DF2D0-F299-9D5A-632F-C8FF2D9528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763FE6-8080-DB82-7280-A07ED204887A}"/>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75795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F2DE6E-0FDF-7E22-006D-5206CAECEB66}"/>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3" name="页脚占位符 2">
            <a:extLst>
              <a:ext uri="{FF2B5EF4-FFF2-40B4-BE49-F238E27FC236}">
                <a16:creationId xmlns:a16="http://schemas.microsoft.com/office/drawing/2014/main" id="{3E7D9687-C2B9-183B-F4C7-32D98ACEBC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E9878E-DFF7-8447-A040-3F1FE23EC6B1}"/>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14526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1A5D6-47D9-760E-4589-19B0246740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52A913-AFF7-BF59-A56F-500A03239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9ACF23-3564-4FB2-1F13-E2ABC9D2F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166D9A-FBBB-FA01-289A-09F3E394D039}"/>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6" name="页脚占位符 5">
            <a:extLst>
              <a:ext uri="{FF2B5EF4-FFF2-40B4-BE49-F238E27FC236}">
                <a16:creationId xmlns:a16="http://schemas.microsoft.com/office/drawing/2014/main" id="{EEA3DBAD-B276-3D2E-9CEC-3C9C07DA38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17340C-849A-425A-7847-2FD1B5D28210}"/>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32863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712D0-411C-ED60-12FA-A5BE0C001A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821131-3EA2-83DE-697D-9674A88ED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741F25-3384-AB6F-2FDB-2E24F01E6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57B917-F0FE-1199-CE96-8EEEE19EA571}"/>
              </a:ext>
            </a:extLst>
          </p:cNvPr>
          <p:cNvSpPr>
            <a:spLocks noGrp="1"/>
          </p:cNvSpPr>
          <p:nvPr>
            <p:ph type="dt" sz="half" idx="10"/>
          </p:nvPr>
        </p:nvSpPr>
        <p:spPr/>
        <p:txBody>
          <a:bodyPr/>
          <a:lstStyle/>
          <a:p>
            <a:fld id="{47CFBF0A-F8B6-4696-BA7F-67E9E40B9C6B}" type="datetimeFigureOut">
              <a:rPr lang="zh-CN" altLang="en-US" smtClean="0"/>
              <a:t>2024年2月15日, Thursday</a:t>
            </a:fld>
            <a:endParaRPr lang="zh-CN" altLang="en-US"/>
          </a:p>
        </p:txBody>
      </p:sp>
      <p:sp>
        <p:nvSpPr>
          <p:cNvPr id="6" name="页脚占位符 5">
            <a:extLst>
              <a:ext uri="{FF2B5EF4-FFF2-40B4-BE49-F238E27FC236}">
                <a16:creationId xmlns:a16="http://schemas.microsoft.com/office/drawing/2014/main" id="{1513A617-7AA0-9C3F-C7E3-8616A85A7B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2835F7-AB31-84EC-317C-DE1920E560F4}"/>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84930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56D744-1180-5CD4-FFD7-327F25D4B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B6DCF6-45E7-349B-67DD-2CAB07842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88C7B2-518B-C6A3-0943-FBE21408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FBF0A-F8B6-4696-BA7F-67E9E40B9C6B}" type="datetimeFigureOut">
              <a:rPr lang="zh-CN" altLang="en-US" smtClean="0"/>
              <a:t>2024年2月15日, Thursday</a:t>
            </a:fld>
            <a:endParaRPr lang="zh-CN" altLang="en-US"/>
          </a:p>
        </p:txBody>
      </p:sp>
      <p:sp>
        <p:nvSpPr>
          <p:cNvPr id="5" name="页脚占位符 4">
            <a:extLst>
              <a:ext uri="{FF2B5EF4-FFF2-40B4-BE49-F238E27FC236}">
                <a16:creationId xmlns:a16="http://schemas.microsoft.com/office/drawing/2014/main" id="{9AE2E8CB-8BA7-2E95-F307-7EA729830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E7CCFC-509B-80F7-BDC5-56F6CD757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62189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uanp2023/Project_STACS_Data_Analyst_Case_Study/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uanp2023/Project_STACS_Data_Analyst_Case_Study/tree/ma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8E2CE-4829-334B-AB99-B265B8F0BAC3}"/>
              </a:ext>
            </a:extLst>
          </p:cNvPr>
          <p:cNvSpPr>
            <a:spLocks noGrp="1"/>
          </p:cNvSpPr>
          <p:nvPr>
            <p:ph type="ctrTitle"/>
          </p:nvPr>
        </p:nvSpPr>
        <p:spPr>
          <a:xfrm>
            <a:off x="1524000" y="1112364"/>
            <a:ext cx="9144000" cy="1973394"/>
          </a:xfrm>
        </p:spPr>
        <p:txBody>
          <a:bodyPr/>
          <a:lstStyle/>
          <a:p>
            <a:r>
              <a:rPr lang="en-US" altLang="zh-CN" b="1" i="0" dirty="0">
                <a:solidFill>
                  <a:srgbClr val="000000"/>
                </a:solidFill>
                <a:effectLst/>
                <a:latin typeface="Helvetica Neue"/>
              </a:rPr>
              <a:t>STACS Data Analyst Case Study</a:t>
            </a:r>
            <a:endParaRPr lang="zh-CN" altLang="en-US" dirty="0"/>
          </a:p>
        </p:txBody>
      </p:sp>
      <p:sp>
        <p:nvSpPr>
          <p:cNvPr id="3" name="副标题 2">
            <a:extLst>
              <a:ext uri="{FF2B5EF4-FFF2-40B4-BE49-F238E27FC236}">
                <a16:creationId xmlns:a16="http://schemas.microsoft.com/office/drawing/2014/main" id="{5BDAEEBE-CDD4-CC13-9698-35149988E961}"/>
              </a:ext>
            </a:extLst>
          </p:cNvPr>
          <p:cNvSpPr>
            <a:spLocks noGrp="1"/>
          </p:cNvSpPr>
          <p:nvPr>
            <p:ph type="subTitle" idx="1"/>
          </p:nvPr>
        </p:nvSpPr>
        <p:spPr>
          <a:xfrm>
            <a:off x="1335465" y="3429000"/>
            <a:ext cx="9144000" cy="1655762"/>
          </a:xfrm>
        </p:spPr>
        <p:txBody>
          <a:bodyPr/>
          <a:lstStyle/>
          <a:p>
            <a:r>
              <a:rPr lang="en-US" altLang="zh-CN" b="1" dirty="0"/>
              <a:t>Presenter: Guan</a:t>
            </a:r>
            <a:endParaRPr lang="zh-CN" altLang="en-US" b="1" dirty="0"/>
          </a:p>
        </p:txBody>
      </p:sp>
    </p:spTree>
    <p:extLst>
      <p:ext uri="{BB962C8B-B14F-4D97-AF65-F5344CB8AC3E}">
        <p14:creationId xmlns:p14="http://schemas.microsoft.com/office/powerpoint/2010/main" val="178596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3665-1038-814D-A789-C23077994C27}"/>
              </a:ext>
            </a:extLst>
          </p:cNvPr>
          <p:cNvSpPr>
            <a:spLocks noGrp="1"/>
          </p:cNvSpPr>
          <p:nvPr>
            <p:ph type="title"/>
          </p:nvPr>
        </p:nvSpPr>
        <p:spPr>
          <a:xfrm>
            <a:off x="838200" y="365125"/>
            <a:ext cx="10515600" cy="1264892"/>
          </a:xfrm>
        </p:spPr>
        <p:txBody>
          <a:bodyPr>
            <a:normAutofit fontScale="90000"/>
          </a:bodyPr>
          <a:lstStyle/>
          <a:p>
            <a:pPr algn="ctr"/>
            <a:r>
              <a:rPr lang="en-US" altLang="zh-CN" dirty="0"/>
              <a:t>Table of Content</a:t>
            </a:r>
            <a:br>
              <a:rPr lang="en-US" altLang="zh-CN" dirty="0"/>
            </a:br>
            <a:endParaRPr lang="zh-CN" altLang="en-US" dirty="0"/>
          </a:p>
        </p:txBody>
      </p:sp>
      <p:sp>
        <p:nvSpPr>
          <p:cNvPr id="3" name="内容占位符 2">
            <a:extLst>
              <a:ext uri="{FF2B5EF4-FFF2-40B4-BE49-F238E27FC236}">
                <a16:creationId xmlns:a16="http://schemas.microsoft.com/office/drawing/2014/main" id="{C24F3965-1001-A412-2969-828185608117}"/>
              </a:ext>
            </a:extLst>
          </p:cNvPr>
          <p:cNvSpPr>
            <a:spLocks noGrp="1"/>
          </p:cNvSpPr>
          <p:nvPr>
            <p:ph idx="1"/>
          </p:nvPr>
        </p:nvSpPr>
        <p:spPr>
          <a:xfrm>
            <a:off x="838200" y="1371600"/>
            <a:ext cx="10515600" cy="4874937"/>
          </a:xfrm>
        </p:spPr>
        <p:txBody>
          <a:bodyPr>
            <a:normAutofit/>
          </a:bodyPr>
          <a:lstStyle/>
          <a:p>
            <a:r>
              <a:rPr lang="en-US" altLang="zh-CN" i="0" dirty="0">
                <a:solidFill>
                  <a:srgbClr val="000000"/>
                </a:solidFill>
                <a:effectLst/>
              </a:rPr>
              <a:t>Case Study Description</a:t>
            </a:r>
          </a:p>
          <a:p>
            <a:r>
              <a:rPr lang="en-US" altLang="zh-CN" sz="2800" dirty="0"/>
              <a:t>How often should the data be collected? </a:t>
            </a:r>
          </a:p>
          <a:p>
            <a:r>
              <a:rPr lang="en-US" altLang="zh-CN" sz="2800" dirty="0"/>
              <a:t>What is the distribution of green buildings in Australia? </a:t>
            </a:r>
          </a:p>
          <a:p>
            <a:r>
              <a:rPr lang="en-US" altLang="zh-CN" sz="2800" dirty="0"/>
              <a:t>How many certificates are expiring soon? </a:t>
            </a:r>
          </a:p>
          <a:p>
            <a:r>
              <a:rPr lang="en-US" altLang="zh-CN" sz="2800" dirty="0"/>
              <a:t>What is the average rating value of each building?</a:t>
            </a:r>
          </a:p>
          <a:p>
            <a:r>
              <a:rPr lang="en-US" altLang="zh-CN" sz="2800" dirty="0"/>
              <a:t>Project - STACS</a:t>
            </a:r>
            <a:r>
              <a:rPr lang="en-US" altLang="zh-CN" dirty="0"/>
              <a:t> </a:t>
            </a:r>
            <a:r>
              <a:rPr lang="en-US" altLang="zh-CN" sz="2800" dirty="0"/>
              <a:t>Data</a:t>
            </a:r>
            <a:r>
              <a:rPr lang="en-US" altLang="zh-CN" dirty="0"/>
              <a:t> </a:t>
            </a:r>
            <a:r>
              <a:rPr lang="en-US" altLang="zh-CN" sz="2800" dirty="0"/>
              <a:t>Analyst</a:t>
            </a:r>
            <a:r>
              <a:rPr lang="en-US" altLang="zh-CN" dirty="0"/>
              <a:t> </a:t>
            </a:r>
            <a:r>
              <a:rPr lang="en-US" altLang="zh-CN" sz="2800" dirty="0"/>
              <a:t>Case</a:t>
            </a:r>
            <a:r>
              <a:rPr lang="en-US" altLang="zh-CN" dirty="0"/>
              <a:t> </a:t>
            </a:r>
            <a:r>
              <a:rPr lang="en-US" altLang="zh-CN" sz="2800" dirty="0"/>
              <a:t>Study GitHub URL: </a:t>
            </a:r>
            <a:r>
              <a:rPr lang="en-US" altLang="zh-CN" sz="2800" dirty="0">
                <a:hlinkClick r:id="rId2"/>
              </a:rPr>
              <a:t>link</a:t>
            </a:r>
            <a:endParaRPr lang="en-US" altLang="zh-CN" sz="2800" dirty="0"/>
          </a:p>
          <a:p>
            <a:endParaRPr lang="en-US" altLang="zh-CN" sz="2800" dirty="0"/>
          </a:p>
          <a:p>
            <a:pPr marL="0" indent="0">
              <a:buNone/>
            </a:pPr>
            <a:endParaRPr lang="zh-CN" altLang="en-US" dirty="0"/>
          </a:p>
        </p:txBody>
      </p:sp>
    </p:spTree>
    <p:extLst>
      <p:ext uri="{BB962C8B-B14F-4D97-AF65-F5344CB8AC3E}">
        <p14:creationId xmlns:p14="http://schemas.microsoft.com/office/powerpoint/2010/main" val="49475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39469-7EF9-B708-6193-EF6945316A63}"/>
              </a:ext>
            </a:extLst>
          </p:cNvPr>
          <p:cNvSpPr>
            <a:spLocks noGrp="1"/>
          </p:cNvSpPr>
          <p:nvPr>
            <p:ph type="title"/>
          </p:nvPr>
        </p:nvSpPr>
        <p:spPr>
          <a:xfrm>
            <a:off x="649356" y="245097"/>
            <a:ext cx="10515600" cy="904974"/>
          </a:xfrm>
        </p:spPr>
        <p:txBody>
          <a:bodyPr/>
          <a:lstStyle/>
          <a:p>
            <a:pPr algn="ctr"/>
            <a:r>
              <a:rPr lang="en-US" altLang="zh-CN" i="0" dirty="0">
                <a:solidFill>
                  <a:srgbClr val="000000"/>
                </a:solidFill>
                <a:effectLst/>
              </a:rPr>
              <a:t>Case Study Description</a:t>
            </a:r>
            <a:endParaRPr lang="zh-CN" altLang="en-US" dirty="0"/>
          </a:p>
        </p:txBody>
      </p:sp>
      <p:sp>
        <p:nvSpPr>
          <p:cNvPr id="3" name="内容占位符 2">
            <a:extLst>
              <a:ext uri="{FF2B5EF4-FFF2-40B4-BE49-F238E27FC236}">
                <a16:creationId xmlns:a16="http://schemas.microsoft.com/office/drawing/2014/main" id="{25B742C6-E444-79E4-5072-3C7A588C5AE5}"/>
              </a:ext>
            </a:extLst>
          </p:cNvPr>
          <p:cNvSpPr>
            <a:spLocks noGrp="1"/>
          </p:cNvSpPr>
          <p:nvPr>
            <p:ph idx="1"/>
          </p:nvPr>
        </p:nvSpPr>
        <p:spPr>
          <a:xfrm>
            <a:off x="416939" y="1258479"/>
            <a:ext cx="11358121" cy="5354424"/>
          </a:xfrm>
        </p:spPr>
        <p:txBody>
          <a:bodyPr>
            <a:normAutofit fontScale="85000" lnSpcReduction="20000"/>
          </a:bodyPr>
          <a:lstStyle/>
          <a:p>
            <a:pPr marL="0" indent="0">
              <a:buNone/>
            </a:pPr>
            <a:r>
              <a:rPr lang="en-US" altLang="zh-CN" sz="2100" dirty="0"/>
              <a:t>ESGpedia regularly collects datasets from various data registries and data partners. For this case study, you will be tasked to collect and analyze data from a data registry called NABERS.</a:t>
            </a:r>
          </a:p>
          <a:p>
            <a:pPr marL="0" indent="0">
              <a:buNone/>
            </a:pPr>
            <a:r>
              <a:rPr lang="en-US" altLang="zh-CN" sz="2100" dirty="0"/>
              <a:t>NABERS (National Australian Built Environment Rating System) is a sustainable rating for buildings in Australia. A NABERS rating helps building owners to accurately measure and communicate the environmental performance and progress of buildings. It also identifies areas for savings and improvements.</a:t>
            </a:r>
          </a:p>
          <a:p>
            <a:pPr marL="0" indent="0">
              <a:buNone/>
            </a:pPr>
            <a:r>
              <a:rPr lang="en-US" altLang="zh-CN" sz="2100" dirty="0"/>
              <a:t>The data is publicly available here: https://www.nabers.gov.au/ratings/find-a-current-rating.</a:t>
            </a:r>
          </a:p>
          <a:p>
            <a:pPr marL="0" indent="0">
              <a:buNone/>
            </a:pPr>
            <a:r>
              <a:rPr lang="en-US" altLang="zh-CN" sz="2100" dirty="0"/>
              <a:t>Requirements: </a:t>
            </a:r>
          </a:p>
          <a:p>
            <a:pPr marL="0" indent="0">
              <a:buNone/>
            </a:pPr>
            <a:r>
              <a:rPr lang="en-US" altLang="zh-CN" sz="2100" dirty="0"/>
              <a:t>• Explain and show how you would automate the collection of the data from the website.</a:t>
            </a:r>
          </a:p>
          <a:p>
            <a:pPr marL="0" indent="0">
              <a:buNone/>
            </a:pPr>
            <a:r>
              <a:rPr lang="en-US" altLang="zh-CN" sz="2100" dirty="0"/>
              <a:t>• Carry out any data cleaning and data processing steps where necessary. </a:t>
            </a:r>
          </a:p>
          <a:p>
            <a:pPr marL="0" indent="0">
              <a:buNone/>
            </a:pPr>
            <a:r>
              <a:rPr lang="en-US" altLang="zh-CN" sz="2100" dirty="0"/>
              <a:t>• Present the data in an interactive dashboard to capture any insights you would like to highlight or point out. </a:t>
            </a:r>
          </a:p>
          <a:p>
            <a:pPr marL="0" indent="0">
              <a:buNone/>
            </a:pPr>
            <a:r>
              <a:rPr lang="en-US" altLang="zh-CN" sz="2100" dirty="0"/>
              <a:t>• Languages to use: Python/SQL.</a:t>
            </a:r>
          </a:p>
          <a:p>
            <a:pPr marL="0" indent="0">
              <a:buNone/>
            </a:pPr>
            <a:r>
              <a:rPr lang="en-US" altLang="zh-CN" sz="2100" dirty="0"/>
              <a:t>Some guiding questions have been provided below to assist you in your analysis. Please note that these questions are not exhaustive and you are highly encouraged to generate additional questions that you believe will be relevant to the task.</a:t>
            </a:r>
          </a:p>
          <a:p>
            <a:pPr marL="0" indent="0">
              <a:buNone/>
            </a:pPr>
            <a:r>
              <a:rPr lang="en-US" altLang="zh-CN" sz="2100" dirty="0"/>
              <a:t>• How often should the data be collected? </a:t>
            </a:r>
          </a:p>
          <a:p>
            <a:pPr marL="0" indent="0">
              <a:buNone/>
            </a:pPr>
            <a:r>
              <a:rPr lang="en-US" altLang="zh-CN" sz="2100" dirty="0"/>
              <a:t>• What is the distribution of green buildings in Australia? </a:t>
            </a:r>
          </a:p>
          <a:p>
            <a:pPr marL="0" indent="0">
              <a:buNone/>
            </a:pPr>
            <a:r>
              <a:rPr lang="en-US" altLang="zh-CN" sz="2100" dirty="0"/>
              <a:t>• How many certificates are expiring soon? </a:t>
            </a:r>
          </a:p>
          <a:p>
            <a:pPr marL="0" indent="0">
              <a:buNone/>
            </a:pPr>
            <a:r>
              <a:rPr lang="en-US" altLang="zh-CN" sz="2100" dirty="0"/>
              <a:t>• What is the average rating value of each building?</a:t>
            </a:r>
          </a:p>
          <a:p>
            <a:pPr marL="0" indent="0">
              <a:buNone/>
            </a:pPr>
            <a:endParaRPr lang="zh-CN" altLang="en-US" dirty="0"/>
          </a:p>
        </p:txBody>
      </p:sp>
    </p:spTree>
    <p:extLst>
      <p:ext uri="{BB962C8B-B14F-4D97-AF65-F5344CB8AC3E}">
        <p14:creationId xmlns:p14="http://schemas.microsoft.com/office/powerpoint/2010/main" val="25190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79950-99A4-D839-0B2D-46B4C5BE68F4}"/>
              </a:ext>
            </a:extLst>
          </p:cNvPr>
          <p:cNvSpPr>
            <a:spLocks noGrp="1"/>
          </p:cNvSpPr>
          <p:nvPr>
            <p:ph type="title"/>
          </p:nvPr>
        </p:nvSpPr>
        <p:spPr>
          <a:xfrm>
            <a:off x="838200" y="135592"/>
            <a:ext cx="10515600" cy="1325563"/>
          </a:xfrm>
        </p:spPr>
        <p:txBody>
          <a:bodyPr>
            <a:normAutofit/>
          </a:bodyPr>
          <a:lstStyle/>
          <a:p>
            <a:r>
              <a:rPr lang="en-US" altLang="zh-CN" dirty="0"/>
              <a:t>How often should the data be collected? </a:t>
            </a:r>
            <a:endParaRPr lang="zh-CN" altLang="en-US" dirty="0"/>
          </a:p>
        </p:txBody>
      </p:sp>
      <p:pic>
        <p:nvPicPr>
          <p:cNvPr id="5" name="内容占位符 4">
            <a:extLst>
              <a:ext uri="{FF2B5EF4-FFF2-40B4-BE49-F238E27FC236}">
                <a16:creationId xmlns:a16="http://schemas.microsoft.com/office/drawing/2014/main" id="{32272C48-AE80-AF75-5781-6DF725F6101F}"/>
              </a:ext>
            </a:extLst>
          </p:cNvPr>
          <p:cNvPicPr>
            <a:picLocks noGrp="1" noChangeAspect="1"/>
          </p:cNvPicPr>
          <p:nvPr>
            <p:ph idx="1"/>
          </p:nvPr>
        </p:nvPicPr>
        <p:blipFill>
          <a:blip r:embed="rId2"/>
          <a:stretch>
            <a:fillRect/>
          </a:stretch>
        </p:blipFill>
        <p:spPr>
          <a:xfrm>
            <a:off x="621384" y="1501135"/>
            <a:ext cx="5986584" cy="4442923"/>
          </a:xfrm>
          <a:ln>
            <a:solidFill>
              <a:schemeClr val="tx1"/>
            </a:solidFill>
          </a:ln>
        </p:spPr>
      </p:pic>
      <p:sp>
        <p:nvSpPr>
          <p:cNvPr id="6" name="文本框 5">
            <a:extLst>
              <a:ext uri="{FF2B5EF4-FFF2-40B4-BE49-F238E27FC236}">
                <a16:creationId xmlns:a16="http://schemas.microsoft.com/office/drawing/2014/main" id="{773B6BBC-9FD7-047B-0116-8C0B3849BAC2}"/>
              </a:ext>
            </a:extLst>
          </p:cNvPr>
          <p:cNvSpPr txBox="1"/>
          <p:nvPr/>
        </p:nvSpPr>
        <p:spPr>
          <a:xfrm>
            <a:off x="6730738" y="2014437"/>
            <a:ext cx="4751110" cy="3416320"/>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en-US" altLang="zh-CN" dirty="0"/>
              <a:t>Based on the bar chart, we would recommend to collect the data monthly, since there are hundreds of certificates expiring in every month (Apr, Oct, and Dec each has around 500 expiry cases). </a:t>
            </a:r>
          </a:p>
          <a:p>
            <a:endParaRPr lang="en-US" altLang="zh-CN" dirty="0"/>
          </a:p>
          <a:p>
            <a:pPr marL="285750" indent="-285750">
              <a:buFont typeface="Arial" panose="020B0604020202020204" pitchFamily="34" charset="0"/>
              <a:buChar char="•"/>
            </a:pPr>
            <a:r>
              <a:rPr lang="en-US" altLang="zh-CN" dirty="0"/>
              <a:t>The ratings would need to be redone after the certificate expiry.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Please refer to the Jupyter Notebook to see the bar chart.</a:t>
            </a:r>
            <a:endParaRPr lang="zh-CN" altLang="en-US" dirty="0"/>
          </a:p>
        </p:txBody>
      </p:sp>
    </p:spTree>
    <p:extLst>
      <p:ext uri="{BB962C8B-B14F-4D97-AF65-F5344CB8AC3E}">
        <p14:creationId xmlns:p14="http://schemas.microsoft.com/office/powerpoint/2010/main" val="215082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C856D-F931-5507-36D9-2047B3C4296C}"/>
              </a:ext>
            </a:extLst>
          </p:cNvPr>
          <p:cNvSpPr>
            <a:spLocks noGrp="1"/>
          </p:cNvSpPr>
          <p:nvPr>
            <p:ph type="title"/>
          </p:nvPr>
        </p:nvSpPr>
        <p:spPr>
          <a:xfrm>
            <a:off x="187752" y="180917"/>
            <a:ext cx="11774862" cy="1016288"/>
          </a:xfrm>
        </p:spPr>
        <p:txBody>
          <a:bodyPr>
            <a:normAutofit fontScale="90000"/>
          </a:bodyPr>
          <a:lstStyle/>
          <a:p>
            <a:r>
              <a:rPr lang="en-US" altLang="zh-CN" dirty="0"/>
              <a:t>What is the distribution of green buildings in Australia? </a:t>
            </a:r>
            <a:endParaRPr lang="zh-CN" altLang="en-US" dirty="0"/>
          </a:p>
        </p:txBody>
      </p:sp>
      <p:sp>
        <p:nvSpPr>
          <p:cNvPr id="3" name="内容占位符 2">
            <a:extLst>
              <a:ext uri="{FF2B5EF4-FFF2-40B4-BE49-F238E27FC236}">
                <a16:creationId xmlns:a16="http://schemas.microsoft.com/office/drawing/2014/main" id="{A38C9B08-8BC1-4D52-C379-B63D3E87B5FD}"/>
              </a:ext>
            </a:extLst>
          </p:cNvPr>
          <p:cNvSpPr>
            <a:spLocks noGrp="1"/>
          </p:cNvSpPr>
          <p:nvPr>
            <p:ph idx="1"/>
          </p:nvPr>
        </p:nvSpPr>
        <p:spPr>
          <a:xfrm>
            <a:off x="8164202" y="1552193"/>
            <a:ext cx="3572759" cy="4726059"/>
          </a:xfrm>
        </p:spPr>
        <p:txBody>
          <a:bodyPr>
            <a:normAutofit fontScale="62500" lnSpcReduction="20000"/>
          </a:bodyPr>
          <a:lstStyle/>
          <a:p>
            <a:r>
              <a:rPr lang="en-US" altLang="zh-CN" dirty="0"/>
              <a:t>We assume the green buildings are classified by the percent of green energy usage or the percent of recycled water usage for a premise.</a:t>
            </a:r>
          </a:p>
          <a:p>
            <a:r>
              <a:rPr lang="en-US" altLang="zh-CN" dirty="0"/>
              <a:t>We assume the premises with greater than 80% of green energy usage can be deemed as green buildings, so 260 premises are green buildings per green energy usage in Australia.</a:t>
            </a:r>
          </a:p>
          <a:p>
            <a:r>
              <a:rPr lang="en-US" altLang="zh-CN" dirty="0"/>
              <a:t>We assume the premises with greater than 60% of recycled water usage can be deemed as green buildings, so 7 premises are green buildings per recycled water usage in Australia.</a:t>
            </a:r>
          </a:p>
          <a:p>
            <a:r>
              <a:rPr lang="en-US" altLang="zh-CN" dirty="0"/>
              <a:t>Please refer to the Jupyter Notebook to see the data analysis.</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285D797F-AC82-5B2C-9C0B-FC902B9FF020}"/>
              </a:ext>
            </a:extLst>
          </p:cNvPr>
          <p:cNvPicPr>
            <a:picLocks noChangeAspect="1"/>
          </p:cNvPicPr>
          <p:nvPr/>
        </p:nvPicPr>
        <p:blipFill>
          <a:blip r:embed="rId2"/>
          <a:stretch>
            <a:fillRect/>
          </a:stretch>
        </p:blipFill>
        <p:spPr>
          <a:xfrm>
            <a:off x="187752" y="1750210"/>
            <a:ext cx="7865684" cy="4103835"/>
          </a:xfrm>
          <a:prstGeom prst="rect">
            <a:avLst/>
          </a:prstGeom>
          <a:ln>
            <a:solidFill>
              <a:schemeClr val="tx1"/>
            </a:solidFill>
          </a:ln>
        </p:spPr>
      </p:pic>
    </p:spTree>
    <p:extLst>
      <p:ext uri="{BB962C8B-B14F-4D97-AF65-F5344CB8AC3E}">
        <p14:creationId xmlns:p14="http://schemas.microsoft.com/office/powerpoint/2010/main" val="429072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0797B-61F1-90E7-7D83-4D1AEA4CFE8A}"/>
              </a:ext>
            </a:extLst>
          </p:cNvPr>
          <p:cNvSpPr>
            <a:spLocks noGrp="1"/>
          </p:cNvSpPr>
          <p:nvPr>
            <p:ph type="title"/>
          </p:nvPr>
        </p:nvSpPr>
        <p:spPr/>
        <p:txBody>
          <a:bodyPr>
            <a:normAutofit/>
          </a:bodyPr>
          <a:lstStyle/>
          <a:p>
            <a:r>
              <a:rPr lang="en-US" altLang="zh-CN" dirty="0"/>
              <a:t>How many certificates are expiring soon? </a:t>
            </a:r>
            <a:endParaRPr lang="zh-CN" altLang="en-US" dirty="0"/>
          </a:p>
        </p:txBody>
      </p:sp>
      <p:sp>
        <p:nvSpPr>
          <p:cNvPr id="3" name="内容占位符 2">
            <a:extLst>
              <a:ext uri="{FF2B5EF4-FFF2-40B4-BE49-F238E27FC236}">
                <a16:creationId xmlns:a16="http://schemas.microsoft.com/office/drawing/2014/main" id="{482D1C78-1A1C-62C2-0183-B9F50703EBC7}"/>
              </a:ext>
            </a:extLst>
          </p:cNvPr>
          <p:cNvSpPr>
            <a:spLocks noGrp="1"/>
          </p:cNvSpPr>
          <p:nvPr>
            <p:ph idx="1"/>
          </p:nvPr>
        </p:nvSpPr>
        <p:spPr>
          <a:xfrm>
            <a:off x="8333295" y="1850730"/>
            <a:ext cx="3648173" cy="4273517"/>
          </a:xfrm>
        </p:spPr>
        <p:txBody>
          <a:bodyPr>
            <a:normAutofit fontScale="70000" lnSpcReduction="20000"/>
          </a:bodyPr>
          <a:lstStyle/>
          <a:p>
            <a:r>
              <a:rPr lang="en-US" altLang="zh-CN" dirty="0"/>
              <a:t>We made a Certificate Expiry Checker in the Jupyter Notebook, it can help users to check the certificates that are expired in an entered date.</a:t>
            </a:r>
          </a:p>
          <a:p>
            <a:pPr marL="0" indent="0">
              <a:buNone/>
            </a:pPr>
            <a:endParaRPr lang="en-US" altLang="zh-CN" dirty="0"/>
          </a:p>
          <a:p>
            <a:r>
              <a:rPr lang="en-US" altLang="zh-CN" dirty="0"/>
              <a:t>The checker can provide the information on the premises' address, certificate validation, map location, etc.</a:t>
            </a:r>
          </a:p>
          <a:p>
            <a:pPr marL="0" indent="0">
              <a:buNone/>
            </a:pPr>
            <a:endParaRPr lang="en-US" altLang="zh-CN" dirty="0"/>
          </a:p>
          <a:p>
            <a:r>
              <a:rPr lang="en-US" altLang="zh-CN" dirty="0"/>
              <a:t>You can enter a recent date (e.g. 20/02/2024) to see how many certificates are expiring on that date in the checker.</a:t>
            </a:r>
            <a:endParaRPr lang="zh-CN" altLang="en-US" dirty="0"/>
          </a:p>
        </p:txBody>
      </p:sp>
      <p:pic>
        <p:nvPicPr>
          <p:cNvPr id="9" name="图片 8">
            <a:extLst>
              <a:ext uri="{FF2B5EF4-FFF2-40B4-BE49-F238E27FC236}">
                <a16:creationId xmlns:a16="http://schemas.microsoft.com/office/drawing/2014/main" id="{E7FB765B-1B91-3C93-499D-5F96817F4622}"/>
              </a:ext>
            </a:extLst>
          </p:cNvPr>
          <p:cNvPicPr>
            <a:picLocks noChangeAspect="1"/>
          </p:cNvPicPr>
          <p:nvPr/>
        </p:nvPicPr>
        <p:blipFill>
          <a:blip r:embed="rId2"/>
          <a:stretch>
            <a:fillRect/>
          </a:stretch>
        </p:blipFill>
        <p:spPr>
          <a:xfrm>
            <a:off x="210532" y="1825625"/>
            <a:ext cx="7993194" cy="4135077"/>
          </a:xfrm>
          <a:prstGeom prst="rect">
            <a:avLst/>
          </a:prstGeom>
          <a:ln>
            <a:solidFill>
              <a:schemeClr val="tx1"/>
            </a:solidFill>
          </a:ln>
        </p:spPr>
      </p:pic>
    </p:spTree>
    <p:extLst>
      <p:ext uri="{BB962C8B-B14F-4D97-AF65-F5344CB8AC3E}">
        <p14:creationId xmlns:p14="http://schemas.microsoft.com/office/powerpoint/2010/main" val="130926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2C455-B607-897A-7F27-002B8D5F88C3}"/>
              </a:ext>
            </a:extLst>
          </p:cNvPr>
          <p:cNvSpPr>
            <a:spLocks noGrp="1"/>
          </p:cNvSpPr>
          <p:nvPr>
            <p:ph type="title"/>
          </p:nvPr>
        </p:nvSpPr>
        <p:spPr>
          <a:xfrm>
            <a:off x="838200" y="138882"/>
            <a:ext cx="10879318" cy="1325563"/>
          </a:xfrm>
        </p:spPr>
        <p:txBody>
          <a:bodyPr>
            <a:normAutofit fontScale="90000"/>
          </a:bodyPr>
          <a:lstStyle/>
          <a:p>
            <a:br>
              <a:rPr lang="en-US" altLang="zh-CN" dirty="0"/>
            </a:br>
            <a:r>
              <a:rPr lang="en-US" altLang="zh-CN" dirty="0"/>
              <a:t>What is the average rating value of each building?</a:t>
            </a:r>
            <a:br>
              <a:rPr lang="en-US" altLang="zh-CN" dirty="0"/>
            </a:br>
            <a:endParaRPr lang="zh-CN" altLang="en-US" dirty="0"/>
          </a:p>
        </p:txBody>
      </p:sp>
      <p:sp>
        <p:nvSpPr>
          <p:cNvPr id="3" name="内容占位符 2">
            <a:extLst>
              <a:ext uri="{FF2B5EF4-FFF2-40B4-BE49-F238E27FC236}">
                <a16:creationId xmlns:a16="http://schemas.microsoft.com/office/drawing/2014/main" id="{3A77DDA6-F5C7-BEC2-F7D8-EC5109DFE686}"/>
              </a:ext>
            </a:extLst>
          </p:cNvPr>
          <p:cNvSpPr>
            <a:spLocks noGrp="1"/>
          </p:cNvSpPr>
          <p:nvPr>
            <p:ph idx="1"/>
          </p:nvPr>
        </p:nvSpPr>
        <p:spPr>
          <a:xfrm>
            <a:off x="7659063" y="2519311"/>
            <a:ext cx="3953758" cy="2964731"/>
          </a:xfrm>
        </p:spPr>
        <p:txBody>
          <a:bodyPr>
            <a:normAutofit/>
          </a:bodyPr>
          <a:lstStyle/>
          <a:p>
            <a:r>
              <a:rPr lang="en-US" altLang="zh-CN" sz="2000" dirty="0"/>
              <a:t>We develop an interactive dashboard for users to check the Premise Average Ratings for every premise. </a:t>
            </a:r>
          </a:p>
          <a:p>
            <a:r>
              <a:rPr lang="en-US" altLang="zh-CN" sz="2000" dirty="0"/>
              <a:t>Users can enter a Premise ID and see the average ratings per energy and water.</a:t>
            </a:r>
          </a:p>
          <a:p>
            <a:r>
              <a:rPr lang="en-US" altLang="zh-CN" sz="2000" dirty="0"/>
              <a:t>The dashboard is built with Plotly and Dash.</a:t>
            </a:r>
            <a:endParaRPr lang="zh-CN" altLang="en-US" sz="2000" dirty="0"/>
          </a:p>
        </p:txBody>
      </p:sp>
      <p:pic>
        <p:nvPicPr>
          <p:cNvPr id="5" name="图片 4">
            <a:extLst>
              <a:ext uri="{FF2B5EF4-FFF2-40B4-BE49-F238E27FC236}">
                <a16:creationId xmlns:a16="http://schemas.microsoft.com/office/drawing/2014/main" id="{2772F892-FB5E-EEA2-870D-BCC29F9AFF7D}"/>
              </a:ext>
            </a:extLst>
          </p:cNvPr>
          <p:cNvPicPr>
            <a:picLocks noChangeAspect="1"/>
          </p:cNvPicPr>
          <p:nvPr/>
        </p:nvPicPr>
        <p:blipFill>
          <a:blip r:embed="rId2"/>
          <a:stretch>
            <a:fillRect/>
          </a:stretch>
        </p:blipFill>
        <p:spPr>
          <a:xfrm>
            <a:off x="701727" y="1904213"/>
            <a:ext cx="6832305" cy="3874417"/>
          </a:xfrm>
          <a:prstGeom prst="rect">
            <a:avLst/>
          </a:prstGeom>
          <a:ln>
            <a:solidFill>
              <a:schemeClr val="tx1"/>
            </a:solidFill>
          </a:ln>
        </p:spPr>
      </p:pic>
    </p:spTree>
    <p:extLst>
      <p:ext uri="{BB962C8B-B14F-4D97-AF65-F5344CB8AC3E}">
        <p14:creationId xmlns:p14="http://schemas.microsoft.com/office/powerpoint/2010/main" val="7190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8D7FC-1EB8-26FA-7BEA-E153E2938227}"/>
              </a:ext>
            </a:extLst>
          </p:cNvPr>
          <p:cNvSpPr>
            <a:spLocks noGrp="1"/>
          </p:cNvSpPr>
          <p:nvPr>
            <p:ph type="title"/>
          </p:nvPr>
        </p:nvSpPr>
        <p:spPr>
          <a:xfrm>
            <a:off x="838200" y="365125"/>
            <a:ext cx="10353261" cy="1325563"/>
          </a:xfrm>
        </p:spPr>
        <p:txBody>
          <a:bodyPr/>
          <a:lstStyle/>
          <a:p>
            <a:r>
              <a:rPr lang="en-US" altLang="zh-CN" sz="4400" dirty="0"/>
              <a:t>Project - STACS</a:t>
            </a:r>
            <a:r>
              <a:rPr lang="en-US" altLang="zh-CN" dirty="0"/>
              <a:t> </a:t>
            </a:r>
            <a:r>
              <a:rPr lang="en-US" altLang="zh-CN" sz="4400" dirty="0"/>
              <a:t>Data</a:t>
            </a:r>
            <a:r>
              <a:rPr lang="en-US" altLang="zh-CN" dirty="0"/>
              <a:t> </a:t>
            </a:r>
            <a:r>
              <a:rPr lang="en-US" altLang="zh-CN" sz="4400" dirty="0"/>
              <a:t>Analyst</a:t>
            </a:r>
            <a:r>
              <a:rPr lang="en-US" altLang="zh-CN" dirty="0"/>
              <a:t> </a:t>
            </a:r>
            <a:r>
              <a:rPr lang="en-US" altLang="zh-CN" sz="4400" dirty="0"/>
              <a:t>Case</a:t>
            </a:r>
            <a:r>
              <a:rPr lang="en-US" altLang="zh-CN" dirty="0"/>
              <a:t> </a:t>
            </a:r>
            <a:r>
              <a:rPr lang="en-US" altLang="zh-CN" sz="4400" dirty="0"/>
              <a:t>Study GitHub URL</a:t>
            </a:r>
            <a:endParaRPr lang="zh-CN" altLang="en-US" dirty="0"/>
          </a:p>
        </p:txBody>
      </p:sp>
      <p:sp>
        <p:nvSpPr>
          <p:cNvPr id="3" name="内容占位符 2">
            <a:extLst>
              <a:ext uri="{FF2B5EF4-FFF2-40B4-BE49-F238E27FC236}">
                <a16:creationId xmlns:a16="http://schemas.microsoft.com/office/drawing/2014/main" id="{F7DB1A42-6F4F-0377-15A8-0D767F87EEF2}"/>
              </a:ext>
            </a:extLst>
          </p:cNvPr>
          <p:cNvSpPr>
            <a:spLocks noGrp="1"/>
          </p:cNvSpPr>
          <p:nvPr>
            <p:ph idx="1"/>
          </p:nvPr>
        </p:nvSpPr>
        <p:spPr>
          <a:xfrm>
            <a:off x="838200" y="1994590"/>
            <a:ext cx="10515600" cy="4351338"/>
          </a:xfrm>
        </p:spPr>
        <p:txBody>
          <a:bodyPr/>
          <a:lstStyle/>
          <a:p>
            <a:r>
              <a:rPr lang="en-US" altLang="zh-CN" dirty="0"/>
              <a:t>URL:</a:t>
            </a:r>
            <a:r>
              <a:rPr lang="en-US" altLang="zh-CN" dirty="0">
                <a:hlinkClick r:id="rId2"/>
              </a:rPr>
              <a:t>https://github.com/guanp2023/Project_STACS_Data_Analyst_Case_Study/tree/main</a:t>
            </a:r>
            <a:endParaRPr lang="en-US" altLang="zh-CN" dirty="0"/>
          </a:p>
          <a:p>
            <a:endParaRPr lang="zh-CN" altLang="en-US" dirty="0"/>
          </a:p>
        </p:txBody>
      </p:sp>
    </p:spTree>
    <p:extLst>
      <p:ext uri="{BB962C8B-B14F-4D97-AF65-F5344CB8AC3E}">
        <p14:creationId xmlns:p14="http://schemas.microsoft.com/office/powerpoint/2010/main" val="179400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2722D-A888-A390-5B4D-8828DB8DC669}"/>
              </a:ext>
            </a:extLst>
          </p:cNvPr>
          <p:cNvSpPr>
            <a:spLocks noGrp="1"/>
          </p:cNvSpPr>
          <p:nvPr>
            <p:ph type="title"/>
          </p:nvPr>
        </p:nvSpPr>
        <p:spPr>
          <a:xfrm>
            <a:off x="838200" y="2505009"/>
            <a:ext cx="10515600" cy="1325563"/>
          </a:xfrm>
        </p:spPr>
        <p:txBody>
          <a:bodyPr/>
          <a:lstStyle/>
          <a:p>
            <a:pPr algn="ctr"/>
            <a:r>
              <a:rPr lang="en-US" altLang="zh-CN" b="1" dirty="0"/>
              <a:t>The End</a:t>
            </a:r>
            <a:br>
              <a:rPr lang="en-US" altLang="zh-CN" b="1" dirty="0"/>
            </a:br>
            <a:r>
              <a:rPr lang="en-US" altLang="zh-CN" b="1" dirty="0"/>
              <a:t>Thanks</a:t>
            </a:r>
            <a:endParaRPr lang="zh-CN" altLang="en-US" b="1" dirty="0"/>
          </a:p>
        </p:txBody>
      </p:sp>
    </p:spTree>
    <p:extLst>
      <p:ext uri="{BB962C8B-B14F-4D97-AF65-F5344CB8AC3E}">
        <p14:creationId xmlns:p14="http://schemas.microsoft.com/office/powerpoint/2010/main" val="3183325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663</Words>
  <Application>Microsoft Office PowerPoint</Application>
  <PresentationFormat>宽屏</PresentationFormat>
  <Paragraphs>52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Helvetica Neue</vt:lpstr>
      <vt:lpstr>等线</vt:lpstr>
      <vt:lpstr>等线 Light</vt:lpstr>
      <vt:lpstr>Arial</vt:lpstr>
      <vt:lpstr>Office 主题​​</vt:lpstr>
      <vt:lpstr>STACS Data Analyst Case Study</vt:lpstr>
      <vt:lpstr>Table of Content </vt:lpstr>
      <vt:lpstr>Case Study Description</vt:lpstr>
      <vt:lpstr>How often should the data be collected? </vt:lpstr>
      <vt:lpstr>What is the distribution of green buildings in Australia? </vt:lpstr>
      <vt:lpstr>How many certificates are expiring soon? </vt:lpstr>
      <vt:lpstr> What is the average rating value of each building? </vt:lpstr>
      <vt:lpstr>Project - STACS Data Analyst Case Study GitHub URL</vt:lpstr>
      <vt:lpstr>The End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STACS Data Analyst Case Study</dc:title>
  <dc:creator>PENGFEI GUAN</dc:creator>
  <cp:lastModifiedBy>PENGFEI GUAN</cp:lastModifiedBy>
  <cp:revision>16</cp:revision>
  <dcterms:created xsi:type="dcterms:W3CDTF">2024-02-14T10:04:59Z</dcterms:created>
  <dcterms:modified xsi:type="dcterms:W3CDTF">2024-02-15T15:37:28Z</dcterms:modified>
</cp:coreProperties>
</file>