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5"/>
  </p:notesMasterIdLst>
  <p:sldIdLst>
    <p:sldId id="256" r:id="rId2"/>
    <p:sldId id="257" r:id="rId3"/>
    <p:sldId id="258" r:id="rId4"/>
    <p:sldId id="339" r:id="rId5"/>
    <p:sldId id="367" r:id="rId6"/>
    <p:sldId id="368" r:id="rId7"/>
    <p:sldId id="334" r:id="rId8"/>
    <p:sldId id="340" r:id="rId9"/>
    <p:sldId id="384" r:id="rId10"/>
    <p:sldId id="353" r:id="rId11"/>
    <p:sldId id="354" r:id="rId12"/>
    <p:sldId id="341" r:id="rId13"/>
    <p:sldId id="477" r:id="rId14"/>
    <p:sldId id="356" r:id="rId15"/>
    <p:sldId id="342" r:id="rId16"/>
    <p:sldId id="355" r:id="rId17"/>
    <p:sldId id="343" r:id="rId18"/>
    <p:sldId id="357" r:id="rId19"/>
    <p:sldId id="344" r:id="rId20"/>
    <p:sldId id="358" r:id="rId21"/>
    <p:sldId id="345" r:id="rId22"/>
    <p:sldId id="359" r:id="rId23"/>
    <p:sldId id="346" r:id="rId24"/>
    <p:sldId id="360" r:id="rId25"/>
    <p:sldId id="369" r:id="rId26"/>
    <p:sldId id="347" r:id="rId27"/>
    <p:sldId id="370" r:id="rId28"/>
    <p:sldId id="371" r:id="rId29"/>
    <p:sldId id="366" r:id="rId30"/>
    <p:sldId id="430" r:id="rId31"/>
    <p:sldId id="372" r:id="rId32"/>
    <p:sldId id="365" r:id="rId33"/>
    <p:sldId id="373" r:id="rId34"/>
    <p:sldId id="364" r:id="rId35"/>
    <p:sldId id="375" r:id="rId36"/>
    <p:sldId id="363" r:id="rId37"/>
    <p:sldId id="376" r:id="rId38"/>
    <p:sldId id="362" r:id="rId39"/>
    <p:sldId id="377" r:id="rId40"/>
    <p:sldId id="348" r:id="rId41"/>
    <p:sldId id="378" r:id="rId42"/>
    <p:sldId id="424" r:id="rId43"/>
    <p:sldId id="425" r:id="rId44"/>
    <p:sldId id="423" r:id="rId45"/>
    <p:sldId id="426" r:id="rId46"/>
    <p:sldId id="427" r:id="rId47"/>
    <p:sldId id="335" r:id="rId48"/>
    <p:sldId id="379" r:id="rId49"/>
    <p:sldId id="431" r:id="rId50"/>
    <p:sldId id="336" r:id="rId51"/>
    <p:sldId id="388" r:id="rId52"/>
    <p:sldId id="273" r:id="rId53"/>
    <p:sldId id="274" r:id="rId54"/>
    <p:sldId id="390" r:id="rId55"/>
    <p:sldId id="275" r:id="rId56"/>
    <p:sldId id="276" r:id="rId57"/>
    <p:sldId id="391" r:id="rId58"/>
    <p:sldId id="277" r:id="rId59"/>
    <p:sldId id="278" r:id="rId60"/>
    <p:sldId id="482" r:id="rId61"/>
    <p:sldId id="481" r:id="rId62"/>
    <p:sldId id="484" r:id="rId63"/>
    <p:sldId id="483" r:id="rId64"/>
    <p:sldId id="433" r:id="rId65"/>
    <p:sldId id="437" r:id="rId66"/>
    <p:sldId id="434" r:id="rId67"/>
    <p:sldId id="444" r:id="rId68"/>
    <p:sldId id="436" r:id="rId69"/>
    <p:sldId id="435" r:id="rId70"/>
    <p:sldId id="438" r:id="rId71"/>
    <p:sldId id="439" r:id="rId72"/>
    <p:sldId id="440" r:id="rId73"/>
    <p:sldId id="441" r:id="rId74"/>
    <p:sldId id="480" r:id="rId75"/>
    <p:sldId id="442" r:id="rId76"/>
    <p:sldId id="443" r:id="rId77"/>
    <p:sldId id="445" r:id="rId78"/>
    <p:sldId id="446" r:id="rId79"/>
    <p:sldId id="447" r:id="rId80"/>
    <p:sldId id="455" r:id="rId81"/>
    <p:sldId id="448" r:id="rId82"/>
    <p:sldId id="450" r:id="rId83"/>
    <p:sldId id="452" r:id="rId84"/>
    <p:sldId id="451" r:id="rId85"/>
    <p:sldId id="454" r:id="rId86"/>
    <p:sldId id="456" r:id="rId87"/>
    <p:sldId id="457" r:id="rId88"/>
    <p:sldId id="458" r:id="rId89"/>
    <p:sldId id="459" r:id="rId90"/>
    <p:sldId id="460" r:id="rId91"/>
    <p:sldId id="461" r:id="rId92"/>
    <p:sldId id="471" r:id="rId93"/>
    <p:sldId id="462" r:id="rId94"/>
    <p:sldId id="463" r:id="rId95"/>
    <p:sldId id="464" r:id="rId96"/>
    <p:sldId id="472" r:id="rId97"/>
    <p:sldId id="466" r:id="rId98"/>
    <p:sldId id="467" r:id="rId99"/>
    <p:sldId id="473" r:id="rId100"/>
    <p:sldId id="474" r:id="rId101"/>
    <p:sldId id="475" r:id="rId102"/>
    <p:sldId id="476" r:id="rId103"/>
    <p:sldId id="465" r:id="rId104"/>
    <p:sldId id="469" r:id="rId105"/>
    <p:sldId id="470" r:id="rId106"/>
    <p:sldId id="485" r:id="rId107"/>
    <p:sldId id="486" r:id="rId108"/>
    <p:sldId id="488" r:id="rId109"/>
    <p:sldId id="487" r:id="rId110"/>
    <p:sldId id="489" r:id="rId111"/>
    <p:sldId id="490" r:id="rId112"/>
    <p:sldId id="279" r:id="rId113"/>
    <p:sldId id="389" r:id="rId114"/>
    <p:sldId id="281" r:id="rId115"/>
    <p:sldId id="282" r:id="rId116"/>
    <p:sldId id="283" r:id="rId117"/>
    <p:sldId id="284" r:id="rId118"/>
    <p:sldId id="392" r:id="rId119"/>
    <p:sldId id="287" r:id="rId120"/>
    <p:sldId id="288" r:id="rId121"/>
    <p:sldId id="289" r:id="rId122"/>
    <p:sldId id="290" r:id="rId123"/>
    <p:sldId id="291" r:id="rId124"/>
    <p:sldId id="292" r:id="rId125"/>
    <p:sldId id="293" r:id="rId126"/>
    <p:sldId id="294" r:id="rId127"/>
    <p:sldId id="395" r:id="rId128"/>
    <p:sldId id="296" r:id="rId129"/>
    <p:sldId id="396" r:id="rId130"/>
    <p:sldId id="298" r:id="rId131"/>
    <p:sldId id="299" r:id="rId132"/>
    <p:sldId id="300" r:id="rId133"/>
    <p:sldId id="301" r:id="rId134"/>
    <p:sldId id="302" r:id="rId135"/>
    <p:sldId id="303" r:id="rId136"/>
    <p:sldId id="304" r:id="rId137"/>
    <p:sldId id="305" r:id="rId138"/>
    <p:sldId id="412" r:id="rId139"/>
    <p:sldId id="492" r:id="rId140"/>
    <p:sldId id="429" r:id="rId141"/>
    <p:sldId id="398" r:id="rId142"/>
    <p:sldId id="307" r:id="rId143"/>
    <p:sldId id="308" r:id="rId144"/>
    <p:sldId id="400" r:id="rId145"/>
    <p:sldId id="310" r:id="rId146"/>
    <p:sldId id="311" r:id="rId147"/>
    <p:sldId id="312" r:id="rId148"/>
    <p:sldId id="478" r:id="rId149"/>
    <p:sldId id="479" r:id="rId150"/>
    <p:sldId id="313" r:id="rId151"/>
    <p:sldId id="314" r:id="rId152"/>
    <p:sldId id="315" r:id="rId153"/>
    <p:sldId id="399" r:id="rId154"/>
    <p:sldId id="317" r:id="rId155"/>
    <p:sldId id="432" r:id="rId156"/>
    <p:sldId id="402" r:id="rId157"/>
    <p:sldId id="318" r:id="rId158"/>
    <p:sldId id="403" r:id="rId159"/>
    <p:sldId id="319" r:id="rId160"/>
    <p:sldId id="406" r:id="rId161"/>
    <p:sldId id="328" r:id="rId162"/>
    <p:sldId id="321" r:id="rId163"/>
    <p:sldId id="327" r:id="rId164"/>
    <p:sldId id="407" r:id="rId165"/>
    <p:sldId id="414" r:id="rId166"/>
    <p:sldId id="428" r:id="rId167"/>
    <p:sldId id="415" r:id="rId168"/>
    <p:sldId id="416" r:id="rId169"/>
    <p:sldId id="323" r:id="rId170"/>
    <p:sldId id="324" r:id="rId171"/>
    <p:sldId id="325" r:id="rId172"/>
    <p:sldId id="417" r:id="rId173"/>
    <p:sldId id="418" r:id="rId174"/>
    <p:sldId id="419" r:id="rId175"/>
    <p:sldId id="420" r:id="rId176"/>
    <p:sldId id="421" r:id="rId177"/>
    <p:sldId id="422" r:id="rId178"/>
    <p:sldId id="413" r:id="rId179"/>
    <p:sldId id="409" r:id="rId180"/>
    <p:sldId id="385" r:id="rId181"/>
    <p:sldId id="410" r:id="rId182"/>
    <p:sldId id="386" r:id="rId183"/>
    <p:sldId id="411" r:id="rId184"/>
    <p:sldId id="387" r:id="rId185"/>
    <p:sldId id="382" r:id="rId186"/>
    <p:sldId id="330" r:id="rId187"/>
    <p:sldId id="331" r:id="rId188"/>
    <p:sldId id="332" r:id="rId189"/>
    <p:sldId id="333" r:id="rId190"/>
    <p:sldId id="381" r:id="rId191"/>
    <p:sldId id="326" r:id="rId192"/>
    <p:sldId id="259" r:id="rId193"/>
    <p:sldId id="260" r:id="rId19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未优化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TPS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4-1246-9E00-EB1BFC45E2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nowait优化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TPS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66630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F4-1246-9E00-EB1BFC45E2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advisory lock优化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TPS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F4-1246-9E00-EB1BFC45E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0431568"/>
        <c:axId val="290432128"/>
      </c:barChart>
      <c:catAx>
        <c:axId val="29043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0432128"/>
        <c:crosses val="autoZero"/>
        <c:auto val="1"/>
        <c:lblAlgn val="ctr"/>
        <c:lblOffset val="100"/>
        <c:noMultiLvlLbl val="0"/>
      </c:catAx>
      <c:valAx>
        <c:axId val="290432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04315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EA237-8C45-4EC7-AC88-5EC0DBBC9A3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D8C61-6391-4459-8229-AAE97D94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9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为什么要校准因子？例子？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43ECD-586D-4369-9D71-5CF3F82618F9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4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近距离攻击，竞争</a:t>
            </a:r>
            <a:endParaRPr lang="en-US" altLang="zh-CN"/>
          </a:p>
          <a:p>
            <a:r>
              <a:rPr lang="zh-CN" altLang="en-US"/>
              <a:t>比如就只有</a:t>
            </a:r>
            <a:r>
              <a:rPr lang="en-US" altLang="zh-CN"/>
              <a:t>100</a:t>
            </a:r>
            <a:r>
              <a:rPr lang="zh-CN" altLang="en-US"/>
              <a:t>台</a:t>
            </a:r>
            <a:r>
              <a:rPr lang="en-US" altLang="zh-CN"/>
              <a:t>IPHONE</a:t>
            </a:r>
            <a:r>
              <a:rPr lang="zh-CN" altLang="en-US"/>
              <a:t>参与秒杀。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AA1F-179C-41A6-802D-0D99AFE38A0D}" type="slidenum">
              <a:rPr lang="zh-CN" altLang="en-US" smtClean="0"/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2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7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4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8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3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AF81-DF40-4779-882A-9B0E3B22FBC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CD26-A562-4CAF-90A1-4BD44F12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306/20130628_01.md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digoal/blog/blob/master/201907/20190713_01.md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devel/static/sql-createindex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digoal/blog/blob/master/201811/20181124_01.md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1/20180113_02.md" TargetMode="External"/><Relationship Id="rId2" Type="http://schemas.openxmlformats.org/officeDocument/2006/relationships/hyperlink" Target="https://github.com/digoal/blog/blob/master/201801/20180111_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oal/blog/blob/master/201908/20190804_02.md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1/20180124_01.md" TargetMode="External"/><Relationship Id="rId2" Type="http://schemas.openxmlformats.org/officeDocument/2006/relationships/hyperlink" Target="https://github.com/digoal/blog/blob/master/201611/20161129_01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01/20160125_01.md" TargetMode="External"/><Relationship Id="rId2" Type="http://schemas.openxmlformats.org/officeDocument/2006/relationships/hyperlink" Target="https://github.com/digoal/blog/blob/master/201505/20150509_01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tatic/dynamic-trace.html" TargetMode="External"/><Relationship Id="rId2" Type="http://schemas.openxmlformats.org/officeDocument/2006/relationships/hyperlink" Target="https://github.com/digoal/blog/blob/master/201310/20131017_01.md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devel/static/functions-admin.html#FUNCTIONS-ADMIN-SIGNAL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04/20160421_01.md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devel/static/auto-explain.html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6/20180622_02.md" TargetMode="External"/><Relationship Id="rId2" Type="http://schemas.openxmlformats.org/officeDocument/2006/relationships/hyperlink" Target="https://github.com/digoal/blog/blob/master/201705/20170521_01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goal/blog/blob/master/201708/20170822_01.md" TargetMode="External"/><Relationship Id="rId4" Type="http://schemas.openxmlformats.org/officeDocument/2006/relationships/hyperlink" Target="https://github.com/digoal/blog/blob/master/201806/20180620_01.md" TargetMode="Externa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712/20171211_02.md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705/20170521_01.md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807/20180725_04.md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devel/static/monitoring-stats.html#MONITORING-STATS-VIEWS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hyperlink" Target="https://github.com/digoal/blog/blob/master/201901/20190125_02.md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10/20161030_02.md" TargetMode="External"/><Relationship Id="rId7" Type="http://schemas.openxmlformats.org/officeDocument/2006/relationships/hyperlink" Target="https://github.com/digoal/blog/blob/master/201704/20170410_03.md" TargetMode="External"/><Relationship Id="rId2" Type="http://schemas.openxmlformats.org/officeDocument/2006/relationships/hyperlink" Target="https://github.com/reorg/pg_repa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oal/blog/blob/master/201505/20150503_01.md" TargetMode="External"/><Relationship Id="rId5" Type="http://schemas.openxmlformats.org/officeDocument/2006/relationships/hyperlink" Target="https://github.com/digoal/blog/blob/master/201707/20170709_03.md" TargetMode="External"/><Relationship Id="rId4" Type="http://schemas.openxmlformats.org/officeDocument/2006/relationships/hyperlink" Target="https://github.com/digoal/blog/blob/master/201803/20180311_04.md" TargetMode="Externa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com/docs/enterprise/10/pg-wait-sampling" TargetMode="External"/><Relationship Id="rId2" Type="http://schemas.openxmlformats.org/officeDocument/2006/relationships/hyperlink" Target="https://github.com/postgrespro/pg_wait_sampling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06/20160628_01.md" TargetMode="External"/><Relationship Id="rId2" Type="http://schemas.openxmlformats.org/officeDocument/2006/relationships/hyperlink" Target="https://github.com/digoal/blog/blob/master/201611/20161123_01.md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1/20180117_03.md" TargetMode="External"/><Relationship Id="rId7" Type="http://schemas.openxmlformats.org/officeDocument/2006/relationships/hyperlink" Target="https://github.com/digoal/blog/blob/master/201505/20150503_01.md" TargetMode="External"/><Relationship Id="rId2" Type="http://schemas.openxmlformats.org/officeDocument/2006/relationships/hyperlink" Target="https://github.com/digoal/blog/blob/master/201804/20180411_01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oal/blog/blob/master/201704/20170410_03.md" TargetMode="External"/><Relationship Id="rId5" Type="http://schemas.openxmlformats.org/officeDocument/2006/relationships/hyperlink" Target="https://github.com/digoal/blog/blob/master/201605/20160520_01.md" TargetMode="External"/><Relationship Id="rId4" Type="http://schemas.openxmlformats.org/officeDocument/2006/relationships/hyperlink" Target="https://github.com/digoal/blog/blob/master/201606/20160612_01.md" TargetMode="Externa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706/20170627_01.md" TargetMode="External"/><Relationship Id="rId2" Type="http://schemas.openxmlformats.org/officeDocument/2006/relationships/hyperlink" Target="https://www.postgresql.org/docs/devel/static/sql-create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hyperlink" Target="https://github.com/digoal/blog/blob/master/201706/20170617_01.md" TargetMode="Externa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devel/static/datatype-json.html#JSON-INDEXING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hyperlink" Target="https://github.com/digoal/blog/blob/master/201905/20190503_03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803/20180314_02.md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803/20180323_03.md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devel/static/runtime-config-que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oal/blog/blob/master/201311/20131126_03.md" TargetMode="Externa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04/20160401_01.md" TargetMode="External"/><Relationship Id="rId2" Type="http://schemas.openxmlformats.org/officeDocument/2006/relationships/hyperlink" Target="https://github.com/digoal/blog/blob/master/201607/20160723_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scg.com/bigsql/docs/hintplan/" TargetMode="Externa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702/20170228_01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611/20161121_02.md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bitbucket.org/openscg/plprofiler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5/20180505_07.md" TargetMode="External"/><Relationship Id="rId2" Type="http://schemas.openxmlformats.org/officeDocument/2006/relationships/hyperlink" Target="https://github.com/digoal/blog/blob/master/201607/20160709_01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goal/blog/blob/master/201005/20100511_03.md" TargetMode="External"/><Relationship Id="rId4" Type="http://schemas.openxmlformats.org/officeDocument/2006/relationships/hyperlink" Target="https://github.com/digoal/blog/blob/master/201805/20180521_03.md" TargetMode="Externa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5/20180521_03.md" TargetMode="External"/><Relationship Id="rId2" Type="http://schemas.openxmlformats.org/officeDocument/2006/relationships/hyperlink" Target="https://github.com/digoal/blog/blob/master/201005/20100511_03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goal/blog/blob/master/201805/20180505_07.md" TargetMode="External"/><Relationship Id="rId4" Type="http://schemas.openxmlformats.org/officeDocument/2006/relationships/hyperlink" Target="https://github.com/digoal/blog/blob/master/201801/20180128_04.md" TargetMode="Externa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901/20190118_02.md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705/20170512_02.md" TargetMode="External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hyperlink" Target="https://github.com/digoal/blog/blob/master/201705/20170512_02.md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811/20181101_02.md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702/20170216_01.md" TargetMode="Externa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509/20150919_02.md" TargetMode="External"/><Relationship Id="rId2" Type="http://schemas.openxmlformats.org/officeDocument/2006/relationships/hyperlink" Target="https://github.com/digoal/blog/blob/master/201605/20160506_01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oal/blog/blob/master/201102/20110216_02.md" TargetMode="External"/><Relationship Id="rId5" Type="http://schemas.openxmlformats.org/officeDocument/2006/relationships/hyperlink" Target="https://github.com/digoal/blog/blob/master/201206/20120620_01.md" TargetMode="External"/><Relationship Id="rId4" Type="http://schemas.openxmlformats.org/officeDocument/2006/relationships/hyperlink" Target="https://github.com/digoal/blog/blob/master/201402/20140211_01.md" TargetMode="Externa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devel/static/gin-tips.html" TargetMode="External"/><Relationship Id="rId2" Type="http://schemas.openxmlformats.org/officeDocument/2006/relationships/hyperlink" Target="https://github.com/digoal/blog/blob/master/201803/20180301_01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goal/blog/blob/master/201606/20160612_01.md" TargetMode="External"/><Relationship Id="rId4" Type="http://schemas.openxmlformats.org/officeDocument/2006/relationships/hyperlink" Target="https://github.com/digoal/blog/blob/master/201801/20180117_03.md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11/20181101_02.md" TargetMode="External"/><Relationship Id="rId2" Type="http://schemas.openxmlformats.org/officeDocument/2006/relationships/hyperlink" Target="https://github.com/digoal/blog/blob/master/201811/20181120_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oal/blog/blob/master/201804/20180403_03.md" TargetMode="Externa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7/20180711_01.md" TargetMode="External"/><Relationship Id="rId2" Type="http://schemas.openxmlformats.org/officeDocument/2006/relationships/hyperlink" Target="https://www.postgresql.org/docs/devel/static/errcodes-appendix.html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611/20161121_01.md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account/submitbug/" TargetMode="External"/><Relationship Id="rId2" Type="http://schemas.openxmlformats.org/officeDocument/2006/relationships/hyperlink" Target="https://www.postgresql.org/docs/current/static/bug-repor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sts.postgresql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igoal/blog/blob/master/201810/20181001_03.md" TargetMode="External"/><Relationship Id="rId13" Type="http://schemas.openxmlformats.org/officeDocument/2006/relationships/hyperlink" Target="https://github.com/digoal/blog/blob/master/201005/20100511_03.md" TargetMode="External"/><Relationship Id="rId3" Type="http://schemas.openxmlformats.org/officeDocument/2006/relationships/hyperlink" Target="https://github.com/digoal/blog/blob/master/201602/20160203_03.md" TargetMode="External"/><Relationship Id="rId7" Type="http://schemas.openxmlformats.org/officeDocument/2006/relationships/hyperlink" Target="https://github.com/digoal/blog/blob/master/201806/20180613_02.md" TargetMode="External"/><Relationship Id="rId12" Type="http://schemas.openxmlformats.org/officeDocument/2006/relationships/hyperlink" Target="https://github.com/digoal/blog/blob/master/201805/20180521_03.md" TargetMode="External"/><Relationship Id="rId2" Type="http://schemas.openxmlformats.org/officeDocument/2006/relationships/hyperlink" Target="https://github.com/digoal/blog/blob/master/201901/20190125_02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oal/blog/blob/master/201806/20180613_03.md" TargetMode="External"/><Relationship Id="rId11" Type="http://schemas.openxmlformats.org/officeDocument/2006/relationships/hyperlink" Target="https://github.com/digoal/blog/blob/master/201805/20180505_07.md" TargetMode="External"/><Relationship Id="rId5" Type="http://schemas.openxmlformats.org/officeDocument/2006/relationships/hyperlink" Target="https://github.com/digoal/blog/blob/master/201806/20180613_04.md" TargetMode="External"/><Relationship Id="rId10" Type="http://schemas.openxmlformats.org/officeDocument/2006/relationships/hyperlink" Target="https://github.com/digoal/blog/blob/master/201607/20160709_01.md" TargetMode="External"/><Relationship Id="rId4" Type="http://schemas.openxmlformats.org/officeDocument/2006/relationships/hyperlink" Target="https://www.postgresql.org/docs/11/maintenance.html" TargetMode="External"/><Relationship Id="rId9" Type="http://schemas.openxmlformats.org/officeDocument/2006/relationships/hyperlink" Target="https://github.com/digoal/blog/blob/master/201801/20180121_01.md" TargetMode="Externa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3/20180325_02.md" TargetMode="External"/><Relationship Id="rId2" Type="http://schemas.openxmlformats.org/officeDocument/2006/relationships/hyperlink" Target="https://github.com/digoal/blog/blob/master/201607/20160709_01.m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pgsql_admin_script/blob/master/generate_report.s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gbadger.darold.net/" TargetMode="External"/><Relationship Id="rId2" Type="http://schemas.openxmlformats.org/officeDocument/2006/relationships/hyperlink" Target="https://github.com/dalibo/pgbad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gresql.org/docs/11/errcodes-appendix.html" TargetMode="External"/><Relationship Id="rId4" Type="http://schemas.openxmlformats.org/officeDocument/2006/relationships/hyperlink" Target="https://www.postgresql.org/docs/11/file-fdw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1/20180117_03.md" TargetMode="External"/><Relationship Id="rId2" Type="http://schemas.openxmlformats.org/officeDocument/2006/relationships/hyperlink" Target="https://github.com/digoal/blog/blob/master/201804/20180411_01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goal/blog/blob/master/201605/20160520_01.md" TargetMode="External"/><Relationship Id="rId4" Type="http://schemas.openxmlformats.org/officeDocument/2006/relationships/hyperlink" Target="https://github.com/digoal/blog/blob/master/201606/20160612_01.m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itfest.postgresql.org/24/1774/" TargetMode="External"/><Relationship Id="rId2" Type="http://schemas.openxmlformats.org/officeDocument/2006/relationships/hyperlink" Target="https://github.com/digoal/blog/blob/master/201901/20190131_01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oal/blog/blob/master/201803/20180328_01.md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44461.html" TargetMode="External"/><Relationship Id="rId2" Type="http://schemas.openxmlformats.org/officeDocument/2006/relationships/hyperlink" Target="https://help.aliyun.com/knowledge_detail/43352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10/20161018_03.md" TargetMode="External"/><Relationship Id="rId2" Type="http://schemas.openxmlformats.org/officeDocument/2006/relationships/hyperlink" Target="https://github.com/digoal/blog/blob/master/201806/20180613_04.m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gaudi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705/20170521_01.md" TargetMode="External"/><Relationship Id="rId2" Type="http://schemas.openxmlformats.org/officeDocument/2006/relationships/hyperlink" Target="https://github.com/digoal/blog/blob/master/201902/20190201_02.m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igoal/blog/blob/master/201812/20181226_01.md" TargetMode="External"/><Relationship Id="rId3" Type="http://schemas.openxmlformats.org/officeDocument/2006/relationships/hyperlink" Target="https://www.postgresql.org/docs/11/app-pgdump.html" TargetMode="External"/><Relationship Id="rId7" Type="http://schemas.openxmlformats.org/officeDocument/2006/relationships/hyperlink" Target="https://github.com/digoal/blog/blob/master/201305/20130520_01.md" TargetMode="External"/><Relationship Id="rId2" Type="http://schemas.openxmlformats.org/officeDocument/2006/relationships/hyperlink" Target="https://www.postgresql.org/docs/11/app-pg-dump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oal/blog/blob/master/201412/20141219_01.md" TargetMode="External"/><Relationship Id="rId5" Type="http://schemas.openxmlformats.org/officeDocument/2006/relationships/hyperlink" Target="https://www.postgresql.org/docs/11/pgupgrade.html" TargetMode="External"/><Relationship Id="rId4" Type="http://schemas.openxmlformats.org/officeDocument/2006/relationships/hyperlink" Target="https://www.postgresql.org/docs/11/app-pgrestore.html" TargetMode="External"/><Relationship Id="rId9" Type="http://schemas.openxmlformats.org/officeDocument/2006/relationships/hyperlink" Target="https://github.com/digoal/blog/blob/master/201902/20190203_01.md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10/20181001_03.md" TargetMode="External"/><Relationship Id="rId7" Type="http://schemas.openxmlformats.org/officeDocument/2006/relationships/hyperlink" Target="https://github.com/digoal/blog/blob/master/201806/20180613_04.md" TargetMode="External"/><Relationship Id="rId2" Type="http://schemas.openxmlformats.org/officeDocument/2006/relationships/hyperlink" Target="https://github.com/digoal/blog/blob/master/201901/20190125_02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oal/blog/blob/master/201806/20180613_03.md" TargetMode="External"/><Relationship Id="rId5" Type="http://schemas.openxmlformats.org/officeDocument/2006/relationships/hyperlink" Target="https://github.com/digoal/blog/blob/master/201806/20180613_02.md" TargetMode="External"/><Relationship Id="rId4" Type="http://schemas.openxmlformats.org/officeDocument/2006/relationships/hyperlink" Target="https://github.com/digoal/blog/blob/master/201810/20181003_01.md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11/20161121_01.md" TargetMode="External"/><Relationship Id="rId2" Type="http://schemas.openxmlformats.org/officeDocument/2006/relationships/hyperlink" Target="https://github.com/digoal/blog/blob/master/201710/20171018_01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goal/blog/blob/master/201812/20181203_01.md" TargetMode="External"/><Relationship Id="rId4" Type="http://schemas.openxmlformats.org/officeDocument/2006/relationships/hyperlink" Target="https://github.com/digoal/blog/blob/master/201809/20180919_01.m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07/20160709_01.md" TargetMode="External"/><Relationship Id="rId2" Type="http://schemas.openxmlformats.org/officeDocument/2006/relationships/hyperlink" Target="https://github.com/digoal/blog/blob/master/201803/20180325_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oal/blog/blob/master/201607/20160723_01.md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704/20170424_06.md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704/20170424_06.md" TargetMode="External"/><Relationship Id="rId2" Type="http://schemas.openxmlformats.org/officeDocument/2006/relationships/hyperlink" Target="https://www.postgresql.org/docs/10/static/sql-explai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digoal/blog/blob/master/201712/20171204_02.md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postgrespro/aqo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ostgresql.org/docs/11/pageinspect.htm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710/20171004_01.md" TargetMode="External"/><Relationship Id="rId2" Type="http://schemas.openxmlformats.org/officeDocument/2006/relationships/hyperlink" Target="https://github.com/digoal/blog/blob/master/201710/20171005_01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12/20181207_01.md" TargetMode="External"/><Relationship Id="rId2" Type="http://schemas.openxmlformats.org/officeDocument/2006/relationships/hyperlink" Target="https://github.com/digoal/blog/blob/master/201812/20181209_01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hyperlink" Target="https://github.com/digoal/blog/blob/master/201905/20190503_03.md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605/20160506_01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第十章</a:t>
            </a:r>
            <a:br>
              <a:rPr lang="en-US" altLang="zh-CN"/>
            </a:br>
            <a:r>
              <a:rPr lang="zh-CN" altLang="en-US"/>
              <a:t>日常维护、监控、排错、优化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digoal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2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查询膨胀的表和索引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https://github.com/digoal/blog/blob/master/201306/20130628_01.md</a:t>
            </a:r>
          </a:p>
          <a:p>
            <a:r>
              <a:rPr lang="en-US" altLang="zh-CN"/>
              <a:t>PostgreSQL</a:t>
            </a:r>
            <a:r>
              <a:rPr lang="zh-CN" altLang="en-US"/>
              <a:t>支持重复索引（例如一个字段，可以创建多个一样的索引）</a:t>
            </a:r>
            <a:endParaRPr lang="en-US" altLang="zh-CN"/>
          </a:p>
          <a:p>
            <a:pPr lvl="1"/>
            <a:r>
              <a:rPr lang="zh-CN" altLang="en-US"/>
              <a:t>在线新建索引</a:t>
            </a:r>
            <a:endParaRPr lang="en-US" altLang="zh-CN"/>
          </a:p>
          <a:p>
            <a:pPr lvl="1"/>
            <a:r>
              <a:rPr lang="zh-CN" altLang="en-US"/>
              <a:t>删除旧索引</a:t>
            </a:r>
            <a:endParaRPr lang="en-US" altLang="zh-CN"/>
          </a:p>
          <a:p>
            <a:r>
              <a:rPr lang="en-US" altLang="zh-CN"/>
              <a:t>REINDEX CONCURRENTLY  (PG 12)</a:t>
            </a:r>
          </a:p>
          <a:p>
            <a:pPr lvl="1"/>
            <a:r>
              <a:rPr lang="en-US" altLang="zh-CN"/>
              <a:t>Command:     REINDEX</a:t>
            </a:r>
          </a:p>
          <a:p>
            <a:pPr lvl="1"/>
            <a:r>
              <a:rPr lang="en-US" altLang="zh-CN"/>
              <a:t>Description: rebuild indexes</a:t>
            </a:r>
          </a:p>
          <a:p>
            <a:pPr lvl="1"/>
            <a:r>
              <a:rPr lang="en-US" altLang="zh-CN"/>
              <a:t>Syntax:</a:t>
            </a:r>
          </a:p>
          <a:p>
            <a:pPr lvl="1"/>
            <a:r>
              <a:rPr lang="en-US" altLang="zh-CN"/>
              <a:t>REINDEX [ ( VERBOSE ) ] { INDEX | TABLE | SCHEMA | DATABASE | SYSTEM } [ CONCURRENTLY ] name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URL: https://www.postgresql.org/docs/12/sql-reindex.html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52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380" y="365125"/>
            <a:ext cx="10313240" cy="63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930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62" y="527176"/>
            <a:ext cx="11274271" cy="56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99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58" y="737488"/>
            <a:ext cx="10279842" cy="57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92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没有进行垃圾回收，</a:t>
            </a:r>
            <a:r>
              <a:rPr lang="en-US" altLang="zh-CN"/>
              <a:t>CPU</a:t>
            </a:r>
            <a:r>
              <a:rPr lang="zh-CN" altLang="en-US"/>
              <a:t>放大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(gid int, c1 int, c2 int, crt_time timestamp);</a:t>
            </a:r>
          </a:p>
          <a:p>
            <a:r>
              <a:rPr lang="en-US" altLang="zh-CN"/>
              <a:t>alter table test set (autovacuum_enabled =off);</a:t>
            </a:r>
          </a:p>
          <a:p>
            <a:r>
              <a:rPr lang="en-US" altLang="zh-CN"/>
              <a:t>insert into test select random()*100 , 1, 1 , clock_timestamp() from generate_series(1,10000000);</a:t>
            </a:r>
          </a:p>
          <a:p>
            <a:r>
              <a:rPr lang="en-US" altLang="zh-CN"/>
              <a:t>create index idx_test_1 on test (gid,crt_time);</a:t>
            </a:r>
          </a:p>
          <a:p>
            <a:r>
              <a:rPr lang="en-US" altLang="zh-CN"/>
              <a:t>vacuum analyze test;</a:t>
            </a:r>
          </a:p>
          <a:p>
            <a:r>
              <a:rPr lang="en-US" altLang="zh-CN"/>
              <a:t>delete from test where gid=30;</a:t>
            </a:r>
          </a:p>
          <a:p>
            <a:r>
              <a:rPr lang="en-US" altLang="zh-CN"/>
              <a:t>explain (analyze,verbose,timing,costs,buffers,summary) select count(*) from test where gid=30;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500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78371"/>
            <a:ext cx="10382250" cy="2143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2416" y="25054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索引中存在垃圾版本，需要回表判断。</a:t>
            </a:r>
          </a:p>
        </p:txBody>
      </p:sp>
    </p:spTree>
    <p:extLst>
      <p:ext uri="{BB962C8B-B14F-4D97-AF65-F5344CB8AC3E}">
        <p14:creationId xmlns:p14="http://schemas.microsoft.com/office/powerpoint/2010/main" val="26800634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2801144"/>
            <a:ext cx="9591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48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join </a:t>
            </a:r>
            <a:r>
              <a:rPr lang="zh-CN" altLang="en-US"/>
              <a:t>未</a:t>
            </a:r>
            <a:r>
              <a:rPr lang="en-US" altLang="zh-CN"/>
              <a:t>rewrite, </a:t>
            </a:r>
            <a:r>
              <a:rPr lang="zh-CN" altLang="en-US"/>
              <a:t>条件太靠后</a:t>
            </a:r>
            <a:r>
              <a:rPr lang="en-US" altLang="zh-CN"/>
              <a:t>(</a:t>
            </a:r>
            <a:r>
              <a:rPr lang="zh-CN" altLang="en-US"/>
              <a:t>索引扫描方向的尾部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>
                <a:hlinkClick r:id="rId2"/>
              </a:rPr>
              <a:t>https://github.com/digoal/blog/blob/master/201907/20190713_01.md</a:t>
            </a:r>
            <a:endParaRPr lang="en-US" altLang="zh-CN" sz="1800"/>
          </a:p>
          <a:p>
            <a:r>
              <a:rPr lang="zh-CN" altLang="en-US" sz="1800"/>
              <a:t>使用</a:t>
            </a:r>
            <a:r>
              <a:rPr lang="en-US" altLang="zh-CN" sz="1800"/>
              <a:t>merge join</a:t>
            </a:r>
            <a:r>
              <a:rPr lang="zh-CN" altLang="en-US" sz="1800"/>
              <a:t>，</a:t>
            </a:r>
            <a:r>
              <a:rPr lang="en-US" altLang="zh-CN" sz="1800"/>
              <a:t>tbl2 </a:t>
            </a:r>
            <a:r>
              <a:rPr lang="zh-CN" altLang="en-US" sz="1800"/>
              <a:t>分别扫描多少行？</a:t>
            </a:r>
            <a:endParaRPr lang="en-US" altLang="zh-CN" sz="1800"/>
          </a:p>
          <a:p>
            <a:r>
              <a:rPr lang="en-US" altLang="zh-CN" sz="1400"/>
              <a:t>explain (analyze,verbose,timing,costs,buffers) select * from tbl1 join tbl2 on (tbl1.id=tbl2.id and tbl1.id between </a:t>
            </a:r>
            <a:r>
              <a:rPr lang="en-US" altLang="zh-CN" sz="1400" b="1">
                <a:solidFill>
                  <a:srgbClr val="FF0000"/>
                </a:solidFill>
              </a:rPr>
              <a:t>9000000 and 9090000);  </a:t>
            </a:r>
          </a:p>
          <a:p>
            <a:r>
              <a:rPr lang="en-US" altLang="zh-CN" sz="1400"/>
              <a:t>explain (analyze,verbose,timing,costs,buffers) select * from tbl1 join tbl2 on (tbl1.id=tbl2.id and tbl1.id between </a:t>
            </a:r>
            <a:r>
              <a:rPr lang="en-US" altLang="zh-CN" sz="1400" b="1">
                <a:solidFill>
                  <a:srgbClr val="FF0000"/>
                </a:solidFill>
              </a:rPr>
              <a:t>1000000 and 1090000);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4" y="3306350"/>
            <a:ext cx="5362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3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join </a:t>
            </a:r>
            <a:r>
              <a:rPr lang="zh-CN" altLang="en-US"/>
              <a:t>未</a:t>
            </a:r>
            <a:r>
              <a:rPr lang="en-US" altLang="zh-CN"/>
              <a:t>rewrite, </a:t>
            </a:r>
            <a:r>
              <a:rPr lang="zh-CN" altLang="en-US"/>
              <a:t>条件太靠后</a:t>
            </a:r>
            <a:r>
              <a:rPr lang="en-US" altLang="zh-CN"/>
              <a:t>(</a:t>
            </a:r>
            <a:r>
              <a:rPr lang="zh-CN" altLang="en-US"/>
              <a:t>索引扫描方向的尾部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" y="2277674"/>
            <a:ext cx="10410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437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join </a:t>
            </a:r>
            <a:r>
              <a:rPr lang="zh-CN" altLang="en-US"/>
              <a:t>未</a:t>
            </a:r>
            <a:r>
              <a:rPr lang="en-US" altLang="zh-CN"/>
              <a:t>rewrite, </a:t>
            </a:r>
            <a:r>
              <a:rPr lang="zh-CN" altLang="en-US"/>
              <a:t>条件太靠后</a:t>
            </a:r>
            <a:r>
              <a:rPr lang="en-US" altLang="zh-CN"/>
              <a:t>(</a:t>
            </a:r>
            <a:r>
              <a:rPr lang="zh-CN" altLang="en-US"/>
              <a:t>索引扫描方向的尾部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93632"/>
            <a:ext cx="10515600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187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join </a:t>
            </a:r>
            <a:r>
              <a:rPr lang="zh-CN" altLang="en-US"/>
              <a:t>未</a:t>
            </a:r>
            <a:r>
              <a:rPr lang="en-US" altLang="zh-CN"/>
              <a:t>rewrite, </a:t>
            </a:r>
            <a:r>
              <a:rPr lang="zh-CN" altLang="en-US"/>
              <a:t>条件太靠后</a:t>
            </a:r>
            <a:r>
              <a:rPr lang="en-US" altLang="zh-CN"/>
              <a:t>(</a:t>
            </a:r>
            <a:r>
              <a:rPr lang="zh-CN" altLang="en-US"/>
              <a:t>索引扫描方向的尾部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59" y="1825625"/>
            <a:ext cx="10266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在线创建索引</a:t>
            </a:r>
            <a:r>
              <a:rPr lang="en-US" altLang="zh-CN"/>
              <a:t>(</a:t>
            </a:r>
            <a:r>
              <a:rPr lang="zh-CN" altLang="en-US"/>
              <a:t>不堵塞</a:t>
            </a:r>
            <a:r>
              <a:rPr lang="en-US" altLang="zh-CN"/>
              <a:t>dml)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>
                <a:hlinkClick r:id="rId2"/>
              </a:rPr>
              <a:t>https://www.postgresql.org/docs/devel/static/sql-createindex.html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Command:     CREATE INDEX</a:t>
            </a:r>
          </a:p>
          <a:p>
            <a:r>
              <a:rPr lang="en-US" altLang="zh-CN"/>
              <a:t>Description: define a new index</a:t>
            </a:r>
          </a:p>
          <a:p>
            <a:r>
              <a:rPr lang="en-US" altLang="zh-CN"/>
              <a:t>Syntax:</a:t>
            </a:r>
          </a:p>
          <a:p>
            <a:r>
              <a:rPr lang="en-US" altLang="zh-CN"/>
              <a:t>CREATE [ UNIQUE ] INDEX [ </a:t>
            </a:r>
            <a:r>
              <a:rPr lang="en-US" altLang="zh-CN" b="1">
                <a:solidFill>
                  <a:srgbClr val="FF0000"/>
                </a:solidFill>
              </a:rPr>
              <a:t>CONCURRENTLY</a:t>
            </a:r>
            <a:r>
              <a:rPr lang="en-US" altLang="zh-CN"/>
              <a:t> ] [ [ IF NOT EXISTS ] name ] ON table_name [ USING method ]</a:t>
            </a:r>
          </a:p>
          <a:p>
            <a:r>
              <a:rPr lang="en-US" altLang="zh-CN"/>
              <a:t>    ( { column_name | ( expression ) } [ COLLATE collation ] [ opclass ] [ ASC | DESC ] [ NULLS { FIRST | LAST } ] [, ...] )</a:t>
            </a:r>
          </a:p>
          <a:p>
            <a:r>
              <a:rPr lang="en-US" altLang="zh-CN"/>
              <a:t>    [ WITH ( storage_parameter = value [, ... ] ) ]</a:t>
            </a:r>
          </a:p>
          <a:p>
            <a:r>
              <a:rPr lang="en-US" altLang="zh-CN"/>
              <a:t>    [ TABLESPACE tablespace_name ]</a:t>
            </a:r>
          </a:p>
          <a:p>
            <a:r>
              <a:rPr lang="en-US" altLang="zh-CN"/>
              <a:t>    [ WHERE predicate ]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64085" y="2276873"/>
            <a:ext cx="261321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/>
              <a:t>并发创建索引</a:t>
            </a:r>
            <a:endParaRPr lang="en-US" altLang="zh-CN" sz="2400"/>
          </a:p>
          <a:p>
            <a:r>
              <a:rPr lang="zh-CN" altLang="en-US" sz="2400"/>
              <a:t>不堵塞</a:t>
            </a:r>
            <a:r>
              <a:rPr lang="en-US" altLang="zh-CN" sz="2400"/>
              <a:t>DML</a:t>
            </a:r>
            <a:r>
              <a:rPr lang="zh-CN" altLang="en-US" sz="2400"/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1003099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858"/>
            <a:ext cx="10515600" cy="1325563"/>
          </a:xfrm>
        </p:spPr>
        <p:txBody>
          <a:bodyPr/>
          <a:lstStyle/>
          <a:p>
            <a:r>
              <a:rPr lang="zh-CN" altLang="en-US"/>
              <a:t>多表</a:t>
            </a:r>
            <a:r>
              <a:rPr lang="en-US" altLang="zh-CN"/>
              <a:t>JOIN</a:t>
            </a:r>
            <a:r>
              <a:rPr lang="zh-CN" altLang="en-US"/>
              <a:t>，</a:t>
            </a:r>
            <a:r>
              <a:rPr lang="en-US" altLang="zh-CN"/>
              <a:t>QUERY REWRITE</a:t>
            </a:r>
            <a:r>
              <a:rPr lang="zh-CN" altLang="en-US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" y="104838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600">
                <a:hlinkClick r:id="rId2"/>
              </a:rPr>
              <a:t>https://github.com/digoal/blog/blob/master/201811/20181124_01.md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21499"/>
            <a:ext cx="8897112" cy="5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36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1" y="262000"/>
            <a:ext cx="11381647" cy="63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329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2.1 - </a:t>
            </a:r>
            <a:r>
              <a:rPr lang="zh-CN" altLang="en-US"/>
              <a:t>索引推荐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https://github.com/digoal/blog/blob/master/201801/20180111_02.md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https://github.com/digoal/blog/blob/master/201801/20180113_02.md</a:t>
            </a:r>
            <a:r>
              <a:rPr lang="en-US" altLang="zh-CN" dirty="0"/>
              <a:t> </a:t>
            </a:r>
          </a:p>
          <a:p>
            <a:r>
              <a:rPr lang="en" altLang="zh-CN" dirty="0">
                <a:hlinkClick r:id="rId4"/>
              </a:rPr>
              <a:t>https://github.com/digoal</a:t>
            </a:r>
            <a:r>
              <a:rPr lang="en" altLang="zh-CN">
                <a:hlinkClick r:id="rId4"/>
              </a:rPr>
              <a:t>/blog/blob/master/201908/20190804_02.md</a:t>
            </a:r>
            <a:r>
              <a:rPr lang="en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947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/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642945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3 - perf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/>
              <a:t>perf</a:t>
            </a:r>
          </a:p>
          <a:p>
            <a:r>
              <a:rPr lang="en-US" altLang="zh-CN" sz="1400">
                <a:hlinkClick r:id="rId2"/>
              </a:rPr>
              <a:t>https://github.com/digoal/blog/blob/master/201611/20161129_01.md</a:t>
            </a:r>
            <a:r>
              <a:rPr lang="en-US" altLang="zh-CN" sz="1400"/>
              <a:t> </a:t>
            </a:r>
          </a:p>
          <a:p>
            <a:r>
              <a:rPr lang="zh-CN" altLang="en-US" sz="1400"/>
              <a:t>例子</a:t>
            </a:r>
            <a:r>
              <a:rPr lang="en-US" altLang="zh-CN" sz="1400"/>
              <a:t>(</a:t>
            </a:r>
            <a:r>
              <a:rPr lang="zh-CN" altLang="en-US" sz="1400"/>
              <a:t>分区过多导致的性能问题</a:t>
            </a:r>
            <a:r>
              <a:rPr lang="en-US" altLang="zh-CN" sz="1400"/>
              <a:t>) PG 12 </a:t>
            </a:r>
            <a:r>
              <a:rPr lang="zh-CN" altLang="en-US" sz="1400"/>
              <a:t>已不存在问题，或者使用</a:t>
            </a:r>
            <a:r>
              <a:rPr lang="en-US" altLang="zh-CN" sz="1400"/>
              <a:t>pg_pathman</a:t>
            </a:r>
            <a:r>
              <a:rPr lang="zh-CN" altLang="en-US" sz="1400"/>
              <a:t>代替</a:t>
            </a:r>
            <a:endParaRPr lang="en-US" altLang="zh-CN" sz="1400"/>
          </a:p>
          <a:p>
            <a:pPr lvl="1"/>
            <a:r>
              <a:rPr lang="en-US" altLang="zh-CN" sz="1400">
                <a:hlinkClick r:id="rId3"/>
              </a:rPr>
              <a:t>https://github.com/digoal/blog/blob/master/201801/20180124_01.md</a:t>
            </a:r>
            <a:endParaRPr lang="en-US" altLang="zh-CN" sz="1400"/>
          </a:p>
          <a:p>
            <a:endParaRPr lang="zh-CN" altLang="en-US" sz="1400"/>
          </a:p>
        </p:txBody>
      </p:sp>
      <p:pic>
        <p:nvPicPr>
          <p:cNvPr id="2050" name="Picture 2" descr="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3189222"/>
            <a:ext cx="115951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4869161"/>
            <a:ext cx="10172700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2223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3 - Oprofile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133">
                <a:hlinkClick r:id="rId2"/>
              </a:rPr>
              <a:t>https://github.com/digoal/blog/blob/master/201505/20150509_01.md</a:t>
            </a:r>
            <a:r>
              <a:rPr lang="en-US" altLang="zh-CN" sz="2133"/>
              <a:t>  </a:t>
            </a:r>
          </a:p>
          <a:p>
            <a:r>
              <a:rPr lang="en-US" altLang="zh-CN" sz="2133">
                <a:hlinkClick r:id="rId3"/>
              </a:rPr>
              <a:t>https://github.com/digoal/blog/blob/master/201601/20160125_01.md</a:t>
            </a:r>
            <a:r>
              <a:rPr lang="en-US" altLang="zh-CN" sz="2133"/>
              <a:t>  </a:t>
            </a:r>
          </a:p>
          <a:p>
            <a:endParaRPr lang="zh-CN" altLang="en-US" sz="2133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12" y="2660915"/>
            <a:ext cx="9525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319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3 - dtract\stap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133"/>
              <a:t>stap</a:t>
            </a:r>
          </a:p>
          <a:p>
            <a:pPr lvl="1"/>
            <a:r>
              <a:rPr lang="en-US" altLang="zh-CN" sz="1600">
                <a:hlinkClick r:id="rId2"/>
              </a:rPr>
              <a:t>https://github.com/digoal/blog/blob/master/201310/20131017_01.md</a:t>
            </a:r>
            <a:r>
              <a:rPr lang="en-US" altLang="zh-CN" sz="1600"/>
              <a:t> </a:t>
            </a:r>
          </a:p>
          <a:p>
            <a:pPr lvl="1"/>
            <a:r>
              <a:rPr lang="en-US" altLang="zh-CN" sz="1600">
                <a:hlinkClick r:id="rId3"/>
              </a:rPr>
              <a:t>https://www.postgresql.org/docs/current/static/dynamic-trace.html</a:t>
            </a:r>
            <a:r>
              <a:rPr lang="en-US" altLang="zh-CN" sz="1600"/>
              <a:t> </a:t>
            </a:r>
          </a:p>
          <a:p>
            <a:endParaRPr lang="zh-CN" altLang="en-US" sz="2133"/>
          </a:p>
        </p:txBody>
      </p:sp>
    </p:spTree>
    <p:extLst>
      <p:ext uri="{BB962C8B-B14F-4D97-AF65-F5344CB8AC3E}">
        <p14:creationId xmlns:p14="http://schemas.microsoft.com/office/powerpoint/2010/main" val="10418616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3 - strace\pstack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133"/>
              <a:t>strace</a:t>
            </a:r>
          </a:p>
          <a:p>
            <a:r>
              <a:rPr lang="en-US" altLang="zh-CN" sz="2133"/>
              <a:t>pstack</a:t>
            </a:r>
          </a:p>
        </p:txBody>
      </p:sp>
    </p:spTree>
    <p:extLst>
      <p:ext uri="{BB962C8B-B14F-4D97-AF65-F5344CB8AC3E}">
        <p14:creationId xmlns:p14="http://schemas.microsoft.com/office/powerpoint/2010/main" val="2514950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/>
              <a:t>慢</a:t>
            </a:r>
            <a:r>
              <a:rPr lang="en-US" altLang="zh-CN"/>
              <a:t>SQL</a:t>
            </a:r>
            <a:r>
              <a:rPr lang="zh-CN" altLang="en-US"/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6423731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4 - </a:t>
            </a:r>
            <a:r>
              <a:rPr lang="zh-CN" altLang="en-US"/>
              <a:t>当前慢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运行中慢</a:t>
            </a:r>
            <a:r>
              <a:rPr lang="en-US" altLang="zh-CN"/>
              <a:t>SQL</a:t>
            </a:r>
          </a:p>
          <a:p>
            <a:pPr lvl="1"/>
            <a:r>
              <a:rPr lang="en-US" altLang="zh-CN"/>
              <a:t>select * from pg_stat_activity where now()-query_start &gt; interval '?s';</a:t>
            </a:r>
          </a:p>
          <a:p>
            <a:r>
              <a:rPr lang="zh-CN" altLang="en-US"/>
              <a:t>长运行中事务</a:t>
            </a:r>
            <a:endParaRPr lang="en-US" altLang="zh-CN"/>
          </a:p>
          <a:p>
            <a:pPr lvl="1"/>
            <a:r>
              <a:rPr lang="en-US" altLang="zh-CN"/>
              <a:t>select * from pg_stat_activity where state='active' and now()-xact_start &gt; interval '?s';</a:t>
            </a:r>
          </a:p>
          <a:p>
            <a:r>
              <a:rPr lang="zh-CN" altLang="en-US"/>
              <a:t>长空闲事务</a:t>
            </a:r>
            <a:endParaRPr lang="en-US" altLang="zh-CN"/>
          </a:p>
          <a:p>
            <a:pPr lvl="1"/>
            <a:r>
              <a:rPr lang="en-US" altLang="zh-CN"/>
              <a:t>select * from pg_stat_activity where state='idle in transaction' and now()-xact_start &gt; interval '?s';</a:t>
            </a:r>
          </a:p>
          <a:p>
            <a:r>
              <a:rPr lang="zh-CN" altLang="en-US"/>
              <a:t>长</a:t>
            </a:r>
            <a:r>
              <a:rPr lang="en-US" altLang="zh-CN"/>
              <a:t>2PC</a:t>
            </a:r>
            <a:r>
              <a:rPr lang="zh-CN" altLang="en-US"/>
              <a:t>事务</a:t>
            </a:r>
            <a:endParaRPr lang="en-US" altLang="zh-CN"/>
          </a:p>
          <a:p>
            <a:pPr lvl="1"/>
            <a:r>
              <a:rPr lang="en-US" altLang="zh-CN"/>
              <a:t>select * from pg_prepared_xacts where now()-prepared &gt; interval '?s';</a:t>
            </a:r>
          </a:p>
          <a:p>
            <a:r>
              <a:rPr lang="zh-CN" altLang="en-US"/>
              <a:t>长事务的危害：</a:t>
            </a:r>
            <a:endParaRPr lang="en-US" altLang="zh-CN"/>
          </a:p>
          <a:p>
            <a:pPr lvl="1"/>
            <a:r>
              <a:rPr lang="zh-CN" altLang="en-US"/>
              <a:t>膨胀 </a:t>
            </a:r>
            <a:endParaRPr lang="en-US" altLang="zh-CN"/>
          </a:p>
          <a:p>
            <a:pPr lvl="1"/>
            <a:r>
              <a:rPr lang="en-US" altLang="zh-CN"/>
              <a:t>VACUUM </a:t>
            </a:r>
            <a:r>
              <a:rPr lang="zh-CN" altLang="en-US"/>
              <a:t>无用功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3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/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373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杀会话、杀</a:t>
            </a:r>
            <a:r>
              <a:rPr lang="en-US" altLang="zh-CN"/>
              <a:t>QUERY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杀会话</a:t>
            </a:r>
            <a:endParaRPr lang="en-US" altLang="zh-CN"/>
          </a:p>
          <a:p>
            <a:pPr lvl="1"/>
            <a:r>
              <a:rPr lang="en-US" altLang="zh-CN"/>
              <a:t>select </a:t>
            </a:r>
            <a:r>
              <a:rPr lang="en-US" altLang="zh-CN" b="1">
                <a:solidFill>
                  <a:srgbClr val="FF0000"/>
                </a:solidFill>
              </a:rPr>
              <a:t>pg_terminate_backend</a:t>
            </a:r>
            <a:r>
              <a:rPr lang="en-US" altLang="zh-CN"/>
              <a:t>(pid);</a:t>
            </a:r>
          </a:p>
          <a:p>
            <a:pPr lvl="2"/>
            <a:r>
              <a:rPr lang="zh-CN" altLang="en-US"/>
              <a:t>杀某个会话</a:t>
            </a:r>
            <a:endParaRPr lang="en-US" altLang="zh-CN"/>
          </a:p>
          <a:p>
            <a:pPr lvl="1"/>
            <a:r>
              <a:rPr lang="en-US" altLang="zh-CN"/>
              <a:t>select pg_terminate_backend(pid) from pg_stat_activity where pg_backend_pid()&lt;&gt;pid;</a:t>
            </a:r>
          </a:p>
          <a:p>
            <a:pPr lvl="2"/>
            <a:r>
              <a:rPr lang="zh-CN" altLang="en-US"/>
              <a:t>杀所有会话</a:t>
            </a:r>
            <a:endParaRPr lang="en-US" altLang="zh-CN"/>
          </a:p>
          <a:p>
            <a:pPr lvl="2"/>
            <a:r>
              <a:rPr lang="zh-CN" altLang="en-US"/>
              <a:t>杀某个用户的所有会话</a:t>
            </a:r>
            <a:endParaRPr lang="en-US" altLang="zh-CN"/>
          </a:p>
          <a:p>
            <a:pPr lvl="3"/>
            <a:r>
              <a:rPr lang="en-US" altLang="zh-CN"/>
              <a:t>select pg_terminate_backend(pid) from pg_stat_activity where usename=? and pid&lt;&gt;pg_backend_pid();</a:t>
            </a:r>
          </a:p>
          <a:p>
            <a:r>
              <a:rPr lang="zh-CN" altLang="en-US"/>
              <a:t>杀</a:t>
            </a:r>
            <a:r>
              <a:rPr lang="en-US" altLang="zh-CN"/>
              <a:t>QUERY</a:t>
            </a:r>
          </a:p>
          <a:p>
            <a:pPr lvl="1"/>
            <a:r>
              <a:rPr lang="en-US" altLang="zh-CN"/>
              <a:t>select </a:t>
            </a:r>
            <a:r>
              <a:rPr lang="en-US" altLang="zh-CN" b="1">
                <a:solidFill>
                  <a:srgbClr val="FF0000"/>
                </a:solidFill>
              </a:rPr>
              <a:t>pg_cancel_backend</a:t>
            </a:r>
            <a:r>
              <a:rPr lang="en-US" altLang="zh-CN"/>
              <a:t>($pid);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096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杀死当前慢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如果数据库因为慢</a:t>
            </a:r>
            <a:r>
              <a:rPr lang="en-US" altLang="zh-CN"/>
              <a:t>SQL</a:t>
            </a:r>
            <a:r>
              <a:rPr lang="zh-CN" altLang="en-US"/>
              <a:t>耗尽资源，接近</a:t>
            </a:r>
            <a:r>
              <a:rPr lang="en-US" altLang="zh-CN"/>
              <a:t>Hang</a:t>
            </a:r>
            <a:r>
              <a:rPr lang="zh-CN" altLang="en-US"/>
              <a:t>死，杀死当前慢</a:t>
            </a:r>
            <a:r>
              <a:rPr lang="en-US" altLang="zh-CN"/>
              <a:t>SQL</a:t>
            </a:r>
            <a:r>
              <a:rPr lang="zh-CN" altLang="en-US"/>
              <a:t>通常立竿见影</a:t>
            </a:r>
            <a:endParaRPr lang="en-US" altLang="zh-CN"/>
          </a:p>
          <a:p>
            <a:pPr lvl="1"/>
            <a:r>
              <a:rPr lang="en-US" altLang="zh-CN"/>
              <a:t>superuser</a:t>
            </a:r>
            <a:r>
              <a:rPr lang="zh-CN" altLang="en-US"/>
              <a:t>可以杀死所有用户的</a:t>
            </a:r>
            <a:r>
              <a:rPr lang="en-US" altLang="zh-CN"/>
              <a:t>BACKEND</a:t>
            </a:r>
          </a:p>
          <a:p>
            <a:pPr lvl="1"/>
            <a:r>
              <a:rPr lang="en-US" altLang="zh-CN"/>
              <a:t>rds superuser</a:t>
            </a:r>
            <a:r>
              <a:rPr lang="zh-CN" altLang="en-US"/>
              <a:t>可以杀死所有普通用户的</a:t>
            </a:r>
            <a:r>
              <a:rPr lang="en-US" altLang="zh-CN"/>
              <a:t>BACKEND</a:t>
            </a:r>
          </a:p>
          <a:p>
            <a:pPr lvl="1"/>
            <a:r>
              <a:rPr lang="zh-CN" altLang="en-US"/>
              <a:t>杀死所有用户，执行时间超过</a:t>
            </a:r>
            <a:r>
              <a:rPr lang="en-US" altLang="zh-CN"/>
              <a:t>10</a:t>
            </a:r>
            <a:r>
              <a:rPr lang="zh-CN" altLang="en-US"/>
              <a:t>秒的慢</a:t>
            </a:r>
            <a:r>
              <a:rPr lang="en-US" altLang="zh-CN"/>
              <a:t>SQL</a:t>
            </a:r>
          </a:p>
          <a:p>
            <a:pPr lvl="2"/>
            <a:r>
              <a:rPr lang="en-US" altLang="zh-CN"/>
              <a:t>select pg_terminate_backend(pid) from pg_stat_activity where now()-query_start &gt;= interval '10 s';</a:t>
            </a:r>
          </a:p>
          <a:p>
            <a:pPr lvl="1"/>
            <a:r>
              <a:rPr lang="zh-CN" altLang="en-US"/>
              <a:t>杀死当前用户，执行时间超过</a:t>
            </a:r>
            <a:r>
              <a:rPr lang="en-US" altLang="zh-CN"/>
              <a:t>10</a:t>
            </a:r>
            <a:r>
              <a:rPr lang="zh-CN" altLang="en-US"/>
              <a:t>秒的慢</a:t>
            </a:r>
            <a:r>
              <a:rPr lang="en-US" altLang="zh-CN"/>
              <a:t>SQL</a:t>
            </a:r>
          </a:p>
          <a:p>
            <a:pPr lvl="2"/>
            <a:r>
              <a:rPr lang="en-US" altLang="zh-CN"/>
              <a:t>select pg_terminate_backend(pid) from pg_stat_activity where usename=current_user and now()-query_start &gt;= interval '10 s';</a:t>
            </a:r>
          </a:p>
        </p:txBody>
      </p:sp>
    </p:spTree>
    <p:extLst>
      <p:ext uri="{BB962C8B-B14F-4D97-AF65-F5344CB8AC3E}">
        <p14:creationId xmlns:p14="http://schemas.microsoft.com/office/powerpoint/2010/main" val="42813872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限制慢</a:t>
            </a:r>
            <a:r>
              <a:rPr lang="en-US" altLang="zh-CN"/>
              <a:t>SQL</a:t>
            </a:r>
            <a:r>
              <a:rPr lang="zh-CN" altLang="en-US"/>
              <a:t>并发度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杀掉最近发起的慢</a:t>
            </a:r>
            <a:r>
              <a:rPr lang="en-US" altLang="zh-CN"/>
              <a:t>SQL</a:t>
            </a:r>
            <a:r>
              <a:rPr lang="zh-CN" altLang="en-US"/>
              <a:t>，老的慢</a:t>
            </a:r>
            <a:r>
              <a:rPr lang="en-US" altLang="zh-CN"/>
              <a:t>SQL</a:t>
            </a:r>
            <a:r>
              <a:rPr lang="zh-CN" altLang="en-US"/>
              <a:t>继续，保证</a:t>
            </a:r>
            <a:r>
              <a:rPr lang="en-US" altLang="zh-CN"/>
              <a:t>N</a:t>
            </a:r>
            <a:r>
              <a:rPr lang="zh-CN" altLang="en-US"/>
              <a:t>个慢</a:t>
            </a:r>
            <a:r>
              <a:rPr lang="en-US" altLang="zh-CN"/>
              <a:t>SQL</a:t>
            </a:r>
            <a:r>
              <a:rPr lang="zh-CN" altLang="en-US"/>
              <a:t>并发</a:t>
            </a:r>
            <a:endParaRPr lang="en-US" altLang="zh-CN"/>
          </a:p>
          <a:p>
            <a:pPr lvl="1"/>
            <a:r>
              <a:rPr lang="en-US" altLang="zh-CN"/>
              <a:t>select pg_terminate_backend(pid) from pg_stat_activity where now()-query_start &gt; interval </a:t>
            </a:r>
            <a:r>
              <a:rPr lang="en-US" altLang="zh-CN" b="1">
                <a:solidFill>
                  <a:srgbClr val="FF0000"/>
                </a:solidFill>
              </a:rPr>
              <a:t>'? second'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order by query_start offset </a:t>
            </a:r>
            <a:r>
              <a:rPr lang="en-US" altLang="zh-CN" b="1">
                <a:solidFill>
                  <a:srgbClr val="FF0000"/>
                </a:solidFill>
              </a:rPr>
              <a:t>$N</a:t>
            </a:r>
            <a:r>
              <a:rPr lang="en-US" altLang="zh-CN"/>
              <a:t>; </a:t>
            </a:r>
          </a:p>
          <a:p>
            <a:pPr lvl="1"/>
            <a:r>
              <a:rPr lang="zh-CN" altLang="en-US"/>
              <a:t>或 </a:t>
            </a:r>
            <a:r>
              <a:rPr lang="en-US" altLang="zh-CN"/>
              <a:t>pg_cancel_backend(pid) </a:t>
            </a:r>
          </a:p>
          <a:p>
            <a:pPr lvl="1"/>
            <a:r>
              <a:rPr lang="en-US" altLang="zh-CN">
                <a:hlinkClick r:id="rId2"/>
              </a:rPr>
              <a:t>https://www.postgresql.org/docs/devel/static/functions-admin.html#FUNCTIONS-ADMIN-SIGNAL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045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杀会话、杀</a:t>
            </a:r>
            <a:r>
              <a:rPr lang="en-US" altLang="zh-CN"/>
              <a:t>QUERY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2803447"/>
            <a:ext cx="11928113" cy="139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57706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4 -</a:t>
            </a:r>
            <a:r>
              <a:rPr lang="zh-CN" altLang="en-US"/>
              <a:t>历史慢</a:t>
            </a:r>
            <a:r>
              <a:rPr lang="en-US" altLang="zh-CN"/>
              <a:t>SQL</a:t>
            </a:r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37" y="3332989"/>
            <a:ext cx="6431280" cy="23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9457" y="1739071"/>
            <a:ext cx="9190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hlinkClick r:id="" action="ppaction://noaction"/>
              </a:rPr>
              <a:t>AWR </a:t>
            </a:r>
          </a:p>
          <a:p>
            <a:endParaRPr lang="en-US" altLang="zh-CN" sz="2400">
              <a:hlinkClick r:id="" action="ppaction://noaction"/>
            </a:endParaRPr>
          </a:p>
          <a:p>
            <a:r>
              <a:rPr lang="en-US" altLang="zh-CN" sz="2400">
                <a:hlinkClick r:id="" action="ppaction://noaction"/>
              </a:rPr>
              <a:t>https</a:t>
            </a:r>
            <a:r>
              <a:rPr lang="en-US" altLang="zh-CN" sz="2400">
                <a:hlinkClick r:id="rId3"/>
              </a:rPr>
              <a:t>://github.com/digoal/blog/blob/master/201604/20160421_01.md</a:t>
            </a:r>
            <a:r>
              <a:rPr lang="en-US" altLang="zh-CN" sz="2400"/>
              <a:t>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028495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性能分析利器</a:t>
            </a:r>
            <a:r>
              <a:rPr lang="en-US" altLang="zh-CN"/>
              <a:t>5 -</a:t>
            </a:r>
            <a:r>
              <a:rPr lang="zh-CN" altLang="en-US"/>
              <a:t>跟踪慢</a:t>
            </a:r>
            <a:r>
              <a:rPr lang="en-US" altLang="zh-CN"/>
              <a:t>SQL</a:t>
            </a:r>
            <a:r>
              <a:rPr lang="zh-CN" altLang="en-US"/>
              <a:t>为什么慢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auto_explain</a:t>
            </a:r>
          </a:p>
          <a:p>
            <a:pPr lvl="1"/>
            <a:r>
              <a:rPr lang="en-US" altLang="zh-CN">
                <a:hlinkClick r:id="rId2"/>
              </a:rPr>
              <a:t>https://www.postgresql.org/docs/devel/static/auto-explain.html</a:t>
            </a:r>
            <a:r>
              <a:rPr lang="en-US" altLang="zh-CN"/>
              <a:t> </a:t>
            </a:r>
          </a:p>
          <a:p>
            <a:r>
              <a:rPr lang="zh-CN" altLang="en-US"/>
              <a:t>慢</a:t>
            </a:r>
            <a:r>
              <a:rPr lang="en-US" altLang="zh-CN"/>
              <a:t>SQL</a:t>
            </a:r>
            <a:r>
              <a:rPr lang="zh-CN" altLang="en-US"/>
              <a:t>执行计划详情</a:t>
            </a:r>
            <a:endParaRPr lang="en-US" altLang="zh-CN"/>
          </a:p>
          <a:p>
            <a:pPr lvl="1"/>
            <a:r>
              <a:rPr lang="en-US" altLang="zh-CN"/>
              <a:t>plan</a:t>
            </a:r>
          </a:p>
          <a:p>
            <a:pPr lvl="1"/>
            <a:r>
              <a:rPr lang="en-US" altLang="zh-CN"/>
              <a:t>node time</a:t>
            </a:r>
          </a:p>
          <a:p>
            <a:pPr lvl="1"/>
            <a:r>
              <a:rPr lang="en-US" altLang="zh-CN"/>
              <a:t>buffers, hints</a:t>
            </a:r>
          </a:p>
          <a:p>
            <a:pPr lvl="1"/>
            <a:r>
              <a:rPr lang="en-US" altLang="zh-CN"/>
              <a:t>filter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6126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auto_explain</a:t>
            </a:r>
            <a:r>
              <a:rPr lang="zh-CN" altLang="en-US"/>
              <a:t>会打印慢</a:t>
            </a:r>
            <a:r>
              <a:rPr lang="en-US" altLang="zh-CN"/>
              <a:t>SQL</a:t>
            </a:r>
            <a:r>
              <a:rPr lang="zh-CN" altLang="en-US"/>
              <a:t>执行计划详情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1988840"/>
            <a:ext cx="11613451" cy="384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6050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/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41790499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性能分析利器</a:t>
            </a:r>
            <a:r>
              <a:rPr lang="en-US" altLang="zh-CN"/>
              <a:t>6 - </a:t>
            </a:r>
            <a:r>
              <a:rPr lang="zh-CN" altLang="en-US"/>
              <a:t>跟踪活动日志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log_autovacuum_min_duration = 0</a:t>
            </a:r>
          </a:p>
          <a:p>
            <a:pPr lvl="1"/>
            <a:r>
              <a:rPr lang="en-US" altLang="zh-CN"/>
              <a:t>vacuum,analyze</a:t>
            </a:r>
            <a:r>
              <a:rPr lang="zh-CN" altLang="en-US"/>
              <a:t>活动，消耗</a:t>
            </a:r>
            <a:endParaRPr lang="en-US" altLang="zh-CN"/>
          </a:p>
          <a:p>
            <a:r>
              <a:rPr lang="en-US" altLang="zh-CN"/>
              <a:t>log_checkpoints = on</a:t>
            </a:r>
          </a:p>
          <a:p>
            <a:pPr lvl="1"/>
            <a:r>
              <a:rPr lang="zh-CN" altLang="en-US"/>
              <a:t>跟踪检查点开销</a:t>
            </a:r>
            <a:endParaRPr lang="en-US" altLang="zh-CN"/>
          </a:p>
          <a:p>
            <a:r>
              <a:rPr lang="en-US" altLang="zh-CN"/>
              <a:t>log_lock_waits=on</a:t>
            </a:r>
          </a:p>
          <a:p>
            <a:pPr lvl="1"/>
            <a:r>
              <a:rPr lang="zh-CN" altLang="en-US"/>
              <a:t>跟踪锁等待</a:t>
            </a:r>
            <a:endParaRPr lang="en-US" altLang="zh-CN"/>
          </a:p>
          <a:p>
            <a:r>
              <a:rPr lang="en-US" altLang="zh-CN"/>
              <a:t>lock_timeout=1s</a:t>
            </a:r>
          </a:p>
          <a:p>
            <a:pPr lvl="1"/>
            <a:r>
              <a:rPr lang="zh-CN" altLang="en-US"/>
              <a:t>锁等待时间阈值</a:t>
            </a:r>
            <a:endParaRPr lang="en-US" altLang="zh-CN"/>
          </a:p>
          <a:p>
            <a:r>
              <a:rPr lang="en-US" altLang="zh-CN"/>
              <a:t>track_io_timing = on</a:t>
            </a:r>
          </a:p>
          <a:p>
            <a:pPr lvl="1"/>
            <a:r>
              <a:rPr lang="zh-CN" altLang="en-US"/>
              <a:t>跟踪</a:t>
            </a:r>
            <a:r>
              <a:rPr lang="en-US" altLang="zh-CN"/>
              <a:t>IO</a:t>
            </a:r>
            <a:r>
              <a:rPr lang="zh-CN" altLang="en-US"/>
              <a:t>耗时</a:t>
            </a:r>
            <a:endParaRPr lang="en-US" altLang="zh-CN"/>
          </a:p>
          <a:p>
            <a:r>
              <a:rPr lang="en-US" altLang="zh-CN"/>
              <a:t>track_counts = on</a:t>
            </a:r>
          </a:p>
          <a:p>
            <a:pPr lvl="1"/>
            <a:r>
              <a:rPr lang="zh-CN" altLang="en-US"/>
              <a:t>计数器</a:t>
            </a:r>
            <a:r>
              <a:rPr lang="en-US" altLang="zh-CN"/>
              <a:t>, pg_stat, pg_statio</a:t>
            </a:r>
            <a:r>
              <a:rPr lang="zh-CN" altLang="en-US"/>
              <a:t>依赖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16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/>
              <a:t>锁等待问题定位</a:t>
            </a:r>
          </a:p>
          <a:p>
            <a:r>
              <a:rPr lang="zh-CN" altLang="en-US"/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036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为什么有高水位问题？</a:t>
            </a:r>
            <a:endParaRPr lang="en-US" altLang="zh-CN"/>
          </a:p>
          <a:p>
            <a:r>
              <a:rPr lang="zh-CN" altLang="en-US"/>
              <a:t>高水位内的空闲</a:t>
            </a:r>
            <a:r>
              <a:rPr lang="en-US" altLang="zh-CN"/>
              <a:t>PAGE</a:t>
            </a:r>
            <a:r>
              <a:rPr lang="zh-CN" altLang="en-US"/>
              <a:t>可以直接从磁盘删除吗？</a:t>
            </a:r>
            <a:endParaRPr lang="en-US" altLang="zh-CN"/>
          </a:p>
          <a:p>
            <a:r>
              <a:rPr lang="zh-CN" altLang="en-US"/>
              <a:t>思考一下索引的</a:t>
            </a:r>
            <a:r>
              <a:rPr lang="en-US" altLang="zh-CN"/>
              <a:t>HEAP</a:t>
            </a:r>
            <a:r>
              <a:rPr lang="zh-CN" altLang="en-US"/>
              <a:t>寻址。</a:t>
            </a:r>
          </a:p>
        </p:txBody>
      </p:sp>
    </p:spTree>
    <p:extLst>
      <p:ext uri="{BB962C8B-B14F-4D97-AF65-F5344CB8AC3E}">
        <p14:creationId xmlns:p14="http://schemas.microsoft.com/office/powerpoint/2010/main" val="16198819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7 - </a:t>
            </a:r>
            <a:r>
              <a:rPr lang="zh-CN" altLang="en-US"/>
              <a:t>查看当前锁等待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67"/>
              <a:t>查看锁等待，谁堵塞了谁</a:t>
            </a:r>
            <a:endParaRPr lang="en-US" altLang="zh-CN" sz="1867"/>
          </a:p>
          <a:p>
            <a:r>
              <a:rPr lang="en-US" altLang="zh-CN" sz="1867">
                <a:hlinkClick r:id="rId2"/>
              </a:rPr>
              <a:t>https://github.com/digoal/blog/blob/master/201705/20170521_01.md</a:t>
            </a:r>
            <a:r>
              <a:rPr lang="en-US" altLang="zh-CN" sz="1867"/>
              <a:t>   </a:t>
            </a:r>
          </a:p>
          <a:p>
            <a:r>
              <a:rPr lang="en-US" altLang="zh-CN" sz="1867">
                <a:hlinkClick r:id="rId3"/>
              </a:rPr>
              <a:t>https://github.com/digoal/blog/blob/master/201806/20180622_02.md</a:t>
            </a:r>
            <a:r>
              <a:rPr lang="en-US" altLang="zh-CN" sz="1867"/>
              <a:t> </a:t>
            </a:r>
          </a:p>
          <a:p>
            <a:endParaRPr lang="en-US" altLang="zh-CN" sz="1867"/>
          </a:p>
          <a:p>
            <a:r>
              <a:rPr lang="en-US" altLang="zh-CN" sz="1867"/>
              <a:t>Greenplum(HDB PG) segment</a:t>
            </a:r>
            <a:r>
              <a:rPr lang="zh-CN" altLang="en-US" sz="1867"/>
              <a:t>级锁问题排查</a:t>
            </a:r>
            <a:endParaRPr lang="en-US" altLang="zh-CN" sz="1867"/>
          </a:p>
          <a:p>
            <a:r>
              <a:rPr lang="en-US" altLang="zh-CN" sz="1867">
                <a:hlinkClick r:id="rId4"/>
              </a:rPr>
              <a:t>https://github.com/digoal/blog/blob/master/201806/20180620_01.md</a:t>
            </a:r>
            <a:r>
              <a:rPr lang="en-US" altLang="zh-CN" sz="1867"/>
              <a:t>   </a:t>
            </a:r>
          </a:p>
          <a:p>
            <a:r>
              <a:rPr lang="en-US" altLang="zh-CN" sz="1867">
                <a:hlinkClick r:id="rId5"/>
              </a:rPr>
              <a:t>https://github.com/digoal/blog/blob/master/201708/20170822_01.md</a:t>
            </a:r>
            <a:r>
              <a:rPr lang="en-US" altLang="zh-CN" sz="1867"/>
              <a:t>  </a:t>
            </a:r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25901452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7 - </a:t>
            </a:r>
            <a:r>
              <a:rPr lang="zh-CN" altLang="en-US"/>
              <a:t>查看当前锁等待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68" y="1240111"/>
            <a:ext cx="815322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40877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7 - </a:t>
            </a:r>
            <a:r>
              <a:rPr lang="zh-CN" altLang="en-US"/>
              <a:t>查看当前锁等待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67" y="2751667"/>
            <a:ext cx="8593667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0967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什么情况下可能出现雪崩</a:t>
            </a:r>
            <a:endParaRPr lang="en-US" altLang="zh-CN"/>
          </a:p>
          <a:p>
            <a:r>
              <a:rPr lang="zh-CN" altLang="en-US"/>
              <a:t>如何防止雪崩</a:t>
            </a:r>
            <a:endParaRPr lang="en-US" altLang="zh-CN"/>
          </a:p>
          <a:p>
            <a:r>
              <a:rPr lang="zh-CN" altLang="en-US"/>
              <a:t>雪崩的紧急处理方法</a:t>
            </a:r>
          </a:p>
        </p:txBody>
      </p:sp>
    </p:spTree>
    <p:extLst>
      <p:ext uri="{BB962C8B-B14F-4D97-AF65-F5344CB8AC3E}">
        <p14:creationId xmlns:p14="http://schemas.microsoft.com/office/powerpoint/2010/main" val="235494059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防雪崩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hlinkClick r:id="rId2"/>
              </a:rPr>
              <a:t>https://github.com/digoal/blog/blob/master/201712/20171211_02.md</a:t>
            </a:r>
            <a:r>
              <a:rPr lang="en-US" altLang="zh-CN"/>
              <a:t> </a:t>
            </a:r>
          </a:p>
          <a:p>
            <a:r>
              <a:rPr lang="en-US" altLang="zh-CN"/>
              <a:t>statement_timeout</a:t>
            </a:r>
          </a:p>
          <a:p>
            <a:pPr lvl="1"/>
            <a:r>
              <a:rPr lang="zh-CN" altLang="en-US"/>
              <a:t>语句超时，防止雪崩</a:t>
            </a:r>
            <a:endParaRPr lang="en-US" altLang="zh-CN"/>
          </a:p>
          <a:p>
            <a:r>
              <a:rPr lang="en-US" altLang="zh-CN"/>
              <a:t>lock_timeout</a:t>
            </a:r>
          </a:p>
          <a:p>
            <a:pPr lvl="1"/>
            <a:r>
              <a:rPr lang="zh-CN" altLang="en-US"/>
              <a:t>锁超时</a:t>
            </a:r>
            <a:endParaRPr lang="en-US" altLang="zh-CN"/>
          </a:p>
          <a:p>
            <a:r>
              <a:rPr lang="en-US" altLang="zh-CN"/>
              <a:t>deadlock_timeout</a:t>
            </a:r>
          </a:p>
          <a:p>
            <a:pPr lvl="1"/>
            <a:r>
              <a:rPr lang="zh-CN" altLang="en-US"/>
              <a:t>死锁超时</a:t>
            </a:r>
            <a:endParaRPr lang="en-US" altLang="zh-CN"/>
          </a:p>
          <a:p>
            <a:r>
              <a:rPr lang="en-US" altLang="zh-CN"/>
              <a:t>idle_in_transaction_session_timeout</a:t>
            </a:r>
          </a:p>
          <a:p>
            <a:pPr lvl="1"/>
            <a:r>
              <a:rPr lang="zh-CN" altLang="en-US"/>
              <a:t>空闲中事务超时</a:t>
            </a:r>
          </a:p>
        </p:txBody>
      </p:sp>
    </p:spTree>
    <p:extLst>
      <p:ext uri="{BB962C8B-B14F-4D97-AF65-F5344CB8AC3E}">
        <p14:creationId xmlns:p14="http://schemas.microsoft.com/office/powerpoint/2010/main" val="40474084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DDL</a:t>
            </a:r>
            <a:r>
              <a:rPr lang="zh-CN" altLang="en-US"/>
              <a:t>操作建议 </a:t>
            </a:r>
            <a:r>
              <a:rPr lang="en-US" altLang="zh-CN"/>
              <a:t>- </a:t>
            </a:r>
            <a:r>
              <a:rPr lang="zh-CN" altLang="en-US"/>
              <a:t>防止</a:t>
            </a:r>
            <a:r>
              <a:rPr lang="en-US" altLang="zh-CN"/>
              <a:t>DDL</a:t>
            </a:r>
            <a:r>
              <a:rPr lang="zh-CN" altLang="en-US"/>
              <a:t>锁等待引发雪崩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锁等待机制介绍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https://github.com/digoal/blog/blob/master/201705/20170521_01.md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DDL</a:t>
            </a:r>
            <a:r>
              <a:rPr lang="zh-CN" altLang="en-US"/>
              <a:t>、大锁建议</a:t>
            </a:r>
            <a:endParaRPr lang="en-US" altLang="zh-CN"/>
          </a:p>
          <a:p>
            <a:pPr lvl="1"/>
            <a:r>
              <a:rPr lang="en-US" altLang="zh-CN"/>
              <a:t>begin;</a:t>
            </a:r>
          </a:p>
          <a:p>
            <a:pPr lvl="1"/>
            <a:r>
              <a:rPr lang="en-US" altLang="zh-CN"/>
              <a:t>set lock_timeout='ns';</a:t>
            </a:r>
          </a:p>
          <a:p>
            <a:pPr lvl="1"/>
            <a:r>
              <a:rPr lang="en-US" altLang="zh-CN"/>
              <a:t>DDL</a:t>
            </a:r>
          </a:p>
          <a:p>
            <a:pPr lvl="1"/>
            <a:r>
              <a:rPr lang="en-US" altLang="zh-CN"/>
              <a:t>end;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603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 </a:t>
            </a:r>
            <a:r>
              <a:rPr lang="zh-CN" altLang="en-US"/>
              <a:t>表切换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https://github.com/digoal/blog/blob/master/201807/20180725_04.md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5037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性能分析利器</a:t>
            </a:r>
            <a:r>
              <a:rPr lang="en-US" altLang="zh-CN"/>
              <a:t>7 - </a:t>
            </a:r>
            <a:r>
              <a:rPr lang="zh-CN" altLang="en-US"/>
              <a:t>当前等待事件透视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44" y="2180862"/>
            <a:ext cx="7137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71532" y="1508787"/>
            <a:ext cx="834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hlinkClick r:id="rId3"/>
              </a:rPr>
              <a:t>https://www.postgresql.org/docs/devel/static/monitoring-stats.html#MONITORING-STATS-VIEWS</a:t>
            </a:r>
            <a:r>
              <a:rPr lang="en-US" altLang="zh-CN" sz="1600"/>
              <a:t> </a:t>
            </a:r>
            <a:endParaRPr lang="zh-CN" altLang="en-US" sz="1600"/>
          </a:p>
        </p:txBody>
      </p:sp>
      <p:sp>
        <p:nvSpPr>
          <p:cNvPr id="3" name="圆角矩形 2"/>
          <p:cNvSpPr/>
          <p:nvPr/>
        </p:nvSpPr>
        <p:spPr>
          <a:xfrm>
            <a:off x="2063552" y="5253203"/>
            <a:ext cx="2880320" cy="12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PPAS</a:t>
            </a:r>
          </a:p>
          <a:p>
            <a:pPr algn="ctr"/>
            <a:r>
              <a:rPr lang="en-US" altLang="zh-CN" sz="2400"/>
              <a:t>AWR</a:t>
            </a:r>
            <a:r>
              <a:rPr lang="zh-CN" altLang="en-US" sz="2400"/>
              <a:t>内包含等待时间统计报告</a:t>
            </a:r>
          </a:p>
        </p:txBody>
      </p:sp>
    </p:spTree>
    <p:extLst>
      <p:ext uri="{BB962C8B-B14F-4D97-AF65-F5344CB8AC3E}">
        <p14:creationId xmlns:p14="http://schemas.microsoft.com/office/powerpoint/2010/main" val="6683778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8749"/>
            <a:ext cx="10515600" cy="1325563"/>
          </a:xfrm>
        </p:spPr>
        <p:txBody>
          <a:bodyPr/>
          <a:lstStyle/>
          <a:p>
            <a:r>
              <a:rPr lang="en-US" altLang="zh-CN"/>
              <a:t>perf insight - </a:t>
            </a:r>
            <a:r>
              <a:rPr lang="zh-CN" altLang="en-US"/>
              <a:t>等待事件透视</a:t>
            </a:r>
            <a:r>
              <a:rPr lang="en-US" altLang="zh-CN"/>
              <a:t>(</a:t>
            </a:r>
            <a:r>
              <a:rPr lang="zh-CN" altLang="en-US"/>
              <a:t>同样可用于分析历史性能问题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404"/>
            <a:ext cx="10515600" cy="4351338"/>
          </a:xfrm>
        </p:spPr>
        <p:txBody>
          <a:bodyPr/>
          <a:lstStyle/>
          <a:p>
            <a:r>
              <a:rPr lang="en-US" altLang="zh-CN">
                <a:hlinkClick r:id="rId2"/>
              </a:rPr>
              <a:t>https://github.com/digoal/blog/blob/master/201901/20190125_02.md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57" y="1594028"/>
            <a:ext cx="5871411" cy="51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518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55" y="1074649"/>
            <a:ext cx="9148045" cy="5606110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B21C071-353B-1C47-B358-38F4857F11A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029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/>
              <a:t>阿里云 </a:t>
            </a:r>
            <a:r>
              <a:rPr lang="en-US" altLang="zh-CN" sz="2700" dirty="0"/>
              <a:t>perf insight</a:t>
            </a:r>
            <a:endParaRPr lang="zh-CN" altLang="en-US" sz="27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1F72692-9B90-594C-8EBD-5E13FBA60627}"/>
              </a:ext>
            </a:extLst>
          </p:cNvPr>
          <p:cNvSpPr/>
          <p:nvPr/>
        </p:nvSpPr>
        <p:spPr>
          <a:xfrm>
            <a:off x="1193799" y="1074649"/>
            <a:ext cx="389655" cy="5606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性能洞察，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微观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宏观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，问题毕现</a:t>
            </a:r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88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在线回收空间</a:t>
            </a:r>
            <a:r>
              <a:rPr lang="en-US" altLang="zh-CN"/>
              <a:t>(</a:t>
            </a:r>
            <a:r>
              <a:rPr lang="zh-CN" altLang="en-US"/>
              <a:t>从磁盘回收空间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/>
              <a:t>清理长事务</a:t>
            </a:r>
            <a:endParaRPr lang="en-US" altLang="zh-CN"/>
          </a:p>
          <a:p>
            <a:r>
              <a:rPr lang="zh-CN" altLang="en-US"/>
              <a:t>在线收缩空间（不堵塞读写）</a:t>
            </a:r>
            <a:endParaRPr lang="en-US" altLang="zh-CN"/>
          </a:p>
          <a:p>
            <a:r>
              <a:rPr lang="en-US" altLang="zh-CN">
                <a:hlinkClick r:id="rId2"/>
              </a:rPr>
              <a:t>https://github.com/reorg/pg_repack/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en-US" altLang="zh-CN">
                <a:hlinkClick r:id="rId3"/>
              </a:rPr>
              <a:t>https://github.com/digoal/blog/blob/master/201610/20161030_02.md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zh-CN" altLang="en-US"/>
              <a:t>垃圾带来的问题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https://github.com/digoal/blog/blob/master/201803/20180311_04.md</a:t>
            </a:r>
            <a:r>
              <a:rPr lang="en-US" altLang="zh-CN"/>
              <a:t> </a:t>
            </a:r>
          </a:p>
          <a:p>
            <a:r>
              <a:rPr lang="zh-CN" altLang="en-US"/>
              <a:t>什么垃圾可以被回收</a:t>
            </a:r>
            <a:endParaRPr lang="en-US" altLang="zh-CN"/>
          </a:p>
          <a:p>
            <a:pPr lvl="1"/>
            <a:r>
              <a:rPr lang="en-US" altLang="zh-CN">
                <a:hlinkClick r:id="rId5"/>
              </a:rPr>
              <a:t>https://github.com/digoal/blog/blob/master/201707/20170709_03.md</a:t>
            </a:r>
            <a:endParaRPr lang="en-US" altLang="zh-CN"/>
          </a:p>
          <a:p>
            <a:pPr lvl="1"/>
            <a:r>
              <a:rPr lang="en-US" altLang="zh-CN">
                <a:hlinkClick r:id="rId6"/>
              </a:rPr>
              <a:t>https://github.com/digoal/blog/blob/master/201505/20150503_01.md</a:t>
            </a:r>
            <a:r>
              <a:rPr lang="en-US" altLang="zh-CN"/>
              <a:t> </a:t>
            </a:r>
          </a:p>
          <a:p>
            <a:r>
              <a:rPr lang="zh-CN" altLang="en-US"/>
              <a:t>备库哪些配置可能影响主库，垃圾无法回收时可能引入的风险</a:t>
            </a:r>
            <a:endParaRPr lang="en-US" altLang="zh-CN"/>
          </a:p>
          <a:p>
            <a:pPr lvl="1"/>
            <a:r>
              <a:rPr lang="en-US" altLang="zh-CN">
                <a:hlinkClick r:id="rId7"/>
              </a:rPr>
              <a:t>https://github.com/digoal/blog/blob/master/201704/20170410_03.md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953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pg_wait_sampling - </a:t>
            </a:r>
            <a:r>
              <a:rPr lang="zh-CN" altLang="en-US"/>
              <a:t>等待事件透视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https://github.com/postgrespro/pg_wait_sampling</a:t>
            </a:r>
            <a:r>
              <a:rPr lang="en-US" altLang="zh-CN"/>
              <a:t> </a:t>
            </a:r>
          </a:p>
          <a:p>
            <a:r>
              <a:rPr lang="en-US" altLang="zh-CN">
                <a:hlinkClick r:id="rId3"/>
              </a:rPr>
              <a:t>https://postgrespro.com/docs/enterprise/10/pg-wait-sampling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06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/>
              <a:t>全面健康报告</a:t>
            </a:r>
            <a:r>
              <a:rPr lang="en-US" altLang="zh-CN"/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211384367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性能分析利器</a:t>
            </a:r>
            <a:r>
              <a:rPr lang="en-US" altLang="zh-CN"/>
              <a:t>8 - AWR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/>
              <a:t>PostgreSQL</a:t>
            </a:r>
          </a:p>
          <a:p>
            <a:pPr lvl="1"/>
            <a:r>
              <a:rPr lang="en-US" altLang="zh-CN">
                <a:hlinkClick r:id="rId2"/>
              </a:rPr>
              <a:t>https://github.com/digoal/blog/blob/master/201611/20161123_01.md</a:t>
            </a:r>
            <a:endParaRPr lang="en-US" altLang="zh-CN"/>
          </a:p>
          <a:p>
            <a:r>
              <a:rPr lang="en-US" altLang="zh-CN"/>
              <a:t>PPAS(</a:t>
            </a:r>
            <a:r>
              <a:rPr lang="zh-CN" altLang="en-US"/>
              <a:t>类似</a:t>
            </a:r>
            <a:r>
              <a:rPr lang="en-US" altLang="zh-CN"/>
              <a:t>ORACLE statspack)</a:t>
            </a:r>
          </a:p>
          <a:p>
            <a:pPr lvl="1"/>
            <a:r>
              <a:rPr lang="en-US" altLang="zh-CN">
                <a:hlinkClick r:id="rId3"/>
              </a:rPr>
              <a:t>https://github.com/digoal/blog/blob/master/201606/20160628_01.md</a:t>
            </a:r>
            <a:endParaRPr lang="en-US" altLang="zh-CN"/>
          </a:p>
          <a:p>
            <a:pPr lvl="1"/>
            <a:r>
              <a:rPr lang="en-US" altLang="zh-CN"/>
              <a:t>ess_rpt(beginning_id, ending_id, top_n)  </a:t>
            </a:r>
          </a:p>
          <a:p>
            <a:pPr lvl="1"/>
            <a:r>
              <a:rPr lang="en-US" altLang="zh-CN"/>
              <a:t>SELECT * FROM sess_rpt(18, 19, 10);  </a:t>
            </a:r>
          </a:p>
          <a:p>
            <a:pPr lvl="1"/>
            <a:r>
              <a:rPr lang="en-US" altLang="zh-CN"/>
              <a:t>sess_rpt                                         </a:t>
            </a:r>
          </a:p>
          <a:p>
            <a:pPr lvl="1"/>
            <a:r>
              <a:rPr lang="en-US" altLang="zh-CN"/>
              <a:t>-----------------------------------------------------------------------------  </a:t>
            </a:r>
          </a:p>
          <a:p>
            <a:pPr lvl="1"/>
            <a:r>
              <a:rPr lang="en-US" altLang="zh-CN"/>
              <a:t>ID    USER       WAIT NAME              COUNT TIME(ms)   %WAIT SES  %WAIT ALL  </a:t>
            </a:r>
          </a:p>
          <a:p>
            <a:pPr lvl="1"/>
            <a:r>
              <a:rPr lang="en-US" altLang="zh-CN"/>
              <a:t> ----------------------------------------------------------------------------  </a:t>
            </a:r>
          </a:p>
          <a:p>
            <a:pPr lvl="1"/>
            <a:r>
              <a:rPr lang="en-US" altLang="zh-CN"/>
              <a:t>   </a:t>
            </a:r>
          </a:p>
          <a:p>
            <a:pPr lvl="1"/>
            <a:r>
              <a:rPr lang="en-US" altLang="zh-CN"/>
              <a:t> 17373 enterprise db file read           30   0.175713   85.24      85.24  </a:t>
            </a:r>
          </a:p>
          <a:p>
            <a:pPr lvl="1"/>
            <a:r>
              <a:rPr lang="en-US" altLang="zh-CN"/>
              <a:t> 17373 enterprise query plan             18   0.014930   7.24       7.24  </a:t>
            </a:r>
          </a:p>
          <a:p>
            <a:pPr lvl="1"/>
            <a:r>
              <a:rPr lang="en-US" altLang="zh-CN"/>
              <a:t> 17373 enterprise wal flush              6    0.004067   1.97       1.97  </a:t>
            </a:r>
          </a:p>
          <a:p>
            <a:r>
              <a:rPr lang="en-US" altLang="zh-CN"/>
              <a:t>Cloud DBA </a:t>
            </a:r>
          </a:p>
          <a:p>
            <a:pPr lvl="1"/>
            <a:r>
              <a:rPr lang="zh-CN" altLang="en-US"/>
              <a:t>已上线</a:t>
            </a:r>
          </a:p>
        </p:txBody>
      </p:sp>
    </p:spTree>
    <p:extLst>
      <p:ext uri="{BB962C8B-B14F-4D97-AF65-F5344CB8AC3E}">
        <p14:creationId xmlns:p14="http://schemas.microsoft.com/office/powerpoint/2010/main" val="17902942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、</a:t>
            </a:r>
            <a:r>
              <a:rPr lang="en-US" altLang="zh-CN"/>
              <a:t>CPU</a:t>
            </a:r>
            <a:r>
              <a:rPr lang="zh-CN" altLang="en-US"/>
              <a:t>飙升分析、优化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/>
              <a:t>OS</a:t>
            </a:r>
          </a:p>
          <a:p>
            <a:pPr lvl="1"/>
            <a:r>
              <a:rPr lang="en-US" altLang="zh-CN"/>
              <a:t>cgroup </a:t>
            </a:r>
            <a:r>
              <a:rPr lang="zh-CN" altLang="en-US"/>
              <a:t>检查</a:t>
            </a:r>
            <a:r>
              <a:rPr lang="en-US" altLang="zh-CN"/>
              <a:t>thrott</a:t>
            </a:r>
          </a:p>
          <a:p>
            <a:pPr lvl="1"/>
            <a:r>
              <a:rPr lang="en-US" altLang="zh-CN"/>
              <a:t>top find PID</a:t>
            </a:r>
          </a:p>
          <a:p>
            <a:pPr lvl="1"/>
            <a:r>
              <a:rPr lang="en-US" altLang="zh-CN"/>
              <a:t>iotop find PID</a:t>
            </a:r>
          </a:p>
          <a:p>
            <a:pPr lvl="1"/>
            <a:r>
              <a:rPr lang="en-US" altLang="zh-CN"/>
              <a:t>iostat </a:t>
            </a:r>
            <a:r>
              <a:rPr lang="zh-CN" altLang="en-US"/>
              <a:t>，是否到达瓶颈、</a:t>
            </a:r>
            <a:r>
              <a:rPr lang="en-US" altLang="zh-CN"/>
              <a:t>IOHANG</a:t>
            </a:r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en-US" altLang="zh-CN"/>
              <a:t>dmesg </a:t>
            </a:r>
          </a:p>
          <a:p>
            <a:r>
              <a:rPr lang="en-US" altLang="zh-CN"/>
              <a:t>DB</a:t>
            </a:r>
          </a:p>
          <a:p>
            <a:pPr lvl="1"/>
            <a:r>
              <a:rPr lang="en-US" altLang="zh-CN"/>
              <a:t>pid -&gt; find pg_stat_activity</a:t>
            </a:r>
          </a:p>
          <a:p>
            <a:pPr lvl="1"/>
            <a:r>
              <a:rPr lang="en-US" altLang="zh-CN"/>
              <a:t>freeze </a:t>
            </a:r>
            <a:r>
              <a:rPr lang="zh-CN" altLang="en-US"/>
              <a:t>风暴问题</a:t>
            </a:r>
            <a:endParaRPr lang="en-US" altLang="zh-CN"/>
          </a:p>
          <a:p>
            <a:pPr lvl="2"/>
            <a:r>
              <a:rPr lang="en-US" altLang="zh-CN">
                <a:hlinkClick r:id="rId2"/>
              </a:rPr>
              <a:t>https://github.com/digoal/blog/blob/master/201804/20180411_01.md</a:t>
            </a:r>
            <a:endParaRPr lang="en-US" altLang="zh-CN"/>
          </a:p>
          <a:p>
            <a:pPr lvl="2"/>
            <a:r>
              <a:rPr lang="en-US" altLang="zh-CN">
                <a:hlinkClick r:id="rId3"/>
              </a:rPr>
              <a:t>https://github.com/digoal/blog/blob/master/201801/20180117_03.md</a:t>
            </a:r>
            <a:endParaRPr lang="en-US" altLang="zh-CN"/>
          </a:p>
          <a:p>
            <a:pPr lvl="2"/>
            <a:r>
              <a:rPr lang="en-US" altLang="zh-CN">
                <a:hlinkClick r:id="rId4"/>
              </a:rPr>
              <a:t>https://github.com/digoal/blog/blob/master/201606/20160612_01.md</a:t>
            </a:r>
            <a:endParaRPr lang="en-US" altLang="zh-CN"/>
          </a:p>
          <a:p>
            <a:pPr lvl="2"/>
            <a:r>
              <a:rPr lang="en-US" altLang="zh-CN">
                <a:hlinkClick r:id="rId5"/>
              </a:rPr>
              <a:t>https://github.com/digoal/blog/blob/master/201605/20160520_01.md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autovacuum_naptime , </a:t>
            </a:r>
            <a:r>
              <a:rPr lang="zh-CN" altLang="en-US"/>
              <a:t>长事务</a:t>
            </a:r>
            <a:r>
              <a:rPr lang="en-US" altLang="zh-CN"/>
              <a:t>, </a:t>
            </a:r>
            <a:r>
              <a:rPr lang="zh-CN" altLang="en-US"/>
              <a:t>长 </a:t>
            </a:r>
            <a:r>
              <a:rPr lang="en-US" altLang="zh-CN"/>
              <a:t>2PC, long sql, hot_standby_feedback(</a:t>
            </a:r>
            <a:r>
              <a:rPr lang="zh-CN" altLang="en-US"/>
              <a:t>备库长事务</a:t>
            </a:r>
            <a:r>
              <a:rPr lang="en-US" altLang="zh-CN"/>
              <a:t>, </a:t>
            </a:r>
            <a:r>
              <a:rPr lang="zh-CN" altLang="en-US"/>
              <a:t>长 </a:t>
            </a:r>
            <a:r>
              <a:rPr lang="en-US" altLang="zh-CN"/>
              <a:t>2PC, long sql) , vacuum_defer_cleanup_age </a:t>
            </a:r>
          </a:p>
          <a:p>
            <a:pPr lvl="2"/>
            <a:r>
              <a:rPr lang="en-US" altLang="zh-CN">
                <a:hlinkClick r:id="rId6"/>
              </a:rPr>
              <a:t>https://github.com/digoal/blog/blob/master/201704/20170410_03.md</a:t>
            </a:r>
            <a:r>
              <a:rPr lang="en-US" altLang="zh-CN"/>
              <a:t>  </a:t>
            </a:r>
          </a:p>
          <a:p>
            <a:pPr lvl="2"/>
            <a:r>
              <a:rPr lang="en-US" altLang="zh-CN">
                <a:hlinkClick r:id="rId7"/>
              </a:rPr>
              <a:t>https://github.com/digoal/blog/blob/master/201505/20150503_01.md</a:t>
            </a:r>
            <a:r>
              <a:rPr lang="en-US" altLang="zh-CN"/>
              <a:t> 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926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/>
              <a:t>9</a:t>
            </a:r>
            <a:r>
              <a:rPr lang="zh-CN" altLang="en-US"/>
              <a:t>种索引接口的适应场景与选择</a:t>
            </a:r>
          </a:p>
          <a:p>
            <a:r>
              <a:rPr lang="zh-CN" altLang="en-US"/>
              <a:t>复合索引顺序</a:t>
            </a:r>
          </a:p>
          <a:p>
            <a:r>
              <a:rPr lang="zh-CN" altLang="en-US"/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01014268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索引接口的选择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9670" y="4677140"/>
            <a:ext cx="6237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select * from pg_am;  </a:t>
            </a:r>
          </a:p>
          <a:p>
            <a:r>
              <a:rPr lang="en-US" altLang="zh-CN" sz="1600">
                <a:hlinkClick r:id="rId2"/>
              </a:rPr>
              <a:t>https://www.postgresql.org/docs/devel/static/sql-createindex.html</a:t>
            </a:r>
            <a:r>
              <a:rPr lang="en-US" altLang="zh-CN" sz="1600"/>
              <a:t>    </a:t>
            </a:r>
          </a:p>
          <a:p>
            <a:r>
              <a:rPr lang="en-US" altLang="zh-CN" sz="1600">
                <a:hlinkClick r:id="rId3"/>
              </a:rPr>
              <a:t>https://github.com/digoal/blog/blob/master/201706/20170627_01.md</a:t>
            </a:r>
            <a:r>
              <a:rPr lang="en-US" altLang="zh-CN" sz="1600"/>
              <a:t> </a:t>
            </a:r>
          </a:p>
          <a:p>
            <a:r>
              <a:rPr lang="zh-CN" altLang="en-US" sz="1600"/>
              <a:t>自动选择索引接口：</a:t>
            </a:r>
            <a:endParaRPr lang="en-US" altLang="zh-CN" sz="1600"/>
          </a:p>
          <a:p>
            <a:r>
              <a:rPr lang="en-US" altLang="zh-CN" sz="1600">
                <a:hlinkClick r:id="rId4"/>
              </a:rPr>
              <a:t>https://github.com/digoal/blog/blob/master/201706/20170617_01.md</a:t>
            </a:r>
            <a:r>
              <a:rPr lang="en-US" altLang="zh-CN" sz="1600"/>
              <a:t>  </a:t>
            </a:r>
            <a:endParaRPr lang="zh-CN" altLang="en-US" sz="16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2276872"/>
            <a:ext cx="11862913" cy="18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9193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索引接口的选择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333"/>
              <a:t>BTree  </a:t>
            </a:r>
          </a:p>
          <a:p>
            <a:pPr lvl="1"/>
            <a:r>
              <a:rPr lang="en-US" altLang="zh-CN" sz="1333"/>
              <a:t>=, &gt;, &gt;=, &lt;, &lt;=</a:t>
            </a:r>
            <a:r>
              <a:rPr lang="zh-CN" altLang="en-US" sz="1333"/>
              <a:t>、排序  </a:t>
            </a:r>
            <a:endParaRPr lang="en-US" altLang="zh-CN" sz="1333"/>
          </a:p>
          <a:p>
            <a:r>
              <a:rPr lang="en-US" altLang="zh-CN" sz="1333"/>
              <a:t>Hash  (KEY</a:t>
            </a:r>
            <a:r>
              <a:rPr lang="zh-CN" altLang="en-US" sz="1333"/>
              <a:t>值为</a:t>
            </a:r>
            <a:r>
              <a:rPr lang="en-US" altLang="zh-CN" sz="1333"/>
              <a:t>HASH</a:t>
            </a:r>
            <a:r>
              <a:rPr lang="zh-CN" altLang="en-US" sz="1333"/>
              <a:t>值，可以适合很长的字符串</a:t>
            </a:r>
            <a:r>
              <a:rPr lang="en-US" altLang="zh-CN" sz="1333"/>
              <a:t>)  </a:t>
            </a:r>
          </a:p>
          <a:p>
            <a:pPr lvl="1"/>
            <a:r>
              <a:rPr lang="en-US" altLang="zh-CN" sz="1333"/>
              <a:t>=  </a:t>
            </a:r>
          </a:p>
          <a:p>
            <a:r>
              <a:rPr lang="en-US" altLang="zh-CN" sz="1333"/>
              <a:t>GIN  </a:t>
            </a:r>
          </a:p>
          <a:p>
            <a:pPr lvl="1"/>
            <a:r>
              <a:rPr lang="zh-CN" altLang="en-US" sz="1333"/>
              <a:t>多值类型</a:t>
            </a:r>
            <a:r>
              <a:rPr lang="en-US" altLang="zh-CN" sz="1333"/>
              <a:t>(</a:t>
            </a:r>
            <a:r>
              <a:rPr lang="zh-CN" altLang="en-US" sz="1333"/>
              <a:t>数组、全文检索、枚举、网络地址类型</a:t>
            </a:r>
            <a:r>
              <a:rPr lang="en-US" altLang="zh-CN" sz="1333"/>
              <a:t>)</a:t>
            </a:r>
            <a:r>
              <a:rPr lang="zh-CN" altLang="en-US" sz="1333"/>
              <a:t>：包含、相交  </a:t>
            </a:r>
            <a:endParaRPr lang="en-US" altLang="zh-CN" sz="1333"/>
          </a:p>
          <a:p>
            <a:pPr lvl="1"/>
            <a:r>
              <a:rPr lang="en-US" altLang="zh-CN" sz="1333"/>
              <a:t>JSON</a:t>
            </a:r>
            <a:r>
              <a:rPr lang="zh-CN" altLang="en-US" sz="1333"/>
              <a:t>类型：包含    </a:t>
            </a:r>
            <a:r>
              <a:rPr lang="en-US" altLang="zh-CN" sz="1333">
                <a:hlinkClick r:id="rId2"/>
              </a:rPr>
              <a:t>https://www.postgresql.org/docs/devel/static/datatype-json.html#JSON-INDEXING</a:t>
            </a:r>
            <a:r>
              <a:rPr lang="en-US" altLang="zh-CN" sz="1333"/>
              <a:t> </a:t>
            </a:r>
          </a:p>
          <a:p>
            <a:pPr lvl="1"/>
            <a:r>
              <a:rPr lang="zh-CN" altLang="en-US" sz="1333"/>
              <a:t>普通类型</a:t>
            </a:r>
            <a:r>
              <a:rPr lang="en-US" altLang="zh-CN" sz="1333"/>
              <a:t>(</a:t>
            </a:r>
            <a:r>
              <a:rPr lang="zh-CN" altLang="en-US" sz="1333"/>
              <a:t>通过</a:t>
            </a:r>
            <a:r>
              <a:rPr lang="en-US" altLang="zh-CN" sz="1333"/>
              <a:t>btree_gin </a:t>
            </a:r>
            <a:r>
              <a:rPr lang="zh-CN" altLang="en-US" sz="1333"/>
              <a:t>插件支持</a:t>
            </a:r>
            <a:r>
              <a:rPr lang="en-US" altLang="zh-CN" sz="1333"/>
              <a:t>)</a:t>
            </a:r>
            <a:r>
              <a:rPr lang="zh-CN" altLang="en-US" sz="1333"/>
              <a:t>：与</a:t>
            </a:r>
            <a:r>
              <a:rPr lang="en-US" altLang="zh-CN" sz="1333"/>
              <a:t>B-Tree</a:t>
            </a:r>
            <a:r>
              <a:rPr lang="zh-CN" altLang="en-US" sz="1333"/>
              <a:t>类似</a:t>
            </a:r>
            <a:endParaRPr lang="en-US" altLang="zh-CN" sz="1333"/>
          </a:p>
          <a:p>
            <a:pPr lvl="1"/>
            <a:r>
              <a:rPr lang="zh-CN" altLang="en-US" sz="1333"/>
              <a:t>字符串</a:t>
            </a:r>
            <a:r>
              <a:rPr lang="en-US" altLang="zh-CN" sz="1333"/>
              <a:t>(</a:t>
            </a:r>
            <a:r>
              <a:rPr lang="zh-CN" altLang="en-US" sz="1333"/>
              <a:t>通过</a:t>
            </a:r>
            <a:r>
              <a:rPr lang="en-US" altLang="zh-CN" sz="1333"/>
              <a:t>pg_trgm </a:t>
            </a:r>
            <a:r>
              <a:rPr lang="zh-CN" altLang="en-US" sz="1333"/>
              <a:t>插件支持</a:t>
            </a:r>
            <a:r>
              <a:rPr lang="en-US" altLang="zh-CN" sz="1333"/>
              <a:t>)</a:t>
            </a:r>
            <a:r>
              <a:rPr lang="zh-CN" altLang="en-US" sz="1333"/>
              <a:t>：模糊查询、相似查询</a:t>
            </a:r>
            <a:endParaRPr lang="en-US" altLang="zh-CN" sz="1333"/>
          </a:p>
          <a:p>
            <a:pPr lvl="1"/>
            <a:r>
              <a:rPr lang="zh-CN" altLang="en-US" sz="1333"/>
              <a:t>多列：任意列组合查询</a:t>
            </a:r>
            <a:endParaRPr lang="en-US" altLang="zh-CN" sz="1333"/>
          </a:p>
          <a:p>
            <a:r>
              <a:rPr lang="en-US" altLang="zh-CN" sz="1333"/>
              <a:t>GiST </a:t>
            </a:r>
          </a:p>
          <a:p>
            <a:pPr lvl="1"/>
            <a:r>
              <a:rPr lang="zh-CN" altLang="en-US" sz="1333"/>
              <a:t>空间类型：方位（上、下、左、右），空间关系（相交、包含），空间距离排序</a:t>
            </a:r>
            <a:r>
              <a:rPr lang="en-US" altLang="zh-CN" sz="1333"/>
              <a:t>(KNN)    </a:t>
            </a:r>
          </a:p>
          <a:p>
            <a:pPr lvl="1"/>
            <a:r>
              <a:rPr lang="zh-CN" altLang="en-US" sz="1333"/>
              <a:t>范围数据：</a:t>
            </a:r>
            <a:r>
              <a:rPr lang="en-US" altLang="zh-CN" sz="1333"/>
              <a:t> =, &amp;&amp;, &lt;@, @&gt;, &lt;&lt;, &gt;&gt;, -|-, &amp;&lt;, and &amp;&gt;     </a:t>
            </a:r>
          </a:p>
          <a:p>
            <a:pPr lvl="1"/>
            <a:r>
              <a:rPr lang="zh-CN" altLang="en-US" sz="1333"/>
              <a:t>普通类型</a:t>
            </a:r>
            <a:r>
              <a:rPr lang="en-US" altLang="zh-CN" sz="1333"/>
              <a:t>(</a:t>
            </a:r>
            <a:r>
              <a:rPr lang="zh-CN" altLang="en-US" sz="1333"/>
              <a:t>通过</a:t>
            </a:r>
            <a:r>
              <a:rPr lang="en-US" altLang="zh-CN" sz="1333"/>
              <a:t>btree_gist </a:t>
            </a:r>
            <a:r>
              <a:rPr lang="zh-CN" altLang="en-US" sz="1333"/>
              <a:t>插件支持</a:t>
            </a:r>
            <a:r>
              <a:rPr lang="en-US" altLang="zh-CN" sz="1333"/>
              <a:t>)</a:t>
            </a:r>
            <a:r>
              <a:rPr lang="zh-CN" altLang="en-US" sz="1333"/>
              <a:t>：与</a:t>
            </a:r>
            <a:r>
              <a:rPr lang="en-US" altLang="zh-CN" sz="1333"/>
              <a:t>B-Tree</a:t>
            </a:r>
            <a:r>
              <a:rPr lang="zh-CN" altLang="en-US" sz="1333"/>
              <a:t>类似，增加空间类型类似操作符 </a:t>
            </a:r>
            <a:endParaRPr lang="en-US" altLang="zh-CN" sz="1333"/>
          </a:p>
          <a:p>
            <a:pPr lvl="1"/>
            <a:r>
              <a:rPr lang="zh-CN" altLang="en-US" sz="1333"/>
              <a:t>数组类型</a:t>
            </a:r>
            <a:r>
              <a:rPr lang="en-US" altLang="zh-CN" sz="1333"/>
              <a:t>(</a:t>
            </a:r>
            <a:r>
              <a:rPr lang="zh-CN" altLang="en-US" sz="1333"/>
              <a:t>通过</a:t>
            </a:r>
            <a:r>
              <a:rPr lang="en-US" altLang="zh-CN" sz="1333"/>
              <a:t>intarray </a:t>
            </a:r>
            <a:r>
              <a:rPr lang="zh-CN" altLang="en-US" sz="1333"/>
              <a:t>插件支持</a:t>
            </a:r>
            <a:r>
              <a:rPr lang="en-US" altLang="zh-CN" sz="1333"/>
              <a:t>)</a:t>
            </a:r>
            <a:r>
              <a:rPr lang="zh-CN" altLang="en-US" sz="1333"/>
              <a:t>：与</a:t>
            </a:r>
            <a:r>
              <a:rPr lang="en-US" altLang="zh-CN" sz="1333"/>
              <a:t>GIN</a:t>
            </a:r>
            <a:r>
              <a:rPr lang="zh-CN" altLang="en-US" sz="1333"/>
              <a:t>类似</a:t>
            </a:r>
            <a:endParaRPr lang="en-US" altLang="zh-CN" sz="1333"/>
          </a:p>
          <a:p>
            <a:pPr lvl="1"/>
            <a:r>
              <a:rPr lang="zh-CN" altLang="en-US" sz="1333"/>
              <a:t>多列：任意列组合查询</a:t>
            </a:r>
            <a:endParaRPr lang="en-US" altLang="zh-CN" sz="1333"/>
          </a:p>
          <a:p>
            <a:r>
              <a:rPr lang="en-US" altLang="zh-CN" sz="1333"/>
              <a:t>SPGiST  </a:t>
            </a:r>
          </a:p>
          <a:p>
            <a:pPr lvl="1"/>
            <a:r>
              <a:rPr lang="zh-CN" altLang="en-US" sz="1333"/>
              <a:t>平面几何类型：与</a:t>
            </a:r>
            <a:r>
              <a:rPr lang="en-US" altLang="zh-CN" sz="1333"/>
              <a:t>GiST</a:t>
            </a:r>
            <a:r>
              <a:rPr lang="zh-CN" altLang="en-US" sz="1333"/>
              <a:t>类似</a:t>
            </a:r>
            <a:endParaRPr lang="en-US" altLang="zh-CN" sz="1333"/>
          </a:p>
          <a:p>
            <a:pPr lvl="1"/>
            <a:r>
              <a:rPr lang="zh-CN" altLang="en-US" sz="1333"/>
              <a:t>范围类型：与</a:t>
            </a:r>
            <a:r>
              <a:rPr lang="en-US" altLang="zh-CN" sz="1333"/>
              <a:t>GiST</a:t>
            </a:r>
            <a:r>
              <a:rPr lang="zh-CN" altLang="en-US" sz="1333"/>
              <a:t>类似</a:t>
            </a:r>
            <a:endParaRPr lang="en-US" altLang="zh-CN" sz="1333"/>
          </a:p>
          <a:p>
            <a:endParaRPr lang="zh-CN" altLang="en-US" sz="1333"/>
          </a:p>
        </p:txBody>
      </p:sp>
    </p:spTree>
    <p:extLst>
      <p:ext uri="{BB962C8B-B14F-4D97-AF65-F5344CB8AC3E}">
        <p14:creationId xmlns:p14="http://schemas.microsoft.com/office/powerpoint/2010/main" val="205487352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索引接口的选择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467"/>
              <a:t>RUM </a:t>
            </a:r>
          </a:p>
          <a:p>
            <a:pPr lvl="1"/>
            <a:r>
              <a:rPr lang="zh-CN" altLang="en-US" sz="1333"/>
              <a:t>多值类型</a:t>
            </a:r>
            <a:r>
              <a:rPr lang="en-US" altLang="zh-CN" sz="1333"/>
              <a:t>(</a:t>
            </a:r>
            <a:r>
              <a:rPr lang="zh-CN" altLang="en-US" sz="1333"/>
              <a:t>数组、全文检索类型</a:t>
            </a:r>
            <a:r>
              <a:rPr lang="en-US" altLang="zh-CN" sz="1333"/>
              <a:t>)</a:t>
            </a:r>
            <a:r>
              <a:rPr lang="zh-CN" altLang="en-US" sz="1333"/>
              <a:t>：包含、相交、相似排序 </a:t>
            </a:r>
            <a:endParaRPr lang="en-US" altLang="zh-CN" sz="1333"/>
          </a:p>
          <a:p>
            <a:pPr lvl="1"/>
            <a:r>
              <a:rPr lang="zh-CN" altLang="en-US" sz="1333"/>
              <a:t>普通类型：与</a:t>
            </a:r>
            <a:r>
              <a:rPr lang="en-US" altLang="zh-CN" sz="1333"/>
              <a:t>B-Tree</a:t>
            </a:r>
            <a:r>
              <a:rPr lang="zh-CN" altLang="en-US" sz="1333"/>
              <a:t>类似 </a:t>
            </a:r>
            <a:endParaRPr lang="en-US" altLang="zh-CN" sz="1467"/>
          </a:p>
          <a:p>
            <a:r>
              <a:rPr lang="en-US" altLang="zh-CN" sz="1467"/>
              <a:t>BRIN </a:t>
            </a:r>
          </a:p>
          <a:p>
            <a:pPr lvl="1"/>
            <a:r>
              <a:rPr lang="zh-CN" altLang="en-US" sz="1467"/>
              <a:t>适合   线性数据、时序数据、（</a:t>
            </a:r>
            <a:r>
              <a:rPr lang="en-US" altLang="zh-CN" sz="1467"/>
              <a:t>HEAP PAGE</a:t>
            </a:r>
            <a:r>
              <a:rPr lang="zh-CN" altLang="en-US" sz="1467"/>
              <a:t>之间边界清晰的数据）。 </a:t>
            </a:r>
            <a:endParaRPr lang="en-US" altLang="zh-CN" sz="1467"/>
          </a:p>
          <a:p>
            <a:pPr lvl="1"/>
            <a:r>
              <a:rPr lang="zh-CN" altLang="en-US" sz="1467"/>
              <a:t>普通类型：与</a:t>
            </a:r>
            <a:r>
              <a:rPr lang="en-US" altLang="zh-CN" sz="1467"/>
              <a:t>B-Tree</a:t>
            </a:r>
            <a:r>
              <a:rPr lang="zh-CN" altLang="en-US" sz="1467"/>
              <a:t>类似</a:t>
            </a:r>
            <a:endParaRPr lang="en-US" altLang="zh-CN" sz="1467"/>
          </a:p>
          <a:p>
            <a:pPr lvl="1"/>
            <a:r>
              <a:rPr lang="zh-CN" altLang="en-US" sz="1467"/>
              <a:t>空间类型：包含</a:t>
            </a:r>
            <a:endParaRPr lang="en-US" altLang="zh-CN" sz="1467"/>
          </a:p>
          <a:p>
            <a:r>
              <a:rPr lang="en-US" altLang="zh-CN" sz="1467"/>
              <a:t>Bloom </a:t>
            </a:r>
          </a:p>
          <a:p>
            <a:pPr lvl="1"/>
            <a:r>
              <a:rPr lang="zh-CN" altLang="en-US" sz="1467"/>
              <a:t>多列：任意列组合，等值查询 </a:t>
            </a:r>
            <a:endParaRPr lang="en-US" altLang="zh-CN" sz="1467"/>
          </a:p>
          <a:p>
            <a:r>
              <a:rPr lang="zh-CN" altLang="en-US" sz="1467"/>
              <a:t>表达式索引 </a:t>
            </a:r>
            <a:endParaRPr lang="en-US" altLang="zh-CN" sz="1467"/>
          </a:p>
          <a:p>
            <a:pPr lvl="1"/>
            <a:r>
              <a:rPr lang="zh-CN" altLang="en-US" sz="1467"/>
              <a:t>搜索条件为表达式时。</a:t>
            </a:r>
            <a:endParaRPr lang="en-US" altLang="zh-CN" sz="1467"/>
          </a:p>
          <a:p>
            <a:pPr lvl="1"/>
            <a:r>
              <a:rPr lang="en-US" altLang="zh-CN" sz="1467"/>
              <a:t>where st_makepoint(x,y)   op  ?       </a:t>
            </a:r>
          </a:p>
          <a:p>
            <a:pPr lvl="1"/>
            <a:r>
              <a:rPr lang="en-US" altLang="zh-CN" sz="1467"/>
              <a:t>create index idx on tbl  USING gist ( (st_makepoint(x,y))  );   </a:t>
            </a:r>
          </a:p>
          <a:p>
            <a:r>
              <a:rPr lang="zh-CN" altLang="en-US" sz="1467"/>
              <a:t>条件索引</a:t>
            </a:r>
            <a:r>
              <a:rPr lang="en-US" altLang="zh-CN" sz="1467"/>
              <a:t>(</a:t>
            </a:r>
            <a:r>
              <a:rPr lang="zh-CN" altLang="en-US" sz="1467"/>
              <a:t>定向索引</a:t>
            </a:r>
            <a:r>
              <a:rPr lang="en-US" altLang="zh-CN" sz="1467"/>
              <a:t>)</a:t>
            </a:r>
          </a:p>
          <a:p>
            <a:pPr lvl="1"/>
            <a:r>
              <a:rPr lang="zh-CN" altLang="en-US" sz="1467"/>
              <a:t>搜索时，强制过滤某些条件时。</a:t>
            </a:r>
            <a:endParaRPr lang="en-US" altLang="zh-CN" sz="1467"/>
          </a:p>
          <a:p>
            <a:pPr lvl="1"/>
            <a:r>
              <a:rPr lang="en-US" altLang="zh-CN" sz="1467"/>
              <a:t>where status='active' and col=?    </a:t>
            </a:r>
            <a:r>
              <a:rPr lang="zh-CN" altLang="en-US" sz="1467"/>
              <a:t>。</a:t>
            </a:r>
            <a:endParaRPr lang="en-US" altLang="zh-CN" sz="1467"/>
          </a:p>
          <a:p>
            <a:pPr lvl="1"/>
            <a:r>
              <a:rPr lang="zh-CN" altLang="en-US" sz="1467"/>
              <a:t> </a:t>
            </a:r>
            <a:r>
              <a:rPr lang="en-US" altLang="zh-CN" sz="1467"/>
              <a:t>create index idx on tbl (col)  where status='active';    -- </a:t>
            </a:r>
            <a:r>
              <a:rPr lang="zh-CN" altLang="en-US" sz="1467"/>
              <a:t>激活用户占比</a:t>
            </a:r>
            <a:r>
              <a:rPr lang="en-US" altLang="zh-CN" sz="1467"/>
              <a:t>70%</a:t>
            </a:r>
            <a:r>
              <a:rPr lang="zh-CN" altLang="en-US" sz="1467"/>
              <a:t> ，只针对这些数据进行索引</a:t>
            </a:r>
            <a:endParaRPr lang="en-US" altLang="zh-CN" sz="1467"/>
          </a:p>
          <a:p>
            <a:pPr lvl="1"/>
            <a:r>
              <a:rPr lang="zh-CN" altLang="en-US" sz="1467"/>
              <a:t>监控系统例子  </a:t>
            </a:r>
            <a:r>
              <a:rPr lang="en-US" altLang="zh-CN" sz="1467"/>
              <a:t>select x from tbl where temp&gt;60;    -- 99, 1% </a:t>
            </a:r>
            <a:r>
              <a:rPr lang="zh-CN" altLang="en-US" sz="1467"/>
              <a:t>异常数据</a:t>
            </a:r>
            <a:endParaRPr lang="en-US" altLang="zh-CN" sz="1467"/>
          </a:p>
          <a:p>
            <a:endParaRPr lang="zh-CN" altLang="en-US" sz="1467"/>
          </a:p>
        </p:txBody>
      </p:sp>
    </p:spTree>
    <p:extLst>
      <p:ext uri="{BB962C8B-B14F-4D97-AF65-F5344CB8AC3E}">
        <p14:creationId xmlns:p14="http://schemas.microsoft.com/office/powerpoint/2010/main" val="40101212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索引接口的选择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include</a:t>
            </a:r>
            <a:r>
              <a:rPr lang="zh-CN" altLang="en-US"/>
              <a:t>索引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14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btree index include</a:t>
            </a:r>
            <a:r>
              <a:rPr lang="zh-CN" altLang="en-US"/>
              <a:t>索引叶子附加属性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>
                <a:hlinkClick r:id="rId2"/>
              </a:rPr>
              <a:t>https://github.com/digoal/blog/blob/master/201905/20190503_03.md</a:t>
            </a:r>
            <a:endParaRPr lang="en-US" altLang="zh-CN" sz="1200"/>
          </a:p>
          <a:p>
            <a:r>
              <a:rPr lang="zh-CN" altLang="en-US" sz="1200"/>
              <a:t>类似</a:t>
            </a:r>
            <a:r>
              <a:rPr lang="en-US" altLang="zh-CN" sz="1200"/>
              <a:t>B+tree</a:t>
            </a:r>
            <a:r>
              <a:rPr lang="zh-CN" altLang="en-US" sz="1200"/>
              <a:t>数据聚集，</a:t>
            </a:r>
            <a:endParaRPr lang="en-US" altLang="zh-CN" sz="1200"/>
          </a:p>
          <a:p>
            <a:r>
              <a:rPr lang="en-US" altLang="zh-CN" sz="2400"/>
              <a:t>create index idx_t1_1 on t1 (id) include(c1,c2,c3,info,crt_time); </a:t>
            </a:r>
            <a:endParaRPr lang="zh-CN" altLang="en-US" sz="2400"/>
          </a:p>
        </p:txBody>
      </p:sp>
      <p:pic>
        <p:nvPicPr>
          <p:cNvPr id="2050" name="Picture 2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3575304"/>
            <a:ext cx="5094252" cy="29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93" y="3105512"/>
            <a:ext cx="5887007" cy="346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8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/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203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多列复合索引如何设计字段顺序</a:t>
            </a:r>
            <a:endParaRPr lang="en-US" altLang="zh-CN"/>
          </a:p>
          <a:p>
            <a:r>
              <a:rPr lang="zh-CN" altLang="en-US"/>
              <a:t>非驱动列查询，如何使用索引扫描</a:t>
            </a:r>
          </a:p>
        </p:txBody>
      </p:sp>
    </p:spTree>
    <p:extLst>
      <p:ext uri="{BB962C8B-B14F-4D97-AF65-F5344CB8AC3E}">
        <p14:creationId xmlns:p14="http://schemas.microsoft.com/office/powerpoint/2010/main" val="4584321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多列复合索引字段顺序原则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>
                <a:hlinkClick r:id="rId2"/>
              </a:rPr>
              <a:t>https://github.com/digoal/blog/blob/master/201803/20180314_02.md</a:t>
            </a:r>
            <a:r>
              <a:rPr lang="en-US" altLang="zh-CN" sz="1600"/>
              <a:t> 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76915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非驱动列查询的优化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>
                <a:hlinkClick r:id="rId2"/>
              </a:rPr>
              <a:t>https://github.com/digoal/blog/blob/master/201803/20180323_03.md</a:t>
            </a:r>
            <a:r>
              <a:rPr lang="en-US" altLang="zh-CN" sz="1600"/>
              <a:t> 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269576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/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7510237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优化器开关介绍（因子、开关）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优化器开关、成本计算系数因子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https://www.postgresql.org/docs/devel/static/runtime-config-query.html</a:t>
            </a:r>
            <a:r>
              <a:rPr lang="en-US" altLang="zh-CN"/>
              <a:t> </a:t>
            </a:r>
          </a:p>
          <a:p>
            <a:r>
              <a:rPr lang="zh-CN" altLang="en-US"/>
              <a:t>校准因子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https://github.com/digoal/blog/blob/master/201311/20131126_03.md</a:t>
            </a:r>
            <a:endParaRPr lang="en-US" altLang="zh-CN"/>
          </a:p>
          <a:p>
            <a:pPr lvl="1"/>
            <a:r>
              <a:rPr lang="zh-CN" altLang="en-US"/>
              <a:t>例如</a:t>
            </a:r>
            <a:endParaRPr lang="en-US" altLang="zh-CN"/>
          </a:p>
          <a:p>
            <a:pPr lvl="2"/>
            <a:r>
              <a:rPr lang="zh-CN" altLang="en-US"/>
              <a:t>全表扫描：顺序</a:t>
            </a:r>
            <a:r>
              <a:rPr lang="en-US" altLang="zh-CN"/>
              <a:t>IO</a:t>
            </a:r>
            <a:r>
              <a:rPr lang="zh-CN" altLang="en-US"/>
              <a:t>成本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索引扫描：离散</a:t>
            </a:r>
            <a:r>
              <a:rPr lang="en-US" altLang="zh-CN"/>
              <a:t>IO</a:t>
            </a:r>
            <a:r>
              <a:rPr lang="zh-CN" altLang="en-US"/>
              <a:t>成本</a:t>
            </a:r>
            <a:endParaRPr lang="en-US" altLang="zh-CN"/>
          </a:p>
          <a:p>
            <a:pPr lvl="2"/>
            <a:r>
              <a:rPr lang="zh-CN" altLang="en-US"/>
              <a:t>机械盘、</a:t>
            </a:r>
            <a:r>
              <a:rPr lang="en-US" altLang="zh-CN"/>
              <a:t>SSD</a:t>
            </a:r>
          </a:p>
          <a:p>
            <a:pPr lvl="2"/>
            <a:r>
              <a:rPr lang="zh-CN" altLang="en-US"/>
              <a:t>其他：</a:t>
            </a:r>
            <a:endParaRPr lang="en-US" altLang="zh-CN"/>
          </a:p>
          <a:p>
            <a:pPr lvl="2"/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9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altLang="zh-CN"/>
              <a:t># - Planner Cost Constants -</a:t>
            </a:r>
          </a:p>
          <a:p>
            <a:endParaRPr lang="en-US" altLang="zh-CN"/>
          </a:p>
          <a:p>
            <a:r>
              <a:rPr lang="en-US" altLang="zh-CN"/>
              <a:t>#seq_page_cost = 1.0                    # measured on an arbitrary scale</a:t>
            </a:r>
          </a:p>
          <a:p>
            <a:r>
              <a:rPr lang="en-US" altLang="zh-CN"/>
              <a:t>random_page_cost = 1.1                  # same scale as above</a:t>
            </a:r>
          </a:p>
          <a:p>
            <a:r>
              <a:rPr lang="en-US" altLang="zh-CN"/>
              <a:t>#cpu_tuple_cost = 0.01                  # same scale as above</a:t>
            </a:r>
          </a:p>
          <a:p>
            <a:r>
              <a:rPr lang="en-US" altLang="zh-CN"/>
              <a:t>#cpu_index_tuple_cost = 0.005           # same scale as above</a:t>
            </a:r>
          </a:p>
          <a:p>
            <a:r>
              <a:rPr lang="en-US" altLang="zh-CN"/>
              <a:t>#cpu_operator_cost = 0.0025             # same scale as above</a:t>
            </a:r>
          </a:p>
          <a:p>
            <a:r>
              <a:rPr lang="en-US" altLang="zh-CN"/>
              <a:t>#parallel_tuple_cost = 0.1              # same scale as above</a:t>
            </a:r>
          </a:p>
          <a:p>
            <a:r>
              <a:rPr lang="en-US" altLang="zh-CN"/>
              <a:t>#parallel_setup_cost = 1000.0   # same scale as above</a:t>
            </a:r>
          </a:p>
          <a:p>
            <a:endParaRPr lang="en-US" altLang="zh-CN"/>
          </a:p>
          <a:p>
            <a:r>
              <a:rPr lang="en-US" altLang="zh-CN"/>
              <a:t>#jit_above_cost = 100000                # perform JIT compilation if available</a:t>
            </a:r>
          </a:p>
          <a:p>
            <a:r>
              <a:rPr lang="en-US" altLang="zh-CN"/>
              <a:t>                                        # and query more expensive than this;</a:t>
            </a:r>
          </a:p>
          <a:p>
            <a:r>
              <a:rPr lang="en-US" altLang="zh-CN"/>
              <a:t>                                        # -1 disables</a:t>
            </a:r>
          </a:p>
          <a:p>
            <a:r>
              <a:rPr lang="en-US" altLang="zh-CN"/>
              <a:t>#jit_inline_above_cost = 500000         # inline small functions if query is</a:t>
            </a:r>
          </a:p>
          <a:p>
            <a:r>
              <a:rPr lang="en-US" altLang="zh-CN"/>
              <a:t>                                        # more expensive than this; -1 disables</a:t>
            </a:r>
          </a:p>
          <a:p>
            <a:r>
              <a:rPr lang="en-US" altLang="zh-CN"/>
              <a:t>#jit_optimize_above_cost = 500000       # use expensive JIT optimizations if</a:t>
            </a:r>
          </a:p>
          <a:p>
            <a:r>
              <a:rPr lang="en-US" altLang="zh-CN"/>
              <a:t>                                        # query is more expensive than this;</a:t>
            </a:r>
          </a:p>
          <a:p>
            <a:r>
              <a:rPr lang="en-US" altLang="zh-CN"/>
              <a:t>                                        # -1 disables</a:t>
            </a:r>
          </a:p>
          <a:p>
            <a:endParaRPr lang="en-US" altLang="zh-CN"/>
          </a:p>
          <a:p>
            <a:r>
              <a:rPr lang="en-US" altLang="zh-CN"/>
              <a:t>#min_parallel_table_scan_size = 8MB</a:t>
            </a:r>
          </a:p>
          <a:p>
            <a:r>
              <a:rPr lang="en-US" altLang="zh-CN"/>
              <a:t>#min_parallel_index_scan_size = 512kB</a:t>
            </a:r>
          </a:p>
          <a:p>
            <a:r>
              <a:rPr lang="en-US" altLang="zh-CN"/>
              <a:t>effective_cache_size = 400GB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0132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/>
              <a:t>HINT</a:t>
            </a:r>
            <a:r>
              <a:rPr lang="zh-CN" altLang="en-US"/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91504283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 HINT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HINT</a:t>
            </a:r>
            <a:r>
              <a:rPr lang="zh-CN" altLang="en-US"/>
              <a:t>介绍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https://github.com/digoal/blog/blob/master/201607/20160723_02.md</a:t>
            </a:r>
            <a:r>
              <a:rPr lang="en-US" altLang="zh-CN"/>
              <a:t> </a:t>
            </a:r>
          </a:p>
          <a:p>
            <a:r>
              <a:rPr lang="zh-CN" altLang="en-US"/>
              <a:t>阿里云</a:t>
            </a:r>
            <a:r>
              <a:rPr lang="en-US" altLang="zh-CN"/>
              <a:t>pg_hint_plan</a:t>
            </a:r>
            <a:r>
              <a:rPr lang="zh-CN" altLang="en-US"/>
              <a:t>插件使用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https://github.com/digoal/blog/blob/master/201604/20160401_01.md</a:t>
            </a:r>
            <a:r>
              <a:rPr lang="en-US" altLang="zh-CN"/>
              <a:t> </a:t>
            </a:r>
          </a:p>
          <a:p>
            <a:pPr lvl="1"/>
            <a:r>
              <a:rPr lang="en-US" altLang="zh-CN">
                <a:hlinkClick r:id="rId4"/>
              </a:rPr>
              <a:t>https://www.openscg.com/bigsql/docs/hintplan/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db5=# explain verbose /*+ Parallel(ft 24 hard) */ select count(*) from ft;  </a:t>
            </a:r>
          </a:p>
          <a:p>
            <a:pPr lvl="1"/>
            <a:r>
              <a:rPr lang="en-US" altLang="zh-CN"/>
              <a:t>DEBUG:  pg_hint_plan:  </a:t>
            </a:r>
          </a:p>
          <a:p>
            <a:pPr lvl="1"/>
            <a:r>
              <a:rPr lang="en-US" altLang="zh-CN"/>
              <a:t>used hint:  </a:t>
            </a:r>
          </a:p>
          <a:p>
            <a:pPr lvl="1"/>
            <a:r>
              <a:rPr lang="en-US" altLang="zh-CN"/>
              <a:t>Parallel(ft 24 hard)  </a:t>
            </a:r>
          </a:p>
          <a:p>
            <a:pPr lvl="1"/>
            <a:r>
              <a:rPr lang="en-US" altLang="zh-CN"/>
              <a:t>not used hint:  </a:t>
            </a:r>
          </a:p>
          <a:p>
            <a:pPr lvl="1"/>
            <a:r>
              <a:rPr lang="en-US" altLang="zh-CN"/>
              <a:t>duplication hint:  </a:t>
            </a:r>
          </a:p>
          <a:p>
            <a:pPr lvl="1"/>
            <a:r>
              <a:rPr lang="en-US" altLang="zh-CN"/>
              <a:t>error hint: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38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/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19453313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sr_plan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profile</a:t>
            </a:r>
          </a:p>
          <a:p>
            <a:r>
              <a:rPr lang="en-US" altLang="zh-CN">
                <a:hlinkClick r:id="rId2"/>
              </a:rPr>
              <a:t>https://github.com/digoal/blog/blob/master/201702/20170228_01.md</a:t>
            </a:r>
            <a:r>
              <a:rPr lang="en-US" altLang="zh-CN"/>
              <a:t> </a:t>
            </a:r>
          </a:p>
          <a:p>
            <a:r>
              <a:rPr lang="zh-CN" altLang="en-US"/>
              <a:t>框架开发，无法修改</a:t>
            </a:r>
            <a:r>
              <a:rPr lang="en-US" altLang="zh-CN"/>
              <a:t>SQL</a:t>
            </a:r>
            <a:r>
              <a:rPr lang="zh-CN" altLang="en-US"/>
              <a:t>，无法加</a:t>
            </a:r>
            <a:r>
              <a:rPr lang="en-US" altLang="zh-CN"/>
              <a:t>HINT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内核层优化器修改</a:t>
            </a:r>
            <a:endParaRPr lang="en-US" altLang="zh-CN"/>
          </a:p>
          <a:p>
            <a:pPr lvl="1"/>
            <a:r>
              <a:rPr lang="en-US" altLang="zh-CN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40928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在线加列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 lock_timeout=?;  </a:t>
            </a:r>
          </a:p>
          <a:p>
            <a:pPr lvl="1"/>
            <a:r>
              <a:rPr lang="zh-CN" altLang="en-US"/>
              <a:t>设置</a:t>
            </a:r>
            <a:r>
              <a:rPr lang="en-US" altLang="zh-CN"/>
              <a:t>DDL</a:t>
            </a:r>
            <a:r>
              <a:rPr lang="zh-CN" altLang="en-US"/>
              <a:t>锁等待超时，防止雪崩</a:t>
            </a:r>
            <a:endParaRPr lang="en-US" altLang="zh-CN"/>
          </a:p>
          <a:p>
            <a:r>
              <a:rPr lang="en-US" altLang="zh-CN"/>
              <a:t>PG 11 </a:t>
            </a:r>
            <a:r>
              <a:rPr lang="zh-CN" altLang="en-US"/>
              <a:t>以前的版本：不要加默认值 </a:t>
            </a:r>
            <a:endParaRPr lang="en-US" altLang="zh-CN"/>
          </a:p>
          <a:p>
            <a:pPr lvl="1"/>
            <a:r>
              <a:rPr lang="zh-CN" altLang="en-US"/>
              <a:t>加默认值需要</a:t>
            </a:r>
            <a:r>
              <a:rPr lang="en-US" altLang="zh-CN"/>
              <a:t>rewrite table</a:t>
            </a:r>
          </a:p>
          <a:p>
            <a:r>
              <a:rPr lang="en-US" altLang="zh-CN"/>
              <a:t>PG &gt;= 11</a:t>
            </a:r>
            <a:r>
              <a:rPr lang="zh-CN" altLang="en-US"/>
              <a:t> 的版本：可以在线加列并带默认值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08757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/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2629661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Oracle PL/SQL</a:t>
            </a:r>
            <a:r>
              <a:rPr lang="zh-CN" altLang="en-US"/>
              <a:t>函数如何调试</a:t>
            </a:r>
            <a:endParaRPr lang="en-US" altLang="zh-CN"/>
          </a:p>
          <a:p>
            <a:r>
              <a:rPr lang="zh-CN" altLang="en-US"/>
              <a:t>如何诊断函数内部执行</a:t>
            </a:r>
            <a:r>
              <a:rPr lang="en-US" altLang="zh-CN"/>
              <a:t>SQL</a:t>
            </a:r>
            <a:r>
              <a:rPr lang="zh-CN" altLang="en-US"/>
              <a:t>的性能</a:t>
            </a:r>
          </a:p>
        </p:txBody>
      </p:sp>
    </p:spTree>
    <p:extLst>
      <p:ext uri="{BB962C8B-B14F-4D97-AF65-F5344CB8AC3E}">
        <p14:creationId xmlns:p14="http://schemas.microsoft.com/office/powerpoint/2010/main" val="36406178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plpgsql</a:t>
            </a:r>
            <a:r>
              <a:rPr lang="zh-CN" altLang="en-US"/>
              <a:t>函数</a:t>
            </a:r>
            <a:r>
              <a:rPr lang="en-US" altLang="zh-CN"/>
              <a:t>(</a:t>
            </a:r>
            <a:r>
              <a:rPr lang="zh-CN" altLang="en-US"/>
              <a:t>存储过程</a:t>
            </a:r>
            <a:r>
              <a:rPr lang="en-US" altLang="zh-CN"/>
              <a:t>)</a:t>
            </a:r>
            <a:r>
              <a:rPr lang="zh-CN" altLang="en-US"/>
              <a:t>性能诊断、优化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auto_explain</a:t>
            </a:r>
            <a:r>
              <a:rPr lang="zh-CN" altLang="en-US"/>
              <a:t>插件</a:t>
            </a:r>
            <a:endParaRPr lang="en-US" altLang="zh-CN"/>
          </a:p>
          <a:p>
            <a:r>
              <a:rPr lang="en-US" altLang="zh-CN"/>
              <a:t>plpgsql</a:t>
            </a:r>
            <a:r>
              <a:rPr lang="zh-CN" altLang="en-US"/>
              <a:t>函数中每一个调用的详细执行计划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https://github.com/digoal/blog/blob/master/201611/20161121_02.md</a:t>
            </a:r>
            <a:r>
              <a:rPr lang="en-US" altLang="zh-CN"/>
              <a:t>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157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3 - plprofiler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133">
                <a:hlinkClick r:id="rId2"/>
              </a:rPr>
              <a:t>https://bitbucket.org/openscg/plprofiler</a:t>
            </a:r>
            <a:r>
              <a:rPr lang="en-US" altLang="zh-CN" sz="2133"/>
              <a:t> </a:t>
            </a:r>
          </a:p>
        </p:txBody>
      </p:sp>
      <p:pic>
        <p:nvPicPr>
          <p:cNvPr id="1026" name="Picture 2" descr=" Example repo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24" y="1412775"/>
            <a:ext cx="5664629" cy="52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91750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/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610831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高并发场景带来的挑战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/>
              <a:t>高并发短连接挑战：建立连接成本高，效率低</a:t>
            </a:r>
            <a:endParaRPr lang="en-US" altLang="zh-CN"/>
          </a:p>
          <a:p>
            <a:r>
              <a:rPr lang="zh-CN" altLang="en-US"/>
              <a:t>进程模式</a:t>
            </a:r>
            <a:endParaRPr lang="en-US" altLang="zh-CN"/>
          </a:p>
          <a:p>
            <a:pPr lvl="1"/>
            <a:r>
              <a:rPr lang="zh-CN" altLang="en-US"/>
              <a:t>高并发场景：进程调度开销大，效率低下</a:t>
            </a:r>
            <a:endParaRPr lang="en-US" altLang="zh-CN"/>
          </a:p>
          <a:p>
            <a:r>
              <a:rPr lang="zh-CN" altLang="en-US"/>
              <a:t>锁竞争问题</a:t>
            </a:r>
            <a:endParaRPr lang="en-US" altLang="zh-CN"/>
          </a:p>
          <a:p>
            <a:pPr lvl="1"/>
            <a:r>
              <a:rPr lang="zh-CN" altLang="en-US"/>
              <a:t>隔离级别越高，问题可能越明显</a:t>
            </a:r>
            <a:endParaRPr lang="en-US" altLang="zh-CN"/>
          </a:p>
          <a:p>
            <a:r>
              <a:rPr lang="zh-CN" altLang="en-US"/>
              <a:t>死锁隐患</a:t>
            </a:r>
            <a:endParaRPr lang="en-US" altLang="zh-CN"/>
          </a:p>
          <a:p>
            <a:r>
              <a:rPr lang="zh-CN" altLang="en-US"/>
              <a:t>雪崩隐患</a:t>
            </a:r>
            <a:endParaRPr lang="en-US" altLang="zh-CN"/>
          </a:p>
          <a:p>
            <a:r>
              <a:rPr lang="zh-CN" altLang="en-US"/>
              <a:t>单实例多业务（在线、分析）混合使用、攻击，问题</a:t>
            </a:r>
            <a:r>
              <a:rPr lang="en-US" altLang="zh-CN"/>
              <a:t>SQL</a:t>
            </a:r>
            <a:r>
              <a:rPr lang="zh-CN" altLang="en-US"/>
              <a:t>：干扰、攻击、抖动隐患</a:t>
            </a:r>
            <a:endParaRPr lang="en-US" altLang="zh-CN"/>
          </a:p>
          <a:p>
            <a:r>
              <a:rPr lang="zh-CN" altLang="en-US"/>
              <a:t>高并发小事务挑战：</a:t>
            </a:r>
            <a:r>
              <a:rPr lang="en-US" altLang="zh-CN"/>
              <a:t>IO</a:t>
            </a:r>
            <a:r>
              <a:rPr lang="zh-CN" altLang="en-US"/>
              <a:t>刷盘频率高</a:t>
            </a:r>
            <a:endParaRPr lang="en-US" altLang="zh-CN"/>
          </a:p>
          <a:p>
            <a:r>
              <a:rPr lang="zh-CN" altLang="en-US"/>
              <a:t>计算能力挑战</a:t>
            </a:r>
            <a:endParaRPr lang="en-US" altLang="zh-CN"/>
          </a:p>
          <a:p>
            <a:r>
              <a:rPr lang="zh-CN" altLang="en-US"/>
              <a:t>读写分离，高压下的从库延迟，成本挑战等</a:t>
            </a:r>
            <a:endParaRPr lang="en-US" altLang="zh-CN"/>
          </a:p>
          <a:p>
            <a:r>
              <a:rPr lang="zh-CN" altLang="en-US"/>
              <a:t>高并发写压力下的索引</a:t>
            </a:r>
            <a:r>
              <a:rPr lang="en-US" altLang="zh-CN"/>
              <a:t>IO</a:t>
            </a:r>
            <a:r>
              <a:rPr lang="zh-CN" altLang="en-US"/>
              <a:t> 引入</a:t>
            </a:r>
            <a:r>
              <a:rPr lang="en-US" altLang="zh-CN"/>
              <a:t>RT</a:t>
            </a:r>
            <a:r>
              <a:rPr lang="zh-CN" altLang="en-US"/>
              <a:t>增加</a:t>
            </a:r>
            <a:endParaRPr lang="en-US" altLang="zh-CN"/>
          </a:p>
          <a:p>
            <a:r>
              <a:rPr lang="zh-CN" altLang="en-US"/>
              <a:t>内存挑战</a:t>
            </a:r>
            <a:endParaRPr lang="en-US" altLang="zh-CN"/>
          </a:p>
          <a:p>
            <a:pPr lvl="1"/>
            <a:r>
              <a:rPr lang="zh-CN" altLang="en-US"/>
              <a:t>（长连接霸占会话级缓存、</a:t>
            </a:r>
            <a:r>
              <a:rPr lang="en-US" altLang="zh-CN"/>
              <a:t>PROC touch shared buffer hashtable</a:t>
            </a:r>
            <a:r>
              <a:rPr lang="zh-CN" altLang="en-US"/>
              <a:t>、分区</a:t>
            </a:r>
            <a:r>
              <a:rPr lang="en-US" altLang="zh-CN"/>
              <a:t>relcache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5186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https://github.com/digoal/blog/blob/master/201607/20160709_01.md</a:t>
            </a:r>
            <a:endParaRPr lang="en-US" altLang="zh-CN"/>
          </a:p>
          <a:p>
            <a:r>
              <a:rPr lang="en-US" altLang="zh-CN">
                <a:hlinkClick r:id="rId3"/>
              </a:rPr>
              <a:t>https://github.com/digoal/blog/blob/master/201805/20180505_07.md</a:t>
            </a:r>
            <a:endParaRPr lang="en-US" altLang="zh-CN"/>
          </a:p>
          <a:p>
            <a:r>
              <a:rPr lang="en-US" altLang="zh-CN">
                <a:hlinkClick r:id="rId4"/>
              </a:rPr>
              <a:t>https://github.com/digoal/blog/blob/master/201805/20180521_03.md</a:t>
            </a:r>
            <a:endParaRPr lang="en-US" altLang="zh-CN"/>
          </a:p>
          <a:p>
            <a:r>
              <a:rPr lang="en-US" altLang="zh-CN">
                <a:hlinkClick r:id="rId5"/>
              </a:rPr>
              <a:t>https://github.com/digoal/blog/blob/master/201005/20100511_03.md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627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高并发场景数据库设计与优化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zh-CN" altLang="en-US"/>
              <a:t>内置、外置连接池、长连接</a:t>
            </a:r>
            <a:endParaRPr lang="en-US" altLang="zh-CN"/>
          </a:p>
          <a:p>
            <a:r>
              <a:rPr lang="en-US" altLang="zh-CN"/>
              <a:t>Huge page</a:t>
            </a:r>
          </a:p>
          <a:p>
            <a:r>
              <a:rPr lang="en-US" altLang="zh-CN"/>
              <a:t>Release session memory context</a:t>
            </a:r>
          </a:p>
          <a:p>
            <a:r>
              <a:rPr lang="en-US" altLang="zh-CN"/>
              <a:t>PGA</a:t>
            </a:r>
          </a:p>
          <a:p>
            <a:r>
              <a:rPr lang="en-US" altLang="zh-CN"/>
              <a:t>pg_pathman</a:t>
            </a:r>
          </a:p>
          <a:p>
            <a:endParaRPr lang="en-US" altLang="zh-CN"/>
          </a:p>
          <a:p>
            <a:r>
              <a:rPr lang="en-US" altLang="zh-CN"/>
              <a:t>AD Lock</a:t>
            </a:r>
          </a:p>
          <a:p>
            <a:r>
              <a:rPr lang="zh-CN" altLang="en-US"/>
              <a:t>乐观锁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异步提交</a:t>
            </a:r>
            <a:endParaRPr lang="en-US" altLang="zh-CN"/>
          </a:p>
          <a:p>
            <a:r>
              <a:rPr lang="zh-CN" altLang="en-US"/>
              <a:t>组提交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锁超时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预计算、流计算</a:t>
            </a:r>
            <a:r>
              <a:rPr lang="en-US" altLang="zh-CN"/>
              <a:t>(pipelinedb)</a:t>
            </a:r>
          </a:p>
          <a:p>
            <a:endParaRPr lang="en-US" altLang="zh-CN"/>
          </a:p>
          <a:p>
            <a:r>
              <a:rPr lang="zh-CN" altLang="en-US"/>
              <a:t>用户、</a:t>
            </a:r>
            <a:r>
              <a:rPr lang="en-US" altLang="zh-CN"/>
              <a:t>DB</a:t>
            </a:r>
            <a:r>
              <a:rPr lang="zh-CN" altLang="en-US"/>
              <a:t>级资源隔离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Sharding</a:t>
            </a:r>
          </a:p>
          <a:p>
            <a:r>
              <a:rPr lang="zh-CN" altLang="en-US"/>
              <a:t>读写分离</a:t>
            </a:r>
            <a:endParaRPr lang="en-US" altLang="zh-CN"/>
          </a:p>
          <a:p>
            <a:r>
              <a:rPr lang="zh-CN" altLang="en-US"/>
              <a:t>计算存储分离</a:t>
            </a:r>
            <a:r>
              <a:rPr lang="en-US" altLang="zh-CN"/>
              <a:t>(POLARDB PG)</a:t>
            </a:r>
          </a:p>
          <a:p>
            <a:endParaRPr lang="en-US" altLang="zh-CN"/>
          </a:p>
          <a:p>
            <a:r>
              <a:rPr lang="en-US" altLang="zh-CN"/>
              <a:t>GIN fast update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9780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阿里</a:t>
            </a:r>
            <a:r>
              <a:rPr lang="en-US" altLang="zh-CN"/>
              <a:t>RDS PG</a:t>
            </a:r>
            <a:r>
              <a:rPr lang="zh-CN" altLang="en-US"/>
              <a:t>在高并发场景的内核改进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993" y="1626680"/>
            <a:ext cx="3882166" cy="4351338"/>
          </a:xfrm>
          <a:prstGeom prst="rect">
            <a:avLst/>
          </a:prstGeom>
        </p:spPr>
      </p:pic>
      <p:pic>
        <p:nvPicPr>
          <p:cNvPr id="1026" name="Picture 2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6" y="1690688"/>
            <a:ext cx="4958476" cy="27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38200" y="5221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调度开销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9159" y="18519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池化，优化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175255" y="3514857"/>
            <a:ext cx="16113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关注社区版与</a:t>
            </a:r>
            <a:r>
              <a:rPr lang="en-US" altLang="zh-CN" sz="1400"/>
              <a:t>ali</a:t>
            </a:r>
            <a:r>
              <a:rPr lang="zh-CN" altLang="en-US" sz="1400"/>
              <a:t>版</a:t>
            </a:r>
            <a:endParaRPr lang="en-US" altLang="zh-CN" sz="1400"/>
          </a:p>
          <a:p>
            <a:r>
              <a:rPr lang="zh-CN" altLang="en-US" sz="1400"/>
              <a:t>量级的差别。</a:t>
            </a:r>
            <a:endParaRPr lang="en-US" altLang="zh-CN" sz="1400"/>
          </a:p>
          <a:p>
            <a:r>
              <a:rPr lang="zh-CN" altLang="en-US" sz="1400"/>
              <a:t>单次测试，</a:t>
            </a:r>
            <a:endParaRPr lang="en-US" altLang="zh-CN" sz="1400"/>
          </a:p>
          <a:p>
            <a:r>
              <a:rPr lang="en-US" altLang="zh-CN" sz="1400"/>
              <a:t>RT</a:t>
            </a:r>
            <a:r>
              <a:rPr lang="zh-CN" altLang="en-US" sz="1400"/>
              <a:t>受其他干扰</a:t>
            </a:r>
            <a:r>
              <a:rPr lang="en-US" altLang="zh-CN" sz="1400"/>
              <a:t>,</a:t>
            </a:r>
          </a:p>
          <a:p>
            <a:r>
              <a:rPr lang="zh-CN" altLang="en-US" sz="1400"/>
              <a:t>不必纠结。</a:t>
            </a:r>
          </a:p>
        </p:txBody>
      </p:sp>
    </p:spTree>
    <p:extLst>
      <p:ext uri="{BB962C8B-B14F-4D97-AF65-F5344CB8AC3E}">
        <p14:creationId xmlns:p14="http://schemas.microsoft.com/office/powerpoint/2010/main" val="123308533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连接池的优化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60" y="2201756"/>
            <a:ext cx="5821680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21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/>
              <a:t>清理</a:t>
            </a:r>
            <a:r>
              <a:rPr lang="en-US" altLang="zh-CN"/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5727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连接池的优化</a:t>
            </a:r>
          </a:p>
        </p:txBody>
      </p:sp>
      <p:pic>
        <p:nvPicPr>
          <p:cNvPr id="5" name="Picture 2" descr="p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69" y="1600201"/>
            <a:ext cx="9009663" cy="45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5635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连接池的优化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r>
              <a:rPr lang="en-US" altLang="zh-CN"/>
              <a:t>pgbouncer</a:t>
            </a:r>
          </a:p>
          <a:p>
            <a:pPr lvl="1"/>
            <a:r>
              <a:rPr lang="en-US" altLang="zh-CN">
                <a:hlinkClick r:id="rId2"/>
              </a:rPr>
              <a:t>https://github.com/digoal/blog/blob/master/201005/20100511_03.md</a:t>
            </a:r>
            <a:r>
              <a:rPr lang="en-US" altLang="zh-CN"/>
              <a:t> </a:t>
            </a:r>
          </a:p>
          <a:p>
            <a:r>
              <a:rPr lang="zh-CN" altLang="en-US"/>
              <a:t>内置连接池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https://github.com/digoal/blog/blob/master/201805/20180521_03.md</a:t>
            </a:r>
            <a:endParaRPr lang="en-US" altLang="zh-CN"/>
          </a:p>
          <a:p>
            <a:r>
              <a:rPr lang="en-US" altLang="zh-CN"/>
              <a:t>Greenplum </a:t>
            </a:r>
            <a:r>
              <a:rPr lang="zh-CN" altLang="en-US"/>
              <a:t>连接池实践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https://github.com/digoal/blog/blob/master/201801/20180128_04.md</a:t>
            </a:r>
            <a:r>
              <a:rPr lang="en-US" altLang="zh-CN"/>
              <a:t> </a:t>
            </a:r>
          </a:p>
          <a:p>
            <a:r>
              <a:rPr lang="zh-CN" altLang="en-US"/>
              <a:t>阿里云高并发版本</a:t>
            </a:r>
            <a:endParaRPr lang="en-US" altLang="zh-CN"/>
          </a:p>
          <a:p>
            <a:pPr lvl="1"/>
            <a:r>
              <a:rPr lang="en-US" altLang="zh-CN">
                <a:hlinkClick r:id="rId5"/>
              </a:rPr>
              <a:t>https://github.com/digoal/blog/blob/master/201805/20180505_07.md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0697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 </a:t>
            </a:r>
            <a:r>
              <a:rPr lang="en-US" altLang="zh-CN"/>
              <a:t>-</a:t>
            </a:r>
            <a:r>
              <a:rPr lang="zh-CN" altLang="en-US"/>
              <a:t>乐观锁提高处理吞吐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048" y="2800382"/>
            <a:ext cx="8707375" cy="29211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2848" y="2020824"/>
            <a:ext cx="690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hlinkClick r:id="rId3"/>
              </a:rPr>
              <a:t>https://github.com/digoal/blog/blob/master/201901/20190118_02.md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9407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 </a:t>
            </a:r>
            <a:r>
              <a:rPr lang="en-US" altLang="zh-CN"/>
              <a:t>- </a:t>
            </a:r>
            <a:r>
              <a:rPr lang="zh-CN" altLang="en-US"/>
              <a:t>秒杀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秒杀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08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秒杀</a:t>
            </a: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9"/>
          </a:xfrm>
        </p:spPr>
        <p:txBody>
          <a:bodyPr>
            <a:normAutofit/>
          </a:bodyPr>
          <a:lstStyle/>
          <a:p>
            <a:r>
              <a:rPr lang="zh-CN" altLang="en-US" sz="1867"/>
              <a:t>超轻锁   </a:t>
            </a:r>
            <a:r>
              <a:rPr lang="en-US" altLang="zh-CN" sz="1867"/>
              <a:t>(advisory LOCK)   </a:t>
            </a:r>
            <a:r>
              <a:rPr lang="zh-CN" altLang="en-US" sz="1867"/>
              <a:t>解决高并发锁竞争问题</a:t>
            </a:r>
            <a:endParaRPr lang="en-US" altLang="zh-CN" sz="1867"/>
          </a:p>
          <a:p>
            <a:pPr lvl="1"/>
            <a:r>
              <a:rPr lang="zh-CN" altLang="en-US" sz="1467"/>
              <a:t>手段：  在</a:t>
            </a:r>
            <a:r>
              <a:rPr lang="en-US" altLang="zh-CN" sz="1467"/>
              <a:t>CPU</a:t>
            </a:r>
            <a:r>
              <a:rPr lang="zh-CN" altLang="en-US" sz="1467"/>
              <a:t>运算发现行锁之前就知道是不是有冲突，大大缩短</a:t>
            </a:r>
            <a:r>
              <a:rPr lang="en-US" altLang="zh-CN" sz="1467"/>
              <a:t>CPU</a:t>
            </a:r>
            <a:r>
              <a:rPr lang="zh-CN" altLang="en-US" sz="1467"/>
              <a:t>计算资源，等待资源</a:t>
            </a:r>
          </a:p>
          <a:p>
            <a:endParaRPr lang="en-US" altLang="zh-CN" sz="1867"/>
          </a:p>
          <a:p>
            <a:endParaRPr lang="en-US" altLang="zh-CN" sz="1867"/>
          </a:p>
          <a:p>
            <a:endParaRPr lang="en-US" altLang="zh-CN" sz="1867"/>
          </a:p>
          <a:p>
            <a:endParaRPr lang="en-US" altLang="zh-CN" sz="1867"/>
          </a:p>
        </p:txBody>
      </p:sp>
      <p:sp>
        <p:nvSpPr>
          <p:cNvPr id="20" name="图文框 19"/>
          <p:cNvSpPr/>
          <p:nvPr/>
        </p:nvSpPr>
        <p:spPr>
          <a:xfrm>
            <a:off x="5017002" y="3251317"/>
            <a:ext cx="6100057" cy="634483"/>
          </a:xfrm>
          <a:prstGeom prst="frame">
            <a:avLst>
              <a:gd name="adj1" fmla="val 18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热点行</a:t>
            </a:r>
          </a:p>
        </p:txBody>
      </p:sp>
      <p:cxnSp>
        <p:nvCxnSpPr>
          <p:cNvPr id="21" name="肘形连接符 20"/>
          <p:cNvCxnSpPr>
            <a:stCxn id="20" idx="2"/>
          </p:cNvCxnSpPr>
          <p:nvPr/>
        </p:nvCxnSpPr>
        <p:spPr>
          <a:xfrm rot="16200000" flipH="1">
            <a:off x="8779539" y="3173291"/>
            <a:ext cx="1285597" cy="27106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777644" y="4812385"/>
            <a:ext cx="1236697" cy="18283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  <a:p>
            <a:pPr algn="ctr"/>
            <a:endParaRPr lang="en-US" altLang="zh-CN" sz="1600"/>
          </a:p>
          <a:p>
            <a:pPr algn="ctr"/>
            <a:r>
              <a:rPr lang="zh-CN" altLang="en-US" sz="1600"/>
              <a:t>其他会话</a:t>
            </a:r>
            <a:endParaRPr lang="en-US" altLang="zh-CN" sz="1600"/>
          </a:p>
          <a:p>
            <a:pPr algn="ctr"/>
            <a:endParaRPr lang="en-US" altLang="zh-CN" sz="1600"/>
          </a:p>
          <a:p>
            <a:pPr algn="ctr"/>
            <a:r>
              <a:rPr lang="zh-CN" altLang="en-US" sz="1600"/>
              <a:t>等待行锁</a:t>
            </a:r>
          </a:p>
        </p:txBody>
      </p:sp>
      <p:sp>
        <p:nvSpPr>
          <p:cNvPr id="23" name="矩形 22"/>
          <p:cNvSpPr/>
          <p:nvPr/>
        </p:nvSpPr>
        <p:spPr>
          <a:xfrm>
            <a:off x="5616105" y="4192492"/>
            <a:ext cx="16091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会话</a:t>
            </a:r>
            <a:r>
              <a:rPr lang="en-US" altLang="zh-CN" sz="1600"/>
              <a:t>1</a:t>
            </a:r>
          </a:p>
          <a:p>
            <a:pPr algn="ctr"/>
            <a:r>
              <a:rPr lang="en-US" altLang="zh-CN" sz="1600"/>
              <a:t>update</a:t>
            </a:r>
          </a:p>
          <a:p>
            <a:pPr algn="ctr"/>
            <a:r>
              <a:rPr lang="zh-CN" altLang="en-US" sz="1600"/>
              <a:t>持锁</a:t>
            </a:r>
          </a:p>
        </p:txBody>
      </p:sp>
      <p:cxnSp>
        <p:nvCxnSpPr>
          <p:cNvPr id="24" name="直接箭头连接符 23"/>
          <p:cNvCxnSpPr>
            <a:endCxn id="23" idx="3"/>
          </p:cNvCxnSpPr>
          <p:nvPr/>
        </p:nvCxnSpPr>
        <p:spPr>
          <a:xfrm flipH="1">
            <a:off x="7225243" y="4552532"/>
            <a:ext cx="8417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0" idx="2"/>
          </p:cNvCxnSpPr>
          <p:nvPr/>
        </p:nvCxnSpPr>
        <p:spPr>
          <a:xfrm rot="16200000" flipH="1">
            <a:off x="8152866" y="3799963"/>
            <a:ext cx="2538941" cy="2710612"/>
          </a:xfrm>
          <a:prstGeom prst="bentConnector3">
            <a:avLst>
              <a:gd name="adj1" fmla="val 99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2"/>
          </p:cNvCxnSpPr>
          <p:nvPr/>
        </p:nvCxnSpPr>
        <p:spPr>
          <a:xfrm rot="16200000" flipH="1">
            <a:off x="8872946" y="3079883"/>
            <a:ext cx="1098781" cy="27106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03445" y="2580503"/>
            <a:ext cx="26645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传统 </a:t>
            </a:r>
            <a:r>
              <a:rPr lang="en-US" altLang="zh-CN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行锁弊端</a:t>
            </a:r>
            <a:endParaRPr lang="en-US" altLang="zh-CN"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无效等待多</a:t>
            </a:r>
            <a:endParaRPr lang="en-US" altLang="zh-CN"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无效等待用户</a:t>
            </a:r>
            <a:endParaRPr lang="en-US" altLang="zh-CN"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长时间占用会话资源</a:t>
            </a:r>
            <a:endParaRPr lang="en-US" altLang="zh-CN"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发现锁冲突的代码路径长</a:t>
            </a:r>
            <a:endParaRPr lang="en-US" altLang="zh-CN"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需要进行大量</a:t>
            </a:r>
            <a:r>
              <a:rPr lang="en-US" altLang="zh-CN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764942" y="5269587"/>
            <a:ext cx="1249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标注 7"/>
          <p:cNvSpPr/>
          <p:nvPr/>
        </p:nvSpPr>
        <p:spPr>
          <a:xfrm>
            <a:off x="9217095" y="5349399"/>
            <a:ext cx="939800" cy="702108"/>
          </a:xfrm>
          <a:prstGeom prst="wedgeRectCallout">
            <a:avLst>
              <a:gd name="adj1" fmla="val 114302"/>
              <a:gd name="adj2" fmla="val 44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无效等待</a:t>
            </a:r>
          </a:p>
        </p:txBody>
      </p:sp>
      <p:graphicFrame>
        <p:nvGraphicFramePr>
          <p:cNvPr id="29" name="图表 28"/>
          <p:cNvGraphicFramePr/>
          <p:nvPr/>
        </p:nvGraphicFramePr>
        <p:xfrm>
          <a:off x="324255" y="4332987"/>
          <a:ext cx="5699979" cy="2170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114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ADLock</a:t>
            </a:r>
            <a:r>
              <a:rPr lang="zh-CN" altLang="en-US"/>
              <a:t>代替行锁 </a:t>
            </a:r>
            <a:r>
              <a:rPr lang="en-US" altLang="zh-CN"/>
              <a:t>- </a:t>
            </a:r>
            <a:r>
              <a:rPr lang="zh-CN" altLang="en-US"/>
              <a:t>秒杀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33"/>
              <a:t>高并发扣减库存</a:t>
            </a:r>
            <a:endParaRPr lang="en-US" altLang="zh-CN" sz="2133"/>
          </a:p>
          <a:p>
            <a:r>
              <a:rPr lang="zh-CN" altLang="en-US" sz="2133"/>
              <a:t>高并发争抢锁</a:t>
            </a:r>
            <a:endParaRPr lang="en-US" altLang="zh-CN" sz="2133"/>
          </a:p>
          <a:p>
            <a:pPr lvl="1"/>
            <a:r>
              <a:rPr lang="en-US" altLang="zh-CN" sz="2133"/>
              <a:t>update tbl set x=x where id=? and pg_try_advisory_xact_lock(id) returning *;</a:t>
            </a:r>
            <a:endParaRPr lang="zh-CN" altLang="en-US" sz="2133"/>
          </a:p>
        </p:txBody>
      </p:sp>
      <p:sp>
        <p:nvSpPr>
          <p:cNvPr id="4" name="云形 3"/>
          <p:cNvSpPr/>
          <p:nvPr/>
        </p:nvSpPr>
        <p:spPr>
          <a:xfrm>
            <a:off x="5231905" y="3064551"/>
            <a:ext cx="4203300" cy="17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单条记录被并发更新，吞吐</a:t>
            </a:r>
            <a:r>
              <a:rPr lang="en-US" altLang="zh-CN" sz="2400"/>
              <a:t>23</a:t>
            </a:r>
            <a:r>
              <a:rPr lang="zh-CN" altLang="en-US" sz="2400"/>
              <a:t>万</a:t>
            </a:r>
            <a:r>
              <a:rPr lang="en-US" altLang="zh-CN" sz="2400"/>
              <a:t>qps</a:t>
            </a:r>
            <a:r>
              <a:rPr lang="zh-CN" altLang="en-US" sz="2400"/>
              <a:t>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783632" y="3928647"/>
            <a:ext cx="1344149" cy="580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redis</a:t>
            </a:r>
            <a:endParaRPr lang="zh-CN" altLang="en-US" sz="2400"/>
          </a:p>
        </p:txBody>
      </p:sp>
      <p:sp>
        <p:nvSpPr>
          <p:cNvPr id="7" name="圆柱形 6"/>
          <p:cNvSpPr/>
          <p:nvPr/>
        </p:nvSpPr>
        <p:spPr>
          <a:xfrm>
            <a:off x="2735627" y="5637246"/>
            <a:ext cx="1440160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/>
              <a:t>PostgreSQL</a:t>
            </a:r>
            <a:endParaRPr lang="zh-CN" altLang="en-US" sz="1867"/>
          </a:p>
        </p:txBody>
      </p:sp>
      <p:sp>
        <p:nvSpPr>
          <p:cNvPr id="8" name="椭圆 7"/>
          <p:cNvSpPr/>
          <p:nvPr/>
        </p:nvSpPr>
        <p:spPr>
          <a:xfrm>
            <a:off x="1266487" y="3928647"/>
            <a:ext cx="1056117" cy="580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APP</a:t>
            </a:r>
            <a:endParaRPr lang="zh-CN" altLang="en-US" sz="2400"/>
          </a:p>
        </p:txBody>
      </p:sp>
      <p:cxnSp>
        <p:nvCxnSpPr>
          <p:cNvPr id="10" name="直接连接符 9"/>
          <p:cNvCxnSpPr>
            <a:stCxn id="8" idx="6"/>
            <a:endCxn id="5" idx="1"/>
          </p:cNvCxnSpPr>
          <p:nvPr/>
        </p:nvCxnSpPr>
        <p:spPr>
          <a:xfrm>
            <a:off x="2322605" y="4218795"/>
            <a:ext cx="46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6"/>
            <a:endCxn id="7" idx="1"/>
          </p:cNvCxnSpPr>
          <p:nvPr/>
        </p:nvCxnSpPr>
        <p:spPr>
          <a:xfrm>
            <a:off x="2322605" y="4218795"/>
            <a:ext cx="1133103" cy="141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9830" y="5174225"/>
            <a:ext cx="6421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AutoNum type="arabicPeriod"/>
            </a:pPr>
            <a:r>
              <a:rPr lang="zh-CN" altLang="en-US" sz="2400"/>
              <a:t>连接</a:t>
            </a:r>
            <a:r>
              <a:rPr lang="en-US" altLang="zh-CN" sz="2400"/>
              <a:t>redis</a:t>
            </a:r>
            <a:r>
              <a:rPr lang="zh-CN" altLang="en-US" sz="2400"/>
              <a:t>判断是否还有库存</a:t>
            </a:r>
            <a:endParaRPr lang="en-US" altLang="zh-CN" sz="2400"/>
          </a:p>
          <a:p>
            <a:pPr marL="457189" indent="-457189">
              <a:buAutoNum type="arabicPeriod"/>
            </a:pPr>
            <a:r>
              <a:rPr lang="zh-CN" altLang="en-US" sz="2400"/>
              <a:t>有，去</a:t>
            </a:r>
            <a:r>
              <a:rPr lang="en-US" altLang="zh-CN" sz="2400"/>
              <a:t>PG</a:t>
            </a:r>
            <a:r>
              <a:rPr lang="zh-CN" altLang="en-US" sz="2400"/>
              <a:t>扣减</a:t>
            </a:r>
            <a:r>
              <a:rPr lang="en-US" altLang="zh-CN" sz="2400"/>
              <a:t>(ADLock)</a:t>
            </a:r>
            <a:r>
              <a:rPr lang="zh-CN" altLang="en-US" sz="2400"/>
              <a:t>。没有则直接返回。</a:t>
            </a:r>
            <a:endParaRPr lang="en-US" altLang="zh-CN" sz="2400"/>
          </a:p>
          <a:p>
            <a:pPr marL="457189" indent="-457189">
              <a:buAutoNum type="arabicPeriod"/>
            </a:pPr>
            <a:r>
              <a:rPr lang="zh-CN" altLang="en-US" sz="2400"/>
              <a:t>扣减成功，去</a:t>
            </a:r>
            <a:r>
              <a:rPr lang="en-US" altLang="zh-CN" sz="2400"/>
              <a:t>redis</a:t>
            </a:r>
            <a:r>
              <a:rPr lang="zh-CN" altLang="en-US" sz="2400"/>
              <a:t>更新库存</a:t>
            </a:r>
          </a:p>
        </p:txBody>
      </p:sp>
    </p:spTree>
    <p:extLst>
      <p:ext uri="{BB962C8B-B14F-4D97-AF65-F5344CB8AC3E}">
        <p14:creationId xmlns:p14="http://schemas.microsoft.com/office/powerpoint/2010/main" val="285411386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-</a:t>
            </a:r>
            <a:r>
              <a:rPr lang="zh-CN" altLang="en-US"/>
              <a:t>流计算，</a:t>
            </a:r>
            <a:r>
              <a:rPr lang="en-US" altLang="zh-CN"/>
              <a:t>PCC</a:t>
            </a:r>
            <a:r>
              <a:rPr lang="zh-CN" altLang="en-US"/>
              <a:t>大赛</a:t>
            </a:r>
          </a:p>
        </p:txBody>
      </p:sp>
      <p:pic>
        <p:nvPicPr>
          <p:cNvPr id="5" name="Picture 2" descr="p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10" y="1854169"/>
            <a:ext cx="7127470" cy="45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02920" y="1484837"/>
            <a:ext cx="690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hlinkClick r:id="rId3"/>
              </a:rPr>
              <a:t>https://github.com/digoal/blog/blob/master/201705/20170512_02.md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372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-</a:t>
            </a:r>
            <a:r>
              <a:rPr lang="zh-CN" altLang="en-US"/>
              <a:t>流计算，</a:t>
            </a:r>
            <a:r>
              <a:rPr lang="en-US" altLang="zh-CN"/>
              <a:t>PCC</a:t>
            </a:r>
            <a:r>
              <a:rPr lang="zh-CN" altLang="en-US"/>
              <a:t>大赛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2920" y="1484837"/>
            <a:ext cx="690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hlinkClick r:id="rId2"/>
              </a:rPr>
              <a:t>https://github.com/digoal/blog/blob/master/201705/20170512_02.md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7" name="Picture 2" descr="pi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05" y="1937384"/>
            <a:ext cx="6588655" cy="44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6884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流计算，时空轨迹实时聚合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hlinkClick r:id="rId2"/>
              </a:rPr>
              <a:t>https://github.com/digoal/blog/blob/master/201811/20181101_02.md</a:t>
            </a:r>
            <a:r>
              <a:rPr lang="en-US" altLang="zh-CN"/>
              <a:t> </a:t>
            </a:r>
          </a:p>
          <a:p>
            <a:r>
              <a:rPr lang="zh-CN" altLang="en-US"/>
              <a:t>大并发点上报</a:t>
            </a:r>
            <a:endParaRPr lang="en-US" altLang="zh-CN"/>
          </a:p>
          <a:p>
            <a:r>
              <a:rPr lang="zh-CN" altLang="en-US"/>
              <a:t>点在</a:t>
            </a:r>
            <a:r>
              <a:rPr lang="en-US" altLang="zh-CN"/>
              <a:t>HEAP</a:t>
            </a:r>
            <a:r>
              <a:rPr lang="zh-CN" altLang="en-US"/>
              <a:t>中散落存储</a:t>
            </a:r>
            <a:endParaRPr lang="en-US" altLang="zh-CN"/>
          </a:p>
          <a:p>
            <a:r>
              <a:rPr lang="zh-CN" altLang="en-US"/>
              <a:t>大量轨迹查询（多点聚合），离散</a:t>
            </a:r>
            <a:r>
              <a:rPr lang="en-US" altLang="zh-CN"/>
              <a:t>IO</a:t>
            </a:r>
            <a:r>
              <a:rPr lang="zh-CN" altLang="en-US"/>
              <a:t>严重</a:t>
            </a:r>
            <a:endParaRPr lang="en-US" altLang="zh-CN"/>
          </a:p>
          <a:p>
            <a:r>
              <a:rPr lang="zh-CN" altLang="en-US"/>
              <a:t>相似轨迹、时态分析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流计算，实时聚合：</a:t>
            </a:r>
            <a:endParaRPr lang="en-US" altLang="zh-CN"/>
          </a:p>
          <a:p>
            <a:r>
              <a:rPr lang="zh-CN" altLang="en-US"/>
              <a:t>阿里</a:t>
            </a:r>
            <a:r>
              <a:rPr lang="en-US" altLang="zh-CN"/>
              <a:t>PostgreSQL Ganos</a:t>
            </a:r>
            <a:r>
              <a:rPr lang="zh-CN" altLang="en-US"/>
              <a:t>插件。</a:t>
            </a:r>
          </a:p>
        </p:txBody>
      </p:sp>
    </p:spTree>
    <p:extLst>
      <p:ext uri="{BB962C8B-B14F-4D97-AF65-F5344CB8AC3E}">
        <p14:creationId xmlns:p14="http://schemas.microsoft.com/office/powerpoint/2010/main" val="295973845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/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62949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https://github.com/digoal/blog/blob/master/201702/20170216_01.md</a:t>
            </a:r>
            <a:r>
              <a:rPr lang="en-US" altLang="zh-CN"/>
              <a:t> </a:t>
            </a:r>
          </a:p>
          <a:p>
            <a:r>
              <a:rPr lang="en-US" altLang="zh-CN"/>
              <a:t>XLOG,CLOG -&gt; WAL,XACT</a:t>
            </a:r>
            <a:r>
              <a:rPr lang="zh-CN" altLang="en-US"/>
              <a:t>的小故事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pg_archivecleanup </a:t>
            </a:r>
          </a:p>
          <a:p>
            <a:r>
              <a:rPr lang="zh-CN" altLang="en-US"/>
              <a:t>什么情况下可能出现</a:t>
            </a:r>
            <a:r>
              <a:rPr lang="en-US" altLang="zh-CN"/>
              <a:t>WAL</a:t>
            </a:r>
            <a:r>
              <a:rPr lang="zh-CN" altLang="en-US"/>
              <a:t>堆积？</a:t>
            </a:r>
            <a:endParaRPr lang="en-US" altLang="zh-CN"/>
          </a:p>
          <a:p>
            <a:pPr lvl="1"/>
            <a:r>
              <a:rPr lang="zh-CN" altLang="en-US"/>
              <a:t>归档失败</a:t>
            </a:r>
            <a:endParaRPr lang="en-US" altLang="zh-CN"/>
          </a:p>
          <a:p>
            <a:pPr lvl="1"/>
            <a:r>
              <a:rPr lang="en-US" altLang="zh-CN"/>
              <a:t>WAL_KEEP_SEGMENTS</a:t>
            </a:r>
          </a:p>
          <a:p>
            <a:pPr lvl="1"/>
            <a:r>
              <a:rPr lang="zh-CN" altLang="en-US"/>
              <a:t>有未消耗的</a:t>
            </a:r>
            <a:r>
              <a:rPr lang="en-US" altLang="zh-CN"/>
              <a:t>slot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3093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分页优化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每一页都丝般柔滑的方法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、使用游标</a:t>
            </a:r>
            <a:endParaRPr lang="en-US" altLang="zh-CN"/>
          </a:p>
          <a:p>
            <a:pPr lvl="2"/>
            <a:r>
              <a:rPr lang="en-US" altLang="zh-CN"/>
              <a:t>declare cur1 cursor for select * from table where xxx order by xx;</a:t>
            </a:r>
          </a:p>
          <a:p>
            <a:pPr lvl="2"/>
            <a:r>
              <a:rPr lang="en-US" altLang="zh-CN"/>
              <a:t>fetch 10 from cur1;</a:t>
            </a:r>
          </a:p>
          <a:p>
            <a:pPr lvl="2"/>
            <a:r>
              <a:rPr lang="en-US" altLang="zh-CN"/>
              <a:t>....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、使用位点，每次取值区间以上一次的最后位点为开始点。</a:t>
            </a:r>
            <a:endParaRPr lang="en-US" altLang="zh-CN"/>
          </a:p>
          <a:p>
            <a:pPr lvl="2"/>
            <a:r>
              <a:rPr lang="en-US" altLang="zh-CN"/>
              <a:t>select * from table where xx&gt;</a:t>
            </a:r>
            <a:r>
              <a:rPr lang="zh-CN" altLang="en-US"/>
              <a:t>上一次最大点 </a:t>
            </a:r>
            <a:r>
              <a:rPr lang="en-US" altLang="zh-CN"/>
              <a:t>and xxxx</a:t>
            </a:r>
            <a:r>
              <a:rPr lang="zh-CN" altLang="en-US"/>
              <a:t> </a:t>
            </a:r>
            <a:r>
              <a:rPr lang="en-US" altLang="zh-CN"/>
              <a:t>order by xx limit ?;</a:t>
            </a:r>
          </a:p>
          <a:p>
            <a:r>
              <a:rPr lang="en-US" altLang="zh-CN">
                <a:hlinkClick r:id="rId2"/>
              </a:rPr>
              <a:t>https://github.com/digoal/blog/blob/master/201605/20160506_01.md</a:t>
            </a:r>
            <a:endParaRPr lang="en-US" altLang="zh-CN"/>
          </a:p>
          <a:p>
            <a:r>
              <a:rPr lang="en-US" altLang="zh-CN">
                <a:hlinkClick r:id="rId3"/>
              </a:rPr>
              <a:t>https://github.com/digoal/blog/blob/master/201509/20150919_02.md</a:t>
            </a:r>
            <a:endParaRPr lang="en-US" altLang="zh-CN"/>
          </a:p>
          <a:p>
            <a:r>
              <a:rPr lang="en-US" altLang="zh-CN">
                <a:hlinkClick r:id="rId4"/>
              </a:rPr>
              <a:t>https://github.com/digoal/blog/blob/master/201402/20140211_01.md</a:t>
            </a:r>
            <a:endParaRPr lang="en-US" altLang="zh-CN"/>
          </a:p>
          <a:p>
            <a:r>
              <a:rPr lang="en-US" altLang="zh-CN">
                <a:hlinkClick r:id="rId5"/>
              </a:rPr>
              <a:t>https://github.com/digoal/blog/blob/master/201206/20120620_01.md</a:t>
            </a:r>
            <a:endParaRPr lang="en-US" altLang="zh-CN"/>
          </a:p>
          <a:p>
            <a:r>
              <a:rPr lang="en-US" altLang="zh-CN">
                <a:hlinkClick r:id="rId6"/>
              </a:rPr>
              <a:t>https://github.com/digoal/blog/blob/master/201102/20110216_02.md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2048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/>
              <a:t>高频</a:t>
            </a:r>
            <a:r>
              <a:rPr lang="en-US" altLang="zh-CN"/>
              <a:t>DML TABLE</a:t>
            </a:r>
            <a:r>
              <a:rPr lang="zh-CN" altLang="en-US"/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7935681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频繁更新的</a:t>
            </a:r>
            <a:r>
              <a:rPr lang="en-US" altLang="zh-CN"/>
              <a:t>TABLE</a:t>
            </a:r>
            <a:r>
              <a:rPr lang="zh-CN" altLang="en-US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索引较多、并且：</a:t>
            </a:r>
            <a:endParaRPr lang="en-US" altLang="zh-CN"/>
          </a:p>
          <a:p>
            <a:pPr lvl="1"/>
            <a:r>
              <a:rPr lang="zh-CN" altLang="en-US"/>
              <a:t>频繁</a:t>
            </a:r>
            <a:r>
              <a:rPr lang="en-US" altLang="zh-CN"/>
              <a:t>insert on conflict\</a:t>
            </a:r>
            <a:r>
              <a:rPr lang="zh-CN" altLang="en-US"/>
              <a:t>更新、插入</a:t>
            </a:r>
            <a:r>
              <a:rPr lang="en-US" altLang="zh-CN"/>
              <a:t>+</a:t>
            </a:r>
            <a:r>
              <a:rPr lang="zh-CN" altLang="en-US"/>
              <a:t>删除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设置</a:t>
            </a:r>
            <a:r>
              <a:rPr lang="en-US" altLang="zh-CN"/>
              <a:t>fillfactor</a:t>
            </a:r>
            <a:r>
              <a:rPr lang="zh-CN" altLang="en-US"/>
              <a:t>，尽量走</a:t>
            </a:r>
            <a:r>
              <a:rPr lang="en-US" altLang="zh-CN"/>
              <a:t>HOT</a:t>
            </a:r>
            <a:r>
              <a:rPr lang="zh-CN" altLang="en-US"/>
              <a:t>，减少</a:t>
            </a:r>
            <a:r>
              <a:rPr lang="en-US" altLang="zh-CN"/>
              <a:t>IO</a:t>
            </a:r>
            <a:r>
              <a:rPr lang="zh-CN" altLang="en-US"/>
              <a:t>放大。</a:t>
            </a:r>
            <a:endParaRPr lang="en-US" altLang="zh-CN"/>
          </a:p>
          <a:p>
            <a:r>
              <a:rPr lang="zh-CN" altLang="en-US"/>
              <a:t>使用分区表，降低索引页分裂时的锁冲突带来的性能影响。提高</a:t>
            </a:r>
            <a:r>
              <a:rPr lang="en-US" altLang="zh-CN"/>
              <a:t>vacuum</a:t>
            </a:r>
            <a:r>
              <a:rPr lang="zh-CN" altLang="en-US"/>
              <a:t>并发性。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https://github.com/digoal/blog/blob/master/201803/20180301_01.md</a:t>
            </a:r>
            <a:r>
              <a:rPr lang="en-US" altLang="zh-CN"/>
              <a:t> </a:t>
            </a:r>
          </a:p>
          <a:p>
            <a:r>
              <a:rPr lang="zh-CN" altLang="en-US"/>
              <a:t>对于</a:t>
            </a:r>
            <a:r>
              <a:rPr lang="en-US" altLang="zh-CN"/>
              <a:t>gin</a:t>
            </a:r>
            <a:r>
              <a:rPr lang="zh-CN" altLang="en-US"/>
              <a:t>索引，设置足够的</a:t>
            </a:r>
            <a:r>
              <a:rPr lang="en-US" altLang="zh-CN"/>
              <a:t>pending list size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https://www.postgresql.org/docs/devel/static/gin-tips.html</a:t>
            </a:r>
            <a:r>
              <a:rPr lang="en-US" altLang="zh-CN"/>
              <a:t> </a:t>
            </a:r>
          </a:p>
          <a:p>
            <a:r>
              <a:rPr lang="zh-CN" altLang="en-US"/>
              <a:t>同时需要注意</a:t>
            </a:r>
            <a:r>
              <a:rPr lang="en-US" altLang="zh-CN"/>
              <a:t>freeze</a:t>
            </a:r>
            <a:r>
              <a:rPr lang="zh-CN" altLang="en-US"/>
              <a:t>风暴。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https://github.com/digoal/blog/blob/master/201801/20180117_03.md</a:t>
            </a:r>
            <a:endParaRPr lang="en-US" altLang="zh-CN"/>
          </a:p>
          <a:p>
            <a:pPr lvl="1"/>
            <a:r>
              <a:rPr lang="en-US" altLang="zh-CN">
                <a:hlinkClick r:id="rId5"/>
              </a:rPr>
              <a:t>https://github.com/digoal/blog/blob/master/201606/20160612_01.md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0490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/>
              <a:t>count</a:t>
            </a:r>
            <a:r>
              <a:rPr lang="zh-CN" altLang="en-US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1923818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count(*) </a:t>
            </a:r>
            <a:r>
              <a:rPr lang="zh-CN" altLang="en-US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partial index</a:t>
            </a:r>
          </a:p>
          <a:p>
            <a:r>
              <a:rPr lang="en-US" altLang="zh-CN"/>
              <a:t>index only scan</a:t>
            </a:r>
          </a:p>
          <a:p>
            <a:r>
              <a:rPr lang="zh-CN" altLang="en-US"/>
              <a:t>预计算</a:t>
            </a:r>
            <a:endParaRPr lang="en-US" altLang="zh-CN"/>
          </a:p>
          <a:p>
            <a:r>
              <a:rPr lang="zh-CN" altLang="en-US"/>
              <a:t>流计算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https://github.com/digoal/blog/blob/master/201811/20181120_02.md</a:t>
            </a:r>
            <a:r>
              <a:rPr lang="en-US" altLang="zh-CN"/>
              <a:t> </a:t>
            </a:r>
          </a:p>
          <a:p>
            <a:pPr lvl="1"/>
            <a:r>
              <a:rPr lang="en-US" altLang="zh-CN">
                <a:hlinkClick r:id="rId3"/>
              </a:rPr>
              <a:t>https://github.com/digoal/blog/blob/master/201811/20181101_02.md</a:t>
            </a:r>
            <a:r>
              <a:rPr lang="en-US" altLang="zh-CN"/>
              <a:t> </a:t>
            </a:r>
          </a:p>
          <a:p>
            <a:r>
              <a:rPr lang="zh-CN" altLang="en-US"/>
              <a:t>采样估算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https://github.com/digoal/blog/blob/master/201804/20180403_03.md</a:t>
            </a:r>
            <a:r>
              <a:rPr lang="en-US" altLang="zh-CN"/>
              <a:t> </a:t>
            </a:r>
          </a:p>
          <a:p>
            <a:r>
              <a:rPr lang="zh-CN" altLang="en-US"/>
              <a:t>统计信息估算</a:t>
            </a:r>
            <a:endParaRPr lang="en-US" altLang="zh-CN"/>
          </a:p>
          <a:p>
            <a:pPr lvl="1"/>
            <a:r>
              <a:rPr lang="en-US" altLang="zh-CN"/>
              <a:t>pg_class.reltuples</a:t>
            </a:r>
          </a:p>
        </p:txBody>
      </p:sp>
    </p:spTree>
    <p:extLst>
      <p:ext uri="{BB962C8B-B14F-4D97-AF65-F5344CB8AC3E}">
        <p14:creationId xmlns:p14="http://schemas.microsoft.com/office/powerpoint/2010/main" val="104537956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日常维护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监控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排错，诊断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9599217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解读错误代码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/>
              <a:t>输出详细错误</a:t>
            </a:r>
            <a:r>
              <a:rPr lang="en-US" altLang="zh-CN" sz="2400"/>
              <a:t>(</a:t>
            </a:r>
            <a:r>
              <a:rPr lang="zh-CN" altLang="en-US" sz="2400"/>
              <a:t>包括代码位置</a:t>
            </a:r>
            <a:r>
              <a:rPr lang="en-US" altLang="zh-CN" sz="2400"/>
              <a:t>)</a:t>
            </a:r>
          </a:p>
          <a:p>
            <a:pPr lvl="1"/>
            <a:r>
              <a:rPr lang="en-US" altLang="zh-CN" sz="1867" b="1">
                <a:solidFill>
                  <a:srgbClr val="FF0000"/>
                </a:solidFill>
              </a:rPr>
              <a:t>postgres=# set log_error_verbosity=verbose;</a:t>
            </a:r>
          </a:p>
          <a:p>
            <a:pPr lvl="1"/>
            <a:r>
              <a:rPr lang="en-US" altLang="zh-CN" sz="1867" b="1">
                <a:solidFill>
                  <a:srgbClr val="FF0000"/>
                </a:solidFill>
              </a:rPr>
              <a:t>SET</a:t>
            </a:r>
          </a:p>
          <a:p>
            <a:pPr lvl="1"/>
            <a:r>
              <a:rPr lang="zh-CN" altLang="en-US" sz="3200" b="1"/>
              <a:t>或</a:t>
            </a:r>
            <a:endParaRPr lang="en-US" altLang="zh-CN" sz="3200" b="1"/>
          </a:p>
          <a:p>
            <a:pPr lvl="1"/>
            <a:r>
              <a:rPr lang="en-US" altLang="zh-CN" sz="2133"/>
              <a:t>postgres=# </a:t>
            </a:r>
            <a:r>
              <a:rPr lang="en-US" altLang="zh-CN" sz="2133" b="1">
                <a:solidFill>
                  <a:srgbClr val="FF0000"/>
                </a:solidFill>
              </a:rPr>
              <a:t>\set VERBOSITY verbose</a:t>
            </a:r>
          </a:p>
          <a:p>
            <a:pPr lvl="1"/>
            <a:r>
              <a:rPr lang="en-US" altLang="zh-CN" sz="2133"/>
              <a:t>postgres=# select a;</a:t>
            </a:r>
          </a:p>
          <a:p>
            <a:pPr lvl="1"/>
            <a:r>
              <a:rPr lang="en-US" altLang="zh-CN" sz="2133"/>
              <a:t>ERROR:  42703: column "a" does not exist</a:t>
            </a:r>
          </a:p>
          <a:p>
            <a:pPr lvl="1"/>
            <a:r>
              <a:rPr lang="en-US" altLang="zh-CN" sz="2133"/>
              <a:t>LINE 1: select a;</a:t>
            </a:r>
          </a:p>
          <a:p>
            <a:pPr lvl="1"/>
            <a:r>
              <a:rPr lang="en-US" altLang="zh-CN" sz="2133"/>
              <a:t>               ^</a:t>
            </a:r>
          </a:p>
          <a:p>
            <a:pPr lvl="1"/>
            <a:r>
              <a:rPr lang="en-US" altLang="zh-CN" sz="2133"/>
              <a:t>LOCATION:  errorMissingColumn, parse_relation.c:3293</a:t>
            </a:r>
          </a:p>
          <a:p>
            <a:r>
              <a:rPr lang="zh-CN" altLang="en-US" sz="2400"/>
              <a:t>追踪出错源码内容，找错误原因</a:t>
            </a:r>
            <a:endParaRPr lang="en-US" altLang="zh-CN" sz="2400"/>
          </a:p>
          <a:p>
            <a:pPr lvl="1"/>
            <a:r>
              <a:rPr lang="en-US" altLang="zh-CN" sz="1867"/>
              <a:t>parse_relation.c:3293 </a:t>
            </a:r>
          </a:p>
          <a:p>
            <a:r>
              <a:rPr lang="zh-CN" altLang="en-US" sz="2400"/>
              <a:t>错误代码解读</a:t>
            </a:r>
            <a:endParaRPr lang="en-US" altLang="zh-CN" sz="2400"/>
          </a:p>
          <a:p>
            <a:pPr lvl="1"/>
            <a:r>
              <a:rPr lang="en-US" altLang="zh-CN" sz="1867">
                <a:hlinkClick r:id="rId2"/>
              </a:rPr>
              <a:t>https://www.postgresql.org/docs/devel/static/errcodes-appendix.html</a:t>
            </a:r>
            <a:r>
              <a:rPr lang="en-US" altLang="zh-CN" sz="1867"/>
              <a:t> </a:t>
            </a:r>
          </a:p>
          <a:p>
            <a:pPr lvl="1"/>
            <a:r>
              <a:rPr lang="en-US" altLang="zh-CN" sz="1867">
                <a:hlinkClick r:id="rId3"/>
              </a:rPr>
              <a:t>https://github.com/digoal/blog/blob/master/201807/20180711_01.md</a:t>
            </a:r>
            <a:r>
              <a:rPr lang="en-US" altLang="zh-CN" sz="1867"/>
              <a:t> </a:t>
            </a:r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36951746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core dump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配置</a:t>
            </a:r>
            <a:r>
              <a:rPr lang="en-US" altLang="zh-CN"/>
              <a:t>CORE</a:t>
            </a:r>
            <a:r>
              <a:rPr lang="zh-CN" altLang="en-US"/>
              <a:t>文件输出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https://github.com/digoal/blog/blob/master/201611/20161121_01.md</a:t>
            </a:r>
            <a:endParaRPr lang="en-US" altLang="zh-CN"/>
          </a:p>
          <a:p>
            <a:pPr lvl="1"/>
            <a:r>
              <a:rPr lang="en-US" altLang="zh-CN"/>
              <a:t>kernel.core_pattern= /data01/corefiles/core_%e_%u_%t_%s.%p  </a:t>
            </a:r>
          </a:p>
          <a:p>
            <a:r>
              <a:rPr lang="zh-CN" altLang="en-US"/>
              <a:t>编译项</a:t>
            </a:r>
            <a:endParaRPr lang="en-US" altLang="zh-CN"/>
          </a:p>
          <a:p>
            <a:pPr lvl="1"/>
            <a:r>
              <a:rPr lang="en-US" altLang="zh-CN"/>
              <a:t>-g -ggdb -fno-omit-frame-pointer </a:t>
            </a:r>
          </a:p>
          <a:p>
            <a:r>
              <a:rPr lang="en-US" altLang="zh-CN"/>
              <a:t>gdb --core=xxx.corefile $postgres_</a:t>
            </a:r>
            <a:r>
              <a:rPr lang="zh-CN" altLang="en-US"/>
              <a:t>绝对路径</a:t>
            </a:r>
            <a:endParaRPr lang="en-US" altLang="zh-CN"/>
          </a:p>
          <a:p>
            <a:pPr lvl="1"/>
            <a:r>
              <a:rPr lang="en-US" altLang="zh-CN"/>
              <a:t>bt</a:t>
            </a:r>
          </a:p>
          <a:p>
            <a:pPr lvl="1"/>
            <a:r>
              <a:rPr lang="en-US" altLang="zh-CN"/>
              <a:t>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72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pstack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/proc/$pid/stack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2991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异常、</a:t>
            </a:r>
            <a:r>
              <a:rPr lang="en-US" altLang="zh-CN"/>
              <a:t>BUG</a:t>
            </a:r>
            <a:r>
              <a:rPr lang="zh-CN" altLang="en-US"/>
              <a:t>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上报要点</a:t>
            </a:r>
            <a:endParaRPr lang="en-US" altLang="zh-CN"/>
          </a:p>
          <a:p>
            <a:pPr lvl="1"/>
            <a:r>
              <a:rPr lang="zh-CN" altLang="en-US"/>
              <a:t>描述清楚问题、现象。</a:t>
            </a:r>
            <a:endParaRPr lang="en-US" altLang="zh-CN"/>
          </a:p>
          <a:p>
            <a:pPr lvl="1"/>
            <a:r>
              <a:rPr lang="zh-CN" altLang="en-US"/>
              <a:t>描述清楚环境（操作系统、内核版本、多少位）。</a:t>
            </a:r>
            <a:endParaRPr lang="en-US" altLang="zh-CN"/>
          </a:p>
          <a:p>
            <a:pPr lvl="1"/>
            <a:r>
              <a:rPr lang="zh-CN" altLang="en-US"/>
              <a:t>数据库版本、涉及插件时，描述清楚插件版本。</a:t>
            </a:r>
            <a:endParaRPr lang="en-US" altLang="zh-CN"/>
          </a:p>
          <a:p>
            <a:pPr lvl="1"/>
            <a:r>
              <a:rPr lang="zh-CN" altLang="en-US"/>
              <a:t>复现步骤 。</a:t>
            </a:r>
            <a:endParaRPr lang="en-US" altLang="zh-CN"/>
          </a:p>
          <a:p>
            <a:pPr lvl="1"/>
            <a:r>
              <a:rPr lang="zh-CN" altLang="en-US"/>
              <a:t>礼貌。</a:t>
            </a:r>
            <a:endParaRPr lang="en-US" altLang="zh-CN"/>
          </a:p>
          <a:p>
            <a:r>
              <a:rPr lang="zh-CN" altLang="en-US"/>
              <a:t>如何上报</a:t>
            </a:r>
            <a:r>
              <a:rPr lang="en-US" altLang="zh-CN"/>
              <a:t>BUG</a:t>
            </a:r>
          </a:p>
          <a:p>
            <a:pPr lvl="1"/>
            <a:r>
              <a:rPr lang="en-US" altLang="zh-CN">
                <a:hlinkClick r:id="rId2"/>
              </a:rPr>
              <a:t>https://www.postgresql.org/docs/current/static/bug-reporting.html</a:t>
            </a:r>
            <a:r>
              <a:rPr lang="en-US" altLang="zh-CN"/>
              <a:t> </a:t>
            </a:r>
          </a:p>
          <a:p>
            <a:pPr lvl="1"/>
            <a:r>
              <a:rPr lang="en-US" altLang="zh-CN">
                <a:hlinkClick r:id="rId3"/>
              </a:rPr>
              <a:t>https://www.postgresql.org/account/submitbug/</a:t>
            </a:r>
            <a:r>
              <a:rPr lang="en-US" altLang="zh-CN"/>
              <a:t> </a:t>
            </a:r>
          </a:p>
          <a:p>
            <a:r>
              <a:rPr lang="zh-CN" altLang="en-US"/>
              <a:t>开发组邮件列表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https://lists.postgresql.org/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2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/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121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日常维护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监控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排错，诊断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0572289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、配置审计日志，观察审计日志。</a:t>
            </a:r>
          </a:p>
          <a:p>
            <a:r>
              <a:rPr lang="en-US" altLang="zh-CN"/>
              <a:t>2</a:t>
            </a:r>
            <a:r>
              <a:rPr lang="zh-CN" altLang="en-US"/>
              <a:t>、观察膨胀，自动垃圾回收，执行手工垃圾回收，在线索引重建，</a:t>
            </a:r>
            <a:r>
              <a:rPr lang="en-US" altLang="zh-CN"/>
              <a:t>DDL</a:t>
            </a:r>
            <a:r>
              <a:rPr lang="zh-CN" altLang="en-US"/>
              <a:t>操作防雪崩，</a:t>
            </a:r>
            <a:r>
              <a:rPr lang="en-US" altLang="zh-CN"/>
              <a:t>AB</a:t>
            </a:r>
            <a:r>
              <a:rPr lang="zh-CN" altLang="en-US"/>
              <a:t>表切换。</a:t>
            </a:r>
          </a:p>
          <a:p>
            <a:r>
              <a:rPr lang="en-US" altLang="zh-CN"/>
              <a:t>3</a:t>
            </a:r>
            <a:r>
              <a:rPr lang="zh-CN" altLang="en-US"/>
              <a:t>、性能压测，同时观察</a:t>
            </a:r>
            <a:r>
              <a:rPr lang="en-US" altLang="zh-CN"/>
              <a:t>TOP SQL</a:t>
            </a:r>
            <a:r>
              <a:rPr lang="zh-CN" altLang="en-US"/>
              <a:t>。</a:t>
            </a:r>
          </a:p>
          <a:p>
            <a:r>
              <a:rPr lang="en-US" altLang="zh-CN"/>
              <a:t>4</a:t>
            </a:r>
            <a:r>
              <a:rPr lang="zh-CN" altLang="en-US"/>
              <a:t>、制造一些错误，观察报错的源码。</a:t>
            </a:r>
          </a:p>
        </p:txBody>
      </p:sp>
    </p:spTree>
    <p:extLst>
      <p:ext uri="{BB962C8B-B14F-4D97-AF65-F5344CB8AC3E}">
        <p14:creationId xmlns:p14="http://schemas.microsoft.com/office/powerpoint/2010/main" val="321230715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>
                <a:hlinkClick r:id="rId2"/>
              </a:rPr>
              <a:t>https://github.com/digoal/blog/blob/master/201901/20190125_02.md</a:t>
            </a:r>
            <a:endParaRPr lang="en-US" altLang="zh-CN"/>
          </a:p>
          <a:p>
            <a:r>
              <a:rPr lang="en-US" altLang="zh-CN">
                <a:hlinkClick r:id="rId3"/>
              </a:rPr>
              <a:t>https://github.com/digoal/blog/blob/master/201602/20160203_03.md</a:t>
            </a:r>
            <a:endParaRPr lang="en-US" altLang="zh-CN"/>
          </a:p>
          <a:p>
            <a:r>
              <a:rPr lang="en-US" altLang="zh-CN">
                <a:hlinkClick r:id="rId4"/>
              </a:rPr>
              <a:t>https://www.postgresql.org/docs/11/maintenance.html</a:t>
            </a:r>
            <a:endParaRPr lang="en-US" altLang="zh-CN"/>
          </a:p>
          <a:p>
            <a:r>
              <a:rPr lang="en-US" altLang="zh-CN">
                <a:hlinkClick r:id="rId5"/>
              </a:rPr>
              <a:t>https://github.com/digoal/blog/blob/master/201806/20180613_04.md</a:t>
            </a:r>
            <a:endParaRPr lang="en-US" altLang="zh-CN"/>
          </a:p>
          <a:p>
            <a:r>
              <a:rPr lang="en-US" altLang="zh-CN">
                <a:hlinkClick r:id="rId6"/>
              </a:rPr>
              <a:t>https://github.com/digoal/blog/blob/master/201806/20180613_03.md</a:t>
            </a:r>
            <a:endParaRPr lang="en-US" altLang="zh-CN"/>
          </a:p>
          <a:p>
            <a:r>
              <a:rPr lang="en-US" altLang="zh-CN">
                <a:hlinkClick r:id="rId7"/>
              </a:rPr>
              <a:t>https://github.com/digoal/blog/blob/master/201806/20180613_02.md</a:t>
            </a:r>
            <a:endParaRPr lang="en-US" altLang="zh-CN"/>
          </a:p>
          <a:p>
            <a:r>
              <a:rPr lang="en-US" altLang="zh-CN">
                <a:hlinkClick r:id="rId8"/>
              </a:rPr>
              <a:t>https://github.com/digoal/blog/blob/master/201810/20181001_03.md</a:t>
            </a:r>
            <a:endParaRPr lang="en-US" altLang="zh-CN"/>
          </a:p>
          <a:p>
            <a:r>
              <a:rPr lang="en-US" altLang="zh-CN">
                <a:hlinkClick r:id="rId9"/>
              </a:rPr>
              <a:t>https://github.com/digoal/blog/blob/master/201801/20180121_01.md</a:t>
            </a:r>
            <a:endParaRPr lang="en-US" altLang="zh-CN"/>
          </a:p>
          <a:p>
            <a:r>
              <a:rPr lang="en-US" altLang="zh-CN">
                <a:hlinkClick r:id="rId10"/>
              </a:rPr>
              <a:t>https://github.com/digoal/blog/blob/master/201607/20160709_01.md</a:t>
            </a:r>
            <a:endParaRPr lang="en-US" altLang="zh-CN"/>
          </a:p>
          <a:p>
            <a:r>
              <a:rPr lang="en-US" altLang="zh-CN">
                <a:hlinkClick r:id="rId11"/>
              </a:rPr>
              <a:t>https://github.com/digoal/blog/blob/master/201805/20180505_07.md</a:t>
            </a:r>
            <a:endParaRPr lang="en-US" altLang="zh-CN"/>
          </a:p>
          <a:p>
            <a:r>
              <a:rPr lang="en-US" altLang="zh-CN">
                <a:hlinkClick r:id="rId12"/>
              </a:rPr>
              <a:t>https://github.com/digoal/blog/blob/master/201805/20180521_03.md</a:t>
            </a:r>
            <a:endParaRPr lang="en-US" altLang="zh-CN"/>
          </a:p>
          <a:p>
            <a:r>
              <a:rPr lang="en-US" altLang="zh-CN">
                <a:hlinkClick r:id="rId13"/>
              </a:rPr>
              <a:t>https://github.com/digoal/blog/blob/master/201005/20100511_03.md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6502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303" y="1736843"/>
            <a:ext cx="2538405" cy="27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47" y="1690688"/>
            <a:ext cx="2698149" cy="284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4247" y="4504451"/>
            <a:ext cx="2736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PG</a:t>
            </a:r>
            <a:r>
              <a:rPr lang="zh-CN" altLang="en-US" sz="4800"/>
              <a:t>进阶群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90028" y="453312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个人微信</a:t>
            </a:r>
          </a:p>
        </p:txBody>
      </p:sp>
      <p:pic>
        <p:nvPicPr>
          <p:cNvPr id="12" name="Picture 2" descr="https://qr.api.cli.im/qr?data=https%253A%252F%252Fgithub.com%252Fdigoal%252Fblog%252Fblob%252Fmaster%252FREADME.md&amp;level=H&amp;transparent=false&amp;bgcolor=%23ffffff&amp;forecolor=%23000000&amp;blockpixel=12&amp;marginblock=1&amp;logourl=&amp;size=260&amp;kid=cliim&amp;key=4d998872dcae8a4b7c9321f63a85cce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" y="1690688"/>
            <a:ext cx="2842435" cy="284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9"/>
          <p:cNvSpPr txBox="1"/>
          <p:nvPr/>
        </p:nvSpPr>
        <p:spPr>
          <a:xfrm>
            <a:off x="110879" y="453312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资料汇总</a:t>
            </a:r>
          </a:p>
        </p:txBody>
      </p:sp>
    </p:spTree>
    <p:extLst>
      <p:ext uri="{BB962C8B-B14F-4D97-AF65-F5344CB8AC3E}">
        <p14:creationId xmlns:p14="http://schemas.microsoft.com/office/powerpoint/2010/main" val="20332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、学习</a:t>
            </a:r>
            <a:r>
              <a:rPr lang="en-US" altLang="zh-CN"/>
              <a:t>PG</a:t>
            </a:r>
            <a:r>
              <a:rPr lang="zh-CN" altLang="en-US"/>
              <a:t>的</a:t>
            </a:r>
            <a:r>
              <a:rPr lang="en-US" altLang="zh-CN"/>
              <a:t>SQL</a:t>
            </a:r>
            <a:r>
              <a:rPr lang="zh-CN" altLang="en-US"/>
              <a:t>审计配置、</a:t>
            </a:r>
            <a:r>
              <a:rPr lang="en-US" altLang="zh-CN"/>
              <a:t>PG</a:t>
            </a:r>
            <a:r>
              <a:rPr lang="zh-CN" altLang="en-US"/>
              <a:t>的日常维护，版本升降级，监控，排错，</a:t>
            </a:r>
            <a:r>
              <a:rPr lang="en-US" altLang="zh-CN"/>
              <a:t>PG</a:t>
            </a:r>
            <a:r>
              <a:rPr lang="zh-CN" altLang="en-US"/>
              <a:t>的优化方法。</a:t>
            </a:r>
          </a:p>
        </p:txBody>
      </p:sp>
    </p:spTree>
    <p:extLst>
      <p:ext uri="{BB962C8B-B14F-4D97-AF65-F5344CB8AC3E}">
        <p14:creationId xmlns:p14="http://schemas.microsoft.com/office/powerpoint/2010/main" val="288307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/>
              <a:t>$PGDATA/log</a:t>
            </a:r>
          </a:p>
          <a:p>
            <a:r>
              <a:rPr lang="en-US" altLang="zh-CN"/>
              <a:t>$PGDATA/pg_log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postgres=# select pg_size_pretty(sum(size)) from pg_ls_logdir();</a:t>
            </a:r>
          </a:p>
          <a:p>
            <a:r>
              <a:rPr lang="en-US" altLang="zh-CN"/>
              <a:t> pg_size_pretty </a:t>
            </a:r>
          </a:p>
          <a:p>
            <a:r>
              <a:rPr lang="en-US" altLang="zh-CN"/>
              <a:t>----------------</a:t>
            </a:r>
          </a:p>
          <a:p>
            <a:r>
              <a:rPr lang="en-US" altLang="zh-CN"/>
              <a:t> 3088 MB</a:t>
            </a:r>
          </a:p>
          <a:p>
            <a:r>
              <a:rPr lang="en-US" altLang="zh-CN"/>
              <a:t>(1 row)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588062"/>
            <a:ext cx="11588496" cy="10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/>
              <a:t>进程维护</a:t>
            </a:r>
            <a:r>
              <a:rPr lang="en-US" altLang="zh-CN"/>
              <a:t>(</a:t>
            </a:r>
            <a:r>
              <a:rPr lang="zh-CN" altLang="en-US"/>
              <a:t>内存霸占坑</a:t>
            </a:r>
            <a:r>
              <a:rPr lang="en-US" altLang="zh-CN"/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0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原因</a:t>
            </a:r>
            <a:r>
              <a:rPr lang="en-US" altLang="zh-CN"/>
              <a:t>(shared buffer touched - hash table, </a:t>
            </a:r>
            <a:r>
              <a:rPr lang="zh-CN" altLang="en-US"/>
              <a:t>长连接 </a:t>
            </a:r>
            <a:r>
              <a:rPr lang="en-US" altLang="zh-CN"/>
              <a:t>rss)</a:t>
            </a:r>
          </a:p>
          <a:p>
            <a:r>
              <a:rPr lang="en-US" altLang="zh-CN">
                <a:hlinkClick r:id="rId2"/>
              </a:rPr>
              <a:t>https://github.com/digoal/blog/blob/master/201607/20160709_01.md</a:t>
            </a:r>
            <a:r>
              <a:rPr lang="en-US" altLang="zh-CN"/>
              <a:t> </a:t>
            </a:r>
          </a:p>
          <a:p>
            <a:r>
              <a:rPr lang="en-US" altLang="zh-CN">
                <a:hlinkClick r:id="rId3"/>
              </a:rPr>
              <a:t>https://github.com/digoal/blog/blob/master/201803/20180325_02.md</a:t>
            </a:r>
            <a:endParaRPr lang="en-US" altLang="zh-CN"/>
          </a:p>
          <a:p>
            <a:r>
              <a:rPr lang="zh-CN" altLang="en-US"/>
              <a:t>清理进程</a:t>
            </a:r>
            <a:endParaRPr lang="en-US" altLang="zh-CN"/>
          </a:p>
          <a:p>
            <a:r>
              <a:rPr lang="en-US" altLang="zh-CN"/>
              <a:t>select pg_terminate_backend(pid) from pg_stat_activity where pg_stat_activity.state='idle' </a:t>
            </a:r>
          </a:p>
          <a:p>
            <a:r>
              <a:rPr lang="zh-CN" altLang="en-US"/>
              <a:t>应用无自动重连机制时，需要注意。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0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/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5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https://github.com/digoal/pgsql_admin_script/blob/master/generate_report.sh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en-US" altLang="zh-CN"/>
              <a:t>cycle </a:t>
            </a:r>
            <a:r>
              <a:rPr lang="zh-CN" altLang="en-US"/>
              <a:t>问题</a:t>
            </a:r>
            <a:endParaRPr lang="en-US" altLang="zh-CN"/>
          </a:p>
          <a:p>
            <a:r>
              <a:rPr lang="zh-CN" altLang="en-US"/>
              <a:t>业务方确认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9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608" y="170561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1200"/>
              <a:t>echo "-----&gt;&gt;&gt;----&gt;&gt;&gt;  </a:t>
            </a:r>
            <a:r>
              <a:rPr lang="zh-CN" altLang="en-US" sz="1200"/>
              <a:t>剩余可使用次数不足</a:t>
            </a:r>
            <a:r>
              <a:rPr lang="en-US" altLang="zh-CN" sz="1200"/>
              <a:t>1000</a:t>
            </a:r>
            <a:r>
              <a:rPr lang="zh-CN" altLang="en-US" sz="1200"/>
              <a:t>万次的序列检查</a:t>
            </a:r>
            <a:r>
              <a:rPr lang="en-US" altLang="zh-CN" sz="1200"/>
              <a:t>: "</a:t>
            </a:r>
          </a:p>
          <a:p>
            <a:r>
              <a:rPr lang="en-US" altLang="zh-CN" sz="1200"/>
              <a:t>for db in `psql --pset=pager=off -t -A -q -c 'select datname from pg_database where datname not in ($$template0$$, $$template1$$)'`</a:t>
            </a:r>
          </a:p>
          <a:p>
            <a:r>
              <a:rPr lang="en-US" altLang="zh-CN" sz="1200"/>
              <a:t>do</a:t>
            </a:r>
          </a:p>
          <a:p>
            <a:r>
              <a:rPr lang="en-US" altLang="zh-CN" sz="1200"/>
              <a:t>psql -d $db --pset=pager=off &lt;&lt;EOF</a:t>
            </a:r>
          </a:p>
          <a:p>
            <a:r>
              <a:rPr lang="en-US" altLang="zh-CN" sz="1200"/>
              <a:t>create or replace function f(OUT v_datname name, OUT v_role name, OUT v_nspname name, OUT v_relname name, OUT v_times_remain int8) returns setof record as \$\$</a:t>
            </a:r>
          </a:p>
          <a:p>
            <a:r>
              <a:rPr lang="en-US" altLang="zh-CN" sz="1200"/>
              <a:t>declare</a:t>
            </a:r>
          </a:p>
          <a:p>
            <a:r>
              <a:rPr lang="en-US" altLang="zh-CN" sz="1200"/>
              <a:t>begin</a:t>
            </a:r>
          </a:p>
          <a:p>
            <a:r>
              <a:rPr lang="en-US" altLang="zh-CN" sz="1200"/>
              <a:t>  v_datname := current_database();</a:t>
            </a:r>
          </a:p>
          <a:p>
            <a:r>
              <a:rPr lang="en-US" altLang="zh-CN" sz="1200"/>
              <a:t>  for v_role,v_nspname,v_relname in select rolname,nspname,relname from pg_authid t1 , pg_class t2 , pg_namespace t3 where t1.oid=t2.relowner and t2.relnamespace=t3.oid and t2.relkind='S' </a:t>
            </a:r>
          </a:p>
          <a:p>
            <a:r>
              <a:rPr lang="en-US" altLang="zh-CN" sz="1200"/>
              <a:t>  LOOP</a:t>
            </a:r>
          </a:p>
          <a:p>
            <a:r>
              <a:rPr lang="en-US" altLang="zh-CN" sz="1200"/>
              <a:t>    execute 'select (max_value-last_value)/increment_by from "'||v_nspname||'"."'||v_relname||'" where not is_cycled' into v_times_remain;</a:t>
            </a:r>
          </a:p>
          <a:p>
            <a:r>
              <a:rPr lang="en-US" altLang="zh-CN" sz="1200"/>
              <a:t>    return next;</a:t>
            </a:r>
          </a:p>
          <a:p>
            <a:r>
              <a:rPr lang="en-US" altLang="zh-CN" sz="1200"/>
              <a:t>  end loop;</a:t>
            </a:r>
          </a:p>
          <a:p>
            <a:r>
              <a:rPr lang="en-US" altLang="zh-CN" sz="1200"/>
              <a:t>end;</a:t>
            </a:r>
          </a:p>
          <a:p>
            <a:r>
              <a:rPr lang="en-US" altLang="zh-CN" sz="1200"/>
              <a:t>\$\$ language plpgsql;</a:t>
            </a:r>
          </a:p>
          <a:p>
            <a:r>
              <a:rPr lang="en-US" altLang="zh-CN" sz="1200"/>
              <a:t>select * from f() where v_times_remain is not null and v_times_remain &lt; 10240000 order by v_times_remain limit 10;</a:t>
            </a:r>
          </a:p>
          <a:p>
            <a:r>
              <a:rPr lang="en-US" altLang="zh-CN" sz="1200"/>
              <a:t>EOF</a:t>
            </a:r>
          </a:p>
          <a:p>
            <a:r>
              <a:rPr lang="en-US" altLang="zh-CN" sz="1200"/>
              <a:t>done</a:t>
            </a:r>
          </a:p>
          <a:p>
            <a:r>
              <a:rPr lang="en-US" altLang="zh-CN" sz="1200"/>
              <a:t>echo "</a:t>
            </a:r>
            <a:r>
              <a:rPr lang="zh-CN" altLang="en-US" sz="1200"/>
              <a:t>建议</a:t>
            </a:r>
            <a:r>
              <a:rPr lang="en-US" altLang="zh-CN" sz="1200"/>
              <a:t>: "</a:t>
            </a:r>
          </a:p>
          <a:p>
            <a:r>
              <a:rPr lang="en-US" altLang="zh-CN" sz="1200"/>
              <a:t>echo "    </a:t>
            </a:r>
            <a:r>
              <a:rPr lang="zh-CN" altLang="en-US" sz="1200"/>
              <a:t>序列剩余使用次数到了之后</a:t>
            </a:r>
            <a:r>
              <a:rPr lang="en-US" altLang="zh-CN" sz="1200"/>
              <a:t>, </a:t>
            </a:r>
            <a:r>
              <a:rPr lang="zh-CN" altLang="en-US" sz="1200"/>
              <a:t>将无法使用</a:t>
            </a:r>
            <a:r>
              <a:rPr lang="en-US" altLang="zh-CN" sz="1200"/>
              <a:t>, </a:t>
            </a:r>
            <a:r>
              <a:rPr lang="zh-CN" altLang="en-US" sz="1200"/>
              <a:t>报错</a:t>
            </a:r>
            <a:r>
              <a:rPr lang="en-US" altLang="zh-CN" sz="1200"/>
              <a:t>, </a:t>
            </a:r>
            <a:r>
              <a:rPr lang="zh-CN" altLang="en-US" sz="1200"/>
              <a:t>请开发人员关注</a:t>
            </a:r>
            <a:r>
              <a:rPr lang="en-US" altLang="zh-CN" sz="1200"/>
              <a:t>. "</a:t>
            </a:r>
          </a:p>
          <a:p>
            <a:r>
              <a:rPr lang="en-US" altLang="zh-CN" sz="1200"/>
              <a:t>echo -e "\n"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856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/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7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https://github.com/dalibo/pgbadger</a:t>
            </a:r>
            <a:endParaRPr lang="en-US" altLang="zh-CN"/>
          </a:p>
          <a:p>
            <a:r>
              <a:rPr lang="en-US" altLang="zh-CN">
                <a:hlinkClick r:id="rId3"/>
              </a:rPr>
              <a:t>http://pgbadger.darold.net/</a:t>
            </a:r>
            <a:r>
              <a:rPr lang="en-US" altLang="zh-CN"/>
              <a:t> </a:t>
            </a:r>
          </a:p>
          <a:p>
            <a:r>
              <a:rPr lang="en-US" altLang="zh-CN">
                <a:hlinkClick r:id="rId4"/>
              </a:rPr>
              <a:t>https://www.postgresql.org/docs/11/file-fdw.html</a:t>
            </a:r>
            <a:r>
              <a:rPr lang="en-US" altLang="zh-CN"/>
              <a:t> </a:t>
            </a:r>
          </a:p>
          <a:p>
            <a:r>
              <a:rPr lang="en-US" altLang="zh-CN">
                <a:hlinkClick r:id="rId5"/>
              </a:rPr>
              <a:t>https://www.postgresql.org/docs/11/errcodes-appendix.html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1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1" y="280288"/>
            <a:ext cx="11664310" cy="62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67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/>
              <a:t>freeze</a:t>
            </a:r>
            <a:r>
              <a:rPr lang="zh-CN" altLang="en-US"/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SQL</a:t>
            </a:r>
            <a:r>
              <a:rPr lang="zh-CN" altLang="en-US"/>
              <a:t>审计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日常维护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监控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排错，诊断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086348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FREEZE </a:t>
            </a:r>
          </a:p>
          <a:p>
            <a:pPr lvl="1"/>
            <a:r>
              <a:rPr lang="en-US" altLang="zh-CN"/>
              <a:t>full table scan</a:t>
            </a:r>
          </a:p>
          <a:p>
            <a:pPr lvl="1"/>
            <a:r>
              <a:rPr lang="en-US" altLang="zh-CN"/>
              <a:t>write (</a:t>
            </a:r>
            <a:r>
              <a:rPr lang="zh-CN" altLang="en-US"/>
              <a:t>通常会有</a:t>
            </a:r>
            <a:r>
              <a:rPr lang="en-US" altLang="zh-CN"/>
              <a:t>FULL PAGE WRITE)</a:t>
            </a:r>
          </a:p>
          <a:p>
            <a:pPr lvl="1"/>
            <a:r>
              <a:rPr lang="en-US" altLang="zh-CN"/>
              <a:t>freeze </a:t>
            </a:r>
            <a:r>
              <a:rPr lang="zh-CN" altLang="en-US"/>
              <a:t>优化</a:t>
            </a:r>
            <a:r>
              <a:rPr lang="en-US" altLang="zh-CN"/>
              <a:t>(</a:t>
            </a:r>
            <a:r>
              <a:rPr lang="zh-CN" altLang="en-US"/>
              <a:t>调度优化、</a:t>
            </a:r>
            <a:r>
              <a:rPr lang="en-US" altLang="zh-CN"/>
              <a:t>VM)</a:t>
            </a:r>
          </a:p>
          <a:p>
            <a:r>
              <a:rPr lang="en-US" altLang="zh-CN"/>
              <a:t>IO</a:t>
            </a:r>
            <a:r>
              <a:rPr lang="zh-CN" altLang="en-US"/>
              <a:t>抖动 </a:t>
            </a:r>
          </a:p>
        </p:txBody>
      </p:sp>
    </p:spTree>
    <p:extLst>
      <p:ext uri="{BB962C8B-B14F-4D97-AF65-F5344CB8AC3E}">
        <p14:creationId xmlns:p14="http://schemas.microsoft.com/office/powerpoint/2010/main" val="96023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>
                <a:hlinkClick r:id="rId2"/>
              </a:rPr>
              <a:t>https://github.com/digoal/blog/blob/master/201804/20180411_01.md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3"/>
              </a:rPr>
              <a:t>https://github.com/digoal/blog/blob/master/201801/20180117_03.md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4"/>
              </a:rPr>
              <a:t>https://github.com/digoal/blog/blob/master/201606/20160612_01.md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5"/>
              </a:rPr>
              <a:t>https://github.com/digoal/blog/blob/master/201605/20160520_01.md</a:t>
            </a:r>
            <a:r>
              <a:rPr lang="en-US" altLang="zh-CN"/>
              <a:t>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39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/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1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hlinkClick r:id="rId2"/>
              </a:rPr>
              <a:t>为什么大表要分区？</a:t>
            </a:r>
            <a:endParaRPr lang="en-US" altLang="zh-CN" dirty="0">
              <a:hlinkClick r:id="rId2"/>
            </a:endParaRPr>
          </a:p>
          <a:p>
            <a:pPr lvl="1"/>
            <a:r>
              <a:rPr lang="zh-CN" altLang="en-US" dirty="0">
                <a:hlinkClick r:id="rId2"/>
              </a:rPr>
              <a:t>垃圾回收，并行度与效率，暂时不支持单表并行</a:t>
            </a:r>
            <a:r>
              <a:rPr lang="en-US" altLang="zh-CN" dirty="0">
                <a:hlinkClick r:id="rId2"/>
              </a:rPr>
              <a:t>vacuum</a:t>
            </a:r>
          </a:p>
          <a:p>
            <a:pPr lvl="2"/>
            <a:r>
              <a:rPr lang="en" altLang="zh-CN" dirty="0">
                <a:hlinkClick r:id="rId3"/>
              </a:rPr>
              <a:t>https://commitfest.postgresql.org/24/1774/</a:t>
            </a:r>
            <a:r>
              <a:rPr lang="en" altLang="zh-CN" dirty="0"/>
              <a:t> </a:t>
            </a:r>
            <a:endParaRPr lang="en-US" altLang="zh-CN" dirty="0">
              <a:hlinkClick r:id="rId2"/>
            </a:endParaRPr>
          </a:p>
          <a:p>
            <a:pPr lvl="1"/>
            <a:r>
              <a:rPr lang="zh-CN" altLang="en-US" dirty="0">
                <a:hlinkClick r:id="rId2"/>
              </a:rPr>
              <a:t>逻辑备份，并行度与效率</a:t>
            </a:r>
            <a:endParaRPr lang="en-US" altLang="zh-CN" dirty="0">
              <a:hlinkClick r:id="rId2"/>
            </a:endParaRPr>
          </a:p>
          <a:p>
            <a:pPr lvl="1"/>
            <a:r>
              <a:rPr lang="zh-CN" altLang="en-US" dirty="0">
                <a:hlinkClick r:id="rId2"/>
              </a:rPr>
              <a:t>创建索引，效率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FREEZE</a:t>
            </a:r>
            <a:r>
              <a:rPr lang="zh-CN" altLang="en-US" dirty="0">
                <a:hlinkClick r:id="rId2"/>
              </a:rPr>
              <a:t>年龄，效率，耗时</a:t>
            </a:r>
            <a:endParaRPr lang="en-US" altLang="zh-CN" dirty="0">
              <a:hlinkClick r:id="rId2"/>
            </a:endParaRPr>
          </a:p>
          <a:p>
            <a:pPr lvl="1"/>
            <a:r>
              <a:rPr lang="zh-CN" altLang="en-US" dirty="0">
                <a:hlinkClick r:id="rId2"/>
              </a:rPr>
              <a:t>查询效率</a:t>
            </a:r>
            <a:endParaRPr lang="en-US" altLang="zh-CN" dirty="0">
              <a:hlinkClick r:id="rId2"/>
            </a:endParaRPr>
          </a:p>
          <a:p>
            <a:pPr lvl="1"/>
            <a:r>
              <a:rPr lang="zh-CN" altLang="en-US" dirty="0">
                <a:hlinkClick r:id="rId2"/>
              </a:rPr>
              <a:t>索引深度</a:t>
            </a:r>
            <a:endParaRPr lang="en-US" altLang="zh-CN" dirty="0">
              <a:hlinkClick r:id="rId2"/>
            </a:endParaRPr>
          </a:p>
          <a:p>
            <a:pPr lvl="1"/>
            <a:r>
              <a:rPr lang="zh-CN" altLang="en-US" dirty="0">
                <a:hlinkClick r:id="rId2"/>
              </a:rPr>
              <a:t>索引</a:t>
            </a:r>
            <a:r>
              <a:rPr lang="en-US" altLang="zh-CN" dirty="0">
                <a:hlinkClick r:id="rId2"/>
              </a:rPr>
              <a:t>vacuum (dead tupleid memory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store)</a:t>
            </a:r>
          </a:p>
          <a:p>
            <a:pPr lvl="2"/>
            <a:r>
              <a:rPr lang="en-US" altLang="zh-CN" dirty="0">
                <a:hlinkClick r:id="rId2"/>
              </a:rPr>
              <a:t>https://github.com/digoal/blog/blob/master/201902/20190226_01.md </a:t>
            </a:r>
          </a:p>
          <a:p>
            <a:r>
              <a:rPr lang="zh-CN" altLang="en-US" dirty="0">
                <a:hlinkClick r:id="rId2"/>
              </a:rPr>
              <a:t>分区方法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Pg_pathman, pg 12</a:t>
            </a:r>
            <a:r>
              <a:rPr lang="zh-CN" altLang="en-US" dirty="0">
                <a:hlinkClick r:id="rId2"/>
              </a:rPr>
              <a:t>性能提升</a:t>
            </a:r>
            <a:r>
              <a:rPr lang="en-US" altLang="zh-CN" dirty="0">
                <a:hlinkClick r:id="rId2"/>
              </a:rPr>
              <a:t> </a:t>
            </a:r>
          </a:p>
          <a:p>
            <a:pPr lvl="1"/>
            <a:r>
              <a:rPr lang="en-US" altLang="zh-CN" dirty="0">
                <a:hlinkClick r:id="rId2"/>
              </a:rPr>
              <a:t>https://github.com/digoal/blog/blob/master/201905/20190521_01.md </a:t>
            </a: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https://github.com/digoal/blog/blob/master/201901/20190131_01.md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https://github.com/digoal/blog/blob/master/201803/20180328_01.md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76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/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冷热分离存储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为什么会产生冷数据？</a:t>
            </a:r>
            <a:endParaRPr lang="en-US" altLang="zh-CN"/>
          </a:p>
          <a:p>
            <a:pPr lvl="1"/>
            <a:r>
              <a:rPr lang="zh-CN" altLang="en-US"/>
              <a:t>十几年的数据库，中间过程产生了大量的临时数据（个人操作，。。。中间存储，忘记删除。。。）</a:t>
            </a:r>
            <a:endParaRPr lang="en-US" altLang="zh-CN"/>
          </a:p>
          <a:p>
            <a:pPr lvl="1"/>
            <a:r>
              <a:rPr lang="zh-CN" altLang="en-US"/>
              <a:t>历史数据，访问频次降低，少量统计需求。</a:t>
            </a:r>
            <a:endParaRPr lang="en-US" altLang="zh-CN"/>
          </a:p>
          <a:p>
            <a:r>
              <a:rPr lang="zh-CN" altLang="en-US"/>
              <a:t>访问频次较低的数据，使用</a:t>
            </a:r>
            <a:r>
              <a:rPr lang="en-US" altLang="zh-CN"/>
              <a:t>OSS</a:t>
            </a:r>
            <a:r>
              <a:rPr lang="zh-CN" altLang="en-US"/>
              <a:t>存储。节约空间，节约成本，提高备份、还原效率。</a:t>
            </a:r>
            <a:endParaRPr lang="en-US" altLang="zh-CN"/>
          </a:p>
          <a:p>
            <a:r>
              <a:rPr lang="en-US" altLang="zh-CN"/>
              <a:t>RDS PG OSS </a:t>
            </a:r>
            <a:r>
              <a:rPr lang="zh-CN" altLang="en-US"/>
              <a:t>外部表文档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https://help.aliyun.com/knowledge_detail/43352.html</a:t>
            </a:r>
            <a:r>
              <a:rPr lang="en-US" altLang="zh-CN"/>
              <a:t> </a:t>
            </a:r>
          </a:p>
          <a:p>
            <a:pPr lvl="1"/>
            <a:r>
              <a:rPr lang="en-US" altLang="zh-CN">
                <a:hlinkClick r:id="rId3"/>
              </a:rPr>
              <a:t>https://help.aliyun.com/document_detail/44461.html</a:t>
            </a:r>
            <a:r>
              <a:rPr lang="en-US" altLang="zh-CN"/>
              <a:t>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93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/>
              <a:t>清理未使用对象（索引，表）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17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400">
                <a:hlinkClick r:id="rId2"/>
              </a:rPr>
              <a:t>https://github.com/digoal/blog/blob/master/201806/20180613_04.md</a:t>
            </a:r>
            <a:r>
              <a:rPr lang="en-US" altLang="zh-CN" sz="6400"/>
              <a:t> </a:t>
            </a:r>
          </a:p>
          <a:p>
            <a:r>
              <a:rPr lang="en-US" altLang="zh-CN" sz="6400">
                <a:hlinkClick r:id="rId3"/>
              </a:rPr>
              <a:t>https://github.com/digoal/blog/blob/master/201610/20161018_03.md</a:t>
            </a:r>
            <a:r>
              <a:rPr lang="en-US" altLang="zh-CN" sz="6400"/>
              <a:t> </a:t>
            </a:r>
          </a:p>
          <a:p>
            <a:pPr marL="0" indent="0">
              <a:buNone/>
            </a:pPr>
            <a:r>
              <a:rPr lang="en-US" altLang="zh-CN" sz="6400"/>
              <a:t>for db in `psql --pset=pager=off -t -A -q -c 'select datname from pg_database where datname not in ($$template0$$, $$template1$$)'`  </a:t>
            </a:r>
          </a:p>
          <a:p>
            <a:pPr marL="0" indent="0">
              <a:buNone/>
            </a:pPr>
            <a:r>
              <a:rPr lang="en-US" altLang="zh-CN" sz="6400"/>
              <a:t>do  </a:t>
            </a:r>
          </a:p>
          <a:p>
            <a:pPr marL="0" indent="0">
              <a:buNone/>
            </a:pPr>
            <a:r>
              <a:rPr lang="en-US" altLang="zh-CN" sz="6400"/>
              <a:t>psql -d $db --pset=pager=off -q -x -c '  </a:t>
            </a:r>
          </a:p>
          <a:p>
            <a:pPr marL="0" indent="0">
              <a:buNone/>
            </a:pPr>
            <a:r>
              <a:rPr lang="en-US" altLang="zh-CN" sz="6400"/>
              <a:t>select current_database(),* from pg_stat_all_indexes where idx_scan=0 or idx_tup_read=0 or idx_tup_fetch=0;  </a:t>
            </a:r>
          </a:p>
          <a:p>
            <a:pPr marL="0" indent="0">
              <a:buNone/>
            </a:pPr>
            <a:r>
              <a:rPr lang="en-US" altLang="zh-CN" sz="6400"/>
              <a:t>'  </a:t>
            </a:r>
          </a:p>
          <a:p>
            <a:pPr marL="0" indent="0">
              <a:buNone/>
            </a:pPr>
            <a:r>
              <a:rPr lang="en-US" altLang="zh-CN" sz="6400"/>
              <a:t>done  </a:t>
            </a:r>
          </a:p>
          <a:p>
            <a:pPr marL="0" indent="0">
              <a:buNone/>
            </a:pPr>
            <a:endParaRPr lang="en-US" altLang="zh-CN" sz="6400"/>
          </a:p>
          <a:p>
            <a:pPr marL="0" indent="0">
              <a:buNone/>
            </a:pPr>
            <a:r>
              <a:rPr lang="en-US" altLang="zh-CN" sz="6400"/>
              <a:t>for db in `psql --pset=pager=off -t -A -q -c 'select datname from pg_database where datname not in ($$template0$$, $$template1$$)'`  </a:t>
            </a:r>
          </a:p>
          <a:p>
            <a:pPr marL="0" indent="0">
              <a:buNone/>
            </a:pPr>
            <a:r>
              <a:rPr lang="en-US" altLang="zh-CN" sz="6400"/>
              <a:t>do  </a:t>
            </a:r>
          </a:p>
          <a:p>
            <a:pPr marL="0" indent="0">
              <a:buNone/>
            </a:pPr>
            <a:r>
              <a:rPr lang="en-US" altLang="zh-CN" sz="6400"/>
              <a:t>psql -d $db --pset=pager=off -q -x -c '  </a:t>
            </a:r>
          </a:p>
          <a:p>
            <a:pPr marL="0" indent="0">
              <a:buNone/>
            </a:pPr>
            <a:r>
              <a:rPr lang="en-US" altLang="zh-CN" sz="6400"/>
              <a:t>select current_database(),* from pg_stat_all_tables where seq_scan=0 and idx_scan=0;  </a:t>
            </a:r>
          </a:p>
          <a:p>
            <a:pPr marL="0" indent="0">
              <a:buNone/>
            </a:pPr>
            <a:r>
              <a:rPr lang="en-US" altLang="zh-CN" sz="6400"/>
              <a:t>'  </a:t>
            </a:r>
          </a:p>
          <a:p>
            <a:pPr marL="0" indent="0">
              <a:buNone/>
            </a:pPr>
            <a:r>
              <a:rPr lang="en-US" altLang="zh-CN" sz="6400"/>
              <a:t>done </a:t>
            </a:r>
            <a:endParaRPr lang="zh-CN" altLang="en-US" sz="6400"/>
          </a:p>
        </p:txBody>
      </p:sp>
    </p:spTree>
    <p:extLst>
      <p:ext uri="{BB962C8B-B14F-4D97-AF65-F5344CB8AC3E}">
        <p14:creationId xmlns:p14="http://schemas.microsoft.com/office/powerpoint/2010/main" val="1533461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长事务清理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88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/>
              <a:t>为什么要清理长事务？</a:t>
            </a:r>
            <a:endParaRPr lang="en-US" altLang="zh-CN"/>
          </a:p>
          <a:p>
            <a:pPr lvl="1"/>
            <a:r>
              <a:rPr lang="zh-CN" altLang="en-US"/>
              <a:t>垃圾回收 原理 </a:t>
            </a:r>
            <a:endParaRPr lang="en-US" altLang="zh-CN"/>
          </a:p>
          <a:p>
            <a:pPr lvl="1"/>
            <a:r>
              <a:rPr lang="en-US" altLang="zh-CN"/>
              <a:t>FREEZE </a:t>
            </a:r>
          </a:p>
          <a:p>
            <a:pPr lvl="1"/>
            <a:r>
              <a:rPr lang="zh-CN" altLang="en-US"/>
              <a:t>频繁唤醒</a:t>
            </a:r>
            <a:r>
              <a:rPr lang="en-US" altLang="zh-CN"/>
              <a:t>autovacuum worker , </a:t>
            </a:r>
            <a:r>
              <a:rPr lang="zh-CN" altLang="en-US"/>
              <a:t>无用功，浪费</a:t>
            </a:r>
            <a:r>
              <a:rPr lang="en-US" altLang="zh-CN"/>
              <a:t>IO </a:t>
            </a:r>
          </a:p>
          <a:p>
            <a:r>
              <a:rPr lang="zh-CN" altLang="en-US"/>
              <a:t>解决方法</a:t>
            </a:r>
            <a:r>
              <a:rPr lang="en-US" altLang="zh-CN"/>
              <a:t>1</a:t>
            </a:r>
          </a:p>
          <a:p>
            <a:r>
              <a:rPr lang="en-US" altLang="zh-CN"/>
              <a:t>pg_stat_activity  </a:t>
            </a:r>
            <a:r>
              <a:rPr lang="zh-CN" altLang="en-US"/>
              <a:t>查看时长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idle in transaction</a:t>
            </a:r>
          </a:p>
          <a:p>
            <a:pPr marL="457200" lvl="1" indent="0">
              <a:buNone/>
            </a:pPr>
            <a:r>
              <a:rPr lang="en-US" altLang="zh-CN"/>
              <a:t>active</a:t>
            </a:r>
          </a:p>
          <a:p>
            <a:r>
              <a:rPr lang="en-US" altLang="zh-CN"/>
              <a:t>pg_prepared_xacts</a:t>
            </a:r>
          </a:p>
          <a:p>
            <a:endParaRPr lang="en-US" altLang="zh-CN"/>
          </a:p>
          <a:p>
            <a:r>
              <a:rPr lang="en-US" altLang="zh-CN"/>
              <a:t>pg_terminate_backend(pid)</a:t>
            </a:r>
          </a:p>
          <a:p>
            <a:r>
              <a:rPr lang="zh-CN" altLang="en-US"/>
              <a:t>还有什么方法？</a:t>
            </a:r>
            <a:endParaRPr lang="en-US" altLang="zh-CN"/>
          </a:p>
          <a:p>
            <a:pPr lvl="1"/>
            <a:r>
              <a:rPr lang="en-US" altLang="zh-CN"/>
              <a:t>snapshot too old</a:t>
            </a:r>
          </a:p>
          <a:p>
            <a:pPr lvl="1"/>
            <a:r>
              <a:rPr lang="en-US" altLang="zh-CN"/>
              <a:t>zheap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/>
              <a:t>#log_statement = 'none'                 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3200" b="1">
                <a:solidFill>
                  <a:srgbClr val="FF0000"/>
                </a:solidFill>
              </a:rPr>
              <a:t># none, ddl, mod, all</a:t>
            </a:r>
          </a:p>
          <a:p>
            <a:pPr marL="0" indent="0"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	</a:t>
            </a:r>
            <a:r>
              <a:rPr lang="zh-CN" altLang="en-US" sz="3200" b="1">
                <a:solidFill>
                  <a:srgbClr val="FF0000"/>
                </a:solidFill>
              </a:rPr>
              <a:t>例如：业务</a:t>
            </a:r>
            <a:r>
              <a:rPr lang="en-US" altLang="zh-CN" sz="3200" b="1">
                <a:solidFill>
                  <a:srgbClr val="FF0000"/>
                </a:solidFill>
              </a:rPr>
              <a:t>SQL</a:t>
            </a:r>
            <a:r>
              <a:rPr lang="zh-CN" altLang="en-US" sz="3200" b="1">
                <a:solidFill>
                  <a:srgbClr val="FF0000"/>
                </a:solidFill>
              </a:rPr>
              <a:t>多，审计业务用户的</a:t>
            </a:r>
            <a:r>
              <a:rPr lang="en-US" altLang="zh-CN" sz="3200" b="1">
                <a:solidFill>
                  <a:srgbClr val="FF0000"/>
                </a:solidFill>
              </a:rPr>
              <a:t>DDL</a:t>
            </a:r>
            <a:r>
              <a:rPr lang="zh-CN" altLang="en-US" sz="3200" b="1">
                <a:solidFill>
                  <a:srgbClr val="FF0000"/>
                </a:solidFill>
              </a:rPr>
              <a:t>或</a:t>
            </a:r>
            <a:r>
              <a:rPr lang="en-US" altLang="zh-CN" sz="3200" b="1">
                <a:solidFill>
                  <a:srgbClr val="FF0000"/>
                </a:solidFill>
              </a:rPr>
              <a:t>MOD</a:t>
            </a:r>
          </a:p>
          <a:p>
            <a:pPr marL="0" indent="0"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	             </a:t>
            </a:r>
            <a:r>
              <a:rPr lang="zh-CN" altLang="en-US" sz="3200" b="1">
                <a:solidFill>
                  <a:srgbClr val="FF0000"/>
                </a:solidFill>
              </a:rPr>
              <a:t>普通用户</a:t>
            </a:r>
            <a:r>
              <a:rPr lang="en-US" altLang="zh-CN" sz="3200" b="1">
                <a:solidFill>
                  <a:srgbClr val="FF0000"/>
                </a:solidFill>
              </a:rPr>
              <a:t>SQL</a:t>
            </a:r>
            <a:r>
              <a:rPr lang="zh-CN" altLang="en-US" sz="3200" b="1">
                <a:solidFill>
                  <a:srgbClr val="FF0000"/>
                </a:solidFill>
              </a:rPr>
              <a:t>少，但是复制危害性大，审计</a:t>
            </a:r>
            <a:r>
              <a:rPr lang="en-US" altLang="zh-CN" sz="3200" b="1">
                <a:solidFill>
                  <a:srgbClr val="FF0000"/>
                </a:solidFill>
              </a:rPr>
              <a:t>ALL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配置</a:t>
            </a:r>
            <a:endParaRPr lang="en-US" altLang="zh-CN"/>
          </a:p>
          <a:p>
            <a:pPr lvl="1"/>
            <a:r>
              <a:rPr lang="zh-CN" altLang="en-US"/>
              <a:t>全局</a:t>
            </a:r>
            <a:r>
              <a:rPr lang="en-US" altLang="zh-CN"/>
              <a:t>(postgresql.conf)</a:t>
            </a:r>
          </a:p>
          <a:p>
            <a:pPr lvl="1"/>
            <a:r>
              <a:rPr lang="en-US" altLang="zh-CN"/>
              <a:t>USER</a:t>
            </a:r>
            <a:r>
              <a:rPr lang="zh-CN" altLang="en-US"/>
              <a:t>级</a:t>
            </a:r>
            <a:r>
              <a:rPr lang="en-US" altLang="zh-CN"/>
              <a:t>(alter role xx set)</a:t>
            </a:r>
          </a:p>
          <a:p>
            <a:pPr lvl="1"/>
            <a:r>
              <a:rPr lang="en-US" altLang="zh-CN"/>
              <a:t>DB</a:t>
            </a:r>
            <a:r>
              <a:rPr lang="zh-CN" altLang="en-US"/>
              <a:t>级</a:t>
            </a:r>
            <a:r>
              <a:rPr lang="en-US" altLang="zh-CN"/>
              <a:t>(alter database xx set)</a:t>
            </a:r>
          </a:p>
          <a:p>
            <a:endParaRPr lang="en-US" altLang="zh-CN"/>
          </a:p>
          <a:p>
            <a:r>
              <a:rPr lang="zh-CN" altLang="en-US"/>
              <a:t>精细化审计</a:t>
            </a:r>
            <a:endParaRPr lang="en-US" altLang="zh-CN"/>
          </a:p>
          <a:p>
            <a:r>
              <a:rPr lang="en-US" altLang="zh-CN">
                <a:hlinkClick r:id="rId2"/>
              </a:rPr>
              <a:t>https://www.pgaudit.org/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11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锁等待清理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/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33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https://github.com/digoal/blog/blob/master/201902/20190201_02.md</a:t>
            </a:r>
            <a:endParaRPr lang="en-US" altLang="zh-CN"/>
          </a:p>
          <a:p>
            <a:r>
              <a:rPr lang="en-US" altLang="zh-CN">
                <a:hlinkClick r:id="rId3"/>
              </a:rPr>
              <a:t>https://github.com/digoal/blog/blob/master/201705/20170521_01.md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14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小版本升级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/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8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备份老版本软件</a:t>
            </a:r>
            <a:r>
              <a:rPr lang="en-US" altLang="zh-CN"/>
              <a:t>(</a:t>
            </a:r>
            <a:r>
              <a:rPr lang="zh-CN" altLang="en-US"/>
              <a:t>回退时使用</a:t>
            </a:r>
            <a:r>
              <a:rPr lang="en-US" altLang="zh-CN"/>
              <a:t>)</a:t>
            </a:r>
          </a:p>
          <a:p>
            <a:r>
              <a:rPr lang="zh-CN" altLang="en-US"/>
              <a:t>阅读</a:t>
            </a:r>
            <a:r>
              <a:rPr lang="en-US" altLang="zh-CN"/>
              <a:t>release notes</a:t>
            </a:r>
          </a:p>
          <a:p>
            <a:r>
              <a:rPr lang="zh-CN" altLang="en-US"/>
              <a:t>安装软件（包括内置插件、以及当前已使用的外置插件）</a:t>
            </a:r>
            <a:endParaRPr lang="en-US" altLang="zh-CN"/>
          </a:p>
          <a:p>
            <a:r>
              <a:rPr lang="zh-CN" altLang="en-US"/>
              <a:t>通常只需要重启数据库实例</a:t>
            </a:r>
            <a:endParaRPr lang="en-US" altLang="zh-CN"/>
          </a:p>
          <a:p>
            <a:r>
              <a:rPr lang="zh-CN" altLang="en-US"/>
              <a:t>特例参考</a:t>
            </a:r>
            <a:r>
              <a:rPr lang="en-US" altLang="zh-CN"/>
              <a:t>release notes(</a:t>
            </a:r>
            <a:r>
              <a:rPr lang="zh-CN" altLang="en-US"/>
              <a:t>所有小版本</a:t>
            </a:r>
            <a:r>
              <a:rPr lang="en-US" altLang="zh-CN"/>
              <a:t>release notes)</a:t>
            </a:r>
          </a:p>
          <a:p>
            <a:pPr lvl="1"/>
            <a:r>
              <a:rPr lang="en-US" altLang="zh-CN"/>
              <a:t>10.1</a:t>
            </a:r>
            <a:r>
              <a:rPr lang="zh-CN" altLang="en-US"/>
              <a:t>升级到</a:t>
            </a:r>
            <a:r>
              <a:rPr lang="en-US" altLang="zh-CN"/>
              <a:t>10.6</a:t>
            </a:r>
          </a:p>
          <a:p>
            <a:pPr lvl="1"/>
            <a:r>
              <a:rPr lang="zh-CN" altLang="en-US"/>
              <a:t>阅读</a:t>
            </a:r>
            <a:r>
              <a:rPr lang="en-US" altLang="zh-CN"/>
              <a:t>10.2, 10.3, 10.4, 10.5, 10.6</a:t>
            </a:r>
            <a:r>
              <a:rPr lang="zh-CN" altLang="en-US"/>
              <a:t>的</a:t>
            </a:r>
            <a:r>
              <a:rPr lang="en-US" altLang="zh-CN"/>
              <a:t>release notes</a:t>
            </a:r>
          </a:p>
        </p:txBody>
      </p:sp>
    </p:spTree>
    <p:extLst>
      <p:ext uri="{BB962C8B-B14F-4D97-AF65-F5344CB8AC3E}">
        <p14:creationId xmlns:p14="http://schemas.microsoft.com/office/powerpoint/2010/main" val="2498794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大版本升级</a:t>
            </a:r>
          </a:p>
          <a:p>
            <a:endParaRPr lang="zh-CN" altLang="en-US"/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0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/>
              <a:t>1</a:t>
            </a:r>
            <a:r>
              <a:rPr lang="zh-CN" altLang="en-US"/>
              <a:t>、备份老的数据库（回退时使用）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、逻辑导出、导入</a:t>
            </a:r>
            <a:r>
              <a:rPr lang="en-US" altLang="zh-CN"/>
              <a:t>(pg_dumpall, pg_dump, pg_restore)</a:t>
            </a:r>
          </a:p>
          <a:p>
            <a:pPr lvl="1"/>
            <a:r>
              <a:rPr lang="zh-CN" altLang="en-US"/>
              <a:t>迁移全局信息</a:t>
            </a:r>
            <a:r>
              <a:rPr lang="en-US" altLang="zh-CN"/>
              <a:t>(</a:t>
            </a:r>
            <a:r>
              <a:rPr lang="zh-CN" altLang="en-US"/>
              <a:t>用户、表空间定义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迁移数据结构</a:t>
            </a:r>
            <a:r>
              <a:rPr lang="en-US" altLang="zh-CN"/>
              <a:t>(</a:t>
            </a:r>
            <a:r>
              <a:rPr lang="zh-CN" altLang="en-US"/>
              <a:t>数据库、</a:t>
            </a:r>
            <a:r>
              <a:rPr lang="en-US" altLang="zh-CN"/>
              <a:t>schema</a:t>
            </a:r>
            <a:r>
              <a:rPr lang="zh-CN" altLang="en-US"/>
              <a:t>、对象、权限等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迁移数据</a:t>
            </a:r>
            <a:endParaRPr lang="en-US" altLang="zh-CN"/>
          </a:p>
          <a:p>
            <a:pPr lvl="1"/>
            <a:r>
              <a:rPr lang="zh-CN" altLang="en-US"/>
              <a:t>缺点，当库较大时停机时间可能较长。</a:t>
            </a:r>
            <a:endParaRPr lang="en-US" altLang="zh-CN"/>
          </a:p>
          <a:p>
            <a:pPr lvl="2"/>
            <a:r>
              <a:rPr lang="en-US" altLang="zh-CN"/>
              <a:t>PG 11</a:t>
            </a:r>
            <a:r>
              <a:rPr lang="zh-CN" altLang="en-US"/>
              <a:t>开始支持了并行创建索引，大幅缩短了创建索引，加</a:t>
            </a:r>
            <a:r>
              <a:rPr lang="en-US" altLang="zh-CN"/>
              <a:t>PK,UK</a:t>
            </a:r>
            <a:r>
              <a:rPr lang="zh-CN" altLang="en-US"/>
              <a:t>约束的耗时。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pg_upgrade</a:t>
            </a:r>
          </a:p>
          <a:p>
            <a:pPr lvl="1"/>
            <a:r>
              <a:rPr lang="zh-CN" altLang="en-US"/>
              <a:t>使用新版本初始化新库</a:t>
            </a:r>
            <a:endParaRPr lang="en-US" altLang="zh-CN"/>
          </a:p>
          <a:p>
            <a:pPr lvl="1"/>
            <a:r>
              <a:rPr lang="zh-CN" altLang="en-US"/>
              <a:t>评估新、老版本兼容</a:t>
            </a:r>
            <a:endParaRPr lang="en-US" altLang="zh-CN"/>
          </a:p>
          <a:p>
            <a:pPr lvl="1"/>
            <a:r>
              <a:rPr lang="zh-CN" altLang="en-US"/>
              <a:t>导出元数据（用户、表空间、库、</a:t>
            </a:r>
            <a:r>
              <a:rPr lang="en-US" altLang="zh-CN"/>
              <a:t>SCHEMA</a:t>
            </a:r>
            <a:r>
              <a:rPr lang="zh-CN" altLang="en-US"/>
              <a:t>、对象、权限等定义）</a:t>
            </a:r>
            <a:endParaRPr lang="en-US" altLang="zh-CN"/>
          </a:p>
          <a:p>
            <a:pPr lvl="1"/>
            <a:r>
              <a:rPr lang="zh-CN" altLang="en-US"/>
              <a:t>导入元数据到新库</a:t>
            </a:r>
            <a:endParaRPr lang="en-US" altLang="zh-CN"/>
          </a:p>
          <a:p>
            <a:pPr lvl="1"/>
            <a:r>
              <a:rPr lang="zh-CN" altLang="en-US"/>
              <a:t>优点，使用</a:t>
            </a:r>
            <a:r>
              <a:rPr lang="en-US" altLang="zh-CN"/>
              <a:t>hard link</a:t>
            </a:r>
            <a:r>
              <a:rPr lang="zh-CN" altLang="en-US"/>
              <a:t>方式升级，停机时间短。</a:t>
            </a:r>
            <a:endParaRPr lang="en-US" altLang="zh-CN"/>
          </a:p>
          <a:p>
            <a:pPr lvl="1"/>
            <a:r>
              <a:rPr lang="zh-CN" altLang="en-US"/>
              <a:t>缺点，不能跨平台（例如</a:t>
            </a:r>
            <a:r>
              <a:rPr lang="en-US" altLang="zh-CN"/>
              <a:t>x86</a:t>
            </a:r>
            <a:r>
              <a:rPr lang="zh-CN" altLang="en-US"/>
              <a:t>到</a:t>
            </a:r>
            <a:r>
              <a:rPr lang="en-US" altLang="zh-CN"/>
              <a:t>aix</a:t>
            </a:r>
            <a:r>
              <a:rPr lang="zh-CN" altLang="en-US"/>
              <a:t>），不能改变</a:t>
            </a:r>
            <a:r>
              <a:rPr lang="en-US" altLang="zh-CN"/>
              <a:t>block size</a:t>
            </a:r>
            <a:r>
              <a:rPr lang="zh-CN" altLang="en-US"/>
              <a:t>，</a:t>
            </a:r>
            <a:r>
              <a:rPr lang="en-US" altLang="zh-CN"/>
              <a:t>checksum</a:t>
            </a:r>
            <a:r>
              <a:rPr lang="zh-CN" altLang="en-US"/>
              <a:t>等值。</a:t>
            </a:r>
            <a:r>
              <a:rPr lang="en-US" altLang="zh-CN"/>
              <a:t>(</a:t>
            </a:r>
            <a:r>
              <a:rPr lang="zh-CN" altLang="en-US"/>
              <a:t>通常跨版本升级不会改这些东西</a:t>
            </a:r>
            <a:r>
              <a:rPr lang="en-US" altLang="zh-CN"/>
              <a:t>)</a:t>
            </a:r>
          </a:p>
          <a:p>
            <a:r>
              <a:rPr lang="en-US" altLang="zh-CN"/>
              <a:t>4</a:t>
            </a:r>
            <a:r>
              <a:rPr lang="zh-CN" altLang="en-US"/>
              <a:t>、逻辑订阅的方式升级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PG</a:t>
            </a:r>
            <a:r>
              <a:rPr lang="zh-CN" altLang="en-US"/>
              <a:t>逻辑订阅方式，增量同步数据到新库（例如使用</a:t>
            </a:r>
            <a:r>
              <a:rPr lang="en-US" altLang="zh-CN"/>
              <a:t>MTK</a:t>
            </a:r>
            <a:r>
              <a:rPr lang="zh-CN" altLang="en-US"/>
              <a:t>、</a:t>
            </a:r>
            <a:r>
              <a:rPr lang="en-US" altLang="zh-CN"/>
              <a:t>xDB replication server</a:t>
            </a:r>
            <a:r>
              <a:rPr lang="zh-CN" altLang="en-US"/>
              <a:t>、</a:t>
            </a:r>
            <a:r>
              <a:rPr lang="en-US" altLang="zh-CN"/>
              <a:t>logical pub, sub</a:t>
            </a:r>
            <a:r>
              <a:rPr lang="zh-CN" altLang="en-US"/>
              <a:t>功能）</a:t>
            </a:r>
            <a:endParaRPr lang="en-US" altLang="zh-CN"/>
          </a:p>
          <a:p>
            <a:pPr lvl="1"/>
            <a:r>
              <a:rPr lang="zh-CN" altLang="en-US"/>
              <a:t>割接到新库</a:t>
            </a:r>
            <a:endParaRPr lang="en-US" altLang="zh-CN"/>
          </a:p>
          <a:p>
            <a:pPr lvl="1"/>
            <a:r>
              <a:rPr lang="zh-CN" altLang="en-US"/>
              <a:t>优点，停机时间最短</a:t>
            </a:r>
            <a:endParaRPr lang="en-US" altLang="zh-CN"/>
          </a:p>
          <a:p>
            <a:pPr lvl="1"/>
            <a:r>
              <a:rPr lang="zh-CN" altLang="en-US"/>
              <a:t>缺点，操作比较复杂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38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逻辑导出导入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https://www.postgresql.org/docs/11/app-pg-dumpall.html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https://www.postgresql.org/docs/11/app-pgdump.html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https://www.postgresql.org/docs/11/app-pgrestore.html</a:t>
            </a:r>
            <a:r>
              <a:rPr lang="en-US" altLang="zh-CN"/>
              <a:t> </a:t>
            </a:r>
          </a:p>
          <a:p>
            <a:r>
              <a:rPr lang="en-US" altLang="zh-CN"/>
              <a:t>pg_upgrade</a:t>
            </a:r>
            <a:r>
              <a:rPr lang="zh-CN" altLang="en-US"/>
              <a:t>实践</a:t>
            </a:r>
            <a:endParaRPr lang="en-US" altLang="zh-CN"/>
          </a:p>
          <a:p>
            <a:pPr lvl="1"/>
            <a:r>
              <a:rPr lang="en-US" altLang="zh-CN">
                <a:hlinkClick r:id="rId5"/>
              </a:rPr>
              <a:t>https://www.postgresql.org/docs/11/pgupgrade.html</a:t>
            </a:r>
            <a:r>
              <a:rPr lang="en-US" altLang="zh-CN"/>
              <a:t> </a:t>
            </a:r>
          </a:p>
          <a:p>
            <a:pPr lvl="1"/>
            <a:r>
              <a:rPr lang="en-US" altLang="zh-CN">
                <a:hlinkClick r:id="rId6"/>
              </a:rPr>
              <a:t>https://github.com/digoal/blog/blob/master/201412/20141219_01.md</a:t>
            </a:r>
            <a:endParaRPr lang="en-US" altLang="zh-CN"/>
          </a:p>
          <a:p>
            <a:pPr lvl="1"/>
            <a:r>
              <a:rPr lang="en-US" altLang="zh-CN">
                <a:hlinkClick r:id="rId7"/>
              </a:rPr>
              <a:t>https://github.com/digoal/blog/blob/master/201305/20130520_01.md</a:t>
            </a:r>
            <a:r>
              <a:rPr lang="en-US" altLang="zh-CN"/>
              <a:t> </a:t>
            </a:r>
          </a:p>
          <a:p>
            <a:r>
              <a:rPr lang="zh-CN" altLang="en-US"/>
              <a:t>逻辑增量迁移实践</a:t>
            </a:r>
            <a:endParaRPr lang="en-US" altLang="zh-CN"/>
          </a:p>
          <a:p>
            <a:pPr lvl="1"/>
            <a:r>
              <a:rPr lang="en-US" altLang="zh-CN">
                <a:hlinkClick r:id="rId8"/>
              </a:rPr>
              <a:t>https://github.com/digoal/blog/blob/master/201812/20181226_01.md</a:t>
            </a:r>
            <a:endParaRPr lang="en-US" altLang="zh-CN"/>
          </a:p>
          <a:p>
            <a:pPr lvl="1"/>
            <a:r>
              <a:rPr lang="en-US" altLang="zh-CN">
                <a:hlinkClick r:id="rId9"/>
              </a:rPr>
              <a:t>https://github.com/digoal/blog/blob/master/201902/20190203_01.md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93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日常维护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监控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排错，诊断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638131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perf insight</a:t>
            </a:r>
          </a:p>
          <a:p>
            <a:pPr lvl="1"/>
            <a:r>
              <a:rPr lang="en-US" altLang="zh-CN">
                <a:hlinkClick r:id="rId2"/>
              </a:rPr>
              <a:t>https://github.com/digoal/blog/blob/master/201901/20190125_02.md</a:t>
            </a:r>
            <a:r>
              <a:rPr lang="en-US" altLang="zh-CN"/>
              <a:t> </a:t>
            </a:r>
          </a:p>
          <a:p>
            <a:r>
              <a:rPr lang="en-US" altLang="zh-CN"/>
              <a:t>pg_metric</a:t>
            </a:r>
          </a:p>
          <a:p>
            <a:pPr lvl="1"/>
            <a:r>
              <a:rPr lang="en-US" altLang="zh-CN">
                <a:hlinkClick r:id="rId3"/>
              </a:rPr>
              <a:t>https://github.com/digoal/blog/blob/master/201810/20181001_03.md</a:t>
            </a:r>
            <a:r>
              <a:rPr lang="en-US" altLang="zh-CN"/>
              <a:t> </a:t>
            </a:r>
          </a:p>
          <a:p>
            <a:r>
              <a:rPr lang="en-US" altLang="zh-CN"/>
              <a:t>pg top</a:t>
            </a:r>
          </a:p>
          <a:p>
            <a:pPr lvl="1"/>
            <a:r>
              <a:rPr lang="en-US" altLang="zh-CN">
                <a:hlinkClick r:id="rId4"/>
              </a:rPr>
              <a:t>https://github.com/digoal/blog/blob/master/201810/20181003_01.md</a:t>
            </a:r>
            <a:r>
              <a:rPr lang="en-US" altLang="zh-CN"/>
              <a:t> </a:t>
            </a:r>
          </a:p>
          <a:p>
            <a:r>
              <a:rPr lang="en-US" altLang="zh-CN"/>
              <a:t>PG</a:t>
            </a:r>
            <a:r>
              <a:rPr lang="zh-CN" altLang="en-US"/>
              <a:t>监控，</a:t>
            </a:r>
            <a:r>
              <a:rPr lang="en-US" altLang="zh-CN"/>
              <a:t>OS</a:t>
            </a:r>
            <a:r>
              <a:rPr lang="zh-CN" altLang="en-US"/>
              <a:t>监控</a:t>
            </a:r>
            <a:endParaRPr lang="en-US" altLang="zh-CN"/>
          </a:p>
          <a:p>
            <a:pPr lvl="1"/>
            <a:r>
              <a:rPr lang="en-US" altLang="zh-CN">
                <a:hlinkClick r:id="rId5"/>
              </a:rPr>
              <a:t>https://github.com/digoal/blog/blob/master/201806/20180613_02.md</a:t>
            </a:r>
            <a:endParaRPr lang="en-US" altLang="zh-CN"/>
          </a:p>
          <a:p>
            <a:pPr lvl="1"/>
            <a:r>
              <a:rPr lang="en-US" altLang="zh-CN">
                <a:hlinkClick r:id="rId6"/>
              </a:rPr>
              <a:t>https://github.com/digoal/blog/blob/master/201806/20180613_03.md</a:t>
            </a:r>
            <a:endParaRPr lang="en-US" altLang="zh-CN"/>
          </a:p>
          <a:p>
            <a:pPr lvl="1"/>
            <a:r>
              <a:rPr lang="en-US" altLang="zh-CN">
                <a:hlinkClick r:id="rId7"/>
              </a:rPr>
              <a:t>https://github.com/digoal/blog/blob/master/201806/20180613_04.md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0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告警指标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建议指标：</a:t>
            </a:r>
            <a:endParaRPr lang="en-US" altLang="zh-CN"/>
          </a:p>
          <a:p>
            <a:pPr lvl="1"/>
            <a:r>
              <a:rPr lang="en-US" altLang="zh-CN"/>
              <a:t>CPU</a:t>
            </a:r>
            <a:r>
              <a:rPr lang="zh-CN" altLang="en-US"/>
              <a:t>：</a:t>
            </a:r>
            <a:r>
              <a:rPr lang="en-US" altLang="zh-CN"/>
              <a:t>LOAD/cpu</a:t>
            </a:r>
            <a:r>
              <a:rPr lang="zh-CN" altLang="en-US"/>
              <a:t>核数（如果用了</a:t>
            </a:r>
            <a:r>
              <a:rPr lang="en-US" altLang="zh-CN"/>
              <a:t>Cgroup</a:t>
            </a:r>
            <a:r>
              <a:rPr lang="zh-CN" altLang="en-US"/>
              <a:t>则为限制核数）</a:t>
            </a:r>
            <a:r>
              <a:rPr lang="en-US" altLang="zh-CN"/>
              <a:t>      </a:t>
            </a:r>
            <a:r>
              <a:rPr lang="zh-CN" altLang="en-US"/>
              <a:t>大于 </a:t>
            </a:r>
            <a:r>
              <a:rPr lang="en-US" altLang="zh-CN"/>
              <a:t>80%</a:t>
            </a:r>
          </a:p>
          <a:p>
            <a:pPr lvl="1"/>
            <a:r>
              <a:rPr lang="en-US" altLang="zh-CN"/>
              <a:t>MEMORY</a:t>
            </a:r>
            <a:r>
              <a:rPr lang="zh-CN" altLang="en-US"/>
              <a:t>：使用率</a:t>
            </a:r>
            <a:r>
              <a:rPr lang="en-US" altLang="zh-CN"/>
              <a:t>(</a:t>
            </a:r>
            <a:r>
              <a:rPr lang="zh-CN" altLang="en-US"/>
              <a:t>除</a:t>
            </a:r>
            <a:r>
              <a:rPr lang="en-US" altLang="zh-CN"/>
              <a:t>CACHE)   </a:t>
            </a:r>
            <a:r>
              <a:rPr lang="zh-CN" altLang="en-US"/>
              <a:t>大于 </a:t>
            </a:r>
            <a:r>
              <a:rPr lang="en-US" altLang="zh-CN"/>
              <a:t>80%</a:t>
            </a:r>
          </a:p>
          <a:p>
            <a:pPr lvl="1"/>
            <a:r>
              <a:rPr lang="en-US" altLang="zh-CN"/>
              <a:t>IOPS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UTIL</a:t>
            </a:r>
            <a:r>
              <a:rPr lang="zh-CN" altLang="en-US"/>
              <a:t>：块设备使用比率   大于 </a:t>
            </a:r>
            <a:r>
              <a:rPr lang="en-US" altLang="zh-CN"/>
              <a:t>80%</a:t>
            </a:r>
          </a:p>
          <a:p>
            <a:pPr lvl="1"/>
            <a:r>
              <a:rPr lang="zh-CN" altLang="en-US"/>
              <a:t>网络：进出流量</a:t>
            </a:r>
            <a:endParaRPr lang="en-US" altLang="zh-CN"/>
          </a:p>
          <a:p>
            <a:pPr lvl="1"/>
            <a:r>
              <a:rPr lang="zh-CN" altLang="en-US"/>
              <a:t>连接数：使用比率 大于 </a:t>
            </a:r>
            <a:r>
              <a:rPr lang="en-US" altLang="zh-CN"/>
              <a:t>50%</a:t>
            </a:r>
          </a:p>
          <a:p>
            <a:pPr lvl="1"/>
            <a:r>
              <a:rPr lang="zh-CN" altLang="en-US"/>
              <a:t>活跃会话数：</a:t>
            </a:r>
            <a:r>
              <a:rPr lang="en-US" altLang="zh-CN"/>
              <a:t>cpu </a:t>
            </a:r>
            <a:r>
              <a:rPr lang="zh-CN" altLang="en-US"/>
              <a:t>核数（如果用了</a:t>
            </a:r>
            <a:r>
              <a:rPr lang="en-US" altLang="zh-CN"/>
              <a:t>Cgroup</a:t>
            </a:r>
            <a:r>
              <a:rPr lang="zh-CN" altLang="en-US"/>
              <a:t>则为限制核数）</a:t>
            </a:r>
            <a:endParaRPr lang="en-US" altLang="zh-CN"/>
          </a:p>
          <a:p>
            <a:pPr lvl="1"/>
            <a:r>
              <a:rPr lang="zh-CN" altLang="en-US"/>
              <a:t>年龄：大于</a:t>
            </a:r>
            <a:r>
              <a:rPr lang="en-US" altLang="zh-CN"/>
              <a:t>15</a:t>
            </a:r>
            <a:r>
              <a:rPr lang="zh-CN" altLang="en-US"/>
              <a:t>亿</a:t>
            </a:r>
            <a:endParaRPr lang="en-US" altLang="zh-CN"/>
          </a:p>
          <a:p>
            <a:pPr lvl="1"/>
            <a:r>
              <a:rPr lang="zh-CN" altLang="en-US"/>
              <a:t>膨胀点：（</a:t>
            </a:r>
            <a:r>
              <a:rPr lang="en-US" altLang="zh-CN"/>
              <a:t>now()-</a:t>
            </a:r>
            <a:r>
              <a:rPr lang="zh-CN" altLang="en-US"/>
              <a:t>最老事务</a:t>
            </a:r>
            <a:r>
              <a:rPr lang="en-US" altLang="zh-CN"/>
              <a:t>(snapshot,xact,2pc)</a:t>
            </a:r>
            <a:r>
              <a:rPr lang="zh-CN" altLang="en-US"/>
              <a:t>）大于</a:t>
            </a:r>
            <a:r>
              <a:rPr lang="en-US" altLang="zh-CN"/>
              <a:t>2</a:t>
            </a:r>
            <a:r>
              <a:rPr lang="zh-CN" altLang="en-US"/>
              <a:t>小时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3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400"/>
              <a:t>pgaudit.log</a:t>
            </a:r>
          </a:p>
          <a:p>
            <a:r>
              <a:rPr lang="en-US" altLang="zh-CN" sz="1400"/>
              <a:t>Specifies which classes of statements will be logged by session audit logging. Possible values are:</a:t>
            </a:r>
          </a:p>
          <a:p>
            <a:endParaRPr lang="en-US" altLang="zh-CN" sz="1400"/>
          </a:p>
          <a:p>
            <a:r>
              <a:rPr lang="en-US" altLang="zh-CN" sz="2000"/>
              <a:t>READ: SELECT and COPY when the source is a relation or a query.</a:t>
            </a:r>
          </a:p>
          <a:p>
            <a:r>
              <a:rPr lang="en-US" altLang="zh-CN" sz="2000"/>
              <a:t>WRITE: INSERT, UPDATE, DELETE, TRUNCATE, and COPY when the destination is a relation.</a:t>
            </a:r>
          </a:p>
          <a:p>
            <a:r>
              <a:rPr lang="en-US" altLang="zh-CN" sz="2000"/>
              <a:t>FUNCTION: Function calls and DO blocks.</a:t>
            </a:r>
          </a:p>
          <a:p>
            <a:r>
              <a:rPr lang="en-US" altLang="zh-CN" sz="2000"/>
              <a:t>ROLE: Statements related to roles and privileges: GRANT, REVOKE, CREATE/ALTER/DROP ROLE.</a:t>
            </a:r>
          </a:p>
          <a:p>
            <a:r>
              <a:rPr lang="en-US" altLang="zh-CN" sz="2000"/>
              <a:t>DDL: All DDL that is not included in the ROLE class.</a:t>
            </a:r>
          </a:p>
          <a:p>
            <a:r>
              <a:rPr lang="en-US" altLang="zh-CN" sz="2000"/>
              <a:t>MISC: Miscellaneous commands, e.g. DISCARD, FETCH, CHECKPOINT, VACUUM, SET.</a:t>
            </a:r>
          </a:p>
          <a:p>
            <a:r>
              <a:rPr lang="en-US" altLang="zh-CN" sz="2000"/>
              <a:t>ALL: Include all of the above.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06135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日常维护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监控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优化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排错，诊断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69480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/>
              <a:t>系统参数优化</a:t>
            </a:r>
          </a:p>
          <a:p>
            <a:r>
              <a:rPr lang="zh-CN" altLang="en-US"/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944456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0 - </a:t>
            </a:r>
            <a:r>
              <a:rPr lang="zh-CN" altLang="en-US"/>
              <a:t>参数优化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操作系统、文件系统参数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https://github.com/digoal/blog/blob/master/201710/20171018_01.md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https://github.com/digoal/blog/blob/master/201611/20161121_01.md</a:t>
            </a:r>
            <a:r>
              <a:rPr lang="en-US" altLang="zh-CN"/>
              <a:t> </a:t>
            </a:r>
          </a:p>
          <a:p>
            <a:pPr lvl="1"/>
            <a:r>
              <a:rPr lang="en-US" altLang="zh-CN">
                <a:hlinkClick r:id="rId4"/>
              </a:rPr>
              <a:t>https://github.com/digoal/blog/blob/master/201809/20180919_01.md</a:t>
            </a:r>
            <a:r>
              <a:rPr lang="en-US" altLang="zh-CN"/>
              <a:t> </a:t>
            </a:r>
          </a:p>
          <a:p>
            <a:r>
              <a:rPr lang="zh-CN" altLang="en-US"/>
              <a:t>数据库参数</a:t>
            </a:r>
            <a:endParaRPr lang="en-US" altLang="zh-CN"/>
          </a:p>
          <a:p>
            <a:pPr lvl="1"/>
            <a:r>
              <a:rPr lang="en-US" altLang="zh-CN">
                <a:hlinkClick r:id="rId5"/>
              </a:rPr>
              <a:t>https://github.com/digoal/blog/blob/master/201812/20181203_01.md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60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经典问题案例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大内存机器，</a:t>
            </a:r>
            <a:r>
              <a:rPr lang="en-US" altLang="zh-CN"/>
              <a:t>OS</a:t>
            </a:r>
            <a:r>
              <a:rPr lang="zh-CN" altLang="en-US"/>
              <a:t>层</a:t>
            </a:r>
            <a:r>
              <a:rPr lang="en-US" altLang="zh-CN"/>
              <a:t>dirty page flush</a:t>
            </a:r>
          </a:p>
          <a:p>
            <a:pPr lvl="1"/>
            <a:r>
              <a:rPr lang="en-US" altLang="zh-CN"/>
              <a:t>PG</a:t>
            </a:r>
            <a:r>
              <a:rPr lang="zh-CN" altLang="en-US"/>
              <a:t> </a:t>
            </a:r>
            <a:r>
              <a:rPr lang="en-US" altLang="zh-CN"/>
              <a:t>bgwriter </a:t>
            </a:r>
            <a:r>
              <a:rPr lang="zh-CN" altLang="en-US"/>
              <a:t>异步</a:t>
            </a:r>
            <a:r>
              <a:rPr lang="en-US" altLang="zh-CN"/>
              <a:t>write</a:t>
            </a:r>
            <a:r>
              <a:rPr lang="zh-CN" altLang="en-US"/>
              <a:t>，</a:t>
            </a:r>
            <a:r>
              <a:rPr lang="en-US" altLang="zh-CN"/>
              <a:t>OS</a:t>
            </a:r>
            <a:r>
              <a:rPr lang="zh-CN" altLang="en-US"/>
              <a:t>调度持久化。大内存、机械盘、大</a:t>
            </a:r>
            <a:r>
              <a:rPr lang="en-US" altLang="zh-CN"/>
              <a:t>SHARED BUFFER</a:t>
            </a:r>
            <a:r>
              <a:rPr lang="zh-CN" altLang="en-US"/>
              <a:t>、漫长检查点、</a:t>
            </a:r>
            <a:r>
              <a:rPr lang="en-US" altLang="zh-CN"/>
              <a:t>OS dirty ratio</a:t>
            </a:r>
            <a:r>
              <a:rPr lang="zh-CN" altLang="en-US"/>
              <a:t>大。</a:t>
            </a:r>
            <a:endParaRPr lang="en-US" altLang="zh-CN"/>
          </a:p>
          <a:p>
            <a:r>
              <a:rPr lang="zh-CN" altLang="en-US"/>
              <a:t>大量长连接 </a:t>
            </a:r>
            <a:r>
              <a:rPr lang="en-US" altLang="zh-CN"/>
              <a:t>+ big shared buffer</a:t>
            </a:r>
            <a:r>
              <a:rPr lang="zh-CN" altLang="en-US"/>
              <a:t>，</a:t>
            </a:r>
            <a:r>
              <a:rPr lang="en-US" altLang="zh-CN"/>
              <a:t>page table </a:t>
            </a:r>
            <a:r>
              <a:rPr lang="zh-CN" altLang="en-US"/>
              <a:t>膨胀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https://github.com/digoal/blog/blob/master/201803/20180325_02.md</a:t>
            </a:r>
            <a:r>
              <a:rPr lang="en-US" altLang="zh-CN"/>
              <a:t> </a:t>
            </a:r>
          </a:p>
          <a:p>
            <a:r>
              <a:rPr lang="zh-CN" altLang="en-US"/>
              <a:t>会话级缓存 </a:t>
            </a:r>
            <a:r>
              <a:rPr lang="en-US" altLang="zh-CN"/>
              <a:t>- </a:t>
            </a:r>
            <a:r>
              <a:rPr lang="zh-CN" altLang="en-US"/>
              <a:t>长连接（</a:t>
            </a:r>
            <a:r>
              <a:rPr lang="en-US" altLang="zh-CN"/>
              <a:t>access relations cache</a:t>
            </a:r>
            <a:r>
              <a:rPr lang="zh-CN" altLang="en-US"/>
              <a:t>）内存霸占</a:t>
            </a:r>
            <a:endParaRPr lang="en-US" altLang="zh-CN">
              <a:hlinkClick r:id="rId3"/>
            </a:endParaRPr>
          </a:p>
          <a:p>
            <a:pPr lvl="1"/>
            <a:r>
              <a:rPr lang="en-US" altLang="zh-CN">
                <a:hlinkClick r:id="rId3"/>
              </a:rPr>
              <a:t>https://github.com/digoal/blog/blob/master/201607/20160709_01.md</a:t>
            </a:r>
            <a:r>
              <a:rPr lang="en-US" altLang="zh-CN"/>
              <a:t> </a:t>
            </a:r>
          </a:p>
          <a:p>
            <a:r>
              <a:rPr lang="zh-CN" altLang="en-US"/>
              <a:t>分区表分区过多</a:t>
            </a:r>
            <a:r>
              <a:rPr lang="en-US" altLang="zh-CN"/>
              <a:t>-</a:t>
            </a:r>
            <a:r>
              <a:rPr lang="zh-CN" altLang="en-US"/>
              <a:t>会话缓存所有表元数据，内存占用过大</a:t>
            </a:r>
            <a:endParaRPr lang="en-US" altLang="zh-CN"/>
          </a:p>
          <a:p>
            <a:pPr lvl="1"/>
            <a:r>
              <a:rPr lang="zh-CN" altLang="en-US"/>
              <a:t>社区已有</a:t>
            </a:r>
            <a:r>
              <a:rPr lang="en-US" altLang="zh-CN"/>
              <a:t>patch, </a:t>
            </a:r>
            <a:r>
              <a:rPr lang="zh-CN" altLang="en-US"/>
              <a:t>或者使用</a:t>
            </a:r>
            <a:r>
              <a:rPr lang="en-US" altLang="zh-CN"/>
              <a:t>pg_pathman</a:t>
            </a:r>
          </a:p>
          <a:p>
            <a:r>
              <a:rPr lang="zh-CN" altLang="en-US"/>
              <a:t>递归查询死循环</a:t>
            </a:r>
            <a:endParaRPr lang="en-US" altLang="zh-CN"/>
          </a:p>
          <a:p>
            <a:pPr lvl="1"/>
            <a:r>
              <a:rPr lang="zh-CN" altLang="en-US"/>
              <a:t>临时空间跑满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https://github.com/digoal/blog/blob/master/201607/20160723_01.md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61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/>
              <a:t>擒贼先擒王（</a:t>
            </a:r>
            <a:r>
              <a:rPr lang="en-US" altLang="zh-CN"/>
              <a:t>TOP SQL</a:t>
            </a:r>
            <a:r>
              <a:rPr lang="zh-CN" altLang="en-US"/>
              <a:t>）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563595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1 - TOP SQL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1316765"/>
            <a:ext cx="53467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350" y="2372021"/>
            <a:ext cx="2655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pg_stat_statements</a:t>
            </a:r>
          </a:p>
          <a:p>
            <a:r>
              <a:rPr lang="zh-CN" altLang="en-US" sz="2400"/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318233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1 - TOP 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400">
                <a:hlinkClick r:id="rId2"/>
              </a:rPr>
              <a:t>https://github.com/digoal/blog/blob/master/201704/20170424_06.md</a:t>
            </a:r>
            <a:r>
              <a:rPr lang="en-US" altLang="zh-CN" sz="1400"/>
              <a:t> </a:t>
            </a:r>
          </a:p>
          <a:p>
            <a:r>
              <a:rPr lang="en-US" altLang="zh-CN" sz="1400"/>
              <a:t>create extension pg_stat_statements;</a:t>
            </a:r>
          </a:p>
          <a:p>
            <a:r>
              <a:rPr lang="zh-CN" altLang="en-US" sz="1400" b="1"/>
              <a:t>最耗时 </a:t>
            </a:r>
            <a:r>
              <a:rPr lang="en-US" altLang="zh-CN" sz="1400" b="1"/>
              <a:t>SQL   (</a:t>
            </a:r>
            <a:r>
              <a:rPr lang="zh-CN" altLang="en-US" sz="1400" b="1"/>
              <a:t>整体数据库优化，建议以此结果逐条优化，效果立竿见影</a:t>
            </a:r>
            <a:r>
              <a:rPr lang="en-US" altLang="zh-CN" sz="1400" b="1"/>
              <a:t>) </a:t>
            </a:r>
          </a:p>
          <a:p>
            <a:r>
              <a:rPr lang="zh-CN" altLang="en-US" sz="1400"/>
              <a:t>总最耗时 </a:t>
            </a:r>
            <a:r>
              <a:rPr lang="en-US" altLang="zh-CN" sz="1400"/>
              <a:t>SQL TOP 5</a:t>
            </a:r>
          </a:p>
          <a:p>
            <a:pPr marL="457200" lvl="1" indent="0">
              <a:buNone/>
            </a:pPr>
            <a:r>
              <a:rPr lang="en-US" altLang="zh-CN" sz="1400"/>
              <a:t>select  dbid, query from pg_stat_statements order by total_time desc limit 5; </a:t>
            </a:r>
          </a:p>
          <a:p>
            <a:r>
              <a:rPr lang="zh-CN" altLang="en-US" sz="1400" b="1"/>
              <a:t>其他</a:t>
            </a:r>
            <a:endParaRPr lang="en-US" altLang="zh-CN" sz="1400" b="1"/>
          </a:p>
          <a:p>
            <a:pPr lvl="1"/>
            <a:r>
              <a:rPr lang="zh-CN" altLang="en-US" sz="1400" b="1"/>
              <a:t>最耗</a:t>
            </a:r>
            <a:r>
              <a:rPr lang="en-US" altLang="zh-CN" sz="1400" b="1"/>
              <a:t>IO SQL</a:t>
            </a:r>
          </a:p>
          <a:p>
            <a:pPr lvl="1"/>
            <a:r>
              <a:rPr lang="zh-CN" altLang="en-US" sz="1400"/>
              <a:t>总最耗</a:t>
            </a:r>
            <a:r>
              <a:rPr lang="en-US" altLang="zh-CN" sz="1400"/>
              <a:t>IO SQL TOP 5</a:t>
            </a:r>
          </a:p>
          <a:p>
            <a:pPr marL="457200" lvl="1" indent="0">
              <a:buNone/>
            </a:pPr>
            <a:r>
              <a:rPr lang="en-US" altLang="zh-CN" sz="1400"/>
              <a:t>select  dbid, query from pg_stat_statements order by (blk_read_time+blk_write_time) desc limit 5;  </a:t>
            </a:r>
          </a:p>
          <a:p>
            <a:pPr lvl="1"/>
            <a:endParaRPr lang="en-US" altLang="zh-CN" sz="1400" b="1"/>
          </a:p>
          <a:p>
            <a:pPr lvl="1"/>
            <a:r>
              <a:rPr lang="zh-CN" altLang="en-US" sz="1400" b="1"/>
              <a:t>响应时间抖动最严重 </a:t>
            </a:r>
            <a:r>
              <a:rPr lang="en-US" altLang="zh-CN" sz="1400" b="1"/>
              <a:t>SQL</a:t>
            </a:r>
          </a:p>
          <a:p>
            <a:pPr marL="457200" lvl="1" indent="0">
              <a:buNone/>
            </a:pPr>
            <a:r>
              <a:rPr lang="en-US" altLang="zh-CN" sz="1400"/>
              <a:t>select  dbid, query from pg_stat_statements order by stddev_time desc limit 5;  </a:t>
            </a:r>
          </a:p>
          <a:p>
            <a:pPr lvl="1"/>
            <a:endParaRPr lang="en-US" altLang="zh-CN" sz="1400" b="1"/>
          </a:p>
          <a:p>
            <a:pPr lvl="1"/>
            <a:r>
              <a:rPr lang="zh-CN" altLang="en-US" sz="1400" b="1"/>
              <a:t>最耗共享内存 </a:t>
            </a:r>
            <a:r>
              <a:rPr lang="en-US" altLang="zh-CN" sz="1400" b="1"/>
              <a:t>SQL</a:t>
            </a:r>
          </a:p>
          <a:p>
            <a:pPr marL="457200" lvl="1" indent="0">
              <a:buNone/>
            </a:pPr>
            <a:r>
              <a:rPr lang="en-US" altLang="zh-CN" sz="1400"/>
              <a:t>select  dbid, query from pg_stat_statements order by (shared_blks_hit+shared_blks_dirtied) desc limit 5;  </a:t>
            </a:r>
          </a:p>
          <a:p>
            <a:pPr lvl="1"/>
            <a:endParaRPr lang="en-US" altLang="zh-CN" sz="1400" b="1"/>
          </a:p>
          <a:p>
            <a:pPr lvl="1"/>
            <a:r>
              <a:rPr lang="zh-CN" altLang="en-US" sz="1400" b="1"/>
              <a:t>最耗临时空间 </a:t>
            </a:r>
            <a:r>
              <a:rPr lang="en-US" altLang="zh-CN" sz="1400" b="1"/>
              <a:t>SQL</a:t>
            </a:r>
          </a:p>
          <a:p>
            <a:pPr marL="457200" lvl="1" indent="0">
              <a:buNone/>
            </a:pPr>
            <a:r>
              <a:rPr lang="en-US" altLang="zh-CN" sz="1400"/>
              <a:t>select  dbid, query from pg_stat_statements order by temp_blks_written desc limit 5;  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403939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系统参数优化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数据库参数优化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擒贼先擒王（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TOP 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）</a:t>
            </a:r>
          </a:p>
          <a:p>
            <a:r>
              <a:rPr lang="en-US" altLang="zh-CN"/>
              <a:t>SQL</a:t>
            </a:r>
            <a:r>
              <a:rPr lang="zh-CN" altLang="en-US"/>
              <a:t>执行计划分析、优化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数据库内核代码层瓶颈分析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慢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定位、优化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数据库活动信息跟踪参数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锁等待问题定位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等待事件透视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全面健康报告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(AWR)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9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种索引接口的适应场景与选择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复合索引顺序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非驱动列扫描优化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优化器成本因子校准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HINT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的使用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固定执行计划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函数、存储过程优化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高并发优化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分页优化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高频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DML TABLE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233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2 - explain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>
                <a:hlinkClick r:id="rId2"/>
              </a:rPr>
              <a:t>https://www.postgresql.org/docs/10/static/sql-explain.html</a:t>
            </a:r>
            <a:endParaRPr lang="en-US" altLang="zh-CN" sz="1600"/>
          </a:p>
          <a:p>
            <a:r>
              <a:rPr lang="en-US" altLang="zh-CN" sz="1600">
                <a:hlinkClick r:id="rId3"/>
              </a:rPr>
              <a:t>https://github.com/digoal/blog/blob/master/201704/20170424_06.md</a:t>
            </a:r>
            <a:r>
              <a:rPr lang="en-US" altLang="zh-CN" sz="1600"/>
              <a:t>  </a:t>
            </a:r>
          </a:p>
          <a:p>
            <a:r>
              <a:rPr lang="en-US" altLang="zh-CN" sz="1600"/>
              <a:t>HDB PG</a:t>
            </a:r>
          </a:p>
          <a:p>
            <a:r>
              <a:rPr lang="en-US" altLang="zh-CN" sz="1600">
                <a:hlinkClick r:id="rId4"/>
              </a:rPr>
              <a:t>https://github.com/digoal/blog/blob/master/201712/20171204_02.md</a:t>
            </a:r>
            <a:endParaRPr lang="en-US" altLang="zh-CN" sz="1600"/>
          </a:p>
          <a:p>
            <a:endParaRPr lang="zh-CN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852936"/>
            <a:ext cx="4368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920568" y="3736893"/>
            <a:ext cx="5088565" cy="268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设置需要</a:t>
            </a:r>
            <a:r>
              <a:rPr lang="en-US" altLang="zh-CN" sz="2400"/>
              <a:t>TRACE</a:t>
            </a:r>
            <a:r>
              <a:rPr lang="zh-CN" altLang="en-US" sz="2400"/>
              <a:t>的开关。</a:t>
            </a:r>
            <a:endParaRPr lang="en-US" altLang="zh-CN" sz="2400"/>
          </a:p>
          <a:p>
            <a:pPr algn="ctr"/>
            <a:r>
              <a:rPr lang="zh-CN" altLang="en-US" sz="2400"/>
              <a:t>查看详细的输出，逐个分析。</a:t>
            </a:r>
            <a:endParaRPr lang="en-US" altLang="zh-CN" sz="2400"/>
          </a:p>
          <a:p>
            <a:pPr algn="ctr"/>
            <a:r>
              <a:rPr lang="zh-CN" altLang="en-US" sz="2400"/>
              <a:t>最重要的是分析</a:t>
            </a:r>
            <a:endParaRPr lang="en-US" altLang="zh-CN" sz="2400"/>
          </a:p>
          <a:p>
            <a:pPr algn="ctr"/>
            <a:r>
              <a:rPr lang="en-US" altLang="zh-CN" sz="2400"/>
              <a:t>explain (analyze,verbose,timing,costs,buffers</a:t>
            </a:r>
            <a:r>
              <a:rPr lang="zh-CN" altLang="en-US" sz="2400"/>
              <a:t>的结果</a:t>
            </a:r>
            <a:r>
              <a:rPr lang="en-US" altLang="zh-CN" sz="2400"/>
              <a:t>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806226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性能分析利器</a:t>
            </a:r>
            <a:r>
              <a:rPr lang="en-US" altLang="zh-CN"/>
              <a:t>2 - explain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client_min_messages=log;</a:t>
            </a:r>
          </a:p>
          <a:p>
            <a:r>
              <a:rPr lang="en-US" altLang="zh-CN" sz="1200"/>
              <a:t>set log_checkpoints = on;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log_error_verbosity = verbose 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log_lock_waits = on;                  </a:t>
            </a:r>
          </a:p>
          <a:p>
            <a:r>
              <a:rPr lang="en-US" altLang="zh-CN" sz="1200"/>
              <a:t>set log_replication_commands = off;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log_temp_files = 0;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track_activities = on;</a:t>
            </a:r>
          </a:p>
          <a:p>
            <a:r>
              <a:rPr lang="en-US" altLang="zh-CN" sz="1200"/>
              <a:t>set track_counts = on;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track_io_timing = on;</a:t>
            </a:r>
          </a:p>
          <a:p>
            <a:r>
              <a:rPr lang="en-US" altLang="zh-CN" sz="1200"/>
              <a:t>set track_functions = 'all';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trace_sort=on;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log_statement_stats = on;    -- rsusage </a:t>
            </a:r>
          </a:p>
          <a:p>
            <a:r>
              <a:rPr lang="en-US" altLang="zh-CN" sz="1200"/>
              <a:t>set log_parser_stats = on;</a:t>
            </a:r>
          </a:p>
          <a:p>
            <a:r>
              <a:rPr lang="en-US" altLang="zh-CN" sz="1200"/>
              <a:t>set log_planner_stats = on;</a:t>
            </a:r>
          </a:p>
          <a:p>
            <a:r>
              <a:rPr lang="en-US" altLang="zh-CN" sz="1200"/>
              <a:t>set log_executor_stats = on;</a:t>
            </a:r>
          </a:p>
          <a:p>
            <a:r>
              <a:rPr lang="en-US" altLang="zh-CN" sz="1200"/>
              <a:t>set log_autovacuum_min_duration=0;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deadlock_timeout = '1s';</a:t>
            </a:r>
          </a:p>
          <a:p>
            <a:r>
              <a:rPr lang="en-US" altLang="zh-CN" sz="1200"/>
              <a:t>set debug_print_parse = off;</a:t>
            </a:r>
          </a:p>
          <a:p>
            <a:r>
              <a:rPr lang="en-US" altLang="zh-CN" sz="1200"/>
              <a:t>set debug_print_rewritten = off;</a:t>
            </a:r>
          </a:p>
          <a:p>
            <a:r>
              <a:rPr lang="en-US" altLang="zh-CN" sz="1200"/>
              <a:t>set debug_print_plan = off;</a:t>
            </a:r>
          </a:p>
          <a:p>
            <a:r>
              <a:rPr lang="en-US" altLang="zh-CN" sz="1200"/>
              <a:t>set debug_pretty_print = on;</a:t>
            </a:r>
          </a:p>
          <a:p>
            <a:r>
              <a:rPr lang="en-US" altLang="zh-CN" sz="1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(analyze,verbose,timing,costs,buffers) select count(*),relkind from pg_class group by relkind order by count(*) desc limit 1;</a:t>
            </a:r>
            <a:endParaRPr lang="zh-CN" altLang="en-US" sz="1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47960" y="4236228"/>
            <a:ext cx="5088565" cy="207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设置需要</a:t>
            </a:r>
            <a:r>
              <a:rPr lang="en-US" altLang="zh-CN" sz="2400"/>
              <a:t>TRACE</a:t>
            </a:r>
            <a:r>
              <a:rPr lang="zh-CN" altLang="en-US" sz="2400"/>
              <a:t>的开关。</a:t>
            </a:r>
            <a:endParaRPr lang="en-US" altLang="zh-CN" sz="2400"/>
          </a:p>
          <a:p>
            <a:pPr algn="ctr"/>
            <a:r>
              <a:rPr lang="zh-CN" altLang="en-US" sz="2400"/>
              <a:t>查看详细的输出，逐个分析。</a:t>
            </a:r>
            <a:endParaRPr lang="en-US" altLang="zh-CN" sz="2400"/>
          </a:p>
          <a:p>
            <a:pPr algn="ctr"/>
            <a:r>
              <a:rPr lang="zh-CN" altLang="en-US" sz="2400"/>
              <a:t>最重要的是分析</a:t>
            </a:r>
            <a:r>
              <a:rPr lang="en-US" altLang="zh-CN" sz="2400"/>
              <a:t>explain (analyze,verbose,timing,costs,buffers</a:t>
            </a:r>
            <a:r>
              <a:rPr lang="zh-CN" altLang="en-US" sz="2400"/>
              <a:t>的结果</a:t>
            </a:r>
            <a:r>
              <a:rPr lang="en-US" altLang="zh-CN" sz="2400"/>
              <a:t>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448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Configuration</a:t>
            </a:r>
          </a:p>
          <a:p>
            <a:r>
              <a:rPr lang="en-US" altLang="zh-CN" sz="2000"/>
              <a:t>Session logging is enabled with the pgaudit.log setting.</a:t>
            </a:r>
          </a:p>
          <a:p>
            <a:endParaRPr lang="en-US" altLang="zh-CN" sz="2000"/>
          </a:p>
          <a:p>
            <a:r>
              <a:rPr lang="en-US" altLang="zh-CN" sz="2000"/>
              <a:t>Enable session logging for all DML and DDL and log all relations in DML statements:</a:t>
            </a:r>
          </a:p>
          <a:p>
            <a:r>
              <a:rPr lang="en-US" altLang="zh-CN" sz="2000"/>
              <a:t>set pgaudit.log = 'write, ddl';</a:t>
            </a:r>
          </a:p>
          <a:p>
            <a:r>
              <a:rPr lang="en-US" altLang="zh-CN" sz="2000"/>
              <a:t>set pgaudit.log_relation = on;</a:t>
            </a:r>
          </a:p>
          <a:p>
            <a:endParaRPr lang="en-US" altLang="zh-CN" sz="2000"/>
          </a:p>
          <a:p>
            <a:r>
              <a:rPr lang="en-US" altLang="zh-CN" sz="2000"/>
              <a:t>Enable session logging for all commands except MISC and raise audit log messages as NOTICE:</a:t>
            </a:r>
          </a:p>
          <a:p>
            <a:r>
              <a:rPr lang="en-US" altLang="zh-CN" sz="2000"/>
              <a:t>set pgaudit.log = 'all, -misc';</a:t>
            </a:r>
          </a:p>
          <a:p>
            <a:r>
              <a:rPr lang="en-US" altLang="zh-CN" sz="2000"/>
              <a:t>set pgaudit.log_level = notice;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1276254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776" y="118110"/>
            <a:ext cx="4968240" cy="3393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6" y="3614102"/>
            <a:ext cx="10040637" cy="27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0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325"/>
            <a:ext cx="10813280" cy="3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02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explain (analyze,verbose,timing,costs,buffers,SETTINGS) </a:t>
            </a:r>
          </a:p>
          <a:p>
            <a:r>
              <a:rPr lang="en-US" altLang="zh-CN"/>
              <a:t>select count(*),relkind from pg_class </a:t>
            </a:r>
          </a:p>
          <a:p>
            <a:r>
              <a:rPr lang="en-US" altLang="zh-CN"/>
              <a:t>group by relkind </a:t>
            </a:r>
          </a:p>
          <a:p>
            <a:r>
              <a:rPr lang="en-US" altLang="zh-CN"/>
              <a:t>order by count(*) desc </a:t>
            </a:r>
          </a:p>
          <a:p>
            <a:r>
              <a:rPr lang="en-US" altLang="zh-CN"/>
              <a:t>limit 1;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65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15" y="1907969"/>
            <a:ext cx="11679833" cy="42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20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SQL</a:t>
            </a:r>
            <a:r>
              <a:rPr lang="zh-CN" altLang="en-US"/>
              <a:t>优化例子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/>
              <a:t>没有使用索引</a:t>
            </a:r>
            <a:endParaRPr lang="en-US" altLang="zh-CN"/>
          </a:p>
          <a:p>
            <a:r>
              <a:rPr lang="en-US" altLang="zh-CN"/>
              <a:t>JOIN</a:t>
            </a:r>
            <a:r>
              <a:rPr lang="zh-CN" altLang="en-US"/>
              <a:t>顺序不对</a:t>
            </a:r>
            <a:endParaRPr lang="en-US" altLang="zh-CN"/>
          </a:p>
          <a:p>
            <a:r>
              <a:rPr lang="en-US" altLang="zh-CN"/>
              <a:t>JOIN</a:t>
            </a:r>
            <a:r>
              <a:rPr lang="zh-CN" altLang="en-US"/>
              <a:t>方法不对</a:t>
            </a:r>
            <a:endParaRPr lang="en-US" altLang="zh-CN"/>
          </a:p>
          <a:p>
            <a:r>
              <a:rPr lang="en-US" altLang="zh-CN"/>
              <a:t>WORK_MEM</a:t>
            </a:r>
            <a:r>
              <a:rPr lang="zh-CN" altLang="en-US"/>
              <a:t>太小，外排，</a:t>
            </a:r>
            <a:endParaRPr lang="en-US" altLang="zh-CN"/>
          </a:p>
          <a:p>
            <a:r>
              <a:rPr lang="zh-CN" altLang="en-US"/>
              <a:t>创建索引慢，</a:t>
            </a:r>
            <a:r>
              <a:rPr lang="en-US" altLang="zh-CN"/>
              <a:t>maintenance_work_mem</a:t>
            </a:r>
            <a:r>
              <a:rPr lang="zh-CN" altLang="en-US"/>
              <a:t>太小，或者未使用并行</a:t>
            </a:r>
            <a:endParaRPr lang="en-US" altLang="zh-CN"/>
          </a:p>
          <a:p>
            <a:r>
              <a:rPr lang="en-US" altLang="zh-CN"/>
              <a:t>gin pending</a:t>
            </a:r>
            <a:r>
              <a:rPr lang="zh-CN" altLang="en-US"/>
              <a:t>，倒排查询慢</a:t>
            </a:r>
            <a:endParaRPr lang="en-US" altLang="zh-CN"/>
          </a:p>
          <a:p>
            <a:r>
              <a:rPr lang="zh-CN" altLang="en-US"/>
              <a:t>因子系数参数不对导致使用</a:t>
            </a:r>
            <a:r>
              <a:rPr lang="en-US" altLang="zh-CN"/>
              <a:t>bitmapscan</a:t>
            </a:r>
            <a:r>
              <a:rPr lang="zh-CN" altLang="en-US"/>
              <a:t>，</a:t>
            </a:r>
            <a:r>
              <a:rPr lang="en-US" altLang="zh-CN"/>
              <a:t>IO</a:t>
            </a:r>
            <a:r>
              <a:rPr lang="zh-CN" altLang="en-US"/>
              <a:t>放大，</a:t>
            </a:r>
            <a:r>
              <a:rPr lang="en-US" altLang="zh-CN"/>
              <a:t>CPU</a:t>
            </a:r>
            <a:r>
              <a:rPr lang="zh-CN" altLang="en-US"/>
              <a:t>放大</a:t>
            </a:r>
            <a:endParaRPr lang="en-US" altLang="zh-CN"/>
          </a:p>
          <a:p>
            <a:r>
              <a:rPr lang="zh-CN" altLang="en-US"/>
              <a:t>索引顺序不对，过滤不完整，存在</a:t>
            </a:r>
            <a:r>
              <a:rPr lang="en-US" altLang="zh-CN"/>
              <a:t>RECHECK</a:t>
            </a:r>
          </a:p>
          <a:p>
            <a:r>
              <a:rPr lang="en-US" altLang="zh-CN"/>
              <a:t>RTREE</a:t>
            </a:r>
            <a:r>
              <a:rPr lang="zh-CN" altLang="en-US"/>
              <a:t>数据分布导致的</a:t>
            </a:r>
            <a:r>
              <a:rPr lang="en-US" altLang="zh-CN"/>
              <a:t>IO</a:t>
            </a:r>
            <a:r>
              <a:rPr lang="zh-CN" altLang="en-US"/>
              <a:t>放大和</a:t>
            </a:r>
            <a:r>
              <a:rPr lang="en-US" altLang="zh-CN"/>
              <a:t>FILTER</a:t>
            </a:r>
          </a:p>
          <a:p>
            <a:r>
              <a:rPr lang="en-US" altLang="zh-CN"/>
              <a:t>BTREE</a:t>
            </a:r>
            <a:r>
              <a:rPr lang="zh-CN" altLang="en-US"/>
              <a:t>索引分布导致的</a:t>
            </a:r>
            <a:r>
              <a:rPr lang="en-US" altLang="zh-CN"/>
              <a:t>IO</a:t>
            </a:r>
            <a:r>
              <a:rPr lang="zh-CN" altLang="en-US"/>
              <a:t>访问放大</a:t>
            </a:r>
            <a:endParaRPr lang="en-US" altLang="zh-CN"/>
          </a:p>
          <a:p>
            <a:r>
              <a:rPr lang="en-US" altLang="zh-CN"/>
              <a:t>OFFSET</a:t>
            </a:r>
            <a:r>
              <a:rPr lang="zh-CN" altLang="en-US"/>
              <a:t>大的问题</a:t>
            </a:r>
            <a:endParaRPr lang="en-US" altLang="zh-CN"/>
          </a:p>
          <a:p>
            <a:r>
              <a:rPr lang="zh-CN" altLang="en-US"/>
              <a:t>锁等待问题</a:t>
            </a:r>
            <a:endParaRPr lang="en-US" altLang="zh-CN"/>
          </a:p>
          <a:p>
            <a:r>
              <a:rPr lang="en-US" altLang="zh-CN"/>
              <a:t>IO</a:t>
            </a:r>
            <a:r>
              <a:rPr lang="zh-CN" altLang="en-US"/>
              <a:t>问题</a:t>
            </a:r>
            <a:endParaRPr lang="en-US" altLang="zh-CN"/>
          </a:p>
          <a:p>
            <a:r>
              <a:rPr lang="zh-CN" altLang="en-US"/>
              <a:t>统计信息不准确</a:t>
            </a:r>
            <a:endParaRPr lang="en-US" altLang="zh-CN"/>
          </a:p>
          <a:p>
            <a:r>
              <a:rPr lang="zh-CN" altLang="en-US"/>
              <a:t>没有进行垃圾回收，</a:t>
            </a:r>
            <a:r>
              <a:rPr lang="en-US" altLang="zh-CN"/>
              <a:t>CPU</a:t>
            </a:r>
            <a:r>
              <a:rPr lang="zh-CN" altLang="en-US"/>
              <a:t>放大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79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没有使用索引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(id int, info text, crt_time timestamp);</a:t>
            </a:r>
          </a:p>
          <a:p>
            <a:r>
              <a:rPr lang="en-US" altLang="zh-CN"/>
              <a:t>insert into test select generate_series(1,1000000), md5(random()::text), clock_timestamp();</a:t>
            </a:r>
          </a:p>
          <a:p>
            <a:r>
              <a:rPr lang="en-US" altLang="zh-CN"/>
              <a:t>vacuum analyze test;</a:t>
            </a:r>
          </a:p>
          <a:p>
            <a:r>
              <a:rPr lang="en-US" altLang="zh-CN"/>
              <a:t>explain (analyze,verbose,timing,costs,buffers,summary) select * from test where id=100;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4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没有使用索引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72" y="2466816"/>
            <a:ext cx="11495255" cy="33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99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没有使用索引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88" y="2822834"/>
            <a:ext cx="11402823" cy="2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77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</a:t>
            </a:r>
            <a:r>
              <a:rPr lang="zh-CN" altLang="en-US"/>
              <a:t>顺序不对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/>
              <a:t>drop table a;</a:t>
            </a:r>
          </a:p>
          <a:p>
            <a:r>
              <a:rPr lang="en-US" altLang="zh-CN"/>
              <a:t>drop table b;</a:t>
            </a:r>
          </a:p>
          <a:p>
            <a:r>
              <a:rPr lang="en-US" altLang="zh-CN"/>
              <a:t>drop table c;</a:t>
            </a:r>
          </a:p>
          <a:p>
            <a:r>
              <a:rPr lang="en-US" altLang="zh-CN"/>
              <a:t>create unlogged table a(id int, c1 int, info text, crt_time timestamp);</a:t>
            </a:r>
          </a:p>
          <a:p>
            <a:r>
              <a:rPr lang="en-US" altLang="zh-CN"/>
              <a:t>create unlogged table b(id int, c1 int, info text, crt_time timestamp);</a:t>
            </a:r>
          </a:p>
          <a:p>
            <a:r>
              <a:rPr lang="en-US" altLang="zh-CN"/>
              <a:t>create unlogged table c(id int, c1 int, info text, crt_time timestamp);</a:t>
            </a:r>
          </a:p>
          <a:p>
            <a:r>
              <a:rPr lang="en-US" altLang="zh-CN"/>
              <a:t>insert into a select generate_series(1,10000000), 1, md5(random()::Text), clock_timestamp();</a:t>
            </a:r>
          </a:p>
          <a:p>
            <a:r>
              <a:rPr lang="en-US" altLang="zh-CN"/>
              <a:t>insert into b select generate_series(1,10000000), 1, md5(random()::Text), clock_timestamp();</a:t>
            </a:r>
          </a:p>
          <a:p>
            <a:r>
              <a:rPr lang="en-US" altLang="zh-CN"/>
              <a:t>insert into c select generate_series(1,9000000), 2, md5(random()::Text), clock_timestamp();</a:t>
            </a:r>
          </a:p>
          <a:p>
            <a:r>
              <a:rPr lang="en-US" altLang="zh-CN"/>
              <a:t>insert into c select generate_series(9000001,10000000), 1, md5(random()::Text), clock_timestamp();</a:t>
            </a:r>
          </a:p>
          <a:p>
            <a:endParaRPr lang="en-US" altLang="zh-CN"/>
          </a:p>
          <a:p>
            <a:r>
              <a:rPr lang="en-US" altLang="zh-CN"/>
              <a:t>set join_collapse_limit=1;  -- </a:t>
            </a:r>
            <a:r>
              <a:rPr lang="zh-CN" altLang="en-US"/>
              <a:t>为测试方便：告诉优化器最前面的</a:t>
            </a:r>
            <a:r>
              <a:rPr lang="en-US" altLang="zh-CN"/>
              <a:t>1</a:t>
            </a:r>
            <a:r>
              <a:rPr lang="zh-CN" altLang="en-US"/>
              <a:t>张表可以调整顺序，等同于不能调整</a:t>
            </a:r>
            <a:r>
              <a:rPr lang="en-US" altLang="zh-CN"/>
              <a:t>JOIN</a:t>
            </a:r>
            <a:r>
              <a:rPr lang="zh-CN" altLang="en-US"/>
              <a:t>顺序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explain (analyze,verbose,timing,costs,buffers,summary) select count(*) from a join b on (a.id=b.id and a.c1=b.c1) join c on (a.id=c.id and a.c1=c.c1);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369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</a:t>
            </a:r>
            <a:r>
              <a:rPr lang="zh-CN" altLang="en-US"/>
              <a:t>顺序不对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11" y="1825625"/>
            <a:ext cx="9689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0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日常维护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监控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优化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排错，诊断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7487023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</a:t>
            </a:r>
            <a:r>
              <a:rPr lang="zh-CN" altLang="en-US"/>
              <a:t>顺序不对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22" y="1825625"/>
            <a:ext cx="9910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205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</a:t>
            </a:r>
            <a:r>
              <a:rPr lang="zh-CN" altLang="en-US"/>
              <a:t>方法不对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drop table a;</a:t>
            </a:r>
          </a:p>
          <a:p>
            <a:r>
              <a:rPr lang="en-US" altLang="zh-CN"/>
              <a:t>drop table b;</a:t>
            </a:r>
          </a:p>
          <a:p>
            <a:r>
              <a:rPr lang="en-US" altLang="zh-CN"/>
              <a:t>create unlogged table a(id int, c1 int, info text, crt_time timestamp);</a:t>
            </a:r>
          </a:p>
          <a:p>
            <a:r>
              <a:rPr lang="en-US" altLang="zh-CN"/>
              <a:t>create unlogged table b(id int, c1 int, info text, crt_time timestamp);</a:t>
            </a:r>
          </a:p>
          <a:p>
            <a:r>
              <a:rPr lang="en-US" altLang="zh-CN"/>
              <a:t>insert into a select generate_series(1,10000), 1, md5(random()::Text), clock_timestamp();</a:t>
            </a:r>
          </a:p>
          <a:p>
            <a:r>
              <a:rPr lang="en-US" altLang="zh-CN"/>
              <a:t>insert into b select generate_series(1,10000), 1, md5(random()::Text), clock_timestamp();</a:t>
            </a:r>
          </a:p>
          <a:p>
            <a:r>
              <a:rPr lang="en-US" altLang="zh-CN"/>
              <a:t>set enable_mergejoin =off;</a:t>
            </a:r>
          </a:p>
          <a:p>
            <a:r>
              <a:rPr lang="en-US" altLang="zh-CN"/>
              <a:t>set enable_hashjoin =off;</a:t>
            </a:r>
          </a:p>
          <a:p>
            <a:r>
              <a:rPr lang="en-US" altLang="zh-CN"/>
              <a:t>explain (analyze,verbose,timing,costs,buffers,summary) select count(*) from a join b on (a.id=b.id and a.c1=b.c1);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108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</a:t>
            </a:r>
            <a:r>
              <a:rPr lang="zh-CN" altLang="en-US"/>
              <a:t>方法不对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1962944"/>
            <a:ext cx="9744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37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</a:t>
            </a:r>
            <a:r>
              <a:rPr lang="zh-CN" altLang="en-US"/>
              <a:t>方法不对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2153444"/>
            <a:ext cx="96964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AQO for </a:t>
            </a:r>
            <a:r>
              <a:rPr lang="zh-CN" altLang="en-US"/>
              <a:t>多表</a:t>
            </a:r>
            <a:r>
              <a:rPr lang="en-US" altLang="zh-CN"/>
              <a:t>JOIN (</a:t>
            </a:r>
            <a:r>
              <a:rPr lang="zh-CN" altLang="en-US"/>
              <a:t>复杂</a:t>
            </a:r>
            <a:r>
              <a:rPr lang="en-US" altLang="zh-CN"/>
              <a:t>SQL)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https://github.com/postgrespro/aqo</a:t>
            </a:r>
            <a:endParaRPr lang="en-US" altLang="zh-CN"/>
          </a:p>
          <a:p>
            <a:r>
              <a:rPr lang="en-US" altLang="zh-CN"/>
              <a:t>query</a:t>
            </a:r>
            <a:r>
              <a:rPr lang="zh-CN" altLang="en-US"/>
              <a:t>级</a:t>
            </a:r>
            <a:r>
              <a:rPr lang="en-US" altLang="zh-CN"/>
              <a:t>aqo.mode</a:t>
            </a:r>
          </a:p>
          <a:p>
            <a:r>
              <a:rPr lang="zh-CN" altLang="en-US"/>
              <a:t>全局</a:t>
            </a:r>
            <a:r>
              <a:rPr lang="en-US" altLang="zh-CN"/>
              <a:t>aqo.mode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61" y="2852928"/>
            <a:ext cx="8004195" cy="33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11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WORK_MEM</a:t>
            </a:r>
            <a:r>
              <a:rPr lang="zh-CN" altLang="en-US"/>
              <a:t>太小，使用外排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(id int, info text, crt_time timestamp);</a:t>
            </a:r>
          </a:p>
          <a:p>
            <a:r>
              <a:rPr lang="en-US" altLang="zh-CN"/>
              <a:t>insert into test select generate_series(1,10000000), md5(random()::text), clock_timestamp();</a:t>
            </a:r>
          </a:p>
          <a:p>
            <a:r>
              <a:rPr lang="en-US" altLang="zh-CN"/>
              <a:t>vacuum analyze test;</a:t>
            </a:r>
          </a:p>
          <a:p>
            <a:r>
              <a:rPr lang="en-US" altLang="zh-CN"/>
              <a:t>set work_mem='64kB';</a:t>
            </a:r>
          </a:p>
          <a:p>
            <a:r>
              <a:rPr lang="en-US" altLang="zh-CN"/>
              <a:t>explain (analyze,verbose,timing,costs,buffers,summary) select * from test order by id;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14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WORK_MEM</a:t>
            </a:r>
            <a:r>
              <a:rPr lang="zh-CN" altLang="en-US"/>
              <a:t>太小，使用外排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2901156"/>
            <a:ext cx="98774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4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WORK_MEM</a:t>
            </a:r>
            <a:r>
              <a:rPr lang="zh-CN" altLang="en-US"/>
              <a:t>太小，使用外排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2463006"/>
            <a:ext cx="98679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864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创建索引慢，</a:t>
            </a:r>
            <a:r>
              <a:rPr lang="en-US" altLang="zh-CN"/>
              <a:t>maintenance_work_mem</a:t>
            </a:r>
            <a:r>
              <a:rPr lang="zh-CN" altLang="en-US"/>
              <a:t>设置小，或者未使用并行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(id int, info text, crt_time timestamp);</a:t>
            </a:r>
          </a:p>
          <a:p>
            <a:r>
              <a:rPr lang="en-US" altLang="zh-CN"/>
              <a:t>insert into test select generate_series(1,10000000), md5(random()::text), clock_timestamp();</a:t>
            </a:r>
          </a:p>
          <a:p>
            <a:r>
              <a:rPr lang="en-US" altLang="zh-CN"/>
              <a:t>vacuum analyze test;</a:t>
            </a:r>
          </a:p>
          <a:p>
            <a:r>
              <a:rPr lang="en-US" altLang="zh-CN"/>
              <a:t>set maintenance_work_mem='1MB';</a:t>
            </a:r>
          </a:p>
          <a:p>
            <a:r>
              <a:rPr lang="en-US" altLang="zh-CN"/>
              <a:t>set max_parallel_workers_per_gather =0;</a:t>
            </a:r>
          </a:p>
          <a:p>
            <a:r>
              <a:rPr lang="en-US" altLang="zh-CN"/>
              <a:t>\timing </a:t>
            </a:r>
          </a:p>
          <a:p>
            <a:r>
              <a:rPr lang="en-US" altLang="zh-CN"/>
              <a:t>create index idx_test_1 on test using btree (id);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400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创建索引慢，</a:t>
            </a:r>
            <a:r>
              <a:rPr lang="en-US" altLang="zh-CN"/>
              <a:t>maintenance_work_mem</a:t>
            </a:r>
            <a:r>
              <a:rPr lang="zh-CN" altLang="en-US"/>
              <a:t>设置小，或者未使用并行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92" y="2112486"/>
            <a:ext cx="4572000" cy="48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2" y="3313596"/>
            <a:ext cx="4629150" cy="1371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400" y="2925976"/>
            <a:ext cx="317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调大</a:t>
            </a:r>
            <a:r>
              <a:rPr lang="en-US" altLang="zh-CN"/>
              <a:t>maintenance_work_mem: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5574679"/>
            <a:ext cx="10382250" cy="733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5205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开启并行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00291" y="3808033"/>
            <a:ext cx="5040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 max_parallel_maintenance_workers =32;  </a:t>
            </a:r>
          </a:p>
          <a:p>
            <a:r>
              <a:rPr lang="en-US" altLang="zh-CN"/>
              <a:t>set maintenance_work_mem ='4GB';  </a:t>
            </a:r>
          </a:p>
          <a:p>
            <a:r>
              <a:rPr lang="en-US" altLang="zh-CN"/>
              <a:t>  </a:t>
            </a:r>
          </a:p>
          <a:p>
            <a:r>
              <a:rPr lang="en-US" altLang="zh-CN"/>
              <a:t>postgres=# create index idx_table2_1 on table2 (i);  </a:t>
            </a:r>
          </a:p>
          <a:p>
            <a:r>
              <a:rPr lang="en-US" altLang="zh-CN"/>
              <a:t>CREATE INDEX  </a:t>
            </a:r>
          </a:p>
          <a:p>
            <a:r>
              <a:rPr lang="en-US" altLang="zh-CN"/>
              <a:t>Time: 252326.560 ms (04:12.327)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3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/>
              <a:t>膨胀索引维护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在线回收空间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在线加列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WAL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清理审计日志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进程维护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内存霸占坑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 hash table)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序列耗尽维护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审计日志问题分析</a:t>
            </a: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freeze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预测与解决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大表分区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冷热分离</a:t>
            </a: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清理未使用对象（索引，表）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长事务清理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锁等待清理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小版本升级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大版本升级</a:t>
            </a: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73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gin pending</a:t>
            </a:r>
            <a:r>
              <a:rPr lang="zh-CN" altLang="en-US"/>
              <a:t>，倒排查询慢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/>
              <a:t>create or replace function gen_randarr(int,int) returns int[] as $$</a:t>
            </a:r>
          </a:p>
          <a:p>
            <a:r>
              <a:rPr lang="en-US" altLang="zh-CN"/>
              <a:t>  select array(select (random()*$1)::int from generate_series(1,$2));</a:t>
            </a:r>
          </a:p>
          <a:p>
            <a:r>
              <a:rPr lang="en-US" altLang="zh-CN"/>
              <a:t>$$ language sql strict;</a:t>
            </a:r>
          </a:p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(id int, c1 int[]);</a:t>
            </a:r>
          </a:p>
          <a:p>
            <a:r>
              <a:rPr lang="en-US" altLang="zh-CN"/>
              <a:t>create index idx_test_1 on test using gin (c1);</a:t>
            </a:r>
          </a:p>
          <a:p>
            <a:endParaRPr lang="en-US" altLang="zh-CN"/>
          </a:p>
          <a:p>
            <a:r>
              <a:rPr lang="en-US" altLang="zh-CN"/>
              <a:t>vi test.sql</a:t>
            </a:r>
          </a:p>
          <a:p>
            <a:r>
              <a:rPr lang="en-US" altLang="zh-CN"/>
              <a:t>\set id random(1,100000000)</a:t>
            </a:r>
          </a:p>
          <a:p>
            <a:r>
              <a:rPr lang="en-US" altLang="zh-CN"/>
              <a:t>insert into test values (:id, gen_randarr(1000,10));</a:t>
            </a:r>
          </a:p>
          <a:p>
            <a:endParaRPr lang="en-US" altLang="zh-CN"/>
          </a:p>
          <a:p>
            <a:r>
              <a:rPr lang="en-US" altLang="zh-CN"/>
              <a:t>pgbench -M prepared -n -r -P 1 -f ./test.sql -c 32 -j 32 -T 120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276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gin pending</a:t>
            </a:r>
            <a:r>
              <a:rPr lang="zh-CN" altLang="en-US"/>
              <a:t>，倒排查询慢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create extension pageinspect;</a:t>
            </a:r>
          </a:p>
          <a:p>
            <a:r>
              <a:rPr lang="en-US" altLang="zh-CN">
                <a:hlinkClick r:id="rId2"/>
              </a:rPr>
              <a:t>https://www.postgresql.org/docs/11/pageinspect.html</a:t>
            </a:r>
            <a:endParaRPr lang="en-US" altLang="zh-CN"/>
          </a:p>
          <a:p>
            <a:r>
              <a:rPr lang="en-US" altLang="zh-CN"/>
              <a:t>SELECT * FROM gin_metapage_info(get_raw_page('idx_test_1', 0));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4001294"/>
            <a:ext cx="57340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7946"/>
            <a:ext cx="10191750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6620"/>
            <a:ext cx="10401300" cy="2695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756674"/>
            <a:ext cx="877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有较大</a:t>
            </a:r>
            <a:r>
              <a:rPr lang="en-US" altLang="zh-CN"/>
              <a:t>pending list</a:t>
            </a:r>
            <a:r>
              <a:rPr lang="zh-CN" altLang="en-US"/>
              <a:t>时，由于查询时需要遍历</a:t>
            </a:r>
            <a:r>
              <a:rPr lang="en-US" altLang="zh-CN"/>
              <a:t>pendinglist</a:t>
            </a:r>
            <a:r>
              <a:rPr lang="zh-CN" altLang="en-US"/>
              <a:t>进行合并，所以查询</a:t>
            </a:r>
            <a:r>
              <a:rPr lang="en-US" altLang="zh-CN"/>
              <a:t>RT</a:t>
            </a:r>
            <a:r>
              <a:rPr lang="zh-CN" altLang="en-US"/>
              <a:t>会比较高</a:t>
            </a:r>
          </a:p>
        </p:txBody>
      </p:sp>
    </p:spTree>
    <p:extLst>
      <p:ext uri="{BB962C8B-B14F-4D97-AF65-F5344CB8AC3E}">
        <p14:creationId xmlns:p14="http://schemas.microsoft.com/office/powerpoint/2010/main" val="982794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postgres=# vacuum analyze test;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200" y="3240056"/>
            <a:ext cx="8908695" cy="28132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6504" y="2542032"/>
            <a:ext cx="493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vacuum table</a:t>
            </a:r>
            <a:r>
              <a:rPr lang="zh-CN" altLang="en-US"/>
              <a:t>后，查询索引</a:t>
            </a:r>
            <a:r>
              <a:rPr lang="en-US" altLang="zh-CN"/>
              <a:t>pending lists</a:t>
            </a:r>
            <a:r>
              <a:rPr lang="zh-CN" altLang="en-US"/>
              <a:t>，解决。</a:t>
            </a:r>
          </a:p>
        </p:txBody>
      </p:sp>
    </p:spTree>
    <p:extLst>
      <p:ext uri="{BB962C8B-B14F-4D97-AF65-F5344CB8AC3E}">
        <p14:creationId xmlns:p14="http://schemas.microsoft.com/office/powerpoint/2010/main" val="39897643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30" y="252856"/>
            <a:ext cx="11372339" cy="60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943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优化器因子系数参数不对导致使用</a:t>
            </a:r>
            <a:r>
              <a:rPr lang="en-US" altLang="zh-CN"/>
              <a:t>bitmapscan</a:t>
            </a:r>
            <a:r>
              <a:rPr lang="zh-CN" altLang="en-US"/>
              <a:t>，</a:t>
            </a:r>
            <a:r>
              <a:rPr lang="en-US" altLang="zh-CN"/>
              <a:t>IO</a:t>
            </a:r>
            <a:r>
              <a:rPr lang="zh-CN" altLang="en-US"/>
              <a:t>放大，</a:t>
            </a:r>
            <a:r>
              <a:rPr lang="en-US" altLang="zh-CN"/>
              <a:t>CPU</a:t>
            </a:r>
            <a:r>
              <a:rPr lang="zh-CN" altLang="en-US"/>
              <a:t>放大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(id int, info text, crt_time timestamp);</a:t>
            </a:r>
          </a:p>
          <a:p>
            <a:r>
              <a:rPr lang="en-US" altLang="zh-CN"/>
              <a:t>insert into test select random()*1000, md5(random()::text), clock_timestamp() from generate_series(1,10000000);</a:t>
            </a:r>
          </a:p>
          <a:p>
            <a:r>
              <a:rPr lang="en-US" altLang="zh-CN"/>
              <a:t>create index idx_test_1 on test (id);</a:t>
            </a:r>
          </a:p>
          <a:p>
            <a:r>
              <a:rPr lang="en-US" altLang="zh-CN"/>
              <a:t>cluster test USING idx_test_1;</a:t>
            </a:r>
          </a:p>
          <a:p>
            <a:r>
              <a:rPr lang="en-US" altLang="zh-CN"/>
              <a:t>set random_page_cost=4;  -- </a:t>
            </a:r>
            <a:r>
              <a:rPr lang="zh-CN" altLang="en-US"/>
              <a:t>随机扫描</a:t>
            </a:r>
            <a:r>
              <a:rPr lang="en-US" altLang="zh-CN"/>
              <a:t>1 PAGE</a:t>
            </a:r>
            <a:r>
              <a:rPr lang="zh-CN" altLang="en-US"/>
              <a:t>的成本</a:t>
            </a:r>
            <a:endParaRPr lang="en-US" altLang="zh-CN"/>
          </a:p>
          <a:p>
            <a:r>
              <a:rPr lang="en-US" altLang="zh-CN"/>
              <a:t>vacuum analyze test;</a:t>
            </a:r>
          </a:p>
          <a:p>
            <a:r>
              <a:rPr lang="en-US" altLang="zh-CN"/>
              <a:t>explain (analyze,verbose,timing,costs,buffers,summary) select count(*) from test where id&lt;20;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625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87" y="2743994"/>
            <a:ext cx="103346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52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55843"/>
            <a:ext cx="10515600" cy="20683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0059"/>
            <a:ext cx="3105150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2414016"/>
            <a:ext cx="6249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调低随机扫描</a:t>
            </a:r>
            <a:r>
              <a:rPr lang="en-US" altLang="zh-CN"/>
              <a:t>1 PAGE</a:t>
            </a:r>
            <a:r>
              <a:rPr lang="zh-CN" altLang="en-US"/>
              <a:t>成本后，使用了索引扫描。没有</a:t>
            </a:r>
            <a:r>
              <a:rPr lang="en-US" altLang="zh-CN"/>
              <a:t>recheck.</a:t>
            </a:r>
          </a:p>
          <a:p>
            <a:r>
              <a:rPr lang="en-US" altLang="zh-CN"/>
              <a:t>recheck</a:t>
            </a:r>
            <a:r>
              <a:rPr lang="zh-CN" altLang="en-US"/>
              <a:t>消耗大量</a:t>
            </a:r>
            <a:r>
              <a:rPr lang="en-US" altLang="zh-CN"/>
              <a:t>CPU</a:t>
            </a:r>
            <a:r>
              <a:rPr lang="zh-CN" altLang="en-US"/>
              <a:t>，如果并发高，容易成为</a:t>
            </a:r>
            <a:r>
              <a:rPr lang="en-US" altLang="zh-CN"/>
              <a:t>CPU</a:t>
            </a:r>
            <a:r>
              <a:rPr lang="zh-CN" altLang="en-US"/>
              <a:t>瓶颈。</a:t>
            </a:r>
          </a:p>
        </p:txBody>
      </p:sp>
    </p:spTree>
    <p:extLst>
      <p:ext uri="{BB962C8B-B14F-4D97-AF65-F5344CB8AC3E}">
        <p14:creationId xmlns:p14="http://schemas.microsoft.com/office/powerpoint/2010/main" val="20952191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索引顺序不对，过滤不完整，存在</a:t>
            </a:r>
            <a:r>
              <a:rPr lang="en-US" altLang="zh-CN"/>
              <a:t>index scan</a:t>
            </a:r>
            <a:r>
              <a:rPr lang="zh-CN" altLang="en-US"/>
              <a:t>放大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(id int, c1 int, c2 int);</a:t>
            </a:r>
          </a:p>
          <a:p>
            <a:r>
              <a:rPr lang="en-US" altLang="zh-CN"/>
              <a:t>insert into test select generate_series(1,10000000), random()*10000, random()*1000;</a:t>
            </a:r>
          </a:p>
          <a:p>
            <a:r>
              <a:rPr lang="en-US" altLang="zh-CN"/>
              <a:t>create index idx_test_1 on test (c1,c2);</a:t>
            </a:r>
          </a:p>
          <a:p>
            <a:r>
              <a:rPr lang="en-US" altLang="zh-CN"/>
              <a:t>vacuum analyze test;</a:t>
            </a:r>
          </a:p>
          <a:p>
            <a:r>
              <a:rPr lang="en-US" altLang="zh-CN"/>
              <a:t>explain (analyze,verbose,timing,costs,buffers,summary) select count(*) from test where c1&lt;100 and c2=1;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348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958306"/>
            <a:ext cx="10210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Oracle</a:t>
            </a:r>
            <a:r>
              <a:rPr lang="zh-CN" altLang="en-US"/>
              <a:t>发现索引有膨胀怎么办？</a:t>
            </a:r>
            <a:endParaRPr lang="en-US" altLang="zh-CN"/>
          </a:p>
          <a:p>
            <a:r>
              <a:rPr lang="zh-CN" altLang="en-US"/>
              <a:t>发现数据膨胀，高水位，如何处理？</a:t>
            </a:r>
            <a:endParaRPr lang="en-US" altLang="zh-CN"/>
          </a:p>
          <a:p>
            <a:r>
              <a:rPr lang="zh-CN" altLang="en-US"/>
              <a:t>如何做到加列不堵塞</a:t>
            </a:r>
            <a:r>
              <a:rPr lang="en-US" altLang="zh-CN"/>
              <a:t>DML</a:t>
            </a:r>
            <a:r>
              <a:rPr lang="zh-CN" altLang="en-US"/>
              <a:t>？</a:t>
            </a:r>
            <a:endParaRPr lang="en-US" altLang="zh-CN"/>
          </a:p>
          <a:p>
            <a:r>
              <a:rPr lang="zh-CN" altLang="en-US"/>
              <a:t>为什么索引容易膨胀？</a:t>
            </a:r>
            <a:endParaRPr lang="en-US" altLang="zh-CN"/>
          </a:p>
          <a:p>
            <a:r>
              <a:rPr lang="zh-CN" altLang="en-US"/>
              <a:t>为什么索引膨胀后很难降下来？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632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805906"/>
            <a:ext cx="101346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43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RTREE</a:t>
            </a:r>
            <a:r>
              <a:rPr lang="zh-CN" altLang="en-US"/>
              <a:t>数据分布导致的</a:t>
            </a:r>
            <a:r>
              <a:rPr lang="en-US" altLang="zh-CN"/>
              <a:t>IO</a:t>
            </a:r>
            <a:r>
              <a:rPr lang="zh-CN" altLang="en-US"/>
              <a:t>放大和</a:t>
            </a:r>
            <a:r>
              <a:rPr lang="en-US" altLang="zh-CN"/>
              <a:t>FILTER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>
                <a:hlinkClick r:id="rId2"/>
              </a:rPr>
              <a:t>https://github.com/digoal/blog/blob/master/201710/20171005_01.md</a:t>
            </a:r>
            <a:endParaRPr lang="en-US" altLang="zh-CN" sz="1200"/>
          </a:p>
          <a:p>
            <a:r>
              <a:rPr lang="en-US" altLang="zh-CN" sz="1200">
                <a:hlinkClick r:id="rId3"/>
              </a:rPr>
              <a:t>https://github.com/digoal/blog/blob/master/201710/20171004_01.md</a:t>
            </a:r>
            <a:endParaRPr lang="zh-CN" altLang="en-US" sz="1200"/>
          </a:p>
        </p:txBody>
      </p:sp>
      <p:pic>
        <p:nvPicPr>
          <p:cNvPr id="1026" name="Picture 2" descr="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0" y="2824925"/>
            <a:ext cx="53054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5" y="2899196"/>
            <a:ext cx="4483608" cy="36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401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82" y="365125"/>
            <a:ext cx="11453244" cy="598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357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数据分布离散，使用</a:t>
            </a:r>
            <a:r>
              <a:rPr lang="en-US" altLang="zh-CN"/>
              <a:t>BTREE</a:t>
            </a:r>
            <a:r>
              <a:rPr lang="zh-CN" altLang="en-US"/>
              <a:t>索引顺序返回导致的</a:t>
            </a:r>
            <a:r>
              <a:rPr lang="en-US" altLang="zh-CN"/>
              <a:t>IO</a:t>
            </a:r>
            <a:r>
              <a:rPr lang="zh-CN" altLang="en-US"/>
              <a:t>访问放大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(gid int, c1 int, c2 int);</a:t>
            </a:r>
          </a:p>
          <a:p>
            <a:r>
              <a:rPr lang="en-US" altLang="zh-CN"/>
              <a:t>insert into test select random()*10000 , 1, 1 from generate_series(1,10000000);</a:t>
            </a:r>
          </a:p>
          <a:p>
            <a:r>
              <a:rPr lang="en-US" altLang="zh-CN"/>
              <a:t>create index idx_test_1 on test (gid);</a:t>
            </a:r>
          </a:p>
          <a:p>
            <a:r>
              <a:rPr lang="en-US" altLang="zh-CN"/>
              <a:t>vacuum analyze test;</a:t>
            </a:r>
          </a:p>
          <a:p>
            <a:endParaRPr lang="en-US" altLang="zh-CN"/>
          </a:p>
          <a:p>
            <a:r>
              <a:rPr lang="en-US" altLang="zh-CN"/>
              <a:t>vi test.sql</a:t>
            </a:r>
          </a:p>
          <a:p>
            <a:r>
              <a:rPr lang="en-US" altLang="zh-CN"/>
              <a:t>\set id random(1,10000)</a:t>
            </a:r>
          </a:p>
          <a:p>
            <a:r>
              <a:rPr lang="en-US" altLang="zh-CN"/>
              <a:t>select * from test where gid=:id;  </a:t>
            </a:r>
          </a:p>
          <a:p>
            <a:endParaRPr lang="en-US" altLang="zh-CN"/>
          </a:p>
          <a:p>
            <a:r>
              <a:rPr lang="zh-CN" altLang="en-US"/>
              <a:t>一次范围</a:t>
            </a:r>
            <a:r>
              <a:rPr lang="en-US" altLang="zh-CN"/>
              <a:t>1000</a:t>
            </a:r>
            <a:r>
              <a:rPr lang="zh-CN" altLang="en-US"/>
              <a:t>条记录，数据离散，所以需要扫描</a:t>
            </a:r>
            <a:r>
              <a:rPr lang="en-US" altLang="zh-CN"/>
              <a:t>1000</a:t>
            </a:r>
            <a:r>
              <a:rPr lang="zh-CN" altLang="en-US"/>
              <a:t>个数据块。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pgbench -M prepared -n -r -P 1 -f ./test.sql -c 32 -j 32 -T 120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952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67" y="2663031"/>
            <a:ext cx="10589667" cy="20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881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368" y="2901537"/>
            <a:ext cx="9323066" cy="829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4187380"/>
            <a:ext cx="8559018" cy="22591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8952" y="212140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优化手段</a:t>
            </a:r>
            <a:r>
              <a:rPr lang="en-US" altLang="zh-CN"/>
              <a:t>1</a:t>
            </a:r>
            <a:r>
              <a:rPr lang="zh-CN" altLang="en-US"/>
              <a:t>：聚集存储</a:t>
            </a:r>
          </a:p>
        </p:txBody>
      </p:sp>
    </p:spTree>
    <p:extLst>
      <p:ext uri="{BB962C8B-B14F-4D97-AF65-F5344CB8AC3E}">
        <p14:creationId xmlns:p14="http://schemas.microsoft.com/office/powerpoint/2010/main" val="38179908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优化手段二，记录聚合</a:t>
            </a:r>
            <a:endParaRPr lang="en-US" altLang="zh-CN" sz="1600"/>
          </a:p>
          <a:p>
            <a:pPr lvl="1"/>
            <a:r>
              <a:rPr lang="en-US" altLang="zh-CN" sz="1600">
                <a:hlinkClick r:id="rId2"/>
              </a:rPr>
              <a:t>https://github.com/digoal/blog/blob/master/201812/20181209_01.md</a:t>
            </a:r>
            <a:endParaRPr lang="en-US" altLang="zh-CN" sz="1600"/>
          </a:p>
          <a:p>
            <a:pPr lvl="1"/>
            <a:r>
              <a:rPr lang="en-US" altLang="zh-CN" sz="1600">
                <a:hlinkClick r:id="rId3"/>
              </a:rPr>
              <a:t>https://github.com/digoal/blog/blob/master/201812/20181207_01.md</a:t>
            </a:r>
            <a:endParaRPr lang="en-US" altLang="zh-CN" sz="1600"/>
          </a:p>
          <a:p>
            <a:r>
              <a:rPr lang="zh-CN" altLang="en-US" sz="1600"/>
              <a:t>优化手段三，</a:t>
            </a:r>
            <a:r>
              <a:rPr lang="en-US" altLang="zh-CN" sz="1600"/>
              <a:t>including index</a:t>
            </a:r>
          </a:p>
          <a:p>
            <a:pPr lvl="1"/>
            <a:r>
              <a:rPr lang="en-US" altLang="zh-CN" sz="1600">
                <a:hlinkClick r:id="rId4"/>
              </a:rPr>
              <a:t>https://github.com/digoal/blog/blob/master/201905/20190503_03.md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zh-CN" altLang="en-US" sz="1600"/>
          </a:p>
        </p:txBody>
      </p:sp>
      <p:pic>
        <p:nvPicPr>
          <p:cNvPr id="2050" name="Picture 2" descr="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35" y="3329368"/>
            <a:ext cx="5852033" cy="34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7131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OFFSET</a:t>
            </a:r>
            <a:r>
              <a:rPr lang="zh-CN" altLang="en-US"/>
              <a:t>大的问题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drop table test;</a:t>
            </a:r>
          </a:p>
          <a:p>
            <a:r>
              <a:rPr lang="en-US" altLang="zh-CN"/>
              <a:t>create unlogged table test (gid int, c1 int, c2 int, crt_time timestamp);</a:t>
            </a:r>
          </a:p>
          <a:p>
            <a:r>
              <a:rPr lang="en-US" altLang="zh-CN"/>
              <a:t>insert into test select random()*100 , 1, 1 , clock_timestamp() from generate_series(1,10000000);</a:t>
            </a:r>
          </a:p>
          <a:p>
            <a:r>
              <a:rPr lang="en-US" altLang="zh-CN"/>
              <a:t>create index idx_test_1 on test (gid,crt_time);</a:t>
            </a:r>
          </a:p>
          <a:p>
            <a:r>
              <a:rPr lang="en-US" altLang="zh-CN"/>
              <a:t>vacuum analyze test;</a:t>
            </a:r>
          </a:p>
          <a:p>
            <a:r>
              <a:rPr lang="en-US" altLang="zh-CN"/>
              <a:t>explain (analyze,verbose,timing,costs,buffers,summary) select * from test where gid=2 order by crt_time offset 80000 limit 1;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538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84" y="2904816"/>
            <a:ext cx="11543031" cy="21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31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https://github.com/digoal/blog/blob/master/201605/20160506_01.md</a:t>
            </a:r>
            <a:endParaRPr lang="en-US" altLang="zh-CN"/>
          </a:p>
          <a:p>
            <a:r>
              <a:rPr lang="en-US" altLang="zh-CN"/>
              <a:t>key</a:t>
            </a:r>
          </a:p>
          <a:p>
            <a:r>
              <a:rPr lang="zh-CN" altLang="en-US"/>
              <a:t>游标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3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12122</Words>
  <Application>Microsoft Macintosh PowerPoint</Application>
  <PresentationFormat>宽屏</PresentationFormat>
  <Paragraphs>1690</Paragraphs>
  <Slides>193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193</vt:i4>
      </vt:variant>
    </vt:vector>
  </HeadingPairs>
  <TitlesOfParts>
    <vt:vector size="197" baseType="lpstr">
      <vt:lpstr>Arial</vt:lpstr>
      <vt:lpstr>Calibri</vt:lpstr>
      <vt:lpstr>Calibri Light</vt:lpstr>
      <vt:lpstr>Office 主题</vt:lpstr>
      <vt:lpstr>第十章 日常维护、监控、排错、优化</vt:lpstr>
      <vt:lpstr>目标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思考、问题</vt:lpstr>
      <vt:lpstr>索引维护</vt:lpstr>
      <vt:lpstr>在线创建索引(不堵塞dml)</vt:lpstr>
      <vt:lpstr>PowerPoint 演示文稿</vt:lpstr>
      <vt:lpstr>PowerPoint 演示文稿</vt:lpstr>
      <vt:lpstr>在线回收空间(从磁盘回收空间)</vt:lpstr>
      <vt:lpstr>PowerPoint 演示文稿</vt:lpstr>
      <vt:lpstr>在线加列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冷热分离存储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告警指标</vt:lpstr>
      <vt:lpstr>目录</vt:lpstr>
      <vt:lpstr>PowerPoint 演示文稿</vt:lpstr>
      <vt:lpstr>性能分析利器0 - 参数优化</vt:lpstr>
      <vt:lpstr>经典问题案例</vt:lpstr>
      <vt:lpstr>PowerPoint 演示文稿</vt:lpstr>
      <vt:lpstr>性能分析利器1 - TOP SQL</vt:lpstr>
      <vt:lpstr>性能分析利器1 - TOP SQL</vt:lpstr>
      <vt:lpstr>PowerPoint 演示文稿</vt:lpstr>
      <vt:lpstr>性能分析利器2 - explain</vt:lpstr>
      <vt:lpstr>性能分析利器2 - explain</vt:lpstr>
      <vt:lpstr>PowerPoint 演示文稿</vt:lpstr>
      <vt:lpstr>PowerPoint 演示文稿</vt:lpstr>
      <vt:lpstr>PowerPoint 演示文稿</vt:lpstr>
      <vt:lpstr>PowerPoint 演示文稿</vt:lpstr>
      <vt:lpstr>问题SQL优化例子</vt:lpstr>
      <vt:lpstr>没有使用索引</vt:lpstr>
      <vt:lpstr>没有使用索引</vt:lpstr>
      <vt:lpstr>没有使用索引</vt:lpstr>
      <vt:lpstr>JOIN顺序不对</vt:lpstr>
      <vt:lpstr>JOIN顺序不对</vt:lpstr>
      <vt:lpstr>JOIN顺序不对</vt:lpstr>
      <vt:lpstr>JOIN方法不对</vt:lpstr>
      <vt:lpstr>JOIN方法不对</vt:lpstr>
      <vt:lpstr>JOIN方法不对</vt:lpstr>
      <vt:lpstr>AQO for 多表JOIN (复杂SQL)</vt:lpstr>
      <vt:lpstr>WORK_MEM太小，使用外排</vt:lpstr>
      <vt:lpstr>WORK_MEM太小，使用外排</vt:lpstr>
      <vt:lpstr>WORK_MEM太小，使用外排</vt:lpstr>
      <vt:lpstr>创建索引慢，maintenance_work_mem设置小，或者未使用并行</vt:lpstr>
      <vt:lpstr>创建索引慢，maintenance_work_mem设置小，或者未使用并行</vt:lpstr>
      <vt:lpstr>gin pending，倒排查询慢</vt:lpstr>
      <vt:lpstr>gin pending，倒排查询慢</vt:lpstr>
      <vt:lpstr>PowerPoint 演示文稿</vt:lpstr>
      <vt:lpstr>postgres=# vacuum analyze test;</vt:lpstr>
      <vt:lpstr>PowerPoint 演示文稿</vt:lpstr>
      <vt:lpstr>优化器因子系数参数不对导致使用bitmapscan，IO放大，CPU放大</vt:lpstr>
      <vt:lpstr>PowerPoint 演示文稿</vt:lpstr>
      <vt:lpstr>PowerPoint 演示文稿</vt:lpstr>
      <vt:lpstr>索引顺序不对，过滤不完整，存在index scan放大</vt:lpstr>
      <vt:lpstr>PowerPoint 演示文稿</vt:lpstr>
      <vt:lpstr>PowerPoint 演示文稿</vt:lpstr>
      <vt:lpstr>RTREE数据分布导致的IO放大和FILTER</vt:lpstr>
      <vt:lpstr>PowerPoint 演示文稿</vt:lpstr>
      <vt:lpstr>数据分布离散，使用BTREE索引顺序返回导致的IO访问放大</vt:lpstr>
      <vt:lpstr>PowerPoint 演示文稿</vt:lpstr>
      <vt:lpstr>PowerPoint 演示文稿</vt:lpstr>
      <vt:lpstr>PowerPoint 演示文稿</vt:lpstr>
      <vt:lpstr>OFFSET大的问题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没有进行垃圾回收，CPU放大</vt:lpstr>
      <vt:lpstr>PowerPoint 演示文稿</vt:lpstr>
      <vt:lpstr>PowerPoint 演示文稿</vt:lpstr>
      <vt:lpstr>merge join 未rewrite, 条件太靠后(索引扫描方向的尾部)</vt:lpstr>
      <vt:lpstr>merge join 未rewrite, 条件太靠后(索引扫描方向的尾部)</vt:lpstr>
      <vt:lpstr>merge join 未rewrite, 条件太靠后(索引扫描方向的尾部)</vt:lpstr>
      <vt:lpstr>merge join 未rewrite, 条件太靠后(索引扫描方向的尾部)</vt:lpstr>
      <vt:lpstr>多表JOIN，QUERY REWRITE优化</vt:lpstr>
      <vt:lpstr>PowerPoint 演示文稿</vt:lpstr>
      <vt:lpstr>性能分析利器2.1 - 索引推荐</vt:lpstr>
      <vt:lpstr>PowerPoint 演示文稿</vt:lpstr>
      <vt:lpstr>性能分析利器3 - perf</vt:lpstr>
      <vt:lpstr>性能分析利器3 - Oprofile</vt:lpstr>
      <vt:lpstr>性能分析利器3 - dtract\stap</vt:lpstr>
      <vt:lpstr>性能分析利器3 - strace\pstack</vt:lpstr>
      <vt:lpstr>PowerPoint 演示文稿</vt:lpstr>
      <vt:lpstr>性能分析利器4 - 当前慢SQL</vt:lpstr>
      <vt:lpstr>杀会话、杀QUERY</vt:lpstr>
      <vt:lpstr>杀死当前慢SQL</vt:lpstr>
      <vt:lpstr>限制慢SQL并发度</vt:lpstr>
      <vt:lpstr>杀会话、杀QUERY</vt:lpstr>
      <vt:lpstr>性能分析利器4 -历史慢SQL</vt:lpstr>
      <vt:lpstr>性能分析利器5 -跟踪慢SQL为什么慢?</vt:lpstr>
      <vt:lpstr>auto_explain会打印慢SQL执行计划详情</vt:lpstr>
      <vt:lpstr>PowerPoint 演示文稿</vt:lpstr>
      <vt:lpstr>性能分析利器6 - 跟踪活动日志</vt:lpstr>
      <vt:lpstr>PowerPoint 演示文稿</vt:lpstr>
      <vt:lpstr>性能分析利器7 - 查看当前锁等待</vt:lpstr>
      <vt:lpstr>性能分析利器7 - 查看当前锁等待</vt:lpstr>
      <vt:lpstr>性能分析利器7 - 查看当前锁等待</vt:lpstr>
      <vt:lpstr>思考、问题</vt:lpstr>
      <vt:lpstr>防雪崩</vt:lpstr>
      <vt:lpstr>DDL操作建议 - 防止DDL锁等待引发雪崩</vt:lpstr>
      <vt:lpstr>AB 表切换</vt:lpstr>
      <vt:lpstr>性能分析利器7 - 当前等待事件透视</vt:lpstr>
      <vt:lpstr>perf insight - 等待事件透视(同样可用于分析历史性能问题)</vt:lpstr>
      <vt:lpstr>PowerPoint 演示文稿</vt:lpstr>
      <vt:lpstr>pg_wait_sampling - 等待事件透视</vt:lpstr>
      <vt:lpstr>PowerPoint 演示文稿</vt:lpstr>
      <vt:lpstr>性能分析利器8 - AWR</vt:lpstr>
      <vt:lpstr>IO、CPU飙升分析、优化</vt:lpstr>
      <vt:lpstr>PowerPoint 演示文稿</vt:lpstr>
      <vt:lpstr>索引接口的选择</vt:lpstr>
      <vt:lpstr>索引接口的选择</vt:lpstr>
      <vt:lpstr>索引接口的选择</vt:lpstr>
      <vt:lpstr>索引接口的选择</vt:lpstr>
      <vt:lpstr>btree index include索引叶子附加属性 </vt:lpstr>
      <vt:lpstr>思考、问题</vt:lpstr>
      <vt:lpstr>多列复合索引字段顺序原则</vt:lpstr>
      <vt:lpstr>非驱动列查询的优化</vt:lpstr>
      <vt:lpstr>PowerPoint 演示文稿</vt:lpstr>
      <vt:lpstr>优化器开关介绍（因子、开关）</vt:lpstr>
      <vt:lpstr>PowerPoint 演示文稿</vt:lpstr>
      <vt:lpstr>PowerPoint 演示文稿</vt:lpstr>
      <vt:lpstr>SQL HINT</vt:lpstr>
      <vt:lpstr>PowerPoint 演示文稿</vt:lpstr>
      <vt:lpstr>sr_plan</vt:lpstr>
      <vt:lpstr>PowerPoint 演示文稿</vt:lpstr>
      <vt:lpstr>思考、问题</vt:lpstr>
      <vt:lpstr>plpgsql函数(存储过程)性能诊断、优化</vt:lpstr>
      <vt:lpstr>性能分析利器3 - plprofiler</vt:lpstr>
      <vt:lpstr>PowerPoint 演示文稿</vt:lpstr>
      <vt:lpstr>高并发场景带来的挑战</vt:lpstr>
      <vt:lpstr>PowerPoint 演示文稿</vt:lpstr>
      <vt:lpstr>高并发场景数据库设计与优化</vt:lpstr>
      <vt:lpstr>阿里RDS PG在高并发场景的内核改进</vt:lpstr>
      <vt:lpstr>连接池的优化</vt:lpstr>
      <vt:lpstr>连接池的优化</vt:lpstr>
      <vt:lpstr>连接池的优化</vt:lpstr>
      <vt:lpstr>案例 -乐观锁提高处理吞吐</vt:lpstr>
      <vt:lpstr>案例 - 秒杀</vt:lpstr>
      <vt:lpstr>秒杀</vt:lpstr>
      <vt:lpstr>ADLock代替行锁 - 秒杀</vt:lpstr>
      <vt:lpstr>案例-流计算，PCC大赛</vt:lpstr>
      <vt:lpstr>案例-流计算，PCC大赛</vt:lpstr>
      <vt:lpstr>流计算，时空轨迹实时聚合</vt:lpstr>
      <vt:lpstr>PowerPoint 演示文稿</vt:lpstr>
      <vt:lpstr>分页优化</vt:lpstr>
      <vt:lpstr>PowerPoint 演示文稿</vt:lpstr>
      <vt:lpstr>频繁更新的TABLE优化</vt:lpstr>
      <vt:lpstr>PowerPoint 演示文稿</vt:lpstr>
      <vt:lpstr>count(*) 优化</vt:lpstr>
      <vt:lpstr>目录</vt:lpstr>
      <vt:lpstr>解读错误代码</vt:lpstr>
      <vt:lpstr>core dump</vt:lpstr>
      <vt:lpstr>pstack</vt:lpstr>
      <vt:lpstr>异常、BUG报告</vt:lpstr>
      <vt:lpstr>目录</vt:lpstr>
      <vt:lpstr>练习</vt:lpstr>
      <vt:lpstr>参考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实例初始化、基本配置</dc:title>
  <dc:creator>德歌</dc:creator>
  <cp:lastModifiedBy>Microsoft Office User</cp:lastModifiedBy>
  <cp:revision>141</cp:revision>
  <cp:lastPrinted>2019-09-14T13:35:28Z</cp:lastPrinted>
  <dcterms:created xsi:type="dcterms:W3CDTF">2019-02-08T06:02:01Z</dcterms:created>
  <dcterms:modified xsi:type="dcterms:W3CDTF">2019-09-14T13:35:34Z</dcterms:modified>
</cp:coreProperties>
</file>