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56" r:id="rId6"/>
    <p:sldId id="259" r:id="rId7"/>
    <p:sldId id="273" r:id="rId8"/>
    <p:sldId id="300" r:id="rId9"/>
    <p:sldId id="301" r:id="rId10"/>
    <p:sldId id="279" r:id="rId11"/>
    <p:sldId id="323" r:id="rId12"/>
    <p:sldId id="324" r:id="rId13"/>
    <p:sldId id="283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1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EFB1-602F-4424-88C2-645305B21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1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图文框 161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8254" y="2565376"/>
            <a:ext cx="3102125" cy="3785928"/>
          </a:xfrm>
          <a:prstGeom prst="rect">
            <a:avLst/>
          </a:prstGeom>
        </p:spPr>
      </p:pic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5095" y="1906270"/>
            <a:ext cx="763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1)PG 10</a:t>
            </a:r>
            <a:r>
              <a:rPr lang="zh-CN" altLang="en-US">
                <a:solidFill>
                  <a:srgbClr val="0070C0"/>
                </a:solidFill>
              </a:rPr>
              <a:t>之前需通过插件实现分区表；</a:t>
            </a:r>
            <a:r>
              <a:rPr lang="en-US" altLang="zh-CN">
                <a:solidFill>
                  <a:srgbClr val="0070C0"/>
                </a:solidFill>
              </a:rPr>
              <a:t>PG 10</a:t>
            </a:r>
            <a:r>
              <a:rPr lang="zh-CN" altLang="en-US">
                <a:solidFill>
                  <a:srgbClr val="0070C0"/>
                </a:solidFill>
              </a:rPr>
              <a:t>后内置分区表，但分区上的索引需单独创建。因此推荐使用</a:t>
            </a:r>
            <a:r>
              <a:rPr lang="en-US" altLang="zh-CN">
                <a:solidFill>
                  <a:srgbClr val="0070C0"/>
                </a:solidFill>
              </a:rPr>
              <a:t>PG 11</a:t>
            </a:r>
            <a:r>
              <a:rPr lang="zh-CN" altLang="en-US">
                <a:solidFill>
                  <a:srgbClr val="0070C0"/>
                </a:solidFill>
              </a:rPr>
              <a:t>之后的版本。</a:t>
            </a:r>
            <a:r>
              <a:rPr lang="en-US" altLang="zh-CN">
                <a:solidFill>
                  <a:srgbClr val="0070C0"/>
                </a:solidFill>
              </a:rPr>
              <a:t>PG 12</a:t>
            </a:r>
            <a:r>
              <a:rPr lang="zh-CN" altLang="en-US">
                <a:solidFill>
                  <a:srgbClr val="0070C0"/>
                </a:solidFill>
              </a:rPr>
              <a:t>分区表做了增强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是否分库分表建议根据实际的数据量以及运维</a:t>
            </a:r>
            <a:r>
              <a:rPr lang="en-US" altLang="zh-CN">
                <a:solidFill>
                  <a:srgbClr val="0070C0"/>
                </a:solidFill>
              </a:rPr>
              <a:t>/</a:t>
            </a:r>
            <a:r>
              <a:rPr lang="zh-CN" altLang="en-US">
                <a:solidFill>
                  <a:srgbClr val="0070C0"/>
                </a:solidFill>
              </a:rPr>
              <a:t>改造成本考虑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3" name="Freeform 21"/>
          <p:cNvSpPr/>
          <p:nvPr/>
        </p:nvSpPr>
        <p:spPr bwMode="auto">
          <a:xfrm>
            <a:off x="1045632" y="382981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02030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苏渊博,PG 库的分区表是怎么实现的，使用分区表好一点还是分库分表好一点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44245" y="333121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Q24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PG</a:t>
            </a:r>
            <a:r>
              <a:rPr lang="zh-CN" altLang="en-US" sz="2000">
                <a:ea typeface="宋体" panose="02010600030101010101" pitchFamily="2" charset="-122"/>
              </a:rPr>
              <a:t>会往</a:t>
            </a:r>
            <a:r>
              <a:rPr lang="en-US" altLang="zh-CN" sz="2000">
                <a:ea typeface="宋体" panose="02010600030101010101" pitchFamily="2" charset="-122"/>
              </a:rPr>
              <a:t>MPP</a:t>
            </a:r>
            <a:r>
              <a:rPr lang="zh-CN" altLang="en-US" sz="2000">
                <a:ea typeface="宋体" panose="02010600030101010101" pitchFamily="2" charset="-122"/>
              </a:rPr>
              <a:t>发展吗？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395095" y="415925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目测不会，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衍生品中不乏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MPP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架构的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1323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：风咏：pg比mysql有什么优势？对大宽表的查询，采用什么方案更合适？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7010" y="1503680"/>
            <a:ext cx="7632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优势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zh-CN" altLang="en-US">
                <a:solidFill>
                  <a:srgbClr val="0070C0"/>
                </a:solidFill>
              </a:rPr>
              <a:t>详见钉钉直播视频答疑</a:t>
            </a:r>
            <a:r>
              <a:rPr lang="en-US" altLang="zh-CN">
                <a:solidFill>
                  <a:srgbClr val="0070C0"/>
                </a:solidFill>
              </a:rPr>
              <a:t>)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1)PG</a:t>
            </a:r>
            <a:r>
              <a:rPr lang="zh-CN" altLang="en-US">
                <a:solidFill>
                  <a:srgbClr val="0070C0"/>
                </a:solidFill>
              </a:rPr>
              <a:t>默认是</a:t>
            </a:r>
            <a:r>
              <a:rPr lang="en-US" altLang="zh-CN">
                <a:solidFill>
                  <a:srgbClr val="0070C0"/>
                </a:solidFill>
              </a:rPr>
              <a:t>heap</a:t>
            </a:r>
            <a:r>
              <a:rPr lang="zh-CN" altLang="en-US">
                <a:solidFill>
                  <a:srgbClr val="0070C0"/>
                </a:solidFill>
              </a:rPr>
              <a:t>堆存储，</a:t>
            </a:r>
            <a:r>
              <a:rPr lang="en-US" altLang="zh-CN">
                <a:solidFill>
                  <a:srgbClr val="0070C0"/>
                </a:solidFill>
              </a:rPr>
              <a:t>MySQL</a:t>
            </a:r>
            <a:r>
              <a:rPr lang="zh-CN" altLang="en-US">
                <a:solidFill>
                  <a:srgbClr val="0070C0"/>
                </a:solidFill>
              </a:rPr>
              <a:t>默认存储引擎</a:t>
            </a:r>
            <a:r>
              <a:rPr lang="en-US" altLang="zh-CN">
                <a:solidFill>
                  <a:srgbClr val="0070C0"/>
                </a:solidFill>
              </a:rPr>
              <a:t>InnoDB</a:t>
            </a:r>
            <a:r>
              <a:rPr lang="zh-CN" altLang="en-US">
                <a:solidFill>
                  <a:srgbClr val="0070C0"/>
                </a:solidFill>
              </a:rPr>
              <a:t>用的索引组织表。从默认底层的存储结构来说，</a:t>
            </a:r>
            <a:r>
              <a:rPr lang="en-US" altLang="zh-CN">
                <a:solidFill>
                  <a:srgbClr val="0070C0"/>
                </a:solidFill>
              </a:rPr>
              <a:t>PG</a:t>
            </a:r>
            <a:r>
              <a:rPr lang="zh-CN" altLang="en-US">
                <a:solidFill>
                  <a:srgbClr val="0070C0"/>
                </a:solidFill>
              </a:rPr>
              <a:t>在宽表的应用上会优于</a:t>
            </a:r>
            <a:r>
              <a:rPr lang="en-US" altLang="zh-CN">
                <a:solidFill>
                  <a:srgbClr val="0070C0"/>
                </a:solidFill>
              </a:rPr>
              <a:t>MySQL</a:t>
            </a:r>
            <a:endParaRPr lang="en-US" altLang="zh-CN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2)PG</a:t>
            </a:r>
            <a:r>
              <a:rPr lang="zh-CN" altLang="en-US">
                <a:solidFill>
                  <a:srgbClr val="0070C0"/>
                </a:solidFill>
              </a:rPr>
              <a:t>宽表查询可采用的调优手段有：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GIN(Generalized Inverted Index, 通用倒排索引)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分区表</a:t>
            </a:r>
            <a:r>
              <a:rPr lang="en-US" altLang="zh-CN">
                <a:solidFill>
                  <a:srgbClr val="0070C0"/>
                </a:solidFill>
              </a:rPr>
              <a:t>;</a:t>
            </a:r>
            <a:r>
              <a:rPr lang="zh-CN" altLang="en-US">
                <a:solidFill>
                  <a:srgbClr val="0070C0"/>
                </a:solidFill>
              </a:rPr>
              <a:t>独立索引，任意列组合查询；参数调优等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6010" y="374142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：斌斌有你：PG有主从架构，如何从从库进行每天的数据备份？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37180" y="4432300"/>
            <a:ext cx="7632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生产建议使用从库进行备份。数据备份的方式有：</a:t>
            </a:r>
            <a:r>
              <a:rPr lang="en-US" altLang="zh-CN">
                <a:solidFill>
                  <a:srgbClr val="0070C0"/>
                </a:solidFill>
              </a:rPr>
              <a:t>pg_dump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pg_dumpall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pg_rman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barman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pg_basebackup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等</a:t>
            </a:r>
            <a:endParaRPr lang="en-US" altLang="zh-CN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日志备份可以通过：从库设置archive_mode 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= always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方式实现日志记录。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linux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平台下可每日定时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tar + rsync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备份到远端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443902" y="420192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5095" y="2208530"/>
            <a:ext cx="763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通常我们指</a:t>
            </a:r>
            <a:r>
              <a:rPr lang="en-US" altLang="zh-CN">
                <a:solidFill>
                  <a:srgbClr val="0070C0"/>
                </a:solidFill>
              </a:rPr>
              <a:t>Oracle</a:t>
            </a:r>
            <a:r>
              <a:rPr lang="zh-CN" altLang="en-US">
                <a:solidFill>
                  <a:srgbClr val="0070C0"/>
                </a:solidFill>
              </a:rPr>
              <a:t>实例是内存结构和后台进程的统称。上述实例概念的理解不是那么准确。</a:t>
            </a:r>
            <a:endParaRPr lang="zh-CN" altLang="en-US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2)PostgreSQL</a:t>
            </a:r>
            <a:r>
              <a:rPr lang="zh-CN" altLang="en-US">
                <a:solidFill>
                  <a:srgbClr val="0070C0"/>
                </a:solidFill>
              </a:rPr>
              <a:t>可以理解为集簇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zh-CN" altLang="en-US">
                <a:solidFill>
                  <a:srgbClr val="0070C0"/>
                </a:solidFill>
              </a:rPr>
              <a:t>多个逻辑的数据库在同个数据库实例上</a:t>
            </a:r>
            <a:r>
              <a:rPr lang="en-US" altLang="zh-CN">
                <a:solidFill>
                  <a:srgbClr val="0070C0"/>
                </a:solidFill>
              </a:rPr>
              <a:t>)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4481830"/>
            <a:ext cx="7876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1)PG</a:t>
            </a:r>
            <a:r>
              <a:rPr lang="zh-CN" altLang="en-US">
                <a:solidFill>
                  <a:srgbClr val="0070C0"/>
                </a:solidFill>
              </a:rPr>
              <a:t>的稳定版本：最新版本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高可用方案：pa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tro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i(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推荐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、第二象限repmgr、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pgpool-II+pgbouncer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01817" y="416255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：李明：oracle数据库是同一个ip、 端口、 sid 是一个实例。那么postgresql是同一个ip 、端口 、数据库算一个实例吗？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7570" y="373570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：PG稳定版本，高可用方案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文框 1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24" y="1939789"/>
            <a:ext cx="2169320" cy="4297321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3431962" y="155461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1580" y="1828165"/>
            <a:ext cx="763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1)SQL</a:t>
            </a:r>
            <a:r>
              <a:rPr lang="zh-CN" altLang="en-US">
                <a:solidFill>
                  <a:srgbClr val="0070C0"/>
                </a:solidFill>
              </a:rPr>
              <a:t>标准支持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支持</a:t>
            </a:r>
            <a:r>
              <a:rPr lang="en-US" altLang="zh-CN">
                <a:solidFill>
                  <a:srgbClr val="0070C0"/>
                </a:solidFill>
              </a:rPr>
              <a:t>SpringData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25240" y="4388485"/>
            <a:ext cx="7632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升级：</a:t>
            </a:r>
            <a:r>
              <a:rPr lang="en-US" altLang="zh-CN">
                <a:solidFill>
                  <a:srgbClr val="0070C0"/>
                </a:solidFill>
              </a:rPr>
              <a:t>pglogical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</a:rPr>
              <a:t>pg_upgrade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pg_dump+psql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管道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不推荐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扩容：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LVM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逻辑卷在线扩容；裸设备采用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standby+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主从切换方式等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3431962" y="400063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1635" y="753110"/>
            <a:ext cx="8580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：王亚：pg对比mysql有什么特殊的方言吗，开发中切换方便吗？另外SpringData有对应的支持吗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2595" y="3435985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Q7</a:t>
            </a:r>
            <a:r>
              <a:rPr lang="zh-CN" altLang="en-US" sz="2000">
                <a:ea typeface="宋体" panose="02010600030101010101" pitchFamily="2" charset="-122"/>
              </a:rPr>
              <a:t>：高彦青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pg的升级和扩容有什么好的解决方案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1323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：陈亮：pg在作为图形数据库上有成熟的应用吗？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3360" y="1496695"/>
            <a:ext cx="7632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agenstraph插件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</a:t>
            </a:r>
            <a:r>
              <a:rPr lang="zh-CN" altLang="en-US">
                <a:solidFill>
                  <a:srgbClr val="0070C0"/>
                </a:solidFill>
              </a:rPr>
              <a:t>cte递归语法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</a:t>
            </a:r>
            <a:r>
              <a:rPr lang="zh-CN" altLang="en-US">
                <a:solidFill>
                  <a:srgbClr val="0070C0"/>
                </a:solidFill>
              </a:rPr>
              <a:t>图语法支持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4)</a:t>
            </a:r>
            <a:r>
              <a:rPr lang="zh-CN" altLang="en-US">
                <a:solidFill>
                  <a:srgbClr val="0070C0"/>
                </a:solidFill>
              </a:rPr>
              <a:t>图谱应用等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35" y="3079115"/>
            <a:ext cx="90893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Q9:</a:t>
            </a:r>
            <a:r>
              <a:rPr lang="zh-CN" altLang="en-US" sz="2000">
                <a:ea typeface="宋体" panose="02010600030101010101" pitchFamily="2" charset="-122"/>
              </a:rPr>
              <a:t>王帅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pg的用法也和mysql一样通过类似mybatis框架集成到项目里面来用的吗？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可以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Q10:</a:t>
            </a:r>
            <a:r>
              <a:rPr lang="zh-CN" altLang="en-US" sz="2000">
                <a:ea typeface="宋体" panose="02010600030101010101" pitchFamily="2" charset="-122"/>
              </a:rPr>
              <a:t>任建君：pg是否可以完全取代mysql+mongo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详见钉钉直播视频答疑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)</a:t>
            </a: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1:</a:t>
            </a:r>
            <a:r>
              <a:rPr lang="zh-CN" altLang="en-US" sz="2000">
                <a:ea typeface="宋体" panose="02010600030101010101" pitchFamily="2" charset="-122"/>
              </a:rPr>
              <a:t>陈春喜：PG在ETL数据仓库应用中，比Oracle有更多的优势吗？适合在kettle等ETL工具中使用吗？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可以(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详见钉钉直播视频答疑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5095" y="1906270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希望后续会有，当前云厂商已有产品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3627120"/>
            <a:ext cx="7876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功能和优势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详见钉钉直播视频答疑</a:t>
            </a:r>
            <a:r>
              <a:rPr lang="en-US" altLang="zh-CN">
                <a:solidFill>
                  <a:srgbClr val="0070C0"/>
                </a:solidFill>
              </a:rPr>
              <a:t>)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可自行了解：列存索引、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sharding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、流复制、可见性检查规则、临时表等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无内存表）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3992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：张二群：PG是否考虑开发出 类似oracle rac高可用架构，多个实例一个共享存储，既能达到负载均衡又能达到高可用。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02030" y="263842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13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鲲：pg功能与优势？行存储 与 列存储 内存表 临时表 扩展能力 事物/分析等服务 集群 管理便利性 方面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4245" y="495808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14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钟硕：PG 的json/jsonb 和Mongo相比较的优劣式有哪些？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95095" y="5462905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PG</a:t>
            </a:r>
            <a:r>
              <a:rPr lang="zh-CN" altLang="en-US">
                <a:solidFill>
                  <a:srgbClr val="0070C0"/>
                </a:solidFill>
              </a:rPr>
              <a:t>可针对某些列/内容进行搜索，支持深度搜索，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类型丰富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26465" y="2411085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2755137" y="2584683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F8CF2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42" y="2910301"/>
            <a:ext cx="2559838" cy="33880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98875" y="6010910"/>
            <a:ext cx="6292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Freeform 21"/>
          <p:cNvSpPr/>
          <p:nvPr/>
        </p:nvSpPr>
        <p:spPr bwMode="auto">
          <a:xfrm>
            <a:off x="3523402" y="11945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865" y="1370330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详见钉钉直播视频答疑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3484032" y="236931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52470" y="826135"/>
            <a:ext cx="82651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5:</a:t>
            </a:r>
            <a:r>
              <a:rPr lang="zh-CN" altLang="en-US" sz="2000">
                <a:sym typeface="+mn-ea"/>
              </a:rPr>
              <a:t>李明：最后一节课  是讲解开源的监控还是讲解一下系统的性能视图</a:t>
            </a:r>
            <a:endParaRPr lang="zh-CN" altLang="en-US" sz="2000"/>
          </a:p>
        </p:txBody>
      </p:sp>
      <p:sp>
        <p:nvSpPr>
          <p:cNvPr id="40" name="文本框 39"/>
          <p:cNvSpPr txBox="1"/>
          <p:nvPr/>
        </p:nvSpPr>
        <p:spPr>
          <a:xfrm>
            <a:off x="3345180" y="1897380"/>
            <a:ext cx="754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Q16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李明：postgresql 有推荐的书吗  本人从事mysql运维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53510" y="2545080"/>
            <a:ext cx="4285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《PostgreSQL实战》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《PostgreSQL指南内幕探索》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21" name="Freeform 21"/>
          <p:cNvSpPr/>
          <p:nvPr/>
        </p:nvSpPr>
        <p:spPr bwMode="auto">
          <a:xfrm>
            <a:off x="3781212" y="36932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2865" y="3869055"/>
            <a:ext cx="6927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PG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本身可通过参数synchronous_standby_names设置强一致；类似架构可查看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相关衍生品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98875" y="3232785"/>
            <a:ext cx="754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Q17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x：pg有类似RAC或MGR这种强一致性同步的架构有哪些？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3872652" y="561543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1425" y="5791200"/>
            <a:ext cx="78701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客户端编码gbk或gb2312或gb18030编码，建议pg使用euc_cn字符集。如果存储繁体字符，考虑utf8。具体使用场景/实际遇到的问题，欢迎线下沟通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1425" y="4600575"/>
            <a:ext cx="7546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张天合：PG数据库支持 国标 GB18030-2005 字符编码吗？  用SQL_ASCII 存储后 用java 及golang 开发时 处理汉字比较麻烦，有什么好的解决方法吗？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55" y="1906270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是原子性的；无并发问题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Q19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：车雅楠：PG 中jsonb修改指定_x0008_path的值是原子性的吗？有并发问题么？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5525" y="248412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Q20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李培利：PG对比Teradata做数据仓库的优劣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详见钉钉直播视频答疑</a:t>
            </a:r>
            <a:r>
              <a:rPr lang="en-US" altLang="zh-CN" sz="2000">
                <a:solidFill>
                  <a:srgbClr val="0070C0"/>
                </a:solidFill>
                <a:sym typeface="+mn-ea"/>
              </a:rPr>
              <a:t>)</a:t>
            </a:r>
            <a:endParaRPr lang="en-US" altLang="zh-CN" sz="2000">
              <a:solidFill>
                <a:srgbClr val="0070C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2" name="Freeform 21"/>
          <p:cNvSpPr/>
          <p:nvPr/>
        </p:nvSpPr>
        <p:spPr bwMode="auto">
          <a:xfrm>
            <a:off x="1151042" y="391427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45845" y="330962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风咏：pg的单表查询，表的记录数到多少量级，查询性能有明细的下降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51255" y="4295140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受限于硬件配置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服务器和存储设备性能等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和数据库配置等，不同场景下，测试结论不同。建议可去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github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等网址上关注相关测试数据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579370" y="1548130"/>
            <a:ext cx="87591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通常设置参数合理的话，不需要</a:t>
            </a:r>
            <a:endParaRPr lang="zh-CN" altLang="en-US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0070C0"/>
                </a:solidFill>
              </a:rPr>
              <a:t>关于参数：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1)</a:t>
            </a:r>
            <a:r>
              <a:rPr lang="zh-CN" altLang="en-US">
                <a:solidFill>
                  <a:srgbClr val="0070C0"/>
                </a:solidFill>
              </a:rPr>
              <a:t>如果是</a:t>
            </a:r>
            <a:r>
              <a:rPr lang="en-US" altLang="zh-CN">
                <a:solidFill>
                  <a:srgbClr val="0070C0"/>
                </a:solidFill>
              </a:rPr>
              <a:t>PG 9.5</a:t>
            </a:r>
            <a:r>
              <a:rPr lang="zh-CN" altLang="en-US">
                <a:solidFill>
                  <a:srgbClr val="0070C0"/>
                </a:solidFill>
              </a:rPr>
              <a:t>之前，可调整keep_segment参数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如果是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9.5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之后的，可调整max_wal_size和checkpoint_completion_target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调整参数后可通过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reload+checkpoint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方式生效并手动触发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常见几种可能造成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WAL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堆积的情况：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1)SLOTS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数据槽失效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订阅缓慢，造成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WAL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堆积。建议做好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SLOTS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监控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设置archive_mode=on，但无配置archive_command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清理方式：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pg_archivecleanup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增强：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11 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支持在线修改wal_segment_size  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13 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新增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max_slot_wal_keep_size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参数控制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SLOT WAL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上限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14 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新增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pg_stat_wal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视图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18" name="Freeform 21"/>
          <p:cNvSpPr/>
          <p:nvPr/>
        </p:nvSpPr>
        <p:spPr bwMode="auto">
          <a:xfrm>
            <a:off x="2579157" y="13723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535555" y="63119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：刘百万,什么时候需要清理wal日志，需要人为干预吗？如果需要人为干预，怎么干预？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2460</Words>
  <Application>WPS 演示</Application>
  <PresentationFormat>自定义</PresentationFormat>
  <Paragraphs>139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方正卡通简体</vt:lpstr>
      <vt:lpstr>Segoe Print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jane.lin</cp:lastModifiedBy>
  <cp:revision>32</cp:revision>
  <dcterms:created xsi:type="dcterms:W3CDTF">2017-08-23T13:00:00Z</dcterms:created>
  <dcterms:modified xsi:type="dcterms:W3CDTF">2021-01-19T05:51:24Z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