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9" r:id="rId3"/>
    <p:sldId id="259" r:id="rId5"/>
    <p:sldId id="260" r:id="rId6"/>
    <p:sldId id="360" r:id="rId7"/>
    <p:sldId id="382" r:id="rId8"/>
    <p:sldId id="385" r:id="rId9"/>
    <p:sldId id="386" r:id="rId10"/>
    <p:sldId id="379" r:id="rId11"/>
    <p:sldId id="373" r:id="rId12"/>
    <p:sldId id="361" r:id="rId13"/>
    <p:sldId id="383" r:id="rId14"/>
    <p:sldId id="374" r:id="rId15"/>
    <p:sldId id="381" r:id="rId16"/>
    <p:sldId id="384" r:id="rId17"/>
    <p:sldId id="378" r:id="rId18"/>
    <p:sldId id="398" r:id="rId19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aping" initials="W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16503"/>
    <a:srgbClr val="FCC325"/>
    <a:srgbClr val="217BFF"/>
    <a:srgbClr val="FCC11F"/>
    <a:srgbClr val="383838"/>
    <a:srgbClr val="254061"/>
    <a:srgbClr val="4F81BD"/>
    <a:srgbClr val="376092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436" autoAdjust="0"/>
  </p:normalViewPr>
  <p:slideViewPr>
    <p:cSldViewPr showGuides="1">
      <p:cViewPr varScale="1">
        <p:scale>
          <a:sx n="109" d="100"/>
          <a:sy n="109" d="100"/>
        </p:scale>
        <p:origin x="72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adin\Documents\WeChat%20Files\nadinewang\FileStorage\File\2020-07\&#24037;&#20316;&#31807;1(1).xlsx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C:\MBA&#21516;&#27982;19&#32423;\&#26696;&#20363;&#32451;&#20064;\&#27146;&#30331;&#35835;&#20070;\&#26354;&#32447;&#22270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MBA&#21516;&#27982;19&#32423;\&#26696;&#20363;&#32451;&#20064;\&#27146;&#30331;&#35835;&#20070;\&#29992;&#25143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2015-2021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中国知识付费市场规模及预测                         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2015-2020 Market scale of Chinese knowledge</a:t>
            </a:r>
            <a:r>
              <a:rPr lang="en-US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paying industry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市场规模（亿元）</c:f>
              <c:strCache>
                <c:ptCount val="1"/>
                <c:pt idx="0">
                  <c:v>市场规模（亿元）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市场规模!$D$9:$D$15</c:f>
              <c:strCach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2020E</c:v>
                </c:pt>
                <c:pt idx="6">
                  <c:v>2021E</c:v>
                </c:pt>
              </c:strCache>
            </c:strRef>
          </c:cat>
          <c:val>
            <c:numRef>
              <c:f>市场规模!$E$9:$E$15</c:f>
              <c:numCache>
                <c:formatCode>General</c:formatCode>
                <c:ptCount val="7"/>
                <c:pt idx="0">
                  <c:v>15.9</c:v>
                </c:pt>
                <c:pt idx="1">
                  <c:v>26.5</c:v>
                </c:pt>
                <c:pt idx="2">
                  <c:v>49.1</c:v>
                </c:pt>
                <c:pt idx="3">
                  <c:v>148.3</c:v>
                </c:pt>
                <c:pt idx="4">
                  <c:v>278</c:v>
                </c:pt>
                <c:pt idx="5">
                  <c:v>392</c:v>
                </c:pt>
                <c:pt idx="6">
                  <c:v>675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2095896"/>
        <c:axId val="742097208"/>
      </c:barChart>
      <c:scatterChart>
        <c:scatterStyle val="smoothMarker"/>
        <c:varyColors val="0"/>
        <c:ser>
          <c:idx val="1"/>
          <c:order val="1"/>
          <c:tx>
            <c:strRef>
              <c:f>同比增速</c:f>
              <c:strCache>
                <c:ptCount val="1"/>
                <c:pt idx="0">
                  <c:v>同比增速</c:v>
                </c:pt>
              </c:strCache>
            </c:strRef>
          </c:tx>
          <c:spPr>
            <a:ln w="28575" cap="rnd">
              <a:solidFill>
                <a:srgbClr val="00B050">
                  <a:alpha val="99000"/>
                </a:srgb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市场规模!$D$9:$D$15</c:f>
              <c:strCach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2020E</c:v>
                </c:pt>
                <c:pt idx="6">
                  <c:v>2021E</c:v>
                </c:pt>
              </c:strCache>
            </c:strRef>
          </c:xVal>
          <c:yVal>
            <c:numRef>
              <c:f>市场规模!$F$9:$F$15</c:f>
              <c:numCache>
                <c:formatCode>0.0%</c:formatCode>
                <c:ptCount val="7"/>
                <c:pt idx="0">
                  <c:v>0</c:v>
                </c:pt>
                <c:pt idx="1">
                  <c:v>0.667</c:v>
                </c:pt>
                <c:pt idx="2">
                  <c:v>0.853</c:v>
                </c:pt>
                <c:pt idx="3">
                  <c:v>2.02</c:v>
                </c:pt>
                <c:pt idx="4">
                  <c:v>0.875</c:v>
                </c:pt>
                <c:pt idx="5">
                  <c:v>0.41</c:v>
                </c:pt>
                <c:pt idx="6">
                  <c:v>0.722</c:v>
                </c:pt>
              </c:numCache>
            </c:numRef>
          </c:yVal>
          <c:smooth val="1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742093272"/>
        <c:axId val="742091632"/>
      </c:scatterChart>
      <c:catAx>
        <c:axId val="742095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2097208"/>
        <c:crosses val="autoZero"/>
        <c:auto val="1"/>
        <c:lblAlgn val="ctr"/>
        <c:lblOffset val="100"/>
        <c:noMultiLvlLbl val="0"/>
      </c:catAx>
      <c:valAx>
        <c:axId val="742097208"/>
        <c:scaling>
          <c:orientation val="minMax"/>
        </c:scaling>
        <c:delete val="0"/>
        <c:axPos val="l"/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2095896"/>
        <c:crosses val="autoZero"/>
        <c:crossBetween val="between"/>
      </c:valAx>
      <c:valAx>
        <c:axId val="7420932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2091632"/>
        <c:crosses val="autoZero"/>
        <c:crossBetween val="midCat"/>
      </c:valAx>
      <c:valAx>
        <c:axId val="742091632"/>
        <c:scaling>
          <c:orientation val="minMax"/>
        </c:scaling>
        <c:delete val="0"/>
        <c:axPos val="r"/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2093272"/>
        <c:crosses val="max"/>
        <c:crossBetween val="midCat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樊登营业收入（万）</c:f>
              <c:strCache>
                <c:ptCount val="1"/>
                <c:pt idx="0">
                  <c:v>樊登营业收入（万）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50000"/>
                  </a:schemeClr>
                </a:gs>
              </a:gsLst>
              <a:lin ang="5400000" scaled="1"/>
            </a:gradFill>
            <a:ln w="34925" cap="flat" cmpd="thickThin" algn="ctr">
              <a:noFill/>
              <a:prstDash val="dash"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elete val="1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2">
                  <c:v>13980.48</c:v>
                </c:pt>
                <c:pt idx="3">
                  <c:v>21847.94</c:v>
                </c:pt>
                <c:pt idx="4">
                  <c:v>36443.29</c:v>
                </c:pt>
              </c:numCache>
            </c:numRef>
          </c:val>
        </c:ser>
        <c:ser>
          <c:idx val="3"/>
          <c:order val="3"/>
          <c:tx>
            <c:strRef>
              <c:f>得到营业收入（万）</c:f>
              <c:strCache>
                <c:ptCount val="1"/>
                <c:pt idx="0">
                  <c:v>得到营业收入（万）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6"/>
                </a:gs>
              </a:gsLst>
              <a:lin ang="5400000" scaled="1"/>
            </a:gradFill>
            <a:ln w="9525" cap="flat" cmpd="sng" algn="ctr">
              <a:noFill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elete val="1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Sheet1!$B$5:$F$5</c:f>
              <c:numCache>
                <c:formatCode>General</c:formatCode>
                <c:ptCount val="5"/>
                <c:pt idx="2">
                  <c:v>29307.89</c:v>
                </c:pt>
                <c:pt idx="3">
                  <c:v>22489.61</c:v>
                </c:pt>
                <c:pt idx="4">
                  <c:v>12796.54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3"/>
        <c:overlap val="-8"/>
        <c:axId val="725939776"/>
        <c:axId val="725943712"/>
      </c:barChart>
      <c:lineChart>
        <c:grouping val="standard"/>
        <c:varyColors val="0"/>
        <c:ser>
          <c:idx val="0"/>
          <c:order val="0"/>
          <c:tx>
            <c:strRef>
              <c:f>樊登用户数（万）</c:f>
              <c:strCache>
                <c:ptCount val="1"/>
                <c:pt idx="0">
                  <c:v>樊登用户数（万）</c:v>
                </c:pt>
              </c:strCache>
            </c:strRef>
          </c:tx>
          <c:spPr>
            <a:ln w="44450" cap="sq" cmpd="sng" algn="ctr">
              <a:solidFill>
                <a:schemeClr val="bg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x"/>
            <c:size val="7"/>
            <c:spPr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delete val="1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10</c:v>
                </c:pt>
                <c:pt idx="1">
                  <c:v>50</c:v>
                </c:pt>
                <c:pt idx="2">
                  <c:v>200</c:v>
                </c:pt>
                <c:pt idx="3">
                  <c:v>500</c:v>
                </c:pt>
                <c:pt idx="4">
                  <c:v>2500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得到用户数（万）</c:f>
              <c:strCache>
                <c:ptCount val="1"/>
                <c:pt idx="0">
                  <c:v>得到用户数（万）</c:v>
                </c:pt>
              </c:strCache>
            </c:strRef>
          </c:tx>
          <c:spPr>
            <a:ln w="44450" cap="rnd" cmpd="sng" algn="ctr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x"/>
            <c:size val="8"/>
            <c:spPr>
              <a:solidFill>
                <a:schemeClr val="accent6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1">
                  <c:v>351</c:v>
                </c:pt>
                <c:pt idx="2">
                  <c:v>1200</c:v>
                </c:pt>
                <c:pt idx="3">
                  <c:v>2000</c:v>
                </c:pt>
                <c:pt idx="4">
                  <c:v>3000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248152"/>
        <c:axId val="680250120"/>
      </c:lineChart>
      <c:catAx>
        <c:axId val="680248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0250120"/>
        <c:crosses val="autoZero"/>
        <c:auto val="1"/>
        <c:lblAlgn val="ctr"/>
        <c:lblOffset val="100"/>
        <c:noMultiLvlLbl val="0"/>
      </c:catAx>
      <c:valAx>
        <c:axId val="680250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0248152"/>
        <c:crosses val="autoZero"/>
        <c:crossBetween val="between"/>
      </c:valAx>
      <c:catAx>
        <c:axId val="725939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5943712"/>
        <c:crosses val="autoZero"/>
        <c:auto val="1"/>
        <c:lblAlgn val="ctr"/>
        <c:lblOffset val="100"/>
        <c:noMultiLvlLbl val="0"/>
      </c:catAx>
      <c:valAx>
        <c:axId val="7259437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5939776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cap="none" spc="2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年中国用户购买知识付费产品时考虑的因素          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lang="zh-CN" sz="1400" b="0" i="0" u="none" strike="noStrike" kern="1200" cap="none" spc="2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 Factors considered by Chinese users when purchasing knowledge paying products</a:t>
            </a:r>
            <a:endParaRPr 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22422589812244"/>
          <c:y val="0.227966631972601"/>
          <c:w val="0.769232715146936"/>
          <c:h val="0.74753663130135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C000"/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0.00404194633547804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50255378391686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106982865720742"/>
                  <c:y val="-0.00361336946702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962478865749946"/>
                  <c:y val="-1.32488683270452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718502066982975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47452526821599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718502066982966"/>
                  <c:y val="-6.624434163522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962478865749941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.000134283293179619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.00257405128084929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0.000134283293179619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Sheet1!$E$17:$E$27</c:f>
              <c:strCache>
                <c:ptCount val="11"/>
                <c:pt idx="0">
                  <c:v>其他因素</c:v>
                </c:pt>
                <c:pt idx="1">
                  <c:v>知识大V或名人推荐</c:v>
                </c:pt>
                <c:pt idx="2">
                  <c:v>产品的周期</c:v>
                </c:pt>
                <c:pt idx="3">
                  <c:v>产品的评价</c:v>
                </c:pt>
                <c:pt idx="4">
                  <c:v>产品的价值回报</c:v>
                </c:pt>
                <c:pt idx="5">
                  <c:v>平台的口碑</c:v>
                </c:pt>
                <c:pt idx="6">
                  <c:v>产品的价格</c:v>
                </c:pt>
                <c:pt idx="7">
                  <c:v>平台的知名度</c:v>
                </c:pt>
                <c:pt idx="8">
                  <c:v>内容生产者的知名度</c:v>
                </c:pt>
                <c:pt idx="9">
                  <c:v>内容生产者的口碑</c:v>
                </c:pt>
                <c:pt idx="10">
                  <c:v>内容生产者的专业度</c:v>
                </c:pt>
              </c:strCache>
            </c:strRef>
          </c:cat>
          <c:val>
            <c:numRef>
              <c:f>Sheet1!$F$17:$F$27</c:f>
              <c:numCache>
                <c:formatCode>0.00%</c:formatCode>
                <c:ptCount val="11"/>
                <c:pt idx="0">
                  <c:v>0.009</c:v>
                </c:pt>
                <c:pt idx="1">
                  <c:v>0.054</c:v>
                </c:pt>
                <c:pt idx="2">
                  <c:v>0.081</c:v>
                </c:pt>
                <c:pt idx="3">
                  <c:v>0.117</c:v>
                </c:pt>
                <c:pt idx="4">
                  <c:v>0.144</c:v>
                </c:pt>
                <c:pt idx="5">
                  <c:v>0.171</c:v>
                </c:pt>
                <c:pt idx="6">
                  <c:v>0.261</c:v>
                </c:pt>
                <c:pt idx="7">
                  <c:v>0.279</c:v>
                </c:pt>
                <c:pt idx="8">
                  <c:v>0.297</c:v>
                </c:pt>
                <c:pt idx="9">
                  <c:v>0.36</c:v>
                </c:pt>
                <c:pt idx="10">
                  <c:v>0.478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14621928"/>
        <c:axId val="714624880"/>
      </c:barChart>
      <c:catAx>
        <c:axId val="714621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30" b="1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714624880"/>
        <c:crosses val="autoZero"/>
        <c:auto val="1"/>
        <c:lblAlgn val="ctr"/>
        <c:lblOffset val="100"/>
        <c:noMultiLvlLbl val="0"/>
      </c:catAx>
      <c:valAx>
        <c:axId val="714624880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4621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0.82633</cdr:x>
      <cdr:y>0.45016</cdr:y>
    </cdr:from>
    <cdr:to>
      <cdr:x>0.88012</cdr:x>
      <cdr:y>0.52437</cdr:y>
    </cdr:to>
    <cdr:pic xmlns:a="http://schemas.openxmlformats.org/drawingml/2006/main">
      <cdr:nvPicPr>
        <cdr:cNvPr id="2" name="图片 1"/>
        <cdr:cNvPicPr/>
      </cdr:nvPicPr>
      <cdr:blipFill>
        <a:blip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>
          <a:fillRect/>
        </a:stretch>
      </cdr:blipFill>
      <cdr:spPr>
        <a:xfrm>
          <a:off x="4356496" y="1695816"/>
          <a:ext cx="283552" cy="279540"/>
        </a:xfrm>
        <a:prstGeom prst="rect">
          <a:avLst/>
        </a:prstGeom>
      </cdr:spPr>
    </cdr:pic>
  </cdr:relSizeAnchor>
  <cdr:relSizeAnchor xmlns:cdr="http://schemas.openxmlformats.org/drawingml/2006/chartDrawing">
    <cdr:from>
      <cdr:x>0.42938</cdr:x>
      <cdr:y>0.41631</cdr:y>
    </cdr:from>
    <cdr:to>
      <cdr:x>0.49258</cdr:x>
      <cdr:y>0.50467</cdr:y>
    </cdr:to>
    <cdr:pic xmlns:a="http://schemas.openxmlformats.org/drawingml/2006/main">
      <cdr:nvPicPr>
        <cdr:cNvPr id="3" name="图片 2"/>
        <cdr:cNvPicPr/>
      </cdr:nvPicPr>
      <cdr:blipFill>
        <a:blip xmlns:r="http://schemas.openxmlformats.org/officeDocument/2006/relationships" r:embed="rId2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>
          <a:fillRect/>
        </a:stretch>
      </cdr:blipFill>
      <cdr:spPr>
        <a:xfrm>
          <a:off x="2263749" y="1568299"/>
          <a:ext cx="333193" cy="332880"/>
        </a:xfrm>
        <a:prstGeom prst="rect">
          <a:avLst/>
        </a:prstGeom>
      </cdr:spPr>
    </cdr:pic>
  </cdr:relSizeAnchor>
  <cdr:relSizeAnchor xmlns:cdr="http://schemas.openxmlformats.org/drawingml/2006/chartDrawing">
    <cdr:from>
      <cdr:x>0.66243</cdr:x>
      <cdr:y>0.27257</cdr:y>
    </cdr:from>
    <cdr:to>
      <cdr:x>0.71622</cdr:x>
      <cdr:y>0.34678</cdr:y>
    </cdr:to>
    <cdr:pic xmlns:a="http://schemas.openxmlformats.org/drawingml/2006/main">
      <cdr:nvPicPr>
        <cdr:cNvPr id="4" name="图片 3"/>
        <cdr:cNvPicPr/>
      </cdr:nvPicPr>
      <cdr:blipFill>
        <a:blip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>
          <a:fillRect/>
        </a:stretch>
      </cdr:blipFill>
      <cdr:spPr>
        <a:xfrm>
          <a:off x="3492400" y="1026816"/>
          <a:ext cx="283552" cy="279540"/>
        </a:xfrm>
        <a:prstGeom prst="rect">
          <a:avLst/>
        </a:prstGeom>
      </cdr:spPr>
    </cdr:pic>
  </cdr:relSizeAnchor>
  <cdr:relSizeAnchor xmlns:cdr="http://schemas.openxmlformats.org/drawingml/2006/chartDrawing">
    <cdr:from>
      <cdr:x>0.59414</cdr:x>
      <cdr:y>0.27257</cdr:y>
    </cdr:from>
    <cdr:to>
      <cdr:x>0.65734</cdr:x>
      <cdr:y>0.36094</cdr:y>
    </cdr:to>
    <cdr:pic xmlns:a="http://schemas.openxmlformats.org/drawingml/2006/main">
      <cdr:nvPicPr>
        <cdr:cNvPr id="5" name="图片 4"/>
        <cdr:cNvPicPr/>
      </cdr:nvPicPr>
      <cdr:blipFill>
        <a:blip xmlns:r="http://schemas.openxmlformats.org/officeDocument/2006/relationships" r:embed="rId2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>
          <a:fillRect/>
        </a:stretch>
      </cdr:blipFill>
      <cdr:spPr>
        <a:xfrm>
          <a:off x="3132360" y="1026816"/>
          <a:ext cx="333193" cy="332880"/>
        </a:xfrm>
        <a:prstGeom prst="rect">
          <a:avLst/>
        </a:prstGeom>
      </cdr:spPr>
    </cdr:pic>
  </cdr:relSizeAnchor>
  <cdr:relSizeAnchor xmlns:cdr="http://schemas.openxmlformats.org/drawingml/2006/chartDrawing">
    <cdr:from>
      <cdr:x>0.49827</cdr:x>
      <cdr:y>0.15142</cdr:y>
    </cdr:from>
    <cdr:to>
      <cdr:x>0.55206</cdr:x>
      <cdr:y>0.22562</cdr:y>
    </cdr:to>
    <cdr:pic xmlns:a="http://schemas.openxmlformats.org/drawingml/2006/main">
      <cdr:nvPicPr>
        <cdr:cNvPr id="6" name="图片 5"/>
        <cdr:cNvPicPr/>
      </cdr:nvPicPr>
      <cdr:blipFill>
        <a:blip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>
          <a:fillRect/>
        </a:stretch>
      </cdr:blipFill>
      <cdr:spPr>
        <a:xfrm>
          <a:off x="2626931" y="570405"/>
          <a:ext cx="283552" cy="279540"/>
        </a:xfrm>
        <a:prstGeom prst="rect">
          <a:avLst/>
        </a:prstGeom>
      </cdr:spPr>
    </cdr:pic>
  </cdr:relSizeAnchor>
  <cdr:relSizeAnchor xmlns:cdr="http://schemas.openxmlformats.org/drawingml/2006/chartDrawing">
    <cdr:from>
      <cdr:x>0.7717</cdr:x>
      <cdr:y>0.02014</cdr:y>
    </cdr:from>
    <cdr:to>
      <cdr:x>0.8349</cdr:x>
      <cdr:y>0.1085</cdr:y>
    </cdr:to>
    <cdr:pic xmlns:a="http://schemas.openxmlformats.org/drawingml/2006/main">
      <cdr:nvPicPr>
        <cdr:cNvPr id="7" name="图片 6"/>
        <cdr:cNvPicPr/>
      </cdr:nvPicPr>
      <cdr:blipFill>
        <a:blip xmlns:r="http://schemas.openxmlformats.org/officeDocument/2006/relationships" r:embed="rId2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>
          <a:fillRect/>
        </a:stretch>
      </cdr:blipFill>
      <cdr:spPr>
        <a:xfrm>
          <a:off x="4068464" y="75862"/>
          <a:ext cx="333193" cy="332880"/>
        </a:xfrm>
        <a:prstGeom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94BAC-52DC-4464-849B-0B9B2F9C5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07835D-DE07-4093-A45B-BE6DBD2AA44A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随着知识付费行业的快速发展，预计到</a:t>
            </a:r>
            <a:r>
              <a:rPr lang="en-US" altLang="zh-CN" sz="1200" dirty="0"/>
              <a:t>2021</a:t>
            </a:r>
            <a:r>
              <a:rPr lang="zh-CN" altLang="en-US" sz="1200" dirty="0"/>
              <a:t>年市场规模将达到</a:t>
            </a:r>
            <a:r>
              <a:rPr lang="en-US" altLang="zh-CN" sz="1200" dirty="0"/>
              <a:t>675</a:t>
            </a:r>
            <a:r>
              <a:rPr lang="zh-CN" altLang="en-US" sz="1200" dirty="0"/>
              <a:t>亿元。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ABA4-DA29-424D-9EF1-4B87AF42CA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9"/>
          <p:cNvSpPr/>
          <p:nvPr>
            <p:custDataLst>
              <p:tags r:id="rId2"/>
            </p:custDataLst>
          </p:nvPr>
        </p:nvSpPr>
        <p:spPr>
          <a:xfrm flipH="1">
            <a:off x="-1" y="1414910"/>
            <a:ext cx="9844863" cy="4028181"/>
          </a:xfrm>
          <a:custGeom>
            <a:avLst/>
            <a:gdLst>
              <a:gd name="connsiteX0" fmla="*/ 1112084 w 10384877"/>
              <a:gd name="connsiteY0" fmla="*/ 0 h 4248472"/>
              <a:gd name="connsiteX1" fmla="*/ 10384877 w 10384877"/>
              <a:gd name="connsiteY1" fmla="*/ 0 h 4248472"/>
              <a:gd name="connsiteX2" fmla="*/ 10384877 w 10384877"/>
              <a:gd name="connsiteY2" fmla="*/ 4248472 h 4248472"/>
              <a:gd name="connsiteX3" fmla="*/ 1112084 w 10384877"/>
              <a:gd name="connsiteY3" fmla="*/ 4248472 h 4248472"/>
              <a:gd name="connsiteX4" fmla="*/ 1112084 w 10384877"/>
              <a:gd name="connsiteY4" fmla="*/ 4243379 h 4248472"/>
              <a:gd name="connsiteX5" fmla="*/ 1059571 w 10384877"/>
              <a:gd name="connsiteY5" fmla="*/ 4243379 h 4248472"/>
              <a:gd name="connsiteX6" fmla="*/ 0 w 10384877"/>
              <a:gd name="connsiteY6" fmla="*/ 2124238 h 4248472"/>
              <a:gd name="connsiteX7" fmla="*/ 1059571 w 10384877"/>
              <a:gd name="connsiteY7" fmla="*/ 5097 h 4248472"/>
              <a:gd name="connsiteX8" fmla="*/ 1112084 w 10384877"/>
              <a:gd name="connsiteY8" fmla="*/ 5097 h 424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84877" h="4248472">
                <a:moveTo>
                  <a:pt x="1112084" y="0"/>
                </a:moveTo>
                <a:lnTo>
                  <a:pt x="10384877" y="0"/>
                </a:lnTo>
                <a:lnTo>
                  <a:pt x="10384877" y="4248472"/>
                </a:lnTo>
                <a:lnTo>
                  <a:pt x="1112084" y="4248472"/>
                </a:lnTo>
                <a:lnTo>
                  <a:pt x="1112084" y="4243379"/>
                </a:lnTo>
                <a:lnTo>
                  <a:pt x="1059571" y="4243379"/>
                </a:lnTo>
                <a:lnTo>
                  <a:pt x="0" y="2124238"/>
                </a:lnTo>
                <a:lnTo>
                  <a:pt x="1059571" y="5097"/>
                </a:lnTo>
                <a:lnTo>
                  <a:pt x="1112084" y="5097"/>
                </a:lnTo>
                <a:close/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  <a:effectLst>
            <a:outerShdw blurRad="381000" dist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10"/>
          <p:cNvSpPr/>
          <p:nvPr>
            <p:custDataLst>
              <p:tags r:id="rId3"/>
            </p:custDataLst>
          </p:nvPr>
        </p:nvSpPr>
        <p:spPr>
          <a:xfrm flipH="1">
            <a:off x="7570137" y="2278388"/>
            <a:ext cx="4619959" cy="2301224"/>
          </a:xfrm>
          <a:custGeom>
            <a:avLst/>
            <a:gdLst>
              <a:gd name="connsiteX0" fmla="*/ 0 w 4873374"/>
              <a:gd name="connsiteY0" fmla="*/ 0 h 2427072"/>
              <a:gd name="connsiteX1" fmla="*/ 3908311 w 4873374"/>
              <a:gd name="connsiteY1" fmla="*/ 0 h 2427072"/>
              <a:gd name="connsiteX2" fmla="*/ 3908311 w 4873374"/>
              <a:gd name="connsiteY2" fmla="*/ 2911 h 2427072"/>
              <a:gd name="connsiteX3" fmla="*/ 4268061 w 4873374"/>
              <a:gd name="connsiteY3" fmla="*/ 2911 h 2427072"/>
              <a:gd name="connsiteX4" fmla="*/ 4873374 w 4873374"/>
              <a:gd name="connsiteY4" fmla="*/ 1213536 h 2427072"/>
              <a:gd name="connsiteX5" fmla="*/ 4268061 w 4873374"/>
              <a:gd name="connsiteY5" fmla="*/ 2424161 h 2427072"/>
              <a:gd name="connsiteX6" fmla="*/ 3908311 w 4873374"/>
              <a:gd name="connsiteY6" fmla="*/ 2424161 h 2427072"/>
              <a:gd name="connsiteX7" fmla="*/ 3908311 w 4873374"/>
              <a:gd name="connsiteY7" fmla="*/ 2427072 h 2427072"/>
              <a:gd name="connsiteX8" fmla="*/ 0 w 4873374"/>
              <a:gd name="connsiteY8" fmla="*/ 2427072 h 242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3374" h="2427072">
                <a:moveTo>
                  <a:pt x="0" y="0"/>
                </a:moveTo>
                <a:lnTo>
                  <a:pt x="3908311" y="0"/>
                </a:lnTo>
                <a:lnTo>
                  <a:pt x="3908311" y="2911"/>
                </a:lnTo>
                <a:lnTo>
                  <a:pt x="4268061" y="2911"/>
                </a:lnTo>
                <a:lnTo>
                  <a:pt x="4873374" y="1213536"/>
                </a:lnTo>
                <a:lnTo>
                  <a:pt x="4268061" y="2424161"/>
                </a:lnTo>
                <a:lnTo>
                  <a:pt x="3908311" y="2424161"/>
                </a:lnTo>
                <a:lnTo>
                  <a:pt x="3908311" y="2427072"/>
                </a:lnTo>
                <a:lnTo>
                  <a:pt x="0" y="2427072"/>
                </a:lnTo>
                <a:close/>
              </a:path>
            </a:pathLst>
          </a:custGeom>
          <a:solidFill>
            <a:schemeClr val="accent2">
              <a:alpha val="69804"/>
            </a:schemeClr>
          </a:solidFill>
          <a:ln>
            <a:noFill/>
          </a:ln>
          <a:effectLst>
            <a:outerShdw blurRad="254000" dist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>
            <p:custDataLst>
              <p:tags r:id="rId4"/>
            </p:custDataLst>
          </p:nvPr>
        </p:nvSpPr>
        <p:spPr>
          <a:xfrm flipH="1">
            <a:off x="7827418" y="2486647"/>
            <a:ext cx="2185915" cy="1884706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outerShdw blurRad="3175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546330" y="2393153"/>
            <a:ext cx="6916656" cy="1200329"/>
          </a:xfrm>
        </p:spPr>
        <p:txBody>
          <a:bodyPr anchor="b">
            <a:normAutofit/>
          </a:bodyPr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46330" y="3685557"/>
            <a:ext cx="6916656" cy="535531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D9F39CA8-E166-497A-804A-4A9B3C28C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796" y="1"/>
            <a:ext cx="12188505" cy="87933"/>
            <a:chOff x="0" y="0"/>
            <a:chExt cx="12858751" cy="87933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795" y="87933"/>
            <a:ext cx="308647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838069" y="551543"/>
            <a:ext cx="10513957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9"/>
          <p:cNvSpPr/>
          <p:nvPr>
            <p:custDataLst>
              <p:tags r:id="rId2"/>
            </p:custDataLst>
          </p:nvPr>
        </p:nvSpPr>
        <p:spPr>
          <a:xfrm flipH="1">
            <a:off x="-1" y="1414910"/>
            <a:ext cx="9844863" cy="4028181"/>
          </a:xfrm>
          <a:custGeom>
            <a:avLst/>
            <a:gdLst>
              <a:gd name="connsiteX0" fmla="*/ 1112084 w 10384877"/>
              <a:gd name="connsiteY0" fmla="*/ 0 h 4248472"/>
              <a:gd name="connsiteX1" fmla="*/ 10384877 w 10384877"/>
              <a:gd name="connsiteY1" fmla="*/ 0 h 4248472"/>
              <a:gd name="connsiteX2" fmla="*/ 10384877 w 10384877"/>
              <a:gd name="connsiteY2" fmla="*/ 4248472 h 4248472"/>
              <a:gd name="connsiteX3" fmla="*/ 1112084 w 10384877"/>
              <a:gd name="connsiteY3" fmla="*/ 4248472 h 4248472"/>
              <a:gd name="connsiteX4" fmla="*/ 1112084 w 10384877"/>
              <a:gd name="connsiteY4" fmla="*/ 4243379 h 4248472"/>
              <a:gd name="connsiteX5" fmla="*/ 1059571 w 10384877"/>
              <a:gd name="connsiteY5" fmla="*/ 4243379 h 4248472"/>
              <a:gd name="connsiteX6" fmla="*/ 0 w 10384877"/>
              <a:gd name="connsiteY6" fmla="*/ 2124238 h 4248472"/>
              <a:gd name="connsiteX7" fmla="*/ 1059571 w 10384877"/>
              <a:gd name="connsiteY7" fmla="*/ 5097 h 4248472"/>
              <a:gd name="connsiteX8" fmla="*/ 1112084 w 10384877"/>
              <a:gd name="connsiteY8" fmla="*/ 5097 h 424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84877" h="4248472">
                <a:moveTo>
                  <a:pt x="1112084" y="0"/>
                </a:moveTo>
                <a:lnTo>
                  <a:pt x="10384877" y="0"/>
                </a:lnTo>
                <a:lnTo>
                  <a:pt x="10384877" y="4248472"/>
                </a:lnTo>
                <a:lnTo>
                  <a:pt x="1112084" y="4248472"/>
                </a:lnTo>
                <a:lnTo>
                  <a:pt x="1112084" y="4243379"/>
                </a:lnTo>
                <a:lnTo>
                  <a:pt x="1059571" y="4243379"/>
                </a:lnTo>
                <a:lnTo>
                  <a:pt x="0" y="2124238"/>
                </a:lnTo>
                <a:lnTo>
                  <a:pt x="1059571" y="5097"/>
                </a:lnTo>
                <a:lnTo>
                  <a:pt x="1112084" y="5097"/>
                </a:lnTo>
                <a:close/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  <a:effectLst>
            <a:outerShdw blurRad="381000" dist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10"/>
          <p:cNvSpPr/>
          <p:nvPr>
            <p:custDataLst>
              <p:tags r:id="rId3"/>
            </p:custDataLst>
          </p:nvPr>
        </p:nvSpPr>
        <p:spPr>
          <a:xfrm flipH="1">
            <a:off x="7570137" y="2278388"/>
            <a:ext cx="4619959" cy="2301224"/>
          </a:xfrm>
          <a:custGeom>
            <a:avLst/>
            <a:gdLst>
              <a:gd name="connsiteX0" fmla="*/ 0 w 4873374"/>
              <a:gd name="connsiteY0" fmla="*/ 0 h 2427072"/>
              <a:gd name="connsiteX1" fmla="*/ 3908311 w 4873374"/>
              <a:gd name="connsiteY1" fmla="*/ 0 h 2427072"/>
              <a:gd name="connsiteX2" fmla="*/ 3908311 w 4873374"/>
              <a:gd name="connsiteY2" fmla="*/ 2911 h 2427072"/>
              <a:gd name="connsiteX3" fmla="*/ 4268061 w 4873374"/>
              <a:gd name="connsiteY3" fmla="*/ 2911 h 2427072"/>
              <a:gd name="connsiteX4" fmla="*/ 4873374 w 4873374"/>
              <a:gd name="connsiteY4" fmla="*/ 1213536 h 2427072"/>
              <a:gd name="connsiteX5" fmla="*/ 4268061 w 4873374"/>
              <a:gd name="connsiteY5" fmla="*/ 2424161 h 2427072"/>
              <a:gd name="connsiteX6" fmla="*/ 3908311 w 4873374"/>
              <a:gd name="connsiteY6" fmla="*/ 2424161 h 2427072"/>
              <a:gd name="connsiteX7" fmla="*/ 3908311 w 4873374"/>
              <a:gd name="connsiteY7" fmla="*/ 2427072 h 2427072"/>
              <a:gd name="connsiteX8" fmla="*/ 0 w 4873374"/>
              <a:gd name="connsiteY8" fmla="*/ 2427072 h 242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3374" h="2427072">
                <a:moveTo>
                  <a:pt x="0" y="0"/>
                </a:moveTo>
                <a:lnTo>
                  <a:pt x="3908311" y="0"/>
                </a:lnTo>
                <a:lnTo>
                  <a:pt x="3908311" y="2911"/>
                </a:lnTo>
                <a:lnTo>
                  <a:pt x="4268061" y="2911"/>
                </a:lnTo>
                <a:lnTo>
                  <a:pt x="4873374" y="1213536"/>
                </a:lnTo>
                <a:lnTo>
                  <a:pt x="4268061" y="2424161"/>
                </a:lnTo>
                <a:lnTo>
                  <a:pt x="3908311" y="2424161"/>
                </a:lnTo>
                <a:lnTo>
                  <a:pt x="3908311" y="2427072"/>
                </a:lnTo>
                <a:lnTo>
                  <a:pt x="0" y="2427072"/>
                </a:lnTo>
                <a:close/>
              </a:path>
            </a:pathLst>
          </a:custGeom>
          <a:solidFill>
            <a:schemeClr val="accent2">
              <a:alpha val="69804"/>
            </a:schemeClr>
          </a:solidFill>
          <a:ln>
            <a:noFill/>
          </a:ln>
          <a:effectLst>
            <a:outerShdw blurRad="254000" dist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>
            <p:custDataLst>
              <p:tags r:id="rId4"/>
            </p:custDataLst>
          </p:nvPr>
        </p:nvSpPr>
        <p:spPr>
          <a:xfrm flipH="1">
            <a:off x="7827418" y="2486647"/>
            <a:ext cx="2185915" cy="1884706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outerShdw blurRad="3175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23295" y="2365122"/>
            <a:ext cx="6818202" cy="1200329"/>
          </a:xfrm>
        </p:spPr>
        <p:txBody>
          <a:bodyPr anchor="b" anchorCtr="0">
            <a:normAutofit/>
          </a:bodyPr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9F39CA8-E166-497A-804A-4A9B3C28C88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23791" y="3637459"/>
            <a:ext cx="6817247" cy="655637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796" y="1"/>
            <a:ext cx="12188505" cy="87933"/>
            <a:chOff x="0" y="0"/>
            <a:chExt cx="12858751" cy="87933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795" y="87933"/>
            <a:ext cx="308647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D9F39CA8-E166-497A-804A-4A9B3C28C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V="1">
            <a:off x="4295129" y="2327066"/>
            <a:ext cx="0" cy="1894022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2426832" y="2510505"/>
            <a:ext cx="1400031" cy="14002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17"/>
            <p:cNvSpPr/>
            <p:nvPr>
              <p:custDataLst>
                <p:tags r:id="rId4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accent6"/>
                </a:gs>
                <a:gs pos="55000">
                  <a:schemeClr val="accent6">
                    <a:lumMod val="95000"/>
                  </a:schemeClr>
                </a:gs>
                <a:gs pos="100000">
                  <a:schemeClr val="accent6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5"/>
              </p:custDataLst>
            </p:nvPr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51000">
                  <a:schemeClr val="accent6">
                    <a:lumMod val="9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475729" y="2391808"/>
            <a:ext cx="6011120" cy="978729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4475729" y="3397525"/>
            <a:ext cx="6011120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D9F39CA8-E166-497A-804A-4A9B3C28C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796" y="1"/>
            <a:ext cx="12188505" cy="87933"/>
            <a:chOff x="0" y="0"/>
            <a:chExt cx="12858751" cy="87933"/>
          </a:xfrm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795" y="87933"/>
            <a:ext cx="308647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838069" y="1825625"/>
            <a:ext cx="518079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171236" y="1825625"/>
            <a:ext cx="518079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D9F39CA8-E166-497A-804A-4A9B3C28C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796" y="1"/>
            <a:ext cx="12188505" cy="87933"/>
            <a:chOff x="0" y="0"/>
            <a:chExt cx="12858751" cy="87933"/>
          </a:xfrm>
        </p:grpSpPr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95" y="87933"/>
            <a:ext cx="308647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9657" y="303237"/>
            <a:ext cx="1051395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839657" y="1681163"/>
            <a:ext cx="51569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839657" y="2505075"/>
            <a:ext cx="5156981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9"/>
            </p:custDataLst>
          </p:nvPr>
        </p:nvSpPr>
        <p:spPr>
          <a:xfrm>
            <a:off x="6171236" y="1681163"/>
            <a:ext cx="518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171236" y="2505075"/>
            <a:ext cx="518237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D9F39CA8-E166-497A-804A-4A9B3C28C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796" y="1"/>
            <a:ext cx="12188505" cy="87933"/>
            <a:chOff x="0" y="0"/>
            <a:chExt cx="12858751" cy="87933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795" y="87933"/>
            <a:ext cx="308647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796" y="1"/>
            <a:ext cx="12188505" cy="87933"/>
            <a:chOff x="0" y="0"/>
            <a:chExt cx="12858751" cy="87933"/>
          </a:xfrm>
        </p:grpSpPr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795" y="87933"/>
            <a:ext cx="308647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9F39CA8-E166-497A-804A-4A9B3C28C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796" y="1"/>
            <a:ext cx="12188505" cy="87933"/>
            <a:chOff x="0" y="0"/>
            <a:chExt cx="12858751" cy="87933"/>
          </a:xfrm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795" y="87933"/>
            <a:ext cx="308647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9656" y="457200"/>
            <a:ext cx="4164549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183190" y="457200"/>
            <a:ext cx="6169436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839656" y="2057400"/>
            <a:ext cx="416454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796" y="1"/>
            <a:ext cx="12188505" cy="87933"/>
            <a:chOff x="0" y="0"/>
            <a:chExt cx="12858751" cy="87933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795" y="87933"/>
            <a:ext cx="308647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486849" y="365125"/>
            <a:ext cx="86517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838069" y="365125"/>
            <a:ext cx="9576783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D9F39CA8-E166-497A-804A-4A9B3C28C8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069" y="365125"/>
            <a:ext cx="10513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069" y="1825625"/>
            <a:ext cx="10513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069" y="6356350"/>
            <a:ext cx="274277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7969" y="6356350"/>
            <a:ext cx="411415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09255" y="6356350"/>
            <a:ext cx="274277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F39CA8-E166-497A-804A-4A9B3C28C88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4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38822" y="1166683"/>
            <a:ext cx="8121926" cy="677743"/>
            <a:chOff x="2638822" y="1166683"/>
            <a:chExt cx="8121926" cy="677743"/>
          </a:xfrm>
        </p:grpSpPr>
        <p:pic>
          <p:nvPicPr>
            <p:cNvPr id="9" name="图片 8" descr="图片包含 游戏机, 画, 标志&#10;&#10;描述已自动生成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499" y="1273653"/>
              <a:ext cx="515751" cy="508453"/>
            </a:xfrm>
            <a:prstGeom prst="rect">
              <a:avLst/>
            </a:prstGeom>
          </p:spPr>
        </p:pic>
        <p:pic>
          <p:nvPicPr>
            <p:cNvPr id="16" name="图片 15" descr="图片包含 游戏机, 画&#10;&#10;描述已自动生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3358" y="1284413"/>
              <a:ext cx="606810" cy="508453"/>
            </a:xfrm>
            <a:prstGeom prst="rect">
              <a:avLst/>
            </a:prstGeom>
          </p:spPr>
        </p:pic>
        <p:pic>
          <p:nvPicPr>
            <p:cNvPr id="12" name="图片 11" descr="图片包含 游戏机&#10;&#10;描述已自动生成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822" y="1166683"/>
              <a:ext cx="1008722" cy="567406"/>
            </a:xfrm>
            <a:prstGeom prst="rect">
              <a:avLst/>
            </a:prstGeom>
          </p:spPr>
        </p:pic>
        <p:pic>
          <p:nvPicPr>
            <p:cNvPr id="14" name="图片 13" descr="图片包含 游戏机, 画&#10;&#10;描述已自动生成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654" y="1211332"/>
              <a:ext cx="633094" cy="633094"/>
            </a:xfrm>
            <a:prstGeom prst="rect">
              <a:avLst/>
            </a:prstGeom>
          </p:spPr>
        </p:pic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3055" y="956328"/>
          <a:ext cx="11331883" cy="442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2812"/>
                <a:gridCol w="2123317"/>
                <a:gridCol w="2269171"/>
                <a:gridCol w="2436587"/>
                <a:gridCol w="2819996"/>
              </a:tblGrid>
              <a:tr h="1659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蜻蜓</a:t>
                      </a:r>
                      <a:r>
                        <a:rPr lang="en-US" sz="20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FM</a:t>
                      </a:r>
                      <a:endParaRPr lang="en-US" sz="2000" b="1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endParaRPr lang="en-US" sz="2000" b="1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</a:t>
                      </a:r>
                      <a:endParaRPr lang="en-US" altLang="zh-CN" sz="2000" b="1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endParaRPr lang="en-US" altLang="zh-CN" sz="2000" b="1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endParaRPr lang="zh-CN" altLang="en-US" sz="20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喜马拉雅</a:t>
                      </a:r>
                      <a:endParaRPr lang="en-US" altLang="zh-CN" sz="2000" b="1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endParaRPr lang="en-US" altLang="zh-CN" sz="2000" b="1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endParaRPr lang="zh-CN" altLang="en-US" sz="20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樊登</a:t>
                      </a:r>
                      <a:endParaRPr lang="en-US" altLang="zh-CN" sz="2000" b="1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endParaRPr lang="en-US" altLang="zh-CN" sz="2000" b="1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endParaRPr lang="zh-CN" altLang="en-US" sz="20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45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收费模式</a:t>
                      </a:r>
                      <a:endParaRPr lang="zh-CN" altLang="en-US" sz="18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先免费 后付费</a:t>
                      </a:r>
                      <a:endParaRPr lang="zh-CN" altLang="en-US" sz="1600" b="0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先免费 后付费</a:t>
                      </a:r>
                      <a:endParaRPr lang="zh-CN" altLang="en-US" sz="1600" b="0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先免费 后付费</a:t>
                      </a:r>
                      <a:endParaRPr lang="zh-CN" altLang="en-US" sz="1600" b="0" i="0" u="none" strike="noStrike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坚持收费</a:t>
                      </a:r>
                      <a:endParaRPr lang="zh-CN" altLang="en-US" sz="16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25"/>
                    </a:solidFill>
                  </a:tcPr>
                </a:tc>
              </a:tr>
              <a:tr h="39891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产品形态</a:t>
                      </a:r>
                      <a:endParaRPr lang="zh-CN" altLang="en-US" sz="18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</a:t>
                      </a:r>
                      <a:endParaRPr lang="zh-CN" altLang="en-US" sz="1600" b="0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</a:t>
                      </a:r>
                      <a:endParaRPr lang="zh-CN" altLang="en-US" sz="1600" b="0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</a:t>
                      </a:r>
                      <a:endParaRPr lang="zh-CN" altLang="en-US" sz="1600" b="0" i="0" u="none" strike="noStrike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O2O</a:t>
                      </a:r>
                      <a:endParaRPr lang="en-US" sz="16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25"/>
                    </a:solidFill>
                  </a:tcPr>
                </a:tc>
              </a:tr>
              <a:tr h="130184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产品内容</a:t>
                      </a:r>
                      <a:endParaRPr lang="en-US" altLang="zh-CN" sz="1800" b="1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endParaRPr lang="en-US" altLang="zh-CN" sz="18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endParaRPr lang="en-US" altLang="zh-CN" sz="18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endParaRPr lang="en-US" altLang="zh-CN" sz="18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资讯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人物杂谈</a:t>
                      </a:r>
                      <a:endParaRPr lang="zh-CN" altLang="en-US" sz="1600" b="0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心理学、自然科学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家庭亲子、医学与健康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金融、经济学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法律、政治学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管理学</a:t>
                      </a:r>
                      <a:endParaRPr lang="zh-CN" altLang="en-US" sz="1600" b="0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有声书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音乐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儿童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</a:t>
                      </a:r>
                      <a:endParaRPr lang="zh-CN" altLang="en-US" sz="1600" b="0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心灵、生活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管理、职场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家庭、人文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创业</a:t>
                      </a:r>
                      <a:b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作者光临</a:t>
                      </a:r>
                      <a:endParaRPr lang="zh-CN" altLang="en-US" sz="1600" b="0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24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内容生产者</a:t>
                      </a:r>
                      <a:endParaRPr lang="zh-CN" altLang="en-US" sz="18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名家大咖、机构媒体、传统电台、自媒体</a:t>
                      </a:r>
                      <a:endParaRPr lang="zh-CN" altLang="en-US" sz="1600" b="0" i="0" u="none" strike="noStrike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行业大咖</a:t>
                      </a:r>
                      <a:endParaRPr lang="zh-CN" altLang="en-US" sz="1600" b="0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个人创作</a:t>
                      </a:r>
                      <a:r>
                        <a:rPr lang="en-US" altLang="zh-CN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明星引流</a:t>
                      </a:r>
                      <a:endParaRPr lang="zh-CN" altLang="en-US" sz="1600" b="0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樊登个人</a:t>
                      </a:r>
                      <a:r>
                        <a:rPr lang="en-US" sz="1600" b="1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endParaRPr lang="en-US" sz="1600" b="1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25"/>
                    </a:solidFill>
                  </a:tcPr>
                </a:tc>
              </a:tr>
              <a:tr h="2254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核心竞争力</a:t>
                      </a:r>
                      <a:endParaRPr lang="zh-CN" altLang="en-US" sz="18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移动电台</a:t>
                      </a:r>
                      <a:r>
                        <a:rPr lang="en-US" altLang="zh-CN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主播入驻</a:t>
                      </a:r>
                      <a:endParaRPr lang="zh-CN" altLang="en-US" sz="1600" b="0" i="0" u="none" strike="noStrike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专业课程</a:t>
                      </a:r>
                      <a:endParaRPr lang="zh-CN" altLang="en-US" sz="1600" b="0" i="0" u="none" strike="noStrike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通讲书籍</a:t>
                      </a:r>
                      <a:r>
                        <a:rPr lang="en-US" altLang="zh-CN" sz="160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主播入驻</a:t>
                      </a:r>
                      <a:endParaRPr lang="zh-CN" altLang="en-US" sz="1600" b="0" i="0" u="none" strike="noStrike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精讲书籍</a:t>
                      </a:r>
                      <a:r>
                        <a:rPr lang="en-US" altLang="zh-CN" sz="1600" b="1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600" b="1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线下推广</a:t>
                      </a:r>
                      <a:endParaRPr lang="zh-CN" altLang="en-US" sz="1600" b="1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25"/>
                    </a:solidFill>
                  </a:tcPr>
                </a:tc>
              </a:tr>
              <a:tr h="5983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用户画像</a:t>
                      </a:r>
                      <a:endParaRPr lang="zh-CN" altLang="en-US" sz="18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男性为主</a:t>
                      </a:r>
                      <a:b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一、二线城市</a:t>
                      </a:r>
                      <a:b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有固定的收入来源</a:t>
                      </a:r>
                      <a:endParaRPr lang="zh-CN" altLang="en-US" sz="1600" b="0" i="0" u="none" strike="noStrike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一线、新一线城市</a:t>
                      </a:r>
                      <a:b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职场人士</a:t>
                      </a:r>
                      <a:b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自由职业者和高校学生</a:t>
                      </a:r>
                      <a:endParaRPr lang="zh-CN" altLang="en-US" sz="1600" b="0" i="0" u="none" strike="noStrike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一、二线城市</a:t>
                      </a:r>
                      <a:b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新潮的学习娱乐方式</a:t>
                      </a:r>
                      <a:endParaRPr lang="zh-CN" altLang="en-US" sz="1600" b="0" i="0" u="none" strike="noStrike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覆盖面广</a:t>
                      </a:r>
                      <a:endParaRPr lang="en-US" altLang="zh-CN" sz="1600" b="1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t"/>
                      <a:r>
                        <a:rPr lang="zh-CN" altLang="en-US" sz="16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女性为主</a:t>
                      </a:r>
                      <a:br>
                        <a:rPr lang="zh-CN" altLang="en-US" sz="16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1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中等收入</a:t>
                      </a:r>
                      <a:endParaRPr lang="zh-CN" altLang="en-US" sz="16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25"/>
                    </a:solidFill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rgbClr val="254061"/>
          </a:solidFill>
        </p:grpSpPr>
        <p:sp>
          <p:nvSpPr>
            <p:cNvPr id="7" name="椭圆 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8"/>
          <p:cNvSpPr txBox="1"/>
          <p:nvPr/>
        </p:nvSpPr>
        <p:spPr>
          <a:xfrm>
            <a:off x="982638" y="314204"/>
            <a:ext cx="2281394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樊登读书</a:t>
            </a:r>
            <a:r>
              <a:rPr lang="en-US" altLang="zh-CN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pitchFamily="34" charset="0"/>
              </a:rPr>
              <a:t>竞品分析</a:t>
            </a:r>
            <a:endParaRPr lang="zh-CN" altLang="en-US" sz="1400" baseline="-30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endParaRPr lang="zh-CN" altLang="en-US" sz="1400" baseline="-30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endParaRPr lang="zh-CN" altLang="en-US" sz="1400" baseline="-30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37447" y="112541"/>
            <a:ext cx="622744" cy="622745"/>
            <a:chOff x="1591714" y="2694587"/>
            <a:chExt cx="1173935" cy="1173936"/>
          </a:xfrm>
        </p:grpSpPr>
        <p:grpSp>
          <p:nvGrpSpPr>
            <p:cNvPr id="59" name="组合 58"/>
            <p:cNvGrpSpPr/>
            <p:nvPr/>
          </p:nvGrpSpPr>
          <p:grpSpPr>
            <a:xfrm>
              <a:off x="1591714" y="2694587"/>
              <a:ext cx="1173935" cy="1173936"/>
              <a:chOff x="1129231" y="711771"/>
              <a:chExt cx="1228943" cy="1228944"/>
            </a:xfrm>
          </p:grpSpPr>
          <p:grpSp>
            <p:nvGrpSpPr>
              <p:cNvPr id="61" name="组合 60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2" name="椭圆 61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KSO_Shape"/>
            <p:cNvSpPr/>
            <p:nvPr/>
          </p:nvSpPr>
          <p:spPr bwMode="auto">
            <a:xfrm>
              <a:off x="1877324" y="3074852"/>
              <a:ext cx="650494" cy="446673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76888" y="636373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信息来源：各平台官方网站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956" y="5455081"/>
            <a:ext cx="57214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用户优势：没有低价值客户的干扰，运营精准度高。</a:t>
            </a:r>
            <a:endParaRPr lang="en-US" altLang="zh-CN" b="1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品牌风险：聚焦樊登个人</a:t>
            </a:r>
            <a:r>
              <a:rPr lang="en-US" altLang="zh-CN" sz="2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，容错率低。</a:t>
            </a:r>
            <a:endParaRPr lang="zh-CN" altLang="en-US" b="1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rgbClr val="254061"/>
          </a:solidFill>
        </p:grpSpPr>
        <p:sp>
          <p:nvSpPr>
            <p:cNvPr id="7" name="椭圆 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2638" y="314204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樊登读书</a:t>
            </a:r>
            <a:r>
              <a:rPr lang="en-US" altLang="zh-CN" sz="18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</a:t>
            </a:r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pitchFamily="34" charset="0"/>
              </a:rPr>
              <a:t>脆弱性</a:t>
            </a:r>
            <a:endParaRPr lang="zh-CN" altLang="en-US" sz="1400" baseline="-30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415718" y="116632"/>
            <a:ext cx="638928" cy="638928"/>
            <a:chOff x="4036758" y="2800890"/>
            <a:chExt cx="1173935" cy="1173936"/>
          </a:xfrm>
        </p:grpSpPr>
        <p:grpSp>
          <p:nvGrpSpPr>
            <p:cNvPr id="35" name="组合 34"/>
            <p:cNvGrpSpPr/>
            <p:nvPr/>
          </p:nvGrpSpPr>
          <p:grpSpPr>
            <a:xfrm>
              <a:off x="4036758" y="2800890"/>
              <a:ext cx="1173935" cy="1173936"/>
              <a:chOff x="1129231" y="711771"/>
              <a:chExt cx="1228943" cy="1228944"/>
            </a:xfrm>
          </p:grpSpPr>
          <p:grpSp>
            <p:nvGrpSpPr>
              <p:cNvPr id="37" name="组合 36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39" name="椭圆 38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椭圆 37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KSO_Shape"/>
            <p:cNvSpPr/>
            <p:nvPr/>
          </p:nvSpPr>
          <p:spPr bwMode="auto">
            <a:xfrm>
              <a:off x="4315950" y="3140387"/>
              <a:ext cx="627380" cy="53431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060815" y="5608457"/>
            <a:ext cx="8121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dirty="0">
                <a:solidFill>
                  <a:srgbClr val="F1650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最后一公里：用户被动接受知识，与主动消化知识的距离。</a:t>
            </a:r>
            <a:r>
              <a:rPr lang="zh-CN" altLang="en-US" sz="2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76888" y="6363731"/>
            <a:ext cx="501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信息来源：线下书店调研；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用户评价分析。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536408" y="1196999"/>
            <a:ext cx="7893609" cy="3823268"/>
            <a:chOff x="4468433" y="2543070"/>
            <a:chExt cx="7893609" cy="3823268"/>
          </a:xfrm>
        </p:grpSpPr>
        <p:grpSp>
          <p:nvGrpSpPr>
            <p:cNvPr id="47" name="组合 46"/>
            <p:cNvGrpSpPr/>
            <p:nvPr/>
          </p:nvGrpSpPr>
          <p:grpSpPr>
            <a:xfrm>
              <a:off x="4576767" y="2928631"/>
              <a:ext cx="7202595" cy="1827296"/>
              <a:chOff x="2859736" y="1975143"/>
              <a:chExt cx="4813989" cy="1186458"/>
            </a:xfrm>
          </p:grpSpPr>
          <p:cxnSp>
            <p:nvCxnSpPr>
              <p:cNvPr id="68" name="Straight Connector 1"/>
              <p:cNvCxnSpPr/>
              <p:nvPr/>
            </p:nvCxnSpPr>
            <p:spPr>
              <a:xfrm flipH="1">
                <a:off x="2859736" y="3138967"/>
                <a:ext cx="1233188" cy="2263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tailEnd type="oval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160"/>
              <p:cNvSpPr txBox="1"/>
              <p:nvPr/>
            </p:nvSpPr>
            <p:spPr>
              <a:xfrm>
                <a:off x="5916546" y="1975143"/>
                <a:ext cx="1757179" cy="455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未能获得</a:t>
                </a:r>
                <a:r>
                  <a:rPr lang="zh-CN" altLang="en-US" sz="16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能力提升</a:t>
                </a:r>
                <a:endPara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未能知识变现</a:t>
                </a:r>
                <a:endParaRPr lang="zh-CN" altLang="en-US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1" name="Straight Connector 1"/>
            <p:cNvCxnSpPr/>
            <p:nvPr/>
          </p:nvCxnSpPr>
          <p:spPr>
            <a:xfrm>
              <a:off x="7173359" y="3259060"/>
              <a:ext cx="1870096" cy="200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oval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7571633" y="5194110"/>
              <a:ext cx="4790409" cy="1021433"/>
              <a:chOff x="4861407" y="3446120"/>
              <a:chExt cx="3201758" cy="663215"/>
            </a:xfrm>
          </p:grpSpPr>
          <p:cxnSp>
            <p:nvCxnSpPr>
              <p:cNvPr id="59" name="Straight Connector 1"/>
              <p:cNvCxnSpPr/>
              <p:nvPr/>
            </p:nvCxnSpPr>
            <p:spPr>
              <a:xfrm>
                <a:off x="4861407" y="3777727"/>
                <a:ext cx="1484239" cy="1549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tailEnd type="oval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162"/>
              <p:cNvSpPr txBox="1"/>
              <p:nvPr/>
            </p:nvSpPr>
            <p:spPr>
              <a:xfrm>
                <a:off x="6428136" y="3446120"/>
                <a:ext cx="1635029" cy="663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心灵成长</a:t>
                </a:r>
                <a:endPara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快速学会某方面知识</a:t>
                </a:r>
                <a:endPara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读书人知识变现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Freeform 6"/>
            <p:cNvSpPr/>
            <p:nvPr/>
          </p:nvSpPr>
          <p:spPr bwMode="auto">
            <a:xfrm>
              <a:off x="5751981" y="2543070"/>
              <a:ext cx="2220690" cy="1585007"/>
            </a:xfrm>
            <a:custGeom>
              <a:avLst/>
              <a:gdLst>
                <a:gd name="T0" fmla="*/ 0 w 267"/>
                <a:gd name="T1" fmla="*/ 232 h 232"/>
                <a:gd name="T2" fmla="*/ 135 w 267"/>
                <a:gd name="T3" fmla="*/ 0 h 232"/>
                <a:gd name="T4" fmla="*/ 267 w 267"/>
                <a:gd name="T5" fmla="*/ 232 h 232"/>
                <a:gd name="T6" fmla="*/ 0 w 267"/>
                <a:gd name="T7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32">
                  <a:moveTo>
                    <a:pt x="0" y="232"/>
                  </a:moveTo>
                  <a:lnTo>
                    <a:pt x="135" y="0"/>
                  </a:lnTo>
                  <a:lnTo>
                    <a:pt x="267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434343"/>
            </a:solidFill>
            <a:ln w="5" cap="flat">
              <a:noFill/>
              <a:prstDash val="solid"/>
              <a:miter lim="800000"/>
            </a:ln>
          </p:spPr>
          <p:txBody>
            <a:bodyPr vert="horz" wrap="square" lIns="138192" tIns="69096" rIns="138192" bIns="69096" numCol="1" anchor="b" anchorCtr="0" compatLnSpc="1"/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用户痛点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/>
            <p:cNvSpPr/>
            <p:nvPr/>
          </p:nvSpPr>
          <p:spPr bwMode="auto">
            <a:xfrm>
              <a:off x="5199628" y="4400722"/>
              <a:ext cx="3329805" cy="655227"/>
            </a:xfrm>
            <a:custGeom>
              <a:avLst/>
              <a:gdLst>
                <a:gd name="T0" fmla="*/ 0 w 633"/>
                <a:gd name="T1" fmla="*/ 108 h 108"/>
                <a:gd name="T2" fmla="*/ 62 w 633"/>
                <a:gd name="T3" fmla="*/ 0 h 108"/>
                <a:gd name="T4" fmla="*/ 570 w 633"/>
                <a:gd name="T5" fmla="*/ 0 h 108"/>
                <a:gd name="T6" fmla="*/ 633 w 633"/>
                <a:gd name="T7" fmla="*/ 108 h 108"/>
                <a:gd name="T8" fmla="*/ 0 w 63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08">
                  <a:moveTo>
                    <a:pt x="0" y="108"/>
                  </a:moveTo>
                  <a:lnTo>
                    <a:pt x="62" y="0"/>
                  </a:lnTo>
                  <a:lnTo>
                    <a:pt x="570" y="0"/>
                  </a:lnTo>
                  <a:lnTo>
                    <a:pt x="633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CC325"/>
            </a:solidFill>
            <a:ln w="5" cap="flat">
              <a:noFill/>
              <a:prstDash val="solid"/>
              <a:miter lim="800000"/>
            </a:ln>
          </p:spPr>
          <p:txBody>
            <a:bodyPr vert="horz" wrap="square" lIns="138192" tIns="69096" rIns="138192" bIns="69096" numCol="1" anchor="ctr" anchorCtr="0" compatLnSpc="1"/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产品缺陷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1"/>
            <p:cNvSpPr/>
            <p:nvPr/>
          </p:nvSpPr>
          <p:spPr bwMode="auto">
            <a:xfrm>
              <a:off x="5764746" y="4120108"/>
              <a:ext cx="2414614" cy="278707"/>
            </a:xfrm>
            <a:custGeom>
              <a:avLst/>
              <a:gdLst>
                <a:gd name="T0" fmla="*/ 0 w 480"/>
                <a:gd name="T1" fmla="*/ 0 h 50"/>
                <a:gd name="T2" fmla="*/ 333 w 480"/>
                <a:gd name="T3" fmla="*/ 0 h 50"/>
                <a:gd name="T4" fmla="*/ 480 w 480"/>
                <a:gd name="T5" fmla="*/ 50 h 50"/>
                <a:gd name="T6" fmla="*/ 146 w 480"/>
                <a:gd name="T7" fmla="*/ 50 h 50"/>
                <a:gd name="T8" fmla="*/ 0 w 48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50">
                  <a:moveTo>
                    <a:pt x="0" y="0"/>
                  </a:moveTo>
                  <a:lnTo>
                    <a:pt x="333" y="0"/>
                  </a:lnTo>
                  <a:lnTo>
                    <a:pt x="480" y="50"/>
                  </a:lnTo>
                  <a:lnTo>
                    <a:pt x="146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79000"/>
              </a:schemeClr>
            </a:solidFill>
            <a:ln w="5" cap="flat">
              <a:noFill/>
              <a:prstDash val="solid"/>
              <a:miter lim="800000"/>
            </a:ln>
          </p:spPr>
          <p:txBody>
            <a:bodyPr vert="horz" wrap="square" lIns="138192" tIns="69096" rIns="138192" bIns="69096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2"/>
            <p:cNvSpPr/>
            <p:nvPr/>
          </p:nvSpPr>
          <p:spPr bwMode="auto">
            <a:xfrm>
              <a:off x="5199625" y="5055949"/>
              <a:ext cx="3482354" cy="270743"/>
            </a:xfrm>
            <a:custGeom>
              <a:avLst/>
              <a:gdLst>
                <a:gd name="T0" fmla="*/ 0 w 662"/>
                <a:gd name="T1" fmla="*/ 0 h 50"/>
                <a:gd name="T2" fmla="*/ 461 w 662"/>
                <a:gd name="T3" fmla="*/ 0 h 50"/>
                <a:gd name="T4" fmla="*/ 662 w 662"/>
                <a:gd name="T5" fmla="*/ 50 h 50"/>
                <a:gd name="T6" fmla="*/ 201 w 662"/>
                <a:gd name="T7" fmla="*/ 50 h 50"/>
                <a:gd name="T8" fmla="*/ 0 w 66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50">
                  <a:moveTo>
                    <a:pt x="0" y="0"/>
                  </a:moveTo>
                  <a:lnTo>
                    <a:pt x="461" y="0"/>
                  </a:lnTo>
                  <a:lnTo>
                    <a:pt x="662" y="50"/>
                  </a:lnTo>
                  <a:lnTo>
                    <a:pt x="20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79000"/>
              </a:schemeClr>
            </a:solidFill>
            <a:ln w="5" cap="flat">
              <a:noFill/>
              <a:prstDash val="solid"/>
              <a:miter lim="800000"/>
            </a:ln>
          </p:spPr>
          <p:txBody>
            <a:bodyPr vert="horz" wrap="square" lIns="138192" tIns="69096" rIns="138192" bIns="69096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9"/>
            <p:cNvSpPr/>
            <p:nvPr/>
          </p:nvSpPr>
          <p:spPr bwMode="auto">
            <a:xfrm>
              <a:off x="4468433" y="5326687"/>
              <a:ext cx="4797443" cy="1039651"/>
            </a:xfrm>
            <a:custGeom>
              <a:avLst/>
              <a:gdLst>
                <a:gd name="T0" fmla="*/ 0 w 912"/>
                <a:gd name="T1" fmla="*/ 192 h 192"/>
                <a:gd name="T2" fmla="*/ 111 w 912"/>
                <a:gd name="T3" fmla="*/ 0 h 192"/>
                <a:gd name="T4" fmla="*/ 801 w 912"/>
                <a:gd name="T5" fmla="*/ 0 h 192"/>
                <a:gd name="T6" fmla="*/ 912 w 912"/>
                <a:gd name="T7" fmla="*/ 192 h 192"/>
                <a:gd name="T8" fmla="*/ 0 w 912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192">
                  <a:moveTo>
                    <a:pt x="0" y="192"/>
                  </a:moveTo>
                  <a:lnTo>
                    <a:pt x="111" y="0"/>
                  </a:lnTo>
                  <a:lnTo>
                    <a:pt x="801" y="0"/>
                  </a:lnTo>
                  <a:lnTo>
                    <a:pt x="912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434343"/>
            </a:solidFill>
            <a:ln w="5" cap="flat">
              <a:noFill/>
              <a:prstDash val="solid"/>
              <a:miter lim="800000"/>
            </a:ln>
            <a:effectLst>
              <a:outerShdw blurRad="114300" dist="38100" dir="5400000" algn="t" rotWithShape="0">
                <a:prstClr val="black">
                  <a:alpha val="23000"/>
                </a:prstClr>
              </a:outerShdw>
            </a:effectLst>
          </p:spPr>
          <p:txBody>
            <a:bodyPr vert="horz" wrap="square" lIns="138192" tIns="69096" rIns="138192" bIns="69096" numCol="1" anchor="ctr" anchorCtr="0" compatLnSpc="1"/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用户需求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TextBox 112"/>
          <p:cNvSpPr txBox="1"/>
          <p:nvPr/>
        </p:nvSpPr>
        <p:spPr>
          <a:xfrm>
            <a:off x="1180097" y="2945535"/>
            <a:ext cx="2499848" cy="70133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未能解决用户读书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最后一公里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44842" y="1768210"/>
            <a:ext cx="9900727" cy="3321581"/>
            <a:chOff x="1072834" y="980728"/>
            <a:chExt cx="9900727" cy="3321581"/>
          </a:xfrm>
        </p:grpSpPr>
        <p:grpSp>
          <p:nvGrpSpPr>
            <p:cNvPr id="6" name="组合 5"/>
            <p:cNvGrpSpPr/>
            <p:nvPr/>
          </p:nvGrpSpPr>
          <p:grpSpPr>
            <a:xfrm>
              <a:off x="5219016" y="980728"/>
              <a:ext cx="1752380" cy="1752381"/>
              <a:chOff x="1129231" y="711771"/>
              <a:chExt cx="1228943" cy="1228944"/>
            </a:xfrm>
          </p:grpSpPr>
          <p:grpSp>
            <p:nvGrpSpPr>
              <p:cNvPr id="7" name="组合 6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KSO_Shape"/>
            <p:cNvSpPr/>
            <p:nvPr/>
          </p:nvSpPr>
          <p:spPr bwMode="auto">
            <a:xfrm>
              <a:off x="5609696" y="1523535"/>
              <a:ext cx="971019" cy="666767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标题 4"/>
            <p:cNvSpPr txBox="1"/>
            <p:nvPr/>
          </p:nvSpPr>
          <p:spPr>
            <a:xfrm>
              <a:off x="1072834" y="2131207"/>
              <a:ext cx="9900727" cy="21711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lvl="1" algn="ctr"/>
              <a:r>
                <a:rPr lang="zh-CN" altLang="en-US" sz="4000" b="1" dirty="0">
                  <a:solidFill>
                    <a:srgbClr val="4343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如何反脆弱</a:t>
              </a:r>
              <a:endParaRPr lang="zh-CN" altLang="en-US" sz="24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345642" y="4107003"/>
              <a:ext cx="8640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rgbClr val="254061"/>
          </a:solidFill>
        </p:grpSpPr>
        <p:sp>
          <p:nvSpPr>
            <p:cNvPr id="7" name="椭圆 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779654" y="1340767"/>
            <a:ext cx="6631496" cy="1446276"/>
            <a:chOff x="6798687" y="3168914"/>
            <a:chExt cx="6200007" cy="1446276"/>
          </a:xfrm>
        </p:grpSpPr>
        <p:sp>
          <p:nvSpPr>
            <p:cNvPr id="27" name="Rectangle 5"/>
            <p:cNvSpPr/>
            <p:nvPr/>
          </p:nvSpPr>
          <p:spPr bwMode="auto">
            <a:xfrm>
              <a:off x="6798687" y="3257059"/>
              <a:ext cx="6200007" cy="135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    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848318" y="3168914"/>
              <a:ext cx="1070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87894" y="4080741"/>
            <a:ext cx="1984314" cy="2042587"/>
            <a:chOff x="7078094" y="2044834"/>
            <a:chExt cx="1984314" cy="2042587"/>
          </a:xfrm>
        </p:grpSpPr>
        <p:grpSp>
          <p:nvGrpSpPr>
            <p:cNvPr id="12" name="组合 11"/>
            <p:cNvGrpSpPr/>
            <p:nvPr/>
          </p:nvGrpSpPr>
          <p:grpSpPr>
            <a:xfrm>
              <a:off x="7078094" y="2044834"/>
              <a:ext cx="1984314" cy="2042587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3" name="同心圆 60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484231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319342" y="2293169"/>
              <a:ext cx="1501809" cy="1545911"/>
              <a:chOff x="4207298" y="1512123"/>
              <a:chExt cx="1003762" cy="1003758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207298" y="1512123"/>
                <a:ext cx="1003762" cy="1003758"/>
              </a:xfrm>
              <a:prstGeom prst="ellipse">
                <a:avLst/>
              </a:prstGeom>
              <a:solidFill>
                <a:srgbClr val="FCC325">
                  <a:alpha val="99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TextBox 8"/>
              <p:cNvSpPr txBox="1"/>
              <p:nvPr/>
            </p:nvSpPr>
            <p:spPr>
              <a:xfrm>
                <a:off x="4422813" y="1707692"/>
                <a:ext cx="668824" cy="619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作者讲书</a:t>
                </a:r>
                <a:endPara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514708" y="1340768"/>
            <a:ext cx="1984315" cy="2042587"/>
            <a:chOff x="1742868" y="2017231"/>
            <a:chExt cx="1984315" cy="2042587"/>
          </a:xfrm>
        </p:grpSpPr>
        <p:grpSp>
          <p:nvGrpSpPr>
            <p:cNvPr id="18" name="组合 17"/>
            <p:cNvGrpSpPr/>
            <p:nvPr/>
          </p:nvGrpSpPr>
          <p:grpSpPr>
            <a:xfrm>
              <a:off x="1742868" y="2017231"/>
              <a:ext cx="1984315" cy="2042587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9" name="同心圆 66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984120" y="2293169"/>
              <a:ext cx="1501810" cy="1545911"/>
              <a:chOff x="3089228" y="3088680"/>
              <a:chExt cx="1003763" cy="1003758"/>
            </a:xfrm>
            <a:solidFill>
              <a:srgbClr val="217BFF"/>
            </a:solidFill>
            <a:effectLst/>
          </p:grpSpPr>
          <p:sp>
            <p:nvSpPr>
              <p:cNvPr id="22" name="椭圆 21"/>
              <p:cNvSpPr/>
              <p:nvPr/>
            </p:nvSpPr>
            <p:spPr>
              <a:xfrm>
                <a:off x="3089228" y="3088680"/>
                <a:ext cx="1003763" cy="1003758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TextBox 14"/>
              <p:cNvSpPr txBox="1"/>
              <p:nvPr/>
            </p:nvSpPr>
            <p:spPr>
              <a:xfrm>
                <a:off x="3294715" y="3268389"/>
                <a:ext cx="663885" cy="619500"/>
              </a:xfrm>
              <a:prstGeom prst="rect">
                <a:avLst/>
              </a:prstGeom>
              <a:solidFill>
                <a:srgbClr val="43434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樊登家族</a:t>
                </a:r>
                <a:endPara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4" name="TextBox 40"/>
          <p:cNvSpPr txBox="1"/>
          <p:nvPr/>
        </p:nvSpPr>
        <p:spPr>
          <a:xfrm>
            <a:off x="4943321" y="1364241"/>
            <a:ext cx="5758416" cy="150809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</a:t>
            </a:r>
            <a:r>
              <a:rPr lang="zh-CN" altLang="en-US" sz="20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“樊登家族”</a:t>
            </a:r>
            <a:r>
              <a:rPr lang="en-US" altLang="zh-CN" sz="20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en-US" altLang="zh-CN" sz="2000" b="1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发展“樊登家族”</a:t>
            </a:r>
            <a:r>
              <a:rPr lang="en-US" altLang="zh-CN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，打造</a:t>
            </a:r>
            <a:r>
              <a:rPr lang="en-US" altLang="zh-CN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1+N</a:t>
            </a: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讲书模式。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以樊登为</a:t>
            </a:r>
            <a:r>
              <a:rPr lang="en-US" altLang="zh-CN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en-US" altLang="zh-CN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作战。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打造不同维度讲书内容。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15718" y="116632"/>
            <a:ext cx="638928" cy="638928"/>
            <a:chOff x="4036758" y="2800890"/>
            <a:chExt cx="1173935" cy="1173936"/>
          </a:xfrm>
        </p:grpSpPr>
        <p:grpSp>
          <p:nvGrpSpPr>
            <p:cNvPr id="38" name="组合 37"/>
            <p:cNvGrpSpPr/>
            <p:nvPr/>
          </p:nvGrpSpPr>
          <p:grpSpPr>
            <a:xfrm>
              <a:off x="4036758" y="2800890"/>
              <a:ext cx="1173935" cy="1173936"/>
              <a:chOff x="1129231" y="711771"/>
              <a:chExt cx="1228943" cy="1228944"/>
            </a:xfrm>
          </p:grpSpPr>
          <p:grpSp>
            <p:nvGrpSpPr>
              <p:cNvPr id="40" name="组合 39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1" name="椭圆 40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KSO_Shape"/>
            <p:cNvSpPr/>
            <p:nvPr/>
          </p:nvSpPr>
          <p:spPr bwMode="auto">
            <a:xfrm>
              <a:off x="4315950" y="3140387"/>
              <a:ext cx="627380" cy="53431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3" name="TextBox 8"/>
          <p:cNvSpPr txBox="1"/>
          <p:nvPr/>
        </p:nvSpPr>
        <p:spPr>
          <a:xfrm>
            <a:off x="982638" y="314204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樊登读书</a:t>
            </a:r>
            <a:r>
              <a:rPr lang="en-US" altLang="zh-CN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</a:t>
            </a:r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80604020202020204" pitchFamily="34" charset="0"/>
              </a:rPr>
              <a:t>如何反脆弱</a:t>
            </a:r>
            <a:endParaRPr lang="zh-CN" altLang="en-US" sz="1400" baseline="-30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 rot="5400000">
            <a:off x="842293" y="2382669"/>
            <a:ext cx="5208962" cy="2693112"/>
            <a:chOff x="1260022" y="2163164"/>
            <a:chExt cx="3480083" cy="1748634"/>
          </a:xfrm>
          <a:noFill/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grpSpPr>
        <p:sp>
          <p:nvSpPr>
            <p:cNvPr id="44" name="Arc 42"/>
            <p:cNvSpPr/>
            <p:nvPr/>
          </p:nvSpPr>
          <p:spPr bwMode="auto">
            <a:xfrm>
              <a:off x="1260022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 dirty="0">
                <a:solidFill>
                  <a:srgbClr val="00B485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5" name="Arc 40"/>
            <p:cNvSpPr/>
            <p:nvPr/>
          </p:nvSpPr>
          <p:spPr bwMode="auto">
            <a:xfrm rot="10800000">
              <a:off x="3000064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 dirty="0">
                <a:solidFill>
                  <a:srgbClr val="00B485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027694" y="1413296"/>
            <a:ext cx="1674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樊登家族：</a:t>
            </a:r>
            <a:endParaRPr lang="en-US" altLang="zh-CN" sz="1200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选出</a:t>
            </a:r>
            <a:r>
              <a:rPr lang="en-US" altLang="zh-CN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位搭档，</a:t>
            </a:r>
            <a:endParaRPr lang="en-US" altLang="zh-CN" sz="12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与樊登共同讲书， 培养多个 “樊登”</a:t>
            </a:r>
            <a:r>
              <a:rPr lang="en-US" altLang="zh-CN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2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成团出道</a:t>
            </a:r>
            <a:r>
              <a:rPr lang="en-US" altLang="zh-CN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5"/>
          <p:cNvSpPr txBox="1"/>
          <p:nvPr/>
        </p:nvSpPr>
        <p:spPr>
          <a:xfrm>
            <a:off x="5007765" y="4108344"/>
            <a:ext cx="4694754" cy="150809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0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20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“作者讲书”</a:t>
            </a:r>
            <a:r>
              <a:rPr lang="zh-CN" altLang="en-US" sz="20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000" b="1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吸引更多作者入驻。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深入文章剖析和背后故事分享。</a:t>
            </a:r>
            <a:endParaRPr lang="en-US" altLang="zh-CN" sz="16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满足不同用户的喜好和需求。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27693" y="4108344"/>
            <a:ext cx="1674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200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在樊登讲书的同时另外增加作者更详细深入解读版。</a:t>
            </a:r>
            <a:endParaRPr lang="en-US" altLang="zh-CN" sz="12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0401" y="2098335"/>
            <a:ext cx="553998" cy="3092492"/>
          </a:xfrm>
          <a:prstGeom prst="rect">
            <a:avLst/>
          </a:prstGeom>
          <a:solidFill>
            <a:srgbClr val="F1650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降低品牌风险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rgbClr val="254061"/>
          </a:solidFill>
        </p:grpSpPr>
        <p:sp>
          <p:nvSpPr>
            <p:cNvPr id="7" name="椭圆 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712190" y="1340767"/>
            <a:ext cx="10698960" cy="1446276"/>
            <a:chOff x="6798687" y="3168914"/>
            <a:chExt cx="6200007" cy="1446276"/>
          </a:xfrm>
        </p:grpSpPr>
        <p:sp>
          <p:nvSpPr>
            <p:cNvPr id="27" name="Rectangle 5"/>
            <p:cNvSpPr/>
            <p:nvPr/>
          </p:nvSpPr>
          <p:spPr bwMode="auto">
            <a:xfrm>
              <a:off x="6798687" y="3257059"/>
              <a:ext cx="6200007" cy="135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    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848318" y="3168914"/>
              <a:ext cx="1070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87894" y="4080741"/>
            <a:ext cx="1984314" cy="2042587"/>
            <a:chOff x="7078094" y="2044834"/>
            <a:chExt cx="1984314" cy="2042587"/>
          </a:xfrm>
        </p:grpSpPr>
        <p:grpSp>
          <p:nvGrpSpPr>
            <p:cNvPr id="12" name="组合 11"/>
            <p:cNvGrpSpPr/>
            <p:nvPr/>
          </p:nvGrpSpPr>
          <p:grpSpPr>
            <a:xfrm>
              <a:off x="7078094" y="2044834"/>
              <a:ext cx="1984314" cy="2042587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3" name="同心圆 60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484231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319342" y="2293169"/>
              <a:ext cx="1501809" cy="1545911"/>
              <a:chOff x="4207298" y="1512123"/>
              <a:chExt cx="1003762" cy="1003758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207298" y="1512123"/>
                <a:ext cx="1003762" cy="1003758"/>
              </a:xfrm>
              <a:prstGeom prst="ellipse">
                <a:avLst/>
              </a:prstGeom>
              <a:solidFill>
                <a:srgbClr val="FCC325">
                  <a:alpha val="99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TextBox 8"/>
              <p:cNvSpPr txBox="1"/>
              <p:nvPr/>
            </p:nvSpPr>
            <p:spPr>
              <a:xfrm>
                <a:off x="4422813" y="1707692"/>
                <a:ext cx="668824" cy="619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挖掘线下</a:t>
                </a:r>
                <a:endPara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514708" y="1340768"/>
            <a:ext cx="1984315" cy="2042587"/>
            <a:chOff x="1742868" y="2017231"/>
            <a:chExt cx="1984315" cy="2042587"/>
          </a:xfrm>
        </p:grpSpPr>
        <p:grpSp>
          <p:nvGrpSpPr>
            <p:cNvPr id="18" name="组合 17"/>
            <p:cNvGrpSpPr/>
            <p:nvPr/>
          </p:nvGrpSpPr>
          <p:grpSpPr>
            <a:xfrm>
              <a:off x="1742868" y="2017231"/>
              <a:ext cx="1984315" cy="2042587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9" name="同心圆 66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984120" y="2293168"/>
              <a:ext cx="1501810" cy="1545911"/>
              <a:chOff x="3089228" y="3088680"/>
              <a:chExt cx="1003763" cy="1003758"/>
            </a:xfrm>
            <a:solidFill>
              <a:srgbClr val="217BFF"/>
            </a:solidFill>
            <a:effectLst/>
          </p:grpSpPr>
          <p:sp>
            <p:nvSpPr>
              <p:cNvPr id="22" name="椭圆 21"/>
              <p:cNvSpPr/>
              <p:nvPr/>
            </p:nvSpPr>
            <p:spPr>
              <a:xfrm>
                <a:off x="3089228" y="3088680"/>
                <a:ext cx="1003763" cy="1003758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TextBox 14"/>
              <p:cNvSpPr txBox="1"/>
              <p:nvPr/>
            </p:nvSpPr>
            <p:spPr>
              <a:xfrm>
                <a:off x="3294715" y="3268389"/>
                <a:ext cx="663885" cy="619501"/>
              </a:xfrm>
              <a:prstGeom prst="rect">
                <a:avLst/>
              </a:prstGeom>
              <a:solidFill>
                <a:srgbClr val="43434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终身会员</a:t>
                </a:r>
                <a:endPara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4" name="TextBox 40"/>
          <p:cNvSpPr txBox="1"/>
          <p:nvPr/>
        </p:nvSpPr>
        <p:spPr>
          <a:xfrm>
            <a:off x="4896980" y="1399606"/>
            <a:ext cx="5758416" cy="150809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20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终身会员</a:t>
            </a:r>
            <a:r>
              <a:rPr lang="zh-CN" altLang="en-US" sz="20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2000" b="1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对于优质会员有机会转化为终身会员制。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提高会员的活跃度。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刺激老会员的续费。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15718" y="116632"/>
            <a:ext cx="638928" cy="638928"/>
            <a:chOff x="4036758" y="2800890"/>
            <a:chExt cx="1173935" cy="1173936"/>
          </a:xfrm>
        </p:grpSpPr>
        <p:grpSp>
          <p:nvGrpSpPr>
            <p:cNvPr id="38" name="组合 37"/>
            <p:cNvGrpSpPr/>
            <p:nvPr/>
          </p:nvGrpSpPr>
          <p:grpSpPr>
            <a:xfrm>
              <a:off x="4036758" y="2800890"/>
              <a:ext cx="1173935" cy="1173936"/>
              <a:chOff x="1129231" y="711771"/>
              <a:chExt cx="1228943" cy="1228944"/>
            </a:xfrm>
          </p:grpSpPr>
          <p:grpSp>
            <p:nvGrpSpPr>
              <p:cNvPr id="40" name="组合 39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1" name="椭圆 40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KSO_Shape"/>
            <p:cNvSpPr/>
            <p:nvPr/>
          </p:nvSpPr>
          <p:spPr bwMode="auto">
            <a:xfrm>
              <a:off x="4315950" y="3140387"/>
              <a:ext cx="627380" cy="53431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3" name="TextBox 8"/>
          <p:cNvSpPr txBox="1"/>
          <p:nvPr/>
        </p:nvSpPr>
        <p:spPr>
          <a:xfrm>
            <a:off x="982638" y="314204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樊登读书</a:t>
            </a:r>
            <a:r>
              <a:rPr lang="en-US" altLang="zh-CN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</a:t>
            </a:r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80604020202020204" pitchFamily="34" charset="0"/>
              </a:rPr>
              <a:t>如何反脆弱</a:t>
            </a:r>
            <a:endParaRPr lang="zh-CN" altLang="en-US" sz="1400" baseline="-30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 rot="5400000">
            <a:off x="842293" y="2382669"/>
            <a:ext cx="5208962" cy="2693112"/>
            <a:chOff x="1260022" y="2163164"/>
            <a:chExt cx="3480083" cy="1748634"/>
          </a:xfrm>
          <a:noFill/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grpSpPr>
        <p:sp>
          <p:nvSpPr>
            <p:cNvPr id="44" name="Arc 42"/>
            <p:cNvSpPr/>
            <p:nvPr/>
          </p:nvSpPr>
          <p:spPr bwMode="auto">
            <a:xfrm>
              <a:off x="1260022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 dirty="0">
                <a:solidFill>
                  <a:srgbClr val="00B485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5" name="Arc 40"/>
            <p:cNvSpPr/>
            <p:nvPr/>
          </p:nvSpPr>
          <p:spPr bwMode="auto">
            <a:xfrm rot="10800000">
              <a:off x="3000064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 dirty="0">
                <a:solidFill>
                  <a:srgbClr val="00B485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4" name="TextBox 45"/>
          <p:cNvSpPr txBox="1"/>
          <p:nvPr/>
        </p:nvSpPr>
        <p:spPr>
          <a:xfrm>
            <a:off x="4994533" y="4240261"/>
            <a:ext cx="5122350" cy="175431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0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线下深度挖掘</a:t>
            </a:r>
            <a:r>
              <a:rPr lang="zh-CN" altLang="en-US" sz="20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多品类</a:t>
            </a:r>
            <a:r>
              <a:rPr lang="zh-CN" altLang="en-US" sz="20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en-US" altLang="zh-CN" sz="2000" b="1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充分利用加盟商的场所。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加深与加盟商的互动和管控。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留住老会员，刺激新会员的加入。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刺激积分商城及周边产品二次、多次消费。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16883" y="4329076"/>
            <a:ext cx="1674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多品类：</a:t>
            </a:r>
            <a:endParaRPr lang="en-US" altLang="zh-CN" sz="1200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针对典型用户特征，定制线下活动需求。</a:t>
            </a:r>
            <a:endParaRPr lang="en-US" altLang="zh-CN" sz="12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zh-CN" altLang="en-US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例如，会员联谊、亲子活动、品酒品茶、插花、烘焙、养生等。</a:t>
            </a:r>
            <a:endParaRPr lang="en-US" altLang="zh-CN" sz="12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0401" y="2098335"/>
            <a:ext cx="553998" cy="3092492"/>
          </a:xfrm>
          <a:prstGeom prst="rect">
            <a:avLst/>
          </a:prstGeom>
          <a:solidFill>
            <a:srgbClr val="F1650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增加用户粘性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055595" y="1399606"/>
            <a:ext cx="1674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优质会员：</a:t>
            </a:r>
            <a:endParaRPr lang="en-US" altLang="zh-CN" sz="12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平台忠诚老客户，活跃度高以及参与质量高的会员。</a:t>
            </a:r>
            <a:endParaRPr lang="en-US" altLang="zh-CN" sz="12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200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根据积分累计作为考核标准。</a:t>
            </a:r>
            <a:endParaRPr lang="en-US" altLang="zh-CN" sz="12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rgbClr val="254061"/>
          </a:solidFill>
        </p:grpSpPr>
        <p:sp>
          <p:nvSpPr>
            <p:cNvPr id="7" name="椭圆 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2638" y="314204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樊登读书</a:t>
            </a:r>
            <a:r>
              <a:rPr lang="en-US" altLang="zh-CN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</a:t>
            </a:r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80604020202020204" pitchFamily="34" charset="0"/>
              </a:rPr>
              <a:t>如何反脆弱</a:t>
            </a:r>
            <a:endParaRPr lang="zh-CN" altLang="en-US" sz="1400" baseline="-30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415718" y="116632"/>
            <a:ext cx="638928" cy="638928"/>
            <a:chOff x="4036758" y="2800890"/>
            <a:chExt cx="1173935" cy="1173936"/>
          </a:xfrm>
        </p:grpSpPr>
        <p:grpSp>
          <p:nvGrpSpPr>
            <p:cNvPr id="35" name="组合 34"/>
            <p:cNvGrpSpPr/>
            <p:nvPr/>
          </p:nvGrpSpPr>
          <p:grpSpPr>
            <a:xfrm>
              <a:off x="4036758" y="2800890"/>
              <a:ext cx="1173935" cy="1173936"/>
              <a:chOff x="1129231" y="711771"/>
              <a:chExt cx="1228943" cy="1228944"/>
            </a:xfrm>
          </p:grpSpPr>
          <p:grpSp>
            <p:nvGrpSpPr>
              <p:cNvPr id="37" name="组合 36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39" name="椭圆 38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椭圆 37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KSO_Shape"/>
            <p:cNvSpPr/>
            <p:nvPr/>
          </p:nvSpPr>
          <p:spPr bwMode="auto">
            <a:xfrm>
              <a:off x="4315950" y="3140387"/>
              <a:ext cx="627380" cy="53431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39544" y="1124744"/>
            <a:ext cx="4796031" cy="4614694"/>
            <a:chOff x="6128940" y="980728"/>
            <a:chExt cx="4796031" cy="4614694"/>
          </a:xfrm>
        </p:grpSpPr>
        <p:grpSp>
          <p:nvGrpSpPr>
            <p:cNvPr id="49" name="组合 48"/>
            <p:cNvGrpSpPr/>
            <p:nvPr/>
          </p:nvGrpSpPr>
          <p:grpSpPr>
            <a:xfrm>
              <a:off x="6128940" y="980728"/>
              <a:ext cx="4796031" cy="4614694"/>
              <a:chOff x="1620780" y="1800572"/>
              <a:chExt cx="5244309" cy="5046023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2511621" y="2615343"/>
                <a:ext cx="3673976" cy="3781880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8192" tIns="69096" rIns="138192" bIns="69096"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3237550" y="1800572"/>
                <a:ext cx="1984314" cy="2042587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88" name="同心圆 15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1484231" y="1093649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rgbClr val="C5C5C5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458617" y="2048905"/>
                <a:ext cx="1567864" cy="1545911"/>
                <a:chOff x="4193814" y="1512123"/>
                <a:chExt cx="1047912" cy="1003758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4207294" y="1512123"/>
                  <a:ext cx="1003762" cy="1003758"/>
                </a:xfrm>
                <a:prstGeom prst="ellipse">
                  <a:avLst/>
                </a:prstGeom>
                <a:solidFill>
                  <a:srgbClr val="43434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TextBox 14"/>
                <p:cNvSpPr txBox="1"/>
                <p:nvPr/>
              </p:nvSpPr>
              <p:spPr>
                <a:xfrm>
                  <a:off x="4193814" y="1813495"/>
                  <a:ext cx="1047912" cy="32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FCC325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会员入驻</a:t>
                  </a:r>
                  <a:endParaRPr lang="zh-CN" altLang="en-US" sz="2400" b="1" dirty="0">
                    <a:solidFill>
                      <a:srgbClr val="FCC32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1620780" y="4228661"/>
                <a:ext cx="1984315" cy="2042587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84" name="同心圆 2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1484232" y="1093651"/>
                  <a:ext cx="1504273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rgbClr val="C5C5C5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1862037" y="4476996"/>
                <a:ext cx="1501810" cy="1545911"/>
                <a:chOff x="3089228" y="3088680"/>
                <a:chExt cx="1003763" cy="1003758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3089228" y="3088680"/>
                  <a:ext cx="1003763" cy="1003758"/>
                </a:xfrm>
                <a:prstGeom prst="ellipse">
                  <a:avLst/>
                </a:prstGeom>
                <a:solidFill>
                  <a:srgbClr val="FCC32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3" name="TextBox 19"/>
                <p:cNvSpPr txBox="1"/>
                <p:nvPr/>
              </p:nvSpPr>
              <p:spPr>
                <a:xfrm>
                  <a:off x="3149413" y="3445803"/>
                  <a:ext cx="877749" cy="284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深度融合</a:t>
                  </a:r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4880774" y="4228661"/>
                <a:ext cx="1984315" cy="2042587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78" name="同心圆 1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1484232" y="1093651"/>
                  <a:ext cx="1504273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rgbClr val="C5C5C5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5122031" y="4476996"/>
                <a:ext cx="1501810" cy="1545911"/>
                <a:chOff x="5305581" y="3088680"/>
                <a:chExt cx="1003763" cy="1003758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5305581" y="3088680"/>
                  <a:ext cx="1003763" cy="1003758"/>
                </a:xfrm>
                <a:prstGeom prst="ellipse">
                  <a:avLst/>
                </a:prstGeom>
                <a:gradFill>
                  <a:gsLst>
                    <a:gs pos="4000">
                      <a:srgbClr val="434343"/>
                    </a:gs>
                    <a:gs pos="69000">
                      <a:srgbClr val="FCC325"/>
                    </a:gs>
                    <a:gs pos="29000">
                      <a:schemeClr val="bg1">
                        <a:lumMod val="50000"/>
                      </a:schemeClr>
                    </a:gs>
                    <a:gs pos="46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TextBox 9"/>
                <p:cNvSpPr txBox="1"/>
                <p:nvPr/>
              </p:nvSpPr>
              <p:spPr>
                <a:xfrm>
                  <a:off x="5391562" y="3448101"/>
                  <a:ext cx="882114" cy="284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社群运营</a:t>
                  </a:r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3" name="Arc 3"/>
              <p:cNvSpPr/>
              <p:nvPr/>
            </p:nvSpPr>
            <p:spPr>
              <a:xfrm rot="502881">
                <a:off x="4226750" y="2505443"/>
                <a:ext cx="2365459" cy="2434932"/>
              </a:xfrm>
              <a:prstGeom prst="arc">
                <a:avLst/>
              </a:prstGeom>
              <a:ln w="76200">
                <a:gradFill>
                  <a:gsLst>
                    <a:gs pos="4000">
                      <a:srgbClr val="434343"/>
                    </a:gs>
                    <a:gs pos="75510">
                      <a:srgbClr val="FCC325"/>
                    </a:gs>
                    <a:gs pos="43000">
                      <a:schemeClr val="bg1">
                        <a:lumMod val="50000"/>
                      </a:schemeClr>
                    </a:gs>
                    <a:gs pos="28552">
                      <a:srgbClr val="A7A8A9"/>
                    </a:gs>
                    <a:gs pos="6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headEnd type="none" w="med" len="med"/>
                <a:tailEnd type="triangle" w="med" len="med"/>
              </a:ln>
              <a:effectLst>
                <a:outerShdw blurRad="114300" dist="38100" dir="5400000" algn="t" rotWithShape="0">
                  <a:prstClr val="black">
                    <a:alpha val="83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38192" tIns="69096" rIns="138192" bIns="69096"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5" name="Arc 3"/>
              <p:cNvSpPr/>
              <p:nvPr/>
            </p:nvSpPr>
            <p:spPr>
              <a:xfrm rot="8151960">
                <a:off x="3025521" y="4411663"/>
                <a:ext cx="2365459" cy="2434932"/>
              </a:xfrm>
              <a:prstGeom prst="arc">
                <a:avLst/>
              </a:prstGeom>
              <a:ln w="76200">
                <a:solidFill>
                  <a:srgbClr val="FCC325"/>
                </a:solidFill>
                <a:headEnd type="none" w="med" len="med"/>
                <a:tailEnd type="triangle" w="med" len="med"/>
              </a:ln>
              <a:effectLst>
                <a:outerShdw blurRad="114300" dist="38100" dir="5400000" algn="t" rotWithShape="0">
                  <a:prstClr val="black">
                    <a:alpha val="83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38192" tIns="69096" rIns="138192" bIns="69096"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98" name="Arc 3"/>
            <p:cNvSpPr/>
            <p:nvPr/>
          </p:nvSpPr>
          <p:spPr>
            <a:xfrm rot="15620863">
              <a:off x="6347465" y="1751165"/>
              <a:ext cx="2226797" cy="2163262"/>
            </a:xfrm>
            <a:prstGeom prst="arc">
              <a:avLst/>
            </a:prstGeom>
            <a:ln w="76200">
              <a:gradFill>
                <a:gsLst>
                  <a:gs pos="4000">
                    <a:srgbClr val="FCC325"/>
                  </a:gs>
                  <a:gs pos="75510">
                    <a:srgbClr val="434343"/>
                  </a:gs>
                  <a:gs pos="43000">
                    <a:schemeClr val="bg1">
                      <a:lumMod val="50000"/>
                    </a:schemeClr>
                  </a:gs>
                  <a:gs pos="28552">
                    <a:srgbClr val="A7A8A9"/>
                  </a:gs>
                  <a:gs pos="64000">
                    <a:schemeClr val="bg1">
                      <a:lumMod val="50000"/>
                    </a:schemeClr>
                  </a:gs>
                </a:gsLst>
                <a:lin ang="5400000" scaled="1"/>
              </a:gradFill>
              <a:headEnd type="none" w="med" len="med"/>
              <a:tailEnd type="triangle" w="med" len="med"/>
            </a:ln>
            <a:effectLst>
              <a:outerShdw blurRad="114300" dist="38100" dir="5400000" algn="t" rotWithShape="0">
                <a:prstClr val="black">
                  <a:alpha val="83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38192" tIns="69096" rIns="138192" bIns="69096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7124" y="1011116"/>
            <a:ext cx="2376711" cy="2763295"/>
            <a:chOff x="344018" y="869318"/>
            <a:chExt cx="2376711" cy="2763295"/>
          </a:xfrm>
        </p:grpSpPr>
        <p:grpSp>
          <p:nvGrpSpPr>
            <p:cNvPr id="11" name="组合 10"/>
            <p:cNvGrpSpPr/>
            <p:nvPr/>
          </p:nvGrpSpPr>
          <p:grpSpPr>
            <a:xfrm>
              <a:off x="344018" y="1141931"/>
              <a:ext cx="2376711" cy="2490682"/>
              <a:chOff x="405559" y="1092906"/>
              <a:chExt cx="2376711" cy="2490682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783370" y="1092906"/>
                <a:ext cx="1997450" cy="2490682"/>
                <a:chOff x="947159" y="964475"/>
                <a:chExt cx="1997450" cy="2490682"/>
              </a:xfrm>
            </p:grpSpPr>
            <p:sp>
              <p:nvSpPr>
                <p:cNvPr id="91" name="Arc 3"/>
                <p:cNvSpPr/>
                <p:nvPr/>
              </p:nvSpPr>
              <p:spPr>
                <a:xfrm>
                  <a:off x="1001787" y="1224865"/>
                  <a:ext cx="1567254" cy="2230292"/>
                </a:xfrm>
                <a:prstGeom prst="arc">
                  <a:avLst>
                    <a:gd name="adj1" fmla="val 10280337"/>
                    <a:gd name="adj2" fmla="val 460306"/>
                  </a:avLst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38192" tIns="69096" rIns="138192" bIns="69096" rtlCol="0" anchor="ctr"/>
                <a:lstStyle/>
                <a:p>
                  <a:pPr algn="ctr"/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92" name="直接箭头连接符 91"/>
                <p:cNvCxnSpPr/>
                <p:nvPr/>
              </p:nvCxnSpPr>
              <p:spPr>
                <a:xfrm flipV="1">
                  <a:off x="959365" y="964475"/>
                  <a:ext cx="7050" cy="1528421"/>
                </a:xfrm>
                <a:prstGeom prst="straightConnector1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/>
                <p:cNvCxnSpPr/>
                <p:nvPr/>
              </p:nvCxnSpPr>
              <p:spPr>
                <a:xfrm flipV="1">
                  <a:off x="947159" y="2492896"/>
                  <a:ext cx="1997450" cy="1"/>
                </a:xfrm>
                <a:prstGeom prst="straightConnector1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文本框 3"/>
              <p:cNvSpPr txBox="1"/>
              <p:nvPr/>
            </p:nvSpPr>
            <p:spPr>
              <a:xfrm>
                <a:off x="405559" y="1456487"/>
                <a:ext cx="36420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习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果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704544" y="261127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开始</a:t>
                </a:r>
                <a:endParaRPr lang="zh-CN" altLang="en-US" dirty="0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2206921" y="26313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放弃</a:t>
                </a:r>
                <a:endParaRPr lang="zh-CN" altLang="en-US" dirty="0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759457" y="1971244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应付</a:t>
                </a:r>
                <a:endParaRPr lang="zh-CN" altLang="en-US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872600" y="149974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服从</a:t>
                </a:r>
                <a:endParaRPr lang="zh-CN" altLang="en-US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387708" y="109290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顶峰</a:t>
                </a:r>
                <a:endParaRPr lang="zh-CN" altLang="en-US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2043865" y="1473664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抵触</a:t>
                </a:r>
                <a:endParaRPr lang="zh-CN" altLang="en-US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2238531" y="2005604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对抗</a:t>
                </a:r>
                <a:endParaRPr lang="zh-CN" altLang="en-US" dirty="0"/>
              </a:p>
            </p:txBody>
          </p:sp>
        </p:grpSp>
        <p:sp>
          <p:nvSpPr>
            <p:cNvPr id="121" name="文本框 120"/>
            <p:cNvSpPr txBox="1"/>
            <p:nvPr/>
          </p:nvSpPr>
          <p:spPr>
            <a:xfrm>
              <a:off x="943180" y="86931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F16503"/>
                  </a:solidFill>
                </a:rPr>
                <a:t>被动学习曲线</a:t>
              </a:r>
              <a:endParaRPr lang="zh-CN" altLang="en-US" dirty="0">
                <a:solidFill>
                  <a:srgbClr val="F16503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4018" y="4082216"/>
            <a:ext cx="2291100" cy="2195420"/>
            <a:chOff x="344018" y="4082216"/>
            <a:chExt cx="2291100" cy="2195420"/>
          </a:xfrm>
        </p:grpSpPr>
        <p:grpSp>
          <p:nvGrpSpPr>
            <p:cNvPr id="12" name="组合 11"/>
            <p:cNvGrpSpPr/>
            <p:nvPr/>
          </p:nvGrpSpPr>
          <p:grpSpPr>
            <a:xfrm>
              <a:off x="344018" y="4446414"/>
              <a:ext cx="2291100" cy="1831222"/>
              <a:chOff x="344018" y="4088372"/>
              <a:chExt cx="2291100" cy="1831222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795576" y="4088372"/>
                <a:ext cx="1839542" cy="1523446"/>
                <a:chOff x="1000888" y="4350528"/>
                <a:chExt cx="1839542" cy="1523446"/>
              </a:xfrm>
            </p:grpSpPr>
            <p:cxnSp>
              <p:nvCxnSpPr>
                <p:cNvPr id="95" name="直接箭头连接符 94"/>
                <p:cNvCxnSpPr/>
                <p:nvPr/>
              </p:nvCxnSpPr>
              <p:spPr>
                <a:xfrm flipV="1">
                  <a:off x="1017006" y="4530355"/>
                  <a:ext cx="1405792" cy="1327376"/>
                </a:xfrm>
                <a:prstGeom prst="straightConnector1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/>
                <p:cNvCxnSpPr/>
                <p:nvPr/>
              </p:nvCxnSpPr>
              <p:spPr>
                <a:xfrm flipV="1">
                  <a:off x="1011601" y="5873973"/>
                  <a:ext cx="1828829" cy="1"/>
                </a:xfrm>
                <a:prstGeom prst="straightConnector1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/>
                <p:cNvCxnSpPr/>
                <p:nvPr/>
              </p:nvCxnSpPr>
              <p:spPr>
                <a:xfrm flipV="1">
                  <a:off x="1000888" y="4350528"/>
                  <a:ext cx="21427" cy="1523445"/>
                </a:xfrm>
                <a:prstGeom prst="straightConnector1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文本框 105"/>
              <p:cNvSpPr txBox="1"/>
              <p:nvPr/>
            </p:nvSpPr>
            <p:spPr>
              <a:xfrm>
                <a:off x="344018" y="4518482"/>
                <a:ext cx="36420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习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果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2002471" y="5611817"/>
                <a:ext cx="543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投入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898945" y="5089441"/>
                <a:ext cx="596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好奇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1342396" y="4645681"/>
                <a:ext cx="596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兴趣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1840895" y="4239750"/>
                <a:ext cx="596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忘我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2" name="文本框 121"/>
            <p:cNvSpPr txBox="1"/>
            <p:nvPr/>
          </p:nvSpPr>
          <p:spPr>
            <a:xfrm>
              <a:off x="929142" y="408221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F16503"/>
                  </a:solidFill>
                </a:rPr>
                <a:t>主动学习曲线</a:t>
              </a:r>
              <a:endParaRPr lang="zh-CN" altLang="en-US" dirty="0">
                <a:solidFill>
                  <a:srgbClr val="F16503"/>
                </a:solidFill>
              </a:endParaRPr>
            </a:p>
          </p:txBody>
        </p:sp>
      </p:grpSp>
      <p:sp>
        <p:nvSpPr>
          <p:cNvPr id="129" name="文本框 128"/>
          <p:cNvSpPr txBox="1"/>
          <p:nvPr/>
        </p:nvSpPr>
        <p:spPr>
          <a:xfrm>
            <a:off x="6688164" y="2641957"/>
            <a:ext cx="116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审核、品控</a:t>
            </a:r>
            <a:endParaRPr lang="zh-CN" altLang="en-US" sz="1400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9489299" y="2647972"/>
            <a:ext cx="116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审核、品控</a:t>
            </a:r>
            <a:endParaRPr lang="zh-CN" altLang="en-US" sz="1400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8057827" y="4963365"/>
            <a:ext cx="116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审核、品控</a:t>
            </a:r>
            <a:endParaRPr lang="zh-CN" altLang="en-US" sz="1400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4964070" y="2056152"/>
            <a:ext cx="151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提高活跃度</a:t>
            </a:r>
            <a:endParaRPr lang="zh-CN" altLang="en-US" sz="2000" b="1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935701" y="5837202"/>
            <a:ext cx="128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纳新留存</a:t>
            </a:r>
            <a:endParaRPr lang="zh-CN" altLang="en-US" sz="2000" b="1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96478" y="2047939"/>
            <a:ext cx="151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低成本获客</a:t>
            </a:r>
            <a:endParaRPr lang="zh-CN" altLang="en-US" sz="2000" b="1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9810" y="5211197"/>
            <a:ext cx="2005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深挖线下</a:t>
            </a:r>
            <a:r>
              <a:rPr lang="en-US" altLang="zh-CN" sz="1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反哺线上</a:t>
            </a:r>
            <a:endParaRPr lang="en-US" altLang="zh-CN" sz="1400" b="1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增加激励代理商措施</a:t>
            </a:r>
            <a:endParaRPr lang="en-US" altLang="zh-CN" sz="14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各种营销提成</a:t>
            </a:r>
            <a:endParaRPr lang="en-US" altLang="zh-CN" sz="14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三方共赢</a:t>
            </a:r>
            <a:endParaRPr lang="zh-CN" altLang="en-US" sz="14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30080" y="826298"/>
            <a:ext cx="3187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打造会员</a:t>
            </a:r>
            <a:r>
              <a:rPr lang="en-US" altLang="zh-CN" sz="1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KOL—</a:t>
            </a:r>
            <a:r>
              <a:rPr lang="zh-CN" altLang="en-US" sz="1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知识变现</a:t>
            </a:r>
            <a:endParaRPr lang="en-US" altLang="zh-CN" sz="1400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内容分享收益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线上翻转学习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输出至第三方平台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32938" y="5355213"/>
            <a:ext cx="2898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线上线下</a:t>
            </a:r>
            <a:r>
              <a:rPr lang="en-US" altLang="zh-CN" sz="1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社区互动</a:t>
            </a:r>
            <a:endParaRPr lang="en-US" altLang="zh-CN" sz="1400" b="1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多方互动</a:t>
            </a:r>
            <a:endParaRPr lang="en-US" altLang="zh-CN" sz="14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带动积分商城周边消费</a:t>
            </a:r>
            <a:endParaRPr lang="en-US" altLang="zh-CN" sz="14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提高复购率</a:t>
            </a:r>
            <a:endParaRPr lang="en-US" altLang="zh-CN" sz="14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4973" y="59492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开始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140393" y="2148290"/>
            <a:ext cx="553998" cy="3092492"/>
          </a:xfrm>
          <a:prstGeom prst="rect">
            <a:avLst/>
          </a:prstGeom>
          <a:solidFill>
            <a:srgbClr val="F1650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如何解决最后一公里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75" y="2556892"/>
            <a:ext cx="6818202" cy="1200329"/>
          </a:xfrm>
        </p:spPr>
        <p:txBody>
          <a:bodyPr>
            <a:noAutofit/>
          </a:bodyPr>
          <a:p>
            <a:r>
              <a:rPr lang="en-US" altLang="zh-CN" sz="8000"/>
              <a:t>thanks</a:t>
            </a:r>
            <a:endParaRPr lang="en-US" altLang="zh-CN" sz="8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49298" y="70779"/>
            <a:ext cx="750739" cy="750740"/>
            <a:chOff x="1129232" y="711771"/>
            <a:chExt cx="1228944" cy="1228944"/>
          </a:xfrm>
        </p:grpSpPr>
        <p:grpSp>
          <p:nvGrpSpPr>
            <p:cNvPr id="35" name="组合 34"/>
            <p:cNvGrpSpPr/>
            <p:nvPr/>
          </p:nvGrpSpPr>
          <p:grpSpPr>
            <a:xfrm flipH="1">
              <a:off x="1129232" y="711771"/>
              <a:ext cx="1228944" cy="1228944"/>
              <a:chOff x="2848131" y="1860029"/>
              <a:chExt cx="3807502" cy="380750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936814" y="1948725"/>
                <a:ext cx="3630123" cy="363012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椭圆 35"/>
            <p:cNvSpPr/>
            <p:nvPr/>
          </p:nvSpPr>
          <p:spPr>
            <a:xfrm>
              <a:off x="1278439" y="859618"/>
              <a:ext cx="937494" cy="937494"/>
            </a:xfrm>
            <a:prstGeom prst="ellipse">
              <a:avLst/>
            </a:prstGeom>
            <a:solidFill>
              <a:srgbClr val="FCC325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4"/>
            <p:cNvSpPr txBox="1"/>
            <p:nvPr/>
          </p:nvSpPr>
          <p:spPr>
            <a:xfrm>
              <a:off x="1319442" y="883217"/>
              <a:ext cx="848523" cy="848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Impact MT Std" pitchFamily="34" charset="0"/>
                  <a:ea typeface="微软雅黑" panose="020B0503020204020204" pitchFamily="34" charset="-122"/>
                </a:rPr>
                <a:t>目</a:t>
              </a:r>
              <a:endParaRPr lang="zh-CN" altLang="en-US" sz="36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558702" y="85430"/>
            <a:ext cx="750739" cy="750740"/>
            <a:chOff x="1129232" y="711771"/>
            <a:chExt cx="1228944" cy="1228944"/>
          </a:xfrm>
        </p:grpSpPr>
        <p:grpSp>
          <p:nvGrpSpPr>
            <p:cNvPr id="41" name="组合 40"/>
            <p:cNvGrpSpPr/>
            <p:nvPr/>
          </p:nvGrpSpPr>
          <p:grpSpPr>
            <a:xfrm flipH="1">
              <a:off x="1129232" y="711771"/>
              <a:ext cx="1228944" cy="1228944"/>
              <a:chOff x="2848131" y="1860029"/>
              <a:chExt cx="3807502" cy="380750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936814" y="1948725"/>
                <a:ext cx="3630123" cy="363012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椭圆 41"/>
            <p:cNvSpPr/>
            <p:nvPr/>
          </p:nvSpPr>
          <p:spPr>
            <a:xfrm>
              <a:off x="1278439" y="859618"/>
              <a:ext cx="937494" cy="937494"/>
            </a:xfrm>
            <a:prstGeom prst="ellipse">
              <a:avLst/>
            </a:prstGeom>
            <a:solidFill>
              <a:srgbClr val="FCC325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"/>
            <p:cNvSpPr txBox="1"/>
            <p:nvPr/>
          </p:nvSpPr>
          <p:spPr>
            <a:xfrm>
              <a:off x="1322908" y="857714"/>
              <a:ext cx="848523" cy="848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Impact MT Std" pitchFamily="34" charset="0"/>
                  <a:ea typeface="微软雅黑" panose="020B0503020204020204" pitchFamily="34" charset="-122"/>
                </a:rPr>
                <a:t>录</a:t>
              </a:r>
              <a:endParaRPr lang="zh-CN" altLang="en-US" sz="36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91714" y="2747738"/>
            <a:ext cx="1173935" cy="1173936"/>
            <a:chOff x="1591714" y="2694587"/>
            <a:chExt cx="1173935" cy="1173936"/>
          </a:xfrm>
        </p:grpSpPr>
        <p:grpSp>
          <p:nvGrpSpPr>
            <p:cNvPr id="52" name="组合 51"/>
            <p:cNvGrpSpPr/>
            <p:nvPr/>
          </p:nvGrpSpPr>
          <p:grpSpPr>
            <a:xfrm>
              <a:off x="1591714" y="2694587"/>
              <a:ext cx="1173935" cy="1173936"/>
              <a:chOff x="1129231" y="711771"/>
              <a:chExt cx="1228943" cy="1228944"/>
            </a:xfrm>
          </p:grpSpPr>
          <p:grpSp>
            <p:nvGrpSpPr>
              <p:cNvPr id="53" name="组合 52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4" name="椭圆 53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" name="KSO_Shape"/>
            <p:cNvSpPr/>
            <p:nvPr/>
          </p:nvSpPr>
          <p:spPr bwMode="auto">
            <a:xfrm>
              <a:off x="1877324" y="3074852"/>
              <a:ext cx="650494" cy="446673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080039" y="2747738"/>
            <a:ext cx="1173935" cy="1173936"/>
            <a:chOff x="9080039" y="2727642"/>
            <a:chExt cx="1173935" cy="1173936"/>
          </a:xfrm>
        </p:grpSpPr>
        <p:grpSp>
          <p:nvGrpSpPr>
            <p:cNvPr id="68" name="组合 67"/>
            <p:cNvGrpSpPr/>
            <p:nvPr/>
          </p:nvGrpSpPr>
          <p:grpSpPr>
            <a:xfrm>
              <a:off x="9080039" y="2727642"/>
              <a:ext cx="1173935" cy="1173936"/>
              <a:chOff x="1129231" y="711771"/>
              <a:chExt cx="1228943" cy="1228944"/>
            </a:xfrm>
          </p:grpSpPr>
          <p:grpSp>
            <p:nvGrpSpPr>
              <p:cNvPr id="69" name="组合 68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0" name="椭圆 69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16503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KSO_Shape"/>
            <p:cNvSpPr/>
            <p:nvPr/>
          </p:nvSpPr>
          <p:spPr bwMode="auto">
            <a:xfrm>
              <a:off x="9363797" y="3058909"/>
              <a:ext cx="606419" cy="51545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83930" y="2747738"/>
            <a:ext cx="1173935" cy="1173936"/>
            <a:chOff x="6774819" y="2721934"/>
            <a:chExt cx="1173935" cy="1173936"/>
          </a:xfrm>
        </p:grpSpPr>
        <p:grpSp>
          <p:nvGrpSpPr>
            <p:cNvPr id="73" name="组合 72"/>
            <p:cNvGrpSpPr/>
            <p:nvPr/>
          </p:nvGrpSpPr>
          <p:grpSpPr>
            <a:xfrm>
              <a:off x="6774819" y="2721934"/>
              <a:ext cx="1173935" cy="1173936"/>
              <a:chOff x="1129231" y="711771"/>
              <a:chExt cx="1228943" cy="1228944"/>
            </a:xfrm>
          </p:grpSpPr>
          <p:grpSp>
            <p:nvGrpSpPr>
              <p:cNvPr id="74" name="组合 73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5" name="椭圆 74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" name="KSO_Shape"/>
            <p:cNvSpPr/>
            <p:nvPr/>
          </p:nvSpPr>
          <p:spPr bwMode="auto">
            <a:xfrm>
              <a:off x="7074652" y="3021959"/>
              <a:ext cx="574268" cy="551297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83" name="文本框 9"/>
          <p:cNvSpPr txBox="1"/>
          <p:nvPr/>
        </p:nvSpPr>
        <p:spPr>
          <a:xfrm>
            <a:off x="817287" y="4035527"/>
            <a:ext cx="272278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4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案例背景</a:t>
            </a:r>
            <a:endParaRPr lang="zh-CN" altLang="en-US" sz="14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9"/>
          <p:cNvSpPr txBox="1"/>
          <p:nvPr/>
        </p:nvSpPr>
        <p:spPr>
          <a:xfrm>
            <a:off x="5828350" y="4038067"/>
            <a:ext cx="2646427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4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樊登读书的脆弱</a:t>
            </a:r>
            <a:endParaRPr lang="zh-CN" altLang="en-US" sz="14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9"/>
          <p:cNvSpPr txBox="1"/>
          <p:nvPr/>
        </p:nvSpPr>
        <p:spPr>
          <a:xfrm>
            <a:off x="8615486" y="4038067"/>
            <a:ext cx="210304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1400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216024" y="6381328"/>
            <a:ext cx="116398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59"/>
          <p:cNvSpPr>
            <a:spLocks noChangeArrowheads="1"/>
          </p:cNvSpPr>
          <p:nvPr/>
        </p:nvSpPr>
        <p:spPr bwMode="auto">
          <a:xfrm flipH="1">
            <a:off x="11207029" y="6413266"/>
            <a:ext cx="720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03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087822" y="2747738"/>
            <a:ext cx="1173935" cy="1173936"/>
            <a:chOff x="4036758" y="2800890"/>
            <a:chExt cx="1173935" cy="1173936"/>
          </a:xfrm>
        </p:grpSpPr>
        <p:grpSp>
          <p:nvGrpSpPr>
            <p:cNvPr id="125" name="组合 124"/>
            <p:cNvGrpSpPr/>
            <p:nvPr/>
          </p:nvGrpSpPr>
          <p:grpSpPr>
            <a:xfrm>
              <a:off x="4036758" y="2800890"/>
              <a:ext cx="1173935" cy="1173936"/>
              <a:chOff x="1129231" y="711771"/>
              <a:chExt cx="1228943" cy="1228944"/>
            </a:xfrm>
          </p:grpSpPr>
          <p:grpSp>
            <p:nvGrpSpPr>
              <p:cNvPr id="126" name="组合 125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128" name="椭圆 127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7" name="椭圆 126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16503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0" name="KSO_Shape"/>
            <p:cNvSpPr/>
            <p:nvPr/>
          </p:nvSpPr>
          <p:spPr bwMode="auto">
            <a:xfrm>
              <a:off x="4315950" y="3140387"/>
              <a:ext cx="627380" cy="53431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1" name="文本框 9"/>
          <p:cNvSpPr txBox="1"/>
          <p:nvPr/>
        </p:nvSpPr>
        <p:spPr>
          <a:xfrm>
            <a:off x="3191473" y="4035556"/>
            <a:ext cx="2903733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行业分析</a:t>
            </a:r>
            <a:endParaRPr lang="zh-CN" altLang="en-US" sz="1400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44842" y="1768210"/>
            <a:ext cx="9900727" cy="3321581"/>
            <a:chOff x="1072834" y="980728"/>
            <a:chExt cx="9900727" cy="3321581"/>
          </a:xfrm>
        </p:grpSpPr>
        <p:grpSp>
          <p:nvGrpSpPr>
            <p:cNvPr id="6" name="组合 5"/>
            <p:cNvGrpSpPr/>
            <p:nvPr/>
          </p:nvGrpSpPr>
          <p:grpSpPr>
            <a:xfrm>
              <a:off x="5219016" y="980728"/>
              <a:ext cx="1752380" cy="1752381"/>
              <a:chOff x="1129231" y="711771"/>
              <a:chExt cx="1228943" cy="1228944"/>
            </a:xfrm>
          </p:grpSpPr>
          <p:grpSp>
            <p:nvGrpSpPr>
              <p:cNvPr id="7" name="组合 6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KSO_Shape"/>
            <p:cNvSpPr/>
            <p:nvPr/>
          </p:nvSpPr>
          <p:spPr bwMode="auto">
            <a:xfrm>
              <a:off x="5609696" y="1523535"/>
              <a:ext cx="971019" cy="666767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标题 4"/>
            <p:cNvSpPr txBox="1"/>
            <p:nvPr/>
          </p:nvSpPr>
          <p:spPr>
            <a:xfrm>
              <a:off x="1072834" y="2131207"/>
              <a:ext cx="9900727" cy="21711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4000" b="1" dirty="0">
                  <a:solidFill>
                    <a:srgbClr val="4343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案例背景</a:t>
              </a:r>
              <a:endParaRPr lang="en-US" altLang="zh-CN" sz="40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345642" y="4107003"/>
              <a:ext cx="8640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rgbClr val="254061"/>
          </a:solidFill>
        </p:grpSpPr>
        <p:sp>
          <p:nvSpPr>
            <p:cNvPr id="7" name="椭圆 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KSO_Shape"/>
          <p:cNvSpPr/>
          <p:nvPr/>
        </p:nvSpPr>
        <p:spPr>
          <a:xfrm flipH="1">
            <a:off x="609023" y="1111050"/>
            <a:ext cx="386363" cy="273673"/>
          </a:xfrm>
          <a:custGeom>
            <a:avLst/>
            <a:gdLst>
              <a:gd name="connsiteX0" fmla="*/ 7782622 w 7782622"/>
              <a:gd name="connsiteY0" fmla="*/ 1956116 h 5514836"/>
              <a:gd name="connsiteX1" fmla="*/ 1120218 w 7782622"/>
              <a:gd name="connsiteY1" fmla="*/ 1956116 h 5514836"/>
              <a:gd name="connsiteX2" fmla="*/ 4 w 7782622"/>
              <a:gd name="connsiteY2" fmla="*/ 5514836 h 5514836"/>
              <a:gd name="connsiteX3" fmla="*/ 6662408 w 7782622"/>
              <a:gd name="connsiteY3" fmla="*/ 5514836 h 5514836"/>
              <a:gd name="connsiteX4" fmla="*/ 2210075 w 7782622"/>
              <a:gd name="connsiteY4" fmla="*/ 0 h 5514836"/>
              <a:gd name="connsiteX5" fmla="*/ 0 w 7782622"/>
              <a:gd name="connsiteY5" fmla="*/ 0 h 5514836"/>
              <a:gd name="connsiteX6" fmla="*/ 0 w 7782622"/>
              <a:gd name="connsiteY6" fmla="*/ 1356040 h 5514836"/>
              <a:gd name="connsiteX7" fmla="*/ 2 w 7782622"/>
              <a:gd name="connsiteY7" fmla="*/ 1356040 h 5514836"/>
              <a:gd name="connsiteX8" fmla="*/ 2 w 7782622"/>
              <a:gd name="connsiteY8" fmla="*/ 4425111 h 5514836"/>
              <a:gd name="connsiteX9" fmla="*/ 872566 w 7782622"/>
              <a:gd name="connsiteY9" fmla="*/ 1653131 h 5514836"/>
              <a:gd name="connsiteX10" fmla="*/ 6705945 w 7782622"/>
              <a:gd name="connsiteY10" fmla="*/ 1653131 h 5514836"/>
              <a:gd name="connsiteX11" fmla="*/ 6705945 w 7782622"/>
              <a:gd name="connsiteY11" fmla="*/ 984566 h 5514836"/>
              <a:gd name="connsiteX12" fmla="*/ 2611236 w 7782622"/>
              <a:gd name="connsiteY12" fmla="*/ 984566 h 551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2622" h="5514836">
                <a:moveTo>
                  <a:pt x="7782622" y="1956116"/>
                </a:moveTo>
                <a:lnTo>
                  <a:pt x="1120218" y="1956116"/>
                </a:lnTo>
                <a:lnTo>
                  <a:pt x="4" y="5514836"/>
                </a:lnTo>
                <a:lnTo>
                  <a:pt x="6662408" y="5514836"/>
                </a:lnTo>
                <a:close/>
                <a:moveTo>
                  <a:pt x="2210075" y="0"/>
                </a:moveTo>
                <a:lnTo>
                  <a:pt x="0" y="0"/>
                </a:lnTo>
                <a:lnTo>
                  <a:pt x="0" y="1356040"/>
                </a:lnTo>
                <a:lnTo>
                  <a:pt x="2" y="1356040"/>
                </a:lnTo>
                <a:lnTo>
                  <a:pt x="2" y="4425111"/>
                </a:lnTo>
                <a:lnTo>
                  <a:pt x="872566" y="1653131"/>
                </a:lnTo>
                <a:lnTo>
                  <a:pt x="6705945" y="1653131"/>
                </a:lnTo>
                <a:lnTo>
                  <a:pt x="6705945" y="984566"/>
                </a:lnTo>
                <a:lnTo>
                  <a:pt x="2611236" y="984566"/>
                </a:lnTo>
                <a:close/>
              </a:path>
            </a:pathLst>
          </a:custGeom>
          <a:solidFill>
            <a:srgbClr val="F165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44430" y="1059687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樊登读书是一个帮助国人养成阅读习惯的学习型社区。</a:t>
            </a:r>
            <a:endParaRPr lang="zh-CN" altLang="en-US" sz="2400" b="1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5"/>
          <p:cNvSpPr/>
          <p:nvPr/>
        </p:nvSpPr>
        <p:spPr bwMode="auto">
          <a:xfrm>
            <a:off x="580821" y="1729720"/>
            <a:ext cx="3841976" cy="457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企业使命：</a:t>
            </a:r>
            <a:endParaRPr lang="en-US" altLang="zh-CN" b="1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帮助三亿国人养成阅读的习惯。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企业愿景：</a:t>
            </a:r>
            <a:endParaRPr lang="en-US" altLang="zh-CN" b="1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 Learning/</a:t>
            </a: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每年一起读</a:t>
            </a:r>
            <a:r>
              <a:rPr lang="en-US" altLang="zh-CN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本书</a:t>
            </a:r>
            <a:r>
              <a:rPr lang="en-US" altLang="zh-CN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读书点亮生活。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营业收入：</a:t>
            </a:r>
            <a:endParaRPr lang="en-US" altLang="zh-CN" b="1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</a:t>
            </a:r>
            <a:r>
              <a:rPr lang="zh-CN" altLang="en-US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en-US" altLang="zh-CN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产品输出：</a:t>
            </a:r>
            <a:endParaRPr lang="en-US" altLang="zh-CN" b="1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围绕：事业、家庭、心灵三个核心方向，精华解读优质书籍，通过视频、音频和图文等形式交付于用户。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运营模式：</a:t>
            </a:r>
            <a:endParaRPr lang="en-US" altLang="zh-CN" b="1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</a:t>
            </a:r>
            <a:r>
              <a:rPr lang="en-US" altLang="zh-CN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线下相结合</a:t>
            </a:r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32019" y="1557221"/>
            <a:ext cx="3841976" cy="23963"/>
            <a:chOff x="3060700" y="4724400"/>
            <a:chExt cx="5955507" cy="457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060700" y="4728970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799062" y="1890684"/>
          <a:ext cx="7219762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225"/>
                <a:gridCol w="1410561"/>
                <a:gridCol w="1581372"/>
                <a:gridCol w="1468438"/>
                <a:gridCol w="1360166"/>
              </a:tblGrid>
              <a:tr h="1260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 </a:t>
                      </a:r>
                      <a:r>
                        <a:rPr lang="zh-CN" alt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重要伙伴</a:t>
                      </a:r>
                      <a:endParaRPr lang="en-US" altLang="zh-CN" sz="1400" b="1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当地分会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知识类</a:t>
                      </a:r>
                      <a:r>
                        <a:rPr lang="en-US" altLang="zh-CN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KOL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书籍出版社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商城供货商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视频媒体平台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广东卫视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 </a:t>
                      </a:r>
                      <a:r>
                        <a:rPr lang="zh-CN" alt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关键业务</a:t>
                      </a:r>
                      <a:endParaRPr lang="en-US" altLang="zh-CN" sz="1400" b="1" u="none" strike="noStrike" kern="12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樊登年费会员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积分商城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VP </a:t>
                      </a:r>
                      <a:r>
                        <a:rPr lang="zh-CN" alt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核心价值</a:t>
                      </a:r>
                      <a:endParaRPr lang="en-US" altLang="zh-CN" sz="1400" b="1" u="none" strike="noStrike" kern="12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endParaRPr lang="en-US" altLang="zh-CN" sz="1100" b="1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highlight>
                            <a:srgbClr val="FCC325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更好的学习体验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highlight>
                          <a:srgbClr val="FCC325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highlight>
                            <a:srgbClr val="FCC325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强互动线下读书社群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highlight>
                          <a:srgbClr val="FCC325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深入浅出的解读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优质选书的服务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 </a:t>
                      </a:r>
                      <a:r>
                        <a:rPr lang="zh-CN" alt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客户关系</a:t>
                      </a:r>
                      <a:endParaRPr lang="en-US" altLang="zh-CN" sz="1400" b="1" u="none" strike="noStrike" kern="12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签到和积分系统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会员系统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商城周边产品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评论互动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客服与分会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 </a:t>
                      </a:r>
                      <a:r>
                        <a:rPr lang="zh-CN" alt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客户细分</a:t>
                      </a:r>
                      <a:endParaRPr lang="en-US" altLang="zh-CN" sz="1400" b="1" u="none" strike="noStrike" kern="12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阅读率偏低，但读书意愿强的群体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没有时间精力读书，渴望博学受到尊重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知识焦虑人群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不知道看什么书，希望推荐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610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KR </a:t>
                      </a:r>
                      <a:r>
                        <a:rPr lang="zh-CN" alt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核心资源</a:t>
                      </a:r>
                      <a:endParaRPr lang="en-US" altLang="zh-CN" sz="1400" b="1" u="none" strike="noStrike" kern="12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樊登个人</a:t>
                      </a:r>
                      <a:r>
                        <a:rPr lang="en-US" altLang="zh-CN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分会运营团队</a:t>
                      </a:r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内容生产团队</a:t>
                      </a:r>
                      <a:endParaRPr lang="zh-CN" altLang="en-US" sz="1100" b="1" i="0" u="none" strike="noStrike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 </a:t>
                      </a:r>
                      <a:r>
                        <a:rPr lang="zh-CN" alt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渠道通路</a:t>
                      </a:r>
                      <a:endParaRPr lang="en-US" altLang="zh-CN" sz="1400" b="1" u="none" strike="noStrike" kern="12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樊登读书会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微信公众平台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线下书店</a:t>
                      </a:r>
                      <a:endParaRPr lang="zh-CN" altLang="en-US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</a:tr>
              <a:tr h="1074271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C$ </a:t>
                      </a:r>
                      <a:r>
                        <a:rPr lang="zh-CN" alt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成本结构</a:t>
                      </a:r>
                      <a:endParaRPr lang="en-US" altLang="zh-CN" sz="1400" b="1" u="none" strike="noStrike" kern="12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CN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</a:t>
                      </a:r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和公众号运营成本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分会管理运营成本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内容生产成本（包含书寄版权费等）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营销推广成本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产品研发成本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R$ </a:t>
                      </a:r>
                      <a:r>
                        <a:rPr lang="zh-CN" alt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收入来源</a:t>
                      </a:r>
                      <a:endParaRPr lang="en-US" altLang="zh-CN" sz="1400" b="1" u="none" strike="noStrike" kern="12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年费会员收费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加盟费用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积分商城销售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知识超市销售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线下活动收费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kern="1200" dirty="0">
                          <a:solidFill>
                            <a:srgbClr val="43434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线下讲课收费</a:t>
                      </a:r>
                      <a:endParaRPr lang="en-US" altLang="zh-CN" sz="1100" b="1" i="0" u="none" strike="noStrike" kern="1200" dirty="0">
                        <a:solidFill>
                          <a:srgbClr val="43434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350513" y="14415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樊登读书商业画布</a:t>
            </a:r>
            <a:endParaRPr lang="zh-CN" altLang="en-US" b="1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982638" y="314204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案例背景</a:t>
            </a:r>
            <a:r>
              <a:rPr lang="en-US" altLang="zh-CN" sz="18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pitchFamily="34" charset="0"/>
              </a:rPr>
              <a:t>樊登读书商业画布</a:t>
            </a:r>
            <a:endParaRPr lang="zh-CN" altLang="en-US" sz="1400" baseline="-30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37447" y="112541"/>
            <a:ext cx="622744" cy="622745"/>
            <a:chOff x="1591714" y="2694587"/>
            <a:chExt cx="1173935" cy="1173936"/>
          </a:xfrm>
        </p:grpSpPr>
        <p:grpSp>
          <p:nvGrpSpPr>
            <p:cNvPr id="33" name="组合 32"/>
            <p:cNvGrpSpPr/>
            <p:nvPr/>
          </p:nvGrpSpPr>
          <p:grpSpPr>
            <a:xfrm>
              <a:off x="1591714" y="2694587"/>
              <a:ext cx="1173935" cy="1173936"/>
              <a:chOff x="1129231" y="711771"/>
              <a:chExt cx="1228943" cy="1228944"/>
            </a:xfrm>
          </p:grpSpPr>
          <p:grpSp>
            <p:nvGrpSpPr>
              <p:cNvPr id="40" name="组合 39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1" name="椭圆 40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KSO_Shape"/>
            <p:cNvSpPr/>
            <p:nvPr/>
          </p:nvSpPr>
          <p:spPr bwMode="auto">
            <a:xfrm>
              <a:off x="1877324" y="3074852"/>
              <a:ext cx="650494" cy="446673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86587" y="6414416"/>
            <a:ext cx="849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主张通过全新的学习体验，利用渠道帮助用户解决学习困难。</a:t>
            </a:r>
            <a:endParaRPr lang="zh-CN" altLang="en-US" sz="2400" b="1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rgbClr val="254061"/>
          </a:solidFill>
        </p:grpSpPr>
        <p:sp>
          <p:nvSpPr>
            <p:cNvPr id="7" name="椭圆 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2663" y="314325"/>
            <a:ext cx="31918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案例背景</a:t>
            </a:r>
            <a:r>
              <a:rPr lang="en-US" altLang="zh-CN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pitchFamily="34" charset="0"/>
              </a:rPr>
              <a:t>樊登读书发展历程</a:t>
            </a:r>
            <a:endParaRPr lang="zh-CN" altLang="en-US" sz="1400" baseline="-30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1025" y="790575"/>
            <a:ext cx="10698163" cy="47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25" name="组合 33"/>
          <p:cNvGrpSpPr/>
          <p:nvPr/>
        </p:nvGrpSpPr>
        <p:grpSpPr bwMode="auto">
          <a:xfrm>
            <a:off x="415925" y="115888"/>
            <a:ext cx="638175" cy="639762"/>
            <a:chOff x="4036758" y="2800890"/>
            <a:chExt cx="1173935" cy="1173936"/>
          </a:xfrm>
        </p:grpSpPr>
        <p:grpSp>
          <p:nvGrpSpPr>
            <p:cNvPr id="30748" name="组合 34"/>
            <p:cNvGrpSpPr/>
            <p:nvPr/>
          </p:nvGrpSpPr>
          <p:grpSpPr bwMode="auto">
            <a:xfrm>
              <a:off x="4036758" y="2800890"/>
              <a:ext cx="1173935" cy="1173936"/>
              <a:chOff x="1129231" y="711771"/>
              <a:chExt cx="1228943" cy="1228944"/>
            </a:xfrm>
          </p:grpSpPr>
          <p:grpSp>
            <p:nvGrpSpPr>
              <p:cNvPr id="30750" name="组合 36"/>
              <p:cNvGrpSpPr/>
              <p:nvPr/>
            </p:nvGrpSpPr>
            <p:grpSpPr bwMode="auto"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39" name="椭圆 38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2933371" y="1945057"/>
                  <a:ext cx="3637017" cy="363744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椭圆 37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KSO_Shape"/>
            <p:cNvSpPr/>
            <p:nvPr/>
          </p:nvSpPr>
          <p:spPr bwMode="auto">
            <a:xfrm>
              <a:off x="4317101" y="3141709"/>
              <a:ext cx="624931" cy="533079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1C666E"/>
                </a:solidFill>
                <a:latin typeface="+mn-lt"/>
                <a:ea typeface="宋体" panose="02010600030101010101" pitchFamily="2" charset="-122"/>
              </a:endParaRPr>
            </a:p>
          </p:txBody>
        </p:sp>
      </p:grpSp>
      <p:sp>
        <p:nvSpPr>
          <p:cNvPr id="30728" name="文本框 119"/>
          <p:cNvSpPr txBox="1">
            <a:spLocks noChangeArrowheads="1"/>
          </p:cNvSpPr>
          <p:nvPr/>
        </p:nvSpPr>
        <p:spPr bwMode="auto">
          <a:xfrm>
            <a:off x="476250" y="6364288"/>
            <a:ext cx="364715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信息来源：易观智库，各平台官网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 flipV="1">
            <a:off x="262559" y="2898281"/>
            <a:ext cx="11665296" cy="164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92" tIns="69096" rIns="138192" bIns="69096" rtlCol="0" anchor="ctr"/>
          <a:lstStyle/>
          <a:p>
            <a:pPr algn="ctr"/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721342" y="2286217"/>
            <a:ext cx="1301392" cy="1301862"/>
            <a:chOff x="1466675" y="3784103"/>
            <a:chExt cx="1301392" cy="1301862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30" name="同心圆 10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9" name="椭圆 128"/>
              <p:cNvSpPr/>
              <p:nvPr/>
            </p:nvSpPr>
            <p:spPr>
              <a:xfrm>
                <a:off x="4565570" y="2763062"/>
                <a:ext cx="1370297" cy="1370793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TextBox 139"/>
            <p:cNvSpPr txBox="1"/>
            <p:nvPr/>
          </p:nvSpPr>
          <p:spPr>
            <a:xfrm>
              <a:off x="1692270" y="4134798"/>
              <a:ext cx="850204" cy="693539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年以前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371692" y="2461305"/>
            <a:ext cx="984950" cy="985306"/>
            <a:chOff x="3117025" y="3959191"/>
            <a:chExt cx="984950" cy="985306"/>
          </a:xfrm>
        </p:grpSpPr>
        <p:grpSp>
          <p:nvGrpSpPr>
            <p:cNvPr id="133" name="组合 132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135" name="组合 13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37" name="同心圆 11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6" name="椭圆 135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4" name="TextBox 140"/>
            <p:cNvSpPr txBox="1"/>
            <p:nvPr/>
          </p:nvSpPr>
          <p:spPr>
            <a:xfrm>
              <a:off x="3224649" y="4109553"/>
              <a:ext cx="850204" cy="693539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705600" y="2294067"/>
            <a:ext cx="1319306" cy="1319782"/>
            <a:chOff x="4450933" y="3791953"/>
            <a:chExt cx="1319306" cy="1319782"/>
          </a:xfrm>
        </p:grpSpPr>
        <p:grpSp>
          <p:nvGrpSpPr>
            <p:cNvPr id="140" name="组合 139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44" name="同心圆 11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3" name="椭圆 14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TextBox 141"/>
            <p:cNvSpPr txBox="1"/>
            <p:nvPr/>
          </p:nvSpPr>
          <p:spPr>
            <a:xfrm>
              <a:off x="4675914" y="4134798"/>
              <a:ext cx="850204" cy="693539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5373864" y="2444495"/>
            <a:ext cx="1018558" cy="1018926"/>
            <a:chOff x="6119197" y="3942381"/>
            <a:chExt cx="1018558" cy="101892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149" name="组合 148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51" name="同心圆 12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0" name="椭圆 149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TextBox 142"/>
            <p:cNvSpPr txBox="1"/>
            <p:nvPr/>
          </p:nvSpPr>
          <p:spPr>
            <a:xfrm>
              <a:off x="6233854" y="4088262"/>
              <a:ext cx="850204" cy="693539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6741380" y="2444495"/>
            <a:ext cx="1113207" cy="1018926"/>
            <a:chOff x="7486713" y="3942381"/>
            <a:chExt cx="1113207" cy="1018926"/>
          </a:xfrm>
        </p:grpSpPr>
        <p:grpSp>
          <p:nvGrpSpPr>
            <p:cNvPr id="154" name="组合 153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58" name="同心圆 12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椭圆 15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7" name="椭圆 156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5" name="TextBox 143"/>
            <p:cNvSpPr txBox="1"/>
            <p:nvPr/>
          </p:nvSpPr>
          <p:spPr>
            <a:xfrm>
              <a:off x="7608841" y="4109553"/>
              <a:ext cx="991079" cy="693539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8108896" y="2275496"/>
            <a:ext cx="1356434" cy="1356924"/>
            <a:chOff x="8854229" y="3773382"/>
            <a:chExt cx="1356434" cy="1356924"/>
          </a:xfrm>
        </p:grpSpPr>
        <p:grpSp>
          <p:nvGrpSpPr>
            <p:cNvPr id="161" name="组合 160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65" name="同心圆 13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椭圆 165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4" name="椭圆 163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2" name="TextBox 144"/>
            <p:cNvSpPr txBox="1"/>
            <p:nvPr/>
          </p:nvSpPr>
          <p:spPr>
            <a:xfrm>
              <a:off x="9138291" y="4109553"/>
              <a:ext cx="1015118" cy="693539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9814288" y="2031216"/>
            <a:ext cx="1844818" cy="1845484"/>
            <a:chOff x="10559621" y="3529102"/>
            <a:chExt cx="1844818" cy="1845484"/>
          </a:xfrm>
        </p:grpSpPr>
        <p:grpSp>
          <p:nvGrpSpPr>
            <p:cNvPr id="168" name="组合 167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170" name="组合 16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72" name="同心圆 13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椭圆 17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1" name="椭圆 17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9" name="TextBox 145"/>
            <p:cNvSpPr txBox="1"/>
            <p:nvPr/>
          </p:nvSpPr>
          <p:spPr>
            <a:xfrm>
              <a:off x="11080829" y="4088262"/>
              <a:ext cx="910872" cy="693539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7517188" y="4059021"/>
            <a:ext cx="2592105" cy="1367586"/>
            <a:chOff x="609094" y="1472931"/>
            <a:chExt cx="1431009" cy="1025452"/>
          </a:xfrm>
        </p:grpSpPr>
        <p:sp>
          <p:nvSpPr>
            <p:cNvPr id="175" name="TextBox 200"/>
            <p:cNvSpPr txBox="1"/>
            <p:nvPr/>
          </p:nvSpPr>
          <p:spPr>
            <a:xfrm>
              <a:off x="873900" y="1767302"/>
              <a:ext cx="1166203" cy="731081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>
              <a:defPPr>
                <a:defRPr lang="zh-CN"/>
              </a:defPPr>
              <a:lvl1pPr marL="171450" indent="-171450">
                <a:lnSpc>
                  <a:spcPct val="130000"/>
                </a:lnSpc>
                <a:buFont typeface="Wingdings" panose="05000000000000000000" pitchFamily="2" charset="2"/>
                <a:buChar char="u"/>
                <a:defRPr sz="90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用户破</a:t>
              </a:r>
              <a:r>
                <a:rPr lang="en-US" altLang="zh-CN" dirty="0"/>
                <a:t>500</a:t>
              </a:r>
              <a:r>
                <a:rPr lang="zh-CN" altLang="en-US" dirty="0"/>
                <a:t>万</a:t>
              </a:r>
              <a:endParaRPr lang="en-US" altLang="zh-CN" dirty="0"/>
            </a:p>
            <a:p>
              <a:r>
                <a:rPr lang="zh-CN" altLang="en-US" dirty="0"/>
                <a:t>扩充产品线（一书一课、年轮等）</a:t>
              </a:r>
              <a:endParaRPr lang="en-US" altLang="zh-CN" dirty="0"/>
            </a:p>
            <a:p>
              <a:r>
                <a:rPr lang="zh-CN" altLang="en-US" dirty="0"/>
                <a:t>开创分公司（北京、上海、西安）</a:t>
              </a:r>
              <a:endParaRPr lang="en-US" altLang="zh-CN" dirty="0"/>
            </a:p>
            <a:p>
              <a:r>
                <a:rPr lang="zh-CN" altLang="en-US" dirty="0"/>
                <a:t>全球</a:t>
              </a:r>
              <a:r>
                <a:rPr lang="en-US" altLang="zh-CN" dirty="0"/>
                <a:t>3078</a:t>
              </a:r>
              <a:r>
                <a:rPr lang="zh-CN" altLang="en-US" dirty="0"/>
                <a:t>家授权点</a:t>
              </a:r>
              <a:endParaRPr lang="en-US" altLang="zh-CN" dirty="0"/>
            </a:p>
            <a:p>
              <a:r>
                <a:rPr lang="en-US" altLang="zh-CN" dirty="0"/>
                <a:t>200</a:t>
              </a:r>
              <a:r>
                <a:rPr lang="zh-CN" altLang="en-US" dirty="0"/>
                <a:t>余家樊登书店</a:t>
              </a:r>
              <a:endParaRPr lang="zh-CN" altLang="en-US" dirty="0"/>
            </a:p>
          </p:txBody>
        </p:sp>
        <p:sp>
          <p:nvSpPr>
            <p:cNvPr id="176" name="TextBox 203"/>
            <p:cNvSpPr txBox="1"/>
            <p:nvPr/>
          </p:nvSpPr>
          <p:spPr>
            <a:xfrm>
              <a:off x="609094" y="1472931"/>
              <a:ext cx="1236841" cy="244337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樊登强势发展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721342" y="885886"/>
            <a:ext cx="1641983" cy="726727"/>
            <a:chOff x="873900" y="1548448"/>
            <a:chExt cx="1231648" cy="544920"/>
          </a:xfrm>
        </p:grpSpPr>
        <p:sp>
          <p:nvSpPr>
            <p:cNvPr id="178" name="TextBox 147"/>
            <p:cNvSpPr txBox="1"/>
            <p:nvPr/>
          </p:nvSpPr>
          <p:spPr>
            <a:xfrm>
              <a:off x="873900" y="1767303"/>
              <a:ext cx="1166203" cy="32606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u"/>
              </a:pPr>
              <a:r>
                <a:rPr lang="zh-CN" altLang="en-US" sz="90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喜马拉雅用户破千万</a:t>
              </a:r>
              <a:endParaRPr lang="en-US" altLang="zh-CN" sz="9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u"/>
              </a:pPr>
              <a:r>
                <a:rPr lang="zh-CN" altLang="en-US" sz="90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逻辑思维推出付费会员</a:t>
              </a:r>
              <a:endParaRPr lang="zh-CN" altLang="en-US" sz="9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TextBox 150"/>
            <p:cNvSpPr txBox="1"/>
            <p:nvPr/>
          </p:nvSpPr>
          <p:spPr>
            <a:xfrm>
              <a:off x="873900" y="1548448"/>
              <a:ext cx="1231648" cy="244337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行业繁荣显现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</p:grpSp>
      <p:sp>
        <p:nvSpPr>
          <p:cNvPr id="180" name="等腰三角形 179"/>
          <p:cNvSpPr/>
          <p:nvPr/>
        </p:nvSpPr>
        <p:spPr>
          <a:xfrm>
            <a:off x="1273168" y="1939405"/>
            <a:ext cx="197740" cy="1704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1" name="组合 180"/>
          <p:cNvGrpSpPr/>
          <p:nvPr/>
        </p:nvGrpSpPr>
        <p:grpSpPr>
          <a:xfrm>
            <a:off x="2081120" y="4044666"/>
            <a:ext cx="1554735" cy="736225"/>
            <a:chOff x="873900" y="1541325"/>
            <a:chExt cx="1166203" cy="552041"/>
          </a:xfrm>
        </p:grpSpPr>
        <p:sp>
          <p:nvSpPr>
            <p:cNvPr id="182" name="TextBox 190"/>
            <p:cNvSpPr txBox="1"/>
            <p:nvPr/>
          </p:nvSpPr>
          <p:spPr>
            <a:xfrm>
              <a:off x="873900" y="1767302"/>
              <a:ext cx="1166203" cy="326064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u"/>
              </a:pPr>
              <a:r>
                <a:rPr lang="zh-CN" altLang="en-US" sz="90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樊登读书会成立</a:t>
              </a:r>
              <a:endParaRPr lang="en-US" altLang="zh-CN" sz="9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u"/>
              </a:pPr>
              <a:r>
                <a:rPr lang="zh-CN" altLang="en-US" sz="90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定位付费会员商业模式</a:t>
              </a:r>
              <a:endParaRPr lang="zh-CN" altLang="en-US" sz="9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TextBox 193"/>
            <p:cNvSpPr txBox="1"/>
            <p:nvPr/>
          </p:nvSpPr>
          <p:spPr>
            <a:xfrm>
              <a:off x="947384" y="1541325"/>
              <a:ext cx="1008112" cy="244337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樊登诞生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</p:grpSp>
      <p:sp>
        <p:nvSpPr>
          <p:cNvPr id="184" name="等腰三角形 183"/>
          <p:cNvSpPr/>
          <p:nvPr/>
        </p:nvSpPr>
        <p:spPr>
          <a:xfrm rot="10800000">
            <a:off x="2765297" y="3753463"/>
            <a:ext cx="197740" cy="1704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>
            <a:off x="3768256" y="899348"/>
            <a:ext cx="1554735" cy="1097924"/>
            <a:chOff x="873900" y="1540125"/>
            <a:chExt cx="1166203" cy="823253"/>
          </a:xfrm>
        </p:grpSpPr>
        <p:sp>
          <p:nvSpPr>
            <p:cNvPr id="186" name="TextBox 157"/>
            <p:cNvSpPr txBox="1"/>
            <p:nvPr/>
          </p:nvSpPr>
          <p:spPr>
            <a:xfrm>
              <a:off x="873900" y="1767302"/>
              <a:ext cx="1166203" cy="596076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>
              <a:defPPr>
                <a:defRPr lang="zh-CN"/>
              </a:defPPr>
              <a:lvl1pPr marL="171450" indent="-171450">
                <a:lnSpc>
                  <a:spcPct val="130000"/>
                </a:lnSpc>
                <a:buFont typeface="Wingdings" panose="05000000000000000000" pitchFamily="2" charset="2"/>
                <a:buChar char="u"/>
                <a:defRPr sz="90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融资</a:t>
              </a:r>
              <a:r>
                <a:rPr lang="en-US" altLang="zh-CN" dirty="0"/>
                <a:t>300</a:t>
              </a:r>
              <a:r>
                <a:rPr lang="zh-CN" altLang="en-US" dirty="0"/>
                <a:t>万天使轮</a:t>
              </a:r>
              <a:endParaRPr lang="en-US" altLang="zh-CN" dirty="0"/>
            </a:p>
            <a:p>
              <a:r>
                <a:rPr lang="zh-CN" altLang="en-US" dirty="0"/>
                <a:t>会员不足</a:t>
              </a:r>
              <a:r>
                <a:rPr lang="en-US" altLang="zh-CN" dirty="0"/>
                <a:t>10</a:t>
              </a:r>
              <a:r>
                <a:rPr lang="zh-CN" altLang="en-US" dirty="0"/>
                <a:t>万</a:t>
              </a:r>
              <a:endParaRPr lang="en-US" altLang="zh-CN" dirty="0"/>
            </a:p>
            <a:p>
              <a:r>
                <a:rPr lang="zh-CN" altLang="en-US" dirty="0"/>
                <a:t>盈利困局</a:t>
              </a:r>
              <a:endParaRPr lang="en-US" altLang="zh-CN" dirty="0"/>
            </a:p>
            <a:p>
              <a:r>
                <a:rPr lang="zh-CN" altLang="en-US" dirty="0"/>
                <a:t>无法找到推广模式</a:t>
              </a:r>
              <a:endParaRPr lang="zh-CN" altLang="en-US" dirty="0"/>
            </a:p>
          </p:txBody>
        </p:sp>
        <p:sp>
          <p:nvSpPr>
            <p:cNvPr id="187" name="TextBox 178"/>
            <p:cNvSpPr txBox="1"/>
            <p:nvPr/>
          </p:nvSpPr>
          <p:spPr>
            <a:xfrm>
              <a:off x="880853" y="1540125"/>
              <a:ext cx="1131614" cy="244337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樊登发展困境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</p:grpSp>
      <p:sp>
        <p:nvSpPr>
          <p:cNvPr id="188" name="等腰三角形 187"/>
          <p:cNvSpPr/>
          <p:nvPr/>
        </p:nvSpPr>
        <p:spPr>
          <a:xfrm>
            <a:off x="4266383" y="1939405"/>
            <a:ext cx="197740" cy="1704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6649162" y="822575"/>
            <a:ext cx="2090781" cy="759668"/>
            <a:chOff x="801375" y="1523747"/>
            <a:chExt cx="1344338" cy="569619"/>
          </a:xfrm>
        </p:grpSpPr>
        <p:sp>
          <p:nvSpPr>
            <p:cNvPr id="190" name="TextBox 180"/>
            <p:cNvSpPr txBox="1"/>
            <p:nvPr/>
          </p:nvSpPr>
          <p:spPr>
            <a:xfrm>
              <a:off x="873900" y="1767302"/>
              <a:ext cx="1271813" cy="326064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>
              <a:defPPr>
                <a:defRPr lang="zh-CN"/>
              </a:defPPr>
              <a:lvl1pPr marL="171450" indent="-171450">
                <a:lnSpc>
                  <a:spcPct val="130000"/>
                </a:lnSpc>
                <a:buFont typeface="Wingdings" panose="05000000000000000000" pitchFamily="2" charset="2"/>
                <a:buChar char="u"/>
                <a:defRPr sz="90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用户破</a:t>
              </a:r>
              <a:r>
                <a:rPr lang="en-US" altLang="zh-CN" dirty="0"/>
                <a:t>200</a:t>
              </a:r>
              <a:r>
                <a:rPr lang="zh-CN" altLang="en-US" dirty="0"/>
                <a:t>万</a:t>
              </a:r>
              <a:endParaRPr lang="en-US" altLang="zh-CN" dirty="0"/>
            </a:p>
            <a:p>
              <a:r>
                <a:rPr lang="en-US" altLang="zh-CN" dirty="0"/>
                <a:t>《</a:t>
              </a:r>
              <a:r>
                <a:rPr lang="zh-CN" altLang="en-US" dirty="0"/>
                <a:t>我是讲书人</a:t>
              </a:r>
              <a:r>
                <a:rPr lang="en-US" altLang="zh-CN" dirty="0"/>
                <a:t>》</a:t>
              </a:r>
              <a:r>
                <a:rPr lang="zh-CN" altLang="en-US" dirty="0"/>
                <a:t>海选</a:t>
              </a:r>
              <a:r>
                <a:rPr lang="en-US" altLang="zh-CN" dirty="0"/>
                <a:t>IP</a:t>
              </a:r>
              <a:endParaRPr lang="en-US" altLang="zh-CN" dirty="0"/>
            </a:p>
          </p:txBody>
        </p:sp>
        <p:sp>
          <p:nvSpPr>
            <p:cNvPr id="191" name="TextBox 183"/>
            <p:cNvSpPr txBox="1"/>
            <p:nvPr/>
          </p:nvSpPr>
          <p:spPr>
            <a:xfrm>
              <a:off x="801375" y="1523747"/>
              <a:ext cx="1290553" cy="244337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樊登商业模式形成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</p:grpSp>
      <p:sp>
        <p:nvSpPr>
          <p:cNvPr id="192" name="等腰三角形 191"/>
          <p:cNvSpPr/>
          <p:nvPr/>
        </p:nvSpPr>
        <p:spPr>
          <a:xfrm>
            <a:off x="7133829" y="1939405"/>
            <a:ext cx="197740" cy="1704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3" name="组合 192"/>
          <p:cNvGrpSpPr/>
          <p:nvPr/>
        </p:nvGrpSpPr>
        <p:grpSpPr>
          <a:xfrm>
            <a:off x="9395645" y="782478"/>
            <a:ext cx="2682101" cy="1067607"/>
            <a:chOff x="661186" y="1489968"/>
            <a:chExt cx="1380791" cy="800520"/>
          </a:xfrm>
        </p:grpSpPr>
        <p:sp>
          <p:nvSpPr>
            <p:cNvPr id="194" name="TextBox 185"/>
            <p:cNvSpPr txBox="1"/>
            <p:nvPr/>
          </p:nvSpPr>
          <p:spPr>
            <a:xfrm>
              <a:off x="875774" y="1694413"/>
              <a:ext cx="1166203" cy="59607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>
              <a:defPPr>
                <a:defRPr lang="zh-CN"/>
              </a:defPPr>
              <a:lvl1pPr marL="171450" indent="-171450">
                <a:lnSpc>
                  <a:spcPct val="130000"/>
                </a:lnSpc>
                <a:buFont typeface="Wingdings" panose="05000000000000000000" pitchFamily="2" charset="2"/>
                <a:buChar char="u"/>
                <a:defRPr sz="90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用户</a:t>
              </a:r>
              <a:r>
                <a:rPr lang="en-US" altLang="zh-CN" dirty="0"/>
                <a:t>3000</a:t>
              </a:r>
              <a:r>
                <a:rPr lang="zh-CN" altLang="en-US" dirty="0"/>
                <a:t>万</a:t>
              </a:r>
              <a:endParaRPr lang="en-US" altLang="zh-CN" dirty="0"/>
            </a:p>
            <a:p>
              <a:r>
                <a:rPr lang="zh-CN" altLang="en-US" dirty="0"/>
                <a:t>营业收入：</a:t>
              </a:r>
              <a:r>
                <a:rPr lang="en-US" altLang="zh-CN" sz="900" dirty="0"/>
                <a:t>3.6</a:t>
              </a:r>
              <a:r>
                <a:rPr lang="zh-CN" altLang="en-US" sz="900" dirty="0"/>
                <a:t>亿</a:t>
              </a:r>
              <a:r>
                <a:rPr lang="en-US" altLang="zh-CN" sz="900" dirty="0"/>
                <a:t>+</a:t>
              </a:r>
              <a:endParaRPr lang="en-US" altLang="zh-CN" dirty="0"/>
            </a:p>
            <a:p>
              <a:r>
                <a:rPr lang="zh-CN" altLang="en-US" dirty="0"/>
                <a:t>如何留存老用户</a:t>
              </a:r>
              <a:endParaRPr lang="en-US" altLang="zh-CN" dirty="0"/>
            </a:p>
            <a:p>
              <a:r>
                <a:rPr lang="zh-CN" altLang="en-US" dirty="0"/>
                <a:t>新用户数量如何裂变？</a:t>
              </a:r>
              <a:endParaRPr lang="zh-CN" altLang="en-US" dirty="0"/>
            </a:p>
          </p:txBody>
        </p:sp>
        <p:sp>
          <p:nvSpPr>
            <p:cNvPr id="195" name="TextBox 188"/>
            <p:cNvSpPr txBox="1"/>
            <p:nvPr/>
          </p:nvSpPr>
          <p:spPr>
            <a:xfrm>
              <a:off x="661186" y="1489968"/>
              <a:ext cx="1252454" cy="244337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樊登的繁荣与迷途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</p:grpSp>
      <p:sp>
        <p:nvSpPr>
          <p:cNvPr id="196" name="等腰三角形 195"/>
          <p:cNvSpPr/>
          <p:nvPr/>
        </p:nvSpPr>
        <p:spPr>
          <a:xfrm>
            <a:off x="10561999" y="1806529"/>
            <a:ext cx="197740" cy="1704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等腰三角形 199"/>
          <p:cNvSpPr/>
          <p:nvPr/>
        </p:nvSpPr>
        <p:spPr>
          <a:xfrm rot="10800000">
            <a:off x="5784273" y="3753463"/>
            <a:ext cx="197740" cy="1704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等腰三角形 200"/>
          <p:cNvSpPr/>
          <p:nvPr/>
        </p:nvSpPr>
        <p:spPr>
          <a:xfrm rot="10800000">
            <a:off x="8687492" y="3766528"/>
            <a:ext cx="197740" cy="1704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TextBox 157"/>
          <p:cNvSpPr txBox="1"/>
          <p:nvPr/>
        </p:nvSpPr>
        <p:spPr>
          <a:xfrm>
            <a:off x="3733821" y="3736029"/>
            <a:ext cx="1554735" cy="61490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u"/>
              <a:defRPr sz="9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喜马拉雅用户破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亿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逻辑思维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轮融资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得到强势进入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4897242" y="4039616"/>
            <a:ext cx="2090781" cy="1299816"/>
            <a:chOff x="801375" y="1523747"/>
            <a:chExt cx="1344338" cy="974636"/>
          </a:xfrm>
        </p:grpSpPr>
        <p:sp>
          <p:nvSpPr>
            <p:cNvPr id="205" name="TextBox 180"/>
            <p:cNvSpPr txBox="1"/>
            <p:nvPr/>
          </p:nvSpPr>
          <p:spPr>
            <a:xfrm>
              <a:off x="873900" y="1767302"/>
              <a:ext cx="1271813" cy="731081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>
              <a:defPPr>
                <a:defRPr lang="zh-CN"/>
              </a:defPPr>
              <a:lvl1pPr marL="171450" indent="-171450">
                <a:lnSpc>
                  <a:spcPct val="130000"/>
                </a:lnSpc>
                <a:buFont typeface="Wingdings" panose="05000000000000000000" pitchFamily="2" charset="2"/>
                <a:buChar char="u"/>
                <a:defRPr sz="90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获得喜马拉雅</a:t>
              </a:r>
              <a:r>
                <a:rPr lang="en-US" altLang="zh-CN" dirty="0"/>
                <a:t>A</a:t>
              </a:r>
              <a:r>
                <a:rPr lang="zh-CN" altLang="en-US" dirty="0"/>
                <a:t>轮融资</a:t>
              </a:r>
              <a:r>
                <a:rPr lang="en-US" altLang="zh-CN" dirty="0"/>
                <a:t>2000</a:t>
              </a:r>
              <a:r>
                <a:rPr lang="zh-CN" altLang="en-US" dirty="0"/>
                <a:t>万</a:t>
              </a:r>
              <a:endParaRPr lang="en-US" altLang="zh-CN" dirty="0"/>
            </a:p>
            <a:p>
              <a:r>
                <a:rPr lang="zh-CN" altLang="en-US" dirty="0"/>
                <a:t>线下实体店，</a:t>
              </a:r>
              <a:r>
                <a:rPr lang="en-US" altLang="zh-CN" dirty="0"/>
                <a:t>O2O</a:t>
              </a:r>
              <a:r>
                <a:rPr lang="zh-CN" altLang="en-US" dirty="0"/>
                <a:t>模式确立</a:t>
              </a:r>
              <a:endParaRPr lang="en-US" altLang="zh-CN" dirty="0"/>
            </a:p>
            <a:p>
              <a:r>
                <a:rPr lang="zh-CN" altLang="en-US" dirty="0"/>
                <a:t>用户破百万</a:t>
              </a:r>
              <a:endParaRPr lang="en-US" altLang="zh-CN" dirty="0"/>
            </a:p>
            <a:p>
              <a:r>
                <a:rPr lang="zh-CN" altLang="en-US" dirty="0"/>
                <a:t>产值过亿</a:t>
              </a:r>
              <a:endParaRPr lang="en-US" altLang="zh-CN" dirty="0"/>
            </a:p>
            <a:p>
              <a:pPr marL="0" indent="0">
                <a:buNone/>
              </a:pPr>
              <a:endParaRPr lang="en-US" altLang="zh-CN" dirty="0"/>
            </a:p>
          </p:txBody>
        </p:sp>
        <p:sp>
          <p:nvSpPr>
            <p:cNvPr id="206" name="TextBox 183"/>
            <p:cNvSpPr txBox="1"/>
            <p:nvPr/>
          </p:nvSpPr>
          <p:spPr>
            <a:xfrm>
              <a:off x="801375" y="1523747"/>
              <a:ext cx="1290553" cy="244337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樊登商业模式形成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</p:grpSp>
      <p:sp>
        <p:nvSpPr>
          <p:cNvPr id="207" name="TextBox 157"/>
          <p:cNvSpPr txBox="1"/>
          <p:nvPr/>
        </p:nvSpPr>
        <p:spPr>
          <a:xfrm>
            <a:off x="5230136" y="1835421"/>
            <a:ext cx="1674238" cy="43485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u"/>
              <a:defRPr sz="9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喜马拉雅开通精品付费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得到用户破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350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万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8" name="TextBox 157"/>
          <p:cNvSpPr txBox="1"/>
          <p:nvPr/>
        </p:nvSpPr>
        <p:spPr>
          <a:xfrm>
            <a:off x="8159872" y="1997203"/>
            <a:ext cx="1554735" cy="25480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u"/>
              <a:defRPr sz="9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得到用户破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2000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万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9" name="TextBox 157"/>
          <p:cNvSpPr txBox="1"/>
          <p:nvPr/>
        </p:nvSpPr>
        <p:spPr>
          <a:xfrm>
            <a:off x="10167739" y="4132575"/>
            <a:ext cx="1910007" cy="79495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>
            <a:defPPr>
              <a:defRPr lang="zh-CN"/>
            </a:defPPr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u"/>
              <a:defRPr sz="9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得到用户破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2000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万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得到营业收入：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1.3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亿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喜马拉雅用户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亿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喜马拉雅营业收入：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23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亿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087094" y="1582243"/>
            <a:ext cx="0" cy="4079005"/>
          </a:xfrm>
          <a:prstGeom prst="line">
            <a:avLst/>
          </a:prstGeom>
          <a:ln w="28575" cap="flat" cmpd="sng" algn="ctr">
            <a:solidFill>
              <a:srgbClr val="FCC32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007845" y="5814261"/>
            <a:ext cx="20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知识付费元年开启</a:t>
            </a:r>
            <a:endParaRPr lang="zh-CN" altLang="en-US" b="1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0811" y="5788498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樊登面对未来，如何永续发展？</a:t>
            </a:r>
            <a:endParaRPr lang="zh-CN" altLang="en-US" sz="2400" b="1" dirty="0">
              <a:solidFill>
                <a:srgbClr val="F16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44842" y="1768210"/>
            <a:ext cx="9900727" cy="3321581"/>
            <a:chOff x="1072834" y="980728"/>
            <a:chExt cx="9900727" cy="3321581"/>
          </a:xfrm>
        </p:grpSpPr>
        <p:grpSp>
          <p:nvGrpSpPr>
            <p:cNvPr id="6" name="组合 5"/>
            <p:cNvGrpSpPr/>
            <p:nvPr/>
          </p:nvGrpSpPr>
          <p:grpSpPr>
            <a:xfrm>
              <a:off x="5219016" y="980728"/>
              <a:ext cx="1752380" cy="1752381"/>
              <a:chOff x="1129231" y="711771"/>
              <a:chExt cx="1228943" cy="1228944"/>
            </a:xfrm>
          </p:grpSpPr>
          <p:grpSp>
            <p:nvGrpSpPr>
              <p:cNvPr id="7" name="组合 6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KSO_Shape"/>
            <p:cNvSpPr/>
            <p:nvPr/>
          </p:nvSpPr>
          <p:spPr bwMode="auto">
            <a:xfrm>
              <a:off x="5609696" y="1523535"/>
              <a:ext cx="971019" cy="666767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标题 4"/>
            <p:cNvSpPr txBox="1"/>
            <p:nvPr/>
          </p:nvSpPr>
          <p:spPr>
            <a:xfrm>
              <a:off x="1072834" y="2131207"/>
              <a:ext cx="9900727" cy="21711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lvl="1" algn="ctr"/>
              <a:r>
                <a:rPr lang="zh-CN" altLang="en-US" sz="4000" b="1" dirty="0">
                  <a:solidFill>
                    <a:srgbClr val="F165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行业分析</a:t>
              </a:r>
              <a:endParaRPr lang="zh-CN" altLang="en-US" sz="2400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345642" y="4107003"/>
              <a:ext cx="8640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rgbClr val="254061"/>
          </a:solidFill>
        </p:grpSpPr>
        <p:sp>
          <p:nvSpPr>
            <p:cNvPr id="7" name="椭圆 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5"/>
          <p:cNvSpPr/>
          <p:nvPr/>
        </p:nvSpPr>
        <p:spPr bwMode="auto">
          <a:xfrm>
            <a:off x="632019" y="1783387"/>
            <a:ext cx="11115442" cy="135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5" name="Rectangle 5"/>
          <p:cNvSpPr/>
          <p:nvPr/>
        </p:nvSpPr>
        <p:spPr bwMode="auto">
          <a:xfrm>
            <a:off x="632019" y="4162644"/>
            <a:ext cx="11115442" cy="135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982638" y="314204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pitchFamily="34" charset="0"/>
              </a:rPr>
              <a:t>市场容量</a:t>
            </a:r>
            <a:endParaRPr lang="zh-CN" altLang="en-US" sz="1400" baseline="-30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37447" y="112541"/>
            <a:ext cx="622744" cy="622745"/>
            <a:chOff x="1591714" y="2694587"/>
            <a:chExt cx="1173935" cy="1173936"/>
          </a:xfrm>
        </p:grpSpPr>
        <p:grpSp>
          <p:nvGrpSpPr>
            <p:cNvPr id="65" name="组合 64"/>
            <p:cNvGrpSpPr/>
            <p:nvPr/>
          </p:nvGrpSpPr>
          <p:grpSpPr>
            <a:xfrm>
              <a:off x="1591714" y="2694587"/>
              <a:ext cx="1173935" cy="1173936"/>
              <a:chOff x="1129231" y="711771"/>
              <a:chExt cx="1228943" cy="1228944"/>
            </a:xfrm>
          </p:grpSpPr>
          <p:grpSp>
            <p:nvGrpSpPr>
              <p:cNvPr id="67" name="组合 66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69" name="椭圆 68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8" name="椭圆 67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KSO_Shape"/>
            <p:cNvSpPr/>
            <p:nvPr/>
          </p:nvSpPr>
          <p:spPr bwMode="auto">
            <a:xfrm>
              <a:off x="1877324" y="3074852"/>
              <a:ext cx="650494" cy="446673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57833" y="6466238"/>
            <a:ext cx="7292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数据来源：艾媒数据中心</a:t>
            </a:r>
            <a:endParaRPr lang="zh-CN" altLang="en-US" sz="1800" dirty="0"/>
          </a:p>
        </p:txBody>
      </p:sp>
      <p:sp>
        <p:nvSpPr>
          <p:cNvPr id="31" name="丁字箭头 24"/>
          <p:cNvSpPr/>
          <p:nvPr/>
        </p:nvSpPr>
        <p:spPr>
          <a:xfrm flipV="1">
            <a:off x="550868" y="4816450"/>
            <a:ext cx="10947513" cy="41275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16503"/>
          </a:solidFill>
          <a:ln w="12700">
            <a:solidFill>
              <a:srgbClr val="F16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92" tIns="69096" rIns="138192" bIns="6909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04320" y="5391446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3C3C3D"/>
                </a:solidFill>
                <a:latin typeface="STHeiti SC"/>
                <a:ea typeface="微软雅黑" panose="020B0503020204020204" pitchFamily="34" charset="-122"/>
              </a:rPr>
              <a:t>知识付费</a:t>
            </a:r>
            <a:r>
              <a:rPr lang="zh-CN" altLang="en-US" b="1" dirty="0">
                <a:solidFill>
                  <a:srgbClr val="3C3C3D"/>
                </a:solidFill>
                <a:latin typeface="STHeiti SC"/>
                <a:ea typeface="微软雅黑" panose="020B0503020204020204" pitchFamily="34" charset="-122"/>
              </a:rPr>
              <a:t>行业高速发展，而行业增量放缓。</a:t>
            </a:r>
            <a:endParaRPr lang="en-US" altLang="zh-CN" b="1" dirty="0">
              <a:solidFill>
                <a:srgbClr val="3C3C3D"/>
              </a:solidFill>
              <a:latin typeface="STHeiti SC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3C3C3D"/>
                </a:solidFill>
                <a:latin typeface="STHeiti SC"/>
                <a:ea typeface="微软雅黑" panose="020B0503020204020204" pitchFamily="34" charset="-122"/>
              </a:rPr>
              <a:t>樊登：经过前期的准备，后发增长潜力较大</a:t>
            </a:r>
            <a:endParaRPr lang="en-US" altLang="zh-CN" b="1" dirty="0">
              <a:solidFill>
                <a:srgbClr val="3C3C3D"/>
              </a:solidFill>
              <a:latin typeface="STHeiti SC"/>
              <a:ea typeface="微软雅黑" panose="020B0503020204020204" pitchFamily="34" charset="-122"/>
            </a:endParaRPr>
          </a:p>
        </p:txBody>
      </p:sp>
      <p:graphicFrame>
        <p:nvGraphicFramePr>
          <p:cNvPr id="30" name="图表 29"/>
          <p:cNvGraphicFramePr/>
          <p:nvPr/>
        </p:nvGraphicFramePr>
        <p:xfrm>
          <a:off x="128330" y="974134"/>
          <a:ext cx="6002868" cy="358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1" name="图表 20"/>
          <p:cNvGraphicFramePr/>
          <p:nvPr/>
        </p:nvGraphicFramePr>
        <p:xfrm>
          <a:off x="6131198" y="1034032"/>
          <a:ext cx="5272088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71246" y="1515678"/>
            <a:ext cx="1814492" cy="1596667"/>
            <a:chOff x="1231434" y="1515678"/>
            <a:chExt cx="1814492" cy="1596667"/>
          </a:xfrm>
        </p:grpSpPr>
        <p:sp>
          <p:nvSpPr>
            <p:cNvPr id="67" name="任意多边形: 形状 66"/>
            <p:cNvSpPr/>
            <p:nvPr/>
          </p:nvSpPr>
          <p:spPr>
            <a:xfrm>
              <a:off x="1231434" y="1515678"/>
              <a:ext cx="1814492" cy="1596667"/>
            </a:xfrm>
            <a:custGeom>
              <a:avLst/>
              <a:gdLst>
                <a:gd name="connsiteX0" fmla="*/ 317797 w 1814492"/>
                <a:gd name="connsiteY0" fmla="*/ 0 h 1596667"/>
                <a:gd name="connsiteX1" fmla="*/ 1496695 w 1814492"/>
                <a:gd name="connsiteY1" fmla="*/ 0 h 1596667"/>
                <a:gd name="connsiteX2" fmla="*/ 1548766 w 1814492"/>
                <a:gd name="connsiteY2" fmla="*/ 43096 h 1596667"/>
                <a:gd name="connsiteX3" fmla="*/ 1814492 w 1814492"/>
                <a:gd name="connsiteY3" fmla="*/ 686606 h 1596667"/>
                <a:gd name="connsiteX4" fmla="*/ 907246 w 1814492"/>
                <a:gd name="connsiteY4" fmla="*/ 1596667 h 1596667"/>
                <a:gd name="connsiteX5" fmla="*/ 0 w 1814492"/>
                <a:gd name="connsiteY5" fmla="*/ 686606 h 1596667"/>
                <a:gd name="connsiteX6" fmla="*/ 265726 w 1814492"/>
                <a:gd name="connsiteY6" fmla="*/ 43096 h 159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492" h="1596667">
                  <a:moveTo>
                    <a:pt x="317797" y="0"/>
                  </a:moveTo>
                  <a:lnTo>
                    <a:pt x="1496695" y="0"/>
                  </a:lnTo>
                  <a:lnTo>
                    <a:pt x="1548766" y="43096"/>
                  </a:lnTo>
                  <a:cubicBezTo>
                    <a:pt x="1712945" y="207784"/>
                    <a:pt x="1814492" y="435300"/>
                    <a:pt x="1814492" y="686606"/>
                  </a:cubicBezTo>
                  <a:cubicBezTo>
                    <a:pt x="1814492" y="1189219"/>
                    <a:pt x="1408304" y="1596667"/>
                    <a:pt x="907246" y="1596667"/>
                  </a:cubicBezTo>
                  <a:cubicBezTo>
                    <a:pt x="406188" y="1596667"/>
                    <a:pt x="0" y="1189219"/>
                    <a:pt x="0" y="686606"/>
                  </a:cubicBezTo>
                  <a:cubicBezTo>
                    <a:pt x="0" y="435300"/>
                    <a:pt x="101547" y="207784"/>
                    <a:pt x="265726" y="43096"/>
                  </a:cubicBezTo>
                  <a:close/>
                </a:path>
              </a:pathLst>
            </a:custGeom>
            <a:solidFill>
              <a:srgbClr val="F165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10"/>
            <p:cNvSpPr txBox="1"/>
            <p:nvPr/>
          </p:nvSpPr>
          <p:spPr>
            <a:xfrm>
              <a:off x="1301277" y="1734618"/>
              <a:ext cx="1559715" cy="1044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如果在线学习相关证明或成果有用愿意付费购买 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34.23%</a:t>
              </a:r>
              <a:endPara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4820" y="354870"/>
            <a:ext cx="288000" cy="288000"/>
            <a:chOff x="1827622" y="1343919"/>
            <a:chExt cx="2304000" cy="2304000"/>
          </a:xfrm>
          <a:solidFill>
            <a:srgbClr val="254061"/>
          </a:solidFill>
        </p:grpSpPr>
        <p:sp>
          <p:nvSpPr>
            <p:cNvPr id="7" name="椭圆 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2638" y="314204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800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solidFill>
                  <a:srgbClr val="43434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pitchFamily="34" charset="0"/>
              </a:rPr>
              <a:t>知识付费用户一览</a:t>
            </a:r>
            <a:endParaRPr lang="zh-CN" altLang="en-US" sz="1400" baseline="-3000" dirty="0">
              <a:solidFill>
                <a:srgbClr val="43434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0821" y="790650"/>
            <a:ext cx="1069896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5"/>
          <p:cNvSpPr/>
          <p:nvPr/>
        </p:nvSpPr>
        <p:spPr bwMode="auto">
          <a:xfrm>
            <a:off x="632019" y="1783387"/>
            <a:ext cx="11115442" cy="135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5" name="Rectangle 5"/>
          <p:cNvSpPr/>
          <p:nvPr/>
        </p:nvSpPr>
        <p:spPr bwMode="auto">
          <a:xfrm>
            <a:off x="1198662" y="4011292"/>
            <a:ext cx="11115442" cy="135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37447" y="112541"/>
            <a:ext cx="622744" cy="622745"/>
            <a:chOff x="1591714" y="2694587"/>
            <a:chExt cx="1173935" cy="1173936"/>
          </a:xfrm>
        </p:grpSpPr>
        <p:grpSp>
          <p:nvGrpSpPr>
            <p:cNvPr id="24" name="组合 23"/>
            <p:cNvGrpSpPr/>
            <p:nvPr/>
          </p:nvGrpSpPr>
          <p:grpSpPr>
            <a:xfrm>
              <a:off x="1591714" y="2694587"/>
              <a:ext cx="1173935" cy="1173936"/>
              <a:chOff x="1129231" y="711771"/>
              <a:chExt cx="1228943" cy="1228944"/>
            </a:xfrm>
          </p:grpSpPr>
          <p:grpSp>
            <p:nvGrpSpPr>
              <p:cNvPr id="28" name="组合 27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KSO_Shape"/>
            <p:cNvSpPr/>
            <p:nvPr/>
          </p:nvSpPr>
          <p:spPr bwMode="auto">
            <a:xfrm>
              <a:off x="1877324" y="3074852"/>
              <a:ext cx="650494" cy="446673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8" name="Up Ribbon 3"/>
          <p:cNvSpPr/>
          <p:nvPr/>
        </p:nvSpPr>
        <p:spPr>
          <a:xfrm>
            <a:off x="376394" y="1073632"/>
            <a:ext cx="4815379" cy="396726"/>
          </a:xfrm>
          <a:prstGeom prst="ribbon2">
            <a:avLst/>
          </a:prstGeom>
          <a:solidFill>
            <a:srgbClr val="FCC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1"/>
          <p:cNvSpPr txBox="1"/>
          <p:nvPr/>
        </p:nvSpPr>
        <p:spPr>
          <a:xfrm>
            <a:off x="1213851" y="1042623"/>
            <a:ext cx="3488830" cy="387775"/>
          </a:xfrm>
          <a:prstGeom prst="rect">
            <a:avLst/>
          </a:prstGeom>
          <a:solidFill>
            <a:srgbClr val="FCC3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为知识付费，逐渐成为共识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1811" y="2886762"/>
            <a:ext cx="2082955" cy="2157918"/>
            <a:chOff x="51811" y="2886762"/>
            <a:chExt cx="2082955" cy="2157918"/>
          </a:xfrm>
        </p:grpSpPr>
        <p:sp>
          <p:nvSpPr>
            <p:cNvPr id="69" name="任意多边形: 形状 68"/>
            <p:cNvSpPr/>
            <p:nvPr/>
          </p:nvSpPr>
          <p:spPr>
            <a:xfrm>
              <a:off x="93550" y="2886762"/>
              <a:ext cx="2041216" cy="2157918"/>
            </a:xfrm>
            <a:custGeom>
              <a:avLst/>
              <a:gdLst>
                <a:gd name="connsiteX0" fmla="*/ 965594 w 2041216"/>
                <a:gd name="connsiteY0" fmla="*/ 0 h 2157918"/>
                <a:gd name="connsiteX1" fmla="*/ 2041216 w 2041216"/>
                <a:gd name="connsiteY1" fmla="*/ 1078959 h 2157918"/>
                <a:gd name="connsiteX2" fmla="*/ 965594 w 2041216"/>
                <a:gd name="connsiteY2" fmla="*/ 2157918 h 2157918"/>
                <a:gd name="connsiteX3" fmla="*/ 19794 w 2041216"/>
                <a:gd name="connsiteY3" fmla="*/ 1593255 h 2157918"/>
                <a:gd name="connsiteX4" fmla="*/ 0 w 2041216"/>
                <a:gd name="connsiteY4" fmla="*/ 1552039 h 2157918"/>
                <a:gd name="connsiteX5" fmla="*/ 0 w 2041216"/>
                <a:gd name="connsiteY5" fmla="*/ 605880 h 2157918"/>
                <a:gd name="connsiteX6" fmla="*/ 19794 w 2041216"/>
                <a:gd name="connsiteY6" fmla="*/ 564663 h 2157918"/>
                <a:gd name="connsiteX7" fmla="*/ 965594 w 2041216"/>
                <a:gd name="connsiteY7" fmla="*/ 0 h 2157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1216" h="2157918">
                  <a:moveTo>
                    <a:pt x="965594" y="0"/>
                  </a:moveTo>
                  <a:cubicBezTo>
                    <a:pt x="1559644" y="0"/>
                    <a:pt x="2041216" y="483066"/>
                    <a:pt x="2041216" y="1078959"/>
                  </a:cubicBezTo>
                  <a:cubicBezTo>
                    <a:pt x="2041216" y="1674852"/>
                    <a:pt x="1559644" y="2157918"/>
                    <a:pt x="965594" y="2157918"/>
                  </a:cubicBezTo>
                  <a:cubicBezTo>
                    <a:pt x="557185" y="2157918"/>
                    <a:pt x="201939" y="1929594"/>
                    <a:pt x="19794" y="1593255"/>
                  </a:cubicBezTo>
                  <a:lnTo>
                    <a:pt x="0" y="1552039"/>
                  </a:lnTo>
                  <a:lnTo>
                    <a:pt x="0" y="605880"/>
                  </a:lnTo>
                  <a:lnTo>
                    <a:pt x="19794" y="564663"/>
                  </a:lnTo>
                  <a:cubicBezTo>
                    <a:pt x="201939" y="228324"/>
                    <a:pt x="557185" y="0"/>
                    <a:pt x="965594" y="0"/>
                  </a:cubicBezTo>
                  <a:close/>
                </a:path>
              </a:pathLst>
            </a:custGeom>
            <a:solidFill>
              <a:srgbClr val="FCC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36"/>
            <p:cNvSpPr txBox="1"/>
            <p:nvPr/>
          </p:nvSpPr>
          <p:spPr>
            <a:xfrm>
              <a:off x="51811" y="3328468"/>
              <a:ext cx="2014664" cy="1163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有价值的内容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本来就该付费获得</a:t>
              </a:r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51.73%</a:t>
              </a:r>
              <a:endParaRPr 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37"/>
          <p:cNvGrpSpPr/>
          <p:nvPr/>
        </p:nvGrpSpPr>
        <p:grpSpPr>
          <a:xfrm>
            <a:off x="1283642" y="4989157"/>
            <a:ext cx="1111047" cy="1105522"/>
            <a:chOff x="7319342" y="1844823"/>
            <a:chExt cx="1887403" cy="1878017"/>
          </a:xfrm>
        </p:grpSpPr>
        <p:sp>
          <p:nvSpPr>
            <p:cNvPr id="52" name="Oval 38"/>
            <p:cNvSpPr/>
            <p:nvPr/>
          </p:nvSpPr>
          <p:spPr>
            <a:xfrm>
              <a:off x="7319342" y="1844823"/>
              <a:ext cx="1872208" cy="1878017"/>
            </a:xfrm>
            <a:prstGeom prst="ellipse">
              <a:avLst/>
            </a:prstGeom>
            <a:solidFill>
              <a:srgbClr val="F165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39"/>
            <p:cNvSpPr txBox="1"/>
            <p:nvPr/>
          </p:nvSpPr>
          <p:spPr>
            <a:xfrm>
              <a:off x="7334537" y="2421574"/>
              <a:ext cx="1872208" cy="709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chemeClr val="bg1"/>
                  </a:solidFill>
                </a:rPr>
                <a:t>20.70%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12"/>
          <p:cNvSpPr txBox="1"/>
          <p:nvPr/>
        </p:nvSpPr>
        <p:spPr>
          <a:xfrm>
            <a:off x="2385743" y="5433730"/>
            <a:ext cx="1320366" cy="805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16503"/>
                </a:solidFill>
              </a:rPr>
              <a:t>在线教育应该是促进教育公平的公益项目，最好是免费</a:t>
            </a:r>
            <a:endParaRPr lang="en-US" sz="1200" dirty="0">
              <a:solidFill>
                <a:srgbClr val="F16503"/>
              </a:solidFill>
            </a:endParaRPr>
          </a:p>
        </p:txBody>
      </p:sp>
      <p:sp>
        <p:nvSpPr>
          <p:cNvPr id="48" name="Oval 41"/>
          <p:cNvSpPr/>
          <p:nvPr/>
        </p:nvSpPr>
        <p:spPr>
          <a:xfrm>
            <a:off x="4323490" y="5148745"/>
            <a:ext cx="366423" cy="367561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3"/>
          <p:cNvSpPr txBox="1"/>
          <p:nvPr/>
        </p:nvSpPr>
        <p:spPr>
          <a:xfrm>
            <a:off x="3706109" y="5526413"/>
            <a:ext cx="1625241" cy="74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34343"/>
                </a:solidFill>
              </a:rPr>
              <a:t>5.76%</a:t>
            </a:r>
            <a:endParaRPr lang="en-US" altLang="zh-CN" sz="2000" dirty="0">
              <a:solidFill>
                <a:srgbClr val="434343"/>
              </a:solidFill>
            </a:endParaRPr>
          </a:p>
          <a:p>
            <a:r>
              <a:rPr lang="zh-CN" altLang="en-US" sz="1200" dirty="0">
                <a:solidFill>
                  <a:srgbClr val="434343"/>
                </a:solidFill>
              </a:rPr>
              <a:t>能学到知识就好</a:t>
            </a:r>
            <a:endParaRPr lang="en-US" altLang="zh-CN" sz="1200" dirty="0">
              <a:solidFill>
                <a:srgbClr val="434343"/>
              </a:solidFill>
            </a:endParaRPr>
          </a:p>
          <a:p>
            <a:r>
              <a:rPr lang="zh-CN" altLang="en-US" sz="1200" dirty="0">
                <a:solidFill>
                  <a:srgbClr val="434343"/>
                </a:solidFill>
              </a:rPr>
              <a:t>不觉得有付费的必要</a:t>
            </a:r>
            <a:endParaRPr lang="en-US" sz="1200" dirty="0">
              <a:solidFill>
                <a:srgbClr val="434343"/>
              </a:solidFill>
            </a:endParaRPr>
          </a:p>
        </p:txBody>
      </p:sp>
      <p:sp>
        <p:nvSpPr>
          <p:cNvPr id="50" name="Oval 44"/>
          <p:cNvSpPr/>
          <p:nvPr/>
        </p:nvSpPr>
        <p:spPr>
          <a:xfrm>
            <a:off x="2237772" y="3520677"/>
            <a:ext cx="366423" cy="367561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45"/>
          <p:cNvSpPr txBox="1"/>
          <p:nvPr/>
        </p:nvSpPr>
        <p:spPr>
          <a:xfrm>
            <a:off x="2012192" y="3920644"/>
            <a:ext cx="16252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34343"/>
                </a:solidFill>
              </a:rPr>
              <a:t>6.91%</a:t>
            </a:r>
            <a:endParaRPr lang="en-US" altLang="zh-CN" sz="2000" dirty="0">
              <a:solidFill>
                <a:srgbClr val="434343"/>
              </a:solidFill>
            </a:endParaRPr>
          </a:p>
          <a:p>
            <a:r>
              <a:rPr lang="zh-CN" altLang="en-US" sz="1000" dirty="0">
                <a:solidFill>
                  <a:srgbClr val="434343"/>
                </a:solidFill>
              </a:rPr>
              <a:t>比起在线课程</a:t>
            </a:r>
            <a:endParaRPr lang="en-US" altLang="zh-CN" sz="1000" dirty="0">
              <a:solidFill>
                <a:srgbClr val="434343"/>
              </a:solidFill>
            </a:endParaRPr>
          </a:p>
          <a:p>
            <a:r>
              <a:rPr lang="zh-CN" altLang="en-US" sz="1000" dirty="0">
                <a:solidFill>
                  <a:srgbClr val="434343"/>
                </a:solidFill>
              </a:rPr>
              <a:t>更愿意为                                     线下培训类课程付费</a:t>
            </a:r>
            <a:endParaRPr lang="en-US" sz="1000" dirty="0">
              <a:solidFill>
                <a:srgbClr val="434343"/>
              </a:solidFill>
            </a:endParaRPr>
          </a:p>
        </p:txBody>
      </p:sp>
      <p:graphicFrame>
        <p:nvGraphicFramePr>
          <p:cNvPr id="47" name="图表 46"/>
          <p:cNvGraphicFramePr/>
          <p:nvPr/>
        </p:nvGraphicFramePr>
        <p:xfrm>
          <a:off x="6056178" y="836712"/>
          <a:ext cx="6087700" cy="5232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018452" y="1478778"/>
            <a:ext cx="3074400" cy="3348520"/>
            <a:chOff x="2834835" y="1438702"/>
            <a:chExt cx="3074400" cy="3348520"/>
          </a:xfrm>
        </p:grpSpPr>
        <p:sp>
          <p:nvSpPr>
            <p:cNvPr id="68" name="任意多边形: 形状 67"/>
            <p:cNvSpPr/>
            <p:nvPr/>
          </p:nvSpPr>
          <p:spPr>
            <a:xfrm>
              <a:off x="2834835" y="1438702"/>
              <a:ext cx="2984967" cy="3348520"/>
            </a:xfrm>
            <a:custGeom>
              <a:avLst/>
              <a:gdLst>
                <a:gd name="connsiteX0" fmla="*/ 1669082 w 2984967"/>
                <a:gd name="connsiteY0" fmla="*/ 0 h 3348520"/>
                <a:gd name="connsiteX1" fmla="*/ 2877279 w 2984967"/>
                <a:gd name="connsiteY1" fmla="*/ 519121 h 3348520"/>
                <a:gd name="connsiteX2" fmla="*/ 2984967 w 2984967"/>
                <a:gd name="connsiteY2" fmla="*/ 648447 h 3348520"/>
                <a:gd name="connsiteX3" fmla="*/ 2984967 w 2984967"/>
                <a:gd name="connsiteY3" fmla="*/ 2700074 h 3348520"/>
                <a:gd name="connsiteX4" fmla="*/ 2877279 w 2984967"/>
                <a:gd name="connsiteY4" fmla="*/ 2829400 h 3348520"/>
                <a:gd name="connsiteX5" fmla="*/ 1669082 w 2984967"/>
                <a:gd name="connsiteY5" fmla="*/ 3348520 h 3348520"/>
                <a:gd name="connsiteX6" fmla="*/ 0 w 2984967"/>
                <a:gd name="connsiteY6" fmla="*/ 1674260 h 3348520"/>
                <a:gd name="connsiteX7" fmla="*/ 1669082 w 2984967"/>
                <a:gd name="connsiteY7" fmla="*/ 0 h 334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4967" h="3348520">
                  <a:moveTo>
                    <a:pt x="1669082" y="0"/>
                  </a:moveTo>
                  <a:cubicBezTo>
                    <a:pt x="2144390" y="0"/>
                    <a:pt x="2573294" y="199293"/>
                    <a:pt x="2877279" y="519121"/>
                  </a:cubicBezTo>
                  <a:lnTo>
                    <a:pt x="2984967" y="648447"/>
                  </a:lnTo>
                  <a:lnTo>
                    <a:pt x="2984967" y="2700074"/>
                  </a:lnTo>
                  <a:lnTo>
                    <a:pt x="2877279" y="2829400"/>
                  </a:lnTo>
                  <a:cubicBezTo>
                    <a:pt x="2573294" y="3149227"/>
                    <a:pt x="2144390" y="3348520"/>
                    <a:pt x="1669082" y="3348520"/>
                  </a:cubicBezTo>
                  <a:cubicBezTo>
                    <a:pt x="747273" y="3348520"/>
                    <a:pt x="0" y="2598928"/>
                    <a:pt x="0" y="1674260"/>
                  </a:cubicBezTo>
                  <a:cubicBezTo>
                    <a:pt x="0" y="749592"/>
                    <a:pt x="747273" y="0"/>
                    <a:pt x="1669082" y="0"/>
                  </a:cubicBezTo>
                  <a:close/>
                </a:path>
              </a:pathLst>
            </a:custGeom>
            <a:solidFill>
              <a:srgbClr val="FCC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TextBox 33"/>
            <p:cNvSpPr txBox="1"/>
            <p:nvPr/>
          </p:nvSpPr>
          <p:spPr>
            <a:xfrm>
              <a:off x="3039789" y="2289141"/>
              <a:ext cx="2869446" cy="149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如果内容优质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愿意为好的内容付费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75.65%</a:t>
              </a:r>
              <a:endParaRPr 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7982418" y="5726526"/>
            <a:ext cx="4161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样本来源：草莓派数据调查与计算系统（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Strawberry Pie)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样本量：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N=1750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；调研时间：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2852" y="1430398"/>
            <a:ext cx="0" cy="410707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44842" y="1768210"/>
            <a:ext cx="9900727" cy="3321581"/>
            <a:chOff x="1072834" y="980728"/>
            <a:chExt cx="9900727" cy="3321581"/>
          </a:xfrm>
        </p:grpSpPr>
        <p:grpSp>
          <p:nvGrpSpPr>
            <p:cNvPr id="6" name="组合 5"/>
            <p:cNvGrpSpPr/>
            <p:nvPr/>
          </p:nvGrpSpPr>
          <p:grpSpPr>
            <a:xfrm>
              <a:off x="5219016" y="980728"/>
              <a:ext cx="1752380" cy="1752381"/>
              <a:chOff x="1129231" y="711771"/>
              <a:chExt cx="1228943" cy="1228944"/>
            </a:xfrm>
          </p:grpSpPr>
          <p:grpSp>
            <p:nvGrpSpPr>
              <p:cNvPr id="7" name="组合 6"/>
              <p:cNvGrpSpPr/>
              <p:nvPr/>
            </p:nvGrpSpPr>
            <p:grpSpPr>
              <a:xfrm flipH="1">
                <a:off x="1129231" y="711771"/>
                <a:ext cx="1228943" cy="1228944"/>
                <a:chOff x="2848131" y="1860029"/>
                <a:chExt cx="3807502" cy="3807502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2848131" y="1860029"/>
                  <a:ext cx="3807502" cy="38075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936814" y="1948725"/>
                  <a:ext cx="3630123" cy="363012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1278439" y="859618"/>
                <a:ext cx="937493" cy="937494"/>
              </a:xfrm>
              <a:prstGeom prst="ellipse">
                <a:avLst/>
              </a:prstGeom>
              <a:solidFill>
                <a:srgbClr val="FCC325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latin typeface="Impact MT Std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KSO_Shape"/>
            <p:cNvSpPr/>
            <p:nvPr/>
          </p:nvSpPr>
          <p:spPr bwMode="auto">
            <a:xfrm>
              <a:off x="5609696" y="1523535"/>
              <a:ext cx="971019" cy="666767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标题 4"/>
            <p:cNvSpPr txBox="1"/>
            <p:nvPr/>
          </p:nvSpPr>
          <p:spPr>
            <a:xfrm>
              <a:off x="1072834" y="2131207"/>
              <a:ext cx="9900727" cy="21711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lvl="1" algn="ctr"/>
              <a:r>
                <a:rPr lang="zh-CN" altLang="en-US" sz="4000" b="1" dirty="0">
                  <a:solidFill>
                    <a:srgbClr val="F165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樊登读书的脆弱</a:t>
              </a:r>
              <a:endParaRPr lang="zh-CN" altLang="en-US" sz="2400" dirty="0">
                <a:solidFill>
                  <a:srgbClr val="F1650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345642" y="4107003"/>
              <a:ext cx="8640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2E0546-5DAD-4065-BC06-25F2A0F0F612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75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75"/>
  <p:tag name="KSO_WM_TAG_VERSION" val="1.0"/>
  <p:tag name="KSO_WM_BEAUTIFY_FLAG" val="#wm#"/>
  <p:tag name="KSO_WM_TEMPLATE_THUMBS_INDEX" val="1、9、12、16、5、21"/>
  <p:tag name="KSO_WM_TEMPLATE_SUBCATEGORY" val="0"/>
</p:tagLst>
</file>

<file path=ppt/tags/tag105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06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07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12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13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14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15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16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19.xml><?xml version="1.0" encoding="utf-8"?>
<p:tagLst xmlns:p="http://schemas.openxmlformats.org/presentationml/2006/main">
  <p:tag name="KSO_WM_TEMPLATE_CATEGORY" val="custom"/>
  <p:tag name="KSO_WM_TEMPLATE_INDEX" val="20184575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7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75"/>
</p:tagLst>
</file>

<file path=ppt/theme/theme1.xml><?xml version="1.0" encoding="utf-8"?>
<a:theme xmlns:a="http://schemas.openxmlformats.org/drawingml/2006/main" name="自定义设计方案">
  <a:themeElements>
    <a:clrScheme name="自定义 202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FFFFF"/>
      </a:accent6>
      <a:hlink>
        <a:srgbClr val="FFDE66"/>
      </a:hlink>
      <a:folHlink>
        <a:srgbClr val="D490C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2744</Words>
  <Application>WPS 演示</Application>
  <PresentationFormat>自定义</PresentationFormat>
  <Paragraphs>601</Paragraphs>
  <Slides>16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Microsoft Sans Serif</vt:lpstr>
      <vt:lpstr>Calibri</vt:lpstr>
      <vt:lpstr>微软雅黑</vt:lpstr>
      <vt:lpstr>Impact MT Std</vt:lpstr>
      <vt:lpstr>MingLiU-ExtB</vt:lpstr>
      <vt:lpstr>方正兰亭黑_GBK</vt:lpstr>
      <vt:lpstr>Gill Sans</vt:lpstr>
      <vt:lpstr>MT Extra</vt:lpstr>
      <vt:lpstr>华文黑体</vt:lpstr>
      <vt:lpstr>STHeiti SC</vt:lpstr>
      <vt:lpstr>Arial Unicode MS</vt:lpstr>
      <vt:lpstr>Calibri</vt:lpstr>
      <vt:lpstr>等线</vt:lpstr>
      <vt:lpstr>Roboto</vt:lpstr>
      <vt:lpstr>Segoe UI</vt:lpstr>
      <vt:lpstr>Arial Unicode MS</vt:lpstr>
      <vt:lpstr>黑体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玲珑</cp:lastModifiedBy>
  <cp:revision>357</cp:revision>
  <dcterms:created xsi:type="dcterms:W3CDTF">2016-03-19T13:30:00Z</dcterms:created>
  <dcterms:modified xsi:type="dcterms:W3CDTF">2021-07-29T02:16:30Z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