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39" r:id="rId2"/>
    <p:sldId id="338" r:id="rId3"/>
    <p:sldId id="341" r:id="rId4"/>
    <p:sldId id="342" r:id="rId5"/>
    <p:sldId id="345" r:id="rId6"/>
    <p:sldId id="346" r:id="rId7"/>
    <p:sldId id="347" r:id="rId8"/>
    <p:sldId id="348" r:id="rId9"/>
    <p:sldId id="349" r:id="rId10"/>
    <p:sldId id="367" r:id="rId11"/>
    <p:sldId id="361" r:id="rId12"/>
    <p:sldId id="363" r:id="rId13"/>
    <p:sldId id="364" r:id="rId14"/>
    <p:sldId id="365" r:id="rId15"/>
    <p:sldId id="366" r:id="rId16"/>
    <p:sldId id="368" r:id="rId17"/>
    <p:sldId id="369" r:id="rId18"/>
    <p:sldId id="371" r:id="rId19"/>
    <p:sldId id="372" r:id="rId20"/>
    <p:sldId id="373" r:id="rId21"/>
    <p:sldId id="374" r:id="rId22"/>
    <p:sldId id="375" r:id="rId23"/>
    <p:sldId id="376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</p:sldIdLst>
  <p:sldSz cx="12192000" cy="6858000"/>
  <p:notesSz cx="6788150" cy="99234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5" autoAdjust="0"/>
    <p:restoredTop sz="92567" autoAdjust="0"/>
  </p:normalViewPr>
  <p:slideViewPr>
    <p:cSldViewPr snapToGrid="0">
      <p:cViewPr>
        <p:scale>
          <a:sx n="100" d="100"/>
          <a:sy n="100" d="100"/>
        </p:scale>
        <p:origin x="1350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1531" cy="4978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5048" y="1"/>
            <a:ext cx="2941531" cy="4978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5FF0C-32ED-4F2B-809A-9FA7D3EA1546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5569"/>
            <a:ext cx="2941531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5048" y="9425569"/>
            <a:ext cx="2941531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7D360-4E16-4D22-B5BC-6829173D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212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1531" cy="4978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5048" y="1"/>
            <a:ext cx="2941531" cy="4978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E0A8B-93B6-4978-BA8E-60DFBBC7D559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815" y="4775666"/>
            <a:ext cx="5430520" cy="39073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5569"/>
            <a:ext cx="2941531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5048" y="9425569"/>
            <a:ext cx="2941531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3870C-8F4F-4E3F-A706-D9D522ACF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22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B03F4-5EC7-404E-A128-772CF124FE4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975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B03F4-5EC7-404E-A128-772CF124FE4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93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B03F4-5EC7-404E-A128-772CF124FE4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225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B03F4-5EC7-404E-A128-772CF124FE4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308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B03F4-5EC7-404E-A128-772CF124FE4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864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B03F4-5EC7-404E-A128-772CF124FE4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806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B03F4-5EC7-404E-A128-772CF124FE4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72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B03F4-5EC7-404E-A128-772CF124FE4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94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B03F4-5EC7-404E-A128-772CF124FE4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1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B03F4-5EC7-404E-A128-772CF124FE4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511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B03F4-5EC7-404E-A128-772CF124FE4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34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B03F4-5EC7-404E-A128-772CF124FE4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445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B03F4-5EC7-404E-A128-772CF124FE4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481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B03F4-5EC7-404E-A128-772CF124FE4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135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B03F4-5EC7-404E-A128-772CF124FE4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1992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B03F4-5EC7-404E-A128-772CF124FE4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723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B03F4-5EC7-404E-A128-772CF124FE4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8329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B03F4-5EC7-404E-A128-772CF124FE4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6707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B03F4-5EC7-404E-A128-772CF124FE4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2813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B03F4-5EC7-404E-A128-772CF124FE4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5625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B03F4-5EC7-404E-A128-772CF124FE4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6974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B03F4-5EC7-404E-A128-772CF124FE4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225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B03F4-5EC7-404E-A128-772CF124FE4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772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B03F4-5EC7-404E-A128-772CF124FE4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6696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B03F4-5EC7-404E-A128-772CF124FE4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72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B03F4-5EC7-404E-A128-772CF124FE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34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B03F4-5EC7-404E-A128-772CF124FE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701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B03F4-5EC7-404E-A128-772CF124FE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90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B03F4-5EC7-404E-A128-772CF124FE4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113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B03F4-5EC7-404E-A128-772CF124FE4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835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B03F4-5EC7-404E-A128-772CF124FE4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373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8E42-6419-4F39-AE36-7D13CFA220CE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E488-4F42-4CAE-BA7B-505D27B82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0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8E42-6419-4F39-AE36-7D13CFA220CE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E488-4F42-4CAE-BA7B-505D27B82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5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8E42-6419-4F39-AE36-7D13CFA220CE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E488-4F42-4CAE-BA7B-505D27B82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1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8E42-6419-4F39-AE36-7D13CFA220CE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E488-4F42-4CAE-BA7B-505D27B82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8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8E42-6419-4F39-AE36-7D13CFA220CE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E488-4F42-4CAE-BA7B-505D27B82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0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8E42-6419-4F39-AE36-7D13CFA220CE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E488-4F42-4CAE-BA7B-505D27B82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8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8E42-6419-4F39-AE36-7D13CFA220CE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E488-4F42-4CAE-BA7B-505D27B82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44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8E42-6419-4F39-AE36-7D13CFA220CE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E488-4F42-4CAE-BA7B-505D27B82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60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8E42-6419-4F39-AE36-7D13CFA220CE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E488-4F42-4CAE-BA7B-505D27B82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36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8E42-6419-4F39-AE36-7D13CFA220CE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E488-4F42-4CAE-BA7B-505D27B82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92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8E42-6419-4F39-AE36-7D13CFA220CE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E488-4F42-4CAE-BA7B-505D27B82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6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18E42-6419-4F39-AE36-7D13CFA220CE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EE488-4F42-4CAE-BA7B-505D27B82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41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6.png"/><Relationship Id="rId10" Type="http://schemas.openxmlformats.org/officeDocument/2006/relationships/image" Target="../media/image20.png"/><Relationship Id="rId19" Type="http://schemas.openxmlformats.org/officeDocument/2006/relationships/image" Target="../media/image30.png"/><Relationship Id="rId4" Type="http://schemas.openxmlformats.org/officeDocument/2006/relationships/image" Target="../media/image14.png"/><Relationship Id="rId9" Type="http://schemas.openxmlformats.org/officeDocument/2006/relationships/image" Target="../media/image23.png"/><Relationship Id="rId1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18" Type="http://schemas.openxmlformats.org/officeDocument/2006/relationships/image" Target="../media/image33.png"/><Relationship Id="rId3" Type="http://schemas.openxmlformats.org/officeDocument/2006/relationships/image" Target="../media/image13.png"/><Relationship Id="rId21" Type="http://schemas.openxmlformats.org/officeDocument/2006/relationships/image" Target="../media/image36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7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6.png"/><Relationship Id="rId10" Type="http://schemas.openxmlformats.org/officeDocument/2006/relationships/image" Target="../media/image20.png"/><Relationship Id="rId19" Type="http://schemas.openxmlformats.org/officeDocument/2006/relationships/image" Target="../media/image34.png"/><Relationship Id="rId4" Type="http://schemas.openxmlformats.org/officeDocument/2006/relationships/image" Target="../media/image14.png"/><Relationship Id="rId9" Type="http://schemas.openxmlformats.org/officeDocument/2006/relationships/image" Target="../media/image23.png"/><Relationship Id="rId14" Type="http://schemas.openxmlformats.org/officeDocument/2006/relationships/image" Target="../media/image25.png"/><Relationship Id="rId22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18" Type="http://schemas.openxmlformats.org/officeDocument/2006/relationships/image" Target="../media/image33.png"/><Relationship Id="rId3" Type="http://schemas.openxmlformats.org/officeDocument/2006/relationships/image" Target="../media/image13.png"/><Relationship Id="rId21" Type="http://schemas.openxmlformats.org/officeDocument/2006/relationships/image" Target="../media/image36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32.png"/><Relationship Id="rId25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7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6.png"/><Relationship Id="rId5" Type="http://schemas.openxmlformats.org/officeDocument/2006/relationships/image" Target="../media/image15.png"/><Relationship Id="rId15" Type="http://schemas.openxmlformats.org/officeDocument/2006/relationships/image" Target="../media/image26.png"/><Relationship Id="rId23" Type="http://schemas.openxmlformats.org/officeDocument/2006/relationships/image" Target="../media/image38.png"/><Relationship Id="rId10" Type="http://schemas.openxmlformats.org/officeDocument/2006/relationships/image" Target="../media/image20.png"/><Relationship Id="rId19" Type="http://schemas.openxmlformats.org/officeDocument/2006/relationships/image" Target="../media/image34.png"/><Relationship Id="rId4" Type="http://schemas.openxmlformats.org/officeDocument/2006/relationships/image" Target="../media/image14.png"/><Relationship Id="rId9" Type="http://schemas.openxmlformats.org/officeDocument/2006/relationships/image" Target="../media/image23.png"/><Relationship Id="rId14" Type="http://schemas.openxmlformats.org/officeDocument/2006/relationships/image" Target="../media/image25.png"/><Relationship Id="rId22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13.png"/><Relationship Id="rId21" Type="http://schemas.openxmlformats.org/officeDocument/2006/relationships/image" Target="../media/image41.png"/><Relationship Id="rId7" Type="http://schemas.openxmlformats.org/officeDocument/2006/relationships/image" Target="../media/image17.png"/><Relationship Id="rId12" Type="http://schemas.openxmlformats.org/officeDocument/2006/relationships/image" Target="../media/image27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5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5" Type="http://schemas.openxmlformats.org/officeDocument/2006/relationships/image" Target="../media/image34.png"/><Relationship Id="rId23" Type="http://schemas.openxmlformats.org/officeDocument/2006/relationships/image" Target="../media/image43.png"/><Relationship Id="rId10" Type="http://schemas.openxmlformats.org/officeDocument/2006/relationships/image" Target="../media/image25.png"/><Relationship Id="rId19" Type="http://schemas.openxmlformats.org/officeDocument/2006/relationships/image" Target="../media/image38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Relationship Id="rId14" Type="http://schemas.openxmlformats.org/officeDocument/2006/relationships/image" Target="../media/image33.png"/><Relationship Id="rId22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10.png"/><Relationship Id="rId18" Type="http://schemas.openxmlformats.org/officeDocument/2006/relationships/image" Target="../media/image51.png"/><Relationship Id="rId3" Type="http://schemas.openxmlformats.org/officeDocument/2006/relationships/image" Target="../media/image14.png"/><Relationship Id="rId21" Type="http://schemas.openxmlformats.org/officeDocument/2006/relationships/image" Target="../media/image54.png"/><Relationship Id="rId7" Type="http://schemas.openxmlformats.org/officeDocument/2006/relationships/image" Target="../media/image18.png"/><Relationship Id="rId12" Type="http://schemas.openxmlformats.org/officeDocument/2006/relationships/image" Target="../media/image48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47.png"/><Relationship Id="rId5" Type="http://schemas.openxmlformats.org/officeDocument/2006/relationships/image" Target="../media/image16.png"/><Relationship Id="rId15" Type="http://schemas.openxmlformats.org/officeDocument/2006/relationships/image" Target="../media/image12.png"/><Relationship Id="rId10" Type="http://schemas.openxmlformats.org/officeDocument/2006/relationships/image" Target="../media/image46.png"/><Relationship Id="rId19" Type="http://schemas.openxmlformats.org/officeDocument/2006/relationships/image" Target="../media/image52.png"/><Relationship Id="rId4" Type="http://schemas.openxmlformats.org/officeDocument/2006/relationships/image" Target="../media/image15.png"/><Relationship Id="rId9" Type="http://schemas.openxmlformats.org/officeDocument/2006/relationships/image" Target="../media/image45.png"/><Relationship Id="rId14" Type="http://schemas.openxmlformats.org/officeDocument/2006/relationships/image" Target="../media/image11.png"/><Relationship Id="rId22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6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5.png"/><Relationship Id="rId5" Type="http://schemas.openxmlformats.org/officeDocument/2006/relationships/image" Target="../media/image58.png"/><Relationship Id="rId10" Type="http://schemas.openxmlformats.org/officeDocument/2006/relationships/image" Target="../media/image64.png"/><Relationship Id="rId4" Type="http://schemas.openxmlformats.org/officeDocument/2006/relationships/image" Target="../media/image57.png"/><Relationship Id="rId9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116964"/>
            <a:ext cx="12192000" cy="1702436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“Why </a:t>
            </a:r>
            <a:r>
              <a:rPr lang="en-US" altLang="ko-KR" sz="36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Should I Trust You</a:t>
            </a:r>
            <a:r>
              <a:rPr lang="en-US" altLang="ko-KR" sz="36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?”</a:t>
            </a:r>
            <a:br>
              <a:rPr lang="en-US" altLang="ko-KR" sz="36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</a:br>
            <a:r>
              <a:rPr lang="en-US" altLang="ko-KR" sz="36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Explaining </a:t>
            </a:r>
            <a:r>
              <a:rPr lang="en-US" altLang="ko-KR" sz="36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the Predictions of Any Classifier</a:t>
            </a:r>
            <a:endParaRPr lang="en-US" altLang="ko-KR" sz="36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17650" y="3607672"/>
            <a:ext cx="9156700" cy="1113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Ribeiro, Marco </a:t>
            </a:r>
            <a:r>
              <a:rPr lang="en-US" altLang="ko-KR" dirty="0" err="1">
                <a:solidFill>
                  <a:srgbClr val="222222"/>
                </a:solidFill>
                <a:latin typeface="Arial" panose="020B0604020202020204" pitchFamily="34" charset="0"/>
              </a:rPr>
              <a:t>Tulio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Sameer Singh, and Carlos </a:t>
            </a:r>
            <a:r>
              <a:rPr lang="en-US" altLang="ko-KR" dirty="0" err="1">
                <a:solidFill>
                  <a:srgbClr val="222222"/>
                </a:solidFill>
                <a:latin typeface="Arial" panose="020B0604020202020204" pitchFamily="34" charset="0"/>
              </a:rPr>
              <a:t>Guestrin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 "" Why Should I Trust You?": Explaining the Predictions of Any Classifier."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 </a:t>
            </a:r>
            <a:r>
              <a:rPr lang="en-US" altLang="ko-KR" i="1" dirty="0" err="1">
                <a:latin typeface="Arial" panose="020B0604020202020204" pitchFamily="34" charset="0"/>
              </a:rPr>
              <a:t>arXiv</a:t>
            </a:r>
            <a:r>
              <a:rPr lang="en-US" altLang="ko-KR" i="1" dirty="0">
                <a:latin typeface="Arial" panose="020B0604020202020204" pitchFamily="34" charset="0"/>
              </a:rPr>
              <a:t> preprint arXiv:1602.04938</a:t>
            </a:r>
            <a:r>
              <a:rPr lang="en-US" altLang="ko-KR" dirty="0">
                <a:latin typeface="Arial" panose="020B0604020202020204" pitchFamily="34" charset="0"/>
              </a:rPr>
              <a:t> (2016).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20200" y="5509904"/>
            <a:ext cx="2484976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발표일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2016-10-27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발표자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김태욱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38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635"/>
            <a:ext cx="12192000" cy="93997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</a:t>
            </a:r>
            <a:r>
              <a:rPr lang="en-US" altLang="ko-KR" sz="3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Local Interpretable Model-agnostic Explanations</a:t>
            </a:r>
            <a:endParaRPr lang="en-US" altLang="ko-KR" sz="32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25571" y="234302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539818" y="2795234"/>
            <a:ext cx="1498233" cy="1445480"/>
            <a:chOff x="-3111035" y="3327399"/>
            <a:chExt cx="1790235" cy="1727201"/>
          </a:xfrm>
        </p:grpSpPr>
        <p:sp>
          <p:nvSpPr>
            <p:cNvPr id="20" name="직사각형 19"/>
            <p:cNvSpPr/>
            <p:nvPr/>
          </p:nvSpPr>
          <p:spPr>
            <a:xfrm>
              <a:off x="-3111035" y="3327399"/>
              <a:ext cx="1790235" cy="1727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-2095518" y="3525450"/>
              <a:ext cx="590085" cy="5900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>
              <a:off x="-2933144" y="3781501"/>
              <a:ext cx="663687" cy="572144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-2217470" y="4313586"/>
              <a:ext cx="591637" cy="59163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" name="직선 화살표 연결선 3"/>
          <p:cNvCxnSpPr>
            <a:stCxn id="20" idx="3"/>
            <a:endCxn id="1028" idx="1"/>
          </p:cNvCxnSpPr>
          <p:nvPr/>
        </p:nvCxnSpPr>
        <p:spPr>
          <a:xfrm>
            <a:off x="3038051" y="3517974"/>
            <a:ext cx="16685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125398" y="3046581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Why?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1071320" y="4971374"/>
                <a:ext cx="9774984" cy="13388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b="1" dirty="0" smtClean="0"/>
                  <a:t>설명하려는 분류기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1" dirty="0" smtClean="0"/>
                  <a:t>:</a:t>
                </a:r>
                <a:r>
                  <a:rPr lang="ko-KR" altLang="en-US" b="1" dirty="0" smtClean="0"/>
                  <a:t> 사각형의 존재 유무를 분류하는 </a:t>
                </a:r>
                <a:r>
                  <a:rPr lang="en-US" altLang="ko-KR" b="1" dirty="0" smtClean="0"/>
                  <a:t>Convolutional Neural Network</a:t>
                </a:r>
                <a:endParaRPr lang="en-US" altLang="ko-KR" b="1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b="1" dirty="0" smtClean="0"/>
                  <a:t>주어진 그림에서 사각형을 검출했다고 하자</a:t>
                </a:r>
                <a:endParaRPr lang="en-US" altLang="ko-KR" b="1" dirty="0" smtClean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b="1" dirty="0" smtClean="0"/>
                  <a:t>어느 부분을 보고 예측한 것인지를 해석하는 선형 모델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ko-KR" altLang="en-US" b="1" dirty="0" smtClean="0"/>
                  <a:t>학습</a:t>
                </a:r>
                <a:endParaRPr lang="ko-KR" altLang="en-US" b="1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320" y="4971374"/>
                <a:ext cx="9774984" cy="1338828"/>
              </a:xfrm>
              <a:prstGeom prst="rect">
                <a:avLst/>
              </a:prstGeom>
              <a:blipFill>
                <a:blip r:embed="rId3"/>
                <a:stretch>
                  <a:fillRect l="-437" b="-27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neural netwo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568" y="2445310"/>
            <a:ext cx="3238655" cy="214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직선 화살표 연결선 27"/>
          <p:cNvCxnSpPr>
            <a:stCxn id="1028" idx="3"/>
          </p:cNvCxnSpPr>
          <p:nvPr/>
        </p:nvCxnSpPr>
        <p:spPr>
          <a:xfrm flipV="1">
            <a:off x="7945223" y="3517973"/>
            <a:ext cx="121096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9438422" y="3092205"/>
                <a:ext cx="1384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422" y="3092205"/>
                <a:ext cx="1384546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9425722" y="351797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사각형 존재</a:t>
            </a:r>
            <a:endParaRPr lang="ko-KR" altLang="en-US" b="1"/>
          </a:p>
        </p:txBody>
      </p:sp>
      <p:sp>
        <p:nvSpPr>
          <p:cNvPr id="29" name="직사각형 28"/>
          <p:cNvSpPr/>
          <p:nvPr/>
        </p:nvSpPr>
        <p:spPr>
          <a:xfrm>
            <a:off x="4550633" y="1872774"/>
            <a:ext cx="3550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Convolutional Neural Network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5220" y="1313288"/>
            <a:ext cx="462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LIME </a:t>
            </a:r>
            <a:r>
              <a:rPr lang="ko-KR" altLang="en-US" b="1" dirty="0" smtClean="0"/>
              <a:t>알고리즘 학습 예시 </a:t>
            </a:r>
            <a:r>
              <a:rPr lang="en-US" altLang="ko-KR" b="1" dirty="0" smtClean="0"/>
              <a:t>– Image Data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8594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635"/>
            <a:ext cx="12192000" cy="93997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</a:t>
            </a:r>
            <a:r>
              <a:rPr lang="en-US" altLang="ko-KR" sz="3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Local Interpretable Model-agnostic Explanations</a:t>
            </a:r>
            <a:endParaRPr lang="en-US" altLang="ko-KR" sz="32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32144" y="3249131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737132" y="338929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X’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85873" y="1522901"/>
            <a:ext cx="23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Original Data Space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657656" y="1490110"/>
            <a:ext cx="2329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Interpretable Space</a:t>
            </a:r>
            <a:endParaRPr lang="ko-KR" altLang="en-US" b="1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415795" y="3605764"/>
            <a:ext cx="1498233" cy="1445480"/>
            <a:chOff x="-3111035" y="3327399"/>
            <a:chExt cx="1790235" cy="1727201"/>
          </a:xfrm>
        </p:grpSpPr>
        <p:sp>
          <p:nvSpPr>
            <p:cNvPr id="20" name="직사각형 19"/>
            <p:cNvSpPr/>
            <p:nvPr/>
          </p:nvSpPr>
          <p:spPr>
            <a:xfrm>
              <a:off x="-3111035" y="3327399"/>
              <a:ext cx="1790235" cy="1727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-2095518" y="3525450"/>
              <a:ext cx="590085" cy="5900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>
              <a:off x="-2933144" y="3781501"/>
              <a:ext cx="663687" cy="572144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-2217470" y="4313586"/>
              <a:ext cx="591637" cy="59163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7986618" y="3868343"/>
            <a:ext cx="320583" cy="32058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737132" y="3841422"/>
            <a:ext cx="347504" cy="3475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>
            <a:off x="9465971" y="3815985"/>
            <a:ext cx="432611" cy="372941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904892"/>
              </p:ext>
            </p:extLst>
          </p:nvPr>
        </p:nvGraphicFramePr>
        <p:xfrm>
          <a:off x="7740131" y="4309822"/>
          <a:ext cx="23241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4128601235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12926976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621512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55624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4404309" y="4360622"/>
            <a:ext cx="30759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939800" y="1981200"/>
            <a:ext cx="4394200" cy="457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618585" y="1953726"/>
            <a:ext cx="4394200" cy="457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307134" y="3801132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Interpretable Representation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376601" y="4893196"/>
            <a:ext cx="2993127" cy="86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/>
              <a:t>각 </a:t>
            </a:r>
            <a:r>
              <a:rPr lang="en-US" altLang="ko-KR" b="1" dirty="0" smtClean="0"/>
              <a:t>segment</a:t>
            </a:r>
            <a:r>
              <a:rPr lang="ko-KR" altLang="en-US" b="1" dirty="0" smtClean="0"/>
              <a:t>의 존재 유무를</a:t>
            </a:r>
            <a:endParaRPr lang="en-US" altLang="ko-KR" b="1" dirty="0" smtClean="0"/>
          </a:p>
          <a:p>
            <a:pPr algn="ctr">
              <a:lnSpc>
                <a:spcPct val="150000"/>
              </a:lnSpc>
            </a:pPr>
            <a:r>
              <a:rPr lang="ko-KR" altLang="en-US" b="1" dirty="0" smtClean="0"/>
              <a:t>변수로 사용</a:t>
            </a:r>
            <a:endParaRPr lang="ko-KR" altLang="en-US" b="1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495" y="2321701"/>
            <a:ext cx="955210" cy="92054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7068" y="2313493"/>
            <a:ext cx="958293" cy="92738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748" y="2328765"/>
            <a:ext cx="950835" cy="920039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2854346" y="2321701"/>
            <a:ext cx="334383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/>
              <a:t>Image segment</a:t>
            </a:r>
            <a:r>
              <a:rPr lang="ko-KR" altLang="en-US" sz="1400" b="1" dirty="0" smtClean="0"/>
              <a:t> 추출</a:t>
            </a:r>
            <a:endParaRPr lang="en-US" altLang="ko-KR" sz="1400" b="1" dirty="0" smtClean="0"/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별도의 </a:t>
            </a:r>
            <a:r>
              <a:rPr lang="en-US" altLang="ko-KR" sz="1400" b="1" dirty="0" smtClean="0"/>
              <a:t>segmentation </a:t>
            </a:r>
            <a:r>
              <a:rPr lang="ko-KR" altLang="en-US" sz="1400" b="1" dirty="0" smtClean="0"/>
              <a:t>알고리즘 사용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4025900" y="3140761"/>
            <a:ext cx="2784095" cy="571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41589" y="200691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Segment1</a:t>
            </a:r>
            <a:endParaRPr lang="ko-KR" alt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8255000" y="200691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Segment2</a:t>
            </a:r>
            <a:endParaRPr lang="ko-KR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9599965" y="200035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Segment3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0638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635"/>
            <a:ext cx="12192000" cy="93997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</a:t>
            </a:r>
            <a:r>
              <a:rPr lang="en-US" altLang="ko-KR" sz="3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Local Interpretable Model-agnostic Explanations</a:t>
            </a:r>
            <a:endParaRPr lang="en-US" altLang="ko-KR" sz="32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14247" y="344665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85873" y="1522901"/>
            <a:ext cx="23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Original Data Space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657656" y="1490110"/>
            <a:ext cx="2329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Interpretable Space</a:t>
            </a:r>
            <a:endParaRPr lang="ko-KR" altLang="en-US" b="1" dirty="0"/>
          </a:p>
        </p:txBody>
      </p:sp>
      <p:cxnSp>
        <p:nvCxnSpPr>
          <p:cNvPr id="4" name="직선 화살표 연결선 3"/>
          <p:cNvCxnSpPr>
            <a:endCxn id="7" idx="2"/>
          </p:cNvCxnSpPr>
          <p:nvPr/>
        </p:nvCxnSpPr>
        <p:spPr>
          <a:xfrm flipV="1">
            <a:off x="9406883" y="3421777"/>
            <a:ext cx="512287" cy="5479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939800" y="1981200"/>
            <a:ext cx="4394200" cy="457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618585" y="1953726"/>
            <a:ext cx="4394200" cy="457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421" y="3841422"/>
            <a:ext cx="1031601" cy="9983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583" y="3752520"/>
            <a:ext cx="1750365" cy="10293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716" y="2738133"/>
            <a:ext cx="1676452" cy="6836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0780" y="2756040"/>
            <a:ext cx="1636780" cy="66573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117" y="5397480"/>
            <a:ext cx="1783650" cy="72735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2536" y="5397480"/>
            <a:ext cx="1788284" cy="727359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9" name="직선 화살표 연결선 88"/>
          <p:cNvCxnSpPr>
            <a:endCxn id="6" idx="2"/>
          </p:cNvCxnSpPr>
          <p:nvPr/>
        </p:nvCxnSpPr>
        <p:spPr>
          <a:xfrm flipH="1" flipV="1">
            <a:off x="7760942" y="3421777"/>
            <a:ext cx="552326" cy="5479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10" idx="0"/>
          </p:cNvCxnSpPr>
          <p:nvPr/>
        </p:nvCxnSpPr>
        <p:spPr>
          <a:xfrm>
            <a:off x="9406883" y="4873730"/>
            <a:ext cx="549795" cy="523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9" idx="0"/>
          </p:cNvCxnSpPr>
          <p:nvPr/>
        </p:nvCxnSpPr>
        <p:spPr>
          <a:xfrm flipH="1">
            <a:off x="7760942" y="4873730"/>
            <a:ext cx="552326" cy="523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7615774" y="2366850"/>
                <a:ext cx="370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774" y="2366850"/>
                <a:ext cx="370230" cy="276999"/>
              </a:xfrm>
              <a:prstGeom prst="rect">
                <a:avLst/>
              </a:prstGeom>
              <a:blipFill>
                <a:blip r:embed="rId9"/>
                <a:stretch>
                  <a:fillRect l="-4918" r="-1475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9763710" y="2366849"/>
                <a:ext cx="294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b="1" dirty="0" smtClean="0"/>
                  <a:t>’</a:t>
                </a:r>
                <a:endParaRPr lang="ko-KR" altLang="en-US" b="1" dirty="0"/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710" y="2366849"/>
                <a:ext cx="294889" cy="276999"/>
              </a:xfrm>
              <a:prstGeom prst="rect">
                <a:avLst/>
              </a:prstGeom>
              <a:blipFill>
                <a:blip r:embed="rId10"/>
                <a:stretch>
                  <a:fillRect l="-20833" t="-28261" r="-47917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/>
              <p:cNvSpPr txBox="1"/>
              <p:nvPr/>
            </p:nvSpPr>
            <p:spPr>
              <a:xfrm>
                <a:off x="7615774" y="6124839"/>
                <a:ext cx="370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774" y="6124839"/>
                <a:ext cx="370230" cy="276999"/>
              </a:xfrm>
              <a:prstGeom prst="rect">
                <a:avLst/>
              </a:prstGeom>
              <a:blipFill>
                <a:blip r:embed="rId11"/>
                <a:stretch>
                  <a:fillRect l="-4918" r="-14754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/>
              <p:cNvSpPr txBox="1"/>
              <p:nvPr/>
            </p:nvSpPr>
            <p:spPr>
              <a:xfrm>
                <a:off x="9763709" y="6124839"/>
                <a:ext cx="294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ko-KR" b="1" dirty="0" smtClean="0"/>
                  <a:t>’</a:t>
                </a:r>
                <a:endParaRPr lang="ko-KR" altLang="en-US" b="1" dirty="0"/>
              </a:p>
            </p:txBody>
          </p:sp>
        </mc:Choice>
        <mc:Fallback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709" y="6124839"/>
                <a:ext cx="294889" cy="276999"/>
              </a:xfrm>
              <a:prstGeom prst="rect">
                <a:avLst/>
              </a:prstGeom>
              <a:blipFill>
                <a:blip r:embed="rId12"/>
                <a:stretch>
                  <a:fillRect l="-20833" t="-28889" r="-47917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extBox 132"/>
          <p:cNvSpPr txBox="1"/>
          <p:nvPr/>
        </p:nvSpPr>
        <p:spPr>
          <a:xfrm>
            <a:off x="6606197" y="3897868"/>
            <a:ext cx="156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Perturbation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5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635"/>
            <a:ext cx="12192000" cy="93997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</a:t>
            </a:r>
            <a:r>
              <a:rPr lang="en-US" altLang="ko-KR" sz="3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Local Interpretable Model-agnostic Explanations</a:t>
            </a:r>
            <a:endParaRPr lang="en-US" altLang="ko-KR" sz="32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14247" y="344665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85873" y="1522901"/>
            <a:ext cx="23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Original Data Space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657656" y="1490110"/>
            <a:ext cx="2329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Interpretable Space</a:t>
            </a:r>
            <a:endParaRPr lang="ko-KR" altLang="en-US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39800" y="1981200"/>
            <a:ext cx="4394200" cy="457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618585" y="1953726"/>
            <a:ext cx="4394200" cy="457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421" y="3841422"/>
            <a:ext cx="1031601" cy="9983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583" y="3752520"/>
            <a:ext cx="1750365" cy="10293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716" y="2738133"/>
            <a:ext cx="1676452" cy="6836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0780" y="2756040"/>
            <a:ext cx="1636780" cy="6657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117" y="5397480"/>
            <a:ext cx="1783650" cy="7273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2536" y="5397480"/>
            <a:ext cx="1788284" cy="7273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7615774" y="2366850"/>
                <a:ext cx="294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b="1" dirty="0" smtClean="0"/>
                  <a:t>’</a:t>
                </a:r>
                <a:endParaRPr lang="ko-KR" altLang="en-US" b="1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774" y="2366850"/>
                <a:ext cx="294889" cy="276999"/>
              </a:xfrm>
              <a:prstGeom prst="rect">
                <a:avLst/>
              </a:prstGeom>
              <a:blipFill>
                <a:blip r:embed="rId9"/>
                <a:stretch>
                  <a:fillRect l="-20408" t="-28261" r="-46939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9763710" y="2366849"/>
                <a:ext cx="294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b="1" dirty="0" smtClean="0"/>
                  <a:t>’</a:t>
                </a:r>
                <a:endParaRPr lang="ko-KR" altLang="en-US" b="1" dirty="0"/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710" y="2366849"/>
                <a:ext cx="294889" cy="276999"/>
              </a:xfrm>
              <a:prstGeom prst="rect">
                <a:avLst/>
              </a:prstGeom>
              <a:blipFill>
                <a:blip r:embed="rId10"/>
                <a:stretch>
                  <a:fillRect l="-20833" t="-28261" r="-47917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/>
              <p:cNvSpPr txBox="1"/>
              <p:nvPr/>
            </p:nvSpPr>
            <p:spPr>
              <a:xfrm>
                <a:off x="7615774" y="6124839"/>
                <a:ext cx="370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774" y="6124839"/>
                <a:ext cx="370230" cy="276999"/>
              </a:xfrm>
              <a:prstGeom prst="rect">
                <a:avLst/>
              </a:prstGeom>
              <a:blipFill>
                <a:blip r:embed="rId11"/>
                <a:stretch>
                  <a:fillRect l="-4918" r="-14754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/>
              <p:cNvSpPr txBox="1"/>
              <p:nvPr/>
            </p:nvSpPr>
            <p:spPr>
              <a:xfrm>
                <a:off x="9763709" y="6124839"/>
                <a:ext cx="294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ko-KR" b="1" dirty="0" smtClean="0"/>
                  <a:t>’</a:t>
                </a:r>
                <a:endParaRPr lang="ko-KR" altLang="en-US" b="1" dirty="0"/>
              </a:p>
            </p:txBody>
          </p:sp>
        </mc:Choice>
        <mc:Fallback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709" y="6124839"/>
                <a:ext cx="294889" cy="276999"/>
              </a:xfrm>
              <a:prstGeom prst="rect">
                <a:avLst/>
              </a:prstGeom>
              <a:blipFill>
                <a:blip r:embed="rId12"/>
                <a:stretch>
                  <a:fillRect l="-20833" t="-28889" r="-47917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/>
          <p:cNvCxnSpPr/>
          <p:nvPr/>
        </p:nvCxnSpPr>
        <p:spPr>
          <a:xfrm flipH="1">
            <a:off x="4419601" y="4292600"/>
            <a:ext cx="310727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00210" y="2386895"/>
            <a:ext cx="1108821" cy="107739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67081" y="2688120"/>
            <a:ext cx="1108821" cy="107739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31057" y="5152851"/>
            <a:ext cx="1117969" cy="107739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01903" y="4928713"/>
            <a:ext cx="1113310" cy="1077397"/>
          </a:xfrm>
          <a:prstGeom prst="rect">
            <a:avLst/>
          </a:prstGeom>
          <a:ln>
            <a:solidFill>
              <a:srgbClr val="FF000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1497310" y="2046329"/>
                <a:ext cx="310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310" y="2046329"/>
                <a:ext cx="310918" cy="276999"/>
              </a:xfrm>
              <a:prstGeom prst="rect">
                <a:avLst/>
              </a:prstGeom>
              <a:blipFill>
                <a:blip r:embed="rId17"/>
                <a:stretch>
                  <a:fillRect l="-5882" r="-3922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4035542" y="2352776"/>
                <a:ext cx="3109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542" y="2352776"/>
                <a:ext cx="310919" cy="276999"/>
              </a:xfrm>
              <a:prstGeom prst="rect">
                <a:avLst/>
              </a:prstGeom>
              <a:blipFill>
                <a:blip r:embed="rId18"/>
                <a:stretch>
                  <a:fillRect l="-5882" r="-3922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2306137" y="6020077"/>
                <a:ext cx="3109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137" y="6020077"/>
                <a:ext cx="310919" cy="276999"/>
              </a:xfrm>
              <a:prstGeom prst="rect">
                <a:avLst/>
              </a:prstGeom>
              <a:blipFill>
                <a:blip r:embed="rId19"/>
                <a:stretch>
                  <a:fillRect l="-5882" r="-3922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4349280" y="6230248"/>
                <a:ext cx="3109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280" y="6230248"/>
                <a:ext cx="310919" cy="276999"/>
              </a:xfrm>
              <a:prstGeom prst="rect">
                <a:avLst/>
              </a:prstGeom>
              <a:blipFill>
                <a:blip r:embed="rId20"/>
                <a:stretch>
                  <a:fillRect l="-5882" r="-3922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4521394" y="3836852"/>
            <a:ext cx="309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Recover to Original Space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1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635"/>
            <a:ext cx="12192000" cy="93997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</a:t>
            </a:r>
            <a:r>
              <a:rPr lang="en-US" altLang="ko-KR" sz="3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Local Interpretable Model-agnostic Explanations</a:t>
            </a:r>
            <a:endParaRPr lang="en-US" altLang="ko-KR" sz="32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14247" y="344665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85873" y="1522901"/>
            <a:ext cx="23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Original Data Space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657656" y="1490110"/>
            <a:ext cx="2329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Interpretable Space</a:t>
            </a:r>
            <a:endParaRPr lang="ko-KR" altLang="en-US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39800" y="1981200"/>
            <a:ext cx="4394200" cy="457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618585" y="1953726"/>
            <a:ext cx="4394200" cy="457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421" y="3841422"/>
            <a:ext cx="1031601" cy="9983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583" y="3752520"/>
            <a:ext cx="1750365" cy="10293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716" y="2738133"/>
            <a:ext cx="1676452" cy="6836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0780" y="2756040"/>
            <a:ext cx="1636780" cy="6657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117" y="5397480"/>
            <a:ext cx="1783650" cy="7273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2536" y="5397480"/>
            <a:ext cx="1788284" cy="7273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7615774" y="2366850"/>
                <a:ext cx="294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b="1" dirty="0" smtClean="0"/>
                  <a:t>’</a:t>
                </a:r>
                <a:endParaRPr lang="ko-KR" altLang="en-US" b="1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774" y="2366850"/>
                <a:ext cx="294889" cy="276999"/>
              </a:xfrm>
              <a:prstGeom prst="rect">
                <a:avLst/>
              </a:prstGeom>
              <a:blipFill>
                <a:blip r:embed="rId9"/>
                <a:stretch>
                  <a:fillRect l="-20408" t="-28261" r="-46939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9763710" y="2366849"/>
                <a:ext cx="294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b="1" dirty="0" smtClean="0"/>
                  <a:t>’</a:t>
                </a:r>
                <a:endParaRPr lang="ko-KR" altLang="en-US" b="1" dirty="0"/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710" y="2366849"/>
                <a:ext cx="294889" cy="276999"/>
              </a:xfrm>
              <a:prstGeom prst="rect">
                <a:avLst/>
              </a:prstGeom>
              <a:blipFill>
                <a:blip r:embed="rId10"/>
                <a:stretch>
                  <a:fillRect l="-20833" t="-28261" r="-47917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/>
              <p:cNvSpPr txBox="1"/>
              <p:nvPr/>
            </p:nvSpPr>
            <p:spPr>
              <a:xfrm>
                <a:off x="7615774" y="6124839"/>
                <a:ext cx="370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774" y="6124839"/>
                <a:ext cx="370230" cy="276999"/>
              </a:xfrm>
              <a:prstGeom prst="rect">
                <a:avLst/>
              </a:prstGeom>
              <a:blipFill>
                <a:blip r:embed="rId11"/>
                <a:stretch>
                  <a:fillRect l="-4918" r="-14754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/>
              <p:cNvSpPr txBox="1"/>
              <p:nvPr/>
            </p:nvSpPr>
            <p:spPr>
              <a:xfrm>
                <a:off x="9763709" y="6124839"/>
                <a:ext cx="294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ko-KR" b="1" dirty="0" smtClean="0"/>
                  <a:t>’</a:t>
                </a:r>
                <a:endParaRPr lang="ko-KR" altLang="en-US" b="1" dirty="0"/>
              </a:p>
            </p:txBody>
          </p:sp>
        </mc:Choice>
        <mc:Fallback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709" y="6124839"/>
                <a:ext cx="294889" cy="276999"/>
              </a:xfrm>
              <a:prstGeom prst="rect">
                <a:avLst/>
              </a:prstGeom>
              <a:blipFill>
                <a:blip r:embed="rId12"/>
                <a:stretch>
                  <a:fillRect l="-20833" t="-28889" r="-47917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00210" y="2386895"/>
            <a:ext cx="1108821" cy="1077397"/>
          </a:xfrm>
          <a:prstGeom prst="rect">
            <a:avLst/>
          </a:prstGeom>
          <a:ln>
            <a:noFill/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67081" y="2688120"/>
            <a:ext cx="1108821" cy="1077397"/>
          </a:xfrm>
          <a:prstGeom prst="rect">
            <a:avLst/>
          </a:prstGeom>
          <a:ln>
            <a:noFill/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31057" y="5152851"/>
            <a:ext cx="1117969" cy="1077397"/>
          </a:xfrm>
          <a:prstGeom prst="rect">
            <a:avLst/>
          </a:prstGeom>
          <a:ln>
            <a:noFill/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01903" y="4928713"/>
            <a:ext cx="1113310" cy="1077397"/>
          </a:xfrm>
          <a:prstGeom prst="rect">
            <a:avLst/>
          </a:prstGeom>
          <a:ln>
            <a:noFill/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67588" y="4060171"/>
            <a:ext cx="3359187" cy="26397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3861983" y="4772090"/>
                <a:ext cx="2781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Decision Boundary of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ko-KR" altLang="en-US" b="1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983" y="4772090"/>
                <a:ext cx="2781211" cy="369332"/>
              </a:xfrm>
              <a:prstGeom prst="rect">
                <a:avLst/>
              </a:prstGeom>
              <a:blipFill>
                <a:blip r:embed="rId18"/>
                <a:stretch>
                  <a:fillRect l="-1974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226171" y="1999382"/>
                <a:ext cx="1427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171" y="1999382"/>
                <a:ext cx="1427250" cy="369332"/>
              </a:xfrm>
              <a:prstGeom prst="rect">
                <a:avLst/>
              </a:prstGeom>
              <a:blipFill>
                <a:blip r:embed="rId1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3407866" y="2302174"/>
                <a:ext cx="1427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866" y="2302174"/>
                <a:ext cx="1427250" cy="369332"/>
              </a:xfrm>
              <a:prstGeom prst="rect">
                <a:avLst/>
              </a:prstGeom>
              <a:blipFill>
                <a:blip r:embed="rId2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3588466" y="6209305"/>
                <a:ext cx="1427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466" y="6209305"/>
                <a:ext cx="1427250" cy="369332"/>
              </a:xfrm>
              <a:prstGeom prst="rect">
                <a:avLst/>
              </a:prstGeom>
              <a:blipFill>
                <a:blip r:embed="rId2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539913" y="6043686"/>
                <a:ext cx="1427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913" y="6043686"/>
                <a:ext cx="1427250" cy="369332"/>
              </a:xfrm>
              <a:prstGeom prst="rect">
                <a:avLst/>
              </a:prstGeom>
              <a:blipFill>
                <a:blip r:embed="rId2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69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635"/>
            <a:ext cx="12192000" cy="93997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</a:t>
            </a:r>
            <a:r>
              <a:rPr lang="en-US" altLang="ko-KR" sz="3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Local Interpretable Model-agnostic Explanations</a:t>
            </a:r>
            <a:endParaRPr lang="en-US" altLang="ko-KR" sz="32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14247" y="344665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85873" y="1522901"/>
            <a:ext cx="23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Original Data Space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657656" y="1490110"/>
            <a:ext cx="2329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Interpretable Space</a:t>
            </a:r>
            <a:endParaRPr lang="ko-KR" altLang="en-US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39800" y="1981200"/>
            <a:ext cx="4394200" cy="457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618585" y="1953726"/>
            <a:ext cx="4394200" cy="457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421" y="3841422"/>
            <a:ext cx="1031601" cy="9983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583" y="3752520"/>
            <a:ext cx="1750365" cy="10293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716" y="2738133"/>
            <a:ext cx="1676452" cy="6836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0780" y="2756040"/>
            <a:ext cx="1636780" cy="6657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117" y="5397480"/>
            <a:ext cx="1783650" cy="7273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2536" y="5397480"/>
            <a:ext cx="1788284" cy="7273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7615774" y="2366850"/>
                <a:ext cx="294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b="1" dirty="0" smtClean="0"/>
                  <a:t>’</a:t>
                </a:r>
                <a:endParaRPr lang="ko-KR" altLang="en-US" b="1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774" y="2366850"/>
                <a:ext cx="294889" cy="276999"/>
              </a:xfrm>
              <a:prstGeom prst="rect">
                <a:avLst/>
              </a:prstGeom>
              <a:blipFill>
                <a:blip r:embed="rId9"/>
                <a:stretch>
                  <a:fillRect l="-20408" t="-28261" r="-46939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9763710" y="2366849"/>
                <a:ext cx="294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b="1" dirty="0" smtClean="0"/>
                  <a:t>’</a:t>
                </a:r>
                <a:endParaRPr lang="ko-KR" altLang="en-US" b="1" dirty="0"/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710" y="2366849"/>
                <a:ext cx="294889" cy="276999"/>
              </a:xfrm>
              <a:prstGeom prst="rect">
                <a:avLst/>
              </a:prstGeom>
              <a:blipFill>
                <a:blip r:embed="rId10"/>
                <a:stretch>
                  <a:fillRect l="-20833" t="-28261" r="-47917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/>
              <p:cNvSpPr txBox="1"/>
              <p:nvPr/>
            </p:nvSpPr>
            <p:spPr>
              <a:xfrm>
                <a:off x="7615774" y="6124839"/>
                <a:ext cx="370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774" y="6124839"/>
                <a:ext cx="370230" cy="276999"/>
              </a:xfrm>
              <a:prstGeom prst="rect">
                <a:avLst/>
              </a:prstGeom>
              <a:blipFill>
                <a:blip r:embed="rId11"/>
                <a:stretch>
                  <a:fillRect l="-4918" r="-14754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/>
              <p:cNvSpPr txBox="1"/>
              <p:nvPr/>
            </p:nvSpPr>
            <p:spPr>
              <a:xfrm>
                <a:off x="9763709" y="6124839"/>
                <a:ext cx="294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ko-KR" b="1" dirty="0" smtClean="0"/>
                  <a:t>’</a:t>
                </a:r>
                <a:endParaRPr lang="ko-KR" altLang="en-US" b="1" dirty="0"/>
              </a:p>
            </p:txBody>
          </p:sp>
        </mc:Choice>
        <mc:Fallback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709" y="6124839"/>
                <a:ext cx="294889" cy="276999"/>
              </a:xfrm>
              <a:prstGeom prst="rect">
                <a:avLst/>
              </a:prstGeom>
              <a:blipFill>
                <a:blip r:embed="rId12"/>
                <a:stretch>
                  <a:fillRect l="-20833" t="-28889" r="-47917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00210" y="2386895"/>
            <a:ext cx="1108821" cy="1077397"/>
          </a:xfrm>
          <a:prstGeom prst="rect">
            <a:avLst/>
          </a:prstGeom>
          <a:ln>
            <a:noFill/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67081" y="2688120"/>
            <a:ext cx="1108821" cy="1077397"/>
          </a:xfrm>
          <a:prstGeom prst="rect">
            <a:avLst/>
          </a:prstGeom>
          <a:ln>
            <a:noFill/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31057" y="5152851"/>
            <a:ext cx="1117969" cy="1077397"/>
          </a:xfrm>
          <a:prstGeom prst="rect">
            <a:avLst/>
          </a:prstGeom>
          <a:ln>
            <a:noFill/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01903" y="4928713"/>
            <a:ext cx="1113310" cy="1077397"/>
          </a:xfrm>
          <a:prstGeom prst="rect">
            <a:avLst/>
          </a:prstGeom>
          <a:ln>
            <a:noFill/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67588" y="4060171"/>
            <a:ext cx="3359187" cy="2639797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3861983" y="4772090"/>
                <a:ext cx="2781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Decision Boundary of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ko-KR" altLang="en-US" b="1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983" y="4772090"/>
                <a:ext cx="2781211" cy="369332"/>
              </a:xfrm>
              <a:prstGeom prst="rect">
                <a:avLst/>
              </a:prstGeom>
              <a:blipFill>
                <a:blip r:embed="rId18"/>
                <a:stretch>
                  <a:fillRect l="-1974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/>
          <p:cNvCxnSpPr/>
          <p:nvPr/>
        </p:nvCxnSpPr>
        <p:spPr>
          <a:xfrm flipV="1">
            <a:off x="8217308" y="3689047"/>
            <a:ext cx="2679700" cy="2679700"/>
          </a:xfrm>
          <a:prstGeom prst="line">
            <a:avLst/>
          </a:prstGeom>
          <a:ln w="571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226171" y="1999382"/>
                <a:ext cx="1427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171" y="1999382"/>
                <a:ext cx="1427250" cy="369332"/>
              </a:xfrm>
              <a:prstGeom prst="rect">
                <a:avLst/>
              </a:prstGeom>
              <a:blipFill>
                <a:blip r:embed="rId1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3407866" y="2302174"/>
                <a:ext cx="1427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866" y="2302174"/>
                <a:ext cx="1427250" cy="369332"/>
              </a:xfrm>
              <a:prstGeom prst="rect">
                <a:avLst/>
              </a:prstGeom>
              <a:blipFill>
                <a:blip r:embed="rId2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3588466" y="6209305"/>
                <a:ext cx="1427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466" y="6209305"/>
                <a:ext cx="1427250" cy="369332"/>
              </a:xfrm>
              <a:prstGeom prst="rect">
                <a:avLst/>
              </a:prstGeom>
              <a:blipFill>
                <a:blip r:embed="rId2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539913" y="6043686"/>
                <a:ext cx="1427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913" y="6043686"/>
                <a:ext cx="1427250" cy="369332"/>
              </a:xfrm>
              <a:prstGeom prst="rect">
                <a:avLst/>
              </a:prstGeom>
              <a:blipFill>
                <a:blip r:embed="rId2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9346954" y="5024412"/>
                <a:ext cx="2781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Decision Boundary of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endParaRPr lang="ko-KR" altLang="en-US" b="1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954" y="5024412"/>
                <a:ext cx="2781211" cy="369332"/>
              </a:xfrm>
              <a:prstGeom prst="rect">
                <a:avLst/>
              </a:prstGeom>
              <a:blipFill>
                <a:blip r:embed="rId23"/>
                <a:stretch>
                  <a:fillRect l="-175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모서리가 둥근 직사각형 10"/>
          <p:cNvSpPr/>
          <p:nvPr/>
        </p:nvSpPr>
        <p:spPr>
          <a:xfrm>
            <a:off x="2095501" y="3117919"/>
            <a:ext cx="5968356" cy="222972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738345" y="3365217"/>
            <a:ext cx="4726695" cy="7473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2395495" y="4212378"/>
                <a:ext cx="387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1" dirty="0" smtClean="0"/>
                  <a:t>와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r>
                  <a:rPr lang="ko-KR" altLang="en-US" b="1" dirty="0" smtClean="0"/>
                  <a:t>가 같아지도록</a:t>
                </a:r>
                <a14:m>
                  <m:oMath xmlns:m="http://schemas.openxmlformats.org/officeDocument/2006/math">
                    <m:r>
                      <a:rPr lang="ko-KR" alt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ko-KR" altLang="en-US" b="1" dirty="0" smtClean="0"/>
                  <a:t>학습</a:t>
                </a:r>
                <a:endParaRPr lang="ko-KR" altLang="en-US" b="1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495" y="4212378"/>
                <a:ext cx="3879588" cy="369332"/>
              </a:xfrm>
              <a:prstGeom prst="rect">
                <a:avLst/>
              </a:prstGeom>
              <a:blipFill>
                <a:blip r:embed="rId25"/>
                <a:stretch>
                  <a:fillRect l="-1101" t="-8197" r="-94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2382795" y="4709378"/>
            <a:ext cx="570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Original space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x</a:t>
            </a:r>
            <a:r>
              <a:rPr lang="ko-KR" altLang="en-US" b="1" dirty="0" smtClean="0"/>
              <a:t>와 인접한 </a:t>
            </a:r>
            <a:r>
              <a:rPr lang="en-US" altLang="ko-KR" b="1" dirty="0" smtClean="0"/>
              <a:t>instance</a:t>
            </a:r>
            <a:r>
              <a:rPr lang="ko-KR" altLang="en-US" b="1" dirty="0" smtClean="0"/>
              <a:t>에 가중치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928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635"/>
            <a:ext cx="12192000" cy="93997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</a:t>
            </a:r>
            <a:r>
              <a:rPr lang="en-US" altLang="ko-KR" sz="3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Local Interpretable Model-agnostic Explanations</a:t>
            </a:r>
            <a:endParaRPr lang="en-US" altLang="ko-KR" sz="32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14247" y="344665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85873" y="1522901"/>
            <a:ext cx="23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Original Data Space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657656" y="1490110"/>
            <a:ext cx="2329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Interpretable Space</a:t>
            </a:r>
            <a:endParaRPr lang="ko-KR" altLang="en-US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39800" y="1981200"/>
            <a:ext cx="4394200" cy="457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618585" y="1953726"/>
            <a:ext cx="4394200" cy="457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421" y="3841422"/>
            <a:ext cx="1031601" cy="9983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583" y="3752520"/>
            <a:ext cx="1750365" cy="10293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716" y="2738133"/>
            <a:ext cx="1676452" cy="6836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0780" y="2756040"/>
            <a:ext cx="1636780" cy="6657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117" y="5397480"/>
            <a:ext cx="1783650" cy="7273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2536" y="5397480"/>
            <a:ext cx="1788284" cy="72735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0210" y="2386895"/>
            <a:ext cx="1108821" cy="1077397"/>
          </a:xfrm>
          <a:prstGeom prst="rect">
            <a:avLst/>
          </a:prstGeom>
          <a:ln>
            <a:noFill/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67081" y="2688120"/>
            <a:ext cx="1108821" cy="1077397"/>
          </a:xfrm>
          <a:prstGeom prst="rect">
            <a:avLst/>
          </a:prstGeom>
          <a:ln>
            <a:noFill/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31057" y="5152851"/>
            <a:ext cx="1117969" cy="1077397"/>
          </a:xfrm>
          <a:prstGeom prst="rect">
            <a:avLst/>
          </a:prstGeom>
          <a:ln>
            <a:noFill/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01903" y="4928713"/>
            <a:ext cx="1113310" cy="1077397"/>
          </a:xfrm>
          <a:prstGeom prst="rect">
            <a:avLst/>
          </a:prstGeom>
          <a:ln>
            <a:noFill/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67588" y="4060171"/>
            <a:ext cx="3359187" cy="2639797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3861983" y="4772090"/>
                <a:ext cx="2781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Decision Boundary of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ko-KR" altLang="en-US" b="1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983" y="4772090"/>
                <a:ext cx="2781211" cy="369332"/>
              </a:xfrm>
              <a:prstGeom prst="rect">
                <a:avLst/>
              </a:prstGeom>
              <a:blipFill>
                <a:blip r:embed="rId14"/>
                <a:stretch>
                  <a:fillRect l="-1974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/>
          <p:cNvCxnSpPr/>
          <p:nvPr/>
        </p:nvCxnSpPr>
        <p:spPr>
          <a:xfrm flipV="1">
            <a:off x="8217308" y="3689047"/>
            <a:ext cx="2679700" cy="2679700"/>
          </a:xfrm>
          <a:prstGeom prst="line">
            <a:avLst/>
          </a:prstGeom>
          <a:ln w="571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226171" y="1999382"/>
                <a:ext cx="1427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171" y="1999382"/>
                <a:ext cx="1427250" cy="369332"/>
              </a:xfrm>
              <a:prstGeom prst="rect">
                <a:avLst/>
              </a:prstGeom>
              <a:blipFill>
                <a:blip r:embed="rId1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3407866" y="2302174"/>
                <a:ext cx="1427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866" y="2302174"/>
                <a:ext cx="1427250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3588466" y="6209305"/>
                <a:ext cx="1427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466" y="6209305"/>
                <a:ext cx="1427250" cy="369332"/>
              </a:xfrm>
              <a:prstGeom prst="rect">
                <a:avLst/>
              </a:prstGeom>
              <a:blipFill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539913" y="6043686"/>
                <a:ext cx="1427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913" y="6043686"/>
                <a:ext cx="1427250" cy="369332"/>
              </a:xfrm>
              <a:prstGeom prst="rect">
                <a:avLst/>
              </a:prstGeom>
              <a:blipFill>
                <a:blip r:embed="rId1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9346954" y="5024412"/>
                <a:ext cx="2781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Decision Boundary of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endParaRPr lang="ko-KR" altLang="en-US" b="1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954" y="5024412"/>
                <a:ext cx="2781211" cy="369332"/>
              </a:xfrm>
              <a:prstGeom prst="rect">
                <a:avLst/>
              </a:prstGeom>
              <a:blipFill>
                <a:blip r:embed="rId19"/>
                <a:stretch>
                  <a:fillRect l="-175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6979970" y="2235166"/>
                <a:ext cx="150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b="1" dirty="0"/>
                        <m:t>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970" y="2235166"/>
                <a:ext cx="1503040" cy="369332"/>
              </a:xfrm>
              <a:prstGeom prst="rect">
                <a:avLst/>
              </a:prstGeom>
              <a:blipFill>
                <a:blip r:embed="rId2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9122034" y="2263574"/>
                <a:ext cx="150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b="1" dirty="0"/>
                        <m:t>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034" y="2263574"/>
                <a:ext cx="1503040" cy="369332"/>
              </a:xfrm>
              <a:prstGeom prst="rect">
                <a:avLst/>
              </a:prstGeom>
              <a:blipFill>
                <a:blip r:embed="rId21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6823446" y="6068759"/>
                <a:ext cx="150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b="1" dirty="0"/>
                        <m:t>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446" y="6068759"/>
                <a:ext cx="1503040" cy="369332"/>
              </a:xfrm>
              <a:prstGeom prst="rect">
                <a:avLst/>
              </a:prstGeom>
              <a:blipFill>
                <a:blip r:embed="rId2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9167650" y="6056059"/>
                <a:ext cx="150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b="1" dirty="0"/>
                        <m:t>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650" y="6056059"/>
                <a:ext cx="1503040" cy="369332"/>
              </a:xfrm>
              <a:prstGeom prst="rect">
                <a:avLst/>
              </a:prstGeom>
              <a:blipFill>
                <a:blip r:embed="rId2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12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635"/>
            <a:ext cx="12192000" cy="93997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</a:t>
            </a:r>
            <a:r>
              <a:rPr lang="en-US" altLang="ko-KR" sz="3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Local Interpretable Model-agnostic Explanations</a:t>
            </a:r>
            <a:endParaRPr lang="en-US" altLang="ko-KR" sz="32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01556" y="1490110"/>
            <a:ext cx="2329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Interpretable Space</a:t>
            </a:r>
            <a:endParaRPr lang="ko-KR" altLang="en-US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262485" y="1953726"/>
            <a:ext cx="4394200" cy="457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483" y="3752520"/>
            <a:ext cx="1750365" cy="10293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616" y="2738133"/>
            <a:ext cx="1676452" cy="6836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680" y="2756040"/>
            <a:ext cx="1636780" cy="6657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3017" y="5397480"/>
            <a:ext cx="1783650" cy="7273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6436" y="5397480"/>
            <a:ext cx="1788284" cy="727359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 flipV="1">
            <a:off x="3861208" y="3689047"/>
            <a:ext cx="2679700" cy="2679700"/>
          </a:xfrm>
          <a:prstGeom prst="line">
            <a:avLst/>
          </a:prstGeom>
          <a:ln w="571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4990854" y="5024412"/>
                <a:ext cx="2781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Decision Boundary of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endParaRPr lang="ko-KR" altLang="en-US" b="1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854" y="5024412"/>
                <a:ext cx="2781211" cy="369332"/>
              </a:xfrm>
              <a:prstGeom prst="rect">
                <a:avLst/>
              </a:prstGeom>
              <a:blipFill>
                <a:blip r:embed="rId8"/>
                <a:stretch>
                  <a:fillRect l="-1974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623870" y="2235166"/>
                <a:ext cx="150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b="1" dirty="0"/>
                        <m:t>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870" y="2235166"/>
                <a:ext cx="150304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4765934" y="2263574"/>
                <a:ext cx="150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b="1" dirty="0"/>
                        <m:t>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934" y="2263574"/>
                <a:ext cx="1503040" cy="369332"/>
              </a:xfrm>
              <a:prstGeom prst="rect">
                <a:avLst/>
              </a:prstGeom>
              <a:blipFill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2467346" y="6068759"/>
                <a:ext cx="150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b="1" dirty="0"/>
                        <m:t>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346" y="6068759"/>
                <a:ext cx="150304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4811550" y="6056059"/>
                <a:ext cx="150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b="1" dirty="0"/>
                        <m:t>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550" y="6056059"/>
                <a:ext cx="1503040" cy="369332"/>
              </a:xfrm>
              <a:prstGeom prst="rect">
                <a:avLst/>
              </a:prstGeom>
              <a:blipFill>
                <a:blip r:embed="rId1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 flipV="1">
            <a:off x="6007100" y="3797268"/>
            <a:ext cx="1295400" cy="4532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53704" y="2421174"/>
            <a:ext cx="955210" cy="92054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53704" y="3756431"/>
            <a:ext cx="958293" cy="92738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70779" y="5059131"/>
            <a:ext cx="950835" cy="9200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8593588" y="2637531"/>
                <a:ext cx="10609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588" y="2637531"/>
                <a:ext cx="106099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7437697" y="2609960"/>
                <a:ext cx="18576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 smtClean="0"/>
                  <a:t> =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697" y="2609960"/>
                <a:ext cx="1857634" cy="461665"/>
              </a:xfrm>
              <a:prstGeom prst="rect">
                <a:avLst/>
              </a:prstGeom>
              <a:blipFill>
                <a:blip r:embed="rId17"/>
                <a:stretch>
                  <a:fillRect l="-984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8548667" y="3989288"/>
                <a:ext cx="10834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667" y="3989288"/>
                <a:ext cx="1083438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10688184" y="2637531"/>
                <a:ext cx="9548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8184" y="2637531"/>
                <a:ext cx="95481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10688184" y="3989287"/>
                <a:ext cx="9548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8184" y="3989287"/>
                <a:ext cx="95481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8485167" y="5288317"/>
                <a:ext cx="11507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.05 ∗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167" y="5288317"/>
                <a:ext cx="1150764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80260" y="2036437"/>
                <a:ext cx="6459974" cy="166693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+mn-ea"/>
                      </a:rPr>
                      <m:t>𝑔</m:t>
                    </m:r>
                  </m:oMath>
                </a14:m>
                <a:r>
                  <a:rPr lang="ko-KR" altLang="en-US" dirty="0" smtClean="0">
                    <a:latin typeface="+mn-ea"/>
                  </a:rPr>
                  <a:t>의 </a:t>
                </a:r>
                <a:r>
                  <a:rPr lang="en-US" altLang="ko-KR" dirty="0" smtClean="0">
                    <a:latin typeface="+mn-ea"/>
                  </a:rPr>
                  <a:t>weight</a:t>
                </a:r>
                <a:r>
                  <a:rPr lang="ko-KR" altLang="en-US" dirty="0" smtClean="0">
                    <a:latin typeface="+mn-ea"/>
                  </a:rPr>
                  <a:t>를 보면</a:t>
                </a:r>
                <a:r>
                  <a:rPr lang="en-US" altLang="ko-KR" dirty="0" smtClean="0">
                    <a:latin typeface="+mn-ea"/>
                  </a:rPr>
                  <a:t>, Segment1</a:t>
                </a:r>
                <a:r>
                  <a:rPr lang="ko-KR" altLang="en-US" dirty="0" smtClean="0">
                    <a:latin typeface="+mn-ea"/>
                  </a:rPr>
                  <a:t>이 중요변수임을 알 수 있음</a:t>
                </a:r>
                <a:endParaRPr lang="en-US" altLang="ko-KR" dirty="0">
                  <a:latin typeface="+mn-ea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 smtClean="0">
                    <a:latin typeface="+mn-ea"/>
                  </a:rPr>
                  <a:t>Segment1</a:t>
                </a:r>
                <a:r>
                  <a:rPr lang="ko-KR" altLang="en-US" dirty="0" smtClean="0">
                    <a:latin typeface="+mn-ea"/>
                  </a:rPr>
                  <a:t>은 사각형의 이미지</a:t>
                </a:r>
                <a:endParaRPr lang="en-US" altLang="ko-KR" dirty="0">
                  <a:latin typeface="+mn-ea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+mn-ea"/>
                      </a:rPr>
                      <m:t>𝑓</m:t>
                    </m:r>
                  </m:oMath>
                </a14:m>
                <a:r>
                  <a:rPr lang="ko-KR" altLang="en-US" dirty="0" smtClean="0">
                    <a:latin typeface="+mn-ea"/>
                  </a:rPr>
                  <a:t>가 정말로 사각형을 검출해내고 있음을 확인할 수 있음</a:t>
                </a:r>
                <a:endParaRPr lang="en-US" altLang="ko-KR" dirty="0" smtClean="0">
                  <a:latin typeface="+mn-ea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0" y="2036437"/>
                <a:ext cx="6459974" cy="1666931"/>
              </a:xfrm>
              <a:prstGeom prst="rect">
                <a:avLst/>
              </a:prstGeom>
              <a:blipFill>
                <a:blip r:embed="rId22"/>
                <a:stretch>
                  <a:fillRect l="-470" b="-358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/>
          <p:cNvSpPr txBox="1"/>
          <p:nvPr/>
        </p:nvSpPr>
        <p:spPr>
          <a:xfrm>
            <a:off x="9502430" y="209408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Segment1</a:t>
            </a:r>
            <a:endParaRPr lang="ko-KR" alt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9515130" y="344055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Segment2</a:t>
            </a:r>
            <a:endParaRPr lang="ko-KR" alt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9515130" y="469997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Segment3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3709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435182" y="3027512"/>
            <a:ext cx="5399510" cy="27161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635"/>
            <a:ext cx="12192000" cy="93997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</a:t>
            </a:r>
            <a:r>
              <a:rPr lang="en-US" altLang="ko-KR" sz="3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Local Interpretable Model-agnostic Explanations</a:t>
            </a:r>
            <a:endParaRPr lang="en-US" altLang="ko-KR" sz="32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181627"/>
              </p:ext>
            </p:extLst>
          </p:nvPr>
        </p:nvGraphicFramePr>
        <p:xfrm>
          <a:off x="7758197" y="4243052"/>
          <a:ext cx="23241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">
                  <a:extLst>
                    <a:ext uri="{9D8B030D-6E8A-4147-A177-3AD203B41FA5}">
                      <a16:colId xmlns:a16="http://schemas.microsoft.com/office/drawing/2014/main" val="412860123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88738446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209211198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129269761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621512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5562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418506" y="385286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Machine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1676" y="386182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Field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화살표 연결선 3"/>
          <p:cNvCxnSpPr>
            <a:stCxn id="71" idx="3"/>
            <a:endCxn id="75" idx="1"/>
          </p:cNvCxnSpPr>
          <p:nvPr/>
        </p:nvCxnSpPr>
        <p:spPr>
          <a:xfrm>
            <a:off x="5834692" y="4385606"/>
            <a:ext cx="10595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모서리가 둥근 직사각형 74"/>
          <p:cNvSpPr/>
          <p:nvPr/>
        </p:nvSpPr>
        <p:spPr>
          <a:xfrm>
            <a:off x="6894224" y="3027512"/>
            <a:ext cx="4052047" cy="27161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7865090" y="5535995"/>
            <a:ext cx="2285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Interpretable Space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95218" y="1200044"/>
            <a:ext cx="10485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/>
              <a:t>LIME </a:t>
            </a:r>
            <a:r>
              <a:rPr lang="ko-KR" altLang="en-US" b="1" dirty="0" smtClean="0"/>
              <a:t>알고리즘 학습 예시 </a:t>
            </a:r>
            <a:r>
              <a:rPr lang="en-US" altLang="ko-KR" b="1" dirty="0" smtClean="0"/>
              <a:t>– Text Data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Document Embedding + Random Forest Classifier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문서의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sentiment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예측하는 경우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756735" y="3163577"/>
            <a:ext cx="50090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CMR9"/>
              </a:rPr>
              <a:t>Machine learning is at the core of many recent advances </a:t>
            </a:r>
            <a:r>
              <a:rPr lang="en-US" altLang="ko-KR" dirty="0" smtClean="0">
                <a:latin typeface="CMR9"/>
              </a:rPr>
              <a:t>in science </a:t>
            </a:r>
            <a:r>
              <a:rPr lang="en-US" altLang="ko-KR" dirty="0">
                <a:latin typeface="CMR9"/>
              </a:rPr>
              <a:t>and </a:t>
            </a:r>
            <a:r>
              <a:rPr lang="en-US" altLang="ko-KR" dirty="0" smtClean="0">
                <a:latin typeface="CMR9"/>
              </a:rPr>
              <a:t>technology.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CMR9"/>
              </a:rPr>
              <a:t>Unfortunately</a:t>
            </a:r>
            <a:r>
              <a:rPr lang="en-US" altLang="ko-KR" dirty="0">
                <a:latin typeface="CMR9"/>
              </a:rPr>
              <a:t>, the important </a:t>
            </a:r>
            <a:r>
              <a:rPr lang="en-US" altLang="ko-KR" dirty="0" smtClean="0">
                <a:latin typeface="CMR9"/>
              </a:rPr>
              <a:t>role of </a:t>
            </a:r>
            <a:r>
              <a:rPr lang="en-US" altLang="ko-KR" dirty="0">
                <a:latin typeface="CMR9"/>
              </a:rPr>
              <a:t>humans is an oft-overlooked aspect in the </a:t>
            </a:r>
            <a:r>
              <a:rPr lang="en-US" altLang="ko-KR" dirty="0" smtClean="0">
                <a:latin typeface="CMR9"/>
              </a:rPr>
              <a:t>field</a:t>
            </a:r>
            <a:r>
              <a:rPr lang="en-US" altLang="ko-KR" dirty="0">
                <a:latin typeface="CMR9"/>
              </a:rPr>
              <a:t>.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256785" y="5535995"/>
            <a:ext cx="1495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Original Text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748320" y="3798031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…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3997" y="3252644"/>
            <a:ext cx="35125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단어의 존재 유무를 변수로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04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435182" y="3027512"/>
            <a:ext cx="5399510" cy="27161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635"/>
            <a:ext cx="12192000" cy="93997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</a:t>
            </a:r>
            <a:r>
              <a:rPr lang="en-US" altLang="ko-KR" sz="3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Local Interpretable Model-agnostic Explanations</a:t>
            </a:r>
            <a:endParaRPr lang="en-US" altLang="ko-KR" sz="32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7758197" y="4243052"/>
          <a:ext cx="23241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">
                  <a:extLst>
                    <a:ext uri="{9D8B030D-6E8A-4147-A177-3AD203B41FA5}">
                      <a16:colId xmlns:a16="http://schemas.microsoft.com/office/drawing/2014/main" val="412860123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88738446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209211198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129269761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621512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55624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>
            <a:stCxn id="71" idx="3"/>
            <a:endCxn id="75" idx="1"/>
          </p:cNvCxnSpPr>
          <p:nvPr/>
        </p:nvCxnSpPr>
        <p:spPr>
          <a:xfrm>
            <a:off x="5834692" y="4385606"/>
            <a:ext cx="10595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모서리가 둥근 직사각형 74"/>
          <p:cNvSpPr/>
          <p:nvPr/>
        </p:nvSpPr>
        <p:spPr>
          <a:xfrm>
            <a:off x="6894224" y="3027512"/>
            <a:ext cx="4052047" cy="27161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7865090" y="5535995"/>
            <a:ext cx="2285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Interpretable Space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95218" y="1200044"/>
            <a:ext cx="10485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/>
              <a:t>LIME </a:t>
            </a:r>
            <a:r>
              <a:rPr lang="ko-KR" altLang="en-US" b="1" dirty="0" smtClean="0"/>
              <a:t>알고리즘 학습 예시 </a:t>
            </a:r>
            <a:r>
              <a:rPr lang="en-US" altLang="ko-KR" b="1" dirty="0" smtClean="0"/>
              <a:t>– Text Data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Document Embedding + Random Forest Classifier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문서의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sentiment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예측하는 경우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756735" y="3163577"/>
            <a:ext cx="50090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CMR9"/>
              </a:rPr>
              <a:t>Machine learning is at the core of many recent advances </a:t>
            </a:r>
            <a:r>
              <a:rPr lang="en-US" altLang="ko-KR" dirty="0" smtClean="0">
                <a:latin typeface="CMR9"/>
              </a:rPr>
              <a:t>in science </a:t>
            </a:r>
            <a:r>
              <a:rPr lang="en-US" altLang="ko-KR" dirty="0">
                <a:latin typeface="CMR9"/>
              </a:rPr>
              <a:t>and </a:t>
            </a:r>
            <a:r>
              <a:rPr lang="en-US" altLang="ko-KR" dirty="0" smtClean="0">
                <a:latin typeface="CMR9"/>
              </a:rPr>
              <a:t>technology.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CMR9"/>
              </a:rPr>
              <a:t>Unfortunately</a:t>
            </a:r>
            <a:r>
              <a:rPr lang="en-US" altLang="ko-KR" dirty="0">
                <a:latin typeface="CMR9"/>
              </a:rPr>
              <a:t>, the important </a:t>
            </a:r>
            <a:r>
              <a:rPr lang="en-US" altLang="ko-KR" dirty="0" smtClean="0">
                <a:latin typeface="CMR9"/>
              </a:rPr>
              <a:t>role of </a:t>
            </a:r>
            <a:r>
              <a:rPr lang="en-US" altLang="ko-KR" dirty="0">
                <a:latin typeface="CMR9"/>
              </a:rPr>
              <a:t>humans is an oft-overlooked aspect in the </a:t>
            </a:r>
            <a:r>
              <a:rPr lang="en-US" altLang="ko-KR" dirty="0" smtClean="0">
                <a:latin typeface="CMR9"/>
              </a:rPr>
              <a:t>field</a:t>
            </a:r>
            <a:r>
              <a:rPr lang="en-US" altLang="ko-KR" dirty="0">
                <a:latin typeface="CMR9"/>
              </a:rPr>
              <a:t>.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256785" y="5535995"/>
            <a:ext cx="1495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Original Text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89603"/>
              </p:ext>
            </p:extLst>
          </p:nvPr>
        </p:nvGraphicFramePr>
        <p:xfrm>
          <a:off x="7090000" y="4984791"/>
          <a:ext cx="23241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">
                  <a:extLst>
                    <a:ext uri="{9D8B030D-6E8A-4147-A177-3AD203B41FA5}">
                      <a16:colId xmlns:a16="http://schemas.microsoft.com/office/drawing/2014/main" val="412860123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88738446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209211198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129269761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621512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5562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274700"/>
              </p:ext>
            </p:extLst>
          </p:nvPr>
        </p:nvGraphicFramePr>
        <p:xfrm>
          <a:off x="7090000" y="3171975"/>
          <a:ext cx="23241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">
                  <a:extLst>
                    <a:ext uri="{9D8B030D-6E8A-4147-A177-3AD203B41FA5}">
                      <a16:colId xmlns:a16="http://schemas.microsoft.com/office/drawing/2014/main" val="412860123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88738446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209211198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129269761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621512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55624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747353"/>
              </p:ext>
            </p:extLst>
          </p:nvPr>
        </p:nvGraphicFramePr>
        <p:xfrm>
          <a:off x="8580144" y="3652614"/>
          <a:ext cx="23241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">
                  <a:extLst>
                    <a:ext uri="{9D8B030D-6E8A-4147-A177-3AD203B41FA5}">
                      <a16:colId xmlns:a16="http://schemas.microsoft.com/office/drawing/2014/main" val="412860123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88738446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209211198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129269761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621512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55624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>
            <a:stCxn id="11" idx="0"/>
            <a:endCxn id="17" idx="2"/>
          </p:cNvCxnSpPr>
          <p:nvPr/>
        </p:nvCxnSpPr>
        <p:spPr>
          <a:xfrm flipV="1">
            <a:off x="8920247" y="4023454"/>
            <a:ext cx="821947" cy="2195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0"/>
            <a:endCxn id="16" idx="2"/>
          </p:cNvCxnSpPr>
          <p:nvPr/>
        </p:nvCxnSpPr>
        <p:spPr>
          <a:xfrm flipH="1" flipV="1">
            <a:off x="8252050" y="3542815"/>
            <a:ext cx="668197" cy="7002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1" idx="2"/>
            <a:endCxn id="15" idx="0"/>
          </p:cNvCxnSpPr>
          <p:nvPr/>
        </p:nvCxnSpPr>
        <p:spPr>
          <a:xfrm flipH="1">
            <a:off x="8252050" y="4613892"/>
            <a:ext cx="668197" cy="3708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94076" y="4668428"/>
            <a:ext cx="156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Perturbation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17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635"/>
            <a:ext cx="12192000" cy="93997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</a:t>
            </a:r>
            <a:r>
              <a:rPr lang="en-US" altLang="ko-KR" sz="32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Introduction</a:t>
            </a:r>
            <a:endParaRPr lang="en-US" altLang="ko-KR" sz="32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4434" y="1524186"/>
            <a:ext cx="115838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모델을 신뢰하기 위해서는 모델의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예측에 대한 해석이 중요함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모델의 예측에 대한 해석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1)</a:t>
            </a:r>
            <a:r>
              <a:rPr lang="en-US" altLang="ko-KR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r>
              <a:rPr lang="ko-KR" altLang="en-US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구성 요소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2)</a:t>
            </a:r>
            <a:r>
              <a:rPr lang="ko-KR" altLang="en-US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 결과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간의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관계에 대한 정성적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이해를 위해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2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텍스트나 시각적 형태의 결과물을 제공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하는 것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(i.e. Decision Tree)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decision making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사용하는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misclassification cost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크기 때문에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예측에 대한 해석이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특히 중요</a:t>
            </a:r>
          </a:p>
          <a:p>
            <a:pPr fontAlgn="base">
              <a:lnSpc>
                <a:spcPct val="2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i.e. medical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diagnosis, terrorism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detection</a:t>
            </a:r>
          </a:p>
          <a:p>
            <a:pPr marL="342900" indent="-342900" fontAlgn="base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예측에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해석이 없다면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모델의 예측 결과를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확신하고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어려움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7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435182" y="3027512"/>
            <a:ext cx="5399510" cy="27161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635"/>
            <a:ext cx="12192000" cy="93997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</a:t>
            </a:r>
            <a:r>
              <a:rPr lang="en-US" altLang="ko-KR" sz="3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Local Interpretable Model-agnostic Explanations</a:t>
            </a:r>
            <a:endParaRPr lang="en-US" altLang="ko-KR" sz="32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7758197" y="4243052"/>
          <a:ext cx="23241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">
                  <a:extLst>
                    <a:ext uri="{9D8B030D-6E8A-4147-A177-3AD203B41FA5}">
                      <a16:colId xmlns:a16="http://schemas.microsoft.com/office/drawing/2014/main" val="412860123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88738446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209211198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129269761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621512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55624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>
            <a:stCxn id="75" idx="1"/>
            <a:endCxn id="71" idx="3"/>
          </p:cNvCxnSpPr>
          <p:nvPr/>
        </p:nvCxnSpPr>
        <p:spPr>
          <a:xfrm flipH="1">
            <a:off x="5834692" y="4385606"/>
            <a:ext cx="10595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모서리가 둥근 직사각형 74"/>
          <p:cNvSpPr/>
          <p:nvPr/>
        </p:nvSpPr>
        <p:spPr>
          <a:xfrm>
            <a:off x="6894224" y="3027512"/>
            <a:ext cx="4052047" cy="27161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7865090" y="5535995"/>
            <a:ext cx="2285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Interpretable Space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95218" y="1200044"/>
            <a:ext cx="10485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/>
              <a:t>LIME </a:t>
            </a:r>
            <a:r>
              <a:rPr lang="ko-KR" altLang="en-US" b="1" dirty="0" smtClean="0"/>
              <a:t>알고리즘 학습 예시 </a:t>
            </a:r>
            <a:r>
              <a:rPr lang="en-US" altLang="ko-KR" b="1" dirty="0" smtClean="0"/>
              <a:t>– Text Data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Document Embedding + Random Forest Classifier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문서의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sentiment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예측하는 경우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756735" y="3163577"/>
            <a:ext cx="50090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CMR9"/>
              </a:rPr>
              <a:t>Machine </a:t>
            </a:r>
            <a:r>
              <a:rPr lang="en-US" altLang="ko-KR" dirty="0" smtClean="0">
                <a:latin typeface="CMR9"/>
              </a:rPr>
              <a:t>         is </a:t>
            </a:r>
            <a:r>
              <a:rPr lang="en-US" altLang="ko-KR" dirty="0">
                <a:latin typeface="CMR9"/>
              </a:rPr>
              <a:t>at the core of many recent advances </a:t>
            </a:r>
            <a:r>
              <a:rPr lang="en-US" altLang="ko-KR" dirty="0" smtClean="0">
                <a:latin typeface="CMR9"/>
              </a:rPr>
              <a:t>in science </a:t>
            </a:r>
            <a:r>
              <a:rPr lang="en-US" altLang="ko-KR" dirty="0">
                <a:latin typeface="CMR9"/>
              </a:rPr>
              <a:t>and </a:t>
            </a:r>
            <a:r>
              <a:rPr lang="en-US" altLang="ko-KR" dirty="0" smtClean="0">
                <a:latin typeface="CMR9"/>
              </a:rPr>
              <a:t>technology.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CMR9"/>
              </a:rPr>
              <a:t>                the </a:t>
            </a:r>
            <a:r>
              <a:rPr lang="en-US" altLang="ko-KR" dirty="0">
                <a:latin typeface="CMR9"/>
              </a:rPr>
              <a:t>important </a:t>
            </a:r>
            <a:r>
              <a:rPr lang="en-US" altLang="ko-KR" dirty="0" smtClean="0">
                <a:latin typeface="CMR9"/>
              </a:rPr>
              <a:t>role of </a:t>
            </a:r>
            <a:r>
              <a:rPr lang="en-US" altLang="ko-KR" dirty="0">
                <a:latin typeface="CMR9"/>
              </a:rPr>
              <a:t>humans is an oft-overlooked </a:t>
            </a:r>
            <a:r>
              <a:rPr lang="en-US" altLang="ko-KR" dirty="0" smtClean="0">
                <a:latin typeface="CMR9"/>
              </a:rPr>
              <a:t>         in </a:t>
            </a:r>
            <a:r>
              <a:rPr lang="en-US" altLang="ko-KR" dirty="0">
                <a:latin typeface="CMR9"/>
              </a:rPr>
              <a:t>the </a:t>
            </a:r>
            <a:r>
              <a:rPr lang="en-US" altLang="ko-KR" dirty="0" smtClean="0">
                <a:latin typeface="CMR9"/>
              </a:rPr>
              <a:t>field</a:t>
            </a:r>
            <a:r>
              <a:rPr lang="en-US" altLang="ko-KR" dirty="0">
                <a:latin typeface="CMR9"/>
              </a:rPr>
              <a:t>.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167138" y="5535995"/>
            <a:ext cx="17550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Recovered Text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090000" y="4984791"/>
          <a:ext cx="23241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">
                  <a:extLst>
                    <a:ext uri="{9D8B030D-6E8A-4147-A177-3AD203B41FA5}">
                      <a16:colId xmlns:a16="http://schemas.microsoft.com/office/drawing/2014/main" val="412860123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88738446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209211198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129269761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621512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5562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090000" y="3171975"/>
          <a:ext cx="23241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">
                  <a:extLst>
                    <a:ext uri="{9D8B030D-6E8A-4147-A177-3AD203B41FA5}">
                      <a16:colId xmlns:a16="http://schemas.microsoft.com/office/drawing/2014/main" val="412860123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88738446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209211198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129269761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621512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55624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600474"/>
              </p:ext>
            </p:extLst>
          </p:nvPr>
        </p:nvGraphicFramePr>
        <p:xfrm>
          <a:off x="8580144" y="3652614"/>
          <a:ext cx="23241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">
                  <a:extLst>
                    <a:ext uri="{9D8B030D-6E8A-4147-A177-3AD203B41FA5}">
                      <a16:colId xmlns:a16="http://schemas.microsoft.com/office/drawing/2014/main" val="412860123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88738446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209211198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129269761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621512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55624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014373" y="3812871"/>
            <a:ext cx="285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Recover to Original Text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218" y="6199385"/>
            <a:ext cx="600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Random</a:t>
            </a:r>
            <a:r>
              <a:rPr lang="ko-KR" altLang="en-US" dirty="0" smtClean="0"/>
              <a:t>하게 </a:t>
            </a:r>
            <a:r>
              <a:rPr lang="en-US" altLang="ko-KR" dirty="0" smtClean="0"/>
              <a:t>original text</a:t>
            </a:r>
            <a:r>
              <a:rPr lang="ko-KR" altLang="en-US" dirty="0" smtClean="0"/>
              <a:t>의 단어를 제거한 것과 동일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32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635"/>
            <a:ext cx="12192000" cy="93997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</a:t>
            </a:r>
            <a:r>
              <a:rPr lang="en-US" altLang="ko-KR" sz="3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Local Interpretable Model-agnostic Explanations</a:t>
            </a:r>
            <a:endParaRPr lang="en-US" altLang="ko-KR" sz="32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7758197" y="4243052"/>
          <a:ext cx="23241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">
                  <a:extLst>
                    <a:ext uri="{9D8B030D-6E8A-4147-A177-3AD203B41FA5}">
                      <a16:colId xmlns:a16="http://schemas.microsoft.com/office/drawing/2014/main" val="412860123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88738446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209211198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129269761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621512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55624"/>
                  </a:ext>
                </a:extLst>
              </a:tr>
            </a:tbl>
          </a:graphicData>
        </a:graphic>
      </p:graphicFrame>
      <p:sp>
        <p:nvSpPr>
          <p:cNvPr id="75" name="모서리가 둥근 직사각형 74"/>
          <p:cNvSpPr/>
          <p:nvPr/>
        </p:nvSpPr>
        <p:spPr>
          <a:xfrm>
            <a:off x="6894224" y="3027512"/>
            <a:ext cx="4052047" cy="27161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595218" y="1200044"/>
            <a:ext cx="10485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/>
              <a:t>LIME </a:t>
            </a:r>
            <a:r>
              <a:rPr lang="ko-KR" altLang="en-US" b="1" dirty="0" smtClean="0"/>
              <a:t>알고리즘 학습 예시 </a:t>
            </a:r>
            <a:r>
              <a:rPr lang="en-US" altLang="ko-KR" b="1" dirty="0" smtClean="0"/>
              <a:t>– Text Data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Document Embedding + Random Forest Classifier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문서의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sentiment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예측하는 경우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090000" y="4984791"/>
          <a:ext cx="23241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">
                  <a:extLst>
                    <a:ext uri="{9D8B030D-6E8A-4147-A177-3AD203B41FA5}">
                      <a16:colId xmlns:a16="http://schemas.microsoft.com/office/drawing/2014/main" val="412860123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88738446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209211198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129269761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621512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5562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090000" y="3171975"/>
          <a:ext cx="23241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">
                  <a:extLst>
                    <a:ext uri="{9D8B030D-6E8A-4147-A177-3AD203B41FA5}">
                      <a16:colId xmlns:a16="http://schemas.microsoft.com/office/drawing/2014/main" val="412860123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88738446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209211198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129269761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621512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55624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707018"/>
              </p:ext>
            </p:extLst>
          </p:nvPr>
        </p:nvGraphicFramePr>
        <p:xfrm>
          <a:off x="8580144" y="3652614"/>
          <a:ext cx="23241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">
                  <a:extLst>
                    <a:ext uri="{9D8B030D-6E8A-4147-A177-3AD203B41FA5}">
                      <a16:colId xmlns:a16="http://schemas.microsoft.com/office/drawing/2014/main" val="412860123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88738446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209211198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129269761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621512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5562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559" y="2652927"/>
            <a:ext cx="2127638" cy="107340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98" y="4731413"/>
            <a:ext cx="2224294" cy="112216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17" y="2652927"/>
            <a:ext cx="2062257" cy="103809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1267" y="4132501"/>
            <a:ext cx="2130412" cy="107240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961267" y="5458458"/>
            <a:ext cx="17550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Recovered Text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5834692" y="4385606"/>
            <a:ext cx="10595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865090" y="5535995"/>
            <a:ext cx="2285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Interpretable 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72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635"/>
            <a:ext cx="12192000" cy="93997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</a:t>
            </a:r>
            <a:r>
              <a:rPr lang="en-US" altLang="ko-KR" sz="3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Local Interpretable Model-agnostic Explanations</a:t>
            </a:r>
            <a:endParaRPr lang="en-US" altLang="ko-KR" sz="32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7758197" y="4243052"/>
          <a:ext cx="23241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">
                  <a:extLst>
                    <a:ext uri="{9D8B030D-6E8A-4147-A177-3AD203B41FA5}">
                      <a16:colId xmlns:a16="http://schemas.microsoft.com/office/drawing/2014/main" val="412860123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88738446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209211198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129269761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621512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55624"/>
                  </a:ext>
                </a:extLst>
              </a:tr>
            </a:tbl>
          </a:graphicData>
        </a:graphic>
      </p:graphicFrame>
      <p:sp>
        <p:nvSpPr>
          <p:cNvPr id="75" name="모서리가 둥근 직사각형 74"/>
          <p:cNvSpPr/>
          <p:nvPr/>
        </p:nvSpPr>
        <p:spPr>
          <a:xfrm>
            <a:off x="6894224" y="3027512"/>
            <a:ext cx="4052047" cy="27161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595218" y="1200044"/>
            <a:ext cx="10485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/>
              <a:t>LIME </a:t>
            </a:r>
            <a:r>
              <a:rPr lang="ko-KR" altLang="en-US" b="1" dirty="0" smtClean="0"/>
              <a:t>알고리즘 학습 예시 </a:t>
            </a:r>
            <a:r>
              <a:rPr lang="en-US" altLang="ko-KR" b="1" dirty="0" smtClean="0"/>
              <a:t>– Text Data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Document Embedding + Random Forest Classifier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문서의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sentiment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예측하는 경우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090000" y="4984791"/>
          <a:ext cx="23241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">
                  <a:extLst>
                    <a:ext uri="{9D8B030D-6E8A-4147-A177-3AD203B41FA5}">
                      <a16:colId xmlns:a16="http://schemas.microsoft.com/office/drawing/2014/main" val="412860123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88738446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209211198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129269761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621512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5562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090000" y="3171975"/>
          <a:ext cx="23241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">
                  <a:extLst>
                    <a:ext uri="{9D8B030D-6E8A-4147-A177-3AD203B41FA5}">
                      <a16:colId xmlns:a16="http://schemas.microsoft.com/office/drawing/2014/main" val="412860123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88738446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209211198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129269761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621512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55624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8580144" y="3652614"/>
          <a:ext cx="23241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">
                  <a:extLst>
                    <a:ext uri="{9D8B030D-6E8A-4147-A177-3AD203B41FA5}">
                      <a16:colId xmlns:a16="http://schemas.microsoft.com/office/drawing/2014/main" val="412860123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88738446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209211198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129269761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621512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5562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559" y="2652927"/>
            <a:ext cx="2127638" cy="1073403"/>
          </a:xfrm>
          <a:prstGeom prst="rect">
            <a:avLst/>
          </a:prstGeom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98" y="4731413"/>
            <a:ext cx="2224294" cy="1122167"/>
          </a:xfrm>
          <a:prstGeom prst="rect">
            <a:avLst/>
          </a:prstGeom>
          <a:ln>
            <a:noFill/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17" y="2652927"/>
            <a:ext cx="2062257" cy="1038096"/>
          </a:xfrm>
          <a:prstGeom prst="rect">
            <a:avLst/>
          </a:prstGeom>
          <a:ln>
            <a:noFill/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1267" y="4132501"/>
            <a:ext cx="2130412" cy="10724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601839" y="6077220"/>
                <a:ext cx="471885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Document Embedding + RF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통해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계산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39" y="6077220"/>
                <a:ext cx="4718856" cy="369332"/>
              </a:xfrm>
              <a:prstGeom prst="rect">
                <a:avLst/>
              </a:prstGeom>
              <a:blipFill>
                <a:blip r:embed="rId7"/>
                <a:stretch>
                  <a:fillRect l="-1031" t="-793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/>
          <p:cNvCxnSpPr/>
          <p:nvPr/>
        </p:nvCxnSpPr>
        <p:spPr>
          <a:xfrm flipH="1">
            <a:off x="5834692" y="4385606"/>
            <a:ext cx="10595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798420" y="2327527"/>
                <a:ext cx="1427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0" y="2327527"/>
                <a:ext cx="142725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674647" y="2341984"/>
                <a:ext cx="1555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33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647" y="2341984"/>
                <a:ext cx="1555490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331958" y="3793156"/>
                <a:ext cx="1427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58" y="3793156"/>
                <a:ext cx="1427250" cy="369332"/>
              </a:xfrm>
              <a:prstGeom prst="rect">
                <a:avLst/>
              </a:prstGeom>
              <a:blipFill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79800" y="4323107"/>
                <a:ext cx="1427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00" y="4323107"/>
                <a:ext cx="1427250" cy="369332"/>
              </a:xfrm>
              <a:prstGeom prst="rect">
                <a:avLst/>
              </a:prstGeom>
              <a:blipFill>
                <a:blip r:embed="rId11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7865090" y="5535995"/>
            <a:ext cx="2285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Interpretable 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93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635"/>
            <a:ext cx="12192000" cy="93997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</a:t>
            </a:r>
            <a:r>
              <a:rPr lang="en-US" altLang="ko-KR" sz="3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Local Interpretable Model-agnostic Explanations</a:t>
            </a:r>
            <a:endParaRPr lang="en-US" altLang="ko-KR" sz="32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710504"/>
              </p:ext>
            </p:extLst>
          </p:nvPr>
        </p:nvGraphicFramePr>
        <p:xfrm>
          <a:off x="8199661" y="4360573"/>
          <a:ext cx="23241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">
                  <a:extLst>
                    <a:ext uri="{9D8B030D-6E8A-4147-A177-3AD203B41FA5}">
                      <a16:colId xmlns:a16="http://schemas.microsoft.com/office/drawing/2014/main" val="412860123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88738446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209211198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129269761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621512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55624"/>
                  </a:ext>
                </a:extLst>
              </a:tr>
            </a:tbl>
          </a:graphicData>
        </a:graphic>
      </p:graphicFrame>
      <p:sp>
        <p:nvSpPr>
          <p:cNvPr id="75" name="모서리가 둥근 직사각형 74"/>
          <p:cNvSpPr/>
          <p:nvPr/>
        </p:nvSpPr>
        <p:spPr>
          <a:xfrm>
            <a:off x="6894224" y="3027512"/>
            <a:ext cx="4052047" cy="27161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595218" y="1200044"/>
            <a:ext cx="10485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/>
              <a:t>LIME </a:t>
            </a:r>
            <a:r>
              <a:rPr lang="ko-KR" altLang="en-US" b="1" dirty="0" smtClean="0"/>
              <a:t>알고리즘 학습 예시 </a:t>
            </a:r>
            <a:r>
              <a:rPr lang="en-US" altLang="ko-KR" b="1" dirty="0" smtClean="0"/>
              <a:t>– Text Data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Document Embedding + Random Forest Classifier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문서의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sentiment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예측하는 경우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220403"/>
              </p:ext>
            </p:extLst>
          </p:nvPr>
        </p:nvGraphicFramePr>
        <p:xfrm>
          <a:off x="7125604" y="5107076"/>
          <a:ext cx="23241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">
                  <a:extLst>
                    <a:ext uri="{9D8B030D-6E8A-4147-A177-3AD203B41FA5}">
                      <a16:colId xmlns:a16="http://schemas.microsoft.com/office/drawing/2014/main" val="412860123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88738446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209211198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129269761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621512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5562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041634"/>
              </p:ext>
            </p:extLst>
          </p:nvPr>
        </p:nvGraphicFramePr>
        <p:xfrm>
          <a:off x="7125604" y="3083354"/>
          <a:ext cx="23241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">
                  <a:extLst>
                    <a:ext uri="{9D8B030D-6E8A-4147-A177-3AD203B41FA5}">
                      <a16:colId xmlns:a16="http://schemas.microsoft.com/office/drawing/2014/main" val="412860123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88738446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209211198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129269761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621512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55624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360587"/>
              </p:ext>
            </p:extLst>
          </p:nvPr>
        </p:nvGraphicFramePr>
        <p:xfrm>
          <a:off x="8580144" y="3652614"/>
          <a:ext cx="23241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">
                  <a:extLst>
                    <a:ext uri="{9D8B030D-6E8A-4147-A177-3AD203B41FA5}">
                      <a16:colId xmlns:a16="http://schemas.microsoft.com/office/drawing/2014/main" val="412860123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88738446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209211198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129269761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621512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5562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559" y="2652927"/>
            <a:ext cx="2127638" cy="1073403"/>
          </a:xfrm>
          <a:prstGeom prst="rect">
            <a:avLst/>
          </a:prstGeom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98" y="4731413"/>
            <a:ext cx="2224294" cy="1122167"/>
          </a:xfrm>
          <a:prstGeom prst="rect">
            <a:avLst/>
          </a:prstGeom>
          <a:ln>
            <a:noFill/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17" y="2652927"/>
            <a:ext cx="2062257" cy="1038096"/>
          </a:xfrm>
          <a:prstGeom prst="rect">
            <a:avLst/>
          </a:prstGeom>
          <a:ln>
            <a:noFill/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1267" y="4132501"/>
            <a:ext cx="2130412" cy="107240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01839" y="6077220"/>
            <a:ext cx="937840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/>
                </a:solidFill>
              </a:rPr>
              <a:t>Document Embedding + RF</a:t>
            </a:r>
            <a:r>
              <a:rPr lang="ko-KR" altLang="en-US" dirty="0" smtClean="0"/>
              <a:t>와 유사한 확률 값을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하는 선형 모델 학습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선형 모델을 통해 </a:t>
            </a:r>
            <a:r>
              <a:rPr lang="en-US" altLang="ko-KR" dirty="0" smtClean="0"/>
              <a:t>Unfortunately</a:t>
            </a:r>
            <a:r>
              <a:rPr lang="ko-KR" altLang="en-US" dirty="0" smtClean="0"/>
              <a:t>라는 단어가 </a:t>
            </a:r>
            <a:r>
              <a:rPr lang="en-US" altLang="ko-KR" dirty="0" smtClean="0"/>
              <a:t>sentiment</a:t>
            </a:r>
            <a:r>
              <a:rPr lang="ko-KR" altLang="en-US" dirty="0" smtClean="0"/>
              <a:t>에 영향을 주는 것을 알 수 있음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798420" y="2327527"/>
                <a:ext cx="1427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0" y="2327527"/>
                <a:ext cx="1427250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674647" y="2341984"/>
                <a:ext cx="1555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33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647" y="2341984"/>
                <a:ext cx="1555490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331958" y="3793156"/>
                <a:ext cx="1427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58" y="3793156"/>
                <a:ext cx="1427250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79800" y="4323107"/>
                <a:ext cx="1427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00" y="4323107"/>
                <a:ext cx="1427250" cy="369332"/>
              </a:xfrm>
              <a:prstGeom prst="rect">
                <a:avLst/>
              </a:prstGeom>
              <a:blipFill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7865090" y="5535995"/>
            <a:ext cx="2285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Interpretable Space</a:t>
            </a:r>
            <a:endParaRPr lang="ko-KR" altLang="en-US" dirty="0"/>
          </a:p>
        </p:txBody>
      </p:sp>
      <p:sp>
        <p:nvSpPr>
          <p:cNvPr id="3" name="원호 2"/>
          <p:cNvSpPr/>
          <p:nvPr/>
        </p:nvSpPr>
        <p:spPr>
          <a:xfrm rot="4783843">
            <a:off x="-279011" y="738368"/>
            <a:ext cx="2409673" cy="4575654"/>
          </a:xfrm>
          <a:prstGeom prst="arc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865090" y="2600101"/>
            <a:ext cx="171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Unfortunately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6800850" y="3083354"/>
            <a:ext cx="3349994" cy="220914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750366" y="3967014"/>
                <a:ext cx="399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66" y="3967014"/>
                <a:ext cx="399789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6372204" y="5100100"/>
                <a:ext cx="516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4" y="5100100"/>
                <a:ext cx="516413" cy="369332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90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635"/>
            <a:ext cx="12192000" cy="93997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</a:t>
            </a:r>
            <a:r>
              <a:rPr lang="en-US" altLang="ko-KR" sz="32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LIME Example1</a:t>
            </a:r>
            <a:r>
              <a:rPr lang="en-US" altLang="ko-KR" sz="3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: Text </a:t>
            </a:r>
            <a:r>
              <a:rPr lang="en-US" altLang="ko-KR" sz="32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classification </a:t>
            </a:r>
            <a:r>
              <a:rPr lang="en-US" altLang="ko-KR" sz="3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with SVMs</a:t>
            </a:r>
            <a:endParaRPr lang="en-US" altLang="ko-KR" sz="32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4434" y="1447986"/>
            <a:ext cx="1158380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예측에 대한 해석을 통해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실제로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deploy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되었을 때 더 잘 작동할 수 있는 모델을 선택할 수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 newsgroup dataset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Christianity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Atheism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토픽을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구분하는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SVM(with RBF kernel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특정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Document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대해 두 모델이 예측한 결과를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LIME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해석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 모델이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 모델에 비해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accuracy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높았지만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feature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Posting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Host,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같이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컨텐츠와 무관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정보를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feature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사용하는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 모델이 더 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generalize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할 것임을 알 수 있음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350" y="2769043"/>
            <a:ext cx="6845300" cy="325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635"/>
            <a:ext cx="12192000" cy="93997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LIME Example2: Deep networks for images</a:t>
            </a:r>
            <a:endParaRPr lang="en-US" altLang="ko-KR" sz="32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4434" y="1524186"/>
            <a:ext cx="115838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Google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Inception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Network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그림의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(a)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사진에 대해 예측한 결과를 해석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Top 3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classes predicted: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Electric Guitar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 =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0.32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Acoustic guitar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 =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0.24), Labrador (p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0.21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Acoustic guitar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Electric guitar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예측하였으나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fret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형태를 보면 예측이 불합리하지는 않음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모델의 예측은 잘못되었지만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예측에 대한 해석을 통해 모델이 신뢰할 만하다는 것을 알 수 있음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35" y="1959844"/>
            <a:ext cx="11188700" cy="315839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505200" y="2108200"/>
            <a:ext cx="2791385" cy="30481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23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635"/>
            <a:ext cx="12192000" cy="93997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LIME Example3: "Husky vs Wolf</a:t>
            </a:r>
            <a:r>
              <a:rPr lang="en-US" altLang="ko-KR" sz="32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"</a:t>
            </a:r>
            <a:endParaRPr lang="en-US" altLang="ko-KR" sz="32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4434" y="1524186"/>
            <a:ext cx="115838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분류기가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잘못된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feature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사용하고 있는지를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LIME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알아낼 수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 leakage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문제가 있는 데이터를 바탕으로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늑대와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허스키를 구분하는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분류기를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학습</a:t>
            </a:r>
          </a:p>
          <a:p>
            <a:pPr fontAlgn="base">
              <a:lnSpc>
                <a:spcPct val="15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늑대 사진은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배경에 눈이 쌓여있고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허스키 사진은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그렇지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않음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검증 데이터에서 모델의 성능은 높게 나오지만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explanation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보면 잘못된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feature(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눈 배경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사용하고 있기 때문에 모델이 실제로는 잘 작동하지 못할 것임을 알 수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534" y="2866265"/>
            <a:ext cx="5343289" cy="275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635"/>
            <a:ext cx="12192000" cy="93997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</a:t>
            </a:r>
            <a:r>
              <a:rPr lang="en-US" altLang="ko-KR" sz="32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Submodular Pick for Explaining Models</a:t>
            </a:r>
            <a:endParaRPr lang="en-US" altLang="ko-KR" sz="32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4435" y="1364188"/>
            <a:ext cx="6525465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Submodular Pick + LIME(SP-LIME)</a:t>
            </a:r>
          </a:p>
          <a:p>
            <a:pPr marL="342900" indent="-342900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LIME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특정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어떤 근거에 의해 분류되는지             이해할 수 있음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(red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point)</a:t>
            </a:r>
          </a:p>
          <a:p>
            <a:pPr marL="342900" indent="-342900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모델의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행동에 대한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global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이해를 위해서는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instance(yellow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points)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들을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살펴보아야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많은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들을 일일이 확인하기는 어려움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SP-LIME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살펴볼 수 있는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개수가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200000"/>
              </a:lnSpc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제한되어 있다고 가정하고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살펴볼 만한 </a:t>
            </a:r>
            <a:r>
              <a:rPr lang="en-US" altLang="ko-KR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r>
              <a:rPr lang="ko-KR" altLang="en-US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들을 효율적으로 선택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하는 방법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995" y="2387600"/>
            <a:ext cx="5462005" cy="3277203"/>
          </a:xfrm>
          <a:prstGeom prst="rect">
            <a:avLst/>
          </a:prstGeom>
        </p:spPr>
      </p:pic>
      <p:sp>
        <p:nvSpPr>
          <p:cNvPr id="3" name="덧셈 기호 2"/>
          <p:cNvSpPr/>
          <p:nvPr/>
        </p:nvSpPr>
        <p:spPr>
          <a:xfrm>
            <a:off x="9880600" y="3060700"/>
            <a:ext cx="381000" cy="381000"/>
          </a:xfrm>
          <a:prstGeom prst="mathPlus">
            <a:avLst>
              <a:gd name="adj1" fmla="val 1018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덧셈 기호 5"/>
          <p:cNvSpPr/>
          <p:nvPr/>
        </p:nvSpPr>
        <p:spPr>
          <a:xfrm>
            <a:off x="11569700" y="4111094"/>
            <a:ext cx="381000" cy="381000"/>
          </a:xfrm>
          <a:prstGeom prst="mathPlus">
            <a:avLst>
              <a:gd name="adj1" fmla="val 1018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덧셈 기호 7"/>
          <p:cNvSpPr/>
          <p:nvPr/>
        </p:nvSpPr>
        <p:spPr>
          <a:xfrm>
            <a:off x="10261600" y="4492094"/>
            <a:ext cx="381000" cy="381000"/>
          </a:xfrm>
          <a:prstGeom prst="mathPlus">
            <a:avLst>
              <a:gd name="adj1" fmla="val 1018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덧셈 기호 8"/>
          <p:cNvSpPr/>
          <p:nvPr/>
        </p:nvSpPr>
        <p:spPr>
          <a:xfrm>
            <a:off x="11417300" y="2566379"/>
            <a:ext cx="381000" cy="381000"/>
          </a:xfrm>
          <a:prstGeom prst="mathPlus">
            <a:avLst>
              <a:gd name="adj1" fmla="val 1018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덧셈 기호 9"/>
          <p:cNvSpPr/>
          <p:nvPr/>
        </p:nvSpPr>
        <p:spPr>
          <a:xfrm>
            <a:off x="10642600" y="3585897"/>
            <a:ext cx="381000" cy="381000"/>
          </a:xfrm>
          <a:prstGeom prst="mathPlus">
            <a:avLst>
              <a:gd name="adj1" fmla="val 1018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덧셈 기호 10"/>
          <p:cNvSpPr/>
          <p:nvPr/>
        </p:nvSpPr>
        <p:spPr>
          <a:xfrm>
            <a:off x="7615320" y="2870200"/>
            <a:ext cx="381000" cy="381000"/>
          </a:xfrm>
          <a:prstGeom prst="mathPlus">
            <a:avLst>
              <a:gd name="adj1" fmla="val 1018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6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635"/>
            <a:ext cx="12192000" cy="93997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</a:t>
            </a:r>
            <a:r>
              <a:rPr lang="en-US" altLang="ko-KR" sz="32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Submodular Pick for Explaining Models</a:t>
            </a:r>
            <a:endParaRPr lang="en-US" altLang="ko-KR" sz="32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4435" y="1524186"/>
            <a:ext cx="573806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SP-LIME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intuition</a:t>
            </a:r>
          </a:p>
          <a:p>
            <a:pPr fontAlgn="base">
              <a:lnSpc>
                <a:spcPct val="150000"/>
              </a:lnSpc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Set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of explanation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redundant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않게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instance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들을 선택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 결과를 설명하는 변수가 동일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중복된 정보를 표현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완전히 다른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feature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사용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Instance 2,5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보여주면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feature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개를 제외하고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cover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가능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0" y="1855670"/>
            <a:ext cx="5270500" cy="47468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29600" y="1486338"/>
            <a:ext cx="2585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Interpretable</a:t>
            </a:r>
            <a:r>
              <a:rPr lang="ko-KR" altLang="en-US" b="1" dirty="0"/>
              <a:t> </a:t>
            </a:r>
            <a:r>
              <a:rPr lang="en-US" altLang="ko-KR" b="1" dirty="0" smtClean="0"/>
              <a:t>features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 rot="10800000">
            <a:off x="6233011" y="3617058"/>
            <a:ext cx="492443" cy="122405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000" b="1" dirty="0" smtClean="0"/>
              <a:t>Instances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3760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635"/>
            <a:ext cx="12192000" cy="93997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</a:t>
            </a:r>
            <a:r>
              <a:rPr lang="en-US" altLang="ko-KR" sz="32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Submodular Pick for Explaining Models</a:t>
            </a:r>
            <a:endParaRPr lang="en-US" altLang="ko-KR" sz="32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294434" y="1524186"/>
                <a:ext cx="11507041" cy="4247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base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Submodular Pick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과정을 </a:t>
                </a:r>
                <a:r>
                  <a:rPr lang="en-US" altLang="ko-KR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f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ormal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하게 표현하면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Coverage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최대화하는 것</a:t>
                </a:r>
                <a:endPara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fontAlgn="base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여기서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𝐼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</a:t>
                </a:r>
                <a:r>
                  <a:rPr lang="en-US" altLang="ko-KR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feature</a:t>
                </a:r>
                <a:r>
                  <a:rPr lang="ko-KR" altLang="en-US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</a:t>
                </a:r>
                <a:r>
                  <a:rPr lang="en-US" altLang="ko-KR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global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importance (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앞 장의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table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에서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column sum)</a:t>
                </a:r>
                <a:endPara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fontAlgn="base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</a:t>
                </a:r>
                <a:r>
                  <a:rPr lang="ko-KR" altLang="en-US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최대화하려면 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중요한 </a:t>
                </a:r>
                <a:r>
                  <a:rPr lang="en-US" altLang="ko-KR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feature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𝐼</m:t>
                    </m:r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</m:t>
                    </m:r>
                    <m:r>
                      <a:rPr lang="ko-KR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값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 큰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 </a:t>
                </a:r>
                <a:r>
                  <a:rPr lang="ko-KR" altLang="en-US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선택하되</a:t>
                </a: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feature</a:t>
                </a:r>
                <a:r>
                  <a:rPr lang="ko-KR" altLang="en-US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중복되지 않게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선택해야함</a:t>
                </a:r>
                <a:endParaRPr lang="en-US" altLang="ko-KR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fontAlgn="base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fontAlgn="base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fontAlgn="base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fontAlgn="base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사람의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time/patience budget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인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개의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instance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</a:t>
                </a:r>
                <a:r>
                  <a:rPr lang="en-US" altLang="ko-KR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pick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해서</a:t>
                </a:r>
                <a:r>
                  <a:rPr lang="en-US" altLang="ko-KR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coverage</a:t>
                </a:r>
                <a:r>
                  <a:rPr lang="ko-KR" altLang="en-US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최대화</a:t>
                </a:r>
              </a:p>
              <a:p>
                <a:pPr marL="342900" indent="-342900" fontAlgn="base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그러나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NP-hard. Sub-optimal</a:t>
                </a:r>
                <a:r>
                  <a:rPr lang="ko-KR" altLang="en-US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하게 </a:t>
                </a:r>
                <a:r>
                  <a:rPr lang="en-US" altLang="ko-KR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pick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하자</a:t>
                </a:r>
                <a:endPara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fontAlgn="base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어떤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instance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set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추가했을 때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marginal </a:t>
                </a:r>
                <a:r>
                  <a:rPr lang="en-US" altLang="ko-KR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coverage gain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 최대가 되도록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greedy</a:t>
                </a:r>
                <a:r>
                  <a:rPr lang="ko-KR" altLang="en-US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 방식으로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pick</a:t>
                </a:r>
              </a:p>
              <a:p>
                <a:pPr fontAlgn="base">
                  <a:lnSpc>
                    <a:spcPct val="150000"/>
                  </a:lnSpc>
                </a:pP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 = submodular pick</a:t>
                </a:r>
                <a:r>
                  <a:rPr lang="en-US" altLang="ko-KR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endParaRPr lang="en-US" altLang="ko-KR" sz="14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34" y="1524186"/>
                <a:ext cx="11507041" cy="4247317"/>
              </a:xfrm>
              <a:prstGeom prst="rect">
                <a:avLst/>
              </a:prstGeom>
              <a:blipFill>
                <a:blip r:embed="rId3"/>
                <a:stretch>
                  <a:fillRect l="-318" b="-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543" y="2932368"/>
            <a:ext cx="4330081" cy="1017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543" y="5771503"/>
            <a:ext cx="4322280" cy="7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635"/>
            <a:ext cx="12192000" cy="93997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</a:t>
            </a:r>
            <a:r>
              <a:rPr lang="en-US" altLang="ko-KR" sz="32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Introduction</a:t>
            </a:r>
            <a:endParaRPr lang="en-US" altLang="ko-KR" sz="32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4434" y="1524186"/>
            <a:ext cx="1158380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그림과 같이 모델의 예측에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해석이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제공된다면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모델의 사용자에게 신뢰를 줄 수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i.e.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신경망 모델이 어떤 단어를 보고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Flu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예측했는지 해석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3067050"/>
            <a:ext cx="10849814" cy="258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635"/>
            <a:ext cx="12192000" cy="93997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</a:t>
            </a:r>
            <a:r>
              <a:rPr lang="en-US" altLang="ko-KR" sz="32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Submodular Pick for Explaining Models</a:t>
            </a:r>
            <a:endParaRPr lang="en-US" altLang="ko-KR" sz="32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4434" y="1524186"/>
            <a:ext cx="11583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Example1(Text classification with SVMs)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두 모델 중 더 나은 모델을 사람에게 선택하라고 했을 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random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하게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보여준 것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(RP)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Submodular pick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사용한 경우 옳은 선택을 한 비율이 더 높음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800" y="2769775"/>
            <a:ext cx="5346700" cy="364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635"/>
            <a:ext cx="12192000" cy="93997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</a:t>
            </a:r>
            <a:r>
              <a:rPr lang="en-US" altLang="ko-KR" sz="32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Conclusion</a:t>
            </a:r>
            <a:endParaRPr lang="en-US" altLang="ko-KR" sz="32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4434" y="1524186"/>
            <a:ext cx="115838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임의의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예측을 해석 가능한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방법으로 설명하는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방법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제안</a:t>
            </a:r>
          </a:p>
          <a:p>
            <a:pPr marL="342900" indent="-342900" fontAlgn="base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모델의 행동을 이해하기 위해 살펴볼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선택하는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방법 제안</a:t>
            </a:r>
          </a:p>
          <a:p>
            <a:pPr marL="342900" indent="-342900" fontAlgn="base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모델이 어떻게 작동하고 있는지를 파악함으로써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fontAlgn="base">
              <a:lnSpc>
                <a:spcPct val="2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 간의 성능 비교에 있어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accuracy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만으로 평가하기 힘든 부분을 고려할 수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2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 데이터의 결함과 같이 인지하기 어려운 문제를 파악할 수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2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나아가 모델에 대한 신뢰를 확보할 수 있음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635"/>
            <a:ext cx="12192000" cy="93997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</a:t>
            </a:r>
            <a:r>
              <a:rPr lang="en-US" altLang="ko-KR" sz="32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Introduction</a:t>
            </a:r>
            <a:endParaRPr lang="en-US" altLang="ko-KR" sz="32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4434" y="1524186"/>
            <a:ext cx="11583801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Decision Tree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Linear Model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같이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예측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결과에 대한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해석이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되는 모델도 있음</a:t>
            </a:r>
          </a:p>
          <a:p>
            <a:pPr marL="342900" indent="-342900" fontAlgn="base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Interpretability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accuracy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사이에는 트레이드 오프가 존재함</a:t>
            </a:r>
          </a:p>
          <a:p>
            <a:pPr marL="342900" indent="-342900" fontAlgn="base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해석이 잘 되는 모델은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accuracy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좋지 않다는 문제가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있음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Random Forest,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SVM,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Neural Network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같은 모델들은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accuracy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좋지만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해석이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불가능 함</a:t>
            </a:r>
          </a:p>
          <a:p>
            <a:pPr marL="342900" indent="-342900" fontAlgn="base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이러한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Black-box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모델을 포함하여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임의의 모델의 예측을 해석할 수 있는 방법을 제안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2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635"/>
            <a:ext cx="12192000" cy="93997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</a:t>
            </a:r>
            <a:r>
              <a:rPr lang="en-US" altLang="ko-KR" sz="3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Local Interpretable Model-agnostic Explanations</a:t>
            </a:r>
            <a:endParaRPr lang="en-US" altLang="ko-KR" sz="32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4434" y="1524186"/>
            <a:ext cx="11583801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Local Interpretable Model-agnostic Explanations(LIME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임의의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모델에 대해 모델의 예측에 대한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해석 가능한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형태의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explanation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제공하는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방법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Local: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모델의 행동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global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하게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해석하는 것은 힘들지만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local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하게 해석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가능한 형태로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설명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Interpretable: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모델의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예측에 대한 근거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사람이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해석 가능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형태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제공하겠다는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것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Model-agnostic: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설명하려는 모델을 블랙 박스로 보겠다는 것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임의의 모델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대해서도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해석 가능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9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635"/>
            <a:ext cx="12192000" cy="93997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</a:t>
            </a:r>
            <a:r>
              <a:rPr lang="en-US" altLang="ko-KR" sz="3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Local Interpretable Model-agnostic Explanations</a:t>
            </a:r>
            <a:endParaRPr lang="en-US" altLang="ko-KR" sz="32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4435" y="1422586"/>
            <a:ext cx="554756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LIME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intuition</a:t>
            </a:r>
          </a:p>
          <a:p>
            <a:pPr fontAlgn="base">
              <a:lnSpc>
                <a:spcPct val="150000"/>
              </a:lnSpc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설명하고자 하는 모델의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decision boundary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global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하게 보면 복잡함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decision boundary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local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하게 보면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직선으로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근사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가능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인스턴스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모델의 예측을 해석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1) x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근처의 점들을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sampling(perturbation)</a:t>
            </a:r>
          </a:p>
          <a:p>
            <a:pPr fontAlgn="base">
              <a:lnSpc>
                <a:spcPct val="15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위에서 생성된 데이터로 선형 모델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3)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선형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weight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통해 모델의 예측을 해석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1" y="2404078"/>
            <a:ext cx="62388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9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635"/>
            <a:ext cx="12192000" cy="93997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</a:t>
            </a:r>
            <a:r>
              <a:rPr lang="en-US" altLang="ko-KR" sz="3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Local Interpretable Model-agnostic Explanations</a:t>
            </a:r>
            <a:endParaRPr lang="en-US" altLang="ko-KR" sz="32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4434" y="1524186"/>
            <a:ext cx="115838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 간단한 모델로 원래 모델을 근사 하여도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모델이 사용하는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feature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해석하기 어려울 수 있음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Data representation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또한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이해할 수 있는 형태로 만들어야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단어의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존재 유무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나타내는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binary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vector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Image: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특정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Image segment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존재 유무를 나타내는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binary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vector</a:t>
            </a: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이를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‘Interpretable representation’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이라 함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666318"/>
              </p:ext>
            </p:extLst>
          </p:nvPr>
        </p:nvGraphicFramePr>
        <p:xfrm>
          <a:off x="1329762" y="3450242"/>
          <a:ext cx="3873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4128601235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12926976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621512385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8689123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723447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0.3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0.22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0.16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-0.25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0.13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5562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964263" y="3064273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Document embedding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905500" y="3522284"/>
            <a:ext cx="939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587965" y="4568201"/>
            <a:ext cx="1498233" cy="1445480"/>
            <a:chOff x="-3111035" y="3327399"/>
            <a:chExt cx="1790235" cy="1727201"/>
          </a:xfrm>
        </p:grpSpPr>
        <p:sp>
          <p:nvSpPr>
            <p:cNvPr id="9" name="직사각형 8"/>
            <p:cNvSpPr/>
            <p:nvPr/>
          </p:nvSpPr>
          <p:spPr>
            <a:xfrm>
              <a:off x="-3111035" y="3327399"/>
              <a:ext cx="1790235" cy="1727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2095518" y="3525450"/>
              <a:ext cx="590085" cy="5900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-2933144" y="3781501"/>
              <a:ext cx="663687" cy="572144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-2217470" y="4313586"/>
              <a:ext cx="591637" cy="59163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762465" y="2819400"/>
            <a:ext cx="10273835" cy="1256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62465" y="4469428"/>
            <a:ext cx="10273835" cy="1664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905500" y="5227785"/>
            <a:ext cx="939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정육면체 17"/>
          <p:cNvSpPr/>
          <p:nvPr/>
        </p:nvSpPr>
        <p:spPr>
          <a:xfrm>
            <a:off x="3696387" y="4627652"/>
            <a:ext cx="1054100" cy="10541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264184" y="5681752"/>
            <a:ext cx="192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RGB tensor data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030508" y="4876843"/>
            <a:ext cx="320583" cy="32058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781022" y="4849922"/>
            <a:ext cx="347504" cy="3475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>
            <a:off x="9509861" y="4824485"/>
            <a:ext cx="432611" cy="372941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525175"/>
              </p:ext>
            </p:extLst>
          </p:nvPr>
        </p:nvGraphicFramePr>
        <p:xfrm>
          <a:off x="7784021" y="5318322"/>
          <a:ext cx="23241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4128601235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12926976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621512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55624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29219"/>
              </p:ext>
            </p:extLst>
          </p:nvPr>
        </p:nvGraphicFramePr>
        <p:xfrm>
          <a:off x="7784021" y="3450242"/>
          <a:ext cx="23241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4128601235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12926976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621512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55624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751768" y="3060911"/>
            <a:ext cx="87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word1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32967" y="3048884"/>
            <a:ext cx="87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word2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308006" y="304888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word3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3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635"/>
            <a:ext cx="12192000" cy="93997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</a:t>
            </a:r>
            <a:r>
              <a:rPr lang="en-US" altLang="ko-KR" sz="3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Local Interpretable Model-agnostic Explanations</a:t>
            </a:r>
            <a:endParaRPr lang="en-US" altLang="ko-KR" sz="32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294434" y="1524186"/>
                <a:ext cx="11583801" cy="4662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base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주어진 </a:t>
                </a:r>
                <a:r>
                  <a:rPr lang="en-US" altLang="ko-KR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interpretable representation</a:t>
                </a:r>
                <a:r>
                  <a:rPr lang="ko-KR" altLang="en-US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바탕으로</a:t>
                </a:r>
                <a:r>
                  <a:rPr lang="en-US" altLang="ko-KR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아래 식을 통해 원래 </a:t>
                </a:r>
                <a:r>
                  <a:rPr lang="ko-KR" altLang="en-US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모델을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근사</a:t>
                </a:r>
                <a:endParaRPr lang="en-US" altLang="ko-KR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fontAlgn="base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fontAlgn="base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fontAlgn="base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fontAlgn="base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𝑓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해석하고자 하는 모델</a:t>
                </a:r>
                <a:endPara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fontAlgn="base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𝐺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Potentially interpretable</a:t>
                </a:r>
                <a:r>
                  <a:rPr lang="ko-KR" altLang="en-US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 모델의 </a:t>
                </a:r>
                <a:r>
                  <a:rPr lang="en-US" altLang="ko-KR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class(i.e. </a:t>
                </a:r>
                <a:r>
                  <a:rPr lang="ko-KR" altLang="en-US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선형 모델</a:t>
                </a:r>
                <a:r>
                  <a:rPr lang="en-US" altLang="ko-KR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의사 결정 나무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endPara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fontAlgn="base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𝑔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G class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속하는 모델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interpretable representation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변수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(0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또는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갖는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binary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변수들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 사용</a:t>
                </a:r>
                <a:endParaRPr lang="en-US" altLang="ko-KR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fontAlgn="base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𝐿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Fidelity.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𝑔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𝑓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얼마나 잘 근사 하는지를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measure</a:t>
                </a:r>
              </a:p>
              <a:p>
                <a:pPr marL="342900" indent="-342900" fontAlgn="base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Proximity measure.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𝑔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학습 시에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해석하려는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x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인접한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instance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들에 가중치를 부여</a:t>
                </a:r>
                <a:endParaRPr lang="en-US" altLang="ko-KR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fontAlgn="base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ko-KR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Ω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𝑔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complexity</a:t>
                </a:r>
                <a:r>
                  <a:rPr lang="ko-KR" altLang="en-US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대한 </a:t>
                </a:r>
                <a:r>
                  <a:rPr lang="en-US" altLang="ko-KR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penalty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term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으로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g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interpretable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 수준의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complexity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갖도록 함</a:t>
                </a:r>
                <a:endPara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fontAlgn="base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b="1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Fidelity</a:t>
                </a:r>
                <a:r>
                  <a:rPr lang="ko-KR" altLang="en-US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와 </a:t>
                </a:r>
                <a:r>
                  <a:rPr lang="en-US" altLang="ko-KR" b="1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Interpretability</a:t>
                </a:r>
                <a:r>
                  <a:rPr lang="ko-KR" altLang="en-US" b="1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</a:t>
                </a:r>
                <a:r>
                  <a:rPr lang="ko-KR" altLang="en-US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모두 보장하기 위해</a:t>
                </a:r>
                <a:r>
                  <a:rPr lang="en-US" altLang="ko-KR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𝑳</m:t>
                    </m:r>
                  </m:oMath>
                </a14:m>
                <a:r>
                  <a:rPr lang="ko-KR" altLang="en-US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과 </a:t>
                </a:r>
                <a14:m>
                  <m:oMath xmlns:m="http://schemas.openxmlformats.org/officeDocument/2006/math">
                    <m:r>
                      <a:rPr lang="ko-KR" altLang="ko-KR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𝜴</m:t>
                    </m:r>
                    <m:r>
                      <a:rPr lang="ko-KR" altLang="ko-KR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</m:t>
                    </m:r>
                  </m:oMath>
                </a14:m>
                <a:r>
                  <a:rPr lang="ko-KR" altLang="en-US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최소화해야함</a:t>
                </a:r>
                <a:endParaRPr lang="en-US" altLang="ko-KR" sz="14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34" y="1524186"/>
                <a:ext cx="11583801" cy="4662815"/>
              </a:xfrm>
              <a:prstGeom prst="rect">
                <a:avLst/>
              </a:prstGeom>
              <a:blipFill>
                <a:blip r:embed="rId3"/>
                <a:stretch>
                  <a:fillRect l="-316" b="-1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412" y="2203427"/>
            <a:ext cx="47529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4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635"/>
            <a:ext cx="12192000" cy="93997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 </a:t>
            </a:r>
            <a:r>
              <a:rPr lang="en-US" altLang="ko-KR" sz="3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Local Interpretable Model-agnostic Explanations</a:t>
            </a:r>
            <a:endParaRPr lang="en-US" altLang="ko-KR" sz="32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294434" y="1524186"/>
                <a:ext cx="11583801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base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b="1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(1)</a:t>
                </a:r>
                <a:r>
                  <a:rPr lang="ko-KR" altLang="en-US" b="1" u="sng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설명하고자 하는 모델 </a:t>
                </a:r>
                <a14:m>
                  <m:oMath xmlns:m="http://schemas.openxmlformats.org/officeDocument/2006/math">
                    <m:r>
                      <a:rPr lang="en-US" altLang="ko-KR" b="1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𝒇</m:t>
                    </m:r>
                  </m:oMath>
                </a14:m>
                <a:r>
                  <a:rPr lang="ko-KR" altLang="en-US" b="1" u="sng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</a:t>
                </a:r>
                <a:r>
                  <a:rPr lang="en-US" altLang="ko-KR" b="1" u="sng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instance </a:t>
                </a:r>
                <a14:m>
                  <m:oMath xmlns:m="http://schemas.openxmlformats.org/officeDocument/2006/math">
                    <m:r>
                      <a:rPr lang="en-US" altLang="ko-KR" b="1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𝒛</m:t>
                    </m:r>
                  </m:oMath>
                </a14:m>
                <a:r>
                  <a:rPr lang="ko-KR" altLang="en-US" b="1" u="sng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대한 예측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과</a:t>
                </a:r>
                <a:endPara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fontAlgn="base">
                  <a:lnSpc>
                    <a:spcPct val="200000"/>
                  </a:lnSpc>
                </a:pP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𝑧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Interpretable</a:t>
                </a:r>
                <a:r>
                  <a:rPr lang="ko-KR" altLang="en-US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representation </a:t>
                </a:r>
                <a:r>
                  <a:rPr lang="en-US" altLang="ko-KR" b="1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(2)</a:t>
                </a:r>
                <a14:m>
                  <m:oMath xmlns:m="http://schemas.openxmlformats.org/officeDocument/2006/math">
                    <m:r>
                      <a:rPr lang="en-US" altLang="ko-KR" b="1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𝒛</m:t>
                    </m:r>
                    <m:r>
                      <a:rPr lang="en-US" altLang="ko-KR" b="1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’</m:t>
                    </m:r>
                  </m:oMath>
                </a14:m>
                <a:r>
                  <a:rPr lang="ko-KR" altLang="en-US" b="1" u="sng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대한 </a:t>
                </a:r>
                <a14:m>
                  <m:oMath xmlns:m="http://schemas.openxmlformats.org/officeDocument/2006/math">
                    <m:r>
                      <a:rPr lang="en-US" altLang="ko-KR" b="1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𝒈</m:t>
                    </m:r>
                  </m:oMath>
                </a14:m>
                <a:r>
                  <a:rPr lang="ko-KR" altLang="en-US" b="1" u="sng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예측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 같아지도록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(local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하게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학습</a:t>
                </a:r>
                <a:endPara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fontAlgn="base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Fidelity </a:t>
                </a:r>
                <a:r>
                  <a:rPr lang="en-US" altLang="ko-KR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function</a:t>
                </a:r>
                <a:r>
                  <a:rPr lang="ko-KR" altLang="en-US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</a:t>
                </a:r>
                <a:r>
                  <a:rPr lang="en-US" altLang="ko-KR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Locally weighted square loss</a:t>
                </a:r>
                <a:r>
                  <a:rPr lang="ko-KR" altLang="en-US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정의하면</a:t>
                </a:r>
                <a:endPara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fontAlgn="base">
                  <a:lnSpc>
                    <a:spcPct val="200000"/>
                  </a:lnSpc>
                </a:pPr>
                <a:endParaRPr lang="en-US" altLang="ko-KR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fontAlgn="base">
                  <a:lnSpc>
                    <a:spcPct val="200000"/>
                  </a:lnSpc>
                </a:pPr>
                <a:endPara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fontAlgn="base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𝑧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Original data space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에서의 </a:t>
                </a:r>
                <a:r>
                  <a:rPr lang="en-US" altLang="ko-KR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instance</a:t>
                </a:r>
                <a:endParaRPr lang="en-US" altLang="ko-KR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fontAlgn="base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𝑧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’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𝑧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Interpretable representation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으로 나타낸 것</a:t>
                </a:r>
                <a:endPara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fontAlgn="base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𝑓</m:t>
                    </m:r>
                    <m:d>
                      <m:dPr>
                        <m:ctrlP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𝑧</m:t>
                        </m:r>
                      </m:e>
                    </m:d>
                    <m:r>
                      <a:rPr lang="en-US" altLang="ko-KR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: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설명하려는 모델의 예측 값</a:t>
                </a:r>
                <a:r>
                  <a:rPr lang="en-US" altLang="ko-KR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𝑔</m:t>
                    </m:r>
                    <m:d>
                      <m:dPr>
                        <m:ctrlP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: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𝑧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’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대한</a:t>
                </a:r>
                <a:r>
                  <a:rPr lang="en-US" altLang="ko-KR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근사 모델의 예측 값</a:t>
                </a:r>
                <a:endPara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fontAlgn="base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위의 두 </a:t>
                </a:r>
                <a:r>
                  <a:rPr lang="ko-KR" altLang="en-US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값이 같아지도록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학습</a:t>
                </a:r>
                <a:endPara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34" y="1524186"/>
                <a:ext cx="11583801" cy="5078313"/>
              </a:xfrm>
              <a:prstGeom prst="rect">
                <a:avLst/>
              </a:prstGeom>
              <a:blipFill>
                <a:blip r:embed="rId3"/>
                <a:stretch>
                  <a:fillRect l="-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913" y="3254375"/>
            <a:ext cx="6675438" cy="105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1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4012</TotalTime>
  <Words>1945</Words>
  <Application>Microsoft Office PowerPoint</Application>
  <PresentationFormat>와이드스크린</PresentationFormat>
  <Paragraphs>472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CMR9</vt:lpstr>
      <vt:lpstr>나눔고딕</vt:lpstr>
      <vt:lpstr>다음_SemiBold</vt:lpstr>
      <vt:lpstr>맑은 고딕</vt:lpstr>
      <vt:lpstr>Arial</vt:lpstr>
      <vt:lpstr>Cambria Math</vt:lpstr>
      <vt:lpstr>Wingdings</vt:lpstr>
      <vt:lpstr>Office 테마</vt:lpstr>
      <vt:lpstr>“Why Should I Trust You?” Explaining the Predictions of Any Classifier</vt:lpstr>
      <vt:lpstr>  Introduction</vt:lpstr>
      <vt:lpstr>  Introduction</vt:lpstr>
      <vt:lpstr>  Introduction</vt:lpstr>
      <vt:lpstr>  Local Interpretable Model-agnostic Explanations</vt:lpstr>
      <vt:lpstr>  Local Interpretable Model-agnostic Explanations</vt:lpstr>
      <vt:lpstr>  Local Interpretable Model-agnostic Explanations</vt:lpstr>
      <vt:lpstr>  Local Interpretable Model-agnostic Explanations</vt:lpstr>
      <vt:lpstr>  Local Interpretable Model-agnostic Explanations</vt:lpstr>
      <vt:lpstr>  Local Interpretable Model-agnostic Explanations</vt:lpstr>
      <vt:lpstr>  Local Interpretable Model-agnostic Explanations</vt:lpstr>
      <vt:lpstr>  Local Interpretable Model-agnostic Explanations</vt:lpstr>
      <vt:lpstr>  Local Interpretable Model-agnostic Explanations</vt:lpstr>
      <vt:lpstr>  Local Interpretable Model-agnostic Explanations</vt:lpstr>
      <vt:lpstr>  Local Interpretable Model-agnostic Explanations</vt:lpstr>
      <vt:lpstr>  Local Interpretable Model-agnostic Explanations</vt:lpstr>
      <vt:lpstr>  Local Interpretable Model-agnostic Explanations</vt:lpstr>
      <vt:lpstr>  Local Interpretable Model-agnostic Explanations</vt:lpstr>
      <vt:lpstr>  Local Interpretable Model-agnostic Explanations</vt:lpstr>
      <vt:lpstr>  Local Interpretable Model-agnostic Explanations</vt:lpstr>
      <vt:lpstr>  Local Interpretable Model-agnostic Explanations</vt:lpstr>
      <vt:lpstr>  Local Interpretable Model-agnostic Explanations</vt:lpstr>
      <vt:lpstr>  Local Interpretable Model-agnostic Explanations</vt:lpstr>
      <vt:lpstr>  LIME Example1: Text classification with SVMs</vt:lpstr>
      <vt:lpstr>  LIME Example2: Deep networks for images</vt:lpstr>
      <vt:lpstr>  LIME Example3: "Husky vs Wolf"</vt:lpstr>
      <vt:lpstr>  Submodular Pick for Explaining Models</vt:lpstr>
      <vt:lpstr>  Submodular Pick for Explaining Models</vt:lpstr>
      <vt:lpstr>  Submodular Pick for Explaining Models</vt:lpstr>
      <vt:lpstr>  Submodular Pick for Explaining Models</vt:lpstr>
      <vt:lpstr> 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Wook</dc:creator>
  <cp:lastModifiedBy>Wook</cp:lastModifiedBy>
  <cp:revision>859</cp:revision>
  <cp:lastPrinted>2016-09-07T02:11:18Z</cp:lastPrinted>
  <dcterms:created xsi:type="dcterms:W3CDTF">2016-06-29T14:59:13Z</dcterms:created>
  <dcterms:modified xsi:type="dcterms:W3CDTF">2016-10-26T18:15:15Z</dcterms:modified>
</cp:coreProperties>
</file>