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399" r:id="rId3"/>
    <p:sldId id="420" r:id="rId4"/>
    <p:sldId id="401" r:id="rId5"/>
    <p:sldId id="402" r:id="rId6"/>
    <p:sldId id="400" r:id="rId7"/>
    <p:sldId id="432" r:id="rId8"/>
    <p:sldId id="447" r:id="rId9"/>
    <p:sldId id="429" r:id="rId10"/>
    <p:sldId id="431" r:id="rId11"/>
    <p:sldId id="405" r:id="rId12"/>
    <p:sldId id="448" r:id="rId13"/>
    <p:sldId id="450" r:id="rId14"/>
    <p:sldId id="466" r:id="rId15"/>
    <p:sldId id="403" r:id="rId16"/>
    <p:sldId id="415" r:id="rId17"/>
    <p:sldId id="464" r:id="rId18"/>
    <p:sldId id="439" r:id="rId19"/>
    <p:sldId id="440" r:id="rId20"/>
    <p:sldId id="441" r:id="rId21"/>
    <p:sldId id="442" r:id="rId22"/>
    <p:sldId id="467" r:id="rId23"/>
    <p:sldId id="417" r:id="rId24"/>
    <p:sldId id="418" r:id="rId25"/>
    <p:sldId id="427" r:id="rId26"/>
    <p:sldId id="469" r:id="rId27"/>
    <p:sldId id="425" r:id="rId28"/>
    <p:sldId id="452" r:id="rId29"/>
    <p:sldId id="423" r:id="rId30"/>
    <p:sldId id="453" r:id="rId31"/>
    <p:sldId id="443" r:id="rId32"/>
    <p:sldId id="424" r:id="rId33"/>
    <p:sldId id="470" r:id="rId34"/>
    <p:sldId id="471" r:id="rId35"/>
    <p:sldId id="473" r:id="rId36"/>
    <p:sldId id="446" r:id="rId37"/>
    <p:sldId id="426" r:id="rId38"/>
    <p:sldId id="465" r:id="rId39"/>
    <p:sldId id="468" r:id="rId40"/>
  </p:sldIdLst>
  <p:sldSz cx="9906000" cy="6858000" type="A4"/>
  <p:notesSz cx="6797675" cy="9874250"/>
  <p:defaultTextStyle>
    <a:defPPr>
      <a:defRPr lang="ko-KR"/>
    </a:defPPr>
    <a:lvl1pPr marL="0" algn="l" defTabSz="1072866" rtl="0" eaLnBrk="1" latinLnBrk="1" hangingPunct="1">
      <a:defRPr sz="2100" kern="1200">
        <a:solidFill>
          <a:schemeClr val="tx1"/>
        </a:solidFill>
        <a:latin typeface="+mn-lt"/>
        <a:ea typeface="+mn-ea"/>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seong Yang" initials="H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ACACAC"/>
    <a:srgbClr val="FF3399"/>
    <a:srgbClr val="595959"/>
    <a:srgbClr val="FFFFFF"/>
    <a:srgbClr val="23CFBF"/>
    <a:srgbClr val="F62291"/>
    <a:srgbClr val="D8268C"/>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088" autoAdjust="0"/>
  </p:normalViewPr>
  <p:slideViewPr>
    <p:cSldViewPr>
      <p:cViewPr>
        <p:scale>
          <a:sx n="125" d="100"/>
          <a:sy n="125" d="100"/>
        </p:scale>
        <p:origin x="564" y="-114"/>
      </p:cViewPr>
      <p:guideLst>
        <p:guide orient="horz" pos="2160"/>
        <p:guide pos="3120"/>
      </p:guideLst>
    </p:cSldViewPr>
  </p:slideViewPr>
  <p:notesTextViewPr>
    <p:cViewPr>
      <p:scale>
        <a:sx n="100" d="100"/>
        <a:sy n="100" d="100"/>
      </p:scale>
      <p:origin x="0" y="0"/>
    </p:cViewPr>
  </p:notesTextViewPr>
  <p:notesViewPr>
    <p:cSldViewPr>
      <p:cViewPr varScale="1">
        <p:scale>
          <a:sx n="125" d="100"/>
          <a:sy n="125" d="100"/>
        </p:scale>
        <p:origin x="-4980"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't-sne_example'!$C$1</c:f>
              <c:strCache>
                <c:ptCount val="1"/>
                <c:pt idx="0">
                  <c:v>dim_2</c:v>
                </c:pt>
              </c:strCache>
            </c:strRef>
          </c:tx>
          <c:spPr>
            <a:ln w="19050" cap="rnd">
              <a:noFill/>
              <a:round/>
            </a:ln>
            <a:effectLst/>
          </c:spPr>
          <c:marker>
            <c:symbol val="circle"/>
            <c:size val="8"/>
            <c:spPr>
              <a:solidFill>
                <a:schemeClr val="accent1"/>
              </a:solidFill>
              <a:ln w="9525">
                <a:solidFill>
                  <a:schemeClr val="accent1"/>
                </a:solidFill>
              </a:ln>
              <a:effectLst/>
            </c:spPr>
          </c:marker>
          <c:dPt>
            <c:idx val="0"/>
            <c:marker>
              <c:symbol val="square"/>
              <c:size val="8"/>
              <c:spPr>
                <a:solidFill>
                  <a:schemeClr val="accent2"/>
                </a:solidFill>
                <a:ln w="9525">
                  <a:noFill/>
                </a:ln>
                <a:effectLst/>
              </c:spPr>
            </c:marker>
            <c:bubble3D val="0"/>
            <c:extLst>
              <c:ext xmlns:c16="http://schemas.microsoft.com/office/drawing/2014/chart" uri="{C3380CC4-5D6E-409C-BE32-E72D297353CC}">
                <c16:uniqueId val="{00000000-1610-4F75-A0D9-190C400D708B}"/>
              </c:ext>
            </c:extLst>
          </c:dPt>
          <c:dPt>
            <c:idx val="1"/>
            <c:marker>
              <c:symbol val="square"/>
              <c:size val="8"/>
              <c:spPr>
                <a:solidFill>
                  <a:schemeClr val="accent2"/>
                </a:solidFill>
                <a:ln w="9525">
                  <a:noFill/>
                </a:ln>
                <a:effectLst/>
              </c:spPr>
            </c:marker>
            <c:bubble3D val="0"/>
            <c:extLst>
              <c:ext xmlns:c16="http://schemas.microsoft.com/office/drawing/2014/chart" uri="{C3380CC4-5D6E-409C-BE32-E72D297353CC}">
                <c16:uniqueId val="{00000001-1610-4F75-A0D9-190C400D708B}"/>
              </c:ext>
            </c:extLst>
          </c:dPt>
          <c:dPt>
            <c:idx val="2"/>
            <c:marker>
              <c:symbol val="square"/>
              <c:size val="8"/>
              <c:spPr>
                <a:solidFill>
                  <a:schemeClr val="accent2"/>
                </a:solidFill>
                <a:ln w="9525">
                  <a:noFill/>
                </a:ln>
                <a:effectLst/>
              </c:spPr>
            </c:marker>
            <c:bubble3D val="0"/>
            <c:extLst>
              <c:ext xmlns:c16="http://schemas.microsoft.com/office/drawing/2014/chart" uri="{C3380CC4-5D6E-409C-BE32-E72D297353CC}">
                <c16:uniqueId val="{00000002-1610-4F75-A0D9-190C400D708B}"/>
              </c:ext>
            </c:extLst>
          </c:dPt>
          <c:dPt>
            <c:idx val="3"/>
            <c:marker>
              <c:symbol val="square"/>
              <c:size val="8"/>
              <c:spPr>
                <a:solidFill>
                  <a:schemeClr val="accent2"/>
                </a:solidFill>
                <a:ln w="9525">
                  <a:noFill/>
                </a:ln>
                <a:effectLst/>
              </c:spPr>
            </c:marker>
            <c:bubble3D val="0"/>
            <c:extLst>
              <c:ext xmlns:c16="http://schemas.microsoft.com/office/drawing/2014/chart" uri="{C3380CC4-5D6E-409C-BE32-E72D297353CC}">
                <c16:uniqueId val="{00000003-1610-4F75-A0D9-190C400D708B}"/>
              </c:ext>
            </c:extLst>
          </c:dPt>
          <c:dPt>
            <c:idx val="4"/>
            <c:marker>
              <c:symbol val="square"/>
              <c:size val="8"/>
              <c:spPr>
                <a:solidFill>
                  <a:schemeClr val="accent2"/>
                </a:solidFill>
                <a:ln w="9525">
                  <a:noFill/>
                </a:ln>
                <a:effectLst/>
              </c:spPr>
            </c:marker>
            <c:bubble3D val="0"/>
            <c:extLst>
              <c:ext xmlns:c16="http://schemas.microsoft.com/office/drawing/2014/chart" uri="{C3380CC4-5D6E-409C-BE32-E72D297353CC}">
                <c16:uniqueId val="{00000004-1610-4F75-A0D9-190C400D708B}"/>
              </c:ext>
            </c:extLst>
          </c:dPt>
          <c:dPt>
            <c:idx val="5"/>
            <c:marker>
              <c:symbol val="square"/>
              <c:size val="8"/>
              <c:spPr>
                <a:solidFill>
                  <a:schemeClr val="accent2"/>
                </a:solidFill>
                <a:ln w="9525">
                  <a:noFill/>
                </a:ln>
                <a:effectLst/>
              </c:spPr>
            </c:marker>
            <c:bubble3D val="0"/>
            <c:extLst>
              <c:ext xmlns:c16="http://schemas.microsoft.com/office/drawing/2014/chart" uri="{C3380CC4-5D6E-409C-BE32-E72D297353CC}">
                <c16:uniqueId val="{00000005-1610-4F75-A0D9-190C400D708B}"/>
              </c:ext>
            </c:extLst>
          </c:dPt>
          <c:dPt>
            <c:idx val="6"/>
            <c:marker>
              <c:symbol val="square"/>
              <c:size val="8"/>
              <c:spPr>
                <a:solidFill>
                  <a:schemeClr val="accent2"/>
                </a:solidFill>
                <a:ln w="9525">
                  <a:noFill/>
                </a:ln>
                <a:effectLst/>
              </c:spPr>
            </c:marker>
            <c:bubble3D val="0"/>
            <c:extLst>
              <c:ext xmlns:c16="http://schemas.microsoft.com/office/drawing/2014/chart" uri="{C3380CC4-5D6E-409C-BE32-E72D297353CC}">
                <c16:uniqueId val="{00000006-1610-4F75-A0D9-190C400D708B}"/>
              </c:ext>
            </c:extLst>
          </c:dPt>
          <c:dPt>
            <c:idx val="7"/>
            <c:marker>
              <c:symbol val="square"/>
              <c:size val="8"/>
              <c:spPr>
                <a:solidFill>
                  <a:schemeClr val="accent2"/>
                </a:solidFill>
                <a:ln w="9525">
                  <a:noFill/>
                </a:ln>
                <a:effectLst/>
              </c:spPr>
            </c:marker>
            <c:bubble3D val="0"/>
            <c:extLst>
              <c:ext xmlns:c16="http://schemas.microsoft.com/office/drawing/2014/chart" uri="{C3380CC4-5D6E-409C-BE32-E72D297353CC}">
                <c16:uniqueId val="{00000007-1610-4F75-A0D9-190C400D708B}"/>
              </c:ext>
            </c:extLst>
          </c:dPt>
          <c:dLbls>
            <c:dLbl>
              <c:idx val="0"/>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861826E0-3F90-4956-B64F-463347B1593E}" type="CELLRANGE">
                      <a:rPr lang="en-US" altLang="ko-KR"/>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0-1610-4F75-A0D9-190C400D708B}"/>
                </c:ext>
              </c:extLst>
            </c:dLbl>
            <c:dLbl>
              <c:idx val="1"/>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82A2638F-CD07-48F9-8AAC-FDCF01ED0995}" type="CELLRANGE">
                      <a:rPr lang="ko-KR" altLang="en-US"/>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1610-4F75-A0D9-190C400D708B}"/>
                </c:ext>
              </c:extLst>
            </c:dLbl>
            <c:dLbl>
              <c:idx val="2"/>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585CB18E-B606-49B4-902B-4AC36D148AA5}" type="CELLRANGE">
                      <a:rPr lang="ko-KR" altLang="en-US"/>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1610-4F75-A0D9-190C400D708B}"/>
                </c:ext>
              </c:extLst>
            </c:dLbl>
            <c:dLbl>
              <c:idx val="3"/>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5D6FEFD3-9785-4E83-9D9A-7C93BB4F496F}" type="CELLRANGE">
                      <a:rPr lang="ko-KR" altLang="en-US"/>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1610-4F75-A0D9-190C400D708B}"/>
                </c:ext>
              </c:extLst>
            </c:dLbl>
            <c:dLbl>
              <c:idx val="4"/>
              <c:layout>
                <c:manualLayout>
                  <c:x val="-3.5185185185185187E-2"/>
                  <c:y val="-7.407407407407407E-2"/>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1F51EABC-B381-4EC5-8FA8-7D6B434D0455}" type="CELLRANGE">
                      <a:rPr lang="en-US" altLang="ko-KR"/>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4-1610-4F75-A0D9-190C400D708B}"/>
                </c:ext>
              </c:extLst>
            </c:dLbl>
            <c:dLbl>
              <c:idx val="5"/>
              <c:layout>
                <c:manualLayout>
                  <c:x val="-2.0321285783173191E-2"/>
                  <c:y val="-5.6990082828106289E-2"/>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6DC1E650-7111-4A0E-94C4-BE682C92FFFD}" type="CELLRANGE">
                      <a:rPr lang="en-US" altLang="ko-KR"/>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5-1610-4F75-A0D9-190C400D708B}"/>
                </c:ext>
              </c:extLst>
            </c:dLbl>
            <c:dLbl>
              <c:idx val="6"/>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89EAD169-878B-4975-918F-51BD796D6746}" type="CELLRANGE">
                      <a:rPr lang="ko-KR" altLang="en-US"/>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1610-4F75-A0D9-190C400D708B}"/>
                </c:ext>
              </c:extLst>
            </c:dLbl>
            <c:dLbl>
              <c:idx val="7"/>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fld id="{91E568BA-1440-4CF8-8FFC-EDC411869285}" type="CELLRANGE">
                      <a:rPr lang="ko-KR" altLang="en-US"/>
                      <a:pPr>
                        <a:defRPr sz="1100" b="1"/>
                      </a:pPr>
                      <a:t>[CELLRANGE]</a:t>
                    </a:fld>
                    <a:endParaRPr lang="ko-KR" altLang="en-US"/>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1610-4F75-A0D9-190C400D708B}"/>
                </c:ext>
              </c:extLst>
            </c:dLbl>
            <c:dLbl>
              <c:idx val="8"/>
              <c:layout/>
              <c:tx>
                <c:rich>
                  <a:bodyPr/>
                  <a:lstStyle/>
                  <a:p>
                    <a:fld id="{6C05185E-C3C0-4D65-8944-E9D35FF6A58F}"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8-2C5D-4C27-AFCB-6ACD41C78742}"/>
                </c:ext>
              </c:extLst>
            </c:dLbl>
            <c:dLbl>
              <c:idx val="9"/>
              <c:layout/>
              <c:tx>
                <c:rich>
                  <a:bodyPr/>
                  <a:lstStyle/>
                  <a:p>
                    <a:fld id="{17BBE182-1FA5-463A-9637-E43DB06C5DB2}"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2C5D-4C27-AFCB-6ACD41C78742}"/>
                </c:ext>
              </c:extLst>
            </c:dLbl>
            <c:dLbl>
              <c:idx val="10"/>
              <c:layout/>
              <c:tx>
                <c:rich>
                  <a:bodyPr/>
                  <a:lstStyle/>
                  <a:p>
                    <a:fld id="{9164CD1A-A009-4D96-85D6-C004BDF5EE8E}"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A-2C5D-4C27-AFCB-6ACD41C78742}"/>
                </c:ext>
              </c:extLst>
            </c:dLbl>
            <c:dLbl>
              <c:idx val="11"/>
              <c:layout/>
              <c:tx>
                <c:rich>
                  <a:bodyPr/>
                  <a:lstStyle/>
                  <a:p>
                    <a:fld id="{C0913A42-B8B0-4317-8305-20C06BC143ED}"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2C5D-4C27-AFCB-6ACD41C78742}"/>
                </c:ext>
              </c:extLst>
            </c:dLbl>
            <c:dLbl>
              <c:idx val="12"/>
              <c:layout/>
              <c:tx>
                <c:rich>
                  <a:bodyPr/>
                  <a:lstStyle/>
                  <a:p>
                    <a:fld id="{768FB3FB-119D-48A2-99C4-F0E21333FE04}"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C-2C5D-4C27-AFCB-6ACD41C78742}"/>
                </c:ext>
              </c:extLst>
            </c:dLbl>
            <c:dLbl>
              <c:idx val="13"/>
              <c:layout>
                <c:manualLayout>
                  <c:x val="-1.4524529954188096E-2"/>
                  <c:y val="0"/>
                </c:manualLayout>
              </c:layout>
              <c:tx>
                <c:rich>
                  <a:bodyPr/>
                  <a:lstStyle/>
                  <a:p>
                    <a:fld id="{3C57D7DF-FCFC-4366-B9B6-661743D94981}"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D-1610-4F75-A0D9-190C400D708B}"/>
                </c:ext>
              </c:extLst>
            </c:dLbl>
            <c:dLbl>
              <c:idx val="14"/>
              <c:layout/>
              <c:tx>
                <c:rich>
                  <a:bodyPr/>
                  <a:lstStyle/>
                  <a:p>
                    <a:fld id="{07D0E973-11F7-4814-9B6D-5B6F06883246}"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2C5D-4C27-AFCB-6ACD41C78742}"/>
                </c:ext>
              </c:extLst>
            </c:dLbl>
            <c:dLbl>
              <c:idx val="15"/>
              <c:layout>
                <c:manualLayout>
                  <c:x val="3.1481481481481478E-2"/>
                  <c:y val="-4.4444444444444446E-2"/>
                </c:manualLayout>
              </c:layout>
              <c:tx>
                <c:rich>
                  <a:bodyPr/>
                  <a:lstStyle/>
                  <a:p>
                    <a:fld id="{35E2CEA8-EAEC-4B60-93DD-76789A11718B}"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F-1610-4F75-A0D9-190C400D708B}"/>
                </c:ext>
              </c:extLst>
            </c:dLbl>
            <c:dLbl>
              <c:idx val="16"/>
              <c:layout/>
              <c:tx>
                <c:rich>
                  <a:bodyPr/>
                  <a:lstStyle/>
                  <a:p>
                    <a:fld id="{4F0D001C-4819-4821-9743-8D023AFAEABA}"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E-2C5D-4C27-AFCB-6ACD41C78742}"/>
                </c:ext>
              </c:extLst>
            </c:dLbl>
            <c:dLbl>
              <c:idx val="17"/>
              <c:layout>
                <c:manualLayout>
                  <c:x val="-3.3333333333333402E-2"/>
                  <c:y val="1.777777777777767E-2"/>
                </c:manualLayout>
              </c:layout>
              <c:tx>
                <c:rich>
                  <a:bodyPr/>
                  <a:lstStyle/>
                  <a:p>
                    <a:fld id="{FF7B31D7-E169-4B87-B67A-A388A98DCB9B}"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1-1610-4F75-A0D9-190C400D708B}"/>
                </c:ext>
              </c:extLst>
            </c:dLbl>
            <c:dLbl>
              <c:idx val="18"/>
              <c:layout/>
              <c:tx>
                <c:rich>
                  <a:bodyPr/>
                  <a:lstStyle/>
                  <a:p>
                    <a:fld id="{9E0643CD-78AB-4625-8559-D7EA8DAD9E27}"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F-2C5D-4C27-AFCB-6ACD41C78742}"/>
                </c:ext>
              </c:extLst>
            </c:dLbl>
            <c:dLbl>
              <c:idx val="19"/>
              <c:layout>
                <c:manualLayout>
                  <c:x val="3.7037037037037038E-3"/>
                  <c:y val="2.6666666666666668E-2"/>
                </c:manualLayout>
              </c:layout>
              <c:tx>
                <c:rich>
                  <a:bodyPr/>
                  <a:lstStyle/>
                  <a:p>
                    <a:fld id="{A5BB4389-1D42-46A8-98BC-3816B7B1C071}"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3-1610-4F75-A0D9-190C400D708B}"/>
                </c:ext>
              </c:extLst>
            </c:dLbl>
            <c:dLbl>
              <c:idx val="20"/>
              <c:layout/>
              <c:tx>
                <c:rich>
                  <a:bodyPr/>
                  <a:lstStyle/>
                  <a:p>
                    <a:fld id="{BE403CAA-960A-42D5-B311-94829C2AAAB7}"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0-2C5D-4C27-AFCB-6ACD41C78742}"/>
                </c:ext>
              </c:extLst>
            </c:dLbl>
            <c:dLbl>
              <c:idx val="21"/>
              <c:layout/>
              <c:tx>
                <c:rich>
                  <a:bodyPr/>
                  <a:lstStyle/>
                  <a:p>
                    <a:fld id="{5FC1B75B-2060-43B9-B792-AB466B5A6CE4}"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2C5D-4C27-AFCB-6ACD41C78742}"/>
                </c:ext>
              </c:extLst>
            </c:dLbl>
            <c:dLbl>
              <c:idx val="22"/>
              <c:layout>
                <c:manualLayout>
                  <c:x val="-3.3333333333333333E-2"/>
                  <c:y val="3.5555555555555556E-2"/>
                </c:manualLayout>
              </c:layout>
              <c:tx>
                <c:rich>
                  <a:bodyPr/>
                  <a:lstStyle/>
                  <a:p>
                    <a:fld id="{5696A87B-D50F-49F2-AE82-AF678478ABFE}"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6-1610-4F75-A0D9-190C400D708B}"/>
                </c:ext>
              </c:extLst>
            </c:dLbl>
            <c:dLbl>
              <c:idx val="23"/>
              <c:layout/>
              <c:tx>
                <c:rich>
                  <a:bodyPr/>
                  <a:lstStyle/>
                  <a:p>
                    <a:fld id="{F96532DC-83E5-4CAA-98D7-E15C917250F8}"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2-2C5D-4C27-AFCB-6ACD41C78742}"/>
                </c:ext>
              </c:extLst>
            </c:dLbl>
            <c:dLbl>
              <c:idx val="24"/>
              <c:layout/>
              <c:tx>
                <c:rich>
                  <a:bodyPr/>
                  <a:lstStyle/>
                  <a:p>
                    <a:fld id="{0C5CBBF7-452E-4FAC-85AA-484EFEE51131}"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3-2C5D-4C27-AFCB-6ACD41C78742}"/>
                </c:ext>
              </c:extLst>
            </c:dLbl>
            <c:dLbl>
              <c:idx val="25"/>
              <c:layout>
                <c:manualLayout>
                  <c:x val="-0.14732023239247929"/>
                  <c:y val="1.7935860233985301E-2"/>
                </c:manualLayout>
              </c:layout>
              <c:tx>
                <c:rich>
                  <a:bodyPr/>
                  <a:lstStyle/>
                  <a:p>
                    <a:fld id="{D8F25ABA-F193-458A-9C2F-0BE9CD07DED2}" type="CELLRANGE">
                      <a:rPr lang="en-US" altLang="ko-KR" dirty="0"/>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9-1610-4F75-A0D9-190C400D708B}"/>
                </c:ext>
              </c:extLst>
            </c:dLbl>
            <c:dLbl>
              <c:idx val="26"/>
              <c:layout/>
              <c:tx>
                <c:rich>
                  <a:bodyPr/>
                  <a:lstStyle/>
                  <a:p>
                    <a:fld id="{551042F7-8825-4CB0-963D-2F5A108BDD7D}"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4-2C5D-4C27-AFCB-6ACD41C78742}"/>
                </c:ext>
              </c:extLst>
            </c:dLbl>
            <c:dLbl>
              <c:idx val="27"/>
              <c:layout>
                <c:manualLayout>
                  <c:x val="5.5555555555555558E-3"/>
                  <c:y val="-5.3333333333333385E-2"/>
                </c:manualLayout>
              </c:layout>
              <c:tx>
                <c:rich>
                  <a:bodyPr/>
                  <a:lstStyle/>
                  <a:p>
                    <a:fld id="{92213F0E-553F-42F0-B463-281B9EA86673}"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B-1610-4F75-A0D9-190C400D708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xVal>
            <c:numRef>
              <c:f>'t-sne_example'!$B$2:$B$29</c:f>
              <c:numCache>
                <c:formatCode>0.00E+00</c:formatCode>
                <c:ptCount val="28"/>
                <c:pt idx="0" formatCode="General">
                  <c:v>1.7605423170233801E-4</c:v>
                </c:pt>
                <c:pt idx="1">
                  <c:v>9.7657873902984906E-5</c:v>
                </c:pt>
                <c:pt idx="2" formatCode="General">
                  <c:v>1.8630715979959701E-4</c:v>
                </c:pt>
                <c:pt idx="3">
                  <c:v>9.4880998302847994E-5</c:v>
                </c:pt>
                <c:pt idx="4">
                  <c:v>-1.0308346093209599E-5</c:v>
                </c:pt>
                <c:pt idx="5">
                  <c:v>1.43661595771829E-5</c:v>
                </c:pt>
                <c:pt idx="6">
                  <c:v>7.6033672354958705E-5</c:v>
                </c:pt>
                <c:pt idx="7">
                  <c:v>4.4334354792685302E-5</c:v>
                </c:pt>
                <c:pt idx="8" formatCode="General">
                  <c:v>1.49214735707014E-4</c:v>
                </c:pt>
                <c:pt idx="9">
                  <c:v>3.1249332912835901E-5</c:v>
                </c:pt>
                <c:pt idx="10" formatCode="General">
                  <c:v>-2.5453092268189101E-4</c:v>
                </c:pt>
                <c:pt idx="11">
                  <c:v>8.6386422247521706E-5</c:v>
                </c:pt>
                <c:pt idx="12" formatCode="General">
                  <c:v>2.2628091346229599E-4</c:v>
                </c:pt>
                <c:pt idx="13">
                  <c:v>4.5930592025792699E-6</c:v>
                </c:pt>
                <c:pt idx="14" formatCode="General">
                  <c:v>1.52969388630285E-4</c:v>
                </c:pt>
                <c:pt idx="15">
                  <c:v>1.5498909881324801E-5</c:v>
                </c:pt>
                <c:pt idx="16">
                  <c:v>-8.8563710498227105E-5</c:v>
                </c:pt>
                <c:pt idx="17">
                  <c:v>-3.47827361547991E-5</c:v>
                </c:pt>
                <c:pt idx="18" formatCode="General">
                  <c:v>1.2278252368927499E-4</c:v>
                </c:pt>
                <c:pt idx="19">
                  <c:v>-3.8734474940482198E-5</c:v>
                </c:pt>
                <c:pt idx="20" formatCode="General">
                  <c:v>-1.04525311140407E-4</c:v>
                </c:pt>
                <c:pt idx="21" formatCode="General">
                  <c:v>-1.7011578141748799E-4</c:v>
                </c:pt>
                <c:pt idx="22">
                  <c:v>-5.0942258412892899E-5</c:v>
                </c:pt>
                <c:pt idx="23" formatCode="General">
                  <c:v>-1.2516030864583299E-4</c:v>
                </c:pt>
                <c:pt idx="24" formatCode="General">
                  <c:v>-1.6106380758512001E-4</c:v>
                </c:pt>
                <c:pt idx="25">
                  <c:v>-8.9506090333747704E-5</c:v>
                </c:pt>
                <c:pt idx="26">
                  <c:v>-5.1050754265470402E-5</c:v>
                </c:pt>
                <c:pt idx="27">
                  <c:v>-2.8387821488702801E-6</c:v>
                </c:pt>
              </c:numCache>
            </c:numRef>
          </c:xVal>
          <c:yVal>
            <c:numRef>
              <c:f>'t-sne_example'!$C$2:$C$29</c:f>
              <c:numCache>
                <c:formatCode>General</c:formatCode>
                <c:ptCount val="28"/>
                <c:pt idx="0" formatCode="0.00E+00">
                  <c:v>4.0023176873533702E-5</c:v>
                </c:pt>
                <c:pt idx="1">
                  <c:v>2.23594631108673E-4</c:v>
                </c:pt>
                <c:pt idx="2" formatCode="0.00E+00">
                  <c:v>-9.7482379566642303E-5</c:v>
                </c:pt>
                <c:pt idx="3" formatCode="0.00E+00">
                  <c:v>-1.50635504499385E-5</c:v>
                </c:pt>
                <c:pt idx="4" formatCode="0.00E+00">
                  <c:v>4.1109125181839201E-5</c:v>
                </c:pt>
                <c:pt idx="5">
                  <c:v>1.4524293063298801E-4</c:v>
                </c:pt>
                <c:pt idx="6" formatCode="0.00E+00">
                  <c:v>1.21908117423645E-5</c:v>
                </c:pt>
                <c:pt idx="7" formatCode="0.00E+00">
                  <c:v>3.3424917794661597E-5</c:v>
                </c:pt>
                <c:pt idx="8" formatCode="0.00E+00">
                  <c:v>-2.0508242818679999E-5</c:v>
                </c:pt>
                <c:pt idx="9" formatCode="0.00E+00">
                  <c:v>-8.5386246855495896E-5</c:v>
                </c:pt>
                <c:pt idx="10" formatCode="0.00E+00">
                  <c:v>6.5196346380982603E-5</c:v>
                </c:pt>
                <c:pt idx="11" formatCode="0.00E+00">
                  <c:v>-7.4146212794940297E-5</c:v>
                </c:pt>
                <c:pt idx="12">
                  <c:v>-1.4492013925272501E-4</c:v>
                </c:pt>
                <c:pt idx="13" formatCode="0.00E+00">
                  <c:v>-1.87402329068742E-5</c:v>
                </c:pt>
                <c:pt idx="14">
                  <c:v>1.46761462410154E-4</c:v>
                </c:pt>
                <c:pt idx="15" formatCode="0.00E+00">
                  <c:v>3.7840469788942601E-5</c:v>
                </c:pt>
                <c:pt idx="16">
                  <c:v>-1.97653437892816E-4</c:v>
                </c:pt>
                <c:pt idx="17" formatCode="0.00E+00">
                  <c:v>1.5664720660980501E-5</c:v>
                </c:pt>
                <c:pt idx="18">
                  <c:v>1.2006250300943801E-4</c:v>
                </c:pt>
                <c:pt idx="19" formatCode="0.00E+00">
                  <c:v>-3.0234550745706099E-5</c:v>
                </c:pt>
                <c:pt idx="20">
                  <c:v>-1.42067199256234E-4</c:v>
                </c:pt>
                <c:pt idx="21">
                  <c:v>1.9456737060993199E-4</c:v>
                </c:pt>
                <c:pt idx="22" formatCode="0.00E+00">
                  <c:v>-4.3888192139759497E-5</c:v>
                </c:pt>
                <c:pt idx="23" formatCode="0.00E+00">
                  <c:v>7.7609991515074995E-5</c:v>
                </c:pt>
                <c:pt idx="24" formatCode="0.00E+00">
                  <c:v>-2.1159568444419999E-5</c:v>
                </c:pt>
                <c:pt idx="25" formatCode="0.00E+00">
                  <c:v>3.8651716078401002E-5</c:v>
                </c:pt>
                <c:pt idx="26">
                  <c:v>-1.17833289854495E-4</c:v>
                </c:pt>
                <c:pt idx="27" formatCode="0.00E+00">
                  <c:v>4.2816075166571601E-5</c:v>
                </c:pt>
              </c:numCache>
            </c:numRef>
          </c:yVal>
          <c:smooth val="0"/>
          <c:extLst>
            <c:ext xmlns:c15="http://schemas.microsoft.com/office/drawing/2012/chart" uri="{02D57815-91ED-43cb-92C2-25804820EDAC}">
              <c15:datalabelsRange>
                <c15:f>'t-sne_example'!$A$2:$A$29</c15:f>
                <c15:dlblRangeCache>
                  <c:ptCount val="28"/>
                  <c:pt idx="0">
                    <c:v>AMZN</c:v>
                  </c:pt>
                  <c:pt idx="1">
                    <c:v>BBY</c:v>
                  </c:pt>
                  <c:pt idx="2">
                    <c:v>COST</c:v>
                  </c:pt>
                  <c:pt idx="3">
                    <c:v>GPS</c:v>
                  </c:pt>
                  <c:pt idx="4">
                    <c:v>HD</c:v>
                  </c:pt>
                  <c:pt idx="5">
                    <c:v>NKE</c:v>
                  </c:pt>
                  <c:pt idx="6">
                    <c:v>SBUX</c:v>
                  </c:pt>
                  <c:pt idx="7">
                    <c:v>WMT</c:v>
                  </c:pt>
                  <c:pt idx="8">
                    <c:v>merchandise/NN</c:v>
                  </c:pt>
                  <c:pt idx="9">
                    <c:v>stores/NNS</c:v>
                  </c:pt>
                  <c:pt idx="10">
                    <c:v>store/NN</c:v>
                  </c:pt>
                  <c:pt idx="11">
                    <c:v>assortment/NN</c:v>
                  </c:pt>
                  <c:pt idx="12">
                    <c:v>department/NN</c:v>
                  </c:pt>
                  <c:pt idx="13">
                    <c:v>retailers/NNS</c:v>
                  </c:pt>
                  <c:pt idx="14">
                    <c:v>e-commerce/JJ</c:v>
                  </c:pt>
                  <c:pt idx="15">
                    <c:v>e-commerce/NN</c:v>
                  </c:pt>
                  <c:pt idx="16">
                    <c:v>assortments/NNS</c:v>
                  </c:pt>
                  <c:pt idx="17">
                    <c:v>merchandising/NN</c:v>
                  </c:pt>
                  <c:pt idx="18">
                    <c:v>retail/JJ</c:v>
                  </c:pt>
                  <c:pt idx="19">
                    <c:v>inventory/NN</c:v>
                  </c:pt>
                  <c:pt idx="20">
                    <c:v>selling/NN</c:v>
                  </c:pt>
                  <c:pt idx="21">
                    <c:v>in-store/JJ</c:v>
                  </c:pt>
                  <c:pt idx="22">
                    <c:v>brand/NN</c:v>
                  </c:pt>
                  <c:pt idx="23">
                    <c:v>retailer/NN</c:v>
                  </c:pt>
                  <c:pt idx="24">
                    <c:v>style/NN</c:v>
                  </c:pt>
                  <c:pt idx="25">
                    <c:v>brands/NNS</c:v>
                  </c:pt>
                  <c:pt idx="26">
                    <c:v>shoppers/NNS</c:v>
                  </c:pt>
                  <c:pt idx="27">
                    <c:v>Free/JJ</c:v>
                  </c:pt>
                </c15:dlblRangeCache>
              </c15:datalabelsRange>
            </c:ext>
            <c:ext xmlns:c16="http://schemas.microsoft.com/office/drawing/2014/chart" uri="{C3380CC4-5D6E-409C-BE32-E72D297353CC}">
              <c16:uniqueId val="{0000001C-1610-4F75-A0D9-190C400D708B}"/>
            </c:ext>
          </c:extLst>
        </c:ser>
        <c:dLbls>
          <c:showLegendKey val="0"/>
          <c:showVal val="0"/>
          <c:showCatName val="0"/>
          <c:showSerName val="0"/>
          <c:showPercent val="0"/>
          <c:showBubbleSize val="0"/>
        </c:dLbls>
        <c:axId val="1044188208"/>
        <c:axId val="1044198544"/>
      </c:scatterChart>
      <c:valAx>
        <c:axId val="104418820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44198544"/>
        <c:crosses val="autoZero"/>
        <c:crossBetween val="midCat"/>
      </c:valAx>
      <c:valAx>
        <c:axId val="1044198544"/>
        <c:scaling>
          <c:orientation val="minMax"/>
        </c:scaling>
        <c:delete val="1"/>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crossAx val="1044188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356213548676536E-2"/>
          <c:y val="0.10411228070175439"/>
          <c:w val="0.96052041274113953"/>
          <c:h val="0.86501052631578945"/>
        </c:manualLayout>
      </c:layout>
      <c:scatterChart>
        <c:scatterStyle val="lineMarker"/>
        <c:varyColors val="0"/>
        <c:ser>
          <c:idx val="0"/>
          <c:order val="0"/>
          <c:tx>
            <c:strRef>
              <c:f>'t-sne_seed_words'!$C$1</c:f>
              <c:strCache>
                <c:ptCount val="1"/>
                <c:pt idx="0">
                  <c:v>dim_2</c:v>
                </c:pt>
              </c:strCache>
            </c:strRef>
          </c:tx>
          <c:spPr>
            <a:ln w="19050" cap="rnd">
              <a:noFill/>
              <a:round/>
            </a:ln>
            <a:effectLst/>
          </c:spPr>
          <c:marker>
            <c:symbol val="circle"/>
            <c:size val="8"/>
            <c:spPr>
              <a:solidFill>
                <a:schemeClr val="accent1"/>
              </a:solidFill>
              <a:ln w="9525">
                <a:noFill/>
              </a:ln>
              <a:effectLst/>
            </c:spPr>
          </c:marker>
          <c:dPt>
            <c:idx val="0"/>
            <c:marker>
              <c:symbol val="circle"/>
              <c:size val="10"/>
              <c:spPr>
                <a:solidFill>
                  <a:schemeClr val="tx1"/>
                </a:solidFill>
                <a:ln w="9525">
                  <a:noFill/>
                </a:ln>
                <a:effectLst/>
              </c:spPr>
            </c:marker>
            <c:bubble3D val="0"/>
            <c:extLst>
              <c:ext xmlns:c16="http://schemas.microsoft.com/office/drawing/2014/chart" uri="{C3380CC4-5D6E-409C-BE32-E72D297353CC}">
                <c16:uniqueId val="{00000000-8666-4FCD-B054-6407EA357331}"/>
              </c:ext>
            </c:extLst>
          </c:dPt>
          <c:dPt>
            <c:idx val="15"/>
            <c:marker>
              <c:symbol val="square"/>
              <c:size val="8"/>
              <c:spPr>
                <a:solidFill>
                  <a:schemeClr val="accent2"/>
                </a:solidFill>
                <a:ln w="9525">
                  <a:noFill/>
                </a:ln>
                <a:effectLst/>
              </c:spPr>
            </c:marker>
            <c:bubble3D val="0"/>
            <c:extLst>
              <c:ext xmlns:c16="http://schemas.microsoft.com/office/drawing/2014/chart" uri="{C3380CC4-5D6E-409C-BE32-E72D297353CC}">
                <c16:uniqueId val="{00000001-8666-4FCD-B054-6407EA357331}"/>
              </c:ext>
            </c:extLst>
          </c:dPt>
          <c:dPt>
            <c:idx val="16"/>
            <c:marker>
              <c:symbol val="square"/>
              <c:size val="8"/>
              <c:spPr>
                <a:solidFill>
                  <a:schemeClr val="accent2"/>
                </a:solidFill>
                <a:ln w="9525">
                  <a:noFill/>
                </a:ln>
                <a:effectLst/>
              </c:spPr>
            </c:marker>
            <c:bubble3D val="0"/>
            <c:extLst>
              <c:ext xmlns:c16="http://schemas.microsoft.com/office/drawing/2014/chart" uri="{C3380CC4-5D6E-409C-BE32-E72D297353CC}">
                <c16:uniqueId val="{00000002-8666-4FCD-B054-6407EA357331}"/>
              </c:ext>
            </c:extLst>
          </c:dPt>
          <c:dPt>
            <c:idx val="17"/>
            <c:marker>
              <c:symbol val="square"/>
              <c:size val="8"/>
              <c:spPr>
                <a:solidFill>
                  <a:schemeClr val="accent2"/>
                </a:solidFill>
                <a:ln w="9525">
                  <a:noFill/>
                </a:ln>
                <a:effectLst/>
              </c:spPr>
            </c:marker>
            <c:bubble3D val="0"/>
            <c:extLst>
              <c:ext xmlns:c16="http://schemas.microsoft.com/office/drawing/2014/chart" uri="{C3380CC4-5D6E-409C-BE32-E72D297353CC}">
                <c16:uniqueId val="{00000003-8666-4FCD-B054-6407EA357331}"/>
              </c:ext>
            </c:extLst>
          </c:dPt>
          <c:dPt>
            <c:idx val="18"/>
            <c:marker>
              <c:symbol val="square"/>
              <c:size val="8"/>
              <c:spPr>
                <a:solidFill>
                  <a:schemeClr val="accent2"/>
                </a:solidFill>
                <a:ln w="9525">
                  <a:noFill/>
                </a:ln>
                <a:effectLst/>
              </c:spPr>
            </c:marker>
            <c:bubble3D val="0"/>
            <c:extLst>
              <c:ext xmlns:c16="http://schemas.microsoft.com/office/drawing/2014/chart" uri="{C3380CC4-5D6E-409C-BE32-E72D297353CC}">
                <c16:uniqueId val="{00000004-8666-4FCD-B054-6407EA357331}"/>
              </c:ext>
            </c:extLst>
          </c:dPt>
          <c:dPt>
            <c:idx val="19"/>
            <c:marker>
              <c:symbol val="square"/>
              <c:size val="8"/>
              <c:spPr>
                <a:solidFill>
                  <a:schemeClr val="accent2"/>
                </a:solidFill>
                <a:ln w="9525">
                  <a:noFill/>
                </a:ln>
                <a:effectLst/>
              </c:spPr>
            </c:marker>
            <c:bubble3D val="0"/>
            <c:extLst>
              <c:ext xmlns:c16="http://schemas.microsoft.com/office/drawing/2014/chart" uri="{C3380CC4-5D6E-409C-BE32-E72D297353CC}">
                <c16:uniqueId val="{00000005-8666-4FCD-B054-6407EA357331}"/>
              </c:ext>
            </c:extLst>
          </c:dPt>
          <c:dPt>
            <c:idx val="20"/>
            <c:marker>
              <c:symbol val="square"/>
              <c:size val="8"/>
              <c:spPr>
                <a:solidFill>
                  <a:schemeClr val="accent2"/>
                </a:solidFill>
                <a:ln w="9525">
                  <a:noFill/>
                </a:ln>
                <a:effectLst/>
              </c:spPr>
            </c:marker>
            <c:bubble3D val="0"/>
            <c:extLst>
              <c:ext xmlns:c16="http://schemas.microsoft.com/office/drawing/2014/chart" uri="{C3380CC4-5D6E-409C-BE32-E72D297353CC}">
                <c16:uniqueId val="{00000006-8666-4FCD-B054-6407EA357331}"/>
              </c:ext>
            </c:extLst>
          </c:dPt>
          <c:dPt>
            <c:idx val="21"/>
            <c:marker>
              <c:symbol val="square"/>
              <c:size val="8"/>
              <c:spPr>
                <a:solidFill>
                  <a:schemeClr val="accent2"/>
                </a:solidFill>
                <a:ln w="9525">
                  <a:noFill/>
                </a:ln>
                <a:effectLst/>
              </c:spPr>
            </c:marker>
            <c:bubble3D val="0"/>
            <c:extLst>
              <c:ext xmlns:c16="http://schemas.microsoft.com/office/drawing/2014/chart" uri="{C3380CC4-5D6E-409C-BE32-E72D297353CC}">
                <c16:uniqueId val="{00000007-8666-4FCD-B054-6407EA357331}"/>
              </c:ext>
            </c:extLst>
          </c:dPt>
          <c:dPt>
            <c:idx val="22"/>
            <c:marker>
              <c:symbol val="square"/>
              <c:size val="8"/>
              <c:spPr>
                <a:solidFill>
                  <a:schemeClr val="accent2"/>
                </a:solidFill>
                <a:ln w="9525">
                  <a:noFill/>
                </a:ln>
                <a:effectLst/>
              </c:spPr>
            </c:marker>
            <c:bubble3D val="0"/>
            <c:extLst>
              <c:ext xmlns:c16="http://schemas.microsoft.com/office/drawing/2014/chart" uri="{C3380CC4-5D6E-409C-BE32-E72D297353CC}">
                <c16:uniqueId val="{00000008-8666-4FCD-B054-6407EA357331}"/>
              </c:ext>
            </c:extLst>
          </c:dPt>
          <c:dPt>
            <c:idx val="23"/>
            <c:marker>
              <c:symbol val="square"/>
              <c:size val="8"/>
              <c:spPr>
                <a:solidFill>
                  <a:schemeClr val="accent2"/>
                </a:solidFill>
                <a:ln w="9525">
                  <a:noFill/>
                </a:ln>
                <a:effectLst/>
              </c:spPr>
            </c:marker>
            <c:bubble3D val="0"/>
            <c:extLst>
              <c:ext xmlns:c16="http://schemas.microsoft.com/office/drawing/2014/chart" uri="{C3380CC4-5D6E-409C-BE32-E72D297353CC}">
                <c16:uniqueId val="{00000009-8666-4FCD-B054-6407EA357331}"/>
              </c:ext>
            </c:extLst>
          </c:dPt>
          <c:dPt>
            <c:idx val="24"/>
            <c:marker>
              <c:symbol val="square"/>
              <c:size val="8"/>
              <c:spPr>
                <a:solidFill>
                  <a:schemeClr val="accent2"/>
                </a:solidFill>
                <a:ln w="9525">
                  <a:noFill/>
                </a:ln>
                <a:effectLst/>
              </c:spPr>
            </c:marker>
            <c:bubble3D val="0"/>
            <c:extLst>
              <c:ext xmlns:c16="http://schemas.microsoft.com/office/drawing/2014/chart" uri="{C3380CC4-5D6E-409C-BE32-E72D297353CC}">
                <c16:uniqueId val="{0000000A-8666-4FCD-B054-6407EA357331}"/>
              </c:ext>
            </c:extLst>
          </c:dPt>
          <c:dLbls>
            <c:dLbl>
              <c:idx val="0"/>
              <c:layout>
                <c:manualLayout>
                  <c:x val="-5.3944801258592204E-2"/>
                  <c:y val="-4.8679444527721036E-2"/>
                </c:manualLayout>
              </c:layout>
              <c:tx>
                <c:rich>
                  <a:bodyPr/>
                  <a:lstStyle/>
                  <a:p>
                    <a:fld id="{C26A2042-EA6E-4206-894E-D4F79AC3618E}" type="CELLRANGE">
                      <a:rPr lang="en-US" altLang="ko-KR" sz="1100"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0-8666-4FCD-B054-6407EA357331}"/>
                </c:ext>
              </c:extLst>
            </c:dLbl>
            <c:dLbl>
              <c:idx val="1"/>
              <c:layout/>
              <c:tx>
                <c:rich>
                  <a:bodyPr/>
                  <a:lstStyle/>
                  <a:p>
                    <a:fld id="{A3A815D0-DD2F-4666-8380-01A29CDEFF77}"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B-8666-4FCD-B054-6407EA357331}"/>
                </c:ext>
              </c:extLst>
            </c:dLbl>
            <c:dLbl>
              <c:idx val="2"/>
              <c:layout/>
              <c:tx>
                <c:rich>
                  <a:bodyPr/>
                  <a:lstStyle/>
                  <a:p>
                    <a:fld id="{4B9D12A7-07FE-44CC-9916-158B1BB09764}"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C-8666-4FCD-B054-6407EA357331}"/>
                </c:ext>
              </c:extLst>
            </c:dLbl>
            <c:dLbl>
              <c:idx val="3"/>
              <c:layout>
                <c:manualLayout>
                  <c:x val="0"/>
                  <c:y val="3.5966602440590974E-2"/>
                </c:manualLayout>
              </c:layout>
              <c:tx>
                <c:rich>
                  <a:bodyPr/>
                  <a:lstStyle/>
                  <a:p>
                    <a:fld id="{9DACFEAA-5553-4C09-B34D-DCA5E7E98DB7}"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D-8666-4FCD-B054-6407EA357331}"/>
                </c:ext>
              </c:extLst>
            </c:dLbl>
            <c:dLbl>
              <c:idx val="4"/>
              <c:layout>
                <c:manualLayout>
                  <c:x val="-1.3159710397522685E-16"/>
                  <c:y val="3.3684210526315789E-2"/>
                </c:manualLayout>
              </c:layout>
              <c:tx>
                <c:rich>
                  <a:bodyPr/>
                  <a:lstStyle/>
                  <a:p>
                    <a:fld id="{3B71BD5F-69E2-4E6A-9FF4-AB959400AB35}"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E-8666-4FCD-B054-6407EA357331}"/>
                </c:ext>
              </c:extLst>
            </c:dLbl>
            <c:dLbl>
              <c:idx val="5"/>
              <c:layout>
                <c:manualLayout>
                  <c:x val="-0.10049349484073576"/>
                  <c:y val="2.8070175438596489E-3"/>
                </c:manualLayout>
              </c:layout>
              <c:tx>
                <c:rich>
                  <a:bodyPr/>
                  <a:lstStyle/>
                  <a:p>
                    <a:fld id="{BD953967-62F6-4DDB-82A3-149BF71003B1}"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F-8666-4FCD-B054-6407EA357331}"/>
                </c:ext>
              </c:extLst>
            </c:dLbl>
            <c:dLbl>
              <c:idx val="6"/>
              <c:layout>
                <c:manualLayout>
                  <c:x val="-8.7931807985643914E-2"/>
                  <c:y val="4.8195165078049454E-2"/>
                </c:manualLayout>
              </c:layout>
              <c:tx>
                <c:rich>
                  <a:bodyPr/>
                  <a:lstStyle/>
                  <a:p>
                    <a:fld id="{F0F279EF-6978-4B5F-AB08-229D613184CD}"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0-8666-4FCD-B054-6407EA357331}"/>
                </c:ext>
              </c:extLst>
            </c:dLbl>
            <c:dLbl>
              <c:idx val="7"/>
              <c:layout>
                <c:manualLayout>
                  <c:x val="-3.9405559762258936E-2"/>
                  <c:y val="6.0564616284119827E-2"/>
                </c:manualLayout>
              </c:layout>
              <c:tx>
                <c:rich>
                  <a:bodyPr/>
                  <a:lstStyle/>
                  <a:p>
                    <a:fld id="{E3E5348A-E403-4A99-8682-E3A322CEED0C}"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1-8666-4FCD-B054-6407EA357331}"/>
                </c:ext>
              </c:extLst>
            </c:dLbl>
            <c:dLbl>
              <c:idx val="8"/>
              <c:layout>
                <c:manualLayout>
                  <c:x val="-1.794526693584567E-3"/>
                  <c:y val="9.0863378919739789E-3"/>
                </c:manualLayout>
              </c:layout>
              <c:tx>
                <c:rich>
                  <a:bodyPr/>
                  <a:lstStyle/>
                  <a:p>
                    <a:fld id="{DC090DBF-276E-41EE-996B-C0B27E44501F}"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2-8666-4FCD-B054-6407EA357331}"/>
                </c:ext>
              </c:extLst>
            </c:dLbl>
            <c:dLbl>
              <c:idx val="9"/>
              <c:layout>
                <c:manualLayout>
                  <c:x val="-6.6123652496635765E-2"/>
                  <c:y val="4.15136599554006E-2"/>
                </c:manualLayout>
              </c:layout>
              <c:tx>
                <c:rich>
                  <a:bodyPr/>
                  <a:lstStyle/>
                  <a:p>
                    <a:fld id="{587F1790-3ADB-459B-9CD0-47AC18A3CF81}"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3-8666-4FCD-B054-6407EA357331}"/>
                </c:ext>
              </c:extLst>
            </c:dLbl>
            <c:dLbl>
              <c:idx val="10"/>
              <c:layout>
                <c:manualLayout>
                  <c:x val="-5.3835800807537013E-2"/>
                  <c:y val="5.3949903660886318E-2"/>
                </c:manualLayout>
              </c:layout>
              <c:tx>
                <c:rich>
                  <a:bodyPr/>
                  <a:lstStyle/>
                  <a:p>
                    <a:fld id="{22DFF987-1A53-4D6C-A127-1059A40D3F32}"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4-8666-4FCD-B054-6407EA357331}"/>
                </c:ext>
              </c:extLst>
            </c:dLbl>
            <c:dLbl>
              <c:idx val="11"/>
              <c:layout>
                <c:manualLayout>
                  <c:x val="-0.18842530282637962"/>
                  <c:y val="-2.5730696908840406E-17"/>
                </c:manualLayout>
              </c:layout>
              <c:tx>
                <c:rich>
                  <a:bodyPr/>
                  <a:lstStyle/>
                  <a:p>
                    <a:fld id="{5026F447-09D4-49A3-8C51-470FE4889F48}"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5-8666-4FCD-B054-6407EA357331}"/>
                </c:ext>
              </c:extLst>
            </c:dLbl>
            <c:dLbl>
              <c:idx val="12"/>
              <c:layout/>
              <c:tx>
                <c:rich>
                  <a:bodyPr/>
                  <a:lstStyle/>
                  <a:p>
                    <a:fld id="{F0068E8C-AD82-4A53-9640-1FF0825BA744}"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6-8666-4FCD-B054-6407EA357331}"/>
                </c:ext>
              </c:extLst>
            </c:dLbl>
            <c:dLbl>
              <c:idx val="13"/>
              <c:layout/>
              <c:tx>
                <c:rich>
                  <a:bodyPr/>
                  <a:lstStyle/>
                  <a:p>
                    <a:fld id="{2152C14D-8294-4243-8D1D-B313076F641C}" type="CELLRANGE">
                      <a:rPr lang="ko-KR" altLang="en-US"/>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7-8666-4FCD-B054-6407EA357331}"/>
                </c:ext>
              </c:extLst>
            </c:dLbl>
            <c:dLbl>
              <c:idx val="14"/>
              <c:layout>
                <c:manualLayout>
                  <c:x val="-6.1013907581875283E-2"/>
                  <c:y val="-4.3673731535003209E-2"/>
                </c:manualLayout>
              </c:layout>
              <c:tx>
                <c:rich>
                  <a:bodyPr/>
                  <a:lstStyle/>
                  <a:p>
                    <a:fld id="{51749C61-E3C1-405E-AA08-BF767E1FE0F7}" type="CELLRANGE">
                      <a:rPr lang="en-US" altLang="ko-KR"/>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8-8666-4FCD-B054-6407EA357331}"/>
                </c:ext>
              </c:extLst>
            </c:dLbl>
            <c:dLbl>
              <c:idx val="15"/>
              <c:layout/>
              <c:tx>
                <c:rich>
                  <a:bodyPr/>
                  <a:lstStyle/>
                  <a:p>
                    <a:fld id="{3C2AFA71-CFD0-4BA1-8CB3-DF94906EC188}"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8666-4FCD-B054-6407EA357331}"/>
                </c:ext>
              </c:extLst>
            </c:dLbl>
            <c:dLbl>
              <c:idx val="16"/>
              <c:layout/>
              <c:tx>
                <c:rich>
                  <a:bodyPr/>
                  <a:lstStyle/>
                  <a:p>
                    <a:fld id="{C983B39A-9A14-4DED-8405-EC07AD974673}"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2-8666-4FCD-B054-6407EA357331}"/>
                </c:ext>
              </c:extLst>
            </c:dLbl>
            <c:dLbl>
              <c:idx val="17"/>
              <c:layout>
                <c:manualLayout>
                  <c:x val="-7.1781067743382748E-2"/>
                  <c:y val="-2.0979693327807709E-2"/>
                </c:manualLayout>
              </c:layout>
              <c:tx>
                <c:rich>
                  <a:bodyPr/>
                  <a:lstStyle/>
                  <a:p>
                    <a:fld id="{2385C364-9281-4E6C-9B1F-1A7D34B15C53}"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3-8666-4FCD-B054-6407EA357331}"/>
                </c:ext>
              </c:extLst>
            </c:dLbl>
            <c:dLbl>
              <c:idx val="18"/>
              <c:layout>
                <c:manualLayout>
                  <c:x val="-6.5798551987613426E-17"/>
                  <c:y val="-9.4197156313673933E-17"/>
                </c:manualLayout>
              </c:layout>
              <c:tx>
                <c:rich>
                  <a:bodyPr/>
                  <a:lstStyle/>
                  <a:p>
                    <a:fld id="{BD41CEFB-DFFF-48B4-8AC2-258AE9579119}"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4-8666-4FCD-B054-6407EA357331}"/>
                </c:ext>
              </c:extLst>
            </c:dLbl>
            <c:dLbl>
              <c:idx val="19"/>
              <c:layout>
                <c:manualLayout>
                  <c:x val="-6.4602960969044443E-2"/>
                  <c:y val="-5.1380860629415539E-3"/>
                </c:manualLayout>
              </c:layout>
              <c:tx>
                <c:rich>
                  <a:bodyPr/>
                  <a:lstStyle/>
                  <a:p>
                    <a:fld id="{929D1CB0-1A78-4195-B134-1AFFAEFF9204}"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5-8666-4FCD-B054-6407EA357331}"/>
                </c:ext>
              </c:extLst>
            </c:dLbl>
            <c:dLbl>
              <c:idx val="20"/>
              <c:layout/>
              <c:tx>
                <c:rich>
                  <a:bodyPr/>
                  <a:lstStyle/>
                  <a:p>
                    <a:fld id="{AF8D8145-D378-4B2A-90D0-A07EA99DA1DF}"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6-8666-4FCD-B054-6407EA357331}"/>
                </c:ext>
              </c:extLst>
            </c:dLbl>
            <c:dLbl>
              <c:idx val="21"/>
              <c:layout/>
              <c:tx>
                <c:rich>
                  <a:bodyPr/>
                  <a:lstStyle/>
                  <a:p>
                    <a:fld id="{21804C8D-57A0-4B79-BD0A-C311E74CF199}"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7-8666-4FCD-B054-6407EA357331}"/>
                </c:ext>
              </c:extLst>
            </c:dLbl>
            <c:dLbl>
              <c:idx val="22"/>
              <c:layout/>
              <c:tx>
                <c:rich>
                  <a:bodyPr/>
                  <a:lstStyle/>
                  <a:p>
                    <a:fld id="{0C82E4B3-A048-4D61-91EC-A9FB14AC04A4}"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8-8666-4FCD-B054-6407EA357331}"/>
                </c:ext>
              </c:extLst>
            </c:dLbl>
            <c:dLbl>
              <c:idx val="23"/>
              <c:layout>
                <c:manualLayout>
                  <c:x val="-2.8712427097353138E-2"/>
                  <c:y val="3.0828516377649232E-2"/>
                </c:manualLayout>
              </c:layout>
              <c:tx>
                <c:rich>
                  <a:bodyPr/>
                  <a:lstStyle/>
                  <a:p>
                    <a:fld id="{EB99A21D-69FA-45BA-B40F-99A117B3B400}"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9-8666-4FCD-B054-6407EA357331}"/>
                </c:ext>
              </c:extLst>
            </c:dLbl>
            <c:dLbl>
              <c:idx val="24"/>
              <c:layout/>
              <c:tx>
                <c:rich>
                  <a:bodyPr/>
                  <a:lstStyle/>
                  <a:p>
                    <a:fld id="{41603151-27DC-444C-AD55-B48688FA6F32}" type="CELLRANGE">
                      <a:rPr lang="en-US" altLang="ko-KR" b="1"/>
                      <a:pPr/>
                      <a:t>[CELLRANGE]</a:t>
                    </a:fld>
                    <a:endParaRPr lang="ko-KR" altLang="en-US"/>
                  </a:p>
                </c:rich>
              </c:tx>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A-8666-4FCD-B054-6407EA357331}"/>
                </c:ext>
              </c:extLst>
            </c:dLbl>
            <c:dLbl>
              <c:idx val="25"/>
              <c:delete val="1"/>
              <c:extLst>
                <c:ext xmlns:c15="http://schemas.microsoft.com/office/drawing/2012/chart" uri="{CE6537A1-D6FC-4f65-9D91-7224C49458BB}"/>
                <c:ext xmlns:c16="http://schemas.microsoft.com/office/drawing/2014/chart" uri="{C3380CC4-5D6E-409C-BE32-E72D297353CC}">
                  <c16:uniqueId val="{00000019-8666-4FCD-B054-6407EA35733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xVal>
            <c:numRef>
              <c:f>'t-sne_seed_words'!$B$2:$B$26</c:f>
              <c:numCache>
                <c:formatCode>General</c:formatCode>
                <c:ptCount val="25"/>
                <c:pt idx="0">
                  <c:v>-83.698941492877694</c:v>
                </c:pt>
                <c:pt idx="1">
                  <c:v>54.204875915846799</c:v>
                </c:pt>
                <c:pt idx="2">
                  <c:v>-39.655315871484397</c:v>
                </c:pt>
                <c:pt idx="3">
                  <c:v>35.009722860326796</c:v>
                </c:pt>
                <c:pt idx="4">
                  <c:v>21.946954541064802</c:v>
                </c:pt>
                <c:pt idx="5">
                  <c:v>-111.809805192748</c:v>
                </c:pt>
                <c:pt idx="6">
                  <c:v>-35.237088585267003</c:v>
                </c:pt>
                <c:pt idx="7">
                  <c:v>135.67454239407201</c:v>
                </c:pt>
                <c:pt idx="8">
                  <c:v>68.019195619825297</c:v>
                </c:pt>
                <c:pt idx="9">
                  <c:v>31.840079706621001</c:v>
                </c:pt>
                <c:pt idx="10">
                  <c:v>67.829991509648707</c:v>
                </c:pt>
                <c:pt idx="11">
                  <c:v>-38.333640990218797</c:v>
                </c:pt>
                <c:pt idx="12">
                  <c:v>-33.946986153439902</c:v>
                </c:pt>
                <c:pt idx="13">
                  <c:v>-189.96566230925799</c:v>
                </c:pt>
                <c:pt idx="14">
                  <c:v>24.826943334752201</c:v>
                </c:pt>
                <c:pt idx="15">
                  <c:v>83.310845146841999</c:v>
                </c:pt>
                <c:pt idx="16">
                  <c:v>89.267573619487493</c:v>
                </c:pt>
                <c:pt idx="17">
                  <c:v>-134.48699514553701</c:v>
                </c:pt>
                <c:pt idx="18">
                  <c:v>6.4974000686723601</c:v>
                </c:pt>
                <c:pt idx="19">
                  <c:v>9.0008569702078205</c:v>
                </c:pt>
                <c:pt idx="20">
                  <c:v>-24.254059825988602</c:v>
                </c:pt>
                <c:pt idx="21">
                  <c:v>-7.2343770002192196</c:v>
                </c:pt>
                <c:pt idx="22">
                  <c:v>123.619217421626</c:v>
                </c:pt>
                <c:pt idx="23">
                  <c:v>-57.114483286947603</c:v>
                </c:pt>
                <c:pt idx="24">
                  <c:v>97.128422357703499</c:v>
                </c:pt>
              </c:numCache>
            </c:numRef>
          </c:xVal>
          <c:yVal>
            <c:numRef>
              <c:f>'t-sne_seed_words'!$C$2:$C$26</c:f>
              <c:numCache>
                <c:formatCode>General</c:formatCode>
                <c:ptCount val="25"/>
                <c:pt idx="0">
                  <c:v>-38.722500666144398</c:v>
                </c:pt>
                <c:pt idx="1">
                  <c:v>-15.982789210532101</c:v>
                </c:pt>
                <c:pt idx="2">
                  <c:v>59.530415697508602</c:v>
                </c:pt>
                <c:pt idx="3">
                  <c:v>-64.411715295654801</c:v>
                </c:pt>
                <c:pt idx="4">
                  <c:v>28.866334153137402</c:v>
                </c:pt>
                <c:pt idx="5">
                  <c:v>-90.288385693989198</c:v>
                </c:pt>
                <c:pt idx="6">
                  <c:v>-137.51102823193401</c:v>
                </c:pt>
                <c:pt idx="7">
                  <c:v>-60.024909199550699</c:v>
                </c:pt>
                <c:pt idx="8">
                  <c:v>38.517331433990798</c:v>
                </c:pt>
                <c:pt idx="9">
                  <c:v>-122.65463539853199</c:v>
                </c:pt>
                <c:pt idx="10">
                  <c:v>89.056757434162705</c:v>
                </c:pt>
                <c:pt idx="11">
                  <c:v>119.81982069292</c:v>
                </c:pt>
                <c:pt idx="12">
                  <c:v>-37.348664119872602</c:v>
                </c:pt>
                <c:pt idx="13">
                  <c:v>-135.771530600034</c:v>
                </c:pt>
                <c:pt idx="14">
                  <c:v>125.32601542622101</c:v>
                </c:pt>
                <c:pt idx="15">
                  <c:v>-63.131160685342103</c:v>
                </c:pt>
                <c:pt idx="16">
                  <c:v>-122.765456759928</c:v>
                </c:pt>
                <c:pt idx="17">
                  <c:v>-20.1994037634724</c:v>
                </c:pt>
                <c:pt idx="18">
                  <c:v>74.700681189816393</c:v>
                </c:pt>
                <c:pt idx="19">
                  <c:v>-21.744565997544001</c:v>
                </c:pt>
                <c:pt idx="20">
                  <c:v>13.326658885361001</c:v>
                </c:pt>
                <c:pt idx="21">
                  <c:v>-84.963214469671698</c:v>
                </c:pt>
                <c:pt idx="22">
                  <c:v>52.8775243110478</c:v>
                </c:pt>
                <c:pt idx="23">
                  <c:v>-85.723678366477401</c:v>
                </c:pt>
                <c:pt idx="24">
                  <c:v>-0.52541573142270503</c:v>
                </c:pt>
              </c:numCache>
            </c:numRef>
          </c:yVal>
          <c:smooth val="0"/>
          <c:extLst>
            <c:ext xmlns:c15="http://schemas.microsoft.com/office/drawing/2012/chart" uri="{02D57815-91ED-43cb-92C2-25804820EDAC}">
              <c15:datalabelsRange>
                <c15:f>'t-sne_seed_words'!$A$2:$A$26</c15:f>
                <c15:dlblRangeCache>
                  <c:ptCount val="25"/>
                  <c:pt idx="0">
                    <c:v>solar/NN</c:v>
                  </c:pt>
                  <c:pt idx="1">
                    <c:v>solar/JJ</c:v>
                  </c:pt>
                  <c:pt idx="2">
                    <c:v>plays/NNS</c:v>
                  </c:pt>
                  <c:pt idx="3">
                    <c:v>Portfolio/NNP</c:v>
                  </c:pt>
                  <c:pt idx="4">
                    <c:v>Jordan/NNP</c:v>
                  </c:pt>
                  <c:pt idx="5">
                    <c:v>bills/NNS</c:v>
                  </c:pt>
                  <c:pt idx="6">
                    <c:v>Shield/NNP</c:v>
                  </c:pt>
                  <c:pt idx="7">
                    <c:v>composition/NN</c:v>
                  </c:pt>
                  <c:pt idx="8">
                    <c:v>rheumatoid/JJ</c:v>
                  </c:pt>
                  <c:pt idx="9">
                    <c:v>mailing/VBG</c:v>
                  </c:pt>
                  <c:pt idx="10">
                    <c:v>farm/NN</c:v>
                  </c:pt>
                  <c:pt idx="11">
                    <c:v>OPERATIONS/NNP</c:v>
                  </c:pt>
                  <c:pt idx="12">
                    <c:v>Lines/NNP</c:v>
                  </c:pt>
                  <c:pt idx="13">
                    <c:v>energy/NN</c:v>
                  </c:pt>
                  <c:pt idx="14">
                    <c:v>traders/NNS</c:v>
                  </c:pt>
                  <c:pt idx="15">
                    <c:v>FSLR</c:v>
                  </c:pt>
                  <c:pt idx="16">
                    <c:v>PCG</c:v>
                  </c:pt>
                  <c:pt idx="17">
                    <c:v>XOM</c:v>
                  </c:pt>
                  <c:pt idx="18">
                    <c:v>AES</c:v>
                  </c:pt>
                  <c:pt idx="19">
                    <c:v>PPL</c:v>
                  </c:pt>
                  <c:pt idx="20">
                    <c:v>NKE</c:v>
                  </c:pt>
                  <c:pt idx="21">
                    <c:v>ARG</c:v>
                  </c:pt>
                  <c:pt idx="22">
                    <c:v>TRIP</c:v>
                  </c:pt>
                  <c:pt idx="23">
                    <c:v>DUK</c:v>
                  </c:pt>
                  <c:pt idx="24">
                    <c:v>CF</c:v>
                  </c:pt>
                </c15:dlblRangeCache>
              </c15:datalabelsRange>
            </c:ext>
            <c:ext xmlns:c16="http://schemas.microsoft.com/office/drawing/2014/chart" uri="{C3380CC4-5D6E-409C-BE32-E72D297353CC}">
              <c16:uniqueId val="{0000001A-8666-4FCD-B054-6407EA357331}"/>
            </c:ext>
          </c:extLst>
        </c:ser>
        <c:dLbls>
          <c:showLegendKey val="0"/>
          <c:showVal val="0"/>
          <c:showCatName val="0"/>
          <c:showSerName val="0"/>
          <c:showPercent val="0"/>
          <c:showBubbleSize val="0"/>
        </c:dLbls>
        <c:axId val="1864376896"/>
        <c:axId val="1864379808"/>
      </c:scatterChart>
      <c:valAx>
        <c:axId val="186437689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64379808"/>
        <c:crosses val="autoZero"/>
        <c:crossBetween val="midCat"/>
      </c:valAx>
      <c:valAx>
        <c:axId val="18643798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64376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5" y="2"/>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8" y="2"/>
            <a:ext cx="2945659" cy="493713"/>
          </a:xfrm>
          <a:prstGeom prst="rect">
            <a:avLst/>
          </a:prstGeom>
        </p:spPr>
        <p:txBody>
          <a:bodyPr vert="horz" lIns="91440" tIns="45720" rIns="91440" bIns="45720" rtlCol="0"/>
          <a:lstStyle>
            <a:lvl1pPr algn="r">
              <a:defRPr sz="1200"/>
            </a:lvl1pPr>
          </a:lstStyle>
          <a:p>
            <a:fld id="{A4175B8C-DF90-4444-88E4-F1D95D87E965}" type="datetimeFigureOut">
              <a:rPr lang="ko-KR" altLang="en-US" smtClean="0"/>
              <a:pPr/>
              <a:t>2016-10-27</a:t>
            </a:fld>
            <a:endParaRPr lang="ko-KR" altLang="en-US"/>
          </a:p>
        </p:txBody>
      </p:sp>
      <p:sp>
        <p:nvSpPr>
          <p:cNvPr id="4" name="슬라이드 이미지 개체 틀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5" y="9378823"/>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8" y="9378823"/>
            <a:ext cx="2945659" cy="493713"/>
          </a:xfrm>
          <a:prstGeom prst="rect">
            <a:avLst/>
          </a:prstGeom>
        </p:spPr>
        <p:txBody>
          <a:bodyPr vert="horz" lIns="91440" tIns="45720" rIns="91440" bIns="45720" rtlCol="0" anchor="b"/>
          <a:lstStyle>
            <a:lvl1pPr algn="r">
              <a:defRPr sz="1200"/>
            </a:lvl1pPr>
          </a:lstStyle>
          <a:p>
            <a:fld id="{78405DAE-064F-4E16-A6EA-40DBFA52F806}" type="slidenum">
              <a:rPr lang="ko-KR" altLang="en-US" smtClean="0"/>
              <a:pPr/>
              <a:t>‹#›</a:t>
            </a:fld>
            <a:endParaRPr lang="ko-KR" altLang="en-US"/>
          </a:p>
        </p:txBody>
      </p:sp>
    </p:spTree>
    <p:extLst>
      <p:ext uri="{BB962C8B-B14F-4D97-AF65-F5344CB8AC3E}">
        <p14:creationId xmlns:p14="http://schemas.microsoft.com/office/powerpoint/2010/main" val="4276808429"/>
      </p:ext>
    </p:extLst>
  </p:cSld>
  <p:clrMap bg1="lt1" tx1="dk1" bg2="lt2" tx2="dk2" accent1="accent1" accent2="accent2" accent3="accent3" accent4="accent4" accent5="accent5" accent6="accent6" hlink="hlink" folHlink="folHlink"/>
  <p:notesStyle>
    <a:lvl1pPr marL="0" algn="l" defTabSz="1072866" rtl="0" eaLnBrk="1" latinLnBrk="1" hangingPunct="1">
      <a:defRPr sz="1400" kern="1200">
        <a:solidFill>
          <a:schemeClr val="tx1"/>
        </a:solidFill>
        <a:latin typeface="+mn-lt"/>
        <a:ea typeface="+mn-ea"/>
        <a:cs typeface="+mn-cs"/>
      </a:defRPr>
    </a:lvl1pPr>
    <a:lvl2pPr marL="536433" algn="l" defTabSz="1072866" rtl="0" eaLnBrk="1" latinLnBrk="1" hangingPunct="1">
      <a:defRPr sz="1400" kern="1200">
        <a:solidFill>
          <a:schemeClr val="tx1"/>
        </a:solidFill>
        <a:latin typeface="+mn-lt"/>
        <a:ea typeface="+mn-ea"/>
        <a:cs typeface="+mn-cs"/>
      </a:defRPr>
    </a:lvl2pPr>
    <a:lvl3pPr marL="1072866" algn="l" defTabSz="1072866" rtl="0" eaLnBrk="1" latinLnBrk="1" hangingPunct="1">
      <a:defRPr sz="1400" kern="1200">
        <a:solidFill>
          <a:schemeClr val="tx1"/>
        </a:solidFill>
        <a:latin typeface="+mn-lt"/>
        <a:ea typeface="+mn-ea"/>
        <a:cs typeface="+mn-cs"/>
      </a:defRPr>
    </a:lvl3pPr>
    <a:lvl4pPr marL="1609298" algn="l" defTabSz="1072866" rtl="0" eaLnBrk="1" latinLnBrk="1" hangingPunct="1">
      <a:defRPr sz="1400" kern="1200">
        <a:solidFill>
          <a:schemeClr val="tx1"/>
        </a:solidFill>
        <a:latin typeface="+mn-lt"/>
        <a:ea typeface="+mn-ea"/>
        <a:cs typeface="+mn-cs"/>
      </a:defRPr>
    </a:lvl4pPr>
    <a:lvl5pPr marL="2145731" algn="l" defTabSz="1072866" rtl="0" eaLnBrk="1" latinLnBrk="1" hangingPunct="1">
      <a:defRPr sz="1400" kern="1200">
        <a:solidFill>
          <a:schemeClr val="tx1"/>
        </a:solidFill>
        <a:latin typeface="+mn-lt"/>
        <a:ea typeface="+mn-ea"/>
        <a:cs typeface="+mn-cs"/>
      </a:defRPr>
    </a:lvl5pPr>
    <a:lvl6pPr marL="2682164" algn="l" defTabSz="1072866" rtl="0" eaLnBrk="1" latinLnBrk="1" hangingPunct="1">
      <a:defRPr sz="1400" kern="1200">
        <a:solidFill>
          <a:schemeClr val="tx1"/>
        </a:solidFill>
        <a:latin typeface="+mn-lt"/>
        <a:ea typeface="+mn-ea"/>
        <a:cs typeface="+mn-cs"/>
      </a:defRPr>
    </a:lvl6pPr>
    <a:lvl7pPr marL="3218597" algn="l" defTabSz="1072866" rtl="0" eaLnBrk="1" latinLnBrk="1" hangingPunct="1">
      <a:defRPr sz="1400" kern="1200">
        <a:solidFill>
          <a:schemeClr val="tx1"/>
        </a:solidFill>
        <a:latin typeface="+mn-lt"/>
        <a:ea typeface="+mn-ea"/>
        <a:cs typeface="+mn-cs"/>
      </a:defRPr>
    </a:lvl7pPr>
    <a:lvl8pPr marL="3755029" algn="l" defTabSz="1072866" rtl="0" eaLnBrk="1" latinLnBrk="1" hangingPunct="1">
      <a:defRPr sz="1400" kern="1200">
        <a:solidFill>
          <a:schemeClr val="tx1"/>
        </a:solidFill>
        <a:latin typeface="+mn-lt"/>
        <a:ea typeface="+mn-ea"/>
        <a:cs typeface="+mn-cs"/>
      </a:defRPr>
    </a:lvl8pPr>
    <a:lvl9pPr marL="4291462" algn="l" defTabSz="1072866" rtl="0" eaLnBrk="1" latinLnBrk="1"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78405DAE-064F-4E16-A6EA-40DBFA52F806}" type="slidenum">
              <a:rPr lang="ko-KR" altLang="en-US" smtClean="0"/>
              <a:pPr/>
              <a:t>1</a:t>
            </a:fld>
            <a:endParaRPr lang="ko-KR" altLang="en-US"/>
          </a:p>
        </p:txBody>
      </p:sp>
    </p:spTree>
    <p:extLst>
      <p:ext uri="{BB962C8B-B14F-4D97-AF65-F5344CB8AC3E}">
        <p14:creationId xmlns:p14="http://schemas.microsoft.com/office/powerpoint/2010/main" val="4123556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10</a:t>
            </a:fld>
            <a:endParaRPr lang="ko-KR" altLang="en-US"/>
          </a:p>
        </p:txBody>
      </p:sp>
    </p:spTree>
    <p:extLst>
      <p:ext uri="{BB962C8B-B14F-4D97-AF65-F5344CB8AC3E}">
        <p14:creationId xmlns:p14="http://schemas.microsoft.com/office/powerpoint/2010/main" val="2619724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11</a:t>
            </a:fld>
            <a:endParaRPr lang="ko-KR" altLang="en-US"/>
          </a:p>
        </p:txBody>
      </p:sp>
    </p:spTree>
    <p:extLst>
      <p:ext uri="{BB962C8B-B14F-4D97-AF65-F5344CB8AC3E}">
        <p14:creationId xmlns:p14="http://schemas.microsoft.com/office/powerpoint/2010/main" val="287855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12</a:t>
            </a:fld>
            <a:endParaRPr lang="ko-KR" altLang="en-US"/>
          </a:p>
        </p:txBody>
      </p:sp>
    </p:spTree>
    <p:extLst>
      <p:ext uri="{BB962C8B-B14F-4D97-AF65-F5344CB8AC3E}">
        <p14:creationId xmlns:p14="http://schemas.microsoft.com/office/powerpoint/2010/main" val="3144692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13</a:t>
            </a:fld>
            <a:endParaRPr lang="ko-KR" altLang="en-US"/>
          </a:p>
        </p:txBody>
      </p:sp>
    </p:spTree>
    <p:extLst>
      <p:ext uri="{BB962C8B-B14F-4D97-AF65-F5344CB8AC3E}">
        <p14:creationId xmlns:p14="http://schemas.microsoft.com/office/powerpoint/2010/main" val="290176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14</a:t>
            </a:fld>
            <a:endParaRPr lang="ko-KR" altLang="en-US"/>
          </a:p>
        </p:txBody>
      </p:sp>
    </p:spTree>
    <p:extLst>
      <p:ext uri="{BB962C8B-B14F-4D97-AF65-F5344CB8AC3E}">
        <p14:creationId xmlns:p14="http://schemas.microsoft.com/office/powerpoint/2010/main" val="412836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15</a:t>
            </a:fld>
            <a:endParaRPr lang="ko-KR" altLang="en-US"/>
          </a:p>
        </p:txBody>
      </p:sp>
    </p:spTree>
    <p:extLst>
      <p:ext uri="{BB962C8B-B14F-4D97-AF65-F5344CB8AC3E}">
        <p14:creationId xmlns:p14="http://schemas.microsoft.com/office/powerpoint/2010/main" val="90766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16</a:t>
            </a:fld>
            <a:endParaRPr lang="ko-KR" altLang="en-US"/>
          </a:p>
        </p:txBody>
      </p:sp>
    </p:spTree>
    <p:extLst>
      <p:ext uri="{BB962C8B-B14F-4D97-AF65-F5344CB8AC3E}">
        <p14:creationId xmlns:p14="http://schemas.microsoft.com/office/powerpoint/2010/main" val="404481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17</a:t>
            </a:fld>
            <a:endParaRPr lang="ko-KR" altLang="en-US"/>
          </a:p>
        </p:txBody>
      </p:sp>
    </p:spTree>
    <p:extLst>
      <p:ext uri="{BB962C8B-B14F-4D97-AF65-F5344CB8AC3E}">
        <p14:creationId xmlns:p14="http://schemas.microsoft.com/office/powerpoint/2010/main" val="335674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18</a:t>
            </a:fld>
            <a:endParaRPr lang="ko-KR" altLang="en-US"/>
          </a:p>
        </p:txBody>
      </p:sp>
    </p:spTree>
    <p:extLst>
      <p:ext uri="{BB962C8B-B14F-4D97-AF65-F5344CB8AC3E}">
        <p14:creationId xmlns:p14="http://schemas.microsoft.com/office/powerpoint/2010/main" val="1397716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19</a:t>
            </a:fld>
            <a:endParaRPr lang="ko-KR" altLang="en-US"/>
          </a:p>
        </p:txBody>
      </p:sp>
    </p:spTree>
    <p:extLst>
      <p:ext uri="{BB962C8B-B14F-4D97-AF65-F5344CB8AC3E}">
        <p14:creationId xmlns:p14="http://schemas.microsoft.com/office/powerpoint/2010/main" val="164179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a:t>
            </a:fld>
            <a:endParaRPr lang="ko-KR" altLang="en-US"/>
          </a:p>
        </p:txBody>
      </p:sp>
    </p:spTree>
    <p:extLst>
      <p:ext uri="{BB962C8B-B14F-4D97-AF65-F5344CB8AC3E}">
        <p14:creationId xmlns:p14="http://schemas.microsoft.com/office/powerpoint/2010/main" val="402413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20</a:t>
            </a:fld>
            <a:endParaRPr lang="ko-KR" altLang="en-US"/>
          </a:p>
        </p:txBody>
      </p:sp>
    </p:spTree>
    <p:extLst>
      <p:ext uri="{BB962C8B-B14F-4D97-AF65-F5344CB8AC3E}">
        <p14:creationId xmlns:p14="http://schemas.microsoft.com/office/powerpoint/2010/main" val="1248894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21</a:t>
            </a:fld>
            <a:endParaRPr lang="ko-KR" altLang="en-US"/>
          </a:p>
        </p:txBody>
      </p:sp>
    </p:spTree>
    <p:extLst>
      <p:ext uri="{BB962C8B-B14F-4D97-AF65-F5344CB8AC3E}">
        <p14:creationId xmlns:p14="http://schemas.microsoft.com/office/powerpoint/2010/main" val="3972647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22</a:t>
            </a:fld>
            <a:endParaRPr lang="ko-KR" altLang="en-US"/>
          </a:p>
        </p:txBody>
      </p:sp>
    </p:spTree>
    <p:extLst>
      <p:ext uri="{BB962C8B-B14F-4D97-AF65-F5344CB8AC3E}">
        <p14:creationId xmlns:p14="http://schemas.microsoft.com/office/powerpoint/2010/main" val="3729868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23</a:t>
            </a:fld>
            <a:endParaRPr lang="ko-KR" altLang="en-US"/>
          </a:p>
        </p:txBody>
      </p:sp>
    </p:spTree>
    <p:extLst>
      <p:ext uri="{BB962C8B-B14F-4D97-AF65-F5344CB8AC3E}">
        <p14:creationId xmlns:p14="http://schemas.microsoft.com/office/powerpoint/2010/main" val="2973868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24</a:t>
            </a:fld>
            <a:endParaRPr lang="ko-KR" altLang="en-US"/>
          </a:p>
        </p:txBody>
      </p:sp>
    </p:spTree>
    <p:extLst>
      <p:ext uri="{BB962C8B-B14F-4D97-AF65-F5344CB8AC3E}">
        <p14:creationId xmlns:p14="http://schemas.microsoft.com/office/powerpoint/2010/main" val="1635790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25</a:t>
            </a:fld>
            <a:endParaRPr lang="ko-KR" altLang="en-US"/>
          </a:p>
        </p:txBody>
      </p:sp>
    </p:spTree>
    <p:extLst>
      <p:ext uri="{BB962C8B-B14F-4D97-AF65-F5344CB8AC3E}">
        <p14:creationId xmlns:p14="http://schemas.microsoft.com/office/powerpoint/2010/main" val="2176253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26</a:t>
            </a:fld>
            <a:endParaRPr lang="ko-KR" altLang="en-US"/>
          </a:p>
        </p:txBody>
      </p:sp>
    </p:spTree>
    <p:extLst>
      <p:ext uri="{BB962C8B-B14F-4D97-AF65-F5344CB8AC3E}">
        <p14:creationId xmlns:p14="http://schemas.microsoft.com/office/powerpoint/2010/main" val="1313576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27</a:t>
            </a:fld>
            <a:endParaRPr lang="ko-KR" altLang="en-US"/>
          </a:p>
        </p:txBody>
      </p:sp>
    </p:spTree>
    <p:extLst>
      <p:ext uri="{BB962C8B-B14F-4D97-AF65-F5344CB8AC3E}">
        <p14:creationId xmlns:p14="http://schemas.microsoft.com/office/powerpoint/2010/main" val="4175921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28</a:t>
            </a:fld>
            <a:endParaRPr lang="ko-KR" altLang="en-US"/>
          </a:p>
        </p:txBody>
      </p:sp>
    </p:spTree>
    <p:extLst>
      <p:ext uri="{BB962C8B-B14F-4D97-AF65-F5344CB8AC3E}">
        <p14:creationId xmlns:p14="http://schemas.microsoft.com/office/powerpoint/2010/main" val="2815378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29</a:t>
            </a:fld>
            <a:endParaRPr lang="ko-KR" altLang="en-US"/>
          </a:p>
        </p:txBody>
      </p:sp>
    </p:spTree>
    <p:extLst>
      <p:ext uri="{BB962C8B-B14F-4D97-AF65-F5344CB8AC3E}">
        <p14:creationId xmlns:p14="http://schemas.microsoft.com/office/powerpoint/2010/main" val="120804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a:t>
            </a:fld>
            <a:endParaRPr lang="ko-KR" altLang="en-US"/>
          </a:p>
        </p:txBody>
      </p:sp>
    </p:spTree>
    <p:extLst>
      <p:ext uri="{BB962C8B-B14F-4D97-AF65-F5344CB8AC3E}">
        <p14:creationId xmlns:p14="http://schemas.microsoft.com/office/powerpoint/2010/main" val="399283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30</a:t>
            </a:fld>
            <a:endParaRPr lang="ko-KR" altLang="en-US"/>
          </a:p>
        </p:txBody>
      </p:sp>
    </p:spTree>
    <p:extLst>
      <p:ext uri="{BB962C8B-B14F-4D97-AF65-F5344CB8AC3E}">
        <p14:creationId xmlns:p14="http://schemas.microsoft.com/office/powerpoint/2010/main" val="1760139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31</a:t>
            </a:fld>
            <a:endParaRPr lang="ko-KR" altLang="en-US"/>
          </a:p>
        </p:txBody>
      </p:sp>
    </p:spTree>
    <p:extLst>
      <p:ext uri="{BB962C8B-B14F-4D97-AF65-F5344CB8AC3E}">
        <p14:creationId xmlns:p14="http://schemas.microsoft.com/office/powerpoint/2010/main" val="544137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32</a:t>
            </a:fld>
            <a:endParaRPr lang="ko-KR" altLang="en-US"/>
          </a:p>
        </p:txBody>
      </p:sp>
    </p:spTree>
    <p:extLst>
      <p:ext uri="{BB962C8B-B14F-4D97-AF65-F5344CB8AC3E}">
        <p14:creationId xmlns:p14="http://schemas.microsoft.com/office/powerpoint/2010/main" val="1070527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33</a:t>
            </a:fld>
            <a:endParaRPr lang="ko-KR" altLang="en-US"/>
          </a:p>
        </p:txBody>
      </p:sp>
    </p:spTree>
    <p:extLst>
      <p:ext uri="{BB962C8B-B14F-4D97-AF65-F5344CB8AC3E}">
        <p14:creationId xmlns:p14="http://schemas.microsoft.com/office/powerpoint/2010/main" val="909119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34</a:t>
            </a:fld>
            <a:endParaRPr lang="ko-KR" altLang="en-US"/>
          </a:p>
        </p:txBody>
      </p:sp>
    </p:spTree>
    <p:extLst>
      <p:ext uri="{BB962C8B-B14F-4D97-AF65-F5344CB8AC3E}">
        <p14:creationId xmlns:p14="http://schemas.microsoft.com/office/powerpoint/2010/main" val="3772960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35</a:t>
            </a:fld>
            <a:endParaRPr lang="ko-KR" altLang="en-US"/>
          </a:p>
        </p:txBody>
      </p:sp>
    </p:spTree>
    <p:extLst>
      <p:ext uri="{BB962C8B-B14F-4D97-AF65-F5344CB8AC3E}">
        <p14:creationId xmlns:p14="http://schemas.microsoft.com/office/powerpoint/2010/main" val="674584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36</a:t>
            </a:fld>
            <a:endParaRPr lang="ko-KR" altLang="en-US"/>
          </a:p>
        </p:txBody>
      </p:sp>
    </p:spTree>
    <p:extLst>
      <p:ext uri="{BB962C8B-B14F-4D97-AF65-F5344CB8AC3E}">
        <p14:creationId xmlns:p14="http://schemas.microsoft.com/office/powerpoint/2010/main" val="3175452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37</a:t>
            </a:fld>
            <a:endParaRPr lang="ko-KR" altLang="en-US"/>
          </a:p>
        </p:txBody>
      </p:sp>
    </p:spTree>
    <p:extLst>
      <p:ext uri="{BB962C8B-B14F-4D97-AF65-F5344CB8AC3E}">
        <p14:creationId xmlns:p14="http://schemas.microsoft.com/office/powerpoint/2010/main" val="182044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38</a:t>
            </a:fld>
            <a:endParaRPr lang="ko-KR" altLang="en-US"/>
          </a:p>
        </p:txBody>
      </p:sp>
    </p:spTree>
    <p:extLst>
      <p:ext uri="{BB962C8B-B14F-4D97-AF65-F5344CB8AC3E}">
        <p14:creationId xmlns:p14="http://schemas.microsoft.com/office/powerpoint/2010/main" val="32280717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39</a:t>
            </a:fld>
            <a:endParaRPr lang="ko-KR" altLang="en-US"/>
          </a:p>
        </p:txBody>
      </p:sp>
    </p:spTree>
    <p:extLst>
      <p:ext uri="{BB962C8B-B14F-4D97-AF65-F5344CB8AC3E}">
        <p14:creationId xmlns:p14="http://schemas.microsoft.com/office/powerpoint/2010/main" val="105374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4</a:t>
            </a:fld>
            <a:endParaRPr lang="ko-KR" altLang="en-US"/>
          </a:p>
        </p:txBody>
      </p:sp>
    </p:spTree>
    <p:extLst>
      <p:ext uri="{BB962C8B-B14F-4D97-AF65-F5344CB8AC3E}">
        <p14:creationId xmlns:p14="http://schemas.microsoft.com/office/powerpoint/2010/main" val="287855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5</a:t>
            </a:fld>
            <a:endParaRPr lang="ko-KR" altLang="en-US"/>
          </a:p>
        </p:txBody>
      </p:sp>
    </p:spTree>
    <p:extLst>
      <p:ext uri="{BB962C8B-B14F-4D97-AF65-F5344CB8AC3E}">
        <p14:creationId xmlns:p14="http://schemas.microsoft.com/office/powerpoint/2010/main" val="69651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6</a:t>
            </a:fld>
            <a:endParaRPr lang="ko-KR" altLang="en-US"/>
          </a:p>
        </p:txBody>
      </p:sp>
    </p:spTree>
    <p:extLst>
      <p:ext uri="{BB962C8B-B14F-4D97-AF65-F5344CB8AC3E}">
        <p14:creationId xmlns:p14="http://schemas.microsoft.com/office/powerpoint/2010/main" val="2878550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7</a:t>
            </a:fld>
            <a:endParaRPr lang="ko-KR" altLang="en-US"/>
          </a:p>
        </p:txBody>
      </p:sp>
    </p:spTree>
    <p:extLst>
      <p:ext uri="{BB962C8B-B14F-4D97-AF65-F5344CB8AC3E}">
        <p14:creationId xmlns:p14="http://schemas.microsoft.com/office/powerpoint/2010/main" val="3688238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8</a:t>
            </a:fld>
            <a:endParaRPr lang="ko-KR" altLang="en-US"/>
          </a:p>
        </p:txBody>
      </p:sp>
    </p:spTree>
    <p:extLst>
      <p:ext uri="{BB962C8B-B14F-4D97-AF65-F5344CB8AC3E}">
        <p14:creationId xmlns:p14="http://schemas.microsoft.com/office/powerpoint/2010/main" val="13579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405DAE-064F-4E16-A6EA-40DBFA52F806}" type="slidenum">
              <a:rPr lang="ko-KR" altLang="en-US" smtClean="0"/>
              <a:pPr/>
              <a:t>9</a:t>
            </a:fld>
            <a:endParaRPr lang="ko-KR" altLang="en-US"/>
          </a:p>
        </p:txBody>
      </p:sp>
    </p:spTree>
    <p:extLst>
      <p:ext uri="{BB962C8B-B14F-4D97-AF65-F5344CB8AC3E}">
        <p14:creationId xmlns:p14="http://schemas.microsoft.com/office/powerpoint/2010/main" val="5069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14" name="내용 개체 틀 13"/>
          <p:cNvSpPr>
            <a:spLocks noGrp="1"/>
          </p:cNvSpPr>
          <p:nvPr>
            <p:ph sz="quarter" idx="12"/>
          </p:nvPr>
        </p:nvSpPr>
        <p:spPr>
          <a:xfrm>
            <a:off x="416496" y="1700808"/>
            <a:ext cx="9073007" cy="4536480"/>
          </a:xfrm>
        </p:spPr>
        <p:txBody>
          <a:bodyPr>
            <a:normAutofit/>
          </a:bodyPr>
          <a:lstStyle>
            <a:lvl1pPr indent="-324000">
              <a:defRPr sz="1600" spc="0">
                <a:solidFill>
                  <a:srgbClr val="595959"/>
                </a:solidFill>
                <a:latin typeface="+mn-ea"/>
                <a:ea typeface="+mn-ea"/>
              </a:defRPr>
            </a:lvl1pPr>
            <a:lvl2pPr>
              <a:defRPr sz="1400" spc="0">
                <a:solidFill>
                  <a:srgbClr val="595959"/>
                </a:solidFill>
                <a:latin typeface="+mn-ea"/>
                <a:ea typeface="+mn-ea"/>
              </a:defRPr>
            </a:lvl2pPr>
            <a:lvl3pPr>
              <a:defRPr sz="1100" spc="0">
                <a:solidFill>
                  <a:srgbClr val="595959"/>
                </a:solidFill>
                <a:latin typeface="+mn-ea"/>
                <a:ea typeface="+mn-ea"/>
              </a:defRPr>
            </a:lvl3pPr>
            <a:lvl4pPr>
              <a:defRPr sz="1050" spc="0">
                <a:solidFill>
                  <a:srgbClr val="595959"/>
                </a:solidFill>
                <a:latin typeface="+mn-ea"/>
                <a:ea typeface="+mn-ea"/>
              </a:defRPr>
            </a:lvl4pPr>
            <a:lvl5pPr>
              <a:defRPr sz="1050" spc="0">
                <a:solidFill>
                  <a:srgbClr val="595959"/>
                </a:solidFill>
                <a:latin typeface="+mn-ea"/>
                <a:ea typeface="+mn-ea"/>
              </a:defRPr>
            </a:lvl5p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2" name="제목 1"/>
          <p:cNvSpPr>
            <a:spLocks noGrp="1"/>
          </p:cNvSpPr>
          <p:nvPr>
            <p:ph type="title"/>
          </p:nvPr>
        </p:nvSpPr>
        <p:spPr>
          <a:xfrm>
            <a:off x="488504" y="384526"/>
            <a:ext cx="8856984" cy="380178"/>
          </a:xfrm>
        </p:spPr>
        <p:txBody>
          <a:bodyPr>
            <a:normAutofit/>
          </a:bodyPr>
          <a:lstStyle>
            <a:lvl1pPr algn="l">
              <a:defRPr lang="ko-KR" altLang="en-US" sz="2400" b="1" kern="1200" spc="-100" baseline="0"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cs typeface="+mn-cs"/>
              </a:defRPr>
            </a:lvl1pPr>
          </a:lstStyle>
          <a:p>
            <a:r>
              <a:rPr lang="ko-KR" altLang="en-US" dirty="0" smtClean="0"/>
              <a:t>마스터 제목 스타일 편집</a:t>
            </a:r>
            <a:endParaRPr lang="ko-KR" altLang="en-US" dirty="0"/>
          </a:p>
        </p:txBody>
      </p:sp>
      <p:sp>
        <p:nvSpPr>
          <p:cNvPr id="8" name="직사각형 7"/>
          <p:cNvSpPr/>
          <p:nvPr userDrawn="1"/>
        </p:nvSpPr>
        <p:spPr>
          <a:xfrm>
            <a:off x="-223" y="0"/>
            <a:ext cx="9945777" cy="457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9" name="직사각형 8"/>
          <p:cNvSpPr/>
          <p:nvPr userDrawn="1"/>
        </p:nvSpPr>
        <p:spPr>
          <a:xfrm>
            <a:off x="-223" y="6400378"/>
            <a:ext cx="9945777" cy="2346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10" name="모서리가 둥근 직사각형 9"/>
          <p:cNvSpPr/>
          <p:nvPr userDrawn="1"/>
        </p:nvSpPr>
        <p:spPr>
          <a:xfrm>
            <a:off x="416496" y="1575842"/>
            <a:ext cx="9073007" cy="288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3"/>
          </p:nvPr>
        </p:nvSpPr>
        <p:spPr>
          <a:xfrm>
            <a:off x="595820" y="846609"/>
            <a:ext cx="8677659" cy="638175"/>
          </a:xfrm>
        </p:spPr>
        <p:txBody>
          <a:bodyPr>
            <a:normAutofit/>
          </a:bodyPr>
          <a:lstStyle>
            <a:lvl1pPr marL="0" indent="0">
              <a:buNone/>
              <a:defRPr lang="ko-KR" altLang="en-US" sz="1600" kern="1200" spc="-80" baseline="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defRPr>
            </a:lvl1pPr>
          </a:lstStyle>
          <a:p>
            <a:pPr lvl="0"/>
            <a:endParaRPr lang="ko-KR" altLang="en-US" dirty="0"/>
          </a:p>
        </p:txBody>
      </p:sp>
      <p:sp>
        <p:nvSpPr>
          <p:cNvPr id="11" name="날짜 개체 틀 3"/>
          <p:cNvSpPr txBox="1">
            <a:spLocks/>
          </p:cNvSpPr>
          <p:nvPr userDrawn="1"/>
        </p:nvSpPr>
        <p:spPr>
          <a:xfrm>
            <a:off x="344488" y="6448251"/>
            <a:ext cx="2311400" cy="365125"/>
          </a:xfrm>
          <a:prstGeom prst="rect">
            <a:avLst/>
          </a:prstGeom>
        </p:spPr>
        <p:txBody>
          <a:bodyPr vert="horz" lIns="107287" tIns="53643" rIns="107287" bIns="53643" rtlCol="0" anchor="ctr"/>
          <a:lstStyle>
            <a:defPPr>
              <a:defRPr lang="ko-KR"/>
            </a:defPPr>
            <a:lvl1pPr marL="0" algn="l" defTabSz="1072866" rtl="0" eaLnBrk="1" latinLnBrk="1" hangingPunct="1">
              <a:defRPr sz="1400" kern="1200">
                <a:solidFill>
                  <a:schemeClr val="tx1">
                    <a:tint val="75000"/>
                  </a:schemeClr>
                </a:solidFill>
                <a:latin typeface="Noto Sans Korean Medium" pitchFamily="34" charset="-127"/>
                <a:ea typeface="Noto Sans Korean Medium" pitchFamily="34" charset="-127"/>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a:lstStyle>
          <a:p>
            <a:r>
              <a:rPr lang="en-US" altLang="ko-KR" sz="1200" kern="1200" spc="-100" baseline="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rPr>
              <a:t>2016-10-27</a:t>
            </a:r>
            <a:endParaRPr lang="ko-KR" altLang="en-US" sz="1200" kern="1200" spc="-100" baseline="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endParaRPr>
          </a:p>
        </p:txBody>
      </p:sp>
      <p:sp>
        <p:nvSpPr>
          <p:cNvPr id="12" name="슬라이드 번호 개체 틀 5"/>
          <p:cNvSpPr txBox="1">
            <a:spLocks/>
          </p:cNvSpPr>
          <p:nvPr userDrawn="1"/>
        </p:nvSpPr>
        <p:spPr>
          <a:xfrm>
            <a:off x="6946963" y="6448251"/>
            <a:ext cx="2542540" cy="365125"/>
          </a:xfrm>
          <a:prstGeom prst="rect">
            <a:avLst/>
          </a:prstGeom>
        </p:spPr>
        <p:txBody>
          <a:bodyPr vert="horz" lIns="107287" tIns="53643" rIns="107287" bIns="53643" rtlCol="0" anchor="ctr"/>
          <a:lstStyle>
            <a:defPPr>
              <a:defRPr lang="ko-KR"/>
            </a:defPPr>
            <a:lvl1pPr marL="0" algn="r" defTabSz="1072866" rtl="0" eaLnBrk="1" latinLnBrk="1" hangingPunct="1">
              <a:defRPr sz="1400" kern="1200">
                <a:solidFill>
                  <a:schemeClr val="bg1">
                    <a:lumMod val="85000"/>
                  </a:schemeClr>
                </a:solidFill>
                <a:latin typeface="Noto Sans Korean Medium" pitchFamily="34" charset="-127"/>
                <a:ea typeface="Noto Sans Korean Medium" pitchFamily="34" charset="-127"/>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a:lstStyle>
          <a:p>
            <a:fld id="{1CE12531-6FF3-4A70-ADD4-1CF142C0B40C}" type="slidenum">
              <a:rPr lang="ko-KR" altLang="en-US" sz="1200" kern="1200" spc="-100" baseline="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rPr>
              <a:pPr/>
              <a:t>‹#›</a:t>
            </a:fld>
            <a:endParaRPr lang="ko-KR" altLang="en-US" sz="1200" kern="1200" spc="-100" baseline="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endParaRPr>
          </a:p>
        </p:txBody>
      </p:sp>
      <p:sp>
        <p:nvSpPr>
          <p:cNvPr id="3" name="TextBox 2"/>
          <p:cNvSpPr txBox="1"/>
          <p:nvPr userDrawn="1"/>
        </p:nvSpPr>
        <p:spPr>
          <a:xfrm>
            <a:off x="2864768" y="6492314"/>
            <a:ext cx="3816424" cy="276999"/>
          </a:xfrm>
          <a:prstGeom prst="rect">
            <a:avLst/>
          </a:prstGeom>
          <a:noFill/>
        </p:spPr>
        <p:txBody>
          <a:bodyPr wrap="square" rtlCol="0">
            <a:spAutoFit/>
          </a:bodyPr>
          <a:lstStyle/>
          <a:p>
            <a:pPr algn="ctr"/>
            <a:r>
              <a:rPr lang="en-US" altLang="ko-KR" sz="1200" kern="1200" spc="-100" baseline="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rPr>
              <a:t>SNU Data Mining Center</a:t>
            </a:r>
            <a:endParaRPr lang="ko-KR" altLang="en-US" sz="1200" kern="1200" spc="-100" baseline="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endParaRPr>
          </a:p>
        </p:txBody>
      </p:sp>
    </p:spTree>
    <p:extLst>
      <p:ext uri="{BB962C8B-B14F-4D97-AF65-F5344CB8AC3E}">
        <p14:creationId xmlns:p14="http://schemas.microsoft.com/office/powerpoint/2010/main" val="3450866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9"/>
          </a:xfrm>
        </p:spPr>
        <p:txBody>
          <a:bodyPr anchor="b"/>
          <a:lstStyle>
            <a:lvl1pPr algn="l">
              <a:defRPr sz="23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ko-KR" altLang="en-US"/>
          </a:p>
        </p:txBody>
      </p:sp>
      <p:sp>
        <p:nvSpPr>
          <p:cNvPr id="4" name="텍스트 개체 틀 3"/>
          <p:cNvSpPr>
            <a:spLocks noGrp="1"/>
          </p:cNvSpPr>
          <p:nvPr>
            <p:ph type="body" sz="half" idx="2"/>
          </p:nvPr>
        </p:nvSpPr>
        <p:spPr>
          <a:xfrm>
            <a:off x="1941645" y="5367338"/>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r>
              <a:rPr lang="en-US" altLang="ko-KR" smtClean="0"/>
              <a:t>2016-03-23</a:t>
            </a:r>
            <a:endParaRPr lang="ko-KR" altLang="en-US"/>
          </a:p>
        </p:txBody>
      </p:sp>
      <p:sp>
        <p:nvSpPr>
          <p:cNvPr id="6" name="바닥글 개체 틀 5"/>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r>
              <a:rPr lang="en-US" altLang="ko-KR" smtClean="0"/>
              <a:t>2016-03-23</a:t>
            </a:r>
            <a:endParaRPr lang="ko-KR" altLang="en-US"/>
          </a:p>
        </p:txBody>
      </p:sp>
      <p:sp>
        <p:nvSpPr>
          <p:cNvPr id="5" name="바닥글 개체 틀 4"/>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9"/>
            <a:ext cx="222885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00" y="274639"/>
            <a:ext cx="652145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r>
              <a:rPr lang="en-US" altLang="ko-KR" smtClean="0"/>
              <a:t>2016-03-23</a:t>
            </a:r>
            <a:endParaRPr lang="ko-KR" altLang="en-US"/>
          </a:p>
        </p:txBody>
      </p:sp>
      <p:sp>
        <p:nvSpPr>
          <p:cNvPr id="5" name="바닥글 개체 틀 4"/>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 name="직사각형 1"/>
          <p:cNvSpPr/>
          <p:nvPr userDrawn="1"/>
        </p:nvSpPr>
        <p:spPr>
          <a:xfrm>
            <a:off x="136240" y="151896"/>
            <a:ext cx="9633520" cy="6517464"/>
          </a:xfrm>
          <a:prstGeom prst="rect">
            <a:avLst/>
          </a:prstGeom>
          <a:gradFill>
            <a:gsLst>
              <a:gs pos="0">
                <a:schemeClr val="bg1">
                  <a:lumMod val="95000"/>
                </a:schemeClr>
              </a:gs>
              <a:gs pos="18000">
                <a:schemeClr val="bg1"/>
              </a:gs>
            </a:gsLst>
            <a:lin ang="16200000" scaled="1"/>
          </a:gradFill>
          <a:ln>
            <a:noFill/>
          </a:ln>
          <a:effectLst>
            <a:outerShdw blurRad="50800" dist="508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userDrawn="1"/>
        </p:nvSpPr>
        <p:spPr>
          <a:xfrm>
            <a:off x="210477" y="207318"/>
            <a:ext cx="106070" cy="106070"/>
          </a:xfrm>
          <a:prstGeom prst="ellipse">
            <a:avLst/>
          </a:prstGeom>
          <a:solidFill>
            <a:schemeClr val="bg1">
              <a:lumMod val="75000"/>
            </a:schemeClr>
          </a:solidFill>
          <a:ln>
            <a:noFill/>
          </a:ln>
          <a:effectLst>
            <a:innerShdw blurRad="25400" dist="38100" dir="162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097301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330200" y="6377339"/>
            <a:ext cx="2311400" cy="365125"/>
          </a:xfrm>
        </p:spPr>
        <p:txBody>
          <a:bodyPr/>
          <a:lstStyle/>
          <a:p>
            <a:r>
              <a:rPr lang="en-US" altLang="ko-KR" smtClean="0"/>
              <a:t>2016-03-23</a:t>
            </a:r>
            <a:endParaRPr lang="ko-KR" altLang="en-US" dirty="0"/>
          </a:p>
        </p:txBody>
      </p:sp>
      <p:sp>
        <p:nvSpPr>
          <p:cNvPr id="5" name="바닥글 개체 틀 4"/>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dirty="0"/>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a:xfrm>
            <a:off x="495300" y="6453336"/>
            <a:ext cx="2311400" cy="365125"/>
          </a:xfrm>
        </p:spPr>
        <p:txBody>
          <a:bodyPr/>
          <a:lstStyle>
            <a:lvl1pPr>
              <a:defRPr sz="1200">
                <a:latin typeface="+mn-lt"/>
              </a:defRPr>
            </a:lvl1pPr>
          </a:lstStyle>
          <a:p>
            <a:r>
              <a:rPr lang="en-US" altLang="ko-KR" smtClean="0"/>
              <a:t>2016-03-23</a:t>
            </a:r>
            <a:endParaRPr lang="ko-KR" altLang="en-US" dirty="0"/>
          </a:p>
        </p:txBody>
      </p:sp>
      <p:sp>
        <p:nvSpPr>
          <p:cNvPr id="5" name="바닥글 개체 틀 4"/>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1"/>
            <a:ext cx="8420100" cy="1362075"/>
          </a:xfrm>
        </p:spPr>
        <p:txBody>
          <a:bodyPr anchor="t"/>
          <a:lstStyle>
            <a:lvl1pPr algn="l">
              <a:defRPr sz="47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r>
              <a:rPr lang="en-US" altLang="ko-KR" smtClean="0"/>
              <a:t>2016-03-23</a:t>
            </a:r>
            <a:endParaRPr lang="ko-KR" altLang="en-US"/>
          </a:p>
        </p:txBody>
      </p:sp>
      <p:sp>
        <p:nvSpPr>
          <p:cNvPr id="5" name="바닥글 개체 틀 4"/>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95300" y="1600201"/>
            <a:ext cx="437515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35550" y="1600201"/>
            <a:ext cx="437515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r>
              <a:rPr lang="en-US" altLang="ko-KR" smtClean="0"/>
              <a:t>2016-03-23</a:t>
            </a:r>
            <a:endParaRPr lang="ko-KR" altLang="en-US"/>
          </a:p>
        </p:txBody>
      </p:sp>
      <p:sp>
        <p:nvSpPr>
          <p:cNvPr id="6" name="바닥글 개체 틀 5"/>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535113"/>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032112" y="1535113"/>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032112"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r>
              <a:rPr lang="en-US" altLang="ko-KR" smtClean="0"/>
              <a:t>2016-03-23</a:t>
            </a:r>
            <a:endParaRPr lang="ko-KR" altLang="en-US"/>
          </a:p>
        </p:txBody>
      </p:sp>
      <p:sp>
        <p:nvSpPr>
          <p:cNvPr id="8" name="바닥글 개체 틀 7"/>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9" name="슬라이드 번호 개체 틀 8"/>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r>
              <a:rPr lang="en-US" altLang="ko-KR" smtClean="0"/>
              <a:t>2016-03-23</a:t>
            </a:r>
            <a:endParaRPr lang="ko-KR" altLang="en-US"/>
          </a:p>
        </p:txBody>
      </p:sp>
      <p:sp>
        <p:nvSpPr>
          <p:cNvPr id="4" name="바닥글 개체 틀 3"/>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5" name="슬라이드 번호 개체 틀 4"/>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r>
              <a:rPr lang="en-US" altLang="ko-KR" smtClean="0"/>
              <a:t>2016-03-23</a:t>
            </a:r>
            <a:endParaRPr lang="ko-KR" altLang="en-US"/>
          </a:p>
        </p:txBody>
      </p:sp>
      <p:sp>
        <p:nvSpPr>
          <p:cNvPr id="3" name="바닥글 개체 틀 2"/>
          <p:cNvSpPr>
            <a:spLocks noGrp="1"/>
          </p:cNvSpPr>
          <p:nvPr>
            <p:ph type="ftr" sz="quarter" idx="11"/>
          </p:nvPr>
        </p:nvSpPr>
        <p:spPr>
          <a:xfrm flipH="1">
            <a:off x="3224805" y="6453336"/>
            <a:ext cx="3888431" cy="268140"/>
          </a:xfrm>
          <a:prstGeom prst="rect">
            <a:avLst/>
          </a:prstGeom>
        </p:spPr>
        <p:txBody>
          <a:bodyPr lIns="107287" tIns="53643" rIns="107287" bIns="53643"/>
          <a:lstStyle>
            <a:lvl1pPr algn="ctr">
              <a:defRPr lang="ko-KR" altLang="en-US" sz="1200" kern="1200" spc="-100" baseline="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cs typeface="+mn-cs"/>
              </a:defRPr>
            </a:lvl1pPr>
          </a:lstStyle>
          <a:p>
            <a:r>
              <a:rPr lang="ko-KR" altLang="en-US" dirty="0" smtClean="0"/>
              <a:t>서울대학교 </a:t>
            </a:r>
            <a:r>
              <a:rPr lang="ko-KR" altLang="en-US" dirty="0" err="1" smtClean="0"/>
              <a:t>데이터마이닝</a:t>
            </a:r>
            <a:r>
              <a:rPr lang="ko-KR" altLang="en-US" dirty="0" smtClean="0"/>
              <a:t> 연구실</a:t>
            </a:r>
            <a:endParaRPr lang="ko-KR" altLang="en-US" dirty="0"/>
          </a:p>
        </p:txBody>
      </p:sp>
      <p:sp>
        <p:nvSpPr>
          <p:cNvPr id="4" name="슬라이드 번호 개체 틀 3"/>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49"/>
            <a:ext cx="3259006" cy="1162051"/>
          </a:xfrm>
        </p:spPr>
        <p:txBody>
          <a:bodyPr anchor="b"/>
          <a:lstStyle>
            <a:lvl1pPr algn="l">
              <a:defRPr sz="23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72971" y="273052"/>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95302" y="1435102"/>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r>
              <a:rPr lang="en-US" altLang="ko-KR" smtClean="0"/>
              <a:t>2016-03-23</a:t>
            </a:r>
            <a:endParaRPr lang="ko-KR" altLang="en-US"/>
          </a:p>
        </p:txBody>
      </p:sp>
      <p:sp>
        <p:nvSpPr>
          <p:cNvPr id="6" name="바닥글 개체 틀 5"/>
          <p:cNvSpPr>
            <a:spLocks noGrp="1"/>
          </p:cNvSpPr>
          <p:nvPr>
            <p:ph type="ftr" sz="quarter" idx="11"/>
          </p:nvPr>
        </p:nvSpPr>
        <p:spPr>
          <a:xfrm flipH="1">
            <a:off x="6521450" y="6237313"/>
            <a:ext cx="147741" cy="484163"/>
          </a:xfrm>
          <a:prstGeom prst="rect">
            <a:avLst/>
          </a:prstGeom>
        </p:spPr>
        <p:txBody>
          <a:bodyPr lIns="107287" tIns="53643" rIns="107287" bIns="53643"/>
          <a:lstStyle/>
          <a:p>
            <a:r>
              <a:rPr lang="ko-KR" altLang="en-US" smtClean="0"/>
              <a:t>서울대학교 데이터마이닝 연구실</a:t>
            </a:r>
            <a:endParaRPr lang="ko-KR" altLang="en-US"/>
          </a:p>
        </p:txBody>
      </p:sp>
      <p:sp>
        <p:nvSpPr>
          <p:cNvPr id="7" name="슬라이드 번호 개체 틀 6"/>
          <p:cNvSpPr>
            <a:spLocks noGrp="1"/>
          </p:cNvSpPr>
          <p:nvPr>
            <p:ph type="sldNum" sz="quarter" idx="12"/>
          </p:nvPr>
        </p:nvSpPr>
        <p:spPr/>
        <p:txBody>
          <a:bodyPr/>
          <a:lstStyle/>
          <a:p>
            <a:fld id="{1CE12531-6FF3-4A70-ADD4-1CF142C0B40C}"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95300" y="1600201"/>
            <a:ext cx="8915400" cy="4525963"/>
          </a:xfrm>
          <a:prstGeom prst="rect">
            <a:avLst/>
          </a:prstGeom>
        </p:spPr>
        <p:txBody>
          <a:bodyPr vert="horz" lIns="107287" tIns="53643" rIns="107287" bIns="53643"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95300" y="6356351"/>
            <a:ext cx="2311400" cy="365125"/>
          </a:xfrm>
          <a:prstGeom prst="rect">
            <a:avLst/>
          </a:prstGeom>
        </p:spPr>
        <p:txBody>
          <a:bodyPr vert="horz" lIns="107287" tIns="53643" rIns="107287" bIns="53643" rtlCol="0" anchor="ctr"/>
          <a:lstStyle>
            <a:lvl1pPr algn="l">
              <a:defRPr sz="1400">
                <a:solidFill>
                  <a:schemeClr val="tx1">
                    <a:tint val="75000"/>
                  </a:schemeClr>
                </a:solidFill>
                <a:latin typeface="Noto Sans Korean Medium" pitchFamily="34" charset="-127"/>
                <a:ea typeface="Noto Sans Korean Medium" pitchFamily="34" charset="-127"/>
              </a:defRPr>
            </a:lvl1pPr>
          </a:lstStyle>
          <a:p>
            <a:r>
              <a:rPr lang="en-US" altLang="ko-KR" smtClean="0"/>
              <a:t>2016-03-23</a:t>
            </a:r>
            <a:endParaRPr lang="ko-KR" altLang="en-US" dirty="0"/>
          </a:p>
        </p:txBody>
      </p:sp>
      <p:sp>
        <p:nvSpPr>
          <p:cNvPr id="6" name="슬라이드 번호 개체 틀 5"/>
          <p:cNvSpPr>
            <a:spLocks noGrp="1"/>
          </p:cNvSpPr>
          <p:nvPr>
            <p:ph type="sldNum" sz="quarter" idx="4"/>
          </p:nvPr>
        </p:nvSpPr>
        <p:spPr>
          <a:xfrm>
            <a:off x="7362567" y="-28997"/>
            <a:ext cx="2542540" cy="365125"/>
          </a:xfrm>
          <a:prstGeom prst="rect">
            <a:avLst/>
          </a:prstGeom>
        </p:spPr>
        <p:txBody>
          <a:bodyPr vert="horz" lIns="107287" tIns="53643" rIns="107287" bIns="53643" rtlCol="0" anchor="ctr"/>
          <a:lstStyle>
            <a:lvl1pPr algn="r">
              <a:defRPr sz="1400">
                <a:solidFill>
                  <a:schemeClr val="bg1">
                    <a:lumMod val="85000"/>
                  </a:schemeClr>
                </a:solidFill>
                <a:latin typeface="Noto Sans Korean Medium" pitchFamily="34" charset="-127"/>
                <a:ea typeface="Noto Sans Korean Medium" pitchFamily="34" charset="-127"/>
              </a:defRPr>
            </a:lvl1pPr>
          </a:lstStyle>
          <a:p>
            <a:fld id="{1CE12531-6FF3-4A70-ADD4-1CF142C0B40C}"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hf hdr="0" dt="0"/>
  <p:txStyles>
    <p:titleStyle>
      <a:lvl1pPr algn="ctr" defTabSz="1072866" rtl="0" eaLnBrk="1" latinLnBrk="1" hangingPunct="1">
        <a:spcBef>
          <a:spcPct val="0"/>
        </a:spcBef>
        <a:buNone/>
        <a:defRPr sz="5200" kern="1200" spc="-176">
          <a:solidFill>
            <a:schemeClr val="tx1"/>
          </a:solidFill>
          <a:latin typeface="Noto Sans Korean Bold" pitchFamily="34" charset="-127"/>
          <a:ea typeface="Noto Sans Korean Bold" pitchFamily="34" charset="-127"/>
          <a:cs typeface="+mj-cs"/>
        </a:defRPr>
      </a:lvl1pPr>
    </p:titleStyle>
    <p:bodyStyle>
      <a:lvl1pPr marL="402325" indent="-402325" algn="l" defTabSz="1072866" rtl="0" eaLnBrk="1" latinLnBrk="1" hangingPunct="1">
        <a:spcBef>
          <a:spcPct val="20000"/>
        </a:spcBef>
        <a:buFont typeface="Arial" pitchFamily="34" charset="0"/>
        <a:buChar char="•"/>
        <a:defRPr sz="3800" kern="1200" spc="-117" baseline="0">
          <a:solidFill>
            <a:schemeClr val="tx1"/>
          </a:solidFill>
          <a:latin typeface="Noto Sans Korean Medium" pitchFamily="34" charset="-127"/>
          <a:ea typeface="Noto Sans Korean Medium" pitchFamily="34" charset="-127"/>
          <a:cs typeface="+mn-cs"/>
        </a:defRPr>
      </a:lvl1pPr>
      <a:lvl2pPr marL="871703" indent="-335270" algn="l" defTabSz="1072866" rtl="0" eaLnBrk="1" latinLnBrk="1" hangingPunct="1">
        <a:spcBef>
          <a:spcPct val="20000"/>
        </a:spcBef>
        <a:buFont typeface="Arial" pitchFamily="34" charset="0"/>
        <a:buChar char="–"/>
        <a:defRPr sz="3300" kern="1200" spc="-117" baseline="0">
          <a:solidFill>
            <a:schemeClr val="tx1"/>
          </a:solidFill>
          <a:latin typeface="Noto Sans Korean Medium" pitchFamily="34" charset="-127"/>
          <a:ea typeface="Noto Sans Korean Medium" pitchFamily="34" charset="-127"/>
          <a:cs typeface="+mn-cs"/>
        </a:defRPr>
      </a:lvl2pPr>
      <a:lvl3pPr marL="1341082" indent="-268216" algn="l" defTabSz="1072866" rtl="0" eaLnBrk="1" latinLnBrk="1" hangingPunct="1">
        <a:spcBef>
          <a:spcPct val="20000"/>
        </a:spcBef>
        <a:buFont typeface="Arial" pitchFamily="34" charset="0"/>
        <a:buChar char="•"/>
        <a:defRPr sz="2800" kern="1200" spc="-117" baseline="0">
          <a:solidFill>
            <a:schemeClr val="tx1"/>
          </a:solidFill>
          <a:latin typeface="Noto Sans Korean Medium" pitchFamily="34" charset="-127"/>
          <a:ea typeface="Noto Sans Korean Medium" pitchFamily="34" charset="-127"/>
          <a:cs typeface="+mn-cs"/>
        </a:defRPr>
      </a:lvl3pPr>
      <a:lvl4pPr marL="1877515" indent="-268216" algn="l" defTabSz="1072866" rtl="0" eaLnBrk="1" latinLnBrk="1" hangingPunct="1">
        <a:spcBef>
          <a:spcPct val="20000"/>
        </a:spcBef>
        <a:buFont typeface="Arial" pitchFamily="34" charset="0"/>
        <a:buChar char="–"/>
        <a:defRPr sz="2300" kern="1200" spc="-117" baseline="0">
          <a:solidFill>
            <a:schemeClr val="tx1"/>
          </a:solidFill>
          <a:latin typeface="Noto Sans Korean Medium" pitchFamily="34" charset="-127"/>
          <a:ea typeface="Noto Sans Korean Medium" pitchFamily="34" charset="-127"/>
          <a:cs typeface="+mn-cs"/>
        </a:defRPr>
      </a:lvl4pPr>
      <a:lvl5pPr marL="2413947" indent="-268216" algn="l" defTabSz="1072866" rtl="0" eaLnBrk="1" latinLnBrk="1" hangingPunct="1">
        <a:spcBef>
          <a:spcPct val="20000"/>
        </a:spcBef>
        <a:buFont typeface="Arial" pitchFamily="34" charset="0"/>
        <a:buChar char="»"/>
        <a:defRPr sz="2300" kern="1200" spc="-117" baseline="0">
          <a:solidFill>
            <a:schemeClr val="tx1"/>
          </a:solidFill>
          <a:latin typeface="Noto Sans Korean Medium" pitchFamily="34" charset="-127"/>
          <a:ea typeface="Noto Sans Korean Medium" pitchFamily="34" charset="-127"/>
          <a:cs typeface="+mn-cs"/>
        </a:defRPr>
      </a:lvl5pPr>
      <a:lvl6pPr marL="2950380"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ko-KR"/>
      </a:defPPr>
      <a:lvl1pPr marL="0" algn="l" defTabSz="1072866" rtl="0" eaLnBrk="1" latinLnBrk="1" hangingPunct="1">
        <a:defRPr sz="2100" kern="1200">
          <a:solidFill>
            <a:schemeClr val="tx1"/>
          </a:solidFill>
          <a:latin typeface="+mn-lt"/>
          <a:ea typeface="+mn-ea"/>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sec.gov/Archives/edgar/data/789019/000119312516662209/d187868d10k.ht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3" Type="http://schemas.openxmlformats.org/officeDocument/2006/relationships/image" Target="../media/image27.png"/><Relationship Id="rId26" Type="http://schemas.openxmlformats.org/officeDocument/2006/relationships/image" Target="../media/image13.png"/><Relationship Id="rId3" Type="http://schemas.openxmlformats.org/officeDocument/2006/relationships/image" Target="../media/image18.png"/><Relationship Id="rId21" Type="http://schemas.openxmlformats.org/officeDocument/2006/relationships/image" Target="../media/image30.png"/><Relationship Id="rId12" Type="http://schemas.openxmlformats.org/officeDocument/2006/relationships/image" Target="../media/image26.png"/><Relationship Id="rId25" Type="http://schemas.openxmlformats.org/officeDocument/2006/relationships/image" Target="../media/image12.png"/><Relationship Id="rId2" Type="http://schemas.openxmlformats.org/officeDocument/2006/relationships/notesSlide" Target="../notesSlides/notesSlide17.xml"/><Relationship Id="rId29" Type="http://schemas.openxmlformats.org/officeDocument/2006/relationships/image" Target="../media/image20.png"/><Relationship Id="rId1" Type="http://schemas.openxmlformats.org/officeDocument/2006/relationships/slideLayout" Target="../slideLayouts/slideLayout1.xml"/><Relationship Id="rId11" Type="http://schemas.openxmlformats.org/officeDocument/2006/relationships/image" Target="../media/image25.png"/><Relationship Id="rId24" Type="http://schemas.openxmlformats.org/officeDocument/2006/relationships/image" Target="../media/image11.png"/><Relationship Id="rId23" Type="http://schemas.openxmlformats.org/officeDocument/2006/relationships/image" Target="../media/image10.png"/><Relationship Id="rId28" Type="http://schemas.openxmlformats.org/officeDocument/2006/relationships/image" Target="../media/image19.png"/><Relationship Id="rId10" Type="http://schemas.openxmlformats.org/officeDocument/2006/relationships/image" Target="../media/image24.png"/><Relationship Id="rId22" Type="http://schemas.openxmlformats.org/officeDocument/2006/relationships/image" Target="../media/image9.png"/><Relationship Id="rId27"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8.png"/><Relationship Id="rId7" Type="http://schemas.openxmlformats.org/officeDocument/2006/relationships/image" Target="../media/image220.png"/><Relationship Id="rId12" Type="http://schemas.openxmlformats.org/officeDocument/2006/relationships/image" Target="../media/image14.png"/><Relationship Id="rId17" Type="http://schemas.openxmlformats.org/officeDocument/2006/relationships/image" Target="../media/image9.png"/><Relationship Id="rId2" Type="http://schemas.openxmlformats.org/officeDocument/2006/relationships/notesSlide" Target="../notesSlides/notesSlide18.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0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png"/><Relationship Id="rId14" Type="http://schemas.openxmlformats.org/officeDocument/2006/relationships/image" Target="../media/image290.png"/></Relationships>
</file>

<file path=ppt/slides/_rels/slide19.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0.png"/><Relationship Id="rId3" Type="http://schemas.openxmlformats.org/officeDocument/2006/relationships/image" Target="../media/image18.png"/><Relationship Id="rId7" Type="http://schemas.openxmlformats.org/officeDocument/2006/relationships/image" Target="../media/image220.png"/><Relationship Id="rId2" Type="http://schemas.openxmlformats.org/officeDocument/2006/relationships/notesSlide" Target="../notesSlides/notesSlide19.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0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png"/><Relationship Id="rId14" Type="http://schemas.openxmlformats.org/officeDocument/2006/relationships/image" Target="../media/image2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0.png"/><Relationship Id="rId3" Type="http://schemas.openxmlformats.org/officeDocument/2006/relationships/image" Target="../media/image18.png"/><Relationship Id="rId7" Type="http://schemas.openxmlformats.org/officeDocument/2006/relationships/image" Target="../media/image220.png"/><Relationship Id="rId2" Type="http://schemas.openxmlformats.org/officeDocument/2006/relationships/notesSlide" Target="../notesSlides/notesSlide20.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0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png"/><Relationship Id="rId14" Type="http://schemas.openxmlformats.org/officeDocument/2006/relationships/image" Target="../media/image290.png"/></Relationships>
</file>

<file path=ppt/slides/_rels/slide2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0.png"/><Relationship Id="rId3" Type="http://schemas.openxmlformats.org/officeDocument/2006/relationships/image" Target="../media/image18.png"/><Relationship Id="rId7" Type="http://schemas.openxmlformats.org/officeDocument/2006/relationships/image" Target="../media/image220.png"/><Relationship Id="rId2" Type="http://schemas.openxmlformats.org/officeDocument/2006/relationships/notesSlide" Target="../notesSlides/notesSlide21.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0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png"/><Relationship Id="rId14" Type="http://schemas.openxmlformats.org/officeDocument/2006/relationships/image" Target="../media/image29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osha.gov/pls/imis/sic_manual.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tatistical_Classification_of_Economic_Activities_in_the_European_Community" TargetMode="External"/><Relationship Id="rId13" Type="http://schemas.openxmlformats.org/officeDocument/2006/relationships/hyperlink" Target="https://en.wikipedia.org/wiki/Industry_classification#cite_note-nadig-2" TargetMode="External"/><Relationship Id="rId3" Type="http://schemas.openxmlformats.org/officeDocument/2006/relationships/hyperlink" Target="https://en.wikipedia.org/wiki/Standard_Industrial_Classification" TargetMode="External"/><Relationship Id="rId7" Type="http://schemas.openxmlformats.org/officeDocument/2006/relationships/hyperlink" Target="https://en.wikipedia.org/wiki/United_Nations_Statistics_Division" TargetMode="External"/><Relationship Id="rId12" Type="http://schemas.openxmlformats.org/officeDocument/2006/relationships/hyperlink" Target="https://en.wikipedia.org/wiki/FTSE_Group" TargetMode="External"/><Relationship Id="rId17" Type="http://schemas.openxmlformats.org/officeDocument/2006/relationships/hyperlink" Target="https://en.wikipedia.org/wiki/Swedish_Standard_Industrial_Classification" TargetMode="External"/><Relationship Id="rId2" Type="http://schemas.openxmlformats.org/officeDocument/2006/relationships/notesSlide" Target="../notesSlides/notesSlide4.xml"/><Relationship Id="rId16" Type="http://schemas.openxmlformats.org/officeDocument/2006/relationships/hyperlink" Target="https://en.wikipedia.org/wiki/Thomson_Reuters" TargetMode="External"/><Relationship Id="rId1" Type="http://schemas.openxmlformats.org/officeDocument/2006/relationships/slideLayout" Target="../slideLayouts/slideLayout1.xml"/><Relationship Id="rId6" Type="http://schemas.openxmlformats.org/officeDocument/2006/relationships/hyperlink" Target="https://en.wikipedia.org/wiki/International_Standard_Industrial_Classification" TargetMode="External"/><Relationship Id="rId11" Type="http://schemas.openxmlformats.org/officeDocument/2006/relationships/hyperlink" Target="https://en.wikipedia.org/wiki/Industry_Classification_Benchmark" TargetMode="External"/><Relationship Id="rId5" Type="http://schemas.openxmlformats.org/officeDocument/2006/relationships/hyperlink" Target="https://en.wikipedia.org/wiki/Global_Industry_Classification_Standard" TargetMode="External"/><Relationship Id="rId15" Type="http://schemas.openxmlformats.org/officeDocument/2006/relationships/hyperlink" Target="https://en.wikipedia.org/wiki/Thomson_Reuters_Business_Classification" TargetMode="External"/><Relationship Id="rId10" Type="http://schemas.openxmlformats.org/officeDocument/2006/relationships/hyperlink" Target="https://en.wikipedia.org/wiki/Australian_and_New_Zealand_Standard_Industrial_Classification" TargetMode="External"/><Relationship Id="rId4" Type="http://schemas.openxmlformats.org/officeDocument/2006/relationships/hyperlink" Target="https://en.wikipedia.org/wiki/North_American_Industry_Classification_System" TargetMode="External"/><Relationship Id="rId9" Type="http://schemas.openxmlformats.org/officeDocument/2006/relationships/hyperlink" Target="https://en.wikipedia.org/wiki/European_Community" TargetMode="External"/><Relationship Id="rId14" Type="http://schemas.openxmlformats.org/officeDocument/2006/relationships/hyperlink" Target="https://en.wikipedia.org/wiki/United_Kingdom_Standard_Industrial_Classification_of_Economic_Activiti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rot="-60000">
            <a:off x="-223" y="1787477"/>
            <a:ext cx="9945777"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9" name="직사각형 8"/>
          <p:cNvSpPr/>
          <p:nvPr/>
        </p:nvSpPr>
        <p:spPr>
          <a:xfrm>
            <a:off x="-223" y="1931493"/>
            <a:ext cx="9945777" cy="223224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26" name="제목 5"/>
          <p:cNvSpPr txBox="1">
            <a:spLocks/>
          </p:cNvSpPr>
          <p:nvPr/>
        </p:nvSpPr>
        <p:spPr>
          <a:xfrm>
            <a:off x="309056" y="2788837"/>
            <a:ext cx="9505056" cy="1053118"/>
          </a:xfrm>
          <a:prstGeom prst="rect">
            <a:avLst/>
          </a:prstGeom>
        </p:spPr>
        <p:txBody>
          <a:bodyPr vert="horz" lIns="107287" tIns="53643" rIns="107287" bIns="53643" rtlCol="0" anchor="ctr">
            <a:noAutofit/>
          </a:bodyPr>
          <a:lstStyle>
            <a:lvl1pPr algn="ctr" defTabSz="914400" rtl="0" eaLnBrk="1" latinLnBrk="1" hangingPunct="1">
              <a:spcBef>
                <a:spcPct val="0"/>
              </a:spcBef>
              <a:buNone/>
              <a:defRPr sz="4400" kern="1200" spc="-150">
                <a:solidFill>
                  <a:schemeClr val="tx1"/>
                </a:solidFill>
                <a:latin typeface="Noto Sans Korean Bold" pitchFamily="34" charset="-127"/>
                <a:ea typeface="Noto Sans Korean Bold" pitchFamily="34" charset="-127"/>
                <a:cs typeface="+mj-cs"/>
              </a:defRPr>
            </a:lvl1pPr>
          </a:lstStyle>
          <a:p>
            <a:pPr algn="l">
              <a:spcBef>
                <a:spcPts val="500"/>
              </a:spcBef>
            </a:pPr>
            <a:r>
              <a:rPr lang="en-US" altLang="ko-KR" sz="3600" dirty="0">
                <a:latin typeface="나눔고딕" panose="020D0604000000000000" pitchFamily="50" charset="-127"/>
                <a:ea typeface="나눔고딕" panose="020D0604000000000000" pitchFamily="50" charset="-127"/>
                <a:cs typeface="Times New Roman" panose="02020603050405020304" pitchFamily="18" charset="0"/>
              </a:rPr>
              <a:t>Automatic Classification of Securities using Hierarchical </a:t>
            </a:r>
            <a:r>
              <a:rPr lang="en-US" altLang="ko-KR" sz="3600" dirty="0" smtClean="0">
                <a:latin typeface="나눔고딕" panose="020D0604000000000000" pitchFamily="50" charset="-127"/>
                <a:ea typeface="나눔고딕" panose="020D0604000000000000" pitchFamily="50" charset="-127"/>
                <a:cs typeface="Times New Roman" panose="02020603050405020304" pitchFamily="18" charset="0"/>
              </a:rPr>
              <a:t>Clustering </a:t>
            </a:r>
            <a:r>
              <a:rPr lang="en-US" altLang="ko-KR" sz="3600" dirty="0">
                <a:latin typeface="나눔고딕" panose="020D0604000000000000" pitchFamily="50" charset="-127"/>
                <a:ea typeface="나눔고딕" panose="020D0604000000000000" pitchFamily="50" charset="-127"/>
                <a:cs typeface="Times New Roman" panose="02020603050405020304" pitchFamily="18" charset="0"/>
              </a:rPr>
              <a:t>of 10-Ks</a:t>
            </a:r>
            <a:endParaRPr lang="ko-KR" altLang="en-US" sz="3600" dirty="0">
              <a:latin typeface="나눔고딕" panose="020D0604000000000000" pitchFamily="50" charset="-127"/>
              <a:ea typeface="나눔고딕" panose="020D0604000000000000" pitchFamily="50" charset="-127"/>
              <a:cs typeface="Times New Roman" panose="02020603050405020304" pitchFamily="18" charset="0"/>
            </a:endParaRPr>
          </a:p>
        </p:txBody>
      </p:sp>
      <p:sp>
        <p:nvSpPr>
          <p:cNvPr id="15" name="직사각형 14"/>
          <p:cNvSpPr/>
          <p:nvPr/>
        </p:nvSpPr>
        <p:spPr>
          <a:xfrm>
            <a:off x="-223" y="0"/>
            <a:ext cx="9945777" cy="457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7" name="직사각형 6"/>
          <p:cNvSpPr/>
          <p:nvPr/>
        </p:nvSpPr>
        <p:spPr>
          <a:xfrm>
            <a:off x="309056" y="2265402"/>
            <a:ext cx="3541354" cy="497508"/>
          </a:xfrm>
          <a:prstGeom prst="rect">
            <a:avLst/>
          </a:prstGeom>
        </p:spPr>
        <p:txBody>
          <a:bodyPr wrap="none">
            <a:spAutoFit/>
          </a:bodyPr>
          <a:lstStyle/>
          <a:p>
            <a:pPr lvl="0">
              <a:lnSpc>
                <a:spcPct val="150000"/>
              </a:lnSpc>
              <a:spcBef>
                <a:spcPts val="500"/>
              </a:spcBef>
            </a:pPr>
            <a:r>
              <a:rPr lang="en-US" altLang="ko-KR" sz="2000" dirty="0" smtClean="0">
                <a:latin typeface="나눔바른고딕" panose="020B0603020101020101" pitchFamily="50" charset="-127"/>
                <a:ea typeface="나눔바른고딕" panose="020B0603020101020101" pitchFamily="50" charset="-127"/>
              </a:rPr>
              <a:t>SNU Data Mining Lab Seminar</a:t>
            </a:r>
            <a:endParaRPr lang="en-US" altLang="ko-KR" sz="2000" dirty="0">
              <a:latin typeface="나눔바른고딕" panose="020B0603020101020101" pitchFamily="50" charset="-127"/>
              <a:ea typeface="나눔바른고딕" panose="020B0603020101020101" pitchFamily="50" charset="-127"/>
            </a:endParaRPr>
          </a:p>
        </p:txBody>
      </p:sp>
      <p:sp>
        <p:nvSpPr>
          <p:cNvPr id="8" name="TextBox 7"/>
          <p:cNvSpPr txBox="1"/>
          <p:nvPr/>
        </p:nvSpPr>
        <p:spPr>
          <a:xfrm>
            <a:off x="344488" y="2132856"/>
            <a:ext cx="2808312" cy="276999"/>
          </a:xfrm>
          <a:prstGeom prst="rect">
            <a:avLst/>
          </a:prstGeom>
          <a:noFill/>
        </p:spPr>
        <p:txBody>
          <a:bodyPr wrap="square" rtlCol="0">
            <a:spAutoFit/>
          </a:bodyPr>
          <a:lstStyle/>
          <a:p>
            <a:r>
              <a:rPr lang="en-US" altLang="ko-KR" sz="1200" dirty="0" smtClean="0"/>
              <a:t>2016.10.27</a:t>
            </a:r>
            <a:endParaRPr lang="ko-KR" altLang="en-US" sz="1200" dirty="0"/>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1</a:t>
            </a:fld>
            <a:endParaRPr lang="ko-KR" altLang="en-US"/>
          </a:p>
        </p:txBody>
      </p:sp>
      <p:sp>
        <p:nvSpPr>
          <p:cNvPr id="10" name="직사각형 9"/>
          <p:cNvSpPr/>
          <p:nvPr/>
        </p:nvSpPr>
        <p:spPr>
          <a:xfrm>
            <a:off x="3584848" y="4256491"/>
            <a:ext cx="6536293" cy="286232"/>
          </a:xfrm>
          <a:prstGeom prst="rect">
            <a:avLst/>
          </a:prstGeom>
        </p:spPr>
        <p:txBody>
          <a:bodyPr wrap="square">
            <a:spAutoFit/>
          </a:bodyPr>
          <a:lstStyle/>
          <a:p>
            <a:pPr lvl="0">
              <a:lnSpc>
                <a:spcPct val="70000"/>
              </a:lnSpc>
              <a:spcBef>
                <a:spcPts val="500"/>
              </a:spcBef>
            </a:pPr>
            <a:r>
              <a:rPr lang="en-US" altLang="ko-KR" sz="1800" dirty="0" err="1">
                <a:latin typeface="나눔바른고딕" panose="020B0603020101020101" pitchFamily="50" charset="-127"/>
                <a:ea typeface="나눔바른고딕" panose="020B0603020101020101" pitchFamily="50" charset="-127"/>
              </a:rPr>
              <a:t>Hoseong</a:t>
            </a:r>
            <a:r>
              <a:rPr lang="en-US" altLang="ko-KR" sz="1800" dirty="0">
                <a:latin typeface="나눔바른고딕" panose="020B0603020101020101" pitchFamily="50" charset="-127"/>
                <a:ea typeface="나눔바른고딕" panose="020B0603020101020101" pitchFamily="50" charset="-127"/>
              </a:rPr>
              <a:t> Yang, </a:t>
            </a:r>
            <a:r>
              <a:rPr lang="en-US" altLang="ko-KR" sz="1800" dirty="0" err="1">
                <a:latin typeface="나눔바른고딕" panose="020B0603020101020101" pitchFamily="50" charset="-127"/>
                <a:ea typeface="나눔바른고딕" panose="020B0603020101020101" pitchFamily="50" charset="-127"/>
              </a:rPr>
              <a:t>Hye</a:t>
            </a:r>
            <a:r>
              <a:rPr lang="en-US" altLang="ko-KR" sz="1800" dirty="0">
                <a:latin typeface="나눔바른고딕" panose="020B0603020101020101" pitchFamily="50" charset="-127"/>
                <a:ea typeface="나눔바른고딕" panose="020B0603020101020101" pitchFamily="50" charset="-127"/>
              </a:rPr>
              <a:t> </a:t>
            </a:r>
            <a:r>
              <a:rPr lang="en-US" altLang="ko-KR" sz="1800" dirty="0" err="1">
                <a:latin typeface="나눔바른고딕" panose="020B0603020101020101" pitchFamily="50" charset="-127"/>
                <a:ea typeface="나눔바른고딕" panose="020B0603020101020101" pitchFamily="50" charset="-127"/>
              </a:rPr>
              <a:t>J</a:t>
            </a:r>
            <a:r>
              <a:rPr lang="en-US" altLang="ko-KR" sz="1800" dirty="0" err="1" smtClean="0">
                <a:latin typeface="나눔바른고딕" panose="020B0603020101020101" pitchFamily="50" charset="-127"/>
                <a:ea typeface="나눔바른고딕" panose="020B0603020101020101" pitchFamily="50" charset="-127"/>
              </a:rPr>
              <a:t>in</a:t>
            </a:r>
            <a:r>
              <a:rPr lang="en-US" altLang="ko-KR" sz="1800" dirty="0" smtClean="0">
                <a:latin typeface="나눔바른고딕" panose="020B0603020101020101" pitchFamily="50" charset="-127"/>
                <a:ea typeface="나눔바른고딕" panose="020B0603020101020101" pitchFamily="50" charset="-127"/>
              </a:rPr>
              <a:t> Lee, Eugene </a:t>
            </a:r>
            <a:r>
              <a:rPr lang="en-US" altLang="ko-KR" sz="1800" dirty="0">
                <a:latin typeface="나눔바른고딕" panose="020B0603020101020101" pitchFamily="50" charset="-127"/>
                <a:ea typeface="나눔바른고딕" panose="020B0603020101020101" pitchFamily="50" charset="-127"/>
              </a:rPr>
              <a:t>Cho, </a:t>
            </a:r>
            <a:r>
              <a:rPr lang="en-US" altLang="ko-KR" sz="1800" dirty="0" err="1">
                <a:latin typeface="나눔바른고딕" panose="020B0603020101020101" pitchFamily="50" charset="-127"/>
                <a:ea typeface="나눔바른고딕" panose="020B0603020101020101" pitchFamily="50" charset="-127"/>
              </a:rPr>
              <a:t>Sungzoon</a:t>
            </a:r>
            <a:r>
              <a:rPr lang="en-US" altLang="ko-KR" sz="1800" dirty="0">
                <a:latin typeface="나눔바른고딕" panose="020B0603020101020101" pitchFamily="50" charset="-127"/>
                <a:ea typeface="나눔바른고딕" panose="020B0603020101020101" pitchFamily="50" charset="-127"/>
              </a:rPr>
              <a:t> </a:t>
            </a:r>
            <a:r>
              <a:rPr lang="en-US" altLang="ko-KR" sz="1800" dirty="0" smtClean="0">
                <a:latin typeface="나눔바른고딕" panose="020B0603020101020101" pitchFamily="50" charset="-127"/>
                <a:ea typeface="나눔바른고딕" panose="020B0603020101020101" pitchFamily="50" charset="-127"/>
              </a:rPr>
              <a:t>Cho</a:t>
            </a:r>
            <a:endParaRPr lang="en-US" altLang="ko-KR" sz="1800" dirty="0">
              <a:latin typeface="나눔바른고딕" panose="020B0603020101020101" pitchFamily="50" charset="-127"/>
              <a:ea typeface="나눔바른고딕" panose="020B060302010102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Autofit/>
          </a:bodyPr>
          <a:lstStyle/>
          <a:p>
            <a:r>
              <a:rPr lang="en-US" altLang="ko-KR" spc="0" dirty="0"/>
              <a:t>Example </a:t>
            </a:r>
            <a:r>
              <a:rPr lang="en-US" altLang="ko-KR" spc="0" dirty="0" smtClean="0"/>
              <a:t>2: </a:t>
            </a:r>
            <a:r>
              <a:rPr lang="en-US" altLang="ko-KR" spc="0" dirty="0" smtClean="0"/>
              <a:t>Amazon</a:t>
            </a:r>
            <a:endParaRPr lang="en-US" altLang="ko-KR" b="1" i="1" spc="0" dirty="0">
              <a:solidFill>
                <a:srgbClr val="FF0000"/>
              </a:solidFill>
            </a:endParaRPr>
          </a:p>
          <a:p>
            <a:r>
              <a:rPr lang="en-US" altLang="ko-KR" spc="0" dirty="0"/>
              <a:t>The market structure in which Amazon competes has changed over the course of years</a:t>
            </a:r>
          </a:p>
        </p:txBody>
      </p:sp>
      <p:sp>
        <p:nvSpPr>
          <p:cNvPr id="3" name="TextBox 2"/>
          <p:cNvSpPr txBox="1"/>
          <p:nvPr/>
        </p:nvSpPr>
        <p:spPr>
          <a:xfrm>
            <a:off x="488504" y="1772816"/>
            <a:ext cx="9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sz="1800" dirty="0" smtClean="0"/>
              <a:t>The “self-identified” market competitors of Amazon now include a set of entities vastly different from the past</a:t>
            </a:r>
            <a:endParaRPr lang="ko-KR" altLang="en-US" sz="1800" dirty="0"/>
          </a:p>
        </p:txBody>
      </p:sp>
      <p:sp>
        <p:nvSpPr>
          <p:cNvPr id="9" name="TextBox 8"/>
          <p:cNvSpPr txBox="1"/>
          <p:nvPr/>
        </p:nvSpPr>
        <p:spPr>
          <a:xfrm>
            <a:off x="704528" y="3140968"/>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1998</a:t>
            </a:r>
            <a:endParaRPr lang="ko-KR" altLang="en-US" sz="1600" dirty="0"/>
          </a:p>
        </p:txBody>
      </p:sp>
      <p:sp>
        <p:nvSpPr>
          <p:cNvPr id="10" name="직사각형 9"/>
          <p:cNvSpPr/>
          <p:nvPr/>
        </p:nvSpPr>
        <p:spPr>
          <a:xfrm>
            <a:off x="2576736" y="2586390"/>
            <a:ext cx="6912768" cy="134666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6000"/>
            <a:r>
              <a:rPr lang="en-US" altLang="ko-KR" sz="1050" dirty="0">
                <a:solidFill>
                  <a:prstClr val="black"/>
                </a:solidFill>
                <a:ea typeface="나눔바른고딕 Light" panose="020B0603020101020101" pitchFamily="50" charset="-127"/>
              </a:rPr>
              <a:t>The Company's current or potential competitors include (</a:t>
            </a:r>
            <a:r>
              <a:rPr lang="en-US" altLang="ko-KR" sz="1050" dirty="0" err="1" smtClean="0">
                <a:solidFill>
                  <a:prstClr val="black"/>
                </a:solidFill>
                <a:ea typeface="나눔바른고딕 Light" panose="020B0603020101020101" pitchFamily="50" charset="-127"/>
              </a:rPr>
              <a:t>i</a:t>
            </a:r>
            <a:r>
              <a:rPr lang="en-US" altLang="ko-KR" sz="1050" dirty="0" smtClean="0">
                <a:solidFill>
                  <a:prstClr val="black"/>
                </a:solidFill>
                <a:ea typeface="나눔바른고딕 Light" panose="020B0603020101020101" pitchFamily="50" charset="-127"/>
              </a:rPr>
              <a:t>) </a:t>
            </a:r>
            <a:r>
              <a:rPr lang="en-US" altLang="ko-KR" sz="1050" u="sng" dirty="0" smtClean="0">
                <a:solidFill>
                  <a:prstClr val="black"/>
                </a:solidFill>
                <a:ea typeface="나눔바른고딕 Light" panose="020B0603020101020101" pitchFamily="50" charset="-127"/>
              </a:rPr>
              <a:t>various </a:t>
            </a:r>
            <a:r>
              <a:rPr lang="en-US" altLang="ko-KR" sz="1050" u="sng" dirty="0">
                <a:solidFill>
                  <a:prstClr val="black"/>
                </a:solidFill>
                <a:ea typeface="나눔바른고딕 Light" panose="020B0603020101020101" pitchFamily="50" charset="-127"/>
              </a:rPr>
              <a:t>online booksellers </a:t>
            </a:r>
            <a:r>
              <a:rPr lang="en-US" altLang="ko-KR" sz="1050" dirty="0">
                <a:solidFill>
                  <a:prstClr val="black"/>
                </a:solidFill>
                <a:ea typeface="나눔바른고딕 Light" panose="020B0603020101020101" pitchFamily="50" charset="-127"/>
              </a:rPr>
              <a:t>and vendors of other information-based products such as CDs and videotapes, </a:t>
            </a:r>
            <a:r>
              <a:rPr lang="en-US" altLang="ko-KR" sz="1050" dirty="0" smtClean="0">
                <a:solidFill>
                  <a:prstClr val="black"/>
                </a:solidFill>
                <a:ea typeface="나눔바른고딕 Light" panose="020B0603020101020101" pitchFamily="50" charset="-127"/>
              </a:rPr>
              <a:t>including entrants </a:t>
            </a:r>
            <a:r>
              <a:rPr lang="en-US" altLang="ko-KR" sz="1050" dirty="0">
                <a:solidFill>
                  <a:prstClr val="black"/>
                </a:solidFill>
                <a:ea typeface="나눔바른고딕 Light" panose="020B0603020101020101" pitchFamily="50" charset="-127"/>
              </a:rPr>
              <a:t>into narrow specialty niches, (ii) a number of indirect </a:t>
            </a:r>
            <a:r>
              <a:rPr lang="en-US" altLang="ko-KR" sz="1050" dirty="0" smtClean="0">
                <a:solidFill>
                  <a:prstClr val="black"/>
                </a:solidFill>
                <a:ea typeface="나눔바른고딕 Light" panose="020B0603020101020101" pitchFamily="50" charset="-127"/>
              </a:rPr>
              <a:t>competitors that </a:t>
            </a:r>
            <a:r>
              <a:rPr lang="en-US" altLang="ko-KR" sz="1050" dirty="0">
                <a:solidFill>
                  <a:prstClr val="black"/>
                </a:solidFill>
                <a:ea typeface="나눔바른고딕 Light" panose="020B0603020101020101" pitchFamily="50" charset="-127"/>
              </a:rPr>
              <a:t>specialize in online commerce or </a:t>
            </a:r>
            <a:r>
              <a:rPr lang="en-US" altLang="ko-KR" sz="1050" dirty="0" smtClean="0">
                <a:solidFill>
                  <a:prstClr val="black"/>
                </a:solidFill>
                <a:ea typeface="나눔바른고딕 Light" panose="020B0603020101020101" pitchFamily="50" charset="-127"/>
              </a:rPr>
              <a:t>derive a </a:t>
            </a:r>
            <a:r>
              <a:rPr lang="en-US" altLang="ko-KR" sz="1050" dirty="0">
                <a:solidFill>
                  <a:prstClr val="black"/>
                </a:solidFill>
                <a:ea typeface="나눔바른고딕 Light" panose="020B0603020101020101" pitchFamily="50" charset="-127"/>
              </a:rPr>
              <a:t>substantial portion of their revenues from </a:t>
            </a:r>
            <a:r>
              <a:rPr lang="en-US" altLang="ko-KR" sz="1050" dirty="0" smtClean="0">
                <a:solidFill>
                  <a:prstClr val="black"/>
                </a:solidFill>
                <a:ea typeface="나눔바른고딕 Light" panose="020B0603020101020101" pitchFamily="50" charset="-127"/>
              </a:rPr>
              <a:t>online commerce</a:t>
            </a:r>
            <a:r>
              <a:rPr lang="en-US" altLang="ko-KR" sz="1050" dirty="0">
                <a:solidFill>
                  <a:prstClr val="black"/>
                </a:solidFill>
                <a:ea typeface="나눔바른고딕 Light" panose="020B0603020101020101" pitchFamily="50" charset="-127"/>
              </a:rPr>
              <a:t>, through which retailers other than the Company </a:t>
            </a:r>
            <a:r>
              <a:rPr lang="en-US" altLang="ko-KR" sz="1050" dirty="0" smtClean="0">
                <a:solidFill>
                  <a:prstClr val="black"/>
                </a:solidFill>
                <a:ea typeface="나눔바른고딕 Light" panose="020B0603020101020101" pitchFamily="50" charset="-127"/>
              </a:rPr>
              <a:t>may offer </a:t>
            </a:r>
            <a:r>
              <a:rPr lang="en-US" altLang="ko-KR" sz="1050" dirty="0">
                <a:solidFill>
                  <a:prstClr val="black"/>
                </a:solidFill>
                <a:ea typeface="나눔바른고딕 Light" panose="020B0603020101020101" pitchFamily="50" charset="-127"/>
              </a:rPr>
              <a:t>products and (iii) </a:t>
            </a:r>
            <a:r>
              <a:rPr lang="en-US" altLang="ko-KR" sz="1050" u="sng" dirty="0" smtClean="0">
                <a:solidFill>
                  <a:prstClr val="black"/>
                </a:solidFill>
                <a:ea typeface="나눔바른고딕 Light" panose="020B0603020101020101" pitchFamily="50" charset="-127"/>
              </a:rPr>
              <a:t>publishers, distributors </a:t>
            </a:r>
            <a:r>
              <a:rPr lang="en-US" altLang="ko-KR" sz="1050" u="sng" dirty="0">
                <a:solidFill>
                  <a:prstClr val="black"/>
                </a:solidFill>
                <a:ea typeface="나눔바른고딕 Light" panose="020B0603020101020101" pitchFamily="50" charset="-127"/>
              </a:rPr>
              <a:t>and retail vendors of books, music and videotapes, including Barnes </a:t>
            </a:r>
            <a:r>
              <a:rPr lang="en-US" altLang="ko-KR" sz="1050" u="sng" dirty="0" smtClean="0">
                <a:solidFill>
                  <a:prstClr val="black"/>
                </a:solidFill>
                <a:ea typeface="나눔바른고딕 Light" panose="020B0603020101020101" pitchFamily="50" charset="-127"/>
              </a:rPr>
              <a:t>&amp; Noble</a:t>
            </a:r>
            <a:r>
              <a:rPr lang="en-US" altLang="ko-KR" sz="1050" u="sng" dirty="0">
                <a:solidFill>
                  <a:prstClr val="black"/>
                </a:solidFill>
                <a:ea typeface="나눔바른고딕 Light" panose="020B0603020101020101" pitchFamily="50" charset="-127"/>
              </a:rPr>
              <a:t>, Inc</a:t>
            </a:r>
            <a:r>
              <a:rPr lang="en-US" altLang="ko-KR" sz="1050" dirty="0" smtClean="0">
                <a:solidFill>
                  <a:prstClr val="black"/>
                </a:solidFill>
                <a:ea typeface="나눔바른고딕 Light" panose="020B0603020101020101" pitchFamily="50" charset="-127"/>
              </a:rPr>
              <a:t>., Bertelsmann </a:t>
            </a:r>
            <a:r>
              <a:rPr lang="en-US" altLang="ko-KR" sz="1050" dirty="0">
                <a:solidFill>
                  <a:prstClr val="black"/>
                </a:solidFill>
                <a:ea typeface="나눔바른고딕 Light" panose="020B0603020101020101" pitchFamily="50" charset="-127"/>
              </a:rPr>
              <a:t>AG and other large specialty booksellers and integrated media corporations, many of </a:t>
            </a:r>
            <a:r>
              <a:rPr lang="en-US" altLang="ko-KR" sz="1050" dirty="0" smtClean="0">
                <a:solidFill>
                  <a:prstClr val="black"/>
                </a:solidFill>
                <a:ea typeface="나눔바른고딕 Light" panose="020B0603020101020101" pitchFamily="50" charset="-127"/>
              </a:rPr>
              <a:t>which possess </a:t>
            </a:r>
            <a:r>
              <a:rPr lang="en-US" altLang="ko-KR" sz="1050" dirty="0">
                <a:solidFill>
                  <a:prstClr val="black"/>
                </a:solidFill>
                <a:ea typeface="나눔바른고딕 Light" panose="020B0603020101020101" pitchFamily="50" charset="-127"/>
              </a:rPr>
              <a:t>significant brand awareness, sales volume and customer bases. </a:t>
            </a:r>
            <a:endParaRPr lang="ko-KR" altLang="en-US" sz="1050" dirty="0">
              <a:solidFill>
                <a:prstClr val="black"/>
              </a:solidFill>
              <a:ea typeface="나눔바른고딕 Light" panose="020B0603020101020101" pitchFamily="50" charset="-127"/>
            </a:endParaRPr>
          </a:p>
        </p:txBody>
      </p:sp>
      <p:sp>
        <p:nvSpPr>
          <p:cNvPr id="11" name="TextBox 10"/>
          <p:cNvSpPr txBox="1"/>
          <p:nvPr/>
        </p:nvSpPr>
        <p:spPr>
          <a:xfrm>
            <a:off x="712284" y="5085184"/>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2016</a:t>
            </a:r>
            <a:endParaRPr lang="ko-KR" altLang="en-US" sz="1600" dirty="0"/>
          </a:p>
        </p:txBody>
      </p:sp>
      <p:sp>
        <p:nvSpPr>
          <p:cNvPr id="12" name="직사각형 11"/>
          <p:cNvSpPr/>
          <p:nvPr/>
        </p:nvSpPr>
        <p:spPr>
          <a:xfrm>
            <a:off x="2576736" y="4077072"/>
            <a:ext cx="6912768" cy="199473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6000"/>
            <a:r>
              <a:rPr lang="en-US" altLang="ko-KR" sz="1050" dirty="0" smtClean="0">
                <a:solidFill>
                  <a:prstClr val="black"/>
                </a:solidFill>
                <a:ea typeface="나눔바른고딕 Light" panose="020B0603020101020101" pitchFamily="50" charset="-127"/>
              </a:rPr>
              <a:t>Our </a:t>
            </a:r>
            <a:r>
              <a:rPr lang="en-US" altLang="ko-KR" sz="1050" dirty="0">
                <a:solidFill>
                  <a:prstClr val="black"/>
                </a:solidFill>
                <a:ea typeface="나눔바른고딕 Light" panose="020B0603020101020101" pitchFamily="50" charset="-127"/>
              </a:rPr>
              <a:t>current and potential competitors include: (1) </a:t>
            </a:r>
            <a:r>
              <a:rPr lang="en-US" altLang="ko-KR" sz="1050" u="sng" dirty="0">
                <a:solidFill>
                  <a:prstClr val="black"/>
                </a:solidFill>
                <a:ea typeface="나눔바른고딕 Light" panose="020B0603020101020101" pitchFamily="50" charset="-127"/>
              </a:rPr>
              <a:t>online, offline, and multichannel retailers, publishers, vendors, distributors, manufacturers, and producers of the products </a:t>
            </a:r>
            <a:r>
              <a:rPr lang="en-US" altLang="ko-KR" sz="1050" dirty="0">
                <a:solidFill>
                  <a:prstClr val="black"/>
                </a:solidFill>
                <a:ea typeface="나눔바른고딕 Light" panose="020B0603020101020101" pitchFamily="50" charset="-127"/>
              </a:rPr>
              <a:t>we offer and sell to consumers and businesses; (2) publishers, producers, and distributors of physical, digital, and interactive media of all types and all distribution channels; (3) </a:t>
            </a:r>
            <a:r>
              <a:rPr lang="en-US" altLang="ko-KR" sz="1050" u="sng" dirty="0">
                <a:solidFill>
                  <a:prstClr val="black"/>
                </a:solidFill>
                <a:ea typeface="나눔바른고딕 Light" panose="020B0603020101020101" pitchFamily="50" charset="-127"/>
              </a:rPr>
              <a:t>web search engines, comparison shopping websites, social networks, web portals</a:t>
            </a:r>
            <a:r>
              <a:rPr lang="en-US" altLang="ko-KR" sz="1050" dirty="0">
                <a:solidFill>
                  <a:prstClr val="black"/>
                </a:solidFill>
                <a:ea typeface="나눔바른고딕 Light" panose="020B0603020101020101" pitchFamily="50" charset="-127"/>
              </a:rPr>
              <a:t>, and other online and app-based means of discovering, using, or acquiring goods and services, either directly or in collaboration with other retailers; (4) </a:t>
            </a:r>
            <a:r>
              <a:rPr lang="en-US" altLang="ko-KR" sz="1050" u="sng" dirty="0">
                <a:solidFill>
                  <a:prstClr val="black"/>
                </a:solidFill>
                <a:ea typeface="나눔바른고딕 Light" panose="020B0603020101020101" pitchFamily="50" charset="-127"/>
              </a:rPr>
              <a:t>companies that provide e-commerce services</a:t>
            </a:r>
            <a:r>
              <a:rPr lang="en-US" altLang="ko-KR" sz="1050" dirty="0">
                <a:solidFill>
                  <a:prstClr val="black"/>
                </a:solidFill>
                <a:ea typeface="나눔바른고딕 Light" panose="020B0603020101020101" pitchFamily="50" charset="-127"/>
              </a:rPr>
              <a:t>, including website development, advertising, fulfillment, customer service, and payment processing; (5) companies that provide fulfillment and logistics services for themselves or for third parties, whether online or offline; (6) companies that provide information technology services or products, including on-premises or cloud-based infrastructure and other services; and (7) companies that design, manufacture, market, or sell consumer electronics, telecommunication, and electronic devices.</a:t>
            </a:r>
            <a:endParaRPr lang="ko-KR" altLang="en-US" sz="1050" dirty="0">
              <a:solidFill>
                <a:prstClr val="black"/>
              </a:solidFill>
              <a:ea typeface="나눔바른고딕 Light" panose="020B0603020101020101" pitchFamily="50" charset="-127"/>
            </a:endParaRPr>
          </a:p>
        </p:txBody>
      </p:sp>
      <p:sp>
        <p:nvSpPr>
          <p:cNvPr id="13" name="오른쪽 화살표 12"/>
          <p:cNvSpPr/>
          <p:nvPr/>
        </p:nvSpPr>
        <p:spPr>
          <a:xfrm rot="5400000">
            <a:off x="965845" y="4133111"/>
            <a:ext cx="968042" cy="3600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76736" y="6093296"/>
            <a:ext cx="3756226" cy="292388"/>
          </a:xfrm>
          <a:prstGeom prst="rect">
            <a:avLst/>
          </a:prstGeom>
          <a:noFill/>
        </p:spPr>
        <p:txBody>
          <a:bodyPr wrap="square" rtlCol="0">
            <a:spAutoFit/>
          </a:bodyPr>
          <a:lstStyle/>
          <a:p>
            <a:r>
              <a:rPr lang="en-US" altLang="ko-KR" sz="1300" spc="-100" dirty="0" smtClean="0"/>
              <a:t>Form 10-Ks, Amazon, 1998 and 2016</a:t>
            </a:r>
            <a:endParaRPr lang="en-US" altLang="ko-KR" sz="1300" spc="-100" dirty="0"/>
          </a:p>
        </p:txBody>
      </p:sp>
    </p:spTree>
    <p:extLst>
      <p:ext uri="{BB962C8B-B14F-4D97-AF65-F5344CB8AC3E}">
        <p14:creationId xmlns:p14="http://schemas.microsoft.com/office/powerpoint/2010/main" val="249758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a:t>Limitations of previous </a:t>
            </a:r>
            <a:r>
              <a:rPr lang="en-US" altLang="ko-KR" spc="0" dirty="0" smtClean="0"/>
              <a:t>Industry classification </a:t>
            </a:r>
            <a:r>
              <a:rPr lang="en-US" altLang="ko-KR" spc="0" dirty="0" smtClean="0"/>
              <a:t>schemes</a:t>
            </a:r>
            <a:endParaRPr lang="en-US" altLang="ko-KR" spc="0" dirty="0"/>
          </a:p>
        </p:txBody>
      </p:sp>
      <p:sp>
        <p:nvSpPr>
          <p:cNvPr id="8" name="TextBox 7"/>
          <p:cNvSpPr txBox="1"/>
          <p:nvPr/>
        </p:nvSpPr>
        <p:spPr>
          <a:xfrm>
            <a:off x="488504" y="2060262"/>
            <a:ext cx="9001000" cy="3877985"/>
          </a:xfrm>
          <a:prstGeom prst="rect">
            <a:avLst/>
          </a:prstGeom>
          <a:noFill/>
        </p:spPr>
        <p:txBody>
          <a:bodyPr vert="horz" wrap="square" rtlCol="0" anchor="t">
            <a:spAutoFit/>
          </a:bodyPr>
          <a:lstStyle/>
          <a:p>
            <a:endParaRPr lang="en-US" altLang="ko-KR" sz="2200" dirty="0" smtClean="0">
              <a:cs typeface="바른고딕"/>
            </a:endParaRPr>
          </a:p>
          <a:p>
            <a:pPr marL="628650" indent="-342900">
              <a:spcBef>
                <a:spcPts val="1800"/>
              </a:spcBef>
              <a:buAutoNum type="arabicParenR"/>
            </a:pPr>
            <a:r>
              <a:rPr lang="en-US" altLang="ko-KR" sz="1600" dirty="0" smtClean="0">
                <a:latin typeface="나눔바른고딕" panose="020B0603020101020101" pitchFamily="50" charset="-127"/>
                <a:ea typeface="나눔바른고딕" panose="020B0603020101020101" pitchFamily="50" charset="-127"/>
              </a:rPr>
              <a:t>Terrible </a:t>
            </a:r>
            <a:r>
              <a:rPr lang="en-US" altLang="ko-KR" sz="1600" dirty="0">
                <a:latin typeface="나눔바른고딕" panose="020B0603020101020101" pitchFamily="50" charset="-127"/>
                <a:ea typeface="나눔바른고딕" panose="020B0603020101020101" pitchFamily="50" charset="-127"/>
              </a:rPr>
              <a:t>cases of between-class homogeneity, due to the emphasis on how firms do what they do, as opposed to the purpose for which they do </a:t>
            </a:r>
            <a:r>
              <a:rPr lang="en-US" altLang="ko-KR" sz="1600" dirty="0" smtClean="0">
                <a:latin typeface="나눔바른고딕" panose="020B0603020101020101" pitchFamily="50" charset="-127"/>
                <a:ea typeface="나눔바른고딕" panose="020B0603020101020101" pitchFamily="50" charset="-127"/>
              </a:rPr>
              <a:t>it.</a:t>
            </a:r>
          </a:p>
          <a:p>
            <a:pPr marL="628650" indent="-342900">
              <a:spcBef>
                <a:spcPts val="1800"/>
              </a:spcBef>
              <a:buAutoNum type="arabicParenR"/>
            </a:pPr>
            <a:endParaRPr lang="en-US" altLang="ko-KR" sz="1600" dirty="0">
              <a:latin typeface="나눔바른고딕" panose="020B0603020101020101" pitchFamily="50" charset="-127"/>
              <a:ea typeface="나눔바른고딕" panose="020B0603020101020101" pitchFamily="50" charset="-127"/>
            </a:endParaRPr>
          </a:p>
          <a:p>
            <a:pPr marL="628650" indent="-342900">
              <a:spcBef>
                <a:spcPts val="1800"/>
              </a:spcBef>
              <a:buAutoNum type="arabicParenR"/>
            </a:pPr>
            <a:r>
              <a:rPr lang="en-US" altLang="ko-KR" sz="1600" dirty="0" smtClean="0">
                <a:latin typeface="나눔바른고딕" panose="020B0603020101020101" pitchFamily="50" charset="-127"/>
                <a:ea typeface="나눔바른고딕" panose="020B0603020101020101" pitchFamily="50" charset="-127"/>
              </a:rPr>
              <a:t>Consequence of innovation and technological change that has resulted in products and services that are more complex, and means of production that vary over time.</a:t>
            </a:r>
          </a:p>
          <a:p>
            <a:pPr marL="628650" indent="-342900">
              <a:spcBef>
                <a:spcPts val="1800"/>
              </a:spcBef>
              <a:buAutoNum type="arabicParenR"/>
            </a:pPr>
            <a:endParaRPr lang="en-US" altLang="ko-KR" sz="1600" dirty="0" smtClean="0">
              <a:latin typeface="나눔바른고딕" panose="020B0603020101020101" pitchFamily="50" charset="-127"/>
              <a:ea typeface="나눔바른고딕" panose="020B0603020101020101" pitchFamily="50" charset="-127"/>
            </a:endParaRPr>
          </a:p>
          <a:p>
            <a:pPr marL="628650" indent="-342900">
              <a:spcBef>
                <a:spcPts val="1800"/>
              </a:spcBef>
              <a:buAutoNum type="arabicParenR"/>
            </a:pPr>
            <a:r>
              <a:rPr lang="en-US" altLang="ko-KR" sz="1600" dirty="0" smtClean="0">
                <a:latin typeface="나눔바른고딕" panose="020B0603020101020101" pitchFamily="50" charset="-127"/>
                <a:ea typeface="나눔바른고딕" panose="020B0603020101020101" pitchFamily="50" charset="-127"/>
              </a:rPr>
              <a:t>All existing classification system requires human input at some point, which can be very costly and time-consuming (especially for information updates).</a:t>
            </a:r>
          </a:p>
          <a:p>
            <a:pPr marL="285750">
              <a:spcBef>
                <a:spcPts val="600"/>
              </a:spcBef>
            </a:pPr>
            <a:endParaRPr lang="en-US" altLang="ko-KR" sz="1600" dirty="0">
              <a:latin typeface="나눔바른고딕" panose="020B0603020101020101" pitchFamily="50" charset="-127"/>
              <a:ea typeface="나눔바른고딕" panose="020B0603020101020101" pitchFamily="50" charset="-127"/>
            </a:endParaRPr>
          </a:p>
        </p:txBody>
      </p:sp>
      <p:sp>
        <p:nvSpPr>
          <p:cNvPr id="5" name="TextBox 4"/>
          <p:cNvSpPr txBox="1"/>
          <p:nvPr/>
        </p:nvSpPr>
        <p:spPr>
          <a:xfrm>
            <a:off x="488504" y="1916832"/>
            <a:ext cx="9073008" cy="369332"/>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t>Limitations</a:t>
            </a:r>
          </a:p>
        </p:txBody>
      </p:sp>
      <p:sp>
        <p:nvSpPr>
          <p:cNvPr id="2" name="TextBox 1"/>
          <p:cNvSpPr txBox="1"/>
          <p:nvPr/>
        </p:nvSpPr>
        <p:spPr>
          <a:xfrm>
            <a:off x="1064568" y="3212976"/>
            <a:ext cx="3672408" cy="338554"/>
          </a:xfrm>
          <a:prstGeom prst="rect">
            <a:avLst/>
          </a:prstGeom>
          <a:noFill/>
        </p:spPr>
        <p:txBody>
          <a:bodyPr wrap="square" rtlCol="0">
            <a:spAutoFit/>
          </a:bodyPr>
          <a:lstStyle/>
          <a:p>
            <a:r>
              <a:rPr lang="en-US" altLang="ko-KR" sz="16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(Example 1:Netflix)</a:t>
            </a:r>
            <a:endParaRPr lang="ko-KR" altLang="en-US" sz="16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7" name="TextBox 6"/>
          <p:cNvSpPr txBox="1"/>
          <p:nvPr/>
        </p:nvSpPr>
        <p:spPr>
          <a:xfrm>
            <a:off x="1081091" y="4406334"/>
            <a:ext cx="3672408" cy="338554"/>
          </a:xfrm>
          <a:prstGeom prst="rect">
            <a:avLst/>
          </a:prstGeom>
          <a:noFill/>
        </p:spPr>
        <p:txBody>
          <a:bodyPr wrap="square" rtlCol="0">
            <a:spAutoFit/>
          </a:bodyPr>
          <a:lstStyle/>
          <a:p>
            <a:r>
              <a:rPr lang="en-US" altLang="ko-KR" sz="16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(Example 2:Amazon)</a:t>
            </a:r>
            <a:endParaRPr lang="ko-KR" altLang="en-US" sz="16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4868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0" dirty="0" smtClean="0"/>
              <a:t>Previous limitations call for new </a:t>
            </a:r>
            <a:r>
              <a:rPr lang="en-US" altLang="ko-KR" spc="0" dirty="0" smtClean="0"/>
              <a:t>approach</a:t>
            </a:r>
          </a:p>
          <a:p>
            <a:r>
              <a:rPr lang="en-US" altLang="ko-KR" spc="0" dirty="0" smtClean="0"/>
              <a:t>We aim to tackle them by exploiting the business section of the Form 10-K</a:t>
            </a:r>
            <a:endParaRPr lang="en-US" altLang="ko-KR" spc="0" dirty="0"/>
          </a:p>
        </p:txBody>
      </p:sp>
      <p:sp>
        <p:nvSpPr>
          <p:cNvPr id="5" name="TextBox 4"/>
          <p:cNvSpPr txBox="1"/>
          <p:nvPr/>
        </p:nvSpPr>
        <p:spPr>
          <a:xfrm>
            <a:off x="380492" y="1988840"/>
            <a:ext cx="9073008" cy="3416320"/>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We address these issues by exploiting the business section of the Form 10-Ks and cluster securities whose content of the text appear similar</a:t>
            </a:r>
          </a:p>
          <a:p>
            <a:pPr marL="342900" indent="-342900">
              <a:buFont typeface="Arial" panose="020B0604020202020204" pitchFamily="34" charset="0"/>
              <a:buChar char="•"/>
            </a:pP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The Form 10-K is a comprehensive summary of a company’s business operations and market performances, filed annually as required by the U.S. Securities and Exchange Commission</a:t>
            </a:r>
          </a:p>
          <a:p>
            <a:pPr marL="342900" indent="-342900">
              <a:buFont typeface="Arial" panose="020B0604020202020204" pitchFamily="34" charset="0"/>
              <a:buChar char="•"/>
            </a:pP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Its business section provides a finely detailed description of the company’s business operations, organizational structure, risk factors, and market competitors</a:t>
            </a:r>
          </a:p>
          <a:p>
            <a:pPr marL="342900" indent="-342900">
              <a:buFont typeface="Arial" panose="020B0604020202020204" pitchFamily="34" charset="0"/>
              <a:buChar char="•"/>
            </a:pP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We use define these textual information as the </a:t>
            </a:r>
            <a:r>
              <a:rPr lang="en-US" altLang="ko-KR" sz="1800" b="1" i="1" dirty="0" smtClean="0">
                <a:latin typeface="나눔바른고딕" panose="020B0603020101020101" pitchFamily="50" charset="-127"/>
                <a:ea typeface="나눔바른고딕" panose="020B0603020101020101" pitchFamily="50" charset="-127"/>
              </a:rPr>
              <a:t>firm’s self-identity </a:t>
            </a:r>
            <a:r>
              <a:rPr lang="en-US" altLang="ko-KR" sz="1800" dirty="0" smtClean="0">
                <a:latin typeface="나눔바른고딕" panose="020B0603020101020101" pitchFamily="50" charset="-127"/>
                <a:ea typeface="나눔바른고딕" panose="020B0603020101020101" pitchFamily="50" charset="-127"/>
              </a:rPr>
              <a:t>and use it as the new standards for clustering securities</a:t>
            </a:r>
            <a:endParaRPr lang="en-US" altLang="ko-KR" sz="1800" b="1" i="1" dirty="0" smtClean="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47667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Data Source</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a:t>Items typically reported in </a:t>
            </a:r>
            <a:r>
              <a:rPr lang="en-US" altLang="ko-KR" spc="0" dirty="0" smtClean="0"/>
              <a:t>the Form 10-Ks</a:t>
            </a:r>
            <a:endParaRPr lang="en-US" altLang="ko-KR" spc="0" dirty="0"/>
          </a:p>
        </p:txBody>
      </p:sp>
      <p:sp>
        <p:nvSpPr>
          <p:cNvPr id="7" name="TextBox 6"/>
          <p:cNvSpPr txBox="1"/>
          <p:nvPr/>
        </p:nvSpPr>
        <p:spPr>
          <a:xfrm>
            <a:off x="437988" y="1763915"/>
            <a:ext cx="2066740"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Form 10-K Example</a:t>
            </a:r>
            <a:endParaRPr lang="ko-KR" altLang="en-US" sz="1600" dirty="0"/>
          </a:p>
        </p:txBody>
      </p:sp>
      <p:pic>
        <p:nvPicPr>
          <p:cNvPr id="13" name="그림 12"/>
          <p:cNvPicPr>
            <a:picLocks noChangeAspect="1"/>
          </p:cNvPicPr>
          <p:nvPr/>
        </p:nvPicPr>
        <p:blipFill>
          <a:blip r:embed="rId3"/>
          <a:stretch>
            <a:fillRect/>
          </a:stretch>
        </p:blipFill>
        <p:spPr>
          <a:xfrm>
            <a:off x="2864768" y="1763915"/>
            <a:ext cx="6553745" cy="4453613"/>
          </a:xfrm>
          <a:prstGeom prst="rect">
            <a:avLst/>
          </a:prstGeom>
        </p:spPr>
      </p:pic>
      <p:sp>
        <p:nvSpPr>
          <p:cNvPr id="14" name="TextBox 13"/>
          <p:cNvSpPr txBox="1"/>
          <p:nvPr/>
        </p:nvSpPr>
        <p:spPr>
          <a:xfrm>
            <a:off x="419202" y="2160829"/>
            <a:ext cx="2301550" cy="338554"/>
          </a:xfrm>
          <a:prstGeom prst="rect">
            <a:avLst/>
          </a:prstGeom>
          <a:noFill/>
        </p:spPr>
        <p:txBody>
          <a:bodyPr wrap="square" rtlCol="0">
            <a:spAutoFit/>
          </a:bodyPr>
          <a:lstStyle/>
          <a:p>
            <a:r>
              <a:rPr lang="en-US" altLang="ko-KR" sz="1600" dirty="0" smtClean="0">
                <a:hlinkClick r:id="rId4"/>
              </a:rPr>
              <a:t>Microsoft 10-K</a:t>
            </a:r>
            <a:r>
              <a:rPr lang="en-US" altLang="ko-KR" sz="1600" dirty="0" smtClean="0"/>
              <a:t> (2016)</a:t>
            </a:r>
          </a:p>
        </p:txBody>
      </p:sp>
      <p:sp>
        <p:nvSpPr>
          <p:cNvPr id="2" name="직사각형 1"/>
          <p:cNvSpPr/>
          <p:nvPr/>
        </p:nvSpPr>
        <p:spPr>
          <a:xfrm>
            <a:off x="5385048" y="1668918"/>
            <a:ext cx="1638590" cy="307777"/>
          </a:xfrm>
          <a:prstGeom prst="rect">
            <a:avLst/>
          </a:prstGeom>
        </p:spPr>
        <p:txBody>
          <a:bodyPr wrap="none">
            <a:spAutoFit/>
          </a:bodyPr>
          <a:lstStyle/>
          <a:p>
            <a:r>
              <a:rPr lang="en-US" altLang="ko-KR" sz="1400" dirty="0"/>
              <a:t>Table of Contents</a:t>
            </a:r>
            <a:endParaRPr lang="ko-KR" altLang="en-US" sz="1400" dirty="0"/>
          </a:p>
        </p:txBody>
      </p:sp>
    </p:spTree>
    <p:extLst>
      <p:ext uri="{BB962C8B-B14F-4D97-AF65-F5344CB8AC3E}">
        <p14:creationId xmlns:p14="http://schemas.microsoft.com/office/powerpoint/2010/main" val="142931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smtClean="0"/>
              <a:t>Our newly developed ICS, Business Text Industry Classification (BTIC), is designed to outperform the existing classification system in four aspects</a:t>
            </a:r>
            <a:endParaRPr lang="en-US" altLang="ko-KR" spc="0" dirty="0"/>
          </a:p>
        </p:txBody>
      </p:sp>
      <p:sp>
        <p:nvSpPr>
          <p:cNvPr id="5" name="TextBox 4"/>
          <p:cNvSpPr txBox="1"/>
          <p:nvPr/>
        </p:nvSpPr>
        <p:spPr>
          <a:xfrm>
            <a:off x="380492" y="1988840"/>
            <a:ext cx="9073008" cy="3370153"/>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By employing doc2vec and hierarchical clustering on the business section of the Form 10-Ks, we develop a new </a:t>
            </a:r>
            <a:r>
              <a:rPr lang="en-US" altLang="ko-KR" sz="1800" dirty="0" smtClean="0">
                <a:latin typeface="나눔바른고딕" panose="020B0603020101020101" pitchFamily="50" charset="-127"/>
                <a:ea typeface="나눔바른고딕" panose="020B0603020101020101" pitchFamily="50" charset="-127"/>
              </a:rPr>
              <a:t>ICS, </a:t>
            </a:r>
            <a:r>
              <a:rPr lang="en-US" altLang="ko-KR" sz="1800" b="1" dirty="0" smtClean="0">
                <a:latin typeface="나눔바른고딕" panose="020B0603020101020101" pitchFamily="50" charset="-127"/>
                <a:ea typeface="나눔바른고딕" panose="020B0603020101020101" pitchFamily="50" charset="-127"/>
              </a:rPr>
              <a:t>Business Text Industry Classification</a:t>
            </a:r>
            <a:r>
              <a:rPr lang="en-US" altLang="ko-KR" sz="1800" dirty="0" smtClean="0">
                <a:latin typeface="나눔바른고딕" panose="020B0603020101020101" pitchFamily="50" charset="-127"/>
                <a:ea typeface="나눔바른고딕" panose="020B0603020101020101" pitchFamily="50" charset="-127"/>
              </a:rPr>
              <a:t> (BTIC)</a:t>
            </a: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endParaRPr lang="en-US" altLang="ko-KR" sz="1800" dirty="0" smtClean="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endParaRPr lang="en-US" altLang="ko-KR" sz="1800" dirty="0" smtClean="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Given that it performs just as well as SIC or GICS, BTIC outperforms the existing schemes in four aspects:</a:t>
            </a:r>
          </a:p>
          <a:p>
            <a:pPr marL="879333" lvl="1" indent="-342900">
              <a:lnSpc>
                <a:spcPct val="150000"/>
              </a:lnSpc>
              <a:buFont typeface="Arial" panose="020B0604020202020204" pitchFamily="34" charset="0"/>
              <a:buChar char="•"/>
            </a:pPr>
            <a:r>
              <a:rPr lang="en-US" altLang="ko-KR" sz="1400" b="1" dirty="0" smtClean="0">
                <a:latin typeface="나눔바른고딕" panose="020B0603020101020101" pitchFamily="50" charset="-127"/>
                <a:ea typeface="나눔바른고딕" panose="020B0603020101020101" pitchFamily="50" charset="-127"/>
              </a:rPr>
              <a:t>Process automation </a:t>
            </a:r>
            <a:r>
              <a:rPr lang="en-US" altLang="ko-KR" sz="1400" dirty="0" smtClean="0">
                <a:latin typeface="나눔바른고딕" panose="020B0603020101020101" pitchFamily="50" charset="-127"/>
                <a:ea typeface="나눔바른고딕" panose="020B0603020101020101" pitchFamily="50" charset="-127"/>
              </a:rPr>
              <a:t>– Once business section is extracted, the remaining steps are automated</a:t>
            </a:r>
            <a:endParaRPr lang="en-US" altLang="ko-KR" sz="1400" dirty="0">
              <a:latin typeface="나눔바른고딕" panose="020B0603020101020101" pitchFamily="50" charset="-127"/>
              <a:ea typeface="나눔바른고딕" panose="020B0603020101020101" pitchFamily="50" charset="-127"/>
            </a:endParaRPr>
          </a:p>
          <a:p>
            <a:pPr marL="879333" lvl="1" indent="-342900">
              <a:lnSpc>
                <a:spcPct val="150000"/>
              </a:lnSpc>
              <a:buFont typeface="Arial" panose="020B0604020202020204" pitchFamily="34" charset="0"/>
              <a:buChar char="•"/>
            </a:pPr>
            <a:r>
              <a:rPr lang="en-US" altLang="ko-KR" sz="1400" b="1" dirty="0" smtClean="0">
                <a:latin typeface="나눔바른고딕" panose="020B0603020101020101" pitchFamily="50" charset="-127"/>
                <a:ea typeface="나눔바른고딕" panose="020B0603020101020101" pitchFamily="50" charset="-127"/>
              </a:rPr>
              <a:t>Objectivity</a:t>
            </a:r>
            <a:r>
              <a:rPr lang="en-US" altLang="ko-KR" sz="1400" dirty="0" smtClean="0">
                <a:latin typeface="나눔바른고딕" panose="020B0603020101020101" pitchFamily="50" charset="-127"/>
                <a:ea typeface="나눔바른고딕" panose="020B0603020101020101" pitchFamily="50" charset="-127"/>
              </a:rPr>
              <a:t> – Clustering is entirely data-driven</a:t>
            </a:r>
          </a:p>
          <a:p>
            <a:pPr marL="879333" lvl="1" indent="-342900">
              <a:lnSpc>
                <a:spcPct val="150000"/>
              </a:lnSpc>
              <a:buFont typeface="Arial" panose="020B0604020202020204" pitchFamily="34" charset="0"/>
              <a:buChar char="•"/>
            </a:pPr>
            <a:r>
              <a:rPr lang="en-US" altLang="ko-KR" sz="1400" b="1" dirty="0" smtClean="0">
                <a:latin typeface="나눔바른고딕" panose="020B0603020101020101" pitchFamily="50" charset="-127"/>
                <a:ea typeface="나눔바른고딕" panose="020B0603020101020101" pitchFamily="50" charset="-127"/>
              </a:rPr>
              <a:t>Flexibility</a:t>
            </a:r>
            <a:r>
              <a:rPr lang="en-US" altLang="ko-KR" sz="1400" dirty="0" smtClean="0">
                <a:latin typeface="나눔바른고딕" panose="020B0603020101020101" pitchFamily="50" charset="-127"/>
                <a:ea typeface="나눔바른고딕" panose="020B0603020101020101" pitchFamily="50" charset="-127"/>
              </a:rPr>
              <a:t> – Organizational structure of BTIC is easily modified, fit to the user’s research needs</a:t>
            </a:r>
          </a:p>
          <a:p>
            <a:pPr marL="879333" lvl="1" indent="-342900">
              <a:lnSpc>
                <a:spcPct val="150000"/>
              </a:lnSpc>
              <a:buFont typeface="Arial" panose="020B0604020202020204" pitchFamily="34" charset="0"/>
              <a:buChar char="•"/>
            </a:pPr>
            <a:r>
              <a:rPr lang="en-US" altLang="ko-KR" sz="1400" b="1" dirty="0" smtClean="0">
                <a:latin typeface="나눔바른고딕" panose="020B0603020101020101" pitchFamily="50" charset="-127"/>
                <a:ea typeface="나눔바른고딕" panose="020B0603020101020101" pitchFamily="50" charset="-127"/>
              </a:rPr>
              <a:t>Result Interpretability </a:t>
            </a:r>
            <a:r>
              <a:rPr lang="en-US" altLang="ko-KR" sz="1400" dirty="0" smtClean="0">
                <a:latin typeface="나눔바른고딕" panose="020B0603020101020101" pitchFamily="50" charset="-127"/>
                <a:ea typeface="나눔바른고딕" panose="020B0603020101020101" pitchFamily="50" charset="-127"/>
              </a:rPr>
              <a:t>– BTIC provides a list of words that “represent” each cluster created, thus helping the user’s understanding of the clustering process and results</a:t>
            </a:r>
            <a:endParaRPr lang="en-US" altLang="ko-KR" sz="1800" b="1" i="1" dirty="0" smtClean="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6726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smtClean="0"/>
              <a:t>Proposed Method</a:t>
            </a:r>
          </a:p>
        </p:txBody>
      </p:sp>
      <p:grpSp>
        <p:nvGrpSpPr>
          <p:cNvPr id="11" name="그룹 10"/>
          <p:cNvGrpSpPr/>
          <p:nvPr/>
        </p:nvGrpSpPr>
        <p:grpSpPr>
          <a:xfrm>
            <a:off x="344488" y="1772816"/>
            <a:ext cx="9001001" cy="4510287"/>
            <a:chOff x="344488" y="1772816"/>
            <a:chExt cx="9001001" cy="4510287"/>
          </a:xfrm>
        </p:grpSpPr>
        <p:sp>
          <p:nvSpPr>
            <p:cNvPr id="7" name="TextBox 6"/>
            <p:cNvSpPr txBox="1"/>
            <p:nvPr/>
          </p:nvSpPr>
          <p:spPr>
            <a:xfrm>
              <a:off x="563310" y="3647174"/>
              <a:ext cx="4173666" cy="276999"/>
            </a:xfrm>
            <a:prstGeom prst="rect">
              <a:avLst/>
            </a:prstGeom>
            <a:noFill/>
          </p:spPr>
          <p:txBody>
            <a:bodyPr wrap="square" rtlCol="0">
              <a:spAutoFit/>
            </a:bodyPr>
            <a:lstStyle/>
            <a:p>
              <a:pPr algn="ctr"/>
              <a:r>
                <a:rPr lang="en-US" altLang="ko-KR" sz="1200" dirty="0" smtClean="0"/>
                <a:t>Modeling: Document embedding, hierarchical Clustering</a:t>
              </a:r>
              <a:endParaRPr lang="ko-KR" altLang="en-US" sz="1200" dirty="0"/>
            </a:p>
          </p:txBody>
        </p:sp>
        <p:sp>
          <p:nvSpPr>
            <p:cNvPr id="26" name="직사각형 25"/>
            <p:cNvSpPr/>
            <p:nvPr/>
          </p:nvSpPr>
          <p:spPr>
            <a:xfrm>
              <a:off x="344488" y="3501008"/>
              <a:ext cx="4320480" cy="278209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오른쪽 화살표 26"/>
            <p:cNvSpPr/>
            <p:nvPr/>
          </p:nvSpPr>
          <p:spPr>
            <a:xfrm>
              <a:off x="4808984" y="5212731"/>
              <a:ext cx="216024" cy="3600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오른쪽 화살표 27"/>
            <p:cNvSpPr/>
            <p:nvPr/>
          </p:nvSpPr>
          <p:spPr>
            <a:xfrm rot="16200000">
              <a:off x="7185248" y="3140969"/>
              <a:ext cx="216024" cy="3600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3"/>
            <a:stretch>
              <a:fillRect/>
            </a:stretch>
          </p:blipFill>
          <p:spPr>
            <a:xfrm>
              <a:off x="702546" y="1993408"/>
              <a:ext cx="3796204" cy="1128156"/>
            </a:xfrm>
            <a:prstGeom prst="rect">
              <a:avLst/>
            </a:prstGeom>
          </p:spPr>
        </p:pic>
        <p:sp>
          <p:nvSpPr>
            <p:cNvPr id="19" name="TextBox 18"/>
            <p:cNvSpPr txBox="1"/>
            <p:nvPr/>
          </p:nvSpPr>
          <p:spPr>
            <a:xfrm>
              <a:off x="558530" y="1774009"/>
              <a:ext cx="3960440" cy="461665"/>
            </a:xfrm>
            <a:prstGeom prst="rect">
              <a:avLst/>
            </a:prstGeom>
            <a:noFill/>
          </p:spPr>
          <p:txBody>
            <a:bodyPr wrap="square" rtlCol="0">
              <a:spAutoFit/>
            </a:bodyPr>
            <a:lstStyle/>
            <a:p>
              <a:pPr algn="ctr"/>
              <a:r>
                <a:rPr lang="en-US" altLang="ko-KR" sz="1200" dirty="0" smtClean="0">
                  <a:latin typeface="Arial" panose="020B0604020202020204" pitchFamily="34" charset="0"/>
                  <a:cs typeface="Arial" panose="020B0604020202020204" pitchFamily="34" charset="0"/>
                </a:rPr>
                <a:t>Data collection: Extract Business section (item 1) of Form10-Ks using regular expressions</a:t>
              </a:r>
              <a:endParaRPr lang="ko-KR" altLang="en-US" sz="1200" dirty="0">
                <a:latin typeface="Arial" panose="020B0604020202020204" pitchFamily="34" charset="0"/>
                <a:cs typeface="Arial" panose="020B0604020202020204" pitchFamily="34" charset="0"/>
              </a:endParaRPr>
            </a:p>
          </p:txBody>
        </p:sp>
        <p:sp>
          <p:nvSpPr>
            <p:cNvPr id="31" name="직사각형 30"/>
            <p:cNvSpPr/>
            <p:nvPr/>
          </p:nvSpPr>
          <p:spPr>
            <a:xfrm>
              <a:off x="344488" y="1774194"/>
              <a:ext cx="4318498" cy="141390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오른쪽 화살표 32"/>
            <p:cNvSpPr/>
            <p:nvPr/>
          </p:nvSpPr>
          <p:spPr>
            <a:xfrm rot="5400000">
              <a:off x="2522730" y="3157594"/>
              <a:ext cx="216024" cy="3600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169024" y="3501009"/>
              <a:ext cx="4176465" cy="278209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36" name="TextBox 35"/>
            <p:cNvSpPr txBox="1"/>
            <p:nvPr/>
          </p:nvSpPr>
          <p:spPr>
            <a:xfrm>
              <a:off x="5457981" y="3647174"/>
              <a:ext cx="3815498" cy="276999"/>
            </a:xfrm>
            <a:prstGeom prst="rect">
              <a:avLst/>
            </a:prstGeom>
            <a:noFill/>
          </p:spPr>
          <p:txBody>
            <a:bodyPr wrap="square" rtlCol="0">
              <a:spAutoFit/>
            </a:bodyPr>
            <a:lstStyle/>
            <a:p>
              <a:r>
                <a:rPr lang="en-US" altLang="ko-KR" sz="1200" dirty="0" smtClean="0"/>
                <a:t> Clustering Exploration</a:t>
              </a:r>
              <a:endParaRPr lang="ko-KR" altLang="en-US" sz="1200" dirty="0"/>
            </a:p>
          </p:txBody>
        </p:sp>
        <p:sp>
          <p:nvSpPr>
            <p:cNvPr id="9" name="직사각형 8"/>
            <p:cNvSpPr/>
            <p:nvPr/>
          </p:nvSpPr>
          <p:spPr>
            <a:xfrm>
              <a:off x="392495" y="1795259"/>
              <a:ext cx="238043" cy="2289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1</a:t>
              </a:r>
              <a:endParaRPr lang="ko-KR" altLang="en-US" sz="1800" b="1" dirty="0">
                <a:solidFill>
                  <a:schemeClr val="tx1"/>
                </a:solidFill>
              </a:endParaRPr>
            </a:p>
          </p:txBody>
        </p:sp>
        <p:sp>
          <p:nvSpPr>
            <p:cNvPr id="22" name="직사각형 21"/>
            <p:cNvSpPr/>
            <p:nvPr/>
          </p:nvSpPr>
          <p:spPr>
            <a:xfrm>
              <a:off x="416496" y="3671211"/>
              <a:ext cx="238043" cy="2289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2</a:t>
              </a:r>
              <a:endParaRPr lang="ko-KR" altLang="en-US" sz="1800" b="1" dirty="0">
                <a:solidFill>
                  <a:schemeClr val="tx1"/>
                </a:solidFill>
              </a:endParaRPr>
            </a:p>
          </p:txBody>
        </p:sp>
        <p:sp>
          <p:nvSpPr>
            <p:cNvPr id="25" name="직사각형 24"/>
            <p:cNvSpPr/>
            <p:nvPr/>
          </p:nvSpPr>
          <p:spPr>
            <a:xfrm>
              <a:off x="5313039" y="3671211"/>
              <a:ext cx="238043" cy="2289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3</a:t>
              </a:r>
              <a:endParaRPr lang="ko-KR" altLang="en-US" sz="1800" b="1" dirty="0">
                <a:solidFill>
                  <a:schemeClr val="tx1"/>
                </a:solidFill>
              </a:endParaRPr>
            </a:p>
          </p:txBody>
        </p:sp>
        <p:sp>
          <p:nvSpPr>
            <p:cNvPr id="35" name="직사각형 34"/>
            <p:cNvSpPr/>
            <p:nvPr/>
          </p:nvSpPr>
          <p:spPr>
            <a:xfrm>
              <a:off x="5169024" y="1772816"/>
              <a:ext cx="4176464" cy="14152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AlternateContent xmlns:mc="http://schemas.openxmlformats.org/markup-compatibility/2006" xmlns:a14="http://schemas.microsoft.com/office/drawing/2010/main">
          <mc:Choice Requires="a14">
            <p:sp>
              <p:nvSpPr>
                <p:cNvPr id="37" name="TextBox 36"/>
                <p:cNvSpPr txBox="1"/>
                <p:nvPr/>
              </p:nvSpPr>
              <p:spPr>
                <a:xfrm>
                  <a:off x="5575609" y="1782799"/>
                  <a:ext cx="3646329" cy="276999"/>
                </a:xfrm>
                <a:prstGeom prst="rect">
                  <a:avLst/>
                </a:prstGeom>
                <a:noFill/>
              </p:spPr>
              <p:txBody>
                <a:bodyPr wrap="square" rtlCol="0">
                  <a:spAutoFit/>
                </a:bodyPr>
                <a:lstStyle/>
                <a:p>
                  <a:r>
                    <a:rPr lang="en-US" altLang="ko-KR" sz="1200" dirty="0" smtClean="0">
                      <a:latin typeface="Arial" panose="020B0604020202020204" pitchFamily="34" charset="0"/>
                      <a:cs typeface="Arial" panose="020B0604020202020204" pitchFamily="34" charset="0"/>
                    </a:rPr>
                    <a:t>Evaluation: computing </a:t>
                  </a:r>
                  <a14:m>
                    <m:oMath xmlns:m="http://schemas.openxmlformats.org/officeDocument/2006/math">
                      <m:sSup>
                        <m:sSupPr>
                          <m:ctrlPr>
                            <a:rPr lang="en-US" altLang="ko-KR" sz="1200" i="1" smtClean="0">
                              <a:latin typeface="Cambria Math" panose="02040503050406030204" pitchFamily="18" charset="0"/>
                              <a:cs typeface="Arial" panose="020B0604020202020204" pitchFamily="34" charset="0"/>
                            </a:rPr>
                          </m:ctrlPr>
                        </m:sSupPr>
                        <m:e>
                          <m:r>
                            <a:rPr lang="en-US" altLang="ko-KR" sz="1200" b="0" i="1" smtClean="0">
                              <a:latin typeface="Cambria Math" panose="02040503050406030204" pitchFamily="18" charset="0"/>
                              <a:cs typeface="Arial" panose="020B0604020202020204" pitchFamily="34" charset="0"/>
                            </a:rPr>
                            <m:t>𝑅</m:t>
                          </m:r>
                        </m:e>
                        <m:sup>
                          <m:r>
                            <a:rPr lang="en-US" altLang="ko-KR" sz="1200" b="0" i="1" smtClean="0">
                              <a:latin typeface="Cambria Math" panose="02040503050406030204" pitchFamily="18" charset="0"/>
                              <a:cs typeface="Arial" panose="020B0604020202020204" pitchFamily="34" charset="0"/>
                            </a:rPr>
                            <m:t>2</m:t>
                          </m:r>
                        </m:sup>
                      </m:sSup>
                    </m:oMath>
                  </a14:m>
                  <a:r>
                    <a:rPr lang="en-US" altLang="ko-KR" sz="1200" dirty="0" smtClean="0">
                      <a:latin typeface="Arial" panose="020B0604020202020204" pitchFamily="34" charset="0"/>
                      <a:cs typeface="Arial" panose="020B0604020202020204" pitchFamily="34" charset="0"/>
                    </a:rPr>
                    <a:t> of 12 financial variables</a:t>
                  </a:r>
                  <a:endParaRPr lang="en-US" altLang="ko-KR" sz="1200" dirty="0">
                    <a:latin typeface="Arial" panose="020B0604020202020204" pitchFamily="34" charset="0"/>
                    <a:cs typeface="Arial" panose="020B0604020202020204" pitchFamily="34"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5575609" y="1782799"/>
                  <a:ext cx="3646329" cy="276999"/>
                </a:xfrm>
                <a:prstGeom prst="rect">
                  <a:avLst/>
                </a:prstGeom>
                <a:blipFill>
                  <a:blip r:embed="rId4"/>
                  <a:stretch>
                    <a:fillRect l="-167" t="-2174" b="-13043"/>
                  </a:stretch>
                </a:blipFill>
              </p:spPr>
              <p:txBody>
                <a:bodyPr/>
                <a:lstStyle/>
                <a:p>
                  <a:r>
                    <a:rPr lang="ko-KR" altLang="en-US">
                      <a:noFill/>
                    </a:rPr>
                    <a:t> </a:t>
                  </a:r>
                </a:p>
              </p:txBody>
            </p:sp>
          </mc:Fallback>
        </mc:AlternateContent>
        <p:sp>
          <p:nvSpPr>
            <p:cNvPr id="38" name="직사각형 37"/>
            <p:cNvSpPr/>
            <p:nvPr/>
          </p:nvSpPr>
          <p:spPr>
            <a:xfrm>
              <a:off x="5313040" y="1798524"/>
              <a:ext cx="262569" cy="2289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4</a:t>
              </a:r>
              <a:endParaRPr lang="ko-KR" altLang="en-US" sz="1800" b="1" dirty="0">
                <a:solidFill>
                  <a:schemeClr val="tx1"/>
                </a:solidFill>
              </a:endParaRPr>
            </a:p>
          </p:txBody>
        </p:sp>
        <p:pic>
          <p:nvPicPr>
            <p:cNvPr id="12" name="그림 11"/>
            <p:cNvPicPr>
              <a:picLocks noChangeAspect="1"/>
            </p:cNvPicPr>
            <p:nvPr/>
          </p:nvPicPr>
          <p:blipFill>
            <a:blip r:embed="rId5"/>
            <a:stretch>
              <a:fillRect/>
            </a:stretch>
          </p:blipFill>
          <p:spPr>
            <a:xfrm>
              <a:off x="394477" y="4221088"/>
              <a:ext cx="2056245" cy="1703477"/>
            </a:xfrm>
            <a:prstGeom prst="rect">
              <a:avLst/>
            </a:prstGeom>
          </p:spPr>
        </p:pic>
        <p:pic>
          <p:nvPicPr>
            <p:cNvPr id="2" name="그림 1"/>
            <p:cNvPicPr>
              <a:picLocks noChangeAspect="1"/>
            </p:cNvPicPr>
            <p:nvPr/>
          </p:nvPicPr>
          <p:blipFill>
            <a:blip r:embed="rId6"/>
            <a:stretch>
              <a:fillRect/>
            </a:stretch>
          </p:blipFill>
          <p:spPr>
            <a:xfrm>
              <a:off x="2500711" y="4157731"/>
              <a:ext cx="2092249" cy="1710707"/>
            </a:xfrm>
            <a:prstGeom prst="rect">
              <a:avLst/>
            </a:prstGeom>
          </p:spPr>
        </p:pic>
        <p:pic>
          <p:nvPicPr>
            <p:cNvPr id="5" name="그림 4"/>
            <p:cNvPicPr>
              <a:picLocks noChangeAspect="1"/>
            </p:cNvPicPr>
            <p:nvPr/>
          </p:nvPicPr>
          <p:blipFill>
            <a:blip r:embed="rId7"/>
            <a:stretch>
              <a:fillRect/>
            </a:stretch>
          </p:blipFill>
          <p:spPr>
            <a:xfrm>
              <a:off x="5457056" y="3996182"/>
              <a:ext cx="3600399" cy="2233406"/>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965781" y="2371684"/>
                  <a:ext cx="2654958" cy="256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𝑣𝑎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sub>
                        </m:sSub>
                        <m:r>
                          <a:rPr lang="en-US" altLang="ko-KR" sz="1600" b="0" i="1" smtClean="0">
                            <a:latin typeface="Cambria Math" panose="02040503050406030204" pitchFamily="18" charset="0"/>
                          </a:rPr>
                          <m:t>=</m:t>
                        </m:r>
                        <m:r>
                          <a:rPr lang="ko-KR" altLang="en-US" sz="1600" b="0" i="1" smtClean="0">
                            <a:latin typeface="Cambria Math" panose="02040503050406030204" pitchFamily="18" charset="0"/>
                          </a:rPr>
                          <m:t>𝛼</m:t>
                        </m:r>
                        <m:r>
                          <a:rPr lang="en-US" altLang="ko-KR" sz="1600" b="0" i="1" smtClean="0">
                            <a:latin typeface="Cambria Math" panose="02040503050406030204" pitchFamily="18" charset="0"/>
                          </a:rPr>
                          <m:t>+</m:t>
                        </m:r>
                        <m:r>
                          <a:rPr lang="ko-KR" altLang="en-US" sz="1600" b="0" i="1" smtClean="0">
                            <a:latin typeface="Cambria Math" panose="02040503050406030204" pitchFamily="18" charset="0"/>
                          </a:rPr>
                          <m:t>𝛽</m:t>
                        </m:r>
                        <m:r>
                          <a:rPr lang="ko-KR" altLang="en-US" sz="1600" b="0" i="1" smtClean="0">
                            <a:latin typeface="Cambria Math" panose="02040503050406030204" pitchFamily="18" charset="0"/>
                          </a:rPr>
                          <m:t>∙</m:t>
                        </m:r>
                        <m:r>
                          <a:rPr lang="en-US" altLang="ko-KR" sz="1600" b="0" i="1" smtClean="0">
                            <a:latin typeface="Cambria Math" panose="02040503050406030204" pitchFamily="18" charset="0"/>
                          </a:rPr>
                          <m:t>𝑣𝑎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r>
                              <a:rPr lang="en-US" altLang="ko-KR" sz="1600" b="0" i="1" smtClean="0">
                                <a:latin typeface="Cambria Math" panose="02040503050406030204" pitchFamily="18" charset="0"/>
                              </a:rPr>
                              <m:t>𝑖𝑛𝑑</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ko-KR" altLang="en-US" sz="1600" b="0" i="1" smtClean="0">
                                <a:latin typeface="Cambria Math" panose="02040503050406030204" pitchFamily="18" charset="0"/>
                              </a:rPr>
                              <m:t>𝜀</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sub>
                        </m:sSub>
                        <m:r>
                          <a:rPr lang="en-US" altLang="ko-KR" sz="1600" b="0" i="1" smtClean="0">
                            <a:latin typeface="Cambria Math" panose="02040503050406030204" pitchFamily="18" charset="0"/>
                          </a:rPr>
                          <m:t> </m:t>
                        </m:r>
                      </m:oMath>
                    </m:oMathPara>
                  </a14:m>
                  <a:endParaRPr lang="ko-KR" alt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965781" y="2371684"/>
                  <a:ext cx="2654958" cy="256993"/>
                </a:xfrm>
                <a:prstGeom prst="rect">
                  <a:avLst/>
                </a:prstGeom>
                <a:blipFill>
                  <a:blip r:embed="rId8"/>
                  <a:stretch>
                    <a:fillRect l="-690" b="-2857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149533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Proposed Methods</a:t>
            </a:r>
            <a:endParaRPr lang="ko-KR" altLang="en-US" dirty="0"/>
          </a:p>
        </p:txBody>
      </p:sp>
      <p:sp>
        <p:nvSpPr>
          <p:cNvPr id="6" name="텍스트 개체 틀 5"/>
          <p:cNvSpPr>
            <a:spLocks noGrp="1"/>
          </p:cNvSpPr>
          <p:nvPr>
            <p:ph type="body" sz="quarter" idx="13"/>
          </p:nvPr>
        </p:nvSpPr>
        <p:spPr/>
        <p:txBody>
          <a:bodyPr>
            <a:normAutofit fontScale="92500"/>
          </a:bodyPr>
          <a:lstStyle/>
          <a:p>
            <a:r>
              <a:rPr lang="en-US" altLang="ko-KR" spc="-100" dirty="0" smtClean="0"/>
              <a:t>We employ Doc2vec </a:t>
            </a:r>
            <a:r>
              <a:rPr lang="en-US" altLang="ko-KR" spc="-100" dirty="0" smtClean="0"/>
              <a:t>[4]</a:t>
            </a:r>
            <a:r>
              <a:rPr lang="en-US" altLang="ko-KR" spc="0" dirty="0" smtClean="0"/>
              <a:t> </a:t>
            </a:r>
            <a:r>
              <a:rPr lang="en-US" altLang="ko-KR" spc="0" dirty="0" smtClean="0"/>
              <a:t>modelling,</a:t>
            </a:r>
          </a:p>
          <a:p>
            <a:r>
              <a:rPr lang="en-US" altLang="ko-KR" spc="0" dirty="0" smtClean="0"/>
              <a:t>Embedding Form 10-K documents and words appearing in the reports on to a continuous space</a:t>
            </a:r>
            <a:endParaRPr lang="en-US" altLang="ko-KR" spc="-100" dirty="0" smtClean="0"/>
          </a:p>
        </p:txBody>
      </p:sp>
      <p:grpSp>
        <p:nvGrpSpPr>
          <p:cNvPr id="20" name="그룹 19"/>
          <p:cNvGrpSpPr/>
          <p:nvPr/>
        </p:nvGrpSpPr>
        <p:grpSpPr>
          <a:xfrm>
            <a:off x="2683276" y="3347042"/>
            <a:ext cx="954572" cy="185914"/>
            <a:chOff x="7921094" y="4923324"/>
            <a:chExt cx="954572" cy="182830"/>
          </a:xfrm>
        </p:grpSpPr>
        <p:sp>
          <p:nvSpPr>
            <p:cNvPr id="21" name="직사각형 20"/>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그룹 36"/>
          <p:cNvGrpSpPr/>
          <p:nvPr/>
        </p:nvGrpSpPr>
        <p:grpSpPr>
          <a:xfrm>
            <a:off x="2064774" y="4138790"/>
            <a:ext cx="954572" cy="185914"/>
            <a:chOff x="7921094" y="4923324"/>
            <a:chExt cx="954572" cy="182830"/>
          </a:xfrm>
        </p:grpSpPr>
        <p:sp>
          <p:nvSpPr>
            <p:cNvPr id="38" name="직사각형 37"/>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3224808" y="4145686"/>
            <a:ext cx="954572" cy="185914"/>
            <a:chOff x="7921094" y="4923324"/>
            <a:chExt cx="954572" cy="182830"/>
          </a:xfrm>
        </p:grpSpPr>
        <p:sp>
          <p:nvSpPr>
            <p:cNvPr id="45" name="직사각형 4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4650840" y="4145686"/>
            <a:ext cx="954572" cy="185914"/>
            <a:chOff x="7921094" y="4923324"/>
            <a:chExt cx="954572" cy="182830"/>
          </a:xfrm>
        </p:grpSpPr>
        <p:sp>
          <p:nvSpPr>
            <p:cNvPr id="52" name="직사각형 5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직사각형 57"/>
              <p:cNvSpPr/>
              <p:nvPr/>
            </p:nvSpPr>
            <p:spPr>
              <a:xfrm>
                <a:off x="2078069" y="4661556"/>
                <a:ext cx="954572"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xmlns="">
          <p:sp>
            <p:nvSpPr>
              <p:cNvPr id="58" name="직사각형 57"/>
              <p:cNvSpPr>
                <a:spLocks noRot="1" noChangeAspect="1" noMove="1" noResize="1" noEditPoints="1" noAdjustHandles="1" noChangeArrowheads="1" noChangeShapeType="1" noTextEdit="1"/>
              </p:cNvSpPr>
              <p:nvPr/>
            </p:nvSpPr>
            <p:spPr>
              <a:xfrm>
                <a:off x="2078069" y="4661556"/>
                <a:ext cx="954572" cy="384092"/>
              </a:xfrm>
              <a:prstGeom prst="rect">
                <a:avLst/>
              </a:prstGeom>
              <a:blipFill>
                <a:blip r:embed="rId3"/>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p:cNvSpPr/>
              <p:nvPr/>
            </p:nvSpPr>
            <p:spPr>
              <a:xfrm>
                <a:off x="3224808" y="4661556"/>
                <a:ext cx="954572"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xmlns="">
          <p:sp>
            <p:nvSpPr>
              <p:cNvPr id="59" name="직사각형 58"/>
              <p:cNvSpPr>
                <a:spLocks noRot="1" noChangeAspect="1" noMove="1" noResize="1" noEditPoints="1" noAdjustHandles="1" noChangeArrowheads="1" noChangeShapeType="1" noTextEdit="1"/>
              </p:cNvSpPr>
              <p:nvPr/>
            </p:nvSpPr>
            <p:spPr>
              <a:xfrm>
                <a:off x="3224808" y="4661556"/>
                <a:ext cx="954572" cy="384092"/>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p:cNvSpPr/>
              <p:nvPr/>
            </p:nvSpPr>
            <p:spPr>
              <a:xfrm>
                <a:off x="4650840" y="4661556"/>
                <a:ext cx="954572"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9</m:t>
                          </m:r>
                        </m:sub>
                      </m:sSub>
                    </m:oMath>
                  </m:oMathPara>
                </a14:m>
                <a:endParaRPr lang="ko-KR" altLang="en-US" sz="1400" dirty="0">
                  <a:solidFill>
                    <a:schemeClr val="tx1"/>
                  </a:solidFill>
                </a:endParaRPr>
              </a:p>
            </p:txBody>
          </p:sp>
        </mc:Choice>
        <mc:Fallback xmlns="">
          <p:sp>
            <p:nvSpPr>
              <p:cNvPr id="60" name="직사각형 59"/>
              <p:cNvSpPr>
                <a:spLocks noRot="1" noChangeAspect="1" noMove="1" noResize="1" noEditPoints="1" noAdjustHandles="1" noChangeArrowheads="1" noChangeShapeType="1" noTextEdit="1"/>
              </p:cNvSpPr>
              <p:nvPr/>
            </p:nvSpPr>
            <p:spPr>
              <a:xfrm>
                <a:off x="4650840" y="4661556"/>
                <a:ext cx="954572" cy="384092"/>
              </a:xfrm>
              <a:prstGeom prst="rect">
                <a:avLst/>
              </a:prstGeom>
              <a:blipFill>
                <a:blip r:embed="rId5"/>
                <a:stretch>
                  <a:fillRect/>
                </a:stretch>
              </a:blipFill>
              <a:ln>
                <a:solidFill>
                  <a:schemeClr val="tx1"/>
                </a:solidFill>
              </a:ln>
            </p:spPr>
            <p:txBody>
              <a:bodyPr/>
              <a:lstStyle/>
              <a:p>
                <a:r>
                  <a:rPr lang="ko-KR" altLang="en-US">
                    <a:noFill/>
                  </a:rPr>
                  <a:t> </a:t>
                </a:r>
              </a:p>
            </p:txBody>
          </p:sp>
        </mc:Fallback>
      </mc:AlternateContent>
      <p:cxnSp>
        <p:nvCxnSpPr>
          <p:cNvPr id="61" name="직선 화살표 연결선 60"/>
          <p:cNvCxnSpPr>
            <a:stCxn id="58" idx="0"/>
            <a:endCxn id="38" idx="2"/>
          </p:cNvCxnSpPr>
          <p:nvPr/>
        </p:nvCxnSpPr>
        <p:spPr>
          <a:xfrm flipH="1" flipV="1">
            <a:off x="2542060" y="4324704"/>
            <a:ext cx="13295"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9" idx="0"/>
            <a:endCxn id="45" idx="2"/>
          </p:cNvCxnSpPr>
          <p:nvPr/>
        </p:nvCxnSpPr>
        <p:spPr>
          <a:xfrm flipV="1">
            <a:off x="3702094" y="4331600"/>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60" idx="0"/>
            <a:endCxn id="52" idx="2"/>
          </p:cNvCxnSpPr>
          <p:nvPr/>
        </p:nvCxnSpPr>
        <p:spPr>
          <a:xfrm flipV="1">
            <a:off x="5128126" y="4331600"/>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52" idx="0"/>
            <a:endCxn id="21" idx="2"/>
          </p:cNvCxnSpPr>
          <p:nvPr/>
        </p:nvCxnSpPr>
        <p:spPr>
          <a:xfrm flipH="1" flipV="1">
            <a:off x="3160562" y="3532956"/>
            <a:ext cx="1967564"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45" idx="0"/>
            <a:endCxn id="21" idx="2"/>
          </p:cNvCxnSpPr>
          <p:nvPr/>
        </p:nvCxnSpPr>
        <p:spPr>
          <a:xfrm flipH="1" flipV="1">
            <a:off x="3160562" y="3532956"/>
            <a:ext cx="541532"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38" idx="0"/>
            <a:endCxn id="21" idx="2"/>
          </p:cNvCxnSpPr>
          <p:nvPr/>
        </p:nvCxnSpPr>
        <p:spPr>
          <a:xfrm flipV="1">
            <a:off x="2542060" y="3532956"/>
            <a:ext cx="618502"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21" idx="0"/>
          </p:cNvCxnSpPr>
          <p:nvPr/>
        </p:nvCxnSpPr>
        <p:spPr>
          <a:xfrm flipV="1">
            <a:off x="3160562" y="2831172"/>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직사각형 67"/>
              <p:cNvSpPr/>
              <p:nvPr/>
            </p:nvSpPr>
            <p:spPr>
              <a:xfrm>
                <a:off x="2706202" y="2442030"/>
                <a:ext cx="954572"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10</m:t>
                          </m:r>
                        </m:sub>
                      </m:sSub>
                    </m:oMath>
                  </m:oMathPara>
                </a14:m>
                <a:endParaRPr lang="ko-KR" altLang="en-US" sz="1400" dirty="0">
                  <a:solidFill>
                    <a:schemeClr val="tx1"/>
                  </a:solidFill>
                </a:endParaRPr>
              </a:p>
            </p:txBody>
          </p:sp>
        </mc:Choice>
        <mc:Fallback xmlns="">
          <p:sp>
            <p:nvSpPr>
              <p:cNvPr id="68" name="직사각형 67"/>
              <p:cNvSpPr>
                <a:spLocks noRot="1" noChangeAspect="1" noMove="1" noResize="1" noEditPoints="1" noAdjustHandles="1" noChangeArrowheads="1" noChangeShapeType="1" noTextEdit="1"/>
              </p:cNvSpPr>
              <p:nvPr/>
            </p:nvSpPr>
            <p:spPr>
              <a:xfrm>
                <a:off x="2706202" y="2442030"/>
                <a:ext cx="954572" cy="384092"/>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grpSp>
        <p:nvGrpSpPr>
          <p:cNvPr id="69" name="그룹 68"/>
          <p:cNvGrpSpPr/>
          <p:nvPr/>
        </p:nvGrpSpPr>
        <p:grpSpPr>
          <a:xfrm>
            <a:off x="773993" y="4140634"/>
            <a:ext cx="954572" cy="185914"/>
            <a:chOff x="7921094" y="4923324"/>
            <a:chExt cx="954572" cy="182830"/>
          </a:xfrm>
        </p:grpSpPr>
        <p:sp>
          <p:nvSpPr>
            <p:cNvPr id="70" name="직사각형 69"/>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1" name="직선 연결선 70"/>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직사각형 75"/>
          <p:cNvSpPr/>
          <p:nvPr/>
        </p:nvSpPr>
        <p:spPr>
          <a:xfrm>
            <a:off x="324455" y="4659952"/>
            <a:ext cx="1323417"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Company ID</a:t>
            </a:r>
            <a:endParaRPr lang="ko-KR" altLang="en-US" sz="1400" b="1" dirty="0">
              <a:solidFill>
                <a:schemeClr val="tx1"/>
              </a:solidFill>
            </a:endParaRPr>
          </a:p>
        </p:txBody>
      </p:sp>
      <p:cxnSp>
        <p:nvCxnSpPr>
          <p:cNvPr id="77" name="직선 화살표 연결선 76"/>
          <p:cNvCxnSpPr>
            <a:stCxn id="76" idx="0"/>
            <a:endCxn id="70" idx="2"/>
          </p:cNvCxnSpPr>
          <p:nvPr/>
        </p:nvCxnSpPr>
        <p:spPr>
          <a:xfrm flipV="1">
            <a:off x="986164" y="4326548"/>
            <a:ext cx="265115"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70" idx="0"/>
            <a:endCxn id="21" idx="2"/>
          </p:cNvCxnSpPr>
          <p:nvPr/>
        </p:nvCxnSpPr>
        <p:spPr>
          <a:xfrm flipV="1">
            <a:off x="1251279" y="3532956"/>
            <a:ext cx="1909283"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18736" y="3915422"/>
            <a:ext cx="1706978" cy="16018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p:cNvSpPr txBox="1"/>
          <p:nvPr/>
        </p:nvSpPr>
        <p:spPr>
          <a:xfrm>
            <a:off x="3761729" y="3344095"/>
            <a:ext cx="2079413" cy="307777"/>
          </a:xfrm>
          <a:prstGeom prst="rect">
            <a:avLst/>
          </a:prstGeom>
          <a:noFill/>
        </p:spPr>
        <p:txBody>
          <a:bodyPr wrap="square" rtlCol="0">
            <a:spAutoFit/>
          </a:bodyPr>
          <a:lstStyle/>
          <a:p>
            <a:r>
              <a:rPr lang="en-US" altLang="ko-KR" sz="1400" dirty="0" smtClean="0"/>
              <a:t>Average/concatenate</a:t>
            </a:r>
            <a:endParaRPr lang="ko-KR" altLang="en-US" sz="1400" dirty="0"/>
          </a:p>
        </p:txBody>
      </p:sp>
      <p:sp>
        <p:nvSpPr>
          <p:cNvPr id="81" name="TextBox 80"/>
          <p:cNvSpPr txBox="1"/>
          <p:nvPr/>
        </p:nvSpPr>
        <p:spPr>
          <a:xfrm>
            <a:off x="4164638" y="4631832"/>
            <a:ext cx="428322" cy="461665"/>
          </a:xfrm>
          <a:prstGeom prst="rect">
            <a:avLst/>
          </a:prstGeom>
          <a:noFill/>
        </p:spPr>
        <p:txBody>
          <a:bodyPr wrap="none" rtlCol="0">
            <a:spAutoFit/>
          </a:bodyPr>
          <a:lstStyle/>
          <a:p>
            <a:r>
              <a:rPr lang="en-US" altLang="ko-KR" sz="2400" dirty="0"/>
              <a:t>…</a:t>
            </a:r>
            <a:endParaRPr lang="ko-KR" altLang="en-US" sz="2400" dirty="0"/>
          </a:p>
        </p:txBody>
      </p:sp>
      <p:sp>
        <p:nvSpPr>
          <p:cNvPr id="82" name="TextBox 81"/>
          <p:cNvSpPr txBox="1"/>
          <p:nvPr/>
        </p:nvSpPr>
        <p:spPr>
          <a:xfrm>
            <a:off x="4055334" y="3098832"/>
            <a:ext cx="1187655" cy="307777"/>
          </a:xfrm>
          <a:prstGeom prst="rect">
            <a:avLst/>
          </a:prstGeom>
          <a:noFill/>
        </p:spPr>
        <p:txBody>
          <a:bodyPr wrap="square" rtlCol="0">
            <a:spAutoFit/>
          </a:bodyPr>
          <a:lstStyle/>
          <a:p>
            <a:r>
              <a:rPr lang="en-US" altLang="ko-KR" sz="1400" dirty="0" smtClean="0"/>
              <a:t>Dimension</a:t>
            </a:r>
            <a:endParaRPr lang="ko-KR" altLang="en-US" sz="1400" dirty="0"/>
          </a:p>
        </p:txBody>
      </p:sp>
      <p:cxnSp>
        <p:nvCxnSpPr>
          <p:cNvPr id="83" name="직선 화살표 연결선 82"/>
          <p:cNvCxnSpPr>
            <a:endCxn id="21" idx="3"/>
          </p:cNvCxnSpPr>
          <p:nvPr/>
        </p:nvCxnSpPr>
        <p:spPr>
          <a:xfrm flipH="1">
            <a:off x="3637848" y="3239692"/>
            <a:ext cx="363754" cy="2020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971678" y="1772816"/>
            <a:ext cx="3733850" cy="830997"/>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smtClean="0"/>
              <a:t>Word2vec captures semantic, and syntactic relationships between words, sentences, and documents</a:t>
            </a:r>
          </a:p>
        </p:txBody>
      </p:sp>
      <p:sp>
        <p:nvSpPr>
          <p:cNvPr id="85" name="TextBox 84"/>
          <p:cNvSpPr txBox="1"/>
          <p:nvPr/>
        </p:nvSpPr>
        <p:spPr>
          <a:xfrm>
            <a:off x="5954517" y="5078733"/>
            <a:ext cx="3805857" cy="1323439"/>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smtClean="0"/>
              <a:t>Performs well in document </a:t>
            </a:r>
            <a:r>
              <a:rPr lang="en-US" altLang="ko-KR" sz="1600" dirty="0"/>
              <a:t>s</a:t>
            </a:r>
            <a:r>
              <a:rPr lang="en-US" altLang="ko-KR" sz="1600" dirty="0" smtClean="0"/>
              <a:t>entiment classification</a:t>
            </a:r>
          </a:p>
          <a:p>
            <a:pPr marL="342900" indent="-342900">
              <a:buFont typeface="Arial" panose="020B0604020202020204" pitchFamily="34" charset="0"/>
              <a:buChar char="•"/>
            </a:pPr>
            <a:endParaRPr lang="en-US" altLang="ko-KR" sz="1600" dirty="0"/>
          </a:p>
          <a:p>
            <a:pPr marL="342900" indent="-342900">
              <a:buFont typeface="Arial" panose="020B0604020202020204" pitchFamily="34" charset="0"/>
              <a:buChar char="•"/>
            </a:pPr>
            <a:r>
              <a:rPr lang="en-US" altLang="ko-KR" sz="1600" dirty="0" smtClean="0"/>
              <a:t>Can also use for information retrieval</a:t>
            </a:r>
          </a:p>
        </p:txBody>
      </p:sp>
      <p:sp>
        <p:nvSpPr>
          <p:cNvPr id="2" name="직사각형 1"/>
          <p:cNvSpPr/>
          <p:nvPr/>
        </p:nvSpPr>
        <p:spPr>
          <a:xfrm>
            <a:off x="5954517" y="3782589"/>
            <a:ext cx="3934322" cy="1077218"/>
          </a:xfrm>
          <a:prstGeom prst="rect">
            <a:avLst/>
          </a:prstGeom>
        </p:spPr>
        <p:txBody>
          <a:bodyPr wrap="square">
            <a:spAutoFit/>
          </a:bodyPr>
          <a:lstStyle/>
          <a:p>
            <a:pPr marL="342900" indent="-342900">
              <a:buFont typeface="Arial" panose="020B0604020202020204" pitchFamily="34" charset="0"/>
              <a:buChar char="•"/>
            </a:pPr>
            <a:r>
              <a:rPr lang="en-US" altLang="ko-KR" sz="1600" dirty="0" smtClean="0"/>
              <a:t>Compared to Bag-of-Words(</a:t>
            </a:r>
            <a:r>
              <a:rPr lang="en-US" altLang="ko-KR" sz="1600" dirty="0" err="1" smtClean="0"/>
              <a:t>BoW</a:t>
            </a:r>
            <a:r>
              <a:rPr lang="en-US" altLang="ko-KR" sz="1600" dirty="0" smtClean="0"/>
              <a:t>) approach, we can consider the word orders, with low-dimensional vectors, in our analysis</a:t>
            </a:r>
            <a:endParaRPr lang="ko-KR" altLang="en-US" sz="1600" dirty="0"/>
          </a:p>
        </p:txBody>
      </p:sp>
      <p:sp>
        <p:nvSpPr>
          <p:cNvPr id="5" name="TextBox 4"/>
          <p:cNvSpPr txBox="1"/>
          <p:nvPr/>
        </p:nvSpPr>
        <p:spPr>
          <a:xfrm>
            <a:off x="560512" y="5013176"/>
            <a:ext cx="867428" cy="415498"/>
          </a:xfrm>
          <a:prstGeom prst="rect">
            <a:avLst/>
          </a:prstGeom>
          <a:noFill/>
        </p:spPr>
        <p:txBody>
          <a:bodyPr wrap="square" rtlCol="0">
            <a:spAutoFit/>
          </a:bodyPr>
          <a:lstStyle/>
          <a:p>
            <a:r>
              <a:rPr lang="en-US" altLang="ko-KR" i="1" dirty="0" smtClean="0">
                <a:latin typeface="Times" panose="02020603050405020304" pitchFamily="18" charset="0"/>
                <a:cs typeface="Times" panose="02020603050405020304" pitchFamily="18" charset="0"/>
              </a:rPr>
              <a:t>APPL</a:t>
            </a:r>
            <a:endParaRPr lang="ko-KR" altLang="en-US" i="1" dirty="0">
              <a:latin typeface="Times" panose="02020603050405020304" pitchFamily="18" charset="0"/>
              <a:cs typeface="Times" panose="02020603050405020304" pitchFamily="18" charset="0"/>
            </a:endParaRPr>
          </a:p>
        </p:txBody>
      </p:sp>
      <p:sp>
        <p:nvSpPr>
          <p:cNvPr id="86" name="TextBox 85"/>
          <p:cNvSpPr txBox="1"/>
          <p:nvPr/>
        </p:nvSpPr>
        <p:spPr>
          <a:xfrm>
            <a:off x="2243499" y="5046036"/>
            <a:ext cx="651712" cy="307777"/>
          </a:xfrm>
          <a:prstGeom prst="rect">
            <a:avLst/>
          </a:prstGeom>
          <a:no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The</a:t>
            </a:r>
            <a:endParaRPr lang="ko-KR" altLang="en-US" sz="18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3162387" y="5025080"/>
            <a:ext cx="1049588" cy="307777"/>
          </a:xfrm>
          <a:prstGeom prst="rect">
            <a:avLst/>
          </a:prstGeom>
          <a:no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Company</a:t>
            </a:r>
            <a:endParaRPr lang="ko-KR" altLang="en-US" sz="18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4591160" y="5013176"/>
            <a:ext cx="1049588" cy="307777"/>
          </a:xfrm>
          <a:prstGeom prst="rect">
            <a:avLst/>
          </a:prstGeom>
          <a:noFill/>
        </p:spPr>
        <p:txBody>
          <a:bodyPr wrap="square" rtlCol="0">
            <a:spAutoFit/>
          </a:bodyPr>
          <a:lstStyle/>
          <a:p>
            <a:pPr algn="ctr"/>
            <a:r>
              <a:rPr lang="en-US" altLang="ko-KR" sz="1400" smtClean="0">
                <a:latin typeface="Times New Roman" panose="02020603050405020304" pitchFamily="18" charset="0"/>
                <a:cs typeface="Times New Roman" panose="02020603050405020304" pitchFamily="18" charset="0"/>
              </a:rPr>
              <a:t>user</a:t>
            </a:r>
            <a:endParaRPr lang="ko-KR" altLang="en-US" sz="18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638758" y="2105779"/>
            <a:ext cx="1049588" cy="307777"/>
          </a:xfrm>
          <a:prstGeom prst="rect">
            <a:avLst/>
          </a:prstGeom>
          <a:noFill/>
        </p:spPr>
        <p:txBody>
          <a:bodyPr wrap="square" rtlCol="0">
            <a:spAutoFit/>
          </a:bodyPr>
          <a:lstStyle/>
          <a:p>
            <a:pPr algn="ctr"/>
            <a:r>
              <a:rPr lang="en-US" altLang="ko-KR" sz="1400" dirty="0">
                <a:solidFill>
                  <a:srgbClr val="000000"/>
                </a:solidFill>
                <a:latin typeface="Times New Roman" panose="02020603050405020304" pitchFamily="18" charset="0"/>
              </a:rPr>
              <a:t>experience</a:t>
            </a:r>
            <a:endParaRPr lang="ko-KR" altLang="en-US" sz="1800" dirty="0"/>
          </a:p>
        </p:txBody>
      </p:sp>
      <p:sp>
        <p:nvSpPr>
          <p:cNvPr id="90" name="TextBox 89"/>
          <p:cNvSpPr txBox="1"/>
          <p:nvPr/>
        </p:nvSpPr>
        <p:spPr>
          <a:xfrm>
            <a:off x="4225552" y="5034662"/>
            <a:ext cx="367408" cy="338554"/>
          </a:xfrm>
          <a:prstGeom prst="rect">
            <a:avLst/>
          </a:prstGeom>
          <a:noFill/>
        </p:spPr>
        <p:txBody>
          <a:bodyPr wrap="none" rtlCol="0">
            <a:spAutoFit/>
          </a:bodyPr>
          <a:lstStyle/>
          <a:p>
            <a:r>
              <a:rPr lang="en-US" altLang="ko-KR" sz="1600" dirty="0" smtClean="0"/>
              <a:t>…</a:t>
            </a:r>
            <a:endParaRPr lang="ko-KR" altLang="en-US" sz="1600" dirty="0"/>
          </a:p>
        </p:txBody>
      </p:sp>
      <p:sp>
        <p:nvSpPr>
          <p:cNvPr id="91" name="TextBox 90"/>
          <p:cNvSpPr txBox="1"/>
          <p:nvPr/>
        </p:nvSpPr>
        <p:spPr>
          <a:xfrm>
            <a:off x="5961112" y="2742019"/>
            <a:ext cx="3733850" cy="830997"/>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smtClean="0"/>
              <a:t>Doc2vec is very similar to word2vec. Document vector is trained with word vectors.</a:t>
            </a:r>
          </a:p>
        </p:txBody>
      </p:sp>
    </p:spTree>
    <p:extLst>
      <p:ext uri="{BB962C8B-B14F-4D97-AF65-F5344CB8AC3E}">
        <p14:creationId xmlns:p14="http://schemas.microsoft.com/office/powerpoint/2010/main" val="252013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Methods</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100" dirty="0" smtClean="0"/>
              <a:t>We employ Doc2vec </a:t>
            </a:r>
            <a:r>
              <a:rPr lang="en-US" altLang="ko-KR" spc="-100" dirty="0" smtClean="0"/>
              <a:t>[4] </a:t>
            </a:r>
            <a:r>
              <a:rPr lang="en-US" altLang="ko-KR" spc="0" dirty="0" smtClean="0"/>
              <a:t>modelling</a:t>
            </a:r>
            <a:r>
              <a:rPr lang="en-US" altLang="ko-KR" spc="0" dirty="0" smtClean="0"/>
              <a:t>,</a:t>
            </a:r>
          </a:p>
          <a:p>
            <a:r>
              <a:rPr lang="en-US" altLang="ko-KR" spc="-100" dirty="0" smtClean="0"/>
              <a:t>The process of training</a:t>
            </a:r>
          </a:p>
        </p:txBody>
      </p:sp>
      <mc:AlternateContent xmlns:mc="http://schemas.openxmlformats.org/markup-compatibility/2006" xmlns:a14="http://schemas.microsoft.com/office/drawing/2010/main">
        <mc:Choice Requires="a14">
          <p:sp>
            <p:nvSpPr>
              <p:cNvPr id="84" name="TextBox 83"/>
              <p:cNvSpPr txBox="1"/>
              <p:nvPr/>
            </p:nvSpPr>
            <p:spPr>
              <a:xfrm>
                <a:off x="1712640" y="5406315"/>
                <a:ext cx="7971673" cy="830997"/>
              </a:xfrm>
              <a:prstGeom prst="rect">
                <a:avLst/>
              </a:prstGeom>
              <a:noFill/>
              <a:ln>
                <a:solidFill>
                  <a:schemeClr val="tx1"/>
                </a:solidFill>
              </a:ln>
            </p:spPr>
            <p:txBody>
              <a:bodyPr wrap="square" rtlCol="0">
                <a:spAutoFit/>
              </a:bodyPr>
              <a:lstStyle/>
              <a:p>
                <a:r>
                  <a:rPr lang="en-US" altLang="ko-KR" sz="1400" dirty="0" smtClean="0"/>
                  <a:t>The </a:t>
                </a:r>
                <a:r>
                  <a:rPr lang="en-US" altLang="ko-KR" sz="1400" dirty="0"/>
                  <a:t>Company designs, manufactures and markets mobile communication and media devices, personal computers and portable digital music players, and sells a variety of related software, </a:t>
                </a:r>
                <a:endParaRPr lang="en-US" altLang="ko-KR" sz="1400" dirty="0" smtClean="0"/>
              </a:p>
              <a:p>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oMath>
                  </m:oMathPara>
                </a14:m>
                <a:endParaRPr lang="en-US" altLang="ko-KR" sz="1050" dirty="0" smtClean="0"/>
              </a:p>
            </p:txBody>
          </p:sp>
        </mc:Choice>
        <mc:Fallback xmlns="">
          <p:sp>
            <p:nvSpPr>
              <p:cNvPr id="84" name="TextBox 83"/>
              <p:cNvSpPr txBox="1">
                <a:spLocks noRot="1" noChangeAspect="1" noMove="1" noResize="1" noEditPoints="1" noAdjustHandles="1" noChangeArrowheads="1" noChangeShapeType="1" noTextEdit="1"/>
              </p:cNvSpPr>
              <p:nvPr/>
            </p:nvSpPr>
            <p:spPr>
              <a:xfrm>
                <a:off x="1712640" y="5406315"/>
                <a:ext cx="7971673" cy="830997"/>
              </a:xfrm>
              <a:prstGeom prst="rect">
                <a:avLst/>
              </a:prstGeom>
              <a:blipFill>
                <a:blip r:embed="rId3"/>
                <a:stretch>
                  <a:fillRect l="-153" t="-725"/>
                </a:stretch>
              </a:blipFill>
              <a:ln>
                <a:solidFill>
                  <a:schemeClr val="tx1"/>
                </a:solidFill>
              </a:ln>
            </p:spPr>
            <p:txBody>
              <a:bodyPr/>
              <a:lstStyle/>
              <a:p>
                <a:r>
                  <a:rPr lang="ko-KR" altLang="en-US">
                    <a:noFill/>
                  </a:rPr>
                  <a:t> </a:t>
                </a:r>
              </a:p>
            </p:txBody>
          </p:sp>
        </mc:Fallback>
      </mc:AlternateContent>
      <p:sp>
        <p:nvSpPr>
          <p:cNvPr id="7" name="직사각형 6"/>
          <p:cNvSpPr/>
          <p:nvPr/>
        </p:nvSpPr>
        <p:spPr>
          <a:xfrm>
            <a:off x="615517" y="5406314"/>
            <a:ext cx="864096" cy="830997"/>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APPL</a:t>
            </a:r>
            <a:endParaRPr lang="ko-KR" altLang="en-US" dirty="0">
              <a:solidFill>
                <a:schemeClr val="tx1"/>
              </a:solidFill>
            </a:endParaRPr>
          </a:p>
        </p:txBody>
      </p:sp>
      <p:sp>
        <p:nvSpPr>
          <p:cNvPr id="16" name="TextBox 15"/>
          <p:cNvSpPr txBox="1"/>
          <p:nvPr/>
        </p:nvSpPr>
        <p:spPr>
          <a:xfrm>
            <a:off x="5111214" y="1761577"/>
            <a:ext cx="3893747" cy="584775"/>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Objective function </a:t>
            </a:r>
          </a:p>
          <a:p>
            <a:r>
              <a:rPr lang="en-US" altLang="ko-KR" sz="1600" dirty="0" smtClean="0"/>
              <a:t>     </a:t>
            </a:r>
            <a:r>
              <a:rPr lang="en-US" altLang="ko-KR" sz="1400" dirty="0" smtClean="0"/>
              <a:t>(Max likelihood = Min negative likelihood)</a:t>
            </a:r>
            <a:endParaRPr lang="ko-KR" altLang="en-US" sz="1600" dirty="0"/>
          </a:p>
        </p:txBody>
      </p:sp>
      <mc:AlternateContent xmlns:mc="http://schemas.openxmlformats.org/markup-compatibility/2006" xmlns:a14="http://schemas.microsoft.com/office/drawing/2010/main">
        <mc:Choice Requires="a14">
          <p:sp>
            <p:nvSpPr>
              <p:cNvPr id="17" name="직사각형 16"/>
              <p:cNvSpPr/>
              <p:nvPr/>
            </p:nvSpPr>
            <p:spPr>
              <a:xfrm>
                <a:off x="5370448" y="3156258"/>
                <a:ext cx="3975040" cy="361830"/>
              </a:xfrm>
              <a:prstGeom prst="rect">
                <a:avLst/>
              </a:prstGeom>
            </p:spPr>
            <p:txBody>
              <a:bodyPr wrap="square">
                <a:spAutoFit/>
              </a:bodyPr>
              <a:lstStyle/>
              <a:p>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oMath>
                </a14:m>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word </a:t>
                </a:r>
                <a:r>
                  <a:rPr lang="en-US" altLang="ko-KR" sz="1600" spc="-1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vector,    </a:t>
                </a:r>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𝑗</m:t>
                        </m:r>
                      </m:sub>
                    </m:sSub>
                  </m:oMath>
                </a14:m>
                <a:r>
                  <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company vector</a:t>
                </a: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17" name="직사각형 16"/>
              <p:cNvSpPr>
                <a:spLocks noRot="1" noChangeAspect="1" noMove="1" noResize="1" noEditPoints="1" noAdjustHandles="1" noChangeArrowheads="1" noChangeShapeType="1" noTextEdit="1"/>
              </p:cNvSpPr>
              <p:nvPr/>
            </p:nvSpPr>
            <p:spPr>
              <a:xfrm>
                <a:off x="5370448" y="3156258"/>
                <a:ext cx="3975040" cy="361830"/>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직사각형 95"/>
              <p:cNvSpPr/>
              <p:nvPr/>
            </p:nvSpPr>
            <p:spPr>
              <a:xfrm>
                <a:off x="5111214" y="3645024"/>
                <a:ext cx="4004558" cy="361830"/>
              </a:xfrm>
              <a:prstGeom prst="rect">
                <a:avLst/>
              </a:prstGeom>
            </p:spPr>
            <p:txBody>
              <a:bodyPr wrap="none">
                <a:spAutoFit/>
              </a:bodyPr>
              <a:lstStyle/>
              <a:p>
                <a:pPr marL="285750" indent="-285750">
                  <a:buFont typeface="Arial" panose="020B0604020202020204" pitchFamily="34" charset="0"/>
                  <a:buChar char="•"/>
                </a:pPr>
                <a:r>
                  <a:rPr lang="en-US" altLang="ko-KR" sz="1600" dirty="0"/>
                  <a:t>Training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𝑤</m:t>
                        </m:r>
                      </m:e>
                      <m:sub>
                        <m:r>
                          <a:rPr lang="en-US" altLang="ko-KR" sz="1600" dirty="0">
                            <a:latin typeface="Cambria Math" panose="02040503050406030204" pitchFamily="18" charset="0"/>
                          </a:rPr>
                          <m:t>𝑖</m:t>
                        </m:r>
                      </m:sub>
                    </m:sSub>
                  </m:oMath>
                </a14:m>
                <a:r>
                  <a:rPr lang="en-US" altLang="ko-KR" sz="1600" dirty="0"/>
                  <a: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𝑑</m:t>
                        </m:r>
                      </m:e>
                      <m:sub>
                        <m:r>
                          <a:rPr lang="en-US" altLang="ko-KR" sz="1600" dirty="0">
                            <a:latin typeface="Cambria Math" panose="02040503050406030204" pitchFamily="18" charset="0"/>
                          </a:rPr>
                          <m:t>𝑗</m:t>
                        </m:r>
                      </m:sub>
                    </m:sSub>
                  </m:oMath>
                </a14:m>
                <a:r>
                  <a:rPr lang="ko-KR" altLang="en-US" sz="1600" dirty="0"/>
                  <a:t> </a:t>
                </a:r>
                <a:r>
                  <a:rPr lang="en-US" altLang="ko-KR" sz="1600" dirty="0"/>
                  <a:t>using backpropagation</a:t>
                </a:r>
                <a:endParaRPr lang="ko-KR" altLang="en-US" sz="1600" dirty="0"/>
              </a:p>
            </p:txBody>
          </p:sp>
        </mc:Choice>
        <mc:Fallback xmlns="">
          <p:sp>
            <p:nvSpPr>
              <p:cNvPr id="96" name="직사각형 95"/>
              <p:cNvSpPr>
                <a:spLocks noRot="1" noChangeAspect="1" noMove="1" noResize="1" noEditPoints="1" noAdjustHandles="1" noChangeArrowheads="1" noChangeShapeType="1" noTextEdit="1"/>
              </p:cNvSpPr>
              <p:nvPr/>
            </p:nvSpPr>
            <p:spPr>
              <a:xfrm>
                <a:off x="5111214" y="3645024"/>
                <a:ext cx="4004558" cy="361830"/>
              </a:xfrm>
              <a:prstGeom prst="rect">
                <a:avLst/>
              </a:prstGeom>
              <a:blipFill>
                <a:blip r:embed="rId11"/>
                <a:stretch>
                  <a:fillRect l="-609" b="-20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직사각형 96"/>
              <p:cNvSpPr/>
              <p:nvPr/>
            </p:nvSpPr>
            <p:spPr>
              <a:xfrm>
                <a:off x="5476483" y="4005064"/>
                <a:ext cx="2348528" cy="405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97" name="직사각형 96"/>
              <p:cNvSpPr>
                <a:spLocks noRot="1" noChangeAspect="1" noMove="1" noResize="1" noEditPoints="1" noAdjustHandles="1" noChangeArrowheads="1" noChangeShapeType="1" noTextEdit="1"/>
              </p:cNvSpPr>
              <p:nvPr/>
            </p:nvSpPr>
            <p:spPr>
              <a:xfrm>
                <a:off x="5476483" y="4005064"/>
                <a:ext cx="2348528" cy="405752"/>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8" name="직사각형 97"/>
              <p:cNvSpPr/>
              <p:nvPr/>
            </p:nvSpPr>
            <p:spPr>
              <a:xfrm>
                <a:off x="5698476" y="4921810"/>
                <a:ext cx="3736216" cy="455381"/>
              </a:xfrm>
              <a:prstGeom prst="rect">
                <a:avLst/>
              </a:prstGeom>
            </p:spPr>
            <p:txBody>
              <a:bodyPr wrap="none">
                <a:spAutoFit/>
              </a:bodyPr>
              <a:lstStyle/>
              <a:p>
                <a14:m>
                  <m:oMath xmlns:m="http://schemas.openxmlformats.org/officeDocument/2006/math">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𝜂</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r>
                  <a:rPr lang="en-US" altLang="ko-KR" sz="12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learning rage</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𝑒</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𝐿</m:t>
                        </m:r>
                      </m:num>
                      <m:den>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Sup>
                          <m:sSubSup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Sup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up>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up>
                        </m:sSubSup>
                      </m:den>
                    </m:f>
                  </m:oMath>
                </a14:m>
                <a: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h</m:t>
                    </m:r>
                  </m:oMath>
                </a14:m>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num>
                      <m:den>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4</m:t>
                        </m:r>
                      </m:den>
                    </m:f>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2</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3</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𝐴𝑃𝑃𝐿</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endPar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98" name="직사각형 97"/>
              <p:cNvSpPr>
                <a:spLocks noRot="1" noChangeAspect="1" noMove="1" noResize="1" noEditPoints="1" noAdjustHandles="1" noChangeArrowheads="1" noChangeShapeType="1" noTextEdit="1"/>
              </p:cNvSpPr>
              <p:nvPr/>
            </p:nvSpPr>
            <p:spPr>
              <a:xfrm>
                <a:off x="5698476" y="4921810"/>
                <a:ext cx="3736216" cy="455381"/>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직사각형 99"/>
              <p:cNvSpPr/>
              <p:nvPr/>
            </p:nvSpPr>
            <p:spPr>
              <a:xfrm>
                <a:off x="5476483" y="4403591"/>
                <a:ext cx="23331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100" name="직사각형 99"/>
              <p:cNvSpPr>
                <a:spLocks noRot="1" noChangeAspect="1" noMove="1" noResize="1" noEditPoints="1" noAdjustHandles="1" noChangeArrowheads="1" noChangeShapeType="1" noTextEdit="1"/>
              </p:cNvSpPr>
              <p:nvPr/>
            </p:nvSpPr>
            <p:spPr>
              <a:xfrm>
                <a:off x="5476483" y="4403591"/>
                <a:ext cx="2333139" cy="410177"/>
              </a:xfrm>
              <a:prstGeom prst="rect">
                <a:avLst/>
              </a:prstGeom>
              <a:blipFill>
                <a:blip r:embed="rId21"/>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1" name="직사각형 80"/>
              <p:cNvSpPr/>
              <p:nvPr/>
            </p:nvSpPr>
            <p:spPr>
              <a:xfrm>
                <a:off x="5308203" y="2382577"/>
                <a:ext cx="4597797"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𝐿</m:t>
                      </m:r>
                      <m:r>
                        <a:rPr lang="en-US" altLang="ko-KR" sz="1600" b="0" i="1" smtClean="0">
                          <a:latin typeface="Cambria Math" panose="02040503050406030204" pitchFamily="18" charset="0"/>
                        </a:rPr>
                        <m:t>= −</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𝑐𝑜𝑛𝑡𝑒𝑥𝑡</m:t>
                                  </m:r>
                                </m:sub>
                              </m:sSub>
                              <m:r>
                                <a:rPr lang="en-US" altLang="ko-KR" sz="1600" i="1">
                                  <a:latin typeface="Cambria Math" panose="02040503050406030204" pitchFamily="18" charset="0"/>
                                </a:rPr>
                                <m:t>)</m:t>
                              </m:r>
                            </m:e>
                          </m:func>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𝐷</m:t>
                              </m:r>
                            </m:sup>
                            <m:e>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i="1">
                                              <a:latin typeface="Cambria Math" panose="02040503050406030204" pitchFamily="18" charset="0"/>
                                            </a:rPr>
                                            <m:t>𝑗</m:t>
                                          </m:r>
                                        </m:sub>
                                      </m:sSub>
                                      <m:r>
                                        <a:rPr lang="en-US" altLang="ko-KR" sz="1600" i="1">
                                          <a:latin typeface="Cambria Math" panose="02040503050406030204" pitchFamily="18" charset="0"/>
                                        </a:rPr>
                                        <m:t>)</m:t>
                                      </m:r>
                                    </m:e>
                                  </m:func>
                                </m:e>
                              </m:nary>
                            </m:e>
                          </m:nary>
                        </m:e>
                      </m:nary>
                    </m:oMath>
                  </m:oMathPara>
                </a14:m>
                <a:endParaRPr lang="ko-KR" altLang="en-US" sz="1600" dirty="0"/>
              </a:p>
            </p:txBody>
          </p:sp>
        </mc:Choice>
        <mc:Fallback>
          <p:sp>
            <p:nvSpPr>
              <p:cNvPr id="81" name="직사각형 80"/>
              <p:cNvSpPr>
                <a:spLocks noRot="1" noChangeAspect="1" noMove="1" noResize="1" noEditPoints="1" noAdjustHandles="1" noChangeArrowheads="1" noChangeShapeType="1" noTextEdit="1"/>
              </p:cNvSpPr>
              <p:nvPr/>
            </p:nvSpPr>
            <p:spPr>
              <a:xfrm>
                <a:off x="5308203" y="2382577"/>
                <a:ext cx="4597797" cy="812530"/>
              </a:xfrm>
              <a:prstGeom prst="rect">
                <a:avLst/>
              </a:prstGeom>
              <a:blipFill>
                <a:blip r:embed="rId22"/>
                <a:stretch>
                  <a:fillRect/>
                </a:stretch>
              </a:blipFill>
            </p:spPr>
            <p:txBody>
              <a:bodyPr/>
              <a:lstStyle/>
              <a:p>
                <a:r>
                  <a:rPr lang="ko-KR" altLang="en-US">
                    <a:noFill/>
                  </a:rPr>
                  <a:t> </a:t>
                </a:r>
              </a:p>
            </p:txBody>
          </p:sp>
        </mc:Fallback>
      </mc:AlternateContent>
      <p:grpSp>
        <p:nvGrpSpPr>
          <p:cNvPr id="83" name="그룹 82"/>
          <p:cNvGrpSpPr/>
          <p:nvPr/>
        </p:nvGrpSpPr>
        <p:grpSpPr>
          <a:xfrm>
            <a:off x="2642512" y="3006178"/>
            <a:ext cx="829025" cy="185914"/>
            <a:chOff x="7921094" y="4923324"/>
            <a:chExt cx="954572" cy="182830"/>
          </a:xfrm>
        </p:grpSpPr>
        <p:sp>
          <p:nvSpPr>
            <p:cNvPr id="85" name="직사각형 8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0" name="직선 연결선 89"/>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직선 연결선 9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그룹 100"/>
          <p:cNvGrpSpPr/>
          <p:nvPr/>
        </p:nvGrpSpPr>
        <p:grpSpPr>
          <a:xfrm>
            <a:off x="2105356" y="3797926"/>
            <a:ext cx="829025" cy="185914"/>
            <a:chOff x="7921094" y="4923324"/>
            <a:chExt cx="954572" cy="182830"/>
          </a:xfrm>
        </p:grpSpPr>
        <p:sp>
          <p:nvSpPr>
            <p:cNvPr id="102" name="직사각형 10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3" name="직선 연결선 10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그룹 107"/>
          <p:cNvGrpSpPr/>
          <p:nvPr/>
        </p:nvGrpSpPr>
        <p:grpSpPr>
          <a:xfrm>
            <a:off x="3112820" y="3804822"/>
            <a:ext cx="829025" cy="185914"/>
            <a:chOff x="7921094" y="4923324"/>
            <a:chExt cx="954572" cy="182830"/>
          </a:xfrm>
        </p:grpSpPr>
        <p:sp>
          <p:nvSpPr>
            <p:cNvPr id="109" name="직사각형 108"/>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0" name="직선 연결선 109"/>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그룹 114"/>
          <p:cNvGrpSpPr/>
          <p:nvPr/>
        </p:nvGrpSpPr>
        <p:grpSpPr>
          <a:xfrm>
            <a:off x="4118832" y="3804822"/>
            <a:ext cx="829025" cy="185914"/>
            <a:chOff x="7921094" y="4923324"/>
            <a:chExt cx="954572" cy="182830"/>
          </a:xfrm>
        </p:grpSpPr>
        <p:sp>
          <p:nvSpPr>
            <p:cNvPr id="116" name="직사각형 115"/>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7" name="직선 연결선 116"/>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직선 연결선 117"/>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직선 연결선 119"/>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직선 연결선 120"/>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2" name="직사각형 121"/>
              <p:cNvSpPr/>
              <p:nvPr/>
            </p:nvSpPr>
            <p:spPr>
              <a:xfrm>
                <a:off x="2116902" y="4320692"/>
                <a:ext cx="829025"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p:sp>
            <p:nvSpPr>
              <p:cNvPr id="122" name="직사각형 121"/>
              <p:cNvSpPr>
                <a:spLocks noRot="1" noChangeAspect="1" noMove="1" noResize="1" noEditPoints="1" noAdjustHandles="1" noChangeArrowheads="1" noChangeShapeType="1" noTextEdit="1"/>
              </p:cNvSpPr>
              <p:nvPr/>
            </p:nvSpPr>
            <p:spPr>
              <a:xfrm>
                <a:off x="2116902" y="4320692"/>
                <a:ext cx="829025" cy="384092"/>
              </a:xfrm>
              <a:prstGeom prst="rect">
                <a:avLst/>
              </a:prstGeom>
              <a:blipFill>
                <a:blip r:embed="rId23"/>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3" name="직사각형 122"/>
              <p:cNvSpPr/>
              <p:nvPr/>
            </p:nvSpPr>
            <p:spPr>
              <a:xfrm>
                <a:off x="3112820"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p:sp>
            <p:nvSpPr>
              <p:cNvPr id="123" name="직사각형 122"/>
              <p:cNvSpPr>
                <a:spLocks noRot="1" noChangeAspect="1" noMove="1" noResize="1" noEditPoints="1" noAdjustHandles="1" noChangeArrowheads="1" noChangeShapeType="1" noTextEdit="1"/>
              </p:cNvSpPr>
              <p:nvPr/>
            </p:nvSpPr>
            <p:spPr>
              <a:xfrm>
                <a:off x="3112820" y="4320692"/>
                <a:ext cx="829025" cy="384092"/>
              </a:xfrm>
              <a:prstGeom prst="rect">
                <a:avLst/>
              </a:prstGeom>
              <a:blipFill>
                <a:blip r:embed="rId2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4" name="직사각형 123"/>
              <p:cNvSpPr/>
              <p:nvPr/>
            </p:nvSpPr>
            <p:spPr>
              <a:xfrm>
                <a:off x="4118832"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3</m:t>
                          </m:r>
                        </m:sub>
                      </m:sSub>
                    </m:oMath>
                  </m:oMathPara>
                </a14:m>
                <a:endParaRPr lang="ko-KR" altLang="en-US" sz="1400" dirty="0">
                  <a:solidFill>
                    <a:schemeClr val="tx1"/>
                  </a:solidFill>
                </a:endParaRPr>
              </a:p>
            </p:txBody>
          </p:sp>
        </mc:Choice>
        <mc:Fallback>
          <p:sp>
            <p:nvSpPr>
              <p:cNvPr id="124" name="직사각형 123"/>
              <p:cNvSpPr>
                <a:spLocks noRot="1" noChangeAspect="1" noMove="1" noResize="1" noEditPoints="1" noAdjustHandles="1" noChangeArrowheads="1" noChangeShapeType="1" noTextEdit="1"/>
              </p:cNvSpPr>
              <p:nvPr/>
            </p:nvSpPr>
            <p:spPr>
              <a:xfrm>
                <a:off x="4118832" y="4320692"/>
                <a:ext cx="829025" cy="384092"/>
              </a:xfrm>
              <a:prstGeom prst="rect">
                <a:avLst/>
              </a:prstGeom>
              <a:blipFill>
                <a:blip r:embed="rId25"/>
                <a:stretch>
                  <a:fillRect/>
                </a:stretch>
              </a:blipFill>
              <a:ln>
                <a:solidFill>
                  <a:schemeClr val="tx1"/>
                </a:solidFill>
              </a:ln>
            </p:spPr>
            <p:txBody>
              <a:bodyPr/>
              <a:lstStyle/>
              <a:p>
                <a:r>
                  <a:rPr lang="ko-KR" altLang="en-US">
                    <a:noFill/>
                  </a:rPr>
                  <a:t> </a:t>
                </a:r>
              </a:p>
            </p:txBody>
          </p:sp>
        </mc:Fallback>
      </mc:AlternateContent>
      <p:cxnSp>
        <p:nvCxnSpPr>
          <p:cNvPr id="125" name="직선 화살표 연결선 124"/>
          <p:cNvCxnSpPr>
            <a:stCxn id="122" idx="0"/>
            <a:endCxn id="102" idx="2"/>
          </p:cNvCxnSpPr>
          <p:nvPr/>
        </p:nvCxnSpPr>
        <p:spPr>
          <a:xfrm flipH="1" flipV="1">
            <a:off x="2519869" y="3983840"/>
            <a:ext cx="11546"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a:stCxn id="123" idx="0"/>
            <a:endCxn id="109" idx="2"/>
          </p:cNvCxnSpPr>
          <p:nvPr/>
        </p:nvCxnSpPr>
        <p:spPr>
          <a:xfrm flipV="1">
            <a:off x="3527333"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a:stCxn id="124" idx="0"/>
            <a:endCxn id="116" idx="2"/>
          </p:cNvCxnSpPr>
          <p:nvPr/>
        </p:nvCxnSpPr>
        <p:spPr>
          <a:xfrm flipV="1">
            <a:off x="4533344"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p:cNvCxnSpPr>
            <a:stCxn id="116" idx="0"/>
            <a:endCxn id="85" idx="2"/>
          </p:cNvCxnSpPr>
          <p:nvPr/>
        </p:nvCxnSpPr>
        <p:spPr>
          <a:xfrm flipH="1" flipV="1">
            <a:off x="3057024" y="3192092"/>
            <a:ext cx="1476320"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직선 화살표 연결선 128"/>
          <p:cNvCxnSpPr>
            <a:stCxn id="109" idx="0"/>
            <a:endCxn id="85" idx="2"/>
          </p:cNvCxnSpPr>
          <p:nvPr/>
        </p:nvCxnSpPr>
        <p:spPr>
          <a:xfrm flipH="1" flipV="1">
            <a:off x="3057024" y="3192092"/>
            <a:ext cx="470309"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직선 화살표 연결선 129"/>
          <p:cNvCxnSpPr>
            <a:stCxn id="102" idx="0"/>
            <a:endCxn id="85" idx="2"/>
          </p:cNvCxnSpPr>
          <p:nvPr/>
        </p:nvCxnSpPr>
        <p:spPr>
          <a:xfrm flipV="1">
            <a:off x="2519869" y="3192092"/>
            <a:ext cx="537155"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직선 화살표 연결선 130"/>
          <p:cNvCxnSpPr>
            <a:stCxn id="85" idx="0"/>
          </p:cNvCxnSpPr>
          <p:nvPr/>
        </p:nvCxnSpPr>
        <p:spPr>
          <a:xfrm flipV="1">
            <a:off x="3057024" y="2490308"/>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2" name="직사각형 131"/>
              <p:cNvSpPr/>
              <p:nvPr/>
            </p:nvSpPr>
            <p:spPr>
              <a:xfrm>
                <a:off x="2662422" y="2143436"/>
                <a:ext cx="829025" cy="341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4</m:t>
                          </m:r>
                        </m:sub>
                      </m:sSub>
                    </m:oMath>
                  </m:oMathPara>
                </a14:m>
                <a:endParaRPr lang="ko-KR" altLang="en-US" sz="1400" dirty="0">
                  <a:solidFill>
                    <a:schemeClr val="tx1"/>
                  </a:solidFill>
                </a:endParaRPr>
              </a:p>
            </p:txBody>
          </p:sp>
        </mc:Choice>
        <mc:Fallback>
          <p:sp>
            <p:nvSpPr>
              <p:cNvPr id="132" name="직사각형 131"/>
              <p:cNvSpPr>
                <a:spLocks noRot="1" noChangeAspect="1" noMove="1" noResize="1" noEditPoints="1" noAdjustHandles="1" noChangeArrowheads="1" noChangeShapeType="1" noTextEdit="1"/>
              </p:cNvSpPr>
              <p:nvPr/>
            </p:nvSpPr>
            <p:spPr>
              <a:xfrm>
                <a:off x="2662422" y="2143436"/>
                <a:ext cx="829025" cy="341822"/>
              </a:xfrm>
              <a:prstGeom prst="rect">
                <a:avLst/>
              </a:prstGeom>
              <a:blipFill>
                <a:blip r:embed="rId26"/>
                <a:stretch>
                  <a:fillRect/>
                </a:stretch>
              </a:blipFill>
              <a:ln>
                <a:solidFill>
                  <a:schemeClr val="tx1"/>
                </a:solidFill>
              </a:ln>
            </p:spPr>
            <p:txBody>
              <a:bodyPr/>
              <a:lstStyle/>
              <a:p>
                <a:r>
                  <a:rPr lang="ko-KR" altLang="en-US">
                    <a:noFill/>
                  </a:rPr>
                  <a:t> </a:t>
                </a:r>
              </a:p>
            </p:txBody>
          </p:sp>
        </mc:Fallback>
      </mc:AlternateContent>
      <p:grpSp>
        <p:nvGrpSpPr>
          <p:cNvPr id="133" name="그룹 132"/>
          <p:cNvGrpSpPr/>
          <p:nvPr/>
        </p:nvGrpSpPr>
        <p:grpSpPr>
          <a:xfrm>
            <a:off x="984341" y="3799770"/>
            <a:ext cx="829025" cy="185914"/>
            <a:chOff x="7921094" y="4923324"/>
            <a:chExt cx="954572" cy="182830"/>
          </a:xfrm>
        </p:grpSpPr>
        <p:sp>
          <p:nvSpPr>
            <p:cNvPr id="134" name="직사각형 133"/>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5" name="직선 연결선 134"/>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직선 연결선 135"/>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직선 연결선 136"/>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직선 연결선 137"/>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0" name="직선 화살표 연결선 139"/>
          <p:cNvCxnSpPr>
            <a:endCxn id="134" idx="2"/>
          </p:cNvCxnSpPr>
          <p:nvPr/>
        </p:nvCxnSpPr>
        <p:spPr>
          <a:xfrm flipV="1">
            <a:off x="1168607" y="3985684"/>
            <a:ext cx="230247"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p:cNvCxnSpPr>
            <a:stCxn id="134" idx="0"/>
          </p:cNvCxnSpPr>
          <p:nvPr/>
        </p:nvCxnSpPr>
        <p:spPr>
          <a:xfrm flipV="1">
            <a:off x="1398853" y="3192092"/>
            <a:ext cx="1658171"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798937" y="4757194"/>
            <a:ext cx="753342" cy="305233"/>
          </a:xfrm>
          <a:prstGeom prst="rect">
            <a:avLst/>
          </a:prstGeom>
          <a:solidFill>
            <a:schemeClr val="accent5">
              <a:lumMod val="40000"/>
              <a:lumOff val="60000"/>
            </a:schemeClr>
          </a:solidFill>
        </p:spPr>
        <p:txBody>
          <a:bodyPr wrap="square" rtlCol="0">
            <a:spAutoFit/>
          </a:bodyPr>
          <a:lstStyle/>
          <a:p>
            <a:r>
              <a:rPr lang="en-US" altLang="ko-KR" sz="1800" i="1" dirty="0" smtClean="0">
                <a:latin typeface="Times" panose="02020603050405020304" pitchFamily="18" charset="0"/>
                <a:cs typeface="Times" panose="02020603050405020304" pitchFamily="18" charset="0"/>
              </a:rPr>
              <a:t>APPL</a:t>
            </a:r>
            <a:endParaRPr lang="ko-KR" altLang="en-US" sz="1800" i="1"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143" name="TextBox 142"/>
              <p:cNvSpPr txBox="1"/>
              <p:nvPr/>
            </p:nvSpPr>
            <p:spPr>
              <a:xfrm>
                <a:off x="1283547" y="3264615"/>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rPr>
                        <m:t>𝑊</m:t>
                      </m:r>
                    </m:oMath>
                  </m:oMathPara>
                </a14:m>
                <a:endParaRPr lang="ko-KR" altLang="en-US" sz="1800" dirty="0"/>
              </a:p>
            </p:txBody>
          </p:sp>
        </mc:Choice>
        <mc:Fallback>
          <p:sp>
            <p:nvSpPr>
              <p:cNvPr id="143" name="TextBox 142"/>
              <p:cNvSpPr txBox="1">
                <a:spLocks noRot="1" noChangeAspect="1" noMove="1" noResize="1" noEditPoints="1" noAdjustHandles="1" noChangeArrowheads="1" noChangeShapeType="1" noTextEdit="1"/>
              </p:cNvSpPr>
              <p:nvPr/>
            </p:nvSpPr>
            <p:spPr>
              <a:xfrm>
                <a:off x="1283547" y="3264615"/>
                <a:ext cx="557067" cy="369332"/>
              </a:xfrm>
              <a:prstGeom prst="rect">
                <a:avLst/>
              </a:prstGeom>
              <a:blipFill>
                <a:blip r:embed="rId2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4" name="TextBox 143"/>
              <p:cNvSpPr txBox="1"/>
              <p:nvPr/>
            </p:nvSpPr>
            <p:spPr>
              <a:xfrm>
                <a:off x="2241334" y="2582389"/>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𝑊</m:t>
                          </m:r>
                        </m:e>
                        <m:sup>
                          <m:r>
                            <a:rPr lang="en-US" altLang="ko-KR" sz="1800" b="0" i="1" dirty="0" smtClean="0">
                              <a:latin typeface="Cambria Math" panose="02040503050406030204" pitchFamily="18" charset="0"/>
                            </a:rPr>
                            <m:t>′</m:t>
                          </m:r>
                        </m:sup>
                      </m:sSup>
                    </m:oMath>
                  </m:oMathPara>
                </a14:m>
                <a:endParaRPr lang="ko-KR" altLang="en-US" sz="1800" dirty="0"/>
              </a:p>
            </p:txBody>
          </p:sp>
        </mc:Choice>
        <mc:Fallback>
          <p:sp>
            <p:nvSpPr>
              <p:cNvPr id="144" name="TextBox 143"/>
              <p:cNvSpPr txBox="1">
                <a:spLocks noRot="1" noChangeAspect="1" noMove="1" noResize="1" noEditPoints="1" noAdjustHandles="1" noChangeArrowheads="1" noChangeShapeType="1" noTextEdit="1"/>
              </p:cNvSpPr>
              <p:nvPr/>
            </p:nvSpPr>
            <p:spPr>
              <a:xfrm>
                <a:off x="2241334" y="2582389"/>
                <a:ext cx="557067" cy="369332"/>
              </a:xfrm>
              <a:prstGeom prst="rect">
                <a:avLst/>
              </a:prstGeom>
              <a:blipFill>
                <a:blip r:embed="rId28"/>
                <a:stretch>
                  <a:fillRect/>
                </a:stretch>
              </a:blipFill>
            </p:spPr>
            <p:txBody>
              <a:bodyPr/>
              <a:lstStyle/>
              <a:p>
                <a:r>
                  <a:rPr lang="ko-KR" altLang="en-US">
                    <a:noFill/>
                  </a:rPr>
                  <a:t> </a:t>
                </a:r>
              </a:p>
            </p:txBody>
          </p:sp>
        </mc:Fallback>
      </mc:AlternateContent>
      <p:grpSp>
        <p:nvGrpSpPr>
          <p:cNvPr id="145" name="그룹 144"/>
          <p:cNvGrpSpPr/>
          <p:nvPr/>
        </p:nvGrpSpPr>
        <p:grpSpPr>
          <a:xfrm>
            <a:off x="2085285" y="1772816"/>
            <a:ext cx="3155747" cy="3960440"/>
            <a:chOff x="2085285" y="1772816"/>
            <a:chExt cx="3155747" cy="3960440"/>
          </a:xfrm>
        </p:grpSpPr>
        <p:sp>
          <p:nvSpPr>
            <p:cNvPr id="146" name="TextBox 145"/>
            <p:cNvSpPr txBox="1"/>
            <p:nvPr/>
          </p:nvSpPr>
          <p:spPr>
            <a:xfrm>
              <a:off x="2519869" y="1772816"/>
              <a:ext cx="1150017" cy="307777"/>
            </a:xfrm>
            <a:prstGeom prst="rect">
              <a:avLst/>
            </a:prstGeom>
            <a:solidFill>
              <a:schemeClr val="bg2">
                <a:lumMod val="90000"/>
                <a:alpha val="50000"/>
              </a:schemeClr>
            </a:solidFill>
          </p:spPr>
          <p:txBody>
            <a:bodyPr wrap="square" rtlCol="0">
              <a:spAutoFit/>
            </a:bodyPr>
            <a:lstStyle/>
            <a:p>
              <a:pPr algn="ctr"/>
              <a:r>
                <a:rPr lang="en-US" altLang="ko-KR" sz="1400" dirty="0" smtClean="0">
                  <a:solidFill>
                    <a:srgbClr val="000000"/>
                  </a:solidFill>
                  <a:latin typeface="Times New Roman" panose="02020603050405020304" pitchFamily="18" charset="0"/>
                </a:rPr>
                <a:t>manufactures</a:t>
              </a:r>
              <a:endParaRPr lang="ko-KR" altLang="en-US" sz="1800" dirty="0"/>
            </a:p>
          </p:txBody>
        </p:sp>
        <p:sp>
          <p:nvSpPr>
            <p:cNvPr id="147" name="직사각형 146"/>
            <p:cNvSpPr/>
            <p:nvPr/>
          </p:nvSpPr>
          <p:spPr>
            <a:xfrm>
              <a:off x="2158979" y="5422723"/>
              <a:ext cx="2728521" cy="29949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직사각형 147"/>
            <p:cNvSpPr/>
            <p:nvPr/>
          </p:nvSpPr>
          <p:spPr>
            <a:xfrm>
              <a:off x="4887500" y="5433758"/>
              <a:ext cx="353532" cy="299498"/>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TextBox 148"/>
            <p:cNvSpPr txBox="1"/>
            <p:nvPr/>
          </p:nvSpPr>
          <p:spPr>
            <a:xfrm>
              <a:off x="2085285" y="4759556"/>
              <a:ext cx="911544"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The</a:t>
              </a:r>
              <a:endParaRPr lang="ko-KR" altLang="en-US" sz="1800" dirty="0">
                <a:latin typeface="Times New Roman" panose="02020603050405020304" pitchFamily="18" charset="0"/>
                <a:cs typeface="Times New Roman" panose="02020603050405020304" pitchFamily="18" charset="0"/>
              </a:endParaRPr>
            </a:p>
          </p:txBody>
        </p:sp>
        <p:sp>
          <p:nvSpPr>
            <p:cNvPr id="150" name="TextBox 149"/>
            <p:cNvSpPr txBox="1"/>
            <p:nvPr/>
          </p:nvSpPr>
          <p:spPr>
            <a:xfrm>
              <a:off x="4160912" y="4759556"/>
              <a:ext cx="768668"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designs</a:t>
              </a:r>
              <a:endParaRPr lang="ko-KR" altLang="en-US" sz="1800" dirty="0">
                <a:latin typeface="Times New Roman" panose="02020603050405020304" pitchFamily="18" charset="0"/>
                <a:cs typeface="Times New Roman" panose="02020603050405020304" pitchFamily="18" charset="0"/>
              </a:endParaRPr>
            </a:p>
          </p:txBody>
        </p:sp>
        <p:sp>
          <p:nvSpPr>
            <p:cNvPr id="151" name="TextBox 150"/>
            <p:cNvSpPr txBox="1"/>
            <p:nvPr/>
          </p:nvSpPr>
          <p:spPr>
            <a:xfrm>
              <a:off x="3118483" y="4759556"/>
              <a:ext cx="913450"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Company</a:t>
              </a:r>
              <a:endParaRPr lang="ko-KR" altLang="en-US" sz="18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52" name="TextBox 151"/>
              <p:cNvSpPr txBox="1"/>
              <p:nvPr/>
            </p:nvSpPr>
            <p:spPr>
              <a:xfrm>
                <a:off x="2392201" y="2954246"/>
                <a:ext cx="25487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dirty="0" smtClean="0">
                          <a:latin typeface="Cambria Math" panose="02040503050406030204" pitchFamily="18" charset="0"/>
                        </a:rPr>
                        <m:t>h</m:t>
                      </m:r>
                    </m:oMath>
                  </m:oMathPara>
                </a14:m>
                <a:endParaRPr lang="en-US" altLang="ko-KR" sz="1400" dirty="0" smtClean="0"/>
              </a:p>
            </p:txBody>
          </p:sp>
        </mc:Choice>
        <mc:Fallback>
          <p:sp>
            <p:nvSpPr>
              <p:cNvPr id="152" name="TextBox 151"/>
              <p:cNvSpPr txBox="1">
                <a:spLocks noRot="1" noChangeAspect="1" noMove="1" noResize="1" noEditPoints="1" noAdjustHandles="1" noChangeArrowheads="1" noChangeShapeType="1" noTextEdit="1"/>
              </p:cNvSpPr>
              <p:nvPr/>
            </p:nvSpPr>
            <p:spPr>
              <a:xfrm>
                <a:off x="2392201" y="2954246"/>
                <a:ext cx="254877" cy="307777"/>
              </a:xfrm>
              <a:prstGeom prst="rect">
                <a:avLst/>
              </a:prstGeom>
              <a:blipFill>
                <a:blip r:embed="rId29"/>
                <a:stretch>
                  <a:fillRect l="-4762"/>
                </a:stretch>
              </a:blipFill>
            </p:spPr>
            <p:txBody>
              <a:bodyPr/>
              <a:lstStyle/>
              <a:p>
                <a:r>
                  <a:rPr lang="ko-KR" altLang="en-US">
                    <a:noFill/>
                  </a:rPr>
                  <a:t> </a:t>
                </a:r>
              </a:p>
            </p:txBody>
          </p:sp>
        </mc:Fallback>
      </mc:AlternateContent>
      <p:sp>
        <p:nvSpPr>
          <p:cNvPr id="153" name="직사각형 152"/>
          <p:cNvSpPr/>
          <p:nvPr/>
        </p:nvSpPr>
        <p:spPr>
          <a:xfrm>
            <a:off x="593927" y="4319088"/>
            <a:ext cx="1149359"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Company ID</a:t>
            </a:r>
            <a:endParaRPr lang="ko-KR" altLang="en-US" sz="1200" b="1" dirty="0">
              <a:solidFill>
                <a:schemeClr val="tx1"/>
              </a:solidFill>
            </a:endParaRPr>
          </a:p>
        </p:txBody>
      </p:sp>
    </p:spTree>
    <p:extLst>
      <p:ext uri="{BB962C8B-B14F-4D97-AF65-F5344CB8AC3E}">
        <p14:creationId xmlns:p14="http://schemas.microsoft.com/office/powerpoint/2010/main" val="8892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Methods</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100" dirty="0" smtClean="0"/>
              <a:t>We employ Doc2vec </a:t>
            </a:r>
            <a:r>
              <a:rPr lang="en-US" altLang="ko-KR" spc="-100" dirty="0" smtClean="0"/>
              <a:t>[4]</a:t>
            </a:r>
            <a:r>
              <a:rPr lang="en-US" altLang="ko-KR" spc="0" dirty="0" smtClean="0"/>
              <a:t> </a:t>
            </a:r>
            <a:r>
              <a:rPr lang="en-US" altLang="ko-KR" spc="0" dirty="0" smtClean="0"/>
              <a:t>modelling,</a:t>
            </a:r>
          </a:p>
          <a:p>
            <a:r>
              <a:rPr lang="en-US" altLang="ko-KR" spc="-100" dirty="0" smtClean="0"/>
              <a:t>The process of training</a:t>
            </a:r>
          </a:p>
        </p:txBody>
      </p:sp>
      <mc:AlternateContent xmlns:mc="http://schemas.openxmlformats.org/markup-compatibility/2006" xmlns:a14="http://schemas.microsoft.com/office/drawing/2010/main">
        <mc:Choice Requires="a14">
          <p:sp>
            <p:nvSpPr>
              <p:cNvPr id="84" name="TextBox 83"/>
              <p:cNvSpPr txBox="1"/>
              <p:nvPr/>
            </p:nvSpPr>
            <p:spPr>
              <a:xfrm>
                <a:off x="1712640" y="5406315"/>
                <a:ext cx="7971673" cy="830997"/>
              </a:xfrm>
              <a:prstGeom prst="rect">
                <a:avLst/>
              </a:prstGeom>
              <a:noFill/>
              <a:ln>
                <a:solidFill>
                  <a:schemeClr val="tx1"/>
                </a:solidFill>
              </a:ln>
            </p:spPr>
            <p:txBody>
              <a:bodyPr wrap="square" rtlCol="0">
                <a:spAutoFit/>
              </a:bodyPr>
              <a:lstStyle/>
              <a:p>
                <a:r>
                  <a:rPr lang="en-US" altLang="ko-KR" sz="1400" dirty="0" smtClean="0"/>
                  <a:t>The </a:t>
                </a:r>
                <a:r>
                  <a:rPr lang="en-US" altLang="ko-KR" sz="1400" dirty="0"/>
                  <a:t>Company designs, manufactures and markets mobile communication and media devices, personal computers and portable digital music players, and sells a variety of related software, </a:t>
                </a:r>
                <a:endParaRPr lang="en-US" altLang="ko-KR" sz="1400" dirty="0" smtClean="0"/>
              </a:p>
              <a:p>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oMath>
                  </m:oMathPara>
                </a14:m>
                <a:endParaRPr lang="en-US" altLang="ko-KR" sz="1050" dirty="0" smtClean="0"/>
              </a:p>
            </p:txBody>
          </p:sp>
        </mc:Choice>
        <mc:Fallback xmlns="">
          <p:sp>
            <p:nvSpPr>
              <p:cNvPr id="84" name="TextBox 83"/>
              <p:cNvSpPr txBox="1">
                <a:spLocks noRot="1" noChangeAspect="1" noMove="1" noResize="1" noEditPoints="1" noAdjustHandles="1" noChangeArrowheads="1" noChangeShapeType="1" noTextEdit="1"/>
              </p:cNvSpPr>
              <p:nvPr/>
            </p:nvSpPr>
            <p:spPr>
              <a:xfrm>
                <a:off x="1712640" y="5406315"/>
                <a:ext cx="7971673" cy="830997"/>
              </a:xfrm>
              <a:prstGeom prst="rect">
                <a:avLst/>
              </a:prstGeom>
              <a:blipFill>
                <a:blip r:embed="rId3"/>
                <a:stretch>
                  <a:fillRect l="-153" t="-725"/>
                </a:stretch>
              </a:blipFill>
              <a:ln>
                <a:solidFill>
                  <a:schemeClr val="tx1"/>
                </a:solidFill>
              </a:ln>
            </p:spPr>
            <p:txBody>
              <a:bodyPr/>
              <a:lstStyle/>
              <a:p>
                <a:r>
                  <a:rPr lang="ko-KR" altLang="en-US">
                    <a:noFill/>
                  </a:rPr>
                  <a:t> </a:t>
                </a:r>
              </a:p>
            </p:txBody>
          </p:sp>
        </mc:Fallback>
      </mc:AlternateContent>
      <p:grpSp>
        <p:nvGrpSpPr>
          <p:cNvPr id="20" name="그룹 19"/>
          <p:cNvGrpSpPr/>
          <p:nvPr/>
        </p:nvGrpSpPr>
        <p:grpSpPr>
          <a:xfrm>
            <a:off x="2642512" y="3006178"/>
            <a:ext cx="829025" cy="185914"/>
            <a:chOff x="7921094" y="4923324"/>
            <a:chExt cx="954572" cy="182830"/>
          </a:xfrm>
        </p:grpSpPr>
        <p:sp>
          <p:nvSpPr>
            <p:cNvPr id="21" name="직사각형 20"/>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그룹 36"/>
          <p:cNvGrpSpPr/>
          <p:nvPr/>
        </p:nvGrpSpPr>
        <p:grpSpPr>
          <a:xfrm>
            <a:off x="2105356" y="3797926"/>
            <a:ext cx="829025" cy="185914"/>
            <a:chOff x="7921094" y="4923324"/>
            <a:chExt cx="954572" cy="182830"/>
          </a:xfrm>
        </p:grpSpPr>
        <p:sp>
          <p:nvSpPr>
            <p:cNvPr id="38" name="직사각형 37"/>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3112820" y="3804822"/>
            <a:ext cx="829025" cy="185914"/>
            <a:chOff x="7921094" y="4923324"/>
            <a:chExt cx="954572" cy="182830"/>
          </a:xfrm>
        </p:grpSpPr>
        <p:sp>
          <p:nvSpPr>
            <p:cNvPr id="45" name="직사각형 4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4118832" y="3804822"/>
            <a:ext cx="829025" cy="185914"/>
            <a:chOff x="7921094" y="4923324"/>
            <a:chExt cx="954572" cy="182830"/>
          </a:xfrm>
        </p:grpSpPr>
        <p:sp>
          <p:nvSpPr>
            <p:cNvPr id="52" name="직사각형 5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직사각형 57"/>
              <p:cNvSpPr/>
              <p:nvPr/>
            </p:nvSpPr>
            <p:spPr>
              <a:xfrm>
                <a:off x="2116902" y="4320692"/>
                <a:ext cx="829025"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xmlns="">
          <p:sp>
            <p:nvSpPr>
              <p:cNvPr id="58" name="직사각형 57"/>
              <p:cNvSpPr>
                <a:spLocks noRot="1" noChangeAspect="1" noMove="1" noResize="1" noEditPoints="1" noAdjustHandles="1" noChangeArrowheads="1" noChangeShapeType="1" noTextEdit="1"/>
              </p:cNvSpPr>
              <p:nvPr/>
            </p:nvSpPr>
            <p:spPr>
              <a:xfrm>
                <a:off x="2116902" y="4320692"/>
                <a:ext cx="829025" cy="384092"/>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p:cNvSpPr/>
              <p:nvPr/>
            </p:nvSpPr>
            <p:spPr>
              <a:xfrm>
                <a:off x="3112820"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xmlns="">
          <p:sp>
            <p:nvSpPr>
              <p:cNvPr id="59" name="직사각형 58"/>
              <p:cNvSpPr>
                <a:spLocks noRot="1" noChangeAspect="1" noMove="1" noResize="1" noEditPoints="1" noAdjustHandles="1" noChangeArrowheads="1" noChangeShapeType="1" noTextEdit="1"/>
              </p:cNvSpPr>
              <p:nvPr/>
            </p:nvSpPr>
            <p:spPr>
              <a:xfrm>
                <a:off x="3112820" y="4320692"/>
                <a:ext cx="829025" cy="384092"/>
              </a:xfrm>
              <a:prstGeom prst="rect">
                <a:avLst/>
              </a:prstGeom>
              <a:blipFill>
                <a:blip r:embed="rId5"/>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p:cNvSpPr/>
              <p:nvPr/>
            </p:nvSpPr>
            <p:spPr>
              <a:xfrm>
                <a:off x="4118832"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3</m:t>
                          </m:r>
                        </m:sub>
                      </m:sSub>
                    </m:oMath>
                  </m:oMathPara>
                </a14:m>
                <a:endParaRPr lang="ko-KR" altLang="en-US" sz="1400" dirty="0">
                  <a:solidFill>
                    <a:schemeClr val="tx1"/>
                  </a:solidFill>
                </a:endParaRPr>
              </a:p>
            </p:txBody>
          </p:sp>
        </mc:Choice>
        <mc:Fallback xmlns="">
          <p:sp>
            <p:nvSpPr>
              <p:cNvPr id="60" name="직사각형 59"/>
              <p:cNvSpPr>
                <a:spLocks noRot="1" noChangeAspect="1" noMove="1" noResize="1" noEditPoints="1" noAdjustHandles="1" noChangeArrowheads="1" noChangeShapeType="1" noTextEdit="1"/>
              </p:cNvSpPr>
              <p:nvPr/>
            </p:nvSpPr>
            <p:spPr>
              <a:xfrm>
                <a:off x="4118832" y="4320692"/>
                <a:ext cx="829025" cy="384092"/>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cxnSp>
        <p:nvCxnSpPr>
          <p:cNvPr id="61" name="직선 화살표 연결선 60"/>
          <p:cNvCxnSpPr>
            <a:stCxn id="58" idx="0"/>
            <a:endCxn id="38" idx="2"/>
          </p:cNvCxnSpPr>
          <p:nvPr/>
        </p:nvCxnSpPr>
        <p:spPr>
          <a:xfrm flipH="1" flipV="1">
            <a:off x="2519869" y="3983840"/>
            <a:ext cx="11546"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9" idx="0"/>
            <a:endCxn id="45" idx="2"/>
          </p:cNvCxnSpPr>
          <p:nvPr/>
        </p:nvCxnSpPr>
        <p:spPr>
          <a:xfrm flipV="1">
            <a:off x="3527333"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60" idx="0"/>
            <a:endCxn id="52" idx="2"/>
          </p:cNvCxnSpPr>
          <p:nvPr/>
        </p:nvCxnSpPr>
        <p:spPr>
          <a:xfrm flipV="1">
            <a:off x="4533344"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52" idx="0"/>
            <a:endCxn id="21" idx="2"/>
          </p:cNvCxnSpPr>
          <p:nvPr/>
        </p:nvCxnSpPr>
        <p:spPr>
          <a:xfrm flipH="1" flipV="1">
            <a:off x="3057024" y="3192092"/>
            <a:ext cx="1476320"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45" idx="0"/>
            <a:endCxn id="21" idx="2"/>
          </p:cNvCxnSpPr>
          <p:nvPr/>
        </p:nvCxnSpPr>
        <p:spPr>
          <a:xfrm flipH="1" flipV="1">
            <a:off x="3057024" y="3192092"/>
            <a:ext cx="470309"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38" idx="0"/>
            <a:endCxn id="21" idx="2"/>
          </p:cNvCxnSpPr>
          <p:nvPr/>
        </p:nvCxnSpPr>
        <p:spPr>
          <a:xfrm flipV="1">
            <a:off x="2519869" y="3192092"/>
            <a:ext cx="537155"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21" idx="0"/>
          </p:cNvCxnSpPr>
          <p:nvPr/>
        </p:nvCxnSpPr>
        <p:spPr>
          <a:xfrm flipV="1">
            <a:off x="3057024" y="2490308"/>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직사각형 67"/>
              <p:cNvSpPr/>
              <p:nvPr/>
            </p:nvSpPr>
            <p:spPr>
              <a:xfrm>
                <a:off x="2662422" y="2143436"/>
                <a:ext cx="829025" cy="341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4</m:t>
                          </m:r>
                        </m:sub>
                      </m:sSub>
                    </m:oMath>
                  </m:oMathPara>
                </a14:m>
                <a:endParaRPr lang="ko-KR" altLang="en-US" sz="1400" dirty="0">
                  <a:solidFill>
                    <a:schemeClr val="tx1"/>
                  </a:solidFill>
                </a:endParaRPr>
              </a:p>
            </p:txBody>
          </p:sp>
        </mc:Choice>
        <mc:Fallback xmlns="">
          <p:sp>
            <p:nvSpPr>
              <p:cNvPr id="68" name="직사각형 67"/>
              <p:cNvSpPr>
                <a:spLocks noRot="1" noChangeAspect="1" noMove="1" noResize="1" noEditPoints="1" noAdjustHandles="1" noChangeArrowheads="1" noChangeShapeType="1" noTextEdit="1"/>
              </p:cNvSpPr>
              <p:nvPr/>
            </p:nvSpPr>
            <p:spPr>
              <a:xfrm>
                <a:off x="2662422" y="2143436"/>
                <a:ext cx="829025" cy="341822"/>
              </a:xfrm>
              <a:prstGeom prst="rect">
                <a:avLst/>
              </a:prstGeom>
              <a:blipFill>
                <a:blip r:embed="rId7"/>
                <a:stretch>
                  <a:fillRect/>
                </a:stretch>
              </a:blipFill>
              <a:ln>
                <a:solidFill>
                  <a:schemeClr val="tx1"/>
                </a:solidFill>
              </a:ln>
            </p:spPr>
            <p:txBody>
              <a:bodyPr/>
              <a:lstStyle/>
              <a:p>
                <a:r>
                  <a:rPr lang="ko-KR" altLang="en-US">
                    <a:noFill/>
                  </a:rPr>
                  <a:t> </a:t>
                </a:r>
              </a:p>
            </p:txBody>
          </p:sp>
        </mc:Fallback>
      </mc:AlternateContent>
      <p:grpSp>
        <p:nvGrpSpPr>
          <p:cNvPr id="69" name="그룹 68"/>
          <p:cNvGrpSpPr/>
          <p:nvPr/>
        </p:nvGrpSpPr>
        <p:grpSpPr>
          <a:xfrm>
            <a:off x="984341" y="3799770"/>
            <a:ext cx="829025" cy="185914"/>
            <a:chOff x="7921094" y="4923324"/>
            <a:chExt cx="954572" cy="182830"/>
          </a:xfrm>
        </p:grpSpPr>
        <p:sp>
          <p:nvSpPr>
            <p:cNvPr id="70" name="직사각형 69"/>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1" name="직선 연결선 70"/>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직사각형 75"/>
          <p:cNvSpPr/>
          <p:nvPr/>
        </p:nvSpPr>
        <p:spPr>
          <a:xfrm>
            <a:off x="593927" y="4319088"/>
            <a:ext cx="1149359"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Company ID</a:t>
            </a:r>
            <a:endParaRPr lang="ko-KR" altLang="en-US" sz="1200" b="1" dirty="0">
              <a:solidFill>
                <a:schemeClr val="tx1"/>
              </a:solidFill>
            </a:endParaRPr>
          </a:p>
        </p:txBody>
      </p:sp>
      <p:cxnSp>
        <p:nvCxnSpPr>
          <p:cNvPr id="77" name="직선 화살표 연결선 76"/>
          <p:cNvCxnSpPr>
            <a:stCxn id="76" idx="0"/>
            <a:endCxn id="70" idx="2"/>
          </p:cNvCxnSpPr>
          <p:nvPr/>
        </p:nvCxnSpPr>
        <p:spPr>
          <a:xfrm flipV="1">
            <a:off x="1168607" y="3985684"/>
            <a:ext cx="230247"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70" idx="0"/>
          </p:cNvCxnSpPr>
          <p:nvPr/>
        </p:nvCxnSpPr>
        <p:spPr>
          <a:xfrm flipV="1">
            <a:off x="1398853" y="3192092"/>
            <a:ext cx="1658171"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8937" y="4757194"/>
            <a:ext cx="753342" cy="305233"/>
          </a:xfrm>
          <a:prstGeom prst="rect">
            <a:avLst/>
          </a:prstGeom>
          <a:solidFill>
            <a:schemeClr val="accent5">
              <a:lumMod val="40000"/>
              <a:lumOff val="60000"/>
            </a:schemeClr>
          </a:solidFill>
        </p:spPr>
        <p:txBody>
          <a:bodyPr wrap="square" rtlCol="0">
            <a:spAutoFit/>
          </a:bodyPr>
          <a:lstStyle/>
          <a:p>
            <a:r>
              <a:rPr lang="en-US" altLang="ko-KR" sz="1800" i="1" dirty="0" smtClean="0">
                <a:latin typeface="Times" panose="02020603050405020304" pitchFamily="18" charset="0"/>
                <a:cs typeface="Times" panose="02020603050405020304" pitchFamily="18" charset="0"/>
              </a:rPr>
              <a:t>APPL</a:t>
            </a:r>
            <a:endParaRPr lang="ko-KR" altLang="en-US" sz="1800" i="1" dirty="0">
              <a:latin typeface="Times" panose="02020603050405020304" pitchFamily="18" charset="0"/>
              <a:cs typeface="Times" panose="02020603050405020304" pitchFamily="18" charset="0"/>
            </a:endParaRPr>
          </a:p>
        </p:txBody>
      </p:sp>
      <p:sp>
        <p:nvSpPr>
          <p:cNvPr id="7" name="직사각형 6"/>
          <p:cNvSpPr/>
          <p:nvPr/>
        </p:nvSpPr>
        <p:spPr>
          <a:xfrm>
            <a:off x="615517" y="5406314"/>
            <a:ext cx="864096" cy="830997"/>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APPL</a:t>
            </a:r>
            <a:endParaRPr lang="ko-KR" altLang="en-US" dirty="0">
              <a:solidFill>
                <a:schemeClr val="tx1"/>
              </a:solidFill>
            </a:endParaRPr>
          </a:p>
        </p:txBody>
      </p:sp>
      <p:sp>
        <p:nvSpPr>
          <p:cNvPr id="16" name="TextBox 15"/>
          <p:cNvSpPr txBox="1"/>
          <p:nvPr/>
        </p:nvSpPr>
        <p:spPr>
          <a:xfrm>
            <a:off x="5111214" y="1761577"/>
            <a:ext cx="3893747" cy="584775"/>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Objective function </a:t>
            </a:r>
          </a:p>
          <a:p>
            <a:r>
              <a:rPr lang="en-US" altLang="ko-KR" sz="1600" dirty="0" smtClean="0"/>
              <a:t>     </a:t>
            </a:r>
            <a:r>
              <a:rPr lang="en-US" altLang="ko-KR" sz="1400" dirty="0" smtClean="0"/>
              <a:t>(Max likelihood = Min negative likelihood)</a:t>
            </a:r>
            <a:endParaRPr lang="ko-KR" altLang="en-US" sz="1600" dirty="0"/>
          </a:p>
        </p:txBody>
      </p:sp>
      <mc:AlternateContent xmlns:mc="http://schemas.openxmlformats.org/markup-compatibility/2006" xmlns:a14="http://schemas.microsoft.com/office/drawing/2010/main">
        <mc:Choice Requires="a14">
          <p:sp>
            <p:nvSpPr>
              <p:cNvPr id="17" name="직사각형 16"/>
              <p:cNvSpPr/>
              <p:nvPr/>
            </p:nvSpPr>
            <p:spPr>
              <a:xfrm>
                <a:off x="5370448" y="3156258"/>
                <a:ext cx="3975040" cy="361830"/>
              </a:xfrm>
              <a:prstGeom prst="rect">
                <a:avLst/>
              </a:prstGeom>
            </p:spPr>
            <p:txBody>
              <a:bodyPr wrap="square">
                <a:spAutoFit/>
              </a:bodyPr>
              <a:lstStyle/>
              <a:p>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oMath>
                </a14:m>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word </a:t>
                </a:r>
                <a:r>
                  <a:rPr lang="en-US" altLang="ko-KR" sz="1600" spc="-1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vector,    </a:t>
                </a:r>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𝑗</m:t>
                        </m:r>
                      </m:sub>
                    </m:sSub>
                  </m:oMath>
                </a14:m>
                <a:r>
                  <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company vector</a:t>
                </a: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17" name="직사각형 16"/>
              <p:cNvSpPr>
                <a:spLocks noRot="1" noChangeAspect="1" noMove="1" noResize="1" noEditPoints="1" noAdjustHandles="1" noChangeArrowheads="1" noChangeShapeType="1" noTextEdit="1"/>
              </p:cNvSpPr>
              <p:nvPr/>
            </p:nvSpPr>
            <p:spPr>
              <a:xfrm>
                <a:off x="5370448" y="3156258"/>
                <a:ext cx="3975040" cy="36183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직사각형 95"/>
              <p:cNvSpPr/>
              <p:nvPr/>
            </p:nvSpPr>
            <p:spPr>
              <a:xfrm>
                <a:off x="5111214" y="3645024"/>
                <a:ext cx="4004558" cy="361830"/>
              </a:xfrm>
              <a:prstGeom prst="rect">
                <a:avLst/>
              </a:prstGeom>
            </p:spPr>
            <p:txBody>
              <a:bodyPr wrap="none">
                <a:spAutoFit/>
              </a:bodyPr>
              <a:lstStyle/>
              <a:p>
                <a:pPr marL="285750" indent="-285750">
                  <a:buFont typeface="Arial" panose="020B0604020202020204" pitchFamily="34" charset="0"/>
                  <a:buChar char="•"/>
                </a:pPr>
                <a:r>
                  <a:rPr lang="en-US" altLang="ko-KR" sz="1600" dirty="0"/>
                  <a:t>Training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𝑤</m:t>
                        </m:r>
                      </m:e>
                      <m:sub>
                        <m:r>
                          <a:rPr lang="en-US" altLang="ko-KR" sz="1600" dirty="0">
                            <a:latin typeface="Cambria Math" panose="02040503050406030204" pitchFamily="18" charset="0"/>
                          </a:rPr>
                          <m:t>𝑖</m:t>
                        </m:r>
                      </m:sub>
                    </m:sSub>
                  </m:oMath>
                </a14:m>
                <a:r>
                  <a:rPr lang="en-US" altLang="ko-KR" sz="1600" dirty="0"/>
                  <a: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𝑑</m:t>
                        </m:r>
                      </m:e>
                      <m:sub>
                        <m:r>
                          <a:rPr lang="en-US" altLang="ko-KR" sz="1600" dirty="0">
                            <a:latin typeface="Cambria Math" panose="02040503050406030204" pitchFamily="18" charset="0"/>
                          </a:rPr>
                          <m:t>𝑗</m:t>
                        </m:r>
                      </m:sub>
                    </m:sSub>
                  </m:oMath>
                </a14:m>
                <a:r>
                  <a:rPr lang="ko-KR" altLang="en-US" sz="1600" dirty="0"/>
                  <a:t> </a:t>
                </a:r>
                <a:r>
                  <a:rPr lang="en-US" altLang="ko-KR" sz="1600" dirty="0"/>
                  <a:t>using backpropagation</a:t>
                </a:r>
                <a:endParaRPr lang="ko-KR" altLang="en-US" sz="1600" dirty="0"/>
              </a:p>
            </p:txBody>
          </p:sp>
        </mc:Choice>
        <mc:Fallback xmlns="">
          <p:sp>
            <p:nvSpPr>
              <p:cNvPr id="96" name="직사각형 95"/>
              <p:cNvSpPr>
                <a:spLocks noRot="1" noChangeAspect="1" noMove="1" noResize="1" noEditPoints="1" noAdjustHandles="1" noChangeArrowheads="1" noChangeShapeType="1" noTextEdit="1"/>
              </p:cNvSpPr>
              <p:nvPr/>
            </p:nvSpPr>
            <p:spPr>
              <a:xfrm>
                <a:off x="5111214" y="3645024"/>
                <a:ext cx="4004558" cy="361830"/>
              </a:xfrm>
              <a:prstGeom prst="rect">
                <a:avLst/>
              </a:prstGeom>
              <a:blipFill>
                <a:blip r:embed="rId10"/>
                <a:stretch>
                  <a:fillRect l="-609" b="-20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직사각형 96"/>
              <p:cNvSpPr/>
              <p:nvPr/>
            </p:nvSpPr>
            <p:spPr>
              <a:xfrm>
                <a:off x="5476483" y="4005064"/>
                <a:ext cx="2348528" cy="405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97" name="직사각형 96"/>
              <p:cNvSpPr>
                <a:spLocks noRot="1" noChangeAspect="1" noMove="1" noResize="1" noEditPoints="1" noAdjustHandles="1" noChangeArrowheads="1" noChangeShapeType="1" noTextEdit="1"/>
              </p:cNvSpPr>
              <p:nvPr/>
            </p:nvSpPr>
            <p:spPr>
              <a:xfrm>
                <a:off x="5476483" y="4005064"/>
                <a:ext cx="2348528" cy="40575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283547" y="3264615"/>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rPr>
                        <m:t>𝑊</m:t>
                      </m:r>
                    </m:oMath>
                  </m:oMathPara>
                </a14:m>
                <a:endParaRPr lang="ko-KR" altLang="en-US" sz="1800" dirty="0"/>
              </a:p>
            </p:txBody>
          </p:sp>
        </mc:Choice>
        <mc:Fallback>
          <p:sp>
            <p:nvSpPr>
              <p:cNvPr id="18" name="TextBox 17"/>
              <p:cNvSpPr txBox="1">
                <a:spLocks noRot="1" noChangeAspect="1" noMove="1" noResize="1" noEditPoints="1" noAdjustHandles="1" noChangeArrowheads="1" noChangeShapeType="1" noTextEdit="1"/>
              </p:cNvSpPr>
              <p:nvPr/>
            </p:nvSpPr>
            <p:spPr>
              <a:xfrm>
                <a:off x="1283547" y="3264615"/>
                <a:ext cx="557067" cy="369332"/>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241334" y="2582389"/>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𝑊</m:t>
                          </m:r>
                        </m:e>
                        <m:sup>
                          <m:r>
                            <a:rPr lang="en-US" altLang="ko-KR" sz="1800" b="0" i="1" dirty="0" smtClean="0">
                              <a:latin typeface="Cambria Math" panose="02040503050406030204" pitchFamily="18" charset="0"/>
                            </a:rPr>
                            <m:t>′</m:t>
                          </m:r>
                        </m:sup>
                      </m:sSup>
                    </m:oMath>
                  </m:oMathPara>
                </a14:m>
                <a:endParaRPr lang="ko-KR" altLang="en-US" sz="18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241334" y="2582389"/>
                <a:ext cx="557067"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직사각형 99"/>
              <p:cNvSpPr/>
              <p:nvPr/>
            </p:nvSpPr>
            <p:spPr>
              <a:xfrm>
                <a:off x="5476483" y="4403591"/>
                <a:ext cx="23331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100" name="직사각형 99"/>
              <p:cNvSpPr>
                <a:spLocks noRot="1" noChangeAspect="1" noMove="1" noResize="1" noEditPoints="1" noAdjustHandles="1" noChangeArrowheads="1" noChangeShapeType="1" noTextEdit="1"/>
              </p:cNvSpPr>
              <p:nvPr/>
            </p:nvSpPr>
            <p:spPr>
              <a:xfrm>
                <a:off x="5476483" y="4403591"/>
                <a:ext cx="2333139" cy="410177"/>
              </a:xfrm>
              <a:prstGeom prst="rect">
                <a:avLst/>
              </a:prstGeom>
              <a:blipFill>
                <a:blip r:embed="rId15"/>
                <a:stretch>
                  <a:fillRect/>
                </a:stretch>
              </a:blipFill>
            </p:spPr>
            <p:txBody>
              <a:bodyPr/>
              <a:lstStyle/>
              <a:p>
                <a:r>
                  <a:rPr lang="ko-KR" altLang="en-US">
                    <a:noFill/>
                  </a:rPr>
                  <a:t> </a:t>
                </a:r>
              </a:p>
            </p:txBody>
          </p:sp>
        </mc:Fallback>
      </mc:AlternateContent>
      <p:grpSp>
        <p:nvGrpSpPr>
          <p:cNvPr id="2" name="그룹 1"/>
          <p:cNvGrpSpPr/>
          <p:nvPr/>
        </p:nvGrpSpPr>
        <p:grpSpPr>
          <a:xfrm>
            <a:off x="2085285" y="1772816"/>
            <a:ext cx="3155747" cy="3960440"/>
            <a:chOff x="2085285" y="1772816"/>
            <a:chExt cx="3155747" cy="3960440"/>
          </a:xfrm>
        </p:grpSpPr>
        <p:sp>
          <p:nvSpPr>
            <p:cNvPr id="89" name="TextBox 88"/>
            <p:cNvSpPr txBox="1"/>
            <p:nvPr/>
          </p:nvSpPr>
          <p:spPr>
            <a:xfrm>
              <a:off x="2826631" y="1772816"/>
              <a:ext cx="536492" cy="307777"/>
            </a:xfrm>
            <a:prstGeom prst="rect">
              <a:avLst/>
            </a:prstGeom>
            <a:solidFill>
              <a:schemeClr val="bg2">
                <a:lumMod val="90000"/>
                <a:alpha val="50000"/>
              </a:schemeClr>
            </a:solidFill>
          </p:spPr>
          <p:txBody>
            <a:bodyPr wrap="square" rtlCol="0">
              <a:spAutoFit/>
            </a:bodyPr>
            <a:lstStyle/>
            <a:p>
              <a:pPr algn="ctr"/>
              <a:r>
                <a:rPr lang="en-US" altLang="ko-KR" sz="1400" dirty="0" smtClean="0">
                  <a:solidFill>
                    <a:srgbClr val="000000"/>
                  </a:solidFill>
                  <a:latin typeface="Times New Roman" panose="02020603050405020304" pitchFamily="18" charset="0"/>
                </a:rPr>
                <a:t>and</a:t>
              </a:r>
              <a:endParaRPr lang="ko-KR" altLang="en-US" sz="1800" dirty="0"/>
            </a:p>
          </p:txBody>
        </p:sp>
        <p:sp>
          <p:nvSpPr>
            <p:cNvPr id="79" name="직사각형 78"/>
            <p:cNvSpPr/>
            <p:nvPr/>
          </p:nvSpPr>
          <p:spPr>
            <a:xfrm>
              <a:off x="2158979" y="5422723"/>
              <a:ext cx="2728521" cy="29949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4887500" y="5433758"/>
              <a:ext cx="353532" cy="299498"/>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p:cNvSpPr txBox="1"/>
            <p:nvPr/>
          </p:nvSpPr>
          <p:spPr>
            <a:xfrm>
              <a:off x="2085285" y="4759556"/>
              <a:ext cx="911544"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Company</a:t>
              </a:r>
              <a:endParaRPr lang="ko-KR" altLang="en-US" sz="18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4007808" y="4759556"/>
              <a:ext cx="1172537"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manufactures</a:t>
              </a:r>
              <a:endParaRPr lang="ko-KR" altLang="en-US" sz="1800"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3118483" y="4759556"/>
              <a:ext cx="753342" cy="307777"/>
            </a:xfrm>
            <a:prstGeom prst="rect">
              <a:avLst/>
            </a:prstGeom>
            <a:solidFill>
              <a:srgbClr val="92D050">
                <a:alpha val="40000"/>
              </a:srgbClr>
            </a:solidFill>
          </p:spPr>
          <p:txBody>
            <a:bodyPr wrap="square" rtlCol="0">
              <a:spAutoFit/>
            </a:bodyPr>
            <a:lstStyle/>
            <a:p>
              <a:pPr algn="ctr"/>
              <a:r>
                <a:rPr lang="en-US" altLang="ko-KR" sz="1400" dirty="0">
                  <a:latin typeface="Times New Roman" panose="02020603050405020304" pitchFamily="18" charset="0"/>
                  <a:cs typeface="Times New Roman" panose="02020603050405020304" pitchFamily="18" charset="0"/>
                </a:rPr>
                <a:t>d</a:t>
              </a:r>
              <a:r>
                <a:rPr lang="en-US" altLang="ko-KR" sz="1400" dirty="0" smtClean="0">
                  <a:latin typeface="Times New Roman" panose="02020603050405020304" pitchFamily="18" charset="0"/>
                  <a:cs typeface="Times New Roman" panose="02020603050405020304" pitchFamily="18" charset="0"/>
                </a:rPr>
                <a:t>esigns</a:t>
              </a:r>
              <a:endParaRPr lang="ko-KR" altLang="en-US" sz="18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6" name="TextBox 85"/>
              <p:cNvSpPr txBox="1"/>
              <p:nvPr/>
            </p:nvSpPr>
            <p:spPr>
              <a:xfrm>
                <a:off x="2392201" y="2954246"/>
                <a:ext cx="25487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dirty="0" smtClean="0">
                          <a:latin typeface="Cambria Math" panose="02040503050406030204" pitchFamily="18" charset="0"/>
                        </a:rPr>
                        <m:t>h</m:t>
                      </m:r>
                    </m:oMath>
                  </m:oMathPara>
                </a14:m>
                <a:endParaRPr lang="en-US" altLang="ko-KR" sz="1400" dirty="0" smtClean="0"/>
              </a:p>
            </p:txBody>
          </p:sp>
        </mc:Choice>
        <mc:Fallback xmlns="">
          <p:sp>
            <p:nvSpPr>
              <p:cNvPr id="86" name="TextBox 85"/>
              <p:cNvSpPr txBox="1">
                <a:spLocks noRot="1" noChangeAspect="1" noMove="1" noResize="1" noEditPoints="1" noAdjustHandles="1" noChangeArrowheads="1" noChangeShapeType="1" noTextEdit="1"/>
              </p:cNvSpPr>
              <p:nvPr/>
            </p:nvSpPr>
            <p:spPr>
              <a:xfrm>
                <a:off x="2392201" y="2954246"/>
                <a:ext cx="254877" cy="307777"/>
              </a:xfrm>
              <a:prstGeom prst="rect">
                <a:avLst/>
              </a:prstGeom>
              <a:blipFill>
                <a:blip r:embed="rId8"/>
                <a:stretch>
                  <a:fillRect l="-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직사각형 86"/>
              <p:cNvSpPr/>
              <p:nvPr/>
            </p:nvSpPr>
            <p:spPr>
              <a:xfrm>
                <a:off x="5698476" y="4921810"/>
                <a:ext cx="3736216" cy="455381"/>
              </a:xfrm>
              <a:prstGeom prst="rect">
                <a:avLst/>
              </a:prstGeom>
            </p:spPr>
            <p:txBody>
              <a:bodyPr wrap="none">
                <a:spAutoFit/>
              </a:bodyPr>
              <a:lstStyle/>
              <a:p>
                <a14:m>
                  <m:oMath xmlns:m="http://schemas.openxmlformats.org/officeDocument/2006/math">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𝜂</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r>
                  <a:rPr lang="en-US" altLang="ko-KR" sz="12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learning rage</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𝑒</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𝐿</m:t>
                        </m:r>
                      </m:num>
                      <m:den>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Sup>
                          <m:sSubSup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Sup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up>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up>
                        </m:sSubSup>
                      </m:den>
                    </m:f>
                  </m:oMath>
                </a14:m>
                <a: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h</m:t>
                    </m:r>
                  </m:oMath>
                </a14:m>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num>
                      <m:den>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4</m:t>
                        </m:r>
                      </m:den>
                    </m:f>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2</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3</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𝐴𝑃𝑃𝐿</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endPar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87" name="직사각형 86"/>
              <p:cNvSpPr>
                <a:spLocks noRot="1" noChangeAspect="1" noMove="1" noResize="1" noEditPoints="1" noAdjustHandles="1" noChangeArrowheads="1" noChangeShapeType="1" noTextEdit="1"/>
              </p:cNvSpPr>
              <p:nvPr/>
            </p:nvSpPr>
            <p:spPr>
              <a:xfrm>
                <a:off x="5698476" y="4921810"/>
                <a:ext cx="3736216" cy="455381"/>
              </a:xfrm>
              <a:prstGeom prst="rect">
                <a:avLst/>
              </a:prstGeom>
              <a:blipFill>
                <a:blip r:embed="rId1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8" name="직사각형 87"/>
              <p:cNvSpPr/>
              <p:nvPr/>
            </p:nvSpPr>
            <p:spPr>
              <a:xfrm>
                <a:off x="5308203" y="2382577"/>
                <a:ext cx="4597797"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𝐿</m:t>
                      </m:r>
                      <m:r>
                        <a:rPr lang="en-US" altLang="ko-KR" sz="1600" b="0" i="1" smtClean="0">
                          <a:latin typeface="Cambria Math" panose="02040503050406030204" pitchFamily="18" charset="0"/>
                        </a:rPr>
                        <m:t>= −</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𝑐𝑜𝑛𝑡𝑒𝑥𝑡</m:t>
                                  </m:r>
                                </m:sub>
                              </m:sSub>
                              <m:r>
                                <a:rPr lang="en-US" altLang="ko-KR" sz="1600" i="1">
                                  <a:latin typeface="Cambria Math" panose="02040503050406030204" pitchFamily="18" charset="0"/>
                                </a:rPr>
                                <m:t>)</m:t>
                              </m:r>
                            </m:e>
                          </m:func>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𝐷</m:t>
                              </m:r>
                            </m:sup>
                            <m:e>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i="1">
                                              <a:latin typeface="Cambria Math" panose="02040503050406030204" pitchFamily="18" charset="0"/>
                                            </a:rPr>
                                            <m:t>𝑗</m:t>
                                          </m:r>
                                        </m:sub>
                                      </m:sSub>
                                      <m:r>
                                        <a:rPr lang="en-US" altLang="ko-KR" sz="1600" i="1">
                                          <a:latin typeface="Cambria Math" panose="02040503050406030204" pitchFamily="18" charset="0"/>
                                        </a:rPr>
                                        <m:t>)</m:t>
                                      </m:r>
                                    </m:e>
                                  </m:func>
                                </m:e>
                              </m:nary>
                            </m:e>
                          </m:nary>
                        </m:e>
                      </m:nary>
                    </m:oMath>
                  </m:oMathPara>
                </a14:m>
                <a:endParaRPr lang="ko-KR" altLang="en-US" sz="1600" dirty="0"/>
              </a:p>
            </p:txBody>
          </p:sp>
        </mc:Choice>
        <mc:Fallback>
          <p:sp>
            <p:nvSpPr>
              <p:cNvPr id="88" name="직사각형 87"/>
              <p:cNvSpPr>
                <a:spLocks noRot="1" noChangeAspect="1" noMove="1" noResize="1" noEditPoints="1" noAdjustHandles="1" noChangeArrowheads="1" noChangeShapeType="1" noTextEdit="1"/>
              </p:cNvSpPr>
              <p:nvPr/>
            </p:nvSpPr>
            <p:spPr>
              <a:xfrm>
                <a:off x="5308203" y="2382577"/>
                <a:ext cx="4597797" cy="812530"/>
              </a:xfrm>
              <a:prstGeom prst="rect">
                <a:avLst/>
              </a:prstGeom>
              <a:blipFill>
                <a:blip r:embed="rId17"/>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159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Methods</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100" dirty="0" smtClean="0"/>
              <a:t>We employ Doc2vec (</a:t>
            </a:r>
            <a:r>
              <a:rPr lang="en-US" altLang="ko-KR" spc="0" dirty="0"/>
              <a:t>Le and </a:t>
            </a:r>
            <a:r>
              <a:rPr lang="en-US" altLang="ko-KR" spc="0" dirty="0" err="1"/>
              <a:t>Mikolov</a:t>
            </a:r>
            <a:r>
              <a:rPr lang="en-US" altLang="ko-KR" spc="0" dirty="0"/>
              <a:t>, </a:t>
            </a:r>
            <a:r>
              <a:rPr lang="en-US" altLang="ko-KR" spc="0" dirty="0" smtClean="0"/>
              <a:t>2014) modelling,</a:t>
            </a:r>
          </a:p>
          <a:p>
            <a:r>
              <a:rPr lang="en-US" altLang="ko-KR" spc="-100" dirty="0" smtClean="0"/>
              <a:t>The process of training</a:t>
            </a:r>
          </a:p>
        </p:txBody>
      </p:sp>
      <mc:AlternateContent xmlns:mc="http://schemas.openxmlformats.org/markup-compatibility/2006" xmlns:a14="http://schemas.microsoft.com/office/drawing/2010/main">
        <mc:Choice Requires="a14">
          <p:sp>
            <p:nvSpPr>
              <p:cNvPr id="84" name="TextBox 83"/>
              <p:cNvSpPr txBox="1"/>
              <p:nvPr/>
            </p:nvSpPr>
            <p:spPr>
              <a:xfrm>
                <a:off x="1712640" y="5406315"/>
                <a:ext cx="7971673" cy="830997"/>
              </a:xfrm>
              <a:prstGeom prst="rect">
                <a:avLst/>
              </a:prstGeom>
              <a:noFill/>
              <a:ln>
                <a:solidFill>
                  <a:schemeClr val="tx1"/>
                </a:solidFill>
              </a:ln>
            </p:spPr>
            <p:txBody>
              <a:bodyPr wrap="square" rtlCol="0">
                <a:spAutoFit/>
              </a:bodyPr>
              <a:lstStyle/>
              <a:p>
                <a:r>
                  <a:rPr lang="en-US" altLang="ko-KR" sz="1400" dirty="0" smtClean="0"/>
                  <a:t>The </a:t>
                </a:r>
                <a:r>
                  <a:rPr lang="en-US" altLang="ko-KR" sz="1400" dirty="0"/>
                  <a:t>Company designs, manufactures and markets mobile communication and media devices, personal computers and portable digital music players, and sells a variety of related software, </a:t>
                </a:r>
                <a:endParaRPr lang="en-US" altLang="ko-KR" sz="1400" dirty="0" smtClean="0"/>
              </a:p>
              <a:p>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oMath>
                  </m:oMathPara>
                </a14:m>
                <a:endParaRPr lang="en-US" altLang="ko-KR" sz="1050" dirty="0" smtClean="0"/>
              </a:p>
            </p:txBody>
          </p:sp>
        </mc:Choice>
        <mc:Fallback xmlns="">
          <p:sp>
            <p:nvSpPr>
              <p:cNvPr id="84" name="TextBox 83"/>
              <p:cNvSpPr txBox="1">
                <a:spLocks noRot="1" noChangeAspect="1" noMove="1" noResize="1" noEditPoints="1" noAdjustHandles="1" noChangeArrowheads="1" noChangeShapeType="1" noTextEdit="1"/>
              </p:cNvSpPr>
              <p:nvPr/>
            </p:nvSpPr>
            <p:spPr>
              <a:xfrm>
                <a:off x="1712640" y="5406315"/>
                <a:ext cx="7971673" cy="830997"/>
              </a:xfrm>
              <a:prstGeom prst="rect">
                <a:avLst/>
              </a:prstGeom>
              <a:blipFill>
                <a:blip r:embed="rId3"/>
                <a:stretch>
                  <a:fillRect l="-153" t="-725"/>
                </a:stretch>
              </a:blipFill>
              <a:ln>
                <a:solidFill>
                  <a:schemeClr val="tx1"/>
                </a:solidFill>
              </a:ln>
            </p:spPr>
            <p:txBody>
              <a:bodyPr/>
              <a:lstStyle/>
              <a:p>
                <a:r>
                  <a:rPr lang="ko-KR" altLang="en-US">
                    <a:noFill/>
                  </a:rPr>
                  <a:t> </a:t>
                </a:r>
              </a:p>
            </p:txBody>
          </p:sp>
        </mc:Fallback>
      </mc:AlternateContent>
      <p:grpSp>
        <p:nvGrpSpPr>
          <p:cNvPr id="20" name="그룹 19"/>
          <p:cNvGrpSpPr/>
          <p:nvPr/>
        </p:nvGrpSpPr>
        <p:grpSpPr>
          <a:xfrm>
            <a:off x="2642512" y="3006178"/>
            <a:ext cx="829025" cy="185914"/>
            <a:chOff x="7921094" y="4923324"/>
            <a:chExt cx="954572" cy="182830"/>
          </a:xfrm>
        </p:grpSpPr>
        <p:sp>
          <p:nvSpPr>
            <p:cNvPr id="21" name="직사각형 20"/>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그룹 36"/>
          <p:cNvGrpSpPr/>
          <p:nvPr/>
        </p:nvGrpSpPr>
        <p:grpSpPr>
          <a:xfrm>
            <a:off x="2105356" y="3797926"/>
            <a:ext cx="829025" cy="185914"/>
            <a:chOff x="7921094" y="4923324"/>
            <a:chExt cx="954572" cy="182830"/>
          </a:xfrm>
        </p:grpSpPr>
        <p:sp>
          <p:nvSpPr>
            <p:cNvPr id="38" name="직사각형 37"/>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3112820" y="3804822"/>
            <a:ext cx="829025" cy="185914"/>
            <a:chOff x="7921094" y="4923324"/>
            <a:chExt cx="954572" cy="182830"/>
          </a:xfrm>
        </p:grpSpPr>
        <p:sp>
          <p:nvSpPr>
            <p:cNvPr id="45" name="직사각형 4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4118832" y="3804822"/>
            <a:ext cx="829025" cy="185914"/>
            <a:chOff x="7921094" y="4923324"/>
            <a:chExt cx="954572" cy="182830"/>
          </a:xfrm>
        </p:grpSpPr>
        <p:sp>
          <p:nvSpPr>
            <p:cNvPr id="52" name="직사각형 5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직사각형 57"/>
              <p:cNvSpPr/>
              <p:nvPr/>
            </p:nvSpPr>
            <p:spPr>
              <a:xfrm>
                <a:off x="2116902" y="4320692"/>
                <a:ext cx="829025"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xmlns="">
          <p:sp>
            <p:nvSpPr>
              <p:cNvPr id="58" name="직사각형 57"/>
              <p:cNvSpPr>
                <a:spLocks noRot="1" noChangeAspect="1" noMove="1" noResize="1" noEditPoints="1" noAdjustHandles="1" noChangeArrowheads="1" noChangeShapeType="1" noTextEdit="1"/>
              </p:cNvSpPr>
              <p:nvPr/>
            </p:nvSpPr>
            <p:spPr>
              <a:xfrm>
                <a:off x="2116902" y="4320692"/>
                <a:ext cx="829025" cy="384092"/>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p:cNvSpPr/>
              <p:nvPr/>
            </p:nvSpPr>
            <p:spPr>
              <a:xfrm>
                <a:off x="3112820"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xmlns="">
          <p:sp>
            <p:nvSpPr>
              <p:cNvPr id="59" name="직사각형 58"/>
              <p:cNvSpPr>
                <a:spLocks noRot="1" noChangeAspect="1" noMove="1" noResize="1" noEditPoints="1" noAdjustHandles="1" noChangeArrowheads="1" noChangeShapeType="1" noTextEdit="1"/>
              </p:cNvSpPr>
              <p:nvPr/>
            </p:nvSpPr>
            <p:spPr>
              <a:xfrm>
                <a:off x="3112820" y="4320692"/>
                <a:ext cx="829025" cy="384092"/>
              </a:xfrm>
              <a:prstGeom prst="rect">
                <a:avLst/>
              </a:prstGeom>
              <a:blipFill>
                <a:blip r:embed="rId5"/>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p:cNvSpPr/>
              <p:nvPr/>
            </p:nvSpPr>
            <p:spPr>
              <a:xfrm>
                <a:off x="4118832"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3</m:t>
                          </m:r>
                        </m:sub>
                      </m:sSub>
                    </m:oMath>
                  </m:oMathPara>
                </a14:m>
                <a:endParaRPr lang="ko-KR" altLang="en-US" sz="1400" dirty="0">
                  <a:solidFill>
                    <a:schemeClr val="tx1"/>
                  </a:solidFill>
                </a:endParaRPr>
              </a:p>
            </p:txBody>
          </p:sp>
        </mc:Choice>
        <mc:Fallback xmlns="">
          <p:sp>
            <p:nvSpPr>
              <p:cNvPr id="60" name="직사각형 59"/>
              <p:cNvSpPr>
                <a:spLocks noRot="1" noChangeAspect="1" noMove="1" noResize="1" noEditPoints="1" noAdjustHandles="1" noChangeArrowheads="1" noChangeShapeType="1" noTextEdit="1"/>
              </p:cNvSpPr>
              <p:nvPr/>
            </p:nvSpPr>
            <p:spPr>
              <a:xfrm>
                <a:off x="4118832" y="4320692"/>
                <a:ext cx="829025" cy="384092"/>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cxnSp>
        <p:nvCxnSpPr>
          <p:cNvPr id="61" name="직선 화살표 연결선 60"/>
          <p:cNvCxnSpPr>
            <a:stCxn id="58" idx="0"/>
            <a:endCxn id="38" idx="2"/>
          </p:cNvCxnSpPr>
          <p:nvPr/>
        </p:nvCxnSpPr>
        <p:spPr>
          <a:xfrm flipH="1" flipV="1">
            <a:off x="2519869" y="3983840"/>
            <a:ext cx="11546"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9" idx="0"/>
            <a:endCxn id="45" idx="2"/>
          </p:cNvCxnSpPr>
          <p:nvPr/>
        </p:nvCxnSpPr>
        <p:spPr>
          <a:xfrm flipV="1">
            <a:off x="3527333"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60" idx="0"/>
            <a:endCxn id="52" idx="2"/>
          </p:cNvCxnSpPr>
          <p:nvPr/>
        </p:nvCxnSpPr>
        <p:spPr>
          <a:xfrm flipV="1">
            <a:off x="4533344"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52" idx="0"/>
            <a:endCxn id="21" idx="2"/>
          </p:cNvCxnSpPr>
          <p:nvPr/>
        </p:nvCxnSpPr>
        <p:spPr>
          <a:xfrm flipH="1" flipV="1">
            <a:off x="3057024" y="3192092"/>
            <a:ext cx="1476320"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45" idx="0"/>
            <a:endCxn id="21" idx="2"/>
          </p:cNvCxnSpPr>
          <p:nvPr/>
        </p:nvCxnSpPr>
        <p:spPr>
          <a:xfrm flipH="1" flipV="1">
            <a:off x="3057024" y="3192092"/>
            <a:ext cx="470309"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38" idx="0"/>
            <a:endCxn id="21" idx="2"/>
          </p:cNvCxnSpPr>
          <p:nvPr/>
        </p:nvCxnSpPr>
        <p:spPr>
          <a:xfrm flipV="1">
            <a:off x="2519869" y="3192092"/>
            <a:ext cx="537155"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21" idx="0"/>
          </p:cNvCxnSpPr>
          <p:nvPr/>
        </p:nvCxnSpPr>
        <p:spPr>
          <a:xfrm flipV="1">
            <a:off x="3057024" y="2490308"/>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직사각형 67"/>
              <p:cNvSpPr/>
              <p:nvPr/>
            </p:nvSpPr>
            <p:spPr>
              <a:xfrm>
                <a:off x="2662422" y="2143436"/>
                <a:ext cx="829025" cy="341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4</m:t>
                          </m:r>
                        </m:sub>
                      </m:sSub>
                    </m:oMath>
                  </m:oMathPara>
                </a14:m>
                <a:endParaRPr lang="ko-KR" altLang="en-US" sz="1400" dirty="0">
                  <a:solidFill>
                    <a:schemeClr val="tx1"/>
                  </a:solidFill>
                </a:endParaRPr>
              </a:p>
            </p:txBody>
          </p:sp>
        </mc:Choice>
        <mc:Fallback xmlns="">
          <p:sp>
            <p:nvSpPr>
              <p:cNvPr id="68" name="직사각형 67"/>
              <p:cNvSpPr>
                <a:spLocks noRot="1" noChangeAspect="1" noMove="1" noResize="1" noEditPoints="1" noAdjustHandles="1" noChangeArrowheads="1" noChangeShapeType="1" noTextEdit="1"/>
              </p:cNvSpPr>
              <p:nvPr/>
            </p:nvSpPr>
            <p:spPr>
              <a:xfrm>
                <a:off x="2662422" y="2143436"/>
                <a:ext cx="829025" cy="341822"/>
              </a:xfrm>
              <a:prstGeom prst="rect">
                <a:avLst/>
              </a:prstGeom>
              <a:blipFill>
                <a:blip r:embed="rId7"/>
                <a:stretch>
                  <a:fillRect/>
                </a:stretch>
              </a:blipFill>
              <a:ln>
                <a:solidFill>
                  <a:schemeClr val="tx1"/>
                </a:solidFill>
              </a:ln>
            </p:spPr>
            <p:txBody>
              <a:bodyPr/>
              <a:lstStyle/>
              <a:p>
                <a:r>
                  <a:rPr lang="ko-KR" altLang="en-US">
                    <a:noFill/>
                  </a:rPr>
                  <a:t> </a:t>
                </a:r>
              </a:p>
            </p:txBody>
          </p:sp>
        </mc:Fallback>
      </mc:AlternateContent>
      <p:grpSp>
        <p:nvGrpSpPr>
          <p:cNvPr id="69" name="그룹 68"/>
          <p:cNvGrpSpPr/>
          <p:nvPr/>
        </p:nvGrpSpPr>
        <p:grpSpPr>
          <a:xfrm>
            <a:off x="984341" y="3799770"/>
            <a:ext cx="829025" cy="185914"/>
            <a:chOff x="7921094" y="4923324"/>
            <a:chExt cx="954572" cy="182830"/>
          </a:xfrm>
        </p:grpSpPr>
        <p:sp>
          <p:nvSpPr>
            <p:cNvPr id="70" name="직사각형 69"/>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1" name="직선 연결선 70"/>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직사각형 75"/>
          <p:cNvSpPr/>
          <p:nvPr/>
        </p:nvSpPr>
        <p:spPr>
          <a:xfrm>
            <a:off x="593927" y="4319088"/>
            <a:ext cx="1149359"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Company ID</a:t>
            </a:r>
            <a:endParaRPr lang="ko-KR" altLang="en-US" sz="1200" b="1" dirty="0">
              <a:solidFill>
                <a:schemeClr val="tx1"/>
              </a:solidFill>
            </a:endParaRPr>
          </a:p>
        </p:txBody>
      </p:sp>
      <p:cxnSp>
        <p:nvCxnSpPr>
          <p:cNvPr id="77" name="직선 화살표 연결선 76"/>
          <p:cNvCxnSpPr>
            <a:stCxn id="76" idx="0"/>
            <a:endCxn id="70" idx="2"/>
          </p:cNvCxnSpPr>
          <p:nvPr/>
        </p:nvCxnSpPr>
        <p:spPr>
          <a:xfrm flipV="1">
            <a:off x="1168607" y="3985684"/>
            <a:ext cx="230247"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70" idx="0"/>
            <a:endCxn id="21" idx="2"/>
          </p:cNvCxnSpPr>
          <p:nvPr/>
        </p:nvCxnSpPr>
        <p:spPr>
          <a:xfrm flipV="1">
            <a:off x="1398853" y="3192092"/>
            <a:ext cx="1658171"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8937" y="4757194"/>
            <a:ext cx="753342" cy="305233"/>
          </a:xfrm>
          <a:prstGeom prst="rect">
            <a:avLst/>
          </a:prstGeom>
          <a:solidFill>
            <a:schemeClr val="accent5">
              <a:lumMod val="40000"/>
              <a:lumOff val="60000"/>
            </a:schemeClr>
          </a:solidFill>
        </p:spPr>
        <p:txBody>
          <a:bodyPr wrap="square" rtlCol="0">
            <a:spAutoFit/>
          </a:bodyPr>
          <a:lstStyle/>
          <a:p>
            <a:r>
              <a:rPr lang="en-US" altLang="ko-KR" sz="1800" i="1" dirty="0" smtClean="0">
                <a:latin typeface="Times" panose="02020603050405020304" pitchFamily="18" charset="0"/>
                <a:cs typeface="Times" panose="02020603050405020304" pitchFamily="18" charset="0"/>
              </a:rPr>
              <a:t>APPL</a:t>
            </a:r>
            <a:endParaRPr lang="ko-KR" altLang="en-US" sz="1800" i="1" dirty="0">
              <a:latin typeface="Times" panose="02020603050405020304" pitchFamily="18" charset="0"/>
              <a:cs typeface="Times" panose="02020603050405020304" pitchFamily="18" charset="0"/>
            </a:endParaRPr>
          </a:p>
        </p:txBody>
      </p:sp>
      <p:sp>
        <p:nvSpPr>
          <p:cNvPr id="7" name="직사각형 6"/>
          <p:cNvSpPr/>
          <p:nvPr/>
        </p:nvSpPr>
        <p:spPr>
          <a:xfrm>
            <a:off x="615517" y="5406314"/>
            <a:ext cx="864096" cy="830997"/>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APPL</a:t>
            </a:r>
            <a:endParaRPr lang="ko-KR" altLang="en-US" dirty="0">
              <a:solidFill>
                <a:schemeClr val="tx1"/>
              </a:solidFill>
            </a:endParaRPr>
          </a:p>
        </p:txBody>
      </p:sp>
      <mc:AlternateContent xmlns:mc="http://schemas.openxmlformats.org/markup-compatibility/2006" xmlns:a14="http://schemas.microsoft.com/office/drawing/2010/main">
        <mc:Choice Requires="a14">
          <p:sp>
            <p:nvSpPr>
              <p:cNvPr id="9" name="직사각형 8"/>
              <p:cNvSpPr/>
              <p:nvPr/>
            </p:nvSpPr>
            <p:spPr>
              <a:xfrm>
                <a:off x="5308203" y="2382577"/>
                <a:ext cx="4597797"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𝐿</m:t>
                      </m:r>
                      <m:r>
                        <a:rPr lang="en-US" altLang="ko-KR" sz="1600" b="0" i="1" smtClean="0">
                          <a:latin typeface="Cambria Math" panose="02040503050406030204" pitchFamily="18" charset="0"/>
                        </a:rPr>
                        <m:t>= −</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𝑐𝑜𝑛𝑡𝑒𝑥𝑡</m:t>
                                  </m:r>
                                </m:sub>
                              </m:sSub>
                              <m:r>
                                <a:rPr lang="en-US" altLang="ko-KR" sz="1600" i="1">
                                  <a:latin typeface="Cambria Math" panose="02040503050406030204" pitchFamily="18" charset="0"/>
                                </a:rPr>
                                <m:t>)</m:t>
                              </m:r>
                            </m:e>
                          </m:func>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𝐷</m:t>
                              </m:r>
                            </m:sup>
                            <m:e>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i="1">
                                              <a:latin typeface="Cambria Math" panose="02040503050406030204" pitchFamily="18" charset="0"/>
                                            </a:rPr>
                                            <m:t>𝑗</m:t>
                                          </m:r>
                                        </m:sub>
                                      </m:sSub>
                                      <m:r>
                                        <a:rPr lang="en-US" altLang="ko-KR" sz="1600" i="1">
                                          <a:latin typeface="Cambria Math" panose="02040503050406030204" pitchFamily="18" charset="0"/>
                                        </a:rPr>
                                        <m:t>)</m:t>
                                      </m:r>
                                    </m:e>
                                  </m:func>
                                </m:e>
                              </m:nary>
                            </m:e>
                          </m:nary>
                        </m:e>
                      </m:nary>
                    </m:oMath>
                  </m:oMathPara>
                </a14:m>
                <a:endParaRPr lang="ko-KR" altLang="en-US" sz="1600" dirty="0"/>
              </a:p>
            </p:txBody>
          </p:sp>
        </mc:Choice>
        <mc:Fallback xmlns="">
          <p:sp>
            <p:nvSpPr>
              <p:cNvPr id="9" name="직사각형 8"/>
              <p:cNvSpPr>
                <a:spLocks noRot="1" noChangeAspect="1" noMove="1" noResize="1" noEditPoints="1" noAdjustHandles="1" noChangeArrowheads="1" noChangeShapeType="1" noTextEdit="1"/>
              </p:cNvSpPr>
              <p:nvPr/>
            </p:nvSpPr>
            <p:spPr>
              <a:xfrm>
                <a:off x="5308203" y="2382577"/>
                <a:ext cx="4597797" cy="812530"/>
              </a:xfrm>
              <a:prstGeom prst="rect">
                <a:avLst/>
              </a:prstGeom>
              <a:blipFill>
                <a:blip r:embed="rId8"/>
                <a:stretch>
                  <a:fillRect/>
                </a:stretch>
              </a:blipFill>
            </p:spPr>
            <p:txBody>
              <a:bodyPr/>
              <a:lstStyle/>
              <a:p>
                <a:r>
                  <a:rPr lang="ko-KR" altLang="en-US">
                    <a:noFill/>
                  </a:rPr>
                  <a:t> </a:t>
                </a:r>
              </a:p>
            </p:txBody>
          </p:sp>
        </mc:Fallback>
      </mc:AlternateContent>
      <p:sp>
        <p:nvSpPr>
          <p:cNvPr id="16" name="TextBox 15"/>
          <p:cNvSpPr txBox="1"/>
          <p:nvPr/>
        </p:nvSpPr>
        <p:spPr>
          <a:xfrm>
            <a:off x="5111214" y="1761577"/>
            <a:ext cx="3893747" cy="584775"/>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Objective function </a:t>
            </a:r>
          </a:p>
          <a:p>
            <a:r>
              <a:rPr lang="en-US" altLang="ko-KR" sz="1600" dirty="0" smtClean="0"/>
              <a:t>     </a:t>
            </a:r>
            <a:r>
              <a:rPr lang="en-US" altLang="ko-KR" sz="1400" dirty="0" smtClean="0"/>
              <a:t>(Max likelihood = Min negative likelihood)</a:t>
            </a:r>
            <a:endParaRPr lang="ko-KR" altLang="en-US" sz="1600" dirty="0"/>
          </a:p>
        </p:txBody>
      </p:sp>
      <mc:AlternateContent xmlns:mc="http://schemas.openxmlformats.org/markup-compatibility/2006" xmlns:a14="http://schemas.microsoft.com/office/drawing/2010/main">
        <mc:Choice Requires="a14">
          <p:sp>
            <p:nvSpPr>
              <p:cNvPr id="17" name="직사각형 16"/>
              <p:cNvSpPr/>
              <p:nvPr/>
            </p:nvSpPr>
            <p:spPr>
              <a:xfrm>
                <a:off x="5370448" y="3156258"/>
                <a:ext cx="3975040" cy="361830"/>
              </a:xfrm>
              <a:prstGeom prst="rect">
                <a:avLst/>
              </a:prstGeom>
            </p:spPr>
            <p:txBody>
              <a:bodyPr wrap="square">
                <a:spAutoFit/>
              </a:bodyPr>
              <a:lstStyle/>
              <a:p>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oMath>
                </a14:m>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word </a:t>
                </a:r>
                <a:r>
                  <a:rPr lang="en-US" altLang="ko-KR" sz="1600" spc="-1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vector,    </a:t>
                </a:r>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𝑗</m:t>
                        </m:r>
                      </m:sub>
                    </m:sSub>
                  </m:oMath>
                </a14:m>
                <a:r>
                  <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company vector</a:t>
                </a: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17" name="직사각형 16"/>
              <p:cNvSpPr>
                <a:spLocks noRot="1" noChangeAspect="1" noMove="1" noResize="1" noEditPoints="1" noAdjustHandles="1" noChangeArrowheads="1" noChangeShapeType="1" noTextEdit="1"/>
              </p:cNvSpPr>
              <p:nvPr/>
            </p:nvSpPr>
            <p:spPr>
              <a:xfrm>
                <a:off x="5370448" y="3156258"/>
                <a:ext cx="3975040" cy="36183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직사각형 95"/>
              <p:cNvSpPr/>
              <p:nvPr/>
            </p:nvSpPr>
            <p:spPr>
              <a:xfrm>
                <a:off x="5111214" y="3645024"/>
                <a:ext cx="4004558" cy="361830"/>
              </a:xfrm>
              <a:prstGeom prst="rect">
                <a:avLst/>
              </a:prstGeom>
            </p:spPr>
            <p:txBody>
              <a:bodyPr wrap="none">
                <a:spAutoFit/>
              </a:bodyPr>
              <a:lstStyle/>
              <a:p>
                <a:pPr marL="285750" indent="-285750">
                  <a:buFont typeface="Arial" panose="020B0604020202020204" pitchFamily="34" charset="0"/>
                  <a:buChar char="•"/>
                </a:pPr>
                <a:r>
                  <a:rPr lang="en-US" altLang="ko-KR" sz="1600" dirty="0"/>
                  <a:t>Training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𝑤</m:t>
                        </m:r>
                      </m:e>
                      <m:sub>
                        <m:r>
                          <a:rPr lang="en-US" altLang="ko-KR" sz="1600" dirty="0">
                            <a:latin typeface="Cambria Math" panose="02040503050406030204" pitchFamily="18" charset="0"/>
                          </a:rPr>
                          <m:t>𝑖</m:t>
                        </m:r>
                      </m:sub>
                    </m:sSub>
                  </m:oMath>
                </a14:m>
                <a:r>
                  <a:rPr lang="en-US" altLang="ko-KR" sz="1600" dirty="0"/>
                  <a: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𝑑</m:t>
                        </m:r>
                      </m:e>
                      <m:sub>
                        <m:r>
                          <a:rPr lang="en-US" altLang="ko-KR" sz="1600" dirty="0">
                            <a:latin typeface="Cambria Math" panose="02040503050406030204" pitchFamily="18" charset="0"/>
                          </a:rPr>
                          <m:t>𝑗</m:t>
                        </m:r>
                      </m:sub>
                    </m:sSub>
                  </m:oMath>
                </a14:m>
                <a:r>
                  <a:rPr lang="ko-KR" altLang="en-US" sz="1600" dirty="0"/>
                  <a:t> </a:t>
                </a:r>
                <a:r>
                  <a:rPr lang="en-US" altLang="ko-KR" sz="1600" dirty="0"/>
                  <a:t>using backpropagation</a:t>
                </a:r>
                <a:endParaRPr lang="ko-KR" altLang="en-US" sz="1600" dirty="0"/>
              </a:p>
            </p:txBody>
          </p:sp>
        </mc:Choice>
        <mc:Fallback xmlns="">
          <p:sp>
            <p:nvSpPr>
              <p:cNvPr id="96" name="직사각형 95"/>
              <p:cNvSpPr>
                <a:spLocks noRot="1" noChangeAspect="1" noMove="1" noResize="1" noEditPoints="1" noAdjustHandles="1" noChangeArrowheads="1" noChangeShapeType="1" noTextEdit="1"/>
              </p:cNvSpPr>
              <p:nvPr/>
            </p:nvSpPr>
            <p:spPr>
              <a:xfrm>
                <a:off x="5111214" y="3645024"/>
                <a:ext cx="4004558" cy="361830"/>
              </a:xfrm>
              <a:prstGeom prst="rect">
                <a:avLst/>
              </a:prstGeom>
              <a:blipFill>
                <a:blip r:embed="rId10"/>
                <a:stretch>
                  <a:fillRect l="-609" b="-20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직사각형 96"/>
              <p:cNvSpPr/>
              <p:nvPr/>
            </p:nvSpPr>
            <p:spPr>
              <a:xfrm>
                <a:off x="5476483" y="4005064"/>
                <a:ext cx="2348528" cy="405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97" name="직사각형 96"/>
              <p:cNvSpPr>
                <a:spLocks noRot="1" noChangeAspect="1" noMove="1" noResize="1" noEditPoints="1" noAdjustHandles="1" noChangeArrowheads="1" noChangeShapeType="1" noTextEdit="1"/>
              </p:cNvSpPr>
              <p:nvPr/>
            </p:nvSpPr>
            <p:spPr>
              <a:xfrm>
                <a:off x="5476483" y="4005064"/>
                <a:ext cx="2348528" cy="40575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283547" y="3264615"/>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rPr>
                        <m:t>𝑊</m:t>
                      </m:r>
                    </m:oMath>
                  </m:oMathPara>
                </a14:m>
                <a:endParaRPr lang="ko-KR" altLang="en-US"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283547" y="3264615"/>
                <a:ext cx="557067" cy="369332"/>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241334" y="2582389"/>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𝑊</m:t>
                          </m:r>
                        </m:e>
                        <m:sup>
                          <m:r>
                            <a:rPr lang="en-US" altLang="ko-KR" sz="1800" b="0" i="1" dirty="0" smtClean="0">
                              <a:latin typeface="Cambria Math" panose="02040503050406030204" pitchFamily="18" charset="0"/>
                            </a:rPr>
                            <m:t>′</m:t>
                          </m:r>
                        </m:sup>
                      </m:sSup>
                    </m:oMath>
                  </m:oMathPara>
                </a14:m>
                <a:endParaRPr lang="ko-KR" altLang="en-US" sz="18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241334" y="2582389"/>
                <a:ext cx="557067"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직사각형 99"/>
              <p:cNvSpPr/>
              <p:nvPr/>
            </p:nvSpPr>
            <p:spPr>
              <a:xfrm>
                <a:off x="5476483" y="4403591"/>
                <a:ext cx="23331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100" name="직사각형 99"/>
              <p:cNvSpPr>
                <a:spLocks noRot="1" noChangeAspect="1" noMove="1" noResize="1" noEditPoints="1" noAdjustHandles="1" noChangeArrowheads="1" noChangeShapeType="1" noTextEdit="1"/>
              </p:cNvSpPr>
              <p:nvPr/>
            </p:nvSpPr>
            <p:spPr>
              <a:xfrm>
                <a:off x="5476483" y="4403591"/>
                <a:ext cx="2333139" cy="410177"/>
              </a:xfrm>
              <a:prstGeom prst="rect">
                <a:avLst/>
              </a:prstGeom>
              <a:blipFill>
                <a:blip r:embed="rId15"/>
                <a:stretch>
                  <a:fillRect/>
                </a:stretch>
              </a:blipFill>
            </p:spPr>
            <p:txBody>
              <a:bodyPr/>
              <a:lstStyle/>
              <a:p>
                <a:r>
                  <a:rPr lang="ko-KR" altLang="en-US">
                    <a:noFill/>
                  </a:rPr>
                  <a:t> </a:t>
                </a:r>
              </a:p>
            </p:txBody>
          </p:sp>
        </mc:Fallback>
      </mc:AlternateContent>
      <p:grpSp>
        <p:nvGrpSpPr>
          <p:cNvPr id="2" name="그룹 1"/>
          <p:cNvGrpSpPr/>
          <p:nvPr/>
        </p:nvGrpSpPr>
        <p:grpSpPr>
          <a:xfrm>
            <a:off x="2162345" y="1772816"/>
            <a:ext cx="3707095" cy="3960440"/>
            <a:chOff x="2162345" y="1772816"/>
            <a:chExt cx="3707095" cy="3960440"/>
          </a:xfrm>
        </p:grpSpPr>
        <p:sp>
          <p:nvSpPr>
            <p:cNvPr id="89" name="TextBox 88"/>
            <p:cNvSpPr txBox="1"/>
            <p:nvPr/>
          </p:nvSpPr>
          <p:spPr>
            <a:xfrm>
              <a:off x="2662422" y="1772816"/>
              <a:ext cx="809115" cy="307777"/>
            </a:xfrm>
            <a:prstGeom prst="rect">
              <a:avLst/>
            </a:prstGeom>
            <a:solidFill>
              <a:schemeClr val="bg2">
                <a:lumMod val="90000"/>
                <a:alpha val="50000"/>
              </a:schemeClr>
            </a:solidFill>
          </p:spPr>
          <p:txBody>
            <a:bodyPr wrap="square" rtlCol="0">
              <a:spAutoFit/>
            </a:bodyPr>
            <a:lstStyle/>
            <a:p>
              <a:pPr algn="ctr"/>
              <a:r>
                <a:rPr lang="en-US" altLang="ko-KR" sz="1400" dirty="0" smtClean="0">
                  <a:solidFill>
                    <a:srgbClr val="000000"/>
                  </a:solidFill>
                  <a:latin typeface="Times New Roman" panose="02020603050405020304" pitchFamily="18" charset="0"/>
                </a:rPr>
                <a:t>markets</a:t>
              </a:r>
              <a:endParaRPr lang="ko-KR" altLang="en-US" sz="1800" dirty="0"/>
            </a:p>
          </p:txBody>
        </p:sp>
        <p:sp>
          <p:nvSpPr>
            <p:cNvPr id="86" name="직사각형 85"/>
            <p:cNvSpPr/>
            <p:nvPr/>
          </p:nvSpPr>
          <p:spPr>
            <a:xfrm>
              <a:off x="2936777" y="5422723"/>
              <a:ext cx="2230964" cy="29949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p:cNvSpPr/>
            <p:nvPr/>
          </p:nvSpPr>
          <p:spPr>
            <a:xfrm>
              <a:off x="5216531" y="5433758"/>
              <a:ext cx="652909" cy="299498"/>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p:cNvSpPr txBox="1"/>
            <p:nvPr/>
          </p:nvSpPr>
          <p:spPr>
            <a:xfrm>
              <a:off x="4304928" y="4751764"/>
              <a:ext cx="467765"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and</a:t>
              </a:r>
              <a:endParaRPr lang="ko-KR" altLang="en-US" sz="18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3051670" y="4751764"/>
              <a:ext cx="1172537"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manufactures</a:t>
              </a:r>
              <a:endParaRPr lang="ko-KR" altLang="en-US" sz="18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2162345" y="4751764"/>
              <a:ext cx="753342" cy="307777"/>
            </a:xfrm>
            <a:prstGeom prst="rect">
              <a:avLst/>
            </a:prstGeom>
            <a:solidFill>
              <a:srgbClr val="92D050">
                <a:alpha val="40000"/>
              </a:srgbClr>
            </a:solidFill>
          </p:spPr>
          <p:txBody>
            <a:bodyPr wrap="square" rtlCol="0">
              <a:spAutoFit/>
            </a:bodyPr>
            <a:lstStyle/>
            <a:p>
              <a:pPr algn="ctr"/>
              <a:r>
                <a:rPr lang="en-US" altLang="ko-KR" sz="1400" dirty="0">
                  <a:latin typeface="Times New Roman" panose="02020603050405020304" pitchFamily="18" charset="0"/>
                  <a:cs typeface="Times New Roman" panose="02020603050405020304" pitchFamily="18" charset="0"/>
                </a:rPr>
                <a:t>d</a:t>
              </a:r>
              <a:r>
                <a:rPr lang="en-US" altLang="ko-KR" sz="1400" dirty="0" smtClean="0">
                  <a:latin typeface="Times New Roman" panose="02020603050405020304" pitchFamily="18" charset="0"/>
                  <a:cs typeface="Times New Roman" panose="02020603050405020304" pitchFamily="18" charset="0"/>
                </a:rPr>
                <a:t>esigns</a:t>
              </a:r>
              <a:endParaRPr lang="ko-KR" altLang="en-US" sz="18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9" name="TextBox 78"/>
              <p:cNvSpPr txBox="1"/>
              <p:nvPr/>
            </p:nvSpPr>
            <p:spPr>
              <a:xfrm>
                <a:off x="2392201" y="2954246"/>
                <a:ext cx="25487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dirty="0" smtClean="0">
                          <a:latin typeface="Cambria Math" panose="02040503050406030204" pitchFamily="18" charset="0"/>
                        </a:rPr>
                        <m:t>h</m:t>
                      </m:r>
                    </m:oMath>
                  </m:oMathPara>
                </a14:m>
                <a:endParaRPr lang="en-US" altLang="ko-KR" sz="1400" dirty="0" smtClean="0"/>
              </a:p>
            </p:txBody>
          </p:sp>
        </mc:Choice>
        <mc:Fallback xmlns="">
          <p:sp>
            <p:nvSpPr>
              <p:cNvPr id="79" name="TextBox 78"/>
              <p:cNvSpPr txBox="1">
                <a:spLocks noRot="1" noChangeAspect="1" noMove="1" noResize="1" noEditPoints="1" noAdjustHandles="1" noChangeArrowheads="1" noChangeShapeType="1" noTextEdit="1"/>
              </p:cNvSpPr>
              <p:nvPr/>
            </p:nvSpPr>
            <p:spPr>
              <a:xfrm>
                <a:off x="2392201" y="2954246"/>
                <a:ext cx="254877" cy="307777"/>
              </a:xfrm>
              <a:prstGeom prst="rect">
                <a:avLst/>
              </a:prstGeom>
              <a:blipFill>
                <a:blip r:embed="rId8"/>
                <a:stretch>
                  <a:fillRect l="-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1" name="직사각형 80"/>
              <p:cNvSpPr/>
              <p:nvPr/>
            </p:nvSpPr>
            <p:spPr>
              <a:xfrm>
                <a:off x="5698476" y="4921810"/>
                <a:ext cx="3736216" cy="455381"/>
              </a:xfrm>
              <a:prstGeom prst="rect">
                <a:avLst/>
              </a:prstGeom>
            </p:spPr>
            <p:txBody>
              <a:bodyPr wrap="none">
                <a:spAutoFit/>
              </a:bodyPr>
              <a:lstStyle/>
              <a:p>
                <a14:m>
                  <m:oMath xmlns:m="http://schemas.openxmlformats.org/officeDocument/2006/math">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𝜂</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r>
                  <a:rPr lang="en-US" altLang="ko-KR" sz="12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learning rage</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𝑒</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𝐿</m:t>
                        </m:r>
                      </m:num>
                      <m:den>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Sup>
                          <m:sSubSup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Sup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up>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up>
                        </m:sSubSup>
                      </m:den>
                    </m:f>
                  </m:oMath>
                </a14:m>
                <a: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h</m:t>
                    </m:r>
                  </m:oMath>
                </a14:m>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num>
                      <m:den>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4</m:t>
                        </m:r>
                      </m:den>
                    </m:f>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2</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3</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𝐴𝑃𝑃𝐿</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endPar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81" name="직사각형 80"/>
              <p:cNvSpPr>
                <a:spLocks noRot="1" noChangeAspect="1" noMove="1" noResize="1" noEditPoints="1" noAdjustHandles="1" noChangeArrowheads="1" noChangeShapeType="1" noTextEdit="1"/>
              </p:cNvSpPr>
              <p:nvPr/>
            </p:nvSpPr>
            <p:spPr>
              <a:xfrm>
                <a:off x="5698476" y="4921810"/>
                <a:ext cx="3736216" cy="455381"/>
              </a:xfrm>
              <a:prstGeom prst="rect">
                <a:avLst/>
              </a:prstGeom>
              <a:blipFill>
                <a:blip r:embed="rId1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4951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23" y="6381328"/>
            <a:ext cx="9906000"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488504" y="240233"/>
            <a:ext cx="1944216" cy="668487"/>
          </a:xfrm>
          <a:prstGeom prst="rect">
            <a:avLst/>
          </a:prstGeom>
          <a:noFill/>
        </p:spPr>
        <p:txBody>
          <a:bodyPr wrap="square" lIns="107287" tIns="53643" rIns="107287" bIns="53643" rtlCol="0">
            <a:spAutoFit/>
          </a:bodyPr>
          <a:lstStyle/>
          <a:p>
            <a:pPr>
              <a:lnSpc>
                <a:spcPct val="130000"/>
              </a:lnSpc>
              <a:spcBef>
                <a:spcPct val="0"/>
              </a:spcBef>
            </a:pPr>
            <a:r>
              <a:rPr lang="en-US" altLang="ko-KR" sz="28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Contents</a:t>
            </a:r>
            <a:endParaRPr lang="ko-KR" altLang="en-US" sz="28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18" name="모서리가 둥근 직사각형 17"/>
          <p:cNvSpPr/>
          <p:nvPr/>
        </p:nvSpPr>
        <p:spPr>
          <a:xfrm>
            <a:off x="560512" y="838565"/>
            <a:ext cx="4594112" cy="1764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498060" y="908720"/>
            <a:ext cx="5736276" cy="846997"/>
          </a:xfrm>
          <a:prstGeom prst="rect">
            <a:avLst/>
          </a:prstGeom>
          <a:noFill/>
        </p:spPr>
        <p:txBody>
          <a:bodyPr wrap="square" lIns="107287" tIns="53643" rIns="107287" bIns="53643" rtlCol="0">
            <a:spAutoFit/>
          </a:bodyPr>
          <a:lstStyle/>
          <a:p>
            <a:pPr>
              <a:lnSpc>
                <a:spcPct val="200000"/>
              </a:lnSpc>
              <a:spcBef>
                <a:spcPts val="600"/>
              </a:spcBef>
            </a:pPr>
            <a:r>
              <a:rPr lang="en-US" altLang="ko-KR" sz="2000"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1.   </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Introduction</a:t>
            </a:r>
            <a:endParaRPr lang="ko-KR" altLang="en-US" sz="2400" b="1"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endParaRPr>
          </a:p>
        </p:txBody>
      </p:sp>
      <p:sp>
        <p:nvSpPr>
          <p:cNvPr id="23" name="직사각형 22"/>
          <p:cNvSpPr/>
          <p:nvPr/>
        </p:nvSpPr>
        <p:spPr>
          <a:xfrm>
            <a:off x="-223" y="0"/>
            <a:ext cx="9945777" cy="457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29" name="TextBox 28"/>
          <p:cNvSpPr txBox="1"/>
          <p:nvPr/>
        </p:nvSpPr>
        <p:spPr>
          <a:xfrm>
            <a:off x="979258" y="2624511"/>
            <a:ext cx="3556502" cy="588465"/>
          </a:xfrm>
          <a:prstGeom prst="rect">
            <a:avLst/>
          </a:prstGeom>
          <a:noFill/>
        </p:spPr>
        <p:txBody>
          <a:bodyPr wrap="square" lIns="107287" tIns="53643" rIns="107287" bIns="53643" rtlCol="0">
            <a:spAutoFit/>
          </a:bodyPr>
          <a:lstStyle/>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Document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Embedding</a:t>
            </a:r>
          </a:p>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Hierarchical clustering</a:t>
            </a:r>
            <a:endPar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30" name="TextBox 29"/>
          <p:cNvSpPr txBox="1"/>
          <p:nvPr/>
        </p:nvSpPr>
        <p:spPr>
          <a:xfrm>
            <a:off x="512868" y="1988840"/>
            <a:ext cx="5808284" cy="732992"/>
          </a:xfrm>
          <a:prstGeom prst="rect">
            <a:avLst/>
          </a:prstGeom>
          <a:noFill/>
        </p:spPr>
        <p:txBody>
          <a:bodyPr wrap="square" lIns="107287" tIns="53643" rIns="107287" bIns="53643" rtlCol="0">
            <a:spAutoFit/>
          </a:bodyPr>
          <a:lstStyle/>
          <a:p>
            <a:pPr>
              <a:lnSpc>
                <a:spcPct val="200000"/>
              </a:lnSpc>
              <a:spcBef>
                <a:spcPts val="600"/>
              </a:spcBef>
            </a:pPr>
            <a:r>
              <a:rPr lang="en-US" altLang="ko-KR" sz="2000"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2</a:t>
            </a:r>
            <a:r>
              <a:rPr lang="en-US" altLang="ko-KR" sz="2000"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   </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Proposed M</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ethods</a:t>
            </a:r>
            <a:endParaRPr lang="ko-KR" altLang="en-US" sz="2400" b="1"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endParaRPr>
          </a:p>
        </p:txBody>
      </p:sp>
      <p:sp>
        <p:nvSpPr>
          <p:cNvPr id="25" name="직사각형 24"/>
          <p:cNvSpPr/>
          <p:nvPr/>
        </p:nvSpPr>
        <p:spPr>
          <a:xfrm>
            <a:off x="-223" y="6381328"/>
            <a:ext cx="9945777" cy="2346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ko-KR" altLang="en-US"/>
          </a:p>
        </p:txBody>
      </p:sp>
      <p:sp>
        <p:nvSpPr>
          <p:cNvPr id="6" name="슬라이드 번호 개체 틀 5"/>
          <p:cNvSpPr>
            <a:spLocks noGrp="1"/>
          </p:cNvSpPr>
          <p:nvPr>
            <p:ph type="sldNum" sz="quarter" idx="12"/>
          </p:nvPr>
        </p:nvSpPr>
        <p:spPr/>
        <p:txBody>
          <a:bodyPr/>
          <a:lstStyle/>
          <a:p>
            <a:fld id="{1CE12531-6FF3-4A70-ADD4-1CF142C0B40C}" type="slidenum">
              <a:rPr lang="ko-KR" altLang="en-US" smtClean="0"/>
              <a:pPr/>
              <a:t>2</a:t>
            </a:fld>
            <a:endParaRPr lang="ko-KR" altLang="en-US"/>
          </a:p>
        </p:txBody>
      </p:sp>
      <p:sp>
        <p:nvSpPr>
          <p:cNvPr id="7" name="TextBox 6"/>
          <p:cNvSpPr txBox="1"/>
          <p:nvPr/>
        </p:nvSpPr>
        <p:spPr>
          <a:xfrm>
            <a:off x="964450" y="1560392"/>
            <a:ext cx="2954605" cy="307713"/>
          </a:xfrm>
          <a:prstGeom prst="rect">
            <a:avLst/>
          </a:prstGeom>
          <a:noFill/>
        </p:spPr>
        <p:txBody>
          <a:bodyPr wrap="square" rtlCol="0">
            <a:spAutoFit/>
          </a:bodyPr>
          <a:lstStyle/>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Background &amp; Motivation</a:t>
            </a:r>
          </a:p>
        </p:txBody>
      </p:sp>
      <p:sp>
        <p:nvSpPr>
          <p:cNvPr id="14" name="TextBox 13"/>
          <p:cNvSpPr txBox="1"/>
          <p:nvPr/>
        </p:nvSpPr>
        <p:spPr>
          <a:xfrm>
            <a:off x="964450" y="3632623"/>
            <a:ext cx="4564614" cy="588465"/>
          </a:xfrm>
          <a:prstGeom prst="rect">
            <a:avLst/>
          </a:prstGeom>
          <a:noFill/>
        </p:spPr>
        <p:txBody>
          <a:bodyPr wrap="square" lIns="107287" tIns="53643" rIns="107287" bIns="53643" rtlCol="0">
            <a:spAutoFit/>
          </a:bodyPr>
          <a:lstStyle/>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Data</a:t>
            </a:r>
            <a:r>
              <a:rPr lang="ko-KR" altLang="en-US"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Description</a:t>
            </a:r>
            <a:r>
              <a:rPr lang="en-US" altLang="ko-KR" sz="12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&amp; Experiment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settings</a:t>
            </a:r>
          </a:p>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Classification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Results</a:t>
            </a:r>
          </a:p>
        </p:txBody>
      </p:sp>
      <p:sp>
        <p:nvSpPr>
          <p:cNvPr id="15" name="TextBox 14"/>
          <p:cNvSpPr txBox="1"/>
          <p:nvPr/>
        </p:nvSpPr>
        <p:spPr>
          <a:xfrm>
            <a:off x="498060" y="2996952"/>
            <a:ext cx="4689399" cy="846997"/>
          </a:xfrm>
          <a:prstGeom prst="rect">
            <a:avLst/>
          </a:prstGeom>
          <a:noFill/>
        </p:spPr>
        <p:txBody>
          <a:bodyPr wrap="square" lIns="107287" tIns="53643" rIns="107287" bIns="53643" rtlCol="0">
            <a:spAutoFit/>
          </a:bodyPr>
          <a:lstStyle/>
          <a:p>
            <a:pPr>
              <a:lnSpc>
                <a:spcPct val="200000"/>
              </a:lnSpc>
              <a:spcBef>
                <a:spcPts val="600"/>
              </a:spcBef>
            </a:pPr>
            <a:r>
              <a:rPr lang="en-US" altLang="ko-KR" sz="2000"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3</a:t>
            </a:r>
            <a:r>
              <a:rPr lang="en-US" altLang="ko-KR" sz="2000"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   </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Experiment</a:t>
            </a:r>
            <a:endParaRPr lang="ko-KR" altLang="en-US" sz="2400" b="1"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endParaRPr>
          </a:p>
        </p:txBody>
      </p:sp>
      <p:sp>
        <p:nvSpPr>
          <p:cNvPr id="16" name="TextBox 15"/>
          <p:cNvSpPr txBox="1"/>
          <p:nvPr/>
        </p:nvSpPr>
        <p:spPr>
          <a:xfrm>
            <a:off x="981883" y="5764906"/>
            <a:ext cx="3314645" cy="334549"/>
          </a:xfrm>
          <a:prstGeom prst="rect">
            <a:avLst/>
          </a:prstGeom>
          <a:noFill/>
        </p:spPr>
        <p:txBody>
          <a:bodyPr wrap="square" lIns="107287" tIns="53643" rIns="107287" bIns="53643" rtlCol="0">
            <a:spAutoFit/>
          </a:bodyPr>
          <a:lstStyle/>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Contributions &amp; Future work</a:t>
            </a:r>
          </a:p>
        </p:txBody>
      </p:sp>
      <p:sp>
        <p:nvSpPr>
          <p:cNvPr id="17" name="TextBox 16"/>
          <p:cNvSpPr txBox="1"/>
          <p:nvPr/>
        </p:nvSpPr>
        <p:spPr>
          <a:xfrm>
            <a:off x="488504" y="5085184"/>
            <a:ext cx="4689399" cy="846997"/>
          </a:xfrm>
          <a:prstGeom prst="rect">
            <a:avLst/>
          </a:prstGeom>
          <a:noFill/>
        </p:spPr>
        <p:txBody>
          <a:bodyPr wrap="square" lIns="107287" tIns="53643" rIns="107287" bIns="53643" rtlCol="0">
            <a:spAutoFit/>
          </a:bodyPr>
          <a:lstStyle/>
          <a:p>
            <a:pPr>
              <a:lnSpc>
                <a:spcPct val="200000"/>
              </a:lnSpc>
              <a:spcBef>
                <a:spcPts val="600"/>
              </a:spcBef>
            </a:pPr>
            <a:r>
              <a:rPr lang="en-US" altLang="ko-KR" sz="2000"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5.   </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Discussion</a:t>
            </a:r>
            <a:endParaRPr lang="ko-KR" altLang="en-US" sz="2400" b="1"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endParaRPr>
          </a:p>
        </p:txBody>
      </p:sp>
      <p:sp>
        <p:nvSpPr>
          <p:cNvPr id="21" name="TextBox 20"/>
          <p:cNvSpPr txBox="1"/>
          <p:nvPr/>
        </p:nvSpPr>
        <p:spPr>
          <a:xfrm>
            <a:off x="955417" y="1805633"/>
            <a:ext cx="3853567" cy="307713"/>
          </a:xfrm>
          <a:prstGeom prst="rect">
            <a:avLst/>
          </a:prstGeom>
          <a:noFill/>
        </p:spPr>
        <p:txBody>
          <a:bodyPr wrap="square" rtlCol="0">
            <a:spAutoFit/>
          </a:bodyPr>
          <a:lstStyle/>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An Overview of Industry Classification Schemes (ICS)</a:t>
            </a:r>
            <a:endPar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26" name="TextBox 25"/>
          <p:cNvSpPr txBox="1"/>
          <p:nvPr/>
        </p:nvSpPr>
        <p:spPr>
          <a:xfrm>
            <a:off x="955417" y="4640735"/>
            <a:ext cx="6782054" cy="588465"/>
          </a:xfrm>
          <a:prstGeom prst="rect">
            <a:avLst/>
          </a:prstGeom>
          <a:noFill/>
        </p:spPr>
        <p:txBody>
          <a:bodyPr wrap="square" lIns="107287" tIns="53643" rIns="107287" bIns="53643" rtlCol="0">
            <a:spAutoFit/>
          </a:bodyPr>
          <a:lstStyle/>
          <a:p>
            <a:pPr>
              <a:lnSpc>
                <a:spcPct val="130000"/>
              </a:lnSpc>
              <a:spcBef>
                <a:spcPct val="0"/>
              </a:spcBef>
            </a:pPr>
            <a:r>
              <a:rPr lang="en-US" altLang="ko-KR" sz="12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Qualitative evaluation: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Exploration of the resulting clusters and word vector similarities</a:t>
            </a:r>
          </a:p>
          <a:p>
            <a:pPr>
              <a:lnSpc>
                <a:spcPct val="130000"/>
              </a:lnSpc>
              <a:spcBef>
                <a:spcPct val="0"/>
              </a:spcBef>
            </a:pP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Quantitative </a:t>
            </a:r>
            <a:r>
              <a:rPr lang="en-US" altLang="ko-KR" sz="12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evaluation: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intra- </a:t>
            </a:r>
            <a:r>
              <a:rPr lang="en-US" altLang="ko-KR" sz="12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and inter industry homogeneity </a:t>
            </a:r>
            <a:r>
              <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tests</a:t>
            </a:r>
            <a:endParaRPr lang="en-US" altLang="ko-KR" sz="12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p:sp>
        <p:nvSpPr>
          <p:cNvPr id="27" name="TextBox 26"/>
          <p:cNvSpPr txBox="1"/>
          <p:nvPr/>
        </p:nvSpPr>
        <p:spPr>
          <a:xfrm>
            <a:off x="512868" y="4058215"/>
            <a:ext cx="5808284" cy="732992"/>
          </a:xfrm>
          <a:prstGeom prst="rect">
            <a:avLst/>
          </a:prstGeom>
          <a:noFill/>
        </p:spPr>
        <p:txBody>
          <a:bodyPr wrap="square" lIns="107287" tIns="53643" rIns="107287" bIns="53643" rtlCol="0">
            <a:spAutoFit/>
          </a:bodyPr>
          <a:lstStyle/>
          <a:p>
            <a:pPr>
              <a:lnSpc>
                <a:spcPct val="200000"/>
              </a:lnSpc>
              <a:spcBef>
                <a:spcPts val="600"/>
              </a:spcBef>
            </a:pPr>
            <a:r>
              <a:rPr lang="en-US" altLang="ko-KR" sz="2000"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4.   </a:t>
            </a:r>
            <a:r>
              <a:rPr lang="en-US" altLang="ko-KR" sz="2400" b="1" dirty="0" smtClean="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rPr>
              <a:t>Evaluation</a:t>
            </a:r>
            <a:endParaRPr lang="ko-KR" altLang="en-US" sz="2400" b="1" dirty="0">
              <a:gradFill>
                <a:gsLst>
                  <a:gs pos="0">
                    <a:schemeClr val="accent3">
                      <a:lumMod val="75000"/>
                    </a:schemeClr>
                  </a:gs>
                  <a:gs pos="100000">
                    <a:schemeClr val="accent3">
                      <a:lumMod val="75000"/>
                    </a:schemeClr>
                  </a:gs>
                </a:gsLst>
                <a:lin ang="16200000" scaled="1"/>
              </a:gra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73261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Methods</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100" dirty="0" smtClean="0"/>
              <a:t>We employ Doc2vec (</a:t>
            </a:r>
            <a:r>
              <a:rPr lang="en-US" altLang="ko-KR" spc="0" dirty="0"/>
              <a:t>Le and </a:t>
            </a:r>
            <a:r>
              <a:rPr lang="en-US" altLang="ko-KR" spc="0" dirty="0" err="1"/>
              <a:t>Mikolov</a:t>
            </a:r>
            <a:r>
              <a:rPr lang="en-US" altLang="ko-KR" spc="0" dirty="0"/>
              <a:t>, </a:t>
            </a:r>
            <a:r>
              <a:rPr lang="en-US" altLang="ko-KR" spc="0" dirty="0" smtClean="0"/>
              <a:t>2014) modelling,</a:t>
            </a:r>
          </a:p>
          <a:p>
            <a:r>
              <a:rPr lang="en-US" altLang="ko-KR" spc="-100" dirty="0" smtClean="0"/>
              <a:t>The process of training</a:t>
            </a:r>
          </a:p>
        </p:txBody>
      </p:sp>
      <mc:AlternateContent xmlns:mc="http://schemas.openxmlformats.org/markup-compatibility/2006" xmlns:a14="http://schemas.microsoft.com/office/drawing/2010/main">
        <mc:Choice Requires="a14">
          <p:sp>
            <p:nvSpPr>
              <p:cNvPr id="84" name="TextBox 83"/>
              <p:cNvSpPr txBox="1"/>
              <p:nvPr/>
            </p:nvSpPr>
            <p:spPr>
              <a:xfrm>
                <a:off x="1712640" y="5406315"/>
                <a:ext cx="7971673" cy="830997"/>
              </a:xfrm>
              <a:prstGeom prst="rect">
                <a:avLst/>
              </a:prstGeom>
              <a:noFill/>
              <a:ln>
                <a:solidFill>
                  <a:schemeClr val="tx1"/>
                </a:solidFill>
              </a:ln>
            </p:spPr>
            <p:txBody>
              <a:bodyPr wrap="square" rtlCol="0">
                <a:spAutoFit/>
              </a:bodyPr>
              <a:lstStyle/>
              <a:p>
                <a:r>
                  <a:rPr lang="en-US" altLang="ko-KR" sz="1400" dirty="0" smtClean="0"/>
                  <a:t>The </a:t>
                </a:r>
                <a:r>
                  <a:rPr lang="en-US" altLang="ko-KR" sz="1400" dirty="0"/>
                  <a:t>Company designs, manufactures and markets mobile communication and media devices, personal computers and portable digital music players, and sells a variety of related software, </a:t>
                </a:r>
                <a:endParaRPr lang="en-US" altLang="ko-KR" sz="1400" dirty="0" smtClean="0"/>
              </a:p>
              <a:p>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oMath>
                  </m:oMathPara>
                </a14:m>
                <a:endParaRPr lang="en-US" altLang="ko-KR" sz="1050" dirty="0" smtClean="0"/>
              </a:p>
            </p:txBody>
          </p:sp>
        </mc:Choice>
        <mc:Fallback xmlns="">
          <p:sp>
            <p:nvSpPr>
              <p:cNvPr id="84" name="TextBox 83"/>
              <p:cNvSpPr txBox="1">
                <a:spLocks noRot="1" noChangeAspect="1" noMove="1" noResize="1" noEditPoints="1" noAdjustHandles="1" noChangeArrowheads="1" noChangeShapeType="1" noTextEdit="1"/>
              </p:cNvSpPr>
              <p:nvPr/>
            </p:nvSpPr>
            <p:spPr>
              <a:xfrm>
                <a:off x="1712640" y="5406315"/>
                <a:ext cx="7971673" cy="830997"/>
              </a:xfrm>
              <a:prstGeom prst="rect">
                <a:avLst/>
              </a:prstGeom>
              <a:blipFill>
                <a:blip r:embed="rId3"/>
                <a:stretch>
                  <a:fillRect l="-153" t="-725"/>
                </a:stretch>
              </a:blipFill>
              <a:ln>
                <a:solidFill>
                  <a:schemeClr val="tx1"/>
                </a:solidFill>
              </a:ln>
            </p:spPr>
            <p:txBody>
              <a:bodyPr/>
              <a:lstStyle/>
              <a:p>
                <a:r>
                  <a:rPr lang="ko-KR" altLang="en-US">
                    <a:noFill/>
                  </a:rPr>
                  <a:t> </a:t>
                </a:r>
              </a:p>
            </p:txBody>
          </p:sp>
        </mc:Fallback>
      </mc:AlternateContent>
      <p:grpSp>
        <p:nvGrpSpPr>
          <p:cNvPr id="20" name="그룹 19"/>
          <p:cNvGrpSpPr/>
          <p:nvPr/>
        </p:nvGrpSpPr>
        <p:grpSpPr>
          <a:xfrm>
            <a:off x="2642512" y="3006178"/>
            <a:ext cx="829025" cy="185914"/>
            <a:chOff x="7921094" y="4923324"/>
            <a:chExt cx="954572" cy="182830"/>
          </a:xfrm>
        </p:grpSpPr>
        <p:sp>
          <p:nvSpPr>
            <p:cNvPr id="21" name="직사각형 20"/>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그룹 36"/>
          <p:cNvGrpSpPr/>
          <p:nvPr/>
        </p:nvGrpSpPr>
        <p:grpSpPr>
          <a:xfrm>
            <a:off x="2105356" y="3797926"/>
            <a:ext cx="829025" cy="185914"/>
            <a:chOff x="7921094" y="4923324"/>
            <a:chExt cx="954572" cy="182830"/>
          </a:xfrm>
        </p:grpSpPr>
        <p:sp>
          <p:nvSpPr>
            <p:cNvPr id="38" name="직사각형 37"/>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3112820" y="3804822"/>
            <a:ext cx="829025" cy="185914"/>
            <a:chOff x="7921094" y="4923324"/>
            <a:chExt cx="954572" cy="182830"/>
          </a:xfrm>
        </p:grpSpPr>
        <p:sp>
          <p:nvSpPr>
            <p:cNvPr id="45" name="직사각형 4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4118832" y="3804822"/>
            <a:ext cx="829025" cy="185914"/>
            <a:chOff x="7921094" y="4923324"/>
            <a:chExt cx="954572" cy="182830"/>
          </a:xfrm>
        </p:grpSpPr>
        <p:sp>
          <p:nvSpPr>
            <p:cNvPr id="52" name="직사각형 5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직사각형 57"/>
              <p:cNvSpPr/>
              <p:nvPr/>
            </p:nvSpPr>
            <p:spPr>
              <a:xfrm>
                <a:off x="2116902" y="4320692"/>
                <a:ext cx="829025"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xmlns="">
          <p:sp>
            <p:nvSpPr>
              <p:cNvPr id="58" name="직사각형 57"/>
              <p:cNvSpPr>
                <a:spLocks noRot="1" noChangeAspect="1" noMove="1" noResize="1" noEditPoints="1" noAdjustHandles="1" noChangeArrowheads="1" noChangeShapeType="1" noTextEdit="1"/>
              </p:cNvSpPr>
              <p:nvPr/>
            </p:nvSpPr>
            <p:spPr>
              <a:xfrm>
                <a:off x="2116902" y="4320692"/>
                <a:ext cx="829025" cy="384092"/>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p:cNvSpPr/>
              <p:nvPr/>
            </p:nvSpPr>
            <p:spPr>
              <a:xfrm>
                <a:off x="3112820"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xmlns="">
          <p:sp>
            <p:nvSpPr>
              <p:cNvPr id="59" name="직사각형 58"/>
              <p:cNvSpPr>
                <a:spLocks noRot="1" noChangeAspect="1" noMove="1" noResize="1" noEditPoints="1" noAdjustHandles="1" noChangeArrowheads="1" noChangeShapeType="1" noTextEdit="1"/>
              </p:cNvSpPr>
              <p:nvPr/>
            </p:nvSpPr>
            <p:spPr>
              <a:xfrm>
                <a:off x="3112820" y="4320692"/>
                <a:ext cx="829025" cy="384092"/>
              </a:xfrm>
              <a:prstGeom prst="rect">
                <a:avLst/>
              </a:prstGeom>
              <a:blipFill>
                <a:blip r:embed="rId5"/>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p:cNvSpPr/>
              <p:nvPr/>
            </p:nvSpPr>
            <p:spPr>
              <a:xfrm>
                <a:off x="4118832"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3</m:t>
                          </m:r>
                        </m:sub>
                      </m:sSub>
                    </m:oMath>
                  </m:oMathPara>
                </a14:m>
                <a:endParaRPr lang="ko-KR" altLang="en-US" sz="1400" dirty="0">
                  <a:solidFill>
                    <a:schemeClr val="tx1"/>
                  </a:solidFill>
                </a:endParaRPr>
              </a:p>
            </p:txBody>
          </p:sp>
        </mc:Choice>
        <mc:Fallback xmlns="">
          <p:sp>
            <p:nvSpPr>
              <p:cNvPr id="60" name="직사각형 59"/>
              <p:cNvSpPr>
                <a:spLocks noRot="1" noChangeAspect="1" noMove="1" noResize="1" noEditPoints="1" noAdjustHandles="1" noChangeArrowheads="1" noChangeShapeType="1" noTextEdit="1"/>
              </p:cNvSpPr>
              <p:nvPr/>
            </p:nvSpPr>
            <p:spPr>
              <a:xfrm>
                <a:off x="4118832" y="4320692"/>
                <a:ext cx="829025" cy="384092"/>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cxnSp>
        <p:nvCxnSpPr>
          <p:cNvPr id="61" name="직선 화살표 연결선 60"/>
          <p:cNvCxnSpPr>
            <a:stCxn id="58" idx="0"/>
            <a:endCxn id="38" idx="2"/>
          </p:cNvCxnSpPr>
          <p:nvPr/>
        </p:nvCxnSpPr>
        <p:spPr>
          <a:xfrm flipH="1" flipV="1">
            <a:off x="2519869" y="3983840"/>
            <a:ext cx="11546"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9" idx="0"/>
            <a:endCxn id="45" idx="2"/>
          </p:cNvCxnSpPr>
          <p:nvPr/>
        </p:nvCxnSpPr>
        <p:spPr>
          <a:xfrm flipV="1">
            <a:off x="3527333"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60" idx="0"/>
            <a:endCxn id="52" idx="2"/>
          </p:cNvCxnSpPr>
          <p:nvPr/>
        </p:nvCxnSpPr>
        <p:spPr>
          <a:xfrm flipV="1">
            <a:off x="4533344"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52" idx="0"/>
            <a:endCxn id="21" idx="2"/>
          </p:cNvCxnSpPr>
          <p:nvPr/>
        </p:nvCxnSpPr>
        <p:spPr>
          <a:xfrm flipH="1" flipV="1">
            <a:off x="3057024" y="3192092"/>
            <a:ext cx="1476320"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45" idx="0"/>
            <a:endCxn id="21" idx="2"/>
          </p:cNvCxnSpPr>
          <p:nvPr/>
        </p:nvCxnSpPr>
        <p:spPr>
          <a:xfrm flipH="1" flipV="1">
            <a:off x="3057024" y="3192092"/>
            <a:ext cx="470309"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38" idx="0"/>
            <a:endCxn id="21" idx="2"/>
          </p:cNvCxnSpPr>
          <p:nvPr/>
        </p:nvCxnSpPr>
        <p:spPr>
          <a:xfrm flipV="1">
            <a:off x="2519869" y="3192092"/>
            <a:ext cx="537155"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21" idx="0"/>
          </p:cNvCxnSpPr>
          <p:nvPr/>
        </p:nvCxnSpPr>
        <p:spPr>
          <a:xfrm flipV="1">
            <a:off x="3057024" y="2490308"/>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직사각형 67"/>
              <p:cNvSpPr/>
              <p:nvPr/>
            </p:nvSpPr>
            <p:spPr>
              <a:xfrm>
                <a:off x="2662422" y="2143436"/>
                <a:ext cx="829025" cy="341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4</m:t>
                          </m:r>
                        </m:sub>
                      </m:sSub>
                    </m:oMath>
                  </m:oMathPara>
                </a14:m>
                <a:endParaRPr lang="ko-KR" altLang="en-US" sz="1400" dirty="0">
                  <a:solidFill>
                    <a:schemeClr val="tx1"/>
                  </a:solidFill>
                </a:endParaRPr>
              </a:p>
            </p:txBody>
          </p:sp>
        </mc:Choice>
        <mc:Fallback xmlns="">
          <p:sp>
            <p:nvSpPr>
              <p:cNvPr id="68" name="직사각형 67"/>
              <p:cNvSpPr>
                <a:spLocks noRot="1" noChangeAspect="1" noMove="1" noResize="1" noEditPoints="1" noAdjustHandles="1" noChangeArrowheads="1" noChangeShapeType="1" noTextEdit="1"/>
              </p:cNvSpPr>
              <p:nvPr/>
            </p:nvSpPr>
            <p:spPr>
              <a:xfrm>
                <a:off x="2662422" y="2143436"/>
                <a:ext cx="829025" cy="341822"/>
              </a:xfrm>
              <a:prstGeom prst="rect">
                <a:avLst/>
              </a:prstGeom>
              <a:blipFill>
                <a:blip r:embed="rId7"/>
                <a:stretch>
                  <a:fillRect/>
                </a:stretch>
              </a:blipFill>
              <a:ln>
                <a:solidFill>
                  <a:schemeClr val="tx1"/>
                </a:solidFill>
              </a:ln>
            </p:spPr>
            <p:txBody>
              <a:bodyPr/>
              <a:lstStyle/>
              <a:p>
                <a:r>
                  <a:rPr lang="ko-KR" altLang="en-US">
                    <a:noFill/>
                  </a:rPr>
                  <a:t> </a:t>
                </a:r>
              </a:p>
            </p:txBody>
          </p:sp>
        </mc:Fallback>
      </mc:AlternateContent>
      <p:grpSp>
        <p:nvGrpSpPr>
          <p:cNvPr id="69" name="그룹 68"/>
          <p:cNvGrpSpPr/>
          <p:nvPr/>
        </p:nvGrpSpPr>
        <p:grpSpPr>
          <a:xfrm>
            <a:off x="984341" y="3799770"/>
            <a:ext cx="829025" cy="185914"/>
            <a:chOff x="7921094" y="4923324"/>
            <a:chExt cx="954572" cy="182830"/>
          </a:xfrm>
        </p:grpSpPr>
        <p:sp>
          <p:nvSpPr>
            <p:cNvPr id="70" name="직사각형 69"/>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1" name="직선 연결선 70"/>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직사각형 75"/>
          <p:cNvSpPr/>
          <p:nvPr/>
        </p:nvSpPr>
        <p:spPr>
          <a:xfrm>
            <a:off x="593927" y="4319088"/>
            <a:ext cx="1149359"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Company ID</a:t>
            </a:r>
            <a:endParaRPr lang="ko-KR" altLang="en-US" sz="1200" b="1" dirty="0">
              <a:solidFill>
                <a:schemeClr val="tx1"/>
              </a:solidFill>
            </a:endParaRPr>
          </a:p>
        </p:txBody>
      </p:sp>
      <p:cxnSp>
        <p:nvCxnSpPr>
          <p:cNvPr id="77" name="직선 화살표 연결선 76"/>
          <p:cNvCxnSpPr>
            <a:stCxn id="76" idx="0"/>
            <a:endCxn id="70" idx="2"/>
          </p:cNvCxnSpPr>
          <p:nvPr/>
        </p:nvCxnSpPr>
        <p:spPr>
          <a:xfrm flipV="1">
            <a:off x="1168607" y="3985684"/>
            <a:ext cx="230247"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70" idx="0"/>
            <a:endCxn id="21" idx="2"/>
          </p:cNvCxnSpPr>
          <p:nvPr/>
        </p:nvCxnSpPr>
        <p:spPr>
          <a:xfrm flipV="1">
            <a:off x="1398853" y="3192092"/>
            <a:ext cx="1658171"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8937" y="4757194"/>
            <a:ext cx="753342" cy="305233"/>
          </a:xfrm>
          <a:prstGeom prst="rect">
            <a:avLst/>
          </a:prstGeom>
          <a:solidFill>
            <a:schemeClr val="accent5">
              <a:lumMod val="40000"/>
              <a:lumOff val="60000"/>
            </a:schemeClr>
          </a:solidFill>
        </p:spPr>
        <p:txBody>
          <a:bodyPr wrap="square" rtlCol="0">
            <a:spAutoFit/>
          </a:bodyPr>
          <a:lstStyle/>
          <a:p>
            <a:r>
              <a:rPr lang="en-US" altLang="ko-KR" sz="1800" i="1" dirty="0" smtClean="0">
                <a:latin typeface="Times" panose="02020603050405020304" pitchFamily="18" charset="0"/>
                <a:cs typeface="Times" panose="02020603050405020304" pitchFamily="18" charset="0"/>
              </a:rPr>
              <a:t>APPL</a:t>
            </a:r>
            <a:endParaRPr lang="ko-KR" altLang="en-US" sz="1800" i="1" dirty="0">
              <a:latin typeface="Times" panose="02020603050405020304" pitchFamily="18" charset="0"/>
              <a:cs typeface="Times" panose="02020603050405020304" pitchFamily="18" charset="0"/>
            </a:endParaRPr>
          </a:p>
        </p:txBody>
      </p:sp>
      <p:sp>
        <p:nvSpPr>
          <p:cNvPr id="7" name="직사각형 6"/>
          <p:cNvSpPr/>
          <p:nvPr/>
        </p:nvSpPr>
        <p:spPr>
          <a:xfrm>
            <a:off x="615517" y="5406314"/>
            <a:ext cx="864096" cy="830997"/>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APPL</a:t>
            </a:r>
            <a:endParaRPr lang="ko-KR" altLang="en-US" dirty="0">
              <a:solidFill>
                <a:schemeClr val="tx1"/>
              </a:solidFill>
            </a:endParaRPr>
          </a:p>
        </p:txBody>
      </p:sp>
      <mc:AlternateContent xmlns:mc="http://schemas.openxmlformats.org/markup-compatibility/2006" xmlns:a14="http://schemas.microsoft.com/office/drawing/2010/main">
        <mc:Choice Requires="a14">
          <p:sp>
            <p:nvSpPr>
              <p:cNvPr id="9" name="직사각형 8"/>
              <p:cNvSpPr/>
              <p:nvPr/>
            </p:nvSpPr>
            <p:spPr>
              <a:xfrm>
                <a:off x="5308203" y="2382577"/>
                <a:ext cx="4597797"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𝐿</m:t>
                      </m:r>
                      <m:r>
                        <a:rPr lang="en-US" altLang="ko-KR" sz="1600" b="0" i="1" smtClean="0">
                          <a:latin typeface="Cambria Math" panose="02040503050406030204" pitchFamily="18" charset="0"/>
                        </a:rPr>
                        <m:t>= −</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𝑐𝑜𝑛𝑡𝑒𝑥𝑡</m:t>
                                  </m:r>
                                </m:sub>
                              </m:sSub>
                              <m:r>
                                <a:rPr lang="en-US" altLang="ko-KR" sz="1600" i="1">
                                  <a:latin typeface="Cambria Math" panose="02040503050406030204" pitchFamily="18" charset="0"/>
                                </a:rPr>
                                <m:t>)</m:t>
                              </m:r>
                            </m:e>
                          </m:func>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𝐷</m:t>
                              </m:r>
                            </m:sup>
                            <m:e>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i="1">
                                              <a:latin typeface="Cambria Math" panose="02040503050406030204" pitchFamily="18" charset="0"/>
                                            </a:rPr>
                                            <m:t>𝑗</m:t>
                                          </m:r>
                                        </m:sub>
                                      </m:sSub>
                                      <m:r>
                                        <a:rPr lang="en-US" altLang="ko-KR" sz="1600" i="1">
                                          <a:latin typeface="Cambria Math" panose="02040503050406030204" pitchFamily="18" charset="0"/>
                                        </a:rPr>
                                        <m:t>)</m:t>
                                      </m:r>
                                    </m:e>
                                  </m:func>
                                </m:e>
                              </m:nary>
                            </m:e>
                          </m:nary>
                        </m:e>
                      </m:nary>
                    </m:oMath>
                  </m:oMathPara>
                </a14:m>
                <a:endParaRPr lang="ko-KR" altLang="en-US" sz="1600" dirty="0"/>
              </a:p>
            </p:txBody>
          </p:sp>
        </mc:Choice>
        <mc:Fallback xmlns="">
          <p:sp>
            <p:nvSpPr>
              <p:cNvPr id="9" name="직사각형 8"/>
              <p:cNvSpPr>
                <a:spLocks noRot="1" noChangeAspect="1" noMove="1" noResize="1" noEditPoints="1" noAdjustHandles="1" noChangeArrowheads="1" noChangeShapeType="1" noTextEdit="1"/>
              </p:cNvSpPr>
              <p:nvPr/>
            </p:nvSpPr>
            <p:spPr>
              <a:xfrm>
                <a:off x="5308203" y="2382577"/>
                <a:ext cx="4597797" cy="812530"/>
              </a:xfrm>
              <a:prstGeom prst="rect">
                <a:avLst/>
              </a:prstGeom>
              <a:blipFill>
                <a:blip r:embed="rId8"/>
                <a:stretch>
                  <a:fillRect/>
                </a:stretch>
              </a:blipFill>
            </p:spPr>
            <p:txBody>
              <a:bodyPr/>
              <a:lstStyle/>
              <a:p>
                <a:r>
                  <a:rPr lang="ko-KR" altLang="en-US">
                    <a:noFill/>
                  </a:rPr>
                  <a:t> </a:t>
                </a:r>
              </a:p>
            </p:txBody>
          </p:sp>
        </mc:Fallback>
      </mc:AlternateContent>
      <p:sp>
        <p:nvSpPr>
          <p:cNvPr id="16" name="TextBox 15"/>
          <p:cNvSpPr txBox="1"/>
          <p:nvPr/>
        </p:nvSpPr>
        <p:spPr>
          <a:xfrm>
            <a:off x="5111214" y="1761577"/>
            <a:ext cx="3893747" cy="584775"/>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Objective function </a:t>
            </a:r>
          </a:p>
          <a:p>
            <a:r>
              <a:rPr lang="en-US" altLang="ko-KR" sz="1600" dirty="0" smtClean="0"/>
              <a:t>     </a:t>
            </a:r>
            <a:r>
              <a:rPr lang="en-US" altLang="ko-KR" sz="1400" dirty="0" smtClean="0"/>
              <a:t>(Max likelihood = Min negative likelihood)</a:t>
            </a:r>
            <a:endParaRPr lang="ko-KR" altLang="en-US" sz="1600" dirty="0"/>
          </a:p>
        </p:txBody>
      </p:sp>
      <mc:AlternateContent xmlns:mc="http://schemas.openxmlformats.org/markup-compatibility/2006" xmlns:a14="http://schemas.microsoft.com/office/drawing/2010/main">
        <mc:Choice Requires="a14">
          <p:sp>
            <p:nvSpPr>
              <p:cNvPr id="17" name="직사각형 16"/>
              <p:cNvSpPr/>
              <p:nvPr/>
            </p:nvSpPr>
            <p:spPr>
              <a:xfrm>
                <a:off x="5370448" y="3156258"/>
                <a:ext cx="3975040" cy="361830"/>
              </a:xfrm>
              <a:prstGeom prst="rect">
                <a:avLst/>
              </a:prstGeom>
            </p:spPr>
            <p:txBody>
              <a:bodyPr wrap="square">
                <a:spAutoFit/>
              </a:bodyPr>
              <a:lstStyle/>
              <a:p>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oMath>
                </a14:m>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word </a:t>
                </a:r>
                <a:r>
                  <a:rPr lang="en-US" altLang="ko-KR" sz="1600" spc="-1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vector,    </a:t>
                </a:r>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𝑗</m:t>
                        </m:r>
                      </m:sub>
                    </m:sSub>
                  </m:oMath>
                </a14:m>
                <a:r>
                  <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company vector</a:t>
                </a: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17" name="직사각형 16"/>
              <p:cNvSpPr>
                <a:spLocks noRot="1" noChangeAspect="1" noMove="1" noResize="1" noEditPoints="1" noAdjustHandles="1" noChangeArrowheads="1" noChangeShapeType="1" noTextEdit="1"/>
              </p:cNvSpPr>
              <p:nvPr/>
            </p:nvSpPr>
            <p:spPr>
              <a:xfrm>
                <a:off x="5370448" y="3156258"/>
                <a:ext cx="3975040" cy="36183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직사각형 95"/>
              <p:cNvSpPr/>
              <p:nvPr/>
            </p:nvSpPr>
            <p:spPr>
              <a:xfrm>
                <a:off x="5111214" y="3645024"/>
                <a:ext cx="4004558" cy="361830"/>
              </a:xfrm>
              <a:prstGeom prst="rect">
                <a:avLst/>
              </a:prstGeom>
            </p:spPr>
            <p:txBody>
              <a:bodyPr wrap="none">
                <a:spAutoFit/>
              </a:bodyPr>
              <a:lstStyle/>
              <a:p>
                <a:pPr marL="285750" indent="-285750">
                  <a:buFont typeface="Arial" panose="020B0604020202020204" pitchFamily="34" charset="0"/>
                  <a:buChar char="•"/>
                </a:pPr>
                <a:r>
                  <a:rPr lang="en-US" altLang="ko-KR" sz="1600" dirty="0"/>
                  <a:t>Training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𝑤</m:t>
                        </m:r>
                      </m:e>
                      <m:sub>
                        <m:r>
                          <a:rPr lang="en-US" altLang="ko-KR" sz="1600" dirty="0">
                            <a:latin typeface="Cambria Math" panose="02040503050406030204" pitchFamily="18" charset="0"/>
                          </a:rPr>
                          <m:t>𝑖</m:t>
                        </m:r>
                      </m:sub>
                    </m:sSub>
                  </m:oMath>
                </a14:m>
                <a:r>
                  <a:rPr lang="en-US" altLang="ko-KR" sz="1600" dirty="0"/>
                  <a: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𝑑</m:t>
                        </m:r>
                      </m:e>
                      <m:sub>
                        <m:r>
                          <a:rPr lang="en-US" altLang="ko-KR" sz="1600" dirty="0">
                            <a:latin typeface="Cambria Math" panose="02040503050406030204" pitchFamily="18" charset="0"/>
                          </a:rPr>
                          <m:t>𝑗</m:t>
                        </m:r>
                      </m:sub>
                    </m:sSub>
                  </m:oMath>
                </a14:m>
                <a:r>
                  <a:rPr lang="ko-KR" altLang="en-US" sz="1600" dirty="0"/>
                  <a:t> </a:t>
                </a:r>
                <a:r>
                  <a:rPr lang="en-US" altLang="ko-KR" sz="1600" dirty="0"/>
                  <a:t>using backpropagation</a:t>
                </a:r>
                <a:endParaRPr lang="ko-KR" altLang="en-US" sz="1600" dirty="0"/>
              </a:p>
            </p:txBody>
          </p:sp>
        </mc:Choice>
        <mc:Fallback xmlns="">
          <p:sp>
            <p:nvSpPr>
              <p:cNvPr id="96" name="직사각형 95"/>
              <p:cNvSpPr>
                <a:spLocks noRot="1" noChangeAspect="1" noMove="1" noResize="1" noEditPoints="1" noAdjustHandles="1" noChangeArrowheads="1" noChangeShapeType="1" noTextEdit="1"/>
              </p:cNvSpPr>
              <p:nvPr/>
            </p:nvSpPr>
            <p:spPr>
              <a:xfrm>
                <a:off x="5111214" y="3645024"/>
                <a:ext cx="4004558" cy="361830"/>
              </a:xfrm>
              <a:prstGeom prst="rect">
                <a:avLst/>
              </a:prstGeom>
              <a:blipFill>
                <a:blip r:embed="rId10"/>
                <a:stretch>
                  <a:fillRect l="-609" b="-20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직사각형 96"/>
              <p:cNvSpPr/>
              <p:nvPr/>
            </p:nvSpPr>
            <p:spPr>
              <a:xfrm>
                <a:off x="5476483" y="4005064"/>
                <a:ext cx="2348528" cy="405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97" name="직사각형 96"/>
              <p:cNvSpPr>
                <a:spLocks noRot="1" noChangeAspect="1" noMove="1" noResize="1" noEditPoints="1" noAdjustHandles="1" noChangeArrowheads="1" noChangeShapeType="1" noTextEdit="1"/>
              </p:cNvSpPr>
              <p:nvPr/>
            </p:nvSpPr>
            <p:spPr>
              <a:xfrm>
                <a:off x="5476483" y="4005064"/>
                <a:ext cx="2348528" cy="40575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283547" y="3264615"/>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rPr>
                        <m:t>𝑊</m:t>
                      </m:r>
                    </m:oMath>
                  </m:oMathPara>
                </a14:m>
                <a:endParaRPr lang="ko-KR" altLang="en-US"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283547" y="3264615"/>
                <a:ext cx="557067" cy="369332"/>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241334" y="2582389"/>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𝑊</m:t>
                          </m:r>
                        </m:e>
                        <m:sup>
                          <m:r>
                            <a:rPr lang="en-US" altLang="ko-KR" sz="1800" b="0" i="1" dirty="0" smtClean="0">
                              <a:latin typeface="Cambria Math" panose="02040503050406030204" pitchFamily="18" charset="0"/>
                            </a:rPr>
                            <m:t>′</m:t>
                          </m:r>
                        </m:sup>
                      </m:sSup>
                    </m:oMath>
                  </m:oMathPara>
                </a14:m>
                <a:endParaRPr lang="ko-KR" altLang="en-US" sz="18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241334" y="2582389"/>
                <a:ext cx="557067"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직사각형 99"/>
              <p:cNvSpPr/>
              <p:nvPr/>
            </p:nvSpPr>
            <p:spPr>
              <a:xfrm>
                <a:off x="5476483" y="4403591"/>
                <a:ext cx="23331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100" name="직사각형 99"/>
              <p:cNvSpPr>
                <a:spLocks noRot="1" noChangeAspect="1" noMove="1" noResize="1" noEditPoints="1" noAdjustHandles="1" noChangeArrowheads="1" noChangeShapeType="1" noTextEdit="1"/>
              </p:cNvSpPr>
              <p:nvPr/>
            </p:nvSpPr>
            <p:spPr>
              <a:xfrm>
                <a:off x="5476483" y="4403591"/>
                <a:ext cx="2333139" cy="410177"/>
              </a:xfrm>
              <a:prstGeom prst="rect">
                <a:avLst/>
              </a:prstGeom>
              <a:blipFill>
                <a:blip r:embed="rId15"/>
                <a:stretch>
                  <a:fillRect/>
                </a:stretch>
              </a:blipFill>
            </p:spPr>
            <p:txBody>
              <a:bodyPr/>
              <a:lstStyle/>
              <a:p>
                <a:r>
                  <a:rPr lang="ko-KR" altLang="en-US">
                    <a:noFill/>
                  </a:rPr>
                  <a:t> </a:t>
                </a:r>
              </a:p>
            </p:txBody>
          </p:sp>
        </mc:Fallback>
      </mc:AlternateContent>
      <p:grpSp>
        <p:nvGrpSpPr>
          <p:cNvPr id="2" name="그룹 1"/>
          <p:cNvGrpSpPr/>
          <p:nvPr/>
        </p:nvGrpSpPr>
        <p:grpSpPr>
          <a:xfrm>
            <a:off x="2027041" y="1772816"/>
            <a:ext cx="4438127" cy="3955274"/>
            <a:chOff x="2027041" y="1772816"/>
            <a:chExt cx="4438127" cy="3955274"/>
          </a:xfrm>
        </p:grpSpPr>
        <p:sp>
          <p:nvSpPr>
            <p:cNvPr id="89" name="TextBox 88"/>
            <p:cNvSpPr txBox="1"/>
            <p:nvPr/>
          </p:nvSpPr>
          <p:spPr>
            <a:xfrm>
              <a:off x="2662422" y="1772816"/>
              <a:ext cx="809115" cy="307777"/>
            </a:xfrm>
            <a:prstGeom prst="rect">
              <a:avLst/>
            </a:prstGeom>
            <a:solidFill>
              <a:schemeClr val="bg2">
                <a:lumMod val="90000"/>
                <a:alpha val="50000"/>
              </a:schemeClr>
            </a:solidFill>
          </p:spPr>
          <p:txBody>
            <a:bodyPr wrap="square" rtlCol="0">
              <a:spAutoFit/>
            </a:bodyPr>
            <a:lstStyle/>
            <a:p>
              <a:pPr algn="ctr"/>
              <a:r>
                <a:rPr lang="en-US" altLang="ko-KR" sz="1400" dirty="0" smtClean="0">
                  <a:solidFill>
                    <a:srgbClr val="000000"/>
                  </a:solidFill>
                  <a:latin typeface="Times New Roman" panose="02020603050405020304" pitchFamily="18" charset="0"/>
                </a:rPr>
                <a:t>mobile</a:t>
              </a:r>
              <a:endParaRPr lang="ko-KR" altLang="en-US" sz="1800" dirty="0"/>
            </a:p>
          </p:txBody>
        </p:sp>
        <p:sp>
          <p:nvSpPr>
            <p:cNvPr id="79" name="직사각형 78"/>
            <p:cNvSpPr/>
            <p:nvPr/>
          </p:nvSpPr>
          <p:spPr>
            <a:xfrm>
              <a:off x="3713114" y="5420492"/>
              <a:ext cx="2209458" cy="29949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5922572" y="5428592"/>
              <a:ext cx="542596" cy="299498"/>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p:cNvSpPr txBox="1"/>
            <p:nvPr/>
          </p:nvSpPr>
          <p:spPr>
            <a:xfrm>
              <a:off x="2027041" y="4759350"/>
              <a:ext cx="1172537"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manufactures</a:t>
              </a:r>
              <a:endParaRPr lang="ko-KR" altLang="en-US" sz="18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4190023" y="4759350"/>
              <a:ext cx="753342"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markets</a:t>
              </a:r>
              <a:endParaRPr lang="ko-KR" altLang="en-US" sz="1800"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3306188" y="4759350"/>
              <a:ext cx="565996"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and</a:t>
              </a:r>
              <a:endParaRPr lang="ko-KR" altLang="en-US" sz="18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6" name="TextBox 85"/>
              <p:cNvSpPr txBox="1"/>
              <p:nvPr/>
            </p:nvSpPr>
            <p:spPr>
              <a:xfrm>
                <a:off x="2392201" y="2954246"/>
                <a:ext cx="25487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dirty="0" smtClean="0">
                          <a:latin typeface="Cambria Math" panose="02040503050406030204" pitchFamily="18" charset="0"/>
                        </a:rPr>
                        <m:t>h</m:t>
                      </m:r>
                    </m:oMath>
                  </m:oMathPara>
                </a14:m>
                <a:endParaRPr lang="en-US" altLang="ko-KR" sz="1400" dirty="0" smtClean="0"/>
              </a:p>
            </p:txBody>
          </p:sp>
        </mc:Choice>
        <mc:Fallback xmlns="">
          <p:sp>
            <p:nvSpPr>
              <p:cNvPr id="86" name="TextBox 85"/>
              <p:cNvSpPr txBox="1">
                <a:spLocks noRot="1" noChangeAspect="1" noMove="1" noResize="1" noEditPoints="1" noAdjustHandles="1" noChangeArrowheads="1" noChangeShapeType="1" noTextEdit="1"/>
              </p:cNvSpPr>
              <p:nvPr/>
            </p:nvSpPr>
            <p:spPr>
              <a:xfrm>
                <a:off x="2392201" y="2954246"/>
                <a:ext cx="254877" cy="307777"/>
              </a:xfrm>
              <a:prstGeom prst="rect">
                <a:avLst/>
              </a:prstGeom>
              <a:blipFill>
                <a:blip r:embed="rId8"/>
                <a:stretch>
                  <a:fillRect l="-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직사각형 86"/>
              <p:cNvSpPr/>
              <p:nvPr/>
            </p:nvSpPr>
            <p:spPr>
              <a:xfrm>
                <a:off x="5698476" y="4921810"/>
                <a:ext cx="3736216" cy="455381"/>
              </a:xfrm>
              <a:prstGeom prst="rect">
                <a:avLst/>
              </a:prstGeom>
            </p:spPr>
            <p:txBody>
              <a:bodyPr wrap="none">
                <a:spAutoFit/>
              </a:bodyPr>
              <a:lstStyle/>
              <a:p>
                <a14:m>
                  <m:oMath xmlns:m="http://schemas.openxmlformats.org/officeDocument/2006/math">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𝜂</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r>
                  <a:rPr lang="en-US" altLang="ko-KR" sz="12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learning rage</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𝑒</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𝐿</m:t>
                        </m:r>
                      </m:num>
                      <m:den>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Sup>
                          <m:sSubSup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Sup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up>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up>
                        </m:sSubSup>
                      </m:den>
                    </m:f>
                  </m:oMath>
                </a14:m>
                <a: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h</m:t>
                    </m:r>
                  </m:oMath>
                </a14:m>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num>
                      <m:den>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4</m:t>
                        </m:r>
                      </m:den>
                    </m:f>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2</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3</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𝐴𝑃𝑃𝐿</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endPar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87" name="직사각형 86"/>
              <p:cNvSpPr>
                <a:spLocks noRot="1" noChangeAspect="1" noMove="1" noResize="1" noEditPoints="1" noAdjustHandles="1" noChangeArrowheads="1" noChangeShapeType="1" noTextEdit="1"/>
              </p:cNvSpPr>
              <p:nvPr/>
            </p:nvSpPr>
            <p:spPr>
              <a:xfrm>
                <a:off x="5698476" y="4921810"/>
                <a:ext cx="3736216" cy="455381"/>
              </a:xfrm>
              <a:prstGeom prst="rect">
                <a:avLst/>
              </a:prstGeom>
              <a:blipFill>
                <a:blip r:embed="rId1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2584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Methods</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spc="-100" dirty="0" smtClean="0"/>
              <a:t>We employ Doc2vec (</a:t>
            </a:r>
            <a:r>
              <a:rPr lang="en-US" altLang="ko-KR" spc="0" dirty="0"/>
              <a:t>Le and </a:t>
            </a:r>
            <a:r>
              <a:rPr lang="en-US" altLang="ko-KR" spc="0" dirty="0" err="1"/>
              <a:t>Mikolov</a:t>
            </a:r>
            <a:r>
              <a:rPr lang="en-US" altLang="ko-KR" spc="0" dirty="0"/>
              <a:t>, </a:t>
            </a:r>
            <a:r>
              <a:rPr lang="en-US" altLang="ko-KR" spc="0" dirty="0" smtClean="0"/>
              <a:t>2014) modelling,</a:t>
            </a:r>
          </a:p>
          <a:p>
            <a:r>
              <a:rPr lang="en-US" altLang="ko-KR" spc="-100" dirty="0" smtClean="0"/>
              <a:t>The process of training</a:t>
            </a:r>
          </a:p>
        </p:txBody>
      </p:sp>
      <mc:AlternateContent xmlns:mc="http://schemas.openxmlformats.org/markup-compatibility/2006" xmlns:a14="http://schemas.microsoft.com/office/drawing/2010/main">
        <mc:Choice Requires="a14">
          <p:sp>
            <p:nvSpPr>
              <p:cNvPr id="84" name="TextBox 83"/>
              <p:cNvSpPr txBox="1"/>
              <p:nvPr/>
            </p:nvSpPr>
            <p:spPr>
              <a:xfrm>
                <a:off x="1712640" y="5406315"/>
                <a:ext cx="7971673" cy="830997"/>
              </a:xfrm>
              <a:prstGeom prst="rect">
                <a:avLst/>
              </a:prstGeom>
              <a:noFill/>
              <a:ln>
                <a:solidFill>
                  <a:schemeClr val="tx1"/>
                </a:solidFill>
              </a:ln>
            </p:spPr>
            <p:txBody>
              <a:bodyPr wrap="square" rtlCol="0">
                <a:spAutoFit/>
              </a:bodyPr>
              <a:lstStyle/>
              <a:p>
                <a:r>
                  <a:rPr lang="en-US" altLang="ko-KR" sz="1400" dirty="0" smtClean="0"/>
                  <a:t>The </a:t>
                </a:r>
                <a:r>
                  <a:rPr lang="en-US" altLang="ko-KR" sz="1400" dirty="0"/>
                  <a:t>Company designs, manufactures and markets mobile communication and media devices, personal computers and portable digital music players, and sells a variety of related software, </a:t>
                </a:r>
                <a:endParaRPr lang="en-US" altLang="ko-KR" sz="1400" dirty="0" smtClean="0"/>
              </a:p>
              <a:p>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oMath>
                  </m:oMathPara>
                </a14:m>
                <a:endParaRPr lang="en-US" altLang="ko-KR" sz="1050" dirty="0" smtClean="0"/>
              </a:p>
            </p:txBody>
          </p:sp>
        </mc:Choice>
        <mc:Fallback xmlns="">
          <p:sp>
            <p:nvSpPr>
              <p:cNvPr id="84" name="TextBox 83"/>
              <p:cNvSpPr txBox="1">
                <a:spLocks noRot="1" noChangeAspect="1" noMove="1" noResize="1" noEditPoints="1" noAdjustHandles="1" noChangeArrowheads="1" noChangeShapeType="1" noTextEdit="1"/>
              </p:cNvSpPr>
              <p:nvPr/>
            </p:nvSpPr>
            <p:spPr>
              <a:xfrm>
                <a:off x="1712640" y="5406315"/>
                <a:ext cx="7971673" cy="830997"/>
              </a:xfrm>
              <a:prstGeom prst="rect">
                <a:avLst/>
              </a:prstGeom>
              <a:blipFill>
                <a:blip r:embed="rId3"/>
                <a:stretch>
                  <a:fillRect l="-153" t="-725"/>
                </a:stretch>
              </a:blipFill>
              <a:ln>
                <a:solidFill>
                  <a:schemeClr val="tx1"/>
                </a:solidFill>
              </a:ln>
            </p:spPr>
            <p:txBody>
              <a:bodyPr/>
              <a:lstStyle/>
              <a:p>
                <a:r>
                  <a:rPr lang="ko-KR" altLang="en-US">
                    <a:noFill/>
                  </a:rPr>
                  <a:t> </a:t>
                </a:r>
              </a:p>
            </p:txBody>
          </p:sp>
        </mc:Fallback>
      </mc:AlternateContent>
      <p:grpSp>
        <p:nvGrpSpPr>
          <p:cNvPr id="20" name="그룹 19"/>
          <p:cNvGrpSpPr/>
          <p:nvPr/>
        </p:nvGrpSpPr>
        <p:grpSpPr>
          <a:xfrm>
            <a:off x="2642512" y="3006178"/>
            <a:ext cx="829025" cy="185914"/>
            <a:chOff x="7921094" y="4923324"/>
            <a:chExt cx="954572" cy="182830"/>
          </a:xfrm>
        </p:grpSpPr>
        <p:sp>
          <p:nvSpPr>
            <p:cNvPr id="21" name="직사각형 20"/>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그룹 36"/>
          <p:cNvGrpSpPr/>
          <p:nvPr/>
        </p:nvGrpSpPr>
        <p:grpSpPr>
          <a:xfrm>
            <a:off x="2105356" y="3797926"/>
            <a:ext cx="829025" cy="185914"/>
            <a:chOff x="7921094" y="4923324"/>
            <a:chExt cx="954572" cy="182830"/>
          </a:xfrm>
        </p:grpSpPr>
        <p:sp>
          <p:nvSpPr>
            <p:cNvPr id="38" name="직사각형 37"/>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3112820" y="3804822"/>
            <a:ext cx="829025" cy="185914"/>
            <a:chOff x="7921094" y="4923324"/>
            <a:chExt cx="954572" cy="182830"/>
          </a:xfrm>
        </p:grpSpPr>
        <p:sp>
          <p:nvSpPr>
            <p:cNvPr id="45" name="직사각형 44"/>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4118832" y="3804822"/>
            <a:ext cx="829025" cy="185914"/>
            <a:chOff x="7921094" y="4923324"/>
            <a:chExt cx="954572" cy="182830"/>
          </a:xfrm>
        </p:grpSpPr>
        <p:sp>
          <p:nvSpPr>
            <p:cNvPr id="52" name="직사각형 51"/>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직선 연결선 52"/>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직사각형 57"/>
              <p:cNvSpPr/>
              <p:nvPr/>
            </p:nvSpPr>
            <p:spPr>
              <a:xfrm>
                <a:off x="2116902" y="4320692"/>
                <a:ext cx="829025" cy="384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i="1" dirty="0">
                              <a:solidFill>
                                <a:schemeClr val="tx1"/>
                              </a:solidFill>
                              <a:latin typeface="Cambria Math" panose="02040503050406030204" pitchFamily="18" charset="0"/>
                            </a:rPr>
                            <m:t>1</m:t>
                          </m:r>
                        </m:sub>
                      </m:sSub>
                    </m:oMath>
                  </m:oMathPara>
                </a14:m>
                <a:endParaRPr lang="ko-KR" altLang="en-US" sz="1400" dirty="0">
                  <a:solidFill>
                    <a:schemeClr val="tx1"/>
                  </a:solidFill>
                </a:endParaRPr>
              </a:p>
            </p:txBody>
          </p:sp>
        </mc:Choice>
        <mc:Fallback xmlns="">
          <p:sp>
            <p:nvSpPr>
              <p:cNvPr id="58" name="직사각형 57"/>
              <p:cNvSpPr>
                <a:spLocks noRot="1" noChangeAspect="1" noMove="1" noResize="1" noEditPoints="1" noAdjustHandles="1" noChangeArrowheads="1" noChangeShapeType="1" noTextEdit="1"/>
              </p:cNvSpPr>
              <p:nvPr/>
            </p:nvSpPr>
            <p:spPr>
              <a:xfrm>
                <a:off x="2116902" y="4320692"/>
                <a:ext cx="829025" cy="384092"/>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p:cNvSpPr/>
              <p:nvPr/>
            </p:nvSpPr>
            <p:spPr>
              <a:xfrm>
                <a:off x="3112820"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2</m:t>
                          </m:r>
                        </m:sub>
                      </m:sSub>
                    </m:oMath>
                  </m:oMathPara>
                </a14:m>
                <a:endParaRPr lang="ko-KR" altLang="en-US" sz="1400" dirty="0">
                  <a:solidFill>
                    <a:schemeClr val="tx1"/>
                  </a:solidFill>
                </a:endParaRPr>
              </a:p>
            </p:txBody>
          </p:sp>
        </mc:Choice>
        <mc:Fallback xmlns="">
          <p:sp>
            <p:nvSpPr>
              <p:cNvPr id="59" name="직사각형 58"/>
              <p:cNvSpPr>
                <a:spLocks noRot="1" noChangeAspect="1" noMove="1" noResize="1" noEditPoints="1" noAdjustHandles="1" noChangeArrowheads="1" noChangeShapeType="1" noTextEdit="1"/>
              </p:cNvSpPr>
              <p:nvPr/>
            </p:nvSpPr>
            <p:spPr>
              <a:xfrm>
                <a:off x="3112820" y="4320692"/>
                <a:ext cx="829025" cy="384092"/>
              </a:xfrm>
              <a:prstGeom prst="rect">
                <a:avLst/>
              </a:prstGeom>
              <a:blipFill>
                <a:blip r:embed="rId5"/>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p:cNvSpPr/>
              <p:nvPr/>
            </p:nvSpPr>
            <p:spPr>
              <a:xfrm>
                <a:off x="4118832" y="4320692"/>
                <a:ext cx="829025" cy="38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dirty="0" smtClean="0">
                              <a:solidFill>
                                <a:schemeClr val="tx1"/>
                              </a:solidFill>
                              <a:latin typeface="Cambria Math" panose="02040503050406030204" pitchFamily="18" charset="0"/>
                            </a:rPr>
                          </m:ctrlPr>
                        </m:sSubPr>
                        <m:e>
                          <m:r>
                            <a:rPr lang="en-US" altLang="ko-KR" sz="1400" i="1" dirty="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3</m:t>
                          </m:r>
                        </m:sub>
                      </m:sSub>
                    </m:oMath>
                  </m:oMathPara>
                </a14:m>
                <a:endParaRPr lang="ko-KR" altLang="en-US" sz="1400" dirty="0">
                  <a:solidFill>
                    <a:schemeClr val="tx1"/>
                  </a:solidFill>
                </a:endParaRPr>
              </a:p>
            </p:txBody>
          </p:sp>
        </mc:Choice>
        <mc:Fallback xmlns="">
          <p:sp>
            <p:nvSpPr>
              <p:cNvPr id="60" name="직사각형 59"/>
              <p:cNvSpPr>
                <a:spLocks noRot="1" noChangeAspect="1" noMove="1" noResize="1" noEditPoints="1" noAdjustHandles="1" noChangeArrowheads="1" noChangeShapeType="1" noTextEdit="1"/>
              </p:cNvSpPr>
              <p:nvPr/>
            </p:nvSpPr>
            <p:spPr>
              <a:xfrm>
                <a:off x="4118832" y="4320692"/>
                <a:ext cx="829025" cy="384092"/>
              </a:xfrm>
              <a:prstGeom prst="rect">
                <a:avLst/>
              </a:prstGeom>
              <a:blipFill>
                <a:blip r:embed="rId6"/>
                <a:stretch>
                  <a:fillRect/>
                </a:stretch>
              </a:blipFill>
              <a:ln>
                <a:solidFill>
                  <a:schemeClr val="tx1"/>
                </a:solidFill>
              </a:ln>
            </p:spPr>
            <p:txBody>
              <a:bodyPr/>
              <a:lstStyle/>
              <a:p>
                <a:r>
                  <a:rPr lang="ko-KR" altLang="en-US">
                    <a:noFill/>
                  </a:rPr>
                  <a:t> </a:t>
                </a:r>
              </a:p>
            </p:txBody>
          </p:sp>
        </mc:Fallback>
      </mc:AlternateContent>
      <p:cxnSp>
        <p:nvCxnSpPr>
          <p:cNvPr id="61" name="직선 화살표 연결선 60"/>
          <p:cNvCxnSpPr>
            <a:stCxn id="58" idx="0"/>
            <a:endCxn id="38" idx="2"/>
          </p:cNvCxnSpPr>
          <p:nvPr/>
        </p:nvCxnSpPr>
        <p:spPr>
          <a:xfrm flipH="1" flipV="1">
            <a:off x="2519869" y="3983840"/>
            <a:ext cx="11546" cy="33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9" idx="0"/>
            <a:endCxn id="45" idx="2"/>
          </p:cNvCxnSpPr>
          <p:nvPr/>
        </p:nvCxnSpPr>
        <p:spPr>
          <a:xfrm flipV="1">
            <a:off x="3527333"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60" idx="0"/>
            <a:endCxn id="52" idx="2"/>
          </p:cNvCxnSpPr>
          <p:nvPr/>
        </p:nvCxnSpPr>
        <p:spPr>
          <a:xfrm flipV="1">
            <a:off x="4533344" y="3990736"/>
            <a:ext cx="0" cy="32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52" idx="0"/>
            <a:endCxn id="21" idx="2"/>
          </p:cNvCxnSpPr>
          <p:nvPr/>
        </p:nvCxnSpPr>
        <p:spPr>
          <a:xfrm flipH="1" flipV="1">
            <a:off x="3057024" y="3192092"/>
            <a:ext cx="1476320"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stCxn id="45" idx="0"/>
            <a:endCxn id="21" idx="2"/>
          </p:cNvCxnSpPr>
          <p:nvPr/>
        </p:nvCxnSpPr>
        <p:spPr>
          <a:xfrm flipH="1" flipV="1">
            <a:off x="3057024" y="3192092"/>
            <a:ext cx="470309" cy="616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stCxn id="38" idx="0"/>
            <a:endCxn id="21" idx="2"/>
          </p:cNvCxnSpPr>
          <p:nvPr/>
        </p:nvCxnSpPr>
        <p:spPr>
          <a:xfrm flipV="1">
            <a:off x="2519869" y="3192092"/>
            <a:ext cx="537155" cy="60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a:stCxn id="21" idx="0"/>
          </p:cNvCxnSpPr>
          <p:nvPr/>
        </p:nvCxnSpPr>
        <p:spPr>
          <a:xfrm flipV="1">
            <a:off x="3057024" y="2490308"/>
            <a:ext cx="0" cy="519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직사각형 67"/>
              <p:cNvSpPr/>
              <p:nvPr/>
            </p:nvSpPr>
            <p:spPr>
              <a:xfrm>
                <a:off x="2662422" y="2143436"/>
                <a:ext cx="829025" cy="341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b="0" i="1" dirty="0" smtClean="0">
                              <a:solidFill>
                                <a:schemeClr val="tx1"/>
                              </a:solidFill>
                              <a:latin typeface="Cambria Math" panose="02040503050406030204" pitchFamily="18" charset="0"/>
                            </a:rPr>
                          </m:ctrlPr>
                        </m:sSubPr>
                        <m:e>
                          <m:r>
                            <a:rPr lang="en-US" altLang="ko-KR" sz="1400" i="1" dirty="0" smtClean="0">
                              <a:solidFill>
                                <a:schemeClr val="tx1"/>
                              </a:solidFill>
                              <a:latin typeface="Cambria Math" panose="02040503050406030204" pitchFamily="18" charset="0"/>
                            </a:rPr>
                            <m:t>𝑤</m:t>
                          </m:r>
                        </m:e>
                        <m:sub>
                          <m:r>
                            <a:rPr lang="en-US" altLang="ko-KR" sz="1400" b="0" i="1" dirty="0" smtClean="0">
                              <a:solidFill>
                                <a:schemeClr val="tx1"/>
                              </a:solidFill>
                              <a:latin typeface="Cambria Math" panose="02040503050406030204" pitchFamily="18" charset="0"/>
                            </a:rPr>
                            <m:t>4</m:t>
                          </m:r>
                        </m:sub>
                      </m:sSub>
                    </m:oMath>
                  </m:oMathPara>
                </a14:m>
                <a:endParaRPr lang="ko-KR" altLang="en-US" sz="1400" dirty="0">
                  <a:solidFill>
                    <a:schemeClr val="tx1"/>
                  </a:solidFill>
                </a:endParaRPr>
              </a:p>
            </p:txBody>
          </p:sp>
        </mc:Choice>
        <mc:Fallback xmlns="">
          <p:sp>
            <p:nvSpPr>
              <p:cNvPr id="68" name="직사각형 67"/>
              <p:cNvSpPr>
                <a:spLocks noRot="1" noChangeAspect="1" noMove="1" noResize="1" noEditPoints="1" noAdjustHandles="1" noChangeArrowheads="1" noChangeShapeType="1" noTextEdit="1"/>
              </p:cNvSpPr>
              <p:nvPr/>
            </p:nvSpPr>
            <p:spPr>
              <a:xfrm>
                <a:off x="2662422" y="2143436"/>
                <a:ext cx="829025" cy="341822"/>
              </a:xfrm>
              <a:prstGeom prst="rect">
                <a:avLst/>
              </a:prstGeom>
              <a:blipFill>
                <a:blip r:embed="rId7"/>
                <a:stretch>
                  <a:fillRect/>
                </a:stretch>
              </a:blipFill>
              <a:ln>
                <a:solidFill>
                  <a:schemeClr val="tx1"/>
                </a:solidFill>
              </a:ln>
            </p:spPr>
            <p:txBody>
              <a:bodyPr/>
              <a:lstStyle/>
              <a:p>
                <a:r>
                  <a:rPr lang="ko-KR" altLang="en-US">
                    <a:noFill/>
                  </a:rPr>
                  <a:t> </a:t>
                </a:r>
              </a:p>
            </p:txBody>
          </p:sp>
        </mc:Fallback>
      </mc:AlternateContent>
      <p:grpSp>
        <p:nvGrpSpPr>
          <p:cNvPr id="69" name="그룹 68"/>
          <p:cNvGrpSpPr/>
          <p:nvPr/>
        </p:nvGrpSpPr>
        <p:grpSpPr>
          <a:xfrm>
            <a:off x="984341" y="3799770"/>
            <a:ext cx="829025" cy="185914"/>
            <a:chOff x="7921094" y="4923324"/>
            <a:chExt cx="954572" cy="182830"/>
          </a:xfrm>
        </p:grpSpPr>
        <p:sp>
          <p:nvSpPr>
            <p:cNvPr id="70" name="직사각형 69"/>
            <p:cNvSpPr/>
            <p:nvPr/>
          </p:nvSpPr>
          <p:spPr>
            <a:xfrm>
              <a:off x="7921094" y="4926772"/>
              <a:ext cx="954572" cy="17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1" name="직선 연결선 70"/>
            <p:cNvCxnSpPr/>
            <p:nvPr/>
          </p:nvCxnSpPr>
          <p:spPr>
            <a:xfrm>
              <a:off x="8235639"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8072198"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399081"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562522"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725963" y="4923324"/>
              <a:ext cx="0" cy="1793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직사각형 75"/>
          <p:cNvSpPr/>
          <p:nvPr/>
        </p:nvSpPr>
        <p:spPr>
          <a:xfrm>
            <a:off x="593927" y="4319088"/>
            <a:ext cx="1149359" cy="384092"/>
          </a:xfrm>
          <a:prstGeom prst="rect">
            <a:avLst/>
          </a:prstGeom>
          <a:solidFill>
            <a:srgbClr val="DDE6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Company ID</a:t>
            </a:r>
            <a:endParaRPr lang="ko-KR" altLang="en-US" sz="1200" b="1" dirty="0">
              <a:solidFill>
                <a:schemeClr val="tx1"/>
              </a:solidFill>
            </a:endParaRPr>
          </a:p>
        </p:txBody>
      </p:sp>
      <p:cxnSp>
        <p:nvCxnSpPr>
          <p:cNvPr id="77" name="직선 화살표 연결선 76"/>
          <p:cNvCxnSpPr>
            <a:stCxn id="76" idx="0"/>
            <a:endCxn id="70" idx="2"/>
          </p:cNvCxnSpPr>
          <p:nvPr/>
        </p:nvCxnSpPr>
        <p:spPr>
          <a:xfrm flipV="1">
            <a:off x="1168607" y="3985684"/>
            <a:ext cx="230247" cy="33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70" idx="0"/>
            <a:endCxn id="21" idx="2"/>
          </p:cNvCxnSpPr>
          <p:nvPr/>
        </p:nvCxnSpPr>
        <p:spPr>
          <a:xfrm flipV="1">
            <a:off x="1398853" y="3192092"/>
            <a:ext cx="1658171" cy="611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8937" y="4757194"/>
            <a:ext cx="753342" cy="305233"/>
          </a:xfrm>
          <a:prstGeom prst="rect">
            <a:avLst/>
          </a:prstGeom>
          <a:solidFill>
            <a:schemeClr val="accent5">
              <a:lumMod val="40000"/>
              <a:lumOff val="60000"/>
            </a:schemeClr>
          </a:solidFill>
        </p:spPr>
        <p:txBody>
          <a:bodyPr wrap="square" rtlCol="0">
            <a:spAutoFit/>
          </a:bodyPr>
          <a:lstStyle/>
          <a:p>
            <a:r>
              <a:rPr lang="en-US" altLang="ko-KR" sz="1800" i="1" dirty="0" smtClean="0">
                <a:latin typeface="Times" panose="02020603050405020304" pitchFamily="18" charset="0"/>
                <a:cs typeface="Times" panose="02020603050405020304" pitchFamily="18" charset="0"/>
              </a:rPr>
              <a:t>APPL</a:t>
            </a:r>
            <a:endParaRPr lang="ko-KR" altLang="en-US" sz="1800" i="1" dirty="0">
              <a:latin typeface="Times" panose="02020603050405020304" pitchFamily="18" charset="0"/>
              <a:cs typeface="Times" panose="02020603050405020304" pitchFamily="18" charset="0"/>
            </a:endParaRPr>
          </a:p>
        </p:txBody>
      </p:sp>
      <p:sp>
        <p:nvSpPr>
          <p:cNvPr id="7" name="직사각형 6"/>
          <p:cNvSpPr/>
          <p:nvPr/>
        </p:nvSpPr>
        <p:spPr>
          <a:xfrm>
            <a:off x="615517" y="5406314"/>
            <a:ext cx="864096" cy="830997"/>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APPL</a:t>
            </a:r>
            <a:endParaRPr lang="ko-KR" altLang="en-US" dirty="0">
              <a:solidFill>
                <a:schemeClr val="tx1"/>
              </a:solidFill>
            </a:endParaRPr>
          </a:p>
        </p:txBody>
      </p:sp>
      <mc:AlternateContent xmlns:mc="http://schemas.openxmlformats.org/markup-compatibility/2006" xmlns:a14="http://schemas.microsoft.com/office/drawing/2010/main">
        <mc:Choice Requires="a14">
          <p:sp>
            <p:nvSpPr>
              <p:cNvPr id="9" name="직사각형 8"/>
              <p:cNvSpPr/>
              <p:nvPr/>
            </p:nvSpPr>
            <p:spPr>
              <a:xfrm>
                <a:off x="5308203" y="2382577"/>
                <a:ext cx="4597797"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𝐿</m:t>
                      </m:r>
                      <m:r>
                        <a:rPr lang="en-US" altLang="ko-KR" sz="1600" b="0" i="1" smtClean="0">
                          <a:latin typeface="Cambria Math" panose="02040503050406030204" pitchFamily="18" charset="0"/>
                        </a:rPr>
                        <m:t>= −</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𝑐𝑜𝑛𝑡𝑒𝑥𝑡</m:t>
                                  </m:r>
                                </m:sub>
                              </m:sSub>
                              <m:r>
                                <a:rPr lang="en-US" altLang="ko-KR" sz="1600" i="1">
                                  <a:latin typeface="Cambria Math" panose="02040503050406030204" pitchFamily="18" charset="0"/>
                                </a:rPr>
                                <m:t>)</m:t>
                              </m:r>
                            </m:e>
                          </m:func>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𝐷</m:t>
                              </m:r>
                            </m:sup>
                            <m:e>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𝑉</m:t>
                                  </m:r>
                                </m:sup>
                                <m:e>
                                  <m:func>
                                    <m:funcPr>
                                      <m:ctrlPr>
                                        <a:rPr lang="en-US"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r>
                                        <a:rPr lang="en-US" altLang="ko-KR" sz="1600" i="1">
                                          <a:latin typeface="Cambria Math" panose="02040503050406030204" pitchFamily="18" charset="0"/>
                                        </a:rPr>
                                        <m:t>𝑝</m:t>
                                      </m:r>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𝑤</m:t>
                                          </m:r>
                                        </m:e>
                                        <m:sub>
                                          <m:r>
                                            <a:rPr lang="en-US" altLang="ko-KR" sz="1600" i="1">
                                              <a:latin typeface="Cambria Math" panose="02040503050406030204" pitchFamily="18" charset="0"/>
                                            </a:rPr>
                                            <m:t>𝑖</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i="1">
                                              <a:latin typeface="Cambria Math" panose="02040503050406030204" pitchFamily="18" charset="0"/>
                                            </a:rPr>
                                            <m:t>𝑗</m:t>
                                          </m:r>
                                        </m:sub>
                                      </m:sSub>
                                      <m:r>
                                        <a:rPr lang="en-US" altLang="ko-KR" sz="1600" i="1">
                                          <a:latin typeface="Cambria Math" panose="02040503050406030204" pitchFamily="18" charset="0"/>
                                        </a:rPr>
                                        <m:t>)</m:t>
                                      </m:r>
                                    </m:e>
                                  </m:func>
                                </m:e>
                              </m:nary>
                            </m:e>
                          </m:nary>
                        </m:e>
                      </m:nary>
                    </m:oMath>
                  </m:oMathPara>
                </a14:m>
                <a:endParaRPr lang="ko-KR" altLang="en-US" sz="1600" dirty="0"/>
              </a:p>
            </p:txBody>
          </p:sp>
        </mc:Choice>
        <mc:Fallback xmlns="">
          <p:sp>
            <p:nvSpPr>
              <p:cNvPr id="9" name="직사각형 8"/>
              <p:cNvSpPr>
                <a:spLocks noRot="1" noChangeAspect="1" noMove="1" noResize="1" noEditPoints="1" noAdjustHandles="1" noChangeArrowheads="1" noChangeShapeType="1" noTextEdit="1"/>
              </p:cNvSpPr>
              <p:nvPr/>
            </p:nvSpPr>
            <p:spPr>
              <a:xfrm>
                <a:off x="5308203" y="2382577"/>
                <a:ext cx="4597797" cy="812530"/>
              </a:xfrm>
              <a:prstGeom prst="rect">
                <a:avLst/>
              </a:prstGeom>
              <a:blipFill>
                <a:blip r:embed="rId8"/>
                <a:stretch>
                  <a:fillRect/>
                </a:stretch>
              </a:blipFill>
            </p:spPr>
            <p:txBody>
              <a:bodyPr/>
              <a:lstStyle/>
              <a:p>
                <a:r>
                  <a:rPr lang="ko-KR" altLang="en-US">
                    <a:noFill/>
                  </a:rPr>
                  <a:t> </a:t>
                </a:r>
              </a:p>
            </p:txBody>
          </p:sp>
        </mc:Fallback>
      </mc:AlternateContent>
      <p:sp>
        <p:nvSpPr>
          <p:cNvPr id="16" name="TextBox 15"/>
          <p:cNvSpPr txBox="1"/>
          <p:nvPr/>
        </p:nvSpPr>
        <p:spPr>
          <a:xfrm>
            <a:off x="5111214" y="1761577"/>
            <a:ext cx="3893747" cy="584775"/>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Objective function </a:t>
            </a:r>
          </a:p>
          <a:p>
            <a:r>
              <a:rPr lang="en-US" altLang="ko-KR" sz="1600" dirty="0" smtClean="0"/>
              <a:t>     </a:t>
            </a:r>
            <a:r>
              <a:rPr lang="en-US" altLang="ko-KR" sz="1400" dirty="0" smtClean="0"/>
              <a:t>(Max likelihood = Min negative likelihood)</a:t>
            </a:r>
            <a:endParaRPr lang="ko-KR" altLang="en-US" sz="1600" dirty="0"/>
          </a:p>
        </p:txBody>
      </p:sp>
      <mc:AlternateContent xmlns:mc="http://schemas.openxmlformats.org/markup-compatibility/2006" xmlns:a14="http://schemas.microsoft.com/office/drawing/2010/main">
        <mc:Choice Requires="a14">
          <p:sp>
            <p:nvSpPr>
              <p:cNvPr id="17" name="직사각형 16"/>
              <p:cNvSpPr/>
              <p:nvPr/>
            </p:nvSpPr>
            <p:spPr>
              <a:xfrm>
                <a:off x="5370448" y="3156258"/>
                <a:ext cx="3975040" cy="361830"/>
              </a:xfrm>
              <a:prstGeom prst="rect">
                <a:avLst/>
              </a:prstGeom>
            </p:spPr>
            <p:txBody>
              <a:bodyPr wrap="square">
                <a:spAutoFit/>
              </a:bodyPr>
              <a:lstStyle/>
              <a:p>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oMath>
                </a14:m>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word </a:t>
                </a:r>
                <a:r>
                  <a:rPr lang="en-US" altLang="ko-KR" sz="1600" spc="-100" dirty="0" smtClean="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vector,    </a:t>
                </a:r>
                <a14:m>
                  <m:oMath xmlns:m="http://schemas.openxmlformats.org/officeDocument/2006/math">
                    <m:sSub>
                      <m:sSubPr>
                        <m:ctrlPr>
                          <a:rPr lang="en-US" altLang="ko-KR" sz="16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𝑗</m:t>
                        </m:r>
                      </m:sub>
                    </m:sSub>
                  </m:oMath>
                </a14:m>
                <a:r>
                  <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company vector</a:t>
                </a:r>
                <a:endParaRPr lang="ko-KR" altLang="en-US" sz="16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17" name="직사각형 16"/>
              <p:cNvSpPr>
                <a:spLocks noRot="1" noChangeAspect="1" noMove="1" noResize="1" noEditPoints="1" noAdjustHandles="1" noChangeArrowheads="1" noChangeShapeType="1" noTextEdit="1"/>
              </p:cNvSpPr>
              <p:nvPr/>
            </p:nvSpPr>
            <p:spPr>
              <a:xfrm>
                <a:off x="5370448" y="3156258"/>
                <a:ext cx="3975040" cy="36183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직사각형 95"/>
              <p:cNvSpPr/>
              <p:nvPr/>
            </p:nvSpPr>
            <p:spPr>
              <a:xfrm>
                <a:off x="5111214" y="3645024"/>
                <a:ext cx="4004558" cy="361830"/>
              </a:xfrm>
              <a:prstGeom prst="rect">
                <a:avLst/>
              </a:prstGeom>
            </p:spPr>
            <p:txBody>
              <a:bodyPr wrap="none">
                <a:spAutoFit/>
              </a:bodyPr>
              <a:lstStyle/>
              <a:p>
                <a:pPr marL="285750" indent="-285750">
                  <a:buFont typeface="Arial" panose="020B0604020202020204" pitchFamily="34" charset="0"/>
                  <a:buChar char="•"/>
                </a:pPr>
                <a:r>
                  <a:rPr lang="en-US" altLang="ko-KR" sz="1600" dirty="0"/>
                  <a:t>Training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𝑤</m:t>
                        </m:r>
                      </m:e>
                      <m:sub>
                        <m:r>
                          <a:rPr lang="en-US" altLang="ko-KR" sz="1600" dirty="0">
                            <a:latin typeface="Cambria Math" panose="02040503050406030204" pitchFamily="18" charset="0"/>
                          </a:rPr>
                          <m:t>𝑖</m:t>
                        </m:r>
                      </m:sub>
                    </m:sSub>
                  </m:oMath>
                </a14:m>
                <a:r>
                  <a:rPr lang="en-US" altLang="ko-KR" sz="1600" dirty="0"/>
                  <a: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𝑑</m:t>
                        </m:r>
                      </m:e>
                      <m:sub>
                        <m:r>
                          <a:rPr lang="en-US" altLang="ko-KR" sz="1600" dirty="0">
                            <a:latin typeface="Cambria Math" panose="02040503050406030204" pitchFamily="18" charset="0"/>
                          </a:rPr>
                          <m:t>𝑗</m:t>
                        </m:r>
                      </m:sub>
                    </m:sSub>
                  </m:oMath>
                </a14:m>
                <a:r>
                  <a:rPr lang="ko-KR" altLang="en-US" sz="1600" dirty="0"/>
                  <a:t> </a:t>
                </a:r>
                <a:r>
                  <a:rPr lang="en-US" altLang="ko-KR" sz="1600" dirty="0"/>
                  <a:t>using backpropagation</a:t>
                </a:r>
                <a:endParaRPr lang="ko-KR" altLang="en-US" sz="1600" dirty="0"/>
              </a:p>
            </p:txBody>
          </p:sp>
        </mc:Choice>
        <mc:Fallback xmlns="">
          <p:sp>
            <p:nvSpPr>
              <p:cNvPr id="96" name="직사각형 95"/>
              <p:cNvSpPr>
                <a:spLocks noRot="1" noChangeAspect="1" noMove="1" noResize="1" noEditPoints="1" noAdjustHandles="1" noChangeArrowheads="1" noChangeShapeType="1" noTextEdit="1"/>
              </p:cNvSpPr>
              <p:nvPr/>
            </p:nvSpPr>
            <p:spPr>
              <a:xfrm>
                <a:off x="5111214" y="3645024"/>
                <a:ext cx="4004558" cy="361830"/>
              </a:xfrm>
              <a:prstGeom prst="rect">
                <a:avLst/>
              </a:prstGeom>
              <a:blipFill>
                <a:blip r:embed="rId10"/>
                <a:stretch>
                  <a:fillRect l="-609" b="-20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직사각형 96"/>
              <p:cNvSpPr/>
              <p:nvPr/>
            </p:nvSpPr>
            <p:spPr>
              <a:xfrm>
                <a:off x="5476483" y="4005064"/>
                <a:ext cx="2348528" cy="405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spc="-100" dirty="0">
                              <a:solidFill>
                                <a:schemeClr val="tx1"/>
                              </a:solidFill>
                              <a:latin typeface="Cambria Math" panose="02040503050406030204" pitchFamily="18" charset="0"/>
                              <a:ea typeface="나눔바른고딕" panose="020B0603020101020101" pitchFamily="50" charset="-127"/>
                            </a:rPr>
                            <m:t>𝑤</m:t>
                          </m:r>
                        </m:e>
                        <m:sub>
                          <m:r>
                            <a:rPr lang="en-US" altLang="ko-KR" sz="1600" spc="-100" dirty="0">
                              <a:solidFill>
                                <a:schemeClr val="tx1"/>
                              </a:solidFill>
                              <a:latin typeface="Cambria Math" panose="02040503050406030204" pitchFamily="18" charset="0"/>
                              <a:ea typeface="나눔바른고딕" panose="020B0603020101020101" pitchFamily="50" charset="-127"/>
                            </a:rPr>
                            <m:t>𝑖</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97" name="직사각형 96"/>
              <p:cNvSpPr>
                <a:spLocks noRot="1" noChangeAspect="1" noMove="1" noResize="1" noEditPoints="1" noAdjustHandles="1" noChangeArrowheads="1" noChangeShapeType="1" noTextEdit="1"/>
              </p:cNvSpPr>
              <p:nvPr/>
            </p:nvSpPr>
            <p:spPr>
              <a:xfrm>
                <a:off x="5476483" y="4005064"/>
                <a:ext cx="2348528" cy="40575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283547" y="3264615"/>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rPr>
                        <m:t>𝑊</m:t>
                      </m:r>
                    </m:oMath>
                  </m:oMathPara>
                </a14:m>
                <a:endParaRPr lang="ko-KR" altLang="en-US"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283547" y="3264615"/>
                <a:ext cx="557067" cy="369332"/>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241334" y="2582389"/>
                <a:ext cx="557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𝑊</m:t>
                          </m:r>
                        </m:e>
                        <m:sup>
                          <m:r>
                            <a:rPr lang="en-US" altLang="ko-KR" sz="1800" b="0" i="1" dirty="0" smtClean="0">
                              <a:latin typeface="Cambria Math" panose="02040503050406030204" pitchFamily="18" charset="0"/>
                            </a:rPr>
                            <m:t>′</m:t>
                          </m:r>
                        </m:sup>
                      </m:sSup>
                    </m:oMath>
                  </m:oMathPara>
                </a14:m>
                <a:endParaRPr lang="ko-KR" altLang="en-US" sz="18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241334" y="2582389"/>
                <a:ext cx="557067"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직사각형 99"/>
              <p:cNvSpPr/>
              <p:nvPr/>
            </p:nvSpPr>
            <p:spPr>
              <a:xfrm>
                <a:off x="5476483" y="4403591"/>
                <a:ext cx="23331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𝑛𝑒𝑤</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sSubSup>
                        <m:sSubSupPr>
                          <m:ctrlPr>
                            <a:rPr lang="en-US" altLang="ko-KR" sz="1600" i="1" spc="-100" dirty="0">
                              <a:solidFill>
                                <a:schemeClr val="tx1"/>
                              </a:solidFill>
                              <a:latin typeface="Cambria Math" panose="02040503050406030204" pitchFamily="18" charset="0"/>
                              <a:ea typeface="나눔바른고딕" panose="020B0603020101020101" pitchFamily="50" charset="-127"/>
                            </a:rPr>
                          </m:ctrlPr>
                        </m:sSubSup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𝑑</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𝐴𝑃𝑃𝐿</m:t>
                          </m:r>
                        </m:sub>
                        <m:sup>
                          <m:r>
                            <a:rPr lang="en-US" altLang="ko-KR" sz="1600" i="1" spc="-100" dirty="0">
                              <a:solidFill>
                                <a:schemeClr val="tx1"/>
                              </a:solidFill>
                              <a:latin typeface="Cambria Math" panose="02040503050406030204" pitchFamily="18" charset="0"/>
                              <a:ea typeface="나눔바른고딕" panose="020B0603020101020101" pitchFamily="50" charset="-127"/>
                            </a:rPr>
                            <m:t>(</m:t>
                          </m:r>
                          <m:r>
                            <a:rPr lang="en-US" altLang="ko-KR" sz="1600" b="0" i="1" spc="-100" dirty="0" smtClean="0">
                              <a:solidFill>
                                <a:schemeClr val="tx1"/>
                              </a:solidFill>
                              <a:latin typeface="Cambria Math" panose="02040503050406030204" pitchFamily="18" charset="0"/>
                              <a:ea typeface="나눔바른고딕" panose="020B0603020101020101" pitchFamily="50" charset="-127"/>
                            </a:rPr>
                            <m:t>𝑜𝑙𝑑</m:t>
                          </m:r>
                          <m:r>
                            <a:rPr lang="en-US" altLang="ko-KR" sz="1600" i="1" spc="-100" dirty="0">
                              <a:solidFill>
                                <a:schemeClr val="tx1"/>
                              </a:solidFill>
                              <a:latin typeface="Cambria Math" panose="02040503050406030204" pitchFamily="18" charset="0"/>
                              <a:ea typeface="나눔바른고딕" panose="020B0603020101020101" pitchFamily="50" charset="-127"/>
                            </a:rPr>
                            <m:t>)</m:t>
                          </m:r>
                        </m:sup>
                      </m:sSubSup>
                      <m:r>
                        <a:rPr lang="en-US" altLang="ko-KR" sz="1600" b="0" i="1" spc="-100" dirty="0" smtClean="0">
                          <a:solidFill>
                            <a:schemeClr val="tx1"/>
                          </a:solidFill>
                          <a:latin typeface="Cambria Math" panose="02040503050406030204" pitchFamily="18" charset="0"/>
                          <a:ea typeface="나눔바른고딕" panose="020B0603020101020101" pitchFamily="50" charset="-127"/>
                        </a:rPr>
                        <m:t>−</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𝜂</m:t>
                      </m:r>
                      <m:r>
                        <a:rPr lang="ko-KR" altLang="en-US" sz="1600" b="0" i="1" spc="-100" dirty="0" smtClean="0">
                          <a:solidFill>
                            <a:schemeClr val="tx1"/>
                          </a:solidFill>
                          <a:latin typeface="Cambria Math" panose="02040503050406030204" pitchFamily="18" charset="0"/>
                          <a:ea typeface="나눔바른고딕" panose="020B0603020101020101" pitchFamily="50" charset="-127"/>
                        </a:rPr>
                        <m:t>∙</m:t>
                      </m:r>
                      <m:sSub>
                        <m:sSubPr>
                          <m:ctrlPr>
                            <a:rPr lang="en-US" altLang="ko-KR" sz="1600" b="0" i="1" spc="-100" dirty="0" smtClean="0">
                              <a:solidFill>
                                <a:schemeClr val="tx1"/>
                              </a:solidFill>
                              <a:latin typeface="Cambria Math" panose="02040503050406030204" pitchFamily="18" charset="0"/>
                              <a:ea typeface="나눔바른고딕" panose="020B0603020101020101" pitchFamily="50" charset="-127"/>
                            </a:rPr>
                          </m:ctrlPr>
                        </m:sSubPr>
                        <m:e>
                          <m:r>
                            <a:rPr lang="en-US" altLang="ko-KR" sz="1600" b="0" i="1" spc="-100" dirty="0" smtClean="0">
                              <a:solidFill>
                                <a:schemeClr val="tx1"/>
                              </a:solidFill>
                              <a:latin typeface="Cambria Math" panose="02040503050406030204" pitchFamily="18" charset="0"/>
                              <a:ea typeface="나눔바른고딕" panose="020B0603020101020101" pitchFamily="50" charset="-127"/>
                            </a:rPr>
                            <m:t>𝑒</m:t>
                          </m:r>
                        </m:e>
                        <m:sub>
                          <m:r>
                            <a:rPr lang="en-US" altLang="ko-KR" sz="1600" b="0" i="1" spc="-100" dirty="0" smtClean="0">
                              <a:solidFill>
                                <a:schemeClr val="tx1"/>
                              </a:solidFill>
                              <a:latin typeface="Cambria Math" panose="02040503050406030204" pitchFamily="18" charset="0"/>
                              <a:ea typeface="나눔바른고딕" panose="020B0603020101020101" pitchFamily="50" charset="-127"/>
                            </a:rPr>
                            <m:t>𝑖</m:t>
                          </m:r>
                        </m:sub>
                      </m:sSub>
                      <m:r>
                        <a:rPr lang="en-US" altLang="ko-KR" sz="1600" b="0" i="1" spc="-100" dirty="0" smtClean="0">
                          <a:solidFill>
                            <a:schemeClr val="tx1"/>
                          </a:solidFill>
                          <a:latin typeface="Cambria Math" panose="02040503050406030204" pitchFamily="18" charset="0"/>
                          <a:ea typeface="Cambria Math" panose="02040503050406030204" pitchFamily="18" charset="0"/>
                        </a:rPr>
                        <m:t>∙</m:t>
                      </m:r>
                      <m:r>
                        <a:rPr lang="en-US" altLang="ko-KR" sz="1600" b="0" i="1" spc="-100" dirty="0" smtClean="0">
                          <a:solidFill>
                            <a:schemeClr val="tx1"/>
                          </a:solidFill>
                          <a:latin typeface="Cambria Math" panose="02040503050406030204" pitchFamily="18" charset="0"/>
                          <a:ea typeface="Cambria Math" panose="02040503050406030204" pitchFamily="18" charset="0"/>
                        </a:rPr>
                        <m:t>h</m:t>
                      </m:r>
                    </m:oMath>
                  </m:oMathPara>
                </a14:m>
                <a:endParaRPr lang="ko-KR" altLang="en-US" sz="1600" spc="-100" dirty="0">
                  <a:solidFill>
                    <a:schemeClr val="tx1"/>
                  </a:solidFill>
                  <a:latin typeface="나눔바른고딕" panose="020B0603020101020101" pitchFamily="50" charset="-127"/>
                  <a:ea typeface="나눔바른고딕" panose="020B0603020101020101" pitchFamily="50" charset="-127"/>
                </a:endParaRPr>
              </a:p>
            </p:txBody>
          </p:sp>
        </mc:Choice>
        <mc:Fallback xmlns="">
          <p:sp>
            <p:nvSpPr>
              <p:cNvPr id="100" name="직사각형 99"/>
              <p:cNvSpPr>
                <a:spLocks noRot="1" noChangeAspect="1" noMove="1" noResize="1" noEditPoints="1" noAdjustHandles="1" noChangeArrowheads="1" noChangeShapeType="1" noTextEdit="1"/>
              </p:cNvSpPr>
              <p:nvPr/>
            </p:nvSpPr>
            <p:spPr>
              <a:xfrm>
                <a:off x="5476483" y="4403591"/>
                <a:ext cx="2333139" cy="410177"/>
              </a:xfrm>
              <a:prstGeom prst="rect">
                <a:avLst/>
              </a:prstGeom>
              <a:blipFill>
                <a:blip r:embed="rId15"/>
                <a:stretch>
                  <a:fillRect/>
                </a:stretch>
              </a:blipFill>
            </p:spPr>
            <p:txBody>
              <a:bodyPr/>
              <a:lstStyle/>
              <a:p>
                <a:r>
                  <a:rPr lang="ko-KR" altLang="en-US">
                    <a:noFill/>
                  </a:rPr>
                  <a:t> </a:t>
                </a:r>
              </a:p>
            </p:txBody>
          </p:sp>
        </mc:Fallback>
      </mc:AlternateContent>
      <p:grpSp>
        <p:nvGrpSpPr>
          <p:cNvPr id="2" name="그룹 1"/>
          <p:cNvGrpSpPr/>
          <p:nvPr/>
        </p:nvGrpSpPr>
        <p:grpSpPr>
          <a:xfrm>
            <a:off x="2216696" y="1772816"/>
            <a:ext cx="5592926" cy="3955274"/>
            <a:chOff x="2216696" y="1772816"/>
            <a:chExt cx="5592926" cy="3955274"/>
          </a:xfrm>
        </p:grpSpPr>
        <p:sp>
          <p:nvSpPr>
            <p:cNvPr id="89" name="TextBox 88"/>
            <p:cNvSpPr txBox="1"/>
            <p:nvPr/>
          </p:nvSpPr>
          <p:spPr>
            <a:xfrm>
              <a:off x="2432720" y="1772816"/>
              <a:ext cx="1291961" cy="307777"/>
            </a:xfrm>
            <a:prstGeom prst="rect">
              <a:avLst/>
            </a:prstGeom>
            <a:solidFill>
              <a:schemeClr val="bg2">
                <a:lumMod val="90000"/>
                <a:alpha val="50000"/>
              </a:schemeClr>
            </a:solidFill>
          </p:spPr>
          <p:txBody>
            <a:bodyPr wrap="square" rtlCol="0">
              <a:spAutoFit/>
            </a:bodyPr>
            <a:lstStyle/>
            <a:p>
              <a:pPr algn="ctr"/>
              <a:r>
                <a:rPr lang="en-US" altLang="ko-KR" sz="1400" dirty="0" smtClean="0">
                  <a:solidFill>
                    <a:srgbClr val="000000"/>
                  </a:solidFill>
                  <a:latin typeface="Times New Roman" panose="02020603050405020304" pitchFamily="18" charset="0"/>
                </a:rPr>
                <a:t>communication</a:t>
              </a:r>
              <a:endParaRPr lang="ko-KR" altLang="en-US" sz="1800" dirty="0"/>
            </a:p>
          </p:txBody>
        </p:sp>
        <p:sp>
          <p:nvSpPr>
            <p:cNvPr id="79" name="직사각형 78"/>
            <p:cNvSpPr/>
            <p:nvPr/>
          </p:nvSpPr>
          <p:spPr>
            <a:xfrm>
              <a:off x="4865242" y="5420492"/>
              <a:ext cx="1671934" cy="29949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6537176" y="5428592"/>
              <a:ext cx="1272446" cy="299498"/>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p:cNvSpPr txBox="1"/>
            <p:nvPr/>
          </p:nvSpPr>
          <p:spPr>
            <a:xfrm>
              <a:off x="2216696" y="4759350"/>
              <a:ext cx="601697"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and</a:t>
              </a:r>
              <a:endParaRPr lang="ko-KR" altLang="en-US" sz="18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4190023" y="4759350"/>
              <a:ext cx="753342"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mobile</a:t>
              </a:r>
              <a:endParaRPr lang="ko-KR" altLang="en-US" sz="1800" dirty="0">
                <a:latin typeface="Times New Roman" panose="02020603050405020304" pitchFamily="18" charset="0"/>
                <a:cs typeface="Times New Roman" panose="02020603050405020304" pitchFamily="18" charset="0"/>
              </a:endParaRPr>
            </a:p>
          </p:txBody>
        </p:sp>
        <p:sp>
          <p:nvSpPr>
            <p:cNvPr id="85" name="TextBox 84"/>
            <p:cNvSpPr txBox="1"/>
            <p:nvPr/>
          </p:nvSpPr>
          <p:spPr>
            <a:xfrm>
              <a:off x="3112819" y="4759350"/>
              <a:ext cx="829025" cy="307777"/>
            </a:xfrm>
            <a:prstGeom prst="rect">
              <a:avLst/>
            </a:prstGeom>
            <a:solidFill>
              <a:srgbClr val="92D050">
                <a:alpha val="40000"/>
              </a:srgbClr>
            </a:solidFill>
          </p:spPr>
          <p:txBody>
            <a:bodyPr wrap="square" rtlCol="0">
              <a:spAutoFit/>
            </a:bodyPr>
            <a:lstStyle/>
            <a:p>
              <a:pPr algn="ctr"/>
              <a:r>
                <a:rPr lang="en-US" altLang="ko-KR" sz="1400" dirty="0" smtClean="0">
                  <a:latin typeface="Times New Roman" panose="02020603050405020304" pitchFamily="18" charset="0"/>
                  <a:cs typeface="Times New Roman" panose="02020603050405020304" pitchFamily="18" charset="0"/>
                </a:rPr>
                <a:t>markets</a:t>
              </a:r>
              <a:endParaRPr lang="ko-KR" altLang="en-US" sz="18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6" name="TextBox 85"/>
              <p:cNvSpPr txBox="1"/>
              <p:nvPr/>
            </p:nvSpPr>
            <p:spPr>
              <a:xfrm>
                <a:off x="2392201" y="2954246"/>
                <a:ext cx="25487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1400" b="0" i="1" dirty="0" smtClean="0">
                          <a:latin typeface="Cambria Math" panose="02040503050406030204" pitchFamily="18" charset="0"/>
                        </a:rPr>
                        <m:t>h</m:t>
                      </m:r>
                    </m:oMath>
                  </m:oMathPara>
                </a14:m>
                <a:endParaRPr lang="en-US" altLang="ko-KR" sz="1400" dirty="0" smtClean="0"/>
              </a:p>
            </p:txBody>
          </p:sp>
        </mc:Choice>
        <mc:Fallback xmlns="">
          <p:sp>
            <p:nvSpPr>
              <p:cNvPr id="86" name="TextBox 85"/>
              <p:cNvSpPr txBox="1">
                <a:spLocks noRot="1" noChangeAspect="1" noMove="1" noResize="1" noEditPoints="1" noAdjustHandles="1" noChangeArrowheads="1" noChangeShapeType="1" noTextEdit="1"/>
              </p:cNvSpPr>
              <p:nvPr/>
            </p:nvSpPr>
            <p:spPr>
              <a:xfrm>
                <a:off x="2392201" y="2954246"/>
                <a:ext cx="254877" cy="307777"/>
              </a:xfrm>
              <a:prstGeom prst="rect">
                <a:avLst/>
              </a:prstGeom>
              <a:blipFill>
                <a:blip r:embed="rId8"/>
                <a:stretch>
                  <a:fillRect l="-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직사각형 86"/>
              <p:cNvSpPr/>
              <p:nvPr/>
            </p:nvSpPr>
            <p:spPr>
              <a:xfrm>
                <a:off x="5698476" y="4921810"/>
                <a:ext cx="3736216" cy="455381"/>
              </a:xfrm>
              <a:prstGeom prst="rect">
                <a:avLst/>
              </a:prstGeom>
            </p:spPr>
            <p:txBody>
              <a:bodyPr wrap="none">
                <a:spAutoFit/>
              </a:bodyPr>
              <a:lstStyle/>
              <a:p>
                <a14:m>
                  <m:oMath xmlns:m="http://schemas.openxmlformats.org/officeDocument/2006/math">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𝜂</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r>
                  <a:rPr lang="en-US" altLang="ko-KR" sz="12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learning rage</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𝑒</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𝐿</m:t>
                        </m:r>
                      </m:num>
                      <m:den>
                        <m: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Sup>
                          <m:sSubSup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Sup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𝑖</m:t>
                            </m:r>
                          </m:sub>
                          <m:sup>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up>
                        </m:sSubSup>
                      </m:den>
                    </m:f>
                  </m:oMath>
                </a14:m>
                <a:r>
                  <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h</m:t>
                    </m:r>
                  </m:oMath>
                </a14:m>
                <a: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rPr>
                  <a:t> =</a:t>
                </a:r>
                <a14:m>
                  <m:oMath xmlns:m="http://schemas.openxmlformats.org/officeDocument/2006/math">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 </m:t>
                    </m:r>
                    <m:f>
                      <m:f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fPr>
                      <m:num>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num>
                      <m:den>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4</m:t>
                        </m:r>
                      </m:den>
                    </m:f>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1</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2</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𝑤</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3</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sSub>
                      <m:sSubPr>
                        <m:ctrlPr>
                          <a:rPr lang="en-US" altLang="ko-KR" sz="1400" i="1"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ctrlPr>
                      </m:sSubPr>
                      <m:e>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𝑑</m:t>
                        </m:r>
                      </m:e>
                      <m: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𝐴𝑃𝑃𝐿</m:t>
                        </m:r>
                      </m:sub>
                    </m:sSub>
                    <m:r>
                      <a:rPr lang="en-US" altLang="ko-KR"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Cambria Math" panose="02040503050406030204" pitchFamily="18" charset="0"/>
                        <a:ea typeface="나눔바른고딕" panose="020B0603020101020101" pitchFamily="50" charset="-127"/>
                      </a:rPr>
                      <m:t>)</m:t>
                    </m:r>
                  </m:oMath>
                </a14:m>
                <a:endParaRPr lang="ko-KR" altLang="en-US" sz="1400" spc="-100" dirty="0">
                  <a:gradFill flip="none" rotWithShape="1">
                    <a:gsLst>
                      <a:gs pos="0">
                        <a:schemeClr val="tx1">
                          <a:lumMod val="65000"/>
                          <a:lumOff val="35000"/>
                        </a:schemeClr>
                      </a:gs>
                      <a:gs pos="100000">
                        <a:schemeClr val="tx1">
                          <a:lumMod val="65000"/>
                          <a:lumOff val="35000"/>
                        </a:schemeClr>
                      </a:gs>
                    </a:gsLst>
                    <a:lin ang="16200000" scaled="1"/>
                    <a:tileRect/>
                  </a:gradFill>
                  <a:latin typeface="나눔바른고딕" panose="020B0603020101020101" pitchFamily="50" charset="-127"/>
                  <a:ea typeface="나눔바른고딕" panose="020B0603020101020101" pitchFamily="50" charset="-127"/>
                </a:endParaRPr>
              </a:p>
            </p:txBody>
          </p:sp>
        </mc:Choice>
        <mc:Fallback xmlns="">
          <p:sp>
            <p:nvSpPr>
              <p:cNvPr id="87" name="직사각형 86"/>
              <p:cNvSpPr>
                <a:spLocks noRot="1" noChangeAspect="1" noMove="1" noResize="1" noEditPoints="1" noAdjustHandles="1" noChangeArrowheads="1" noChangeShapeType="1" noTextEdit="1"/>
              </p:cNvSpPr>
              <p:nvPr/>
            </p:nvSpPr>
            <p:spPr>
              <a:xfrm>
                <a:off x="5698476" y="4921810"/>
                <a:ext cx="3736216" cy="455381"/>
              </a:xfrm>
              <a:prstGeom prst="rect">
                <a:avLst/>
              </a:prstGeom>
              <a:blipFill>
                <a:blip r:embed="rId1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3265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Proposed Methods</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100" dirty="0" smtClean="0"/>
              <a:t>We employ </a:t>
            </a:r>
            <a:r>
              <a:rPr lang="en-US" altLang="ko-KR" spc="-100" dirty="0" smtClean="0"/>
              <a:t>Ward’s hierarchical clustering [5]</a:t>
            </a:r>
            <a:r>
              <a:rPr lang="en-US" altLang="ko-KR" spc="0" dirty="0" smtClean="0"/>
              <a:t> to resemble the organizational structure of the existing classification schemes</a:t>
            </a:r>
            <a:endParaRPr lang="en-US" altLang="ko-KR" spc="-100" dirty="0" smtClean="0"/>
          </a:p>
        </p:txBody>
      </p:sp>
      <p:sp>
        <p:nvSpPr>
          <p:cNvPr id="92" name="TextBox 91"/>
          <p:cNvSpPr txBox="1"/>
          <p:nvPr/>
        </p:nvSpPr>
        <p:spPr>
          <a:xfrm>
            <a:off x="380492" y="1988840"/>
            <a:ext cx="9073008" cy="3970318"/>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Industry classification schemes group entities in a hierarchical manner</a:t>
            </a:r>
          </a:p>
          <a:p>
            <a:pPr marL="342900" indent="-342900">
              <a:buFont typeface="Arial" panose="020B0604020202020204" pitchFamily="34" charset="0"/>
              <a:buChar char="•"/>
            </a:pP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BTIC employs a Ward’s hierarchical clustering [4] method to resemble the organizational structure of the existing ICS</a:t>
            </a:r>
          </a:p>
          <a:p>
            <a:pPr marL="879333" lvl="1" indent="-342900">
              <a:lnSpc>
                <a:spcPct val="150000"/>
              </a:lnSpc>
              <a:buFont typeface="Arial" panose="020B0604020202020204" pitchFamily="34" charset="0"/>
              <a:buChar char="•"/>
            </a:pPr>
            <a:r>
              <a:rPr lang="en-US" altLang="ko-KR" sz="1400" dirty="0" smtClean="0">
                <a:latin typeface="나눔바른고딕" panose="020B0603020101020101" pitchFamily="50" charset="-127"/>
                <a:ea typeface="나눔바른고딕" panose="020B0603020101020101" pitchFamily="50" charset="-127"/>
              </a:rPr>
              <a:t>At each iteration, Ward’s method finds a pair of clusters that leads to the minimum increase in total within cluster variance after merging the clusters</a:t>
            </a:r>
          </a:p>
          <a:p>
            <a:pPr marL="879333" lvl="1" indent="-342900">
              <a:lnSpc>
                <a:spcPct val="150000"/>
              </a:lnSpc>
              <a:buFont typeface="Arial" panose="020B0604020202020204" pitchFamily="34" charset="0"/>
              <a:buChar char="•"/>
            </a:pPr>
            <a:r>
              <a:rPr lang="en-US" altLang="ko-KR" sz="1400" dirty="0" smtClean="0">
                <a:latin typeface="나눔바른고딕" panose="020B0603020101020101" pitchFamily="50" charset="-127"/>
                <a:ea typeface="나눔바른고딕" panose="020B0603020101020101" pitchFamily="50" charset="-127"/>
              </a:rPr>
              <a:t>Uses Euclidean distance to cluster entities</a:t>
            </a:r>
          </a:p>
          <a:p>
            <a:pPr marL="879333" lvl="1" indent="-342900">
              <a:lnSpc>
                <a:spcPct val="150000"/>
              </a:lnSpc>
              <a:buFont typeface="Arial" panose="020B0604020202020204" pitchFamily="34" charset="0"/>
              <a:buChar char="•"/>
            </a:pPr>
            <a:endParaRPr lang="en-US" altLang="ko-KR" sz="1400" dirty="0" smtClean="0">
              <a:latin typeface="나눔바른고딕" panose="020B0603020101020101" pitchFamily="50" charset="-127"/>
              <a:ea typeface="나눔바른고딕" panose="020B0603020101020101" pitchFamily="50" charset="-127"/>
            </a:endParaRPr>
          </a:p>
          <a:p>
            <a:pPr lvl="1">
              <a:lnSpc>
                <a:spcPct val="150000"/>
              </a:lnSpc>
            </a:pPr>
            <a:endParaRPr lang="en-US" altLang="ko-KR" sz="1400" dirty="0" smtClean="0">
              <a:latin typeface="나눔바른고딕" panose="020B0603020101020101" pitchFamily="50" charset="-127"/>
              <a:ea typeface="나눔바른고딕" panose="020B0603020101020101" pitchFamily="50" charset="-127"/>
            </a:endParaRPr>
          </a:p>
          <a:p>
            <a:pPr lvl="1">
              <a:lnSpc>
                <a:spcPct val="150000"/>
              </a:lnSpc>
            </a:pPr>
            <a:endParaRPr lang="en-US" altLang="ko-KR" sz="1400" dirty="0" smtClean="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endParaRPr lang="en-US" altLang="ko-KR" sz="1800" dirty="0" smtClean="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Studies have shown that the distributed vectors are correlated with the semantic similarity [6, 7]</a:t>
            </a:r>
            <a:endParaRPr lang="en-US" altLang="ko-KR" sz="1800" dirty="0" smtClean="0">
              <a:latin typeface="나눔바른고딕" panose="020B0603020101020101" pitchFamily="50" charset="-127"/>
              <a:ea typeface="나눔바른고딕" panose="020B0603020101020101" pitchFamily="50" charset="-127"/>
            </a:endParaRPr>
          </a:p>
        </p:txBody>
      </p:sp>
      <p:pic>
        <p:nvPicPr>
          <p:cNvPr id="101" name="그림 100"/>
          <p:cNvPicPr>
            <a:picLocks noChangeAspect="1"/>
          </p:cNvPicPr>
          <p:nvPr/>
        </p:nvPicPr>
        <p:blipFill>
          <a:blip r:embed="rId3"/>
          <a:stretch>
            <a:fillRect/>
          </a:stretch>
        </p:blipFill>
        <p:spPr>
          <a:xfrm>
            <a:off x="1136576" y="4221088"/>
            <a:ext cx="5048666" cy="888191"/>
          </a:xfrm>
          <a:prstGeom prst="rect">
            <a:avLst/>
          </a:prstGeom>
        </p:spPr>
      </p:pic>
      <mc:AlternateContent xmlns:mc="http://schemas.openxmlformats.org/markup-compatibility/2006">
        <mc:Choice xmlns:a14="http://schemas.microsoft.com/office/drawing/2010/main" Requires="a14">
          <p:sp>
            <p:nvSpPr>
              <p:cNvPr id="102" name="TextBox 101"/>
              <p:cNvSpPr txBox="1"/>
              <p:nvPr/>
            </p:nvSpPr>
            <p:spPr>
              <a:xfrm>
                <a:off x="6334558" y="4221768"/>
                <a:ext cx="2026452" cy="266035"/>
              </a:xfrm>
              <a:prstGeom prst="rect">
                <a:avLst/>
              </a:prstGeom>
              <a:noFill/>
            </p:spPr>
            <p:txBody>
              <a:bodyPr wrap="none" lIns="0" tIns="0" rIns="0" bIns="0" rtlCol="0">
                <a:spAutoFit/>
              </a:bodyPr>
              <a:lstStyle/>
              <a:p>
                <a14:m>
                  <m:oMath xmlns:m="http://schemas.openxmlformats.org/officeDocument/2006/math">
                    <m:acc>
                      <m:accPr>
                        <m:chr m:val="⃗"/>
                        <m:ctrlPr>
                          <a:rPr lang="ko-KR" altLang="en-US" sz="1600" i="1" smtClean="0">
                            <a:latin typeface="Cambria Math" panose="02040503050406030204" pitchFamily="18" charset="0"/>
                          </a:rPr>
                        </m:ctrlPr>
                      </m:acc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𝑚</m:t>
                            </m:r>
                          </m:e>
                          <m:sub>
                            <m:r>
                              <a:rPr lang="en-US" altLang="ko-KR" sz="1600" b="0" i="1" smtClean="0">
                                <a:latin typeface="Cambria Math" panose="02040503050406030204" pitchFamily="18" charset="0"/>
                              </a:rPr>
                              <m:t>𝑗</m:t>
                            </m:r>
                          </m:sub>
                        </m:sSub>
                      </m:e>
                    </m:acc>
                  </m:oMath>
                </a14:m>
                <a:r>
                  <a:rPr lang="ko-KR" altLang="en-US" sz="1600" dirty="0" smtClean="0"/>
                  <a:t> </a:t>
                </a:r>
                <a:r>
                  <a:rPr lang="en-US" altLang="ko-KR" sz="1600" dirty="0" smtClean="0"/>
                  <a:t>: center of cluster </a:t>
                </a:r>
                <a14:m>
                  <m:oMath xmlns:m="http://schemas.openxmlformats.org/officeDocument/2006/math">
                    <m:r>
                      <a:rPr lang="en-US" altLang="ko-KR" sz="1600" i="1" dirty="0" smtClean="0">
                        <a:latin typeface="Cambria Math" panose="02040503050406030204" pitchFamily="18" charset="0"/>
                      </a:rPr>
                      <m:t>𝑗</m:t>
                    </m:r>
                  </m:oMath>
                </a14:m>
                <a:endParaRPr lang="ko-KR" altLang="en-US" sz="1600" dirty="0"/>
              </a:p>
            </p:txBody>
          </p:sp>
        </mc:Choice>
        <mc:Fallback>
          <p:sp>
            <p:nvSpPr>
              <p:cNvPr id="102" name="TextBox 101"/>
              <p:cNvSpPr txBox="1">
                <a:spLocks noRot="1" noChangeAspect="1" noMove="1" noResize="1" noEditPoints="1" noAdjustHandles="1" noChangeArrowheads="1" noChangeShapeType="1" noTextEdit="1"/>
              </p:cNvSpPr>
              <p:nvPr/>
            </p:nvSpPr>
            <p:spPr>
              <a:xfrm>
                <a:off x="6334558" y="4221768"/>
                <a:ext cx="2026452" cy="266035"/>
              </a:xfrm>
              <a:prstGeom prst="rect">
                <a:avLst/>
              </a:prstGeom>
              <a:blipFill>
                <a:blip r:embed="rId4"/>
                <a:stretch>
                  <a:fillRect l="-2402" t="-27907" r="-7808" b="-3720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3" name="TextBox 102"/>
              <p:cNvSpPr txBox="1"/>
              <p:nvPr/>
            </p:nvSpPr>
            <p:spPr>
              <a:xfrm>
                <a:off x="6334558" y="4531117"/>
                <a:ext cx="3857700" cy="266035"/>
              </a:xfrm>
              <a:prstGeom prst="rect">
                <a:avLst/>
              </a:prstGeom>
              <a:noFill/>
            </p:spPr>
            <p:txBody>
              <a:bodyPr wrap="square" lIns="0" tIns="0" rIns="0" bIns="0" rtlCol="0">
                <a:spAutoFit/>
              </a:bodyPr>
              <a:lstStyle/>
              <a:p>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𝑗</m:t>
                        </m:r>
                      </m:sub>
                    </m:sSub>
                  </m:oMath>
                </a14:m>
                <a:r>
                  <a:rPr lang="ko-KR" altLang="en-US" sz="1600" dirty="0" smtClean="0"/>
                  <a:t> </a:t>
                </a:r>
                <a:r>
                  <a:rPr lang="en-US" altLang="ko-KR" sz="1600" dirty="0" smtClean="0"/>
                  <a:t>: number of points in cluster </a:t>
                </a:r>
                <a14:m>
                  <m:oMath xmlns:m="http://schemas.openxmlformats.org/officeDocument/2006/math">
                    <m:r>
                      <a:rPr lang="en-US" altLang="ko-KR" sz="1600" i="1" dirty="0" smtClean="0">
                        <a:latin typeface="Cambria Math" panose="02040503050406030204" pitchFamily="18" charset="0"/>
                      </a:rPr>
                      <m:t>𝑗</m:t>
                    </m:r>
                  </m:oMath>
                </a14:m>
                <a:endParaRPr lang="ko-KR" altLang="en-US" sz="1600" dirty="0"/>
              </a:p>
            </p:txBody>
          </p:sp>
        </mc:Choice>
        <mc:Fallback>
          <p:sp>
            <p:nvSpPr>
              <p:cNvPr id="103" name="TextBox 102"/>
              <p:cNvSpPr txBox="1">
                <a:spLocks noRot="1" noChangeAspect="1" noMove="1" noResize="1" noEditPoints="1" noAdjustHandles="1" noChangeArrowheads="1" noChangeShapeType="1" noTextEdit="1"/>
              </p:cNvSpPr>
              <p:nvPr/>
            </p:nvSpPr>
            <p:spPr>
              <a:xfrm>
                <a:off x="6334558" y="4531117"/>
                <a:ext cx="3857700" cy="266035"/>
              </a:xfrm>
              <a:prstGeom prst="rect">
                <a:avLst/>
              </a:prstGeom>
              <a:blipFill>
                <a:blip r:embed="rId5"/>
                <a:stretch>
                  <a:fillRect l="-1264" t="-25000" b="-3636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0509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Experiment</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100" dirty="0" smtClean="0"/>
              <a:t>Data Summary</a:t>
            </a:r>
          </a:p>
        </p:txBody>
      </p:sp>
      <p:sp>
        <p:nvSpPr>
          <p:cNvPr id="3" name="TextBox 2"/>
          <p:cNvSpPr txBox="1"/>
          <p:nvPr/>
        </p:nvSpPr>
        <p:spPr>
          <a:xfrm>
            <a:off x="488504" y="1731328"/>
            <a:ext cx="853364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ko-KR" sz="1800" dirty="0" smtClean="0"/>
              <a:t>Form 10-Ks</a:t>
            </a:r>
          </a:p>
        </p:txBody>
      </p:sp>
      <p:sp>
        <p:nvSpPr>
          <p:cNvPr id="7" name="직사각형 6"/>
          <p:cNvSpPr/>
          <p:nvPr/>
        </p:nvSpPr>
        <p:spPr>
          <a:xfrm>
            <a:off x="920552" y="5247242"/>
            <a:ext cx="8568952" cy="1077218"/>
          </a:xfrm>
          <a:prstGeom prst="rect">
            <a:avLst/>
          </a:prstGeom>
        </p:spPr>
        <p:txBody>
          <a:bodyPr wrap="square">
            <a:spAutoFit/>
          </a:bodyPr>
          <a:lstStyle/>
          <a:p>
            <a:pPr marL="285750" indent="-285750">
              <a:buFontTx/>
              <a:buChar char="-"/>
            </a:pPr>
            <a:r>
              <a:rPr lang="en-US" altLang="ko-KR" sz="1600" dirty="0" smtClean="0"/>
              <a:t>Matched collected companies to </a:t>
            </a:r>
            <a:r>
              <a:rPr lang="en-US" altLang="ko-KR" sz="1600" dirty="0" smtClean="0"/>
              <a:t>12 market ratios </a:t>
            </a:r>
            <a:r>
              <a:rPr lang="en-US" altLang="ko-KR" sz="1600" dirty="0" smtClean="0"/>
              <a:t>from January </a:t>
            </a:r>
            <a:r>
              <a:rPr lang="en-US" altLang="ko-KR" sz="1600" dirty="0" smtClean="0"/>
              <a:t>1, 2015, to December 31, 2015</a:t>
            </a:r>
          </a:p>
          <a:p>
            <a:pPr marL="285750" indent="-285750">
              <a:buFontTx/>
              <a:buChar char="-"/>
            </a:pPr>
            <a:r>
              <a:rPr lang="en-US" altLang="ko-KR" sz="1600" dirty="0" smtClean="0"/>
              <a:t>Raw data was retrieved from the Center for Research in Security Prices (CRSP) and </a:t>
            </a:r>
            <a:r>
              <a:rPr lang="en-US" altLang="ko-KR" sz="1600" dirty="0" err="1" smtClean="0"/>
              <a:t>Compustat</a:t>
            </a:r>
            <a:r>
              <a:rPr lang="en-US" altLang="ko-KR" sz="1600" dirty="0" smtClean="0"/>
              <a:t> databases, which were later used to calculate representative market ratios</a:t>
            </a:r>
            <a:endParaRPr lang="en-US" altLang="ko-KR" sz="1600" dirty="0" smtClean="0"/>
          </a:p>
        </p:txBody>
      </p:sp>
      <p:sp>
        <p:nvSpPr>
          <p:cNvPr id="5" name="직사각형 4"/>
          <p:cNvSpPr/>
          <p:nvPr/>
        </p:nvSpPr>
        <p:spPr>
          <a:xfrm>
            <a:off x="776536" y="2202599"/>
            <a:ext cx="8712968" cy="2308324"/>
          </a:xfrm>
          <a:prstGeom prst="rect">
            <a:avLst/>
          </a:prstGeom>
        </p:spPr>
        <p:txBody>
          <a:bodyPr wrap="square">
            <a:spAutoFit/>
          </a:bodyPr>
          <a:lstStyle/>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Used web crawling to collect Form 10-Ks of </a:t>
            </a:r>
            <a:r>
              <a:rPr lang="en-US" altLang="ko-KR" sz="1600" dirty="0">
                <a:latin typeface="나눔바른고딕" panose="020B0603020101020101" pitchFamily="50" charset="-127"/>
                <a:ea typeface="나눔바른고딕" panose="020B0603020101020101" pitchFamily="50" charset="-127"/>
              </a:rPr>
              <a:t>504 </a:t>
            </a:r>
            <a:r>
              <a:rPr lang="en-US" altLang="ko-KR" sz="1600" dirty="0" smtClean="0">
                <a:latin typeface="나눔바른고딕" panose="020B0603020101020101" pitchFamily="50" charset="-127"/>
                <a:ea typeface="나눔바른고딕" panose="020B0603020101020101" pitchFamily="50" charset="-127"/>
              </a:rPr>
              <a:t>S&amp;P500 companies, published around January 1, 2016</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Broadcom </a:t>
            </a:r>
            <a:r>
              <a:rPr lang="en-US" altLang="ko-KR" sz="1600" dirty="0">
                <a:latin typeface="나눔바른고딕" panose="020B0603020101020101" pitchFamily="50" charset="-127"/>
                <a:ea typeface="나눔바른고딕" panose="020B0603020101020101" pitchFamily="50" charset="-127"/>
              </a:rPr>
              <a:t>Corp.(BRCM</a:t>
            </a:r>
            <a:r>
              <a:rPr lang="en-US" altLang="ko-KR" sz="1600" dirty="0" smtClean="0">
                <a:latin typeface="나눔바른고딕" panose="020B0603020101020101" pitchFamily="50" charset="-127"/>
                <a:ea typeface="나눔바른고딕" panose="020B0603020101020101" pitchFamily="50" charset="-127"/>
              </a:rPr>
              <a:t>)</a:t>
            </a:r>
            <a:r>
              <a:rPr lang="ko-KR" altLang="en-US"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has been merged with</a:t>
            </a:r>
            <a:r>
              <a:rPr lang="ko-KR" altLang="en-US" sz="1600" dirty="0" smtClean="0">
                <a:latin typeface="나눔바른고딕" panose="020B0603020101020101" pitchFamily="50" charset="-127"/>
                <a:ea typeface="나눔바른고딕" panose="020B0603020101020101" pitchFamily="50" charset="-127"/>
              </a:rPr>
              <a:t> </a:t>
            </a:r>
            <a:r>
              <a:rPr lang="en-US" altLang="ko-KR" sz="1600" dirty="0">
                <a:latin typeface="나눔바른고딕" panose="020B0603020101020101" pitchFamily="50" charset="-127"/>
                <a:ea typeface="나눔바른고딕" panose="020B0603020101020101" pitchFamily="50" charset="-127"/>
              </a:rPr>
              <a:t>Avago </a:t>
            </a:r>
            <a:r>
              <a:rPr lang="en-US" altLang="ko-KR" sz="1600" dirty="0" smtClean="0">
                <a:latin typeface="나눔바른고딕" panose="020B0603020101020101" pitchFamily="50" charset="-127"/>
                <a:ea typeface="나눔바른고딕" panose="020B0603020101020101" pitchFamily="50" charset="-127"/>
              </a:rPr>
              <a:t>tech, hence its last Form 10-K was published in January 2015</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Coca-Cola </a:t>
            </a:r>
            <a:r>
              <a:rPr lang="en-US" altLang="ko-KR" sz="1600" dirty="0">
                <a:latin typeface="나눔바른고딕" panose="020B0603020101020101" pitchFamily="50" charset="-127"/>
                <a:ea typeface="나눔바른고딕" panose="020B0603020101020101" pitchFamily="50" charset="-127"/>
              </a:rPr>
              <a:t>Enterprises(CCE</a:t>
            </a:r>
            <a:r>
              <a:rPr lang="en-US" altLang="ko-KR" sz="1600" dirty="0" smtClean="0">
                <a:latin typeface="나눔바른고딕" panose="020B0603020101020101" pitchFamily="50" charset="-127"/>
                <a:ea typeface="나눔바른고딕" panose="020B0603020101020101" pitchFamily="50" charset="-127"/>
              </a:rPr>
              <a:t>) was established and began being publicly traded in August 2015, hence no Form 10-K to refer to</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ACE </a:t>
            </a:r>
            <a:r>
              <a:rPr lang="en-US" altLang="ko-KR" sz="1600" dirty="0">
                <a:latin typeface="나눔바른고딕" panose="020B0603020101020101" pitchFamily="50" charset="-127"/>
                <a:ea typeface="나눔바른고딕" panose="020B0603020101020101" pitchFamily="50" charset="-127"/>
              </a:rPr>
              <a:t>Limited </a:t>
            </a:r>
            <a:r>
              <a:rPr lang="en-US" altLang="ko-KR" sz="1600" dirty="0" smtClean="0">
                <a:latin typeface="나눔바른고딕" panose="020B0603020101020101" pitchFamily="50" charset="-127"/>
                <a:ea typeface="나눔바른고딕" panose="020B0603020101020101" pitchFamily="50" charset="-127"/>
              </a:rPr>
              <a:t>has changed its name </a:t>
            </a:r>
            <a:r>
              <a:rPr lang="en-US" altLang="ko-KR" sz="1600" dirty="0">
                <a:latin typeface="나눔바른고딕" panose="020B0603020101020101" pitchFamily="50" charset="-127"/>
                <a:ea typeface="나눔바른고딕" panose="020B0603020101020101" pitchFamily="50" charset="-127"/>
              </a:rPr>
              <a:t>to Chubb Limited(CB) </a:t>
            </a:r>
            <a:r>
              <a:rPr lang="en-US" altLang="ko-KR" sz="1600" dirty="0" smtClean="0">
                <a:latin typeface="나눔바른고딕" panose="020B0603020101020101" pitchFamily="50" charset="-127"/>
                <a:ea typeface="나눔바른고딕" panose="020B0603020101020101" pitchFamily="50" charset="-127"/>
              </a:rPr>
              <a:t>in January 19, 2016, hence no Form 10-k</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Ultimately, our experiment data includes </a:t>
            </a:r>
            <a:r>
              <a:rPr lang="en-US" altLang="ko-KR" sz="1600" dirty="0">
                <a:latin typeface="나눔바른고딕" panose="020B0603020101020101" pitchFamily="50" charset="-127"/>
                <a:ea typeface="나눔바른고딕" panose="020B0603020101020101" pitchFamily="50" charset="-127"/>
              </a:rPr>
              <a:t>501 S&amp;P500 </a:t>
            </a:r>
            <a:r>
              <a:rPr lang="en-US" altLang="ko-KR" sz="1600" dirty="0" smtClean="0">
                <a:latin typeface="나눔바른고딕" panose="020B0603020101020101" pitchFamily="50" charset="-127"/>
                <a:ea typeface="나눔바른고딕" panose="020B0603020101020101" pitchFamily="50" charset="-127"/>
              </a:rPr>
              <a:t>companies</a:t>
            </a:r>
            <a:endParaRPr lang="ko-KR" altLang="en-US" sz="1600" dirty="0">
              <a:latin typeface="나눔바른고딕" panose="020B0603020101020101" pitchFamily="50" charset="-127"/>
              <a:ea typeface="나눔바른고딕" panose="020B0603020101020101" pitchFamily="50" charset="-127"/>
            </a:endParaRPr>
          </a:p>
        </p:txBody>
      </p:sp>
      <p:sp>
        <p:nvSpPr>
          <p:cNvPr id="12" name="TextBox 11"/>
          <p:cNvSpPr txBox="1"/>
          <p:nvPr/>
        </p:nvSpPr>
        <p:spPr>
          <a:xfrm>
            <a:off x="595820" y="4725144"/>
            <a:ext cx="853364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ko-KR" sz="1800" dirty="0" smtClean="0"/>
              <a:t>Financial market ratios</a:t>
            </a:r>
            <a:endParaRPr lang="en-US" altLang="ko-KR" sz="1800" dirty="0" smtClean="0"/>
          </a:p>
        </p:txBody>
      </p:sp>
    </p:spTree>
    <p:extLst>
      <p:ext uri="{BB962C8B-B14F-4D97-AF65-F5344CB8AC3E}">
        <p14:creationId xmlns:p14="http://schemas.microsoft.com/office/powerpoint/2010/main" val="24420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Experiment</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100" dirty="0" smtClean="0"/>
              <a:t>Doc2vec modeling</a:t>
            </a:r>
          </a:p>
        </p:txBody>
      </p:sp>
      <p:sp>
        <p:nvSpPr>
          <p:cNvPr id="2" name="TextBox 1"/>
          <p:cNvSpPr txBox="1"/>
          <p:nvPr/>
        </p:nvSpPr>
        <p:spPr>
          <a:xfrm>
            <a:off x="595820" y="1844824"/>
            <a:ext cx="8821676" cy="646331"/>
          </a:xfrm>
          <a:prstGeom prst="rect">
            <a:avLst/>
          </a:prstGeom>
          <a:noFill/>
        </p:spPr>
        <p:txBody>
          <a:bodyPr wrap="square" rtlCol="0">
            <a:spAutoFit/>
          </a:bodyPr>
          <a:lstStyle/>
          <a:p>
            <a:r>
              <a:rPr lang="en-US" altLang="ko-KR" sz="1800" dirty="0" smtClean="0"/>
              <a:t>1) Doc2vec modeling</a:t>
            </a:r>
          </a:p>
          <a:p>
            <a:endParaRPr lang="en-US" altLang="ko-KR" sz="1800" dirty="0" smtClean="0"/>
          </a:p>
        </p:txBody>
      </p:sp>
      <p:sp>
        <p:nvSpPr>
          <p:cNvPr id="11" name="TextBox 10"/>
          <p:cNvSpPr txBox="1"/>
          <p:nvPr/>
        </p:nvSpPr>
        <p:spPr>
          <a:xfrm>
            <a:off x="595820" y="3857566"/>
            <a:ext cx="8821676" cy="369332"/>
          </a:xfrm>
          <a:prstGeom prst="rect">
            <a:avLst/>
          </a:prstGeom>
          <a:noFill/>
        </p:spPr>
        <p:txBody>
          <a:bodyPr wrap="square" rtlCol="0">
            <a:spAutoFit/>
          </a:bodyPr>
          <a:lstStyle/>
          <a:p>
            <a:r>
              <a:rPr lang="en-US" altLang="ko-KR" sz="1800" dirty="0" smtClean="0"/>
              <a:t>2) Hierarchical clustering using Ward’s method</a:t>
            </a:r>
          </a:p>
        </p:txBody>
      </p:sp>
      <p:sp>
        <p:nvSpPr>
          <p:cNvPr id="3" name="직사각형 2"/>
          <p:cNvSpPr/>
          <p:nvPr/>
        </p:nvSpPr>
        <p:spPr>
          <a:xfrm>
            <a:off x="922815" y="2263225"/>
            <a:ext cx="4953000" cy="1308050"/>
          </a:xfrm>
          <a:prstGeom prst="rect">
            <a:avLst/>
          </a:prstGeom>
        </p:spPr>
        <p:txBody>
          <a:bodyPr>
            <a:spAutoFit/>
          </a:bodyPr>
          <a:lstStyle/>
          <a:p>
            <a:pPr marL="285750" indent="-285750">
              <a:spcBef>
                <a:spcPts val="600"/>
              </a:spcBef>
              <a:buFontTx/>
              <a:buChar char="-"/>
            </a:pPr>
            <a:r>
              <a:rPr lang="en-US" altLang="ko-KR" sz="1600" dirty="0" smtClean="0">
                <a:latin typeface="나눔바른고딕" panose="020B0603020101020101" pitchFamily="50" charset="-127"/>
                <a:ea typeface="나눔바른고딕" panose="020B0603020101020101" pitchFamily="50" charset="-127"/>
              </a:rPr>
              <a:t>Vector </a:t>
            </a:r>
            <a:r>
              <a:rPr lang="en-US" altLang="ko-KR" sz="1600" dirty="0">
                <a:latin typeface="나눔바른고딕" panose="020B0603020101020101" pitchFamily="50" charset="-127"/>
                <a:ea typeface="나눔바른고딕" panose="020B0603020101020101" pitchFamily="50" charset="-127"/>
              </a:rPr>
              <a:t>size : </a:t>
            </a:r>
            <a:r>
              <a:rPr lang="en-US" altLang="ko-KR" sz="1600" dirty="0" smtClean="0">
                <a:latin typeface="나눔바른고딕" panose="020B0603020101020101" pitchFamily="50" charset="-127"/>
                <a:ea typeface="나눔바른고딕" panose="020B0603020101020101" pitchFamily="50" charset="-127"/>
              </a:rPr>
              <a:t>500 dimension</a:t>
            </a:r>
          </a:p>
          <a:p>
            <a:pPr marL="285750" indent="-285750">
              <a:spcBef>
                <a:spcPts val="600"/>
              </a:spcBef>
              <a:buFontTx/>
              <a:buChar char="-"/>
            </a:pPr>
            <a:r>
              <a:rPr lang="en-US" altLang="ko-KR" sz="1600" dirty="0" smtClean="0">
                <a:latin typeface="나눔바른고딕" panose="020B0603020101020101" pitchFamily="50" charset="-127"/>
                <a:ea typeface="나눔바른고딕" panose="020B0603020101020101" pitchFamily="50" charset="-127"/>
              </a:rPr>
              <a:t>Window </a:t>
            </a:r>
            <a:r>
              <a:rPr lang="en-US" altLang="ko-KR" sz="1600" dirty="0">
                <a:latin typeface="나눔바른고딕" panose="020B0603020101020101" pitchFamily="50" charset="-127"/>
                <a:ea typeface="나눔바른고딕" panose="020B0603020101020101" pitchFamily="50" charset="-127"/>
              </a:rPr>
              <a:t>size : </a:t>
            </a:r>
            <a:r>
              <a:rPr lang="en-US" altLang="ko-KR" sz="1600" dirty="0" smtClean="0">
                <a:latin typeface="나눔바른고딕" panose="020B0603020101020101" pitchFamily="50" charset="-127"/>
                <a:ea typeface="나눔바른고딕" panose="020B0603020101020101" pitchFamily="50" charset="-127"/>
              </a:rPr>
              <a:t>8</a:t>
            </a:r>
          </a:p>
          <a:p>
            <a:pPr marL="285750" indent="-285750">
              <a:spcBef>
                <a:spcPts val="600"/>
              </a:spcBef>
              <a:buFontTx/>
              <a:buChar char="-"/>
            </a:pPr>
            <a:r>
              <a:rPr lang="en-US" altLang="ko-KR" sz="1600" dirty="0" smtClean="0">
                <a:latin typeface="나눔바른고딕" panose="020B0603020101020101" pitchFamily="50" charset="-127"/>
                <a:ea typeface="나눔바른고딕" panose="020B0603020101020101" pitchFamily="50" charset="-127"/>
              </a:rPr>
              <a:t>Number of training epochs : 30</a:t>
            </a:r>
          </a:p>
          <a:p>
            <a:pPr marL="285750" indent="-285750">
              <a:spcBef>
                <a:spcPts val="600"/>
              </a:spcBef>
              <a:buFontTx/>
              <a:buChar char="-"/>
            </a:pPr>
            <a:r>
              <a:rPr lang="en-US" altLang="ko-KR" sz="1600" dirty="0" smtClean="0">
                <a:latin typeface="나눔바른고딕" panose="020B0603020101020101" pitchFamily="50" charset="-127"/>
                <a:ea typeface="나눔바른고딕" panose="020B0603020101020101" pitchFamily="50" charset="-127"/>
              </a:rPr>
              <a:t>Training time : about 20</a:t>
            </a:r>
            <a:r>
              <a:rPr lang="ko-KR" altLang="en-US"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min</a:t>
            </a:r>
            <a:endParaRPr lang="ko-KR" altLang="en-US" sz="1600" dirty="0">
              <a:latin typeface="나눔바른고딕" panose="020B0603020101020101" pitchFamily="50" charset="-127"/>
              <a:ea typeface="나눔바른고딕" panose="020B0603020101020101" pitchFamily="50" charset="-127"/>
            </a:endParaRPr>
          </a:p>
        </p:txBody>
      </p:sp>
      <p:sp>
        <p:nvSpPr>
          <p:cNvPr id="16" name="직사각형 15"/>
          <p:cNvSpPr/>
          <p:nvPr/>
        </p:nvSpPr>
        <p:spPr>
          <a:xfrm>
            <a:off x="920552" y="4353198"/>
            <a:ext cx="4953000" cy="1308050"/>
          </a:xfrm>
          <a:prstGeom prst="rect">
            <a:avLst/>
          </a:prstGeom>
        </p:spPr>
        <p:txBody>
          <a:bodyPr>
            <a:spAutoFit/>
          </a:bodyPr>
          <a:lstStyle/>
          <a:p>
            <a:pPr marL="285750" indent="-285750">
              <a:spcBef>
                <a:spcPts val="600"/>
              </a:spcBef>
              <a:buFontTx/>
              <a:buChar char="-"/>
            </a:pPr>
            <a:r>
              <a:rPr lang="en-US" altLang="ko-KR" sz="1600" dirty="0" smtClean="0">
                <a:latin typeface="나눔바른고딕" panose="020B0603020101020101" pitchFamily="50" charset="-127"/>
                <a:ea typeface="나눔바른고딕" panose="020B0603020101020101" pitchFamily="50" charset="-127"/>
              </a:rPr>
              <a:t>Number of l</a:t>
            </a:r>
            <a:r>
              <a:rPr lang="en-US" altLang="ko-KR" sz="1600" dirty="0" smtClean="0">
                <a:latin typeface="나눔바른고딕" panose="020B0603020101020101" pitchFamily="50" charset="-127"/>
                <a:ea typeface="나눔바른고딕" panose="020B0603020101020101" pitchFamily="50" charset="-127"/>
              </a:rPr>
              <a:t>evel 1 categories: 10</a:t>
            </a:r>
          </a:p>
          <a:p>
            <a:pPr marL="285750" indent="-285750">
              <a:spcBef>
                <a:spcPts val="600"/>
              </a:spcBef>
              <a:buFontTx/>
              <a:buChar char="-"/>
            </a:pPr>
            <a:r>
              <a:rPr lang="en-US" altLang="ko-KR" sz="1600" dirty="0">
                <a:latin typeface="나눔바른고딕" panose="020B0603020101020101" pitchFamily="50" charset="-127"/>
                <a:ea typeface="나눔바른고딕" panose="020B0603020101020101" pitchFamily="50" charset="-127"/>
              </a:rPr>
              <a:t>Number of level </a:t>
            </a:r>
            <a:r>
              <a:rPr lang="en-US" altLang="ko-KR" sz="1600" dirty="0" smtClean="0">
                <a:latin typeface="나눔바른고딕" panose="020B0603020101020101" pitchFamily="50" charset="-127"/>
                <a:ea typeface="나눔바른고딕" panose="020B0603020101020101" pitchFamily="50" charset="-127"/>
              </a:rPr>
              <a:t>2 </a:t>
            </a:r>
            <a:r>
              <a:rPr lang="en-US" altLang="ko-KR" sz="1600" dirty="0">
                <a:latin typeface="나눔바른고딕" panose="020B0603020101020101" pitchFamily="50" charset="-127"/>
                <a:ea typeface="나눔바른고딕" panose="020B0603020101020101" pitchFamily="50" charset="-127"/>
              </a:rPr>
              <a:t>categories: </a:t>
            </a:r>
            <a:r>
              <a:rPr lang="en-US" altLang="ko-KR" sz="1600" dirty="0" smtClean="0">
                <a:latin typeface="나눔바른고딕" panose="020B0603020101020101" pitchFamily="50" charset="-127"/>
                <a:ea typeface="나눔바른고딕" panose="020B0603020101020101" pitchFamily="50" charset="-127"/>
              </a:rPr>
              <a:t>24</a:t>
            </a:r>
            <a:endParaRPr lang="ko-KR" altLang="en-US" sz="1600" dirty="0">
              <a:latin typeface="나눔바른고딕" panose="020B0603020101020101" pitchFamily="50" charset="-127"/>
              <a:ea typeface="나눔바른고딕" panose="020B0603020101020101" pitchFamily="50" charset="-127"/>
            </a:endParaRPr>
          </a:p>
          <a:p>
            <a:pPr marL="285750" indent="-285750">
              <a:spcBef>
                <a:spcPts val="600"/>
              </a:spcBef>
              <a:buFontTx/>
              <a:buChar char="-"/>
            </a:pPr>
            <a:r>
              <a:rPr lang="en-US" altLang="ko-KR" sz="1600" dirty="0">
                <a:latin typeface="나눔바른고딕" panose="020B0603020101020101" pitchFamily="50" charset="-127"/>
                <a:ea typeface="나눔바른고딕" panose="020B0603020101020101" pitchFamily="50" charset="-127"/>
              </a:rPr>
              <a:t>Number of level </a:t>
            </a:r>
            <a:r>
              <a:rPr lang="en-US" altLang="ko-KR" sz="1600" dirty="0" smtClean="0">
                <a:latin typeface="나눔바른고딕" panose="020B0603020101020101" pitchFamily="50" charset="-127"/>
                <a:ea typeface="나눔바른고딕" panose="020B0603020101020101" pitchFamily="50" charset="-127"/>
              </a:rPr>
              <a:t>3 </a:t>
            </a:r>
            <a:r>
              <a:rPr lang="en-US" altLang="ko-KR" sz="1600" dirty="0">
                <a:latin typeface="나눔바른고딕" panose="020B0603020101020101" pitchFamily="50" charset="-127"/>
                <a:ea typeface="나눔바른고딕" panose="020B0603020101020101" pitchFamily="50" charset="-127"/>
              </a:rPr>
              <a:t>categories: </a:t>
            </a:r>
            <a:r>
              <a:rPr lang="en-US" altLang="ko-KR" sz="1600" dirty="0" smtClean="0">
                <a:latin typeface="나눔바른고딕" panose="020B0603020101020101" pitchFamily="50" charset="-127"/>
                <a:ea typeface="나눔바른고딕" panose="020B0603020101020101" pitchFamily="50" charset="-127"/>
              </a:rPr>
              <a:t>68</a:t>
            </a:r>
            <a:endParaRPr lang="ko-KR" altLang="en-US" sz="1600" dirty="0">
              <a:latin typeface="나눔바른고딕" panose="020B0603020101020101" pitchFamily="50" charset="-127"/>
              <a:ea typeface="나눔바른고딕" panose="020B0603020101020101" pitchFamily="50" charset="-127"/>
            </a:endParaRPr>
          </a:p>
          <a:p>
            <a:pPr marL="285750" indent="-285750">
              <a:spcBef>
                <a:spcPts val="600"/>
              </a:spcBef>
              <a:buFontTx/>
              <a:buChar char="-"/>
            </a:pPr>
            <a:endParaRPr lang="en-US" altLang="ko-KR" sz="1600" dirty="0" smtClean="0">
              <a:latin typeface="나눔바른고딕" panose="020B0603020101020101" pitchFamily="50" charset="-127"/>
              <a:ea typeface="나눔바른고딕" panose="020B0603020101020101" pitchFamily="50" charset="-127"/>
            </a:endParaRPr>
          </a:p>
        </p:txBody>
      </p:sp>
      <p:pic>
        <p:nvPicPr>
          <p:cNvPr id="17" name="그림 16"/>
          <p:cNvPicPr>
            <a:picLocks noChangeAspect="1"/>
          </p:cNvPicPr>
          <p:nvPr/>
        </p:nvPicPr>
        <p:blipFill>
          <a:blip r:embed="rId3"/>
          <a:stretch>
            <a:fillRect/>
          </a:stretch>
        </p:blipFill>
        <p:spPr>
          <a:xfrm>
            <a:off x="5811643" y="2564904"/>
            <a:ext cx="3533845" cy="2909333"/>
          </a:xfrm>
          <a:prstGeom prst="rect">
            <a:avLst/>
          </a:prstGeom>
        </p:spPr>
      </p:pic>
    </p:spTree>
    <p:extLst>
      <p:ext uri="{BB962C8B-B14F-4D97-AF65-F5344CB8AC3E}">
        <p14:creationId xmlns:p14="http://schemas.microsoft.com/office/powerpoint/2010/main" val="133943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Experiment</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Clustering Result: </a:t>
            </a:r>
            <a:r>
              <a:rPr lang="en-US" altLang="ko-KR" spc="0" dirty="0" smtClean="0"/>
              <a:t>Represent each company as a vector, then run hierarchical clustering</a:t>
            </a:r>
          </a:p>
          <a:p>
            <a:r>
              <a:rPr lang="en-US" altLang="ko-KR" spc="0" dirty="0" smtClean="0"/>
              <a:t>Set different threshold values to create various groupings</a:t>
            </a:r>
          </a:p>
        </p:txBody>
      </p:sp>
      <p:sp>
        <p:nvSpPr>
          <p:cNvPr id="8" name="TextBox 7"/>
          <p:cNvSpPr txBox="1"/>
          <p:nvPr/>
        </p:nvSpPr>
        <p:spPr>
          <a:xfrm>
            <a:off x="8979170" y="2708920"/>
            <a:ext cx="792088" cy="338554"/>
          </a:xfrm>
          <a:prstGeom prst="rect">
            <a:avLst/>
          </a:prstGeom>
          <a:noFill/>
        </p:spPr>
        <p:txBody>
          <a:bodyPr wrap="square" rtlCol="0">
            <a:spAutoFit/>
          </a:bodyPr>
          <a:lstStyle/>
          <a:p>
            <a:pPr algn="ctr"/>
            <a:r>
              <a:rPr lang="en-US" altLang="ko-KR" sz="1600" dirty="0" smtClean="0"/>
              <a:t>410</a:t>
            </a:r>
            <a:endParaRPr lang="ko-KR" altLang="en-US" sz="1600" dirty="0"/>
          </a:p>
        </p:txBody>
      </p:sp>
      <p:sp>
        <p:nvSpPr>
          <p:cNvPr id="10" name="TextBox 9"/>
          <p:cNvSpPr txBox="1"/>
          <p:nvPr/>
        </p:nvSpPr>
        <p:spPr>
          <a:xfrm>
            <a:off x="8979170" y="3538188"/>
            <a:ext cx="792088" cy="338554"/>
          </a:xfrm>
          <a:prstGeom prst="rect">
            <a:avLst/>
          </a:prstGeom>
          <a:noFill/>
        </p:spPr>
        <p:txBody>
          <a:bodyPr wrap="square" rtlCol="0">
            <a:spAutoFit/>
          </a:bodyPr>
          <a:lstStyle/>
          <a:p>
            <a:pPr algn="ctr"/>
            <a:r>
              <a:rPr lang="en-US" altLang="ko-KR" sz="1600" dirty="0" smtClean="0"/>
              <a:t>332</a:t>
            </a:r>
            <a:endParaRPr lang="ko-KR" altLang="en-US" sz="1600" dirty="0"/>
          </a:p>
        </p:txBody>
      </p:sp>
      <p:cxnSp>
        <p:nvCxnSpPr>
          <p:cNvPr id="12" name="직선 화살표 연결선 11"/>
          <p:cNvCxnSpPr/>
          <p:nvPr/>
        </p:nvCxnSpPr>
        <p:spPr>
          <a:xfrm flipH="1">
            <a:off x="8559678" y="2878197"/>
            <a:ext cx="497778" cy="11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8553400" y="3707465"/>
            <a:ext cx="497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86" y="1772816"/>
            <a:ext cx="7811443" cy="4132393"/>
          </a:xfrm>
          <a:prstGeom prst="rect">
            <a:avLst/>
          </a:prstGeom>
        </p:spPr>
      </p:pic>
      <p:sp>
        <p:nvSpPr>
          <p:cNvPr id="11" name="TextBox 10"/>
          <p:cNvSpPr txBox="1"/>
          <p:nvPr/>
        </p:nvSpPr>
        <p:spPr>
          <a:xfrm>
            <a:off x="8953301" y="3933056"/>
            <a:ext cx="792088" cy="338554"/>
          </a:xfrm>
          <a:prstGeom prst="rect">
            <a:avLst/>
          </a:prstGeom>
          <a:noFill/>
        </p:spPr>
        <p:txBody>
          <a:bodyPr wrap="square" rtlCol="0">
            <a:spAutoFit/>
          </a:bodyPr>
          <a:lstStyle/>
          <a:p>
            <a:pPr algn="ctr"/>
            <a:r>
              <a:rPr lang="en-US" altLang="ko-KR" sz="1600" dirty="0" smtClean="0"/>
              <a:t>270</a:t>
            </a:r>
            <a:endParaRPr lang="ko-KR" altLang="en-US" sz="1600" dirty="0"/>
          </a:p>
        </p:txBody>
      </p:sp>
      <p:cxnSp>
        <p:nvCxnSpPr>
          <p:cNvPr id="13" name="직선 화살표 연결선 12"/>
          <p:cNvCxnSpPr/>
          <p:nvPr/>
        </p:nvCxnSpPr>
        <p:spPr>
          <a:xfrm flipH="1">
            <a:off x="8555282" y="4096780"/>
            <a:ext cx="497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79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Experiment</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a:t>Clustering Result: </a:t>
            </a:r>
            <a:r>
              <a:rPr lang="en-US" altLang="ko-KR" spc="0" dirty="0" smtClean="0"/>
              <a:t>Cluster Investigation </a:t>
            </a:r>
            <a:r>
              <a:rPr lang="en-US" altLang="ko-KR" spc="0" dirty="0" smtClean="0"/>
              <a:t>(Top 5 Market Cap Firms)</a:t>
            </a:r>
          </a:p>
          <a:p>
            <a:r>
              <a:rPr lang="en-US" altLang="ko-KR" spc="0" dirty="0" smtClean="0"/>
              <a:t>Now placements of Netflix and Amazon make sense!</a:t>
            </a:r>
            <a:endParaRPr lang="en-US" altLang="ko-KR" spc="0" dirty="0" smtClean="0"/>
          </a:p>
        </p:txBody>
      </p:sp>
      <p:pic>
        <p:nvPicPr>
          <p:cNvPr id="5" name="그림 4"/>
          <p:cNvPicPr>
            <a:picLocks noChangeAspect="1"/>
          </p:cNvPicPr>
          <p:nvPr/>
        </p:nvPicPr>
        <p:blipFill>
          <a:blip r:embed="rId3"/>
          <a:stretch>
            <a:fillRect/>
          </a:stretch>
        </p:blipFill>
        <p:spPr>
          <a:xfrm>
            <a:off x="2792760" y="1838251"/>
            <a:ext cx="4464496" cy="4255045"/>
          </a:xfrm>
          <a:prstGeom prst="rect">
            <a:avLst/>
          </a:prstGeom>
        </p:spPr>
      </p:pic>
    </p:spTree>
    <p:extLst>
      <p:ext uri="{BB962C8B-B14F-4D97-AF65-F5344CB8AC3E}">
        <p14:creationId xmlns:p14="http://schemas.microsoft.com/office/powerpoint/2010/main" val="37851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3"/>
          <a:stretch>
            <a:fillRect/>
          </a:stretch>
        </p:blipFill>
        <p:spPr>
          <a:xfrm>
            <a:off x="389747" y="2978229"/>
            <a:ext cx="9126505" cy="3277806"/>
          </a:xfrm>
          <a:prstGeom prst="rect">
            <a:avLst/>
          </a:prstGeom>
        </p:spPr>
      </p:pic>
      <p:sp>
        <p:nvSpPr>
          <p:cNvPr id="4" name="제목 3"/>
          <p:cNvSpPr>
            <a:spLocks noGrp="1"/>
          </p:cNvSpPr>
          <p:nvPr>
            <p:ph type="title"/>
          </p:nvPr>
        </p:nvSpPr>
        <p:spPr/>
        <p:txBody>
          <a:bodyPr>
            <a:normAutofit fontScale="90000"/>
          </a:bodyPr>
          <a:lstStyle/>
          <a:p>
            <a:r>
              <a:rPr lang="en-US" altLang="ko-KR" dirty="0" smtClean="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Qualitative Evaluation: </a:t>
            </a:r>
            <a:r>
              <a:rPr lang="en-US" altLang="ko-KR" spc="0" dirty="0" smtClean="0"/>
              <a:t>Cluster Investigation (20 groups)</a:t>
            </a:r>
          </a:p>
          <a:p>
            <a:r>
              <a:rPr lang="en-US" altLang="ko-KR" spc="0" dirty="0" smtClean="0"/>
              <a:t>Example: Netflix</a:t>
            </a:r>
          </a:p>
        </p:txBody>
      </p:sp>
      <p:sp>
        <p:nvSpPr>
          <p:cNvPr id="7" name="TextBox 6"/>
          <p:cNvSpPr txBox="1"/>
          <p:nvPr/>
        </p:nvSpPr>
        <p:spPr>
          <a:xfrm>
            <a:off x="416496" y="1682955"/>
            <a:ext cx="9073008" cy="646331"/>
          </a:xfrm>
          <a:prstGeom prst="rect">
            <a:avLst/>
          </a:prstGeom>
          <a:noFill/>
        </p:spPr>
        <p:txBody>
          <a:bodyPr wrap="square" rtlCol="0">
            <a:spAutoFit/>
          </a:bodyPr>
          <a:lstStyle/>
          <a:p>
            <a:pPr marL="342900" indent="-342900">
              <a:buFont typeface="Arial" panose="020B0604020202020204" pitchFamily="34" charset="0"/>
              <a:buChar char="•"/>
            </a:pPr>
            <a:r>
              <a:rPr lang="en-US" sz="1800" dirty="0" smtClean="0"/>
              <a:t>Netflix, originally classified into the Services sector, is now grouped together with other media companies</a:t>
            </a:r>
            <a:endParaRPr lang="en-US" sz="1800" dirty="0"/>
          </a:p>
        </p:txBody>
      </p:sp>
      <p:sp>
        <p:nvSpPr>
          <p:cNvPr id="2" name="직사각형 1"/>
          <p:cNvSpPr/>
          <p:nvPr/>
        </p:nvSpPr>
        <p:spPr>
          <a:xfrm>
            <a:off x="2317279" y="2921078"/>
            <a:ext cx="432048" cy="3388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1748644" y="2555612"/>
            <a:ext cx="1584176" cy="369332"/>
          </a:xfrm>
          <a:prstGeom prst="rect">
            <a:avLst/>
          </a:prstGeom>
          <a:noFill/>
        </p:spPr>
        <p:txBody>
          <a:bodyPr wrap="square" rtlCol="0">
            <a:spAutoFit/>
          </a:bodyPr>
          <a:lstStyle/>
          <a:p>
            <a:pPr algn="ctr"/>
            <a:r>
              <a:rPr lang="en-US" altLang="ko-KR" sz="1800" dirty="0" smtClean="0">
                <a:solidFill>
                  <a:srgbClr val="FF0000"/>
                </a:solidFill>
              </a:rPr>
              <a:t>Our Methods</a:t>
            </a:r>
            <a:endParaRPr lang="ko-KR" altLang="en-US" sz="1800" dirty="0">
              <a:solidFill>
                <a:srgbClr val="FF0000"/>
              </a:solidFill>
            </a:endParaRPr>
          </a:p>
        </p:txBody>
      </p:sp>
      <p:sp>
        <p:nvSpPr>
          <p:cNvPr id="8" name="직사각형 7"/>
          <p:cNvSpPr/>
          <p:nvPr/>
        </p:nvSpPr>
        <p:spPr>
          <a:xfrm>
            <a:off x="2792760" y="2921078"/>
            <a:ext cx="6723492" cy="33882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4751274" y="2547053"/>
            <a:ext cx="2806464" cy="369332"/>
          </a:xfrm>
          <a:prstGeom prst="rect">
            <a:avLst/>
          </a:prstGeom>
          <a:noFill/>
        </p:spPr>
        <p:txBody>
          <a:bodyPr wrap="square" rtlCol="0">
            <a:spAutoFit/>
          </a:bodyPr>
          <a:lstStyle/>
          <a:p>
            <a:pPr algn="ctr"/>
            <a:r>
              <a:rPr lang="en-US" altLang="ko-KR" sz="1800" dirty="0" smtClean="0">
                <a:solidFill>
                  <a:srgbClr val="7030A0"/>
                </a:solidFill>
              </a:rPr>
              <a:t>Traditional Methods</a:t>
            </a:r>
            <a:endParaRPr lang="ko-KR" altLang="en-US" sz="1800" dirty="0">
              <a:solidFill>
                <a:srgbClr val="7030A0"/>
              </a:solidFill>
            </a:endParaRPr>
          </a:p>
        </p:txBody>
      </p:sp>
    </p:spTree>
    <p:extLst>
      <p:ext uri="{BB962C8B-B14F-4D97-AF65-F5344CB8AC3E}">
        <p14:creationId xmlns:p14="http://schemas.microsoft.com/office/powerpoint/2010/main" val="157234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Qualitative Evaluation: </a:t>
            </a:r>
            <a:r>
              <a:rPr lang="en-US" altLang="ko-KR" spc="0" dirty="0" smtClean="0"/>
              <a:t>Cluster Investigation (20 groups)</a:t>
            </a:r>
          </a:p>
          <a:p>
            <a:r>
              <a:rPr lang="en-US" altLang="ko-KR" spc="0" dirty="0" smtClean="0"/>
              <a:t>Example: </a:t>
            </a:r>
            <a:r>
              <a:rPr lang="en-US" altLang="ko-KR" b="1" spc="0" dirty="0" smtClean="0"/>
              <a:t>Amazon</a:t>
            </a:r>
            <a:r>
              <a:rPr lang="en-US" altLang="ko-KR" spc="0" dirty="0" smtClean="0"/>
              <a:t> </a:t>
            </a:r>
          </a:p>
        </p:txBody>
      </p:sp>
      <p:sp>
        <p:nvSpPr>
          <p:cNvPr id="7" name="TextBox 6"/>
          <p:cNvSpPr txBox="1"/>
          <p:nvPr/>
        </p:nvSpPr>
        <p:spPr>
          <a:xfrm>
            <a:off x="416496" y="1682955"/>
            <a:ext cx="9073008" cy="369332"/>
          </a:xfrm>
          <a:prstGeom prst="rect">
            <a:avLst/>
          </a:prstGeom>
          <a:noFill/>
        </p:spPr>
        <p:txBody>
          <a:bodyPr wrap="square" rtlCol="0">
            <a:spAutoFit/>
          </a:bodyPr>
          <a:lstStyle/>
          <a:p>
            <a:pPr marL="342900" indent="-342900">
              <a:buFont typeface="Arial" panose="020B0604020202020204" pitchFamily="34" charset="0"/>
              <a:buChar char="•"/>
            </a:pPr>
            <a:r>
              <a:rPr lang="en-US" sz="1800" dirty="0" smtClean="0"/>
              <a:t>Amazon</a:t>
            </a:r>
            <a:endParaRPr lang="en-US" sz="1800" dirty="0"/>
          </a:p>
        </p:txBody>
      </p:sp>
      <p:pic>
        <p:nvPicPr>
          <p:cNvPr id="8" name="그림 7"/>
          <p:cNvPicPr>
            <a:picLocks noChangeAspect="1"/>
          </p:cNvPicPr>
          <p:nvPr/>
        </p:nvPicPr>
        <p:blipFill>
          <a:blip r:embed="rId3"/>
          <a:stretch>
            <a:fillRect/>
          </a:stretch>
        </p:blipFill>
        <p:spPr>
          <a:xfrm>
            <a:off x="595820" y="2492896"/>
            <a:ext cx="8754145" cy="3705142"/>
          </a:xfrm>
          <a:prstGeom prst="rect">
            <a:avLst/>
          </a:prstGeom>
        </p:spPr>
      </p:pic>
      <p:sp>
        <p:nvSpPr>
          <p:cNvPr id="10" name="직사각형 9"/>
          <p:cNvSpPr/>
          <p:nvPr/>
        </p:nvSpPr>
        <p:spPr>
          <a:xfrm>
            <a:off x="3721434" y="2426314"/>
            <a:ext cx="655501" cy="38830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224808" y="2060848"/>
            <a:ext cx="1584176" cy="369332"/>
          </a:xfrm>
          <a:prstGeom prst="rect">
            <a:avLst/>
          </a:prstGeom>
          <a:noFill/>
        </p:spPr>
        <p:txBody>
          <a:bodyPr wrap="square" rtlCol="0">
            <a:spAutoFit/>
          </a:bodyPr>
          <a:lstStyle/>
          <a:p>
            <a:pPr algn="ctr"/>
            <a:r>
              <a:rPr lang="en-US" altLang="ko-KR" sz="1800" dirty="0" smtClean="0">
                <a:solidFill>
                  <a:srgbClr val="FF0000"/>
                </a:solidFill>
              </a:rPr>
              <a:t>Our Methods</a:t>
            </a:r>
            <a:endParaRPr lang="ko-KR" altLang="en-US" sz="1800" dirty="0">
              <a:solidFill>
                <a:srgbClr val="FF0000"/>
              </a:solidFill>
            </a:endParaRPr>
          </a:p>
        </p:txBody>
      </p:sp>
      <p:sp>
        <p:nvSpPr>
          <p:cNvPr id="12" name="직사각형 11"/>
          <p:cNvSpPr/>
          <p:nvPr/>
        </p:nvSpPr>
        <p:spPr>
          <a:xfrm>
            <a:off x="4441514" y="2426314"/>
            <a:ext cx="4975982" cy="38830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526273" y="2052287"/>
            <a:ext cx="2806464" cy="369332"/>
          </a:xfrm>
          <a:prstGeom prst="rect">
            <a:avLst/>
          </a:prstGeom>
          <a:noFill/>
        </p:spPr>
        <p:txBody>
          <a:bodyPr wrap="square" rtlCol="0">
            <a:spAutoFit/>
          </a:bodyPr>
          <a:lstStyle/>
          <a:p>
            <a:pPr algn="ctr"/>
            <a:r>
              <a:rPr lang="en-US" altLang="ko-KR" sz="1800" dirty="0" smtClean="0">
                <a:solidFill>
                  <a:srgbClr val="7030A0"/>
                </a:solidFill>
              </a:rPr>
              <a:t>Traditional Methods</a:t>
            </a:r>
            <a:endParaRPr lang="ko-KR" altLang="en-US" sz="1800" dirty="0">
              <a:solidFill>
                <a:srgbClr val="7030A0"/>
              </a:solidFill>
            </a:endParaRPr>
          </a:p>
        </p:txBody>
      </p:sp>
    </p:spTree>
    <p:extLst>
      <p:ext uri="{BB962C8B-B14F-4D97-AF65-F5344CB8AC3E}">
        <p14:creationId xmlns:p14="http://schemas.microsoft.com/office/powerpoint/2010/main" val="238757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a:t>Qualitative Evaluation </a:t>
            </a:r>
            <a:r>
              <a:rPr lang="en-US" altLang="ko-KR" spc="0" dirty="0" smtClean="0"/>
              <a:t>Interpretability </a:t>
            </a:r>
            <a:r>
              <a:rPr lang="en-US" altLang="ko-KR" spc="0" dirty="0"/>
              <a:t>(20 groups)</a:t>
            </a:r>
            <a:endParaRPr lang="en-US" altLang="ko-KR" spc="0" dirty="0" smtClean="0"/>
          </a:p>
          <a:p>
            <a:r>
              <a:rPr lang="en-US" altLang="ko-KR" spc="0" dirty="0" smtClean="0"/>
              <a:t>We can get interpretability by calculating </a:t>
            </a:r>
            <a:r>
              <a:rPr lang="en-US" altLang="ko-KR" spc="0" dirty="0"/>
              <a:t>similarities between securities and words</a:t>
            </a:r>
            <a:endParaRPr lang="en-US" altLang="ko-KR" spc="0" dirty="0" smtClean="0"/>
          </a:p>
        </p:txBody>
      </p:sp>
      <p:graphicFrame>
        <p:nvGraphicFramePr>
          <p:cNvPr id="17" name="차트 16"/>
          <p:cNvGraphicFramePr>
            <a:graphicFrameLocks/>
          </p:cNvGraphicFramePr>
          <p:nvPr>
            <p:extLst>
              <p:ext uri="{D42A27DB-BD31-4B8C-83A1-F6EECF244321}">
                <p14:modId xmlns:p14="http://schemas.microsoft.com/office/powerpoint/2010/main" val="2974975458"/>
              </p:ext>
            </p:extLst>
          </p:nvPr>
        </p:nvGraphicFramePr>
        <p:xfrm>
          <a:off x="128464" y="1988840"/>
          <a:ext cx="612068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6105128" y="2093947"/>
            <a:ext cx="3571071"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Calculate the cosine similarities between cluster vectors and </a:t>
            </a:r>
            <a:endParaRPr lang="en-US" sz="1600" dirty="0"/>
          </a:p>
          <a:p>
            <a:r>
              <a:rPr lang="en-US" sz="1600" dirty="0"/>
              <a:t> </a:t>
            </a:r>
            <a:r>
              <a:rPr lang="en-US" sz="1600" dirty="0" smtClean="0"/>
              <a:t>     </a:t>
            </a:r>
            <a:r>
              <a:rPr lang="en-US" sz="1600" dirty="0" smtClean="0"/>
              <a:t>word </a:t>
            </a:r>
            <a:r>
              <a:rPr lang="en-US" sz="1600" dirty="0" smtClean="0"/>
              <a:t>vectors</a:t>
            </a:r>
            <a:endParaRPr lang="en-US" sz="1600" dirty="0"/>
          </a:p>
        </p:txBody>
      </p:sp>
      <mc:AlternateContent xmlns:mc="http://schemas.openxmlformats.org/markup-compatibility/2006" xmlns:a14="http://schemas.microsoft.com/office/drawing/2010/main">
        <mc:Choice Requires="a14">
          <p:sp>
            <p:nvSpPr>
              <p:cNvPr id="8" name="TextBox 7"/>
              <p:cNvSpPr txBox="1"/>
              <p:nvPr/>
            </p:nvSpPr>
            <p:spPr>
              <a:xfrm>
                <a:off x="7222961" y="2866105"/>
                <a:ext cx="1322606" cy="7201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𝐶</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1</m:t>
                          </m:r>
                        </m:num>
                        <m:den>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𝑁</m:t>
                              </m:r>
                            </m:e>
                            <m:sub>
                              <m:r>
                                <a:rPr lang="en-US" altLang="ko-KR" sz="1600" b="0" i="1" smtClean="0">
                                  <a:latin typeface="Cambria Math" panose="02040503050406030204" pitchFamily="18" charset="0"/>
                                </a:rPr>
                                <m:t>𝑖</m:t>
                              </m:r>
                            </m:sub>
                          </m:sSub>
                        </m:den>
                      </m:f>
                      <m:nary>
                        <m:naryPr>
                          <m:chr m:val="∑"/>
                          <m:ctrlPr>
                            <a:rPr lang="en-US" altLang="ko-KR" sz="1600" b="0" i="1" smtClean="0">
                              <a:latin typeface="Cambria Math" panose="02040503050406030204" pitchFamily="18" charset="0"/>
                            </a:rPr>
                          </m:ctrlPr>
                        </m:naryPr>
                        <m:sub>
                          <m:r>
                            <m:rPr>
                              <m:brk m:alnAt="23"/>
                            </m:rPr>
                            <a:rPr lang="en-US" altLang="ko-KR" sz="1600" b="0" i="1" smtClean="0">
                              <a:latin typeface="Cambria Math" panose="02040503050406030204" pitchFamily="18" charset="0"/>
                            </a:rPr>
                            <m:t>𝑗</m:t>
                          </m:r>
                          <m:r>
                            <a:rPr lang="en-US" altLang="ko-KR" sz="1600" b="0" i="1" smtClean="0">
                              <a:latin typeface="Cambria Math" panose="02040503050406030204" pitchFamily="18" charset="0"/>
                            </a:rPr>
                            <m:t>=1</m:t>
                          </m:r>
                        </m:sub>
                        <m:sup>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𝑁</m:t>
                              </m:r>
                            </m:e>
                            <m:sub>
                              <m:r>
                                <a:rPr lang="en-US" altLang="ko-KR" sz="1600" b="0" i="1" smtClean="0">
                                  <a:latin typeface="Cambria Math" panose="02040503050406030204" pitchFamily="18" charset="0"/>
                                </a:rPr>
                                <m:t>𝑖</m:t>
                              </m:r>
                            </m:sub>
                          </m:sSub>
                        </m:sup>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𝑑</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𝑗</m:t>
                              </m:r>
                            </m:sub>
                          </m:sSub>
                        </m:e>
                      </m:nary>
                    </m:oMath>
                  </m:oMathPara>
                </a14:m>
                <a:endParaRPr lang="ko-KR" alt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7222961" y="2866105"/>
                <a:ext cx="1322606" cy="72019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직사각형 9"/>
              <p:cNvSpPr/>
              <p:nvPr/>
            </p:nvSpPr>
            <p:spPr>
              <a:xfrm>
                <a:off x="6422418" y="3658310"/>
                <a:ext cx="3483582" cy="850810"/>
              </a:xfrm>
              <a:prstGeom prst="rect">
                <a:avLst/>
              </a:prstGeom>
            </p:spPr>
            <p:txBody>
              <a:bodyPr wrap="none">
                <a:spAutoFit/>
              </a:bodyPr>
              <a:lstStyle/>
              <a:p>
                <a14:m>
                  <m:oMath xmlns:m="http://schemas.openxmlformats.org/officeDocument/2006/math">
                    <m:sSub>
                      <m:sSubPr>
                        <m:ctrlPr>
                          <a:rPr lang="en-US" altLang="ko-KR" sz="1600" i="1" smtClean="0">
                            <a:latin typeface="Cambria Math" panose="02040503050406030204" pitchFamily="18" charset="0"/>
                          </a:rPr>
                        </m:ctrlPr>
                      </m:sSubPr>
                      <m:e>
                        <m:r>
                          <a:rPr lang="en-US" altLang="ko-KR" sz="1600" i="1">
                            <a:latin typeface="Cambria Math" panose="02040503050406030204" pitchFamily="18" charset="0"/>
                          </a:rPr>
                          <m:t>𝐶</m:t>
                        </m:r>
                      </m:e>
                      <m:sub>
                        <m:r>
                          <a:rPr lang="en-US" altLang="ko-KR" sz="1600" i="1">
                            <a:latin typeface="Cambria Math" panose="02040503050406030204" pitchFamily="18" charset="0"/>
                          </a:rPr>
                          <m:t>𝑖</m:t>
                        </m:r>
                      </m:sub>
                    </m:sSub>
                  </m:oMath>
                </a14:m>
                <a:r>
                  <a:rPr lang="ko-KR" altLang="en-US" sz="1600" dirty="0" smtClean="0"/>
                  <a:t> </a:t>
                </a:r>
                <a:r>
                  <a:rPr lang="en-US" altLang="ko-KR" sz="1600" dirty="0" smtClean="0"/>
                  <a:t>: cluster vector</a:t>
                </a:r>
              </a:p>
              <a:p>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𝑁</m:t>
                        </m:r>
                      </m:e>
                      <m:sub>
                        <m:r>
                          <a:rPr lang="en-US" altLang="ko-KR" sz="1600" i="1">
                            <a:latin typeface="Cambria Math" panose="02040503050406030204" pitchFamily="18" charset="0"/>
                          </a:rPr>
                          <m:t>𝑖</m:t>
                        </m:r>
                      </m:sub>
                    </m:sSub>
                  </m:oMath>
                </a14:m>
                <a:r>
                  <a:rPr lang="ko-KR" altLang="en-US" sz="1600" dirty="0" smtClean="0"/>
                  <a:t> </a:t>
                </a:r>
                <a:r>
                  <a:rPr lang="en-US" altLang="ko-KR" sz="1600" dirty="0" smtClean="0"/>
                  <a:t>: number of securities in cluster </a:t>
                </a:r>
                <a14:m>
                  <m:oMath xmlns:m="http://schemas.openxmlformats.org/officeDocument/2006/math">
                    <m:r>
                      <a:rPr lang="en-US" altLang="ko-KR" sz="1600" i="1" dirty="0" smtClean="0">
                        <a:latin typeface="Cambria Math" panose="02040503050406030204" pitchFamily="18" charset="0"/>
                      </a:rPr>
                      <m:t>𝑖</m:t>
                    </m:r>
                  </m:oMath>
                </a14:m>
                <a:endParaRPr lang="en-US" altLang="ko-KR" sz="1600" dirty="0" smtClean="0"/>
              </a:p>
              <a:p>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𝑑</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m:t>
                        </m:r>
                        <m:r>
                          <a:rPr lang="en-US" altLang="ko-KR" sz="1600" i="1">
                            <a:latin typeface="Cambria Math" panose="02040503050406030204" pitchFamily="18" charset="0"/>
                          </a:rPr>
                          <m:t>𝑗</m:t>
                        </m:r>
                      </m:sub>
                    </m:sSub>
                  </m:oMath>
                </a14:m>
                <a:r>
                  <a:rPr lang="ko-KR" altLang="en-US" sz="1600" dirty="0" smtClean="0"/>
                  <a:t> </a:t>
                </a:r>
                <a:r>
                  <a:rPr lang="en-US" altLang="ko-KR" sz="1600" dirty="0" smtClean="0"/>
                  <a:t>: </a:t>
                </a:r>
                <a14:m>
                  <m:oMath xmlns:m="http://schemas.openxmlformats.org/officeDocument/2006/math">
                    <m:r>
                      <a:rPr lang="en-US" altLang="ko-KR" sz="1600" i="1" dirty="0" smtClean="0">
                        <a:latin typeface="Cambria Math" panose="02040503050406030204" pitchFamily="18" charset="0"/>
                      </a:rPr>
                      <m:t>𝑗</m:t>
                    </m:r>
                  </m:oMath>
                </a14:m>
                <a:r>
                  <a:rPr lang="en-US" altLang="ko-KR" sz="1600" dirty="0" smtClean="0"/>
                  <a:t>-</a:t>
                </a:r>
                <a:r>
                  <a:rPr lang="en-US" altLang="ko-KR" sz="1600" dirty="0" err="1" smtClean="0"/>
                  <a:t>th</a:t>
                </a:r>
                <a:r>
                  <a:rPr lang="en-US" altLang="ko-KR" sz="1600" dirty="0" smtClean="0"/>
                  <a:t> securities in cluster </a:t>
                </a:r>
                <a14:m>
                  <m:oMath xmlns:m="http://schemas.openxmlformats.org/officeDocument/2006/math">
                    <m:r>
                      <a:rPr lang="en-US" altLang="ko-KR" sz="1600" i="1" dirty="0" smtClean="0">
                        <a:latin typeface="Cambria Math" panose="02040503050406030204" pitchFamily="18" charset="0"/>
                      </a:rPr>
                      <m:t>𝑖</m:t>
                    </m:r>
                  </m:oMath>
                </a14:m>
                <a:endParaRPr lang="ko-KR" altLang="en-US" sz="1600" dirty="0"/>
              </a:p>
            </p:txBody>
          </p:sp>
        </mc:Choice>
        <mc:Fallback xmlns="">
          <p:sp>
            <p:nvSpPr>
              <p:cNvPr id="10" name="직사각형 9"/>
              <p:cNvSpPr>
                <a:spLocks noRot="1" noChangeAspect="1" noMove="1" noResize="1" noEditPoints="1" noAdjustHandles="1" noChangeArrowheads="1" noChangeShapeType="1" noTextEdit="1"/>
              </p:cNvSpPr>
              <p:nvPr/>
            </p:nvSpPr>
            <p:spPr>
              <a:xfrm>
                <a:off x="6422418" y="3658310"/>
                <a:ext cx="3483582" cy="850810"/>
              </a:xfrm>
              <a:prstGeom prst="rect">
                <a:avLst/>
              </a:prstGeom>
              <a:blipFill>
                <a:blip r:embed="rId5"/>
                <a:stretch>
                  <a:fillRect t="-1429" b="-7857"/>
                </a:stretch>
              </a:blipFill>
            </p:spPr>
            <p:txBody>
              <a:bodyPr/>
              <a:lstStyle/>
              <a:p>
                <a:r>
                  <a:rPr lang="ko-KR" altLang="en-US">
                    <a:noFill/>
                  </a:rPr>
                  <a:t> </a:t>
                </a:r>
              </a:p>
            </p:txBody>
          </p:sp>
        </mc:Fallback>
      </mc:AlternateContent>
      <p:sp>
        <p:nvSpPr>
          <p:cNvPr id="14" name="직사각형 13"/>
          <p:cNvSpPr/>
          <p:nvPr/>
        </p:nvSpPr>
        <p:spPr>
          <a:xfrm>
            <a:off x="344488" y="6021288"/>
            <a:ext cx="144016" cy="14401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489323" y="5943069"/>
            <a:ext cx="2773004" cy="307777"/>
          </a:xfrm>
          <a:prstGeom prst="rect">
            <a:avLst/>
          </a:prstGeom>
          <a:noFill/>
        </p:spPr>
        <p:txBody>
          <a:bodyPr wrap="square" rtlCol="0">
            <a:spAutoFit/>
          </a:bodyPr>
          <a:lstStyle/>
          <a:p>
            <a:r>
              <a:rPr lang="en-US" altLang="ko-KR" sz="1400" dirty="0" smtClean="0"/>
              <a:t>Security vectors in cluster 6</a:t>
            </a:r>
            <a:endParaRPr lang="ko-KR" altLang="en-US" sz="1400" dirty="0"/>
          </a:p>
        </p:txBody>
      </p:sp>
      <p:sp>
        <p:nvSpPr>
          <p:cNvPr id="28" name="TextBox 27"/>
          <p:cNvSpPr txBox="1"/>
          <p:nvPr/>
        </p:nvSpPr>
        <p:spPr>
          <a:xfrm>
            <a:off x="3262327" y="5938986"/>
            <a:ext cx="2773004" cy="307777"/>
          </a:xfrm>
          <a:prstGeom prst="rect">
            <a:avLst/>
          </a:prstGeom>
          <a:noFill/>
        </p:spPr>
        <p:txBody>
          <a:bodyPr wrap="square" rtlCol="0">
            <a:spAutoFit/>
          </a:bodyPr>
          <a:lstStyle/>
          <a:p>
            <a:r>
              <a:rPr lang="en-US" altLang="ko-KR" sz="1400" dirty="0" smtClean="0"/>
              <a:t>Word vectors</a:t>
            </a:r>
            <a:endParaRPr lang="ko-KR" altLang="en-US" sz="1400" dirty="0"/>
          </a:p>
        </p:txBody>
      </p:sp>
      <p:sp>
        <p:nvSpPr>
          <p:cNvPr id="29" name="타원 28"/>
          <p:cNvSpPr/>
          <p:nvPr/>
        </p:nvSpPr>
        <p:spPr>
          <a:xfrm>
            <a:off x="3152800" y="6021288"/>
            <a:ext cx="144016" cy="14401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그림 29"/>
          <p:cNvPicPr>
            <a:picLocks noChangeAspect="1"/>
          </p:cNvPicPr>
          <p:nvPr/>
        </p:nvPicPr>
        <p:blipFill rotWithShape="1">
          <a:blip r:embed="rId6">
            <a:extLst>
              <a:ext uri="{28A0092B-C50C-407E-A947-70E740481C1C}">
                <a14:useLocalDpi xmlns:a14="http://schemas.microsoft.com/office/drawing/2010/main" val="0"/>
              </a:ext>
            </a:extLst>
          </a:blip>
          <a:srcRect l="68098"/>
          <a:stretch/>
        </p:blipFill>
        <p:spPr>
          <a:xfrm>
            <a:off x="8679944" y="4831985"/>
            <a:ext cx="996255" cy="812635"/>
          </a:xfrm>
          <a:prstGeom prst="rect">
            <a:avLst/>
          </a:prstGeom>
        </p:spPr>
      </p:pic>
      <p:sp>
        <p:nvSpPr>
          <p:cNvPr id="31" name="TextBox 30"/>
          <p:cNvSpPr txBox="1"/>
          <p:nvPr/>
        </p:nvSpPr>
        <p:spPr>
          <a:xfrm>
            <a:off x="488504" y="1772816"/>
            <a:ext cx="5443350" cy="307777"/>
          </a:xfrm>
          <a:prstGeom prst="rect">
            <a:avLst/>
          </a:prstGeom>
          <a:noFill/>
        </p:spPr>
        <p:txBody>
          <a:bodyPr wrap="square" rtlCol="0">
            <a:spAutoFit/>
          </a:bodyPr>
          <a:lstStyle/>
          <a:p>
            <a:r>
              <a:rPr lang="en-US" altLang="ko-KR" sz="1400" u="sng" dirty="0" smtClean="0"/>
              <a:t>Visualization of Security vectors and word vectors using t-SNE</a:t>
            </a:r>
            <a:endParaRPr lang="ko-KR" altLang="en-US" sz="1400" u="sng" dirty="0"/>
          </a:p>
        </p:txBody>
      </p:sp>
      <mc:AlternateContent xmlns:mc="http://schemas.openxmlformats.org/markup-compatibility/2006" xmlns:a14="http://schemas.microsoft.com/office/drawing/2010/main">
        <mc:Choice Requires="a14">
          <p:sp>
            <p:nvSpPr>
              <p:cNvPr id="2" name="TextBox 1"/>
              <p:cNvSpPr txBox="1"/>
              <p:nvPr/>
            </p:nvSpPr>
            <p:spPr>
              <a:xfrm>
                <a:off x="6681192" y="4994661"/>
                <a:ext cx="1998752" cy="4956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𝑠𝑖𝑚</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𝐶</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𝑊</m:t>
                          </m:r>
                        </m:e>
                      </m:d>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𝐶</m:t>
                          </m:r>
                          <m:r>
                            <a:rPr lang="en-US" altLang="ko-KR" sz="1600" b="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𝑊</m:t>
                          </m:r>
                        </m:num>
                        <m:den>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𝐶</m:t>
                              </m:r>
                            </m:e>
                          </m:d>
                          <m:d>
                            <m:dPr>
                              <m:begChr m:val="‖"/>
                              <m:endChr m:val="‖"/>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𝑊</m:t>
                              </m:r>
                            </m:e>
                          </m:d>
                        </m:den>
                      </m:f>
                    </m:oMath>
                  </m:oMathPara>
                </a14:m>
                <a:endParaRPr lang="ko-KR" altLang="en-US" sz="1600" dirty="0"/>
              </a:p>
            </p:txBody>
          </p:sp>
        </mc:Choice>
        <mc:Fallback xmlns="">
          <p:sp>
            <p:nvSpPr>
              <p:cNvPr id="2" name="TextBox 1"/>
              <p:cNvSpPr txBox="1">
                <a:spLocks noRot="1" noChangeAspect="1" noMove="1" noResize="1" noEditPoints="1" noAdjustHandles="1" noChangeArrowheads="1" noChangeShapeType="1" noTextEdit="1"/>
              </p:cNvSpPr>
              <p:nvPr/>
            </p:nvSpPr>
            <p:spPr>
              <a:xfrm>
                <a:off x="6681192" y="4994661"/>
                <a:ext cx="1998752" cy="495649"/>
              </a:xfrm>
              <a:prstGeom prst="rect">
                <a:avLst/>
              </a:prstGeom>
              <a:blipFill>
                <a:blip r:embed="rId7"/>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81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dirty="0" smtClean="0"/>
              <a:t>What is an “Industry Classification Scheme” (ICS)?</a:t>
            </a:r>
            <a:endParaRPr lang="en-US" altLang="ko-KR" dirty="0"/>
          </a:p>
        </p:txBody>
      </p:sp>
      <p:sp>
        <p:nvSpPr>
          <p:cNvPr id="2" name="TextBox 1"/>
          <p:cNvSpPr txBox="1"/>
          <p:nvPr/>
        </p:nvSpPr>
        <p:spPr>
          <a:xfrm>
            <a:off x="596038" y="1769035"/>
            <a:ext cx="8893466" cy="4598182"/>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t>Methods to cluster financial entities </a:t>
            </a:r>
            <a:r>
              <a:rPr lang="en-US" altLang="ko-KR" sz="1800" dirty="0" smtClean="0"/>
              <a:t>into </a:t>
            </a:r>
            <a:r>
              <a:rPr lang="en-US" altLang="ko-KR" sz="1800" dirty="0" smtClean="0"/>
              <a:t>distinct bundles</a:t>
            </a:r>
          </a:p>
          <a:p>
            <a:pPr marL="879333" lvl="1" indent="-342900">
              <a:lnSpc>
                <a:spcPct val="120000"/>
              </a:lnSpc>
              <a:buFont typeface="Arial" panose="020B0604020202020204" pitchFamily="34" charset="0"/>
              <a:buChar char="•"/>
            </a:pPr>
            <a:r>
              <a:rPr lang="en-US" altLang="ko-KR" sz="1400" b="1" dirty="0" smtClean="0"/>
              <a:t>Intra-Industry Homogeneity</a:t>
            </a:r>
            <a:r>
              <a:rPr lang="en-US" altLang="ko-KR" sz="1400" dirty="0" smtClean="0"/>
              <a:t>: Each bundle should contain entities that are “similar” types of business given their market activities </a:t>
            </a:r>
            <a:endParaRPr lang="en-US" altLang="ko-KR" sz="1400" dirty="0"/>
          </a:p>
          <a:p>
            <a:pPr marL="879333" lvl="1" indent="-342900">
              <a:lnSpc>
                <a:spcPct val="120000"/>
              </a:lnSpc>
              <a:buFont typeface="Arial" panose="020B0604020202020204" pitchFamily="34" charset="0"/>
              <a:buChar char="•"/>
            </a:pPr>
            <a:r>
              <a:rPr lang="en-US" altLang="ko-KR" sz="1400" b="1" dirty="0" smtClean="0"/>
              <a:t>Inter-Industry Homogeneity</a:t>
            </a:r>
            <a:r>
              <a:rPr lang="en-US" altLang="ko-KR" sz="1400" dirty="0" smtClean="0"/>
              <a:t>:</a:t>
            </a:r>
            <a:r>
              <a:rPr lang="en-US" altLang="ko-KR" sz="1400" b="1" dirty="0" smtClean="0"/>
              <a:t> </a:t>
            </a:r>
            <a:r>
              <a:rPr lang="en-US" altLang="ko-KR" sz="1400" dirty="0" smtClean="0"/>
              <a:t>Each bundle’s power of representation should be similar from one another</a:t>
            </a:r>
          </a:p>
          <a:p>
            <a:pPr marL="879333" lvl="1" indent="-342900">
              <a:lnSpc>
                <a:spcPct val="120000"/>
              </a:lnSpc>
              <a:buFont typeface="Arial" panose="020B0604020202020204" pitchFamily="34" charset="0"/>
              <a:buChar char="•"/>
            </a:pPr>
            <a:r>
              <a:rPr lang="en-US" altLang="ko-KR" sz="1400" dirty="0" smtClean="0"/>
              <a:t>In equity market, these bundles represents industry-wise segments</a:t>
            </a:r>
            <a:r>
              <a:rPr lang="en-US" altLang="ko-KR" sz="1400" dirty="0" smtClean="0"/>
              <a:t> of the market with distinct financial characteristics</a:t>
            </a:r>
          </a:p>
          <a:p>
            <a:pPr marL="879333" lvl="1" indent="-342900">
              <a:lnSpc>
                <a:spcPct val="120000"/>
              </a:lnSpc>
              <a:buFont typeface="Arial" panose="020B0604020202020204" pitchFamily="34" charset="0"/>
              <a:buChar char="•"/>
            </a:pPr>
            <a:endParaRPr lang="en-US" altLang="ko-KR" sz="1800" dirty="0" smtClean="0"/>
          </a:p>
          <a:p>
            <a:pPr marL="342900" indent="-342900">
              <a:buFont typeface="Arial" panose="020B0604020202020204" pitchFamily="34" charset="0"/>
              <a:buChar char="•"/>
            </a:pPr>
            <a:r>
              <a:rPr lang="en-US" altLang="ko-KR" sz="1800" dirty="0" smtClean="0"/>
              <a:t>ICS facilitate</a:t>
            </a:r>
            <a:r>
              <a:rPr lang="en-US" altLang="ko-KR" sz="1800" dirty="0" smtClean="0"/>
              <a:t> a broad range of cluster-level analysis [1]</a:t>
            </a:r>
          </a:p>
          <a:p>
            <a:pPr marL="879333" lvl="1" indent="-342900">
              <a:lnSpc>
                <a:spcPct val="120000"/>
              </a:lnSpc>
              <a:buFont typeface="Arial" panose="020B0604020202020204" pitchFamily="34" charset="0"/>
              <a:buChar char="•"/>
            </a:pPr>
            <a:r>
              <a:rPr lang="en-US" altLang="ko-KR" sz="1400" dirty="0" smtClean="0"/>
              <a:t>Sector-wise identification of market competitors</a:t>
            </a:r>
          </a:p>
          <a:p>
            <a:pPr marL="879333" lvl="1" indent="-342900">
              <a:lnSpc>
                <a:spcPct val="120000"/>
              </a:lnSpc>
              <a:buFont typeface="Arial" panose="020B0604020202020204" pitchFamily="34" charset="0"/>
              <a:buChar char="•"/>
            </a:pPr>
            <a:r>
              <a:rPr lang="en-US" altLang="ko-KR" sz="1400" dirty="0" smtClean="0"/>
              <a:t>Benchmarking company activities and performances</a:t>
            </a:r>
          </a:p>
          <a:p>
            <a:pPr marL="879333" lvl="1" indent="-342900">
              <a:lnSpc>
                <a:spcPct val="120000"/>
              </a:lnSpc>
              <a:buFont typeface="Arial" panose="020B0604020202020204" pitchFamily="34" charset="0"/>
              <a:buChar char="•"/>
            </a:pPr>
            <a:r>
              <a:rPr lang="en-US" altLang="ko-KR" sz="1400" dirty="0" smtClean="0"/>
              <a:t>Measuring economic indicators</a:t>
            </a:r>
          </a:p>
          <a:p>
            <a:pPr marL="879333" lvl="1" indent="-342900">
              <a:lnSpc>
                <a:spcPct val="120000"/>
              </a:lnSpc>
              <a:buFont typeface="Arial" panose="020B0604020202020204" pitchFamily="34" charset="0"/>
              <a:buChar char="•"/>
            </a:pPr>
            <a:r>
              <a:rPr lang="en-US" altLang="ko-KR" sz="1400" dirty="0" smtClean="0"/>
              <a:t>Setting up market share</a:t>
            </a:r>
          </a:p>
          <a:p>
            <a:pPr marL="879333" lvl="1" indent="-342900">
              <a:lnSpc>
                <a:spcPct val="120000"/>
              </a:lnSpc>
              <a:buFont typeface="Arial" panose="020B0604020202020204" pitchFamily="34" charset="0"/>
              <a:buChar char="•"/>
            </a:pPr>
            <a:endParaRPr lang="en-US" altLang="ko-KR" sz="1600" dirty="0"/>
          </a:p>
          <a:p>
            <a:pPr marL="342900" lvl="1" indent="-342900">
              <a:lnSpc>
                <a:spcPct val="120000"/>
              </a:lnSpc>
              <a:buFont typeface="Arial" panose="020B0604020202020204" pitchFamily="34" charset="0"/>
              <a:buChar char="•"/>
            </a:pPr>
            <a:r>
              <a:rPr lang="en-US" altLang="ko-KR" sz="1800" b="1" dirty="0" smtClean="0">
                <a:solidFill>
                  <a:srgbClr val="FF0000"/>
                </a:solidFill>
              </a:rPr>
              <a:t>Note!</a:t>
            </a:r>
            <a:r>
              <a:rPr lang="en-US" altLang="ko-KR" sz="1800" dirty="0" smtClean="0">
                <a:solidFill>
                  <a:srgbClr val="FF0000"/>
                </a:solidFill>
              </a:rPr>
              <a:t> </a:t>
            </a:r>
            <a:r>
              <a:rPr lang="en-US" altLang="ko-KR" sz="1800" dirty="0" smtClean="0"/>
              <a:t>Although the term “classification” is used as a convention, it </a:t>
            </a:r>
            <a:r>
              <a:rPr lang="en-US" altLang="ko-KR" sz="1800" dirty="0" smtClean="0"/>
              <a:t>actually is a </a:t>
            </a:r>
            <a:r>
              <a:rPr lang="en-US" altLang="ko-KR" sz="1800" b="1" i="1" dirty="0" smtClean="0"/>
              <a:t>clustering</a:t>
            </a:r>
            <a:r>
              <a:rPr lang="en-US" altLang="ko-KR" sz="1800" dirty="0" smtClean="0"/>
              <a:t> process!</a:t>
            </a:r>
            <a:endParaRPr lang="en-US" altLang="ko-KR" sz="1800" dirty="0" smtClean="0">
              <a:solidFill>
                <a:srgbClr val="FF0000"/>
              </a:solidFill>
            </a:endParaRPr>
          </a:p>
        </p:txBody>
      </p:sp>
    </p:spTree>
    <p:extLst>
      <p:ext uri="{BB962C8B-B14F-4D97-AF65-F5344CB8AC3E}">
        <p14:creationId xmlns:p14="http://schemas.microsoft.com/office/powerpoint/2010/main" val="163947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196026" y="5938986"/>
            <a:ext cx="2773004" cy="307777"/>
          </a:xfrm>
          <a:prstGeom prst="rect">
            <a:avLst/>
          </a:prstGeom>
          <a:noFill/>
        </p:spPr>
        <p:txBody>
          <a:bodyPr wrap="square" rtlCol="0">
            <a:spAutoFit/>
          </a:bodyPr>
          <a:lstStyle/>
          <a:p>
            <a:r>
              <a:rPr lang="en-US" altLang="ko-KR" sz="1400" dirty="0" smtClean="0"/>
              <a:t>Seed word vector</a:t>
            </a:r>
            <a:endParaRPr lang="ko-KR" altLang="en-US" sz="1400" dirty="0"/>
          </a:p>
        </p:txBody>
      </p:sp>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a:t>Qualitative </a:t>
            </a:r>
            <a:r>
              <a:rPr lang="en-US" altLang="ko-KR" b="1" spc="0" dirty="0" smtClean="0"/>
              <a:t>Evaluation: </a:t>
            </a:r>
            <a:r>
              <a:rPr lang="ko-KR" altLang="en-US" spc="0" dirty="0" smtClean="0"/>
              <a:t>특정 </a:t>
            </a:r>
            <a:r>
              <a:rPr lang="en-US" altLang="ko-KR" spc="0" dirty="0" smtClean="0"/>
              <a:t>keyword </a:t>
            </a:r>
            <a:r>
              <a:rPr lang="ko-KR" altLang="en-US" spc="0" dirty="0" smtClean="0"/>
              <a:t>와 유사한 </a:t>
            </a:r>
            <a:r>
              <a:rPr lang="en-US" altLang="ko-KR" spc="0" dirty="0" smtClean="0"/>
              <a:t>security vector</a:t>
            </a:r>
            <a:r>
              <a:rPr lang="ko-KR" altLang="en-US" spc="0" dirty="0" smtClean="0"/>
              <a:t>를 추출할 수 있음</a:t>
            </a:r>
            <a:r>
              <a:rPr lang="en-US" altLang="ko-KR" spc="0" dirty="0" smtClean="0"/>
              <a:t>.</a:t>
            </a:r>
          </a:p>
          <a:p>
            <a:r>
              <a:rPr lang="ko-KR" altLang="en-US" dirty="0"/>
              <a:t>이를 사용하여 </a:t>
            </a:r>
            <a:r>
              <a:rPr lang="en-US" altLang="ko-KR" dirty="0"/>
              <a:t>theme </a:t>
            </a:r>
            <a:r>
              <a:rPr lang="ko-KR" altLang="en-US" dirty="0"/>
              <a:t>혹은 특정 산업에 대한 </a:t>
            </a:r>
            <a:r>
              <a:rPr lang="en-US" altLang="ko-KR" dirty="0"/>
              <a:t>portfolio</a:t>
            </a:r>
            <a:r>
              <a:rPr lang="ko-KR" altLang="en-US" dirty="0"/>
              <a:t>를 구성하는데도 활용할 수 있을 것으로 기대</a:t>
            </a:r>
            <a:endParaRPr lang="en-US" altLang="ko-KR" dirty="0"/>
          </a:p>
          <a:p>
            <a:endParaRPr lang="en-US" altLang="ko-KR" spc="0" dirty="0" smtClean="0"/>
          </a:p>
        </p:txBody>
      </p:sp>
      <p:sp>
        <p:nvSpPr>
          <p:cNvPr id="14" name="직사각형 13"/>
          <p:cNvSpPr/>
          <p:nvPr/>
        </p:nvSpPr>
        <p:spPr>
          <a:xfrm>
            <a:off x="344488" y="6021288"/>
            <a:ext cx="144016" cy="14401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489323" y="5943069"/>
            <a:ext cx="1511349" cy="307777"/>
          </a:xfrm>
          <a:prstGeom prst="rect">
            <a:avLst/>
          </a:prstGeom>
          <a:noFill/>
        </p:spPr>
        <p:txBody>
          <a:bodyPr wrap="square" rtlCol="0">
            <a:spAutoFit/>
          </a:bodyPr>
          <a:lstStyle/>
          <a:p>
            <a:r>
              <a:rPr lang="en-US" altLang="ko-KR" sz="1400" dirty="0" smtClean="0"/>
              <a:t>Security vectors</a:t>
            </a:r>
            <a:endParaRPr lang="ko-KR" altLang="en-US" sz="1400" dirty="0"/>
          </a:p>
        </p:txBody>
      </p:sp>
      <p:sp>
        <p:nvSpPr>
          <p:cNvPr id="28" name="TextBox 27"/>
          <p:cNvSpPr txBox="1"/>
          <p:nvPr/>
        </p:nvSpPr>
        <p:spPr>
          <a:xfrm>
            <a:off x="4088904" y="5938986"/>
            <a:ext cx="2773004" cy="307777"/>
          </a:xfrm>
          <a:prstGeom prst="rect">
            <a:avLst/>
          </a:prstGeom>
          <a:noFill/>
        </p:spPr>
        <p:txBody>
          <a:bodyPr wrap="square" rtlCol="0">
            <a:spAutoFit/>
          </a:bodyPr>
          <a:lstStyle/>
          <a:p>
            <a:r>
              <a:rPr lang="en-US" altLang="ko-KR" sz="1400" dirty="0" smtClean="0"/>
              <a:t>Word vectors</a:t>
            </a:r>
            <a:endParaRPr lang="ko-KR" altLang="en-US" sz="1400" dirty="0"/>
          </a:p>
        </p:txBody>
      </p:sp>
      <p:sp>
        <p:nvSpPr>
          <p:cNvPr id="29" name="타원 28"/>
          <p:cNvSpPr/>
          <p:nvPr/>
        </p:nvSpPr>
        <p:spPr>
          <a:xfrm>
            <a:off x="3944888" y="6021288"/>
            <a:ext cx="144016" cy="14401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488504" y="1772816"/>
            <a:ext cx="5443350" cy="307777"/>
          </a:xfrm>
          <a:prstGeom prst="rect">
            <a:avLst/>
          </a:prstGeom>
          <a:noFill/>
        </p:spPr>
        <p:txBody>
          <a:bodyPr wrap="square" rtlCol="0">
            <a:spAutoFit/>
          </a:bodyPr>
          <a:lstStyle/>
          <a:p>
            <a:r>
              <a:rPr lang="en-US" altLang="ko-KR" sz="1400" u="sng" dirty="0" smtClean="0"/>
              <a:t>Visualization of Security vectors and word vectors using t-SNE</a:t>
            </a:r>
            <a:endParaRPr lang="ko-KR" altLang="en-US" sz="1400" u="sng" dirty="0"/>
          </a:p>
        </p:txBody>
      </p:sp>
      <p:graphicFrame>
        <p:nvGraphicFramePr>
          <p:cNvPr id="16" name="차트 15"/>
          <p:cNvGraphicFramePr>
            <a:graphicFrameLocks/>
          </p:cNvGraphicFramePr>
          <p:nvPr>
            <p:extLst>
              <p:ext uri="{D42A27DB-BD31-4B8C-83A1-F6EECF244321}">
                <p14:modId xmlns:p14="http://schemas.microsoft.com/office/powerpoint/2010/main" val="1602284133"/>
              </p:ext>
            </p:extLst>
          </p:nvPr>
        </p:nvGraphicFramePr>
        <p:xfrm>
          <a:off x="128892" y="1840741"/>
          <a:ext cx="6047815"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19" name="타원 18"/>
          <p:cNvSpPr/>
          <p:nvPr/>
        </p:nvSpPr>
        <p:spPr>
          <a:xfrm>
            <a:off x="2086499" y="602128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1936977" y="3717032"/>
            <a:ext cx="864096" cy="9060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6112231" y="4708638"/>
            <a:ext cx="3672408"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Solar/NN </a:t>
            </a:r>
            <a:r>
              <a:rPr lang="ko-KR" altLang="en-US" sz="1600" dirty="0" smtClean="0"/>
              <a:t>라는 단어 주변의 공간을 살펴보면 왼쪽과 같이 여러 </a:t>
            </a:r>
            <a:r>
              <a:rPr lang="en-US" altLang="ko-KR" sz="1600" dirty="0" smtClean="0"/>
              <a:t>word, security vectors</a:t>
            </a:r>
            <a:r>
              <a:rPr lang="ko-KR" altLang="en-US" sz="1600" dirty="0" smtClean="0"/>
              <a:t>가 있음</a:t>
            </a:r>
            <a:r>
              <a:rPr lang="en-US" altLang="ko-KR" sz="1600" dirty="0" smtClean="0"/>
              <a:t>.</a:t>
            </a:r>
            <a:endParaRPr lang="en-US" altLang="ko-KR" sz="1600" dirty="0"/>
          </a:p>
        </p:txBody>
      </p:sp>
      <p:sp>
        <p:nvSpPr>
          <p:cNvPr id="22" name="TextBox 21"/>
          <p:cNvSpPr txBox="1"/>
          <p:nvPr/>
        </p:nvSpPr>
        <p:spPr>
          <a:xfrm>
            <a:off x="6054876" y="5523487"/>
            <a:ext cx="3672408"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XOM(Exxon), DUK(Duke Energy)FSLR(First Solar) </a:t>
            </a:r>
            <a:r>
              <a:rPr lang="ko-KR" altLang="en-US" sz="1600" dirty="0" smtClean="0"/>
              <a:t>등 </a:t>
            </a:r>
            <a:r>
              <a:rPr lang="en-US" altLang="ko-KR" sz="1600" dirty="0" smtClean="0"/>
              <a:t>Energy </a:t>
            </a:r>
            <a:r>
              <a:rPr lang="ko-KR" altLang="en-US" sz="1600" dirty="0" smtClean="0"/>
              <a:t>회사를 추출할 수 있음</a:t>
            </a:r>
            <a:r>
              <a:rPr lang="en-US" sz="1600" dirty="0" smtClean="0"/>
              <a:t> </a:t>
            </a:r>
            <a:endParaRPr lang="en-US" altLang="ko-KR" sz="1600" dirty="0"/>
          </a:p>
        </p:txBody>
      </p:sp>
      <p:graphicFrame>
        <p:nvGraphicFramePr>
          <p:cNvPr id="7" name="표 6"/>
          <p:cNvGraphicFramePr>
            <a:graphicFrameLocks noGrp="1"/>
          </p:cNvGraphicFramePr>
          <p:nvPr>
            <p:extLst>
              <p:ext uri="{D42A27DB-BD31-4B8C-83A1-F6EECF244321}">
                <p14:modId xmlns:p14="http://schemas.microsoft.com/office/powerpoint/2010/main" val="353790270"/>
              </p:ext>
            </p:extLst>
          </p:nvPr>
        </p:nvGraphicFramePr>
        <p:xfrm>
          <a:off x="7133892" y="2332323"/>
          <a:ext cx="1701800" cy="2115124"/>
        </p:xfrm>
        <a:graphic>
          <a:graphicData uri="http://schemas.openxmlformats.org/drawingml/2006/table">
            <a:tbl>
              <a:tblPr/>
              <a:tblGrid>
                <a:gridCol w="713045">
                  <a:extLst>
                    <a:ext uri="{9D8B030D-6E8A-4147-A177-3AD203B41FA5}">
                      <a16:colId xmlns:a16="http://schemas.microsoft.com/office/drawing/2014/main" val="2619267610"/>
                    </a:ext>
                  </a:extLst>
                </a:gridCol>
                <a:gridCol w="988755">
                  <a:extLst>
                    <a:ext uri="{9D8B030D-6E8A-4147-A177-3AD203B41FA5}">
                      <a16:colId xmlns:a16="http://schemas.microsoft.com/office/drawing/2014/main" val="1857576645"/>
                    </a:ext>
                  </a:extLst>
                </a:gridCol>
              </a:tblGrid>
              <a:tr h="192284">
                <a:tc>
                  <a:txBody>
                    <a:bodyPr/>
                    <a:lstStyle/>
                    <a:p>
                      <a:pPr algn="ctr" fontAlgn="ctr"/>
                      <a:r>
                        <a:rPr lang="en-US" sz="1100" b="1" i="0" u="none" strike="noStrike">
                          <a:solidFill>
                            <a:srgbClr val="000000"/>
                          </a:solidFill>
                          <a:effectLst/>
                          <a:latin typeface="Arial" panose="020B0604020202020204" pitchFamily="34" charset="0"/>
                          <a:ea typeface="맑은 고딕" panose="020B0503020000020004" pitchFamily="50" charset="-127"/>
                        </a:rPr>
                        <a:t>Ticker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Arial" panose="020B0604020202020204" pitchFamily="34" charset="0"/>
                          <a:ea typeface="맑은 고딕" panose="020B0503020000020004" pitchFamily="50" charset="-127"/>
                        </a:rPr>
                        <a:t>Sim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62800430"/>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FSLR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0.25399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6059145"/>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PCG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0.211587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06296"/>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XOM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0.188723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5181921"/>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AES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0.185579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5864271"/>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PPL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rPr>
                        <a:t>0.183146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4896854"/>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NKE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0.138655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1229000"/>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ARG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rPr>
                        <a:t>0.129446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1986285"/>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TRIP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0.126007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094667"/>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DUK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a:solidFill>
                            <a:srgbClr val="000000"/>
                          </a:solidFill>
                          <a:effectLst/>
                          <a:latin typeface="Arial" panose="020B0604020202020204" pitchFamily="34" charset="0"/>
                          <a:ea typeface="맑은 고딕" panose="020B0503020000020004" pitchFamily="50" charset="-127"/>
                        </a:rPr>
                        <a:t>0.125552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33955009"/>
                  </a:ext>
                </a:extLst>
              </a:tr>
              <a:tr h="192284">
                <a:tc>
                  <a:txBody>
                    <a:bodyPr/>
                    <a:lstStyle/>
                    <a:p>
                      <a:pPr algn="ctr" fontAlgn="ctr"/>
                      <a:r>
                        <a:rPr lang="en-US" sz="1100" b="0" i="0" u="none" strike="noStrike">
                          <a:solidFill>
                            <a:srgbClr val="000000"/>
                          </a:solidFill>
                          <a:effectLst/>
                          <a:latin typeface="Arial" panose="020B0604020202020204" pitchFamily="34" charset="0"/>
                          <a:ea typeface="맑은 고딕" panose="020B0503020000020004" pitchFamily="50" charset="-127"/>
                        </a:rPr>
                        <a:t>CF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rPr>
                        <a:t>0.124175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108695"/>
                  </a:ext>
                </a:extLst>
              </a:tr>
            </a:tbl>
          </a:graphicData>
        </a:graphic>
      </p:graphicFrame>
      <p:sp>
        <p:nvSpPr>
          <p:cNvPr id="24" name="TextBox 23"/>
          <p:cNvSpPr txBox="1"/>
          <p:nvPr/>
        </p:nvSpPr>
        <p:spPr>
          <a:xfrm>
            <a:off x="6420555" y="1768733"/>
            <a:ext cx="3068949" cy="523220"/>
          </a:xfrm>
          <a:prstGeom prst="rect">
            <a:avLst/>
          </a:prstGeom>
          <a:noFill/>
        </p:spPr>
        <p:txBody>
          <a:bodyPr wrap="square" rtlCol="0">
            <a:spAutoFit/>
          </a:bodyPr>
          <a:lstStyle/>
          <a:p>
            <a:pPr algn="ctr"/>
            <a:r>
              <a:rPr lang="en-US" altLang="ko-KR" sz="1400" u="sng" dirty="0" smtClean="0"/>
              <a:t>Top 10 security vectors similar to word vector “Solar/NN” </a:t>
            </a:r>
            <a:endParaRPr lang="ko-KR" altLang="en-US" sz="1400" u="sng" dirty="0"/>
          </a:p>
        </p:txBody>
      </p:sp>
    </p:spTree>
    <p:extLst>
      <p:ext uri="{BB962C8B-B14F-4D97-AF65-F5344CB8AC3E}">
        <p14:creationId xmlns:p14="http://schemas.microsoft.com/office/powerpoint/2010/main" val="11041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b="1" spc="0" dirty="0"/>
              <a:t>Qualitative </a:t>
            </a:r>
            <a:r>
              <a:rPr lang="en-US" altLang="ko-KR" b="1" spc="0" dirty="0" smtClean="0"/>
              <a:t>Evaluation: </a:t>
            </a:r>
            <a:r>
              <a:rPr lang="en-US" altLang="ko-KR" spc="0" dirty="0" smtClean="0"/>
              <a:t>Interpretability </a:t>
            </a:r>
            <a:r>
              <a:rPr lang="en-US" altLang="ko-KR" spc="0" dirty="0"/>
              <a:t>(20 groups)</a:t>
            </a:r>
            <a:endParaRPr lang="en-US" altLang="ko-KR" spc="0" dirty="0" smtClean="0"/>
          </a:p>
        </p:txBody>
      </p:sp>
      <p:pic>
        <p:nvPicPr>
          <p:cNvPr id="2" name="그림 1"/>
          <p:cNvPicPr>
            <a:picLocks noChangeAspect="1"/>
          </p:cNvPicPr>
          <p:nvPr/>
        </p:nvPicPr>
        <p:blipFill>
          <a:blip r:embed="rId3"/>
          <a:stretch>
            <a:fillRect/>
          </a:stretch>
        </p:blipFill>
        <p:spPr>
          <a:xfrm>
            <a:off x="181210" y="2276872"/>
            <a:ext cx="9524318" cy="3312368"/>
          </a:xfrm>
          <a:prstGeom prst="rect">
            <a:avLst/>
          </a:prstGeom>
        </p:spPr>
      </p:pic>
    </p:spTree>
    <p:extLst>
      <p:ext uri="{BB962C8B-B14F-4D97-AF65-F5344CB8AC3E}">
        <p14:creationId xmlns:p14="http://schemas.microsoft.com/office/powerpoint/2010/main" val="28083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b="1" spc="0" dirty="0"/>
              <a:t>Qualitative </a:t>
            </a:r>
            <a:r>
              <a:rPr lang="en-US" altLang="ko-KR" b="1" spc="0" dirty="0" smtClean="0"/>
              <a:t>Evaluation: </a:t>
            </a:r>
            <a:r>
              <a:rPr lang="en-US" altLang="ko-KR" spc="0" dirty="0" smtClean="0"/>
              <a:t>Interpretability </a:t>
            </a:r>
            <a:r>
              <a:rPr lang="en-US" altLang="ko-KR" spc="0" dirty="0"/>
              <a:t>(20 groups)</a:t>
            </a:r>
            <a:endParaRPr lang="en-US" altLang="ko-KR" spc="0" dirty="0" smtClean="0"/>
          </a:p>
        </p:txBody>
      </p:sp>
      <p:pic>
        <p:nvPicPr>
          <p:cNvPr id="3" name="그림 2"/>
          <p:cNvPicPr>
            <a:picLocks noChangeAspect="1"/>
          </p:cNvPicPr>
          <p:nvPr/>
        </p:nvPicPr>
        <p:blipFill>
          <a:blip r:embed="rId3"/>
          <a:stretch>
            <a:fillRect/>
          </a:stretch>
        </p:blipFill>
        <p:spPr>
          <a:xfrm>
            <a:off x="180000" y="2278800"/>
            <a:ext cx="9523261" cy="3312000"/>
          </a:xfrm>
          <a:prstGeom prst="rect">
            <a:avLst/>
          </a:prstGeom>
        </p:spPr>
      </p:pic>
    </p:spTree>
    <p:extLst>
      <p:ext uri="{BB962C8B-B14F-4D97-AF65-F5344CB8AC3E}">
        <p14:creationId xmlns:p14="http://schemas.microsoft.com/office/powerpoint/2010/main" val="32585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Quantitative Evaluation: </a:t>
            </a:r>
            <a:r>
              <a:rPr lang="en-US" altLang="ko-KR" spc="0" dirty="0" smtClean="0"/>
              <a:t>Inter- and Intra-Industry Tests of Homogeneity</a:t>
            </a:r>
          </a:p>
          <a:p>
            <a:r>
              <a:rPr lang="en-US" altLang="ko-KR" spc="0" dirty="0" smtClean="0"/>
              <a:t>We follow </a:t>
            </a:r>
            <a:r>
              <a:rPr lang="en-US" altLang="ko-KR" spc="0" dirty="0" err="1" smtClean="0"/>
              <a:t>Bhojraj</a:t>
            </a:r>
            <a:r>
              <a:rPr lang="en-US" altLang="ko-KR" spc="0" dirty="0" smtClean="0"/>
              <a:t> et al. (2003) as the benchmark [8]</a:t>
            </a:r>
            <a:endParaRPr lang="en-US" altLang="ko-KR" spc="0" dirty="0" smtClean="0"/>
          </a:p>
        </p:txBody>
      </p:sp>
      <p:sp>
        <p:nvSpPr>
          <p:cNvPr id="5" name="TextBox 4"/>
          <p:cNvSpPr txBox="1"/>
          <p:nvPr/>
        </p:nvSpPr>
        <p:spPr>
          <a:xfrm>
            <a:off x="4943804" y="3107496"/>
            <a:ext cx="4608512" cy="1754326"/>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Following </a:t>
            </a:r>
            <a:r>
              <a:rPr lang="en-US" altLang="ko-KR" sz="1800" dirty="0" err="1" smtClean="0">
                <a:latin typeface="나눔바른고딕" panose="020B0603020101020101" pitchFamily="50" charset="-127"/>
                <a:ea typeface="나눔바른고딕" panose="020B0603020101020101" pitchFamily="50" charset="-127"/>
              </a:rPr>
              <a:t>Bhojraj</a:t>
            </a:r>
            <a:r>
              <a:rPr lang="en-US" altLang="ko-KR" sz="1800" dirty="0" smtClean="0">
                <a:latin typeface="나눔바른고딕" panose="020B0603020101020101" pitchFamily="50" charset="-127"/>
                <a:ea typeface="나눔바른고딕" panose="020B0603020101020101" pitchFamily="50" charset="-127"/>
              </a:rPr>
              <a:t> et al. (2003) as the benchmark, we propose to evaluate BTIC quantitatively across 12 variables commonly used in capital market research</a:t>
            </a:r>
          </a:p>
          <a:p>
            <a:endParaRPr lang="en-US" altLang="ko-KR" sz="1800" dirty="0">
              <a:latin typeface="나눔바른고딕" panose="020B0603020101020101" pitchFamily="50" charset="-127"/>
              <a:ea typeface="나눔바른고딕" panose="020B0603020101020101" pitchFamily="50" charset="-127"/>
            </a:endParaRPr>
          </a:p>
        </p:txBody>
      </p:sp>
      <p:pic>
        <p:nvPicPr>
          <p:cNvPr id="2" name="그림 1"/>
          <p:cNvPicPr>
            <a:picLocks noChangeAspect="1"/>
          </p:cNvPicPr>
          <p:nvPr/>
        </p:nvPicPr>
        <p:blipFill>
          <a:blip r:embed="rId3"/>
          <a:stretch>
            <a:fillRect/>
          </a:stretch>
        </p:blipFill>
        <p:spPr>
          <a:xfrm>
            <a:off x="629477" y="1844824"/>
            <a:ext cx="4013207" cy="4279670"/>
          </a:xfrm>
          <a:prstGeom prst="rect">
            <a:avLst/>
          </a:prstGeom>
        </p:spPr>
      </p:pic>
    </p:spTree>
    <p:extLst>
      <p:ext uri="{BB962C8B-B14F-4D97-AF65-F5344CB8AC3E}">
        <p14:creationId xmlns:p14="http://schemas.microsoft.com/office/powerpoint/2010/main" val="101875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Quantitative Evaluation: </a:t>
            </a:r>
            <a:r>
              <a:rPr lang="en-US" altLang="ko-KR" spc="0" dirty="0" smtClean="0"/>
              <a:t>Inter- and Intra-Industry Tests of Homogeneity</a:t>
            </a:r>
          </a:p>
          <a:p>
            <a:r>
              <a:rPr lang="en-US" altLang="ko-KR" spc="0" dirty="0" smtClean="0"/>
              <a:t>We follow </a:t>
            </a:r>
            <a:r>
              <a:rPr lang="en-US" altLang="ko-KR" spc="0" dirty="0" err="1" smtClean="0"/>
              <a:t>Bhojraj</a:t>
            </a:r>
            <a:r>
              <a:rPr lang="en-US" altLang="ko-KR" spc="0" dirty="0" smtClean="0"/>
              <a:t> et al. (2003) as the benchmark [8]</a:t>
            </a:r>
            <a:endParaRPr lang="en-US" altLang="ko-KR" spc="0" dirty="0" smtClean="0"/>
          </a:p>
        </p:txBody>
      </p:sp>
      <mc:AlternateContent xmlns:mc="http://schemas.openxmlformats.org/markup-compatibility/2006">
        <mc:Choice xmlns:a14="http://schemas.microsoft.com/office/drawing/2010/main" Requires="a14">
          <p:sp>
            <p:nvSpPr>
              <p:cNvPr id="7" name="TextBox 6"/>
              <p:cNvSpPr txBox="1"/>
              <p:nvPr/>
            </p:nvSpPr>
            <p:spPr>
              <a:xfrm>
                <a:off x="380492" y="1988840"/>
                <a:ext cx="5652628" cy="4283865"/>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a:latin typeface="나눔바른고딕" panose="020B0603020101020101" pitchFamily="50" charset="-127"/>
                    <a:ea typeface="나눔바른고딕" panose="020B0603020101020101" pitchFamily="50" charset="-127"/>
                  </a:rPr>
                  <a:t>As a measure of homogeneity for each industry cluster, we look at </a:t>
                </a:r>
                <a:r>
                  <a:rPr lang="en-US" altLang="ko-KR" sz="1800" i="1" dirty="0">
                    <a:latin typeface="나눔바른고딕" panose="020B0603020101020101" pitchFamily="50" charset="-127"/>
                    <a:ea typeface="나눔바른고딕" panose="020B0603020101020101" pitchFamily="50" charset="-127"/>
                  </a:rPr>
                  <a:t>R</a:t>
                </a:r>
                <a:r>
                  <a:rPr lang="en-US" altLang="ko-KR" sz="1800" i="1" baseline="30000" dirty="0">
                    <a:latin typeface="나눔바른고딕" panose="020B0603020101020101" pitchFamily="50" charset="-127"/>
                    <a:ea typeface="나눔바른고딕" panose="020B0603020101020101" pitchFamily="50" charset="-127"/>
                  </a:rPr>
                  <a:t>2</a:t>
                </a:r>
                <a:r>
                  <a:rPr lang="en-US" altLang="ko-KR" sz="1800" i="1" dirty="0">
                    <a:latin typeface="나눔바른고딕" panose="020B0603020101020101" pitchFamily="50" charset="-127"/>
                    <a:ea typeface="나눔바른고딕" panose="020B0603020101020101" pitchFamily="50" charset="-127"/>
                  </a:rPr>
                  <a:t> </a:t>
                </a:r>
                <a:r>
                  <a:rPr lang="en-US" altLang="ko-KR" sz="1800" dirty="0">
                    <a:latin typeface="나눔바른고딕" panose="020B0603020101020101" pitchFamily="50" charset="-127"/>
                    <a:ea typeface="나눔바른고딕" panose="020B0603020101020101" pitchFamily="50" charset="-127"/>
                  </a:rPr>
                  <a:t>value of the univariate regression:</a:t>
                </a:r>
              </a:p>
              <a:p>
                <a:pPr marL="342900" indent="-342900">
                  <a:buFont typeface="Arial" panose="020B0604020202020204" pitchFamily="34" charset="0"/>
                  <a:buChar char="•"/>
                </a:pPr>
                <a:endParaRPr lang="en-US" altLang="ko-KR" sz="1800" dirty="0">
                  <a:latin typeface="나눔바른고딕" panose="020B0603020101020101" pitchFamily="50" charset="-127"/>
                  <a:ea typeface="나눔바른고딕" panose="020B0603020101020101" pitchFamily="50" charset="-127"/>
                </a:endParaRPr>
              </a:p>
              <a:p>
                <a:pPr/>
                <a14:m>
                  <m:oMathPara xmlns:m="http://schemas.openxmlformats.org/officeDocument/2006/math">
                    <m:oMathParaPr>
                      <m:jc m:val="centerGroup"/>
                    </m:oMathParaPr>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𝑣𝑎𝑟</m:t>
                          </m:r>
                        </m:e>
                        <m:sub>
                          <m:r>
                            <a:rPr lang="en-US" altLang="ko-KR" sz="1800" i="1">
                              <a:latin typeface="Cambria Math" panose="02040503050406030204" pitchFamily="18" charset="0"/>
                            </a:rPr>
                            <m:t>𝑖</m:t>
                          </m:r>
                          <m:r>
                            <a:rPr lang="en-US" altLang="ko-KR" sz="1800" i="1">
                              <a:latin typeface="Cambria Math" panose="02040503050406030204" pitchFamily="18" charset="0"/>
                            </a:rPr>
                            <m:t>, </m:t>
                          </m:r>
                          <m:r>
                            <a:rPr lang="en-US" altLang="ko-KR" sz="1800" i="1">
                              <a:latin typeface="Cambria Math" panose="02040503050406030204" pitchFamily="18" charset="0"/>
                            </a:rPr>
                            <m:t>𝑡</m:t>
                          </m:r>
                        </m:sub>
                      </m:sSub>
                      <m:r>
                        <a:rPr lang="en-US" altLang="ko-KR" sz="1800" i="1">
                          <a:latin typeface="Cambria Math" panose="02040503050406030204" pitchFamily="18" charset="0"/>
                        </a:rPr>
                        <m:t>=</m:t>
                      </m:r>
                      <m:r>
                        <a:rPr lang="ko-KR" altLang="en-US" sz="1800" i="1">
                          <a:latin typeface="Cambria Math" panose="02040503050406030204" pitchFamily="18" charset="0"/>
                        </a:rPr>
                        <m:t>𝛼</m:t>
                      </m:r>
                      <m:r>
                        <a:rPr lang="en-US" altLang="ko-KR" sz="1800" i="1">
                          <a:latin typeface="Cambria Math" panose="02040503050406030204" pitchFamily="18" charset="0"/>
                        </a:rPr>
                        <m:t>+</m:t>
                      </m:r>
                      <m:r>
                        <a:rPr lang="ko-KR" altLang="en-US" sz="1800" i="1">
                          <a:latin typeface="Cambria Math" panose="02040503050406030204" pitchFamily="18" charset="0"/>
                        </a:rPr>
                        <m:t>𝛽</m:t>
                      </m:r>
                      <m:r>
                        <a:rPr lang="ko-KR" altLang="en-US" sz="1800" i="1">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𝑣𝑎𝑟</m:t>
                          </m:r>
                        </m:e>
                        <m:sub>
                          <m:r>
                            <a:rPr lang="en-US" altLang="ko-KR" sz="1800" i="1">
                              <a:latin typeface="Cambria Math" panose="02040503050406030204" pitchFamily="18" charset="0"/>
                            </a:rPr>
                            <m:t>𝑘</m:t>
                          </m:r>
                          <m:r>
                            <a:rPr lang="en-US" altLang="ko-KR" sz="1800" i="1">
                              <a:latin typeface="Cambria Math" panose="02040503050406030204" pitchFamily="18" charset="0"/>
                            </a:rPr>
                            <m:t>, </m:t>
                          </m:r>
                          <m:r>
                            <a:rPr lang="en-US" altLang="ko-KR" sz="1800" i="1">
                              <a:latin typeface="Cambria Math" panose="02040503050406030204" pitchFamily="18" charset="0"/>
                            </a:rPr>
                            <m:t>𝑡</m:t>
                          </m:r>
                        </m:sub>
                      </m:sSub>
                      <m:r>
                        <a:rPr lang="en-US" altLang="ko-KR" sz="1800" i="1">
                          <a:latin typeface="Cambria Math" panose="02040503050406030204" pitchFamily="18" charset="0"/>
                        </a:rPr>
                        <m:t>+</m:t>
                      </m:r>
                      <m:sSub>
                        <m:sSubPr>
                          <m:ctrlPr>
                            <a:rPr lang="en-US" altLang="ko-KR" sz="1800" i="1">
                              <a:latin typeface="Cambria Math" panose="02040503050406030204" pitchFamily="18" charset="0"/>
                            </a:rPr>
                          </m:ctrlPr>
                        </m:sSubPr>
                        <m:e>
                          <m:r>
                            <a:rPr lang="ko-KR" altLang="en-US" sz="1800" i="1">
                              <a:latin typeface="Cambria Math" panose="02040503050406030204" pitchFamily="18" charset="0"/>
                            </a:rPr>
                            <m:t>𝜀</m:t>
                          </m:r>
                        </m:e>
                        <m:sub>
                          <m:r>
                            <a:rPr lang="en-US" altLang="ko-KR" sz="1800" i="1">
                              <a:latin typeface="Cambria Math" panose="02040503050406030204" pitchFamily="18" charset="0"/>
                            </a:rPr>
                            <m:t>𝑖</m:t>
                          </m:r>
                          <m:r>
                            <a:rPr lang="en-US" altLang="ko-KR" sz="1800" i="1">
                              <a:latin typeface="Cambria Math" panose="02040503050406030204" pitchFamily="18" charset="0"/>
                            </a:rPr>
                            <m:t>, </m:t>
                          </m:r>
                          <m:r>
                            <a:rPr lang="en-US" altLang="ko-KR" sz="1800" i="1">
                              <a:latin typeface="Cambria Math" panose="02040503050406030204" pitchFamily="18" charset="0"/>
                            </a:rPr>
                            <m:t>𝑡</m:t>
                          </m:r>
                        </m:sub>
                      </m:sSub>
                    </m:oMath>
                  </m:oMathPara>
                </a14:m>
                <a:endParaRPr lang="en-US" altLang="ko-KR" sz="1800" dirty="0">
                  <a:latin typeface="나눔바른고딕" panose="020B0603020101020101" pitchFamily="50" charset="-127"/>
                  <a:ea typeface="나눔바른고딕" panose="020B0603020101020101" pitchFamily="50" charset="-127"/>
                </a:endParaRPr>
              </a:p>
              <a:p>
                <a:endParaRPr lang="en-US" altLang="ko-KR" sz="1800" dirty="0">
                  <a:latin typeface="나눔바른고딕" panose="020B0603020101020101" pitchFamily="50" charset="-127"/>
                  <a:ea typeface="나눔바른고딕" panose="020B0603020101020101" pitchFamily="50" charset="-127"/>
                </a:endParaRPr>
              </a:p>
              <a:p>
                <a:pPr marL="357188"/>
                <a:r>
                  <a:rPr lang="en-US" altLang="ko-KR" sz="1800" dirty="0" smtClean="0">
                    <a:latin typeface="나눔바른고딕" panose="020B0603020101020101" pitchFamily="50" charset="-127"/>
                    <a:ea typeface="나눔바른고딕" panose="020B0603020101020101" pitchFamily="50" charset="-127"/>
                  </a:rPr>
                  <a:t>where </a:t>
                </a:r>
                <a14:m>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𝑣𝑎𝑟</m:t>
                        </m:r>
                      </m:e>
                      <m:sub>
                        <m:r>
                          <a:rPr lang="en-US" altLang="ko-KR" sz="1800" i="1">
                            <a:latin typeface="Cambria Math" panose="02040503050406030204" pitchFamily="18" charset="0"/>
                          </a:rPr>
                          <m:t>𝑖</m:t>
                        </m:r>
                        <m:r>
                          <a:rPr lang="en-US" altLang="ko-KR" sz="1800" i="1">
                            <a:latin typeface="Cambria Math" panose="02040503050406030204" pitchFamily="18" charset="0"/>
                          </a:rPr>
                          <m:t>, </m:t>
                        </m:r>
                        <m:r>
                          <a:rPr lang="en-US" altLang="ko-KR" sz="1800" i="1">
                            <a:latin typeface="Cambria Math" panose="02040503050406030204" pitchFamily="18" charset="0"/>
                          </a:rPr>
                          <m:t>𝑡</m:t>
                        </m:r>
                      </m:sub>
                    </m:sSub>
                  </m:oMath>
                </a14:m>
                <a:r>
                  <a:rPr lang="en-US" altLang="ko-KR" sz="1800" dirty="0">
                    <a:latin typeface="나눔바른고딕" panose="020B0603020101020101" pitchFamily="50" charset="-127"/>
                    <a:ea typeface="나눔바른고딕" panose="020B0603020101020101" pitchFamily="50" charset="-127"/>
                  </a:rPr>
                  <a:t> = market ratio variable for security </a:t>
                </a:r>
                <a:r>
                  <a:rPr lang="en-US" altLang="ko-KR" sz="1800" i="1" dirty="0" err="1">
                    <a:latin typeface="나눔바른고딕" panose="020B0603020101020101" pitchFamily="50" charset="-127"/>
                    <a:ea typeface="나눔바른고딕" panose="020B0603020101020101" pitchFamily="50" charset="-127"/>
                  </a:rPr>
                  <a:t>i</a:t>
                </a:r>
                <a:r>
                  <a:rPr lang="en-US" altLang="ko-KR" sz="1800" dirty="0">
                    <a:latin typeface="나눔바른고딕" panose="020B0603020101020101" pitchFamily="50" charset="-127"/>
                    <a:ea typeface="나눔바른고딕" panose="020B0603020101020101" pitchFamily="50" charset="-127"/>
                  </a:rPr>
                  <a:t> within a particular industry group </a:t>
                </a:r>
                <a:r>
                  <a:rPr lang="en-US" altLang="ko-KR" sz="1800" i="1" dirty="0">
                    <a:latin typeface="나눔바른고딕" panose="020B0603020101020101" pitchFamily="50" charset="-127"/>
                    <a:ea typeface="나눔바른고딕" panose="020B0603020101020101" pitchFamily="50" charset="-127"/>
                  </a:rPr>
                  <a:t>k</a:t>
                </a:r>
                <a:r>
                  <a:rPr lang="en-US" altLang="ko-KR" sz="1800" dirty="0">
                    <a:latin typeface="나눔바른고딕" panose="020B0603020101020101" pitchFamily="50" charset="-127"/>
                    <a:ea typeface="나눔바른고딕" panose="020B0603020101020101" pitchFamily="50" charset="-127"/>
                  </a:rPr>
                  <a:t> at time t, and </a:t>
                </a:r>
                <a14:m>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𝑣𝑎𝑟</m:t>
                        </m:r>
                      </m:e>
                      <m:sub>
                        <m:r>
                          <a:rPr lang="en-US" altLang="ko-KR" sz="1800" i="1">
                            <a:latin typeface="Cambria Math" panose="02040503050406030204" pitchFamily="18" charset="0"/>
                          </a:rPr>
                          <m:t>𝑘</m:t>
                        </m:r>
                        <m:r>
                          <a:rPr lang="en-US" altLang="ko-KR" sz="1800" i="1">
                            <a:latin typeface="Cambria Math" panose="02040503050406030204" pitchFamily="18" charset="0"/>
                          </a:rPr>
                          <m:t>, </m:t>
                        </m:r>
                        <m:r>
                          <a:rPr lang="en-US" altLang="ko-KR" sz="1800" i="1">
                            <a:latin typeface="Cambria Math" panose="02040503050406030204" pitchFamily="18" charset="0"/>
                          </a:rPr>
                          <m:t>𝑡</m:t>
                        </m:r>
                      </m:sub>
                    </m:sSub>
                  </m:oMath>
                </a14:m>
                <a:r>
                  <a:rPr lang="en-US" altLang="ko-KR" sz="1800" dirty="0">
                    <a:latin typeface="나눔바른고딕" panose="020B0603020101020101" pitchFamily="50" charset="-127"/>
                    <a:ea typeface="나눔바른고딕" panose="020B0603020101020101" pitchFamily="50" charset="-127"/>
                  </a:rPr>
                  <a:t> = the industry </a:t>
                </a:r>
                <a:r>
                  <a:rPr lang="en-US" altLang="ko-KR" sz="1800" i="1" dirty="0">
                    <a:latin typeface="나눔바른고딕" panose="020B0603020101020101" pitchFamily="50" charset="-127"/>
                    <a:ea typeface="나눔바른고딕" panose="020B0603020101020101" pitchFamily="50" charset="-127"/>
                  </a:rPr>
                  <a:t>k</a:t>
                </a:r>
                <a:r>
                  <a:rPr lang="en-US" altLang="ko-KR" sz="1800" dirty="0">
                    <a:latin typeface="나눔바른고딕" panose="020B0603020101020101" pitchFamily="50" charset="-127"/>
                    <a:ea typeface="나눔바른고딕" panose="020B0603020101020101" pitchFamily="50" charset="-127"/>
                  </a:rPr>
                  <a:t>’s average at time </a:t>
                </a:r>
                <a:r>
                  <a:rPr lang="en-US" altLang="ko-KR" sz="1800" i="1" dirty="0" smtClean="0">
                    <a:latin typeface="나눔바른고딕" panose="020B0603020101020101" pitchFamily="50" charset="-127"/>
                    <a:ea typeface="나눔바른고딕" panose="020B0603020101020101" pitchFamily="50" charset="-127"/>
                  </a:rPr>
                  <a:t>t</a:t>
                </a:r>
              </a:p>
              <a:p>
                <a:endParaRPr lang="en-US" altLang="ko-KR" sz="1800" i="1" dirty="0">
                  <a:latin typeface="나눔바른고딕" panose="020B0603020101020101" pitchFamily="50" charset="-127"/>
                  <a:ea typeface="나눔바른고딕" panose="020B0603020101020101" pitchFamily="50" charset="-127"/>
                </a:endParaRPr>
              </a:p>
              <a:p>
                <a:pPr marL="285750" indent="-285750">
                  <a:buFont typeface="Arial" panose="020B0604020202020204" pitchFamily="34" charset="0"/>
                  <a:buChar char="•"/>
                </a:pPr>
                <a:r>
                  <a:rPr lang="en-US" altLang="ko-KR" sz="1800" dirty="0" smtClean="0">
                    <a:latin typeface="나눔바른고딕" panose="020B0603020101020101" pitchFamily="50" charset="-127"/>
                    <a:ea typeface="나눔바른고딕" panose="020B0603020101020101" pitchFamily="50" charset="-127"/>
                  </a:rPr>
                  <a:t>Then, </a:t>
                </a:r>
                <a:r>
                  <a:rPr lang="en-US" altLang="ko-KR" sz="1800" i="1" dirty="0">
                    <a:latin typeface="나눔바른고딕" panose="020B0603020101020101" pitchFamily="50" charset="-127"/>
                    <a:ea typeface="나눔바른고딕" panose="020B0603020101020101" pitchFamily="50" charset="-127"/>
                  </a:rPr>
                  <a:t>R</a:t>
                </a:r>
                <a:r>
                  <a:rPr lang="en-US" altLang="ko-KR" sz="1800" i="1" baseline="30000" dirty="0">
                    <a:latin typeface="나눔바른고딕" panose="020B0603020101020101" pitchFamily="50" charset="-127"/>
                    <a:ea typeface="나눔바른고딕" panose="020B0603020101020101" pitchFamily="50" charset="-127"/>
                  </a:rPr>
                  <a:t>2</a:t>
                </a:r>
                <a:r>
                  <a:rPr lang="en-US" altLang="ko-KR" sz="1800" i="1" dirty="0">
                    <a:latin typeface="나눔바른고딕" panose="020B0603020101020101" pitchFamily="50" charset="-127"/>
                    <a:ea typeface="나눔바른고딕" panose="020B0603020101020101" pitchFamily="50" charset="-127"/>
                  </a:rPr>
                  <a:t> </a:t>
                </a:r>
                <a:r>
                  <a:rPr lang="en-US" altLang="ko-KR" sz="1800" dirty="0" smtClean="0">
                    <a:latin typeface="나눔바른고딕" panose="020B0603020101020101" pitchFamily="50" charset="-127"/>
                    <a:ea typeface="나눔바른고딕" panose="020B0603020101020101" pitchFamily="50" charset="-127"/>
                  </a:rPr>
                  <a:t>would represent the portion of variations in the subject market ratio, explained by the variations in the market ratio of the corresponding industry group on average</a:t>
                </a:r>
                <a:endParaRPr lang="en-US" altLang="ko-KR" sz="1800" dirty="0">
                  <a:latin typeface="나눔바른고딕" panose="020B0603020101020101" pitchFamily="50" charset="-127"/>
                  <a:ea typeface="나눔바른고딕" panose="020B0603020101020101" pitchFamily="50" charset="-127"/>
                </a:endParaRPr>
              </a:p>
              <a:p>
                <a:pPr marL="342900" indent="-342900">
                  <a:buFont typeface="Arial" panose="020B0604020202020204" pitchFamily="34" charset="0"/>
                  <a:buChar char="•"/>
                </a:pPr>
                <a:endParaRPr lang="en-US" altLang="ko-KR" sz="1800" dirty="0" smtClean="0">
                  <a:latin typeface="나눔바른고딕" panose="020B0603020101020101" pitchFamily="50" charset="-127"/>
                  <a:ea typeface="나눔바른고딕" panose="020B0603020101020101" pitchFamily="50" charset="-127"/>
                </a:endParaRPr>
              </a:p>
            </p:txBody>
          </p:sp>
        </mc:Choice>
        <mc:Fallback>
          <p:sp>
            <p:nvSpPr>
              <p:cNvPr id="7" name="TextBox 6"/>
              <p:cNvSpPr txBox="1">
                <a:spLocks noRot="1" noChangeAspect="1" noMove="1" noResize="1" noEditPoints="1" noAdjustHandles="1" noChangeArrowheads="1" noChangeShapeType="1" noTextEdit="1"/>
              </p:cNvSpPr>
              <p:nvPr/>
            </p:nvSpPr>
            <p:spPr>
              <a:xfrm>
                <a:off x="380492" y="1988840"/>
                <a:ext cx="5652628" cy="4283865"/>
              </a:xfrm>
              <a:prstGeom prst="rect">
                <a:avLst/>
              </a:prstGeom>
              <a:blipFill>
                <a:blip r:embed="rId3"/>
                <a:stretch>
                  <a:fillRect l="-647" t="-853" r="-1724"/>
                </a:stretch>
              </a:blipFill>
            </p:spPr>
            <p:txBody>
              <a:bodyPr/>
              <a:lstStyle/>
              <a:p>
                <a:r>
                  <a:rPr lang="ko-KR" altLang="en-US">
                    <a:noFill/>
                  </a:rPr>
                  <a:t> </a:t>
                </a:r>
              </a:p>
            </p:txBody>
          </p:sp>
        </mc:Fallback>
      </mc:AlternateContent>
      <p:sp>
        <p:nvSpPr>
          <p:cNvPr id="8" name="TextBox 7"/>
          <p:cNvSpPr txBox="1"/>
          <p:nvPr/>
        </p:nvSpPr>
        <p:spPr>
          <a:xfrm>
            <a:off x="7306147" y="5013176"/>
            <a:ext cx="2039341" cy="253916"/>
          </a:xfrm>
          <a:prstGeom prst="rect">
            <a:avLst/>
          </a:prstGeom>
          <a:noFill/>
        </p:spPr>
        <p:txBody>
          <a:bodyPr wrap="none" rtlCol="0">
            <a:spAutoFit/>
          </a:bodyPr>
          <a:lstStyle/>
          <a:p>
            <a:r>
              <a:rPr lang="en-US" altLang="ko-KR" sz="1050" dirty="0" smtClean="0"/>
              <a:t>Average market ratio at time </a:t>
            </a:r>
            <a:r>
              <a:rPr lang="en-US" altLang="ko-KR" sz="1050" i="1" dirty="0" smtClean="0"/>
              <a:t>t</a:t>
            </a:r>
            <a:endParaRPr lang="ko-KR" altLang="en-US" sz="1050" i="1" dirty="0"/>
          </a:p>
        </p:txBody>
      </p:sp>
      <p:sp>
        <p:nvSpPr>
          <p:cNvPr id="9" name="TextBox 8"/>
          <p:cNvSpPr txBox="1"/>
          <p:nvPr/>
        </p:nvSpPr>
        <p:spPr>
          <a:xfrm rot="10800000">
            <a:off x="6262935" y="2892482"/>
            <a:ext cx="346249" cy="1773884"/>
          </a:xfrm>
          <a:prstGeom prst="rect">
            <a:avLst/>
          </a:prstGeom>
          <a:noFill/>
        </p:spPr>
        <p:txBody>
          <a:bodyPr vert="eaVert" wrap="none" rtlCol="0">
            <a:spAutoFit/>
          </a:bodyPr>
          <a:lstStyle/>
          <a:p>
            <a:r>
              <a:rPr lang="en-US" altLang="ko-KR" sz="1050" dirty="0" smtClean="0"/>
              <a:t>Market ratio value at time </a:t>
            </a:r>
            <a:r>
              <a:rPr lang="en-US" altLang="ko-KR" sz="1050" i="1" dirty="0" smtClean="0"/>
              <a:t>t</a:t>
            </a:r>
            <a:endParaRPr lang="ko-KR" altLang="en-US" sz="1050" i="1" dirty="0"/>
          </a:p>
        </p:txBody>
      </p:sp>
      <p:sp>
        <p:nvSpPr>
          <p:cNvPr id="10" name="TextBox 9"/>
          <p:cNvSpPr txBox="1"/>
          <p:nvPr/>
        </p:nvSpPr>
        <p:spPr>
          <a:xfrm>
            <a:off x="6825208" y="4766955"/>
            <a:ext cx="2736304" cy="246221"/>
          </a:xfrm>
          <a:prstGeom prst="rect">
            <a:avLst/>
          </a:prstGeom>
          <a:solidFill>
            <a:schemeClr val="bg1"/>
          </a:solidFill>
        </p:spPr>
        <p:txBody>
          <a:bodyPr wrap="square" rtlCol="0">
            <a:spAutoFit/>
          </a:bodyPr>
          <a:lstStyle/>
          <a:p>
            <a:r>
              <a:rPr lang="en-US" altLang="ko-KR" sz="1000" dirty="0" smtClean="0"/>
              <a:t>Jan        Mar      May      Jul      Sep      Nov   </a:t>
            </a:r>
            <a:endParaRPr lang="ko-KR" altLang="en-US" sz="1000" dirty="0"/>
          </a:p>
        </p:txBody>
      </p:sp>
      <p:sp>
        <p:nvSpPr>
          <p:cNvPr id="12" name="TextBox 11"/>
          <p:cNvSpPr txBox="1"/>
          <p:nvPr/>
        </p:nvSpPr>
        <p:spPr>
          <a:xfrm rot="10800000">
            <a:off x="6533432" y="3075834"/>
            <a:ext cx="369332" cy="1283365"/>
          </a:xfrm>
          <a:prstGeom prst="rect">
            <a:avLst/>
          </a:prstGeom>
          <a:noFill/>
        </p:spPr>
        <p:txBody>
          <a:bodyPr vert="eaVert" wrap="none" rtlCol="0" anchor="ctr">
            <a:spAutoFit/>
          </a:bodyPr>
          <a:lstStyle/>
          <a:p>
            <a:pPr>
              <a:lnSpc>
                <a:spcPct val="20000"/>
              </a:lnSpc>
            </a:pPr>
            <a:r>
              <a:rPr lang="en-US" altLang="ko-KR" sz="1000" dirty="0"/>
              <a:t>Jan </a:t>
            </a:r>
            <a:r>
              <a:rPr lang="en-US" altLang="ko-KR" sz="1000" dirty="0" smtClean="0"/>
              <a:t>     Jun      Dec   </a:t>
            </a:r>
            <a:endParaRPr lang="ko-KR" altLang="en-US" sz="1000" dirty="0"/>
          </a:p>
          <a:p>
            <a:endParaRPr lang="ko-KR" altLang="en-US" sz="1000" dirty="0"/>
          </a:p>
        </p:txBody>
      </p:sp>
      <p:pic>
        <p:nvPicPr>
          <p:cNvPr id="13" name="그림 12"/>
          <p:cNvPicPr>
            <a:picLocks noChangeAspect="1"/>
          </p:cNvPicPr>
          <p:nvPr/>
        </p:nvPicPr>
        <p:blipFill>
          <a:blip r:embed="rId4"/>
          <a:stretch>
            <a:fillRect/>
          </a:stretch>
        </p:blipFill>
        <p:spPr>
          <a:xfrm>
            <a:off x="6729767" y="2874787"/>
            <a:ext cx="2876550" cy="1914525"/>
          </a:xfrm>
          <a:prstGeom prst="rect">
            <a:avLst/>
          </a:prstGeom>
        </p:spPr>
      </p:pic>
      <p:sp>
        <p:nvSpPr>
          <p:cNvPr id="14" name="TextBox 13"/>
          <p:cNvSpPr txBox="1"/>
          <p:nvPr/>
        </p:nvSpPr>
        <p:spPr>
          <a:xfrm>
            <a:off x="6946680" y="2352869"/>
            <a:ext cx="2442724" cy="461665"/>
          </a:xfrm>
          <a:prstGeom prst="rect">
            <a:avLst/>
          </a:prstGeom>
          <a:noFill/>
        </p:spPr>
        <p:txBody>
          <a:bodyPr wrap="square" rtlCol="0">
            <a:spAutoFit/>
          </a:bodyPr>
          <a:lstStyle/>
          <a:p>
            <a:r>
              <a:rPr lang="en-US" altLang="ko-KR" sz="1200" b="1" dirty="0" smtClean="0"/>
              <a:t>Calendar Quarter-End Returns</a:t>
            </a:r>
          </a:p>
          <a:p>
            <a:pPr algn="ctr"/>
            <a:r>
              <a:rPr lang="en-US" altLang="ko-KR" sz="1200" b="1" i="1" dirty="0" smtClean="0"/>
              <a:t>Real Estate</a:t>
            </a:r>
            <a:endParaRPr lang="ko-KR" altLang="en-US" sz="1200" b="1" i="1" dirty="0"/>
          </a:p>
        </p:txBody>
      </p:sp>
    </p:spTree>
    <p:extLst>
      <p:ext uri="{BB962C8B-B14F-4D97-AF65-F5344CB8AC3E}">
        <p14:creationId xmlns:p14="http://schemas.microsoft.com/office/powerpoint/2010/main" val="250631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Evaluation</a:t>
            </a:r>
            <a:endParaRPr lang="ko-KR" altLang="en-US" dirty="0"/>
          </a:p>
        </p:txBody>
      </p:sp>
      <p:sp>
        <p:nvSpPr>
          <p:cNvPr id="6" name="텍스트 개체 틀 5"/>
          <p:cNvSpPr>
            <a:spLocks noGrp="1"/>
          </p:cNvSpPr>
          <p:nvPr>
            <p:ph type="body" sz="quarter" idx="13"/>
          </p:nvPr>
        </p:nvSpPr>
        <p:spPr/>
        <p:txBody>
          <a:bodyPr>
            <a:normAutofit lnSpcReduction="10000"/>
          </a:bodyPr>
          <a:lstStyle/>
          <a:p>
            <a:r>
              <a:rPr lang="en-US" altLang="ko-KR" b="1" spc="0" dirty="0" smtClean="0"/>
              <a:t>Quantitative Evaluation: </a:t>
            </a:r>
            <a:r>
              <a:rPr lang="en-US" altLang="ko-KR" spc="0" dirty="0" smtClean="0"/>
              <a:t>Inter- and Intra-Industry Tests of Homogeneity</a:t>
            </a:r>
          </a:p>
          <a:p>
            <a:r>
              <a:rPr lang="en-US" altLang="ko-KR" spc="0" dirty="0" smtClean="0"/>
              <a:t>We follow </a:t>
            </a:r>
            <a:r>
              <a:rPr lang="en-US" altLang="ko-KR" spc="0" dirty="0" err="1" smtClean="0"/>
              <a:t>Bhojraj</a:t>
            </a:r>
            <a:r>
              <a:rPr lang="en-US" altLang="ko-KR" spc="0" dirty="0" smtClean="0"/>
              <a:t> et al. (2003) as the benchmark [8]</a:t>
            </a:r>
            <a:endParaRPr lang="en-US" altLang="ko-KR" spc="0" dirty="0" smtClean="0"/>
          </a:p>
        </p:txBody>
      </p:sp>
      <p:pic>
        <p:nvPicPr>
          <p:cNvPr id="2" name="그림 1"/>
          <p:cNvPicPr>
            <a:picLocks noChangeAspect="1"/>
          </p:cNvPicPr>
          <p:nvPr/>
        </p:nvPicPr>
        <p:blipFill>
          <a:blip r:embed="rId3"/>
          <a:stretch>
            <a:fillRect/>
          </a:stretch>
        </p:blipFill>
        <p:spPr>
          <a:xfrm>
            <a:off x="2288704" y="1844824"/>
            <a:ext cx="5616624" cy="1505086"/>
          </a:xfrm>
          <a:prstGeom prst="rect">
            <a:avLst/>
          </a:prstGeom>
        </p:spPr>
      </p:pic>
      <p:pic>
        <p:nvPicPr>
          <p:cNvPr id="3" name="그림 2"/>
          <p:cNvPicPr>
            <a:picLocks noChangeAspect="1"/>
          </p:cNvPicPr>
          <p:nvPr/>
        </p:nvPicPr>
        <p:blipFill>
          <a:blip r:embed="rId4"/>
          <a:stretch>
            <a:fillRect/>
          </a:stretch>
        </p:blipFill>
        <p:spPr>
          <a:xfrm>
            <a:off x="2288704" y="3429000"/>
            <a:ext cx="5602210" cy="2495297"/>
          </a:xfrm>
          <a:prstGeom prst="rect">
            <a:avLst/>
          </a:prstGeom>
        </p:spPr>
      </p:pic>
    </p:spTree>
    <p:extLst>
      <p:ext uri="{BB962C8B-B14F-4D97-AF65-F5344CB8AC3E}">
        <p14:creationId xmlns:p14="http://schemas.microsoft.com/office/powerpoint/2010/main" val="58832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Discussion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b="1" spc="0" dirty="0" smtClean="0"/>
              <a:t>Contribution :</a:t>
            </a:r>
            <a:r>
              <a:rPr lang="en-US" altLang="ko-KR" spc="0" dirty="0" smtClean="0"/>
              <a:t> </a:t>
            </a:r>
            <a:r>
              <a:rPr lang="en-US" altLang="ko-KR" spc="0" dirty="0"/>
              <a:t>Four main contributions</a:t>
            </a:r>
          </a:p>
        </p:txBody>
      </p:sp>
      <p:sp>
        <p:nvSpPr>
          <p:cNvPr id="17" name="TextBox 16"/>
          <p:cNvSpPr txBox="1"/>
          <p:nvPr/>
        </p:nvSpPr>
        <p:spPr>
          <a:xfrm>
            <a:off x="344489" y="2852936"/>
            <a:ext cx="2956840" cy="369332"/>
          </a:xfrm>
          <a:prstGeom prst="rect">
            <a:avLst/>
          </a:prstGeom>
          <a:noFill/>
        </p:spPr>
        <p:txBody>
          <a:bodyPr wrap="square" rtlCol="0">
            <a:spAutoFit/>
          </a:bodyPr>
          <a:lstStyle/>
          <a:p>
            <a:r>
              <a:rPr lang="en-US" altLang="ko-KR" sz="1800" dirty="0">
                <a:latin typeface="나눔바른고딕" panose="020B0603020101020101" pitchFamily="50" charset="-127"/>
                <a:ea typeface="나눔바른고딕" panose="020B0603020101020101" pitchFamily="50" charset="-127"/>
              </a:rPr>
              <a:t>2</a:t>
            </a:r>
            <a:r>
              <a:rPr lang="en-US" altLang="ko-KR" sz="1800" dirty="0" smtClean="0">
                <a:latin typeface="나눔바른고딕" panose="020B0603020101020101" pitchFamily="50" charset="-127"/>
                <a:ea typeface="나눔바른고딕" panose="020B0603020101020101" pitchFamily="50" charset="-127"/>
              </a:rPr>
              <a:t>) Interpretability</a:t>
            </a:r>
            <a:endParaRPr lang="en-US" altLang="ko-KR" sz="1800" dirty="0">
              <a:latin typeface="나눔바른고딕" panose="020B0603020101020101" pitchFamily="50" charset="-127"/>
              <a:ea typeface="나눔바른고딕" panose="020B0603020101020101" pitchFamily="50" charset="-127"/>
            </a:endParaRPr>
          </a:p>
        </p:txBody>
      </p:sp>
      <p:sp>
        <p:nvSpPr>
          <p:cNvPr id="21" name="TextBox 20"/>
          <p:cNvSpPr txBox="1"/>
          <p:nvPr/>
        </p:nvSpPr>
        <p:spPr>
          <a:xfrm>
            <a:off x="344489" y="4149080"/>
            <a:ext cx="7957580" cy="369332"/>
          </a:xfrm>
          <a:prstGeom prst="rect">
            <a:avLst/>
          </a:prstGeom>
          <a:noFill/>
        </p:spPr>
        <p:txBody>
          <a:bodyPr wrap="square" rtlCol="0">
            <a:spAutoFit/>
          </a:bodyPr>
          <a:lstStyle/>
          <a:p>
            <a:r>
              <a:rPr lang="en-US" altLang="ko-KR" sz="1800" dirty="0">
                <a:latin typeface="나눔바른고딕" panose="020B0603020101020101" pitchFamily="50" charset="-127"/>
                <a:ea typeface="나눔바른고딕" panose="020B0603020101020101" pitchFamily="50" charset="-127"/>
              </a:rPr>
              <a:t>3</a:t>
            </a:r>
            <a:r>
              <a:rPr lang="en-US" altLang="ko-KR" sz="1800" dirty="0" smtClean="0">
                <a:latin typeface="나눔바른고딕" panose="020B0603020101020101" pitchFamily="50" charset="-127"/>
                <a:ea typeface="나눔바른고딕" panose="020B0603020101020101" pitchFamily="50" charset="-127"/>
              </a:rPr>
              <a:t>) Flexibility</a:t>
            </a:r>
            <a:endParaRPr lang="en-US" altLang="ko-KR" sz="1800" dirty="0">
              <a:latin typeface="나눔바른고딕" panose="020B0603020101020101" pitchFamily="50" charset="-127"/>
              <a:ea typeface="나눔바른고딕" panose="020B0603020101020101" pitchFamily="50" charset="-127"/>
            </a:endParaRPr>
          </a:p>
        </p:txBody>
      </p:sp>
      <p:sp>
        <p:nvSpPr>
          <p:cNvPr id="22" name="TextBox 21"/>
          <p:cNvSpPr txBox="1"/>
          <p:nvPr/>
        </p:nvSpPr>
        <p:spPr>
          <a:xfrm>
            <a:off x="344488" y="5150319"/>
            <a:ext cx="8114390" cy="369332"/>
          </a:xfrm>
          <a:prstGeom prst="rect">
            <a:avLst/>
          </a:prstGeom>
          <a:noFill/>
        </p:spPr>
        <p:txBody>
          <a:bodyPr wrap="square" rtlCol="0">
            <a:spAutoFit/>
          </a:bodyPr>
          <a:lstStyle/>
          <a:p>
            <a:r>
              <a:rPr lang="en-US" altLang="ko-KR" sz="1800" dirty="0">
                <a:latin typeface="나눔바른고딕" panose="020B0603020101020101" pitchFamily="50" charset="-127"/>
                <a:ea typeface="나눔바른고딕" panose="020B0603020101020101" pitchFamily="50" charset="-127"/>
              </a:rPr>
              <a:t>4</a:t>
            </a:r>
            <a:r>
              <a:rPr lang="en-US" altLang="ko-KR" sz="1800" dirty="0" smtClean="0">
                <a:latin typeface="나눔바른고딕" panose="020B0603020101020101" pitchFamily="50" charset="-127"/>
                <a:ea typeface="나눔바른고딕" panose="020B0603020101020101" pitchFamily="50" charset="-127"/>
              </a:rPr>
              <a:t>) Automation</a:t>
            </a:r>
            <a:endParaRPr lang="en-US" altLang="ko-KR" sz="1800" dirty="0">
              <a:latin typeface="나눔바른고딕" panose="020B0603020101020101" pitchFamily="50" charset="-127"/>
              <a:ea typeface="나눔바른고딕" panose="020B0603020101020101" pitchFamily="50" charset="-127"/>
            </a:endParaRPr>
          </a:p>
        </p:txBody>
      </p:sp>
      <p:sp>
        <p:nvSpPr>
          <p:cNvPr id="23" name="TextBox 22"/>
          <p:cNvSpPr txBox="1"/>
          <p:nvPr/>
        </p:nvSpPr>
        <p:spPr>
          <a:xfrm>
            <a:off x="537998" y="3244132"/>
            <a:ext cx="9505056" cy="830997"/>
          </a:xfrm>
          <a:prstGeom prst="rect">
            <a:avLst/>
          </a:prstGeom>
          <a:noFill/>
        </p:spPr>
        <p:txBody>
          <a:bodyPr wrap="square" rtlCol="0">
            <a:spAutoFit/>
          </a:bodyPr>
          <a:lstStyle/>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Clustering based on simple market </a:t>
            </a:r>
            <a:r>
              <a:rPr lang="en-US" altLang="ko-KR" sz="1600" dirty="0" err="1" smtClean="0">
                <a:latin typeface="나눔바른고딕" panose="020B0603020101020101" pitchFamily="50" charset="-127"/>
                <a:ea typeface="나눔바른고딕" panose="020B0603020101020101" pitchFamily="50" charset="-127"/>
              </a:rPr>
              <a:t>numerics</a:t>
            </a:r>
            <a:r>
              <a:rPr lang="en-US" altLang="ko-KR" sz="1600" dirty="0" smtClean="0">
                <a:latin typeface="나눔바른고딕" panose="020B0603020101020101" pitchFamily="50" charset="-127"/>
                <a:ea typeface="나눔바른고딕" panose="020B0603020101020101" pitchFamily="50" charset="-127"/>
              </a:rPr>
              <a:t> (stock prices, etc.) offer not much interpretability</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Our clusters offer “stories” from which one can tell “why” select companies are clustered together</a:t>
            </a:r>
            <a:endParaRPr lang="en-US" altLang="ko-KR" sz="1600" dirty="0">
              <a:latin typeface="나눔바른고딕" panose="020B0603020101020101" pitchFamily="50" charset="-127"/>
              <a:ea typeface="나눔바른고딕" panose="020B0603020101020101" pitchFamily="50" charset="-127"/>
            </a:endParaRPr>
          </a:p>
        </p:txBody>
      </p:sp>
      <p:sp>
        <p:nvSpPr>
          <p:cNvPr id="25" name="TextBox 24"/>
          <p:cNvSpPr txBox="1"/>
          <p:nvPr/>
        </p:nvSpPr>
        <p:spPr>
          <a:xfrm>
            <a:off x="537998" y="4500409"/>
            <a:ext cx="9001000" cy="584775"/>
          </a:xfrm>
          <a:prstGeom prst="rect">
            <a:avLst/>
          </a:prstGeom>
          <a:noFill/>
        </p:spPr>
        <p:txBody>
          <a:bodyPr wrap="square" rtlCol="0">
            <a:spAutoFit/>
          </a:bodyPr>
          <a:lstStyle/>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Our clustering methodology allows users to change the number of clusters flexibly according to their needs, simply by controlling threshold values</a:t>
            </a:r>
          </a:p>
        </p:txBody>
      </p:sp>
      <p:sp>
        <p:nvSpPr>
          <p:cNvPr id="9" name="TextBox 8"/>
          <p:cNvSpPr txBox="1"/>
          <p:nvPr/>
        </p:nvSpPr>
        <p:spPr>
          <a:xfrm>
            <a:off x="537998" y="5580529"/>
            <a:ext cx="9001000" cy="830997"/>
          </a:xfrm>
          <a:prstGeom prst="rect">
            <a:avLst/>
          </a:prstGeom>
          <a:noFill/>
        </p:spPr>
        <p:txBody>
          <a:bodyPr wrap="square" rtlCol="0">
            <a:spAutoFit/>
          </a:bodyPr>
          <a:lstStyle/>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We collect and process hundreds and thousands of corporate documents automatically and can cluster companies on real-time basis</a:t>
            </a:r>
          </a:p>
          <a:p>
            <a:endParaRPr lang="en-US" altLang="ko-KR" sz="1600" dirty="0">
              <a:latin typeface="나눔바른고딕" panose="020B0603020101020101" pitchFamily="50" charset="-127"/>
              <a:ea typeface="나눔바른고딕" panose="020B0603020101020101" pitchFamily="50" charset="-127"/>
            </a:endParaRPr>
          </a:p>
        </p:txBody>
      </p:sp>
      <p:sp>
        <p:nvSpPr>
          <p:cNvPr id="10" name="TextBox 9"/>
          <p:cNvSpPr txBox="1"/>
          <p:nvPr/>
        </p:nvSpPr>
        <p:spPr>
          <a:xfrm>
            <a:off x="344489" y="1835154"/>
            <a:ext cx="2956840" cy="369332"/>
          </a:xfrm>
          <a:prstGeom prst="rect">
            <a:avLst/>
          </a:prstGeom>
          <a:noFill/>
        </p:spPr>
        <p:txBody>
          <a:bodyPr wrap="square" rtlCol="0">
            <a:spAutoFit/>
          </a:bodyPr>
          <a:lstStyle/>
          <a:p>
            <a:r>
              <a:rPr lang="en-US" altLang="ko-KR" sz="1800" dirty="0" smtClean="0">
                <a:latin typeface="나눔바른고딕" panose="020B0603020101020101" pitchFamily="50" charset="-127"/>
                <a:ea typeface="나눔바른고딕" panose="020B0603020101020101" pitchFamily="50" charset="-127"/>
              </a:rPr>
              <a:t>1</a:t>
            </a:r>
            <a:r>
              <a:rPr lang="en-US" altLang="ko-KR" sz="1800" dirty="0">
                <a:latin typeface="나눔바른고딕" panose="020B0603020101020101" pitchFamily="50" charset="-127"/>
                <a:ea typeface="나눔바른고딕" panose="020B0603020101020101" pitchFamily="50" charset="-127"/>
              </a:rPr>
              <a:t>) </a:t>
            </a:r>
            <a:r>
              <a:rPr lang="en-US" altLang="ko-KR" sz="1800" dirty="0" smtClean="0">
                <a:latin typeface="나눔바른고딕" panose="020B0603020101020101" pitchFamily="50" charset="-127"/>
                <a:ea typeface="나눔바른고딕" panose="020B0603020101020101" pitchFamily="50" charset="-127"/>
              </a:rPr>
              <a:t>Objectivity</a:t>
            </a:r>
            <a:endParaRPr lang="en-US" altLang="ko-KR" sz="1800" dirty="0">
              <a:latin typeface="나눔바른고딕" panose="020B0603020101020101" pitchFamily="50" charset="-127"/>
              <a:ea typeface="나눔바른고딕" panose="020B0603020101020101" pitchFamily="50" charset="-127"/>
            </a:endParaRPr>
          </a:p>
        </p:txBody>
      </p:sp>
      <p:sp>
        <p:nvSpPr>
          <p:cNvPr id="11" name="TextBox 10"/>
          <p:cNvSpPr txBox="1"/>
          <p:nvPr/>
        </p:nvSpPr>
        <p:spPr>
          <a:xfrm>
            <a:off x="537998" y="2226350"/>
            <a:ext cx="9001000" cy="584775"/>
          </a:xfrm>
          <a:prstGeom prst="rect">
            <a:avLst/>
          </a:prstGeom>
          <a:noFill/>
        </p:spPr>
        <p:txBody>
          <a:bodyPr wrap="square" rtlCol="0">
            <a:spAutoFit/>
          </a:bodyPr>
          <a:lstStyle/>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We cluster companies based on their self-identification as disclosed on the Form 10-Ks</a:t>
            </a:r>
          </a:p>
          <a:p>
            <a:pPr marL="285750" indent="-285750">
              <a:buFontTx/>
              <a:buChar char="-"/>
            </a:pPr>
            <a:r>
              <a:rPr lang="en-US" altLang="ko-KR" sz="1600" dirty="0" smtClean="0">
                <a:latin typeface="나눔바른고딕" panose="020B0603020101020101" pitchFamily="50" charset="-127"/>
                <a:ea typeface="나눔바른고딕" panose="020B0603020101020101" pitchFamily="50" charset="-127"/>
              </a:rPr>
              <a:t>Data-driven, and requires no human effort in the process</a:t>
            </a:r>
            <a:endParaRPr lang="en-US" altLang="ko-KR" sz="16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7304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Discussion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smtClean="0"/>
              <a:t>Future Work &amp; Limitations &amp; Expected Work </a:t>
            </a:r>
            <a:endParaRPr lang="en-US" altLang="ko-KR" spc="0" dirty="0"/>
          </a:p>
        </p:txBody>
      </p:sp>
      <p:sp>
        <p:nvSpPr>
          <p:cNvPr id="2" name="TextBox 1"/>
          <p:cNvSpPr txBox="1"/>
          <p:nvPr/>
        </p:nvSpPr>
        <p:spPr>
          <a:xfrm>
            <a:off x="595820" y="1844824"/>
            <a:ext cx="8245612" cy="3570208"/>
          </a:xfrm>
          <a:prstGeom prst="rect">
            <a:avLst/>
          </a:prstGeom>
          <a:noFill/>
        </p:spPr>
        <p:txBody>
          <a:bodyPr wrap="square" rtlCol="0">
            <a:spAutoFit/>
          </a:bodyPr>
          <a:lstStyle/>
          <a:p>
            <a:pPr marL="457200" indent="-457200">
              <a:spcBef>
                <a:spcPts val="1200"/>
              </a:spcBef>
              <a:buAutoNum type="arabicPeriod"/>
            </a:pPr>
            <a:r>
              <a:rPr lang="en-US" altLang="ko-KR" sz="1800" dirty="0" smtClean="0"/>
              <a:t>Expand text corpus to include greater number of firms in the analysis</a:t>
            </a:r>
          </a:p>
          <a:p>
            <a:pPr marL="457200" indent="-457200">
              <a:spcBef>
                <a:spcPts val="1200"/>
              </a:spcBef>
              <a:buAutoNum type="arabicPeriod"/>
            </a:pPr>
            <a:endParaRPr lang="en-US" altLang="ko-KR" sz="1800" dirty="0"/>
          </a:p>
          <a:p>
            <a:pPr marL="457200" indent="-457200">
              <a:spcBef>
                <a:spcPts val="1200"/>
              </a:spcBef>
              <a:buAutoNum type="arabicPeriod"/>
            </a:pPr>
            <a:r>
              <a:rPr lang="en-US" altLang="ko-KR" sz="1800" dirty="0" smtClean="0"/>
              <a:t>Include market conception index when calculating similarities between the securities</a:t>
            </a:r>
          </a:p>
          <a:p>
            <a:pPr marL="457200" indent="-457200">
              <a:spcBef>
                <a:spcPts val="1200"/>
              </a:spcBef>
              <a:buAutoNum type="arabicPeriod"/>
            </a:pPr>
            <a:endParaRPr lang="en-US" altLang="ko-KR" sz="1800" dirty="0"/>
          </a:p>
          <a:p>
            <a:pPr marL="457200" indent="-457200">
              <a:spcBef>
                <a:spcPts val="1200"/>
              </a:spcBef>
              <a:buAutoNum type="arabicPeriod"/>
            </a:pPr>
            <a:r>
              <a:rPr lang="en-US" altLang="ko-KR" sz="1800" dirty="0" smtClean="0"/>
              <a:t>Employ </a:t>
            </a:r>
            <a:r>
              <a:rPr lang="en-US" altLang="ko-KR" sz="1800" dirty="0" smtClean="0"/>
              <a:t>other means of clustering techniques and compare the </a:t>
            </a:r>
            <a:r>
              <a:rPr lang="en-US" altLang="ko-KR" sz="1800" dirty="0" smtClean="0"/>
              <a:t>results</a:t>
            </a:r>
          </a:p>
          <a:p>
            <a:pPr marL="879333" lvl="1" indent="-342900">
              <a:spcBef>
                <a:spcPts val="1200"/>
              </a:spcBef>
              <a:buFontTx/>
              <a:buChar char="-"/>
            </a:pPr>
            <a:r>
              <a:rPr lang="en-US" altLang="ko-KR" sz="1600" dirty="0" smtClean="0"/>
              <a:t>Multiple</a:t>
            </a:r>
            <a:r>
              <a:rPr lang="ko-KR" altLang="en-US" sz="1600" dirty="0" smtClean="0"/>
              <a:t> </a:t>
            </a:r>
            <a:r>
              <a:rPr lang="en-US" altLang="ko-KR" sz="1600" dirty="0" smtClean="0"/>
              <a:t>membership</a:t>
            </a:r>
          </a:p>
          <a:p>
            <a:pPr marL="879333" lvl="1" indent="-342900">
              <a:spcBef>
                <a:spcPts val="1200"/>
              </a:spcBef>
              <a:buFontTx/>
              <a:buChar char="-"/>
            </a:pPr>
            <a:r>
              <a:rPr lang="en-US" altLang="ko-KR" sz="1600" dirty="0" smtClean="0"/>
              <a:t>Trajectory analysis</a:t>
            </a:r>
          </a:p>
          <a:p>
            <a:pPr marL="0" lvl="1">
              <a:spcBef>
                <a:spcPts val="1200"/>
              </a:spcBef>
            </a:pPr>
            <a:endParaRPr lang="en-US" altLang="ko-KR" sz="1600" dirty="0" smtClean="0"/>
          </a:p>
        </p:txBody>
      </p:sp>
    </p:spTree>
    <p:extLst>
      <p:ext uri="{BB962C8B-B14F-4D97-AF65-F5344CB8AC3E}">
        <p14:creationId xmlns:p14="http://schemas.microsoft.com/office/powerpoint/2010/main" val="5869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Reference</a:t>
            </a:r>
            <a:endParaRPr lang="ko-KR" altLang="en-US" dirty="0"/>
          </a:p>
        </p:txBody>
      </p:sp>
      <p:sp>
        <p:nvSpPr>
          <p:cNvPr id="6" name="텍스트 개체 틀 5"/>
          <p:cNvSpPr>
            <a:spLocks noGrp="1"/>
          </p:cNvSpPr>
          <p:nvPr>
            <p:ph type="body" sz="quarter" idx="13"/>
          </p:nvPr>
        </p:nvSpPr>
        <p:spPr/>
        <p:txBody>
          <a:bodyPr>
            <a:normAutofit/>
          </a:bodyPr>
          <a:lstStyle/>
          <a:p>
            <a:endParaRPr lang="en-US" altLang="ko-KR" spc="0" dirty="0"/>
          </a:p>
        </p:txBody>
      </p:sp>
      <p:sp>
        <p:nvSpPr>
          <p:cNvPr id="2" name="TextBox 1"/>
          <p:cNvSpPr txBox="1"/>
          <p:nvPr/>
        </p:nvSpPr>
        <p:spPr>
          <a:xfrm>
            <a:off x="595819" y="1844824"/>
            <a:ext cx="8677659" cy="4524315"/>
          </a:xfrm>
          <a:prstGeom prst="rect">
            <a:avLst/>
          </a:prstGeom>
          <a:noFill/>
        </p:spPr>
        <p:txBody>
          <a:bodyPr wrap="square" rtlCol="0">
            <a:spAutoFit/>
          </a:bodyPr>
          <a:lstStyle/>
          <a:p>
            <a:pPr marL="269875" indent="-269875"/>
            <a:r>
              <a:rPr lang="en-US" altLang="ko-KR" sz="1600" dirty="0" smtClean="0">
                <a:latin typeface="나눔바른고딕" panose="020B0603020101020101" pitchFamily="50" charset="-127"/>
                <a:ea typeface="나눔바른고딕" panose="020B0603020101020101" pitchFamily="50" charset="-127"/>
              </a:rPr>
              <a:t>[1] Phillips</a:t>
            </a:r>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R. </a:t>
            </a:r>
            <a:r>
              <a:rPr lang="en-US" altLang="ko-KR" sz="1600" dirty="0">
                <a:latin typeface="나눔바른고딕" panose="020B0603020101020101" pitchFamily="50" charset="-127"/>
                <a:ea typeface="나눔바른고딕" panose="020B0603020101020101" pitchFamily="50" charset="-127"/>
              </a:rPr>
              <a:t>L., and </a:t>
            </a:r>
            <a:r>
              <a:rPr lang="en-US" altLang="ko-KR" sz="1600" dirty="0" smtClean="0">
                <a:latin typeface="나눔바른고딕" panose="020B0603020101020101" pitchFamily="50" charset="-127"/>
                <a:ea typeface="나눔바른고딕" panose="020B0603020101020101" pitchFamily="50" charset="-127"/>
              </a:rPr>
              <a:t>R. </a:t>
            </a:r>
            <a:r>
              <a:rPr lang="en-US" altLang="ko-KR" sz="1600" dirty="0" err="1">
                <a:latin typeface="나눔바른고딕" panose="020B0603020101020101" pitchFamily="50" charset="-127"/>
                <a:ea typeface="나눔바른고딕" panose="020B0603020101020101" pitchFamily="50" charset="-127"/>
              </a:rPr>
              <a:t>Ormsby</a:t>
            </a:r>
            <a:r>
              <a:rPr lang="en-US" altLang="ko-KR" sz="1600" dirty="0" smtClean="0">
                <a:latin typeface="나눔바른고딕" panose="020B0603020101020101" pitchFamily="50" charset="-127"/>
                <a:ea typeface="나눔바른고딕" panose="020B0603020101020101" pitchFamily="50" charset="-127"/>
              </a:rPr>
              <a:t>. </a:t>
            </a:r>
            <a:r>
              <a:rPr lang="en-US" altLang="ko-KR" sz="1600" dirty="0">
                <a:latin typeface="나눔바른고딕" panose="020B0603020101020101" pitchFamily="50" charset="-127"/>
                <a:ea typeface="나눔바른고딕" panose="020B0603020101020101" pitchFamily="50" charset="-127"/>
              </a:rPr>
              <a:t>"Industry classification schemes: An analysis </a:t>
            </a:r>
            <a:r>
              <a:rPr lang="en-US" altLang="ko-KR" sz="1600" dirty="0" smtClean="0">
                <a:latin typeface="나눔바른고딕" panose="020B0603020101020101" pitchFamily="50" charset="-127"/>
                <a:ea typeface="나눔바른고딕" panose="020B0603020101020101" pitchFamily="50" charset="-127"/>
              </a:rPr>
              <a:t>and</a:t>
            </a:r>
          </a:p>
          <a:p>
            <a:pPr marL="269875" indent="-269875"/>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review</a:t>
            </a:r>
            <a:r>
              <a:rPr lang="en-US" altLang="ko-KR" sz="1600" dirty="0">
                <a:latin typeface="나눔바른고딕" panose="020B0603020101020101" pitchFamily="50" charset="-127"/>
                <a:ea typeface="나눔바른고딕" panose="020B0603020101020101" pitchFamily="50" charset="-127"/>
              </a:rPr>
              <a:t>." Journal of Business &amp; Finance </a:t>
            </a:r>
            <a:r>
              <a:rPr lang="en-US" altLang="ko-KR" sz="1600" dirty="0" smtClean="0">
                <a:latin typeface="나눔바른고딕" panose="020B0603020101020101" pitchFamily="50" charset="-127"/>
                <a:ea typeface="나눔바른고딕" panose="020B0603020101020101" pitchFamily="50" charset="-127"/>
              </a:rPr>
              <a:t>Librarianship. Vol. 21, No. 1. (2016) pp:1-25</a:t>
            </a:r>
            <a:r>
              <a:rPr lang="en-US" altLang="ko-KR" sz="1600" dirty="0" smtClean="0">
                <a:latin typeface="나눔바른고딕" panose="020B0603020101020101" pitchFamily="50" charset="-127"/>
                <a:ea typeface="나눔바른고딕" panose="020B0603020101020101" pitchFamily="50" charset="-127"/>
              </a:rPr>
              <a:t>.</a:t>
            </a:r>
            <a:endParaRPr lang="en-US" altLang="ko-KR" sz="1600" dirty="0">
              <a:latin typeface="나눔바른고딕" panose="020B0603020101020101" pitchFamily="50" charset="-127"/>
              <a:ea typeface="나눔바른고딕" panose="020B0603020101020101" pitchFamily="50" charset="-127"/>
            </a:endParaRPr>
          </a:p>
          <a:p>
            <a:pPr marL="269875" indent="-269875"/>
            <a:endParaRPr lang="en-US" altLang="ko-KR" sz="1600" dirty="0" smtClean="0">
              <a:latin typeface="나눔바른고딕" panose="020B0603020101020101" pitchFamily="50" charset="-127"/>
              <a:ea typeface="나눔바른고딕" panose="020B0603020101020101" pitchFamily="50" charset="-127"/>
            </a:endParaRPr>
          </a:p>
          <a:p>
            <a:pPr marL="269875" indent="-269875"/>
            <a:r>
              <a:rPr lang="en-US" altLang="ko-KR" sz="1600" dirty="0" smtClean="0">
                <a:latin typeface="나눔바른고딕" panose="020B0603020101020101" pitchFamily="50" charset="-127"/>
                <a:ea typeface="나눔바른고딕" panose="020B0603020101020101" pitchFamily="50" charset="-127"/>
              </a:rPr>
              <a:t>[2] United States Department of Labor. “SIC </a:t>
            </a:r>
            <a:r>
              <a:rPr lang="en-US" altLang="ko-KR" sz="1600" dirty="0" err="1" smtClean="0">
                <a:latin typeface="나눔바른고딕" panose="020B0603020101020101" pitchFamily="50" charset="-127"/>
                <a:ea typeface="나눔바른고딕" panose="020B0603020101020101" pitchFamily="50" charset="-127"/>
              </a:rPr>
              <a:t>Divions</a:t>
            </a:r>
            <a:r>
              <a:rPr lang="en-US" altLang="ko-KR" sz="1600" dirty="0" smtClean="0">
                <a:latin typeface="나눔바른고딕" panose="020B0603020101020101" pitchFamily="50" charset="-127"/>
                <a:ea typeface="나눔바른고딕" panose="020B0603020101020101" pitchFamily="50" charset="-127"/>
              </a:rPr>
              <a:t> Structure.” Occupational Safety</a:t>
            </a:r>
          </a:p>
          <a:p>
            <a:pPr marL="269875" indent="-269875"/>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and Health Administration. </a:t>
            </a:r>
            <a:r>
              <a:rPr lang="en-US" altLang="ko-KR" sz="1600" dirty="0" smtClean="0">
                <a:latin typeface="나눔바른고딕" panose="020B0603020101020101" pitchFamily="50" charset="-127"/>
                <a:ea typeface="나눔바른고딕" panose="020B0603020101020101" pitchFamily="50" charset="-127"/>
                <a:hlinkClick r:id="rId3"/>
              </a:rPr>
              <a:t>http://www.osha.gov/pls/imis/sic_manual.html</a:t>
            </a:r>
            <a:r>
              <a:rPr lang="en-US" altLang="ko-KR" sz="1600" dirty="0" smtClean="0">
                <a:latin typeface="나눔바른고딕" panose="020B0603020101020101" pitchFamily="50" charset="-127"/>
                <a:ea typeface="나눔바른고딕" panose="020B0603020101020101" pitchFamily="50" charset="-127"/>
              </a:rPr>
              <a:t> (2016)</a:t>
            </a:r>
          </a:p>
          <a:p>
            <a:pPr marL="269875" indent="-269875"/>
            <a:endParaRPr lang="en-US" altLang="ko-KR" sz="1600" dirty="0" smtClean="0">
              <a:latin typeface="나눔바른고딕" panose="020B0603020101020101" pitchFamily="50" charset="-127"/>
              <a:ea typeface="나눔바른고딕" panose="020B0603020101020101" pitchFamily="50" charset="-127"/>
            </a:endParaRPr>
          </a:p>
          <a:p>
            <a:pPr marL="269875" indent="-269875"/>
            <a:r>
              <a:rPr lang="en-US" altLang="ko-KR" sz="1600" dirty="0" smtClean="0">
                <a:latin typeface="나눔바른고딕" panose="020B0603020101020101" pitchFamily="50" charset="-127"/>
                <a:ea typeface="나눔바른고딕" panose="020B0603020101020101" pitchFamily="50" charset="-127"/>
              </a:rPr>
              <a:t>[3] MSCI Inc. “Global Industry Classification Standard (GICS).” (2016)</a:t>
            </a:r>
          </a:p>
          <a:p>
            <a:pPr marL="269875" indent="-269875"/>
            <a:endParaRPr lang="en-US" altLang="ko-KR" sz="1600" dirty="0">
              <a:latin typeface="나눔바른고딕" panose="020B0603020101020101" pitchFamily="50" charset="-127"/>
              <a:ea typeface="나눔바른고딕" panose="020B0603020101020101" pitchFamily="50" charset="-127"/>
            </a:endParaRPr>
          </a:p>
          <a:p>
            <a:pPr marL="269875" indent="-269875"/>
            <a:r>
              <a:rPr lang="en-US" altLang="ko-KR" sz="1600" dirty="0" smtClean="0">
                <a:latin typeface="나눔바른고딕" panose="020B0603020101020101" pitchFamily="50" charset="-127"/>
                <a:ea typeface="나눔바른고딕" panose="020B0603020101020101" pitchFamily="50" charset="-127"/>
              </a:rPr>
              <a:t>[4] Le, Q. V., and T. </a:t>
            </a:r>
            <a:r>
              <a:rPr lang="en-US" altLang="ko-KR" sz="1600" dirty="0" err="1" smtClean="0">
                <a:latin typeface="나눔바른고딕" panose="020B0603020101020101" pitchFamily="50" charset="-127"/>
                <a:ea typeface="나눔바른고딕" panose="020B0603020101020101" pitchFamily="50" charset="-127"/>
              </a:rPr>
              <a:t>Mikolov</a:t>
            </a:r>
            <a:r>
              <a:rPr lang="en-US" altLang="ko-KR" sz="1600" dirty="0" smtClean="0">
                <a:latin typeface="나눔바른고딕" panose="020B0603020101020101" pitchFamily="50" charset="-127"/>
                <a:ea typeface="나눔바른고딕" panose="020B0603020101020101" pitchFamily="50" charset="-127"/>
              </a:rPr>
              <a:t>. “Distributed representations of sentences and documents.”</a:t>
            </a:r>
          </a:p>
          <a:p>
            <a:pPr marL="269875" indent="-269875"/>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ICML. Vol. 14. (2013) pp: 1188 – 2296.</a:t>
            </a:r>
          </a:p>
          <a:p>
            <a:pPr marL="269875" indent="-269875"/>
            <a:endParaRPr lang="en-US" altLang="ko-KR" sz="1600" dirty="0">
              <a:latin typeface="나눔바른고딕" panose="020B0603020101020101" pitchFamily="50" charset="-127"/>
              <a:ea typeface="나눔바른고딕" panose="020B0603020101020101" pitchFamily="50" charset="-127"/>
            </a:endParaRPr>
          </a:p>
          <a:p>
            <a:pPr marL="269875" indent="-269875"/>
            <a:r>
              <a:rPr lang="en-US" altLang="ko-KR" sz="1600" dirty="0" smtClean="0">
                <a:latin typeface="나눔바른고딕" panose="020B0603020101020101" pitchFamily="50" charset="-127"/>
                <a:ea typeface="나눔바른고딕" panose="020B0603020101020101" pitchFamily="50" charset="-127"/>
              </a:rPr>
              <a:t>[5] Ward Jr., J. H. “Hierarchical Grouping To Optimize an Objective Function.” Journal</a:t>
            </a:r>
          </a:p>
          <a:p>
            <a:pPr marL="269875" indent="-269875"/>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of the American Statistical Association. Vol. 58, No. 301. (1963) pp: 236-244.</a:t>
            </a:r>
          </a:p>
          <a:p>
            <a:pPr marL="269875" indent="-269875"/>
            <a:endParaRPr lang="en-US" altLang="ko-KR" sz="1600" dirty="0">
              <a:latin typeface="나눔바른고딕" panose="020B0603020101020101" pitchFamily="50" charset="-127"/>
              <a:ea typeface="나눔바른고딕" panose="020B0603020101020101" pitchFamily="50" charset="-127"/>
            </a:endParaRPr>
          </a:p>
          <a:p>
            <a:pPr marL="269875" indent="-269875"/>
            <a:r>
              <a:rPr lang="en-US" altLang="ko-KR" sz="1600" dirty="0" smtClean="0">
                <a:latin typeface="나눔바른고딕" panose="020B0603020101020101" pitchFamily="50" charset="-127"/>
                <a:ea typeface="나눔바른고딕" panose="020B0603020101020101" pitchFamily="50" charset="-127"/>
              </a:rPr>
              <a:t>[6] </a:t>
            </a:r>
            <a:r>
              <a:rPr lang="en-US" altLang="ko-KR" sz="1600" dirty="0" err="1" smtClean="0">
                <a:latin typeface="나눔바른고딕" panose="020B0603020101020101" pitchFamily="50" charset="-127"/>
                <a:ea typeface="나눔바른고딕" panose="020B0603020101020101" pitchFamily="50" charset="-127"/>
              </a:rPr>
              <a:t>Collobert</a:t>
            </a:r>
            <a:r>
              <a:rPr lang="en-US" altLang="ko-KR" sz="1600" dirty="0" smtClean="0">
                <a:latin typeface="나눔바른고딕" panose="020B0603020101020101" pitchFamily="50" charset="-127"/>
                <a:ea typeface="나눔바른고딕" panose="020B0603020101020101" pitchFamily="50" charset="-127"/>
              </a:rPr>
              <a:t>, R., and J. Weston. “A Unified Architecture for Natural Language Processing: Deep Neural Networks with Multitask Learning.” Proceedings of the 25</a:t>
            </a:r>
            <a:r>
              <a:rPr lang="en-US" altLang="ko-KR" sz="1600" baseline="30000" dirty="0" smtClean="0">
                <a:latin typeface="나눔바른고딕" panose="020B0603020101020101" pitchFamily="50" charset="-127"/>
                <a:ea typeface="나눔바른고딕" panose="020B0603020101020101" pitchFamily="50" charset="-127"/>
              </a:rPr>
              <a:t>th</a:t>
            </a:r>
            <a:r>
              <a:rPr lang="en-US" altLang="ko-KR" sz="1600" dirty="0" smtClean="0">
                <a:latin typeface="나눔바른고딕" panose="020B0603020101020101" pitchFamily="50" charset="-127"/>
                <a:ea typeface="나눔바른고딕" panose="020B0603020101020101" pitchFamily="50" charset="-127"/>
              </a:rPr>
              <a:t> International Conference on Machine Learning. (2008) pp: 160-167.</a:t>
            </a:r>
            <a:endParaRPr lang="en-US" altLang="ko-KR" sz="1600" dirty="0" smtClean="0">
              <a:latin typeface="나눔바른고딕" panose="020B0603020101020101" pitchFamily="50" charset="-127"/>
              <a:ea typeface="나눔바른고딕" panose="020B0603020101020101" pitchFamily="50" charset="-127"/>
            </a:endParaRPr>
          </a:p>
          <a:p>
            <a:endParaRPr lang="en-US" altLang="ko-KR" sz="16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97231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Reference</a:t>
            </a:r>
            <a:endParaRPr lang="ko-KR" altLang="en-US" dirty="0"/>
          </a:p>
        </p:txBody>
      </p:sp>
      <p:sp>
        <p:nvSpPr>
          <p:cNvPr id="6" name="텍스트 개체 틀 5"/>
          <p:cNvSpPr>
            <a:spLocks noGrp="1"/>
          </p:cNvSpPr>
          <p:nvPr>
            <p:ph type="body" sz="quarter" idx="13"/>
          </p:nvPr>
        </p:nvSpPr>
        <p:spPr/>
        <p:txBody>
          <a:bodyPr>
            <a:normAutofit/>
          </a:bodyPr>
          <a:lstStyle/>
          <a:p>
            <a:endParaRPr lang="en-US" altLang="ko-KR" spc="0" dirty="0"/>
          </a:p>
        </p:txBody>
      </p:sp>
      <p:sp>
        <p:nvSpPr>
          <p:cNvPr id="2" name="TextBox 1"/>
          <p:cNvSpPr txBox="1"/>
          <p:nvPr/>
        </p:nvSpPr>
        <p:spPr>
          <a:xfrm>
            <a:off x="595819" y="1844824"/>
            <a:ext cx="8677659" cy="1815882"/>
          </a:xfrm>
          <a:prstGeom prst="rect">
            <a:avLst/>
          </a:prstGeom>
          <a:noFill/>
        </p:spPr>
        <p:txBody>
          <a:bodyPr wrap="square" rtlCol="0">
            <a:spAutoFit/>
          </a:bodyPr>
          <a:lstStyle/>
          <a:p>
            <a:r>
              <a:rPr lang="en-US" altLang="ko-KR" sz="1600" dirty="0" smtClean="0">
                <a:latin typeface="나눔바른고딕" panose="020B0603020101020101" pitchFamily="50" charset="-127"/>
                <a:ea typeface="나눔바른고딕" panose="020B0603020101020101" pitchFamily="50" charset="-127"/>
              </a:rPr>
              <a:t>[</a:t>
            </a:r>
            <a:r>
              <a:rPr lang="en-US" altLang="ko-KR" sz="1600" dirty="0">
                <a:latin typeface="나눔바른고딕" panose="020B0603020101020101" pitchFamily="50" charset="-127"/>
                <a:ea typeface="나눔바른고딕" panose="020B0603020101020101" pitchFamily="50" charset="-127"/>
              </a:rPr>
              <a:t>7] </a:t>
            </a:r>
            <a:r>
              <a:rPr lang="en-US" altLang="ko-KR" sz="1600" dirty="0" smtClean="0">
                <a:latin typeface="나눔바른고딕" panose="020B0603020101020101" pitchFamily="50" charset="-127"/>
                <a:ea typeface="나눔바른고딕" panose="020B0603020101020101" pitchFamily="50" charset="-127"/>
              </a:rPr>
              <a:t>Das, R., M. </a:t>
            </a:r>
            <a:r>
              <a:rPr lang="en-US" altLang="ko-KR" sz="1600" dirty="0" err="1" smtClean="0">
                <a:latin typeface="나눔바른고딕" panose="020B0603020101020101" pitchFamily="50" charset="-127"/>
                <a:ea typeface="나눔바른고딕" panose="020B0603020101020101" pitchFamily="50" charset="-127"/>
              </a:rPr>
              <a:t>Zaheer</a:t>
            </a:r>
            <a:r>
              <a:rPr lang="en-US" altLang="ko-KR" sz="1600" dirty="0" smtClean="0">
                <a:latin typeface="나눔바른고딕" panose="020B0603020101020101" pitchFamily="50" charset="-127"/>
                <a:ea typeface="나눔바른고딕" panose="020B0603020101020101" pitchFamily="50" charset="-127"/>
              </a:rPr>
              <a:t>, and C. Dyer/ “Gaussian LDA for Topic Models with Word </a:t>
            </a:r>
            <a:r>
              <a:rPr lang="en-US" altLang="ko-KR" sz="1600" dirty="0" err="1" smtClean="0">
                <a:latin typeface="나눔바른고딕" panose="020B0603020101020101" pitchFamily="50" charset="-127"/>
                <a:ea typeface="나눔바른고딕" panose="020B0603020101020101" pitchFamily="50" charset="-127"/>
              </a:rPr>
              <a:t>Embeddings</a:t>
            </a:r>
            <a:r>
              <a:rPr lang="en-US" altLang="ko-KR" sz="1600" dirty="0" smtClean="0">
                <a:latin typeface="나눔바른고딕" panose="020B0603020101020101" pitchFamily="50" charset="-127"/>
                <a:ea typeface="나눔바른고딕" panose="020B0603020101020101" pitchFamily="50" charset="-127"/>
              </a:rPr>
              <a:t>.” Proceedings of the 53</a:t>
            </a:r>
            <a:r>
              <a:rPr lang="en-US" altLang="ko-KR" sz="1600" baseline="30000" dirty="0" smtClean="0">
                <a:latin typeface="나눔바른고딕" panose="020B0603020101020101" pitchFamily="50" charset="-127"/>
                <a:ea typeface="나눔바른고딕" panose="020B0603020101020101" pitchFamily="50" charset="-127"/>
              </a:rPr>
              <a:t>rd</a:t>
            </a:r>
            <a:r>
              <a:rPr lang="en-US" altLang="ko-KR" sz="1600" dirty="0" smtClean="0">
                <a:latin typeface="나눔바른고딕" panose="020B0603020101020101" pitchFamily="50" charset="-127"/>
                <a:ea typeface="나눔바른고딕" panose="020B0603020101020101" pitchFamily="50" charset="-127"/>
              </a:rPr>
              <a:t> Annual Meeting of the Association for Computational Linguistics. (2015)</a:t>
            </a:r>
            <a:endParaRPr lang="en-US" altLang="ko-KR" sz="1600" dirty="0">
              <a:latin typeface="나눔바른고딕" panose="020B0603020101020101" pitchFamily="50" charset="-127"/>
              <a:ea typeface="나눔바른고딕" panose="020B0603020101020101" pitchFamily="50" charset="-127"/>
            </a:endParaRPr>
          </a:p>
          <a:p>
            <a:endParaRPr lang="en-US" altLang="ko-KR" sz="1600" dirty="0">
              <a:latin typeface="나눔바른고딕" panose="020B0603020101020101" pitchFamily="50" charset="-127"/>
              <a:ea typeface="나눔바른고딕" panose="020B0603020101020101" pitchFamily="50" charset="-127"/>
            </a:endParaRPr>
          </a:p>
          <a:p>
            <a:r>
              <a:rPr lang="en-US" altLang="ko-KR" sz="1600" dirty="0" smtClean="0">
                <a:latin typeface="나눔바른고딕" panose="020B0603020101020101" pitchFamily="50" charset="-127"/>
                <a:ea typeface="나눔바른고딕" panose="020B0603020101020101" pitchFamily="50" charset="-127"/>
              </a:rPr>
              <a:t>[8] </a:t>
            </a:r>
            <a:r>
              <a:rPr lang="en-US" altLang="ko-KR" sz="1600" dirty="0" err="1" smtClean="0">
                <a:latin typeface="나눔바른고딕" panose="020B0603020101020101" pitchFamily="50" charset="-127"/>
                <a:ea typeface="나눔바른고딕" panose="020B0603020101020101" pitchFamily="50" charset="-127"/>
              </a:rPr>
              <a:t>Bhojraj</a:t>
            </a:r>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S., C. Lee, and D. K. </a:t>
            </a:r>
            <a:r>
              <a:rPr lang="en-US" altLang="ko-KR" sz="1600" dirty="0" err="1" smtClean="0">
                <a:latin typeface="나눔바른고딕" panose="020B0603020101020101" pitchFamily="50" charset="-127"/>
                <a:ea typeface="나눔바른고딕" panose="020B0603020101020101" pitchFamily="50" charset="-127"/>
              </a:rPr>
              <a:t>Oler</a:t>
            </a:r>
            <a:r>
              <a:rPr lang="en-US" altLang="ko-KR" sz="1600" dirty="0" smtClean="0">
                <a:latin typeface="나눔바른고딕" panose="020B0603020101020101" pitchFamily="50" charset="-127"/>
                <a:ea typeface="나눔바른고딕" panose="020B0603020101020101" pitchFamily="50" charset="-127"/>
              </a:rPr>
              <a:t>. </a:t>
            </a:r>
            <a:r>
              <a:rPr lang="en-US" altLang="ko-KR" sz="1600" dirty="0">
                <a:latin typeface="나눔바른고딕" panose="020B0603020101020101" pitchFamily="50" charset="-127"/>
                <a:ea typeface="나눔바른고딕" panose="020B0603020101020101" pitchFamily="50" charset="-127"/>
              </a:rPr>
              <a:t>"What's </a:t>
            </a:r>
            <a:r>
              <a:rPr lang="en-US" altLang="ko-KR" sz="1600" dirty="0" smtClean="0">
                <a:latin typeface="나눔바른고딕" panose="020B0603020101020101" pitchFamily="50" charset="-127"/>
                <a:ea typeface="나눔바른고딕" panose="020B0603020101020101" pitchFamily="50" charset="-127"/>
              </a:rPr>
              <a:t>My Line</a:t>
            </a:r>
            <a:r>
              <a:rPr lang="en-US" altLang="ko-KR" sz="1600" dirty="0">
                <a:latin typeface="나눔바른고딕" panose="020B0603020101020101" pitchFamily="50" charset="-127"/>
                <a:ea typeface="나눔바른고딕" panose="020B0603020101020101" pitchFamily="50" charset="-127"/>
              </a:rPr>
              <a:t>? A </a:t>
            </a:r>
            <a:r>
              <a:rPr lang="en-US" altLang="ko-KR" sz="1600" dirty="0" smtClean="0">
                <a:latin typeface="나눔바른고딕" panose="020B0603020101020101" pitchFamily="50" charset="-127"/>
                <a:ea typeface="나눔바른고딕" panose="020B0603020101020101" pitchFamily="50" charset="-127"/>
              </a:rPr>
              <a:t>Comparison </a:t>
            </a:r>
            <a:r>
              <a:rPr lang="en-US" altLang="ko-KR" sz="1600" dirty="0">
                <a:latin typeface="나눔바른고딕" panose="020B0603020101020101" pitchFamily="50" charset="-127"/>
                <a:ea typeface="나눔바른고딕" panose="020B0603020101020101" pitchFamily="50" charset="-127"/>
              </a:rPr>
              <a:t>of </a:t>
            </a:r>
            <a:r>
              <a:rPr lang="en-US" altLang="ko-KR" sz="1600" dirty="0" smtClean="0">
                <a:latin typeface="나눔바른고딕" panose="020B0603020101020101" pitchFamily="50" charset="-127"/>
                <a:ea typeface="나눔바른고딕" panose="020B0603020101020101" pitchFamily="50" charset="-127"/>
              </a:rPr>
              <a:t>Industry</a:t>
            </a:r>
          </a:p>
          <a:p>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Classification Schemes </a:t>
            </a:r>
            <a:r>
              <a:rPr lang="en-US" altLang="ko-KR" sz="1600" dirty="0">
                <a:latin typeface="나눔바른고딕" panose="020B0603020101020101" pitchFamily="50" charset="-127"/>
                <a:ea typeface="나눔바른고딕" panose="020B0603020101020101" pitchFamily="50" charset="-127"/>
              </a:rPr>
              <a:t>for </a:t>
            </a:r>
            <a:r>
              <a:rPr lang="en-US" altLang="ko-KR" sz="1600" dirty="0" smtClean="0">
                <a:latin typeface="나눔바른고딕" panose="020B0603020101020101" pitchFamily="50" charset="-127"/>
                <a:ea typeface="나눔바른고딕" panose="020B0603020101020101" pitchFamily="50" charset="-127"/>
              </a:rPr>
              <a:t>Capital Market Research</a:t>
            </a:r>
            <a:r>
              <a:rPr lang="en-US" altLang="ko-KR" sz="1600" dirty="0">
                <a:latin typeface="나눔바른고딕" panose="020B0603020101020101" pitchFamily="50" charset="-127"/>
                <a:ea typeface="나눔바른고딕" panose="020B0603020101020101" pitchFamily="50" charset="-127"/>
              </a:rPr>
              <a:t>." Journal of </a:t>
            </a:r>
            <a:r>
              <a:rPr lang="en-US" altLang="ko-KR" sz="1600" dirty="0" smtClean="0">
                <a:latin typeface="나눔바른고딕" panose="020B0603020101020101" pitchFamily="50" charset="-127"/>
                <a:ea typeface="나눔바른고딕" panose="020B0603020101020101" pitchFamily="50" charset="-127"/>
              </a:rPr>
              <a:t>Accounting Research. Vol.</a:t>
            </a:r>
          </a:p>
          <a:p>
            <a:r>
              <a:rPr lang="en-US" altLang="ko-KR" sz="1600" dirty="0">
                <a:latin typeface="나눔바른고딕" panose="020B0603020101020101" pitchFamily="50" charset="-127"/>
                <a:ea typeface="나눔바른고딕" panose="020B0603020101020101" pitchFamily="50" charset="-127"/>
              </a:rPr>
              <a:t> </a:t>
            </a:r>
            <a:r>
              <a:rPr lang="en-US" altLang="ko-KR" sz="1600" dirty="0" smtClean="0">
                <a:latin typeface="나눔바른고딕" panose="020B0603020101020101" pitchFamily="50" charset="-127"/>
                <a:ea typeface="나눔바른고딕" panose="020B0603020101020101" pitchFamily="50" charset="-127"/>
              </a:rPr>
              <a:t>    41, No. 5. (2003) pp: 745-774.</a:t>
            </a:r>
            <a:endParaRPr lang="en-US" altLang="ko-KR" sz="1600" dirty="0" smtClean="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81971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smtClean="0"/>
              <a:t>Currently, there exists a variety of industrial </a:t>
            </a:r>
            <a:r>
              <a:rPr lang="en-US" altLang="ko-KR" spc="0" dirty="0"/>
              <a:t>c</a:t>
            </a:r>
            <a:r>
              <a:rPr lang="en-US" altLang="ko-KR" spc="0" dirty="0" smtClean="0"/>
              <a:t>lassification </a:t>
            </a:r>
            <a:r>
              <a:rPr lang="en-US" altLang="ko-KR" spc="0" dirty="0" smtClean="0"/>
              <a:t>system</a:t>
            </a:r>
            <a:r>
              <a:rPr lang="en-US" altLang="ko-KR" spc="0" dirty="0" smtClean="0">
                <a:latin typeface="맑은 고딕" panose="020B0503020000020004" pitchFamily="50" charset="-127"/>
                <a:ea typeface="맑은 고딕" panose="020B0503020000020004" pitchFamily="50" charset="-127"/>
              </a:rPr>
              <a:t>†</a:t>
            </a:r>
            <a:endParaRPr lang="en-US" altLang="ko-KR" spc="0" dirty="0"/>
          </a:p>
        </p:txBody>
      </p:sp>
      <p:graphicFrame>
        <p:nvGraphicFramePr>
          <p:cNvPr id="5" name="Table 4"/>
          <p:cNvGraphicFramePr>
            <a:graphicFrameLocks noGrp="1"/>
          </p:cNvGraphicFramePr>
          <p:nvPr>
            <p:extLst>
              <p:ext uri="{D42A27DB-BD31-4B8C-83A1-F6EECF244321}">
                <p14:modId xmlns:p14="http://schemas.microsoft.com/office/powerpoint/2010/main" val="2965718905"/>
              </p:ext>
            </p:extLst>
          </p:nvPr>
        </p:nvGraphicFramePr>
        <p:xfrm>
          <a:off x="506157" y="1844824"/>
          <a:ext cx="8856984" cy="4138661"/>
        </p:xfrm>
        <a:graphic>
          <a:graphicData uri="http://schemas.openxmlformats.org/drawingml/2006/table">
            <a:tbl>
              <a:tblPr firstRow="1">
                <a:tableStyleId>{5940675A-B579-460E-94D1-54222C63F5DA}</a:tableStyleId>
              </a:tblPr>
              <a:tblGrid>
                <a:gridCol w="990459">
                  <a:extLst>
                    <a:ext uri="{9D8B030D-6E8A-4147-A177-3AD203B41FA5}">
                      <a16:colId xmlns:a16="http://schemas.microsoft.com/office/drawing/2014/main" val="20000"/>
                    </a:ext>
                  </a:extLst>
                </a:gridCol>
                <a:gridCol w="1961869">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450399">
                  <a:extLst>
                    <a:ext uri="{9D8B030D-6E8A-4147-A177-3AD203B41FA5}">
                      <a16:colId xmlns:a16="http://schemas.microsoft.com/office/drawing/2014/main" val="20003"/>
                    </a:ext>
                  </a:extLst>
                </a:gridCol>
                <a:gridCol w="1025765">
                  <a:extLst>
                    <a:ext uri="{9D8B030D-6E8A-4147-A177-3AD203B41FA5}">
                      <a16:colId xmlns:a16="http://schemas.microsoft.com/office/drawing/2014/main" val="1790509237"/>
                    </a:ext>
                  </a:extLst>
                </a:gridCol>
                <a:gridCol w="1476164">
                  <a:extLst>
                    <a:ext uri="{9D8B030D-6E8A-4147-A177-3AD203B41FA5}">
                      <a16:colId xmlns:a16="http://schemas.microsoft.com/office/drawing/2014/main" val="20004"/>
                    </a:ext>
                  </a:extLst>
                </a:gridCol>
                <a:gridCol w="1476164">
                  <a:extLst>
                    <a:ext uri="{9D8B030D-6E8A-4147-A177-3AD203B41FA5}">
                      <a16:colId xmlns:a16="http://schemas.microsoft.com/office/drawing/2014/main" val="20005"/>
                    </a:ext>
                  </a:extLst>
                </a:gridCol>
              </a:tblGrid>
              <a:tr h="406014">
                <a:tc>
                  <a:txBody>
                    <a:bodyPr/>
                    <a:lstStyle/>
                    <a:p>
                      <a:pPr algn="ctr" fontAlgn="ctr"/>
                      <a:r>
                        <a:rPr lang="en-US" sz="1200" u="none" strike="noStrike" dirty="0">
                          <a:effectLst/>
                        </a:rPr>
                        <a:t>Abbreviation</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tc>
                  <a:txBody>
                    <a:bodyPr/>
                    <a:lstStyle/>
                    <a:p>
                      <a:pPr algn="ctr" fontAlgn="ctr"/>
                      <a:r>
                        <a:rPr lang="en-US" sz="1200" u="none" strike="noStrike" dirty="0">
                          <a:effectLst/>
                        </a:rPr>
                        <a:t>Full name</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tc gridSpan="2">
                  <a:txBody>
                    <a:bodyPr/>
                    <a:lstStyle/>
                    <a:p>
                      <a:pPr algn="ctr" fontAlgn="ctr"/>
                      <a:r>
                        <a:rPr lang="en-US" sz="1200" u="none" strike="noStrike" dirty="0">
                          <a:effectLst/>
                        </a:rPr>
                        <a:t>Sponsor</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tc hMerge="1">
                  <a:txBody>
                    <a:bodyPr/>
                    <a:lstStyle/>
                    <a:p>
                      <a:pPr algn="ctr" fontAlgn="ctr"/>
                      <a:endParaRPr lang="en-US" sz="1200" b="1" i="0" u="none" strike="noStrike" dirty="0">
                        <a:solidFill>
                          <a:srgbClr val="000000"/>
                        </a:solidFill>
                        <a:effectLst/>
                        <a:latin typeface="Arial"/>
                      </a:endParaRPr>
                    </a:p>
                  </a:txBody>
                  <a:tcPr marL="12700" marR="12700" marT="12700" marB="0" anchor="ctr"/>
                </a:tc>
                <a:tc>
                  <a:txBody>
                    <a:bodyPr/>
                    <a:lstStyle/>
                    <a:p>
                      <a:pPr algn="ctr" fontAlgn="ctr"/>
                      <a:r>
                        <a:rPr lang="en-US" sz="1200" u="none" strike="noStrike" dirty="0">
                          <a:effectLst/>
                        </a:rPr>
                        <a:t>Criterion/</a:t>
                      </a:r>
                    </a:p>
                    <a:p>
                      <a:pPr algn="ctr" fontAlgn="ctr"/>
                      <a:r>
                        <a:rPr lang="en-US" sz="1200" u="none" strike="noStrike" dirty="0">
                          <a:effectLst/>
                        </a:rPr>
                        <a:t>Unit</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tc>
                  <a:txBody>
                    <a:bodyPr/>
                    <a:lstStyle/>
                    <a:p>
                      <a:pPr algn="ctr" fontAlgn="ctr"/>
                      <a:r>
                        <a:rPr lang="en-US" sz="1200" u="none" strike="noStrike" dirty="0">
                          <a:effectLst/>
                        </a:rPr>
                        <a:t>Node count by level</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tc>
                  <a:txBody>
                    <a:bodyPr/>
                    <a:lstStyle/>
                    <a:p>
                      <a:pPr algn="ctr" fontAlgn="ctr"/>
                      <a:r>
                        <a:rPr lang="en-US" sz="1200" u="none" strike="noStrike" dirty="0">
                          <a:effectLst/>
                        </a:rPr>
                        <a:t>Issued</a:t>
                      </a:r>
                      <a:endParaRPr lang="en-US" sz="1200" b="1" i="0" u="none" strike="noStrike" dirty="0">
                        <a:solidFill>
                          <a:srgbClr val="000000"/>
                        </a:solidFill>
                        <a:effectLst/>
                        <a:latin typeface="Arial"/>
                      </a:endParaRPr>
                    </a:p>
                  </a:txBody>
                  <a:tcPr marL="12700" marR="12700" marT="12700" marB="0" anchor="ctr">
                    <a:solidFill>
                      <a:schemeClr val="accent2">
                        <a:lumMod val="20000"/>
                        <a:lumOff val="80000"/>
                      </a:schemeClr>
                    </a:solidFill>
                  </a:tcPr>
                </a:tc>
                <a:extLst>
                  <a:ext uri="{0D108BD9-81ED-4DB2-BD59-A6C34878D82A}">
                    <a16:rowId xmlns:a16="http://schemas.microsoft.com/office/drawing/2014/main" val="10000"/>
                  </a:ext>
                </a:extLst>
              </a:tr>
              <a:tr h="276580">
                <a:tc>
                  <a:txBody>
                    <a:bodyPr/>
                    <a:lstStyle/>
                    <a:p>
                      <a:pPr algn="ctr" fontAlgn="ctr"/>
                      <a:r>
                        <a:rPr lang="en-US" sz="1200" u="none" strike="noStrike" dirty="0">
                          <a:effectLst/>
                        </a:rPr>
                        <a:t>SIC</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dirty="0">
                          <a:effectLst/>
                          <a:hlinkClick r:id="rId3" tooltip="Standard Industrial Classification"/>
                        </a:rPr>
                        <a:t>Standard Industrial Classification</a:t>
                      </a:r>
                      <a:endParaRPr lang="en-US" sz="1100" b="0" i="0" u="sng" strike="noStrike" dirty="0">
                        <a:solidFill>
                          <a:srgbClr val="0563C1"/>
                        </a:solidFill>
                        <a:effectLst/>
                        <a:latin typeface="Calibri"/>
                      </a:endParaRPr>
                    </a:p>
                  </a:txBody>
                  <a:tcPr marL="12700" marR="12700" marT="12700" marB="0" anchor="ctr"/>
                </a:tc>
                <a:tc gridSpan="2">
                  <a:txBody>
                    <a:bodyPr/>
                    <a:lstStyle/>
                    <a:p>
                      <a:pPr algn="l" fontAlgn="ctr"/>
                      <a:r>
                        <a:rPr lang="en-US" sz="1100" u="none" strike="noStrike" dirty="0">
                          <a:effectLst/>
                        </a:rPr>
                        <a:t>US</a:t>
                      </a:r>
                      <a:endParaRPr lang="en-US" sz="1100" b="0" i="0" u="none" strike="noStrike" dirty="0">
                        <a:solidFill>
                          <a:srgbClr val="000000"/>
                        </a:solidFill>
                        <a:effectLst/>
                        <a:latin typeface="Arial"/>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production/</a:t>
                      </a:r>
                    </a:p>
                    <a:p>
                      <a:pPr algn="l" fontAlgn="ctr"/>
                      <a:r>
                        <a:rPr lang="en-US" sz="1100" u="none" strike="noStrike" dirty="0">
                          <a:effectLst/>
                        </a:rPr>
                        <a:t>establishment</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4 digits</a:t>
                      </a:r>
                    </a:p>
                    <a:p>
                      <a:pPr algn="l" fontAlgn="ctr"/>
                      <a:r>
                        <a:rPr lang="en-US" sz="1100" u="none" strike="noStrike" dirty="0">
                          <a:effectLst/>
                        </a:rPr>
                        <a:t>1004 categories</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900" u="none" strike="noStrike" dirty="0">
                          <a:effectLst/>
                        </a:rPr>
                        <a:t>1937–1987 (superseded by NAICS, but still used in some applications)</a:t>
                      </a:r>
                      <a:endParaRPr lang="en-US" sz="9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0001"/>
                  </a:ext>
                </a:extLst>
              </a:tr>
              <a:tr h="257810">
                <a:tc>
                  <a:txBody>
                    <a:bodyPr/>
                    <a:lstStyle/>
                    <a:p>
                      <a:pPr algn="ctr" fontAlgn="ctr"/>
                      <a:r>
                        <a:rPr lang="en-US" sz="1200" u="none" strike="noStrike" dirty="0">
                          <a:effectLst/>
                        </a:rPr>
                        <a:t>NAICS</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dirty="0">
                          <a:effectLst/>
                          <a:hlinkClick r:id="rId4" tooltip="North American Industry Classification System"/>
                        </a:rPr>
                        <a:t>North American Industry Classification System</a:t>
                      </a:r>
                      <a:endParaRPr lang="en-US" sz="1100" b="0" i="0" u="sng" strike="noStrike" dirty="0">
                        <a:solidFill>
                          <a:srgbClr val="0563C1"/>
                        </a:solidFill>
                        <a:effectLst/>
                        <a:latin typeface="Calibri"/>
                      </a:endParaRPr>
                    </a:p>
                  </a:txBody>
                  <a:tcPr marL="12700" marR="12700" marT="12700" marB="0" anchor="ctr"/>
                </a:tc>
                <a:tc gridSpan="2">
                  <a:txBody>
                    <a:bodyPr/>
                    <a:lstStyle/>
                    <a:p>
                      <a:pPr algn="l" fontAlgn="ctr"/>
                      <a:r>
                        <a:rPr lang="en-US" sz="1100" u="none" strike="noStrike" dirty="0">
                          <a:effectLst/>
                        </a:rPr>
                        <a:t>Statistical bureaus of US, Canada, and Mexico</a:t>
                      </a:r>
                      <a:endParaRPr lang="en-US" sz="1100" b="0" i="0" u="none" strike="noStrike" dirty="0">
                        <a:solidFill>
                          <a:srgbClr val="000000"/>
                        </a:solidFill>
                        <a:effectLst/>
                        <a:latin typeface="Arial"/>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production/</a:t>
                      </a:r>
                    </a:p>
                    <a:p>
                      <a:pPr algn="l" fontAlgn="ctr"/>
                      <a:r>
                        <a:rPr lang="en-US" sz="1100" u="none" strike="noStrike" dirty="0">
                          <a:effectLst/>
                        </a:rPr>
                        <a:t>establishment</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6 digits</a:t>
                      </a:r>
                    </a:p>
                    <a:p>
                      <a:pPr algn="l" fontAlgn="ctr"/>
                      <a:r>
                        <a:rPr lang="is-IS" sz="1100" u="none" strike="noStrike" dirty="0">
                          <a:effectLst/>
                        </a:rPr>
                        <a:t>17/99/313/724/1175 (/19745)</a:t>
                      </a:r>
                      <a:r>
                        <a:rPr lang="is-IS" sz="1100" u="none" strike="noStrike" baseline="30000" dirty="0">
                          <a:effectLst/>
                        </a:rPr>
                        <a:t>1</a:t>
                      </a:r>
                      <a:endParaRPr lang="is-IS" sz="1100" b="0" i="0" u="none" strike="noStrike" dirty="0">
                        <a:solidFill>
                          <a:srgbClr val="000000"/>
                        </a:solidFill>
                        <a:effectLst/>
                        <a:latin typeface="Arial"/>
                      </a:endParaRPr>
                    </a:p>
                  </a:txBody>
                  <a:tcPr marL="12700" marR="12700" marT="12700" marB="0" anchor="ctr"/>
                </a:tc>
                <a:tc>
                  <a:txBody>
                    <a:bodyPr/>
                    <a:lstStyle/>
                    <a:p>
                      <a:pPr algn="l" fontAlgn="ctr"/>
                      <a:r>
                        <a:rPr lang="is-IS" sz="1100" u="none" strike="noStrike" dirty="0">
                          <a:effectLst/>
                        </a:rPr>
                        <a:t>1997, 2002, (2012)</a:t>
                      </a:r>
                      <a:endParaRPr lang="is-I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554408755"/>
                  </a:ext>
                </a:extLst>
              </a:tr>
              <a:tr h="257810">
                <a:tc>
                  <a:txBody>
                    <a:bodyPr/>
                    <a:lstStyle/>
                    <a:p>
                      <a:pPr algn="ctr" fontAlgn="ctr"/>
                      <a:r>
                        <a:rPr lang="en-US" sz="1200" u="none" strike="noStrike" dirty="0">
                          <a:effectLst/>
                        </a:rPr>
                        <a:t>GICS</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dirty="0">
                          <a:effectLst/>
                          <a:hlinkClick r:id="rId5" tooltip="Global Industry Classification Standard"/>
                        </a:rPr>
                        <a:t>Global Industry Classification Standard</a:t>
                      </a:r>
                      <a:endParaRPr lang="en-US" sz="1100" b="0" i="0" u="sng" strike="noStrike" dirty="0">
                        <a:solidFill>
                          <a:srgbClr val="0563C1"/>
                        </a:solidFill>
                        <a:effectLst/>
                        <a:latin typeface="Calibri"/>
                      </a:endParaRPr>
                    </a:p>
                  </a:txBody>
                  <a:tcPr marL="12700" marR="12700" marT="12700" marB="0" anchor="ctr"/>
                </a:tc>
                <a:tc gridSpan="2">
                  <a:txBody>
                    <a:bodyPr/>
                    <a:lstStyle/>
                    <a:p>
                      <a:pPr algn="l" fontAlgn="ctr"/>
                      <a:r>
                        <a:rPr lang="en-US" sz="1050" u="none" strike="noStrike" dirty="0">
                          <a:effectLst/>
                        </a:rPr>
                        <a:t>Standard &amp; Poor's, Morgan Stanley Capital International</a:t>
                      </a:r>
                      <a:endParaRPr lang="en-US" sz="1050" b="0" i="0" u="none" strike="noStrike" dirty="0">
                        <a:solidFill>
                          <a:srgbClr val="0B0080"/>
                        </a:solidFill>
                        <a:effectLst/>
                        <a:latin typeface="Arial"/>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market/</a:t>
                      </a:r>
                    </a:p>
                    <a:p>
                      <a:pPr algn="l" fontAlgn="ctr"/>
                      <a:r>
                        <a:rPr lang="en-US" sz="1100" u="none" strike="noStrike" dirty="0">
                          <a:effectLst/>
                        </a:rPr>
                        <a:t>company</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2-8 digits</a:t>
                      </a:r>
                    </a:p>
                    <a:p>
                      <a:pPr algn="l" fontAlgn="ctr"/>
                      <a:r>
                        <a:rPr lang="bg-BG" sz="1100" u="none" strike="noStrike" dirty="0">
                          <a:effectLst/>
                        </a:rPr>
                        <a:t>10/24/68/154</a:t>
                      </a:r>
                      <a:endParaRPr lang="bg-BG" sz="1100" b="0" i="0" u="none" strike="noStrike" dirty="0">
                        <a:solidFill>
                          <a:srgbClr val="000000"/>
                        </a:solidFill>
                        <a:effectLst/>
                        <a:latin typeface="Arial"/>
                      </a:endParaRPr>
                    </a:p>
                  </a:txBody>
                  <a:tcPr marL="12700" marR="12700" marT="12700" marB="0" anchor="ctr"/>
                </a:tc>
                <a:tc>
                  <a:txBody>
                    <a:bodyPr/>
                    <a:lstStyle/>
                    <a:p>
                      <a:pPr algn="l" fontAlgn="ctr"/>
                      <a:endParaRPr lang="en-U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2772777807"/>
                  </a:ext>
                </a:extLst>
              </a:tr>
              <a:tr h="257810">
                <a:tc>
                  <a:txBody>
                    <a:bodyPr/>
                    <a:lstStyle/>
                    <a:p>
                      <a:pPr algn="ctr" fontAlgn="ctr"/>
                      <a:r>
                        <a:rPr lang="en-US" sz="1200" u="none" strike="noStrike" dirty="0">
                          <a:effectLst/>
                        </a:rPr>
                        <a:t>ISIC</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dirty="0">
                          <a:effectLst/>
                          <a:hlinkClick r:id="rId6" tooltip="International Standard Industrial Classification"/>
                        </a:rPr>
                        <a:t>International Standard Industrial Classification of All Economic Activities</a:t>
                      </a:r>
                      <a:endParaRPr lang="en-US" sz="1100" b="0" i="0" u="sng" strike="noStrike" dirty="0">
                        <a:solidFill>
                          <a:srgbClr val="0563C1"/>
                        </a:solidFill>
                        <a:effectLst/>
                        <a:latin typeface="Calibri"/>
                      </a:endParaRPr>
                    </a:p>
                  </a:txBody>
                  <a:tcPr marL="12700" marR="12700" marT="12700" marB="0" anchor="ctr"/>
                </a:tc>
                <a:tc gridSpan="2">
                  <a:txBody>
                    <a:bodyPr/>
                    <a:lstStyle/>
                    <a:p>
                      <a:pPr algn="l" fontAlgn="ctr"/>
                      <a:r>
                        <a:rPr lang="en-US" sz="1100" u="sng" strike="noStrike" dirty="0">
                          <a:effectLst/>
                          <a:hlinkClick r:id="rId7" tooltip="United Nations Statistics Division"/>
                        </a:rPr>
                        <a:t>United Nations Statistics Division</a:t>
                      </a:r>
                      <a:endParaRPr lang="en-US" sz="1100" b="0" i="0" u="sng" strike="noStrike" dirty="0">
                        <a:solidFill>
                          <a:srgbClr val="0563C1"/>
                        </a:solidFill>
                        <a:effectLst/>
                        <a:latin typeface="Calibri"/>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production/</a:t>
                      </a:r>
                    </a:p>
                    <a:p>
                      <a:pPr algn="l" fontAlgn="ctr"/>
                      <a:r>
                        <a:rPr lang="en-US" sz="1100" u="none" strike="noStrike" dirty="0">
                          <a:effectLst/>
                        </a:rPr>
                        <a:t>establishment</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4 digits</a:t>
                      </a:r>
                    </a:p>
                    <a:p>
                      <a:pPr algn="l" fontAlgn="ctr"/>
                      <a:r>
                        <a:rPr lang="bg-BG" sz="1100" u="none" strike="noStrike" dirty="0">
                          <a:effectLst/>
                        </a:rPr>
                        <a:t>21/88/238/419</a:t>
                      </a:r>
                      <a:endParaRPr lang="bg-BG" sz="1100" b="0" i="0" u="none" strike="noStrike" dirty="0">
                        <a:solidFill>
                          <a:srgbClr val="000000"/>
                        </a:solidFill>
                        <a:effectLst/>
                        <a:latin typeface="Arial"/>
                      </a:endParaRPr>
                    </a:p>
                  </a:txBody>
                  <a:tcPr marL="12700" marR="12700" marT="12700" marB="0" anchor="ctr"/>
                </a:tc>
                <a:tc>
                  <a:txBody>
                    <a:bodyPr/>
                    <a:lstStyle/>
                    <a:p>
                      <a:pPr algn="l" fontAlgn="ctr"/>
                      <a:r>
                        <a:rPr lang="is-IS" sz="1100" u="none" strike="noStrike" dirty="0">
                          <a:effectLst/>
                        </a:rPr>
                        <a:t>1948–present (Rev. 4, 2008)</a:t>
                      </a:r>
                      <a:endParaRPr lang="is-I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2951453282"/>
                  </a:ext>
                </a:extLst>
              </a:tr>
              <a:tr h="553160">
                <a:tc>
                  <a:txBody>
                    <a:bodyPr/>
                    <a:lstStyle/>
                    <a:p>
                      <a:pPr algn="ctr" fontAlgn="ctr"/>
                      <a:r>
                        <a:rPr lang="en-US" sz="1200" u="none" strike="noStrike" dirty="0">
                          <a:effectLst/>
                        </a:rPr>
                        <a:t>NACE</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a:effectLst/>
                          <a:hlinkClick r:id="rId8" tooltip="Statistical Classification of Economic Activities in the European Community"/>
                        </a:rPr>
                        <a:t>Statistical Classification of Economic Activities in the European Community</a:t>
                      </a:r>
                      <a:endParaRPr lang="en-US" sz="1100" b="0" i="0" u="sng" strike="noStrike">
                        <a:solidFill>
                          <a:srgbClr val="0563C1"/>
                        </a:solidFill>
                        <a:effectLst/>
                        <a:latin typeface="Calibri"/>
                      </a:endParaRPr>
                    </a:p>
                  </a:txBody>
                  <a:tcPr marL="12700" marR="12700" marT="12700" marB="0" anchor="ctr"/>
                </a:tc>
                <a:tc gridSpan="2">
                  <a:txBody>
                    <a:bodyPr/>
                    <a:lstStyle/>
                    <a:p>
                      <a:pPr algn="l" fontAlgn="ctr"/>
                      <a:r>
                        <a:rPr lang="en-US" sz="1100" u="sng" strike="noStrike">
                          <a:effectLst/>
                          <a:hlinkClick r:id="rId9" tooltip="European Community"/>
                        </a:rPr>
                        <a:t>European Community</a:t>
                      </a:r>
                      <a:endParaRPr lang="en-US" sz="1100" b="0" i="0" u="sng" strike="noStrike">
                        <a:solidFill>
                          <a:srgbClr val="0563C1"/>
                        </a:solidFill>
                        <a:effectLst/>
                        <a:latin typeface="Calibri"/>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production/</a:t>
                      </a:r>
                    </a:p>
                    <a:p>
                      <a:pPr algn="l" fontAlgn="ctr"/>
                      <a:r>
                        <a:rPr lang="en-US" sz="1100" u="none" strike="noStrike" dirty="0">
                          <a:effectLst/>
                        </a:rPr>
                        <a:t>establishment</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6 digits</a:t>
                      </a:r>
                      <a:endParaRPr lang="en-US" sz="1100" b="0" i="0" u="none" strike="noStrike" dirty="0">
                        <a:solidFill>
                          <a:srgbClr val="000000"/>
                        </a:solidFill>
                        <a:effectLst/>
                        <a:latin typeface="Arial"/>
                      </a:endParaRPr>
                    </a:p>
                  </a:txBody>
                  <a:tcPr marL="12700" marR="12700" marT="12700" marB="0" anchor="ctr"/>
                </a:tc>
                <a:tc>
                  <a:txBody>
                    <a:bodyPr/>
                    <a:lstStyle/>
                    <a:p>
                      <a:pPr algn="l" fontAlgn="ctr"/>
                      <a:endParaRPr lang="en-U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0003"/>
                  </a:ext>
                </a:extLst>
              </a:tr>
              <a:tr h="209819">
                <a:tc>
                  <a:txBody>
                    <a:bodyPr/>
                    <a:lstStyle/>
                    <a:p>
                      <a:pPr algn="ctr" fontAlgn="ctr"/>
                      <a:r>
                        <a:rPr lang="en-US" sz="1200" u="none" strike="noStrike" dirty="0">
                          <a:effectLst/>
                        </a:rPr>
                        <a:t>ANZSIC</a:t>
                      </a:r>
                      <a:endParaRPr lang="en-US" sz="1200" b="0" i="0" u="none" strike="noStrike" dirty="0">
                        <a:solidFill>
                          <a:srgbClr val="000000"/>
                        </a:solidFill>
                        <a:effectLst/>
                        <a:latin typeface="Arial"/>
                      </a:endParaRPr>
                    </a:p>
                  </a:txBody>
                  <a:tcPr marL="12700" marR="12700" marT="12700" marB="0" anchor="ctr"/>
                </a:tc>
                <a:tc gridSpan="6">
                  <a:txBody>
                    <a:bodyPr/>
                    <a:lstStyle/>
                    <a:p>
                      <a:pPr algn="l" fontAlgn="ctr"/>
                      <a:r>
                        <a:rPr lang="en-US" sz="1100" u="sng" strike="noStrike">
                          <a:effectLst/>
                          <a:hlinkClick r:id="rId10" tooltip="Australian and New Zealand Standard Industrial Classification"/>
                        </a:rPr>
                        <a:t>Australian and New Zealand Standard Industrial Classification</a:t>
                      </a:r>
                      <a:endParaRPr lang="en-US" sz="1100" b="0" i="0" u="sng" strike="noStrike">
                        <a:solidFill>
                          <a:srgbClr val="0563C1"/>
                        </a:solidFill>
                        <a:effectLst/>
                        <a:latin typeface="Calibri"/>
                      </a:endParaRPr>
                    </a:p>
                  </a:txBody>
                  <a:tcPr marL="12700" marR="12700" marT="12700" marB="0" anchor="ctr"/>
                </a:tc>
                <a:tc hMerge="1">
                  <a:txBody>
                    <a:bodyPr/>
                    <a:lstStyle/>
                    <a:p>
                      <a:endParaRPr lang="en-US"/>
                    </a:p>
                  </a:txBody>
                  <a:tcPr/>
                </a:tc>
                <a:tc hMerge="1">
                  <a:txBody>
                    <a:bodyPr/>
                    <a:lstStyle/>
                    <a:p>
                      <a:endParaRPr lang="en-US"/>
                    </a:p>
                  </a:txBody>
                  <a:tcPr/>
                </a:tc>
                <a:tc hMerge="1">
                  <a:txBody>
                    <a:bodyPr/>
                    <a:lstStyle/>
                    <a:p>
                      <a:pPr latinLnBrk="1"/>
                      <a:endParaRPr lang="ko-KR" alt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73315">
                <a:tc>
                  <a:txBody>
                    <a:bodyPr/>
                    <a:lstStyle/>
                    <a:p>
                      <a:pPr algn="ctr" fontAlgn="ctr"/>
                      <a:r>
                        <a:rPr lang="en-US" sz="1200" u="none" strike="noStrike" dirty="0">
                          <a:effectLst/>
                        </a:rPr>
                        <a:t>ICB</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a:effectLst/>
                          <a:hlinkClick r:id="rId11" tooltip="Industry Classification Benchmark"/>
                        </a:rPr>
                        <a:t>Industry Classification Benchmark</a:t>
                      </a:r>
                      <a:endParaRPr lang="en-US" sz="1100" b="0" i="0" u="sng" strike="noStrike">
                        <a:solidFill>
                          <a:srgbClr val="0563C1"/>
                        </a:solidFill>
                        <a:effectLst/>
                        <a:latin typeface="Calibri"/>
                      </a:endParaRPr>
                    </a:p>
                  </a:txBody>
                  <a:tcPr marL="12700" marR="12700" marT="12700" marB="0" anchor="ctr"/>
                </a:tc>
                <a:tc gridSpan="2">
                  <a:txBody>
                    <a:bodyPr/>
                    <a:lstStyle/>
                    <a:p>
                      <a:pPr algn="l" fontAlgn="ctr"/>
                      <a:r>
                        <a:rPr lang="en-US" sz="1100" u="sng" strike="noStrike" dirty="0">
                          <a:effectLst/>
                          <a:hlinkClick r:id="rId12" tooltip="FTSE Group"/>
                        </a:rPr>
                        <a:t>FTSE</a:t>
                      </a:r>
                      <a:endParaRPr lang="en-US" sz="1100" b="0" i="0" u="sng" strike="noStrike" dirty="0">
                        <a:solidFill>
                          <a:srgbClr val="0563C1"/>
                        </a:solidFill>
                        <a:effectLst/>
                        <a:latin typeface="Calibri"/>
                      </a:endParaRPr>
                    </a:p>
                  </a:txBody>
                  <a:tcPr marL="12700" marR="12700" marT="12700" marB="0" anchor="ctr"/>
                </a:tc>
                <a:tc hMerge="1">
                  <a:txBody>
                    <a:bodyPr/>
                    <a:lstStyle/>
                    <a:p>
                      <a:pPr algn="l" fontAlgn="ct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en-US" sz="1100" u="none" strike="noStrike" dirty="0">
                          <a:effectLst/>
                        </a:rPr>
                        <a:t>market/</a:t>
                      </a:r>
                    </a:p>
                    <a:p>
                      <a:pPr algn="l" fontAlgn="ctr"/>
                      <a:r>
                        <a:rPr lang="en-US" sz="1100" u="none" strike="noStrike" dirty="0">
                          <a:effectLst/>
                        </a:rPr>
                        <a:t>company</a:t>
                      </a:r>
                      <a:endParaRPr lang="en-US" sz="1100" b="0" i="0" u="none" strike="noStrike" dirty="0">
                        <a:solidFill>
                          <a:srgbClr val="000000"/>
                        </a:solidFill>
                        <a:effectLst/>
                        <a:latin typeface="Arial"/>
                      </a:endParaRPr>
                    </a:p>
                  </a:txBody>
                  <a:tcPr marL="12700" marR="12700" marT="12700" marB="0" anchor="ctr"/>
                </a:tc>
                <a:tc>
                  <a:txBody>
                    <a:bodyPr/>
                    <a:lstStyle/>
                    <a:p>
                      <a:pPr algn="l" fontAlgn="ctr"/>
                      <a:r>
                        <a:rPr lang="pt-BR" sz="1100" u="sng" strike="noStrike" dirty="0">
                          <a:effectLst/>
                          <a:hlinkClick r:id="rId13"/>
                        </a:rPr>
                        <a:t>10/20/41/114[2]</a:t>
                      </a:r>
                      <a:endParaRPr lang="pt-BR" sz="1100" b="0" i="0" u="sng" strike="noStrike" dirty="0">
                        <a:solidFill>
                          <a:srgbClr val="0563C1"/>
                        </a:solidFill>
                        <a:effectLst/>
                        <a:latin typeface="Calibri"/>
                      </a:endParaRPr>
                    </a:p>
                  </a:txBody>
                  <a:tcPr marL="12700" marR="12700" marT="12700" marB="0" anchor="ctr"/>
                </a:tc>
                <a:tc>
                  <a:txBody>
                    <a:bodyPr/>
                    <a:lstStyle/>
                    <a:p>
                      <a:pPr algn="l" fontAlgn="ctr"/>
                      <a:endParaRPr lang="en-U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0006"/>
                  </a:ext>
                </a:extLst>
              </a:tr>
              <a:tr h="209819">
                <a:tc>
                  <a:txBody>
                    <a:bodyPr/>
                    <a:lstStyle/>
                    <a:p>
                      <a:pPr algn="ctr" fontAlgn="ctr"/>
                      <a:r>
                        <a:rPr lang="en-US" sz="1200" u="none" strike="noStrike" dirty="0">
                          <a:effectLst/>
                        </a:rPr>
                        <a:t>UKSIC</a:t>
                      </a:r>
                      <a:endParaRPr lang="en-US" sz="1200" b="0" i="0" u="none" strike="noStrike" dirty="0">
                        <a:solidFill>
                          <a:srgbClr val="000000"/>
                        </a:solidFill>
                        <a:effectLst/>
                        <a:latin typeface="Arial"/>
                      </a:endParaRPr>
                    </a:p>
                  </a:txBody>
                  <a:tcPr marL="12700" marR="12700" marT="12700" marB="0" anchor="ctr"/>
                </a:tc>
                <a:tc gridSpan="6">
                  <a:txBody>
                    <a:bodyPr/>
                    <a:lstStyle/>
                    <a:p>
                      <a:pPr algn="l" fontAlgn="ctr"/>
                      <a:r>
                        <a:rPr lang="en-US" sz="1100" u="sng" strike="noStrike" dirty="0">
                          <a:effectLst/>
                          <a:hlinkClick r:id="rId14" tooltip="United Kingdom Standard Industrial Classification of Economic Activities"/>
                        </a:rPr>
                        <a:t>United Kingdom Standard Industrial Classification of Economic Activities</a:t>
                      </a:r>
                      <a:endParaRPr lang="en-US" sz="1100" b="0" i="0" u="sng" strike="noStrike" dirty="0">
                        <a:solidFill>
                          <a:srgbClr val="0563C1"/>
                        </a:solidFill>
                        <a:effectLst/>
                        <a:latin typeface="Calibri"/>
                      </a:endParaRPr>
                    </a:p>
                  </a:txBody>
                  <a:tcPr marL="12700" marR="12700" marT="12700" marB="0" anchor="ctr"/>
                </a:tc>
                <a:tc hMerge="1">
                  <a:txBody>
                    <a:bodyPr/>
                    <a:lstStyle/>
                    <a:p>
                      <a:endParaRPr lang="en-US"/>
                    </a:p>
                  </a:txBody>
                  <a:tcPr/>
                </a:tc>
                <a:tc hMerge="1">
                  <a:txBody>
                    <a:bodyPr/>
                    <a:lstStyle/>
                    <a:p>
                      <a:endParaRPr lang="en-US"/>
                    </a:p>
                  </a:txBody>
                  <a:tcPr/>
                </a:tc>
                <a:tc hMerge="1">
                  <a:txBody>
                    <a:bodyPr/>
                    <a:lstStyle/>
                    <a:p>
                      <a:pPr latinLnBrk="1"/>
                      <a:endParaRPr lang="ko-KR" alt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73315">
                <a:tc>
                  <a:txBody>
                    <a:bodyPr/>
                    <a:lstStyle/>
                    <a:p>
                      <a:pPr algn="ctr" fontAlgn="ctr"/>
                      <a:r>
                        <a:rPr lang="en-US" sz="1200" u="none" strike="noStrike" dirty="0">
                          <a:effectLst/>
                        </a:rPr>
                        <a:t>TRBC</a:t>
                      </a:r>
                      <a:endParaRPr lang="en-US" sz="1200" b="0" i="0" u="none" strike="noStrike" dirty="0">
                        <a:solidFill>
                          <a:srgbClr val="000000"/>
                        </a:solidFill>
                        <a:effectLst/>
                        <a:latin typeface="Arial"/>
                      </a:endParaRPr>
                    </a:p>
                  </a:txBody>
                  <a:tcPr marL="12700" marR="12700" marT="12700" marB="0" anchor="ctr"/>
                </a:tc>
                <a:tc>
                  <a:txBody>
                    <a:bodyPr/>
                    <a:lstStyle/>
                    <a:p>
                      <a:pPr algn="l" fontAlgn="ctr"/>
                      <a:r>
                        <a:rPr lang="en-US" sz="1100" u="sng" strike="noStrike">
                          <a:effectLst/>
                          <a:hlinkClick r:id="rId15" tooltip="Thomson Reuters Business Classification"/>
                        </a:rPr>
                        <a:t>Thomson Reuters Business Classification</a:t>
                      </a:r>
                      <a:endParaRPr lang="en-US" sz="1100" b="0" i="0" u="sng" strike="noStrike">
                        <a:solidFill>
                          <a:srgbClr val="0563C1"/>
                        </a:solidFill>
                        <a:effectLst/>
                        <a:latin typeface="Calibri"/>
                      </a:endParaRPr>
                    </a:p>
                  </a:txBody>
                  <a:tcPr marL="12700" marR="12700" marT="12700" marB="0" anchor="ctr"/>
                </a:tc>
                <a:tc>
                  <a:txBody>
                    <a:bodyPr/>
                    <a:lstStyle/>
                    <a:p>
                      <a:pPr algn="l" fontAlgn="ctr"/>
                      <a:r>
                        <a:rPr lang="en-US" sz="1100" u="sng" strike="noStrike">
                          <a:effectLst/>
                          <a:hlinkClick r:id="rId16" tooltip="Thomson Reuters"/>
                        </a:rPr>
                        <a:t>Thomson Reuters</a:t>
                      </a:r>
                      <a:endParaRPr lang="en-US" sz="1100" b="0" i="0" u="sng" strike="noStrike">
                        <a:solidFill>
                          <a:srgbClr val="0563C1"/>
                        </a:solidFill>
                        <a:effectLst/>
                        <a:latin typeface="Calibri"/>
                      </a:endParaRPr>
                    </a:p>
                  </a:txBody>
                  <a:tcPr marL="12700" marR="12700" marT="12700" marB="0" anchor="ctr"/>
                </a:tc>
                <a:tc gridSpan="2">
                  <a:txBody>
                    <a:bodyPr/>
                    <a:lstStyle/>
                    <a:p>
                      <a:pPr algn="l" fontAlgn="ctr"/>
                      <a:r>
                        <a:rPr lang="en-US" sz="1100" u="none" strike="noStrike" dirty="0">
                          <a:effectLst/>
                        </a:rPr>
                        <a:t>market/</a:t>
                      </a:r>
                    </a:p>
                    <a:p>
                      <a:pPr algn="l" fontAlgn="ctr"/>
                      <a:r>
                        <a:rPr lang="en-US" sz="1100" u="none" strike="noStrike" dirty="0">
                          <a:effectLst/>
                        </a:rPr>
                        <a:t>company</a:t>
                      </a:r>
                      <a:endParaRPr lang="en-US" sz="1100" b="0" i="0" u="none" strike="noStrike" dirty="0">
                        <a:solidFill>
                          <a:srgbClr val="000000"/>
                        </a:solidFill>
                        <a:effectLst/>
                        <a:latin typeface="Arial"/>
                      </a:endParaRPr>
                    </a:p>
                  </a:txBody>
                  <a:tcPr marL="12700" marR="12700" marT="12700" marB="0" anchor="ctr"/>
                </a:tc>
                <a:tc hMerge="1">
                  <a:txBody>
                    <a:bodyPr/>
                    <a:lstStyle/>
                    <a:p>
                      <a:pPr latinLnBrk="1"/>
                      <a:endParaRPr lang="ko-KR" altLang="en-US"/>
                    </a:p>
                  </a:txBody>
                  <a:tcPr/>
                </a:tc>
                <a:tc>
                  <a:txBody>
                    <a:bodyPr/>
                    <a:lstStyle/>
                    <a:p>
                      <a:pPr algn="l" fontAlgn="ctr"/>
                      <a:r>
                        <a:rPr lang="pt-BR" sz="1100" u="sng" strike="noStrike">
                          <a:effectLst/>
                          <a:hlinkClick r:id="rId13"/>
                        </a:rPr>
                        <a:t>10/25/52/124[2]</a:t>
                      </a:r>
                      <a:endParaRPr lang="pt-BR" sz="1100" b="0" i="0" u="sng" strike="noStrike">
                        <a:solidFill>
                          <a:srgbClr val="0563C1"/>
                        </a:solidFill>
                        <a:effectLst/>
                        <a:latin typeface="Calibri"/>
                      </a:endParaRPr>
                    </a:p>
                  </a:txBody>
                  <a:tcPr marL="12700" marR="12700" marT="12700" marB="0" anchor="ctr"/>
                </a:tc>
                <a:tc>
                  <a:txBody>
                    <a:bodyPr/>
                    <a:lstStyle/>
                    <a:p>
                      <a:pPr algn="l" fontAlgn="ctr"/>
                      <a:endParaRPr lang="en-U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0009"/>
                  </a:ext>
                </a:extLst>
              </a:tr>
              <a:tr h="209819">
                <a:tc>
                  <a:txBody>
                    <a:bodyPr/>
                    <a:lstStyle/>
                    <a:p>
                      <a:pPr algn="ctr" fontAlgn="ctr"/>
                      <a:r>
                        <a:rPr lang="en-US" sz="1200" u="none" strike="noStrike" dirty="0">
                          <a:effectLst/>
                        </a:rPr>
                        <a:t>SNI</a:t>
                      </a:r>
                      <a:endParaRPr lang="en-US" sz="1200" b="0" i="0" u="none" strike="noStrike" dirty="0">
                        <a:solidFill>
                          <a:srgbClr val="000000"/>
                        </a:solidFill>
                        <a:effectLst/>
                        <a:latin typeface="Arial"/>
                      </a:endParaRPr>
                    </a:p>
                  </a:txBody>
                  <a:tcPr marL="12700" marR="12700" marT="12700" marB="0" anchor="ctr"/>
                </a:tc>
                <a:tc gridSpan="5">
                  <a:txBody>
                    <a:bodyPr/>
                    <a:lstStyle/>
                    <a:p>
                      <a:pPr algn="l" fontAlgn="ctr"/>
                      <a:r>
                        <a:rPr lang="en-US" sz="1100" u="sng" strike="noStrike" dirty="0">
                          <a:effectLst/>
                          <a:hlinkClick r:id="rId17" tooltip="Swedish Standard Industrial Classification"/>
                        </a:rPr>
                        <a:t>Swedish Standard Industrial Classification</a:t>
                      </a:r>
                      <a:endParaRPr lang="en-US" sz="1100" b="0" i="0" u="sng" strike="noStrike" dirty="0">
                        <a:solidFill>
                          <a:srgbClr val="0563C1"/>
                        </a:solidFill>
                        <a:effectLst/>
                        <a:latin typeface="Calibri"/>
                      </a:endParaRPr>
                    </a:p>
                  </a:txBody>
                  <a:tcPr marL="12700" marR="12700" marT="12700" marB="0" anchor="ctr"/>
                </a:tc>
                <a:tc hMerge="1">
                  <a:txBody>
                    <a:bodyPr/>
                    <a:lstStyle/>
                    <a:p>
                      <a:endParaRPr lang="en-US"/>
                    </a:p>
                  </a:txBody>
                  <a:tcPr/>
                </a:tc>
                <a:tc hMerge="1">
                  <a:txBody>
                    <a:bodyPr/>
                    <a:lstStyle/>
                    <a:p>
                      <a:endParaRPr lang="en-US"/>
                    </a:p>
                  </a:txBody>
                  <a:tcPr/>
                </a:tc>
                <a:tc hMerge="1">
                  <a:txBody>
                    <a:bodyPr/>
                    <a:lstStyle/>
                    <a:p>
                      <a:pPr latinLnBrk="1"/>
                      <a:endParaRPr lang="ko-KR" altLang="en-US"/>
                    </a:p>
                  </a:txBody>
                  <a:tcPr/>
                </a:tc>
                <a:tc hMerge="1">
                  <a:txBody>
                    <a:bodyPr/>
                    <a:lstStyle/>
                    <a:p>
                      <a:endParaRPr lang="en-US"/>
                    </a:p>
                  </a:txBody>
                  <a:tcPr/>
                </a:tc>
                <a:tc>
                  <a:txBody>
                    <a:bodyPr/>
                    <a:lstStyle/>
                    <a:p>
                      <a:pPr algn="l" fontAlgn="ctr"/>
                      <a:endParaRPr lang="en-US" sz="1100" b="0" i="0" u="none" strike="noStrike" dirty="0">
                        <a:solidFill>
                          <a:srgbClr val="000000"/>
                        </a:solidFill>
                        <a:effectLst/>
                        <a:latin typeface="Arial"/>
                      </a:endParaRPr>
                    </a:p>
                  </a:txBody>
                  <a:tcPr marL="12700" marR="12700" marT="12700" marB="0" anchor="ctr"/>
                </a:tc>
                <a:extLst>
                  <a:ext uri="{0D108BD9-81ED-4DB2-BD59-A6C34878D82A}">
                    <a16:rowId xmlns:a16="http://schemas.microsoft.com/office/drawing/2014/main" val="10010"/>
                  </a:ext>
                </a:extLst>
              </a:tr>
            </a:tbl>
          </a:graphicData>
        </a:graphic>
      </p:graphicFrame>
      <p:sp>
        <p:nvSpPr>
          <p:cNvPr id="2" name="TextBox 1"/>
          <p:cNvSpPr txBox="1"/>
          <p:nvPr/>
        </p:nvSpPr>
        <p:spPr>
          <a:xfrm>
            <a:off x="457146" y="6119718"/>
            <a:ext cx="3687228" cy="261610"/>
          </a:xfrm>
          <a:prstGeom prst="rect">
            <a:avLst/>
          </a:prstGeom>
          <a:noFill/>
        </p:spPr>
        <p:txBody>
          <a:bodyPr wrap="none" rtlCol="0">
            <a:spAutoFit/>
          </a:bodyPr>
          <a:lstStyle/>
          <a:p>
            <a:r>
              <a:rPr lang="en-US" altLang="ko-KR" sz="1100" dirty="0">
                <a:ea typeface="맑은 고딕" panose="020B0503020000020004" pitchFamily="50" charset="-127"/>
              </a:rPr>
              <a:t>† https://en.wikipedia.org/wiki/Industry_classification</a:t>
            </a:r>
            <a:endParaRPr lang="ko-KR" altLang="en-US" sz="1100" dirty="0"/>
          </a:p>
        </p:txBody>
      </p:sp>
    </p:spTree>
    <p:extLst>
      <p:ext uri="{BB962C8B-B14F-4D97-AF65-F5344CB8AC3E}">
        <p14:creationId xmlns:p14="http://schemas.microsoft.com/office/powerpoint/2010/main" val="120373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rmAutofit/>
          </a:bodyPr>
          <a:lstStyle/>
          <a:p>
            <a:r>
              <a:rPr lang="en-US" altLang="ko-KR" spc="0" dirty="0" smtClean="0"/>
              <a:t>Most widely used industrial classification nowadays: </a:t>
            </a:r>
            <a:r>
              <a:rPr lang="en-US" altLang="ko-KR" spc="0" dirty="0" smtClean="0"/>
              <a:t>SIC </a:t>
            </a:r>
            <a:r>
              <a:rPr lang="en-US" altLang="ko-KR" spc="0" dirty="0" smtClean="0"/>
              <a:t>and ICB.</a:t>
            </a:r>
            <a:endParaRPr lang="en-US" altLang="ko-KR" spc="0" dirty="0">
              <a:latin typeface="나눔고딕" panose="020D0604000000000000" pitchFamily="50" charset="-127"/>
              <a:ea typeface="나눔고딕" panose="020D0604000000000000" pitchFamily="50" charset="-127"/>
            </a:endParaRPr>
          </a:p>
        </p:txBody>
      </p:sp>
      <p:sp>
        <p:nvSpPr>
          <p:cNvPr id="7" name="TextBox 6"/>
          <p:cNvSpPr txBox="1"/>
          <p:nvPr/>
        </p:nvSpPr>
        <p:spPr>
          <a:xfrm>
            <a:off x="584919" y="1772816"/>
            <a:ext cx="9109708" cy="1508105"/>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en-US" altLang="ko-KR" sz="1800" dirty="0" smtClean="0"/>
              <a:t>SIC: Standard Industrial </a:t>
            </a:r>
            <a:r>
              <a:rPr lang="en-US" altLang="ko-KR" sz="1800" dirty="0" smtClean="0"/>
              <a:t>Classification [2]</a:t>
            </a:r>
            <a:endParaRPr lang="en-US" altLang="ko-KR" sz="1800" dirty="0"/>
          </a:p>
          <a:p>
            <a:pPr marL="822183" lvl="1" indent="-285750">
              <a:spcBef>
                <a:spcPts val="300"/>
              </a:spcBef>
              <a:buFont typeface="Arial" panose="020B0604020202020204" pitchFamily="34" charset="0"/>
              <a:buChar char="•"/>
            </a:pPr>
            <a:r>
              <a:rPr lang="en-US" altLang="ko-KR" sz="1600" dirty="0" smtClean="0"/>
              <a:t>Established </a:t>
            </a:r>
            <a:r>
              <a:rPr lang="en-US" altLang="ko-KR" sz="1600" dirty="0" smtClean="0"/>
              <a:t>by the U.S. government in </a:t>
            </a:r>
            <a:r>
              <a:rPr lang="en-US" altLang="ko-KR" sz="1600" dirty="0" smtClean="0"/>
              <a:t>1937</a:t>
            </a:r>
          </a:p>
          <a:p>
            <a:pPr marL="822183" lvl="1" indent="-285750">
              <a:spcBef>
                <a:spcPts val="300"/>
              </a:spcBef>
              <a:buFont typeface="Arial" panose="020B0604020202020204" pitchFamily="34" charset="0"/>
              <a:buChar char="•"/>
            </a:pPr>
            <a:r>
              <a:rPr lang="en-US" altLang="ko-KR" sz="1600" dirty="0" smtClean="0"/>
              <a:t>Currently </a:t>
            </a:r>
            <a:r>
              <a:rPr lang="en-US" altLang="ko-KR" sz="1600" dirty="0" smtClean="0"/>
              <a:t>used by SEC and U.S. Government </a:t>
            </a:r>
            <a:r>
              <a:rPr lang="en-US" altLang="ko-KR" sz="1600" dirty="0" smtClean="0"/>
              <a:t>agencies</a:t>
            </a:r>
          </a:p>
          <a:p>
            <a:pPr marL="822183" lvl="1" indent="-285750">
              <a:spcBef>
                <a:spcPts val="300"/>
              </a:spcBef>
              <a:buFont typeface="Arial" panose="020B0604020202020204" pitchFamily="34" charset="0"/>
              <a:buChar char="•"/>
            </a:pPr>
            <a:r>
              <a:rPr lang="en-US" altLang="ko-KR" sz="1600" i="1" dirty="0" smtClean="0"/>
              <a:t>VERY</a:t>
            </a:r>
            <a:r>
              <a:rPr lang="ko-KR" altLang="en-US" sz="1600" dirty="0" smtClean="0"/>
              <a:t> </a:t>
            </a:r>
            <a:r>
              <a:rPr lang="en-US" altLang="ko-KR" sz="1600" dirty="0" smtClean="0"/>
              <a:t>outdated, while </a:t>
            </a:r>
            <a:r>
              <a:rPr lang="en-US" altLang="ko-KR" sz="1600" i="1" dirty="0" smtClean="0"/>
              <a:t>rarely </a:t>
            </a:r>
            <a:r>
              <a:rPr lang="en-US" altLang="ko-KR" sz="1600" i="1" dirty="0" smtClean="0"/>
              <a:t>updated</a:t>
            </a:r>
          </a:p>
          <a:p>
            <a:pPr marL="822183" lvl="1" indent="-285750">
              <a:spcBef>
                <a:spcPts val="300"/>
              </a:spcBef>
              <a:buFont typeface="Arial" panose="020B0604020202020204" pitchFamily="34" charset="0"/>
              <a:buChar char="•"/>
            </a:pPr>
            <a:r>
              <a:rPr lang="en-US" altLang="ko-KR" sz="1600" dirty="0" smtClean="0"/>
              <a:t>In </a:t>
            </a:r>
            <a:r>
              <a:rPr lang="en-US" altLang="ko-KR" sz="1600" dirty="0" smtClean="0"/>
              <a:t>transition to NAICS </a:t>
            </a:r>
            <a:r>
              <a:rPr lang="en-US" altLang="ko-KR" sz="1600" dirty="0" smtClean="0"/>
              <a:t>since 1997</a:t>
            </a:r>
            <a:endParaRPr lang="en-US" altLang="ko-KR" sz="1800" dirty="0" smtClean="0"/>
          </a:p>
        </p:txBody>
      </p:sp>
      <p:sp>
        <p:nvSpPr>
          <p:cNvPr id="8" name="TextBox 7"/>
          <p:cNvSpPr txBox="1"/>
          <p:nvPr/>
        </p:nvSpPr>
        <p:spPr>
          <a:xfrm>
            <a:off x="488504" y="3645024"/>
            <a:ext cx="8533644" cy="1508105"/>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en-US" altLang="ko-KR" sz="1800" dirty="0" smtClean="0"/>
              <a:t>GICS: </a:t>
            </a:r>
            <a:r>
              <a:rPr lang="en-US" altLang="ko-KR" sz="1800" dirty="0"/>
              <a:t>Global Industry Classification </a:t>
            </a:r>
            <a:r>
              <a:rPr lang="en-US" altLang="ko-KR" sz="1800" dirty="0" smtClean="0"/>
              <a:t>Standard [3]</a:t>
            </a:r>
            <a:endParaRPr lang="en-US" altLang="ko-KR" sz="1800" dirty="0" smtClean="0"/>
          </a:p>
          <a:p>
            <a:pPr marL="540000" lvl="1" indent="-285750">
              <a:spcBef>
                <a:spcPts val="300"/>
              </a:spcBef>
              <a:buFontTx/>
              <a:buChar char="-"/>
            </a:pPr>
            <a:r>
              <a:rPr lang="en-US" altLang="ko-KR" sz="1600" dirty="0" smtClean="0"/>
              <a:t>Developed by MSCI and S&amp;P in 1999</a:t>
            </a:r>
          </a:p>
          <a:p>
            <a:pPr marL="540000" lvl="1" indent="-285750">
              <a:spcBef>
                <a:spcPts val="300"/>
              </a:spcBef>
              <a:buFontTx/>
              <a:buChar char="-"/>
            </a:pPr>
            <a:r>
              <a:rPr lang="en-US" altLang="ko-KR" sz="1600" dirty="0" smtClean="0"/>
              <a:t>One of the most frequently updated classification standards</a:t>
            </a:r>
          </a:p>
          <a:p>
            <a:pPr marL="540000" lvl="1" indent="-285750">
              <a:spcBef>
                <a:spcPts val="300"/>
              </a:spcBef>
              <a:buFontTx/>
              <a:buChar char="-"/>
            </a:pPr>
            <a:r>
              <a:rPr lang="en-US" altLang="ko-KR" sz="1600" dirty="0" smtClean="0"/>
              <a:t>10 sectors, 24 industry groups, 67 industries and 256 sub-industries.</a:t>
            </a:r>
          </a:p>
          <a:p>
            <a:pPr marL="540000" lvl="1" indent="-285750">
              <a:spcBef>
                <a:spcPts val="300"/>
              </a:spcBef>
              <a:buFontTx/>
              <a:buChar char="-"/>
            </a:pPr>
            <a:r>
              <a:rPr lang="en-US" altLang="ko-KR" sz="1600" dirty="0"/>
              <a:t> continuously updated by S&amp;P Dow Jones Indices and MSCI.</a:t>
            </a:r>
            <a:endParaRPr lang="en-US" altLang="ko-KR" sz="1600" dirty="0" smtClean="0"/>
          </a:p>
        </p:txBody>
      </p:sp>
    </p:spTree>
    <p:extLst>
      <p:ext uri="{BB962C8B-B14F-4D97-AF65-F5344CB8AC3E}">
        <p14:creationId xmlns:p14="http://schemas.microsoft.com/office/powerpoint/2010/main" val="281171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a:xfrm>
            <a:off x="595821" y="846609"/>
            <a:ext cx="8677659" cy="638175"/>
          </a:xfrm>
        </p:spPr>
        <p:txBody>
          <a:bodyPr>
            <a:normAutofit lnSpcReduction="10000"/>
          </a:bodyPr>
          <a:lstStyle/>
          <a:p>
            <a:r>
              <a:rPr lang="en-US" altLang="ko-KR" spc="0" dirty="0" smtClean="0"/>
              <a:t>Industry classification scheme can be divided into two categories:</a:t>
            </a:r>
          </a:p>
          <a:p>
            <a:r>
              <a:rPr lang="en-US" altLang="ko-KR" spc="0" dirty="0" smtClean="0"/>
              <a:t>A product-oriented method, and; a market-oriented method.</a:t>
            </a:r>
          </a:p>
          <a:p>
            <a:endParaRPr lang="en-US" altLang="ko-KR" spc="0" dirty="0"/>
          </a:p>
        </p:txBody>
      </p:sp>
      <p:sp>
        <p:nvSpPr>
          <p:cNvPr id="7" name="TextBox 6"/>
          <p:cNvSpPr txBox="1"/>
          <p:nvPr/>
        </p:nvSpPr>
        <p:spPr>
          <a:xfrm>
            <a:off x="433687" y="2664550"/>
            <a:ext cx="6125747" cy="3791807"/>
          </a:xfrm>
          <a:prstGeom prst="rect">
            <a:avLst/>
          </a:prstGeom>
          <a:noFill/>
        </p:spPr>
        <p:txBody>
          <a:bodyPr wrap="square" rtlCol="0">
            <a:spAutoFit/>
          </a:bodyPr>
          <a:lstStyle/>
          <a:p>
            <a:pPr marL="342900" indent="-342900">
              <a:buFont typeface="Arial" panose="020B0604020202020204" pitchFamily="34" charset="0"/>
              <a:buChar char="•"/>
            </a:pPr>
            <a:r>
              <a:rPr lang="en-US" altLang="ko-KR" sz="1800" dirty="0"/>
              <a:t>Production-oriented </a:t>
            </a:r>
            <a:r>
              <a:rPr lang="en-US" altLang="ko-KR" sz="1800" dirty="0" smtClean="0"/>
              <a:t>classification</a:t>
            </a:r>
          </a:p>
          <a:p>
            <a:pPr marL="879333" lvl="1" indent="-342900">
              <a:lnSpc>
                <a:spcPct val="120000"/>
              </a:lnSpc>
              <a:buFont typeface="Arial" panose="020B0604020202020204" pitchFamily="34" charset="0"/>
              <a:buChar char="•"/>
            </a:pPr>
            <a:r>
              <a:rPr lang="en-US" altLang="ko-KR" sz="1400" dirty="0" smtClean="0"/>
              <a:t>Classifying </a:t>
            </a:r>
            <a:r>
              <a:rPr lang="en-US" altLang="ko-KR" sz="1400" dirty="0"/>
              <a:t>companies into industries by identifying similar processes used to produce goods or </a:t>
            </a:r>
            <a:r>
              <a:rPr lang="en-US" altLang="ko-KR" sz="1400" dirty="0" smtClean="0"/>
              <a:t>services.</a:t>
            </a:r>
          </a:p>
          <a:p>
            <a:pPr marL="879333" lvl="1" indent="-342900">
              <a:lnSpc>
                <a:spcPct val="120000"/>
              </a:lnSpc>
              <a:buFont typeface="Arial" panose="020B0604020202020204" pitchFamily="34" charset="0"/>
              <a:buChar char="•"/>
            </a:pPr>
            <a:r>
              <a:rPr lang="en-US" altLang="ko-KR" sz="1400" dirty="0" smtClean="0"/>
              <a:t>Production </a:t>
            </a:r>
            <a:r>
              <a:rPr lang="en-US" altLang="ko-KR" sz="1400" dirty="0"/>
              <a:t>processes and product output are key </a:t>
            </a:r>
            <a:r>
              <a:rPr lang="en-US" altLang="ko-KR" sz="1400" dirty="0" smtClean="0"/>
              <a:t>variables.</a:t>
            </a:r>
          </a:p>
          <a:p>
            <a:pPr marL="879333" lvl="1" indent="-342900">
              <a:lnSpc>
                <a:spcPct val="120000"/>
              </a:lnSpc>
              <a:buFont typeface="Arial" panose="020B0604020202020204" pitchFamily="34" charset="0"/>
              <a:buChar char="•"/>
            </a:pPr>
            <a:r>
              <a:rPr lang="en-US" altLang="ko-KR" sz="1400" dirty="0" smtClean="0"/>
              <a:t>Example</a:t>
            </a:r>
            <a:r>
              <a:rPr lang="en-US" altLang="ko-KR" sz="1400" dirty="0"/>
              <a:t>) SIC</a:t>
            </a:r>
          </a:p>
          <a:p>
            <a:pPr marL="342900" indent="-342900">
              <a:buFont typeface="Arial" panose="020B0604020202020204" pitchFamily="34" charset="0"/>
              <a:buChar char="•"/>
            </a:pPr>
            <a:endParaRPr lang="en-US" altLang="ko-KR" sz="1800" dirty="0" smtClean="0"/>
          </a:p>
          <a:p>
            <a:pPr marL="342900" indent="-342900">
              <a:buFont typeface="Arial" panose="020B0604020202020204" pitchFamily="34" charset="0"/>
              <a:buChar char="•"/>
            </a:pPr>
            <a:r>
              <a:rPr lang="en-US" altLang="ko-KR" sz="1800" dirty="0" smtClean="0"/>
              <a:t>Market-oriented classification</a:t>
            </a:r>
          </a:p>
          <a:p>
            <a:pPr marL="879333" lvl="1" indent="-342900">
              <a:lnSpc>
                <a:spcPct val="120000"/>
              </a:lnSpc>
              <a:buFont typeface="Arial" panose="020B0604020202020204" pitchFamily="34" charset="0"/>
              <a:buChar char="•"/>
            </a:pPr>
            <a:r>
              <a:rPr lang="en-US" altLang="ko-KR" sz="1400" dirty="0" smtClean="0"/>
              <a:t>Companies </a:t>
            </a:r>
            <a:r>
              <a:rPr lang="en-US" altLang="ko-KR" sz="1400" dirty="0"/>
              <a:t>are classified by the source of revenues, earnings analysis, and market </a:t>
            </a:r>
            <a:r>
              <a:rPr lang="en-US" altLang="ko-KR" sz="1400" dirty="0" smtClean="0"/>
              <a:t>perception.</a:t>
            </a:r>
          </a:p>
          <a:p>
            <a:pPr marL="879333" lvl="1" indent="-342900">
              <a:lnSpc>
                <a:spcPct val="120000"/>
              </a:lnSpc>
              <a:buFont typeface="Arial" panose="020B0604020202020204" pitchFamily="34" charset="0"/>
              <a:buChar char="•"/>
            </a:pPr>
            <a:r>
              <a:rPr lang="en-US" altLang="ko-KR" sz="1400" dirty="0" smtClean="0"/>
              <a:t>It </a:t>
            </a:r>
            <a:r>
              <a:rPr lang="en-US" altLang="ko-KR" sz="1400" dirty="0"/>
              <a:t>focuses on consumers and markets a company </a:t>
            </a:r>
            <a:r>
              <a:rPr lang="en-US" altLang="ko-KR" sz="1400" dirty="0" smtClean="0"/>
              <a:t>serves.</a:t>
            </a:r>
          </a:p>
          <a:p>
            <a:pPr marL="879333" lvl="1" indent="-342900">
              <a:lnSpc>
                <a:spcPct val="120000"/>
              </a:lnSpc>
              <a:buFont typeface="Arial" panose="020B0604020202020204" pitchFamily="34" charset="0"/>
              <a:buChar char="•"/>
            </a:pPr>
            <a:r>
              <a:rPr lang="en-US" altLang="ko-KR" sz="1400" dirty="0" smtClean="0"/>
              <a:t>Example</a:t>
            </a:r>
            <a:r>
              <a:rPr lang="en-US" altLang="ko-KR" sz="1400" dirty="0"/>
              <a:t>) GICS</a:t>
            </a:r>
          </a:p>
          <a:p>
            <a:pPr marL="342900" indent="-342900">
              <a:buFont typeface="Arial" panose="020B0604020202020204" pitchFamily="34" charset="0"/>
              <a:buChar char="•"/>
            </a:pPr>
            <a:endParaRPr lang="en-US" altLang="ko-KR" sz="1800" dirty="0" smtClean="0"/>
          </a:p>
          <a:p>
            <a:pPr marL="879333" lvl="1" indent="-342900">
              <a:buFont typeface="Arial" panose="020B0604020202020204" pitchFamily="34" charset="0"/>
              <a:buChar char="•"/>
            </a:pPr>
            <a:endParaRPr lang="en-US" altLang="ko-KR" sz="1800" baseline="30000" dirty="0" smtClean="0"/>
          </a:p>
          <a:p>
            <a:endParaRPr lang="en-US" altLang="ko-KR" sz="2200" dirty="0" smtClean="0"/>
          </a:p>
        </p:txBody>
      </p:sp>
      <p:sp>
        <p:nvSpPr>
          <p:cNvPr id="2" name="TextBox 1"/>
          <p:cNvSpPr txBox="1"/>
          <p:nvPr/>
        </p:nvSpPr>
        <p:spPr>
          <a:xfrm>
            <a:off x="488504" y="1729695"/>
            <a:ext cx="9073008" cy="584775"/>
          </a:xfrm>
          <a:prstGeom prst="rect">
            <a:avLst/>
          </a:prstGeom>
          <a:noFill/>
        </p:spPr>
        <p:txBody>
          <a:bodyPr wrap="square" rtlCol="0">
            <a:spAutoFit/>
          </a:bodyPr>
          <a:lstStyle/>
          <a:p>
            <a:r>
              <a:rPr lang="en-US" altLang="ko-KR" sz="1600" i="1" dirty="0" smtClean="0"/>
              <a:t>Orientation</a:t>
            </a:r>
            <a:r>
              <a:rPr lang="en-US" altLang="ko-KR" sz="1600" dirty="0" smtClean="0"/>
              <a:t> refers to the underlying perspective used to aggregate and classify companies and their </a:t>
            </a:r>
            <a:r>
              <a:rPr lang="en-US" altLang="ko-KR" sz="1600" dirty="0"/>
              <a:t>operations [1].</a:t>
            </a:r>
            <a:endParaRPr lang="ko-KR" altLang="en-US" sz="1600" dirty="0"/>
          </a:p>
        </p:txBody>
      </p:sp>
      <p:pic>
        <p:nvPicPr>
          <p:cNvPr id="8" name="그림 7"/>
          <p:cNvPicPr>
            <a:picLocks noChangeAspect="1"/>
          </p:cNvPicPr>
          <p:nvPr/>
        </p:nvPicPr>
        <p:blipFill>
          <a:blip r:embed="rId3"/>
          <a:stretch>
            <a:fillRect/>
          </a:stretch>
        </p:blipFill>
        <p:spPr>
          <a:xfrm>
            <a:off x="6615118" y="2669126"/>
            <a:ext cx="2763195" cy="2646321"/>
          </a:xfrm>
          <a:prstGeom prst="rect">
            <a:avLst/>
          </a:prstGeom>
        </p:spPr>
      </p:pic>
    </p:spTree>
    <p:extLst>
      <p:ext uri="{BB962C8B-B14F-4D97-AF65-F5344CB8AC3E}">
        <p14:creationId xmlns:p14="http://schemas.microsoft.com/office/powerpoint/2010/main" val="38231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Autofit/>
          </a:bodyPr>
          <a:lstStyle/>
          <a:p>
            <a:r>
              <a:rPr lang="en-US" altLang="ko-KR" spc="0" dirty="0"/>
              <a:t>Example </a:t>
            </a:r>
            <a:r>
              <a:rPr lang="en-US" altLang="ko-KR" spc="0" dirty="0" smtClean="0"/>
              <a:t>1: Netflix </a:t>
            </a:r>
            <a:endParaRPr lang="en-US" altLang="ko-KR" spc="0" dirty="0" smtClean="0"/>
          </a:p>
          <a:p>
            <a:r>
              <a:rPr lang="en-US" altLang="ko-KR" spc="0" dirty="0" smtClean="0"/>
              <a:t>Current </a:t>
            </a:r>
            <a:r>
              <a:rPr lang="en-US" altLang="ko-KR" spc="0" dirty="0"/>
              <a:t>classification system groups vastly different companies together</a:t>
            </a:r>
          </a:p>
        </p:txBody>
      </p:sp>
      <p:sp>
        <p:nvSpPr>
          <p:cNvPr id="3" name="TextBox 2"/>
          <p:cNvSpPr txBox="1"/>
          <p:nvPr/>
        </p:nvSpPr>
        <p:spPr>
          <a:xfrm>
            <a:off x="488504" y="1768172"/>
            <a:ext cx="900100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sz="1800" dirty="0" smtClean="0"/>
              <a:t>SIC classifies Netflix into a “Services” sector, along with Wynn Resorts</a:t>
            </a:r>
            <a:endParaRPr lang="ko-KR" altLang="en-US" sz="1800" dirty="0"/>
          </a:p>
        </p:txBody>
      </p:sp>
      <p:sp>
        <p:nvSpPr>
          <p:cNvPr id="9" name="TextBox 8"/>
          <p:cNvSpPr txBox="1"/>
          <p:nvPr/>
        </p:nvSpPr>
        <p:spPr>
          <a:xfrm>
            <a:off x="1136576" y="3068959"/>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Netflix</a:t>
            </a:r>
            <a:endParaRPr lang="ko-KR" altLang="en-US" sz="1600" dirty="0"/>
          </a:p>
        </p:txBody>
      </p:sp>
      <p:sp>
        <p:nvSpPr>
          <p:cNvPr id="11" name="TextBox 10"/>
          <p:cNvSpPr txBox="1"/>
          <p:nvPr/>
        </p:nvSpPr>
        <p:spPr>
          <a:xfrm>
            <a:off x="1144332" y="5013175"/>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Wynn Resorts</a:t>
            </a:r>
            <a:endParaRPr lang="ko-KR" altLang="en-US" sz="1600" dirty="0"/>
          </a:p>
        </p:txBody>
      </p:sp>
      <p:sp>
        <p:nvSpPr>
          <p:cNvPr id="16" name="TextBox 15"/>
          <p:cNvSpPr txBox="1"/>
          <p:nvPr/>
        </p:nvSpPr>
        <p:spPr>
          <a:xfrm>
            <a:off x="488504" y="6016932"/>
            <a:ext cx="8856984" cy="292388"/>
          </a:xfrm>
          <a:prstGeom prst="rect">
            <a:avLst/>
          </a:prstGeom>
          <a:noFill/>
        </p:spPr>
        <p:txBody>
          <a:bodyPr wrap="square" rtlCol="0">
            <a:spAutoFit/>
          </a:bodyPr>
          <a:lstStyle/>
          <a:p>
            <a:r>
              <a:rPr lang="en-US" altLang="ko-KR" sz="1300" spc="-100" dirty="0" smtClean="0"/>
              <a:t>Form 10-Ks, Netflix and Wynn Resorts, 2016</a:t>
            </a:r>
            <a:endParaRPr lang="en-US" altLang="ko-KR" sz="1300" spc="-100" dirty="0"/>
          </a:p>
        </p:txBody>
      </p:sp>
      <p:sp>
        <p:nvSpPr>
          <p:cNvPr id="7" name="모서리가 둥근 직사각형 6"/>
          <p:cNvSpPr/>
          <p:nvPr/>
        </p:nvSpPr>
        <p:spPr>
          <a:xfrm>
            <a:off x="920552" y="2924944"/>
            <a:ext cx="1872208" cy="2592288"/>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1280592" y="2492895"/>
            <a:ext cx="1380988" cy="415498"/>
          </a:xfrm>
          <a:prstGeom prst="rect">
            <a:avLst/>
          </a:prstGeom>
          <a:noFill/>
        </p:spPr>
        <p:txBody>
          <a:bodyPr wrap="square" rtlCol="0">
            <a:spAutoFit/>
          </a:bodyPr>
          <a:lstStyle/>
          <a:p>
            <a:r>
              <a:rPr lang="en-US" altLang="ko-KR" dirty="0" smtClean="0">
                <a:solidFill>
                  <a:srgbClr val="C00000"/>
                </a:solidFill>
              </a:rPr>
              <a:t>Services</a:t>
            </a:r>
            <a:endParaRPr lang="ko-KR" altLang="en-US" dirty="0">
              <a:solidFill>
                <a:srgbClr val="C00000"/>
              </a:solidFill>
            </a:endParaRPr>
          </a:p>
        </p:txBody>
      </p:sp>
      <p:graphicFrame>
        <p:nvGraphicFramePr>
          <p:cNvPr id="5" name="표 4"/>
          <p:cNvGraphicFramePr>
            <a:graphicFrameLocks noGrp="1"/>
          </p:cNvGraphicFramePr>
          <p:nvPr>
            <p:extLst>
              <p:ext uri="{D42A27DB-BD31-4B8C-83A1-F6EECF244321}">
                <p14:modId xmlns:p14="http://schemas.microsoft.com/office/powerpoint/2010/main" val="1597063766"/>
              </p:ext>
            </p:extLst>
          </p:nvPr>
        </p:nvGraphicFramePr>
        <p:xfrm>
          <a:off x="3251209" y="2748632"/>
          <a:ext cx="6022270" cy="2768600"/>
        </p:xfrm>
        <a:graphic>
          <a:graphicData uri="http://schemas.openxmlformats.org/drawingml/2006/table">
            <a:tbl>
              <a:tblPr firstRow="1" bandRow="1">
                <a:tableStyleId>{5C22544A-7EE6-4342-B048-85BDC9FD1C3A}</a:tableStyleId>
              </a:tblPr>
              <a:tblGrid>
                <a:gridCol w="3011135">
                  <a:extLst>
                    <a:ext uri="{9D8B030D-6E8A-4147-A177-3AD203B41FA5}">
                      <a16:colId xmlns:a16="http://schemas.microsoft.com/office/drawing/2014/main" val="2495369268"/>
                    </a:ext>
                  </a:extLst>
                </a:gridCol>
                <a:gridCol w="3011135">
                  <a:extLst>
                    <a:ext uri="{9D8B030D-6E8A-4147-A177-3AD203B41FA5}">
                      <a16:colId xmlns:a16="http://schemas.microsoft.com/office/drawing/2014/main" val="3033145008"/>
                    </a:ext>
                  </a:extLst>
                </a:gridCol>
              </a:tblGrid>
              <a:tr h="370840">
                <a:tc>
                  <a:txBody>
                    <a:bodyPr/>
                    <a:lstStyle/>
                    <a:p>
                      <a:pPr algn="ctr" latinLnBrk="1"/>
                      <a:r>
                        <a:rPr lang="en-US" altLang="ko-KR" sz="2000" dirty="0" smtClean="0">
                          <a:latin typeface="+mn-lt"/>
                        </a:rPr>
                        <a:t>Netflix (7841)</a:t>
                      </a:r>
                      <a:endParaRPr lang="ko-KR" altLang="en-US" sz="2000" dirty="0">
                        <a:latin typeface="+mn-lt"/>
                      </a:endParaRPr>
                    </a:p>
                  </a:txBody>
                  <a:tcPr/>
                </a:tc>
                <a:tc>
                  <a:txBody>
                    <a:bodyPr/>
                    <a:lstStyle/>
                    <a:p>
                      <a:pPr algn="ctr" latinLnBrk="1"/>
                      <a:r>
                        <a:rPr lang="en-US" altLang="ko-KR" sz="2000" dirty="0" smtClean="0">
                          <a:latin typeface="+mn-lt"/>
                        </a:rPr>
                        <a:t>Wynn Resorts (7780)</a:t>
                      </a:r>
                      <a:endParaRPr lang="ko-KR" altLang="en-US" sz="2000" dirty="0">
                        <a:latin typeface="+mn-lt"/>
                      </a:endParaRPr>
                    </a:p>
                  </a:txBody>
                  <a:tcPr/>
                </a:tc>
                <a:extLst>
                  <a:ext uri="{0D108BD9-81ED-4DB2-BD59-A6C34878D82A}">
                    <a16:rowId xmlns:a16="http://schemas.microsoft.com/office/drawing/2014/main" val="1087826151"/>
                  </a:ext>
                </a:extLst>
              </a:tr>
              <a:tr h="370840">
                <a:tc gridSpan="2">
                  <a:txBody>
                    <a:bodyPr/>
                    <a:lstStyle/>
                    <a:p>
                      <a:pPr latinLnBrk="1"/>
                      <a:r>
                        <a:rPr lang="en-US" altLang="ko-KR" sz="1400" dirty="0" smtClean="0">
                          <a:latin typeface="+mn-lt"/>
                        </a:rPr>
                        <a:t>Level 1</a:t>
                      </a:r>
                      <a:endParaRPr lang="ko-KR" altLang="en-US" sz="1400" dirty="0">
                        <a:latin typeface="+mn-lt"/>
                      </a:endParaRPr>
                    </a:p>
                  </a:txBody>
                  <a:tcPr/>
                </a:tc>
                <a:tc hMerge="1">
                  <a:txBody>
                    <a:bodyPr/>
                    <a:lstStyle/>
                    <a:p>
                      <a:pPr latinLnBrk="1"/>
                      <a:endParaRPr lang="ko-KR" altLang="en-US" dirty="0"/>
                    </a:p>
                  </a:txBody>
                  <a:tcPr/>
                </a:tc>
                <a:extLst>
                  <a:ext uri="{0D108BD9-81ED-4DB2-BD59-A6C34878D82A}">
                    <a16:rowId xmlns:a16="http://schemas.microsoft.com/office/drawing/2014/main" val="3473795481"/>
                  </a:ext>
                </a:extLst>
              </a:tr>
              <a:tr h="370840">
                <a:tc>
                  <a:txBody>
                    <a:bodyPr/>
                    <a:lstStyle/>
                    <a:p>
                      <a:pPr marL="87313" lvl="0" indent="0" latinLnBrk="1"/>
                      <a:r>
                        <a:rPr lang="en-US" altLang="ko-KR" sz="1400" dirty="0" smtClean="0">
                          <a:latin typeface="+mn-lt"/>
                        </a:rPr>
                        <a:t>Service</a:t>
                      </a:r>
                      <a:endParaRPr lang="ko-KR" altLang="en-US" sz="1400" dirty="0">
                        <a:latin typeface="+mn-lt"/>
                      </a:endParaRPr>
                    </a:p>
                  </a:txBody>
                  <a:tcPr/>
                </a:tc>
                <a:tc>
                  <a:txBody>
                    <a:bodyPr/>
                    <a:lstStyle/>
                    <a:p>
                      <a:pPr marL="0" marR="0" lvl="0" indent="0" algn="l" defTabSz="1072866" rtl="0" eaLnBrk="1" fontAlgn="auto" latinLnBrk="1" hangingPunct="1">
                        <a:lnSpc>
                          <a:spcPct val="100000"/>
                        </a:lnSpc>
                        <a:spcBef>
                          <a:spcPts val="0"/>
                        </a:spcBef>
                        <a:spcAft>
                          <a:spcPts val="0"/>
                        </a:spcAft>
                        <a:buClrTx/>
                        <a:buSzTx/>
                        <a:buFontTx/>
                        <a:buNone/>
                        <a:tabLst/>
                        <a:defRPr/>
                      </a:pPr>
                      <a:r>
                        <a:rPr lang="en-US" altLang="ko-KR" sz="1400" dirty="0" smtClean="0">
                          <a:latin typeface="+mn-lt"/>
                        </a:rPr>
                        <a:t>Service</a:t>
                      </a:r>
                      <a:endParaRPr lang="ko-KR" altLang="en-US" sz="1400" dirty="0" smtClean="0">
                        <a:latin typeface="+mn-lt"/>
                      </a:endParaRPr>
                    </a:p>
                  </a:txBody>
                  <a:tcPr/>
                </a:tc>
                <a:extLst>
                  <a:ext uri="{0D108BD9-81ED-4DB2-BD59-A6C34878D82A}">
                    <a16:rowId xmlns:a16="http://schemas.microsoft.com/office/drawing/2014/main" val="1813604697"/>
                  </a:ext>
                </a:extLst>
              </a:tr>
              <a:tr h="370840">
                <a:tc gridSpan="2">
                  <a:txBody>
                    <a:bodyPr/>
                    <a:lstStyle/>
                    <a:p>
                      <a:pPr latinLnBrk="1"/>
                      <a:r>
                        <a:rPr lang="en-US" altLang="ko-KR" sz="1400" dirty="0" smtClean="0">
                          <a:latin typeface="+mn-lt"/>
                        </a:rPr>
                        <a:t>Level 2</a:t>
                      </a:r>
                      <a:endParaRPr lang="ko-KR" altLang="en-US" sz="1400" dirty="0">
                        <a:latin typeface="+mn-lt"/>
                      </a:endParaRPr>
                    </a:p>
                  </a:txBody>
                  <a:tcPr/>
                </a:tc>
                <a:tc hMerge="1">
                  <a:txBody>
                    <a:bodyPr/>
                    <a:lstStyle/>
                    <a:p>
                      <a:pPr latinLnBrk="1"/>
                      <a:endParaRPr lang="ko-KR" altLang="en-US" dirty="0"/>
                    </a:p>
                  </a:txBody>
                  <a:tcPr/>
                </a:tc>
                <a:extLst>
                  <a:ext uri="{0D108BD9-81ED-4DB2-BD59-A6C34878D82A}">
                    <a16:rowId xmlns:a16="http://schemas.microsoft.com/office/drawing/2014/main" val="1024290264"/>
                  </a:ext>
                </a:extLst>
              </a:tr>
              <a:tr h="370840">
                <a:tc>
                  <a:txBody>
                    <a:bodyPr/>
                    <a:lstStyle/>
                    <a:p>
                      <a:pPr marL="87313" indent="0" latinLnBrk="1"/>
                      <a:r>
                        <a:rPr lang="en-US" altLang="ko-KR" sz="1400" dirty="0" smtClean="0">
                          <a:latin typeface="+mn-lt"/>
                        </a:rPr>
                        <a:t>Employment</a:t>
                      </a:r>
                      <a:r>
                        <a:rPr lang="en-US" altLang="ko-KR" sz="1400" baseline="0" dirty="0" smtClean="0">
                          <a:latin typeface="+mn-lt"/>
                        </a:rPr>
                        <a:t> activities</a:t>
                      </a:r>
                      <a:endParaRPr lang="ko-KR" altLang="en-US" sz="1400" dirty="0">
                        <a:latin typeface="+mn-lt"/>
                      </a:endParaRPr>
                    </a:p>
                  </a:txBody>
                  <a:tcPr/>
                </a:tc>
                <a:tc>
                  <a:txBody>
                    <a:bodyPr/>
                    <a:lstStyle/>
                    <a:p>
                      <a:pPr marL="0" marR="0" indent="0" algn="l" defTabSz="1072866" rtl="0" eaLnBrk="1" fontAlgn="auto" latinLnBrk="1" hangingPunct="1">
                        <a:lnSpc>
                          <a:spcPct val="100000"/>
                        </a:lnSpc>
                        <a:spcBef>
                          <a:spcPts val="0"/>
                        </a:spcBef>
                        <a:spcAft>
                          <a:spcPts val="0"/>
                        </a:spcAft>
                        <a:buClrTx/>
                        <a:buSzTx/>
                        <a:buFontTx/>
                        <a:buNone/>
                        <a:tabLst/>
                        <a:defRPr/>
                      </a:pPr>
                      <a:r>
                        <a:rPr lang="en-US" altLang="ko-KR" sz="1400" dirty="0" smtClean="0">
                          <a:latin typeface="+mn-lt"/>
                        </a:rPr>
                        <a:t>Rental and leasing</a:t>
                      </a:r>
                      <a:r>
                        <a:rPr lang="en-US" altLang="ko-KR" sz="1400" baseline="0" dirty="0" smtClean="0">
                          <a:latin typeface="+mn-lt"/>
                        </a:rPr>
                        <a:t> activities</a:t>
                      </a:r>
                      <a:endParaRPr lang="ko-KR" altLang="en-US" sz="1400" dirty="0" smtClean="0">
                        <a:latin typeface="+mn-lt"/>
                      </a:endParaRPr>
                    </a:p>
                  </a:txBody>
                  <a:tcPr/>
                </a:tc>
                <a:extLst>
                  <a:ext uri="{0D108BD9-81ED-4DB2-BD59-A6C34878D82A}">
                    <a16:rowId xmlns:a16="http://schemas.microsoft.com/office/drawing/2014/main" val="682566218"/>
                  </a:ext>
                </a:extLst>
              </a:tr>
              <a:tr h="370840">
                <a:tc gridSpan="2">
                  <a:txBody>
                    <a:bodyPr/>
                    <a:lstStyle/>
                    <a:p>
                      <a:pPr latinLnBrk="1"/>
                      <a:r>
                        <a:rPr lang="en-US" altLang="ko-KR" sz="1400" dirty="0" smtClean="0">
                          <a:latin typeface="+mn-lt"/>
                        </a:rPr>
                        <a:t>Level 3</a:t>
                      </a:r>
                      <a:endParaRPr lang="ko-KR" altLang="en-US" sz="1400" dirty="0">
                        <a:latin typeface="+mn-lt"/>
                      </a:endParaRPr>
                    </a:p>
                  </a:txBody>
                  <a:tcPr/>
                </a:tc>
                <a:tc hMerge="1">
                  <a:txBody>
                    <a:bodyPr/>
                    <a:lstStyle/>
                    <a:p>
                      <a:pPr latinLnBrk="1"/>
                      <a:endParaRPr lang="ko-KR" altLang="en-US" dirty="0"/>
                    </a:p>
                  </a:txBody>
                  <a:tcPr/>
                </a:tc>
                <a:extLst>
                  <a:ext uri="{0D108BD9-81ED-4DB2-BD59-A6C34878D82A}">
                    <a16:rowId xmlns:a16="http://schemas.microsoft.com/office/drawing/2014/main" val="1239686273"/>
                  </a:ext>
                </a:extLst>
              </a:tr>
              <a:tr h="370840">
                <a:tc>
                  <a:txBody>
                    <a:bodyPr/>
                    <a:lstStyle/>
                    <a:p>
                      <a:pPr marL="87313" indent="0" latinLnBrk="1"/>
                      <a:r>
                        <a:rPr lang="en-US" altLang="ko-KR" sz="1400" dirty="0" smtClean="0">
                          <a:latin typeface="+mn-lt"/>
                        </a:rPr>
                        <a:t>Other human resources division</a:t>
                      </a:r>
                      <a:endParaRPr lang="ko-KR" altLang="en-US" sz="1400" dirty="0">
                        <a:latin typeface="+mn-lt"/>
                      </a:endParaRPr>
                    </a:p>
                  </a:txBody>
                  <a:tcPr/>
                </a:tc>
                <a:tc>
                  <a:txBody>
                    <a:bodyPr/>
                    <a:lstStyle/>
                    <a:p>
                      <a:pPr marL="0" marR="0" indent="0" algn="l" defTabSz="1072866" rtl="0" eaLnBrk="1" fontAlgn="auto" latinLnBrk="1" hangingPunct="1">
                        <a:lnSpc>
                          <a:spcPct val="100000"/>
                        </a:lnSpc>
                        <a:spcBef>
                          <a:spcPts val="0"/>
                        </a:spcBef>
                        <a:spcAft>
                          <a:spcPts val="0"/>
                        </a:spcAft>
                        <a:buClrTx/>
                        <a:buSzTx/>
                        <a:buFontTx/>
                        <a:buNone/>
                        <a:tabLst/>
                        <a:defRPr/>
                      </a:pPr>
                      <a:r>
                        <a:rPr lang="en-US" altLang="ko-KR" sz="1400" dirty="0" smtClean="0">
                          <a:latin typeface="+mn-lt"/>
                        </a:rPr>
                        <a:t>Other reservation service and related activities</a:t>
                      </a:r>
                      <a:endParaRPr lang="ko-KR" altLang="en-US" sz="1400" dirty="0" smtClean="0">
                        <a:latin typeface="+mn-lt"/>
                      </a:endParaRPr>
                    </a:p>
                  </a:txBody>
                  <a:tcPr/>
                </a:tc>
                <a:extLst>
                  <a:ext uri="{0D108BD9-81ED-4DB2-BD59-A6C34878D82A}">
                    <a16:rowId xmlns:a16="http://schemas.microsoft.com/office/drawing/2014/main" val="2952213364"/>
                  </a:ext>
                </a:extLst>
              </a:tr>
            </a:tbl>
          </a:graphicData>
        </a:graphic>
      </p:graphicFrame>
    </p:spTree>
    <p:extLst>
      <p:ext uri="{BB962C8B-B14F-4D97-AF65-F5344CB8AC3E}">
        <p14:creationId xmlns:p14="http://schemas.microsoft.com/office/powerpoint/2010/main" val="151902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Autofit/>
          </a:bodyPr>
          <a:lstStyle/>
          <a:p>
            <a:r>
              <a:rPr lang="en-US" altLang="ko-KR" spc="0" dirty="0"/>
              <a:t>Example </a:t>
            </a:r>
            <a:r>
              <a:rPr lang="en-US" altLang="ko-KR" spc="0" dirty="0" smtClean="0"/>
              <a:t>1: </a:t>
            </a:r>
            <a:r>
              <a:rPr lang="en-US" altLang="ko-KR" spc="0" dirty="0"/>
              <a:t>Netflix</a:t>
            </a:r>
          </a:p>
          <a:p>
            <a:r>
              <a:rPr lang="en-US" altLang="ko-KR" spc="0" dirty="0"/>
              <a:t>Current classification system groups vastly different companies together</a:t>
            </a:r>
          </a:p>
        </p:txBody>
      </p:sp>
      <p:sp>
        <p:nvSpPr>
          <p:cNvPr id="3" name="TextBox 2"/>
          <p:cNvSpPr txBox="1"/>
          <p:nvPr/>
        </p:nvSpPr>
        <p:spPr>
          <a:xfrm>
            <a:off x="488504" y="1768172"/>
            <a:ext cx="900100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sz="1800" dirty="0" smtClean="0"/>
              <a:t>SIC classifies Netflix into a “Services” sector, along with Wynn Resorts</a:t>
            </a:r>
            <a:endParaRPr lang="ko-KR" altLang="en-US" sz="1800" dirty="0"/>
          </a:p>
        </p:txBody>
      </p:sp>
      <p:sp>
        <p:nvSpPr>
          <p:cNvPr id="10" name="직사각형 9"/>
          <p:cNvSpPr/>
          <p:nvPr/>
        </p:nvSpPr>
        <p:spPr>
          <a:xfrm>
            <a:off x="470117" y="2401366"/>
            <a:ext cx="9001000" cy="174771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1000" dirty="0">
                <a:solidFill>
                  <a:prstClr val="black"/>
                </a:solidFill>
                <a:ea typeface="나눔바른고딕 Light" panose="020B0603020101020101" pitchFamily="50" charset="-127"/>
              </a:rPr>
              <a:t>Netflix, Inc. (“Netflix”, “the Company”, “we”, or “us”) is the world’s leading </a:t>
            </a:r>
            <a:r>
              <a:rPr lang="en-US" altLang="ko-KR" sz="1000" u="sng" dirty="0">
                <a:solidFill>
                  <a:prstClr val="black"/>
                </a:solidFill>
                <a:ea typeface="나눔바른고딕 Light" panose="020B0603020101020101" pitchFamily="50" charset="-127"/>
              </a:rPr>
              <a:t>Internet television network</a:t>
            </a:r>
            <a:r>
              <a:rPr lang="en-US" altLang="ko-KR" sz="1000" dirty="0">
                <a:solidFill>
                  <a:prstClr val="black"/>
                </a:solidFill>
                <a:ea typeface="나눔바른고딕 Light" panose="020B0603020101020101" pitchFamily="50" charset="-127"/>
              </a:rPr>
              <a:t> with over 75 million streaming members in over 190 countries enjoying more than 125 million hours </a:t>
            </a:r>
            <a:r>
              <a:rPr lang="en-US" altLang="ko-KR" sz="1000" u="sng" dirty="0">
                <a:solidFill>
                  <a:prstClr val="black"/>
                </a:solidFill>
                <a:ea typeface="나눔바른고딕 Light" panose="020B0603020101020101" pitchFamily="50" charset="-127"/>
              </a:rPr>
              <a:t>of TV shows and movies per day, including original series, documentaries and feature films</a:t>
            </a:r>
            <a:r>
              <a:rPr lang="en-US" altLang="ko-KR" sz="1000" dirty="0">
                <a:solidFill>
                  <a:prstClr val="black"/>
                </a:solidFill>
                <a:ea typeface="나눔바른고딕 Light" panose="020B0603020101020101" pitchFamily="50" charset="-127"/>
              </a:rPr>
              <a:t>. Our members can watch as much as they want, anytime, anywhere, on nearly any Internet-connected screen. Members can play, pause and resume watching, all without commercials or commitments. Additionally, in the United States ("U.S."), our members can receive DVDs delivered quickly to their homes.</a:t>
            </a:r>
          </a:p>
          <a:p>
            <a:pPr lvl="0"/>
            <a:r>
              <a:rPr lang="en-US" altLang="ko-KR" sz="1000" dirty="0">
                <a:solidFill>
                  <a:prstClr val="black"/>
                </a:solidFill>
                <a:ea typeface="나눔바른고딕 Light" panose="020B0603020101020101" pitchFamily="50" charset="-127"/>
              </a:rPr>
              <a:t>We are a pioneer in the </a:t>
            </a:r>
            <a:r>
              <a:rPr lang="en-US" altLang="ko-KR" sz="1000" u="sng" dirty="0">
                <a:solidFill>
                  <a:prstClr val="black"/>
                </a:solidFill>
                <a:ea typeface="나눔바른고딕 Light" panose="020B0603020101020101" pitchFamily="50" charset="-127"/>
              </a:rPr>
              <a:t>Internet delivery of TV shows and movies</a:t>
            </a:r>
            <a:r>
              <a:rPr lang="en-US" altLang="ko-KR" sz="1000" dirty="0">
                <a:solidFill>
                  <a:prstClr val="black"/>
                </a:solidFill>
                <a:ea typeface="나눔바른고딕 Light" panose="020B0603020101020101" pitchFamily="50" charset="-127"/>
              </a:rPr>
              <a:t>, launching our streaming service in 2007. Since this launch, we have developed an </a:t>
            </a:r>
            <a:r>
              <a:rPr lang="en-US" altLang="ko-KR" sz="1000" u="sng" dirty="0">
                <a:solidFill>
                  <a:prstClr val="black"/>
                </a:solidFill>
                <a:ea typeface="나눔바른고딕 Light" panose="020B0603020101020101" pitchFamily="50" charset="-127"/>
              </a:rPr>
              <a:t>ecosystem for Internet-connected screens and have added increasing amounts of content that enable consumers to enjoy TV shows and movies directly on their Internet-connected screens</a:t>
            </a:r>
            <a:r>
              <a:rPr lang="en-US" altLang="ko-KR" sz="1000" dirty="0">
                <a:solidFill>
                  <a:prstClr val="black"/>
                </a:solidFill>
                <a:ea typeface="나눔바른고딕 Light" panose="020B0603020101020101" pitchFamily="50" charset="-127"/>
              </a:rPr>
              <a:t>. As a result of these efforts, we have experienced growing consumer acceptance of, and interest in, the delivery of TV shows and movies directly over the Internet. </a:t>
            </a:r>
          </a:p>
        </p:txBody>
      </p:sp>
      <p:sp>
        <p:nvSpPr>
          <p:cNvPr id="12" name="직사각형 11"/>
          <p:cNvSpPr/>
          <p:nvPr/>
        </p:nvSpPr>
        <p:spPr>
          <a:xfrm>
            <a:off x="488504" y="4428232"/>
            <a:ext cx="9001000" cy="1593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prstClr val="black"/>
                </a:solidFill>
                <a:ea typeface="나눔바른고딕 Light" panose="020B0603020101020101" pitchFamily="50" charset="-127"/>
              </a:rPr>
              <a:t>Wynn Resorts, Limited, ("Wynn Resorts," or together with its subsidiaries, "we" or the "Company"), led by Chairman and Chief Executive Officer, Stephen A. Wynn, is a leading developer, owner and operator of destination casino resorts (integrated resorts) that </a:t>
            </a:r>
            <a:r>
              <a:rPr lang="en-US" altLang="ko-KR" sz="1000" u="sng" dirty="0">
                <a:solidFill>
                  <a:prstClr val="black"/>
                </a:solidFill>
                <a:ea typeface="나눔바른고딕 Light" panose="020B0603020101020101" pitchFamily="50" charset="-127"/>
              </a:rPr>
              <a:t>integrate hotel accommodations and a wide range of amenities, including fine dining outlets, premium retail offerings, distinctive entertainment theaters and large meeting complexes.</a:t>
            </a:r>
            <a:r>
              <a:rPr lang="en-US" altLang="ko-KR" sz="1000" dirty="0">
                <a:solidFill>
                  <a:prstClr val="black"/>
                </a:solidFill>
                <a:ea typeface="나눔바른고딕 Light" panose="020B0603020101020101" pitchFamily="50" charset="-127"/>
              </a:rPr>
              <a:t> </a:t>
            </a:r>
          </a:p>
          <a:p>
            <a:r>
              <a:rPr lang="en-US" altLang="ko-KR" sz="1000" dirty="0">
                <a:solidFill>
                  <a:prstClr val="black"/>
                </a:solidFill>
                <a:ea typeface="나눔바른고딕 Light" panose="020B0603020101020101" pitchFamily="50" charset="-127"/>
              </a:rPr>
              <a:t>Wynn Resorts currently owns 72% of Wynn Macau, Limited, which operates an integrated resort in the Macau Special Administrative Region of the People's Republic of China ("Macau"). Wynn Resorts also owns 100% of and operates an integrated resort in Las Vegas, Nevada. </a:t>
            </a:r>
          </a:p>
          <a:p>
            <a:r>
              <a:rPr lang="en-US" altLang="ko-KR" sz="1000" dirty="0">
                <a:solidFill>
                  <a:prstClr val="black"/>
                </a:solidFill>
                <a:ea typeface="나눔바른고딕 Light" panose="020B0603020101020101" pitchFamily="50" charset="-127"/>
              </a:rPr>
              <a:t>We are currently constructing Wynn Palace, an integrated resort in the </a:t>
            </a:r>
            <a:r>
              <a:rPr lang="en-US" altLang="ko-KR" sz="1000" dirty="0" err="1">
                <a:solidFill>
                  <a:prstClr val="black"/>
                </a:solidFill>
                <a:ea typeface="나눔바른고딕 Light" panose="020B0603020101020101" pitchFamily="50" charset="-127"/>
              </a:rPr>
              <a:t>Cotai</a:t>
            </a:r>
            <a:r>
              <a:rPr lang="en-US" altLang="ko-KR" sz="1000" dirty="0">
                <a:solidFill>
                  <a:prstClr val="black"/>
                </a:solidFill>
                <a:ea typeface="나눔바른고딕 Light" panose="020B0603020101020101" pitchFamily="50" charset="-127"/>
              </a:rPr>
              <a:t> area of Macau, which we expect to open in the first half of 2016; however, potential construction delays could push the opening date into the second half of 2016. We have begun site preparation and pre-construction activities for the development and construction of an integrated resort in Everett, Massachusetts, adjacent to Boston. </a:t>
            </a:r>
          </a:p>
        </p:txBody>
      </p:sp>
      <p:sp>
        <p:nvSpPr>
          <p:cNvPr id="16" name="TextBox 15"/>
          <p:cNvSpPr txBox="1"/>
          <p:nvPr/>
        </p:nvSpPr>
        <p:spPr>
          <a:xfrm>
            <a:off x="488504" y="6093296"/>
            <a:ext cx="8856984" cy="261610"/>
          </a:xfrm>
          <a:prstGeom prst="rect">
            <a:avLst/>
          </a:prstGeom>
          <a:noFill/>
        </p:spPr>
        <p:txBody>
          <a:bodyPr wrap="square" rtlCol="0">
            <a:spAutoFit/>
          </a:bodyPr>
          <a:lstStyle/>
          <a:p>
            <a:r>
              <a:rPr lang="en-US" altLang="ko-KR" sz="1100" dirty="0">
                <a:ea typeface="나눔바른고딕 Light" panose="020B0603020101020101" pitchFamily="50" charset="-127"/>
              </a:rPr>
              <a:t>Form 10-Ks, Netflix and Wynn Resorts, 2016</a:t>
            </a:r>
          </a:p>
        </p:txBody>
      </p:sp>
      <p:sp>
        <p:nvSpPr>
          <p:cNvPr id="13" name="TextBox 12"/>
          <p:cNvSpPr txBox="1"/>
          <p:nvPr/>
        </p:nvSpPr>
        <p:spPr>
          <a:xfrm>
            <a:off x="488504" y="2204864"/>
            <a:ext cx="1355160" cy="307777"/>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400" dirty="0" smtClean="0"/>
              <a:t>Netflix</a:t>
            </a:r>
            <a:endParaRPr lang="ko-KR" altLang="en-US" sz="1400" dirty="0"/>
          </a:p>
        </p:txBody>
      </p:sp>
      <p:sp>
        <p:nvSpPr>
          <p:cNvPr id="14" name="TextBox 13"/>
          <p:cNvSpPr txBox="1"/>
          <p:nvPr/>
        </p:nvSpPr>
        <p:spPr>
          <a:xfrm>
            <a:off x="470117" y="4171682"/>
            <a:ext cx="1355160" cy="307777"/>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400" dirty="0" smtClean="0"/>
              <a:t>Wynn Resorts</a:t>
            </a:r>
            <a:endParaRPr lang="ko-KR" altLang="en-US" sz="1400" dirty="0"/>
          </a:p>
        </p:txBody>
      </p:sp>
    </p:spTree>
    <p:extLst>
      <p:ext uri="{BB962C8B-B14F-4D97-AF65-F5344CB8AC3E}">
        <p14:creationId xmlns:p14="http://schemas.microsoft.com/office/powerpoint/2010/main" val="284092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Introduction</a:t>
            </a:r>
            <a:endParaRPr lang="ko-KR" altLang="en-US" dirty="0"/>
          </a:p>
        </p:txBody>
      </p:sp>
      <p:sp>
        <p:nvSpPr>
          <p:cNvPr id="6" name="텍스트 개체 틀 5"/>
          <p:cNvSpPr>
            <a:spLocks noGrp="1"/>
          </p:cNvSpPr>
          <p:nvPr>
            <p:ph type="body" sz="quarter" idx="13"/>
          </p:nvPr>
        </p:nvSpPr>
        <p:spPr/>
        <p:txBody>
          <a:bodyPr>
            <a:noAutofit/>
          </a:bodyPr>
          <a:lstStyle/>
          <a:p>
            <a:r>
              <a:rPr lang="en-US" altLang="ko-KR" spc="0" dirty="0"/>
              <a:t>Example </a:t>
            </a:r>
            <a:r>
              <a:rPr lang="en-US" altLang="ko-KR" spc="0" dirty="0" smtClean="0"/>
              <a:t>2: Amazon </a:t>
            </a:r>
            <a:endParaRPr lang="en-US" altLang="ko-KR" spc="0" dirty="0" smtClean="0"/>
          </a:p>
          <a:p>
            <a:r>
              <a:rPr lang="en-US" altLang="ko-KR" spc="0" dirty="0" smtClean="0"/>
              <a:t>The </a:t>
            </a:r>
            <a:r>
              <a:rPr lang="en-US" altLang="ko-KR" spc="0" dirty="0"/>
              <a:t>company structure of Amazon has changed over the course of years</a:t>
            </a:r>
          </a:p>
        </p:txBody>
      </p:sp>
      <p:sp>
        <p:nvSpPr>
          <p:cNvPr id="3" name="TextBox 2"/>
          <p:cNvSpPr txBox="1"/>
          <p:nvPr/>
        </p:nvSpPr>
        <p:spPr>
          <a:xfrm>
            <a:off x="488504" y="1772816"/>
            <a:ext cx="90010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sz="1800" dirty="0" smtClean="0"/>
              <a:t>The “self-identity” of Amazon has evolved from a “bookstore” to multi-branch online retailer</a:t>
            </a:r>
            <a:endParaRPr lang="ko-KR" altLang="en-US" sz="1800" dirty="0"/>
          </a:p>
        </p:txBody>
      </p:sp>
      <p:sp>
        <p:nvSpPr>
          <p:cNvPr id="10" name="직사각형 9"/>
          <p:cNvSpPr/>
          <p:nvPr/>
        </p:nvSpPr>
        <p:spPr>
          <a:xfrm>
            <a:off x="2504728" y="2636912"/>
            <a:ext cx="6840760" cy="129614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6000"/>
            <a:r>
              <a:rPr lang="en-US" altLang="ko-KR" sz="1050" dirty="0">
                <a:solidFill>
                  <a:prstClr val="black"/>
                </a:solidFill>
                <a:ea typeface="나눔바른고딕 Light" panose="020B0603020101020101" pitchFamily="50" charset="-127"/>
              </a:rPr>
              <a:t>Amazon.com, Inc. ("Amazon.com" or the "Company") is </a:t>
            </a:r>
            <a:r>
              <a:rPr lang="en-US" altLang="ko-KR" sz="1050" u="sng" dirty="0">
                <a:solidFill>
                  <a:prstClr val="black"/>
                </a:solidFill>
                <a:ea typeface="나눔바른고딕 Light" panose="020B0603020101020101" pitchFamily="50" charset="-127"/>
              </a:rPr>
              <a:t>the leading online retailer of books</a:t>
            </a:r>
            <a:r>
              <a:rPr lang="en-US" altLang="ko-KR" sz="1050" dirty="0">
                <a:solidFill>
                  <a:prstClr val="black"/>
                </a:solidFill>
                <a:ea typeface="나눔바른고딕 Light" panose="020B0603020101020101" pitchFamily="50" charset="-127"/>
              </a:rPr>
              <a:t>. Since opening for business as "Earth's Biggest Bookstore" in July 1995, Amazon.com has become one of the most widely known, used and cited commerce sites on the World Wide Web (the "Web"). Amazon.com strives to offer its customers compelling value through innovative use of technology, broad selection, high-quality content, a high level of customer service, competitive pricing and personalized services. </a:t>
            </a:r>
            <a:endParaRPr lang="ko-KR" altLang="en-US" sz="1050" dirty="0">
              <a:solidFill>
                <a:prstClr val="black"/>
              </a:solidFill>
              <a:ea typeface="나눔바른고딕 Light" panose="020B0603020101020101" pitchFamily="50" charset="-127"/>
            </a:endParaRPr>
          </a:p>
        </p:txBody>
      </p:sp>
      <p:sp>
        <p:nvSpPr>
          <p:cNvPr id="12" name="직사각형 11"/>
          <p:cNvSpPr/>
          <p:nvPr/>
        </p:nvSpPr>
        <p:spPr>
          <a:xfrm>
            <a:off x="2504728" y="4437112"/>
            <a:ext cx="6840760" cy="165618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6000"/>
            <a:r>
              <a:rPr lang="en-US" altLang="ko-KR" sz="1050" dirty="0">
                <a:solidFill>
                  <a:prstClr val="black"/>
                </a:solidFill>
                <a:ea typeface="나눔바른고딕 Light" panose="020B0603020101020101" pitchFamily="50" charset="-127"/>
              </a:rPr>
              <a:t>We serve consumers through our retail websites and focus on selection, price, and convenience. </a:t>
            </a:r>
            <a:r>
              <a:rPr lang="en-US" altLang="ko-KR" sz="1050" u="sng" dirty="0">
                <a:solidFill>
                  <a:prstClr val="black"/>
                </a:solidFill>
                <a:ea typeface="나눔바른고딕 Light" panose="020B0603020101020101" pitchFamily="50" charset="-127"/>
              </a:rPr>
              <a:t>We design our websites to enable millions of unique products to be sold by us and by third parties across dozens of product categories</a:t>
            </a:r>
            <a:r>
              <a:rPr lang="en-US" altLang="ko-KR" sz="1050" dirty="0">
                <a:solidFill>
                  <a:prstClr val="black"/>
                </a:solidFill>
                <a:ea typeface="나눔바른고딕 Light" panose="020B0603020101020101" pitchFamily="50" charset="-127"/>
              </a:rPr>
              <a:t>. Customers access our websites directly and through our mobile websites and apps. </a:t>
            </a:r>
            <a:r>
              <a:rPr lang="en-US" altLang="ko-KR" sz="1050" u="sng" dirty="0">
                <a:solidFill>
                  <a:prstClr val="black"/>
                </a:solidFill>
                <a:ea typeface="나눔바른고딕 Light" panose="020B0603020101020101" pitchFamily="50" charset="-127"/>
              </a:rPr>
              <a:t>We also manufacture and sell electronic devices, including Kindle e-readers, Fire tablets, Fire TVs, and Echo</a:t>
            </a:r>
            <a:r>
              <a:rPr lang="en-US" altLang="ko-KR" sz="1050" dirty="0">
                <a:solidFill>
                  <a:prstClr val="black"/>
                </a:solidFill>
                <a:ea typeface="나눔바른고딕 Light" panose="020B0603020101020101" pitchFamily="50" charset="-127"/>
              </a:rPr>
              <a:t>. We strive to offer our customers the lowest prices possible through low everyday product pricing and shipping offers, and to improve our operating efficiencies so that we can continue to lower prices for our customers. </a:t>
            </a:r>
            <a:r>
              <a:rPr lang="en-US" altLang="ko-KR" sz="1050" u="sng" dirty="0">
                <a:solidFill>
                  <a:prstClr val="black"/>
                </a:solidFill>
                <a:ea typeface="나눔바른고딕 Light" panose="020B0603020101020101" pitchFamily="50" charset="-127"/>
              </a:rPr>
              <a:t>We also provide easy-to-use functionality, fast and reliable fulfillment, and timely customer service</a:t>
            </a:r>
            <a:r>
              <a:rPr lang="en-US" altLang="ko-KR" sz="1050" dirty="0">
                <a:solidFill>
                  <a:prstClr val="black"/>
                </a:solidFill>
                <a:ea typeface="나눔바른고딕 Light" panose="020B0603020101020101" pitchFamily="50" charset="-127"/>
              </a:rPr>
              <a:t>. </a:t>
            </a:r>
            <a:endParaRPr lang="ko-KR" altLang="en-US" sz="1050" dirty="0">
              <a:solidFill>
                <a:prstClr val="black"/>
              </a:solidFill>
              <a:ea typeface="나눔바른고딕 Light" panose="020B0603020101020101" pitchFamily="50" charset="-127"/>
            </a:endParaRPr>
          </a:p>
        </p:txBody>
      </p:sp>
      <p:sp>
        <p:nvSpPr>
          <p:cNvPr id="17" name="TextBox 16"/>
          <p:cNvSpPr txBox="1"/>
          <p:nvPr/>
        </p:nvSpPr>
        <p:spPr>
          <a:xfrm>
            <a:off x="704528" y="3140968"/>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1998</a:t>
            </a:r>
            <a:endParaRPr lang="ko-KR" altLang="en-US" sz="1600" dirty="0"/>
          </a:p>
        </p:txBody>
      </p:sp>
      <p:sp>
        <p:nvSpPr>
          <p:cNvPr id="18" name="TextBox 17"/>
          <p:cNvSpPr txBox="1"/>
          <p:nvPr/>
        </p:nvSpPr>
        <p:spPr>
          <a:xfrm>
            <a:off x="712284" y="5085184"/>
            <a:ext cx="1490676" cy="33855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US" altLang="ko-KR" sz="1600" dirty="0" smtClean="0"/>
              <a:t>2016</a:t>
            </a:r>
            <a:endParaRPr lang="ko-KR" altLang="en-US" sz="1600" dirty="0"/>
          </a:p>
        </p:txBody>
      </p:sp>
      <p:sp>
        <p:nvSpPr>
          <p:cNvPr id="19" name="오른쪽 화살표 18"/>
          <p:cNvSpPr/>
          <p:nvPr/>
        </p:nvSpPr>
        <p:spPr>
          <a:xfrm rot="5400000">
            <a:off x="965845" y="4133111"/>
            <a:ext cx="968042" cy="3600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2576736" y="6093296"/>
            <a:ext cx="3756226" cy="292388"/>
          </a:xfrm>
          <a:prstGeom prst="rect">
            <a:avLst/>
          </a:prstGeom>
          <a:noFill/>
        </p:spPr>
        <p:txBody>
          <a:bodyPr wrap="square" rtlCol="0">
            <a:spAutoFit/>
          </a:bodyPr>
          <a:lstStyle/>
          <a:p>
            <a:r>
              <a:rPr lang="en-US" altLang="ko-KR" sz="1300" spc="-100" dirty="0" smtClean="0"/>
              <a:t>Form 10-Ks, Amazon, 1998 and 2016</a:t>
            </a:r>
            <a:endParaRPr lang="en-US" altLang="ko-KR" sz="1300" spc="-100" dirty="0"/>
          </a:p>
        </p:txBody>
      </p:sp>
    </p:spTree>
    <p:extLst>
      <p:ext uri="{BB962C8B-B14F-4D97-AF65-F5344CB8AC3E}">
        <p14:creationId xmlns:p14="http://schemas.microsoft.com/office/powerpoint/2010/main" val="226295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따뜻한 파란색">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호성폰트">
      <a:majorFont>
        <a:latin typeface="나눔바른고딕"/>
        <a:ea typeface="나눔바른고딕"/>
        <a:cs typeface=""/>
      </a:majorFont>
      <a:minorFont>
        <a:latin typeface="나눔바른고딕"/>
        <a:ea typeface="나눔바른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7500</TotalTime>
  <Words>3689</Words>
  <Application>Microsoft Office PowerPoint</Application>
  <PresentationFormat>A4 용지(210x297mm)</PresentationFormat>
  <Paragraphs>623</Paragraphs>
  <Slides>39</Slides>
  <Notes>39</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39</vt:i4>
      </vt:variant>
    </vt:vector>
  </HeadingPairs>
  <TitlesOfParts>
    <vt:vector size="53" baseType="lpstr">
      <vt:lpstr>Noto Sans Korean Bold</vt:lpstr>
      <vt:lpstr>Noto Sans Korean Medium</vt:lpstr>
      <vt:lpstr>나눔고딕</vt:lpstr>
      <vt:lpstr>나눔바른고딕</vt:lpstr>
      <vt:lpstr>나눔바른고딕 Light</vt:lpstr>
      <vt:lpstr>맑은 고딕</vt:lpstr>
      <vt:lpstr>바른고딕</vt:lpstr>
      <vt:lpstr>Arial</vt:lpstr>
      <vt:lpstr>Calibri</vt:lpstr>
      <vt:lpstr>Cambria Math</vt:lpstr>
      <vt:lpstr>Times</vt:lpstr>
      <vt:lpstr>Times New Roman</vt:lpstr>
      <vt:lpstr>Wingdings</vt:lpstr>
      <vt:lpstr>Office 테마</vt:lpstr>
      <vt:lpstr>PowerPoint 프레젠테이션</vt:lpstr>
      <vt:lpstr>PowerPoint 프레젠테이션</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Data Source</vt:lpstr>
      <vt:lpstr>Introduction</vt:lpstr>
      <vt:lpstr>Introduction</vt:lpstr>
      <vt:lpstr>Proposed Methods</vt:lpstr>
      <vt:lpstr>Methods</vt:lpstr>
      <vt:lpstr>Methods</vt:lpstr>
      <vt:lpstr>Methods</vt:lpstr>
      <vt:lpstr>Methods</vt:lpstr>
      <vt:lpstr>Methods</vt:lpstr>
      <vt:lpstr>Proposed Methods</vt:lpstr>
      <vt:lpstr>Experiment</vt:lpstr>
      <vt:lpstr>Experiment</vt:lpstr>
      <vt:lpstr>Experiment</vt:lpstr>
      <vt:lpstr>Experiment</vt:lpstr>
      <vt:lpstr>Evaluation</vt:lpstr>
      <vt:lpstr>Evaluation</vt:lpstr>
      <vt:lpstr>Evaluation</vt:lpstr>
      <vt:lpstr>Evaluation</vt:lpstr>
      <vt:lpstr>Evaluation</vt:lpstr>
      <vt:lpstr>Evaluation</vt:lpstr>
      <vt:lpstr>Evaluation</vt:lpstr>
      <vt:lpstr>Evaluation</vt:lpstr>
      <vt:lpstr>Evaluation</vt:lpstr>
      <vt:lpstr>Discussion</vt:lpstr>
      <vt:lpstr>Discussion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Angry MOMO Presentation</dc:title>
  <dc:creator>madeit-top1</dc:creator>
  <cp:lastModifiedBy>HyejinLee</cp:lastModifiedBy>
  <cp:revision>661</cp:revision>
  <cp:lastPrinted>2016-09-03T06:39:47Z</cp:lastPrinted>
  <dcterms:created xsi:type="dcterms:W3CDTF">2014-08-30T22:01:36Z</dcterms:created>
  <dcterms:modified xsi:type="dcterms:W3CDTF">2016-10-26T21:11:12Z</dcterms:modified>
</cp:coreProperties>
</file>