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sldIdLst>
    <p:sldId id="276" r:id="rId2"/>
    <p:sldId id="278" r:id="rId3"/>
    <p:sldId id="288" r:id="rId4"/>
    <p:sldId id="363" r:id="rId5"/>
    <p:sldId id="324" r:id="rId6"/>
    <p:sldId id="364" r:id="rId7"/>
    <p:sldId id="365" r:id="rId8"/>
    <p:sldId id="366" r:id="rId9"/>
    <p:sldId id="362" r:id="rId10"/>
    <p:sldId id="367" r:id="rId11"/>
    <p:sldId id="368" r:id="rId12"/>
    <p:sldId id="369" r:id="rId13"/>
    <p:sldId id="370" r:id="rId14"/>
    <p:sldId id="371" r:id="rId15"/>
    <p:sldId id="355" r:id="rId16"/>
    <p:sldId id="372" r:id="rId17"/>
    <p:sldId id="373" r:id="rId18"/>
    <p:sldId id="374" r:id="rId19"/>
    <p:sldId id="376" r:id="rId20"/>
    <p:sldId id="377" r:id="rId21"/>
    <p:sldId id="356" r:id="rId22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4"/>
    </p:embeddedFont>
    <p:embeddedFont>
      <p:font typeface="함초롬바탕" panose="02030604000101010101" pitchFamily="18" charset="-127"/>
      <p:regular r:id="rId25"/>
      <p:bold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28" autoAdjust="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8598-08CE-45B8-953D-D03FB19D3516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860D1-B28F-4B9E-A319-BD012D0A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3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860D1-B28F-4B9E-A319-BD012D0AB3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5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860D1-B28F-4B9E-A319-BD012D0AB3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860D1-B28F-4B9E-A319-BD012D0AB3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2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860D1-B28F-4B9E-A319-BD012D0AB3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9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860D1-B28F-4B9E-A319-BD012D0AB3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6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860D1-B28F-4B9E-A319-BD012D0AB36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1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2016-07-20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1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160713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Neural Variational Document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4248" y="558924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임진배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| 2016.11.03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2852936"/>
            <a:ext cx="2754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Seminar 2016 Fall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62031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Yishu Miao, Lei Yu, and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Phill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Blunsom. 2015. Neural variational inference for text processing. </a:t>
            </a:r>
          </a:p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arXiv preprint arXiv:1511.06038</a:t>
            </a: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789800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616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Experiments &amp; Results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91370" y="1038924"/>
            <a:ext cx="9576127" cy="8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8806" y="1206630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Setup for document modelling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75729" y="1715194"/>
            <a:ext cx="77136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Dimension of Latent space : 50 and 200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MLP with 2 layers and 500 dimensional ReLUs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During training, carry out stochastic estimation by taking one sample 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In prediction, use 20 samples for predicting document perplexity</a:t>
            </a:r>
          </a:p>
          <a:p>
            <a:pPr>
              <a:lnSpc>
                <a:spcPct val="175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Adam optimizer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Tuned by hold-out validation perplexity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Alternately optimise the generative model and the inference network 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by fixing the parameters of one while updating the parameters of the other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51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789800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616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Experiments &amp; Results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91370" y="1052736"/>
            <a:ext cx="9576127" cy="8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8806" y="1206630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728" y="1715194"/>
            <a:ext cx="78887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Document perplexity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/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/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/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                                            : log prob of the words in the document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     NVDM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에선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intractable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하기에 이를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variational lower bound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로 대체하여 사용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0" y="2358485"/>
            <a:ext cx="3476614" cy="3994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06089" y="2280194"/>
            <a:ext cx="351433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20147" y="2268172"/>
                <a:ext cx="31962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</a:rPr>
                  <a:t> D : # of documents</a:t>
                </a:r>
                <a:b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</a:rPr>
                </a:b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Yoon 윤고딕 520_TT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Yoon 윤고딕 520_TT" pitchFamily="18" charset="-127"/>
                          </a:rPr>
                          <m:t>𝑁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Yoon 윤고딕 520_TT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</a:rPr>
                  <a:t> : length of the dth document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147" y="2268172"/>
                <a:ext cx="31962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양쪽 대괄호 4"/>
          <p:cNvSpPr/>
          <p:nvPr/>
        </p:nvSpPr>
        <p:spPr>
          <a:xfrm>
            <a:off x="5160371" y="2176428"/>
            <a:ext cx="3115820" cy="72372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07" y="3115707"/>
            <a:ext cx="2981610" cy="30426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38" y="3838852"/>
            <a:ext cx="3036704" cy="22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789800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616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Experiments &amp; Results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91370" y="1052736"/>
            <a:ext cx="9576127" cy="8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8806" y="1206630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728" y="1715194"/>
            <a:ext cx="788875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The five nearest words in the semantic space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95" y="2353696"/>
            <a:ext cx="6898376" cy="29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4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789800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616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Experiments &amp; Results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91370" y="1052736"/>
            <a:ext cx="9576127" cy="8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8806" y="1074222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728" y="1412776"/>
            <a:ext cx="788875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Topic modeling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57" y="1929108"/>
            <a:ext cx="4710286" cy="243599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94958" y="4362116"/>
            <a:ext cx="78887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 Latent space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each dimension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topic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을 나타낸다고 가정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 5 randomly selected topics with 10 words that have the strongest positive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 connection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with the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topic</a:t>
            </a:r>
          </a:p>
          <a:p>
            <a:pPr>
              <a:lnSpc>
                <a:spcPct val="125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Although the model does not impose independent interpretability on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the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latent representation dimensions, NVDM learns locally interpretable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structure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51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789800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616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Experiments &amp; Results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91370" y="1052736"/>
            <a:ext cx="9576127" cy="8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8806" y="1074222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728" y="1412776"/>
            <a:ext cx="788875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t-SNE visualisation of the document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representations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84" y="1923266"/>
            <a:ext cx="3408040" cy="3175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48" y="1954612"/>
            <a:ext cx="3426504" cy="315436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183233" y="5188850"/>
            <a:ext cx="7888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 achieved by held-out test dataset of 20NewsGroups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 20 different news groups correspond to the points with different color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42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2268781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560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NVDM on Latent Aspect Rating Analysis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401" y="1566867"/>
            <a:ext cx="6143625" cy="31502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1930" y="1016321"/>
            <a:ext cx="817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Latent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Aspect Rating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Analysis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210942" y="4887824"/>
            <a:ext cx="7033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Input : Overall Rating &amp; Review text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Output : Topical Aspects &amp; Aspect weights &amp; Aspect ratings </a:t>
            </a:r>
          </a:p>
        </p:txBody>
      </p:sp>
    </p:spTree>
    <p:extLst>
      <p:ext uri="{BB962C8B-B14F-4D97-AF65-F5344CB8AC3E}">
        <p14:creationId xmlns:p14="http://schemas.microsoft.com/office/powerpoint/2010/main" val="7304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2268781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560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NVDM on Latent Aspect Rating Analysis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99"/>
          <a:stretch/>
        </p:blipFill>
        <p:spPr>
          <a:xfrm>
            <a:off x="1786098" y="1699263"/>
            <a:ext cx="5571804" cy="187375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1930" y="1016321"/>
            <a:ext cx="817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Latent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Aspect Rating Analysis without Aspect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Keyword Supervision </a:t>
            </a:r>
            <a:r>
              <a:rPr lang="en-US" altLang="ko-KR" sz="1600" dirty="0" smtClean="0">
                <a:solidFill>
                  <a:srgbClr val="272123"/>
                </a:solidFill>
              </a:rPr>
              <a:t>(Wang </a:t>
            </a:r>
            <a:r>
              <a:rPr lang="en-US" altLang="ko-KR" sz="1600" dirty="0">
                <a:solidFill>
                  <a:srgbClr val="272123"/>
                </a:solidFill>
              </a:rPr>
              <a:t>et al., </a:t>
            </a:r>
            <a:r>
              <a:rPr lang="en-US" altLang="ko-KR" sz="1600" dirty="0" smtClean="0">
                <a:solidFill>
                  <a:srgbClr val="272123"/>
                </a:solidFill>
              </a:rPr>
              <a:t>2011)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12715" y="3742827"/>
            <a:ext cx="71309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LDA</a:t>
            </a:r>
            <a:r>
              <a:rPr lang="ko-KR" altLang="en-US" dirty="0" smtClean="0">
                <a:latin typeface="+mn-ea"/>
                <a:sym typeface="Wingdings" panose="05000000000000000000" pitchFamily="2" charset="2"/>
              </a:rPr>
              <a:t>에 기반한 모델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/>
              <a:t>Bag-of-words</a:t>
            </a:r>
            <a:r>
              <a:rPr lang="ko-KR" altLang="en-US" dirty="0"/>
              <a:t> </a:t>
            </a:r>
            <a:r>
              <a:rPr lang="en-US" altLang="ko-KR" dirty="0" smtClean="0"/>
              <a:t>representation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 sentence boundary</a:t>
            </a:r>
            <a:r>
              <a:rPr lang="ko-KR" altLang="en-US" dirty="0" smtClean="0"/>
              <a:t>와 단어 사이의 </a:t>
            </a:r>
            <a:r>
              <a:rPr lang="en-US" altLang="ko-KR" dirty="0" smtClean="0"/>
              <a:t>proximity </a:t>
            </a:r>
            <a:r>
              <a:rPr lang="ko-KR" altLang="en-US" dirty="0" smtClean="0"/>
              <a:t>정보가 고려되지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/>
              <a:t>Aspect segmentation capability</a:t>
            </a:r>
            <a:r>
              <a:rPr lang="ko-KR" altLang="en-US" dirty="0" smtClean="0"/>
              <a:t>에 악영향을 미쳐 부정확한 </a:t>
            </a:r>
            <a:r>
              <a:rPr lang="en-US" altLang="ko-KR" dirty="0" smtClean="0"/>
              <a:t>segments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rating analysis</a:t>
            </a:r>
            <a:r>
              <a:rPr lang="ko-KR" altLang="en-US" dirty="0" smtClean="0"/>
              <a:t>에 사용되면서 좋지 않은 성능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61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2268781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560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NVDM on Latent Aspect Rating Analysis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1930" y="1016321"/>
            <a:ext cx="817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Latent Aspect Rating Analysis using Variational Auto Encoder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0" y="1566715"/>
            <a:ext cx="7948158" cy="272170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206627" y="4215237"/>
            <a:ext cx="71309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NVDM (Neural </a:t>
            </a:r>
            <a:r>
              <a:rPr lang="en-US" altLang="ko-KR" dirty="0" err="1" smtClean="0">
                <a:latin typeface="+mn-ea"/>
                <a:sym typeface="Wingdings" panose="05000000000000000000" pitchFamily="2" charset="2"/>
              </a:rPr>
              <a:t>variational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 document model)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ABSM (Aspect based sentiment model)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CIARAM (CNN-Integrated Aspect Rating Analysis Model)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75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2268781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560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NVDM on Latent Aspect Rating Analysis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387946" y="2614534"/>
            <a:ext cx="4378245" cy="1174506"/>
            <a:chOff x="1387888" y="2769061"/>
            <a:chExt cx="4396819" cy="1575232"/>
          </a:xfrm>
        </p:grpSpPr>
        <p:sp>
          <p:nvSpPr>
            <p:cNvPr id="24" name="직사각형 23"/>
            <p:cNvSpPr/>
            <p:nvPr/>
          </p:nvSpPr>
          <p:spPr>
            <a:xfrm>
              <a:off x="1401595" y="2785903"/>
              <a:ext cx="1477806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sym typeface="Wingdings" panose="05000000000000000000" pitchFamily="2" charset="2"/>
                </a:rPr>
                <a:t>[Document]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21668" y="2769061"/>
              <a:ext cx="196303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sym typeface="Wingdings" panose="05000000000000000000" pitchFamily="2" charset="2"/>
                </a:rPr>
                <a:t>[Latent space]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87888" y="3663197"/>
              <a:ext cx="1477806" cy="681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sym typeface="Wingdings" panose="05000000000000000000" pitchFamily="2" charset="2"/>
                </a:rPr>
                <a:t>[Review text]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90002" y="3663197"/>
              <a:ext cx="1676526" cy="681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+mn-ea"/>
                  <a:sym typeface="Wingdings" panose="05000000000000000000" pitchFamily="2" charset="2"/>
                </a:rPr>
                <a:t>[Latent Aspect]</a:t>
              </a: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2123728" y="3065185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644008" y="3065185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99592" y="4016387"/>
            <a:ext cx="8608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Review text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document term vector, word vector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가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latent space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에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embedding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Latent space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each dimension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이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Latent Aspect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를 나타낸다고 가정</a:t>
            </a:r>
            <a:endParaRPr lang="en-US" altLang="ko-KR" sz="1600" dirty="0" smtClean="0"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578581" y="1708560"/>
            <a:ext cx="6192688" cy="939687"/>
            <a:chOff x="1574555" y="1610344"/>
            <a:chExt cx="6192688" cy="1177478"/>
          </a:xfrm>
        </p:grpSpPr>
        <p:grpSp>
          <p:nvGrpSpPr>
            <p:cNvPr id="42" name="그룹 41"/>
            <p:cNvGrpSpPr/>
            <p:nvPr/>
          </p:nvGrpSpPr>
          <p:grpSpPr>
            <a:xfrm>
              <a:off x="1574555" y="1610344"/>
              <a:ext cx="6192688" cy="1079255"/>
              <a:chOff x="1979712" y="1609662"/>
              <a:chExt cx="5382376" cy="1079255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09662"/>
                <a:ext cx="5382376" cy="10792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직사각형 47"/>
                  <p:cNvSpPr/>
                  <p:nvPr/>
                </p:nvSpPr>
                <p:spPr>
                  <a:xfrm>
                    <a:off x="4489140" y="2092356"/>
                    <a:ext cx="344950" cy="3438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ko-KR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직사각형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9140" y="2092356"/>
                    <a:ext cx="344950" cy="3438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77" b="-2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직사각형 42"/>
            <p:cNvSpPr/>
            <p:nvPr/>
          </p:nvSpPr>
          <p:spPr>
            <a:xfrm>
              <a:off x="2502591" y="2418490"/>
              <a:ext cx="16353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MLP encoder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846192" y="2418490"/>
              <a:ext cx="2066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Softmax decoder</a:t>
              </a:r>
              <a:endParaRPr lang="ko-KR" altLang="en-US" b="1" dirty="0">
                <a:latin typeface="+mn-ea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792" y="1690185"/>
              <a:ext cx="1248981" cy="457959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918" y="1651417"/>
              <a:ext cx="1192031" cy="484895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>
          <a:xfrm>
            <a:off x="931713" y="4953362"/>
            <a:ext cx="8608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NVDM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: Latent space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dimension(Latent Aspects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의 개수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이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 적절히 선택되었을 때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,</a:t>
            </a:r>
            <a:br>
              <a:rPr lang="en-US" altLang="ko-KR" sz="160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           Aspect 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항목과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Aspect weights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를 구하는 모델</a:t>
            </a:r>
            <a:endParaRPr lang="en-US" altLang="ko-KR" sz="1600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529" y="1197708"/>
            <a:ext cx="817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NVDM on Latent Aspect Rating Analysis</a:t>
            </a:r>
          </a:p>
        </p:txBody>
      </p:sp>
    </p:spTree>
    <p:extLst>
      <p:ext uri="{BB962C8B-B14F-4D97-AF65-F5344CB8AC3E}">
        <p14:creationId xmlns:p14="http://schemas.microsoft.com/office/powerpoint/2010/main" val="30210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2268781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560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NVDM on Latent Aspect Rating Analysis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1529" y="1197708"/>
            <a:ext cx="817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NVDM on Latent Aspect Rating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899592" y="1745455"/>
                <a:ext cx="8608839" cy="2117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sz="1500" dirty="0">
                    <a:latin typeface="+mn-ea"/>
                    <a:sym typeface="Wingdings" panose="05000000000000000000" pitchFamily="2" charset="2"/>
                  </a:rPr>
                  <a:t>Latent space</a:t>
                </a:r>
                <a:r>
                  <a:rPr lang="ko-KR" altLang="en-US" sz="1500" dirty="0">
                    <a:latin typeface="+mn-ea"/>
                    <a:sym typeface="Wingdings" panose="05000000000000000000" pitchFamily="2" charset="2"/>
                  </a:rPr>
                  <a:t>의 </a:t>
                </a:r>
                <a:r>
                  <a:rPr lang="en-US" altLang="ko-KR" sz="1500" dirty="0">
                    <a:latin typeface="+mn-ea"/>
                    <a:sym typeface="Wingdings" panose="05000000000000000000" pitchFamily="2" charset="2"/>
                  </a:rPr>
                  <a:t>each dimension</a:t>
                </a:r>
                <a:r>
                  <a:rPr lang="ko-KR" altLang="en-US" sz="1500" dirty="0">
                    <a:latin typeface="+mn-ea"/>
                    <a:sym typeface="Wingdings" panose="05000000000000000000" pitchFamily="2" charset="2"/>
                  </a:rPr>
                  <a:t>이 </a:t>
                </a:r>
                <a:r>
                  <a:rPr lang="en-US" altLang="ko-KR" sz="1500" dirty="0">
                    <a:latin typeface="+mn-ea"/>
                    <a:sym typeface="Wingdings" panose="05000000000000000000" pitchFamily="2" charset="2"/>
                  </a:rPr>
                  <a:t>Latent Aspect</a:t>
                </a:r>
                <a:r>
                  <a:rPr lang="ko-KR" altLang="en-US" sz="1500" dirty="0">
                    <a:latin typeface="+mn-ea"/>
                    <a:sym typeface="Wingdings" panose="05000000000000000000" pitchFamily="2" charset="2"/>
                  </a:rPr>
                  <a:t>를 나타낸다고 </a:t>
                </a:r>
                <a:r>
                  <a:rPr lang="ko-KR" altLang="en-US" sz="1500" dirty="0" smtClean="0">
                    <a:latin typeface="+mn-ea"/>
                    <a:sym typeface="Wingdings" panose="05000000000000000000" pitchFamily="2" charset="2"/>
                  </a:rPr>
                  <a:t>가정했기 때문에</a:t>
                </a:r>
                <a:r>
                  <a:rPr lang="en-US" altLang="ko-KR" sz="1500" dirty="0" smtClean="0">
                    <a:latin typeface="+mn-ea"/>
                    <a:sym typeface="Wingdings" panose="05000000000000000000" pitchFamily="2" charset="2"/>
                  </a:rPr>
                  <a:t/>
                </a:r>
                <a:br>
                  <a:rPr lang="en-US" altLang="ko-KR" sz="150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Review text</a:t>
                </a:r>
                <a:r>
                  <a:rPr lang="ko-KR" altLang="en-US" sz="1500" dirty="0" err="1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를</a:t>
                </a: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Latent Aspects</a:t>
                </a: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의 조합으로 표현이 가능해짐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!</a:t>
                </a:r>
                <a:b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Ex) Review1021 =&gt; latent space </a:t>
                </a: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상에서 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[0.3, -1.7, 1.5, 0.2, 1]</a:t>
                </a:r>
                <a:b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     latent space</a:t>
                </a: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의 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500" i="1" smtClean="0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500" i="1" smtClean="0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ko-KR" altLang="en-US" sz="1500" i="1">
                        <a:solidFill>
                          <a:srgbClr val="272123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가</m:t>
                    </m:r>
                  </m:oMath>
                </a14:m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 aspect </a:t>
                </a:r>
                <a:r>
                  <a:rPr lang="en-US" altLang="ko-KR" sz="1500" dirty="0" err="1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i</a:t>
                </a:r>
                <a:r>
                  <a:rPr lang="ko-KR" altLang="en-US" sz="1500" dirty="0" err="1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를</a:t>
                </a: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 나타내기에 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standard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altLang="ko-KR" sz="1500" i="1"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와의 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/>
                </a:r>
                <a:b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     angular similarity</a:t>
                </a: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를 통해 리뷰에 각 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aspect</a:t>
                </a: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가 얼마나 반영되었는지 표현 가능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/>
                </a:r>
                <a:b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    </a:t>
                </a: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[0.538, 0.266, 0.701, 0.525, 0.629] =&gt; </a:t>
                </a: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합이 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1</a:t>
                </a: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이 되도록 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Normalize</a:t>
                </a:r>
                <a:b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</a:b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최종 </a:t>
                </a:r>
                <a:r>
                  <a:rPr lang="en-US" altLang="ko-KR" sz="1500" dirty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A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spect weights =&gt;</a:t>
                </a:r>
                <a:r>
                  <a:rPr lang="ko-KR" altLang="en-US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500" dirty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[</a:t>
                </a:r>
                <a:r>
                  <a:rPr lang="en-US" altLang="ko-KR" sz="1500" dirty="0" smtClean="0">
                    <a:solidFill>
                      <a:srgbClr val="272123"/>
                    </a:solidFill>
                    <a:latin typeface="+mn-ea"/>
                    <a:sym typeface="Wingdings" panose="05000000000000000000" pitchFamily="2" charset="2"/>
                  </a:rPr>
                  <a:t>0.20, 0.10, 0.26, 0.20, 0.24]</a:t>
                </a:r>
                <a:endParaRPr lang="en-US" altLang="ko-KR" sz="1500" dirty="0">
                  <a:solidFill>
                    <a:srgbClr val="272123"/>
                  </a:solidFill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45455"/>
                <a:ext cx="8608839" cy="2117567"/>
              </a:xfrm>
              <a:prstGeom prst="rect">
                <a:avLst/>
              </a:prstGeom>
              <a:blipFill>
                <a:blip r:embed="rId3"/>
                <a:stretch>
                  <a:fillRect l="-212" b="-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899590" y="3859731"/>
            <a:ext cx="860883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à"/>
            </a:pP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Aspect weights</a:t>
            </a: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가 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[Value 20%, </a:t>
            </a:r>
            <a:r>
              <a:rPr lang="en-US" altLang="ko-KR" sz="1500" dirty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Location 10%, Rooms 26%, Service 20%, 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Clea</a:t>
            </a:r>
            <a:r>
              <a:rPr lang="en-US" altLang="ko-KR" sz="1500" dirty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n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ness </a:t>
            </a:r>
            <a:r>
              <a:rPr lang="en-US" altLang="ko-KR" sz="1500" dirty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24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%] </a:t>
            </a:r>
            <a:b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</a:b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와 같이 의미를 나타내도록 해야함</a:t>
            </a:r>
            <a:endParaRPr lang="en-US" altLang="ko-KR" sz="1500" dirty="0">
              <a:solidFill>
                <a:srgbClr val="272123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99590" y="4528415"/>
            <a:ext cx="860883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à"/>
            </a:pP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Latent space</a:t>
            </a: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dimension</a:t>
            </a: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을 바꾸어 보면서 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each dimension</a:t>
            </a: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이 리뷰에 영향을 주는 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latent aspects</a:t>
            </a: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로서 의미를 갖는지에 대해 확인하는 </a:t>
            </a:r>
            <a:r>
              <a:rPr lang="ko-KR" altLang="en-US" sz="1500" dirty="0" err="1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프로파일링</a:t>
            </a: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작업을 수행</a:t>
            </a:r>
            <a:endParaRPr lang="en-US" altLang="ko-KR" sz="1500" dirty="0">
              <a:solidFill>
                <a:srgbClr val="272123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9590" y="5201971"/>
            <a:ext cx="8608839" cy="63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à"/>
            </a:pPr>
            <a:r>
              <a:rPr lang="ko-KR" altLang="en-US" sz="1500" dirty="0" err="1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프로파일링</a:t>
            </a: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작업을 통해 적절한 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dimension</a:t>
            </a: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을 선택하고 각 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aspects</a:t>
            </a: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에 이름을 붙여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sz="1500" dirty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[Value 20%, Location 10%, Rooms 26%, Service 20%, Cleanness 24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%] </a:t>
            </a: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형태로 </a:t>
            </a:r>
            <a:r>
              <a:rPr lang="en-US" altLang="ko-KR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output</a:t>
            </a:r>
            <a:r>
              <a:rPr lang="ko-KR" altLang="en-US" sz="1500" dirty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생성</a:t>
            </a:r>
            <a:endParaRPr lang="en-US" altLang="ko-KR" sz="1500" dirty="0">
              <a:solidFill>
                <a:srgbClr val="272123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2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599914"/>
            <a:ext cx="0" cy="1609683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11352" y="2553400"/>
            <a:ext cx="50050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1.  Introduction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Details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of the Deep Neural Network Structures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3.  Experiments &amp; Results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4.  NVDM on Latent Aspect Rating Analysis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5.  References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2268781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560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NVDM on Latent Aspect Rating Analysis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1"/>
          <a:stretch/>
        </p:blipFill>
        <p:spPr>
          <a:xfrm>
            <a:off x="1111922" y="1809960"/>
            <a:ext cx="7511772" cy="370727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1930" y="1146230"/>
            <a:ext cx="817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NVDM Tensorflow python code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(https://</a:t>
            </a:r>
            <a:r>
              <a:rPr lang="en-US" altLang="ko-KR" sz="1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github.com/carpedm20/variational-text-tensorflow)</a:t>
            </a:r>
          </a:p>
        </p:txBody>
      </p:sp>
    </p:spTree>
    <p:extLst>
      <p:ext uri="{BB962C8B-B14F-4D97-AF65-F5344CB8AC3E}">
        <p14:creationId xmlns:p14="http://schemas.microsoft.com/office/powerpoint/2010/main" val="2694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2772206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560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REFERENCES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71364" y="1048380"/>
            <a:ext cx="78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[1] Yishu Miao, Lei Yu, and Phil Blunsom. 2015. Neural variational inference for text processing. arXiv preprint arXiv:1511.06038 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940" y="1871402"/>
            <a:ext cx="7632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[2</a:t>
            </a:r>
            <a:r>
              <a:rPr lang="en-US" altLang="ko-KR" dirty="0" smtClean="0"/>
              <a:t>] </a:t>
            </a:r>
            <a:r>
              <a:rPr lang="en-US" altLang="ko-KR" dirty="0"/>
              <a:t>Hongning Wang, Yue Lu, and ChengXiang Zhai. 2011. Latent aspect rating analysis without aspect keyword supervision. In Proceedings of KDD, pages 618–626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99940" y="2971423"/>
            <a:ext cx="7848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[3</a:t>
            </a:r>
            <a:r>
              <a:rPr lang="en-US" altLang="ko-KR" dirty="0"/>
              <a:t>]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implementation of Neural </a:t>
            </a:r>
            <a:r>
              <a:rPr lang="en-US" altLang="ko-KR" dirty="0" err="1" smtClean="0"/>
              <a:t>Variational</a:t>
            </a:r>
            <a:r>
              <a:rPr lang="en-US" altLang="ko-KR" dirty="0" smtClean="0"/>
              <a:t> Inference for Text Processing https</a:t>
            </a:r>
            <a:r>
              <a:rPr lang="en-US" altLang="ko-KR" dirty="0"/>
              <a:t>://github.com/carpedm20/variational-text-tensorflow</a:t>
            </a:r>
          </a:p>
        </p:txBody>
      </p:sp>
    </p:spTree>
    <p:extLst>
      <p:ext uri="{BB962C8B-B14F-4D97-AF65-F5344CB8AC3E}">
        <p14:creationId xmlns:p14="http://schemas.microsoft.com/office/powerpoint/2010/main" val="275078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880028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1616" y="261645"/>
            <a:ext cx="19419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Introduction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8806" y="1255101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Neural Variational Document Model (NVDM)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33103" y="4511477"/>
            <a:ext cx="7077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Unsupervised generative text model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Extract a continuous semantic latent variable for each document</a:t>
            </a:r>
          </a:p>
        </p:txBody>
      </p:sp>
      <p:sp>
        <p:nvSpPr>
          <p:cNvPr id="47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60" y="1927240"/>
            <a:ext cx="3429095" cy="24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880028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1616" y="261645"/>
            <a:ext cx="19419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Introduction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8806" y="1255101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Neural Variational Document Model (NVDM)</a:t>
            </a:r>
          </a:p>
        </p:txBody>
      </p:sp>
      <p:sp>
        <p:nvSpPr>
          <p:cNvPr id="47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75729" y="3080793"/>
            <a:ext cx="77136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NVDM can be interpreted as a Variational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auto-encoder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- MLP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encoder(inference network) </a:t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compresses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the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bag-of-words document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representation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/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    into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 continuous latent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distribution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Softmax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decoder(generative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model)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reconstructs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the document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by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generating the words independently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893127" y="1748299"/>
            <a:ext cx="5986586" cy="1281885"/>
            <a:chOff x="1574555" y="1610344"/>
            <a:chExt cx="6192688" cy="1282270"/>
          </a:xfrm>
        </p:grpSpPr>
        <p:grpSp>
          <p:nvGrpSpPr>
            <p:cNvPr id="20" name="그룹 19"/>
            <p:cNvGrpSpPr/>
            <p:nvPr/>
          </p:nvGrpSpPr>
          <p:grpSpPr>
            <a:xfrm>
              <a:off x="1574555" y="1610344"/>
              <a:ext cx="6192688" cy="1079255"/>
              <a:chOff x="1979712" y="1609662"/>
              <a:chExt cx="5382376" cy="1079255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09662"/>
                <a:ext cx="5382376" cy="10792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직사각형 33"/>
                  <p:cNvSpPr/>
                  <p:nvPr/>
                </p:nvSpPr>
                <p:spPr>
                  <a:xfrm>
                    <a:off x="4489140" y="2092356"/>
                    <a:ext cx="344950" cy="3438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ko-KR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9140" y="2092356"/>
                    <a:ext cx="344950" cy="3438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38" b="-526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직사각형 20"/>
            <p:cNvSpPr/>
            <p:nvPr/>
          </p:nvSpPr>
          <p:spPr>
            <a:xfrm>
              <a:off x="2502591" y="2418491"/>
              <a:ext cx="1618856" cy="4741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atin typeface="+mn-ea"/>
                </a:rPr>
                <a:t>MLP encoder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46192" y="2418489"/>
              <a:ext cx="2041680" cy="4741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latin typeface="+mn-ea"/>
                </a:rPr>
                <a:t>Softmax decoder</a:t>
              </a:r>
              <a:endParaRPr lang="ko-KR" altLang="en-US" sz="1600" b="1" dirty="0">
                <a:latin typeface="+mn-ea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792" y="1690185"/>
              <a:ext cx="1248981" cy="457959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918" y="1651417"/>
              <a:ext cx="1192031" cy="484895"/>
            </a:xfrm>
            <a:prstGeom prst="rect">
              <a:avLst/>
            </a:prstGeom>
          </p:spPr>
        </p:pic>
      </p:grpSp>
      <p:sp>
        <p:nvSpPr>
          <p:cNvPr id="35" name="갈매기형 수장 34"/>
          <p:cNvSpPr/>
          <p:nvPr/>
        </p:nvSpPr>
        <p:spPr>
          <a:xfrm>
            <a:off x="1263268" y="554128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갈매기형 수장 35"/>
          <p:cNvSpPr/>
          <p:nvPr/>
        </p:nvSpPr>
        <p:spPr>
          <a:xfrm>
            <a:off x="1115617" y="554128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3649" y="5399347"/>
            <a:ext cx="806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Each word is generated directly from a dense continuous document 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representation instead of the more common binary semantic vector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0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321196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616" y="261645"/>
            <a:ext cx="77248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Details of the Deep Neural Network Structures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8806" y="1206630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NVDM</a:t>
            </a:r>
          </a:p>
        </p:txBody>
      </p:sp>
      <p:sp>
        <p:nvSpPr>
          <p:cNvPr id="18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082351" y="3796949"/>
                <a:ext cx="7713646" cy="1228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- X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 : bag-of-words representation of a document ( |V| : Vocabulary size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- h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 : continuous hidden variable ( k dimension )</a:t>
                </a:r>
                <a:b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</a:b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+mn-ea"/>
                  </a:rPr>
                  <a:t> : one-hot representation of the word at position i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1" y="3796949"/>
                <a:ext cx="7713646" cy="1228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그룹 114"/>
          <p:cNvGrpSpPr/>
          <p:nvPr/>
        </p:nvGrpSpPr>
        <p:grpSpPr>
          <a:xfrm>
            <a:off x="2915816" y="1961875"/>
            <a:ext cx="3348222" cy="1257518"/>
            <a:chOff x="2654746" y="1955458"/>
            <a:chExt cx="3348222" cy="1257518"/>
          </a:xfrm>
        </p:grpSpPr>
        <p:sp>
          <p:nvSpPr>
            <p:cNvPr id="4" name="타원 3"/>
            <p:cNvSpPr/>
            <p:nvPr/>
          </p:nvSpPr>
          <p:spPr>
            <a:xfrm>
              <a:off x="2693886" y="1978225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693886" y="2231031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693886" y="2483874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693886" y="2736717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693886" y="2991049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194419" y="2231031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194419" y="2485166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194419" y="2732498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694953" y="2732498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694953" y="2483874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694953" y="2228120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200441" y="2342865"/>
              <a:ext cx="250267" cy="1964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204046" y="2597227"/>
              <a:ext cx="250267" cy="1964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705929" y="2228120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705929" y="2483686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4705929" y="2739252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201508" y="2228120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201508" y="2483686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201508" y="2739252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5714206" y="1978225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5714206" y="2231031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714206" y="2483874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5714206" y="2736717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714206" y="2991049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화살표 연결선 92"/>
            <p:cNvCxnSpPr/>
            <p:nvPr/>
          </p:nvCxnSpPr>
          <p:spPr>
            <a:xfrm flipV="1">
              <a:off x="2993858" y="2577202"/>
              <a:ext cx="150855" cy="47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 flipV="1">
              <a:off x="3501092" y="2577202"/>
              <a:ext cx="150855" cy="47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 flipV="1">
              <a:off x="3997402" y="2577202"/>
              <a:ext cx="150855" cy="47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V="1">
              <a:off x="4502216" y="2577202"/>
              <a:ext cx="150855" cy="47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 flipV="1">
              <a:off x="5009054" y="2577202"/>
              <a:ext cx="150855" cy="47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 flipV="1">
              <a:off x="5507563" y="2577202"/>
              <a:ext cx="150855" cy="47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모서리가 둥근 직사각형 104"/>
            <p:cNvSpPr/>
            <p:nvPr/>
          </p:nvSpPr>
          <p:spPr>
            <a:xfrm>
              <a:off x="3172830" y="2170950"/>
              <a:ext cx="802983" cy="83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4676685" y="2170950"/>
              <a:ext cx="802983" cy="83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4158600" y="2304773"/>
              <a:ext cx="345641" cy="5189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654746" y="1955458"/>
              <a:ext cx="308519" cy="12575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5694449" y="1955458"/>
              <a:ext cx="308519" cy="12575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2915815" y="32517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X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5938345" y="325179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X’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438873" y="2787345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/>
              <p:cNvSpPr/>
              <p:nvPr/>
            </p:nvSpPr>
            <p:spPr>
              <a:xfrm>
                <a:off x="3407644" y="2918600"/>
                <a:ext cx="541413" cy="494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600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7" name="직사각형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44" y="2918600"/>
                <a:ext cx="541413" cy="494559"/>
              </a:xfrm>
              <a:prstGeom prst="rect">
                <a:avLst/>
              </a:prstGeom>
              <a:blipFill>
                <a:blip r:embed="rId3"/>
                <a:stretch>
                  <a:fillRect r="-47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/>
              <p:cNvSpPr/>
              <p:nvPr/>
            </p:nvSpPr>
            <p:spPr>
              <a:xfrm>
                <a:off x="4942916" y="2921145"/>
                <a:ext cx="5414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8" name="직사각형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916" y="2921145"/>
                <a:ext cx="541413" cy="461665"/>
              </a:xfrm>
              <a:prstGeom prst="rect">
                <a:avLst/>
              </a:prstGeom>
              <a:blipFill>
                <a:blip r:embed="rId4"/>
                <a:stretch>
                  <a:fillRect r="-43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7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321196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616" y="261645"/>
            <a:ext cx="77248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Details of the Deep Neural Network Structures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8806" y="1206630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MLP encoder</a:t>
            </a:r>
          </a:p>
        </p:txBody>
      </p:sp>
      <p:sp>
        <p:nvSpPr>
          <p:cNvPr id="18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3170298" y="3283118"/>
                <a:ext cx="273997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ko-KR" altLang="en-US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298" y="3283118"/>
                <a:ext cx="2739976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2945608" y="1722689"/>
            <a:ext cx="250267" cy="196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45608" y="1975495"/>
            <a:ext cx="250267" cy="196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945608" y="2228338"/>
            <a:ext cx="250267" cy="196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945608" y="2481181"/>
            <a:ext cx="250267" cy="196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945608" y="2735513"/>
            <a:ext cx="250267" cy="196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883777" y="1975495"/>
            <a:ext cx="250267" cy="1964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883777" y="2229630"/>
            <a:ext cx="250267" cy="1964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883777" y="2476962"/>
            <a:ext cx="250267" cy="1964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799316" y="2476962"/>
            <a:ext cx="250267" cy="1964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799316" y="2228338"/>
            <a:ext cx="250267" cy="1964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799316" y="1972584"/>
            <a:ext cx="250267" cy="1964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753895" y="2087329"/>
            <a:ext cx="250267" cy="19644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757500" y="2341691"/>
            <a:ext cx="250267" cy="19644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 flipV="1">
            <a:off x="3467192" y="2321666"/>
            <a:ext cx="150855" cy="47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4389431" y="2321666"/>
            <a:ext cx="150855" cy="47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5330776" y="2321666"/>
            <a:ext cx="150855" cy="47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3848470" y="1915414"/>
            <a:ext cx="1251883" cy="832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12054" y="2049237"/>
            <a:ext cx="345641" cy="518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906468" y="1699922"/>
            <a:ext cx="328330" cy="1257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898663" y="2954949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X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5724061" y="2508429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4043359" y="2673938"/>
                <a:ext cx="541413" cy="494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600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59" y="2673938"/>
                <a:ext cx="541413" cy="494559"/>
              </a:xfrm>
              <a:prstGeom prst="rect">
                <a:avLst/>
              </a:prstGeom>
              <a:blipFill>
                <a:blip r:embed="rId3"/>
                <a:stretch>
                  <a:fillRect r="-483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827677" y="4190172"/>
                <a:ext cx="3466895" cy="1392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ko-KR" altLang="en-US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ko-KR" altLang="en-US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677" y="4190172"/>
                <a:ext cx="3466895" cy="1392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320464" y="1823438"/>
            <a:ext cx="3984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40586" y="1889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03303" y="1795321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③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59790" y="3264520"/>
            <a:ext cx="3984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59790" y="37706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②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563787" y="4517157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③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0" name="양쪽 대괄호 9"/>
          <p:cNvSpPr/>
          <p:nvPr/>
        </p:nvSpPr>
        <p:spPr>
          <a:xfrm>
            <a:off x="3047068" y="4268944"/>
            <a:ext cx="3221417" cy="1392304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145068" y="5790372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compresses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document representations into continuous hidden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vectors (X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h)</a:t>
            </a:r>
          </a:p>
        </p:txBody>
      </p:sp>
    </p:spTree>
    <p:extLst>
      <p:ext uri="{BB962C8B-B14F-4D97-AF65-F5344CB8AC3E}">
        <p14:creationId xmlns:p14="http://schemas.microsoft.com/office/powerpoint/2010/main" val="10926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321196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616" y="261645"/>
            <a:ext cx="77248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Details of the Deep Neural Network Structures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8806" y="1206630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Softmax decoder</a:t>
            </a:r>
          </a:p>
        </p:txBody>
      </p:sp>
      <p:sp>
        <p:nvSpPr>
          <p:cNvPr id="18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908188" y="1604275"/>
            <a:ext cx="3116068" cy="1257518"/>
            <a:chOff x="2908188" y="1604275"/>
            <a:chExt cx="3116068" cy="1257518"/>
          </a:xfrm>
        </p:grpSpPr>
        <p:sp>
          <p:nvSpPr>
            <p:cNvPr id="61" name="타원 60"/>
            <p:cNvSpPr/>
            <p:nvPr/>
          </p:nvSpPr>
          <p:spPr>
            <a:xfrm>
              <a:off x="2950029" y="1991682"/>
              <a:ext cx="250267" cy="1964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953634" y="2246044"/>
              <a:ext cx="250267" cy="1964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3887565" y="1876937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3887565" y="2132503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887565" y="2388069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815192" y="1876937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815192" y="2132503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15192" y="2388069"/>
              <a:ext cx="250267" cy="1964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735493" y="1627042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5735493" y="1879848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5735493" y="2132691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5735493" y="2385534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5735493" y="2639866"/>
              <a:ext cx="250267" cy="196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 flipV="1">
              <a:off x="3467828" y="2226019"/>
              <a:ext cx="150855" cy="47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4406714" y="2226019"/>
              <a:ext cx="150855" cy="47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5337271" y="2226019"/>
              <a:ext cx="150855" cy="47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모서리가 둥근 직사각형 84"/>
            <p:cNvSpPr/>
            <p:nvPr/>
          </p:nvSpPr>
          <p:spPr>
            <a:xfrm>
              <a:off x="3832683" y="1819767"/>
              <a:ext cx="1276978" cy="832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2908188" y="1953590"/>
              <a:ext cx="345641" cy="5189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5688516" y="1604275"/>
              <a:ext cx="335740" cy="12575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5698562" y="289419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X’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2927391" y="2429745"/>
            <a:ext cx="317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4031666" y="2628197"/>
                <a:ext cx="5414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600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666" y="2628197"/>
                <a:ext cx="541413" cy="461665"/>
              </a:xfrm>
              <a:prstGeom prst="rect">
                <a:avLst/>
              </a:prstGeom>
              <a:blipFill>
                <a:blip r:embed="rId2"/>
                <a:stretch>
                  <a:fillRect r="-44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053122" y="3236826"/>
                <a:ext cx="2776273" cy="40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22" y="3236826"/>
                <a:ext cx="2776273" cy="402161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3118337" y="4387777"/>
                <a:ext cx="2727798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37" y="4387777"/>
                <a:ext cx="2727798" cy="659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2808311" y="3654756"/>
                <a:ext cx="3354443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11" y="3654756"/>
                <a:ext cx="3354443" cy="798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145068" y="5790372"/>
                <a:ext cx="79105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  <a:sym typeface="Wingdings" panose="05000000000000000000" pitchFamily="2" charset="2"/>
                  </a:rPr>
                  <a:t> Reconstructs the documents by independently generating the words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</a:rPr>
                  <a:t>(h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-&gt;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Yoon 윤고딕 520_TT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Yoon 윤고딕 520_TT" pitchFamily="18" charset="-127"/>
                          </a:rPr>
                          <m:t>{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Yoon 윤고딕 520_TT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Yoon 윤고딕 520_TT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Yoon 윤고딕 520_TT" pitchFamily="18" charset="-127"/>
                      </a:rPr>
                      <m:t>}</m:t>
                    </m:r>
                  </m:oMath>
                </a14:m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68" y="5790372"/>
                <a:ext cx="791056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907704" y="5193189"/>
                <a:ext cx="5627694" cy="413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×|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𝑠𝑒𝑚𝑎𝑛𝑡𝑖𝑐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𝑒𝑚𝑏𝑒𝑑𝑑𝑖𝑛𝑔𝑠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term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193189"/>
                <a:ext cx="5627694" cy="413190"/>
              </a:xfrm>
              <a:prstGeom prst="rect">
                <a:avLst/>
              </a:prstGeom>
              <a:blipFill>
                <a:blip r:embed="rId7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985247" y="5153895"/>
            <a:ext cx="5472608" cy="491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양쪽 대괄호 97"/>
          <p:cNvSpPr/>
          <p:nvPr/>
        </p:nvSpPr>
        <p:spPr>
          <a:xfrm>
            <a:off x="2590895" y="3681867"/>
            <a:ext cx="3966771" cy="1392304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0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321196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616" y="261645"/>
            <a:ext cx="77248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Details of the Deep Neural Network Structures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8806" y="1206630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Variational lower bound</a:t>
            </a:r>
          </a:p>
        </p:txBody>
      </p:sp>
      <p:sp>
        <p:nvSpPr>
          <p:cNvPr id="18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9" y="1982299"/>
            <a:ext cx="5647159" cy="8727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95736" y="1982299"/>
            <a:ext cx="2808312" cy="872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20072" y="1982299"/>
            <a:ext cx="2160240" cy="872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156083" y="3122942"/>
            <a:ext cx="2808313" cy="872773"/>
            <a:chOff x="1619671" y="2979259"/>
            <a:chExt cx="2808313" cy="872773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5" r="43896"/>
            <a:stretch/>
          </p:blipFill>
          <p:spPr>
            <a:xfrm>
              <a:off x="1619672" y="2979259"/>
              <a:ext cx="2808312" cy="872773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 flipH="1">
              <a:off x="1619671" y="3284984"/>
              <a:ext cx="72007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12339" y="4065592"/>
            <a:ext cx="2478806" cy="872773"/>
            <a:chOff x="1655674" y="3914401"/>
            <a:chExt cx="2478806" cy="872773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92" r="1"/>
            <a:stretch/>
          </p:blipFill>
          <p:spPr>
            <a:xfrm>
              <a:off x="1835696" y="3914401"/>
              <a:ext cx="2298784" cy="872773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655674" y="4252414"/>
              <a:ext cx="216025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3672959" y="3918648"/>
                <a:ext cx="4515210" cy="870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59" y="3918648"/>
                <a:ext cx="4515210" cy="870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946828" y="2696360"/>
                <a:ext cx="2577500" cy="1260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</a:ln>
                              <a:solidFill>
                                <a:srgbClr val="27212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b="0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n>
                                        <a:solidFill>
                                          <a:schemeClr val="tx1">
                                            <a:alpha val="30000"/>
                                          </a:schemeClr>
                                        </a:solidFill>
                                      </a:ln>
                                      <a:solidFill>
                                        <a:srgbClr val="272123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n>
                                            <a:solidFill>
                                              <a:schemeClr val="tx1">
                                                <a:alpha val="30000"/>
                                              </a:schemeClr>
                                            </a:solidFill>
                                          </a:ln>
                                          <a:solidFill>
                                            <a:srgbClr val="27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n>
                                            <a:solidFill>
                                              <a:schemeClr val="tx1">
                                                <a:alpha val="30000"/>
                                              </a:schemeClr>
                                            </a:solidFill>
                                          </a:ln>
                                          <a:solidFill>
                                            <a:srgbClr val="27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828" y="2696360"/>
                <a:ext cx="2577500" cy="1260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183233" y="5072945"/>
                <a:ext cx="7910569" cy="58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  <a:sym typeface="Wingdings" panose="05000000000000000000" pitchFamily="2" charset="2"/>
                  </a:rPr>
                  <a:t> Based on the samples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Yoon 윤고딕 520_TT" pitchFamily="18" charset="-127"/>
                        <a:sym typeface="Wingdings" panose="05000000000000000000" pitchFamily="2" charset="2"/>
                      </a:rPr>
                      <m:t>h</m:t>
                    </m:r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Yoon 윤고딕 520_TT" pitchFamily="18" charset="-127"/>
                        <a:sym typeface="Wingdings" panose="05000000000000000000" pitchFamily="2" charset="2"/>
                      </a:rPr>
                      <m:t> ~ </m:t>
                    </m:r>
                    <m:sSub>
                      <m:sSubPr>
                        <m:ctrlP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Yoon 윤고딕 520_TT" pitchFamily="18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Yoon 윤고딕 520_TT" pitchFamily="18" charset="-127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ko-KR" altLang="en-US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Yoon 윤고딕 520_TT" pitchFamily="18" charset="-127"/>
                            <a:sym typeface="Wingdings" panose="05000000000000000000" pitchFamily="2" charset="2"/>
                          </a:rPr>
                          <m:t>∅</m:t>
                        </m:r>
                      </m:sub>
                    </m:sSub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Yoon 윤고딕 520_TT" pitchFamily="18" charset="-127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Yoon 윤고딕 520_TT" pitchFamily="18" charset="-127"/>
                        <a:sym typeface="Wingdings" panose="05000000000000000000" pitchFamily="2" charset="2"/>
                      </a:rPr>
                      <m:t>h</m:t>
                    </m:r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Yoon 윤고딕 520_TT" pitchFamily="18" charset="-127"/>
                        <a:sym typeface="Wingdings" panose="05000000000000000000" pitchFamily="2" charset="2"/>
                      </a:rPr>
                      <m:t>|</m:t>
                    </m:r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Yoon 윤고딕 520_TT" pitchFamily="18" charset="-127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Yoon 윤고딕 520_TT" pitchFamily="18" charset="-127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  <a:sym typeface="Wingdings" panose="05000000000000000000" pitchFamily="2" charset="2"/>
                  </a:rPr>
                  <a:t> , the lower bound can be optimised by back- </a:t>
                </a:r>
              </a:p>
              <a:p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  <a:sym typeface="Wingdings" panose="05000000000000000000" pitchFamily="2" charset="2"/>
                  </a:rPr>
                  <a:t>   propagating the stochastic gradients w.r.t.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Yoon 윤고딕 520_TT" pitchFamily="18" charset="-127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Yoon 윤고딕 520_TT" pitchFamily="18" charset="-127"/>
                    <a:ea typeface="Yoon 윤고딕 520_TT" pitchFamily="18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Yoon 윤고딕 520_TT" pitchFamily="18" charset="-127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33" y="5072945"/>
                <a:ext cx="7910569" cy="588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양쪽 중괄호 19"/>
          <p:cNvSpPr/>
          <p:nvPr/>
        </p:nvSpPr>
        <p:spPr>
          <a:xfrm>
            <a:off x="1146374" y="2971623"/>
            <a:ext cx="7458074" cy="1842456"/>
          </a:xfrm>
          <a:prstGeom prst="brace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0" y="6418719"/>
            <a:ext cx="9144000" cy="24038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Lab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Seminar   2016 Fall</a:t>
            </a:r>
            <a:endParaRPr lang="en-US" altLang="ko-KR" sz="1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789800"/>
            <a:ext cx="59161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9173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7771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91616" y="357132"/>
            <a:ext cx="1" cy="6051357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91617" y="786591"/>
            <a:ext cx="855238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616" y="261645"/>
            <a:ext cx="48444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Experiments &amp; Results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180299"/>
            <a:ext cx="9144000" cy="176833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91370" y="1038924"/>
            <a:ext cx="9576127" cy="8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2016-11-03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8806" y="1206630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Dataset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61901" y="1565289"/>
            <a:ext cx="77136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</a:t>
            </a:r>
            <a:r>
              <a:rPr lang="en-US" altLang="ko-KR" sz="16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20NewsGroups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: a collection of 20 newsgroup documents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 11,314 training and 7,531 test articles [vocabulary size = 2,000]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- Reuters </a:t>
            </a:r>
            <a:r>
              <a:rPr lang="en-US" altLang="ko-KR" sz="1600" i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RCV1-v2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: a large collection from Reuters newswire stories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sym typeface="Wingdings" panose="05000000000000000000" pitchFamily="2" charset="2"/>
              </a:rPr>
              <a:t>    794,414 training and 10,000 test cases [vocabulary size = 10,000]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8806" y="3227183"/>
            <a:ext cx="79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Preprocessing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61901" y="3657971"/>
            <a:ext cx="7713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Removing common stopwords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Stemming</a:t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 Only considering the 2,000 (10,000) most frequent words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3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890</Words>
  <Application>Microsoft Office PowerPoint</Application>
  <PresentationFormat>화면 슬라이드 쇼(4:3)</PresentationFormat>
  <Paragraphs>289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Yoon 윤고딕 520_TT</vt:lpstr>
      <vt:lpstr>Wingdings</vt:lpstr>
      <vt:lpstr>함초롬바탕</vt:lpstr>
      <vt:lpstr>Tahoma</vt:lpstr>
      <vt:lpstr>맑은 고딕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임진배</cp:lastModifiedBy>
  <cp:revision>294</cp:revision>
  <dcterms:created xsi:type="dcterms:W3CDTF">2013-09-05T09:43:46Z</dcterms:created>
  <dcterms:modified xsi:type="dcterms:W3CDTF">2016-11-02T14:31:38Z</dcterms:modified>
</cp:coreProperties>
</file>