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75" r:id="rId3"/>
    <p:sldId id="267" r:id="rId4"/>
    <p:sldId id="268" r:id="rId5"/>
    <p:sldId id="270" r:id="rId6"/>
    <p:sldId id="276" r:id="rId7"/>
    <p:sldId id="278" r:id="rId8"/>
    <p:sldId id="279" r:id="rId9"/>
    <p:sldId id="280" r:id="rId10"/>
    <p:sldId id="281" r:id="rId11"/>
    <p:sldId id="285" r:id="rId12"/>
    <p:sldId id="277" r:id="rId13"/>
    <p:sldId id="282" r:id="rId14"/>
    <p:sldId id="283" r:id="rId15"/>
    <p:sldId id="284" r:id="rId16"/>
    <p:sldId id="259" r:id="rId17"/>
    <p:sldId id="260" r:id="rId18"/>
    <p:sldId id="261" r:id="rId19"/>
    <p:sldId id="262" r:id="rId20"/>
    <p:sldId id="269" r:id="rId21"/>
    <p:sldId id="263" r:id="rId22"/>
    <p:sldId id="264" r:id="rId23"/>
    <p:sldId id="271" r:id="rId24"/>
    <p:sldId id="272" r:id="rId25"/>
    <p:sldId id="273" r:id="rId26"/>
    <p:sldId id="274" r:id="rId27"/>
    <p:sldId id="266" r:id="rId2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256" autoAdjust="0"/>
  </p:normalViewPr>
  <p:slideViewPr>
    <p:cSldViewPr snapToGrid="0">
      <p:cViewPr varScale="1">
        <p:scale>
          <a:sx n="79" d="100"/>
          <a:sy n="79" d="100"/>
        </p:scale>
        <p:origin x="1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2" y="1"/>
            <a:ext cx="2945658" cy="498055"/>
          </a:xfrm>
          <a:prstGeom prst="rect">
            <a:avLst/>
          </a:prstGeom>
        </p:spPr>
        <p:txBody>
          <a:bodyPr vert="horz" lIns="91504" tIns="45752" rIns="91504" bIns="45752" rtlCol="0"/>
          <a:lstStyle>
            <a:lvl1pPr algn="l">
              <a:defRPr sz="1200"/>
            </a:lvl1pPr>
          </a:lstStyle>
          <a:p>
            <a:endParaRPr lang="ko-KR" altLang="en-US"/>
          </a:p>
        </p:txBody>
      </p:sp>
      <p:sp>
        <p:nvSpPr>
          <p:cNvPr id="3" name="날짜 개체 틀 2"/>
          <p:cNvSpPr>
            <a:spLocks noGrp="1"/>
          </p:cNvSpPr>
          <p:nvPr>
            <p:ph type="dt" sz="quarter" idx="1"/>
          </p:nvPr>
        </p:nvSpPr>
        <p:spPr>
          <a:xfrm>
            <a:off x="3850444" y="1"/>
            <a:ext cx="2945658" cy="498055"/>
          </a:xfrm>
          <a:prstGeom prst="rect">
            <a:avLst/>
          </a:prstGeom>
        </p:spPr>
        <p:txBody>
          <a:bodyPr vert="horz" lIns="91504" tIns="45752" rIns="91504" bIns="45752" rtlCol="0"/>
          <a:lstStyle>
            <a:lvl1pPr algn="r">
              <a:defRPr sz="1200"/>
            </a:lvl1pPr>
          </a:lstStyle>
          <a:p>
            <a:fld id="{78A5FF0C-32ED-4F2B-809A-9FA7D3EA1546}" type="datetimeFigureOut">
              <a:rPr lang="ko-KR" altLang="en-US" smtClean="0"/>
              <a:t>2016-11-02</a:t>
            </a:fld>
            <a:endParaRPr lang="ko-KR" altLang="en-US"/>
          </a:p>
        </p:txBody>
      </p:sp>
      <p:sp>
        <p:nvSpPr>
          <p:cNvPr id="4" name="바닥글 개체 틀 3"/>
          <p:cNvSpPr>
            <a:spLocks noGrp="1"/>
          </p:cNvSpPr>
          <p:nvPr>
            <p:ph type="ftr" sz="quarter" idx="2"/>
          </p:nvPr>
        </p:nvSpPr>
        <p:spPr>
          <a:xfrm>
            <a:off x="2" y="9428585"/>
            <a:ext cx="2945658" cy="498054"/>
          </a:xfrm>
          <a:prstGeom prst="rect">
            <a:avLst/>
          </a:prstGeom>
        </p:spPr>
        <p:txBody>
          <a:bodyPr vert="horz" lIns="91504" tIns="45752" rIns="91504" bIns="45752"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4" y="9428585"/>
            <a:ext cx="2945658" cy="498054"/>
          </a:xfrm>
          <a:prstGeom prst="rect">
            <a:avLst/>
          </a:prstGeom>
        </p:spPr>
        <p:txBody>
          <a:bodyPr vert="horz" lIns="91504" tIns="45752" rIns="91504" bIns="45752" rtlCol="0" anchor="b"/>
          <a:lstStyle>
            <a:lvl1pPr algn="r">
              <a:defRPr sz="1200"/>
            </a:lvl1pPr>
          </a:lstStyle>
          <a:p>
            <a:fld id="{2C47D360-4E16-4D22-B5BC-6829173D299C}" type="slidenum">
              <a:rPr lang="ko-KR" altLang="en-US" smtClean="0"/>
              <a:t>‹#›</a:t>
            </a:fld>
            <a:endParaRPr lang="ko-KR" altLang="en-US"/>
          </a:p>
        </p:txBody>
      </p:sp>
    </p:spTree>
    <p:extLst>
      <p:ext uri="{BB962C8B-B14F-4D97-AF65-F5344CB8AC3E}">
        <p14:creationId xmlns:p14="http://schemas.microsoft.com/office/powerpoint/2010/main" val="22392124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2" y="1"/>
            <a:ext cx="2945658" cy="498055"/>
          </a:xfrm>
          <a:prstGeom prst="rect">
            <a:avLst/>
          </a:prstGeom>
        </p:spPr>
        <p:txBody>
          <a:bodyPr vert="horz" lIns="91504" tIns="45752" rIns="91504" bIns="45752" rtlCol="0"/>
          <a:lstStyle>
            <a:lvl1pPr algn="l">
              <a:defRPr sz="1200"/>
            </a:lvl1pPr>
          </a:lstStyle>
          <a:p>
            <a:endParaRPr lang="ko-KR" altLang="en-US"/>
          </a:p>
        </p:txBody>
      </p:sp>
      <p:sp>
        <p:nvSpPr>
          <p:cNvPr id="3" name="날짜 개체 틀 2"/>
          <p:cNvSpPr>
            <a:spLocks noGrp="1"/>
          </p:cNvSpPr>
          <p:nvPr>
            <p:ph type="dt" idx="1"/>
          </p:nvPr>
        </p:nvSpPr>
        <p:spPr>
          <a:xfrm>
            <a:off x="3850444" y="1"/>
            <a:ext cx="2945658" cy="498055"/>
          </a:xfrm>
          <a:prstGeom prst="rect">
            <a:avLst/>
          </a:prstGeom>
        </p:spPr>
        <p:txBody>
          <a:bodyPr vert="horz" lIns="91504" tIns="45752" rIns="91504" bIns="45752" rtlCol="0"/>
          <a:lstStyle>
            <a:lvl1pPr algn="r">
              <a:defRPr sz="1200"/>
            </a:lvl1pPr>
          </a:lstStyle>
          <a:p>
            <a:fld id="{72CE0A8B-93B6-4978-BA8E-60DFBBC7D559}" type="datetimeFigureOut">
              <a:rPr lang="ko-KR" altLang="en-US" smtClean="0"/>
              <a:t>2016-11-02</a:t>
            </a:fld>
            <a:endParaRPr lang="ko-KR" altLang="en-US"/>
          </a:p>
        </p:txBody>
      </p:sp>
      <p:sp>
        <p:nvSpPr>
          <p:cNvPr id="4" name="슬라이드 이미지 개체 틀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504" tIns="45752" rIns="91504" bIns="45752" rtlCol="0" anchor="ctr"/>
          <a:lstStyle/>
          <a:p>
            <a:endParaRPr lang="ko-KR" altLang="en-US"/>
          </a:p>
        </p:txBody>
      </p:sp>
      <p:sp>
        <p:nvSpPr>
          <p:cNvPr id="5" name="슬라이드 노트 개체 틀 4"/>
          <p:cNvSpPr>
            <a:spLocks noGrp="1"/>
          </p:cNvSpPr>
          <p:nvPr>
            <p:ph type="body" sz="quarter" idx="3"/>
          </p:nvPr>
        </p:nvSpPr>
        <p:spPr>
          <a:xfrm>
            <a:off x="679768" y="4777195"/>
            <a:ext cx="5438140" cy="3908615"/>
          </a:xfrm>
          <a:prstGeom prst="rect">
            <a:avLst/>
          </a:prstGeom>
        </p:spPr>
        <p:txBody>
          <a:bodyPr vert="horz" lIns="91504" tIns="45752" rIns="91504" bIns="45752"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2" y="9428585"/>
            <a:ext cx="2945658" cy="498054"/>
          </a:xfrm>
          <a:prstGeom prst="rect">
            <a:avLst/>
          </a:prstGeom>
        </p:spPr>
        <p:txBody>
          <a:bodyPr vert="horz" lIns="91504" tIns="45752" rIns="91504" bIns="45752"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4" y="9428585"/>
            <a:ext cx="2945658" cy="498054"/>
          </a:xfrm>
          <a:prstGeom prst="rect">
            <a:avLst/>
          </a:prstGeom>
        </p:spPr>
        <p:txBody>
          <a:bodyPr vert="horz" lIns="91504" tIns="45752" rIns="91504" bIns="45752" rtlCol="0" anchor="b"/>
          <a:lstStyle>
            <a:lvl1pPr algn="r">
              <a:defRPr sz="1200"/>
            </a:lvl1pPr>
          </a:lstStyle>
          <a:p>
            <a:fld id="{8193870C-8F4F-4E3F-A706-D9D522ACF67C}" type="slidenum">
              <a:rPr lang="ko-KR" altLang="en-US" smtClean="0"/>
              <a:t>‹#›</a:t>
            </a:fld>
            <a:endParaRPr lang="ko-KR" altLang="en-US"/>
          </a:p>
        </p:txBody>
      </p:sp>
    </p:spTree>
    <p:extLst>
      <p:ext uri="{BB962C8B-B14F-4D97-AF65-F5344CB8AC3E}">
        <p14:creationId xmlns:p14="http://schemas.microsoft.com/office/powerpoint/2010/main" val="210422423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45EE488-4F42-4CAE-BA7B-505D27B829B1}" type="slidenum">
              <a:rPr lang="ko-KR" altLang="en-US" smtClean="0"/>
              <a:t>‹#›</a:t>
            </a:fld>
            <a:endParaRPr lang="ko-KR" altLang="en-US"/>
          </a:p>
        </p:txBody>
      </p:sp>
    </p:spTree>
    <p:extLst>
      <p:ext uri="{BB962C8B-B14F-4D97-AF65-F5344CB8AC3E}">
        <p14:creationId xmlns:p14="http://schemas.microsoft.com/office/powerpoint/2010/main" val="64330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45EE488-4F42-4CAE-BA7B-505D27B829B1}" type="slidenum">
              <a:rPr lang="ko-KR" altLang="en-US" smtClean="0"/>
              <a:t>‹#›</a:t>
            </a:fld>
            <a:endParaRPr lang="ko-KR" altLang="en-US"/>
          </a:p>
        </p:txBody>
      </p:sp>
    </p:spTree>
    <p:extLst>
      <p:ext uri="{BB962C8B-B14F-4D97-AF65-F5344CB8AC3E}">
        <p14:creationId xmlns:p14="http://schemas.microsoft.com/office/powerpoint/2010/main" val="2421457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45EE488-4F42-4CAE-BA7B-505D27B829B1}" type="slidenum">
              <a:rPr lang="ko-KR" altLang="en-US" smtClean="0"/>
              <a:t>‹#›</a:t>
            </a:fld>
            <a:endParaRPr lang="ko-KR" altLang="en-US"/>
          </a:p>
        </p:txBody>
      </p:sp>
    </p:spTree>
    <p:extLst>
      <p:ext uri="{BB962C8B-B14F-4D97-AF65-F5344CB8AC3E}">
        <p14:creationId xmlns:p14="http://schemas.microsoft.com/office/powerpoint/2010/main" val="3612216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표지 슬라이드">
    <p:spTree>
      <p:nvGrpSpPr>
        <p:cNvPr id="1" name=""/>
        <p:cNvGrpSpPr/>
        <p:nvPr/>
      </p:nvGrpSpPr>
      <p:grpSpPr>
        <a:xfrm>
          <a:off x="0" y="0"/>
          <a:ext cx="0" cy="0"/>
          <a:chOff x="0" y="0"/>
          <a:chExt cx="0" cy="0"/>
        </a:xfrm>
      </p:grpSpPr>
      <p:sp>
        <p:nvSpPr>
          <p:cNvPr id="3" name="제목 2"/>
          <p:cNvSpPr>
            <a:spLocks noGrp="1"/>
          </p:cNvSpPr>
          <p:nvPr>
            <p:ph type="title" hasCustomPrompt="1"/>
          </p:nvPr>
        </p:nvSpPr>
        <p:spPr>
          <a:xfrm>
            <a:off x="3274795" y="2554174"/>
            <a:ext cx="5642410" cy="1421928"/>
          </a:xfrm>
          <a:prstGeom prst="rect">
            <a:avLst/>
          </a:prstGeom>
        </p:spPr>
        <p:txBody>
          <a:bodyPr anchor="ctr"/>
          <a:lstStyle>
            <a:lvl1pPr algn="ctr">
              <a:defRPr baseline="0">
                <a:ln>
                  <a:solidFill>
                    <a:schemeClr val="tx1">
                      <a:lumMod val="85000"/>
                      <a:lumOff val="15000"/>
                      <a:alpha val="30000"/>
                    </a:schemeClr>
                  </a:solidFill>
                </a:ln>
                <a:solidFill>
                  <a:schemeClr val="tx1">
                    <a:lumMod val="85000"/>
                    <a:lumOff val="15000"/>
                  </a:schemeClr>
                </a:solidFill>
                <a:latin typeface="나눔고딕" panose="020D0604000000000000" pitchFamily="50" charset="-127"/>
                <a:ea typeface="나눔고딕" panose="020D0604000000000000" pitchFamily="50" charset="-127"/>
              </a:defRPr>
            </a:lvl1pPr>
          </a:lstStyle>
          <a:p>
            <a:r>
              <a:rPr lang="en-US" altLang="ko-KR"/>
              <a:t>PPT DESIGN</a:t>
            </a:r>
            <a:br>
              <a:rPr lang="en-US" altLang="ko-KR"/>
            </a:br>
            <a:r>
              <a:rPr lang="ko-KR" altLang="en-US" dirty="0"/>
              <a:t>기획하는 </a:t>
            </a:r>
            <a:r>
              <a:rPr lang="ko-KR" altLang="en-US" dirty="0" err="1"/>
              <a:t>리까망</a:t>
            </a:r>
            <a:endParaRPr lang="ko-KR" altLang="en-US" dirty="0"/>
          </a:p>
        </p:txBody>
      </p:sp>
      <p:sp>
        <p:nvSpPr>
          <p:cNvPr id="6" name="텍스트 개체 틀 5"/>
          <p:cNvSpPr>
            <a:spLocks noGrp="1"/>
          </p:cNvSpPr>
          <p:nvPr>
            <p:ph type="body" sz="quarter" idx="10" hasCustomPrompt="1"/>
          </p:nvPr>
        </p:nvSpPr>
        <p:spPr>
          <a:xfrm>
            <a:off x="3785419" y="4216710"/>
            <a:ext cx="4621162" cy="646331"/>
          </a:xfrm>
          <a:prstGeom prst="rect">
            <a:avLst/>
          </a:prstGeom>
        </p:spPr>
        <p:txBody>
          <a:bodyPr/>
          <a:lstStyle>
            <a:lvl1pPr marL="0" indent="0" algn="ctr">
              <a:buNone/>
              <a:defRPr sz="1800" baseline="0">
                <a:ln>
                  <a:solidFill>
                    <a:schemeClr val="tx1">
                      <a:lumMod val="75000"/>
                      <a:lumOff val="25000"/>
                      <a:alpha val="30000"/>
                    </a:schemeClr>
                  </a:solidFill>
                </a:ln>
                <a:solidFill>
                  <a:schemeClr val="tx1">
                    <a:lumMod val="75000"/>
                    <a:lumOff val="25000"/>
                    <a:alpha val="99000"/>
                  </a:schemeClr>
                </a:solidFill>
                <a:latin typeface="나눔고딕" panose="020D0604000000000000" pitchFamily="50" charset="-127"/>
                <a:ea typeface="나눔고딕" panose="020D0604000000000000" pitchFamily="50" charset="-127"/>
              </a:defRPr>
            </a:lvl1pPr>
          </a:lstStyle>
          <a:p>
            <a:pPr lvl="0"/>
            <a:r>
              <a:rPr lang="en-US" altLang="ko-KR" dirty="0"/>
              <a:t>Lorem ipsum dolor sit</a:t>
            </a:r>
          </a:p>
          <a:p>
            <a:pPr lvl="0"/>
            <a:r>
              <a:rPr lang="en-US" altLang="ko-KR" dirty="0" err="1"/>
              <a:t>amet</a:t>
            </a:r>
            <a:r>
              <a:rPr lang="en-US" altLang="ko-KR" dirty="0"/>
              <a:t>, </a:t>
            </a:r>
            <a:r>
              <a:rPr lang="en-US" altLang="ko-KR" dirty="0" err="1"/>
              <a:t>consectetur</a:t>
            </a:r>
            <a:r>
              <a:rPr lang="en-US" altLang="ko-KR" dirty="0"/>
              <a:t> </a:t>
            </a:r>
            <a:r>
              <a:rPr lang="en-US" altLang="ko-KR" dirty="0" err="1"/>
              <a:t>adipiscing</a:t>
            </a:r>
            <a:r>
              <a:rPr lang="en-US" altLang="ko-KR" dirty="0"/>
              <a:t> </a:t>
            </a:r>
            <a:r>
              <a:rPr lang="en-US" altLang="ko-KR" dirty="0" err="1"/>
              <a:t>elit</a:t>
            </a:r>
            <a:endParaRPr lang="ko-KR" altLang="en-US" dirty="0"/>
          </a:p>
        </p:txBody>
      </p:sp>
      <p:sp>
        <p:nvSpPr>
          <p:cNvPr id="7" name="직사각형 6"/>
          <p:cNvSpPr/>
          <p:nvPr userDrawn="1"/>
        </p:nvSpPr>
        <p:spPr>
          <a:xfrm>
            <a:off x="5267325" y="1982781"/>
            <a:ext cx="1695450" cy="3143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텍스트 개체 틀 9"/>
          <p:cNvSpPr>
            <a:spLocks noGrp="1"/>
          </p:cNvSpPr>
          <p:nvPr>
            <p:ph type="body" sz="quarter" idx="11" hasCustomPrompt="1"/>
          </p:nvPr>
        </p:nvSpPr>
        <p:spPr>
          <a:xfrm>
            <a:off x="5353049" y="1970666"/>
            <a:ext cx="1524001" cy="338554"/>
          </a:xfrm>
          <a:prstGeom prst="rect">
            <a:avLst/>
          </a:prstGeom>
        </p:spPr>
        <p:txBody>
          <a:bodyPr anchor="ctr"/>
          <a:lstStyle>
            <a:lvl1pPr marL="0" indent="0" algn="ctr">
              <a:buNone/>
              <a:defRPr sz="1600">
                <a:ln>
                  <a:solidFill>
                    <a:schemeClr val="bg1">
                      <a:alpha val="30000"/>
                    </a:schemeClr>
                  </a:solidFill>
                </a:ln>
                <a:solidFill>
                  <a:schemeClr val="bg1"/>
                </a:solidFill>
                <a:latin typeface="나눔고딕" panose="020D0604000000000000" pitchFamily="50" charset="-127"/>
                <a:ea typeface="나눔고딕" panose="020D0604000000000000" pitchFamily="50" charset="-127"/>
              </a:defRPr>
            </a:lvl1pPr>
          </a:lstStyle>
          <a:p>
            <a:pPr lvl="0"/>
            <a:r>
              <a:rPr lang="en-US" altLang="ko-KR" dirty="0"/>
              <a:t>presentation</a:t>
            </a:r>
            <a:endParaRPr lang="ko-KR" altLang="en-US" dirty="0"/>
          </a:p>
        </p:txBody>
      </p:sp>
      <p:cxnSp>
        <p:nvCxnSpPr>
          <p:cNvPr id="11" name="직선 연결선 10"/>
          <p:cNvCxnSpPr/>
          <p:nvPr userDrawn="1"/>
        </p:nvCxnSpPr>
        <p:spPr>
          <a:xfrm flipV="1">
            <a:off x="348176" y="204436"/>
            <a:ext cx="11495649" cy="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259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본문 슬라이드">
    <p:spTree>
      <p:nvGrpSpPr>
        <p:cNvPr id="1" name=""/>
        <p:cNvGrpSpPr/>
        <p:nvPr/>
      </p:nvGrpSpPr>
      <p:grpSpPr>
        <a:xfrm>
          <a:off x="0" y="0"/>
          <a:ext cx="0" cy="0"/>
          <a:chOff x="0" y="0"/>
          <a:chExt cx="0" cy="0"/>
        </a:xfrm>
      </p:grpSpPr>
      <p:sp>
        <p:nvSpPr>
          <p:cNvPr id="3" name="직사각형 2"/>
          <p:cNvSpPr/>
          <p:nvPr userDrawn="1"/>
        </p:nvSpPr>
        <p:spPr>
          <a:xfrm>
            <a:off x="0" y="0"/>
            <a:ext cx="12192000" cy="1268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
        <p:nvSpPr>
          <p:cNvPr id="9" name="텍스트 개체 틀 8"/>
          <p:cNvSpPr>
            <a:spLocks noGrp="1"/>
          </p:cNvSpPr>
          <p:nvPr>
            <p:ph type="body" sz="quarter" idx="10" hasCustomPrompt="1"/>
          </p:nvPr>
        </p:nvSpPr>
        <p:spPr>
          <a:xfrm>
            <a:off x="351359" y="398461"/>
            <a:ext cx="858010" cy="475810"/>
          </a:xfrm>
          <a:prstGeom prst="rect">
            <a:avLst/>
          </a:prstGeom>
        </p:spPr>
        <p:txBody>
          <a:bodyPr/>
          <a:lstStyle>
            <a:lvl1pPr marL="0" indent="0">
              <a:buNone/>
              <a:defRPr>
                <a:ln>
                  <a:solidFill>
                    <a:schemeClr val="bg1">
                      <a:alpha val="30000"/>
                    </a:schemeClr>
                  </a:solidFill>
                </a:ln>
                <a:solidFill>
                  <a:schemeClr val="bg1"/>
                </a:solidFill>
                <a:latin typeface="나눔고딕" panose="020D0604000000000000" pitchFamily="50" charset="-127"/>
                <a:ea typeface="나눔고딕" panose="020D0604000000000000" pitchFamily="50" charset="-127"/>
              </a:defRPr>
            </a:lvl1pPr>
          </a:lstStyle>
          <a:p>
            <a:pPr lvl="0"/>
            <a:r>
              <a:rPr lang="en-US" altLang="ko-KR" dirty="0"/>
              <a:t>01</a:t>
            </a:r>
            <a:endParaRPr lang="ko-KR" altLang="en-US" dirty="0"/>
          </a:p>
        </p:txBody>
      </p:sp>
      <p:sp>
        <p:nvSpPr>
          <p:cNvPr id="6" name="제목 5"/>
          <p:cNvSpPr>
            <a:spLocks noGrp="1"/>
          </p:cNvSpPr>
          <p:nvPr>
            <p:ph type="title" hasCustomPrompt="1"/>
          </p:nvPr>
        </p:nvSpPr>
        <p:spPr>
          <a:xfrm>
            <a:off x="1209369" y="386169"/>
            <a:ext cx="4168876" cy="480131"/>
          </a:xfrm>
          <a:prstGeom prst="rect">
            <a:avLst/>
          </a:prstGeom>
        </p:spPr>
        <p:txBody>
          <a:bodyPr anchor="ctr"/>
          <a:lstStyle>
            <a:lvl1pPr>
              <a:defRPr sz="2800" baseline="0">
                <a:ln>
                  <a:solidFill>
                    <a:schemeClr val="bg1">
                      <a:alpha val="30000"/>
                    </a:schemeClr>
                  </a:solidFill>
                </a:ln>
                <a:solidFill>
                  <a:schemeClr val="bg1"/>
                </a:solidFill>
                <a:latin typeface="나눔고딕" panose="020D0604000000000000" pitchFamily="50" charset="-127"/>
                <a:ea typeface="나눔고딕" panose="020D0604000000000000" pitchFamily="50" charset="-127"/>
              </a:defRPr>
            </a:lvl1pPr>
          </a:lstStyle>
          <a:p>
            <a:r>
              <a:rPr lang="en-US" altLang="ko-KR" dirty="0"/>
              <a:t>Add your title</a:t>
            </a:r>
            <a:endParaRPr lang="ko-KR" altLang="en-US" dirty="0"/>
          </a:p>
        </p:txBody>
      </p:sp>
      <p:sp>
        <p:nvSpPr>
          <p:cNvPr id="12" name="텍스트 개체 틀 11"/>
          <p:cNvSpPr>
            <a:spLocks noGrp="1"/>
          </p:cNvSpPr>
          <p:nvPr>
            <p:ph type="body" sz="quarter" idx="11" hasCustomPrompt="1"/>
          </p:nvPr>
        </p:nvSpPr>
        <p:spPr>
          <a:xfrm>
            <a:off x="1209368" y="896598"/>
            <a:ext cx="4168877" cy="219072"/>
          </a:xfrm>
          <a:prstGeom prst="rect">
            <a:avLst/>
          </a:prstGeom>
        </p:spPr>
        <p:txBody>
          <a:bodyPr anchor="ctr"/>
          <a:lstStyle>
            <a:lvl1pPr marL="0" indent="0">
              <a:buNone/>
              <a:defRPr sz="1200" baseline="0">
                <a:ln>
                  <a:solidFill>
                    <a:schemeClr val="bg1">
                      <a:lumMod val="95000"/>
                      <a:alpha val="30000"/>
                    </a:schemeClr>
                  </a:solidFill>
                </a:ln>
                <a:solidFill>
                  <a:schemeClr val="bg1">
                    <a:lumMod val="95000"/>
                  </a:schemeClr>
                </a:solidFill>
                <a:latin typeface="나눔고딕 Light" panose="020D0904000000000000" pitchFamily="50" charset="-127"/>
                <a:ea typeface="나눔고딕 Light" panose="020D0904000000000000" pitchFamily="50" charset="-127"/>
              </a:defRPr>
            </a:lvl1pPr>
          </a:lstStyle>
          <a:p>
            <a:pPr lvl="0"/>
            <a:r>
              <a:rPr lang="en-US" altLang="ko-KR" dirty="0"/>
              <a:t>Lorem ipsum dolor sit </a:t>
            </a:r>
            <a:r>
              <a:rPr lang="en-US" altLang="ko-KR" dirty="0" err="1"/>
              <a:t>amet</a:t>
            </a:r>
            <a:r>
              <a:rPr lang="en-US" altLang="ko-KR" dirty="0"/>
              <a:t>, </a:t>
            </a:r>
            <a:r>
              <a:rPr lang="en-US" altLang="ko-KR" dirty="0" err="1"/>
              <a:t>consectetur</a:t>
            </a:r>
            <a:r>
              <a:rPr lang="en-US" altLang="ko-KR" dirty="0"/>
              <a:t> </a:t>
            </a:r>
            <a:r>
              <a:rPr lang="en-US" altLang="ko-KR" dirty="0" err="1"/>
              <a:t>adipiscing</a:t>
            </a:r>
            <a:r>
              <a:rPr lang="en-US" altLang="ko-KR" dirty="0"/>
              <a:t> </a:t>
            </a:r>
            <a:r>
              <a:rPr lang="en-US" altLang="ko-KR" dirty="0" err="1"/>
              <a:t>elit</a:t>
            </a:r>
            <a:endParaRPr lang="ko-KR" altLang="en-US" dirty="0"/>
          </a:p>
        </p:txBody>
      </p:sp>
      <p:cxnSp>
        <p:nvCxnSpPr>
          <p:cNvPr id="13" name="직선 연결선 12"/>
          <p:cNvCxnSpPr/>
          <p:nvPr userDrawn="1"/>
        </p:nvCxnSpPr>
        <p:spPr>
          <a:xfrm>
            <a:off x="1057510" y="472617"/>
            <a:ext cx="0" cy="3072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텍스트 개체 틀 3"/>
          <p:cNvSpPr>
            <a:spLocks noGrp="1"/>
          </p:cNvSpPr>
          <p:nvPr>
            <p:ph type="body" sz="quarter" idx="12" hasCustomPrompt="1"/>
          </p:nvPr>
        </p:nvSpPr>
        <p:spPr>
          <a:xfrm>
            <a:off x="351359" y="74684"/>
            <a:ext cx="2126371" cy="244683"/>
          </a:xfrm>
          <a:prstGeom prst="rect">
            <a:avLst/>
          </a:prstGeom>
        </p:spPr>
        <p:txBody>
          <a:bodyPr anchor="ctr"/>
          <a:lstStyle>
            <a:lvl1pPr marL="0" indent="0">
              <a:buNone/>
              <a:defRPr sz="1100" baseline="0">
                <a:ln>
                  <a:solidFill>
                    <a:schemeClr val="bg1">
                      <a:alpha val="30000"/>
                    </a:schemeClr>
                  </a:solidFill>
                </a:ln>
                <a:solidFill>
                  <a:schemeClr val="bg1"/>
                </a:solidFill>
                <a:latin typeface="나눔고딕" panose="020D0604000000000000" pitchFamily="50" charset="-127"/>
                <a:ea typeface="나눔고딕" panose="020D0604000000000000" pitchFamily="50" charset="-127"/>
              </a:defRPr>
            </a:lvl1pPr>
          </a:lstStyle>
          <a:p>
            <a:pPr lvl="0"/>
            <a:r>
              <a:rPr lang="en-US" altLang="ko-KR" dirty="0"/>
              <a:t>PPT DESIGN </a:t>
            </a:r>
            <a:r>
              <a:rPr lang="ko-KR" altLang="en-US" dirty="0"/>
              <a:t>기획하는 </a:t>
            </a:r>
            <a:r>
              <a:rPr lang="ko-KR" altLang="en-US" dirty="0" err="1"/>
              <a:t>리까망</a:t>
            </a:r>
            <a:endParaRPr lang="ko-KR" altLang="en-US" dirty="0"/>
          </a:p>
        </p:txBody>
      </p:sp>
    </p:spTree>
    <p:extLst>
      <p:ext uri="{BB962C8B-B14F-4D97-AF65-F5344CB8AC3E}">
        <p14:creationId xmlns:p14="http://schemas.microsoft.com/office/powerpoint/2010/main" val="2174215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8956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목차 슬라이드">
    <p:spTree>
      <p:nvGrpSpPr>
        <p:cNvPr id="1" name=""/>
        <p:cNvGrpSpPr/>
        <p:nvPr/>
      </p:nvGrpSpPr>
      <p:grpSpPr>
        <a:xfrm>
          <a:off x="0" y="0"/>
          <a:ext cx="0" cy="0"/>
          <a:chOff x="0" y="0"/>
          <a:chExt cx="0" cy="0"/>
        </a:xfrm>
      </p:grpSpPr>
      <p:sp>
        <p:nvSpPr>
          <p:cNvPr id="3" name="직사각형 2"/>
          <p:cNvSpPr/>
          <p:nvPr userDrawn="1"/>
        </p:nvSpPr>
        <p:spPr>
          <a:xfrm>
            <a:off x="1052513" y="404813"/>
            <a:ext cx="10086975" cy="58388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
        <p:nvSpPr>
          <p:cNvPr id="5" name="제목 4"/>
          <p:cNvSpPr>
            <a:spLocks noGrp="1"/>
          </p:cNvSpPr>
          <p:nvPr>
            <p:ph type="title" hasCustomPrompt="1"/>
          </p:nvPr>
        </p:nvSpPr>
        <p:spPr>
          <a:xfrm>
            <a:off x="2483161" y="1351323"/>
            <a:ext cx="1651968" cy="338554"/>
          </a:xfrm>
          <a:prstGeom prst="rect">
            <a:avLst/>
          </a:prstGeom>
        </p:spPr>
        <p:txBody>
          <a:bodyPr anchor="ctr"/>
          <a:lstStyle>
            <a:lvl1pPr>
              <a:defRPr sz="1600" b="1">
                <a:ln>
                  <a:solidFill>
                    <a:schemeClr val="bg1">
                      <a:alpha val="30000"/>
                    </a:schemeClr>
                  </a:solidFill>
                </a:ln>
                <a:solidFill>
                  <a:schemeClr val="bg1"/>
                </a:solidFill>
                <a:latin typeface="나눔고딕" panose="020D0604000000000000" pitchFamily="50" charset="-127"/>
                <a:ea typeface="나눔고딕" panose="020D0604000000000000" pitchFamily="50" charset="-127"/>
              </a:defRPr>
            </a:lvl1pPr>
          </a:lstStyle>
          <a:p>
            <a:r>
              <a:rPr lang="en-US" altLang="ko-KR" dirty="0"/>
              <a:t>CONTENTS</a:t>
            </a:r>
            <a:endParaRPr lang="ko-KR" altLang="en-US" dirty="0"/>
          </a:p>
        </p:txBody>
      </p:sp>
      <p:cxnSp>
        <p:nvCxnSpPr>
          <p:cNvPr id="6" name="직선 연결선 5"/>
          <p:cNvCxnSpPr/>
          <p:nvPr userDrawn="1"/>
        </p:nvCxnSpPr>
        <p:spPr>
          <a:xfrm>
            <a:off x="2563862" y="1322747"/>
            <a:ext cx="104407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텍스트 개체 틀 19"/>
          <p:cNvSpPr>
            <a:spLocks noGrp="1"/>
          </p:cNvSpPr>
          <p:nvPr>
            <p:ph type="body" sz="quarter" idx="14" hasCustomPrompt="1"/>
          </p:nvPr>
        </p:nvSpPr>
        <p:spPr>
          <a:xfrm>
            <a:off x="2484500" y="2789957"/>
            <a:ext cx="1367025" cy="817205"/>
          </a:xfrm>
          <a:prstGeom prst="rect">
            <a:avLst/>
          </a:prstGeom>
        </p:spPr>
        <p:txBody>
          <a:bodyPr anchor="ctr"/>
          <a:lstStyle>
            <a:lvl1pPr marL="0" indent="0">
              <a:buNone/>
              <a:defRPr sz="4800">
                <a:ln>
                  <a:solidFill>
                    <a:schemeClr val="bg1">
                      <a:alpha val="30000"/>
                    </a:schemeClr>
                  </a:solidFill>
                </a:ln>
                <a:solidFill>
                  <a:schemeClr val="bg1"/>
                </a:solidFill>
                <a:latin typeface="나눔고딕" panose="020D0604000000000000" pitchFamily="50" charset="-127"/>
                <a:ea typeface="나눔고딕" panose="020D0604000000000000" pitchFamily="50" charset="-127"/>
              </a:defRPr>
            </a:lvl1pPr>
          </a:lstStyle>
          <a:p>
            <a:pPr lvl="0"/>
            <a:r>
              <a:rPr lang="en-US" altLang="ko-KR" dirty="0"/>
              <a:t>01</a:t>
            </a:r>
            <a:endParaRPr lang="ko-KR" altLang="en-US" dirty="0"/>
          </a:p>
        </p:txBody>
      </p:sp>
      <p:sp>
        <p:nvSpPr>
          <p:cNvPr id="22" name="텍스트 개체 틀 19"/>
          <p:cNvSpPr>
            <a:spLocks noGrp="1"/>
          </p:cNvSpPr>
          <p:nvPr>
            <p:ph type="body" sz="quarter" idx="16" hasCustomPrompt="1"/>
          </p:nvPr>
        </p:nvSpPr>
        <p:spPr>
          <a:xfrm>
            <a:off x="6287182" y="2789957"/>
            <a:ext cx="1367025" cy="817205"/>
          </a:xfrm>
          <a:prstGeom prst="rect">
            <a:avLst/>
          </a:prstGeom>
        </p:spPr>
        <p:txBody>
          <a:bodyPr anchor="ctr"/>
          <a:lstStyle>
            <a:lvl1pPr marL="0" indent="0">
              <a:buNone/>
              <a:defRPr sz="4800">
                <a:ln>
                  <a:solidFill>
                    <a:schemeClr val="bg1">
                      <a:alpha val="30000"/>
                    </a:schemeClr>
                  </a:solidFill>
                </a:ln>
                <a:solidFill>
                  <a:schemeClr val="bg1"/>
                </a:solidFill>
                <a:latin typeface="나눔고딕" panose="020D0604000000000000" pitchFamily="50" charset="-127"/>
                <a:ea typeface="나눔고딕" panose="020D0604000000000000" pitchFamily="50" charset="-127"/>
              </a:defRPr>
            </a:lvl1pPr>
          </a:lstStyle>
          <a:p>
            <a:pPr lvl="0"/>
            <a:r>
              <a:rPr lang="en-US" altLang="ko-KR" dirty="0"/>
              <a:t>03</a:t>
            </a:r>
            <a:endParaRPr lang="ko-KR" altLang="en-US" dirty="0"/>
          </a:p>
        </p:txBody>
      </p:sp>
      <p:sp>
        <p:nvSpPr>
          <p:cNvPr id="23" name="텍스트 개체 틀 19"/>
          <p:cNvSpPr>
            <a:spLocks noGrp="1"/>
          </p:cNvSpPr>
          <p:nvPr>
            <p:ph type="body" sz="quarter" idx="17" hasCustomPrompt="1"/>
          </p:nvPr>
        </p:nvSpPr>
        <p:spPr>
          <a:xfrm>
            <a:off x="8188523" y="2789957"/>
            <a:ext cx="1367025" cy="817205"/>
          </a:xfrm>
          <a:prstGeom prst="rect">
            <a:avLst/>
          </a:prstGeom>
        </p:spPr>
        <p:txBody>
          <a:bodyPr anchor="ctr"/>
          <a:lstStyle>
            <a:lvl1pPr marL="0" indent="0">
              <a:buNone/>
              <a:defRPr sz="4800">
                <a:ln>
                  <a:solidFill>
                    <a:schemeClr val="bg1">
                      <a:alpha val="30000"/>
                    </a:schemeClr>
                  </a:solidFill>
                </a:ln>
                <a:solidFill>
                  <a:schemeClr val="bg1"/>
                </a:solidFill>
                <a:latin typeface="나눔고딕" panose="020D0604000000000000" pitchFamily="50" charset="-127"/>
                <a:ea typeface="나눔고딕" panose="020D0604000000000000" pitchFamily="50" charset="-127"/>
              </a:defRPr>
            </a:lvl1pPr>
          </a:lstStyle>
          <a:p>
            <a:pPr lvl="0"/>
            <a:r>
              <a:rPr lang="en-US" altLang="ko-KR" dirty="0"/>
              <a:t>04</a:t>
            </a:r>
            <a:endParaRPr lang="ko-KR" altLang="en-US" dirty="0"/>
          </a:p>
        </p:txBody>
      </p:sp>
      <p:sp>
        <p:nvSpPr>
          <p:cNvPr id="24" name="텍스트 개체 틀 19"/>
          <p:cNvSpPr>
            <a:spLocks noGrp="1"/>
          </p:cNvSpPr>
          <p:nvPr>
            <p:ph type="body" sz="quarter" idx="15" hasCustomPrompt="1"/>
          </p:nvPr>
        </p:nvSpPr>
        <p:spPr>
          <a:xfrm>
            <a:off x="4385841" y="2789957"/>
            <a:ext cx="1367025" cy="817205"/>
          </a:xfrm>
          <a:prstGeom prst="rect">
            <a:avLst/>
          </a:prstGeom>
        </p:spPr>
        <p:txBody>
          <a:bodyPr anchor="ctr"/>
          <a:lstStyle>
            <a:lvl1pPr marL="0" indent="0">
              <a:buNone/>
              <a:defRPr sz="4800">
                <a:ln>
                  <a:solidFill>
                    <a:schemeClr val="bg1">
                      <a:alpha val="30000"/>
                    </a:schemeClr>
                  </a:solidFill>
                </a:ln>
                <a:solidFill>
                  <a:schemeClr val="bg1"/>
                </a:solidFill>
                <a:latin typeface="나눔고딕" panose="020D0604000000000000" pitchFamily="50" charset="-127"/>
                <a:ea typeface="나눔고딕" panose="020D0604000000000000" pitchFamily="50" charset="-127"/>
              </a:defRPr>
            </a:lvl1pPr>
          </a:lstStyle>
          <a:p>
            <a:pPr lvl="0"/>
            <a:r>
              <a:rPr lang="en-US" altLang="ko-KR" dirty="0"/>
              <a:t>02</a:t>
            </a:r>
            <a:endParaRPr lang="ko-KR" altLang="en-US" dirty="0"/>
          </a:p>
        </p:txBody>
      </p:sp>
      <p:grpSp>
        <p:nvGrpSpPr>
          <p:cNvPr id="2" name="그룹 1"/>
          <p:cNvGrpSpPr/>
          <p:nvPr userDrawn="1"/>
        </p:nvGrpSpPr>
        <p:grpSpPr>
          <a:xfrm>
            <a:off x="2485298" y="3725261"/>
            <a:ext cx="7221404" cy="86159"/>
            <a:chOff x="2559310" y="3725261"/>
            <a:chExt cx="7221404" cy="86159"/>
          </a:xfrm>
        </p:grpSpPr>
        <p:sp>
          <p:nvSpPr>
            <p:cNvPr id="11" name="모서리가 둥근 직사각형 10"/>
            <p:cNvSpPr/>
            <p:nvPr userDrawn="1"/>
          </p:nvSpPr>
          <p:spPr>
            <a:xfrm>
              <a:off x="2559310" y="3725261"/>
              <a:ext cx="1503728" cy="8615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모서리가 둥근 직사각형 36"/>
            <p:cNvSpPr/>
            <p:nvPr userDrawn="1"/>
          </p:nvSpPr>
          <p:spPr>
            <a:xfrm>
              <a:off x="4465202" y="3725261"/>
              <a:ext cx="1503728" cy="8615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8" name="모서리가 둥근 직사각형 37"/>
            <p:cNvSpPr/>
            <p:nvPr userDrawn="1"/>
          </p:nvSpPr>
          <p:spPr>
            <a:xfrm>
              <a:off x="6371094" y="3725261"/>
              <a:ext cx="1503728" cy="8615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9" name="모서리가 둥근 직사각형 38"/>
            <p:cNvSpPr/>
            <p:nvPr userDrawn="1"/>
          </p:nvSpPr>
          <p:spPr>
            <a:xfrm>
              <a:off x="8276986" y="3725261"/>
              <a:ext cx="1503728" cy="8615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7" name="텍스트 개체 틀 6"/>
          <p:cNvSpPr>
            <a:spLocks noGrp="1"/>
          </p:cNvSpPr>
          <p:nvPr>
            <p:ph type="body" sz="quarter" idx="18" hasCustomPrompt="1"/>
          </p:nvPr>
        </p:nvSpPr>
        <p:spPr>
          <a:xfrm>
            <a:off x="2485009" y="4025636"/>
            <a:ext cx="1503728" cy="338554"/>
          </a:xfrm>
          <a:prstGeom prst="rect">
            <a:avLst/>
          </a:prstGeom>
        </p:spPr>
        <p:txBody>
          <a:bodyPr anchor="ctr"/>
          <a:lstStyle>
            <a:lvl1pPr marL="0" indent="0">
              <a:buNone/>
              <a:defRPr sz="1600">
                <a:ln>
                  <a:solidFill>
                    <a:schemeClr val="bg1">
                      <a:alpha val="30000"/>
                    </a:schemeClr>
                  </a:solidFill>
                </a:ln>
                <a:solidFill>
                  <a:schemeClr val="bg1"/>
                </a:solidFill>
                <a:latin typeface="나눔고딕" panose="020D0604000000000000" pitchFamily="50" charset="-127"/>
                <a:ea typeface="나눔고딕" panose="020D0604000000000000" pitchFamily="50" charset="-127"/>
              </a:defRPr>
            </a:lvl1pPr>
          </a:lstStyle>
          <a:p>
            <a:pPr lvl="0"/>
            <a:r>
              <a:rPr lang="en-US" altLang="ko-KR" dirty="0"/>
              <a:t>Add your title</a:t>
            </a:r>
            <a:endParaRPr lang="ko-KR" altLang="en-US" dirty="0"/>
          </a:p>
        </p:txBody>
      </p:sp>
      <p:sp>
        <p:nvSpPr>
          <p:cNvPr id="48" name="텍스트 개체 틀 6"/>
          <p:cNvSpPr>
            <a:spLocks noGrp="1"/>
          </p:cNvSpPr>
          <p:nvPr>
            <p:ph type="body" sz="quarter" idx="19" hasCustomPrompt="1"/>
          </p:nvPr>
        </p:nvSpPr>
        <p:spPr>
          <a:xfrm>
            <a:off x="4390900" y="4025636"/>
            <a:ext cx="1503728" cy="338554"/>
          </a:xfrm>
          <a:prstGeom prst="rect">
            <a:avLst/>
          </a:prstGeom>
        </p:spPr>
        <p:txBody>
          <a:bodyPr anchor="ctr"/>
          <a:lstStyle>
            <a:lvl1pPr marL="0" indent="0">
              <a:buNone/>
              <a:defRPr sz="1600">
                <a:ln>
                  <a:solidFill>
                    <a:schemeClr val="bg1">
                      <a:alpha val="30000"/>
                    </a:schemeClr>
                  </a:solidFill>
                </a:ln>
                <a:solidFill>
                  <a:schemeClr val="bg1"/>
                </a:solidFill>
                <a:latin typeface="나눔고딕" panose="020D0604000000000000" pitchFamily="50" charset="-127"/>
                <a:ea typeface="나눔고딕" panose="020D0604000000000000" pitchFamily="50" charset="-127"/>
              </a:defRPr>
            </a:lvl1pPr>
          </a:lstStyle>
          <a:p>
            <a:pPr lvl="0"/>
            <a:r>
              <a:rPr lang="en-US" altLang="ko-KR" dirty="0"/>
              <a:t>Add your title</a:t>
            </a:r>
            <a:endParaRPr lang="ko-KR" altLang="en-US" dirty="0"/>
          </a:p>
        </p:txBody>
      </p:sp>
      <p:sp>
        <p:nvSpPr>
          <p:cNvPr id="49" name="텍스트 개체 틀 6"/>
          <p:cNvSpPr>
            <a:spLocks noGrp="1"/>
          </p:cNvSpPr>
          <p:nvPr>
            <p:ph type="body" sz="quarter" idx="20" hasCustomPrompt="1"/>
          </p:nvPr>
        </p:nvSpPr>
        <p:spPr>
          <a:xfrm>
            <a:off x="6292242" y="4025636"/>
            <a:ext cx="1503728" cy="338554"/>
          </a:xfrm>
          <a:prstGeom prst="rect">
            <a:avLst/>
          </a:prstGeom>
        </p:spPr>
        <p:txBody>
          <a:bodyPr anchor="ctr"/>
          <a:lstStyle>
            <a:lvl1pPr marL="0" indent="0">
              <a:buNone/>
              <a:defRPr sz="1600">
                <a:ln>
                  <a:solidFill>
                    <a:schemeClr val="bg1">
                      <a:alpha val="30000"/>
                    </a:schemeClr>
                  </a:solidFill>
                </a:ln>
                <a:solidFill>
                  <a:schemeClr val="bg1"/>
                </a:solidFill>
                <a:latin typeface="나눔고딕" panose="020D0604000000000000" pitchFamily="50" charset="-127"/>
                <a:ea typeface="나눔고딕" panose="020D0604000000000000" pitchFamily="50" charset="-127"/>
              </a:defRPr>
            </a:lvl1pPr>
          </a:lstStyle>
          <a:p>
            <a:pPr lvl="0"/>
            <a:r>
              <a:rPr lang="en-US" altLang="ko-KR" dirty="0"/>
              <a:t>Add your title</a:t>
            </a:r>
            <a:endParaRPr lang="ko-KR" altLang="en-US" dirty="0"/>
          </a:p>
        </p:txBody>
      </p:sp>
      <p:sp>
        <p:nvSpPr>
          <p:cNvPr id="51" name="텍스트 개체 틀 6"/>
          <p:cNvSpPr>
            <a:spLocks noGrp="1"/>
          </p:cNvSpPr>
          <p:nvPr>
            <p:ph type="body" sz="quarter" idx="21" hasCustomPrompt="1"/>
          </p:nvPr>
        </p:nvSpPr>
        <p:spPr>
          <a:xfrm>
            <a:off x="8193583" y="4025636"/>
            <a:ext cx="1503728" cy="338554"/>
          </a:xfrm>
          <a:prstGeom prst="rect">
            <a:avLst/>
          </a:prstGeom>
        </p:spPr>
        <p:txBody>
          <a:bodyPr anchor="ctr"/>
          <a:lstStyle>
            <a:lvl1pPr marL="0" indent="0">
              <a:buNone/>
              <a:defRPr sz="1600">
                <a:ln>
                  <a:solidFill>
                    <a:schemeClr val="bg1">
                      <a:alpha val="30000"/>
                    </a:schemeClr>
                  </a:solidFill>
                </a:ln>
                <a:solidFill>
                  <a:schemeClr val="bg1"/>
                </a:solidFill>
                <a:latin typeface="나눔고딕" panose="020D0604000000000000" pitchFamily="50" charset="-127"/>
                <a:ea typeface="나눔고딕" panose="020D0604000000000000" pitchFamily="50" charset="-127"/>
              </a:defRPr>
            </a:lvl1pPr>
          </a:lstStyle>
          <a:p>
            <a:pPr lvl="0"/>
            <a:r>
              <a:rPr lang="en-US" altLang="ko-KR" dirty="0"/>
              <a:t>Add your title</a:t>
            </a:r>
            <a:endParaRPr lang="ko-KR" altLang="en-US" dirty="0"/>
          </a:p>
        </p:txBody>
      </p:sp>
      <p:sp>
        <p:nvSpPr>
          <p:cNvPr id="10" name="텍스트 개체 틀 9"/>
          <p:cNvSpPr>
            <a:spLocks noGrp="1"/>
          </p:cNvSpPr>
          <p:nvPr>
            <p:ph type="body" sz="quarter" idx="22" hasCustomPrompt="1"/>
          </p:nvPr>
        </p:nvSpPr>
        <p:spPr>
          <a:xfrm>
            <a:off x="2483161" y="4421674"/>
            <a:ext cx="1503364" cy="828751"/>
          </a:xfrm>
          <a:prstGeom prst="rect">
            <a:avLst/>
          </a:prstGeom>
        </p:spPr>
        <p:txBody>
          <a:bodyPr/>
          <a:lstStyle>
            <a:lvl1pPr marL="171450" indent="-171450">
              <a:buFont typeface="Wingdings" panose="05000000000000000000" pitchFamily="2" charset="2"/>
              <a:buChar char="§"/>
              <a:defRPr sz="1200" baseline="0">
                <a:ln>
                  <a:solidFill>
                    <a:schemeClr val="bg1">
                      <a:lumMod val="95000"/>
                      <a:alpha val="40000"/>
                    </a:schemeClr>
                  </a:solidFill>
                </a:ln>
                <a:solidFill>
                  <a:schemeClr val="bg1">
                    <a:lumMod val="95000"/>
                  </a:schemeClr>
                </a:solidFill>
                <a:latin typeface="나눔고딕 Light" panose="020D0904000000000000" pitchFamily="50" charset="-127"/>
                <a:ea typeface="나눔고딕 Light" panose="020D0904000000000000" pitchFamily="50" charset="-127"/>
              </a:defRPr>
            </a:lvl1pPr>
          </a:lstStyle>
          <a:p>
            <a:pPr lvl="0"/>
            <a:r>
              <a:rPr lang="en-US" altLang="ko-KR" dirty="0"/>
              <a:t>Text here</a:t>
            </a:r>
          </a:p>
          <a:p>
            <a:pPr lvl="0"/>
            <a:r>
              <a:rPr lang="en-US" altLang="ko-KR" dirty="0"/>
              <a:t>Text here</a:t>
            </a:r>
          </a:p>
          <a:p>
            <a:pPr lvl="0"/>
            <a:r>
              <a:rPr lang="en-US" altLang="ko-KR" dirty="0"/>
              <a:t>Text here</a:t>
            </a:r>
            <a:endParaRPr lang="ko-KR" altLang="en-US" dirty="0"/>
          </a:p>
        </p:txBody>
      </p:sp>
      <p:sp>
        <p:nvSpPr>
          <p:cNvPr id="53" name="텍스트 개체 틀 9"/>
          <p:cNvSpPr>
            <a:spLocks noGrp="1"/>
          </p:cNvSpPr>
          <p:nvPr>
            <p:ph type="body" sz="quarter" idx="23" hasCustomPrompt="1"/>
          </p:nvPr>
        </p:nvSpPr>
        <p:spPr>
          <a:xfrm>
            <a:off x="4385841" y="4421674"/>
            <a:ext cx="1503364" cy="828751"/>
          </a:xfrm>
          <a:prstGeom prst="rect">
            <a:avLst/>
          </a:prstGeom>
        </p:spPr>
        <p:txBody>
          <a:bodyPr/>
          <a:lstStyle>
            <a:lvl1pPr marL="171450" indent="-171450">
              <a:buFont typeface="Wingdings" panose="05000000000000000000" pitchFamily="2" charset="2"/>
              <a:buChar char="§"/>
              <a:defRPr sz="1200" baseline="0">
                <a:ln>
                  <a:solidFill>
                    <a:schemeClr val="bg1">
                      <a:lumMod val="95000"/>
                      <a:alpha val="40000"/>
                    </a:schemeClr>
                  </a:solidFill>
                </a:ln>
                <a:solidFill>
                  <a:schemeClr val="bg1">
                    <a:lumMod val="95000"/>
                  </a:schemeClr>
                </a:solidFill>
                <a:latin typeface="나눔고딕 Light" panose="020D0904000000000000" pitchFamily="50" charset="-127"/>
                <a:ea typeface="나눔고딕 Light" panose="020D0904000000000000" pitchFamily="50" charset="-127"/>
              </a:defRPr>
            </a:lvl1pPr>
          </a:lstStyle>
          <a:p>
            <a:pPr lvl="0"/>
            <a:r>
              <a:rPr lang="en-US" altLang="ko-KR" dirty="0"/>
              <a:t>Text here</a:t>
            </a:r>
          </a:p>
          <a:p>
            <a:pPr lvl="0"/>
            <a:r>
              <a:rPr lang="en-US" altLang="ko-KR" dirty="0"/>
              <a:t>Text here</a:t>
            </a:r>
          </a:p>
          <a:p>
            <a:pPr lvl="0"/>
            <a:r>
              <a:rPr lang="en-US" altLang="ko-KR" dirty="0"/>
              <a:t>Text here</a:t>
            </a:r>
            <a:endParaRPr lang="ko-KR" altLang="en-US" dirty="0"/>
          </a:p>
        </p:txBody>
      </p:sp>
      <p:sp>
        <p:nvSpPr>
          <p:cNvPr id="54" name="텍스트 개체 틀 9"/>
          <p:cNvSpPr>
            <a:spLocks noGrp="1"/>
          </p:cNvSpPr>
          <p:nvPr>
            <p:ph type="body" sz="quarter" idx="24" hasCustomPrompt="1"/>
          </p:nvPr>
        </p:nvSpPr>
        <p:spPr>
          <a:xfrm>
            <a:off x="6288521" y="4421674"/>
            <a:ext cx="1503364" cy="828751"/>
          </a:xfrm>
          <a:prstGeom prst="rect">
            <a:avLst/>
          </a:prstGeom>
        </p:spPr>
        <p:txBody>
          <a:bodyPr/>
          <a:lstStyle>
            <a:lvl1pPr marL="171450" indent="-171450">
              <a:buFont typeface="Wingdings" panose="05000000000000000000" pitchFamily="2" charset="2"/>
              <a:buChar char="§"/>
              <a:defRPr sz="1200" baseline="0">
                <a:ln>
                  <a:solidFill>
                    <a:schemeClr val="bg1">
                      <a:lumMod val="95000"/>
                      <a:alpha val="40000"/>
                    </a:schemeClr>
                  </a:solidFill>
                </a:ln>
                <a:solidFill>
                  <a:schemeClr val="bg1">
                    <a:lumMod val="95000"/>
                  </a:schemeClr>
                </a:solidFill>
                <a:latin typeface="나눔고딕 Light" panose="020D0904000000000000" pitchFamily="50" charset="-127"/>
                <a:ea typeface="나눔고딕 Light" panose="020D0904000000000000" pitchFamily="50" charset="-127"/>
              </a:defRPr>
            </a:lvl1pPr>
          </a:lstStyle>
          <a:p>
            <a:pPr lvl="0"/>
            <a:r>
              <a:rPr lang="en-US" altLang="ko-KR" dirty="0"/>
              <a:t>Text here</a:t>
            </a:r>
          </a:p>
          <a:p>
            <a:pPr lvl="0"/>
            <a:r>
              <a:rPr lang="en-US" altLang="ko-KR" dirty="0"/>
              <a:t>Text here</a:t>
            </a:r>
          </a:p>
          <a:p>
            <a:pPr lvl="0"/>
            <a:r>
              <a:rPr lang="en-US" altLang="ko-KR" dirty="0"/>
              <a:t>Text here</a:t>
            </a:r>
            <a:endParaRPr lang="ko-KR" altLang="en-US" dirty="0"/>
          </a:p>
        </p:txBody>
      </p:sp>
      <p:sp>
        <p:nvSpPr>
          <p:cNvPr id="55" name="텍스트 개체 틀 9"/>
          <p:cNvSpPr>
            <a:spLocks noGrp="1"/>
          </p:cNvSpPr>
          <p:nvPr>
            <p:ph type="body" sz="quarter" idx="25" hasCustomPrompt="1"/>
          </p:nvPr>
        </p:nvSpPr>
        <p:spPr>
          <a:xfrm>
            <a:off x="8191200" y="4421674"/>
            <a:ext cx="1503364" cy="828751"/>
          </a:xfrm>
          <a:prstGeom prst="rect">
            <a:avLst/>
          </a:prstGeom>
        </p:spPr>
        <p:txBody>
          <a:bodyPr/>
          <a:lstStyle>
            <a:lvl1pPr marL="171450" indent="-171450">
              <a:buFont typeface="Wingdings" panose="05000000000000000000" pitchFamily="2" charset="2"/>
              <a:buChar char="§"/>
              <a:defRPr sz="1200" baseline="0">
                <a:ln>
                  <a:solidFill>
                    <a:schemeClr val="bg1">
                      <a:lumMod val="95000"/>
                      <a:alpha val="40000"/>
                    </a:schemeClr>
                  </a:solidFill>
                </a:ln>
                <a:solidFill>
                  <a:schemeClr val="bg1">
                    <a:lumMod val="95000"/>
                  </a:schemeClr>
                </a:solidFill>
                <a:latin typeface="나눔고딕 Light" panose="020D0904000000000000" pitchFamily="50" charset="-127"/>
                <a:ea typeface="나눔고딕 Light" panose="020D0904000000000000" pitchFamily="50" charset="-127"/>
              </a:defRPr>
            </a:lvl1pPr>
          </a:lstStyle>
          <a:p>
            <a:pPr lvl="0"/>
            <a:r>
              <a:rPr lang="en-US" altLang="ko-KR" dirty="0"/>
              <a:t>Text here</a:t>
            </a:r>
          </a:p>
          <a:p>
            <a:pPr lvl="0"/>
            <a:r>
              <a:rPr lang="en-US" altLang="ko-KR" dirty="0"/>
              <a:t>Text here</a:t>
            </a:r>
          </a:p>
          <a:p>
            <a:pPr lvl="0"/>
            <a:r>
              <a:rPr lang="en-US" altLang="ko-KR" dirty="0"/>
              <a:t>Text here</a:t>
            </a:r>
            <a:endParaRPr lang="ko-KR" altLang="en-US" dirty="0"/>
          </a:p>
        </p:txBody>
      </p:sp>
    </p:spTree>
    <p:extLst>
      <p:ext uri="{BB962C8B-B14F-4D97-AF65-F5344CB8AC3E}">
        <p14:creationId xmlns:p14="http://schemas.microsoft.com/office/powerpoint/2010/main" val="151962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45EE488-4F42-4CAE-BA7B-505D27B829B1}" type="slidenum">
              <a:rPr lang="ko-KR" altLang="en-US" smtClean="0"/>
              <a:t>‹#›</a:t>
            </a:fld>
            <a:endParaRPr lang="ko-KR" altLang="en-US"/>
          </a:p>
        </p:txBody>
      </p:sp>
    </p:spTree>
    <p:extLst>
      <p:ext uri="{BB962C8B-B14F-4D97-AF65-F5344CB8AC3E}">
        <p14:creationId xmlns:p14="http://schemas.microsoft.com/office/powerpoint/2010/main" val="370948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45EE488-4F42-4CAE-BA7B-505D27B829B1}" type="slidenum">
              <a:rPr lang="ko-KR" altLang="en-US" smtClean="0"/>
              <a:t>‹#›</a:t>
            </a:fld>
            <a:endParaRPr lang="ko-KR" altLang="en-US"/>
          </a:p>
        </p:txBody>
      </p:sp>
    </p:spTree>
    <p:extLst>
      <p:ext uri="{BB962C8B-B14F-4D97-AF65-F5344CB8AC3E}">
        <p14:creationId xmlns:p14="http://schemas.microsoft.com/office/powerpoint/2010/main" val="184920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45EE488-4F42-4CAE-BA7B-505D27B829B1}" type="slidenum">
              <a:rPr lang="ko-KR" altLang="en-US" smtClean="0"/>
              <a:t>‹#›</a:t>
            </a:fld>
            <a:endParaRPr lang="ko-KR" altLang="en-US"/>
          </a:p>
        </p:txBody>
      </p:sp>
    </p:spTree>
    <p:extLst>
      <p:ext uri="{BB962C8B-B14F-4D97-AF65-F5344CB8AC3E}">
        <p14:creationId xmlns:p14="http://schemas.microsoft.com/office/powerpoint/2010/main" val="81088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45EE488-4F42-4CAE-BA7B-505D27B829B1}" type="slidenum">
              <a:rPr lang="ko-KR" altLang="en-US" smtClean="0"/>
              <a:t>‹#›</a:t>
            </a:fld>
            <a:endParaRPr lang="ko-KR" altLang="en-US"/>
          </a:p>
        </p:txBody>
      </p:sp>
    </p:spTree>
    <p:extLst>
      <p:ext uri="{BB962C8B-B14F-4D97-AF65-F5344CB8AC3E}">
        <p14:creationId xmlns:p14="http://schemas.microsoft.com/office/powerpoint/2010/main" val="1384445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45EE488-4F42-4CAE-BA7B-505D27B829B1}" type="slidenum">
              <a:rPr lang="ko-KR" altLang="en-US" smtClean="0"/>
              <a:t>‹#›</a:t>
            </a:fld>
            <a:endParaRPr lang="ko-KR" altLang="en-US"/>
          </a:p>
        </p:txBody>
      </p:sp>
    </p:spTree>
    <p:extLst>
      <p:ext uri="{BB962C8B-B14F-4D97-AF65-F5344CB8AC3E}">
        <p14:creationId xmlns:p14="http://schemas.microsoft.com/office/powerpoint/2010/main" val="162960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45EE488-4F42-4CAE-BA7B-505D27B829B1}" type="slidenum">
              <a:rPr lang="ko-KR" altLang="en-US" smtClean="0"/>
              <a:t>‹#›</a:t>
            </a:fld>
            <a:endParaRPr lang="ko-KR" altLang="en-US"/>
          </a:p>
        </p:txBody>
      </p:sp>
    </p:spTree>
    <p:extLst>
      <p:ext uri="{BB962C8B-B14F-4D97-AF65-F5344CB8AC3E}">
        <p14:creationId xmlns:p14="http://schemas.microsoft.com/office/powerpoint/2010/main" val="317136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45EE488-4F42-4CAE-BA7B-505D27B829B1}" type="slidenum">
              <a:rPr lang="ko-KR" altLang="en-US" smtClean="0"/>
              <a:t>‹#›</a:t>
            </a:fld>
            <a:endParaRPr lang="ko-KR" altLang="en-US"/>
          </a:p>
        </p:txBody>
      </p:sp>
    </p:spTree>
    <p:extLst>
      <p:ext uri="{BB962C8B-B14F-4D97-AF65-F5344CB8AC3E}">
        <p14:creationId xmlns:p14="http://schemas.microsoft.com/office/powerpoint/2010/main" val="391292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45EE488-4F42-4CAE-BA7B-505D27B829B1}" type="slidenum">
              <a:rPr lang="ko-KR" altLang="en-US" smtClean="0"/>
              <a:t>‹#›</a:t>
            </a:fld>
            <a:endParaRPr lang="ko-KR" altLang="en-US"/>
          </a:p>
        </p:txBody>
      </p:sp>
    </p:spTree>
    <p:extLst>
      <p:ext uri="{BB962C8B-B14F-4D97-AF65-F5344CB8AC3E}">
        <p14:creationId xmlns:p14="http://schemas.microsoft.com/office/powerpoint/2010/main" val="84086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5EE488-4F42-4CAE-BA7B-505D27B829B1}" type="slidenum">
              <a:rPr lang="ko-KR" altLang="en-US" smtClean="0"/>
              <a:t>‹#›</a:t>
            </a:fld>
            <a:endParaRPr lang="ko-KR" altLang="en-US"/>
          </a:p>
        </p:txBody>
      </p:sp>
    </p:spTree>
    <p:extLst>
      <p:ext uri="{BB962C8B-B14F-4D97-AF65-F5344CB8AC3E}">
        <p14:creationId xmlns:p14="http://schemas.microsoft.com/office/powerpoint/2010/main" val="2318412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586782"/>
            <a:ext cx="12192000" cy="1619457"/>
          </a:xfrm>
        </p:spPr>
        <p:txBody>
          <a:bodyPr>
            <a:normAutofit fontScale="90000"/>
          </a:bodyPr>
          <a:lstStyle/>
          <a:p>
            <a:r>
              <a:rPr lang="en-US" altLang="ko-KR" sz="2000" dirty="0"/>
              <a:t>Predicting Volatilities of Sectors In Thomson Reuters Business Classification</a:t>
            </a:r>
            <a:br>
              <a:rPr lang="en-US" altLang="ko-KR" sz="2000" dirty="0"/>
            </a:br>
            <a:r>
              <a:rPr lang="en-US" altLang="ko-KR" sz="2000" dirty="0"/>
              <a:t>Using Financial News Sentiment Analysis</a:t>
            </a:r>
            <a:br>
              <a:rPr lang="en-US" altLang="ko-KR" sz="2000" dirty="0"/>
            </a:br>
            <a:br>
              <a:rPr lang="en-US" altLang="ko-KR" sz="2000" dirty="0"/>
            </a:br>
            <a:r>
              <a:rPr lang="en-US" altLang="ko-KR" sz="2000" dirty="0"/>
              <a:t>and</a:t>
            </a:r>
            <a:br>
              <a:rPr lang="en-US" altLang="ko-KR" sz="2000" dirty="0"/>
            </a:br>
            <a:br>
              <a:rPr lang="en-US" altLang="ko-KR" sz="2000" dirty="0"/>
            </a:br>
            <a:r>
              <a:rPr lang="en-US" altLang="ko-KR" sz="2000" dirty="0"/>
              <a:t>Literature Survey of Sentiment Analysis</a:t>
            </a:r>
          </a:p>
        </p:txBody>
      </p:sp>
      <p:sp>
        <p:nvSpPr>
          <p:cNvPr id="3" name="텍스트 개체 틀 2"/>
          <p:cNvSpPr>
            <a:spLocks noGrp="1"/>
          </p:cNvSpPr>
          <p:nvPr>
            <p:ph type="body" sz="quarter" idx="10"/>
          </p:nvPr>
        </p:nvSpPr>
        <p:spPr>
          <a:xfrm>
            <a:off x="7570838" y="5081797"/>
            <a:ext cx="4621162" cy="1150937"/>
          </a:xfrm>
        </p:spPr>
        <p:txBody>
          <a:bodyPr>
            <a:noAutofit/>
          </a:bodyPr>
          <a:lstStyle/>
          <a:p>
            <a:pPr lvl="0"/>
            <a:r>
              <a:rPr lang="ko-KR" altLang="en-US" dirty="0"/>
              <a:t>연구실 세미나</a:t>
            </a:r>
            <a:endParaRPr lang="en-US" altLang="ko-KR" dirty="0"/>
          </a:p>
          <a:p>
            <a:pPr lvl="0"/>
            <a:r>
              <a:rPr lang="ko-KR" altLang="en-US" dirty="0"/>
              <a:t>전성환</a:t>
            </a:r>
            <a:endParaRPr lang="en-US" altLang="ko-KR" dirty="0"/>
          </a:p>
          <a:p>
            <a:pPr lvl="0"/>
            <a:r>
              <a:rPr lang="en-US" altLang="ko-KR" dirty="0"/>
              <a:t>2016-11-03</a:t>
            </a:r>
            <a:endParaRPr lang="ko-KR" altLang="en-US" dirty="0"/>
          </a:p>
        </p:txBody>
      </p:sp>
      <p:sp>
        <p:nvSpPr>
          <p:cNvPr id="4" name="텍스트 개체 틀 3"/>
          <p:cNvSpPr>
            <a:spLocks noGrp="1"/>
          </p:cNvSpPr>
          <p:nvPr>
            <p:ph type="body" sz="quarter" idx="11"/>
          </p:nvPr>
        </p:nvSpPr>
        <p:spPr>
          <a:xfrm>
            <a:off x="5353049" y="1970666"/>
            <a:ext cx="1524001" cy="338554"/>
          </a:xfrm>
        </p:spPr>
        <p:txBody>
          <a:bodyPr/>
          <a:lstStyle/>
          <a:p>
            <a:r>
              <a:rPr lang="en-US" altLang="ko-KR" dirty="0"/>
              <a:t>presentation</a:t>
            </a:r>
            <a:endParaRPr lang="ko-KR" altLang="en-US" dirty="0"/>
          </a:p>
        </p:txBody>
      </p:sp>
      <p:sp>
        <p:nvSpPr>
          <p:cNvPr id="5" name="TextBox 4"/>
          <p:cNvSpPr txBox="1"/>
          <p:nvPr/>
        </p:nvSpPr>
        <p:spPr>
          <a:xfrm>
            <a:off x="134112" y="5081797"/>
            <a:ext cx="7705343" cy="1323439"/>
          </a:xfrm>
          <a:prstGeom prst="rect">
            <a:avLst/>
          </a:prstGeom>
          <a:noFill/>
        </p:spPr>
        <p:txBody>
          <a:bodyPr wrap="square" rtlCol="0">
            <a:spAutoFit/>
          </a:bodyPr>
          <a:lstStyle/>
          <a:p>
            <a:r>
              <a:rPr lang="en-US" altLang="ko-KR" sz="1000" dirty="0" err="1"/>
              <a:t>Schumaker</a:t>
            </a:r>
            <a:r>
              <a:rPr lang="en-US" altLang="ko-KR" sz="1000" dirty="0"/>
              <a:t>, Robert P., and </a:t>
            </a:r>
            <a:r>
              <a:rPr lang="en-US" altLang="ko-KR" sz="1000" dirty="0" err="1"/>
              <a:t>Hsinchun</a:t>
            </a:r>
            <a:r>
              <a:rPr lang="en-US" altLang="ko-KR" sz="1000" dirty="0"/>
              <a:t> Chen. "Textual analysis of stock market prediction using breaking financial news: The </a:t>
            </a:r>
            <a:r>
              <a:rPr lang="en-US" altLang="ko-KR" sz="1000" dirty="0" err="1"/>
              <a:t>AZFin</a:t>
            </a:r>
            <a:r>
              <a:rPr lang="en-US" altLang="ko-KR" sz="1000" dirty="0"/>
              <a:t> text system." ACM Transactions on Information Systems (TOIS) 27.2 (2009): 12.</a:t>
            </a:r>
          </a:p>
          <a:p>
            <a:r>
              <a:rPr lang="en-US" altLang="ko-KR" sz="1000" dirty="0"/>
              <a:t>Mahajan, Anuj, </a:t>
            </a:r>
            <a:r>
              <a:rPr lang="en-US" altLang="ko-KR" sz="1000" dirty="0" err="1"/>
              <a:t>Lipika</a:t>
            </a:r>
            <a:r>
              <a:rPr lang="en-US" altLang="ko-KR" sz="1000" dirty="0"/>
              <a:t> </a:t>
            </a:r>
            <a:r>
              <a:rPr lang="en-US" altLang="ko-KR" sz="1000" dirty="0" err="1"/>
              <a:t>Dey</a:t>
            </a:r>
            <a:r>
              <a:rPr lang="en-US" altLang="ko-KR" sz="1000" dirty="0"/>
              <a:t>, and </a:t>
            </a:r>
            <a:r>
              <a:rPr lang="en-US" altLang="ko-KR" sz="1000" dirty="0" err="1"/>
              <a:t>Sk</a:t>
            </a:r>
            <a:r>
              <a:rPr lang="en-US" altLang="ko-KR" sz="1000" dirty="0"/>
              <a:t> </a:t>
            </a:r>
            <a:r>
              <a:rPr lang="en-US" altLang="ko-KR" sz="1000" dirty="0" err="1"/>
              <a:t>Mirajul</a:t>
            </a:r>
            <a:r>
              <a:rPr lang="en-US" altLang="ko-KR" sz="1000" dirty="0"/>
              <a:t> </a:t>
            </a:r>
            <a:r>
              <a:rPr lang="en-US" altLang="ko-KR" sz="1000" dirty="0" err="1"/>
              <a:t>Haque</a:t>
            </a:r>
            <a:r>
              <a:rPr lang="en-US" altLang="ko-KR" sz="1000" dirty="0"/>
              <a:t>. "Mining financial news for major events and their impacts on the market." Web Intelligence and Intelligent Agent Technology, 2008. WI-IAT'08. IEEE/WIC/ACM International Conference on. Vol. 1. IEEE, 2008.</a:t>
            </a:r>
            <a:endParaRPr lang="ko-KR" altLang="en-US" sz="1000" dirty="0"/>
          </a:p>
          <a:p>
            <a:r>
              <a:rPr lang="en-US" altLang="ko-KR" sz="1000" dirty="0"/>
              <a:t>Lin, </a:t>
            </a:r>
            <a:r>
              <a:rPr lang="en-US" altLang="ko-KR" sz="1000" dirty="0" err="1"/>
              <a:t>Chenghua</a:t>
            </a:r>
            <a:r>
              <a:rPr lang="en-US" altLang="ko-KR" sz="1000" dirty="0"/>
              <a:t>, and </a:t>
            </a:r>
            <a:r>
              <a:rPr lang="en-US" altLang="ko-KR" sz="1000" dirty="0" err="1"/>
              <a:t>Yulan</a:t>
            </a:r>
            <a:r>
              <a:rPr lang="en-US" altLang="ko-KR" sz="1000" dirty="0"/>
              <a:t> He. "Joint sentiment/topic model for sentiment analysis." Proceedings of the 18th ACM conference on Information and knowledge management. ACM, 2009.</a:t>
            </a:r>
          </a:p>
          <a:p>
            <a:r>
              <a:rPr lang="en-US" altLang="ko-KR" sz="1000" dirty="0"/>
              <a:t>Jo, Yohan, and Alice H. Oh. "Aspect and sentiment unification model for online review analysis." Proceedings of the fourth ACM international conference on Web search and data mining. ACM, 2011.</a:t>
            </a:r>
          </a:p>
        </p:txBody>
      </p:sp>
    </p:spTree>
    <p:extLst>
      <p:ext uri="{BB962C8B-B14F-4D97-AF65-F5344CB8AC3E}">
        <p14:creationId xmlns:p14="http://schemas.microsoft.com/office/powerpoint/2010/main" val="304220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02</a:t>
            </a:r>
            <a:endParaRPr lang="ko-KR" altLang="en-US" dirty="0"/>
          </a:p>
        </p:txBody>
      </p:sp>
      <p:sp>
        <p:nvSpPr>
          <p:cNvPr id="15" name="제목 14"/>
          <p:cNvSpPr>
            <a:spLocks noGrp="1"/>
          </p:cNvSpPr>
          <p:nvPr>
            <p:ph type="title"/>
          </p:nvPr>
        </p:nvSpPr>
        <p:spPr>
          <a:xfrm>
            <a:off x="1209368" y="386169"/>
            <a:ext cx="6739815" cy="480131"/>
          </a:xfrm>
        </p:spPr>
        <p:txBody>
          <a:bodyPr>
            <a:normAutofit fontScale="90000"/>
          </a:bodyPr>
          <a:lstStyle/>
          <a:p>
            <a:r>
              <a:rPr lang="en-US" altLang="ko-KR" dirty="0"/>
              <a:t>Literature Survey – Text Mining in Finance</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10</a:t>
            </a:fld>
            <a:endParaRPr lang="ko-KR" altLang="en-US" sz="1400"/>
          </a:p>
        </p:txBody>
      </p:sp>
      <p:sp>
        <p:nvSpPr>
          <p:cNvPr id="7" name="TextBox 6"/>
          <p:cNvSpPr txBox="1"/>
          <p:nvPr/>
        </p:nvSpPr>
        <p:spPr>
          <a:xfrm>
            <a:off x="134112" y="1377696"/>
            <a:ext cx="11919343" cy="523220"/>
          </a:xfrm>
          <a:prstGeom prst="rect">
            <a:avLst/>
          </a:prstGeom>
          <a:noFill/>
        </p:spPr>
        <p:txBody>
          <a:bodyPr wrap="square" rtlCol="0">
            <a:spAutoFit/>
          </a:bodyPr>
          <a:lstStyle/>
          <a:p>
            <a:r>
              <a:rPr lang="en-US" altLang="ko-KR" sz="1400" dirty="0"/>
              <a:t>Mahajan, Anuj, </a:t>
            </a:r>
            <a:r>
              <a:rPr lang="en-US" altLang="ko-KR" sz="1400" dirty="0" err="1"/>
              <a:t>Lipika</a:t>
            </a:r>
            <a:r>
              <a:rPr lang="en-US" altLang="ko-KR" sz="1400" dirty="0"/>
              <a:t> </a:t>
            </a:r>
            <a:r>
              <a:rPr lang="en-US" altLang="ko-KR" sz="1400" dirty="0" err="1"/>
              <a:t>Dey</a:t>
            </a:r>
            <a:r>
              <a:rPr lang="en-US" altLang="ko-KR" sz="1400" dirty="0"/>
              <a:t>, and </a:t>
            </a:r>
            <a:r>
              <a:rPr lang="en-US" altLang="ko-KR" sz="1400" dirty="0" err="1"/>
              <a:t>Sk</a:t>
            </a:r>
            <a:r>
              <a:rPr lang="en-US" altLang="ko-KR" sz="1400" dirty="0"/>
              <a:t> </a:t>
            </a:r>
            <a:r>
              <a:rPr lang="en-US" altLang="ko-KR" sz="1400" dirty="0" err="1"/>
              <a:t>Mirajul</a:t>
            </a:r>
            <a:r>
              <a:rPr lang="en-US" altLang="ko-KR" sz="1400" dirty="0"/>
              <a:t> </a:t>
            </a:r>
            <a:r>
              <a:rPr lang="en-US" altLang="ko-KR" sz="1400" dirty="0" err="1"/>
              <a:t>Haque</a:t>
            </a:r>
            <a:r>
              <a:rPr lang="en-US" altLang="ko-KR" sz="1400" dirty="0"/>
              <a:t>. "Mining financial news for major events and their impacts on the market." Web Intelligence and Intelligent Agent Technology, 2008. WI-IAT'08. IEEE/WIC/ACM International Conference on. Vol. 1. IEEE, 2008.</a:t>
            </a:r>
            <a:endParaRPr lang="ko-KR" altLang="en-US" sz="1400" dirty="0"/>
          </a:p>
        </p:txBody>
      </p:sp>
      <p:sp>
        <p:nvSpPr>
          <p:cNvPr id="11" name="TextBox 10"/>
          <p:cNvSpPr txBox="1"/>
          <p:nvPr/>
        </p:nvSpPr>
        <p:spPr>
          <a:xfrm>
            <a:off x="7166638" y="2133638"/>
            <a:ext cx="4503585" cy="10618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ko-KR" altLang="en-US" sz="1400" dirty="0"/>
              <a:t>각 토픽에 해당되는 </a:t>
            </a:r>
            <a:r>
              <a:rPr lang="en-US" altLang="ko-KR" sz="1400" dirty="0"/>
              <a:t>news</a:t>
            </a:r>
            <a:r>
              <a:rPr lang="ko-KR" altLang="en-US" sz="1400" dirty="0"/>
              <a:t>의 증감률과 </a:t>
            </a:r>
            <a:r>
              <a:rPr lang="en-US" altLang="ko-KR" sz="1400" dirty="0"/>
              <a:t>Sensex, Sensex opening, Sensex Percent Change, volatility</a:t>
            </a:r>
            <a:r>
              <a:rPr lang="ko-KR" altLang="en-US" sz="1400" dirty="0"/>
              <a:t>의 </a:t>
            </a:r>
            <a:r>
              <a:rPr lang="en-US" altLang="ko-KR" sz="1400" dirty="0"/>
              <a:t>correlation</a:t>
            </a:r>
            <a:r>
              <a:rPr lang="ko-KR" altLang="en-US" sz="1400" dirty="0"/>
              <a:t>을 구함</a:t>
            </a:r>
            <a:endParaRPr lang="en-US" altLang="ko-KR" sz="1400" dirty="0"/>
          </a:p>
        </p:txBody>
      </p:sp>
      <p:pic>
        <p:nvPicPr>
          <p:cNvPr id="3" name="그림 2"/>
          <p:cNvPicPr>
            <a:picLocks noChangeAspect="1"/>
          </p:cNvPicPr>
          <p:nvPr/>
        </p:nvPicPr>
        <p:blipFill>
          <a:blip r:embed="rId2"/>
          <a:stretch>
            <a:fillRect/>
          </a:stretch>
        </p:blipFill>
        <p:spPr>
          <a:xfrm>
            <a:off x="794414" y="2043952"/>
            <a:ext cx="6372225" cy="1924050"/>
          </a:xfrm>
          <a:prstGeom prst="rect">
            <a:avLst/>
          </a:prstGeom>
        </p:spPr>
      </p:pic>
      <p:pic>
        <p:nvPicPr>
          <p:cNvPr id="4" name="그림 3"/>
          <p:cNvPicPr>
            <a:picLocks noChangeAspect="1"/>
          </p:cNvPicPr>
          <p:nvPr/>
        </p:nvPicPr>
        <p:blipFill>
          <a:blip r:embed="rId3"/>
          <a:stretch>
            <a:fillRect/>
          </a:stretch>
        </p:blipFill>
        <p:spPr>
          <a:xfrm>
            <a:off x="2377870" y="4441825"/>
            <a:ext cx="3000375" cy="1914525"/>
          </a:xfrm>
          <a:prstGeom prst="rect">
            <a:avLst/>
          </a:prstGeom>
        </p:spPr>
      </p:pic>
      <p:sp>
        <p:nvSpPr>
          <p:cNvPr id="12" name="TextBox 11"/>
          <p:cNvSpPr txBox="1"/>
          <p:nvPr/>
        </p:nvSpPr>
        <p:spPr>
          <a:xfrm>
            <a:off x="7166638" y="4441825"/>
            <a:ext cx="4503585" cy="13433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1400" dirty="0"/>
              <a:t>LDA</a:t>
            </a:r>
            <a:r>
              <a:rPr lang="ko-KR" altLang="en-US" sz="1400" dirty="0"/>
              <a:t>를 이용하여 구해진 </a:t>
            </a:r>
            <a:r>
              <a:rPr lang="en-US" altLang="ko-KR" sz="1400" dirty="0"/>
              <a:t>25</a:t>
            </a:r>
            <a:r>
              <a:rPr lang="ko-KR" altLang="en-US" sz="1400" dirty="0"/>
              <a:t>가지의 </a:t>
            </a:r>
            <a:r>
              <a:rPr lang="en-US" altLang="ko-KR" sz="1400" dirty="0"/>
              <a:t>topic</a:t>
            </a:r>
            <a:r>
              <a:rPr lang="ko-KR" altLang="en-US" sz="1400" dirty="0"/>
              <a:t>들을 </a:t>
            </a:r>
            <a:r>
              <a:rPr lang="en-US" altLang="ko-KR" sz="1400" dirty="0"/>
              <a:t>feature</a:t>
            </a:r>
            <a:r>
              <a:rPr lang="ko-KR" altLang="en-US" sz="1400" dirty="0"/>
              <a:t>로 하는 </a:t>
            </a:r>
            <a:r>
              <a:rPr lang="en-US" altLang="ko-KR" sz="1400" dirty="0"/>
              <a:t>Decision Tree </a:t>
            </a:r>
            <a:r>
              <a:rPr lang="ko-KR" altLang="en-US" sz="1400" dirty="0"/>
              <a:t>와 </a:t>
            </a:r>
            <a:r>
              <a:rPr lang="en-US" altLang="ko-KR" sz="1400" dirty="0"/>
              <a:t>SVM</a:t>
            </a:r>
            <a:r>
              <a:rPr lang="ko-KR" altLang="en-US" sz="1400" dirty="0"/>
              <a:t>을 이용하여 </a:t>
            </a:r>
            <a:r>
              <a:rPr lang="en-US" altLang="ko-KR" sz="1400" dirty="0"/>
              <a:t>Sensex</a:t>
            </a:r>
            <a:r>
              <a:rPr lang="ko-KR" altLang="en-US" sz="1400" dirty="0"/>
              <a:t>의 증감을 예측</a:t>
            </a:r>
            <a:endParaRPr lang="en-US" altLang="ko-KR" sz="1400" dirty="0"/>
          </a:p>
          <a:p>
            <a:pPr marL="342900" indent="-342900">
              <a:lnSpc>
                <a:spcPct val="150000"/>
              </a:lnSpc>
              <a:buFont typeface="Arial" panose="020B0604020202020204" pitchFamily="34" charset="0"/>
              <a:buChar char="•"/>
            </a:pPr>
            <a:r>
              <a:rPr lang="ko-KR" altLang="en-US" sz="1400" dirty="0"/>
              <a:t>최고 </a:t>
            </a:r>
            <a:r>
              <a:rPr lang="en-US" altLang="ko-KR" sz="1400" dirty="0"/>
              <a:t>62% accuracy</a:t>
            </a:r>
          </a:p>
        </p:txBody>
      </p:sp>
    </p:spTree>
    <p:extLst>
      <p:ext uri="{BB962C8B-B14F-4D97-AF65-F5344CB8AC3E}">
        <p14:creationId xmlns:p14="http://schemas.microsoft.com/office/powerpoint/2010/main" val="3736858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02</a:t>
            </a:r>
            <a:endParaRPr lang="ko-KR" altLang="en-US" dirty="0"/>
          </a:p>
        </p:txBody>
      </p:sp>
      <p:sp>
        <p:nvSpPr>
          <p:cNvPr id="15" name="제목 14"/>
          <p:cNvSpPr>
            <a:spLocks noGrp="1"/>
          </p:cNvSpPr>
          <p:nvPr>
            <p:ph type="title"/>
          </p:nvPr>
        </p:nvSpPr>
        <p:spPr>
          <a:xfrm>
            <a:off x="1209368" y="386169"/>
            <a:ext cx="6739815" cy="480131"/>
          </a:xfrm>
        </p:spPr>
        <p:txBody>
          <a:bodyPr>
            <a:normAutofit fontScale="90000"/>
          </a:bodyPr>
          <a:lstStyle/>
          <a:p>
            <a:r>
              <a:rPr lang="en-US" altLang="ko-KR" dirty="0"/>
              <a:t>Literature Survey – Text Mining in Finance</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11</a:t>
            </a:fld>
            <a:endParaRPr lang="ko-KR" altLang="en-US" sz="1400"/>
          </a:p>
        </p:txBody>
      </p:sp>
      <p:sp>
        <p:nvSpPr>
          <p:cNvPr id="13" name="TextBox 12"/>
          <p:cNvSpPr txBox="1"/>
          <p:nvPr/>
        </p:nvSpPr>
        <p:spPr>
          <a:xfrm>
            <a:off x="351358" y="1757548"/>
            <a:ext cx="11377345" cy="34163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ko-KR" altLang="en-US" sz="1600" dirty="0"/>
              <a:t>주로 </a:t>
            </a:r>
            <a:r>
              <a:rPr lang="en-US" altLang="ko-KR" sz="1600" dirty="0"/>
              <a:t>Stock Price</a:t>
            </a:r>
            <a:r>
              <a:rPr lang="ko-KR" altLang="en-US" sz="1600" dirty="0"/>
              <a:t>의 등락을 예측</a:t>
            </a:r>
            <a:endParaRPr lang="en-US" altLang="ko-KR" sz="1600" dirty="0"/>
          </a:p>
          <a:p>
            <a:pPr marL="800100" lvl="1" indent="-342900">
              <a:lnSpc>
                <a:spcPct val="150000"/>
              </a:lnSpc>
              <a:buFont typeface="Arial" panose="020B0604020202020204" pitchFamily="34" charset="0"/>
              <a:buChar char="•"/>
            </a:pPr>
            <a:r>
              <a:rPr lang="ko-KR" altLang="en-US" sz="1600" dirty="0"/>
              <a:t>예측 성능이 </a:t>
            </a:r>
            <a:r>
              <a:rPr lang="en-US" altLang="ko-KR" sz="1600" dirty="0"/>
              <a:t>70%</a:t>
            </a:r>
            <a:r>
              <a:rPr lang="ko-KR" altLang="en-US" sz="1600" dirty="0"/>
              <a:t>를 넘지 못함</a:t>
            </a:r>
            <a:r>
              <a:rPr lang="en-US" altLang="ko-KR" sz="1600" dirty="0"/>
              <a:t>: </a:t>
            </a:r>
            <a:r>
              <a:rPr lang="ko-KR" altLang="en-US" sz="1600" dirty="0"/>
              <a:t>새로운 </a:t>
            </a:r>
            <a:r>
              <a:rPr lang="en-US" altLang="ko-KR" sz="1600" dirty="0"/>
              <a:t>feature </a:t>
            </a:r>
            <a:r>
              <a:rPr lang="ko-KR" altLang="en-US" sz="1600" dirty="0"/>
              <a:t>탐색이 필요</a:t>
            </a:r>
            <a:r>
              <a:rPr lang="en-US" altLang="ko-KR" sz="1600" dirty="0"/>
              <a:t>, stock</a:t>
            </a:r>
            <a:r>
              <a:rPr lang="ko-KR" altLang="en-US" sz="1600" dirty="0"/>
              <a:t>의 </a:t>
            </a:r>
            <a:r>
              <a:rPr lang="en-US" altLang="ko-KR" sz="1600" dirty="0"/>
              <a:t>movement</a:t>
            </a:r>
            <a:r>
              <a:rPr lang="ko-KR" altLang="en-US" sz="1600" dirty="0"/>
              <a:t>는 </a:t>
            </a:r>
            <a:r>
              <a:rPr lang="en-US" altLang="ko-KR" sz="1600" dirty="0"/>
              <a:t>sentiment </a:t>
            </a:r>
            <a:r>
              <a:rPr lang="ko-KR" altLang="en-US" sz="1600" dirty="0"/>
              <a:t>이외의 다양한 요인들에 영향을 받음</a:t>
            </a:r>
            <a:endParaRPr lang="en-US" altLang="ko-KR" sz="1600" dirty="0"/>
          </a:p>
          <a:p>
            <a:pPr marL="800100" lvl="1" indent="-342900">
              <a:lnSpc>
                <a:spcPct val="150000"/>
              </a:lnSpc>
              <a:buFont typeface="Arial" panose="020B0604020202020204" pitchFamily="34" charset="0"/>
              <a:buChar char="•"/>
            </a:pPr>
            <a:r>
              <a:rPr lang="en-US" altLang="ko-KR" sz="1600" dirty="0"/>
              <a:t>Bad news</a:t>
            </a:r>
            <a:r>
              <a:rPr lang="ko-KR" altLang="en-US" sz="1600" dirty="0"/>
              <a:t>가 많이 나온다면 </a:t>
            </a:r>
            <a:r>
              <a:rPr lang="en-US" altLang="ko-KR" sz="1600" dirty="0"/>
              <a:t>market </a:t>
            </a:r>
            <a:r>
              <a:rPr lang="ko-KR" altLang="en-US" sz="1600" dirty="0"/>
              <a:t>심리가 요동쳐 </a:t>
            </a:r>
            <a:r>
              <a:rPr lang="en-US" altLang="ko-KR" sz="1600" dirty="0"/>
              <a:t>volatility</a:t>
            </a:r>
            <a:r>
              <a:rPr lang="ko-KR" altLang="en-US" sz="1600" dirty="0"/>
              <a:t>가 증가할 것으로 예상</a:t>
            </a:r>
            <a:endParaRPr lang="en-US" altLang="ko-KR" sz="1600" dirty="0"/>
          </a:p>
          <a:p>
            <a:pPr marL="800100" lvl="1" indent="-342900">
              <a:lnSpc>
                <a:spcPct val="150000"/>
              </a:lnSpc>
              <a:buFont typeface="Arial" panose="020B0604020202020204" pitchFamily="34" charset="0"/>
              <a:buChar char="•"/>
            </a:pPr>
            <a:endParaRPr lang="en-US" altLang="ko-KR" sz="1600" dirty="0"/>
          </a:p>
          <a:p>
            <a:pPr marL="342900" indent="-342900">
              <a:lnSpc>
                <a:spcPct val="150000"/>
              </a:lnSpc>
              <a:buFont typeface="Arial" panose="020B0604020202020204" pitchFamily="34" charset="0"/>
              <a:buChar char="•"/>
            </a:pPr>
            <a:r>
              <a:rPr lang="en-US" altLang="ko-KR" sz="1600" dirty="0"/>
              <a:t>TF-IDF, bag-of-words, LDA</a:t>
            </a:r>
            <a:r>
              <a:rPr lang="ko-KR" altLang="en-US" sz="1600" dirty="0"/>
              <a:t>등의 </a:t>
            </a:r>
            <a:r>
              <a:rPr lang="en-US" altLang="ko-KR" sz="1600" dirty="0"/>
              <a:t>sentiment analysis</a:t>
            </a:r>
            <a:r>
              <a:rPr lang="ko-KR" altLang="en-US" sz="1600" dirty="0"/>
              <a:t>와 </a:t>
            </a:r>
            <a:r>
              <a:rPr lang="en-US" altLang="ko-KR" sz="1600" dirty="0"/>
              <a:t>SVM, decision tree</a:t>
            </a:r>
            <a:r>
              <a:rPr lang="ko-KR" altLang="en-US" sz="1600" dirty="0"/>
              <a:t>등의 </a:t>
            </a:r>
            <a:r>
              <a:rPr lang="en-US" altLang="ko-KR" sz="1600" dirty="0"/>
              <a:t>classification </a:t>
            </a:r>
            <a:r>
              <a:rPr lang="ko-KR" altLang="en-US" sz="1600" dirty="0"/>
              <a:t>방법들을 조합하는 시도</a:t>
            </a:r>
            <a:endParaRPr lang="en-US" altLang="ko-KR" sz="1600" dirty="0"/>
          </a:p>
          <a:p>
            <a:pPr marL="800100" lvl="1" indent="-342900">
              <a:lnSpc>
                <a:spcPct val="150000"/>
              </a:lnSpc>
              <a:buFont typeface="Arial" panose="020B0604020202020204" pitchFamily="34" charset="0"/>
              <a:buChar char="•"/>
            </a:pPr>
            <a:r>
              <a:rPr lang="en-US" altLang="ko-KR" sz="1600" dirty="0"/>
              <a:t>Categorical output: </a:t>
            </a:r>
            <a:r>
              <a:rPr lang="ko-KR" altLang="en-US" sz="1600" dirty="0"/>
              <a:t>본 연구에서는 </a:t>
            </a:r>
            <a:r>
              <a:rPr lang="en-US" altLang="ko-KR" sz="1600" dirty="0"/>
              <a:t>scoring</a:t>
            </a:r>
            <a:r>
              <a:rPr lang="ko-KR" altLang="en-US" sz="1600" dirty="0"/>
              <a:t>이 필요</a:t>
            </a:r>
            <a:endParaRPr lang="en-US" altLang="ko-KR" sz="1600" dirty="0"/>
          </a:p>
          <a:p>
            <a:pPr marL="800100" lvl="1" indent="-342900">
              <a:lnSpc>
                <a:spcPct val="150000"/>
              </a:lnSpc>
              <a:buFont typeface="Arial" panose="020B0604020202020204" pitchFamily="34" charset="0"/>
              <a:buChar char="•"/>
            </a:pPr>
            <a:r>
              <a:rPr lang="ko-KR" altLang="en-US" sz="1600" dirty="0"/>
              <a:t>앞서 </a:t>
            </a:r>
            <a:r>
              <a:rPr lang="en-US" altLang="ko-KR" sz="1600" dirty="0"/>
              <a:t>LDA</a:t>
            </a:r>
            <a:r>
              <a:rPr lang="ko-KR" altLang="en-US" sz="1600" dirty="0"/>
              <a:t>를 이용한 </a:t>
            </a:r>
            <a:r>
              <a:rPr lang="en-US" altLang="ko-KR" sz="1600" dirty="0"/>
              <a:t>financial analysis</a:t>
            </a:r>
            <a:r>
              <a:rPr lang="ko-KR" altLang="en-US" sz="1600" dirty="0"/>
              <a:t>에는 본 연구의 지향점인 </a:t>
            </a:r>
            <a:r>
              <a:rPr lang="en-US" altLang="ko-KR" sz="1600" dirty="0"/>
              <a:t>scoring</a:t>
            </a:r>
            <a:r>
              <a:rPr lang="ko-KR" altLang="en-US" sz="1600" dirty="0"/>
              <a:t>을 접목시킬 수 있었으나 해당 </a:t>
            </a:r>
            <a:r>
              <a:rPr lang="en-US" altLang="ko-KR" sz="1600" dirty="0"/>
              <a:t>topic</a:t>
            </a:r>
            <a:r>
              <a:rPr lang="ko-KR" altLang="en-US" sz="1600" dirty="0"/>
              <a:t>에 대한 기사 수로 해당 </a:t>
            </a:r>
            <a:r>
              <a:rPr lang="en-US" altLang="ko-KR" sz="1600" dirty="0"/>
              <a:t>event</a:t>
            </a:r>
            <a:r>
              <a:rPr lang="ko-KR" altLang="en-US" sz="1600" dirty="0"/>
              <a:t>의 </a:t>
            </a:r>
            <a:r>
              <a:rPr lang="en-US" altLang="ko-KR" sz="1600" dirty="0"/>
              <a:t>news impact</a:t>
            </a:r>
            <a:r>
              <a:rPr lang="ko-KR" altLang="en-US" sz="1600" dirty="0"/>
              <a:t>를 계산하여 이미 </a:t>
            </a:r>
            <a:r>
              <a:rPr lang="en-US" altLang="ko-KR" sz="1600" dirty="0"/>
              <a:t>sector</a:t>
            </a:r>
            <a:r>
              <a:rPr lang="ko-KR" altLang="en-US" sz="1600" dirty="0"/>
              <a:t>가 나눠져 있는 연구에 적용 방법을 고민</a:t>
            </a:r>
          </a:p>
        </p:txBody>
      </p:sp>
    </p:spTree>
    <p:extLst>
      <p:ext uri="{BB962C8B-B14F-4D97-AF65-F5344CB8AC3E}">
        <p14:creationId xmlns:p14="http://schemas.microsoft.com/office/powerpoint/2010/main" val="2400704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02</a:t>
            </a:r>
            <a:endParaRPr lang="ko-KR" altLang="en-US" dirty="0"/>
          </a:p>
        </p:txBody>
      </p:sp>
      <p:sp>
        <p:nvSpPr>
          <p:cNvPr id="15" name="제목 14"/>
          <p:cNvSpPr>
            <a:spLocks noGrp="1"/>
          </p:cNvSpPr>
          <p:nvPr>
            <p:ph type="title"/>
          </p:nvPr>
        </p:nvSpPr>
        <p:spPr>
          <a:xfrm>
            <a:off x="1209368" y="386169"/>
            <a:ext cx="7239688" cy="480131"/>
          </a:xfrm>
        </p:spPr>
        <p:txBody>
          <a:bodyPr>
            <a:normAutofit fontScale="90000"/>
          </a:bodyPr>
          <a:lstStyle/>
          <a:p>
            <a:r>
              <a:rPr lang="en-US" altLang="ko-KR" dirty="0"/>
              <a:t>Literature Survey – Sentiment Topic Modeling</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12</a:t>
            </a:fld>
            <a:endParaRPr lang="ko-KR" altLang="en-US" sz="1400"/>
          </a:p>
        </p:txBody>
      </p:sp>
      <p:sp>
        <p:nvSpPr>
          <p:cNvPr id="10" name="TextBox 9"/>
          <p:cNvSpPr txBox="1"/>
          <p:nvPr/>
        </p:nvSpPr>
        <p:spPr>
          <a:xfrm>
            <a:off x="267572" y="1917487"/>
            <a:ext cx="5934833" cy="166654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1400" dirty="0"/>
              <a:t>LDA</a:t>
            </a:r>
            <a:r>
              <a:rPr lang="ko-KR" altLang="en-US" sz="1400" dirty="0"/>
              <a:t>에 </a:t>
            </a:r>
            <a:r>
              <a:rPr lang="en-US" altLang="ko-KR" sz="1400" dirty="0"/>
              <a:t>topic distribution</a:t>
            </a:r>
            <a:r>
              <a:rPr lang="ko-KR" altLang="en-US" sz="1400" dirty="0"/>
              <a:t> </a:t>
            </a:r>
            <a:r>
              <a:rPr lang="en-US" altLang="ko-KR" sz="1400" dirty="0"/>
              <a:t>estimation</a:t>
            </a:r>
            <a:r>
              <a:rPr lang="ko-KR" altLang="en-US" sz="1400" dirty="0"/>
              <a:t>과 </a:t>
            </a:r>
            <a:r>
              <a:rPr lang="en-US" altLang="ko-KR" sz="1400" dirty="0"/>
              <a:t>sentiment distribution estimation</a:t>
            </a:r>
            <a:r>
              <a:rPr lang="ko-KR" altLang="en-US" sz="1400" dirty="0"/>
              <a:t>을 추가</a:t>
            </a:r>
            <a:endParaRPr lang="en-US" altLang="ko-KR" sz="1400" dirty="0"/>
          </a:p>
          <a:p>
            <a:pPr marL="800100" lvl="1" indent="-342900">
              <a:lnSpc>
                <a:spcPct val="150000"/>
              </a:lnSpc>
              <a:buFont typeface="Arial" panose="020B0604020202020204" pitchFamily="34" charset="0"/>
              <a:buChar char="•"/>
            </a:pPr>
            <a:r>
              <a:rPr lang="en-US" altLang="ko-KR" sz="1400" dirty="0"/>
              <a:t>the joint sentiment/topic-document distribution </a:t>
            </a:r>
            <a:r>
              <a:rPr lang="el-GR" altLang="ko-KR" sz="1400" dirty="0"/>
              <a:t>θ</a:t>
            </a:r>
            <a:r>
              <a:rPr lang="en-US" altLang="ko-KR" sz="1400" dirty="0"/>
              <a:t>, the joint sentiment/topic-word distribution </a:t>
            </a:r>
            <a:r>
              <a:rPr lang="el-GR" altLang="ko-KR" sz="1400" dirty="0"/>
              <a:t>π</a:t>
            </a:r>
            <a:r>
              <a:rPr lang="en-US" altLang="ko-KR" sz="1400" dirty="0"/>
              <a:t>, and the sentiment-document distribution </a:t>
            </a:r>
            <a:r>
              <a:rPr lang="el-GR" altLang="ko-KR" sz="1400" dirty="0"/>
              <a:t>φ</a:t>
            </a:r>
            <a:r>
              <a:rPr lang="en-US" altLang="ko-KR" sz="1400" dirty="0"/>
              <a:t>.</a:t>
            </a:r>
          </a:p>
        </p:txBody>
      </p:sp>
      <p:pic>
        <p:nvPicPr>
          <p:cNvPr id="3" name="그림 2"/>
          <p:cNvPicPr>
            <a:picLocks noChangeAspect="1"/>
          </p:cNvPicPr>
          <p:nvPr/>
        </p:nvPicPr>
        <p:blipFill>
          <a:blip r:embed="rId2"/>
          <a:stretch>
            <a:fillRect/>
          </a:stretch>
        </p:blipFill>
        <p:spPr>
          <a:xfrm>
            <a:off x="6584035" y="2162942"/>
            <a:ext cx="4769765" cy="3622837"/>
          </a:xfrm>
          <a:prstGeom prst="rect">
            <a:avLst/>
          </a:prstGeom>
        </p:spPr>
      </p:pic>
      <p:pic>
        <p:nvPicPr>
          <p:cNvPr id="4" name="그림 3"/>
          <p:cNvPicPr>
            <a:picLocks noChangeAspect="1"/>
          </p:cNvPicPr>
          <p:nvPr/>
        </p:nvPicPr>
        <p:blipFill>
          <a:blip r:embed="rId3"/>
          <a:stretch>
            <a:fillRect/>
          </a:stretch>
        </p:blipFill>
        <p:spPr>
          <a:xfrm>
            <a:off x="780364" y="3584033"/>
            <a:ext cx="3343275" cy="1638300"/>
          </a:xfrm>
          <a:prstGeom prst="rect">
            <a:avLst/>
          </a:prstGeom>
        </p:spPr>
      </p:pic>
      <p:sp>
        <p:nvSpPr>
          <p:cNvPr id="12" name="TextBox 11"/>
          <p:cNvSpPr txBox="1"/>
          <p:nvPr/>
        </p:nvSpPr>
        <p:spPr>
          <a:xfrm>
            <a:off x="267572" y="5195129"/>
            <a:ext cx="5934833" cy="170816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1400" dirty="0"/>
              <a:t>Output</a:t>
            </a:r>
          </a:p>
          <a:p>
            <a:pPr marL="800100" lvl="1" indent="-342900">
              <a:lnSpc>
                <a:spcPct val="150000"/>
              </a:lnSpc>
              <a:buFont typeface="Arial" panose="020B0604020202020204" pitchFamily="34" charset="0"/>
              <a:buChar char="•"/>
            </a:pPr>
            <a:r>
              <a:rPr lang="en-US" altLang="ko-KR" sz="1400" dirty="0"/>
              <a:t>Approximation probability of topic k in document D</a:t>
            </a:r>
          </a:p>
          <a:p>
            <a:pPr marL="1257300" lvl="2" indent="-342900">
              <a:lnSpc>
                <a:spcPct val="150000"/>
              </a:lnSpc>
              <a:buFont typeface="Arial" panose="020B0604020202020204" pitchFamily="34" charset="0"/>
              <a:buChar char="•"/>
            </a:pPr>
            <a:r>
              <a:rPr lang="el-GR" altLang="ko-KR" sz="1400" dirty="0"/>
              <a:t>Θ</a:t>
            </a:r>
            <a:r>
              <a:rPr lang="en-US" altLang="ko-KR" sz="1400" baseline="-25000" dirty="0"/>
              <a:t>dk</a:t>
            </a:r>
          </a:p>
          <a:p>
            <a:pPr marL="800100" lvl="1" indent="-342900">
              <a:lnSpc>
                <a:spcPct val="150000"/>
              </a:lnSpc>
              <a:buFont typeface="Arial" panose="020B0604020202020204" pitchFamily="34" charset="0"/>
              <a:buChar char="•"/>
            </a:pPr>
            <a:r>
              <a:rPr lang="en-US" altLang="ko-KR" sz="1400" dirty="0"/>
              <a:t>Approximation probability of some word w in topic k</a:t>
            </a:r>
          </a:p>
          <a:p>
            <a:pPr marL="1257300" lvl="2" indent="-342900">
              <a:lnSpc>
                <a:spcPct val="150000"/>
              </a:lnSpc>
              <a:buFont typeface="Arial" panose="020B0604020202020204" pitchFamily="34" charset="0"/>
              <a:buChar char="•"/>
            </a:pPr>
            <a:r>
              <a:rPr lang="el-GR" altLang="ko-KR" sz="1400" dirty="0"/>
              <a:t>φ</a:t>
            </a:r>
            <a:r>
              <a:rPr lang="en-US" altLang="ko-KR" sz="1400" baseline="-25000" dirty="0"/>
              <a:t>kw</a:t>
            </a:r>
            <a:endParaRPr lang="en-US" altLang="ko-KR" sz="1400" dirty="0"/>
          </a:p>
        </p:txBody>
      </p:sp>
      <p:sp>
        <p:nvSpPr>
          <p:cNvPr id="13" name="TextBox 12"/>
          <p:cNvSpPr txBox="1"/>
          <p:nvPr/>
        </p:nvSpPr>
        <p:spPr>
          <a:xfrm>
            <a:off x="134112" y="1377696"/>
            <a:ext cx="11919343" cy="523220"/>
          </a:xfrm>
          <a:prstGeom prst="rect">
            <a:avLst/>
          </a:prstGeom>
          <a:noFill/>
        </p:spPr>
        <p:txBody>
          <a:bodyPr wrap="square" rtlCol="0">
            <a:spAutoFit/>
          </a:bodyPr>
          <a:lstStyle/>
          <a:p>
            <a:r>
              <a:rPr lang="en-US" altLang="ko-KR" sz="1400" dirty="0"/>
              <a:t>Lin, </a:t>
            </a:r>
            <a:r>
              <a:rPr lang="en-US" altLang="ko-KR" sz="1400" dirty="0" err="1"/>
              <a:t>Chenghua</a:t>
            </a:r>
            <a:r>
              <a:rPr lang="en-US" altLang="ko-KR" sz="1400" dirty="0"/>
              <a:t>, and </a:t>
            </a:r>
            <a:r>
              <a:rPr lang="en-US" altLang="ko-KR" sz="1400" dirty="0" err="1"/>
              <a:t>Yulan</a:t>
            </a:r>
            <a:r>
              <a:rPr lang="en-US" altLang="ko-KR" sz="1400" dirty="0"/>
              <a:t> He. "Joint sentiment/topic model for sentiment analysis." Proceedings of the 18th ACM conference on Information and knowledge management. ACM, 2009.</a:t>
            </a:r>
          </a:p>
        </p:txBody>
      </p:sp>
    </p:spTree>
    <p:extLst>
      <p:ext uri="{BB962C8B-B14F-4D97-AF65-F5344CB8AC3E}">
        <p14:creationId xmlns:p14="http://schemas.microsoft.com/office/powerpoint/2010/main" val="2773218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02</a:t>
            </a:r>
            <a:endParaRPr lang="ko-KR" altLang="en-US" dirty="0"/>
          </a:p>
        </p:txBody>
      </p:sp>
      <p:sp>
        <p:nvSpPr>
          <p:cNvPr id="15" name="제목 14"/>
          <p:cNvSpPr>
            <a:spLocks noGrp="1"/>
          </p:cNvSpPr>
          <p:nvPr>
            <p:ph type="title"/>
          </p:nvPr>
        </p:nvSpPr>
        <p:spPr>
          <a:xfrm>
            <a:off x="1209368" y="386169"/>
            <a:ext cx="7239688" cy="480131"/>
          </a:xfrm>
        </p:spPr>
        <p:txBody>
          <a:bodyPr>
            <a:normAutofit fontScale="90000"/>
          </a:bodyPr>
          <a:lstStyle/>
          <a:p>
            <a:r>
              <a:rPr lang="en-US" altLang="ko-KR" dirty="0"/>
              <a:t>Literature Survey – Sentiment Topic Modeling</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13</a:t>
            </a:fld>
            <a:endParaRPr lang="ko-KR" altLang="en-US" sz="1400"/>
          </a:p>
        </p:txBody>
      </p:sp>
      <p:sp>
        <p:nvSpPr>
          <p:cNvPr id="10" name="TextBox 9"/>
          <p:cNvSpPr txBox="1"/>
          <p:nvPr/>
        </p:nvSpPr>
        <p:spPr>
          <a:xfrm>
            <a:off x="267574" y="1903595"/>
            <a:ext cx="5934833" cy="170816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1400" dirty="0"/>
              <a:t>JST</a:t>
            </a:r>
            <a:r>
              <a:rPr lang="ko-KR" altLang="en-US" sz="1400" dirty="0"/>
              <a:t>에 </a:t>
            </a:r>
            <a:r>
              <a:rPr lang="en-US" altLang="ko-KR" sz="1400" dirty="0"/>
              <a:t>sentence place</a:t>
            </a:r>
            <a:r>
              <a:rPr lang="ko-KR" altLang="en-US" sz="1400" dirty="0"/>
              <a:t>를 추가하여 한 </a:t>
            </a:r>
            <a:r>
              <a:rPr lang="en-US" altLang="ko-KR" sz="1400" dirty="0"/>
              <a:t>sentence</a:t>
            </a:r>
            <a:r>
              <a:rPr lang="ko-KR" altLang="en-US" sz="1400" dirty="0"/>
              <a:t>에 한가지 </a:t>
            </a:r>
            <a:r>
              <a:rPr lang="en-US" altLang="ko-KR" sz="1400" dirty="0"/>
              <a:t>language model</a:t>
            </a:r>
            <a:r>
              <a:rPr lang="ko-KR" altLang="en-US" sz="1400" dirty="0"/>
              <a:t>이 </a:t>
            </a:r>
            <a:r>
              <a:rPr lang="en-US" altLang="ko-KR" sz="1400" dirty="0"/>
              <a:t>allocate</a:t>
            </a:r>
          </a:p>
          <a:p>
            <a:pPr marL="800100" lvl="1" indent="-342900">
              <a:lnSpc>
                <a:spcPct val="150000"/>
              </a:lnSpc>
              <a:buFont typeface="Arial" panose="020B0604020202020204" pitchFamily="34" charset="0"/>
              <a:buChar char="•"/>
            </a:pPr>
            <a:r>
              <a:rPr lang="en-US" altLang="ko-KR" sz="1400" dirty="0"/>
              <a:t>Focus on regional co-occurrence to improve accuracy</a:t>
            </a:r>
          </a:p>
          <a:p>
            <a:pPr marL="800100" lvl="1" indent="-342900">
              <a:lnSpc>
                <a:spcPct val="150000"/>
              </a:lnSpc>
              <a:buFont typeface="Arial" panose="020B0604020202020204" pitchFamily="34" charset="0"/>
              <a:buChar char="•"/>
            </a:pPr>
            <a:r>
              <a:rPr lang="ko-KR" altLang="en-US" sz="1400" dirty="0"/>
              <a:t>알고리즘은 </a:t>
            </a:r>
            <a:r>
              <a:rPr lang="en-US" altLang="ko-KR" sz="1400" dirty="0"/>
              <a:t>JST</a:t>
            </a:r>
            <a:r>
              <a:rPr lang="ko-KR" altLang="en-US" sz="1400" dirty="0"/>
              <a:t>와 비슷하나 </a:t>
            </a:r>
            <a:r>
              <a:rPr lang="en-US" altLang="ko-KR" sz="1400" dirty="0"/>
              <a:t>sampling</a:t>
            </a:r>
            <a:r>
              <a:rPr lang="ko-KR" altLang="en-US" sz="1400" dirty="0"/>
              <a:t>시 </a:t>
            </a:r>
            <a:r>
              <a:rPr lang="en-US" altLang="ko-KR" sz="1400" dirty="0"/>
              <a:t>document</a:t>
            </a:r>
            <a:r>
              <a:rPr lang="ko-KR" altLang="en-US" sz="1400" dirty="0"/>
              <a:t>와 </a:t>
            </a:r>
            <a:r>
              <a:rPr lang="en-US" altLang="ko-KR" sz="1400" dirty="0"/>
              <a:t>aspect(topic)</a:t>
            </a:r>
            <a:r>
              <a:rPr lang="ko-KR" altLang="en-US" sz="1400" dirty="0"/>
              <a:t>에 해당되는 </a:t>
            </a:r>
            <a:r>
              <a:rPr lang="en-US" altLang="ko-KR" sz="1400" dirty="0"/>
              <a:t>sentence</a:t>
            </a:r>
            <a:r>
              <a:rPr lang="ko-KR" altLang="en-US" sz="1400" dirty="0"/>
              <a:t>의 개수를 구함</a:t>
            </a:r>
            <a:endParaRPr lang="en-US" altLang="ko-KR" sz="1400" dirty="0"/>
          </a:p>
        </p:txBody>
      </p:sp>
      <p:sp>
        <p:nvSpPr>
          <p:cNvPr id="13" name="TextBox 12"/>
          <p:cNvSpPr txBox="1"/>
          <p:nvPr/>
        </p:nvSpPr>
        <p:spPr>
          <a:xfrm>
            <a:off x="134112" y="1377696"/>
            <a:ext cx="11919343" cy="523220"/>
          </a:xfrm>
          <a:prstGeom prst="rect">
            <a:avLst/>
          </a:prstGeom>
          <a:noFill/>
        </p:spPr>
        <p:txBody>
          <a:bodyPr wrap="square" rtlCol="0">
            <a:spAutoFit/>
          </a:bodyPr>
          <a:lstStyle/>
          <a:p>
            <a:r>
              <a:rPr lang="en-US" altLang="ko-KR" sz="1400" dirty="0"/>
              <a:t>Jo, Yohan, and Alice H. Oh. "Aspect and sentiment unification model for online review analysis." Proceedings of the fourth ACM international conference on Web search and data mining. ACM, 2011.</a:t>
            </a:r>
          </a:p>
        </p:txBody>
      </p:sp>
      <p:pic>
        <p:nvPicPr>
          <p:cNvPr id="2" name="그림 1"/>
          <p:cNvPicPr>
            <a:picLocks noChangeAspect="1"/>
          </p:cNvPicPr>
          <p:nvPr/>
        </p:nvPicPr>
        <p:blipFill>
          <a:blip r:embed="rId2"/>
          <a:stretch>
            <a:fillRect/>
          </a:stretch>
        </p:blipFill>
        <p:spPr>
          <a:xfrm>
            <a:off x="7181541" y="1900916"/>
            <a:ext cx="4172259" cy="3749752"/>
          </a:xfrm>
          <a:prstGeom prst="rect">
            <a:avLst/>
          </a:prstGeom>
        </p:spPr>
      </p:pic>
      <p:pic>
        <p:nvPicPr>
          <p:cNvPr id="19" name="그림 18"/>
          <p:cNvPicPr>
            <a:picLocks noChangeAspect="1"/>
          </p:cNvPicPr>
          <p:nvPr/>
        </p:nvPicPr>
        <p:blipFill>
          <a:blip r:embed="rId3"/>
          <a:stretch>
            <a:fillRect/>
          </a:stretch>
        </p:blipFill>
        <p:spPr>
          <a:xfrm>
            <a:off x="134112" y="3717429"/>
            <a:ext cx="3390900" cy="2628900"/>
          </a:xfrm>
          <a:prstGeom prst="rect">
            <a:avLst/>
          </a:prstGeom>
        </p:spPr>
      </p:pic>
      <p:pic>
        <p:nvPicPr>
          <p:cNvPr id="20" name="그림 19"/>
          <p:cNvPicPr>
            <a:picLocks noChangeAspect="1"/>
          </p:cNvPicPr>
          <p:nvPr/>
        </p:nvPicPr>
        <p:blipFill>
          <a:blip r:embed="rId4"/>
          <a:stretch>
            <a:fillRect/>
          </a:stretch>
        </p:blipFill>
        <p:spPr>
          <a:xfrm>
            <a:off x="3525012" y="3714750"/>
            <a:ext cx="3362325" cy="3143250"/>
          </a:xfrm>
          <a:prstGeom prst="rect">
            <a:avLst/>
          </a:prstGeom>
        </p:spPr>
      </p:pic>
    </p:spTree>
    <p:extLst>
      <p:ext uri="{BB962C8B-B14F-4D97-AF65-F5344CB8AC3E}">
        <p14:creationId xmlns:p14="http://schemas.microsoft.com/office/powerpoint/2010/main" val="1869541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02</a:t>
            </a:r>
            <a:endParaRPr lang="ko-KR" altLang="en-US" dirty="0"/>
          </a:p>
        </p:txBody>
      </p:sp>
      <p:sp>
        <p:nvSpPr>
          <p:cNvPr id="15" name="제목 14"/>
          <p:cNvSpPr>
            <a:spLocks noGrp="1"/>
          </p:cNvSpPr>
          <p:nvPr>
            <p:ph type="title"/>
          </p:nvPr>
        </p:nvSpPr>
        <p:spPr>
          <a:xfrm>
            <a:off x="1209368" y="386169"/>
            <a:ext cx="7239688" cy="480131"/>
          </a:xfrm>
        </p:spPr>
        <p:txBody>
          <a:bodyPr>
            <a:normAutofit fontScale="90000"/>
          </a:bodyPr>
          <a:lstStyle/>
          <a:p>
            <a:r>
              <a:rPr lang="en-US" altLang="ko-KR" dirty="0"/>
              <a:t>Literature Survey – Sentiment Topic Modeling</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14</a:t>
            </a:fld>
            <a:endParaRPr lang="ko-KR" altLang="en-US" sz="1400"/>
          </a:p>
        </p:txBody>
      </p:sp>
      <p:sp>
        <p:nvSpPr>
          <p:cNvPr id="13" name="TextBox 12"/>
          <p:cNvSpPr txBox="1"/>
          <p:nvPr/>
        </p:nvSpPr>
        <p:spPr>
          <a:xfrm>
            <a:off x="134112" y="1377696"/>
            <a:ext cx="11919343" cy="523220"/>
          </a:xfrm>
          <a:prstGeom prst="rect">
            <a:avLst/>
          </a:prstGeom>
          <a:noFill/>
        </p:spPr>
        <p:txBody>
          <a:bodyPr wrap="square" rtlCol="0">
            <a:spAutoFit/>
          </a:bodyPr>
          <a:lstStyle/>
          <a:p>
            <a:r>
              <a:rPr lang="en-US" altLang="ko-KR" sz="1400" dirty="0"/>
              <a:t>Jo, Yohan, and Alice H. Oh. "Aspect and sentiment unification model for online review analysis." Proceedings of the fourth ACM international conference on Web search and data mining. ACM, 2011.</a:t>
            </a:r>
          </a:p>
        </p:txBody>
      </p:sp>
      <p:pic>
        <p:nvPicPr>
          <p:cNvPr id="5" name="그림 4"/>
          <p:cNvPicPr>
            <a:picLocks noChangeAspect="1"/>
          </p:cNvPicPr>
          <p:nvPr/>
        </p:nvPicPr>
        <p:blipFill>
          <a:blip r:embed="rId2"/>
          <a:stretch>
            <a:fillRect/>
          </a:stretch>
        </p:blipFill>
        <p:spPr>
          <a:xfrm>
            <a:off x="1209368" y="1900916"/>
            <a:ext cx="2865120" cy="2221273"/>
          </a:xfrm>
          <a:prstGeom prst="rect">
            <a:avLst/>
          </a:prstGeom>
        </p:spPr>
      </p:pic>
      <p:pic>
        <p:nvPicPr>
          <p:cNvPr id="6" name="그림 5"/>
          <p:cNvPicPr>
            <a:picLocks noChangeAspect="1"/>
          </p:cNvPicPr>
          <p:nvPr/>
        </p:nvPicPr>
        <p:blipFill>
          <a:blip r:embed="rId3"/>
          <a:stretch>
            <a:fillRect/>
          </a:stretch>
        </p:blipFill>
        <p:spPr>
          <a:xfrm>
            <a:off x="1224731" y="4122189"/>
            <a:ext cx="2849757" cy="2664079"/>
          </a:xfrm>
          <a:prstGeom prst="rect">
            <a:avLst/>
          </a:prstGeom>
        </p:spPr>
      </p:pic>
      <p:pic>
        <p:nvPicPr>
          <p:cNvPr id="3" name="그림 2"/>
          <p:cNvPicPr>
            <a:picLocks noChangeAspect="1"/>
          </p:cNvPicPr>
          <p:nvPr/>
        </p:nvPicPr>
        <p:blipFill>
          <a:blip r:embed="rId4"/>
          <a:stretch>
            <a:fillRect/>
          </a:stretch>
        </p:blipFill>
        <p:spPr>
          <a:xfrm>
            <a:off x="5702877" y="2299194"/>
            <a:ext cx="3695700" cy="2428875"/>
          </a:xfrm>
          <a:prstGeom prst="rect">
            <a:avLst/>
          </a:prstGeom>
        </p:spPr>
      </p:pic>
      <p:sp>
        <p:nvSpPr>
          <p:cNvPr id="14" name="TextBox 13"/>
          <p:cNvSpPr txBox="1"/>
          <p:nvPr/>
        </p:nvSpPr>
        <p:spPr>
          <a:xfrm>
            <a:off x="5327022" y="1887688"/>
            <a:ext cx="5934833" cy="3738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1400" dirty="0"/>
              <a:t>Outcome of ASUM</a:t>
            </a:r>
          </a:p>
        </p:txBody>
      </p:sp>
    </p:spTree>
    <p:extLst>
      <p:ext uri="{BB962C8B-B14F-4D97-AF65-F5344CB8AC3E}">
        <p14:creationId xmlns:p14="http://schemas.microsoft.com/office/powerpoint/2010/main" val="621826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02</a:t>
            </a:r>
            <a:endParaRPr lang="ko-KR" altLang="en-US" dirty="0"/>
          </a:p>
        </p:txBody>
      </p:sp>
      <p:sp>
        <p:nvSpPr>
          <p:cNvPr id="15" name="제목 14"/>
          <p:cNvSpPr>
            <a:spLocks noGrp="1"/>
          </p:cNvSpPr>
          <p:nvPr>
            <p:ph type="title"/>
          </p:nvPr>
        </p:nvSpPr>
        <p:spPr>
          <a:xfrm>
            <a:off x="1209368" y="386169"/>
            <a:ext cx="7239688" cy="480131"/>
          </a:xfrm>
        </p:spPr>
        <p:txBody>
          <a:bodyPr>
            <a:normAutofit fontScale="90000"/>
          </a:bodyPr>
          <a:lstStyle/>
          <a:p>
            <a:r>
              <a:rPr lang="en-US" altLang="ko-KR" dirty="0"/>
              <a:t>Literature Survey – Sentiment Topic Modeling</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15</a:t>
            </a:fld>
            <a:endParaRPr lang="ko-KR" altLang="en-US" sz="1400"/>
          </a:p>
        </p:txBody>
      </p:sp>
      <p:sp>
        <p:nvSpPr>
          <p:cNvPr id="13" name="TextBox 12"/>
          <p:cNvSpPr txBox="1"/>
          <p:nvPr/>
        </p:nvSpPr>
        <p:spPr>
          <a:xfrm>
            <a:off x="134112" y="1377696"/>
            <a:ext cx="11919343" cy="307777"/>
          </a:xfrm>
          <a:prstGeom prst="rect">
            <a:avLst/>
          </a:prstGeom>
          <a:noFill/>
        </p:spPr>
        <p:txBody>
          <a:bodyPr wrap="square" rtlCol="0">
            <a:spAutoFit/>
          </a:bodyPr>
          <a:lstStyle/>
          <a:p>
            <a:r>
              <a:rPr lang="en-US" altLang="ko-KR" sz="1400" dirty="0"/>
              <a:t>JST model, ASUM</a:t>
            </a:r>
            <a:r>
              <a:rPr lang="ko-KR" altLang="en-US" sz="1400" dirty="0"/>
              <a:t>등 </a:t>
            </a:r>
            <a:r>
              <a:rPr lang="en-US" altLang="ko-KR" sz="1400" dirty="0"/>
              <a:t>aspect</a:t>
            </a:r>
            <a:r>
              <a:rPr lang="ko-KR" altLang="en-US" sz="1400" dirty="0"/>
              <a:t>와 </a:t>
            </a:r>
            <a:r>
              <a:rPr lang="en-US" altLang="ko-KR" sz="1400" dirty="0"/>
              <a:t>sentiment</a:t>
            </a:r>
            <a:r>
              <a:rPr lang="ko-KR" altLang="en-US" sz="1400" dirty="0"/>
              <a:t>를 함께 계산하는 </a:t>
            </a:r>
            <a:r>
              <a:rPr lang="en-US" altLang="ko-KR" sz="1400" dirty="0"/>
              <a:t>LDA model</a:t>
            </a:r>
            <a:r>
              <a:rPr lang="ko-KR" altLang="en-US" sz="1400" dirty="0"/>
              <a:t>의 적용방법 및 추후 연구계획</a:t>
            </a:r>
            <a:endParaRPr lang="en-US" altLang="ko-KR" sz="1400" dirty="0"/>
          </a:p>
        </p:txBody>
      </p:sp>
      <p:sp>
        <p:nvSpPr>
          <p:cNvPr id="12" name="TextBox 11"/>
          <p:cNvSpPr txBox="1"/>
          <p:nvPr/>
        </p:nvSpPr>
        <p:spPr>
          <a:xfrm>
            <a:off x="267572" y="1917487"/>
            <a:ext cx="10437004" cy="73866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ko-KR" altLang="en-US" sz="1400" dirty="0"/>
              <a:t>기사나 공시에서 같이 언급된</a:t>
            </a:r>
            <a:r>
              <a:rPr lang="en-US" altLang="ko-KR" sz="1400" dirty="0"/>
              <a:t>(co-occur)</a:t>
            </a:r>
            <a:r>
              <a:rPr lang="ko-KR" altLang="en-US" sz="1400" dirty="0"/>
              <a:t> 기업들을 연결하여 기업간 </a:t>
            </a:r>
            <a:r>
              <a:rPr lang="en-US" altLang="ko-KR" sz="1400" dirty="0"/>
              <a:t>network </a:t>
            </a:r>
            <a:r>
              <a:rPr lang="ko-KR" altLang="en-US" sz="1400" dirty="0"/>
              <a:t>구축 시 기업을 연결하는 </a:t>
            </a:r>
            <a:r>
              <a:rPr lang="en-US" altLang="ko-KR" sz="1400" dirty="0"/>
              <a:t>edge</a:t>
            </a:r>
            <a:r>
              <a:rPr lang="ko-KR" altLang="en-US" sz="1400" dirty="0"/>
              <a:t>의 </a:t>
            </a:r>
            <a:r>
              <a:rPr lang="en-US" altLang="ko-KR" sz="1400" dirty="0"/>
              <a:t>weight </a:t>
            </a:r>
            <a:r>
              <a:rPr lang="ko-KR" altLang="en-US" sz="1400" dirty="0"/>
              <a:t>계산</a:t>
            </a:r>
            <a:endParaRPr lang="en-US" altLang="ko-KR" sz="1400" dirty="0"/>
          </a:p>
          <a:p>
            <a:pPr marL="800100" lvl="1" indent="-342900">
              <a:lnSpc>
                <a:spcPct val="150000"/>
              </a:lnSpc>
              <a:buFont typeface="Arial" panose="020B0604020202020204" pitchFamily="34" charset="0"/>
              <a:buChar char="•"/>
            </a:pPr>
            <a:r>
              <a:rPr lang="en-US" altLang="ko-KR" sz="1400" dirty="0"/>
              <a:t>Ex) S: </a:t>
            </a:r>
            <a:r>
              <a:rPr lang="ko-KR" altLang="en-US" sz="1400" dirty="0"/>
              <a:t>삼성전자</a:t>
            </a:r>
            <a:r>
              <a:rPr lang="en-US" altLang="ko-KR" sz="1400" dirty="0"/>
              <a:t>, L: LG</a:t>
            </a:r>
            <a:r>
              <a:rPr lang="ko-KR" altLang="en-US" sz="1400" dirty="0"/>
              <a:t>전자</a:t>
            </a:r>
            <a:r>
              <a:rPr lang="en-US" altLang="ko-KR" sz="1400" dirty="0"/>
              <a:t>; </a:t>
            </a:r>
            <a:r>
              <a:rPr lang="ko-KR" altLang="en-US" sz="1400" dirty="0"/>
              <a:t>스마트폰 </a:t>
            </a:r>
            <a:r>
              <a:rPr lang="en-US" altLang="ko-KR" sz="1400" dirty="0"/>
              <a:t>aspect</a:t>
            </a:r>
            <a:r>
              <a:rPr lang="ko-KR" altLang="en-US" sz="1400" dirty="0"/>
              <a:t>에 대한 회사간의 상호 영향력 네트워크</a:t>
            </a:r>
            <a:endParaRPr lang="en-US" altLang="ko-KR" sz="1400" dirty="0"/>
          </a:p>
        </p:txBody>
      </p:sp>
      <p:sp>
        <p:nvSpPr>
          <p:cNvPr id="2" name="타원 1"/>
          <p:cNvSpPr/>
          <p:nvPr/>
        </p:nvSpPr>
        <p:spPr>
          <a:xfrm>
            <a:off x="2560320" y="3225556"/>
            <a:ext cx="451104" cy="4511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p:cNvSpPr/>
          <p:nvPr/>
        </p:nvSpPr>
        <p:spPr>
          <a:xfrm>
            <a:off x="3407664" y="2687689"/>
            <a:ext cx="451104" cy="4511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p:cNvSpPr/>
          <p:nvPr/>
        </p:nvSpPr>
        <p:spPr>
          <a:xfrm>
            <a:off x="5908088" y="2602525"/>
            <a:ext cx="451104" cy="4511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p:cNvSpPr/>
          <p:nvPr/>
        </p:nvSpPr>
        <p:spPr>
          <a:xfrm>
            <a:off x="4101499" y="3344255"/>
            <a:ext cx="451104" cy="451104"/>
          </a:xfrm>
          <a:prstGeom prst="ellipse">
            <a:avLst/>
          </a:prstGeom>
          <a:solidFill>
            <a:srgbClr val="4454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S</a:t>
            </a:r>
            <a:endParaRPr lang="ko-KR" altLang="en-US" dirty="0">
              <a:solidFill>
                <a:schemeClr val="bg1"/>
              </a:solidFill>
            </a:endParaRPr>
          </a:p>
        </p:txBody>
      </p:sp>
      <p:sp>
        <p:nvSpPr>
          <p:cNvPr id="22" name="타원 21"/>
          <p:cNvSpPr/>
          <p:nvPr/>
        </p:nvSpPr>
        <p:spPr>
          <a:xfrm>
            <a:off x="6093783" y="3649827"/>
            <a:ext cx="451104" cy="4511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22"/>
          <p:cNvSpPr/>
          <p:nvPr/>
        </p:nvSpPr>
        <p:spPr>
          <a:xfrm>
            <a:off x="3234988" y="3795359"/>
            <a:ext cx="451104" cy="4511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타원 23"/>
          <p:cNvSpPr/>
          <p:nvPr/>
        </p:nvSpPr>
        <p:spPr>
          <a:xfrm>
            <a:off x="5162668" y="3344255"/>
            <a:ext cx="451104" cy="451104"/>
          </a:xfrm>
          <a:prstGeom prst="ellipse">
            <a:avLst/>
          </a:prstGeom>
          <a:solidFill>
            <a:srgbClr val="4454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L</a:t>
            </a:r>
            <a:endParaRPr lang="ko-KR" altLang="en-US" dirty="0"/>
          </a:p>
        </p:txBody>
      </p:sp>
      <p:cxnSp>
        <p:nvCxnSpPr>
          <p:cNvPr id="27" name="직선 화살표 연결선 26"/>
          <p:cNvCxnSpPr>
            <a:stCxn id="21" idx="7"/>
            <a:endCxn id="24" idx="1"/>
          </p:cNvCxnSpPr>
          <p:nvPr/>
        </p:nvCxnSpPr>
        <p:spPr>
          <a:xfrm>
            <a:off x="4486540" y="3410318"/>
            <a:ext cx="742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직선 화살표 연결선 28"/>
          <p:cNvCxnSpPr>
            <a:stCxn id="24" idx="3"/>
            <a:endCxn id="21" idx="5"/>
          </p:cNvCxnSpPr>
          <p:nvPr/>
        </p:nvCxnSpPr>
        <p:spPr>
          <a:xfrm flipH="1">
            <a:off x="4486540" y="3729296"/>
            <a:ext cx="742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직선 화살표 연결선 34"/>
          <p:cNvCxnSpPr>
            <a:stCxn id="21" idx="2"/>
            <a:endCxn id="19" idx="5"/>
          </p:cNvCxnSpPr>
          <p:nvPr/>
        </p:nvCxnSpPr>
        <p:spPr>
          <a:xfrm flipH="1" flipV="1">
            <a:off x="3792705" y="3072730"/>
            <a:ext cx="308794" cy="497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직선 화살표 연결선 36"/>
          <p:cNvCxnSpPr>
            <a:stCxn id="21" idx="2"/>
            <a:endCxn id="2" idx="6"/>
          </p:cNvCxnSpPr>
          <p:nvPr/>
        </p:nvCxnSpPr>
        <p:spPr>
          <a:xfrm flipH="1" flipV="1">
            <a:off x="3011424" y="3451108"/>
            <a:ext cx="1090075" cy="1186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직선 화살표 연결선 38"/>
          <p:cNvCxnSpPr>
            <a:stCxn id="21" idx="2"/>
            <a:endCxn id="23" idx="7"/>
          </p:cNvCxnSpPr>
          <p:nvPr/>
        </p:nvCxnSpPr>
        <p:spPr>
          <a:xfrm flipH="1">
            <a:off x="3620029" y="3569807"/>
            <a:ext cx="481470" cy="291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직선 화살표 연결선 40"/>
          <p:cNvCxnSpPr>
            <a:stCxn id="24" idx="6"/>
            <a:endCxn id="20" idx="3"/>
          </p:cNvCxnSpPr>
          <p:nvPr/>
        </p:nvCxnSpPr>
        <p:spPr>
          <a:xfrm flipV="1">
            <a:off x="5613772" y="2987566"/>
            <a:ext cx="360379" cy="582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직선 화살표 연결선 42"/>
          <p:cNvCxnSpPr>
            <a:stCxn id="24" idx="6"/>
            <a:endCxn id="22" idx="2"/>
          </p:cNvCxnSpPr>
          <p:nvPr/>
        </p:nvCxnSpPr>
        <p:spPr>
          <a:xfrm>
            <a:off x="5613772" y="3569807"/>
            <a:ext cx="480011" cy="305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4497509" y="3133319"/>
            <a:ext cx="842667" cy="276999"/>
          </a:xfrm>
          <a:prstGeom prst="rect">
            <a:avLst/>
          </a:prstGeom>
          <a:noFill/>
        </p:spPr>
        <p:txBody>
          <a:bodyPr wrap="none" rtlCol="0">
            <a:spAutoFit/>
          </a:bodyPr>
          <a:lstStyle/>
          <a:p>
            <a:r>
              <a:rPr lang="en-US" altLang="ko-KR" sz="1200" dirty="0"/>
              <a:t>e=weight</a:t>
            </a:r>
            <a:endParaRPr lang="ko-KR" altLang="en-US" dirty="0"/>
          </a:p>
        </p:txBody>
      </p:sp>
      <p:sp>
        <p:nvSpPr>
          <p:cNvPr id="53" name="TextBox 52"/>
          <p:cNvSpPr txBox="1"/>
          <p:nvPr/>
        </p:nvSpPr>
        <p:spPr>
          <a:xfrm>
            <a:off x="351358" y="4301004"/>
            <a:ext cx="11002441" cy="1384995"/>
          </a:xfrm>
          <a:prstGeom prst="rect">
            <a:avLst/>
          </a:prstGeom>
          <a:noFill/>
        </p:spPr>
        <p:txBody>
          <a:bodyPr wrap="square" rtlCol="0">
            <a:spAutoFit/>
          </a:bodyPr>
          <a:lstStyle/>
          <a:p>
            <a:pPr>
              <a:lnSpc>
                <a:spcPct val="150000"/>
              </a:lnSpc>
            </a:pPr>
            <a:r>
              <a:rPr lang="en-US" altLang="ko-KR" sz="1400" dirty="0"/>
              <a:t>if firm=Samsung</a:t>
            </a:r>
          </a:p>
          <a:p>
            <a:pPr>
              <a:lnSpc>
                <a:spcPct val="150000"/>
              </a:lnSpc>
            </a:pPr>
            <a:r>
              <a:rPr lang="en-US" altLang="ko-KR" sz="1400" dirty="0"/>
              <a:t>    if max(</a:t>
            </a:r>
            <a:r>
              <a:rPr lang="el-GR" altLang="ko-KR" sz="1400" dirty="0"/>
              <a:t>Θ</a:t>
            </a:r>
            <a:r>
              <a:rPr lang="en-US" altLang="ko-KR" sz="1400" baseline="-25000" dirty="0"/>
              <a:t>dk</a:t>
            </a:r>
            <a:r>
              <a:rPr lang="en-US" altLang="ko-KR" sz="1400" dirty="0"/>
              <a:t>)=‘smartphone’                                  #probability of topic k in document D</a:t>
            </a:r>
          </a:p>
          <a:p>
            <a:pPr>
              <a:lnSpc>
                <a:spcPct val="150000"/>
              </a:lnSpc>
            </a:pPr>
            <a:r>
              <a:rPr lang="en-US" altLang="ko-KR" sz="1400" dirty="0"/>
              <a:t>        if </a:t>
            </a:r>
            <a:r>
              <a:rPr lang="en-US" altLang="ko-KR" sz="1400" dirty="0" err="1"/>
              <a:t>corr</a:t>
            </a:r>
            <a:r>
              <a:rPr lang="en-US" altLang="ko-KR" sz="1400" dirty="0"/>
              <a:t>(</a:t>
            </a:r>
            <a:r>
              <a:rPr lang="en-US" altLang="ko-KR" sz="1400" dirty="0" err="1"/>
              <a:t>Price</a:t>
            </a:r>
            <a:r>
              <a:rPr lang="en-US" altLang="ko-KR" sz="1400" baseline="-25000" dirty="0" err="1"/>
              <a:t>samsung</a:t>
            </a:r>
            <a:r>
              <a:rPr lang="en-US" altLang="ko-KR" sz="1400" dirty="0"/>
              <a:t>,</a:t>
            </a:r>
            <a:r>
              <a:rPr lang="el-GR" altLang="ko-KR" sz="1400" dirty="0"/>
              <a:t> π</a:t>
            </a:r>
            <a:r>
              <a:rPr lang="en-US" altLang="ko-KR" sz="1400" baseline="-25000" dirty="0" err="1"/>
              <a:t>dj</a:t>
            </a:r>
            <a:r>
              <a:rPr lang="en-US" altLang="ko-KR" sz="1400" dirty="0"/>
              <a:t>)&gt;threshold                    #probability of sentiment j in document D</a:t>
            </a:r>
          </a:p>
          <a:p>
            <a:pPr>
              <a:lnSpc>
                <a:spcPct val="150000"/>
              </a:lnSpc>
            </a:pPr>
            <a:r>
              <a:rPr lang="en-US" altLang="ko-KR" sz="1400" dirty="0"/>
              <a:t>            return e= </a:t>
            </a:r>
            <a:r>
              <a:rPr lang="en-US" altLang="ko-KR" sz="1400" dirty="0" err="1"/>
              <a:t>corr</a:t>
            </a:r>
            <a:r>
              <a:rPr lang="en-US" altLang="ko-KR" sz="1400" dirty="0"/>
              <a:t>(</a:t>
            </a:r>
            <a:r>
              <a:rPr lang="en-US" altLang="ko-KR" sz="1400" dirty="0" err="1"/>
              <a:t>Price</a:t>
            </a:r>
            <a:r>
              <a:rPr lang="en-US" altLang="ko-KR" sz="1400" baseline="-25000" dirty="0" err="1"/>
              <a:t>LG</a:t>
            </a:r>
            <a:r>
              <a:rPr lang="en-US" altLang="ko-KR" sz="1400" dirty="0"/>
              <a:t>,</a:t>
            </a:r>
            <a:r>
              <a:rPr lang="el-GR" altLang="ko-KR" sz="1400" dirty="0"/>
              <a:t> π</a:t>
            </a:r>
            <a:r>
              <a:rPr lang="en-US" altLang="ko-KR" sz="1400" baseline="-25000" dirty="0" err="1"/>
              <a:t>dj</a:t>
            </a:r>
            <a:r>
              <a:rPr lang="en-US" altLang="ko-KR" sz="1400" dirty="0"/>
              <a:t>)                         #</a:t>
            </a:r>
            <a:r>
              <a:rPr lang="ko-KR" altLang="en-US" sz="1400" dirty="0"/>
              <a:t>삼성전자의 스마트폰 </a:t>
            </a:r>
            <a:r>
              <a:rPr lang="en-US" altLang="ko-KR" sz="1400" dirty="0"/>
              <a:t>aspect</a:t>
            </a:r>
            <a:r>
              <a:rPr lang="ko-KR" altLang="en-US" sz="1400" dirty="0"/>
              <a:t>의 </a:t>
            </a:r>
            <a:r>
              <a:rPr lang="en-US" altLang="ko-KR" sz="1400" dirty="0"/>
              <a:t>sentiment(market reaction)</a:t>
            </a:r>
            <a:r>
              <a:rPr lang="ko-KR" altLang="en-US" sz="1400" dirty="0"/>
              <a:t>과 </a:t>
            </a:r>
            <a:r>
              <a:rPr lang="en-US" altLang="ko-KR" sz="1400" dirty="0"/>
              <a:t>LG </a:t>
            </a:r>
            <a:r>
              <a:rPr lang="ko-KR" altLang="en-US" sz="1400" dirty="0"/>
              <a:t>주가의 </a:t>
            </a:r>
            <a:r>
              <a:rPr lang="en-US" altLang="ko-KR" sz="1400" dirty="0" err="1"/>
              <a:t>corr</a:t>
            </a:r>
            <a:endParaRPr lang="en-US" altLang="ko-KR" sz="1400" dirty="0"/>
          </a:p>
        </p:txBody>
      </p:sp>
    </p:spTree>
    <p:extLst>
      <p:ext uri="{BB962C8B-B14F-4D97-AF65-F5344CB8AC3E}">
        <p14:creationId xmlns:p14="http://schemas.microsoft.com/office/powerpoint/2010/main" val="3486713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03</a:t>
            </a:r>
            <a:endParaRPr lang="ko-KR" altLang="en-US" dirty="0"/>
          </a:p>
        </p:txBody>
      </p:sp>
      <p:sp>
        <p:nvSpPr>
          <p:cNvPr id="15" name="제목 14"/>
          <p:cNvSpPr>
            <a:spLocks noGrp="1"/>
          </p:cNvSpPr>
          <p:nvPr>
            <p:ph type="title"/>
          </p:nvPr>
        </p:nvSpPr>
        <p:spPr/>
        <p:txBody>
          <a:bodyPr/>
          <a:lstStyle/>
          <a:p>
            <a:r>
              <a:rPr lang="ko-KR" altLang="en-US" dirty="0"/>
              <a:t>데이터 </a:t>
            </a:r>
            <a:r>
              <a:rPr lang="ko-KR" altLang="en-US" dirty="0" err="1"/>
              <a:t>크롤링</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2" name="TextBox 1"/>
          <p:cNvSpPr txBox="1"/>
          <p:nvPr/>
        </p:nvSpPr>
        <p:spPr>
          <a:xfrm>
            <a:off x="351359" y="1335417"/>
            <a:ext cx="5810696" cy="507831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dirty="0"/>
              <a:t>Python </a:t>
            </a:r>
            <a:r>
              <a:rPr lang="ko-KR" altLang="en-US" dirty="0" err="1"/>
              <a:t>크롤러를</a:t>
            </a:r>
            <a:r>
              <a:rPr lang="ko-KR" altLang="en-US" dirty="0"/>
              <a:t> 코딩하여 </a:t>
            </a:r>
            <a:r>
              <a:rPr lang="en-US" altLang="ko-KR" dirty="0"/>
              <a:t>Thomson Reuter News</a:t>
            </a:r>
            <a:r>
              <a:rPr lang="ko-KR" altLang="en-US" dirty="0"/>
              <a:t>를 </a:t>
            </a:r>
            <a:r>
              <a:rPr lang="en-US" altLang="ko-KR" dirty="0"/>
              <a:t>sector</a:t>
            </a:r>
            <a:r>
              <a:rPr lang="ko-KR" altLang="en-US" dirty="0"/>
              <a:t>별로 수집</a:t>
            </a:r>
            <a:endParaRPr lang="en-US" altLang="ko-KR" dirty="0"/>
          </a:p>
          <a:p>
            <a:pPr marL="800100" lvl="1" indent="-342900">
              <a:lnSpc>
                <a:spcPct val="150000"/>
              </a:lnSpc>
              <a:buFont typeface="Arial" panose="020B0604020202020204" pitchFamily="34" charset="0"/>
              <a:buChar char="•"/>
            </a:pPr>
            <a:r>
              <a:rPr lang="en-US" altLang="ko-KR" dirty="0"/>
              <a:t>10 sectors(Energy, Basic Materials, Industrials, Cyclical Consumer Goods &amp; Services, Non-Cyclical Consumer Goods &amp; Services, Financials, Healthcare, Technology, Telecommunications Services, Utilities)</a:t>
            </a:r>
          </a:p>
          <a:p>
            <a:pPr marL="800100" lvl="1" indent="-342900">
              <a:lnSpc>
                <a:spcPct val="150000"/>
              </a:lnSpc>
              <a:buFont typeface="Arial" panose="020B0604020202020204" pitchFamily="34" charset="0"/>
              <a:buChar char="•"/>
            </a:pPr>
            <a:endParaRPr lang="en-US" altLang="ko-KR" dirty="0"/>
          </a:p>
          <a:p>
            <a:pPr marL="342900" indent="-342900">
              <a:lnSpc>
                <a:spcPct val="150000"/>
              </a:lnSpc>
              <a:buFont typeface="Arial" panose="020B0604020202020204" pitchFamily="34" charset="0"/>
              <a:buChar char="•"/>
            </a:pPr>
            <a:r>
              <a:rPr lang="ko-KR" altLang="en-US" dirty="0"/>
              <a:t>먼저 해당 </a:t>
            </a:r>
            <a:r>
              <a:rPr lang="en-US" altLang="ko-KR" dirty="0"/>
              <a:t>sector</a:t>
            </a:r>
            <a:r>
              <a:rPr lang="ko-KR" altLang="en-US" dirty="0"/>
              <a:t>의 기사 들의 </a:t>
            </a:r>
            <a:r>
              <a:rPr lang="en-US" altLang="ko-KR" dirty="0" err="1"/>
              <a:t>url</a:t>
            </a:r>
            <a:r>
              <a:rPr lang="ko-KR" altLang="en-US" dirty="0"/>
              <a:t>을 수집 후 저장</a:t>
            </a:r>
            <a:endParaRPr lang="en-US" altLang="ko-KR" dirty="0"/>
          </a:p>
          <a:p>
            <a:pPr marL="800100" lvl="1" indent="-342900">
              <a:lnSpc>
                <a:spcPct val="150000"/>
              </a:lnSpc>
              <a:buFont typeface="Arial" panose="020B0604020202020204" pitchFamily="34" charset="0"/>
              <a:buChar char="•"/>
            </a:pPr>
            <a:r>
              <a:rPr lang="ko-KR" altLang="en-US" dirty="0"/>
              <a:t>페이지당 </a:t>
            </a:r>
            <a:r>
              <a:rPr lang="en-US" altLang="ko-KR" dirty="0"/>
              <a:t>10</a:t>
            </a:r>
            <a:r>
              <a:rPr lang="ko-KR" altLang="en-US" dirty="0"/>
              <a:t>개의 기사</a:t>
            </a:r>
            <a:r>
              <a:rPr lang="en-US" altLang="ko-KR" dirty="0"/>
              <a:t>, 3277</a:t>
            </a:r>
            <a:r>
              <a:rPr lang="ko-KR" altLang="en-US" dirty="0"/>
              <a:t>페이지 이후에는 접근 불가</a:t>
            </a:r>
            <a:endParaRPr lang="en-US" altLang="ko-KR" dirty="0"/>
          </a:p>
          <a:p>
            <a:pPr marL="800100" lvl="1" indent="-342900">
              <a:lnSpc>
                <a:spcPct val="150000"/>
              </a:lnSpc>
              <a:buFont typeface="Arial" panose="020B0604020202020204" pitchFamily="34" charset="0"/>
              <a:buChar char="•"/>
            </a:pPr>
            <a:r>
              <a:rPr lang="ko-KR" altLang="en-US" dirty="0"/>
              <a:t>총 </a:t>
            </a:r>
            <a:r>
              <a:rPr lang="en-US" altLang="ko-KR" dirty="0"/>
              <a:t>3277*10*10=327,700</a:t>
            </a:r>
            <a:r>
              <a:rPr lang="ko-KR" altLang="en-US" dirty="0"/>
              <a:t>개의 기사 수집</a:t>
            </a:r>
          </a:p>
        </p:txBody>
      </p:sp>
      <p:pic>
        <p:nvPicPr>
          <p:cNvPr id="8" name="그림 7"/>
          <p:cNvPicPr>
            <a:picLocks noChangeAspect="1"/>
          </p:cNvPicPr>
          <p:nvPr/>
        </p:nvPicPr>
        <p:blipFill>
          <a:blip r:embed="rId2"/>
          <a:stretch>
            <a:fillRect/>
          </a:stretch>
        </p:blipFill>
        <p:spPr>
          <a:xfrm>
            <a:off x="6162055" y="1708780"/>
            <a:ext cx="5737019" cy="4138646"/>
          </a:xfrm>
          <a:prstGeom prst="rect">
            <a:avLst/>
          </a:prstGeom>
        </p:spPr>
      </p:pic>
      <p:sp>
        <p:nvSpPr>
          <p:cNvPr id="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16</a:t>
            </a:fld>
            <a:endParaRPr lang="ko-KR" altLang="en-US" sz="1400"/>
          </a:p>
        </p:txBody>
      </p:sp>
    </p:spTree>
    <p:extLst>
      <p:ext uri="{BB962C8B-B14F-4D97-AF65-F5344CB8AC3E}">
        <p14:creationId xmlns:p14="http://schemas.microsoft.com/office/powerpoint/2010/main" val="3070486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03</a:t>
            </a:r>
            <a:endParaRPr lang="ko-KR" altLang="en-US" dirty="0"/>
          </a:p>
        </p:txBody>
      </p:sp>
      <p:sp>
        <p:nvSpPr>
          <p:cNvPr id="15" name="제목 14"/>
          <p:cNvSpPr>
            <a:spLocks noGrp="1"/>
          </p:cNvSpPr>
          <p:nvPr>
            <p:ph type="title"/>
          </p:nvPr>
        </p:nvSpPr>
        <p:spPr/>
        <p:txBody>
          <a:bodyPr/>
          <a:lstStyle/>
          <a:p>
            <a:r>
              <a:rPr lang="ko-KR" altLang="en-US" dirty="0"/>
              <a:t>데이터 </a:t>
            </a:r>
            <a:r>
              <a:rPr lang="ko-KR" altLang="en-US" dirty="0" err="1"/>
              <a:t>크롤링</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2" name="TextBox 1"/>
          <p:cNvSpPr txBox="1"/>
          <p:nvPr/>
        </p:nvSpPr>
        <p:spPr>
          <a:xfrm>
            <a:off x="351359" y="1757548"/>
            <a:ext cx="5810696" cy="480131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ko-KR" altLang="en-US" dirty="0"/>
              <a:t>모든 섹터가 </a:t>
            </a:r>
            <a:r>
              <a:rPr lang="en-US" altLang="ko-KR" dirty="0"/>
              <a:t>3277</a:t>
            </a:r>
            <a:r>
              <a:rPr lang="ko-KR" altLang="en-US" dirty="0"/>
              <a:t>페이지 이후에는 열람이 불가</a:t>
            </a:r>
            <a:endParaRPr lang="en-US" altLang="ko-KR" dirty="0"/>
          </a:p>
          <a:p>
            <a:pPr marL="342900" indent="-342900">
              <a:lnSpc>
                <a:spcPct val="150000"/>
              </a:lnSpc>
              <a:buFont typeface="Arial" panose="020B0604020202020204" pitchFamily="34" charset="0"/>
              <a:buChar char="•"/>
            </a:pPr>
            <a:r>
              <a:rPr lang="en-US" altLang="ko-KR" dirty="0"/>
              <a:t>Financial sector</a:t>
            </a:r>
            <a:r>
              <a:rPr lang="ko-KR" altLang="en-US" dirty="0"/>
              <a:t>와 같이 기사가 빠르고 많이 나오는 뉴스는 </a:t>
            </a:r>
            <a:r>
              <a:rPr lang="en-US" altLang="ko-KR" dirty="0"/>
              <a:t>2015</a:t>
            </a:r>
            <a:r>
              <a:rPr lang="ko-KR" altLang="en-US" dirty="0"/>
              <a:t>년 여름 이후의 뉴스만 열람 가능</a:t>
            </a:r>
            <a:endParaRPr lang="en-US" altLang="ko-KR" dirty="0"/>
          </a:p>
          <a:p>
            <a:pPr marL="342900" indent="-342900">
              <a:lnSpc>
                <a:spcPct val="150000"/>
              </a:lnSpc>
              <a:buFont typeface="Arial" panose="020B0604020202020204" pitchFamily="34" charset="0"/>
              <a:buChar char="•"/>
            </a:pPr>
            <a:r>
              <a:rPr lang="ko-KR" altLang="en-US" dirty="0"/>
              <a:t>나머지 </a:t>
            </a:r>
            <a:r>
              <a:rPr lang="en-US" altLang="ko-KR" dirty="0"/>
              <a:t>9 sectors</a:t>
            </a:r>
            <a:r>
              <a:rPr lang="ko-KR" altLang="en-US" dirty="0"/>
              <a:t>는 </a:t>
            </a:r>
            <a:r>
              <a:rPr lang="en-US" altLang="ko-KR" dirty="0"/>
              <a:t>2013~2014 </a:t>
            </a:r>
            <a:r>
              <a:rPr lang="ko-KR" altLang="en-US" dirty="0"/>
              <a:t>이후의 뉴스들 까지 수집 가능</a:t>
            </a:r>
            <a:endParaRPr lang="en-US" altLang="ko-KR" dirty="0"/>
          </a:p>
          <a:p>
            <a:pPr marL="342900" indent="-342900">
              <a:lnSpc>
                <a:spcPct val="150000"/>
              </a:lnSpc>
              <a:buFont typeface="Arial" panose="020B0604020202020204" pitchFamily="34" charset="0"/>
              <a:buChar char="•"/>
            </a:pPr>
            <a:endParaRPr lang="en-US" altLang="ko-KR" dirty="0"/>
          </a:p>
          <a:p>
            <a:pPr marL="342900" indent="-342900">
              <a:lnSpc>
                <a:spcPct val="150000"/>
              </a:lnSpc>
              <a:buFont typeface="Arial" panose="020B0604020202020204" pitchFamily="34" charset="0"/>
              <a:buChar char="•"/>
            </a:pPr>
            <a:r>
              <a:rPr lang="en-US" altLang="ko-KR" dirty="0"/>
              <a:t>Financial sector</a:t>
            </a:r>
            <a:r>
              <a:rPr lang="ko-KR" altLang="en-US" dirty="0"/>
              <a:t>의 경우 분석하고자 하는 </a:t>
            </a:r>
            <a:r>
              <a:rPr lang="en-US" altLang="ko-KR" dirty="0"/>
              <a:t>time scope</a:t>
            </a:r>
            <a:r>
              <a:rPr lang="ko-KR" altLang="en-US" dirty="0"/>
              <a:t>가 </a:t>
            </a:r>
            <a:r>
              <a:rPr lang="en-US" altLang="ko-KR" dirty="0"/>
              <a:t>2015</a:t>
            </a:r>
            <a:r>
              <a:rPr lang="ko-KR" altLang="en-US" dirty="0"/>
              <a:t>년 이전까지 판단될 경우 미리 확보해둔 </a:t>
            </a:r>
            <a:r>
              <a:rPr lang="en-US" altLang="ko-KR" dirty="0"/>
              <a:t>Reuters’ News</a:t>
            </a:r>
            <a:r>
              <a:rPr lang="ko-KR" altLang="en-US" dirty="0"/>
              <a:t>중 </a:t>
            </a:r>
            <a:r>
              <a:rPr lang="en-US" altLang="ko-KR" dirty="0"/>
              <a:t>market section </a:t>
            </a:r>
            <a:r>
              <a:rPr lang="ko-KR" altLang="en-US" dirty="0"/>
              <a:t>과 </a:t>
            </a:r>
            <a:r>
              <a:rPr lang="en-US" altLang="ko-KR" dirty="0"/>
              <a:t>finance section</a:t>
            </a:r>
            <a:r>
              <a:rPr lang="ko-KR" altLang="en-US" dirty="0"/>
              <a:t>을 이용하고자 함</a:t>
            </a:r>
            <a:endParaRPr lang="en-US" altLang="ko-KR" dirty="0"/>
          </a:p>
          <a:p>
            <a:pPr marL="800100" lvl="1" indent="-342900">
              <a:buFont typeface="Arial" panose="020B0604020202020204" pitchFamily="34" charset="0"/>
              <a:buChar char="•"/>
            </a:pPr>
            <a:endParaRPr lang="ko-KR" altLang="en-US" dirty="0"/>
          </a:p>
          <a:p>
            <a:endParaRPr lang="ko-KR" altLang="en-US" dirty="0"/>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054" y="1757548"/>
            <a:ext cx="5737019" cy="2286530"/>
          </a:xfrm>
          <a:prstGeom prst="rect">
            <a:avLst/>
          </a:prstGeom>
        </p:spPr>
      </p:pic>
      <p:sp>
        <p:nvSpPr>
          <p:cNvPr id="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17</a:t>
            </a:fld>
            <a:endParaRPr lang="ko-KR" altLang="en-US" sz="1400"/>
          </a:p>
        </p:txBody>
      </p:sp>
    </p:spTree>
    <p:extLst>
      <p:ext uri="{BB962C8B-B14F-4D97-AF65-F5344CB8AC3E}">
        <p14:creationId xmlns:p14="http://schemas.microsoft.com/office/powerpoint/2010/main" val="2364722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03</a:t>
            </a:r>
            <a:endParaRPr lang="ko-KR" altLang="en-US" dirty="0"/>
          </a:p>
        </p:txBody>
      </p:sp>
      <p:sp>
        <p:nvSpPr>
          <p:cNvPr id="15" name="제목 14"/>
          <p:cNvSpPr>
            <a:spLocks noGrp="1"/>
          </p:cNvSpPr>
          <p:nvPr>
            <p:ph type="title"/>
          </p:nvPr>
        </p:nvSpPr>
        <p:spPr/>
        <p:txBody>
          <a:bodyPr/>
          <a:lstStyle/>
          <a:p>
            <a:r>
              <a:rPr lang="ko-KR" altLang="en-US" dirty="0"/>
              <a:t>데이터 </a:t>
            </a:r>
            <a:r>
              <a:rPr lang="ko-KR" altLang="en-US" dirty="0" err="1"/>
              <a:t>크롤링</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2" name="TextBox 1"/>
          <p:cNvSpPr txBox="1"/>
          <p:nvPr/>
        </p:nvSpPr>
        <p:spPr>
          <a:xfrm>
            <a:off x="351359" y="1757548"/>
            <a:ext cx="5810696" cy="460927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dirty="0"/>
              <a:t>Multiprocessing </a:t>
            </a:r>
            <a:r>
              <a:rPr lang="ko-KR" altLang="en-US" dirty="0"/>
              <a:t>기법을 이용하여 </a:t>
            </a:r>
            <a:r>
              <a:rPr lang="en-US" altLang="ko-KR" dirty="0"/>
              <a:t>5</a:t>
            </a:r>
            <a:r>
              <a:rPr lang="ko-KR" altLang="en-US" dirty="0"/>
              <a:t>개의 </a:t>
            </a:r>
            <a:r>
              <a:rPr lang="en-US" altLang="ko-KR" dirty="0"/>
              <a:t>sector</a:t>
            </a:r>
            <a:r>
              <a:rPr lang="ko-KR" altLang="en-US" dirty="0"/>
              <a:t>씩 총 </a:t>
            </a:r>
            <a:r>
              <a:rPr lang="en-US" altLang="ko-KR" dirty="0"/>
              <a:t>2</a:t>
            </a:r>
            <a:r>
              <a:rPr lang="ko-KR" altLang="en-US" dirty="0"/>
              <a:t>번 </a:t>
            </a:r>
            <a:r>
              <a:rPr lang="ko-KR" altLang="en-US" dirty="0" err="1"/>
              <a:t>크롤링을</a:t>
            </a:r>
            <a:r>
              <a:rPr lang="ko-KR" altLang="en-US" dirty="0"/>
              <a:t> 진행</a:t>
            </a:r>
            <a:endParaRPr lang="en-US" altLang="ko-KR" dirty="0"/>
          </a:p>
          <a:p>
            <a:pPr marL="800100" lvl="1" indent="-342900">
              <a:lnSpc>
                <a:spcPct val="150000"/>
              </a:lnSpc>
              <a:buFont typeface="Arial" panose="020B0604020202020204" pitchFamily="34" charset="0"/>
              <a:buChar char="•"/>
            </a:pPr>
            <a:r>
              <a:rPr lang="en-US" altLang="ko-KR" dirty="0"/>
              <a:t>5</a:t>
            </a:r>
            <a:r>
              <a:rPr lang="ko-KR" altLang="en-US" dirty="0"/>
              <a:t>개의 </a:t>
            </a:r>
            <a:r>
              <a:rPr lang="en-US" altLang="ko-KR" dirty="0"/>
              <a:t>sector, </a:t>
            </a:r>
            <a:r>
              <a:rPr lang="ko-KR" altLang="en-US" dirty="0"/>
              <a:t>약 </a:t>
            </a:r>
            <a:r>
              <a:rPr lang="en-US" altLang="ko-KR" dirty="0"/>
              <a:t>15</a:t>
            </a:r>
            <a:r>
              <a:rPr lang="ko-KR" altLang="en-US" dirty="0"/>
              <a:t>만개의 뉴스 </a:t>
            </a:r>
            <a:r>
              <a:rPr lang="ko-KR" altLang="en-US" dirty="0" err="1"/>
              <a:t>크롤링시</a:t>
            </a:r>
            <a:r>
              <a:rPr lang="ko-KR" altLang="en-US" dirty="0"/>
              <a:t> </a:t>
            </a:r>
            <a:r>
              <a:rPr lang="en-US" altLang="ko-KR" dirty="0"/>
              <a:t>11</a:t>
            </a:r>
            <a:r>
              <a:rPr lang="ko-KR" altLang="en-US" dirty="0"/>
              <a:t>시간 정도 소요</a:t>
            </a:r>
            <a:endParaRPr lang="en-US" altLang="ko-KR" dirty="0"/>
          </a:p>
          <a:p>
            <a:pPr marL="800100" lvl="1" indent="-342900">
              <a:lnSpc>
                <a:spcPct val="150000"/>
              </a:lnSpc>
              <a:buFont typeface="Arial" panose="020B0604020202020204" pitchFamily="34" charset="0"/>
              <a:buChar char="•"/>
            </a:pPr>
            <a:r>
              <a:rPr lang="ko-KR" altLang="en-US" dirty="0"/>
              <a:t>총 </a:t>
            </a:r>
            <a:r>
              <a:rPr lang="ko-KR" altLang="en-US" dirty="0" err="1"/>
              <a:t>크롤링</a:t>
            </a:r>
            <a:r>
              <a:rPr lang="ko-KR" altLang="en-US" dirty="0"/>
              <a:t> 시간 약 </a:t>
            </a:r>
            <a:r>
              <a:rPr lang="en-US" altLang="ko-KR" dirty="0"/>
              <a:t>22</a:t>
            </a:r>
            <a:r>
              <a:rPr lang="ko-KR" altLang="en-US" dirty="0"/>
              <a:t>시간</a:t>
            </a:r>
            <a:endParaRPr lang="en-US" altLang="ko-KR" dirty="0"/>
          </a:p>
          <a:p>
            <a:pPr marL="800100" lvl="1" indent="-342900">
              <a:lnSpc>
                <a:spcPct val="150000"/>
              </a:lnSpc>
              <a:buFont typeface="Arial" panose="020B0604020202020204" pitchFamily="34" charset="0"/>
              <a:buChar char="•"/>
            </a:pPr>
            <a:endParaRPr lang="en-US" altLang="ko-KR" dirty="0"/>
          </a:p>
          <a:p>
            <a:pPr marL="342900" indent="-342900">
              <a:lnSpc>
                <a:spcPct val="150000"/>
              </a:lnSpc>
              <a:buFont typeface="Arial" panose="020B0604020202020204" pitchFamily="34" charset="0"/>
              <a:buChar char="•"/>
            </a:pPr>
            <a:r>
              <a:rPr lang="en-US" altLang="ko-KR" dirty="0"/>
              <a:t>Sector</a:t>
            </a:r>
            <a:r>
              <a:rPr lang="ko-KR" altLang="en-US" dirty="0"/>
              <a:t>별 </a:t>
            </a:r>
            <a:r>
              <a:rPr lang="en-US" altLang="ko-KR" dirty="0" err="1"/>
              <a:t>url</a:t>
            </a:r>
            <a:r>
              <a:rPr lang="ko-KR" altLang="en-US" dirty="0"/>
              <a:t>은 존재하나 해당 기사가 누락된 경우가 있음</a:t>
            </a:r>
            <a:endParaRPr lang="en-US" altLang="ko-KR" dirty="0"/>
          </a:p>
          <a:p>
            <a:pPr marL="800100" lvl="1" indent="-342900">
              <a:lnSpc>
                <a:spcPct val="150000"/>
              </a:lnSpc>
              <a:buFont typeface="Arial" panose="020B0604020202020204" pitchFamily="34" charset="0"/>
              <a:buChar char="•"/>
            </a:pPr>
            <a:r>
              <a:rPr lang="en-US" altLang="ko-KR" dirty="0"/>
              <a:t>Ex)</a:t>
            </a:r>
            <a:r>
              <a:rPr lang="ko-KR" altLang="en-US" dirty="0"/>
              <a:t> 독일 난민사태와 같은 민감한 주제의 경우 </a:t>
            </a:r>
            <a:r>
              <a:rPr lang="en-US" altLang="ko-KR" dirty="0"/>
              <a:t>Reuters</a:t>
            </a:r>
            <a:r>
              <a:rPr lang="ko-KR" altLang="en-US" dirty="0"/>
              <a:t>에서 기사 등록 이후에 삭제</a:t>
            </a:r>
            <a:endParaRPr lang="en-US" altLang="ko-KR" dirty="0"/>
          </a:p>
          <a:p>
            <a:pPr marL="800100" lvl="1" indent="-342900">
              <a:lnSpc>
                <a:spcPct val="150000"/>
              </a:lnSpc>
              <a:buFont typeface="Arial" panose="020B0604020202020204" pitchFamily="34" charset="0"/>
              <a:buChar char="•"/>
            </a:pPr>
            <a:r>
              <a:rPr lang="ko-KR" altLang="en-US" dirty="0"/>
              <a:t>약 </a:t>
            </a:r>
            <a:r>
              <a:rPr lang="en-US" altLang="ko-KR" dirty="0"/>
              <a:t>30</a:t>
            </a:r>
            <a:r>
              <a:rPr lang="ko-KR" altLang="en-US" dirty="0"/>
              <a:t>만개의 뉴스 </a:t>
            </a:r>
            <a:r>
              <a:rPr lang="ko-KR" altLang="en-US" dirty="0" err="1"/>
              <a:t>기사중</a:t>
            </a:r>
            <a:r>
              <a:rPr lang="ko-KR" altLang="en-US" dirty="0"/>
              <a:t> </a:t>
            </a:r>
            <a:r>
              <a:rPr lang="en-US" altLang="ko-KR" dirty="0"/>
              <a:t>172</a:t>
            </a:r>
            <a:r>
              <a:rPr lang="ko-KR" altLang="en-US" dirty="0"/>
              <a:t>개의 기사가 누락</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055" y="1757548"/>
            <a:ext cx="5737019" cy="3624191"/>
          </a:xfrm>
          <a:prstGeom prst="rect">
            <a:avLst/>
          </a:prstGeom>
        </p:spPr>
      </p:pic>
      <p:sp>
        <p:nvSpPr>
          <p:cNvPr id="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18</a:t>
            </a:fld>
            <a:endParaRPr lang="ko-KR" altLang="en-US" sz="1400"/>
          </a:p>
        </p:txBody>
      </p:sp>
    </p:spTree>
    <p:extLst>
      <p:ext uri="{BB962C8B-B14F-4D97-AF65-F5344CB8AC3E}">
        <p14:creationId xmlns:p14="http://schemas.microsoft.com/office/powerpoint/2010/main" val="2414073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03</a:t>
            </a:r>
            <a:endParaRPr lang="ko-KR" altLang="en-US" dirty="0"/>
          </a:p>
        </p:txBody>
      </p:sp>
      <p:sp>
        <p:nvSpPr>
          <p:cNvPr id="15" name="제목 14"/>
          <p:cNvSpPr>
            <a:spLocks noGrp="1"/>
          </p:cNvSpPr>
          <p:nvPr>
            <p:ph type="title"/>
          </p:nvPr>
        </p:nvSpPr>
        <p:spPr/>
        <p:txBody>
          <a:bodyPr/>
          <a:lstStyle/>
          <a:p>
            <a:r>
              <a:rPr lang="ko-KR" altLang="en-US" dirty="0"/>
              <a:t>데이터 </a:t>
            </a:r>
            <a:r>
              <a:rPr lang="ko-KR" altLang="en-US" dirty="0" err="1"/>
              <a:t>크롤링</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2" name="TextBox 1"/>
          <p:cNvSpPr txBox="1"/>
          <p:nvPr/>
        </p:nvSpPr>
        <p:spPr>
          <a:xfrm>
            <a:off x="348248" y="2809770"/>
            <a:ext cx="5810696" cy="24468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ko-KR" altLang="en-US" dirty="0"/>
              <a:t>수집된 기사 데이터로는</a:t>
            </a:r>
            <a:r>
              <a:rPr lang="en-US" altLang="ko-KR" dirty="0"/>
              <a:t> </a:t>
            </a:r>
            <a:r>
              <a:rPr lang="ko-KR" altLang="en-US" dirty="0"/>
              <a:t>기사 제목</a:t>
            </a:r>
            <a:r>
              <a:rPr lang="en-US" altLang="ko-KR" dirty="0"/>
              <a:t>, </a:t>
            </a:r>
            <a:r>
              <a:rPr lang="ko-KR" altLang="en-US" dirty="0"/>
              <a:t>내용</a:t>
            </a:r>
            <a:r>
              <a:rPr lang="en-US" altLang="ko-KR" dirty="0"/>
              <a:t>, Reuters</a:t>
            </a:r>
            <a:r>
              <a:rPr lang="ko-KR" altLang="en-US" dirty="0"/>
              <a:t>에서 제공하는 </a:t>
            </a:r>
            <a:r>
              <a:rPr lang="en-US" altLang="ko-KR" dirty="0"/>
              <a:t>keyword tag, </a:t>
            </a:r>
            <a:r>
              <a:rPr lang="ko-KR" altLang="en-US" dirty="0"/>
              <a:t>작성 날짜를 수집</a:t>
            </a:r>
            <a:endParaRPr lang="en-US" altLang="ko-KR" dirty="0"/>
          </a:p>
          <a:p>
            <a:pPr marL="342900" indent="-342900">
              <a:lnSpc>
                <a:spcPct val="150000"/>
              </a:lnSpc>
              <a:buFont typeface="Arial" panose="020B0604020202020204" pitchFamily="34" charset="0"/>
              <a:buChar char="•"/>
            </a:pPr>
            <a:endParaRPr lang="en-US" altLang="ko-KR" dirty="0"/>
          </a:p>
          <a:p>
            <a:pPr marL="342900" indent="-342900">
              <a:lnSpc>
                <a:spcPct val="150000"/>
              </a:lnSpc>
              <a:buFont typeface="Arial" panose="020B0604020202020204" pitchFamily="34" charset="0"/>
              <a:buChar char="•"/>
            </a:pPr>
            <a:r>
              <a:rPr lang="ko-KR" altLang="en-US" dirty="0"/>
              <a:t>추후 </a:t>
            </a:r>
            <a:r>
              <a:rPr lang="ko-KR" altLang="en-US" dirty="0" err="1"/>
              <a:t>전처리</a:t>
            </a:r>
            <a:r>
              <a:rPr lang="ko-KR" altLang="en-US" dirty="0"/>
              <a:t> 과정을 염두에 두어 최대한 </a:t>
            </a:r>
            <a:r>
              <a:rPr lang="en-US" altLang="ko-KR" dirty="0"/>
              <a:t>raw</a:t>
            </a:r>
            <a:r>
              <a:rPr lang="ko-KR" altLang="en-US" dirty="0"/>
              <a:t>한 데이터로 수집하고자 </a:t>
            </a:r>
            <a:r>
              <a:rPr lang="en-US" altLang="ko-KR" dirty="0"/>
              <a:t>\n</a:t>
            </a:r>
            <a:r>
              <a:rPr lang="ko-KR" altLang="en-US" dirty="0"/>
              <a:t>등 기사안의 </a:t>
            </a:r>
            <a:r>
              <a:rPr lang="en-US" altLang="ko-KR" dirty="0"/>
              <a:t>tag</a:t>
            </a:r>
            <a:r>
              <a:rPr lang="ko-KR" altLang="en-US" dirty="0"/>
              <a:t>는 그대로 수집</a:t>
            </a:r>
          </a:p>
          <a:p>
            <a:endParaRPr lang="ko-KR" altLang="en-US" dirty="0"/>
          </a:p>
        </p:txBody>
      </p:sp>
      <p:pic>
        <p:nvPicPr>
          <p:cNvPr id="4" name="그림 3"/>
          <p:cNvPicPr>
            <a:picLocks noChangeAspect="1"/>
          </p:cNvPicPr>
          <p:nvPr/>
        </p:nvPicPr>
        <p:blipFill>
          <a:blip r:embed="rId2"/>
          <a:stretch>
            <a:fillRect/>
          </a:stretch>
        </p:blipFill>
        <p:spPr>
          <a:xfrm>
            <a:off x="6631194" y="1298296"/>
            <a:ext cx="5257422" cy="5058054"/>
          </a:xfrm>
          <a:prstGeom prst="rect">
            <a:avLst/>
          </a:prstGeom>
        </p:spPr>
      </p:pic>
      <p:sp>
        <p:nvSpPr>
          <p:cNvPr id="10"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19</a:t>
            </a:fld>
            <a:endParaRPr lang="ko-KR" altLang="en-US" sz="1400"/>
          </a:p>
        </p:txBody>
      </p:sp>
    </p:spTree>
    <p:extLst>
      <p:ext uri="{BB962C8B-B14F-4D97-AF65-F5344CB8AC3E}">
        <p14:creationId xmlns:p14="http://schemas.microsoft.com/office/powerpoint/2010/main" val="3247031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483161" y="1341491"/>
            <a:ext cx="1651968" cy="338554"/>
          </a:xfrm>
        </p:spPr>
        <p:txBody>
          <a:bodyPr/>
          <a:lstStyle/>
          <a:p>
            <a:r>
              <a:rPr lang="en-US" altLang="ko-KR" dirty="0"/>
              <a:t>CONTENTS</a:t>
            </a:r>
            <a:endParaRPr lang="ko-KR" altLang="en-US" dirty="0"/>
          </a:p>
        </p:txBody>
      </p:sp>
      <p:sp>
        <p:nvSpPr>
          <p:cNvPr id="3" name="텍스트 개체 틀 2"/>
          <p:cNvSpPr>
            <a:spLocks noGrp="1"/>
          </p:cNvSpPr>
          <p:nvPr>
            <p:ph type="body" sz="quarter" idx="14"/>
          </p:nvPr>
        </p:nvSpPr>
        <p:spPr/>
        <p:txBody>
          <a:bodyPr/>
          <a:lstStyle/>
          <a:p>
            <a:r>
              <a:rPr lang="en-US" altLang="ko-KR" dirty="0"/>
              <a:t>01</a:t>
            </a:r>
            <a:endParaRPr lang="ko-KR" altLang="en-US" dirty="0"/>
          </a:p>
        </p:txBody>
      </p:sp>
      <p:sp>
        <p:nvSpPr>
          <p:cNvPr id="4" name="텍스트 개체 틀 3"/>
          <p:cNvSpPr>
            <a:spLocks noGrp="1"/>
          </p:cNvSpPr>
          <p:nvPr>
            <p:ph type="body" sz="quarter" idx="16"/>
          </p:nvPr>
        </p:nvSpPr>
        <p:spPr/>
        <p:txBody>
          <a:bodyPr/>
          <a:lstStyle/>
          <a:p>
            <a:r>
              <a:rPr lang="en-US" altLang="ko-KR" dirty="0"/>
              <a:t>03</a:t>
            </a:r>
            <a:endParaRPr lang="ko-KR" altLang="en-US" dirty="0"/>
          </a:p>
        </p:txBody>
      </p:sp>
      <p:sp>
        <p:nvSpPr>
          <p:cNvPr id="5" name="텍스트 개체 틀 4"/>
          <p:cNvSpPr>
            <a:spLocks noGrp="1"/>
          </p:cNvSpPr>
          <p:nvPr>
            <p:ph type="body" sz="quarter" idx="17"/>
          </p:nvPr>
        </p:nvSpPr>
        <p:spPr/>
        <p:txBody>
          <a:bodyPr/>
          <a:lstStyle/>
          <a:p>
            <a:r>
              <a:rPr lang="en-US" altLang="ko-KR" dirty="0"/>
              <a:t>04</a:t>
            </a:r>
            <a:endParaRPr lang="ko-KR" altLang="en-US" dirty="0"/>
          </a:p>
        </p:txBody>
      </p:sp>
      <p:sp>
        <p:nvSpPr>
          <p:cNvPr id="6" name="텍스트 개체 틀 5"/>
          <p:cNvSpPr>
            <a:spLocks noGrp="1"/>
          </p:cNvSpPr>
          <p:nvPr>
            <p:ph type="body" sz="quarter" idx="15"/>
          </p:nvPr>
        </p:nvSpPr>
        <p:spPr/>
        <p:txBody>
          <a:bodyPr/>
          <a:lstStyle/>
          <a:p>
            <a:r>
              <a:rPr lang="en-US" altLang="ko-KR" dirty="0"/>
              <a:t>02</a:t>
            </a:r>
            <a:endParaRPr lang="ko-KR" altLang="en-US" dirty="0"/>
          </a:p>
        </p:txBody>
      </p:sp>
      <p:sp>
        <p:nvSpPr>
          <p:cNvPr id="7" name="텍스트 개체 틀 6"/>
          <p:cNvSpPr>
            <a:spLocks noGrp="1"/>
          </p:cNvSpPr>
          <p:nvPr>
            <p:ph type="body" sz="quarter" idx="18"/>
          </p:nvPr>
        </p:nvSpPr>
        <p:spPr/>
        <p:txBody>
          <a:bodyPr>
            <a:normAutofit fontScale="92500"/>
          </a:bodyPr>
          <a:lstStyle/>
          <a:p>
            <a:r>
              <a:rPr lang="ko-KR" altLang="en-US" dirty="0"/>
              <a:t>연구 주제 설명</a:t>
            </a:r>
          </a:p>
        </p:txBody>
      </p:sp>
      <p:sp>
        <p:nvSpPr>
          <p:cNvPr id="8" name="텍스트 개체 틀 7"/>
          <p:cNvSpPr>
            <a:spLocks noGrp="1"/>
          </p:cNvSpPr>
          <p:nvPr>
            <p:ph type="body" sz="quarter" idx="19"/>
          </p:nvPr>
        </p:nvSpPr>
        <p:spPr/>
        <p:txBody>
          <a:bodyPr>
            <a:normAutofit fontScale="77500" lnSpcReduction="20000"/>
          </a:bodyPr>
          <a:lstStyle/>
          <a:p>
            <a:r>
              <a:rPr lang="en-US" altLang="ko-KR" dirty="0"/>
              <a:t>Literature Survey</a:t>
            </a:r>
            <a:endParaRPr lang="ko-KR" altLang="en-US" dirty="0"/>
          </a:p>
        </p:txBody>
      </p:sp>
      <p:sp>
        <p:nvSpPr>
          <p:cNvPr id="9" name="텍스트 개체 틀 8"/>
          <p:cNvSpPr>
            <a:spLocks noGrp="1"/>
          </p:cNvSpPr>
          <p:nvPr>
            <p:ph type="body" sz="quarter" idx="20"/>
          </p:nvPr>
        </p:nvSpPr>
        <p:spPr/>
        <p:txBody>
          <a:bodyPr>
            <a:normAutofit/>
          </a:bodyPr>
          <a:lstStyle/>
          <a:p>
            <a:r>
              <a:rPr lang="ko-KR" altLang="en-US" dirty="0"/>
              <a:t>진행 상황</a:t>
            </a:r>
          </a:p>
        </p:txBody>
      </p:sp>
      <p:sp>
        <p:nvSpPr>
          <p:cNvPr id="10" name="텍스트 개체 틀 9"/>
          <p:cNvSpPr>
            <a:spLocks noGrp="1"/>
          </p:cNvSpPr>
          <p:nvPr>
            <p:ph type="body" sz="quarter" idx="21"/>
          </p:nvPr>
        </p:nvSpPr>
        <p:spPr/>
        <p:txBody>
          <a:bodyPr/>
          <a:lstStyle/>
          <a:p>
            <a:r>
              <a:rPr lang="ko-KR" altLang="en-US" dirty="0"/>
              <a:t>진행 방향</a:t>
            </a:r>
          </a:p>
        </p:txBody>
      </p:sp>
    </p:spTree>
    <p:extLst>
      <p:ext uri="{BB962C8B-B14F-4D97-AF65-F5344CB8AC3E}">
        <p14:creationId xmlns:p14="http://schemas.microsoft.com/office/powerpoint/2010/main" val="3021664750"/>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03</a:t>
            </a:r>
            <a:endParaRPr lang="ko-KR" altLang="en-US" dirty="0"/>
          </a:p>
        </p:txBody>
      </p:sp>
      <p:sp>
        <p:nvSpPr>
          <p:cNvPr id="15" name="제목 14"/>
          <p:cNvSpPr>
            <a:spLocks noGrp="1"/>
          </p:cNvSpPr>
          <p:nvPr>
            <p:ph type="title"/>
          </p:nvPr>
        </p:nvSpPr>
        <p:spPr/>
        <p:txBody>
          <a:bodyPr/>
          <a:lstStyle/>
          <a:p>
            <a:r>
              <a:rPr lang="ko-KR" altLang="en-US" dirty="0"/>
              <a:t>데이터 </a:t>
            </a:r>
            <a:r>
              <a:rPr lang="ko-KR" altLang="en-US" dirty="0" err="1"/>
              <a:t>크롤링</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2" name="TextBox 1"/>
          <p:cNvSpPr txBox="1"/>
          <p:nvPr/>
        </p:nvSpPr>
        <p:spPr>
          <a:xfrm>
            <a:off x="348248" y="2809770"/>
            <a:ext cx="5810696" cy="24468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ko-KR" altLang="en-US" dirty="0"/>
              <a:t>수집된 기사 데이터로는</a:t>
            </a:r>
            <a:r>
              <a:rPr lang="en-US" altLang="ko-KR" dirty="0"/>
              <a:t> </a:t>
            </a:r>
            <a:r>
              <a:rPr lang="ko-KR" altLang="en-US" dirty="0"/>
              <a:t>기사 제목</a:t>
            </a:r>
            <a:r>
              <a:rPr lang="en-US" altLang="ko-KR" dirty="0"/>
              <a:t>, </a:t>
            </a:r>
            <a:r>
              <a:rPr lang="ko-KR" altLang="en-US" dirty="0"/>
              <a:t>내용</a:t>
            </a:r>
            <a:r>
              <a:rPr lang="en-US" altLang="ko-KR" dirty="0"/>
              <a:t>, Reuters</a:t>
            </a:r>
            <a:r>
              <a:rPr lang="ko-KR" altLang="en-US" dirty="0"/>
              <a:t>에서 제공하는 </a:t>
            </a:r>
            <a:r>
              <a:rPr lang="en-US" altLang="ko-KR" dirty="0"/>
              <a:t>keyword tag, </a:t>
            </a:r>
            <a:r>
              <a:rPr lang="ko-KR" altLang="en-US" dirty="0"/>
              <a:t>작성 날짜를 수집</a:t>
            </a:r>
            <a:endParaRPr lang="en-US" altLang="ko-KR" dirty="0"/>
          </a:p>
          <a:p>
            <a:pPr marL="342900" indent="-342900">
              <a:lnSpc>
                <a:spcPct val="150000"/>
              </a:lnSpc>
              <a:buFont typeface="Arial" panose="020B0604020202020204" pitchFamily="34" charset="0"/>
              <a:buChar char="•"/>
            </a:pPr>
            <a:endParaRPr lang="en-US" altLang="ko-KR" dirty="0"/>
          </a:p>
          <a:p>
            <a:pPr marL="342900" indent="-342900">
              <a:lnSpc>
                <a:spcPct val="150000"/>
              </a:lnSpc>
              <a:buFont typeface="Arial" panose="020B0604020202020204" pitchFamily="34" charset="0"/>
              <a:buChar char="•"/>
            </a:pPr>
            <a:r>
              <a:rPr lang="ko-KR" altLang="en-US" dirty="0"/>
              <a:t>추후 </a:t>
            </a:r>
            <a:r>
              <a:rPr lang="ko-KR" altLang="en-US" dirty="0" err="1"/>
              <a:t>전처리</a:t>
            </a:r>
            <a:r>
              <a:rPr lang="ko-KR" altLang="en-US" dirty="0"/>
              <a:t> 과정을 염두에 두어 최대한 </a:t>
            </a:r>
            <a:r>
              <a:rPr lang="en-US" altLang="ko-KR" dirty="0"/>
              <a:t>raw</a:t>
            </a:r>
            <a:r>
              <a:rPr lang="ko-KR" altLang="en-US" dirty="0"/>
              <a:t>한 데이터로 수집하고자 </a:t>
            </a:r>
            <a:r>
              <a:rPr lang="en-US" altLang="ko-KR" dirty="0"/>
              <a:t>\n</a:t>
            </a:r>
            <a:r>
              <a:rPr lang="ko-KR" altLang="en-US" dirty="0"/>
              <a:t>등 기사안의 </a:t>
            </a:r>
            <a:r>
              <a:rPr lang="en-US" altLang="ko-KR" dirty="0"/>
              <a:t>tag</a:t>
            </a:r>
            <a:r>
              <a:rPr lang="ko-KR" altLang="en-US" dirty="0"/>
              <a:t>는 그대로 수집</a:t>
            </a:r>
          </a:p>
          <a:p>
            <a:endParaRPr lang="ko-KR" altLang="en-US" dirty="0"/>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8944" y="2706863"/>
            <a:ext cx="5708212" cy="1960140"/>
          </a:xfrm>
          <a:prstGeom prst="rect">
            <a:avLst/>
          </a:prstGeom>
        </p:spPr>
      </p:pic>
      <p:sp>
        <p:nvSpPr>
          <p:cNvPr id="8"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20</a:t>
            </a:fld>
            <a:endParaRPr lang="ko-KR" altLang="en-US" sz="1400"/>
          </a:p>
        </p:txBody>
      </p:sp>
    </p:spTree>
    <p:extLst>
      <p:ext uri="{BB962C8B-B14F-4D97-AF65-F5344CB8AC3E}">
        <p14:creationId xmlns:p14="http://schemas.microsoft.com/office/powerpoint/2010/main" val="792990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04</a:t>
            </a:r>
            <a:endParaRPr lang="ko-KR" altLang="en-US" dirty="0"/>
          </a:p>
        </p:txBody>
      </p:sp>
      <p:sp>
        <p:nvSpPr>
          <p:cNvPr id="15" name="제목 14"/>
          <p:cNvSpPr>
            <a:spLocks noGrp="1"/>
          </p:cNvSpPr>
          <p:nvPr>
            <p:ph type="title"/>
          </p:nvPr>
        </p:nvSpPr>
        <p:spPr/>
        <p:txBody>
          <a:bodyPr/>
          <a:lstStyle/>
          <a:p>
            <a:r>
              <a:rPr lang="ko-KR" altLang="en-US" dirty="0"/>
              <a:t>데이터 </a:t>
            </a:r>
            <a:r>
              <a:rPr lang="ko-KR" altLang="en-US" dirty="0" err="1"/>
              <a:t>전처리</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2" name="TextBox 1"/>
          <p:cNvSpPr txBox="1"/>
          <p:nvPr/>
        </p:nvSpPr>
        <p:spPr>
          <a:xfrm>
            <a:off x="351359" y="2695698"/>
            <a:ext cx="5810696" cy="203132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ko-KR" altLang="en-US" dirty="0"/>
              <a:t>수집된 뉴스 데이터들을 불러와 </a:t>
            </a:r>
            <a:r>
              <a:rPr lang="en-US" altLang="ko-KR" dirty="0"/>
              <a:t>\n</a:t>
            </a:r>
            <a:r>
              <a:rPr lang="ko-KR" altLang="en-US" dirty="0"/>
              <a:t>등의 특수 문자와 숫자들을 제거한다</a:t>
            </a:r>
            <a:endParaRPr lang="en-US" altLang="ko-KR" dirty="0"/>
          </a:p>
          <a:p>
            <a:pPr marL="342900" indent="-342900">
              <a:lnSpc>
                <a:spcPct val="150000"/>
              </a:lnSpc>
              <a:buFont typeface="Arial" panose="020B0604020202020204" pitchFamily="34" charset="0"/>
              <a:buChar char="•"/>
            </a:pPr>
            <a:r>
              <a:rPr lang="ko-KR" altLang="en-US" dirty="0"/>
              <a:t>뉴스 기사의 문장들을 단어 단위로 해체하여 </a:t>
            </a:r>
            <a:r>
              <a:rPr lang="en-US" altLang="ko-KR" dirty="0"/>
              <a:t>tokenize</a:t>
            </a:r>
            <a:r>
              <a:rPr lang="ko-KR" altLang="en-US" dirty="0"/>
              <a:t>를 시도</a:t>
            </a:r>
          </a:p>
          <a:p>
            <a:endParaRPr lang="ko-KR" altLang="en-US" dirty="0"/>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2292" y="1757548"/>
            <a:ext cx="1752600" cy="3657600"/>
          </a:xfrm>
          <a:prstGeom prst="rect">
            <a:avLst/>
          </a:prstGeom>
        </p:spPr>
      </p:pic>
      <p:sp>
        <p:nvSpPr>
          <p:cNvPr id="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21</a:t>
            </a:fld>
            <a:endParaRPr lang="ko-KR" altLang="en-US" sz="1400"/>
          </a:p>
        </p:txBody>
      </p:sp>
    </p:spTree>
    <p:extLst>
      <p:ext uri="{BB962C8B-B14F-4D97-AF65-F5344CB8AC3E}">
        <p14:creationId xmlns:p14="http://schemas.microsoft.com/office/powerpoint/2010/main" val="3026438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05</a:t>
            </a:r>
            <a:endParaRPr lang="ko-KR" altLang="en-US" dirty="0"/>
          </a:p>
        </p:txBody>
      </p:sp>
      <p:sp>
        <p:nvSpPr>
          <p:cNvPr id="15" name="제목 14"/>
          <p:cNvSpPr>
            <a:spLocks noGrp="1"/>
          </p:cNvSpPr>
          <p:nvPr>
            <p:ph type="title"/>
          </p:nvPr>
        </p:nvSpPr>
        <p:spPr/>
        <p:txBody>
          <a:bodyPr/>
          <a:lstStyle/>
          <a:p>
            <a:r>
              <a:rPr lang="en-US" altLang="ko-KR" dirty="0"/>
              <a:t>Sentiment Analysis</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2" name="TextBox 1"/>
          <p:cNvSpPr txBox="1"/>
          <p:nvPr/>
        </p:nvSpPr>
        <p:spPr>
          <a:xfrm>
            <a:off x="351357" y="1360552"/>
            <a:ext cx="10858947" cy="32778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dirty="0"/>
              <a:t>Gensim LDA package</a:t>
            </a:r>
            <a:r>
              <a:rPr lang="ko-KR" altLang="en-US" dirty="0"/>
              <a:t>를 이용하여 </a:t>
            </a:r>
            <a:r>
              <a:rPr lang="en-US" altLang="ko-KR" dirty="0"/>
              <a:t>sentiment analysis </a:t>
            </a:r>
            <a:r>
              <a:rPr lang="ko-KR" altLang="en-US" dirty="0"/>
              <a:t>를 수행</a:t>
            </a:r>
            <a:endParaRPr lang="en-US" altLang="ko-KR" dirty="0"/>
          </a:p>
          <a:p>
            <a:pPr marL="342900" indent="-342900">
              <a:lnSpc>
                <a:spcPct val="150000"/>
              </a:lnSpc>
              <a:buFont typeface="Arial" panose="020B0604020202020204" pitchFamily="34" charset="0"/>
              <a:buChar char="•"/>
            </a:pPr>
            <a:r>
              <a:rPr lang="ko-KR" altLang="en-US" dirty="0"/>
              <a:t>일반적인 </a:t>
            </a:r>
            <a:r>
              <a:rPr lang="en-US" altLang="ko-KR" dirty="0"/>
              <a:t>LDA</a:t>
            </a:r>
            <a:r>
              <a:rPr lang="ko-KR" altLang="en-US" dirty="0"/>
              <a:t>는 직접 </a:t>
            </a:r>
            <a:r>
              <a:rPr lang="en-US" altLang="ko-KR" dirty="0"/>
              <a:t>documents</a:t>
            </a:r>
            <a:r>
              <a:rPr lang="ko-KR" altLang="en-US" dirty="0"/>
              <a:t>의 단어 </a:t>
            </a:r>
            <a:r>
              <a:rPr lang="en-US" altLang="ko-KR" dirty="0"/>
              <a:t>parameter</a:t>
            </a:r>
            <a:r>
              <a:rPr lang="ko-KR" altLang="en-US" dirty="0"/>
              <a:t>을 추정한 후 각 </a:t>
            </a:r>
            <a:r>
              <a:rPr lang="en-US" altLang="ko-KR" dirty="0"/>
              <a:t>article</a:t>
            </a:r>
            <a:r>
              <a:rPr lang="ko-KR" altLang="en-US" dirty="0"/>
              <a:t>을 </a:t>
            </a:r>
            <a:r>
              <a:rPr lang="en-US" altLang="ko-KR" dirty="0"/>
              <a:t>topic</a:t>
            </a:r>
            <a:r>
              <a:rPr lang="ko-KR" altLang="en-US" dirty="0"/>
              <a:t>에 배정하는 방식</a:t>
            </a:r>
            <a:endParaRPr lang="en-US" altLang="ko-KR" dirty="0"/>
          </a:p>
          <a:p>
            <a:pPr marL="342900" indent="-342900">
              <a:lnSpc>
                <a:spcPct val="150000"/>
              </a:lnSpc>
              <a:buFont typeface="Arial" panose="020B0604020202020204" pitchFamily="34" charset="0"/>
              <a:buChar char="•"/>
            </a:pPr>
            <a:r>
              <a:rPr lang="en-US" altLang="ko-KR" dirty="0"/>
              <a:t>Sentiment Analysis</a:t>
            </a:r>
            <a:r>
              <a:rPr lang="ko-KR" altLang="en-US" dirty="0"/>
              <a:t>에는 </a:t>
            </a:r>
            <a:r>
              <a:rPr lang="en-US" altLang="ko-KR" dirty="0"/>
              <a:t>Pre-defined dictionary</a:t>
            </a:r>
            <a:r>
              <a:rPr lang="ko-KR" altLang="en-US" dirty="0"/>
              <a:t>를 이용하는 것이 유용할 것으로 판단</a:t>
            </a:r>
            <a:endParaRPr lang="en-US" altLang="ko-KR" dirty="0"/>
          </a:p>
          <a:p>
            <a:pPr marL="800100" lvl="1" indent="-342900">
              <a:lnSpc>
                <a:spcPct val="150000"/>
              </a:lnSpc>
              <a:buFont typeface="Arial" panose="020B0604020202020204" pitchFamily="34" charset="0"/>
              <a:buChar char="•"/>
            </a:pPr>
            <a:r>
              <a:rPr lang="en-US" altLang="ko-KR" dirty="0"/>
              <a:t>McDonald’s Master Dictionary</a:t>
            </a:r>
            <a:r>
              <a:rPr lang="ko-KR" altLang="en-US" dirty="0"/>
              <a:t>를 이용</a:t>
            </a:r>
            <a:endParaRPr lang="en-US" altLang="ko-KR" dirty="0"/>
          </a:p>
          <a:p>
            <a:pPr marL="800100" lvl="1" indent="-342900">
              <a:lnSpc>
                <a:spcPct val="150000"/>
              </a:lnSpc>
              <a:buFont typeface="Arial" panose="020B0604020202020204" pitchFamily="34" charset="0"/>
              <a:buChar char="•"/>
            </a:pPr>
            <a:endParaRPr lang="en-US" altLang="ko-KR" dirty="0"/>
          </a:p>
          <a:p>
            <a:pPr marL="342900" indent="-342900">
              <a:lnSpc>
                <a:spcPct val="150000"/>
              </a:lnSpc>
              <a:buFont typeface="Arial" panose="020B0604020202020204" pitchFamily="34" charset="0"/>
              <a:buChar char="•"/>
            </a:pPr>
            <a:r>
              <a:rPr lang="en-US" altLang="ko-KR" dirty="0"/>
              <a:t>7</a:t>
            </a:r>
            <a:r>
              <a:rPr lang="ko-KR" altLang="en-US" dirty="0"/>
              <a:t> </a:t>
            </a:r>
            <a:r>
              <a:rPr lang="en-US" altLang="ko-KR" dirty="0"/>
              <a:t>finance sentiment dictionary category</a:t>
            </a:r>
          </a:p>
          <a:p>
            <a:pPr marL="800100" lvl="1" indent="-342900">
              <a:lnSpc>
                <a:spcPct val="150000"/>
              </a:lnSpc>
              <a:buFont typeface="Arial" panose="020B0604020202020204" pitchFamily="34" charset="0"/>
              <a:buChar char="•"/>
            </a:pPr>
            <a:r>
              <a:rPr lang="en-US" altLang="ko-KR" dirty="0"/>
              <a:t>Positive</a:t>
            </a:r>
            <a:r>
              <a:rPr lang="ko-KR" altLang="en-US" dirty="0"/>
              <a:t>와 </a:t>
            </a:r>
            <a:r>
              <a:rPr lang="en-US" altLang="ko-KR" dirty="0"/>
              <a:t>Negative 2</a:t>
            </a:r>
            <a:r>
              <a:rPr lang="ko-KR" altLang="en-US" dirty="0"/>
              <a:t>개의 카테고리의 단어들을 사용하고자 함</a:t>
            </a:r>
            <a:endParaRPr lang="en-US" altLang="ko-KR" dirty="0"/>
          </a:p>
          <a:p>
            <a:pPr lvl="1"/>
            <a:endParaRPr lang="en-US" altLang="ko-KR" dirty="0"/>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631" y="4587752"/>
            <a:ext cx="10058400" cy="1523716"/>
          </a:xfrm>
          <a:prstGeom prst="rect">
            <a:avLst/>
          </a:prstGeom>
        </p:spPr>
      </p:pic>
      <p:sp>
        <p:nvSpPr>
          <p:cNvPr id="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22</a:t>
            </a:fld>
            <a:endParaRPr lang="ko-KR" altLang="en-US" sz="1400"/>
          </a:p>
        </p:txBody>
      </p:sp>
    </p:spTree>
    <p:extLst>
      <p:ext uri="{BB962C8B-B14F-4D97-AF65-F5344CB8AC3E}">
        <p14:creationId xmlns:p14="http://schemas.microsoft.com/office/powerpoint/2010/main" val="1460036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05</a:t>
            </a:r>
            <a:endParaRPr lang="ko-KR" altLang="en-US" dirty="0"/>
          </a:p>
        </p:txBody>
      </p:sp>
      <p:sp>
        <p:nvSpPr>
          <p:cNvPr id="15" name="제목 14"/>
          <p:cNvSpPr>
            <a:spLocks noGrp="1"/>
          </p:cNvSpPr>
          <p:nvPr>
            <p:ph type="title"/>
          </p:nvPr>
        </p:nvSpPr>
        <p:spPr/>
        <p:txBody>
          <a:bodyPr/>
          <a:lstStyle/>
          <a:p>
            <a:r>
              <a:rPr lang="en-US" altLang="ko-KR" dirty="0"/>
              <a:t>Sentiment Analysis</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23</a:t>
            </a:fld>
            <a:endParaRPr lang="ko-KR" altLang="en-US" sz="140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843" y="1320083"/>
            <a:ext cx="8015127" cy="3988819"/>
          </a:xfrm>
          <a:prstGeom prst="rect">
            <a:avLst/>
          </a:prstGeom>
        </p:spPr>
      </p:pic>
      <p:sp>
        <p:nvSpPr>
          <p:cNvPr id="10" name="TextBox 9"/>
          <p:cNvSpPr txBox="1"/>
          <p:nvPr/>
        </p:nvSpPr>
        <p:spPr>
          <a:xfrm>
            <a:off x="812328" y="5439519"/>
            <a:ext cx="10780156" cy="86979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ko-KR" altLang="en-US" dirty="0"/>
              <a:t>토픽에 영향을 미치는 단어의 </a:t>
            </a:r>
            <a:r>
              <a:rPr lang="en-US" altLang="ko-KR" dirty="0"/>
              <a:t>weigh</a:t>
            </a:r>
            <a:r>
              <a:rPr lang="ko-KR" altLang="en-US" dirty="0"/>
              <a:t>가 계산됨으로 이를 토대로 </a:t>
            </a:r>
            <a:r>
              <a:rPr lang="en-US" altLang="ko-KR" dirty="0"/>
              <a:t>sentiment analysis</a:t>
            </a:r>
            <a:r>
              <a:rPr lang="ko-KR" altLang="en-US" dirty="0"/>
              <a:t>를 수행하고자 함</a:t>
            </a:r>
          </a:p>
          <a:p>
            <a:pPr marL="342900" indent="-342900">
              <a:lnSpc>
                <a:spcPct val="150000"/>
              </a:lnSpc>
              <a:buFont typeface="Arial" panose="020B0604020202020204" pitchFamily="34" charset="0"/>
              <a:buChar char="•"/>
            </a:pPr>
            <a:r>
              <a:rPr lang="ko-KR" altLang="en-US" dirty="0"/>
              <a:t>예시로 각각 긍정과 부정의 </a:t>
            </a:r>
            <a:r>
              <a:rPr lang="en-US" altLang="ko-KR" dirty="0"/>
              <a:t>6</a:t>
            </a:r>
            <a:r>
              <a:rPr lang="ko-KR" altLang="en-US" dirty="0"/>
              <a:t>개의 단어들을 이용하여 </a:t>
            </a:r>
            <a:r>
              <a:rPr lang="en-US" altLang="ko-KR" dirty="0"/>
              <a:t>LDA</a:t>
            </a:r>
            <a:r>
              <a:rPr lang="ko-KR" altLang="en-US" dirty="0"/>
              <a:t>를 수행 시 신뢰할 만한 결과를 도출</a:t>
            </a:r>
            <a:endParaRPr lang="en-US" altLang="ko-KR" dirty="0"/>
          </a:p>
        </p:txBody>
      </p:sp>
    </p:spTree>
    <p:extLst>
      <p:ext uri="{BB962C8B-B14F-4D97-AF65-F5344CB8AC3E}">
        <p14:creationId xmlns:p14="http://schemas.microsoft.com/office/powerpoint/2010/main" val="3322147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05</a:t>
            </a:r>
            <a:endParaRPr lang="ko-KR" altLang="en-US" dirty="0"/>
          </a:p>
        </p:txBody>
      </p:sp>
      <p:sp>
        <p:nvSpPr>
          <p:cNvPr id="15" name="제목 14"/>
          <p:cNvSpPr>
            <a:spLocks noGrp="1"/>
          </p:cNvSpPr>
          <p:nvPr>
            <p:ph type="title"/>
          </p:nvPr>
        </p:nvSpPr>
        <p:spPr/>
        <p:txBody>
          <a:bodyPr/>
          <a:lstStyle/>
          <a:p>
            <a:r>
              <a:rPr lang="en-US" altLang="ko-KR" dirty="0"/>
              <a:t>Sentiment Analysis</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24</a:t>
            </a:fld>
            <a:endParaRPr lang="ko-KR" altLang="en-US" sz="1400"/>
          </a:p>
        </p:txBody>
      </p:sp>
      <p:sp>
        <p:nvSpPr>
          <p:cNvPr id="10" name="TextBox 9"/>
          <p:cNvSpPr txBox="1"/>
          <p:nvPr/>
        </p:nvSpPr>
        <p:spPr>
          <a:xfrm>
            <a:off x="812328" y="4696576"/>
            <a:ext cx="10780156" cy="92333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dirty="0"/>
              <a:t>McDonald’s Master Dictionary</a:t>
            </a:r>
            <a:r>
              <a:rPr lang="ko-KR" altLang="en-US" dirty="0"/>
              <a:t>의 </a:t>
            </a:r>
            <a:r>
              <a:rPr lang="en-US" altLang="ko-KR" dirty="0"/>
              <a:t>Positive/Negative </a:t>
            </a:r>
            <a:r>
              <a:rPr lang="ko-KR" altLang="en-US" dirty="0"/>
              <a:t>항목의 단어들을 한 </a:t>
            </a:r>
            <a:r>
              <a:rPr lang="en-US" altLang="ko-KR" dirty="0"/>
              <a:t>document</a:t>
            </a:r>
            <a:r>
              <a:rPr lang="ko-KR" altLang="en-US" dirty="0"/>
              <a:t>로 하는 </a:t>
            </a:r>
            <a:r>
              <a:rPr lang="en-US" altLang="ko-KR" dirty="0"/>
              <a:t>LDA</a:t>
            </a:r>
            <a:r>
              <a:rPr lang="ko-KR" altLang="en-US" dirty="0"/>
              <a:t>수행 시 토픽의 단어 분포</a:t>
            </a:r>
            <a:endParaRPr lang="en-US" altLang="ko-KR" dirty="0"/>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206" y="2356290"/>
            <a:ext cx="10058400" cy="1839035"/>
          </a:xfrm>
          <a:prstGeom prst="rect">
            <a:avLst/>
          </a:prstGeom>
        </p:spPr>
      </p:pic>
    </p:spTree>
    <p:extLst>
      <p:ext uri="{BB962C8B-B14F-4D97-AF65-F5344CB8AC3E}">
        <p14:creationId xmlns:p14="http://schemas.microsoft.com/office/powerpoint/2010/main" val="1141863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05</a:t>
            </a:r>
            <a:endParaRPr lang="ko-KR" altLang="en-US" dirty="0"/>
          </a:p>
        </p:txBody>
      </p:sp>
      <p:sp>
        <p:nvSpPr>
          <p:cNvPr id="15" name="제목 14"/>
          <p:cNvSpPr>
            <a:spLocks noGrp="1"/>
          </p:cNvSpPr>
          <p:nvPr>
            <p:ph type="title"/>
          </p:nvPr>
        </p:nvSpPr>
        <p:spPr/>
        <p:txBody>
          <a:bodyPr/>
          <a:lstStyle/>
          <a:p>
            <a:r>
              <a:rPr lang="en-US" altLang="ko-KR" dirty="0"/>
              <a:t>Sentiment Analysis</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25</a:t>
            </a:fld>
            <a:endParaRPr lang="ko-KR" altLang="en-US" sz="1400"/>
          </a:p>
        </p:txBody>
      </p:sp>
      <p:sp>
        <p:nvSpPr>
          <p:cNvPr id="10" name="TextBox 9"/>
          <p:cNvSpPr txBox="1"/>
          <p:nvPr/>
        </p:nvSpPr>
        <p:spPr>
          <a:xfrm>
            <a:off x="812327" y="4448546"/>
            <a:ext cx="10780156"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ko-KR" altLang="en-US" dirty="0"/>
              <a:t>실제 </a:t>
            </a:r>
            <a:r>
              <a:rPr lang="en-US" altLang="ko-KR" dirty="0"/>
              <a:t>News article</a:t>
            </a:r>
            <a:r>
              <a:rPr lang="ko-KR" altLang="en-US" dirty="0"/>
              <a:t>을 분석 시</a:t>
            </a:r>
            <a:r>
              <a:rPr lang="en-US" altLang="ko-KR" dirty="0"/>
              <a:t>, </a:t>
            </a:r>
            <a:r>
              <a:rPr lang="ko-KR" altLang="en-US" dirty="0"/>
              <a:t>해당 </a:t>
            </a:r>
            <a:r>
              <a:rPr lang="en-US" altLang="ko-KR" dirty="0"/>
              <a:t>article</a:t>
            </a:r>
            <a:r>
              <a:rPr lang="ko-KR" altLang="en-US" dirty="0"/>
              <a:t>이 대다수의 경우 </a:t>
            </a:r>
            <a:r>
              <a:rPr lang="en-US" altLang="ko-KR" dirty="0"/>
              <a:t>negative</a:t>
            </a:r>
            <a:r>
              <a:rPr lang="ko-KR" altLang="en-US" dirty="0"/>
              <a:t>에 </a:t>
            </a:r>
            <a:r>
              <a:rPr lang="en-US" altLang="ko-KR" dirty="0"/>
              <a:t>99%</a:t>
            </a:r>
            <a:r>
              <a:rPr lang="ko-KR" altLang="en-US" dirty="0"/>
              <a:t>이상 </a:t>
            </a:r>
            <a:r>
              <a:rPr lang="en-US" altLang="ko-KR" dirty="0"/>
              <a:t>positive</a:t>
            </a:r>
            <a:r>
              <a:rPr lang="ko-KR" altLang="en-US" dirty="0"/>
              <a:t>에 </a:t>
            </a:r>
            <a:r>
              <a:rPr lang="en-US" altLang="ko-KR" dirty="0"/>
              <a:t>1%</a:t>
            </a:r>
            <a:r>
              <a:rPr lang="ko-KR" altLang="en-US" dirty="0"/>
              <a:t>이하로 포함됨을 관찰  </a:t>
            </a:r>
            <a:endParaRPr lang="en-US" altLang="ko-KR" dirty="0"/>
          </a:p>
          <a:p>
            <a:pPr marL="800100" lvl="1" indent="-342900">
              <a:lnSpc>
                <a:spcPct val="150000"/>
              </a:lnSpc>
              <a:buFont typeface="Arial" panose="020B0604020202020204" pitchFamily="34" charset="0"/>
              <a:buChar char="•"/>
            </a:pPr>
            <a:r>
              <a:rPr lang="en-US" altLang="ko-KR" dirty="0"/>
              <a:t>Negative </a:t>
            </a:r>
            <a:r>
              <a:rPr lang="ko-KR" altLang="en-US" dirty="0"/>
              <a:t>단어</a:t>
            </a:r>
            <a:r>
              <a:rPr lang="en-US" altLang="ko-KR" dirty="0"/>
              <a:t>: 2355, Positive </a:t>
            </a:r>
            <a:r>
              <a:rPr lang="ko-KR" altLang="en-US" dirty="0"/>
              <a:t>단어</a:t>
            </a:r>
            <a:r>
              <a:rPr lang="en-US" altLang="ko-KR" dirty="0"/>
              <a:t>: 354; </a:t>
            </a:r>
            <a:r>
              <a:rPr lang="en-US" altLang="ko-KR" dirty="0" err="1"/>
              <a:t>Pos</a:t>
            </a:r>
            <a:r>
              <a:rPr lang="en-US" altLang="ko-KR" dirty="0"/>
              <a:t>/</a:t>
            </a:r>
            <a:r>
              <a:rPr lang="en-US" altLang="ko-KR" dirty="0" err="1"/>
              <a:t>Neg</a:t>
            </a:r>
            <a:r>
              <a:rPr lang="ko-KR" altLang="en-US" dirty="0"/>
              <a:t>의 단어 수 </a:t>
            </a:r>
            <a:r>
              <a:rPr lang="en-US" altLang="ko-KR" dirty="0"/>
              <a:t>imbalance</a:t>
            </a:r>
          </a:p>
          <a:p>
            <a:pPr marL="800100" lvl="1" indent="-342900">
              <a:lnSpc>
                <a:spcPct val="150000"/>
              </a:lnSpc>
              <a:buFont typeface="Arial" panose="020B0604020202020204" pitchFamily="34" charset="0"/>
              <a:buChar char="•"/>
            </a:pPr>
            <a:r>
              <a:rPr lang="en-US" altLang="ko-KR" dirty="0"/>
              <a:t>Positive </a:t>
            </a:r>
            <a:r>
              <a:rPr lang="ko-KR" altLang="en-US" dirty="0"/>
              <a:t>단어를 </a:t>
            </a:r>
            <a:r>
              <a:rPr lang="en-US" altLang="ko-KR" dirty="0"/>
              <a:t>oversample </a:t>
            </a:r>
            <a:r>
              <a:rPr lang="ko-KR" altLang="en-US" dirty="0"/>
              <a:t>해 보았지만 비슷한 결과</a:t>
            </a:r>
            <a:endParaRPr lang="en-US" altLang="ko-KR" dirty="0"/>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3724" y="1413750"/>
            <a:ext cx="7057362" cy="3034796"/>
          </a:xfrm>
          <a:prstGeom prst="rect">
            <a:avLst/>
          </a:prstGeom>
        </p:spPr>
      </p:pic>
    </p:spTree>
    <p:extLst>
      <p:ext uri="{BB962C8B-B14F-4D97-AF65-F5344CB8AC3E}">
        <p14:creationId xmlns:p14="http://schemas.microsoft.com/office/powerpoint/2010/main" val="2982592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06</a:t>
            </a:r>
            <a:endParaRPr lang="ko-KR" altLang="en-US" dirty="0"/>
          </a:p>
        </p:txBody>
      </p:sp>
      <p:sp>
        <p:nvSpPr>
          <p:cNvPr id="15" name="제목 14"/>
          <p:cNvSpPr>
            <a:spLocks noGrp="1"/>
          </p:cNvSpPr>
          <p:nvPr>
            <p:ph type="title"/>
          </p:nvPr>
        </p:nvSpPr>
        <p:spPr/>
        <p:txBody>
          <a:bodyPr/>
          <a:lstStyle/>
          <a:p>
            <a:r>
              <a:rPr lang="ko-KR" altLang="en-US" dirty="0"/>
              <a:t>진행 방향</a:t>
            </a:r>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26</a:t>
            </a:fld>
            <a:endParaRPr lang="ko-KR" altLang="en-US" sz="1400"/>
          </a:p>
        </p:txBody>
      </p:sp>
      <p:sp>
        <p:nvSpPr>
          <p:cNvPr id="10" name="TextBox 9"/>
          <p:cNvSpPr txBox="1"/>
          <p:nvPr/>
        </p:nvSpPr>
        <p:spPr>
          <a:xfrm>
            <a:off x="812329" y="1628451"/>
            <a:ext cx="10780156" cy="42473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dirty="0"/>
              <a:t>TF, TF/IDF </a:t>
            </a:r>
            <a:r>
              <a:rPr lang="ko-KR" altLang="en-US" dirty="0"/>
              <a:t>를 이용하여 각각의 </a:t>
            </a:r>
            <a:r>
              <a:rPr lang="en-US" altLang="ko-KR" dirty="0"/>
              <a:t>news article</a:t>
            </a:r>
            <a:r>
              <a:rPr lang="ko-KR" altLang="en-US" dirty="0"/>
              <a:t>에서 </a:t>
            </a:r>
            <a:r>
              <a:rPr lang="en-US" altLang="ko-KR" dirty="0"/>
              <a:t>McDonald’s Master Dictionary</a:t>
            </a:r>
            <a:r>
              <a:rPr lang="ko-KR" altLang="en-US" dirty="0"/>
              <a:t>의 </a:t>
            </a:r>
            <a:r>
              <a:rPr lang="en-US" altLang="ko-KR" dirty="0" err="1"/>
              <a:t>Pos</a:t>
            </a:r>
            <a:r>
              <a:rPr lang="en-US" altLang="ko-KR" dirty="0"/>
              <a:t>/</a:t>
            </a:r>
            <a:r>
              <a:rPr lang="en-US" altLang="ko-KR" dirty="0" err="1"/>
              <a:t>Neg</a:t>
            </a:r>
            <a:r>
              <a:rPr lang="en-US" altLang="ko-KR" dirty="0"/>
              <a:t> </a:t>
            </a:r>
            <a:r>
              <a:rPr lang="ko-KR" altLang="en-US" dirty="0"/>
              <a:t>단어 수를 계산 후 </a:t>
            </a:r>
            <a:r>
              <a:rPr lang="en-US" altLang="ko-KR" dirty="0" err="1"/>
              <a:t>Pos</a:t>
            </a:r>
            <a:r>
              <a:rPr lang="en-US" altLang="ko-KR" dirty="0"/>
              <a:t>/</a:t>
            </a:r>
            <a:r>
              <a:rPr lang="en-US" altLang="ko-KR" dirty="0" err="1"/>
              <a:t>Neg</a:t>
            </a:r>
            <a:r>
              <a:rPr lang="ko-KR" altLang="en-US" dirty="0"/>
              <a:t>의 </a:t>
            </a:r>
            <a:r>
              <a:rPr lang="en-US" altLang="ko-KR" dirty="0"/>
              <a:t>ratio</a:t>
            </a:r>
            <a:r>
              <a:rPr lang="ko-KR" altLang="en-US" dirty="0"/>
              <a:t>로 </a:t>
            </a:r>
            <a:r>
              <a:rPr lang="en-US" altLang="ko-KR" dirty="0"/>
              <a:t>sentiment polarity score</a:t>
            </a:r>
            <a:r>
              <a:rPr lang="ko-KR" altLang="en-US" dirty="0"/>
              <a:t>를 계산</a:t>
            </a:r>
            <a:endParaRPr lang="en-US" altLang="ko-KR" dirty="0"/>
          </a:p>
          <a:p>
            <a:pPr marL="342900" indent="-342900">
              <a:lnSpc>
                <a:spcPct val="150000"/>
              </a:lnSpc>
              <a:buFont typeface="Arial" panose="020B0604020202020204" pitchFamily="34" charset="0"/>
              <a:buChar char="•"/>
            </a:pPr>
            <a:r>
              <a:rPr lang="ko-KR" altLang="en-US" dirty="0"/>
              <a:t>혹은 </a:t>
            </a:r>
            <a:r>
              <a:rPr lang="en-US" altLang="ko-KR" dirty="0"/>
              <a:t>McDonald’s Master Dictionary</a:t>
            </a:r>
            <a:r>
              <a:rPr lang="ko-KR" altLang="en-US" dirty="0"/>
              <a:t>의 </a:t>
            </a:r>
            <a:r>
              <a:rPr lang="en-US" altLang="ko-KR" dirty="0" err="1"/>
              <a:t>Pos</a:t>
            </a:r>
            <a:r>
              <a:rPr lang="en-US" altLang="ko-KR" dirty="0"/>
              <a:t>/</a:t>
            </a:r>
            <a:r>
              <a:rPr lang="en-US" altLang="ko-KR" dirty="0" err="1"/>
              <a:t>Neg</a:t>
            </a:r>
            <a:r>
              <a:rPr lang="en-US" altLang="ko-KR" dirty="0"/>
              <a:t> </a:t>
            </a:r>
            <a:r>
              <a:rPr lang="ko-KR" altLang="en-US" dirty="0"/>
              <a:t>와 </a:t>
            </a:r>
            <a:r>
              <a:rPr lang="en-US" altLang="ko-KR" dirty="0"/>
              <a:t>news article</a:t>
            </a:r>
            <a:r>
              <a:rPr lang="ko-KR" altLang="en-US" dirty="0"/>
              <a:t>에서의 </a:t>
            </a:r>
            <a:r>
              <a:rPr lang="en-US" altLang="ko-KR" dirty="0" err="1"/>
              <a:t>Pos</a:t>
            </a:r>
            <a:r>
              <a:rPr lang="en-US" altLang="ko-KR" dirty="0"/>
              <a:t>/</a:t>
            </a:r>
            <a:r>
              <a:rPr lang="en-US" altLang="ko-KR" dirty="0" err="1"/>
              <a:t>Neg</a:t>
            </a:r>
            <a:r>
              <a:rPr lang="ko-KR" altLang="en-US" dirty="0"/>
              <a:t>단어수의 </a:t>
            </a:r>
            <a:r>
              <a:rPr lang="en-US" altLang="ko-KR" dirty="0"/>
              <a:t>lift</a:t>
            </a:r>
            <a:r>
              <a:rPr lang="ko-KR" altLang="en-US" dirty="0"/>
              <a:t>를 계산</a:t>
            </a:r>
            <a:endParaRPr lang="en-US" altLang="ko-KR" dirty="0"/>
          </a:p>
          <a:p>
            <a:pPr marL="800100" lvl="1" indent="-342900">
              <a:lnSpc>
                <a:spcPct val="150000"/>
              </a:lnSpc>
              <a:buFont typeface="Arial" panose="020B0604020202020204" pitchFamily="34" charset="0"/>
              <a:buChar char="•"/>
            </a:pPr>
            <a:r>
              <a:rPr lang="ko-KR" altLang="en-US" dirty="0"/>
              <a:t>추후 연구 진행 시 </a:t>
            </a:r>
            <a:r>
              <a:rPr lang="en-US" altLang="ko-KR" dirty="0"/>
              <a:t>baseline result</a:t>
            </a:r>
            <a:r>
              <a:rPr lang="ko-KR" altLang="en-US" dirty="0"/>
              <a:t>로 사용가능</a:t>
            </a:r>
            <a:endParaRPr lang="en-US" altLang="ko-KR" dirty="0"/>
          </a:p>
          <a:p>
            <a:pPr marL="342900" indent="-342900">
              <a:lnSpc>
                <a:spcPct val="150000"/>
              </a:lnSpc>
              <a:buFont typeface="Arial" panose="020B0604020202020204" pitchFamily="34" charset="0"/>
              <a:buChar char="•"/>
            </a:pPr>
            <a:endParaRPr lang="en-US" altLang="ko-KR" dirty="0"/>
          </a:p>
          <a:p>
            <a:pPr marL="342900" indent="-342900">
              <a:lnSpc>
                <a:spcPct val="150000"/>
              </a:lnSpc>
              <a:buFont typeface="Arial" panose="020B0604020202020204" pitchFamily="34" charset="0"/>
              <a:buChar char="•"/>
            </a:pPr>
            <a:r>
              <a:rPr lang="en-US" altLang="ko-KR" dirty="0"/>
              <a:t>Sentiment-LDA, Aspect Sentiment Unification Model</a:t>
            </a:r>
            <a:r>
              <a:rPr lang="ko-KR" altLang="en-US" dirty="0"/>
              <a:t>등을 응용하여 각각 </a:t>
            </a:r>
            <a:r>
              <a:rPr lang="en-US" altLang="ko-KR" dirty="0"/>
              <a:t>article </a:t>
            </a:r>
            <a:r>
              <a:rPr lang="ko-KR" altLang="en-US" dirty="0"/>
              <a:t>의 </a:t>
            </a:r>
            <a:r>
              <a:rPr lang="en-US" altLang="ko-KR" dirty="0" err="1"/>
              <a:t>Pos</a:t>
            </a:r>
            <a:r>
              <a:rPr lang="en-US" altLang="ko-KR" dirty="0"/>
              <a:t>/</a:t>
            </a:r>
            <a:r>
              <a:rPr lang="en-US" altLang="ko-KR" dirty="0" err="1"/>
              <a:t>Neg</a:t>
            </a:r>
            <a:r>
              <a:rPr lang="en-US" altLang="ko-KR" dirty="0"/>
              <a:t> </a:t>
            </a:r>
            <a:r>
              <a:rPr lang="ko-KR" altLang="en-US" dirty="0"/>
              <a:t>단어를 추출 후 </a:t>
            </a:r>
            <a:r>
              <a:rPr lang="en-US" altLang="ko-KR" dirty="0"/>
              <a:t>sentiment</a:t>
            </a:r>
            <a:r>
              <a:rPr lang="ko-KR" altLang="en-US" dirty="0"/>
              <a:t>계산</a:t>
            </a:r>
            <a:endParaRPr lang="en-US" altLang="ko-KR" dirty="0"/>
          </a:p>
          <a:p>
            <a:pPr marL="800100" lvl="1" indent="-342900">
              <a:lnSpc>
                <a:spcPct val="150000"/>
              </a:lnSpc>
              <a:buFont typeface="Arial" panose="020B0604020202020204" pitchFamily="34" charset="0"/>
              <a:buChar char="•"/>
            </a:pPr>
            <a:r>
              <a:rPr lang="en-US" altLang="ko-KR" dirty="0"/>
              <a:t>Code modification</a:t>
            </a:r>
            <a:r>
              <a:rPr lang="ko-KR" altLang="en-US" dirty="0"/>
              <a:t>이 필요</a:t>
            </a:r>
            <a:endParaRPr lang="en-US" altLang="ko-KR" dirty="0"/>
          </a:p>
          <a:p>
            <a:pPr marL="800100" lvl="1" indent="-342900">
              <a:lnSpc>
                <a:spcPct val="150000"/>
              </a:lnSpc>
              <a:buFont typeface="Arial" panose="020B0604020202020204" pitchFamily="34" charset="0"/>
              <a:buChar char="•"/>
            </a:pPr>
            <a:r>
              <a:rPr lang="en-US" altLang="ko-KR" dirty="0"/>
              <a:t>Prior distribution</a:t>
            </a:r>
            <a:r>
              <a:rPr lang="ko-KR" altLang="en-US" dirty="0"/>
              <a:t>을 이용하는 </a:t>
            </a:r>
            <a:r>
              <a:rPr lang="en-US" altLang="ko-KR" dirty="0"/>
              <a:t>LDA</a:t>
            </a:r>
            <a:r>
              <a:rPr lang="ko-KR" altLang="en-US" dirty="0"/>
              <a:t>응용 모델이 신뢰할 만한 결과를 가지고 올지 </a:t>
            </a:r>
            <a:r>
              <a:rPr lang="en-US" altLang="ko-KR" dirty="0"/>
              <a:t>mathematical assurance </a:t>
            </a:r>
            <a:r>
              <a:rPr lang="ko-KR" altLang="en-US" dirty="0"/>
              <a:t>필요</a:t>
            </a:r>
            <a:endParaRPr lang="en-US" altLang="ko-KR" dirty="0"/>
          </a:p>
        </p:txBody>
      </p:sp>
    </p:spTree>
    <p:extLst>
      <p:ext uri="{BB962C8B-B14F-4D97-AF65-F5344CB8AC3E}">
        <p14:creationId xmlns:p14="http://schemas.microsoft.com/office/powerpoint/2010/main" val="4000523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p:cNvGrpSpPr/>
          <p:nvPr/>
        </p:nvGrpSpPr>
        <p:grpSpPr>
          <a:xfrm>
            <a:off x="3274795" y="2502067"/>
            <a:ext cx="5642410" cy="1340638"/>
            <a:chOff x="3274795" y="1970666"/>
            <a:chExt cx="5642410" cy="1340638"/>
          </a:xfrm>
        </p:grpSpPr>
        <p:sp>
          <p:nvSpPr>
            <p:cNvPr id="7" name="TextBox 6"/>
            <p:cNvSpPr txBox="1"/>
            <p:nvPr/>
          </p:nvSpPr>
          <p:spPr>
            <a:xfrm>
              <a:off x="3274795" y="2554174"/>
              <a:ext cx="5642410" cy="757130"/>
            </a:xfrm>
            <a:prstGeom prst="rect">
              <a:avLst/>
            </a:prstGeom>
            <a:noFill/>
            <a:ln>
              <a:noFill/>
            </a:ln>
          </p:spPr>
          <p:txBody>
            <a:bodyPr wrap="square" rtlCol="0">
              <a:spAutoFit/>
            </a:bodyPr>
            <a:lstStyle>
              <a:lvl1pPr lvl="0" algn="ctr">
                <a:lnSpc>
                  <a:spcPct val="90000"/>
                </a:lnSpc>
                <a:spcBef>
                  <a:spcPct val="0"/>
                </a:spcBef>
                <a:buNone/>
                <a:defRPr sz="4000">
                  <a:ln>
                    <a:gradFill>
                      <a:gsLst>
                        <a:gs pos="0">
                          <a:srgbClr val="EF7B36">
                            <a:alpha val="30000"/>
                          </a:srgbClr>
                        </a:gs>
                        <a:gs pos="100000">
                          <a:srgbClr val="D9A78A">
                            <a:alpha val="30000"/>
                          </a:srgbClr>
                        </a:gs>
                      </a:gsLst>
                      <a:lin ang="5400000" scaled="1"/>
                    </a:gradFill>
                  </a:ln>
                  <a:gradFill>
                    <a:gsLst>
                      <a:gs pos="0">
                        <a:srgbClr val="EF7B36"/>
                      </a:gs>
                      <a:gs pos="100000">
                        <a:srgbClr val="D9A78A"/>
                      </a:gs>
                    </a:gsLst>
                    <a:lin ang="5400000" scaled="1"/>
                  </a:gradFill>
                  <a:latin typeface="나눔고딕 ExtraBold" panose="020D0904000000000000" pitchFamily="50" charset="-127"/>
                  <a:ea typeface="나눔고딕 ExtraBold" panose="020D0904000000000000" pitchFamily="50" charset="-127"/>
                </a:defRPr>
              </a:lvl1pPr>
            </a:lstStyle>
            <a:p>
              <a:pPr lvl="0" algn="ctr"/>
              <a:r>
                <a:rPr lang="en-US" altLang="ko-KR" sz="4800" dirty="0">
                  <a:ln>
                    <a:solidFill>
                      <a:schemeClr val="tx1">
                        <a:lumMod val="75000"/>
                        <a:lumOff val="25000"/>
                        <a:alpha val="30000"/>
                      </a:schemeClr>
                    </a:solidFill>
                  </a:ln>
                  <a:solidFill>
                    <a:schemeClr val="tx1">
                      <a:lumMod val="85000"/>
                      <a:lumOff val="15000"/>
                    </a:schemeClr>
                  </a:solidFill>
                  <a:latin typeface="나눔고딕" panose="020D0604000000000000" pitchFamily="50" charset="-127"/>
                  <a:ea typeface="나눔고딕" panose="020D0604000000000000" pitchFamily="50" charset="-127"/>
                </a:rPr>
                <a:t>Thank You</a:t>
              </a:r>
              <a:endParaRPr lang="ko-KR" altLang="en-US" sz="4800" dirty="0">
                <a:ln>
                  <a:solidFill>
                    <a:schemeClr val="tx1">
                      <a:lumMod val="75000"/>
                      <a:lumOff val="25000"/>
                      <a:alpha val="30000"/>
                    </a:schemeClr>
                  </a:solidFill>
                </a:ln>
                <a:solidFill>
                  <a:schemeClr val="tx1">
                    <a:lumMod val="85000"/>
                    <a:lumOff val="15000"/>
                  </a:schemeClr>
                </a:solidFill>
                <a:latin typeface="나눔고딕" panose="020D0604000000000000" pitchFamily="50" charset="-127"/>
                <a:ea typeface="나눔고딕" panose="020D0604000000000000" pitchFamily="50" charset="-127"/>
              </a:endParaRPr>
            </a:p>
          </p:txBody>
        </p:sp>
        <p:sp>
          <p:nvSpPr>
            <p:cNvPr id="8" name="직사각형 7"/>
            <p:cNvSpPr/>
            <p:nvPr/>
          </p:nvSpPr>
          <p:spPr>
            <a:xfrm>
              <a:off x="5267325" y="1982781"/>
              <a:ext cx="1695450" cy="3143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p:cNvSpPr txBox="1"/>
            <p:nvPr/>
          </p:nvSpPr>
          <p:spPr>
            <a:xfrm>
              <a:off x="5353050" y="1970666"/>
              <a:ext cx="1524000" cy="338554"/>
            </a:xfrm>
            <a:prstGeom prst="rect">
              <a:avLst/>
            </a:prstGeom>
            <a:noFill/>
          </p:spPr>
          <p:txBody>
            <a:bodyPr wrap="square" rtlCol="0" anchor="ctr">
              <a:spAutoFit/>
            </a:bodyPr>
            <a:lstStyle/>
            <a:p>
              <a:pPr algn="ctr"/>
              <a:r>
                <a:rPr lang="en-US" altLang="ko-KR" sz="1600" dirty="0">
                  <a:ln>
                    <a:solidFill>
                      <a:schemeClr val="bg1">
                        <a:lumMod val="95000"/>
                        <a:alpha val="30000"/>
                      </a:schemeClr>
                    </a:solidFill>
                  </a:ln>
                  <a:solidFill>
                    <a:schemeClr val="bg1">
                      <a:lumMod val="95000"/>
                    </a:schemeClr>
                  </a:solidFill>
                </a:rPr>
                <a:t>Presentation</a:t>
              </a:r>
              <a:endParaRPr lang="ko-KR" altLang="en-US" sz="1400" dirty="0">
                <a:ln>
                  <a:solidFill>
                    <a:schemeClr val="bg1">
                      <a:lumMod val="95000"/>
                      <a:alpha val="30000"/>
                    </a:schemeClr>
                  </a:solidFill>
                </a:ln>
                <a:solidFill>
                  <a:schemeClr val="bg1">
                    <a:lumMod val="95000"/>
                  </a:schemeClr>
                </a:solidFill>
              </a:endParaRPr>
            </a:p>
          </p:txBody>
        </p:sp>
      </p:grpSp>
    </p:spTree>
    <p:extLst>
      <p:ext uri="{BB962C8B-B14F-4D97-AF65-F5344CB8AC3E}">
        <p14:creationId xmlns:p14="http://schemas.microsoft.com/office/powerpoint/2010/main" val="52743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01</a:t>
            </a:r>
            <a:endParaRPr lang="ko-KR" altLang="en-US" dirty="0"/>
          </a:p>
        </p:txBody>
      </p:sp>
      <p:sp>
        <p:nvSpPr>
          <p:cNvPr id="15" name="제목 14"/>
          <p:cNvSpPr>
            <a:spLocks noGrp="1"/>
          </p:cNvSpPr>
          <p:nvPr>
            <p:ph type="title"/>
          </p:nvPr>
        </p:nvSpPr>
        <p:spPr/>
        <p:txBody>
          <a:bodyPr>
            <a:normAutofit fontScale="90000"/>
          </a:bodyPr>
          <a:lstStyle/>
          <a:p>
            <a:r>
              <a:rPr lang="en-US" altLang="ko-KR" dirty="0"/>
              <a:t>Objectives and Changes</a:t>
            </a:r>
            <a:endParaRPr lang="ko-KR" altLang="en-US" dirty="0"/>
          </a:p>
        </p:txBody>
      </p:sp>
      <p:sp>
        <p:nvSpPr>
          <p:cNvPr id="67"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28" name="TextBox 27"/>
          <p:cNvSpPr txBox="1"/>
          <p:nvPr/>
        </p:nvSpPr>
        <p:spPr>
          <a:xfrm>
            <a:off x="351359" y="1416536"/>
            <a:ext cx="11377345" cy="489364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ko-KR" altLang="en-US" sz="1600" dirty="0"/>
              <a:t>주식이나 </a:t>
            </a:r>
            <a:r>
              <a:rPr lang="en-US" altLang="ko-KR" sz="1600" dirty="0"/>
              <a:t>Index</a:t>
            </a:r>
            <a:r>
              <a:rPr lang="ko-KR" altLang="en-US" sz="1600" dirty="0"/>
              <a:t>의 정확한 가격 또는 등락의 예측에는 주가의 영향을 끼치는 모든 요인들을 고려하기 힘듦 </a:t>
            </a:r>
          </a:p>
          <a:p>
            <a:pPr marL="800100" lvl="1" indent="-342900">
              <a:lnSpc>
                <a:spcPct val="150000"/>
              </a:lnSpc>
              <a:buFont typeface="Arial" panose="020B0604020202020204" pitchFamily="34" charset="0"/>
              <a:buChar char="•"/>
            </a:pPr>
            <a:r>
              <a:rPr lang="ko-KR" altLang="en-US" sz="1600" dirty="0"/>
              <a:t>주가 예측의 비 정확성 야기</a:t>
            </a:r>
          </a:p>
          <a:p>
            <a:pPr marL="342900" indent="-342900">
              <a:lnSpc>
                <a:spcPct val="150000"/>
              </a:lnSpc>
              <a:buFont typeface="Arial" panose="020B0604020202020204" pitchFamily="34" charset="0"/>
              <a:buChar char="•"/>
            </a:pPr>
            <a:r>
              <a:rPr lang="en-US" altLang="ko-KR" sz="1600" dirty="0"/>
              <a:t>Volatility</a:t>
            </a:r>
            <a:r>
              <a:rPr lang="ko-KR" altLang="en-US" sz="1600" dirty="0"/>
              <a:t>는 뉴스나 </a:t>
            </a:r>
            <a:r>
              <a:rPr lang="en-US" altLang="ko-KR" sz="1600" dirty="0"/>
              <a:t>financial event</a:t>
            </a:r>
            <a:r>
              <a:rPr lang="ko-KR" altLang="en-US" sz="1600" dirty="0"/>
              <a:t>에 대한 </a:t>
            </a:r>
            <a:r>
              <a:rPr lang="en-US" altLang="ko-KR" sz="1600" dirty="0"/>
              <a:t>market reaction</a:t>
            </a:r>
          </a:p>
          <a:p>
            <a:pPr marL="342900" indent="-342900">
              <a:lnSpc>
                <a:spcPct val="150000"/>
              </a:lnSpc>
              <a:buFont typeface="Arial" panose="020B0604020202020204" pitchFamily="34" charset="0"/>
              <a:buChar char="•"/>
            </a:pPr>
            <a:r>
              <a:rPr lang="ko-KR" altLang="en-US" sz="1600" dirty="0"/>
              <a:t>주가를 직접 </a:t>
            </a:r>
            <a:r>
              <a:rPr lang="en-US" altLang="ko-KR" sz="1600" dirty="0"/>
              <a:t>time series analysis </a:t>
            </a:r>
            <a:r>
              <a:rPr lang="ko-KR" altLang="en-US" sz="1600" dirty="0"/>
              <a:t>기법으로 예측하는 것 보다 </a:t>
            </a:r>
            <a:r>
              <a:rPr lang="en-US" altLang="ko-KR" sz="1600" dirty="0"/>
              <a:t>text mining</a:t>
            </a:r>
            <a:r>
              <a:rPr lang="ko-KR" altLang="en-US" sz="1600" dirty="0"/>
              <a:t>을 통한 뉴스의 </a:t>
            </a:r>
            <a:r>
              <a:rPr lang="en-US" altLang="ko-KR" sz="1600" dirty="0"/>
              <a:t>sentiment</a:t>
            </a:r>
            <a:r>
              <a:rPr lang="ko-KR" altLang="en-US" sz="1600" dirty="0"/>
              <a:t>를 통한 </a:t>
            </a:r>
            <a:r>
              <a:rPr lang="en-US" altLang="ko-KR" sz="1600" dirty="0"/>
              <a:t>volatility</a:t>
            </a:r>
            <a:r>
              <a:rPr lang="ko-KR" altLang="en-US" sz="1600" dirty="0"/>
              <a:t>예측력이 높을 것</a:t>
            </a:r>
          </a:p>
          <a:p>
            <a:pPr marL="342900" indent="-342900">
              <a:lnSpc>
                <a:spcPct val="150000"/>
              </a:lnSpc>
              <a:buFont typeface="Arial" panose="020B0604020202020204" pitchFamily="34" charset="0"/>
              <a:buChar char="•"/>
            </a:pPr>
            <a:r>
              <a:rPr lang="en-US" altLang="ko-KR" sz="1600" dirty="0"/>
              <a:t>Risk Hedging </a:t>
            </a:r>
            <a:r>
              <a:rPr lang="ko-KR" altLang="en-US" sz="1600" dirty="0"/>
              <a:t>측면에서는 </a:t>
            </a:r>
            <a:r>
              <a:rPr lang="en-US" altLang="ko-KR" sz="1600" dirty="0"/>
              <a:t>portfolio </a:t>
            </a:r>
            <a:r>
              <a:rPr lang="ko-KR" altLang="en-US" sz="1600" dirty="0"/>
              <a:t>구축이 몇몇 주식의 주가를 예측하고 올인하는 것 보다 안전</a:t>
            </a:r>
            <a:endParaRPr lang="en-US" altLang="ko-KR" sz="1600" dirty="0"/>
          </a:p>
          <a:p>
            <a:pPr marL="800100" lvl="1" indent="-342900">
              <a:lnSpc>
                <a:spcPct val="150000"/>
              </a:lnSpc>
              <a:buFont typeface="Arial" panose="020B0604020202020204" pitchFamily="34" charset="0"/>
              <a:buChar char="•"/>
            </a:pPr>
            <a:r>
              <a:rPr lang="en-US" altLang="ko-KR" sz="1600" dirty="0"/>
              <a:t>Market </a:t>
            </a:r>
            <a:r>
              <a:rPr lang="ko-KR" altLang="en-US" sz="1600" dirty="0"/>
              <a:t>전체의 </a:t>
            </a:r>
            <a:r>
              <a:rPr lang="en-US" altLang="ko-KR" sz="1600" dirty="0"/>
              <a:t>volatility </a:t>
            </a:r>
            <a:r>
              <a:rPr lang="ko-KR" altLang="en-US" sz="1600" dirty="0"/>
              <a:t>상승</a:t>
            </a:r>
            <a:r>
              <a:rPr lang="en-US" altLang="ko-KR" sz="1600" dirty="0"/>
              <a:t>, </a:t>
            </a:r>
            <a:r>
              <a:rPr lang="ko-KR" altLang="en-US" sz="1600" dirty="0"/>
              <a:t>특정 </a:t>
            </a:r>
            <a:r>
              <a:rPr lang="en-US" altLang="ko-KR" sz="1600" dirty="0"/>
              <a:t>sector</a:t>
            </a:r>
            <a:r>
              <a:rPr lang="ko-KR" altLang="en-US" sz="1600" dirty="0"/>
              <a:t>의 </a:t>
            </a:r>
            <a:r>
              <a:rPr lang="en-US" altLang="ko-KR" sz="1600" dirty="0"/>
              <a:t>volatility </a:t>
            </a:r>
            <a:r>
              <a:rPr lang="ko-KR" altLang="en-US" sz="1600" dirty="0"/>
              <a:t>하락</a:t>
            </a:r>
            <a:endParaRPr lang="en-US" altLang="ko-KR" sz="1600" dirty="0"/>
          </a:p>
          <a:p>
            <a:pPr marL="800100" lvl="1" indent="-342900">
              <a:lnSpc>
                <a:spcPct val="150000"/>
              </a:lnSpc>
              <a:buFont typeface="Arial" panose="020B0604020202020204" pitchFamily="34" charset="0"/>
              <a:buChar char="•"/>
            </a:pPr>
            <a:r>
              <a:rPr lang="en-US" altLang="ko-KR" sz="1600" dirty="0"/>
              <a:t>Market Index</a:t>
            </a:r>
            <a:r>
              <a:rPr lang="ko-KR" altLang="en-US" sz="1600" dirty="0"/>
              <a:t>를 </a:t>
            </a:r>
            <a:r>
              <a:rPr lang="en-US" altLang="ko-KR" sz="1600" dirty="0"/>
              <a:t>short</a:t>
            </a:r>
            <a:r>
              <a:rPr lang="ko-KR" altLang="en-US" sz="1600" dirty="0"/>
              <a:t>하고 해당 </a:t>
            </a:r>
            <a:r>
              <a:rPr lang="en-US" altLang="ko-KR" sz="1600" dirty="0"/>
              <a:t>sector</a:t>
            </a:r>
            <a:r>
              <a:rPr lang="ko-KR" altLang="en-US" sz="1600" dirty="0"/>
              <a:t>의 </a:t>
            </a:r>
            <a:r>
              <a:rPr lang="en-US" altLang="ko-KR" sz="1600" dirty="0"/>
              <a:t>index</a:t>
            </a:r>
            <a:r>
              <a:rPr lang="ko-KR" altLang="en-US" sz="1600" dirty="0"/>
              <a:t>를 매수하는 전략</a:t>
            </a:r>
          </a:p>
          <a:p>
            <a:pPr marL="342900" indent="-342900">
              <a:lnSpc>
                <a:spcPct val="150000"/>
              </a:lnSpc>
              <a:buFont typeface="Arial" panose="020B0604020202020204" pitchFamily="34" charset="0"/>
              <a:buChar char="•"/>
            </a:pPr>
            <a:r>
              <a:rPr lang="ko-KR" altLang="en-US" sz="1600" dirty="0"/>
              <a:t>기존 </a:t>
            </a:r>
            <a:r>
              <a:rPr lang="en-US" altLang="ko-KR" sz="1600" dirty="0"/>
              <a:t>Black-</a:t>
            </a:r>
            <a:r>
              <a:rPr lang="en-US" altLang="ko-KR" sz="1600" dirty="0" err="1"/>
              <a:t>Litterman</a:t>
            </a:r>
            <a:r>
              <a:rPr lang="en-US" altLang="ko-KR" sz="1600" dirty="0"/>
              <a:t> Model</a:t>
            </a:r>
            <a:r>
              <a:rPr lang="ko-KR" altLang="en-US" sz="1600" dirty="0"/>
              <a:t>은 해당 시점의 </a:t>
            </a:r>
            <a:r>
              <a:rPr lang="en-US" altLang="ko-KR" sz="1600" dirty="0"/>
              <a:t>volatility</a:t>
            </a:r>
            <a:r>
              <a:rPr lang="ko-KR" altLang="en-US" sz="1600" dirty="0"/>
              <a:t>를 이용</a:t>
            </a:r>
            <a:r>
              <a:rPr lang="en-US" altLang="ko-KR" sz="1600" dirty="0"/>
              <a:t>, </a:t>
            </a:r>
            <a:r>
              <a:rPr lang="ko-KR" altLang="en-US" sz="1600" dirty="0"/>
              <a:t>미래의 </a:t>
            </a:r>
            <a:r>
              <a:rPr lang="en-US" altLang="ko-KR" sz="1600" dirty="0"/>
              <a:t>volatility </a:t>
            </a:r>
            <a:r>
              <a:rPr lang="ko-KR" altLang="en-US" sz="1600" dirty="0"/>
              <a:t>변동성에 취약</a:t>
            </a:r>
            <a:endParaRPr lang="en-US" altLang="ko-KR" sz="1600" dirty="0"/>
          </a:p>
          <a:p>
            <a:pPr marL="342900" indent="-342900">
              <a:lnSpc>
                <a:spcPct val="150000"/>
              </a:lnSpc>
              <a:buFont typeface="Arial" panose="020B0604020202020204" pitchFamily="34" charset="0"/>
              <a:buChar char="•"/>
            </a:pPr>
            <a:endParaRPr lang="en-US" altLang="ko-KR" sz="1600" dirty="0"/>
          </a:p>
          <a:p>
            <a:pPr marL="342900" indent="-342900">
              <a:lnSpc>
                <a:spcPct val="150000"/>
              </a:lnSpc>
              <a:buFont typeface="Arial" panose="020B0604020202020204" pitchFamily="34" charset="0"/>
              <a:buChar char="•"/>
            </a:pPr>
            <a:r>
              <a:rPr lang="en-US" altLang="ko-KR" sz="1600" dirty="0"/>
              <a:t>Finance news data</a:t>
            </a:r>
            <a:r>
              <a:rPr lang="ko-KR" altLang="en-US" sz="1600" dirty="0"/>
              <a:t>의 </a:t>
            </a:r>
            <a:r>
              <a:rPr lang="en-US" altLang="ko-KR" sz="1600" dirty="0"/>
              <a:t>sentiment </a:t>
            </a:r>
            <a:r>
              <a:rPr lang="ko-KR" altLang="en-US" sz="1600" dirty="0"/>
              <a:t>분석 시 </a:t>
            </a:r>
            <a:r>
              <a:rPr lang="en-US" altLang="ko-KR" sz="1600" dirty="0"/>
              <a:t>sentiment</a:t>
            </a:r>
            <a:r>
              <a:rPr lang="ko-KR" altLang="en-US" sz="1600" dirty="0"/>
              <a:t>에 대한 </a:t>
            </a:r>
            <a:r>
              <a:rPr lang="en-US" altLang="ko-KR" sz="1600" dirty="0"/>
              <a:t>label</a:t>
            </a:r>
            <a:r>
              <a:rPr lang="ko-KR" altLang="en-US" sz="1600" dirty="0"/>
              <a:t>이 존재하지 않는 문제</a:t>
            </a:r>
            <a:endParaRPr lang="en-US" altLang="ko-KR" sz="1600" dirty="0"/>
          </a:p>
          <a:p>
            <a:pPr marL="800100" lvl="1" indent="-342900">
              <a:lnSpc>
                <a:spcPct val="150000"/>
              </a:lnSpc>
              <a:buFont typeface="Arial" panose="020B0604020202020204" pitchFamily="34" charset="0"/>
              <a:buChar char="•"/>
            </a:pPr>
            <a:r>
              <a:rPr lang="en-US" altLang="ko-KR" sz="1600" dirty="0"/>
              <a:t>Supervised learning </a:t>
            </a:r>
            <a:r>
              <a:rPr lang="ko-KR" altLang="en-US" sz="1600" dirty="0"/>
              <a:t>방식의 </a:t>
            </a:r>
            <a:r>
              <a:rPr lang="en-US" altLang="ko-KR" sz="1600" dirty="0"/>
              <a:t>sentiment analysis</a:t>
            </a:r>
            <a:r>
              <a:rPr lang="ko-KR" altLang="en-US" sz="1600" dirty="0"/>
              <a:t>는 적합하지 않음 </a:t>
            </a:r>
            <a:r>
              <a:rPr lang="en-US" altLang="ko-KR" sz="1600" dirty="0"/>
              <a:t>(Decision Tree, Neural Network)</a:t>
            </a:r>
          </a:p>
          <a:p>
            <a:pPr marL="342900" indent="-342900">
              <a:lnSpc>
                <a:spcPct val="150000"/>
              </a:lnSpc>
              <a:buFont typeface="Arial" panose="020B0604020202020204" pitchFamily="34" charset="0"/>
              <a:buChar char="•"/>
            </a:pPr>
            <a:r>
              <a:rPr lang="en-US" altLang="ko-KR" sz="1600" dirty="0"/>
              <a:t>Polarity scoring </a:t>
            </a:r>
            <a:r>
              <a:rPr lang="ko-KR" altLang="en-US" sz="1600" dirty="0"/>
              <a:t>방식으로 </a:t>
            </a:r>
            <a:r>
              <a:rPr lang="en-US" altLang="ko-KR" sz="1600" dirty="0"/>
              <a:t>volatility</a:t>
            </a:r>
            <a:r>
              <a:rPr lang="ko-KR" altLang="en-US" sz="1600" dirty="0"/>
              <a:t>를 예측하고자 함으로 </a:t>
            </a:r>
            <a:r>
              <a:rPr lang="en-US" altLang="ko-KR" sz="1600" dirty="0"/>
              <a:t>categorize</a:t>
            </a:r>
            <a:r>
              <a:rPr lang="ko-KR" altLang="en-US" sz="1600" dirty="0"/>
              <a:t>방식의 </a:t>
            </a:r>
            <a:r>
              <a:rPr lang="en-US" altLang="ko-KR" sz="1600" dirty="0"/>
              <a:t>sentiment analysis</a:t>
            </a:r>
            <a:r>
              <a:rPr lang="ko-KR" altLang="en-US" sz="1600" dirty="0"/>
              <a:t>는 부적합 </a:t>
            </a:r>
            <a:r>
              <a:rPr lang="en-US" altLang="ko-KR" sz="1600" dirty="0"/>
              <a:t>(SVM)</a:t>
            </a:r>
            <a:endParaRPr lang="ko-KR" altLang="en-US" sz="1600" dirty="0"/>
          </a:p>
        </p:txBody>
      </p:sp>
      <p:sp>
        <p:nvSpPr>
          <p:cNvPr id="2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3</a:t>
            </a:fld>
            <a:endParaRPr lang="ko-KR" altLang="en-US" sz="1400"/>
          </a:p>
        </p:txBody>
      </p:sp>
      <p:sp>
        <p:nvSpPr>
          <p:cNvPr id="2" name="텍스트 개체 틀 1"/>
          <p:cNvSpPr>
            <a:spLocks noGrp="1"/>
          </p:cNvSpPr>
          <p:nvPr>
            <p:ph type="body" sz="quarter" idx="11"/>
          </p:nvPr>
        </p:nvSpPr>
        <p:spPr/>
        <p:txBody>
          <a:bodyPr>
            <a:normAutofit fontScale="92500" lnSpcReduction="20000"/>
          </a:bodyPr>
          <a:lstStyle/>
          <a:p>
            <a:r>
              <a:rPr lang="ko-KR" altLang="en-US" dirty="0"/>
              <a:t>연구실세미나</a:t>
            </a:r>
            <a:endParaRPr lang="en-US" altLang="ko-KR" dirty="0"/>
          </a:p>
        </p:txBody>
      </p:sp>
    </p:spTree>
    <p:extLst>
      <p:ext uri="{BB962C8B-B14F-4D97-AF65-F5344CB8AC3E}">
        <p14:creationId xmlns:p14="http://schemas.microsoft.com/office/powerpoint/2010/main" val="2901510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01</a:t>
            </a:r>
            <a:endParaRPr lang="ko-KR" altLang="en-US" dirty="0"/>
          </a:p>
        </p:txBody>
      </p:sp>
      <p:sp>
        <p:nvSpPr>
          <p:cNvPr id="15" name="제목 14"/>
          <p:cNvSpPr>
            <a:spLocks noGrp="1"/>
          </p:cNvSpPr>
          <p:nvPr>
            <p:ph type="title"/>
          </p:nvPr>
        </p:nvSpPr>
        <p:spPr/>
        <p:txBody>
          <a:bodyPr>
            <a:normAutofit fontScale="90000"/>
          </a:bodyPr>
          <a:lstStyle/>
          <a:p>
            <a:r>
              <a:rPr lang="en-US" altLang="ko-KR" dirty="0"/>
              <a:t>Objectives and Changes</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67"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28" name="TextBox 27"/>
          <p:cNvSpPr txBox="1"/>
          <p:nvPr/>
        </p:nvSpPr>
        <p:spPr>
          <a:xfrm>
            <a:off x="351358" y="1757548"/>
            <a:ext cx="11377345" cy="415498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1600" dirty="0"/>
              <a:t>Thomson Reuter News</a:t>
            </a:r>
            <a:r>
              <a:rPr lang="ko-KR" altLang="en-US" sz="1600" dirty="0"/>
              <a:t>를 </a:t>
            </a:r>
            <a:r>
              <a:rPr lang="en-US" altLang="ko-KR" sz="1600" dirty="0"/>
              <a:t>sector</a:t>
            </a:r>
            <a:r>
              <a:rPr lang="ko-KR" altLang="en-US" sz="1600" dirty="0"/>
              <a:t>별로 수집하여 </a:t>
            </a:r>
            <a:r>
              <a:rPr lang="en-US" altLang="ko-KR" sz="1600" dirty="0"/>
              <a:t>daily sentiment analysis</a:t>
            </a:r>
            <a:r>
              <a:rPr lang="ko-KR" altLang="en-US" sz="1600" dirty="0"/>
              <a:t>를 수행하여 </a:t>
            </a:r>
            <a:r>
              <a:rPr lang="en-US" altLang="ko-KR" sz="1600" dirty="0"/>
              <a:t>McDonald’s Master Dictionary</a:t>
            </a:r>
            <a:r>
              <a:rPr lang="ko-KR" altLang="en-US" sz="1600" dirty="0"/>
              <a:t>의 </a:t>
            </a:r>
            <a:r>
              <a:rPr lang="en-US" altLang="ko-KR" sz="1600" dirty="0"/>
              <a:t>7</a:t>
            </a:r>
            <a:r>
              <a:rPr lang="ko-KR" altLang="en-US" sz="1600" dirty="0"/>
              <a:t>가지 </a:t>
            </a:r>
            <a:r>
              <a:rPr lang="en-US" altLang="ko-KR" sz="1600" dirty="0"/>
              <a:t>sentiment</a:t>
            </a:r>
            <a:r>
              <a:rPr lang="ko-KR" altLang="en-US" sz="1600" dirty="0"/>
              <a:t>의 변화를 분석 및 </a:t>
            </a:r>
            <a:r>
              <a:rPr lang="en-US" altLang="ko-KR" sz="1600" dirty="0"/>
              <a:t>TRBC</a:t>
            </a:r>
            <a:r>
              <a:rPr lang="ko-KR" altLang="en-US" sz="1600" dirty="0"/>
              <a:t>의 </a:t>
            </a:r>
            <a:r>
              <a:rPr lang="en-US" altLang="ko-KR" sz="1600" dirty="0"/>
              <a:t>volatility</a:t>
            </a:r>
            <a:r>
              <a:rPr lang="ko-KR" altLang="en-US" sz="1600" dirty="0"/>
              <a:t>와 비교</a:t>
            </a:r>
            <a:endParaRPr lang="en-US" altLang="ko-KR" sz="1600" dirty="0"/>
          </a:p>
          <a:p>
            <a:pPr marL="800100" lvl="1" indent="-342900">
              <a:lnSpc>
                <a:spcPct val="150000"/>
              </a:lnSpc>
              <a:buFont typeface="Arial" panose="020B0604020202020204" pitchFamily="34" charset="0"/>
              <a:buChar char="•"/>
            </a:pPr>
            <a:r>
              <a:rPr lang="en-US" altLang="ko-KR" sz="1600" dirty="0"/>
              <a:t>Volatility</a:t>
            </a:r>
            <a:r>
              <a:rPr lang="ko-KR" altLang="en-US" sz="1600" dirty="0"/>
              <a:t>에 영향을 미치는 </a:t>
            </a:r>
            <a:r>
              <a:rPr lang="en-US" altLang="ko-KR" sz="1600" dirty="0"/>
              <a:t>key factor</a:t>
            </a:r>
            <a:r>
              <a:rPr lang="ko-KR" altLang="en-US" sz="1600" dirty="0"/>
              <a:t>는 </a:t>
            </a:r>
            <a:r>
              <a:rPr lang="en-US" altLang="ko-KR" sz="1600" dirty="0"/>
              <a:t>Positive, Negative</a:t>
            </a:r>
            <a:r>
              <a:rPr lang="ko-KR" altLang="en-US" sz="1600" dirty="0"/>
              <a:t>의 </a:t>
            </a:r>
            <a:r>
              <a:rPr lang="en-US" altLang="ko-KR" sz="1600" dirty="0"/>
              <a:t>polarity</a:t>
            </a:r>
            <a:r>
              <a:rPr lang="ko-KR" altLang="en-US" sz="1600" dirty="0"/>
              <a:t>라고 판단</a:t>
            </a:r>
            <a:endParaRPr lang="en-US" altLang="ko-KR" sz="1600" dirty="0"/>
          </a:p>
          <a:p>
            <a:pPr marL="800100" lvl="1" indent="-342900">
              <a:lnSpc>
                <a:spcPct val="150000"/>
              </a:lnSpc>
              <a:buFont typeface="Arial" panose="020B0604020202020204" pitchFamily="34" charset="0"/>
              <a:buChar char="•"/>
            </a:pPr>
            <a:endParaRPr lang="en-US" altLang="ko-KR" sz="1600" dirty="0"/>
          </a:p>
          <a:p>
            <a:pPr marL="342900" indent="-342900">
              <a:lnSpc>
                <a:spcPct val="150000"/>
              </a:lnSpc>
              <a:buFont typeface="Arial" panose="020B0604020202020204" pitchFamily="34" charset="0"/>
              <a:buChar char="•"/>
            </a:pPr>
            <a:r>
              <a:rPr lang="en-US" altLang="ko-KR" sz="1600" dirty="0"/>
              <a:t>LDA</a:t>
            </a:r>
            <a:r>
              <a:rPr lang="ko-KR" altLang="en-US" sz="1600" dirty="0"/>
              <a:t>를 이용한 </a:t>
            </a:r>
            <a:r>
              <a:rPr lang="en-US" altLang="ko-KR" sz="1600" dirty="0"/>
              <a:t>sentiment analysis</a:t>
            </a:r>
            <a:r>
              <a:rPr lang="ko-KR" altLang="en-US" sz="1600" dirty="0"/>
              <a:t>를 수행</a:t>
            </a:r>
            <a:endParaRPr lang="en-US" altLang="ko-KR" sz="1600" dirty="0"/>
          </a:p>
          <a:p>
            <a:pPr marL="800100" lvl="1" indent="-342900">
              <a:lnSpc>
                <a:spcPct val="150000"/>
              </a:lnSpc>
              <a:buFont typeface="Arial" panose="020B0604020202020204" pitchFamily="34" charset="0"/>
              <a:buChar char="•"/>
            </a:pPr>
            <a:r>
              <a:rPr lang="ko-KR" altLang="en-US" sz="1600" dirty="0"/>
              <a:t>문서 </a:t>
            </a:r>
            <a:r>
              <a:rPr lang="en-US" altLang="ko-KR" sz="1600" dirty="0"/>
              <a:t>corpus, </a:t>
            </a:r>
            <a:r>
              <a:rPr lang="ko-KR" altLang="en-US" sz="1600" dirty="0"/>
              <a:t>사용되는 단어의 개수가 증가 시 정확도가 감소</a:t>
            </a:r>
            <a:endParaRPr lang="en-US" altLang="ko-KR" sz="1600" dirty="0"/>
          </a:p>
          <a:p>
            <a:pPr marL="800100" lvl="1" indent="-342900">
              <a:lnSpc>
                <a:spcPct val="150000"/>
              </a:lnSpc>
              <a:buFont typeface="Arial" panose="020B0604020202020204" pitchFamily="34" charset="0"/>
              <a:buChar char="•"/>
            </a:pPr>
            <a:r>
              <a:rPr lang="en-US" altLang="ko-KR" sz="1600" dirty="0"/>
              <a:t>Topic</a:t>
            </a:r>
            <a:r>
              <a:rPr lang="ko-KR" altLang="en-US" sz="1600" dirty="0"/>
              <a:t>을 추출하는 데는 유용하나 직접적인 </a:t>
            </a:r>
            <a:r>
              <a:rPr lang="en-US" altLang="ko-KR" sz="1600" dirty="0"/>
              <a:t>sentiment analysis </a:t>
            </a:r>
            <a:r>
              <a:rPr lang="ko-KR" altLang="en-US" sz="1600" dirty="0"/>
              <a:t>특히 </a:t>
            </a:r>
            <a:r>
              <a:rPr lang="en-US" altLang="ko-KR" sz="1600" dirty="0" err="1"/>
              <a:t>Pos</a:t>
            </a:r>
            <a:r>
              <a:rPr lang="en-US" altLang="ko-KR" sz="1600" dirty="0"/>
              <a:t>/</a:t>
            </a:r>
            <a:r>
              <a:rPr lang="en-US" altLang="ko-KR" sz="1600" dirty="0" err="1"/>
              <a:t>Neg</a:t>
            </a:r>
            <a:r>
              <a:rPr lang="en-US" altLang="ko-KR" sz="1600" dirty="0"/>
              <a:t> polarity scoring</a:t>
            </a:r>
            <a:r>
              <a:rPr lang="ko-KR" altLang="en-US" sz="1600" dirty="0"/>
              <a:t>에는 부적절</a:t>
            </a:r>
            <a:endParaRPr lang="en-US" altLang="ko-KR" sz="1600" dirty="0"/>
          </a:p>
          <a:p>
            <a:pPr marL="800100" lvl="1" indent="-342900">
              <a:lnSpc>
                <a:spcPct val="150000"/>
              </a:lnSpc>
              <a:buFont typeface="Arial" panose="020B0604020202020204" pitchFamily="34" charset="0"/>
              <a:buChar char="•"/>
            </a:pPr>
            <a:endParaRPr lang="en-US" altLang="ko-KR" sz="1600" dirty="0"/>
          </a:p>
          <a:p>
            <a:pPr marL="342900" indent="-342900">
              <a:lnSpc>
                <a:spcPct val="150000"/>
              </a:lnSpc>
              <a:buFont typeface="Arial" panose="020B0604020202020204" pitchFamily="34" charset="0"/>
              <a:buChar char="•"/>
            </a:pPr>
            <a:r>
              <a:rPr lang="ko-KR" altLang="en-US" sz="1600" dirty="0"/>
              <a:t>최종적으로 </a:t>
            </a:r>
            <a:r>
              <a:rPr lang="en-US" altLang="ko-KR" sz="1600" dirty="0"/>
              <a:t>Finance time series </a:t>
            </a:r>
            <a:r>
              <a:rPr lang="ko-KR" altLang="en-US" sz="1600" dirty="0"/>
              <a:t>에서 보여지는 </a:t>
            </a:r>
            <a:r>
              <a:rPr lang="en-US" altLang="ko-KR" sz="1600" dirty="0"/>
              <a:t>asymmetric effect </a:t>
            </a:r>
            <a:r>
              <a:rPr lang="ko-KR" altLang="en-US" sz="1600" dirty="0"/>
              <a:t>즉 부정적 뉴스가 주가에 더 큰 영향을 미치는 효과를 상세하고자 </a:t>
            </a:r>
            <a:r>
              <a:rPr lang="en-US" altLang="ko-KR" sz="1600" dirty="0"/>
              <a:t>EGARCH</a:t>
            </a:r>
            <a:r>
              <a:rPr lang="ko-KR" altLang="en-US" sz="1600" dirty="0"/>
              <a:t> 모델을 베이스로 </a:t>
            </a:r>
            <a:r>
              <a:rPr lang="en-US" altLang="ko-KR" sz="1600" dirty="0"/>
              <a:t>daily news polarity score</a:t>
            </a:r>
            <a:r>
              <a:rPr lang="ko-KR" altLang="en-US" sz="1600" dirty="0"/>
              <a:t>과 </a:t>
            </a:r>
            <a:r>
              <a:rPr lang="en-US" altLang="ko-KR" sz="1600" dirty="0"/>
              <a:t>daily sector index return </a:t>
            </a:r>
            <a:r>
              <a:rPr lang="ko-KR" altLang="en-US" sz="1600" dirty="0"/>
              <a:t>을 </a:t>
            </a:r>
            <a:r>
              <a:rPr lang="en-US" altLang="ko-KR" sz="1600" dirty="0"/>
              <a:t>bivariate-EGARCH </a:t>
            </a:r>
            <a:r>
              <a:rPr lang="ko-KR" altLang="en-US" sz="1600" dirty="0"/>
              <a:t>모델을 이용하여 상관관계를 파악하고자 함</a:t>
            </a:r>
          </a:p>
        </p:txBody>
      </p:sp>
      <p:sp>
        <p:nvSpPr>
          <p:cNvPr id="7"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4</a:t>
            </a:fld>
            <a:endParaRPr lang="ko-KR" altLang="en-US" sz="1400"/>
          </a:p>
        </p:txBody>
      </p:sp>
    </p:spTree>
    <p:extLst>
      <p:ext uri="{BB962C8B-B14F-4D97-AF65-F5344CB8AC3E}">
        <p14:creationId xmlns:p14="http://schemas.microsoft.com/office/powerpoint/2010/main" val="696107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01</a:t>
            </a:r>
            <a:endParaRPr lang="ko-KR" altLang="en-US" dirty="0"/>
          </a:p>
        </p:txBody>
      </p:sp>
      <p:sp>
        <p:nvSpPr>
          <p:cNvPr id="15" name="제목 14"/>
          <p:cNvSpPr>
            <a:spLocks noGrp="1"/>
          </p:cNvSpPr>
          <p:nvPr>
            <p:ph type="title"/>
          </p:nvPr>
        </p:nvSpPr>
        <p:spPr/>
        <p:txBody>
          <a:bodyPr>
            <a:normAutofit fontScale="90000"/>
          </a:bodyPr>
          <a:lstStyle/>
          <a:p>
            <a:r>
              <a:rPr lang="en-US" altLang="ko-KR" dirty="0"/>
              <a:t>Objectives and Changes</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67"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7"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5</a:t>
            </a:fld>
            <a:endParaRPr lang="ko-KR" altLang="en-US" sz="1400"/>
          </a:p>
        </p:txBody>
      </p:sp>
      <p:pic>
        <p:nvPicPr>
          <p:cNvPr id="8" name="그림 7"/>
          <p:cNvPicPr>
            <a:picLocks noChangeAspect="1"/>
          </p:cNvPicPr>
          <p:nvPr/>
        </p:nvPicPr>
        <p:blipFill>
          <a:blip r:embed="rId2"/>
          <a:stretch>
            <a:fillRect/>
          </a:stretch>
        </p:blipFill>
        <p:spPr>
          <a:xfrm>
            <a:off x="441580" y="1312054"/>
            <a:ext cx="2742498" cy="2638499"/>
          </a:xfrm>
          <a:prstGeom prst="rect">
            <a:avLst/>
          </a:prstGeom>
        </p:spPr>
      </p:pic>
      <p:sp>
        <p:nvSpPr>
          <p:cNvPr id="2" name="오른쪽 화살표 1"/>
          <p:cNvSpPr/>
          <p:nvPr/>
        </p:nvSpPr>
        <p:spPr>
          <a:xfrm>
            <a:off x="3293806" y="2176976"/>
            <a:ext cx="966989" cy="712528"/>
          </a:xfrm>
          <a:prstGeom prst="rightArrow">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모서리가 둥근 직사각형 2"/>
          <p:cNvSpPr/>
          <p:nvPr/>
        </p:nvSpPr>
        <p:spPr>
          <a:xfrm>
            <a:off x="4260795" y="1312054"/>
            <a:ext cx="3027272" cy="1974897"/>
          </a:xfrm>
          <a:prstGeom prst="roundRect">
            <a:avLst/>
          </a:prstGeom>
          <a:solidFill>
            <a:schemeClr val="tx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Industrials Sector</a:t>
            </a:r>
          </a:p>
          <a:p>
            <a:pPr algn="ctr"/>
            <a:r>
              <a:rPr lang="en-US" altLang="ko-KR" dirty="0"/>
              <a:t>2016-10-31 Polarity: 0.7</a:t>
            </a:r>
          </a:p>
          <a:p>
            <a:pPr algn="ctr"/>
            <a:r>
              <a:rPr lang="en-US" altLang="ko-KR" dirty="0"/>
              <a:t>2016-10-30 Polarity: -0.3</a:t>
            </a:r>
            <a:endParaRPr lang="ko-KR" altLang="en-US" dirty="0"/>
          </a:p>
          <a:p>
            <a:pPr algn="ctr"/>
            <a:r>
              <a:rPr lang="en-US" altLang="ko-KR" dirty="0"/>
              <a:t>2016-10-29 Polarity: 0.2</a:t>
            </a:r>
            <a:endParaRPr lang="ko-KR" altLang="en-US" dirty="0"/>
          </a:p>
          <a:p>
            <a:pPr algn="ctr"/>
            <a:r>
              <a:rPr lang="en-US" altLang="ko-KR" dirty="0"/>
              <a:t>.</a:t>
            </a:r>
          </a:p>
          <a:p>
            <a:pPr algn="ctr"/>
            <a:r>
              <a:rPr lang="en-US" altLang="ko-KR" dirty="0"/>
              <a:t>.</a:t>
            </a:r>
          </a:p>
          <a:p>
            <a:pPr algn="ctr"/>
            <a:r>
              <a:rPr lang="en-US" altLang="ko-KR" dirty="0"/>
              <a:t>.</a:t>
            </a:r>
            <a:endParaRPr lang="ko-KR" altLang="en-US" dirty="0"/>
          </a:p>
        </p:txBody>
      </p:sp>
      <p:sp>
        <p:nvSpPr>
          <p:cNvPr id="11" name="오른쪽 화살표 10"/>
          <p:cNvSpPr/>
          <p:nvPr/>
        </p:nvSpPr>
        <p:spPr>
          <a:xfrm>
            <a:off x="7391632" y="2553238"/>
            <a:ext cx="991892" cy="728420"/>
          </a:xfrm>
          <a:prstGeom prst="rightArrow">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p:cNvPicPr>
            <a:picLocks noChangeAspect="1"/>
          </p:cNvPicPr>
          <p:nvPr/>
        </p:nvPicPr>
        <p:blipFill>
          <a:blip r:embed="rId3"/>
          <a:stretch>
            <a:fillRect/>
          </a:stretch>
        </p:blipFill>
        <p:spPr>
          <a:xfrm>
            <a:off x="8510507" y="2788812"/>
            <a:ext cx="3366115" cy="2183608"/>
          </a:xfrm>
          <a:prstGeom prst="rect">
            <a:avLst/>
          </a:prstGeom>
        </p:spPr>
      </p:pic>
      <p:sp>
        <p:nvSpPr>
          <p:cNvPr id="5" name="TextBox 4"/>
          <p:cNvSpPr txBox="1"/>
          <p:nvPr/>
        </p:nvSpPr>
        <p:spPr>
          <a:xfrm>
            <a:off x="701451" y="3880616"/>
            <a:ext cx="2457724" cy="369332"/>
          </a:xfrm>
          <a:prstGeom prst="rect">
            <a:avLst/>
          </a:prstGeom>
          <a:noFill/>
        </p:spPr>
        <p:txBody>
          <a:bodyPr wrap="none" rtlCol="0">
            <a:spAutoFit/>
          </a:bodyPr>
          <a:lstStyle/>
          <a:p>
            <a:r>
              <a:rPr lang="en-US" altLang="ko-KR" dirty="0"/>
              <a:t>Reuters News Articles</a:t>
            </a:r>
            <a:endParaRPr lang="ko-KR" altLang="en-US" dirty="0"/>
          </a:p>
        </p:txBody>
      </p:sp>
      <p:sp>
        <p:nvSpPr>
          <p:cNvPr id="14" name="TextBox 13"/>
          <p:cNvSpPr txBox="1"/>
          <p:nvPr/>
        </p:nvSpPr>
        <p:spPr>
          <a:xfrm>
            <a:off x="4077462" y="3396273"/>
            <a:ext cx="3491340" cy="369332"/>
          </a:xfrm>
          <a:prstGeom prst="rect">
            <a:avLst/>
          </a:prstGeom>
          <a:noFill/>
        </p:spPr>
        <p:txBody>
          <a:bodyPr wrap="none" rtlCol="0">
            <a:spAutoFit/>
          </a:bodyPr>
          <a:lstStyle/>
          <a:p>
            <a:r>
              <a:rPr lang="en-US" altLang="ko-KR" dirty="0"/>
              <a:t>Daily Sector polarity calculation</a:t>
            </a:r>
            <a:endParaRPr lang="ko-KR" altLang="en-US" dirty="0"/>
          </a:p>
        </p:txBody>
      </p:sp>
      <p:sp>
        <p:nvSpPr>
          <p:cNvPr id="18" name="TextBox 17"/>
          <p:cNvSpPr txBox="1"/>
          <p:nvPr/>
        </p:nvSpPr>
        <p:spPr>
          <a:xfrm>
            <a:off x="8610600" y="5018053"/>
            <a:ext cx="3321807" cy="646331"/>
          </a:xfrm>
          <a:prstGeom prst="rect">
            <a:avLst/>
          </a:prstGeom>
          <a:noFill/>
        </p:spPr>
        <p:txBody>
          <a:bodyPr wrap="none" rtlCol="0">
            <a:spAutoFit/>
          </a:bodyPr>
          <a:lstStyle/>
          <a:p>
            <a:r>
              <a:rPr lang="en-US" altLang="ko-KR" dirty="0"/>
              <a:t>Time Series Analysis between</a:t>
            </a:r>
          </a:p>
          <a:p>
            <a:r>
              <a:rPr lang="en-US" altLang="ko-KR" dirty="0"/>
              <a:t>Polarity and sector index data</a:t>
            </a:r>
            <a:endParaRPr lang="ko-KR" altLang="en-US" dirty="0"/>
          </a:p>
        </p:txBody>
      </p:sp>
      <p:pic>
        <p:nvPicPr>
          <p:cNvPr id="6" name="그림 5"/>
          <p:cNvPicPr>
            <a:picLocks noChangeAspect="1"/>
          </p:cNvPicPr>
          <p:nvPr/>
        </p:nvPicPr>
        <p:blipFill>
          <a:blip r:embed="rId4"/>
          <a:stretch>
            <a:fillRect/>
          </a:stretch>
        </p:blipFill>
        <p:spPr>
          <a:xfrm>
            <a:off x="4188708" y="4065282"/>
            <a:ext cx="3268849" cy="1876179"/>
          </a:xfrm>
          <a:prstGeom prst="rect">
            <a:avLst/>
          </a:prstGeom>
        </p:spPr>
      </p:pic>
      <p:sp>
        <p:nvSpPr>
          <p:cNvPr id="19" name="TextBox 18"/>
          <p:cNvSpPr txBox="1"/>
          <p:nvPr/>
        </p:nvSpPr>
        <p:spPr>
          <a:xfrm>
            <a:off x="4184131" y="6056472"/>
            <a:ext cx="3151504" cy="369332"/>
          </a:xfrm>
          <a:prstGeom prst="rect">
            <a:avLst/>
          </a:prstGeom>
          <a:noFill/>
        </p:spPr>
        <p:txBody>
          <a:bodyPr wrap="none" rtlCol="0">
            <a:spAutoFit/>
          </a:bodyPr>
          <a:lstStyle/>
          <a:p>
            <a:r>
              <a:rPr lang="en-US" altLang="ko-KR" dirty="0"/>
              <a:t>TRBC Industrial Sector Index</a:t>
            </a:r>
            <a:endParaRPr lang="ko-KR" altLang="en-US" dirty="0"/>
          </a:p>
        </p:txBody>
      </p:sp>
      <p:sp>
        <p:nvSpPr>
          <p:cNvPr id="20" name="오른쪽 화살표 19"/>
          <p:cNvSpPr/>
          <p:nvPr/>
        </p:nvSpPr>
        <p:spPr>
          <a:xfrm>
            <a:off x="7476377" y="4274951"/>
            <a:ext cx="991892" cy="728420"/>
          </a:xfrm>
          <a:prstGeom prst="rightArrow">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8320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02</a:t>
            </a:r>
            <a:endParaRPr lang="ko-KR" altLang="en-US" dirty="0"/>
          </a:p>
        </p:txBody>
      </p:sp>
      <p:sp>
        <p:nvSpPr>
          <p:cNvPr id="15" name="제목 14"/>
          <p:cNvSpPr>
            <a:spLocks noGrp="1"/>
          </p:cNvSpPr>
          <p:nvPr>
            <p:ph type="title"/>
          </p:nvPr>
        </p:nvSpPr>
        <p:spPr>
          <a:xfrm>
            <a:off x="1209368" y="386169"/>
            <a:ext cx="6739815" cy="480131"/>
          </a:xfrm>
        </p:spPr>
        <p:txBody>
          <a:bodyPr>
            <a:normAutofit fontScale="90000"/>
          </a:bodyPr>
          <a:lstStyle/>
          <a:p>
            <a:r>
              <a:rPr lang="en-US" altLang="ko-KR" dirty="0"/>
              <a:t>Literature Survey – Text Mining in Finance</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6</a:t>
            </a:fld>
            <a:endParaRPr lang="ko-KR" altLang="en-US" sz="1400"/>
          </a:p>
        </p:txBody>
      </p:sp>
      <p:sp>
        <p:nvSpPr>
          <p:cNvPr id="7" name="TextBox 6"/>
          <p:cNvSpPr txBox="1"/>
          <p:nvPr/>
        </p:nvSpPr>
        <p:spPr>
          <a:xfrm>
            <a:off x="134112" y="1377696"/>
            <a:ext cx="11919343" cy="523220"/>
          </a:xfrm>
          <a:prstGeom prst="rect">
            <a:avLst/>
          </a:prstGeom>
          <a:noFill/>
        </p:spPr>
        <p:txBody>
          <a:bodyPr wrap="square" rtlCol="0">
            <a:spAutoFit/>
          </a:bodyPr>
          <a:lstStyle/>
          <a:p>
            <a:r>
              <a:rPr lang="en-US" altLang="ko-KR" sz="1400" dirty="0" err="1"/>
              <a:t>Schumaker</a:t>
            </a:r>
            <a:r>
              <a:rPr lang="en-US" altLang="ko-KR" sz="1400" dirty="0"/>
              <a:t>, Robert P., and </a:t>
            </a:r>
            <a:r>
              <a:rPr lang="en-US" altLang="ko-KR" sz="1400" dirty="0" err="1"/>
              <a:t>Hsinchun</a:t>
            </a:r>
            <a:r>
              <a:rPr lang="en-US" altLang="ko-KR" sz="1400" dirty="0"/>
              <a:t> Chen. "Textual analysis of stock market prediction using breaking financial news: The </a:t>
            </a:r>
            <a:r>
              <a:rPr lang="en-US" altLang="ko-KR" sz="1400" dirty="0" err="1"/>
              <a:t>AZFin</a:t>
            </a:r>
            <a:r>
              <a:rPr lang="en-US" altLang="ko-KR" sz="1400" dirty="0"/>
              <a:t> text system." ACM Transactions on Information Systems (TOIS) 27.2 (2009): 12.</a:t>
            </a:r>
            <a:endParaRPr lang="ko-KR" altLang="en-US" sz="1400" dirty="0"/>
          </a:p>
        </p:txBody>
      </p:sp>
      <p:pic>
        <p:nvPicPr>
          <p:cNvPr id="10" name="그림 9"/>
          <p:cNvPicPr>
            <a:picLocks noChangeAspect="1"/>
          </p:cNvPicPr>
          <p:nvPr/>
        </p:nvPicPr>
        <p:blipFill>
          <a:blip r:embed="rId2"/>
          <a:stretch>
            <a:fillRect/>
          </a:stretch>
        </p:blipFill>
        <p:spPr>
          <a:xfrm>
            <a:off x="6628774" y="2146745"/>
            <a:ext cx="4725026" cy="3056565"/>
          </a:xfrm>
          <a:prstGeom prst="rect">
            <a:avLst/>
          </a:prstGeom>
        </p:spPr>
      </p:pic>
      <p:sp>
        <p:nvSpPr>
          <p:cNvPr id="19" name="TextBox 18"/>
          <p:cNvSpPr txBox="1"/>
          <p:nvPr/>
        </p:nvSpPr>
        <p:spPr>
          <a:xfrm>
            <a:off x="283086" y="2146745"/>
            <a:ext cx="5934833"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ko-KR" altLang="en-US" sz="1400" dirty="0"/>
              <a:t>사용 데이터</a:t>
            </a:r>
            <a:r>
              <a:rPr lang="en-US" altLang="ko-KR" sz="1400" dirty="0"/>
              <a:t>: Financial News(</a:t>
            </a:r>
            <a:r>
              <a:rPr lang="ko-KR" altLang="en-US" sz="1400" dirty="0"/>
              <a:t>약 </a:t>
            </a:r>
            <a:r>
              <a:rPr lang="en-US" altLang="ko-KR" sz="1400" dirty="0"/>
              <a:t>3000</a:t>
            </a:r>
            <a:r>
              <a:rPr lang="ko-KR" altLang="en-US" sz="1400" dirty="0"/>
              <a:t>개</a:t>
            </a:r>
            <a:r>
              <a:rPr lang="en-US" altLang="ko-KR" sz="1400" dirty="0"/>
              <a:t>)</a:t>
            </a:r>
          </a:p>
          <a:p>
            <a:pPr marL="342900" indent="-342900">
              <a:lnSpc>
                <a:spcPct val="150000"/>
              </a:lnSpc>
              <a:buFont typeface="Arial" panose="020B0604020202020204" pitchFamily="34" charset="0"/>
              <a:buChar char="•"/>
            </a:pPr>
            <a:r>
              <a:rPr lang="en-US" altLang="ko-KR" sz="1400" dirty="0"/>
              <a:t>Prediction Target: </a:t>
            </a:r>
            <a:r>
              <a:rPr lang="ko-KR" altLang="en-US" sz="1400" dirty="0"/>
              <a:t>뉴스 기사 등재 이후 해당  회사의 </a:t>
            </a:r>
            <a:r>
              <a:rPr lang="en-US" altLang="ko-KR" sz="1400" dirty="0"/>
              <a:t>20</a:t>
            </a:r>
            <a:r>
              <a:rPr lang="ko-KR" altLang="en-US" sz="1400" dirty="0"/>
              <a:t>분 뒤 주가</a:t>
            </a:r>
            <a:endParaRPr lang="en-US" altLang="ko-KR" sz="1400" dirty="0"/>
          </a:p>
          <a:p>
            <a:pPr marL="342900" indent="-342900">
              <a:lnSpc>
                <a:spcPct val="150000"/>
              </a:lnSpc>
              <a:buFont typeface="Arial" panose="020B0604020202020204" pitchFamily="34" charset="0"/>
              <a:buChar char="•"/>
            </a:pPr>
            <a:r>
              <a:rPr lang="en-US" altLang="ko-KR" sz="1400" dirty="0"/>
              <a:t>TF-IDF</a:t>
            </a:r>
            <a:r>
              <a:rPr lang="ko-KR" altLang="en-US" sz="1400" dirty="0"/>
              <a:t>기법으로 전체 </a:t>
            </a:r>
            <a:r>
              <a:rPr lang="en-US" altLang="ko-KR" sz="1400" dirty="0"/>
              <a:t>corpus</a:t>
            </a:r>
            <a:r>
              <a:rPr lang="ko-KR" altLang="en-US" sz="1400" dirty="0"/>
              <a:t>에서 빈도수가 높고 유의미한 단어 추출</a:t>
            </a:r>
            <a:endParaRPr lang="en-US" altLang="ko-KR" sz="1400" dirty="0"/>
          </a:p>
          <a:p>
            <a:pPr marL="342900" indent="-342900">
              <a:lnSpc>
                <a:spcPct val="150000"/>
              </a:lnSpc>
              <a:buFont typeface="Arial" panose="020B0604020202020204" pitchFamily="34" charset="0"/>
              <a:buChar char="•"/>
            </a:pPr>
            <a:endParaRPr lang="en-US" altLang="ko-KR" sz="1400" dirty="0"/>
          </a:p>
          <a:p>
            <a:pPr marL="342900" indent="-342900">
              <a:lnSpc>
                <a:spcPct val="150000"/>
              </a:lnSpc>
              <a:buFont typeface="Arial" panose="020B0604020202020204" pitchFamily="34" charset="0"/>
              <a:buChar char="•"/>
            </a:pPr>
            <a:r>
              <a:rPr lang="en-US" altLang="ko-KR" sz="1400" dirty="0"/>
              <a:t>Bag-of-words</a:t>
            </a:r>
            <a:r>
              <a:rPr lang="ko-KR" altLang="en-US" sz="1400" dirty="0"/>
              <a:t>를 이용하여 해당  뉴스 </a:t>
            </a:r>
            <a:r>
              <a:rPr lang="en-US" altLang="ko-KR" sz="1400" dirty="0"/>
              <a:t>document</a:t>
            </a:r>
            <a:r>
              <a:rPr lang="ko-KR" altLang="en-US" sz="1400" dirty="0"/>
              <a:t>의 단어의 빈도수를 추출함</a:t>
            </a:r>
            <a:endParaRPr lang="en-US" altLang="ko-KR" sz="1400" dirty="0"/>
          </a:p>
          <a:p>
            <a:pPr marL="342900" indent="-342900">
              <a:lnSpc>
                <a:spcPct val="150000"/>
              </a:lnSpc>
              <a:buFont typeface="Arial" panose="020B0604020202020204" pitchFamily="34" charset="0"/>
              <a:buChar char="•"/>
            </a:pPr>
            <a:r>
              <a:rPr lang="en-US" altLang="ko-KR" sz="1400" dirty="0"/>
              <a:t>Linear Regression</a:t>
            </a:r>
            <a:r>
              <a:rPr lang="ko-KR" altLang="en-US" sz="1400" dirty="0"/>
              <a:t>을 이용하여 </a:t>
            </a:r>
            <a:r>
              <a:rPr lang="en-US" altLang="ko-KR" sz="1400" dirty="0"/>
              <a:t>20</a:t>
            </a:r>
            <a:r>
              <a:rPr lang="ko-KR" altLang="en-US" sz="1400" dirty="0"/>
              <a:t>분 간격으로 주가의 가격을 예측</a:t>
            </a:r>
            <a:r>
              <a:rPr lang="en-US" altLang="ko-KR" sz="1400" dirty="0"/>
              <a:t>(</a:t>
            </a:r>
            <a:r>
              <a:rPr lang="ko-KR" altLang="en-US" sz="1400" dirty="0"/>
              <a:t>지난 </a:t>
            </a:r>
            <a:r>
              <a:rPr lang="en-US" altLang="ko-KR" sz="1400" dirty="0"/>
              <a:t>1</a:t>
            </a:r>
            <a:r>
              <a:rPr lang="ko-KR" altLang="en-US" sz="1400" dirty="0"/>
              <a:t>시간의 분당 주가 데이터를 이용하여 예측</a:t>
            </a:r>
            <a:r>
              <a:rPr lang="en-US" altLang="ko-KR" sz="1400" dirty="0"/>
              <a:t>)</a:t>
            </a:r>
          </a:p>
          <a:p>
            <a:pPr marL="342900" indent="-342900">
              <a:lnSpc>
                <a:spcPct val="150000"/>
              </a:lnSpc>
              <a:buFont typeface="Arial" panose="020B0604020202020204" pitchFamily="34" charset="0"/>
              <a:buChar char="•"/>
            </a:pPr>
            <a:r>
              <a:rPr lang="en-US" altLang="ko-KR" sz="1400" dirty="0"/>
              <a:t>Documents</a:t>
            </a:r>
            <a:r>
              <a:rPr lang="ko-KR" altLang="en-US" sz="1400" dirty="0"/>
              <a:t>의 단어의 빈도수와 </a:t>
            </a:r>
            <a:r>
              <a:rPr lang="en-US" altLang="ko-KR" sz="1400" dirty="0"/>
              <a:t>SVM</a:t>
            </a:r>
            <a:r>
              <a:rPr lang="ko-KR" altLang="en-US" sz="1400" dirty="0"/>
              <a:t>을 사용하여 주가의 등락 </a:t>
            </a:r>
            <a:r>
              <a:rPr lang="en-US" altLang="ko-KR" sz="1400" dirty="0"/>
              <a:t>severity</a:t>
            </a:r>
            <a:r>
              <a:rPr lang="ko-KR" altLang="en-US" sz="1400" dirty="0"/>
              <a:t>를 계산하고 최종 예측 모델을 구축</a:t>
            </a:r>
            <a:endParaRPr lang="en-US" altLang="ko-KR" sz="1400" dirty="0"/>
          </a:p>
          <a:p>
            <a:pPr marL="800100" lvl="1" indent="-342900">
              <a:lnSpc>
                <a:spcPct val="150000"/>
              </a:lnSpc>
              <a:buFont typeface="Arial" panose="020B0604020202020204" pitchFamily="34" charset="0"/>
              <a:buChar char="•"/>
            </a:pPr>
            <a:r>
              <a:rPr lang="en-US" altLang="ko-KR" sz="1400" dirty="0"/>
              <a:t>Bag-of-words</a:t>
            </a:r>
            <a:r>
              <a:rPr lang="ko-KR" altLang="en-US" sz="1400" dirty="0"/>
              <a:t>를 이용 시 약 </a:t>
            </a:r>
            <a:r>
              <a:rPr lang="en-US" altLang="ko-KR" sz="1400" dirty="0"/>
              <a:t>4000</a:t>
            </a:r>
            <a:r>
              <a:rPr lang="ko-KR" altLang="en-US" sz="1400" dirty="0"/>
              <a:t>개의 </a:t>
            </a:r>
            <a:r>
              <a:rPr lang="en-US" altLang="ko-KR" sz="1400" dirty="0"/>
              <a:t>terms</a:t>
            </a:r>
            <a:r>
              <a:rPr lang="ko-KR" altLang="en-US" sz="1400" dirty="0"/>
              <a:t>를 추출함</a:t>
            </a:r>
            <a:endParaRPr lang="en-US" altLang="ko-KR" sz="1400" dirty="0"/>
          </a:p>
          <a:p>
            <a:pPr marL="800100" lvl="1" indent="-342900">
              <a:lnSpc>
                <a:spcPct val="150000"/>
              </a:lnSpc>
              <a:buFont typeface="Arial" panose="020B0604020202020204" pitchFamily="34" charset="0"/>
              <a:buChar char="•"/>
            </a:pPr>
            <a:r>
              <a:rPr lang="en-US" altLang="ko-KR" sz="1400" dirty="0"/>
              <a:t>Sequential Minimal Optimization</a:t>
            </a:r>
            <a:r>
              <a:rPr lang="ko-KR" altLang="en-US" sz="1400" dirty="0"/>
              <a:t>을 이용하여 </a:t>
            </a:r>
            <a:r>
              <a:rPr lang="en-US" altLang="ko-KR" sz="1400" dirty="0"/>
              <a:t>SVM </a:t>
            </a:r>
            <a:r>
              <a:rPr lang="ko-KR" altLang="en-US" sz="1400" dirty="0"/>
              <a:t>실행</a:t>
            </a:r>
            <a:endParaRPr lang="en-US" altLang="ko-KR" sz="1400" dirty="0"/>
          </a:p>
        </p:txBody>
      </p:sp>
    </p:spTree>
    <p:extLst>
      <p:ext uri="{BB962C8B-B14F-4D97-AF65-F5344CB8AC3E}">
        <p14:creationId xmlns:p14="http://schemas.microsoft.com/office/powerpoint/2010/main" val="74819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02</a:t>
            </a:r>
            <a:endParaRPr lang="ko-KR" altLang="en-US" dirty="0"/>
          </a:p>
        </p:txBody>
      </p:sp>
      <p:sp>
        <p:nvSpPr>
          <p:cNvPr id="15" name="제목 14"/>
          <p:cNvSpPr>
            <a:spLocks noGrp="1"/>
          </p:cNvSpPr>
          <p:nvPr>
            <p:ph type="title"/>
          </p:nvPr>
        </p:nvSpPr>
        <p:spPr>
          <a:xfrm>
            <a:off x="1209368" y="386169"/>
            <a:ext cx="6739815" cy="480131"/>
          </a:xfrm>
        </p:spPr>
        <p:txBody>
          <a:bodyPr>
            <a:normAutofit fontScale="90000"/>
          </a:bodyPr>
          <a:lstStyle/>
          <a:p>
            <a:r>
              <a:rPr lang="en-US" altLang="ko-KR" dirty="0"/>
              <a:t>Literature Survey – Text Mining in Finance</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7</a:t>
            </a:fld>
            <a:endParaRPr lang="ko-KR" altLang="en-US" sz="1400"/>
          </a:p>
        </p:txBody>
      </p:sp>
      <p:sp>
        <p:nvSpPr>
          <p:cNvPr id="7" name="TextBox 6"/>
          <p:cNvSpPr txBox="1"/>
          <p:nvPr/>
        </p:nvSpPr>
        <p:spPr>
          <a:xfrm>
            <a:off x="134112" y="1377696"/>
            <a:ext cx="11919343" cy="523220"/>
          </a:xfrm>
          <a:prstGeom prst="rect">
            <a:avLst/>
          </a:prstGeom>
          <a:noFill/>
        </p:spPr>
        <p:txBody>
          <a:bodyPr wrap="square" rtlCol="0">
            <a:spAutoFit/>
          </a:bodyPr>
          <a:lstStyle/>
          <a:p>
            <a:r>
              <a:rPr lang="en-US" altLang="ko-KR" sz="1400" dirty="0" err="1"/>
              <a:t>Schumaker</a:t>
            </a:r>
            <a:r>
              <a:rPr lang="en-US" altLang="ko-KR" sz="1400" dirty="0"/>
              <a:t>, Robert P., and </a:t>
            </a:r>
            <a:r>
              <a:rPr lang="en-US" altLang="ko-KR" sz="1400" dirty="0" err="1"/>
              <a:t>Hsinchun</a:t>
            </a:r>
            <a:r>
              <a:rPr lang="en-US" altLang="ko-KR" sz="1400" dirty="0"/>
              <a:t> Chen. "Textual analysis of stock market prediction using breaking financial news: The </a:t>
            </a:r>
            <a:r>
              <a:rPr lang="en-US" altLang="ko-KR" sz="1400" dirty="0" err="1"/>
              <a:t>AZFin</a:t>
            </a:r>
            <a:r>
              <a:rPr lang="en-US" altLang="ko-KR" sz="1400" dirty="0"/>
              <a:t> text system." ACM Transactions on Information Systems (TOIS) 27.2 (2009): 12.</a:t>
            </a:r>
            <a:endParaRPr lang="ko-KR" altLang="en-US" sz="1400" dirty="0"/>
          </a:p>
        </p:txBody>
      </p:sp>
      <p:pic>
        <p:nvPicPr>
          <p:cNvPr id="2" name="그림 1"/>
          <p:cNvPicPr>
            <a:picLocks noChangeAspect="1"/>
          </p:cNvPicPr>
          <p:nvPr/>
        </p:nvPicPr>
        <p:blipFill>
          <a:blip r:embed="rId2"/>
          <a:stretch>
            <a:fillRect/>
          </a:stretch>
        </p:blipFill>
        <p:spPr>
          <a:xfrm>
            <a:off x="351359" y="1900916"/>
            <a:ext cx="6118024" cy="4158211"/>
          </a:xfrm>
          <a:prstGeom prst="rect">
            <a:avLst/>
          </a:prstGeom>
        </p:spPr>
      </p:pic>
      <p:sp>
        <p:nvSpPr>
          <p:cNvPr id="11" name="TextBox 10"/>
          <p:cNvSpPr txBox="1"/>
          <p:nvPr/>
        </p:nvSpPr>
        <p:spPr>
          <a:xfrm>
            <a:off x="6686630" y="1900916"/>
            <a:ext cx="5200570" cy="36471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1400" dirty="0"/>
              <a:t>Binary representation of words in document</a:t>
            </a:r>
          </a:p>
          <a:p>
            <a:pPr marL="800100" lvl="1" indent="-342900">
              <a:lnSpc>
                <a:spcPct val="150000"/>
              </a:lnSpc>
              <a:buFont typeface="Arial" panose="020B0604020202020204" pitchFamily="34" charset="0"/>
              <a:buChar char="•"/>
            </a:pPr>
            <a:r>
              <a:rPr lang="en-US" altLang="ko-KR" sz="1400" dirty="0"/>
              <a:t>Ex) fall, fined, fourth, quarter – </a:t>
            </a:r>
            <a:r>
              <a:rPr lang="ko-KR" altLang="en-US" sz="1400" dirty="0"/>
              <a:t>존재</a:t>
            </a:r>
            <a:endParaRPr lang="en-US" altLang="ko-KR" sz="1400" dirty="0"/>
          </a:p>
          <a:p>
            <a:pPr marL="800100" lvl="1" indent="-342900">
              <a:lnSpc>
                <a:spcPct val="150000"/>
              </a:lnSpc>
              <a:buFont typeface="Arial" panose="020B0604020202020204" pitchFamily="34" charset="0"/>
              <a:buChar char="•"/>
            </a:pPr>
            <a:r>
              <a:rPr lang="en-US" altLang="ko-KR" sz="1400" dirty="0"/>
              <a:t>Ex) taco – </a:t>
            </a:r>
            <a:r>
              <a:rPr lang="ko-KR" altLang="en-US" sz="1400" dirty="0"/>
              <a:t>존재 하지 않음</a:t>
            </a:r>
            <a:endParaRPr lang="en-US" altLang="ko-KR" sz="1400" dirty="0"/>
          </a:p>
          <a:p>
            <a:pPr marL="342900" indent="-342900">
              <a:lnSpc>
                <a:spcPct val="150000"/>
              </a:lnSpc>
              <a:buFont typeface="Arial" panose="020B0604020202020204" pitchFamily="34" charset="0"/>
              <a:buChar char="•"/>
            </a:pPr>
            <a:r>
              <a:rPr lang="en-US" altLang="ko-KR" sz="1400" dirty="0"/>
              <a:t>Price at Article Release: $15.65</a:t>
            </a:r>
          </a:p>
          <a:p>
            <a:pPr marL="342900" indent="-342900">
              <a:lnSpc>
                <a:spcPct val="150000"/>
              </a:lnSpc>
              <a:buFont typeface="Arial" panose="020B0604020202020204" pitchFamily="34" charset="0"/>
              <a:buChar char="•"/>
            </a:pPr>
            <a:r>
              <a:rPr lang="en-US" altLang="ko-KR" sz="1400" dirty="0"/>
              <a:t>+20min prediction: $15.633</a:t>
            </a:r>
          </a:p>
          <a:p>
            <a:pPr marL="342900" indent="-342900">
              <a:lnSpc>
                <a:spcPct val="150000"/>
              </a:lnSpc>
              <a:buFont typeface="Arial" panose="020B0604020202020204" pitchFamily="34" charset="0"/>
              <a:buChar char="•"/>
            </a:pPr>
            <a:r>
              <a:rPr lang="en-US" altLang="ko-KR" sz="1400" dirty="0"/>
              <a:t>System output: $15.655</a:t>
            </a:r>
          </a:p>
          <a:p>
            <a:pPr marL="800100" lvl="1" indent="-342900">
              <a:lnSpc>
                <a:spcPct val="150000"/>
              </a:lnSpc>
              <a:buFont typeface="Arial" panose="020B0604020202020204" pitchFamily="34" charset="0"/>
              <a:buChar char="•"/>
            </a:pPr>
            <a:r>
              <a:rPr lang="en-US" altLang="ko-KR" sz="1400" dirty="0"/>
              <a:t>Regression prediction – system prediction = $0.005</a:t>
            </a:r>
          </a:p>
          <a:p>
            <a:pPr marL="342900" indent="-342900">
              <a:lnSpc>
                <a:spcPct val="150000"/>
              </a:lnSpc>
              <a:buFont typeface="Arial" panose="020B0604020202020204" pitchFamily="34" charset="0"/>
              <a:buChar char="•"/>
            </a:pPr>
            <a:r>
              <a:rPr lang="en-US" altLang="ko-KR" sz="1400" dirty="0"/>
              <a:t>Actual price: $15.59</a:t>
            </a:r>
          </a:p>
          <a:p>
            <a:pPr marL="342900" indent="-342900">
              <a:lnSpc>
                <a:spcPct val="150000"/>
              </a:lnSpc>
              <a:buFont typeface="Arial" panose="020B0604020202020204" pitchFamily="34" charset="0"/>
              <a:buChar char="•"/>
            </a:pPr>
            <a:endParaRPr lang="en-US" altLang="ko-KR" sz="1400" dirty="0"/>
          </a:p>
          <a:p>
            <a:pPr marL="342900" indent="-342900">
              <a:lnSpc>
                <a:spcPct val="150000"/>
              </a:lnSpc>
              <a:buFont typeface="Arial" panose="020B0604020202020204" pitchFamily="34" charset="0"/>
              <a:buChar char="•"/>
            </a:pPr>
            <a:r>
              <a:rPr lang="en-US" altLang="ko-KR" sz="1400" dirty="0"/>
              <a:t>System output with SVM predicts drop more conservatively(-$0.005 vs -$0.06)</a:t>
            </a:r>
          </a:p>
        </p:txBody>
      </p:sp>
    </p:spTree>
    <p:extLst>
      <p:ext uri="{BB962C8B-B14F-4D97-AF65-F5344CB8AC3E}">
        <p14:creationId xmlns:p14="http://schemas.microsoft.com/office/powerpoint/2010/main" val="97196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02</a:t>
            </a:r>
            <a:endParaRPr lang="ko-KR" altLang="en-US" dirty="0"/>
          </a:p>
        </p:txBody>
      </p:sp>
      <p:sp>
        <p:nvSpPr>
          <p:cNvPr id="15" name="제목 14"/>
          <p:cNvSpPr>
            <a:spLocks noGrp="1"/>
          </p:cNvSpPr>
          <p:nvPr>
            <p:ph type="title"/>
          </p:nvPr>
        </p:nvSpPr>
        <p:spPr>
          <a:xfrm>
            <a:off x="1209368" y="386169"/>
            <a:ext cx="6739815" cy="480131"/>
          </a:xfrm>
        </p:spPr>
        <p:txBody>
          <a:bodyPr>
            <a:normAutofit fontScale="90000"/>
          </a:bodyPr>
          <a:lstStyle/>
          <a:p>
            <a:r>
              <a:rPr lang="en-US" altLang="ko-KR" dirty="0"/>
              <a:t>Literature Survey – Text Mining in Finance</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8</a:t>
            </a:fld>
            <a:endParaRPr lang="ko-KR" altLang="en-US" sz="1400"/>
          </a:p>
        </p:txBody>
      </p:sp>
      <p:sp>
        <p:nvSpPr>
          <p:cNvPr id="7" name="TextBox 6"/>
          <p:cNvSpPr txBox="1"/>
          <p:nvPr/>
        </p:nvSpPr>
        <p:spPr>
          <a:xfrm>
            <a:off x="134112" y="1377696"/>
            <a:ext cx="11919343" cy="523220"/>
          </a:xfrm>
          <a:prstGeom prst="rect">
            <a:avLst/>
          </a:prstGeom>
          <a:noFill/>
        </p:spPr>
        <p:txBody>
          <a:bodyPr wrap="square" rtlCol="0">
            <a:spAutoFit/>
          </a:bodyPr>
          <a:lstStyle/>
          <a:p>
            <a:r>
              <a:rPr lang="en-US" altLang="ko-KR" sz="1400" dirty="0" err="1"/>
              <a:t>Schumaker</a:t>
            </a:r>
            <a:r>
              <a:rPr lang="en-US" altLang="ko-KR" sz="1400" dirty="0"/>
              <a:t>, Robert P., and </a:t>
            </a:r>
            <a:r>
              <a:rPr lang="en-US" altLang="ko-KR" sz="1400" dirty="0" err="1"/>
              <a:t>Hsinchun</a:t>
            </a:r>
            <a:r>
              <a:rPr lang="en-US" altLang="ko-KR" sz="1400" dirty="0"/>
              <a:t> Chen. "Textual analysis of stock market prediction using breaking financial news: The </a:t>
            </a:r>
            <a:r>
              <a:rPr lang="en-US" altLang="ko-KR" sz="1400" dirty="0" err="1"/>
              <a:t>AZFin</a:t>
            </a:r>
            <a:r>
              <a:rPr lang="en-US" altLang="ko-KR" sz="1400" dirty="0"/>
              <a:t> text system." ACM Transactions on Information Systems (TOIS) 27.2 (2009): 12.</a:t>
            </a:r>
            <a:endParaRPr lang="ko-KR" altLang="en-US" sz="1400" dirty="0"/>
          </a:p>
        </p:txBody>
      </p:sp>
      <p:sp>
        <p:nvSpPr>
          <p:cNvPr id="11" name="TextBox 10"/>
          <p:cNvSpPr txBox="1"/>
          <p:nvPr/>
        </p:nvSpPr>
        <p:spPr>
          <a:xfrm>
            <a:off x="351358" y="3624957"/>
            <a:ext cx="10731169" cy="10618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1400" dirty="0"/>
              <a:t>SVM</a:t>
            </a:r>
            <a:r>
              <a:rPr lang="ko-KR" altLang="en-US" sz="1400" dirty="0"/>
              <a:t>의 </a:t>
            </a:r>
            <a:r>
              <a:rPr lang="en-US" altLang="ko-KR" sz="1400" dirty="0"/>
              <a:t>features – M1: only article terms; M2: article terms + stock price at article released; M3: article M2 + (+20min prediction)</a:t>
            </a:r>
          </a:p>
          <a:p>
            <a:pPr marL="342900" indent="-342900">
              <a:lnSpc>
                <a:spcPct val="150000"/>
              </a:lnSpc>
              <a:buFont typeface="Arial" panose="020B0604020202020204" pitchFamily="34" charset="0"/>
              <a:buChar char="•"/>
            </a:pPr>
            <a:r>
              <a:rPr lang="en-US" altLang="ko-KR" sz="1400" dirty="0"/>
              <a:t>Bag of Words </a:t>
            </a:r>
            <a:r>
              <a:rPr lang="ko-KR" altLang="en-US" sz="1400" dirty="0"/>
              <a:t>가 최종 모델인 </a:t>
            </a:r>
            <a:r>
              <a:rPr lang="en-US" altLang="ko-KR" sz="1400" dirty="0"/>
              <a:t>M3</a:t>
            </a:r>
            <a:r>
              <a:rPr lang="ko-KR" altLang="en-US" sz="1400" dirty="0"/>
              <a:t>의 </a:t>
            </a:r>
            <a:r>
              <a:rPr lang="en-US" altLang="ko-KR" sz="1400" dirty="0"/>
              <a:t>accuracy</a:t>
            </a:r>
            <a:r>
              <a:rPr lang="ko-KR" altLang="en-US" sz="1400" dirty="0"/>
              <a:t>가 가장 높았으나 </a:t>
            </a:r>
            <a:r>
              <a:rPr lang="en-US" altLang="ko-KR" sz="1400" dirty="0"/>
              <a:t>regression</a:t>
            </a:r>
            <a:r>
              <a:rPr lang="ko-KR" altLang="en-US" sz="1400" dirty="0"/>
              <a:t>만 사용했을 때와 </a:t>
            </a:r>
            <a:r>
              <a:rPr lang="en-US" altLang="ko-KR" sz="1400" dirty="0"/>
              <a:t>2.2% </a:t>
            </a:r>
            <a:r>
              <a:rPr lang="ko-KR" altLang="en-US" sz="1400" dirty="0"/>
              <a:t>차이</a:t>
            </a:r>
            <a:endParaRPr lang="en-US" altLang="ko-KR" sz="1400" dirty="0"/>
          </a:p>
        </p:txBody>
      </p:sp>
      <p:pic>
        <p:nvPicPr>
          <p:cNvPr id="3" name="그림 2"/>
          <p:cNvPicPr>
            <a:picLocks noChangeAspect="1"/>
          </p:cNvPicPr>
          <p:nvPr/>
        </p:nvPicPr>
        <p:blipFill>
          <a:blip r:embed="rId2"/>
          <a:stretch>
            <a:fillRect/>
          </a:stretch>
        </p:blipFill>
        <p:spPr>
          <a:xfrm>
            <a:off x="1618488" y="2057271"/>
            <a:ext cx="5334000" cy="1400175"/>
          </a:xfrm>
          <a:prstGeom prst="rect">
            <a:avLst/>
          </a:prstGeom>
        </p:spPr>
      </p:pic>
      <p:sp>
        <p:nvSpPr>
          <p:cNvPr id="12" name="TextBox 11"/>
          <p:cNvSpPr txBox="1"/>
          <p:nvPr/>
        </p:nvSpPr>
        <p:spPr>
          <a:xfrm>
            <a:off x="351359" y="1979332"/>
            <a:ext cx="5200570" cy="3738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ko-KR" altLang="en-US" sz="1400" dirty="0"/>
              <a:t>결과</a:t>
            </a:r>
            <a:endParaRPr lang="en-US" altLang="ko-KR" sz="1400" dirty="0"/>
          </a:p>
        </p:txBody>
      </p:sp>
    </p:spTree>
    <p:extLst>
      <p:ext uri="{BB962C8B-B14F-4D97-AF65-F5344CB8AC3E}">
        <p14:creationId xmlns:p14="http://schemas.microsoft.com/office/powerpoint/2010/main" val="333395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텍스트 개체 틀 15"/>
          <p:cNvSpPr>
            <a:spLocks noGrp="1"/>
          </p:cNvSpPr>
          <p:nvPr>
            <p:ph type="body" sz="quarter" idx="10"/>
          </p:nvPr>
        </p:nvSpPr>
        <p:spPr/>
        <p:txBody>
          <a:bodyPr/>
          <a:lstStyle/>
          <a:p>
            <a:r>
              <a:rPr lang="en-US" altLang="ko-KR" dirty="0"/>
              <a:t>02</a:t>
            </a:r>
            <a:endParaRPr lang="ko-KR" altLang="en-US" dirty="0"/>
          </a:p>
        </p:txBody>
      </p:sp>
      <p:sp>
        <p:nvSpPr>
          <p:cNvPr id="15" name="제목 14"/>
          <p:cNvSpPr>
            <a:spLocks noGrp="1"/>
          </p:cNvSpPr>
          <p:nvPr>
            <p:ph type="title"/>
          </p:nvPr>
        </p:nvSpPr>
        <p:spPr>
          <a:xfrm>
            <a:off x="1209368" y="386169"/>
            <a:ext cx="6739815" cy="480131"/>
          </a:xfrm>
        </p:spPr>
        <p:txBody>
          <a:bodyPr>
            <a:normAutofit fontScale="90000"/>
          </a:bodyPr>
          <a:lstStyle/>
          <a:p>
            <a:r>
              <a:rPr lang="en-US" altLang="ko-KR" dirty="0"/>
              <a:t>Literature Survey – Text Mining in Finance</a:t>
            </a:r>
            <a:endParaRPr lang="ko-KR" altLang="en-US" dirty="0"/>
          </a:p>
        </p:txBody>
      </p:sp>
      <p:sp>
        <p:nvSpPr>
          <p:cNvPr id="17" name="텍스트 개체 틀 16"/>
          <p:cNvSpPr>
            <a:spLocks noGrp="1"/>
          </p:cNvSpPr>
          <p:nvPr>
            <p:ph type="body" sz="quarter" idx="11"/>
          </p:nvPr>
        </p:nvSpPr>
        <p:spPr/>
        <p:txBody>
          <a:bodyPr>
            <a:normAutofit fontScale="92500" lnSpcReduction="20000"/>
          </a:bodyPr>
          <a:lstStyle/>
          <a:p>
            <a:pPr lvl="0"/>
            <a:r>
              <a:rPr lang="ko-KR" altLang="en-US" dirty="0"/>
              <a:t>연구실세미나</a:t>
            </a:r>
          </a:p>
        </p:txBody>
      </p:sp>
      <p:sp>
        <p:nvSpPr>
          <p:cNvPr id="18" name="텍스트 개체 틀 17"/>
          <p:cNvSpPr>
            <a:spLocks noGrp="1"/>
          </p:cNvSpPr>
          <p:nvPr>
            <p:ph type="body" sz="quarter" idx="12"/>
          </p:nvPr>
        </p:nvSpPr>
        <p:spPr>
          <a:xfrm>
            <a:off x="351359" y="74685"/>
            <a:ext cx="11702096" cy="197950"/>
          </a:xfrm>
        </p:spPr>
        <p:txBody>
          <a:bodyPr>
            <a:normAutofit fontScale="85000" lnSpcReduction="20000"/>
          </a:bodyPr>
          <a:lstStyle/>
          <a:p>
            <a:r>
              <a:rPr lang="en-US" altLang="ko-KR" dirty="0"/>
              <a:t>Predicting Volatilities of Sectors In Thomson Reuters Business Classification Using Financial News Sentiment Analysis</a:t>
            </a:r>
            <a:endParaRPr lang="ko-KR" altLang="en-US" dirty="0"/>
          </a:p>
        </p:txBody>
      </p:sp>
      <p:sp>
        <p:nvSpPr>
          <p:cNvPr id="9" name="슬라이드 번호 개체 틀 3"/>
          <p:cNvSpPr txBox="1">
            <a:spLocks/>
          </p:cNvSpPr>
          <p:nvPr/>
        </p:nvSpPr>
        <p:spPr>
          <a:xfrm>
            <a:off x="8610600" y="6356350"/>
            <a:ext cx="2743200" cy="36512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255EABDB-8177-429E-A5B0-FD6DB31A8BC6}" type="slidenum">
              <a:rPr lang="ko-KR" altLang="en-US" sz="1400" smtClean="0"/>
              <a:pPr algn="r"/>
              <a:t>9</a:t>
            </a:fld>
            <a:endParaRPr lang="ko-KR" altLang="en-US" sz="1400"/>
          </a:p>
        </p:txBody>
      </p:sp>
      <p:sp>
        <p:nvSpPr>
          <p:cNvPr id="7" name="TextBox 6"/>
          <p:cNvSpPr txBox="1"/>
          <p:nvPr/>
        </p:nvSpPr>
        <p:spPr>
          <a:xfrm>
            <a:off x="134112" y="1377696"/>
            <a:ext cx="11919343" cy="523220"/>
          </a:xfrm>
          <a:prstGeom prst="rect">
            <a:avLst/>
          </a:prstGeom>
          <a:noFill/>
        </p:spPr>
        <p:txBody>
          <a:bodyPr wrap="square" rtlCol="0">
            <a:spAutoFit/>
          </a:bodyPr>
          <a:lstStyle/>
          <a:p>
            <a:r>
              <a:rPr lang="en-US" altLang="ko-KR" sz="1400" dirty="0"/>
              <a:t>Mahajan, Anuj, </a:t>
            </a:r>
            <a:r>
              <a:rPr lang="en-US" altLang="ko-KR" sz="1400" dirty="0" err="1"/>
              <a:t>Lipika</a:t>
            </a:r>
            <a:r>
              <a:rPr lang="en-US" altLang="ko-KR" sz="1400" dirty="0"/>
              <a:t> </a:t>
            </a:r>
            <a:r>
              <a:rPr lang="en-US" altLang="ko-KR" sz="1400" dirty="0" err="1"/>
              <a:t>Dey</a:t>
            </a:r>
            <a:r>
              <a:rPr lang="en-US" altLang="ko-KR" sz="1400" dirty="0"/>
              <a:t>, and </a:t>
            </a:r>
            <a:r>
              <a:rPr lang="en-US" altLang="ko-KR" sz="1400" dirty="0" err="1"/>
              <a:t>Sk</a:t>
            </a:r>
            <a:r>
              <a:rPr lang="en-US" altLang="ko-KR" sz="1400" dirty="0"/>
              <a:t> </a:t>
            </a:r>
            <a:r>
              <a:rPr lang="en-US" altLang="ko-KR" sz="1400" dirty="0" err="1"/>
              <a:t>Mirajul</a:t>
            </a:r>
            <a:r>
              <a:rPr lang="en-US" altLang="ko-KR" sz="1400" dirty="0"/>
              <a:t> </a:t>
            </a:r>
            <a:r>
              <a:rPr lang="en-US" altLang="ko-KR" sz="1400" dirty="0" err="1"/>
              <a:t>Haque</a:t>
            </a:r>
            <a:r>
              <a:rPr lang="en-US" altLang="ko-KR" sz="1400" dirty="0"/>
              <a:t>. "Mining financial news for major events and their impacts on the market." Web Intelligence and Intelligent Agent Technology, 2008. WI-IAT'08. IEEE/WIC/ACM International Conference on. Vol. 1. IEEE, 2008.</a:t>
            </a:r>
            <a:endParaRPr lang="ko-KR" altLang="en-US" sz="1400" dirty="0"/>
          </a:p>
        </p:txBody>
      </p:sp>
      <p:sp>
        <p:nvSpPr>
          <p:cNvPr id="11" name="TextBox 10"/>
          <p:cNvSpPr txBox="1"/>
          <p:nvPr/>
        </p:nvSpPr>
        <p:spPr>
          <a:xfrm>
            <a:off x="279534" y="2034044"/>
            <a:ext cx="11628498" cy="267765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ko-KR" altLang="en-US" sz="1400" dirty="0"/>
              <a:t>사용 데이터</a:t>
            </a:r>
            <a:r>
              <a:rPr lang="en-US" altLang="ko-KR" sz="1400" dirty="0"/>
              <a:t>: News from capitalmarket.com(2005-2008)</a:t>
            </a:r>
          </a:p>
          <a:p>
            <a:pPr marL="342900" indent="-342900">
              <a:lnSpc>
                <a:spcPct val="150000"/>
              </a:lnSpc>
              <a:buFont typeface="Arial" panose="020B0604020202020204" pitchFamily="34" charset="0"/>
              <a:buChar char="•"/>
            </a:pPr>
            <a:r>
              <a:rPr lang="en-US" altLang="ko-KR" sz="1400" dirty="0"/>
              <a:t>Prediction Target: Sensex, Sensex opening, Sensex Percent Change, volatility</a:t>
            </a:r>
          </a:p>
          <a:p>
            <a:pPr marL="342900" indent="-342900">
              <a:lnSpc>
                <a:spcPct val="150000"/>
              </a:lnSpc>
              <a:buFont typeface="Arial" panose="020B0604020202020204" pitchFamily="34" charset="0"/>
              <a:buChar char="•"/>
            </a:pPr>
            <a:r>
              <a:rPr lang="en-US" altLang="ko-KR" sz="1400" dirty="0"/>
              <a:t>LDA</a:t>
            </a:r>
            <a:r>
              <a:rPr lang="ko-KR" altLang="en-US" sz="1400" dirty="0"/>
              <a:t>기법으로 전체 </a:t>
            </a:r>
            <a:r>
              <a:rPr lang="en-US" altLang="ko-KR" sz="1400" dirty="0"/>
              <a:t>corpus</a:t>
            </a:r>
            <a:r>
              <a:rPr lang="ko-KR" altLang="en-US" sz="1400" dirty="0"/>
              <a:t>에서 </a:t>
            </a:r>
            <a:r>
              <a:rPr lang="en-US" altLang="ko-KR" sz="1400" dirty="0"/>
              <a:t>25</a:t>
            </a:r>
            <a:r>
              <a:rPr lang="ko-KR" altLang="en-US" sz="1400" dirty="0"/>
              <a:t>개의 토픽을 추출</a:t>
            </a:r>
            <a:endParaRPr lang="en-US" altLang="ko-KR" sz="1400" dirty="0"/>
          </a:p>
          <a:p>
            <a:pPr marL="800100" lvl="1" indent="-342900">
              <a:lnSpc>
                <a:spcPct val="150000"/>
              </a:lnSpc>
              <a:buFont typeface="Arial" panose="020B0604020202020204" pitchFamily="34" charset="0"/>
              <a:buChar char="•"/>
            </a:pPr>
            <a:r>
              <a:rPr lang="en-US" altLang="ko-KR" sz="1400" dirty="0"/>
              <a:t>Ex) (</a:t>
            </a:r>
            <a:r>
              <a:rPr lang="en-US" altLang="ko-KR" sz="1400" dirty="0" err="1"/>
              <a:t>i</a:t>
            </a:r>
            <a:r>
              <a:rPr lang="en-US" altLang="ko-KR" sz="1400" dirty="0"/>
              <a:t>) Positive Trend (ii) Monthly Auto sale (iii) Initial Public Offer (IPO) debuts (iv) Security &amp; Exchange Board of India (SEBI) (v) Effect of external factors on Economic growth (vi) Political event Nuclear Deal (vii) Quarterly results (viii) Oil and Gas (ix) Reserve Bank of India(RBI) (x) Annual Budget</a:t>
            </a:r>
          </a:p>
          <a:p>
            <a:pPr marL="342900" indent="-342900">
              <a:lnSpc>
                <a:spcPct val="150000"/>
              </a:lnSpc>
              <a:buFont typeface="Arial" panose="020B0604020202020204" pitchFamily="34" charset="0"/>
              <a:buChar char="•"/>
            </a:pPr>
            <a:endParaRPr lang="en-US" altLang="ko-KR" sz="1400" dirty="0"/>
          </a:p>
          <a:p>
            <a:pPr marL="342900" indent="-342900">
              <a:lnSpc>
                <a:spcPct val="150000"/>
              </a:lnSpc>
              <a:buFont typeface="Arial" panose="020B0604020202020204" pitchFamily="34" charset="0"/>
              <a:buChar char="•"/>
            </a:pPr>
            <a:r>
              <a:rPr lang="ko-KR" altLang="en-US" sz="1400" dirty="0"/>
              <a:t>해당 토픽을 </a:t>
            </a:r>
            <a:r>
              <a:rPr lang="en-US" altLang="ko-KR" sz="1400" dirty="0"/>
              <a:t>Event</a:t>
            </a:r>
            <a:r>
              <a:rPr lang="ko-KR" altLang="en-US" sz="1400" dirty="0"/>
              <a:t>라 생각하고 각 토픽에 해당되는 </a:t>
            </a:r>
            <a:r>
              <a:rPr lang="en-US" altLang="ko-KR" sz="1400" dirty="0"/>
              <a:t>news</a:t>
            </a:r>
            <a:r>
              <a:rPr lang="ko-KR" altLang="en-US" sz="1400" dirty="0"/>
              <a:t>의 증감을 </a:t>
            </a:r>
            <a:r>
              <a:rPr lang="en-US" altLang="ko-KR" sz="1400" dirty="0"/>
              <a:t>plot</a:t>
            </a:r>
          </a:p>
        </p:txBody>
      </p:sp>
      <p:pic>
        <p:nvPicPr>
          <p:cNvPr id="2" name="그림 1"/>
          <p:cNvPicPr>
            <a:picLocks noChangeAspect="1"/>
          </p:cNvPicPr>
          <p:nvPr/>
        </p:nvPicPr>
        <p:blipFill>
          <a:blip r:embed="rId2"/>
          <a:stretch>
            <a:fillRect/>
          </a:stretch>
        </p:blipFill>
        <p:spPr>
          <a:xfrm>
            <a:off x="2797767" y="4711700"/>
            <a:ext cx="6286500" cy="2009775"/>
          </a:xfrm>
          <a:prstGeom prst="rect">
            <a:avLst/>
          </a:prstGeom>
        </p:spPr>
      </p:pic>
    </p:spTree>
    <p:extLst>
      <p:ext uri="{BB962C8B-B14F-4D97-AF65-F5344CB8AC3E}">
        <p14:creationId xmlns:p14="http://schemas.microsoft.com/office/powerpoint/2010/main" val="34247385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2767</TotalTime>
  <Words>2525</Words>
  <Application>Microsoft Office PowerPoint</Application>
  <PresentationFormat>와이드스크린</PresentationFormat>
  <Paragraphs>285</Paragraphs>
  <Slides>27</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27</vt:i4>
      </vt:variant>
    </vt:vector>
  </HeadingPairs>
  <TitlesOfParts>
    <vt:vector size="33" baseType="lpstr">
      <vt:lpstr>나눔고딕</vt:lpstr>
      <vt:lpstr>나눔고딕 Light</vt:lpstr>
      <vt:lpstr>맑은 고딕</vt:lpstr>
      <vt:lpstr>Arial</vt:lpstr>
      <vt:lpstr>Wingdings</vt:lpstr>
      <vt:lpstr>Office 테마</vt:lpstr>
      <vt:lpstr>Predicting Volatilities of Sectors In Thomson Reuters Business Classification Using Financial News Sentiment Analysis  and  Literature Survey of Sentiment Analysis</vt:lpstr>
      <vt:lpstr>CONTENTS</vt:lpstr>
      <vt:lpstr>Objectives and Changes</vt:lpstr>
      <vt:lpstr>Objectives and Changes</vt:lpstr>
      <vt:lpstr>Objectives and Changes</vt:lpstr>
      <vt:lpstr>Literature Survey – Text Mining in Finance</vt:lpstr>
      <vt:lpstr>Literature Survey – Text Mining in Finance</vt:lpstr>
      <vt:lpstr>Literature Survey – Text Mining in Finance</vt:lpstr>
      <vt:lpstr>Literature Survey – Text Mining in Finance</vt:lpstr>
      <vt:lpstr>Literature Survey – Text Mining in Finance</vt:lpstr>
      <vt:lpstr>Literature Survey – Text Mining in Finance</vt:lpstr>
      <vt:lpstr>Literature Survey – Sentiment Topic Modeling</vt:lpstr>
      <vt:lpstr>Literature Survey – Sentiment Topic Modeling</vt:lpstr>
      <vt:lpstr>Literature Survey – Sentiment Topic Modeling</vt:lpstr>
      <vt:lpstr>Literature Survey – Sentiment Topic Modeling</vt:lpstr>
      <vt:lpstr>데이터 크롤링</vt:lpstr>
      <vt:lpstr>데이터 크롤링</vt:lpstr>
      <vt:lpstr>데이터 크롤링</vt:lpstr>
      <vt:lpstr>데이터 크롤링</vt:lpstr>
      <vt:lpstr>데이터 크롤링</vt:lpstr>
      <vt:lpstr>데이터 전처리</vt:lpstr>
      <vt:lpstr>Sentiment Analysis</vt:lpstr>
      <vt:lpstr>Sentiment Analysis</vt:lpstr>
      <vt:lpstr>Sentiment Analysis</vt:lpstr>
      <vt:lpstr>Sentiment Analysis</vt:lpstr>
      <vt:lpstr>진행 방향</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Wook</dc:creator>
  <cp:lastModifiedBy>sung</cp:lastModifiedBy>
  <cp:revision>439</cp:revision>
  <cp:lastPrinted>2016-11-03T05:27:43Z</cp:lastPrinted>
  <dcterms:created xsi:type="dcterms:W3CDTF">2016-06-29T14:59:13Z</dcterms:created>
  <dcterms:modified xsi:type="dcterms:W3CDTF">2016-11-03T05:29:34Z</dcterms:modified>
</cp:coreProperties>
</file>