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57" r:id="rId4"/>
    <p:sldId id="260" r:id="rId5"/>
    <p:sldId id="274" r:id="rId6"/>
    <p:sldId id="266" r:id="rId7"/>
    <p:sldId id="275" r:id="rId8"/>
    <p:sldId id="262" r:id="rId9"/>
    <p:sldId id="259" r:id="rId10"/>
    <p:sldId id="273" r:id="rId11"/>
    <p:sldId id="263" r:id="rId12"/>
    <p:sldId id="264" r:id="rId13"/>
    <p:sldId id="258" r:id="rId14"/>
    <p:sldId id="265" r:id="rId15"/>
    <p:sldId id="267" r:id="rId16"/>
    <p:sldId id="268" r:id="rId17"/>
    <p:sldId id="269" r:id="rId18"/>
    <p:sldId id="271" r:id="rId19"/>
    <p:sldId id="276" r:id="rId20"/>
    <p:sldId id="270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 noChangeArrowheads="1"/>
          </p:cNvSpPr>
          <p:nvPr/>
        </p:nvSpPr>
        <p:spPr bwMode="auto">
          <a:xfrm>
            <a:off x="812800" y="1238250"/>
            <a:ext cx="105664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 sz="1800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641600" y="3981450"/>
            <a:ext cx="868289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 sz="180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 rot="16200000">
            <a:off x="8692877" y="4263903"/>
            <a:ext cx="400110" cy="46325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eaVert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TW" sz="1400" i="1" smtClean="0">
                <a:latin typeface="Times New Roman" pitchFamily="18" charset="0"/>
                <a:ea typeface="標楷體" pitchFamily="65" charset="-120"/>
              </a:rPr>
              <a:t>Digital </a:t>
            </a:r>
            <a:r>
              <a:rPr lang="en-US" altLang="zh-TW" sz="1400" i="1" smtClean="0">
                <a:latin typeface="Times New Roman" pitchFamily="18" charset="0"/>
              </a:rPr>
              <a:t>Integrated Circuit </a:t>
            </a:r>
            <a:r>
              <a:rPr lang="en-US" altLang="zh-TW" sz="1400" i="1" smtClean="0">
                <a:latin typeface="Times New Roman" pitchFamily="18" charset="0"/>
                <a:ea typeface="標楷體" pitchFamily="65" charset="-120"/>
              </a:rPr>
              <a:t>Design Laboratory 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7155" y="6092826"/>
            <a:ext cx="1017953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3" y="46039"/>
            <a:ext cx="998416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 rot="16200000">
            <a:off x="4039403" y="-2909949"/>
            <a:ext cx="723275" cy="66215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eaVert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TW" sz="1400" i="1" smtClean="0">
                <a:latin typeface="Times New Roman" pitchFamily="18" charset="0"/>
                <a:ea typeface="標楷體" pitchFamily="65" charset="-120"/>
              </a:rPr>
              <a:t>Department of Computer Science and Information Engineering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TW" sz="1400" i="1" smtClean="0">
                <a:latin typeface="Times New Roman" pitchFamily="18" charset="0"/>
                <a:ea typeface="標楷體" pitchFamily="65" charset="-120"/>
              </a:rPr>
              <a:t>National Cheng Kung University</a:t>
            </a:r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1543050"/>
            <a:ext cx="10163908" cy="1752600"/>
          </a:xfrm>
        </p:spPr>
        <p:txBody>
          <a:bodyPr/>
          <a:lstStyle>
            <a:lvl1pPr>
              <a:defRPr i="1"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1600" y="3981450"/>
            <a:ext cx="87376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 b="0"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852301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AFC5E6-2857-418E-9FA9-8A56B2E25027}" type="datetimeFigureOut">
              <a:rPr lang="zh-TW" altLang="en-US" smtClean="0"/>
              <a:t>2016/12/21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32067B-35E7-4FE8-BBF0-C5E8A84739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1724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118601" y="277814"/>
            <a:ext cx="2835030" cy="577373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1" y="277814"/>
            <a:ext cx="8321431" cy="57737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AFC5E6-2857-418E-9FA9-8A56B2E25027}" type="datetimeFigureOut">
              <a:rPr lang="zh-TW" altLang="en-US" smtClean="0"/>
              <a:t>2016/12/21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32067B-35E7-4FE8-BBF0-C5E8A84739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5539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AFC5E6-2857-418E-9FA9-8A56B2E25027}" type="datetimeFigureOut">
              <a:rPr lang="zh-TW" altLang="en-US" smtClean="0"/>
              <a:t>2016/12/21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32067B-35E7-4FE8-BBF0-C5E8A84739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071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AFC5E6-2857-418E-9FA9-8A56B2E25027}" type="datetimeFigureOut">
              <a:rPr lang="zh-TW" altLang="en-US" smtClean="0"/>
              <a:t>2016/12/21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32067B-35E7-4FE8-BBF0-C5E8A84739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463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1" y="1484313"/>
            <a:ext cx="5578231" cy="4567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75401" y="1484313"/>
            <a:ext cx="5578230" cy="4567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AFC5E6-2857-418E-9FA9-8A56B2E25027}" type="datetimeFigureOut">
              <a:rPr lang="zh-TW" altLang="en-US" smtClean="0"/>
              <a:t>2016/12/21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32067B-35E7-4FE8-BBF0-C5E8A84739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5639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AFC5E6-2857-418E-9FA9-8A56B2E25027}" type="datetimeFigureOut">
              <a:rPr lang="zh-TW" altLang="en-US" smtClean="0"/>
              <a:t>2016/12/21</a:t>
            </a:fld>
            <a:endParaRPr lang="zh-TW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32067B-35E7-4FE8-BBF0-C5E8A84739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3855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AFC5E6-2857-418E-9FA9-8A56B2E25027}" type="datetimeFigureOut">
              <a:rPr lang="zh-TW" altLang="en-US" smtClean="0"/>
              <a:t>2016/12/21</a:t>
            </a:fld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32067B-35E7-4FE8-BBF0-C5E8A84739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8927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AFC5E6-2857-418E-9FA9-8A56B2E25027}" type="datetimeFigureOut">
              <a:rPr lang="zh-TW" altLang="en-US" smtClean="0"/>
              <a:t>2016/12/21</a:t>
            </a:fld>
            <a:endParaRPr lang="zh-TW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32067B-35E7-4FE8-BBF0-C5E8A84739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1378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AFC5E6-2857-418E-9FA9-8A56B2E25027}" type="datetimeFigureOut">
              <a:rPr lang="zh-TW" altLang="en-US" smtClean="0"/>
              <a:t>2016/12/21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32067B-35E7-4FE8-BBF0-C5E8A84739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3988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AFC5E6-2857-418E-9FA9-8A56B2E25027}" type="datetimeFigureOut">
              <a:rPr lang="zh-TW" altLang="en-US" smtClean="0"/>
              <a:t>2016/12/21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32067B-35E7-4FE8-BBF0-C5E8A84739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2653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1" y="277813"/>
            <a:ext cx="11344031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484313"/>
            <a:ext cx="11344031" cy="456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</p:txBody>
      </p:sp>
      <p:sp>
        <p:nvSpPr>
          <p:cNvPr id="3389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200">
                <a:latin typeface="+mn-lt"/>
                <a:ea typeface="+mn-ea"/>
              </a:defRPr>
            </a:lvl1pPr>
          </a:lstStyle>
          <a:p>
            <a:fld id="{44AFC5E6-2857-418E-9FA9-8A56B2E25027}" type="datetimeFigureOut">
              <a:rPr lang="zh-TW" altLang="en-US" smtClean="0"/>
              <a:t>2016/12/21</a:t>
            </a:fld>
            <a:endParaRPr lang="zh-TW" altLang="en-US"/>
          </a:p>
        </p:txBody>
      </p:sp>
      <p:sp>
        <p:nvSpPr>
          <p:cNvPr id="3389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338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A932067B-35E7-4FE8-BBF0-C5E8A847396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 sz="1800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281084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kumimoji="1" sz="2200" b="1">
          <a:solidFill>
            <a:schemeClr val="tx1"/>
          </a:solidFill>
          <a:latin typeface="+mn-lt"/>
          <a:ea typeface="+mn-ea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kumimoji="1" b="1">
          <a:solidFill>
            <a:schemeClr val="tx1"/>
          </a:solidFill>
          <a:latin typeface="+mn-lt"/>
          <a:ea typeface="+mn-ea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Arial" pitchFamily="34" charset="0"/>
          <a:ea typeface="新細明體" pitchFamily="18" charset="-12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Arial" pitchFamily="34" charset="0"/>
          <a:ea typeface="新細明體" pitchFamily="18" charset="-120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Arial" pitchFamily="34" charset="0"/>
          <a:ea typeface="新細明體" pitchFamily="18" charset="-120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Arial" pitchFamily="34" charset="0"/>
          <a:ea typeface="新細明體" pitchFamily="18" charset="-120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Arial" pitchFamily="34" charset="0"/>
          <a:ea typeface="新細明體" pitchFamily="18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dic.csie.ncku.edu.tw/dic/introduction_to_digital_system/" TargetMode="External"/><Relationship Id="rId2" Type="http://schemas.openxmlformats.org/officeDocument/2006/relationships/hyperlink" Target="https://www.facebook.com/groups/1314615668551578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Minesweeper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105</a:t>
            </a:r>
            <a:r>
              <a:rPr lang="zh-TW" altLang="en-US" dirty="0"/>
              <a:t> </a:t>
            </a:r>
            <a:r>
              <a:rPr lang="zh-TW" altLang="en-US" dirty="0" smtClean="0"/>
              <a:t>數位系統導論實驗 專題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7826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鍵盤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KeyPad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鍵盤共有</a:t>
            </a:r>
            <a:r>
              <a:rPr lang="en-US" altLang="zh-TW" dirty="0" smtClean="0"/>
              <a:t>16</a:t>
            </a:r>
            <a:r>
              <a:rPr lang="zh-TW" altLang="en-US" dirty="0" smtClean="0"/>
              <a:t>個按鈕</a:t>
            </a:r>
            <a:r>
              <a:rPr lang="en-US" altLang="zh-TW" dirty="0" smtClean="0"/>
              <a:t>(4</a:t>
            </a:r>
            <a:r>
              <a:rPr lang="zh-TW" altLang="en-US" dirty="0" smtClean="0"/>
              <a:t> </a:t>
            </a:r>
            <a:r>
              <a:rPr lang="en-US" altLang="zh-TW" dirty="0" smtClean="0"/>
              <a:t>X</a:t>
            </a:r>
            <a:r>
              <a:rPr lang="zh-TW" altLang="en-US" dirty="0" smtClean="0"/>
              <a:t> </a:t>
            </a:r>
            <a:r>
              <a:rPr lang="en-US" altLang="zh-TW" dirty="0" smtClean="0"/>
              <a:t>4)</a:t>
            </a:r>
          </a:p>
          <a:p>
            <a:r>
              <a:rPr lang="zh-TW" altLang="en-US" dirty="0" smtClean="0"/>
              <a:t>每個按鈕代表點矩陣</a:t>
            </a:r>
            <a:r>
              <a:rPr lang="zh-TW" altLang="en-US" dirty="0"/>
              <a:t>上</a:t>
            </a:r>
            <a:r>
              <a:rPr lang="zh-TW" altLang="en-US" dirty="0" smtClean="0"/>
              <a:t>相對</a:t>
            </a:r>
            <a:r>
              <a:rPr lang="zh-TW" altLang="en-US" dirty="0"/>
              <a:t>應</a:t>
            </a:r>
            <a:r>
              <a:rPr lang="zh-TW" altLang="en-US" dirty="0" smtClean="0"/>
              <a:t>位置的點</a:t>
            </a:r>
            <a:endParaRPr lang="en-US" altLang="zh-TW" dirty="0" smtClean="0"/>
          </a:p>
          <a:p>
            <a:r>
              <a:rPr lang="zh-TW" altLang="en-US" dirty="0" smtClean="0"/>
              <a:t>按下對應的按鈕可使點矩陣的點亮起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表示踩下這一個點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若該點埋有地雷，則遊戲結束</a:t>
            </a:r>
            <a:endParaRPr lang="en-US" altLang="zh-TW" dirty="0" smtClean="0"/>
          </a:p>
          <a:p>
            <a:r>
              <a:rPr lang="zh-TW" altLang="en-US" dirty="0" smtClean="0"/>
              <a:t>若該點已亮起，則不會有任何反應</a:t>
            </a:r>
            <a:endParaRPr lang="zh-TW" altLang="en-US" dirty="0"/>
          </a:p>
        </p:txBody>
      </p:sp>
      <p:pic>
        <p:nvPicPr>
          <p:cNvPr id="5" name="內容版面配置區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86" t="60768" r="7452" b="11991"/>
          <a:stretch/>
        </p:blipFill>
        <p:spPr>
          <a:xfrm>
            <a:off x="7893238" y="3995680"/>
            <a:ext cx="2567819" cy="1862667"/>
          </a:xfrm>
          <a:prstGeom prst="rect">
            <a:avLst/>
          </a:prstGeom>
        </p:spPr>
      </p:pic>
      <p:grpSp>
        <p:nvGrpSpPr>
          <p:cNvPr id="25" name="群組 24"/>
          <p:cNvGrpSpPr/>
          <p:nvPr/>
        </p:nvGrpSpPr>
        <p:grpSpPr>
          <a:xfrm>
            <a:off x="7893238" y="1196975"/>
            <a:ext cx="2529322" cy="2529322"/>
            <a:chOff x="6295156" y="2942788"/>
            <a:chExt cx="2529322" cy="2529322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5156" y="2942788"/>
              <a:ext cx="2529322" cy="2529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矩形 8"/>
            <p:cNvSpPr/>
            <p:nvPr/>
          </p:nvSpPr>
          <p:spPr>
            <a:xfrm>
              <a:off x="6365508" y="2994353"/>
              <a:ext cx="1140883" cy="1092993"/>
            </a:xfrm>
            <a:prstGeom prst="rect">
              <a:avLst/>
            </a:prstGeom>
            <a:noFill/>
            <a:ln w="38100">
              <a:solidFill>
                <a:srgbClr val="92D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>
                  <a:solidFill>
                    <a:schemeClr val="tx1"/>
                  </a:solidFill>
                  <a:prstDash val="dash"/>
                </a:ln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7506391" y="2994352"/>
              <a:ext cx="1140883" cy="1092993"/>
            </a:xfrm>
            <a:prstGeom prst="rect">
              <a:avLst/>
            </a:prstGeom>
            <a:noFill/>
            <a:ln w="38100">
              <a:solidFill>
                <a:srgbClr val="92D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>
                  <a:solidFill>
                    <a:schemeClr val="tx1"/>
                  </a:solidFill>
                  <a:prstDash val="dash"/>
                </a:ln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365508" y="4087345"/>
              <a:ext cx="1140883" cy="1092993"/>
            </a:xfrm>
            <a:prstGeom prst="rect">
              <a:avLst/>
            </a:prstGeom>
            <a:noFill/>
            <a:ln w="38100">
              <a:solidFill>
                <a:srgbClr val="92D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>
                  <a:solidFill>
                    <a:schemeClr val="tx1"/>
                  </a:solidFill>
                  <a:prstDash val="dash"/>
                </a:ln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506390" y="4087344"/>
              <a:ext cx="1140883" cy="1092993"/>
            </a:xfrm>
            <a:prstGeom prst="rect">
              <a:avLst/>
            </a:prstGeom>
            <a:noFill/>
            <a:ln w="38100">
              <a:solidFill>
                <a:srgbClr val="92D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>
                  <a:solidFill>
                    <a:schemeClr val="tx1"/>
                  </a:solidFill>
                  <a:prstDash val="dash"/>
                </a:ln>
              </a:endParaRPr>
            </a:p>
          </p:txBody>
        </p:sp>
      </p:grpSp>
      <p:sp>
        <p:nvSpPr>
          <p:cNvPr id="26" name="橢圓 25"/>
          <p:cNvSpPr/>
          <p:nvPr/>
        </p:nvSpPr>
        <p:spPr>
          <a:xfrm>
            <a:off x="8032750" y="4112683"/>
            <a:ext cx="432925" cy="40216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9122569" y="2367130"/>
            <a:ext cx="235402" cy="21867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" name="直線單箭頭接點 28"/>
          <p:cNvCxnSpPr>
            <a:stCxn id="26" idx="7"/>
            <a:endCxn id="27" idx="3"/>
          </p:cNvCxnSpPr>
          <p:nvPr/>
        </p:nvCxnSpPr>
        <p:spPr>
          <a:xfrm flipV="1">
            <a:off x="8402275" y="2553782"/>
            <a:ext cx="754768" cy="1617797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橢圓 29"/>
          <p:cNvSpPr/>
          <p:nvPr/>
        </p:nvSpPr>
        <p:spPr>
          <a:xfrm>
            <a:off x="9871263" y="5502247"/>
            <a:ext cx="432925" cy="40216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9962881" y="3185711"/>
            <a:ext cx="235402" cy="21867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直線單箭頭接點 31"/>
          <p:cNvCxnSpPr>
            <a:stCxn id="30" idx="0"/>
            <a:endCxn id="31" idx="4"/>
          </p:cNvCxnSpPr>
          <p:nvPr/>
        </p:nvCxnSpPr>
        <p:spPr>
          <a:xfrm flipH="1" flipV="1">
            <a:off x="10080582" y="3404388"/>
            <a:ext cx="7144" cy="209785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517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按鈕</a:t>
            </a:r>
            <a:r>
              <a:rPr lang="en-US" altLang="zh-TW" dirty="0" smtClean="0"/>
              <a:t>(Button)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由按扭控制上下左右移動編號區域</a:t>
            </a:r>
            <a:endParaRPr lang="en-US" altLang="zh-TW" dirty="0" smtClean="0"/>
          </a:p>
          <a:p>
            <a:r>
              <a:rPr lang="zh-TW" altLang="en-US" dirty="0" smtClean="0"/>
              <a:t>上下左右的按鈕分配如下圖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當按下</a:t>
            </a:r>
            <a:r>
              <a:rPr lang="en-US" altLang="zh-TW" dirty="0" smtClean="0"/>
              <a:t>KEY_0</a:t>
            </a:r>
            <a:r>
              <a:rPr lang="zh-TW" altLang="en-US" dirty="0" smtClean="0"/>
              <a:t>，往右移動一格，編號</a:t>
            </a:r>
            <a:r>
              <a:rPr lang="en-US" altLang="zh-TW" dirty="0" smtClean="0"/>
              <a:t>3</a:t>
            </a:r>
            <a:r>
              <a:rPr lang="zh-TW" altLang="en-US" dirty="0" smtClean="0"/>
              <a:t>、</a:t>
            </a:r>
            <a:r>
              <a:rPr lang="en-US" altLang="zh-TW" dirty="0" smtClean="0"/>
              <a:t>7</a:t>
            </a:r>
            <a:r>
              <a:rPr lang="zh-TW" altLang="en-US" dirty="0" smtClean="0"/>
              <a:t>不再往右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當按下</a:t>
            </a:r>
            <a:r>
              <a:rPr lang="en-US" altLang="zh-TW" dirty="0" smtClean="0"/>
              <a:t>KEY_1</a:t>
            </a:r>
            <a:r>
              <a:rPr lang="zh-TW" altLang="en-US" dirty="0" smtClean="0"/>
              <a:t>，往左移動一格，編號</a:t>
            </a:r>
            <a:r>
              <a:rPr lang="en-US" altLang="zh-TW" dirty="0"/>
              <a:t>0</a:t>
            </a:r>
            <a:r>
              <a:rPr lang="zh-TW" altLang="en-US" dirty="0" smtClean="0"/>
              <a:t>、</a:t>
            </a:r>
            <a:r>
              <a:rPr lang="en-US" altLang="zh-TW" dirty="0" smtClean="0"/>
              <a:t>4</a:t>
            </a:r>
            <a:r>
              <a:rPr lang="zh-TW" altLang="en-US" dirty="0" smtClean="0"/>
              <a:t>不再往左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當按下</a:t>
            </a:r>
            <a:r>
              <a:rPr lang="en-US" altLang="zh-TW" dirty="0" smtClean="0"/>
              <a:t>KEY_2</a:t>
            </a:r>
            <a:r>
              <a:rPr lang="zh-TW" altLang="en-US" dirty="0" smtClean="0"/>
              <a:t>，往上移動一格，編號</a:t>
            </a:r>
            <a:r>
              <a:rPr lang="en-US" altLang="zh-TW" dirty="0" smtClean="0"/>
              <a:t>0</a:t>
            </a:r>
            <a:r>
              <a:rPr lang="zh-TW" altLang="en-US" dirty="0" smtClean="0"/>
              <a:t>→</a:t>
            </a:r>
            <a:r>
              <a:rPr lang="en-US" altLang="zh-TW" dirty="0" smtClean="0"/>
              <a:t>3</a:t>
            </a:r>
            <a:r>
              <a:rPr lang="zh-TW" altLang="en-US" dirty="0" smtClean="0"/>
              <a:t>不再往上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當按下</a:t>
            </a:r>
            <a:r>
              <a:rPr lang="en-US" altLang="zh-TW" dirty="0" smtClean="0"/>
              <a:t>KEY_3</a:t>
            </a:r>
            <a:r>
              <a:rPr lang="zh-TW" altLang="en-US" dirty="0" smtClean="0"/>
              <a:t>，往下移動一格，編號</a:t>
            </a:r>
            <a:r>
              <a:rPr lang="en-US" altLang="zh-TW" dirty="0" smtClean="0"/>
              <a:t>4</a:t>
            </a:r>
            <a:r>
              <a:rPr lang="zh-TW" altLang="en-US" dirty="0" smtClean="0"/>
              <a:t>→</a:t>
            </a:r>
            <a:r>
              <a:rPr lang="en-US" altLang="zh-TW" dirty="0" smtClean="0"/>
              <a:t>7</a:t>
            </a:r>
            <a:r>
              <a:rPr lang="zh-TW" altLang="en-US" dirty="0" smtClean="0"/>
              <a:t>不再往下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62" t="17778" r="13567" b="57407"/>
          <a:stretch/>
        </p:blipFill>
        <p:spPr>
          <a:xfrm rot="5400000">
            <a:off x="5280893" y="3356170"/>
            <a:ext cx="1107395" cy="4047067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963458" y="4089399"/>
            <a:ext cx="4089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↑</a:t>
            </a:r>
            <a:r>
              <a:rPr lang="en-US" altLang="zh-TW" sz="4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TW" altLang="en-US" sz="4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↓</a:t>
            </a:r>
            <a:r>
              <a:rPr lang="en-US" altLang="zh-TW" sz="4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TW" altLang="en-US" sz="4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←</a:t>
            </a:r>
            <a:r>
              <a:rPr lang="en-US" altLang="zh-TW" sz="4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TW" altLang="en-US" sz="4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→</a:t>
            </a:r>
            <a:endParaRPr lang="zh-TW" alt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592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LED</a:t>
            </a:r>
            <a:r>
              <a:rPr lang="zh-TW" altLang="en-US" dirty="0" smtClean="0"/>
              <a:t>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亮起對應編號區塊的燈</a:t>
            </a:r>
            <a:endParaRPr lang="en-US" altLang="zh-TW" dirty="0" smtClean="0"/>
          </a:p>
          <a:p>
            <a:r>
              <a:rPr lang="zh-TW" altLang="en-US" dirty="0" smtClean="0"/>
              <a:t>編號顯示規則如下圖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初始</a:t>
            </a:r>
            <a:r>
              <a:rPr lang="en-US" altLang="zh-TW" dirty="0" smtClean="0"/>
              <a:t>0</a:t>
            </a:r>
            <a:r>
              <a:rPr lang="zh-TW" altLang="en-US" dirty="0" smtClean="0"/>
              <a:t>亮</a:t>
            </a:r>
            <a:endParaRPr lang="en-US" altLang="zh-TW" dirty="0" smtClean="0"/>
          </a:p>
          <a:p>
            <a:pPr lvl="1"/>
            <a:r>
              <a:rPr lang="zh-TW" altLang="en-US" dirty="0"/>
              <a:t>遊戲結束全亮</a:t>
            </a:r>
          </a:p>
          <a:p>
            <a:pPr lvl="1"/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52" t="45139" r="31729" b="17917"/>
          <a:stretch/>
        </p:blipFill>
        <p:spPr>
          <a:xfrm rot="5400000">
            <a:off x="5137273" y="542263"/>
            <a:ext cx="827883" cy="846984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447800" y="3716913"/>
            <a:ext cx="331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solidFill>
                  <a:srgbClr val="FF0000"/>
                </a:solidFill>
              </a:rPr>
              <a:t>0</a:t>
            </a:r>
            <a:r>
              <a:rPr lang="zh-TW" altLang="en-US" sz="3600" b="1" dirty="0" smtClean="0">
                <a:solidFill>
                  <a:srgbClr val="FF0000"/>
                </a:solidFill>
              </a:rPr>
              <a:t>      </a:t>
            </a:r>
            <a:r>
              <a:rPr lang="en-US" altLang="zh-TW" sz="3600" b="1" dirty="0" smtClean="0">
                <a:solidFill>
                  <a:srgbClr val="FF0000"/>
                </a:solidFill>
              </a:rPr>
              <a:t>1</a:t>
            </a:r>
            <a:r>
              <a:rPr lang="zh-TW" altLang="en-US" sz="3600" b="1" dirty="0" smtClean="0">
                <a:solidFill>
                  <a:srgbClr val="FF0000"/>
                </a:solidFill>
              </a:rPr>
              <a:t>      </a:t>
            </a:r>
            <a:r>
              <a:rPr lang="en-US" altLang="zh-TW" sz="3600" b="1" dirty="0" smtClean="0">
                <a:solidFill>
                  <a:srgbClr val="FF0000"/>
                </a:solidFill>
              </a:rPr>
              <a:t>2</a:t>
            </a:r>
            <a:r>
              <a:rPr lang="zh-TW" altLang="en-US" sz="3600" b="1" dirty="0" smtClean="0">
                <a:solidFill>
                  <a:srgbClr val="FF0000"/>
                </a:solidFill>
              </a:rPr>
              <a:t>      </a:t>
            </a:r>
            <a:r>
              <a:rPr lang="en-US" altLang="zh-TW" sz="3600" b="1" dirty="0" smtClean="0">
                <a:solidFill>
                  <a:srgbClr val="FF0000"/>
                </a:solidFill>
              </a:rPr>
              <a:t>3</a:t>
            </a:r>
            <a:endParaRPr lang="zh-TW" altLang="en-US" sz="3600" b="1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509537" y="3716913"/>
            <a:ext cx="331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solidFill>
                  <a:srgbClr val="FF0000"/>
                </a:solidFill>
              </a:rPr>
              <a:t>4</a:t>
            </a:r>
            <a:r>
              <a:rPr lang="zh-TW" altLang="en-US" sz="3600" b="1" dirty="0" smtClean="0">
                <a:solidFill>
                  <a:srgbClr val="FF0000"/>
                </a:solidFill>
              </a:rPr>
              <a:t>      </a:t>
            </a:r>
            <a:r>
              <a:rPr lang="en-US" altLang="zh-TW" sz="3600" b="1" dirty="0">
                <a:solidFill>
                  <a:srgbClr val="FF0000"/>
                </a:solidFill>
              </a:rPr>
              <a:t>5</a:t>
            </a:r>
            <a:r>
              <a:rPr lang="zh-TW" altLang="en-US" sz="3600" b="1" dirty="0" smtClean="0">
                <a:solidFill>
                  <a:srgbClr val="FF0000"/>
                </a:solidFill>
              </a:rPr>
              <a:t>      </a:t>
            </a:r>
            <a:r>
              <a:rPr lang="en-US" altLang="zh-TW" sz="3600" b="1" dirty="0">
                <a:solidFill>
                  <a:srgbClr val="FF0000"/>
                </a:solidFill>
              </a:rPr>
              <a:t>6</a:t>
            </a:r>
            <a:r>
              <a:rPr lang="zh-TW" altLang="en-US" sz="3600" b="1" dirty="0" smtClean="0">
                <a:solidFill>
                  <a:srgbClr val="FF0000"/>
                </a:solidFill>
              </a:rPr>
              <a:t>      </a:t>
            </a:r>
            <a:r>
              <a:rPr lang="en-US" altLang="zh-TW" sz="3600" b="1" dirty="0">
                <a:solidFill>
                  <a:srgbClr val="FF0000"/>
                </a:solidFill>
              </a:rPr>
              <a:t>7</a:t>
            </a:r>
            <a:endParaRPr lang="zh-TW" altLang="en-US" sz="3600" b="1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16292" y="3716913"/>
            <a:ext cx="3319208" cy="163613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335046" y="3716913"/>
            <a:ext cx="3319208" cy="163613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9081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七段顯示器</a:t>
            </a:r>
            <a:r>
              <a:rPr lang="en-US" altLang="zh-TW" dirty="0" smtClean="0"/>
              <a:t>(Seven Segment)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計時器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zh-TW" altLang="en-US" dirty="0" smtClean="0">
                <a:sym typeface="Wingdings" panose="05000000000000000000" pitchFamily="2" charset="2"/>
              </a:rPr>
              <a:t> 紀錄遊戲時間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 smtClean="0">
                <a:sym typeface="Wingdings" panose="05000000000000000000" pitchFamily="2" charset="2"/>
              </a:rPr>
              <a:t>遊戲開始時開始計算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 smtClean="0">
                <a:sym typeface="Wingdings" panose="05000000000000000000" pitchFamily="2" charset="2"/>
              </a:rPr>
              <a:t>遊戲暫停則計時暫</a:t>
            </a:r>
            <a:r>
              <a:rPr lang="zh-TW" altLang="en-US" dirty="0">
                <a:sym typeface="Wingdings" panose="05000000000000000000" pitchFamily="2" charset="2"/>
              </a:rPr>
              <a:t>停</a:t>
            </a:r>
            <a:endParaRPr lang="en-US" altLang="zh-TW" dirty="0" smtClean="0"/>
          </a:p>
          <a:p>
            <a:r>
              <a:rPr lang="zh-TW" altLang="en-US" dirty="0" smtClean="0"/>
              <a:t>顯示規則如下圖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初始為</a:t>
            </a:r>
            <a:r>
              <a:rPr lang="en-US" altLang="zh-TW" dirty="0" smtClean="0"/>
              <a:t>00:00:00</a:t>
            </a:r>
          </a:p>
          <a:p>
            <a:pPr lvl="1"/>
            <a:r>
              <a:rPr lang="zh-TW" altLang="en-US" dirty="0" smtClean="0"/>
              <a:t>遊戲結束全亮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93" t="45926" r="37435" b="15926"/>
          <a:stretch/>
        </p:blipFill>
        <p:spPr>
          <a:xfrm rot="5400000">
            <a:off x="5740216" y="2118075"/>
            <a:ext cx="1725447" cy="585893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024833" y="3521620"/>
            <a:ext cx="1566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</a:rPr>
              <a:t>Hour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802836" y="3521620"/>
            <a:ext cx="186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</a:rPr>
              <a:t>Minute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817904" y="3496420"/>
            <a:ext cx="1896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</a:rPr>
              <a:t>Second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344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Advanced Function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40%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17985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VGA</a:t>
            </a:r>
            <a:r>
              <a:rPr lang="zh-TW" altLang="en-US" dirty="0" smtClean="0"/>
              <a:t>顯示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將螢幕畫面切割為</a:t>
            </a:r>
            <a:r>
              <a:rPr lang="en-US" altLang="zh-TW" dirty="0" smtClean="0"/>
              <a:t>4</a:t>
            </a:r>
            <a:r>
              <a:rPr lang="zh-TW" altLang="en-US" dirty="0" smtClean="0"/>
              <a:t> </a:t>
            </a:r>
            <a:r>
              <a:rPr lang="en-US" altLang="zh-TW" dirty="0" smtClean="0"/>
              <a:t>X</a:t>
            </a:r>
            <a:r>
              <a:rPr lang="zh-TW" altLang="en-US" dirty="0" smtClean="0"/>
              <a:t> </a:t>
            </a:r>
            <a:r>
              <a:rPr lang="en-US" altLang="zh-TW" dirty="0" smtClean="0"/>
              <a:t>4</a:t>
            </a:r>
            <a:r>
              <a:rPr lang="zh-TW" altLang="en-US" dirty="0" smtClean="0"/>
              <a:t>區塊</a:t>
            </a:r>
            <a:endParaRPr lang="en-US" altLang="zh-TW" dirty="0" smtClean="0"/>
          </a:p>
          <a:p>
            <a:r>
              <a:rPr lang="zh-TW" altLang="en-US" dirty="0"/>
              <a:t>未</a:t>
            </a:r>
            <a:r>
              <a:rPr lang="zh-TW" altLang="en-US" dirty="0" smtClean="0"/>
              <a:t>按</a:t>
            </a:r>
            <a:r>
              <a:rPr lang="en-US" altLang="zh-TW" dirty="0" smtClean="0"/>
              <a:t>keypad</a:t>
            </a:r>
            <a:r>
              <a:rPr lang="zh-TW" altLang="en-US" dirty="0" smtClean="0"/>
              <a:t>時為全黑</a:t>
            </a:r>
            <a:endParaRPr lang="en-US" altLang="zh-TW" dirty="0" smtClean="0"/>
          </a:p>
          <a:p>
            <a:r>
              <a:rPr lang="zh-TW" altLang="en-US" dirty="0" smtClean="0"/>
              <a:t>按下</a:t>
            </a:r>
            <a:r>
              <a:rPr lang="en-US" altLang="zh-TW" dirty="0" smtClean="0"/>
              <a:t>keypad</a:t>
            </a:r>
            <a:r>
              <a:rPr lang="zh-TW" altLang="en-US" dirty="0" smtClean="0"/>
              <a:t>後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踩到非地雷顯示綠色圈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踩到地雷顯示紅色叉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踩到</a:t>
            </a:r>
            <a:r>
              <a:rPr lang="zh-TW" altLang="en-US" dirty="0"/>
              <a:t>已</a:t>
            </a:r>
            <a:r>
              <a:rPr lang="zh-TW" altLang="en-US" dirty="0" smtClean="0"/>
              <a:t>踩過點顯示藍色方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白色線示</a:t>
            </a:r>
            <a:r>
              <a:rPr lang="zh-TW" altLang="en-US" dirty="0"/>
              <a:t>意</a:t>
            </a:r>
            <a:r>
              <a:rPr lang="zh-TW" altLang="en-US" dirty="0" smtClean="0"/>
              <a:t>用可以不用做出來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2635" y="4572000"/>
            <a:ext cx="2702989" cy="203358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7994" y="2419350"/>
            <a:ext cx="2697629" cy="201771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2635" y="258755"/>
            <a:ext cx="2702988" cy="202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588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地雷標記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增加二個</a:t>
            </a:r>
            <a:r>
              <a:rPr lang="en-US" altLang="zh-TW" dirty="0" smtClean="0"/>
              <a:t>switch1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switch2</a:t>
            </a:r>
            <a:endParaRPr lang="en-US" altLang="zh-TW" dirty="0"/>
          </a:p>
          <a:p>
            <a:r>
              <a:rPr lang="en-US" altLang="zh-TW" dirty="0" smtClean="0"/>
              <a:t>switch1</a:t>
            </a:r>
            <a:r>
              <a:rPr lang="zh-TW" altLang="en-US" dirty="0" smtClean="0"/>
              <a:t>開啟時表示要啟用標記功能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按下</a:t>
            </a:r>
            <a:r>
              <a:rPr lang="en-US" altLang="zh-TW" dirty="0" smtClean="0"/>
              <a:t>keypad</a:t>
            </a:r>
            <a:r>
              <a:rPr lang="zh-TW" altLang="en-US" dirty="0" smtClean="0"/>
              <a:t>標記該點是地雷</a:t>
            </a:r>
            <a:endParaRPr lang="en-US" altLang="zh-TW" dirty="0" smtClean="0"/>
          </a:p>
          <a:p>
            <a:r>
              <a:rPr lang="zh-TW" altLang="en-US" dirty="0" smtClean="0"/>
              <a:t>當下次要踩標</a:t>
            </a:r>
            <a:r>
              <a:rPr lang="zh-TW" altLang="en-US" dirty="0"/>
              <a:t>記</a:t>
            </a:r>
            <a:r>
              <a:rPr lang="zh-TW" altLang="en-US" dirty="0" smtClean="0"/>
              <a:t>點時會提示可能是地雷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提示方式自己決定</a:t>
            </a:r>
            <a:endParaRPr lang="en-US" altLang="zh-TW" dirty="0" smtClean="0"/>
          </a:p>
          <a:p>
            <a:r>
              <a:rPr lang="zh-TW" altLang="en-US" dirty="0" smtClean="0"/>
              <a:t>需開啟</a:t>
            </a:r>
            <a:r>
              <a:rPr lang="en-US" altLang="zh-TW" dirty="0" smtClean="0"/>
              <a:t>switch2</a:t>
            </a:r>
            <a:r>
              <a:rPr lang="zh-TW" altLang="en-US" dirty="0" smtClean="0"/>
              <a:t>才可以踩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switch2</a:t>
            </a:r>
            <a:r>
              <a:rPr lang="zh-TW" altLang="en-US" dirty="0" smtClean="0"/>
              <a:t>開啟時只能踩標記點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90163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各組創意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自由發揮</a:t>
            </a:r>
            <a:endParaRPr lang="en-US" altLang="zh-TW" dirty="0" smtClean="0"/>
          </a:p>
          <a:p>
            <a:r>
              <a:rPr lang="zh-TW" altLang="en-US" dirty="0" smtClean="0"/>
              <a:t>功能不一定要被基礎功能限制</a:t>
            </a:r>
            <a:endParaRPr lang="en-US" altLang="zh-TW" dirty="0" smtClean="0"/>
          </a:p>
          <a:p>
            <a:r>
              <a:rPr lang="zh-TW" altLang="en-US" dirty="0" smtClean="0"/>
              <a:t>只要能夠有同樣的功能，可以不一定要用相同的週邊實現</a:t>
            </a:r>
            <a:endParaRPr lang="en-US" altLang="zh-TW" dirty="0" smtClean="0"/>
          </a:p>
          <a:p>
            <a:r>
              <a:rPr lang="zh-TW" altLang="en-US" dirty="0" smtClean="0"/>
              <a:t>除基礎功能外可以自行實作並添加變化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6412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Notice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7803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檔案</a:t>
            </a:r>
            <a:r>
              <a:rPr lang="zh-TW" altLang="en-US" dirty="0"/>
              <a:t>上傳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上傳：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Demo</a:t>
            </a:r>
            <a:r>
              <a:rPr lang="zh-TW" altLang="en-US" dirty="0" smtClean="0"/>
              <a:t>影片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報告投影片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程式碼</a:t>
            </a:r>
            <a:r>
              <a:rPr lang="en-US" altLang="zh-TW" dirty="0" smtClean="0"/>
              <a:t>(Verilog Code)</a:t>
            </a:r>
          </a:p>
          <a:p>
            <a:endParaRPr lang="en-US" altLang="zh-TW" dirty="0"/>
          </a:p>
          <a:p>
            <a:r>
              <a:rPr lang="en-US" altLang="zh-TW" dirty="0" smtClean="0"/>
              <a:t>FTP</a:t>
            </a:r>
          </a:p>
          <a:p>
            <a:pPr lvl="1"/>
            <a:r>
              <a:rPr lang="en-US" altLang="zh-TW" dirty="0" smtClean="0"/>
              <a:t>140.116.245.92</a:t>
            </a:r>
          </a:p>
          <a:p>
            <a:pPr lvl="1"/>
            <a:r>
              <a:rPr lang="zh-TW" altLang="en-US" dirty="0" smtClean="0"/>
              <a:t>帳號：</a:t>
            </a:r>
            <a:r>
              <a:rPr lang="en-US" altLang="zh-TW" dirty="0" err="1"/>
              <a:t>dsecourse</a:t>
            </a:r>
            <a:endParaRPr lang="en-US" altLang="zh-TW" dirty="0"/>
          </a:p>
          <a:p>
            <a:pPr lvl="1"/>
            <a:r>
              <a:rPr lang="zh-TW" altLang="en-US" dirty="0" smtClean="0"/>
              <a:t>密碼：</a:t>
            </a:r>
            <a:r>
              <a:rPr lang="en-US" altLang="zh-TW" dirty="0" err="1" smtClean="0"/>
              <a:t>diclabdse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資料夾：</a:t>
            </a:r>
            <a:r>
              <a:rPr lang="en-US" altLang="zh-TW" dirty="0" smtClean="0"/>
              <a:t>Project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6896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9549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連絡資訊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FB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 smtClean="0">
                <a:hlinkClick r:id="rId2"/>
              </a:rPr>
              <a:t>https://www.facebook.com/groups/1314615668551578/</a:t>
            </a:r>
            <a:endParaRPr lang="en-US" altLang="zh-TW" dirty="0" smtClean="0"/>
          </a:p>
          <a:p>
            <a:r>
              <a:rPr lang="zh-TW" altLang="en-US" dirty="0" smtClean="0"/>
              <a:t>課程網頁：</a:t>
            </a:r>
            <a:endParaRPr lang="en-US" altLang="zh-TW" dirty="0" smtClean="0"/>
          </a:p>
          <a:p>
            <a:pPr lvl="1"/>
            <a:r>
              <a:rPr lang="en-US" altLang="zh-TW" dirty="0" smtClean="0">
                <a:hlinkClick r:id="rId3"/>
              </a:rPr>
              <a:t>http://dic.csie.ncku.edu.tw/dic/introduction_to_digital_system/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1606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Information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題目：</a:t>
            </a:r>
            <a:r>
              <a:rPr lang="en-US" altLang="zh-TW" dirty="0" smtClean="0"/>
              <a:t>Minesweeper(</a:t>
            </a:r>
            <a:r>
              <a:rPr lang="zh-TW" altLang="en-US" dirty="0" smtClean="0"/>
              <a:t>簡易版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人數：</a:t>
            </a:r>
            <a:r>
              <a:rPr lang="en-US" altLang="zh-TW" dirty="0" smtClean="0"/>
              <a:t>6</a:t>
            </a:r>
            <a:r>
              <a:rPr lang="zh-TW" altLang="en-US" dirty="0" smtClean="0"/>
              <a:t> </a:t>
            </a:r>
            <a:r>
              <a:rPr lang="en-US" altLang="zh-TW" dirty="0" smtClean="0"/>
              <a:t>~</a:t>
            </a:r>
            <a:r>
              <a:rPr lang="zh-TW" altLang="en-US" dirty="0" smtClean="0"/>
              <a:t> </a:t>
            </a:r>
            <a:r>
              <a:rPr lang="en-US" altLang="zh-TW" dirty="0" smtClean="0"/>
              <a:t>7</a:t>
            </a:r>
            <a:r>
              <a:rPr lang="zh-TW" altLang="en-US" dirty="0" smtClean="0"/>
              <a:t>人一組</a:t>
            </a:r>
            <a:endParaRPr lang="en-US" altLang="zh-TW" dirty="0" smtClean="0"/>
          </a:p>
          <a:p>
            <a:r>
              <a:rPr lang="en-US" altLang="zh-TW" dirty="0" smtClean="0"/>
              <a:t>Deadline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1/4</a:t>
            </a:r>
            <a:r>
              <a:rPr lang="zh-TW" altLang="en-US" dirty="0" smtClean="0"/>
              <a:t>、</a:t>
            </a:r>
            <a:r>
              <a:rPr lang="en-US" altLang="zh-TW" dirty="0" smtClean="0"/>
              <a:t>1/5(</a:t>
            </a:r>
            <a:r>
              <a:rPr lang="zh-TW" altLang="en-US" dirty="0" smtClean="0"/>
              <a:t>就是下下周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Present</a:t>
            </a:r>
            <a:r>
              <a:rPr lang="zh-TW" altLang="en-US" dirty="0" smtClean="0"/>
              <a:t>：</a:t>
            </a:r>
            <a:r>
              <a:rPr lang="en-US" altLang="zh-TW" dirty="0" smtClean="0"/>
              <a:t> </a:t>
            </a:r>
          </a:p>
          <a:p>
            <a:pPr lvl="1"/>
            <a:r>
              <a:rPr lang="en-US" altLang="zh-TW" dirty="0" smtClean="0"/>
              <a:t>1/4</a:t>
            </a:r>
            <a:r>
              <a:rPr lang="zh-TW" altLang="en-US" dirty="0" smtClean="0"/>
              <a:t>、</a:t>
            </a:r>
            <a:r>
              <a:rPr lang="en-US" altLang="zh-TW" dirty="0" smtClean="0"/>
              <a:t>1/5</a:t>
            </a:r>
            <a:r>
              <a:rPr lang="zh-TW" altLang="en-US" dirty="0" smtClean="0"/>
              <a:t>，每組</a:t>
            </a:r>
            <a:r>
              <a:rPr lang="en-US" altLang="zh-TW" dirty="0" smtClean="0"/>
              <a:t>5~10</a:t>
            </a:r>
            <a:r>
              <a:rPr lang="zh-TW" altLang="en-US" dirty="0" smtClean="0"/>
              <a:t>分鐘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拍攝</a:t>
            </a:r>
            <a:r>
              <a:rPr lang="en-US" altLang="zh-TW" dirty="0" smtClean="0"/>
              <a:t>Demo</a:t>
            </a:r>
            <a:r>
              <a:rPr lang="zh-TW" altLang="en-US" dirty="0" smtClean="0"/>
              <a:t>影片</a:t>
            </a:r>
            <a:r>
              <a:rPr lang="en-US" altLang="zh-TW" dirty="0" smtClean="0"/>
              <a:t>(</a:t>
            </a:r>
            <a:r>
              <a:rPr lang="zh-TW" altLang="en-US" dirty="0" smtClean="0"/>
              <a:t>也可現場</a:t>
            </a:r>
            <a:r>
              <a:rPr lang="en-US" altLang="zh-TW" dirty="0" smtClean="0"/>
              <a:t>Demo)</a:t>
            </a:r>
          </a:p>
          <a:p>
            <a:pPr lvl="1"/>
            <a:r>
              <a:rPr lang="zh-TW" altLang="en-US" dirty="0" smtClean="0"/>
              <a:t>說明實作功能以及操作方式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創意部分可以著重提出</a:t>
            </a:r>
            <a:r>
              <a:rPr lang="en-US" altLang="zh-TW" dirty="0" smtClean="0"/>
              <a:t>(</a:t>
            </a:r>
            <a:r>
              <a:rPr lang="zh-TW" altLang="en-US" dirty="0" smtClean="0"/>
              <a:t>有加分</a:t>
            </a:r>
            <a:r>
              <a:rPr lang="en-US" altLang="zh-TW" dirty="0" smtClean="0"/>
              <a:t>)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675" y="2091531"/>
            <a:ext cx="442912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576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Flow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Step</a:t>
            </a:r>
            <a:r>
              <a:rPr lang="zh-TW" altLang="en-US" dirty="0" smtClean="0"/>
              <a:t> </a:t>
            </a:r>
            <a:r>
              <a:rPr lang="en-US" altLang="zh-TW" dirty="0" smtClean="0"/>
              <a:t>0</a:t>
            </a:r>
            <a:r>
              <a:rPr lang="zh-TW" altLang="en-US" dirty="0" smtClean="0"/>
              <a:t>：按</a:t>
            </a:r>
            <a:r>
              <a:rPr lang="zh-TW" altLang="en-US" dirty="0"/>
              <a:t>下</a:t>
            </a:r>
            <a:r>
              <a:rPr lang="en-US" altLang="zh-TW" dirty="0" smtClean="0"/>
              <a:t>reset</a:t>
            </a:r>
            <a:r>
              <a:rPr lang="zh-TW" altLang="en-US" dirty="0" smtClean="0"/>
              <a:t>鈕，重置遊戲</a:t>
            </a:r>
            <a:endParaRPr lang="en-US" altLang="zh-TW" dirty="0" smtClean="0"/>
          </a:p>
          <a:p>
            <a:r>
              <a:rPr lang="en-US" altLang="zh-TW" dirty="0" smtClean="0"/>
              <a:t>Step 1</a:t>
            </a:r>
            <a:r>
              <a:rPr lang="zh-TW" altLang="en-US" dirty="0" smtClean="0"/>
              <a:t>：打開指撥開關，開始遊戲</a:t>
            </a:r>
            <a:endParaRPr lang="en-US" altLang="zh-TW" dirty="0" smtClean="0"/>
          </a:p>
          <a:p>
            <a:r>
              <a:rPr lang="en-US" altLang="zh-TW" dirty="0" smtClean="0"/>
              <a:t>Step 2</a:t>
            </a:r>
            <a:r>
              <a:rPr lang="zh-TW" altLang="en-US" dirty="0" smtClean="0"/>
              <a:t>：使用按鈕決定區塊</a:t>
            </a:r>
            <a:endParaRPr lang="en-US" altLang="zh-TW" dirty="0" smtClean="0"/>
          </a:p>
          <a:p>
            <a:r>
              <a:rPr lang="en-US" altLang="zh-TW" dirty="0" smtClean="0"/>
              <a:t>Step 3</a:t>
            </a:r>
            <a:r>
              <a:rPr lang="zh-TW" altLang="en-US" dirty="0" smtClean="0"/>
              <a:t>：按下鍵盤，決定要踩哪個點</a:t>
            </a:r>
            <a:endParaRPr lang="en-US" altLang="zh-TW" dirty="0" smtClean="0"/>
          </a:p>
          <a:p>
            <a:r>
              <a:rPr lang="en-US" altLang="zh-TW" dirty="0" smtClean="0"/>
              <a:t>Step 4</a:t>
            </a:r>
            <a:r>
              <a:rPr lang="zh-TW" altLang="en-US" dirty="0" smtClean="0"/>
              <a:t>：點矩陣的相應位置亮起</a:t>
            </a:r>
            <a:r>
              <a:rPr lang="zh-TW" altLang="en-US" dirty="0"/>
              <a:t>，</a:t>
            </a:r>
            <a:r>
              <a:rPr lang="zh-TW" altLang="en-US" dirty="0" smtClean="0"/>
              <a:t>表示已被踩過</a:t>
            </a:r>
            <a:endParaRPr lang="en-US" altLang="zh-TW" dirty="0" smtClean="0"/>
          </a:p>
          <a:p>
            <a:r>
              <a:rPr lang="en-US" altLang="zh-TW" dirty="0" smtClean="0"/>
              <a:t>Step 5</a:t>
            </a:r>
            <a:r>
              <a:rPr lang="zh-TW" altLang="en-US" dirty="0" smtClean="0"/>
              <a:t>：若選擇的點埋有地雷或所有非地雷點被點亮，進入</a:t>
            </a:r>
            <a:r>
              <a:rPr lang="en-US" altLang="zh-TW" dirty="0" smtClean="0"/>
              <a:t>Step</a:t>
            </a:r>
            <a:r>
              <a:rPr lang="zh-TW" altLang="en-US" dirty="0" smtClean="0"/>
              <a:t> </a:t>
            </a:r>
            <a:r>
              <a:rPr lang="en-US" altLang="zh-TW" dirty="0" smtClean="0"/>
              <a:t>6</a:t>
            </a:r>
            <a:r>
              <a:rPr lang="zh-TW" altLang="en-US" dirty="0" smtClean="0"/>
              <a:t>；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	</a:t>
            </a:r>
            <a:r>
              <a:rPr lang="zh-TW" altLang="en-US" dirty="0" smtClean="0"/>
              <a:t>        反之重複</a:t>
            </a:r>
            <a:r>
              <a:rPr lang="en-US" altLang="zh-TW" dirty="0" smtClean="0"/>
              <a:t>Step</a:t>
            </a:r>
            <a:r>
              <a:rPr lang="zh-TW" altLang="en-US" dirty="0" smtClean="0"/>
              <a:t> </a:t>
            </a:r>
            <a:r>
              <a:rPr lang="en-US" altLang="zh-TW" dirty="0" smtClean="0"/>
              <a:t>2~5</a:t>
            </a:r>
          </a:p>
          <a:p>
            <a:r>
              <a:rPr lang="en-US" altLang="zh-TW" dirty="0" smtClean="0"/>
              <a:t>Step 6</a:t>
            </a:r>
            <a:r>
              <a:rPr lang="zh-TW" altLang="en-US" dirty="0" smtClean="0"/>
              <a:t>：遊戲結束，回到</a:t>
            </a:r>
            <a:r>
              <a:rPr lang="en-US" altLang="zh-TW" dirty="0" smtClean="0"/>
              <a:t>Step</a:t>
            </a:r>
            <a:r>
              <a:rPr lang="zh-TW" altLang="en-US" dirty="0" smtClean="0"/>
              <a:t> </a:t>
            </a:r>
            <a:r>
              <a:rPr lang="en-US" altLang="zh-TW" dirty="0" smtClean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03284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State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1" y="1320799"/>
            <a:ext cx="10515600" cy="4765675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四</a:t>
            </a:r>
            <a:r>
              <a:rPr lang="zh-TW" altLang="en-US" dirty="0" smtClean="0"/>
              <a:t>種狀態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遊戲開始前</a:t>
            </a:r>
            <a:r>
              <a:rPr lang="en-US" altLang="zh-TW" dirty="0" smtClean="0"/>
              <a:t>(</a:t>
            </a:r>
            <a:r>
              <a:rPr lang="zh-TW" altLang="en-US" dirty="0" smtClean="0"/>
              <a:t>初始狀態</a:t>
            </a:r>
            <a:r>
              <a:rPr lang="en-US" altLang="zh-TW" dirty="0" smtClean="0"/>
              <a:t>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dirty="0" smtClean="0"/>
              <a:t>點矩陣不亮</a:t>
            </a:r>
            <a:endParaRPr lang="en-US" altLang="zh-TW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TW" dirty="0" smtClean="0"/>
              <a:t>LED</a:t>
            </a:r>
            <a:r>
              <a:rPr lang="zh-TW" altLang="en-US" dirty="0" smtClean="0"/>
              <a:t>顯示編號區域為</a:t>
            </a:r>
            <a:r>
              <a:rPr lang="en-US" altLang="zh-TW" dirty="0" smtClean="0"/>
              <a:t>0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dirty="0" smtClean="0"/>
              <a:t>七段顯示器為</a:t>
            </a:r>
            <a:r>
              <a:rPr lang="en-US" altLang="zh-TW" dirty="0" smtClean="0"/>
              <a:t>00:00:00</a:t>
            </a:r>
          </a:p>
          <a:p>
            <a:pPr lvl="1"/>
            <a:r>
              <a:rPr lang="zh-TW" altLang="en-US" dirty="0" smtClean="0"/>
              <a:t>遊戲進行中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遊戲暫停</a:t>
            </a:r>
            <a:endParaRPr lang="en-US" altLang="zh-TW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dirty="0" smtClean="0"/>
              <a:t>所有按鈕皆無效</a:t>
            </a:r>
            <a:endParaRPr lang="en-US" altLang="zh-TW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dirty="0" smtClean="0"/>
              <a:t>僅有</a:t>
            </a:r>
            <a:r>
              <a:rPr lang="en-US" altLang="zh-TW" dirty="0" smtClean="0"/>
              <a:t>reset</a:t>
            </a:r>
            <a:r>
              <a:rPr lang="zh-TW" altLang="en-US" dirty="0"/>
              <a:t>、</a:t>
            </a:r>
            <a:r>
              <a:rPr lang="en-US" altLang="zh-TW" dirty="0" smtClean="0"/>
              <a:t>switch</a:t>
            </a:r>
            <a:r>
              <a:rPr lang="zh-TW" altLang="en-US" dirty="0" smtClean="0"/>
              <a:t>可以使</a:t>
            </a:r>
            <a:r>
              <a:rPr lang="zh-TW" altLang="en-US" dirty="0"/>
              <a:t>用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遊戲結束</a:t>
            </a:r>
            <a:endParaRPr lang="en-US" altLang="zh-TW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dirty="0" smtClean="0"/>
              <a:t>所有按鈕皆無效</a:t>
            </a:r>
            <a:endParaRPr lang="en-US" altLang="zh-TW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dirty="0" smtClean="0"/>
              <a:t>僅有</a:t>
            </a:r>
            <a:r>
              <a:rPr lang="en-US" altLang="zh-TW" dirty="0" smtClean="0"/>
              <a:t>reset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switch</a:t>
            </a:r>
            <a:r>
              <a:rPr lang="zh-TW" altLang="en-US" dirty="0" smtClean="0"/>
              <a:t>可以使用</a:t>
            </a:r>
            <a:endParaRPr lang="en-US" altLang="zh-TW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dirty="0" smtClean="0"/>
              <a:t>點矩陣、</a:t>
            </a:r>
            <a:r>
              <a:rPr lang="en-US" altLang="zh-TW" dirty="0" smtClean="0"/>
              <a:t>LED</a:t>
            </a:r>
            <a:r>
              <a:rPr lang="zh-TW" altLang="en-US" dirty="0" smtClean="0"/>
              <a:t>、七段顯示器全亮</a:t>
            </a:r>
            <a:endParaRPr lang="en-US" altLang="zh-TW" dirty="0" smtClean="0"/>
          </a:p>
          <a:p>
            <a:pPr lvl="2"/>
            <a:endParaRPr lang="en-US" altLang="zh-TW" dirty="0" smtClean="0"/>
          </a:p>
        </p:txBody>
      </p:sp>
      <p:grpSp>
        <p:nvGrpSpPr>
          <p:cNvPr id="64" name="群組 63"/>
          <p:cNvGrpSpPr/>
          <p:nvPr/>
        </p:nvGrpSpPr>
        <p:grpSpPr>
          <a:xfrm>
            <a:off x="4910666" y="433842"/>
            <a:ext cx="6052018" cy="5652632"/>
            <a:chOff x="5037666" y="1083734"/>
            <a:chExt cx="6052018" cy="5652632"/>
          </a:xfrm>
        </p:grpSpPr>
        <p:sp>
          <p:nvSpPr>
            <p:cNvPr id="4" name="流程圖: 替代處理程序 3"/>
            <p:cNvSpPr/>
            <p:nvPr/>
          </p:nvSpPr>
          <p:spPr bwMode="auto">
            <a:xfrm>
              <a:off x="7950200" y="1083734"/>
              <a:ext cx="1659467" cy="982133"/>
            </a:xfrm>
            <a:prstGeom prst="flowChartAlternateProcess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en-US" sz="2000" b="1" dirty="0">
                  <a:latin typeface="Arial" pitchFamily="34" charset="0"/>
                  <a:ea typeface="新細明體" pitchFamily="18" charset="-120"/>
                </a:rPr>
                <a:t>初</a:t>
              </a:r>
              <a:r>
                <a:rPr kumimoji="1" lang="zh-TW" altLang="en-US" sz="2000" b="1" dirty="0" smtClean="0">
                  <a:latin typeface="Arial" pitchFamily="34" charset="0"/>
                  <a:ea typeface="新細明體" pitchFamily="18" charset="-120"/>
                </a:rPr>
                <a:t>始狀</a:t>
              </a:r>
              <a:r>
                <a:rPr kumimoji="1" lang="zh-TW" altLang="en-US" sz="2000" b="1" dirty="0">
                  <a:latin typeface="Arial" pitchFamily="34" charset="0"/>
                  <a:ea typeface="新細明體" pitchFamily="18" charset="-120"/>
                </a:rPr>
                <a:t>態</a:t>
              </a:r>
              <a:endParaRPr kumimoji="1" lang="zh-TW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5" name="流程圖: 替代處理程序 4"/>
            <p:cNvSpPr/>
            <p:nvPr/>
          </p:nvSpPr>
          <p:spPr bwMode="auto">
            <a:xfrm>
              <a:off x="7950197" y="2746240"/>
              <a:ext cx="1659467" cy="982133"/>
            </a:xfrm>
            <a:prstGeom prst="flowChartAlternateProcess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en-US" sz="2000" b="1" dirty="0" smtClean="0">
                  <a:latin typeface="Arial" pitchFamily="34" charset="0"/>
                  <a:ea typeface="新細明體" pitchFamily="18" charset="-120"/>
                </a:rPr>
                <a:t>遊戲進行</a:t>
              </a:r>
              <a:endParaRPr kumimoji="1" lang="zh-TW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6" name="流程圖: 替代處理程序 5"/>
            <p:cNvSpPr/>
            <p:nvPr/>
          </p:nvSpPr>
          <p:spPr bwMode="auto">
            <a:xfrm>
              <a:off x="5037666" y="2741477"/>
              <a:ext cx="1659467" cy="982133"/>
            </a:xfrm>
            <a:prstGeom prst="flowChartAlternateProcess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en-US" sz="2000" b="1" dirty="0" smtClean="0">
                  <a:latin typeface="Arial" pitchFamily="34" charset="0"/>
                  <a:ea typeface="新細明體" pitchFamily="18" charset="-120"/>
                </a:rPr>
                <a:t>遊戲暫停</a:t>
              </a:r>
              <a:endParaRPr kumimoji="1" lang="zh-TW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7" name="流程圖: 替代處理程序 6"/>
            <p:cNvSpPr/>
            <p:nvPr/>
          </p:nvSpPr>
          <p:spPr bwMode="auto">
            <a:xfrm>
              <a:off x="7950198" y="5106063"/>
              <a:ext cx="1659467" cy="982133"/>
            </a:xfrm>
            <a:prstGeom prst="flowChartAlternateProcess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en-US" sz="2000" b="1" dirty="0" smtClean="0">
                  <a:latin typeface="Arial" pitchFamily="34" charset="0"/>
                  <a:ea typeface="新細明體" pitchFamily="18" charset="-120"/>
                </a:rPr>
                <a:t>遊戲結束</a:t>
              </a:r>
              <a:endParaRPr kumimoji="1" lang="zh-TW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cxnSp>
          <p:nvCxnSpPr>
            <p:cNvPr id="9" name="直線單箭頭接點 8"/>
            <p:cNvCxnSpPr/>
            <p:nvPr/>
          </p:nvCxnSpPr>
          <p:spPr bwMode="auto">
            <a:xfrm flipH="1">
              <a:off x="6697132" y="2981473"/>
              <a:ext cx="1253065" cy="89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直線單箭頭接點 10"/>
            <p:cNvCxnSpPr/>
            <p:nvPr/>
          </p:nvCxnSpPr>
          <p:spPr bwMode="auto">
            <a:xfrm>
              <a:off x="6705596" y="3401218"/>
              <a:ext cx="1253065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直線單箭頭接點 13"/>
            <p:cNvCxnSpPr>
              <a:stCxn id="4" idx="2"/>
              <a:endCxn id="5" idx="0"/>
            </p:cNvCxnSpPr>
            <p:nvPr/>
          </p:nvCxnSpPr>
          <p:spPr bwMode="auto">
            <a:xfrm flipH="1">
              <a:off x="8779931" y="2065867"/>
              <a:ext cx="3" cy="68037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直線單箭頭接點 15"/>
            <p:cNvCxnSpPr>
              <a:stCxn id="5" idx="2"/>
              <a:endCxn id="56" idx="0"/>
            </p:cNvCxnSpPr>
            <p:nvPr/>
          </p:nvCxnSpPr>
          <p:spPr bwMode="auto">
            <a:xfrm flipH="1">
              <a:off x="8779930" y="3728373"/>
              <a:ext cx="1" cy="23612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肘形接點 28"/>
            <p:cNvCxnSpPr>
              <a:stCxn id="7" idx="2"/>
              <a:endCxn id="4" idx="3"/>
            </p:cNvCxnSpPr>
            <p:nvPr/>
          </p:nvCxnSpPr>
          <p:spPr bwMode="auto">
            <a:xfrm rot="5400000" flipH="1" flipV="1">
              <a:off x="6938101" y="3416631"/>
              <a:ext cx="4513395" cy="829735"/>
            </a:xfrm>
            <a:prstGeom prst="bentConnector4">
              <a:avLst>
                <a:gd name="adj1" fmla="val -5065"/>
                <a:gd name="adj2" fmla="val 352040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直線單箭頭接點 33"/>
            <p:cNvCxnSpPr/>
            <p:nvPr/>
          </p:nvCxnSpPr>
          <p:spPr bwMode="auto">
            <a:xfrm>
              <a:off x="7052735" y="1574800"/>
              <a:ext cx="897462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" name="文字方塊 46"/>
            <p:cNvSpPr txBox="1"/>
            <p:nvPr/>
          </p:nvSpPr>
          <p:spPr>
            <a:xfrm>
              <a:off x="6281616" y="1313145"/>
              <a:ext cx="10160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smtClean="0"/>
                <a:t>reset</a:t>
              </a:r>
              <a:endParaRPr lang="zh-TW" altLang="en-US" sz="2400" dirty="0"/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10073682" y="3723610"/>
              <a:ext cx="10160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smtClean="0"/>
                <a:t>No</a:t>
              </a:r>
              <a:endParaRPr lang="zh-TW" altLang="en-US" sz="2400" dirty="0"/>
            </a:p>
          </p:txBody>
        </p:sp>
        <p:sp>
          <p:nvSpPr>
            <p:cNvPr id="50" name="文字方塊 49"/>
            <p:cNvSpPr txBox="1"/>
            <p:nvPr/>
          </p:nvSpPr>
          <p:spPr>
            <a:xfrm>
              <a:off x="9682421" y="5857363"/>
              <a:ext cx="10160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smtClean="0"/>
                <a:t>reset</a:t>
              </a:r>
              <a:endParaRPr lang="zh-TW" altLang="en-US" sz="2400" dirty="0"/>
            </a:p>
          </p:txBody>
        </p:sp>
        <p:sp>
          <p:nvSpPr>
            <p:cNvPr id="51" name="文字方塊 50"/>
            <p:cNvSpPr txBox="1"/>
            <p:nvPr/>
          </p:nvSpPr>
          <p:spPr>
            <a:xfrm>
              <a:off x="9392832" y="6274701"/>
              <a:ext cx="15951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smtClean="0"/>
                <a:t>switch = 0</a:t>
              </a:r>
              <a:endParaRPr lang="zh-TW" altLang="en-US" sz="2400" dirty="0"/>
            </a:p>
          </p:txBody>
        </p:sp>
        <p:sp>
          <p:nvSpPr>
            <p:cNvPr id="52" name="文字方塊 51"/>
            <p:cNvSpPr txBox="1"/>
            <p:nvPr/>
          </p:nvSpPr>
          <p:spPr>
            <a:xfrm>
              <a:off x="6600555" y="2430018"/>
              <a:ext cx="15951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smtClean="0"/>
                <a:t>switch = 0</a:t>
              </a:r>
              <a:endParaRPr lang="zh-TW" altLang="en-US" sz="2400" dirty="0"/>
            </a:p>
          </p:txBody>
        </p:sp>
        <p:sp>
          <p:nvSpPr>
            <p:cNvPr id="53" name="文字方塊 52"/>
            <p:cNvSpPr txBox="1"/>
            <p:nvPr/>
          </p:nvSpPr>
          <p:spPr>
            <a:xfrm>
              <a:off x="6629538" y="3522082"/>
              <a:ext cx="15951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smtClean="0"/>
                <a:t>switch = 1</a:t>
              </a:r>
              <a:endParaRPr lang="zh-TW" altLang="en-US" sz="2400" dirty="0"/>
            </a:p>
          </p:txBody>
        </p:sp>
        <p:sp>
          <p:nvSpPr>
            <p:cNvPr id="54" name="文字方塊 53"/>
            <p:cNvSpPr txBox="1"/>
            <p:nvPr/>
          </p:nvSpPr>
          <p:spPr>
            <a:xfrm>
              <a:off x="8779930" y="2115953"/>
              <a:ext cx="15951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smtClean="0"/>
                <a:t>switch = 1</a:t>
              </a:r>
              <a:endParaRPr lang="zh-TW" altLang="en-US" sz="2400" dirty="0"/>
            </a:p>
          </p:txBody>
        </p:sp>
        <p:sp>
          <p:nvSpPr>
            <p:cNvPr id="56" name="流程圖: 決策 55"/>
            <p:cNvSpPr/>
            <p:nvPr/>
          </p:nvSpPr>
          <p:spPr bwMode="auto">
            <a:xfrm>
              <a:off x="7714776" y="3964499"/>
              <a:ext cx="2130307" cy="931334"/>
            </a:xfrm>
            <a:prstGeom prst="flowChartDecision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en-US" sz="2000" b="1" smtClean="0">
                  <a:latin typeface="Arial" pitchFamily="34" charset="0"/>
                  <a:ea typeface="新細明體" pitchFamily="18" charset="-120"/>
                </a:rPr>
                <a:t>踩到雷</a:t>
              </a:r>
              <a:r>
                <a:rPr kumimoji="1" lang="en-US" altLang="zh-TW" sz="2000" b="1" dirty="0">
                  <a:latin typeface="Arial" pitchFamily="34" charset="0"/>
                  <a:ea typeface="新細明體" pitchFamily="18" charset="-120"/>
                </a:rPr>
                <a:t>?</a:t>
              </a:r>
              <a:endParaRPr kumimoji="1" lang="zh-TW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cxnSp>
          <p:nvCxnSpPr>
            <p:cNvPr id="59" name="直線單箭頭接點 58"/>
            <p:cNvCxnSpPr>
              <a:stCxn id="56" idx="2"/>
              <a:endCxn id="7" idx="0"/>
            </p:cNvCxnSpPr>
            <p:nvPr/>
          </p:nvCxnSpPr>
          <p:spPr bwMode="auto">
            <a:xfrm>
              <a:off x="8779930" y="4895833"/>
              <a:ext cx="2" cy="21023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肘形接點 60"/>
            <p:cNvCxnSpPr>
              <a:stCxn id="56" idx="3"/>
              <a:endCxn id="5" idx="3"/>
            </p:cNvCxnSpPr>
            <p:nvPr/>
          </p:nvCxnSpPr>
          <p:spPr bwMode="auto">
            <a:xfrm flipH="1" flipV="1">
              <a:off x="9609664" y="3237307"/>
              <a:ext cx="235419" cy="1192859"/>
            </a:xfrm>
            <a:prstGeom prst="bentConnector3">
              <a:avLst>
                <a:gd name="adj1" fmla="val -97103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3" name="文字方塊 62"/>
            <p:cNvSpPr txBox="1"/>
            <p:nvPr/>
          </p:nvSpPr>
          <p:spPr>
            <a:xfrm>
              <a:off x="7950197" y="4684100"/>
              <a:ext cx="15951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smtClean="0"/>
                <a:t>Yes</a:t>
              </a:r>
              <a:endParaRPr lang="zh-TW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95317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Basic Function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60%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0138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重置</a:t>
            </a:r>
            <a:r>
              <a:rPr lang="en-US" altLang="zh-TW" dirty="0" smtClean="0"/>
              <a:t>(</a:t>
            </a:r>
            <a:r>
              <a:rPr lang="en-US" altLang="zh-TW" dirty="0"/>
              <a:t>R</a:t>
            </a:r>
            <a:r>
              <a:rPr lang="en-US" altLang="zh-TW" dirty="0" smtClean="0"/>
              <a:t>eset)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任何狀態下將系統重置到初始狀態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79" t="4861" r="13744" b="10695"/>
          <a:stretch/>
        </p:blipFill>
        <p:spPr>
          <a:xfrm rot="5400000">
            <a:off x="3848098" y="1000129"/>
            <a:ext cx="1924051" cy="5791201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 flipH="1" flipV="1">
            <a:off x="7286625" y="4857755"/>
            <a:ext cx="9524" cy="81915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7019925" y="4276725"/>
            <a:ext cx="533400" cy="5810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5293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指撥開關</a:t>
            </a:r>
            <a:r>
              <a:rPr lang="en-US" altLang="zh-TW" dirty="0" smtClean="0"/>
              <a:t>(Switch)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開啟</a:t>
            </a:r>
            <a:r>
              <a:rPr lang="en-US" altLang="zh-TW" dirty="0" smtClean="0"/>
              <a:t>Switch</a:t>
            </a:r>
            <a:r>
              <a:rPr lang="zh-TW" altLang="en-US" dirty="0" smtClean="0"/>
              <a:t>為遊戲開始</a:t>
            </a:r>
            <a:endParaRPr lang="en-US" altLang="zh-TW" dirty="0" smtClean="0"/>
          </a:p>
          <a:p>
            <a:r>
              <a:rPr lang="zh-TW" altLang="en-US" dirty="0" smtClean="0"/>
              <a:t>遊戲進行中關閉 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zh-TW" altLang="en-US" dirty="0" smtClean="0"/>
              <a:t> 遊戲暫停</a:t>
            </a:r>
            <a:endParaRPr lang="en-US" altLang="zh-TW" dirty="0" smtClean="0"/>
          </a:p>
          <a:p>
            <a:r>
              <a:rPr lang="zh-TW" altLang="en-US" dirty="0" smtClean="0"/>
              <a:t>遊戲暫停時開啟 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zh-TW" altLang="en-US" dirty="0" smtClean="0"/>
              <a:t> 遊戲繼續</a:t>
            </a:r>
            <a:endParaRPr lang="en-US" altLang="zh-TW" dirty="0" smtClean="0"/>
          </a:p>
          <a:p>
            <a:r>
              <a:rPr lang="zh-TW" altLang="en-US" dirty="0" smtClean="0"/>
              <a:t>遊戲結束，關閉</a:t>
            </a:r>
            <a:r>
              <a:rPr lang="en-US" altLang="zh-TW" dirty="0" smtClean="0"/>
              <a:t>Switch</a:t>
            </a:r>
            <a:r>
              <a:rPr lang="zh-TW" altLang="en-US" dirty="0" smtClean="0"/>
              <a:t>重置系統為初始狀態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19" t="44443" r="15185" b="16112"/>
          <a:stretch/>
        </p:blipFill>
        <p:spPr>
          <a:xfrm rot="5400000">
            <a:off x="5301704" y="2842177"/>
            <a:ext cx="1064716" cy="45815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524750" y="4600581"/>
            <a:ext cx="600075" cy="10647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/>
          <p:cNvCxnSpPr/>
          <p:nvPr/>
        </p:nvCxnSpPr>
        <p:spPr>
          <a:xfrm>
            <a:off x="7824787" y="3857628"/>
            <a:ext cx="0" cy="70485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929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點矩陣</a:t>
            </a:r>
            <a:r>
              <a:rPr lang="en-US" altLang="zh-TW" dirty="0" smtClean="0"/>
              <a:t>(Dot Matrix)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點矩陣以</a:t>
            </a:r>
            <a:r>
              <a:rPr lang="en-US" altLang="zh-TW" dirty="0" smtClean="0"/>
              <a:t>4x4</a:t>
            </a:r>
            <a:r>
              <a:rPr lang="zh-TW" altLang="en-US" dirty="0" smtClean="0"/>
              <a:t>的方塊為一區，分為八區，編號如圖</a:t>
            </a:r>
            <a:endParaRPr lang="en-US" altLang="zh-TW" dirty="0" smtClean="0"/>
          </a:p>
          <a:p>
            <a:r>
              <a:rPr lang="zh-TW" altLang="en-US" dirty="0" smtClean="0"/>
              <a:t>每一區裡的點都對應到</a:t>
            </a:r>
            <a:r>
              <a:rPr lang="en-US" altLang="zh-TW" dirty="0" err="1" smtClean="0"/>
              <a:t>KeyPad</a:t>
            </a:r>
            <a:r>
              <a:rPr lang="zh-TW" altLang="en-US" dirty="0" smtClean="0"/>
              <a:t>上同位置的按鈕</a:t>
            </a:r>
            <a:endParaRPr lang="en-US" altLang="zh-TW" dirty="0" smtClean="0"/>
          </a:p>
          <a:p>
            <a:r>
              <a:rPr lang="zh-TW" altLang="en-US" dirty="0" smtClean="0"/>
              <a:t>以</a:t>
            </a:r>
            <a:r>
              <a:rPr lang="en-US" altLang="zh-TW" dirty="0" smtClean="0"/>
              <a:t>Button</a:t>
            </a:r>
            <a:r>
              <a:rPr lang="zh-TW" altLang="en-US" dirty="0" smtClean="0"/>
              <a:t>選擇編號區域後，以</a:t>
            </a:r>
            <a:r>
              <a:rPr lang="en-US" altLang="zh-TW" dirty="0" err="1" smtClean="0"/>
              <a:t>KeyPad</a:t>
            </a:r>
            <a:r>
              <a:rPr lang="zh-TW" altLang="en-US" dirty="0" smtClean="0"/>
              <a:t>按下的結果點亮該點</a:t>
            </a:r>
            <a:endParaRPr lang="en-US" altLang="zh-TW" dirty="0" smtClean="0"/>
          </a:p>
          <a:p>
            <a:r>
              <a:rPr lang="zh-TW" altLang="en-US" dirty="0" smtClean="0"/>
              <a:t>初始狀態為</a:t>
            </a:r>
            <a:r>
              <a:rPr lang="zh-TW" altLang="en-US" dirty="0"/>
              <a:t>全</a:t>
            </a:r>
            <a:r>
              <a:rPr lang="zh-TW" altLang="en-US" dirty="0" smtClean="0"/>
              <a:t>不</a:t>
            </a:r>
            <a:r>
              <a:rPr lang="zh-TW" altLang="en-US" dirty="0"/>
              <a:t>亮</a:t>
            </a:r>
          </a:p>
        </p:txBody>
      </p:sp>
      <p:grpSp>
        <p:nvGrpSpPr>
          <p:cNvPr id="22" name="群組 21"/>
          <p:cNvGrpSpPr/>
          <p:nvPr/>
        </p:nvGrpSpPr>
        <p:grpSpPr>
          <a:xfrm>
            <a:off x="4865715" y="3347273"/>
            <a:ext cx="5058644" cy="2529322"/>
            <a:chOff x="6084915" y="3563173"/>
            <a:chExt cx="5058644" cy="2529322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4915" y="3563173"/>
              <a:ext cx="2529322" cy="2529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14237" y="3563173"/>
              <a:ext cx="2529322" cy="2529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矩形 5"/>
            <p:cNvSpPr/>
            <p:nvPr/>
          </p:nvSpPr>
          <p:spPr>
            <a:xfrm>
              <a:off x="6155267" y="3614738"/>
              <a:ext cx="1140883" cy="109299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7296150" y="3614737"/>
              <a:ext cx="1140883" cy="109299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6155267" y="4707730"/>
              <a:ext cx="1140883" cy="109299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7296149" y="4707729"/>
              <a:ext cx="1140883" cy="109299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8684589" y="3614738"/>
              <a:ext cx="1140883" cy="109299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9825472" y="3614737"/>
              <a:ext cx="1140883" cy="109299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8684589" y="4707730"/>
              <a:ext cx="1140883" cy="109299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9825471" y="4707729"/>
              <a:ext cx="1140883" cy="109299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6511674" y="3884121"/>
              <a:ext cx="3577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600" dirty="0">
                  <a:solidFill>
                    <a:srgbClr val="FF0000"/>
                  </a:solidFill>
                </a:rPr>
                <a:t>0</a:t>
              </a:r>
              <a:endParaRPr lang="zh-TW" altLang="en-US" sz="3600" dirty="0">
                <a:solidFill>
                  <a:srgbClr val="FF0000"/>
                </a:solidFill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7595860" y="3884121"/>
              <a:ext cx="3577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600" dirty="0" smtClean="0">
                  <a:solidFill>
                    <a:srgbClr val="FF0000"/>
                  </a:solidFill>
                </a:rPr>
                <a:t>1</a:t>
              </a:r>
              <a:endParaRPr lang="zh-TW" altLang="en-US" sz="3600" dirty="0">
                <a:solidFill>
                  <a:srgbClr val="FF0000"/>
                </a:solidFill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9040996" y="3883375"/>
              <a:ext cx="3577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600" dirty="0">
                  <a:solidFill>
                    <a:srgbClr val="FF0000"/>
                  </a:solidFill>
                </a:rPr>
                <a:t>2</a:t>
              </a:r>
              <a:endParaRPr lang="zh-TW" altLang="en-US" sz="3600" dirty="0">
                <a:solidFill>
                  <a:srgbClr val="FF0000"/>
                </a:solidFill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10152606" y="3874718"/>
              <a:ext cx="3577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600" dirty="0">
                  <a:solidFill>
                    <a:srgbClr val="FF0000"/>
                  </a:solidFill>
                </a:rPr>
                <a:t>3</a:t>
              </a:r>
              <a:endParaRPr lang="zh-TW" altLang="en-US" sz="3600" dirty="0">
                <a:solidFill>
                  <a:srgbClr val="FF0000"/>
                </a:solidFill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6506634" y="4873461"/>
              <a:ext cx="3577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600" dirty="0">
                  <a:solidFill>
                    <a:srgbClr val="FF0000"/>
                  </a:solidFill>
                </a:rPr>
                <a:t>4</a:t>
              </a:r>
              <a:endParaRPr lang="zh-TW" altLang="en-US" sz="3600" dirty="0">
                <a:solidFill>
                  <a:srgbClr val="FF0000"/>
                </a:solidFill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7625544" y="4842667"/>
              <a:ext cx="3577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600" dirty="0">
                  <a:solidFill>
                    <a:srgbClr val="FF0000"/>
                  </a:solidFill>
                </a:rPr>
                <a:t>5</a:t>
              </a:r>
              <a:endParaRPr lang="zh-TW" altLang="en-US" sz="3600" dirty="0">
                <a:solidFill>
                  <a:srgbClr val="FF0000"/>
                </a:solidFill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9035956" y="4842666"/>
              <a:ext cx="3577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600" dirty="0">
                  <a:solidFill>
                    <a:srgbClr val="FF0000"/>
                  </a:solidFill>
                </a:rPr>
                <a:t>6</a:t>
              </a:r>
              <a:endParaRPr lang="zh-TW" altLang="en-US" sz="3600" dirty="0">
                <a:solidFill>
                  <a:srgbClr val="FF0000"/>
                </a:solidFill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10176839" y="4827834"/>
              <a:ext cx="3577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600" dirty="0" smtClean="0">
                  <a:solidFill>
                    <a:srgbClr val="FF0000"/>
                  </a:solidFill>
                </a:rPr>
                <a:t>7</a:t>
              </a:r>
              <a:endParaRPr lang="zh-TW" altLang="en-US" sz="36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2110909"/>
      </p:ext>
    </p:extLst>
  </p:cSld>
  <p:clrMapOvr>
    <a:masterClrMapping/>
  </p:clrMapOvr>
</p:sld>
</file>

<file path=ppt/theme/theme1.xml><?xml version="1.0" encoding="utf-8"?>
<a:theme xmlns:a="http://schemas.openxmlformats.org/drawingml/2006/main" name="DICLAB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ICLAB" id="{3EF4629B-7E55-4D80-828F-904AA00C59B0}" vid="{F04B8EB6-F381-4B79-B2C4-2DEFD431A8B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DICLAB</Template>
  <TotalTime>897</TotalTime>
  <Words>768</Words>
  <Application>Microsoft Office PowerPoint</Application>
  <PresentationFormat>寬螢幕</PresentationFormat>
  <Paragraphs>143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6" baseType="lpstr">
      <vt:lpstr>新細明體</vt:lpstr>
      <vt:lpstr>標楷體</vt:lpstr>
      <vt:lpstr>Arial</vt:lpstr>
      <vt:lpstr>Times New Roman</vt:lpstr>
      <vt:lpstr>Wingdings</vt:lpstr>
      <vt:lpstr>DICLAB</vt:lpstr>
      <vt:lpstr>Minesweeper</vt:lpstr>
      <vt:lpstr>Introduction</vt:lpstr>
      <vt:lpstr>Information</vt:lpstr>
      <vt:lpstr>Flow</vt:lpstr>
      <vt:lpstr>State</vt:lpstr>
      <vt:lpstr>Basic Function</vt:lpstr>
      <vt:lpstr>重置(Reset)</vt:lpstr>
      <vt:lpstr>指撥開關(Switch)</vt:lpstr>
      <vt:lpstr>點矩陣(Dot Matrix)</vt:lpstr>
      <vt:lpstr>鍵盤(KeyPad)</vt:lpstr>
      <vt:lpstr>按鈕(Button)</vt:lpstr>
      <vt:lpstr>LED燈</vt:lpstr>
      <vt:lpstr>七段顯示器(Seven Segment)</vt:lpstr>
      <vt:lpstr>Advanced Function</vt:lpstr>
      <vt:lpstr>VGA顯示</vt:lpstr>
      <vt:lpstr>地雷標記</vt:lpstr>
      <vt:lpstr>各組創意</vt:lpstr>
      <vt:lpstr>Notice</vt:lpstr>
      <vt:lpstr>檔案上傳</vt:lpstr>
      <vt:lpstr>連絡資訊</vt:lpstr>
    </vt:vector>
  </TitlesOfParts>
  <Company>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Minesweeper</dc:title>
  <dc:creator>User</dc:creator>
  <cp:lastModifiedBy>User</cp:lastModifiedBy>
  <cp:revision>21</cp:revision>
  <dcterms:created xsi:type="dcterms:W3CDTF">2016-12-20T16:11:27Z</dcterms:created>
  <dcterms:modified xsi:type="dcterms:W3CDTF">2016-12-21T11:55:38Z</dcterms:modified>
</cp:coreProperties>
</file>