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8" r:id="rId4"/>
    <p:sldId id="269" r:id="rId5"/>
    <p:sldId id="271" r:id="rId6"/>
    <p:sldId id="272" r:id="rId7"/>
    <p:sldId id="277" r:id="rId8"/>
    <p:sldId id="266" r:id="rId9"/>
    <p:sldId id="267" r:id="rId10"/>
    <p:sldId id="273" r:id="rId11"/>
    <p:sldId id="276" r:id="rId12"/>
    <p:sldId id="278" r:id="rId13"/>
    <p:sldId id="279" r:id="rId14"/>
    <p:sldId id="282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24" autoAdjust="0"/>
  </p:normalViewPr>
  <p:slideViewPr>
    <p:cSldViewPr snapToGrid="0">
      <p:cViewPr varScale="1">
        <p:scale>
          <a:sx n="119" d="100"/>
          <a:sy n="119" d="100"/>
        </p:scale>
        <p:origin x="10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zh-TW" altLang="en-US" noProof="0" dirty="0" smtClean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47328" y="692697"/>
            <a:ext cx="12094669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-99392"/>
            <a:ext cx="7112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11010939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09"/>
            <a:ext cx="109728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1" y="1000108"/>
            <a:ext cx="12181836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420" y="52349"/>
            <a:ext cx="124671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4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5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2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1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1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8B99F7B8-FBA2-4D74-97F4-867617AAFACF}" type="datetimeFigureOut">
              <a:rPr lang="zh-TW" altLang="en-US" smtClean="0"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1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14423"/>
            <a:ext cx="109728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32352" y="6643710"/>
            <a:ext cx="240664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1F0DB100-31D3-4ACD-A463-4E4A67A30A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3820" y="6611938"/>
            <a:ext cx="4095736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 smtClean="0">
                <a:solidFill>
                  <a:schemeClr val="bg1"/>
                </a:solidFill>
                <a:latin typeface="+mn-lt"/>
                <a:ea typeface="+mn-ea"/>
              </a:rPr>
              <a:t>IC Design &amp; Embedded Systems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66" y="6268932"/>
            <a:ext cx="90895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Computer Organization</a:t>
            </a:r>
            <a:br>
              <a:rPr lang="en-US" altLang="zh-TW" dirty="0" smtClean="0"/>
            </a:br>
            <a:r>
              <a:rPr lang="en-US" altLang="zh-TW" dirty="0" smtClean="0"/>
              <a:t>Lab1</a:t>
            </a:r>
            <a:br>
              <a:rPr lang="en-US" altLang="zh-TW" dirty="0" smtClean="0"/>
            </a:br>
            <a:r>
              <a:rPr lang="en-US" altLang="zh-TW" dirty="0" smtClean="0"/>
              <a:t>MIPS Simulator - SPIM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ICES Lab</a:t>
            </a:r>
          </a:p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2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399764"/>
              </p:ext>
            </p:extLst>
          </p:nvPr>
        </p:nvGraphicFramePr>
        <p:xfrm>
          <a:off x="1827647" y="2282984"/>
          <a:ext cx="7324374" cy="96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opcode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Mnemonics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SRC1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jumpAddr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= 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jumpAddr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000011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jumpAddr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R[31] = PC + 8 ; PC = 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jumpAddr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47" y="1000108"/>
            <a:ext cx="7431136" cy="1156604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609600" y="3634341"/>
            <a:ext cx="431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 </a:t>
            </a:r>
            <a:r>
              <a:rPr lang="en-US" altLang="zh-TW" sz="2800" dirty="0" smtClean="0"/>
              <a:t>Assembly Syntax: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5368"/>
              </p:ext>
            </p:extLst>
          </p:nvPr>
        </p:nvGraphicFramePr>
        <p:xfrm>
          <a:off x="3513221" y="3713071"/>
          <a:ext cx="359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jumpAddr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/Label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382000" y="3451741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※R[31]=$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  #return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</a:p>
          <a:p>
            <a:pPr lvl="1"/>
            <a:r>
              <a:rPr lang="en-US" altLang="zh-TW" dirty="0" smtClean="0"/>
              <a:t>Addition &amp; subtraction</a:t>
            </a:r>
          </a:p>
          <a:p>
            <a:pPr lvl="1"/>
            <a:r>
              <a:rPr lang="en-US" altLang="zh-TW" dirty="0" smtClean="0"/>
              <a:t>Branch</a:t>
            </a:r>
          </a:p>
          <a:p>
            <a:r>
              <a:rPr lang="en-US" altLang="zh-TW" dirty="0" smtClean="0"/>
              <a:t>Debug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Single step</a:t>
            </a:r>
          </a:p>
          <a:p>
            <a:pPr lvl="1"/>
            <a:r>
              <a:rPr lang="en-US" altLang="zh-TW" dirty="0" smtClean="0"/>
              <a:t>Set Breakpoint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36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Addition &amp; </a:t>
            </a:r>
            <a:r>
              <a:rPr lang="en-US" altLang="zh-TW" dirty="0" smtClean="0"/>
              <a:t>subtraction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R-type</a:t>
            </a:r>
          </a:p>
          <a:p>
            <a:pPr lvl="1"/>
            <a:r>
              <a:rPr lang="en-US" altLang="zh-TW" dirty="0"/>
              <a:t> add  $10, $9, $8</a:t>
            </a:r>
          </a:p>
          <a:p>
            <a:pPr lvl="1"/>
            <a:r>
              <a:rPr lang="en-US" altLang="zh-TW" dirty="0" smtClean="0"/>
              <a:t> sub  </a:t>
            </a:r>
            <a:r>
              <a:rPr lang="en-US" altLang="zh-TW" dirty="0"/>
              <a:t>$11, $10, $8</a:t>
            </a:r>
          </a:p>
          <a:p>
            <a:r>
              <a:rPr lang="en-US" altLang="zh-TW" dirty="0" smtClean="0"/>
              <a:t>I-type</a:t>
            </a:r>
          </a:p>
          <a:p>
            <a:pPr lvl="1"/>
            <a:r>
              <a:rPr lang="it-IT" altLang="zh-TW" dirty="0"/>
              <a:t> addi $12, $0, 5</a:t>
            </a:r>
          </a:p>
          <a:p>
            <a:pPr lvl="1"/>
            <a:r>
              <a:rPr lang="it-IT" altLang="zh-TW" dirty="0" smtClean="0"/>
              <a:t> addi </a:t>
            </a:r>
            <a:r>
              <a:rPr lang="it-IT" altLang="zh-TW" dirty="0"/>
              <a:t>$13, $0,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2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I-type</a:t>
            </a:r>
          </a:p>
          <a:p>
            <a:pPr lvl="1"/>
            <a:r>
              <a:rPr lang="es-ES" altLang="zh-TW" dirty="0" smtClean="0"/>
              <a:t>beq  </a:t>
            </a:r>
            <a:r>
              <a:rPr lang="es-ES" altLang="zh-TW" dirty="0"/>
              <a:t>$12, $13, </a:t>
            </a:r>
            <a:r>
              <a:rPr lang="es-ES" altLang="zh-TW" dirty="0" smtClean="0"/>
              <a:t>error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J-type</a:t>
            </a:r>
          </a:p>
          <a:p>
            <a:pPr lvl="1"/>
            <a:r>
              <a:rPr lang="es-ES" altLang="zh-TW" dirty="0" smtClean="0"/>
              <a:t>j </a:t>
            </a:r>
            <a:r>
              <a:rPr lang="es-ES" altLang="zh-TW" dirty="0"/>
              <a:t>exit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47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Assembly Code &amp; machine code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1670926"/>
            <a:ext cx="5067300" cy="4410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704264"/>
            <a:ext cx="62769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Single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766" y="1256799"/>
            <a:ext cx="7230605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Set </a:t>
            </a:r>
            <a:r>
              <a:rPr lang="en-US" altLang="zh-TW" dirty="0" smtClean="0"/>
              <a:t>Breakpoint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對想要 </a:t>
            </a:r>
            <a:r>
              <a:rPr lang="en-US" altLang="zh-TW" sz="1800" dirty="0"/>
              <a:t>Break </a:t>
            </a:r>
            <a:r>
              <a:rPr lang="zh-TW" altLang="en-US" sz="1800" dirty="0"/>
              <a:t>的 </a:t>
            </a:r>
            <a:r>
              <a:rPr lang="en-US" altLang="zh-TW" sz="1800" dirty="0"/>
              <a:t>instruction </a:t>
            </a:r>
            <a:r>
              <a:rPr lang="zh-TW" altLang="en-US" sz="1800" dirty="0"/>
              <a:t>右鍵</a:t>
            </a:r>
            <a:r>
              <a:rPr lang="en-US" altLang="zh-TW" sz="1800" dirty="0"/>
              <a:t>&gt;</a:t>
            </a:r>
            <a:r>
              <a:rPr lang="zh-TW" altLang="en-US" sz="1800" dirty="0"/>
              <a:t>選擇 </a:t>
            </a:r>
            <a:r>
              <a:rPr lang="en-US" altLang="zh-TW" sz="1800" dirty="0"/>
              <a:t>Set </a:t>
            </a:r>
            <a:r>
              <a:rPr lang="en-US" altLang="zh-TW" sz="1800" dirty="0" smtClean="0"/>
              <a:t>Breakpoint</a:t>
            </a:r>
            <a:r>
              <a:rPr lang="zh-TW" altLang="en-US" sz="1800" dirty="0"/>
              <a:t>，然後點</a:t>
            </a:r>
            <a:r>
              <a:rPr lang="zh-TW" altLang="en-US" sz="1800" dirty="0" smtClean="0"/>
              <a:t>下</a:t>
            </a:r>
            <a:r>
              <a:rPr lang="en-US" altLang="zh-TW" sz="1800" dirty="0" smtClean="0"/>
              <a:t>Run/continue.</a:t>
            </a:r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51" y="1708484"/>
            <a:ext cx="6945323" cy="49161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82061"/>
            <a:ext cx="33909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實作出</a:t>
            </a:r>
            <a:r>
              <a:rPr lang="en-US" altLang="zh-TW" dirty="0" smtClean="0"/>
              <a:t>1 + 2 + 3 + … + 25</a:t>
            </a:r>
            <a:r>
              <a:rPr lang="zh-TW" altLang="en-US" dirty="0" smtClean="0"/>
              <a:t>並將結果存放在 </a:t>
            </a:r>
            <a:r>
              <a:rPr lang="en-US" altLang="zh-TW" b="1" dirty="0" smtClean="0"/>
              <a:t>$t0</a:t>
            </a:r>
          </a:p>
          <a:p>
            <a:pPr lvl="1"/>
            <a:r>
              <a:rPr lang="en-US" altLang="zh-TW" dirty="0" smtClean="0"/>
              <a:t>Code</a:t>
            </a:r>
            <a:r>
              <a:rPr lang="zh-TW" altLang="en-US" dirty="0" smtClean="0"/>
              <a:t>中必須有</a:t>
            </a:r>
            <a:r>
              <a:rPr lang="en-US" altLang="zh-TW" dirty="0" smtClean="0"/>
              <a:t>iteration</a:t>
            </a:r>
            <a:r>
              <a:rPr lang="en-US" altLang="zh-TW" dirty="0"/>
              <a:t> (</a:t>
            </a:r>
            <a:r>
              <a:rPr lang="zh-TW" altLang="en-US" dirty="0"/>
              <a:t>利用</a:t>
            </a:r>
            <a:r>
              <a:rPr lang="en-US" altLang="zh-TW" dirty="0"/>
              <a:t>Branch) </a:t>
            </a:r>
            <a:r>
              <a:rPr lang="zh-TW" altLang="en-US" dirty="0" smtClean="0"/>
              <a:t>，不可直接將正確答案放入</a:t>
            </a:r>
            <a:r>
              <a:rPr lang="en-US" altLang="zh-TW" dirty="0" smtClean="0"/>
              <a:t>$t0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06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QtSPIM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是個簡易的</a:t>
            </a:r>
            <a:r>
              <a:rPr lang="en-US" altLang="zh-TW" dirty="0" smtClean="0"/>
              <a:t>MIPS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Simulator</a:t>
            </a:r>
            <a:endParaRPr lang="en-US" altLang="zh-TW" dirty="0"/>
          </a:p>
          <a:p>
            <a:r>
              <a:rPr lang="zh-TW" altLang="en-US" dirty="0" smtClean="0"/>
              <a:t>擁有</a:t>
            </a:r>
            <a:r>
              <a:rPr lang="en-US" altLang="zh-TW" dirty="0" smtClean="0"/>
              <a:t>Assembler</a:t>
            </a:r>
            <a:r>
              <a:rPr lang="zh-TW" altLang="en-US" dirty="0" smtClean="0"/>
              <a:t>，可將</a:t>
            </a:r>
            <a:r>
              <a:rPr lang="en-US" altLang="zh-TW" dirty="0" smtClean="0"/>
              <a:t>MIPS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轉</a:t>
            </a:r>
            <a:r>
              <a:rPr lang="zh-TW" altLang="en-US" dirty="0"/>
              <a:t>換</a:t>
            </a:r>
            <a:r>
              <a:rPr lang="zh-TW" altLang="en-US" dirty="0" smtClean="0"/>
              <a:t>成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並執行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編過的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介面含三個部分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Register File</a:t>
            </a:r>
          </a:p>
          <a:p>
            <a:pPr lvl="1"/>
            <a:r>
              <a:rPr lang="en-US" altLang="zh-TW" dirty="0" smtClean="0"/>
              <a:t>Text Segment</a:t>
            </a:r>
          </a:p>
          <a:p>
            <a:pPr lvl="1"/>
            <a:r>
              <a:rPr lang="en-US" altLang="zh-TW" dirty="0" smtClean="0"/>
              <a:t>Data Segment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00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54" y="1053732"/>
            <a:ext cx="6864985" cy="5343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1515" y="1702401"/>
            <a:ext cx="1695450" cy="362902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29074" y="1701432"/>
            <a:ext cx="5019675" cy="360997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489" y="2783305"/>
            <a:ext cx="13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Register file</a:t>
            </a:r>
            <a:endParaRPr lang="zh-TW" altLang="en-US" dirty="0"/>
          </a:p>
        </p:txBody>
      </p:sp>
      <p:cxnSp>
        <p:nvCxnSpPr>
          <p:cNvPr id="10" name="直線接點 9"/>
          <p:cNvCxnSpPr>
            <a:endCxn id="4" idx="1"/>
          </p:cNvCxnSpPr>
          <p:nvPr/>
        </p:nvCxnSpPr>
        <p:spPr>
          <a:xfrm>
            <a:off x="2358189" y="2951747"/>
            <a:ext cx="361465" cy="77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938084" y="2719137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 Segment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12" idx="1"/>
            <a:endCxn id="6" idx="3"/>
          </p:cNvCxnSpPr>
          <p:nvPr/>
        </p:nvCxnSpPr>
        <p:spPr>
          <a:xfrm flipH="1">
            <a:off x="9448749" y="2903803"/>
            <a:ext cx="489335" cy="6026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6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37" y="1063274"/>
            <a:ext cx="6873058" cy="53469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3558" y="1684421"/>
            <a:ext cx="5188637" cy="359343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3137" y="2847474"/>
            <a:ext cx="15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Segment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7" idx="3"/>
            <a:endCxn id="6" idx="1"/>
          </p:cNvCxnSpPr>
          <p:nvPr/>
        </p:nvCxnSpPr>
        <p:spPr>
          <a:xfrm>
            <a:off x="1981200" y="3032140"/>
            <a:ext cx="2422358" cy="4489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en-US" altLang="zh-TW" dirty="0" smtClean="0"/>
              <a:t>Setup</a:t>
            </a:r>
          </a:p>
          <a:p>
            <a:pPr lvl="1"/>
            <a:r>
              <a:rPr lang="en-US" altLang="zh-TW" dirty="0" smtClean="0"/>
              <a:t>Text Segment &gt;</a:t>
            </a:r>
            <a:r>
              <a:rPr lang="zh-TW" altLang="en-US" dirty="0" smtClean="0">
                <a:solidFill>
                  <a:srgbClr val="FF0000"/>
                </a:solidFill>
              </a:rPr>
              <a:t>取消勾選</a:t>
            </a:r>
            <a:r>
              <a:rPr lang="en-US" altLang="zh-TW" dirty="0" smtClean="0"/>
              <a:t>Kernel Text</a:t>
            </a:r>
          </a:p>
          <a:p>
            <a:pPr lvl="1"/>
            <a:r>
              <a:rPr lang="zh-TW" altLang="en-US" dirty="0" smtClean="0"/>
              <a:t>再點</a:t>
            </a:r>
            <a:r>
              <a:rPr lang="en-US" altLang="zh-TW" dirty="0" smtClean="0"/>
              <a:t>	reinitialize simulator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19" b="41398"/>
          <a:stretch/>
        </p:blipFill>
        <p:spPr>
          <a:xfrm>
            <a:off x="175460" y="3101690"/>
            <a:ext cx="4644271" cy="292668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2046622" y="3504511"/>
            <a:ext cx="4286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6018" r="82236" b="91028"/>
          <a:stretch/>
        </p:blipFill>
        <p:spPr bwMode="auto">
          <a:xfrm>
            <a:off x="2124827" y="1993609"/>
            <a:ext cx="350420" cy="365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63" y="3101690"/>
            <a:ext cx="4770679" cy="283551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329569" y="4476274"/>
            <a:ext cx="561855" cy="177516"/>
          </a:xfrm>
          <a:prstGeom prst="rightArrow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Load file</a:t>
            </a:r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 smtClean="0"/>
              <a:t>	reinitialize and load file</a:t>
            </a:r>
            <a:r>
              <a:rPr lang="zh-TW" altLang="en-US" dirty="0" smtClean="0"/>
              <a:t>，選擇要編的</a:t>
            </a:r>
            <a:r>
              <a:rPr lang="en-US" altLang="zh-TW" dirty="0" smtClean="0"/>
              <a:t>assembly code file</a:t>
            </a:r>
          </a:p>
          <a:p>
            <a:pPr lvl="2"/>
            <a:r>
              <a:rPr lang="zh-TW" altLang="en-US" dirty="0" smtClean="0"/>
              <a:t>範例</a:t>
            </a:r>
            <a:r>
              <a:rPr lang="en-US" altLang="zh-TW" dirty="0" smtClean="0"/>
              <a:t>:QSPIM</a:t>
            </a:r>
            <a:r>
              <a:rPr lang="zh-TW" altLang="en-US" dirty="0" smtClean="0"/>
              <a:t>資料夾內的</a:t>
            </a:r>
            <a:r>
              <a:rPr lang="en-US" altLang="zh-TW" dirty="0" err="1" smtClean="0"/>
              <a:t>helloworld.s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 smtClean="0"/>
              <a:t>	Run/Continue</a:t>
            </a:r>
          </a:p>
          <a:p>
            <a:pPr lvl="1"/>
            <a:r>
              <a:rPr lang="en-US" altLang="zh-TW" dirty="0" smtClean="0"/>
              <a:t>Console output: Hello World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6381" r="93679" b="91299"/>
          <a:stretch/>
        </p:blipFill>
        <p:spPr bwMode="auto">
          <a:xfrm>
            <a:off x="2117057" y="1561097"/>
            <a:ext cx="369469" cy="3158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1" t="6199" r="78686" b="90877"/>
          <a:stretch/>
        </p:blipFill>
        <p:spPr>
          <a:xfrm>
            <a:off x="2108785" y="2408247"/>
            <a:ext cx="369469" cy="341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4" b="55088"/>
          <a:stretch/>
        </p:blipFill>
        <p:spPr>
          <a:xfrm>
            <a:off x="174479" y="3285065"/>
            <a:ext cx="6183762" cy="2574758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78" y="3291168"/>
            <a:ext cx="2295525" cy="92392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641432" y="3657600"/>
            <a:ext cx="569494" cy="296779"/>
          </a:xfrm>
          <a:prstGeom prst="rightArrow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10326" y="6022492"/>
            <a:ext cx="73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</a:t>
            </a:r>
            <a:r>
              <a:rPr lang="zh-TW" altLang="en-US" dirty="0" smtClean="0"/>
              <a:t>若出現</a:t>
            </a:r>
            <a:r>
              <a:rPr lang="en-US" altLang="zh-TW" dirty="0" smtClean="0"/>
              <a:t>Attempt to execute non-instruction </a:t>
            </a:r>
            <a:r>
              <a:rPr lang="zh-TW" altLang="en-US" dirty="0" smtClean="0"/>
              <a:t>，直接按</a:t>
            </a:r>
            <a:r>
              <a:rPr lang="en-US" altLang="zh-TW" dirty="0" smtClean="0"/>
              <a:t>OK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9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QtSPIM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machine code</a:t>
            </a:r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 smtClean="0"/>
              <a:t>	</a:t>
            </a:r>
            <a:r>
              <a:rPr lang="zh-TW" altLang="en-US" dirty="0" smtClean="0"/>
              <a:t>勾選</a:t>
            </a:r>
            <a:r>
              <a:rPr lang="en-US" altLang="zh-TW" dirty="0" smtClean="0"/>
              <a:t>Text Segment</a:t>
            </a:r>
          </a:p>
          <a:p>
            <a:pPr lvl="1"/>
            <a:r>
              <a:rPr lang="zh-TW" altLang="en-US" dirty="0" smtClean="0"/>
              <a:t>選擇要存的</a:t>
            </a:r>
            <a:r>
              <a:rPr lang="en-US" altLang="zh-TW" dirty="0" smtClean="0"/>
              <a:t>folder</a:t>
            </a:r>
            <a:r>
              <a:rPr lang="zh-TW" altLang="en-US" dirty="0" smtClean="0"/>
              <a:t>並命名</a:t>
            </a:r>
            <a:r>
              <a:rPr lang="en-US" altLang="zh-TW" dirty="0" smtClean="0"/>
              <a:t>xxx.txt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t="6316" r="90343" b="90994"/>
          <a:stretch/>
        </p:blipFill>
        <p:spPr>
          <a:xfrm>
            <a:off x="2117558" y="1572126"/>
            <a:ext cx="306892" cy="3208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92" y="2019870"/>
            <a:ext cx="3677163" cy="3086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5712"/>
            <a:ext cx="5516211" cy="278466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57591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23474" y="5759116"/>
            <a:ext cx="68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Machine code(hex)</a:t>
            </a:r>
            <a:endParaRPr lang="zh-TW" altLang="en-US" sz="1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17558" y="5790037"/>
            <a:ext cx="133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assembly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26042" y="5759116"/>
            <a:ext cx="1692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comment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163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MIPS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09"/>
            <a:ext cx="10972800" cy="5432775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Assembly syntax: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1737"/>
              </p:ext>
            </p:extLst>
          </p:nvPr>
        </p:nvGraphicFramePr>
        <p:xfrm>
          <a:off x="1507458" y="2140223"/>
          <a:ext cx="8645007" cy="3535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opcode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Mnemonics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SRC1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SRC2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DST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funct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nop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 operation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add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+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–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&amp;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100101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|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xor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$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^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</a:rPr>
                        <a:t>$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Rs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$Rd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100111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</a:rPr>
                        <a:t>Rd =</a:t>
                      </a:r>
                      <a:r>
                        <a:rPr lang="en-US" altLang="zh-TW" sz="1800" kern="100" baseline="0" dirty="0" smtClean="0">
                          <a:effectLst/>
                        </a:rPr>
                        <a:t> ~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Rs</a:t>
                      </a:r>
                      <a:r>
                        <a:rPr lang="en-US" altLang="zh-TW" sz="1800" kern="100" dirty="0" smtClean="0">
                          <a:effectLst/>
                        </a:rPr>
                        <a:t> | </a:t>
                      </a:r>
                      <a:r>
                        <a:rPr lang="en-US" altLang="zh-TW" sz="1800" kern="100" dirty="0" err="1" smtClean="0">
                          <a:effectLst/>
                        </a:rPr>
                        <a:t>Rt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000000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slt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Rd = ( Rs &lt; Rt )?1:0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sll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Rd =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r>
                        <a:rPr lang="en-US" sz="1800" kern="100" dirty="0">
                          <a:effectLst/>
                        </a:rPr>
                        <a:t> &lt;&lt; </a:t>
                      </a:r>
                      <a:r>
                        <a:rPr lang="en-US" sz="1800" kern="100" dirty="0" err="1">
                          <a:effectLst/>
                        </a:rPr>
                        <a:t>shamt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Rd = Rt &gt;&gt; shamt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PC=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25" name="圖片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/>
          <a:stretch>
            <a:fillRect/>
          </a:stretch>
        </p:blipFill>
        <p:spPr bwMode="auto">
          <a:xfrm>
            <a:off x="1579648" y="1000109"/>
            <a:ext cx="7195384" cy="114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339263" y="5846984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※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jr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 (</a:t>
            </a:r>
            <a:r>
              <a:rPr lang="zh-TW" altLang="en-US" dirty="0" smtClean="0"/>
              <a:t>相等於</a:t>
            </a:r>
            <a:r>
              <a:rPr lang="en-US" altLang="zh-TW" dirty="0" smtClean="0"/>
              <a:t> return)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91200"/>
              </p:ext>
            </p:extLst>
          </p:nvPr>
        </p:nvGraphicFramePr>
        <p:xfrm>
          <a:off x="3377950" y="5970063"/>
          <a:ext cx="359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$Rd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22702"/>
              </p:ext>
            </p:extLst>
          </p:nvPr>
        </p:nvGraphicFramePr>
        <p:xfrm>
          <a:off x="1594168" y="2274963"/>
          <a:ext cx="8376001" cy="2425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7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opcode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Mnemonics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SRC1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DST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SRC2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addi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Rt = Rs + 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001100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andi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Rt = Rs &amp; 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001010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slti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Rd = ( Rs &lt; imm ) ? 1 : 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If(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==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r>
                        <a:rPr lang="en-US" sz="1800" kern="100" dirty="0">
                          <a:effectLst/>
                        </a:rPr>
                        <a:t>) PC=PC+4+imm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000101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bne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If( Rs != Rt) PC=PC+4+imm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100011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lw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Rt = Mem[ Rs + imm ]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101011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sw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$Rt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Mem[ 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en-US" sz="1800" kern="100" dirty="0">
                          <a:effectLst/>
                        </a:rPr>
                        <a:t> + </a:t>
                      </a:r>
                      <a:r>
                        <a:rPr lang="en-US" sz="1800" kern="100" dirty="0" err="1">
                          <a:effectLst/>
                        </a:rPr>
                        <a:t>imm</a:t>
                      </a:r>
                      <a:r>
                        <a:rPr lang="en-US" sz="1800" kern="100" dirty="0">
                          <a:effectLst/>
                        </a:rPr>
                        <a:t> ] = </a:t>
                      </a:r>
                      <a:r>
                        <a:rPr lang="en-US" sz="1800" kern="100" dirty="0" err="1">
                          <a:effectLst/>
                        </a:rPr>
                        <a:t>Rt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68" y="1000108"/>
            <a:ext cx="7628135" cy="1186941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2711116" y="4940968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 </a:t>
            </a:r>
            <a:r>
              <a:rPr lang="en-US" altLang="zh-TW" sz="2800" dirty="0" smtClean="0"/>
              <a:t>	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  ※</a:t>
            </a:r>
            <a:r>
              <a:rPr lang="en-US" altLang="zh-TW" sz="2800" dirty="0" err="1" smtClean="0"/>
              <a:t>bne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beq</a:t>
            </a:r>
            <a:r>
              <a:rPr lang="en-US" altLang="zh-TW" sz="2800" dirty="0" smtClean="0"/>
              <a:t>   </a:t>
            </a:r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</a:t>
            </a:r>
            <a:r>
              <a:rPr lang="en-US" altLang="zh-TW" sz="2800" dirty="0" err="1">
                <a:solidFill>
                  <a:srgbClr val="FF0000"/>
                </a:solidFill>
              </a:rPr>
              <a:t>t</a:t>
            </a:r>
            <a:r>
              <a:rPr lang="en-US" altLang="zh-TW" sz="2800" dirty="0" smtClean="0"/>
              <a:t>, </a:t>
            </a:r>
            <a:r>
              <a:rPr lang="en-US" altLang="zh-TW" sz="2800" dirty="0"/>
              <a:t>$</a:t>
            </a:r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, Label</a:t>
            </a: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37562"/>
              </p:ext>
            </p:extLst>
          </p:nvPr>
        </p:nvGraphicFramePr>
        <p:xfrm>
          <a:off x="3241593" y="5152234"/>
          <a:ext cx="3598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Rt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14435" y="5104281"/>
            <a:ext cx="27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Assembly syntax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626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749737B3-AADC-45AE-ADFD-CF5AFC1014C0}" vid="{42AA5E08-393E-436B-90D9-99FA899EA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MomoryTrace_Benchmark進度報告0215</Template>
  <TotalTime>1274</TotalTime>
  <Words>545</Words>
  <Application>Microsoft Office PowerPoint</Application>
  <PresentationFormat>寬螢幕</PresentationFormat>
  <Paragraphs>239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Times New Roman</vt:lpstr>
      <vt:lpstr>Template_Ver_2.0</vt:lpstr>
      <vt:lpstr>Computer Organization Lab1 MIPS Simulator - SPIM</vt:lpstr>
      <vt:lpstr>QtSPIM</vt:lpstr>
      <vt:lpstr>QtSPIM</vt:lpstr>
      <vt:lpstr>QtSPIM</vt:lpstr>
      <vt:lpstr>QtSPIM</vt:lpstr>
      <vt:lpstr>QtSPIM</vt:lpstr>
      <vt:lpstr>QtSPIM</vt:lpstr>
      <vt:lpstr>MIPS instruction</vt:lpstr>
      <vt:lpstr>MIPS instruction</vt:lpstr>
      <vt:lpstr>MIPS instruction</vt:lpstr>
      <vt:lpstr>MIPS instruction</vt:lpstr>
      <vt:lpstr>Addition &amp; subtraction</vt:lpstr>
      <vt:lpstr>Branch</vt:lpstr>
      <vt:lpstr>Assembly Code &amp; machine code</vt:lpstr>
      <vt:lpstr>Single step</vt:lpstr>
      <vt:lpstr>Set Breakpoint</vt:lpstr>
      <vt:lpstr>Lab1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CO_Lab1</dc:title>
  <dc:creator>Jeremytl</dc:creator>
  <cp:lastModifiedBy>Jing-yuan luo</cp:lastModifiedBy>
  <cp:revision>81</cp:revision>
  <dcterms:created xsi:type="dcterms:W3CDTF">2016-02-22T05:38:42Z</dcterms:created>
  <dcterms:modified xsi:type="dcterms:W3CDTF">2017-03-02T02:20:47Z</dcterms:modified>
</cp:coreProperties>
</file>