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61" r:id="rId3"/>
    <p:sldId id="258" r:id="rId4"/>
    <p:sldId id="259" r:id="rId5"/>
    <p:sldId id="262" r:id="rId6"/>
    <p:sldId id="263" r:id="rId7"/>
    <p:sldId id="264" r:id="rId8"/>
    <p:sldId id="276" r:id="rId9"/>
    <p:sldId id="279" r:id="rId10"/>
    <p:sldId id="275" r:id="rId11"/>
    <p:sldId id="282" r:id="rId12"/>
    <p:sldId id="286" r:id="rId13"/>
    <p:sldId id="288" r:id="rId14"/>
    <p:sldId id="287" r:id="rId15"/>
    <p:sldId id="280" r:id="rId16"/>
    <p:sldId id="257" r:id="rId17"/>
    <p:sldId id="273" r:id="rId18"/>
    <p:sldId id="289" r:id="rId19"/>
    <p:sldId id="284" r:id="rId20"/>
    <p:sldId id="274" r:id="rId21"/>
    <p:sldId id="283" r:id="rId22"/>
    <p:sldId id="272" r:id="rId23"/>
    <p:sldId id="265" r:id="rId24"/>
    <p:sldId id="268" r:id="rId25"/>
    <p:sldId id="269" r:id="rId26"/>
    <p:sldId id="270" r:id="rId27"/>
    <p:sldId id="285" r:id="rId28"/>
    <p:sldId id="278" r:id="rId29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069" autoAdjust="0"/>
  </p:normalViewPr>
  <p:slideViewPr>
    <p:cSldViewPr>
      <p:cViewPr varScale="1">
        <p:scale>
          <a:sx n="87" d="100"/>
          <a:sy n="87" d="100"/>
        </p:scale>
        <p:origin x="90" y="16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79C2F3F-24D2-451F-818A-4F1ACF99EA7A}" type="datetimeFigureOut">
              <a:rPr lang="zh-TW" altLang="en-US"/>
              <a:pPr>
                <a:defRPr/>
              </a:pPr>
              <a:t>2017/12/3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E9EBFCC-5A52-4B96-8BD3-BBBE52D6C04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AD</a:t>
            </a:r>
            <a:r>
              <a:rPr lang="zh-TW" altLang="en-US" dirty="0" smtClean="0"/>
              <a:t>轉換就是將不同時間的類比訊號強度，轉換成數位離散訊號來表示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42A50-AFD7-4F0A-98EF-0B3D90DDC313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084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682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372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010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856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398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886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42A50-AFD7-4F0A-98EF-0B3D90DDC313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049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AD</a:t>
            </a:r>
            <a:r>
              <a:rPr lang="zh-TW" altLang="en-US" dirty="0" smtClean="0"/>
              <a:t>轉換全名為</a:t>
            </a:r>
            <a:r>
              <a:rPr lang="en-US" altLang="zh-TW" dirty="0" smtClean="0"/>
              <a:t>ANALOG TO DIGITAL CONVERT</a:t>
            </a:r>
          </a:p>
          <a:p>
            <a:r>
              <a:rPr lang="zh-TW" altLang="en-US" dirty="0" smtClean="0"/>
              <a:t>為資料採集至數位系統最基本的組成員見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Adc</a:t>
            </a:r>
            <a:r>
              <a:rPr lang="zh-TW" altLang="en-US" dirty="0" smtClean="0"/>
              <a:t>可以用來測量外界類比訊號轉為數位訊號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因此他有將類比訊號對應成特定數位訊號的能力，當然這也會依照</a:t>
            </a:r>
            <a:r>
              <a:rPr lang="en-US" altLang="zh-TW" dirty="0" smtClean="0"/>
              <a:t>ADC</a:t>
            </a:r>
            <a:r>
              <a:rPr lang="zh-TW" altLang="en-US" dirty="0" smtClean="0"/>
              <a:t>的轉換精度而影響到轉換前後的誤差程度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接著會解說</a:t>
            </a:r>
            <a:r>
              <a:rPr lang="en-US" altLang="zh-TW" dirty="0" smtClean="0"/>
              <a:t>AD</a:t>
            </a:r>
            <a:r>
              <a:rPr lang="zh-TW" altLang="en-US" dirty="0" smtClean="0"/>
              <a:t>怎麼轉換的方式，以及在不同電壓區間內，</a:t>
            </a:r>
            <a:r>
              <a:rPr lang="en-US" altLang="zh-TW" dirty="0" smtClean="0"/>
              <a:t>AD</a:t>
            </a:r>
            <a:r>
              <a:rPr lang="zh-TW" altLang="en-US" dirty="0" smtClean="0"/>
              <a:t>轉換該如何最佳化能夠採集的範圍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Scaling Circuit:</a:t>
            </a:r>
          </a:p>
          <a:p>
            <a:r>
              <a:rPr lang="en-US" altLang="zh-TW" dirty="0" smtClean="0"/>
              <a:t>an electronic device or circuit that aggregates electric pulses and gives a single output pulse for a predetermined number of input pulses</a:t>
            </a:r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電壓轉換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42A50-AFD7-4F0A-98EF-0B3D90DDC313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428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如果外部訊號太小，可以考慮使用</a:t>
            </a:r>
            <a:r>
              <a:rPr lang="en-US" altLang="zh-TW" dirty="0" smtClean="0"/>
              <a:t>OPA</a:t>
            </a:r>
            <a:r>
              <a:rPr lang="zh-TW" altLang="en-US" dirty="0" smtClean="0"/>
              <a:t>進行放大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42A50-AFD7-4F0A-98EF-0B3D90DDC313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195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而</a:t>
            </a:r>
            <a:r>
              <a:rPr lang="en-US" altLang="zh-TW" dirty="0" smtClean="0"/>
              <a:t>ADC</a:t>
            </a:r>
            <a:r>
              <a:rPr lang="zh-TW" altLang="en-US" dirty="0" smtClean="0"/>
              <a:t>的精確度是這樣算出來的</a:t>
            </a:r>
            <a:endParaRPr lang="en-US" altLang="zh-TW" dirty="0" smtClean="0"/>
          </a:p>
          <a:p>
            <a:r>
              <a:rPr lang="en-US" altLang="zh-TW" dirty="0" err="1" smtClean="0"/>
              <a:t>Vdd</a:t>
            </a:r>
            <a:r>
              <a:rPr lang="zh-TW" altLang="en-US" dirty="0" smtClean="0"/>
              <a:t>為參考電壓上限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2N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代表是幾位元的</a:t>
            </a:r>
            <a:r>
              <a:rPr lang="en-US" altLang="zh-TW" dirty="0" smtClean="0"/>
              <a:t>ADC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若參考電壓上限為</a:t>
            </a:r>
            <a:r>
              <a:rPr lang="en-US" altLang="zh-TW" dirty="0" smtClean="0"/>
              <a:t>3.3V</a:t>
            </a:r>
            <a:r>
              <a:rPr lang="zh-TW" altLang="en-US" dirty="0" smtClean="0"/>
              <a:t>，為</a:t>
            </a:r>
            <a:r>
              <a:rPr lang="en-US" altLang="zh-TW" dirty="0" smtClean="0"/>
              <a:t>12BIT</a:t>
            </a:r>
            <a:r>
              <a:rPr lang="zh-TW" altLang="en-US" dirty="0" smtClean="0"/>
              <a:t> </a:t>
            </a:r>
            <a:r>
              <a:rPr lang="en-US" altLang="zh-TW" dirty="0" smtClean="0"/>
              <a:t>ADC</a:t>
            </a:r>
            <a:r>
              <a:rPr lang="zh-TW" altLang="en-US" dirty="0" smtClean="0"/>
              <a:t>，則可偵測的精度為</a:t>
            </a:r>
            <a:r>
              <a:rPr lang="en-US" altLang="zh-TW" dirty="0" smtClean="0"/>
              <a:t>3.3/4096</a:t>
            </a:r>
            <a:r>
              <a:rPr lang="zh-TW" altLang="en-US" dirty="0" smtClean="0"/>
              <a:t>≒</a:t>
            </a:r>
            <a:r>
              <a:rPr lang="en-US" altLang="zh-TW" dirty="0" smtClean="0"/>
              <a:t>0.0008V~</a:t>
            </a:r>
          </a:p>
          <a:p>
            <a:r>
              <a:rPr lang="zh-TW" altLang="en-US" dirty="0" smtClean="0"/>
              <a:t>代表一個則若轉換後的</a:t>
            </a:r>
            <a:r>
              <a:rPr lang="en-US" altLang="zh-TW" dirty="0" smtClean="0"/>
              <a:t>ADC</a:t>
            </a:r>
            <a:r>
              <a:rPr lang="zh-TW" altLang="en-US" dirty="0" smtClean="0"/>
              <a:t>數位訊號大小</a:t>
            </a:r>
            <a:r>
              <a:rPr lang="en-US" altLang="zh-TW" dirty="0" smtClean="0"/>
              <a:t>2000</a:t>
            </a:r>
            <a:r>
              <a:rPr lang="zh-TW" altLang="en-US" dirty="0" smtClean="0"/>
              <a:t>，則代表測量到</a:t>
            </a:r>
            <a:r>
              <a:rPr lang="en-US" altLang="zh-TW" dirty="0" smtClean="0"/>
              <a:t>0.0008~*2000</a:t>
            </a:r>
            <a:r>
              <a:rPr lang="zh-TW" altLang="en-US" dirty="0" smtClean="0"/>
              <a:t>≒</a:t>
            </a:r>
            <a:r>
              <a:rPr lang="en-US" altLang="zh-TW" dirty="0" smtClean="0"/>
              <a:t>1.6V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42A50-AFD7-4F0A-98EF-0B3D90DDC313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266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ADC</a:t>
            </a:r>
            <a:r>
              <a:rPr lang="zh-TW" altLang="en-US" dirty="0" smtClean="0"/>
              <a:t>分為幾種取樣方式，而我們適用最後一種循序漸進式來處理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42A50-AFD7-4F0A-98EF-0B3D90DDC313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15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Set</a:t>
            </a:r>
            <a:r>
              <a:rPr lang="en-US" altLang="zh-TW" baseline="0" dirty="0" smtClean="0"/>
              <a:t> max digit to D/A    D/A &gt; input    reset  else  set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300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640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Page 227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1.Setting</a:t>
            </a:r>
            <a:r>
              <a:rPr lang="en-US" altLang="zh-TW" baseline="0" dirty="0" smtClean="0"/>
              <a:t>  Pin , </a:t>
            </a:r>
            <a:r>
              <a:rPr lang="en-US" altLang="zh-TW" baseline="0" dirty="0" err="1" smtClean="0"/>
              <a:t>Vref</a:t>
            </a:r>
            <a:r>
              <a:rPr lang="en-US" altLang="zh-TW" baseline="0" dirty="0" smtClean="0"/>
              <a:t>   , </a:t>
            </a:r>
            <a:r>
              <a:rPr lang="en-US" altLang="zh-TW" baseline="0" dirty="0" err="1" smtClean="0"/>
              <a:t>Adc</a:t>
            </a:r>
            <a:r>
              <a:rPr lang="en-US" altLang="zh-TW" baseline="0" dirty="0" smtClean="0"/>
              <a:t>  channel</a:t>
            </a:r>
          </a:p>
          <a:p>
            <a:r>
              <a:rPr lang="en-US" altLang="zh-TW" baseline="0" dirty="0" smtClean="0"/>
              <a:t>       configure Pin</a:t>
            </a:r>
          </a:p>
          <a:p>
            <a:r>
              <a:rPr lang="en-US" altLang="zh-TW" baseline="0" dirty="0" smtClean="0"/>
              <a:t>       setting input channel</a:t>
            </a:r>
          </a:p>
          <a:p>
            <a:r>
              <a:rPr lang="en-US" altLang="zh-TW" baseline="0" dirty="0" smtClean="0"/>
              <a:t>	</a:t>
            </a:r>
          </a:p>
          <a:p>
            <a:r>
              <a:rPr lang="en-US" altLang="zh-TW" baseline="0" dirty="0" smtClean="0"/>
              <a:t>2.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204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4"/>
          <p:cNvSpPr/>
          <p:nvPr/>
        </p:nvSpPr>
        <p:spPr>
          <a:xfrm>
            <a:off x="90488" y="214313"/>
            <a:ext cx="8964612" cy="428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5" name="圓角化對角線角落矩形 15"/>
          <p:cNvSpPr/>
          <p:nvPr/>
        </p:nvSpPr>
        <p:spPr>
          <a:xfrm>
            <a:off x="98425" y="428625"/>
            <a:ext cx="8755063" cy="3500438"/>
          </a:xfrm>
          <a:prstGeom prst="round2DiagRect">
            <a:avLst>
              <a:gd name="adj1" fmla="val 577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f</a:t>
            </a:r>
            <a:endParaRPr kumimoji="0"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623888"/>
            <a:ext cx="8747125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圖片 17" descr="Logo_NCKU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78550"/>
            <a:ext cx="5286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18"/>
          <p:cNvSpPr txBox="1">
            <a:spLocks noChangeArrowheads="1"/>
          </p:cNvSpPr>
          <p:nvPr/>
        </p:nvSpPr>
        <p:spPr bwMode="auto">
          <a:xfrm>
            <a:off x="1997075" y="6000750"/>
            <a:ext cx="51228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 sz="1400" b="1" i="1" u="sng" smtClean="0">
                <a:latin typeface="Berlin Sans FB" panose="020E0602020502020306" pitchFamily="34" charset="0"/>
              </a:rPr>
              <a:t>Networked Embedded Applications and Technologies Lab</a:t>
            </a:r>
            <a:r>
              <a:rPr kumimoji="0" lang="en-US" altLang="zh-TW" sz="1400" u="sng" smtClean="0">
                <a:latin typeface="Berlin Sans FB" panose="020E0602020502020306" pitchFamily="34" charset="0"/>
              </a:rPr>
              <a:t> 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zh-TW" sz="1200" smtClean="0">
                <a:latin typeface="Berlin Sans FB" panose="020E0602020502020306" pitchFamily="34" charset="0"/>
              </a:rPr>
              <a:t>Department of Computer Science and Information Engineering </a:t>
            </a:r>
          </a:p>
          <a:p>
            <a:pPr algn="ctr" eaLnBrk="1" hangingPunct="1">
              <a:defRPr/>
            </a:pPr>
            <a:r>
              <a:rPr kumimoji="0" lang="en-US" altLang="zh-TW" sz="1200" smtClean="0">
                <a:latin typeface="Berlin Sans FB" panose="020E0602020502020306" pitchFamily="34" charset="0"/>
              </a:rPr>
              <a:t>National Cheng Kung University, TAIWAN</a:t>
            </a:r>
            <a:endParaRPr kumimoji="0" lang="zh-TW" altLang="en-US" sz="1200" smtClean="0">
              <a:latin typeface="Berlin Sans FB" panose="020E0602020502020306" pitchFamily="34" charset="0"/>
            </a:endParaRPr>
          </a:p>
        </p:txBody>
      </p:sp>
      <p:pic>
        <p:nvPicPr>
          <p:cNvPr id="10" name="Picture 5" descr="C:\Documents and Settings\lufe\桌面\hanel ppt templet\NEATlogo2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6191250"/>
            <a:ext cx="496887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標題版面配置區 1"/>
          <p:cNvSpPr>
            <a:spLocks noGrp="1"/>
          </p:cNvSpPr>
          <p:nvPr>
            <p:ph type="ctrTitle"/>
          </p:nvPr>
        </p:nvSpPr>
        <p:spPr>
          <a:xfrm>
            <a:off x="685800" y="2276475"/>
            <a:ext cx="7772400" cy="1443038"/>
          </a:xfrm>
        </p:spPr>
        <p:txBody>
          <a:bodyPr/>
          <a:lstStyle>
            <a:lvl1pPr>
              <a:defRPr smtClean="0"/>
            </a:lvl1pPr>
          </a:lstStyle>
          <a:p>
            <a:r>
              <a:rPr lang="zh-TW" altLang="en-US" smtClean="0"/>
              <a:t>按一下以編輯母片標題樣式</a:t>
            </a:r>
          </a:p>
        </p:txBody>
      </p:sp>
      <p:sp>
        <p:nvSpPr>
          <p:cNvPr id="17411" name="文字版面配置區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5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r>
              <a:rPr lang="zh-TW" altLang="en-US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23590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8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8750" y="0"/>
            <a:ext cx="8229600" cy="9080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850" y="1268413"/>
            <a:ext cx="8569325" cy="485775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85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1352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95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43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76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735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8156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1947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15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071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9" name="圓角化對角線角落矩形 8"/>
          <p:cNvSpPr/>
          <p:nvPr/>
        </p:nvSpPr>
        <p:spPr>
          <a:xfrm flipH="1">
            <a:off x="0" y="0"/>
            <a:ext cx="9001125" cy="928688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solidFill>
                <a:srgbClr val="B0110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357938"/>
            <a:ext cx="9144000" cy="50006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1029" name="文字方塊 10"/>
          <p:cNvSpPr txBox="1">
            <a:spLocks noChangeArrowheads="1"/>
          </p:cNvSpPr>
          <p:nvPr/>
        </p:nvSpPr>
        <p:spPr bwMode="auto">
          <a:xfrm>
            <a:off x="2725738" y="6381750"/>
            <a:ext cx="536098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0800" bIns="10800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1400" b="1" smtClean="0">
                <a:solidFill>
                  <a:schemeClr val="bg1"/>
                </a:solidFill>
                <a:latin typeface="Berlin Sans FB" panose="020E0602020502020306" pitchFamily="34" charset="0"/>
              </a:rPr>
              <a:t>Department of Computer Science and Information Engineering</a:t>
            </a:r>
          </a:p>
          <a:p>
            <a:pPr algn="r" eaLnBrk="1" hangingPunct="1">
              <a:defRPr/>
            </a:pPr>
            <a:r>
              <a:rPr kumimoji="0" lang="en-US" altLang="zh-TW" sz="1400" b="1" smtClean="0">
                <a:solidFill>
                  <a:schemeClr val="bg1"/>
                </a:solidFill>
                <a:latin typeface="Berlin Sans FB" panose="020E0602020502020306" pitchFamily="34" charset="0"/>
              </a:rPr>
              <a:t>National Cheng Kung University, TAIWAN</a:t>
            </a:r>
            <a:endParaRPr kumimoji="0" lang="zh-TW" altLang="en-US" sz="1400" b="1" smtClean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030" name="投影片編號版面配置區 23"/>
          <p:cNvSpPr txBox="1">
            <a:spLocks/>
          </p:cNvSpPr>
          <p:nvPr/>
        </p:nvSpPr>
        <p:spPr bwMode="auto">
          <a:xfrm>
            <a:off x="8643938" y="6492875"/>
            <a:ext cx="4286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rIns="36000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fld id="{13E2B9ED-800C-4C5F-BF42-CCF7E6FD39D9}" type="slidenum">
              <a:rPr kumimoji="0" lang="zh-TW" altLang="en-US" sz="1600" smtClean="0">
                <a:solidFill>
                  <a:schemeClr val="bg1"/>
                </a:solidFill>
                <a:latin typeface="Calibri" panose="020F0502020204030204" pitchFamily="34" charset="0"/>
              </a:rPr>
              <a:pPr algn="r" eaLnBrk="1" hangingPunct="1">
                <a:defRPr/>
              </a:pPr>
              <a:t>‹#›</a:t>
            </a:fld>
            <a:endParaRPr kumimoji="0" lang="en-US" altLang="zh-TW" sz="16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31" name="文字方塊 12"/>
          <p:cNvSpPr txBox="1">
            <a:spLocks noChangeArrowheads="1"/>
          </p:cNvSpPr>
          <p:nvPr/>
        </p:nvSpPr>
        <p:spPr bwMode="auto">
          <a:xfrm>
            <a:off x="622300" y="6410325"/>
            <a:ext cx="877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2000" b="1" i="1" smtClean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NEAT</a:t>
            </a:r>
            <a:endParaRPr kumimoji="0" lang="zh-TW" altLang="en-US" sz="2000" b="1" i="1" smtClean="0">
              <a:solidFill>
                <a:schemeClr val="bg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1032" name="Picture 5" descr="C:\Documents and Settings\lufe\桌面\hanel ppt templet\NEATlogo2-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6402388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3" descr="C:\Documents and Settings\lufe\桌面\hanel ppt templet\Logo_NCKU darkRed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408738"/>
            <a:ext cx="457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58750" y="0"/>
            <a:ext cx="82296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5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56932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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 New Roman" panose="02020603050405020304" pitchFamily="18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slide" Target="slide26.xml"/><Relationship Id="rId4" Type="http://schemas.openxmlformats.org/officeDocument/2006/relationships/slide" Target="slide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1.microchip.com/downloads/en/devicedoc/39631a.pdf" TargetMode="External"/><Relationship Id="rId2" Type="http://schemas.openxmlformats.org/officeDocument/2006/relationships/hyperlink" Target="http://slideplayer.com/slide/4584351/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ANALOG-TO-DIGITAL CONVERTER(A/D)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7164288" y="53012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黃呂</a:t>
            </a:r>
            <a:r>
              <a:rPr lang="zh-TW" altLang="en-US" dirty="0"/>
              <a:t>源</a:t>
            </a:r>
          </a:p>
        </p:txBody>
      </p:sp>
    </p:spTree>
    <p:extLst>
      <p:ext uri="{BB962C8B-B14F-4D97-AF65-F5344CB8AC3E}">
        <p14:creationId xmlns:p14="http://schemas.microsoft.com/office/powerpoint/2010/main" val="2295730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1793" y="1268413"/>
            <a:ext cx="7393439" cy="48577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766037" y="2060848"/>
            <a:ext cx="3518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Each bit conversion need time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=T</a:t>
            </a:r>
            <a:r>
              <a:rPr lang="en-US" altLang="zh-TW" b="1" baseline="-25000" dirty="0" smtClean="0">
                <a:solidFill>
                  <a:srgbClr val="FF0000"/>
                </a:solidFill>
              </a:rPr>
              <a:t>ad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431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Model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50" y="1412776"/>
            <a:ext cx="8870445" cy="468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69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A/D Hint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GO/DONE bit trigger can manual trigger A/D</a:t>
            </a:r>
          </a:p>
          <a:p>
            <a:endParaRPr lang="en-US" altLang="zh-TW" dirty="0"/>
          </a:p>
          <a:p>
            <a:r>
              <a:rPr lang="en-US" altLang="zh-TW" dirty="0" smtClean="0"/>
              <a:t>Capacitor need time to charge(</a:t>
            </a:r>
            <a:r>
              <a:rPr lang="en-US" altLang="zh-TW" dirty="0" err="1" smtClean="0"/>
              <a:t>T</a:t>
            </a:r>
            <a:r>
              <a:rPr lang="en-US" altLang="zh-TW" baseline="-25000" dirty="0" err="1" smtClean="0"/>
              <a:t>acq</a:t>
            </a:r>
            <a:r>
              <a:rPr lang="en-US" altLang="zh-TW" dirty="0" smtClean="0"/>
              <a:t>) </a:t>
            </a:r>
          </a:p>
          <a:p>
            <a:endParaRPr lang="en-US" altLang="zh-TW" dirty="0"/>
          </a:p>
          <a:p>
            <a:r>
              <a:rPr lang="en-US" altLang="zh-TW" dirty="0" smtClean="0"/>
              <a:t>A/D need clock source to work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</a:t>
            </a:r>
            <a:r>
              <a:rPr lang="en-US" altLang="zh-TW" baseline="-25000" dirty="0" smtClean="0"/>
              <a:t>a/d</a:t>
            </a:r>
            <a:r>
              <a:rPr lang="en-US" altLang="zh-TW" dirty="0" smtClean="0"/>
              <a:t> </a:t>
            </a:r>
            <a:r>
              <a:rPr lang="en-US" altLang="zh-TW" dirty="0"/>
              <a:t>&gt; minimum T</a:t>
            </a:r>
            <a:r>
              <a:rPr lang="en-US" altLang="zh-TW" baseline="-25000" dirty="0" smtClean="0"/>
              <a:t>ad</a:t>
            </a:r>
            <a:r>
              <a:rPr lang="en-US" altLang="zh-TW" dirty="0" smtClean="0"/>
              <a:t>(if less </a:t>
            </a:r>
            <a:r>
              <a:rPr lang="en-US" altLang="zh-TW" dirty="0" err="1" smtClean="0"/>
              <a:t>than,bit</a:t>
            </a:r>
            <a:r>
              <a:rPr lang="en-US" altLang="zh-TW" dirty="0" smtClean="0"/>
              <a:t> conversion may error)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0259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A/D Conversion time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764704"/>
            <a:ext cx="7200800" cy="552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6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158" y="116632"/>
            <a:ext cx="9001320" cy="6180629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043608" y="5661248"/>
            <a:ext cx="1080120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815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A/D BLOCK DIAGRAM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728" y="1124744"/>
            <a:ext cx="5114850" cy="514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58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ADC Setting </a:t>
            </a:r>
            <a:endParaRPr lang="zh-TW" altLang="en-US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3963" y="1340768"/>
            <a:ext cx="4443663" cy="4009109"/>
          </a:xfrm>
          <a:prstGeom prst="rect">
            <a:avLst/>
          </a:prstGeom>
        </p:spPr>
      </p:pic>
      <p:pic>
        <p:nvPicPr>
          <p:cNvPr id="13" name="內容版面配置區 1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355976" y="2348880"/>
            <a:ext cx="4425287" cy="262972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39552" y="2060848"/>
            <a:ext cx="3672408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64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ADC </a:t>
            </a:r>
            <a:r>
              <a:rPr lang="en-US" altLang="zh-TW" dirty="0" err="1" smtClean="0"/>
              <a:t>Init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Setting input Channel</a:t>
            </a:r>
          </a:p>
          <a:p>
            <a:endParaRPr lang="en-US" altLang="zh-TW" dirty="0"/>
          </a:p>
          <a:p>
            <a:r>
              <a:rPr lang="en-US" altLang="zh-TW" dirty="0" smtClean="0"/>
              <a:t>Setting </a:t>
            </a:r>
            <a:r>
              <a:rPr lang="en-US" altLang="zh-TW" dirty="0" err="1" smtClean="0"/>
              <a:t>T</a:t>
            </a:r>
            <a:r>
              <a:rPr lang="en-US" altLang="zh-TW" baseline="-25000" dirty="0" err="1" smtClean="0"/>
              <a:t>acq</a:t>
            </a:r>
            <a:r>
              <a:rPr lang="en-US" altLang="zh-TW" baseline="-25000" dirty="0" smtClean="0"/>
              <a:t> </a:t>
            </a:r>
            <a:r>
              <a:rPr lang="en-US" altLang="zh-TW" dirty="0"/>
              <a:t> </a:t>
            </a:r>
            <a:r>
              <a:rPr lang="en-US" altLang="zh-TW" dirty="0" smtClean="0"/>
              <a:t>(= ??T</a:t>
            </a:r>
            <a:r>
              <a:rPr lang="en-US" altLang="zh-TW" baseline="-25000" dirty="0" smtClean="0"/>
              <a:t>ad</a:t>
            </a:r>
            <a:r>
              <a:rPr lang="en-US" altLang="zh-TW" dirty="0" smtClean="0"/>
              <a:t> )</a:t>
            </a:r>
          </a:p>
          <a:p>
            <a:endParaRPr lang="en-US" altLang="zh-TW" dirty="0"/>
          </a:p>
          <a:p>
            <a:r>
              <a:rPr lang="en-US" altLang="zh-TW" dirty="0" smtClean="0"/>
              <a:t>Setting Conversion clock ( =T</a:t>
            </a:r>
            <a:r>
              <a:rPr lang="en-US" altLang="zh-TW" baseline="-25000" dirty="0" smtClean="0"/>
              <a:t>ad</a:t>
            </a:r>
            <a:r>
              <a:rPr lang="en-US" altLang="zh-TW" dirty="0" smtClean="0"/>
              <a:t> )</a:t>
            </a:r>
          </a:p>
          <a:p>
            <a:pPr lvl="1"/>
            <a:r>
              <a:rPr lang="en-US" altLang="zh-TW" dirty="0"/>
              <a:t>For correct A/D conversions, the A/D conversion clock (TAD) must be </a:t>
            </a:r>
            <a:r>
              <a:rPr lang="en-US" altLang="zh-TW" dirty="0">
                <a:solidFill>
                  <a:srgbClr val="FF0000"/>
                </a:solidFill>
              </a:rPr>
              <a:t>as short as possible</a:t>
            </a:r>
            <a:r>
              <a:rPr lang="en-US" altLang="zh-TW" dirty="0"/>
              <a:t>, but </a:t>
            </a:r>
            <a:r>
              <a:rPr lang="en-US" altLang="zh-TW" dirty="0">
                <a:solidFill>
                  <a:srgbClr val="FF0000"/>
                </a:solidFill>
              </a:rPr>
              <a:t>greater than the minimum </a:t>
            </a:r>
            <a:r>
              <a:rPr lang="en-US" altLang="zh-TW" dirty="0" smtClean="0">
                <a:solidFill>
                  <a:srgbClr val="FF0000"/>
                </a:solidFill>
              </a:rPr>
              <a:t>TAD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/>
              <a:t>Turn on A/D(enable)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5724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Right /left justified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8880"/>
            <a:ext cx="8933428" cy="2742481"/>
          </a:xfrm>
        </p:spPr>
      </p:pic>
    </p:spTree>
    <p:extLst>
      <p:ext uri="{BB962C8B-B14F-4D97-AF65-F5344CB8AC3E}">
        <p14:creationId xmlns:p14="http://schemas.microsoft.com/office/powerpoint/2010/main" val="832514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83" y="1412776"/>
            <a:ext cx="887339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0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Data Acquisition System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標楷體" pitchFamily="65" charset="-120"/>
              </a:rPr>
              <a:t>The example of continuous signal conversion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0" name="手繪多邊形 29"/>
          <p:cNvSpPr/>
          <p:nvPr/>
        </p:nvSpPr>
        <p:spPr>
          <a:xfrm>
            <a:off x="584523" y="2939887"/>
            <a:ext cx="1849864" cy="1050234"/>
          </a:xfrm>
          <a:custGeom>
            <a:avLst/>
            <a:gdLst>
              <a:gd name="connsiteX0" fmla="*/ 0 w 1268083"/>
              <a:gd name="connsiteY0" fmla="*/ 524093 h 1050234"/>
              <a:gd name="connsiteX1" fmla="*/ 345056 w 1268083"/>
              <a:gd name="connsiteY1" fmla="*/ 15135 h 1050234"/>
              <a:gd name="connsiteX2" fmla="*/ 785003 w 1268083"/>
              <a:gd name="connsiteY2" fmla="*/ 1041678 h 1050234"/>
              <a:gd name="connsiteX3" fmla="*/ 1268083 w 1268083"/>
              <a:gd name="connsiteY3" fmla="*/ 420576 h 1050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8083" h="1050234">
                <a:moveTo>
                  <a:pt x="0" y="524093"/>
                </a:moveTo>
                <a:cubicBezTo>
                  <a:pt x="107111" y="226482"/>
                  <a:pt x="214222" y="-71129"/>
                  <a:pt x="345056" y="15135"/>
                </a:cubicBezTo>
                <a:cubicBezTo>
                  <a:pt x="475890" y="101399"/>
                  <a:pt x="631165" y="974105"/>
                  <a:pt x="785003" y="1041678"/>
                </a:cubicBezTo>
                <a:cubicBezTo>
                  <a:pt x="938841" y="1109251"/>
                  <a:pt x="1103462" y="764913"/>
                  <a:pt x="1268083" y="420576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接點 58"/>
          <p:cNvCxnSpPr/>
          <p:nvPr/>
        </p:nvCxnSpPr>
        <p:spPr>
          <a:xfrm>
            <a:off x="6588224" y="3396835"/>
            <a:ext cx="216024" cy="102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6803147" y="3068960"/>
            <a:ext cx="216024" cy="102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7020272" y="2859142"/>
            <a:ext cx="216024" cy="102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7236296" y="3063986"/>
            <a:ext cx="216024" cy="102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7452320" y="3547384"/>
            <a:ext cx="216024" cy="102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7679461" y="3903675"/>
            <a:ext cx="216024" cy="102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7903010" y="3881307"/>
            <a:ext cx="216024" cy="102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8119034" y="3721976"/>
            <a:ext cx="216024" cy="102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>
            <a:off x="8335058" y="3463980"/>
            <a:ext cx="216024" cy="102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V="1">
            <a:off x="3131840" y="3976713"/>
            <a:ext cx="2880320" cy="5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 flipV="1">
            <a:off x="827584" y="2504292"/>
            <a:ext cx="0" cy="2088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 flipV="1">
            <a:off x="1043608" y="2521733"/>
            <a:ext cx="0" cy="2088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>
            <a:off x="584523" y="4454534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 flipV="1">
            <a:off x="584523" y="2504292"/>
            <a:ext cx="0" cy="1952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 flipV="1">
            <a:off x="1043608" y="2511459"/>
            <a:ext cx="0" cy="2088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/>
          <p:cNvCxnSpPr/>
          <p:nvPr/>
        </p:nvCxnSpPr>
        <p:spPr>
          <a:xfrm flipV="1">
            <a:off x="1259632" y="2528900"/>
            <a:ext cx="0" cy="2088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/>
          <p:nvPr/>
        </p:nvCxnSpPr>
        <p:spPr>
          <a:xfrm flipV="1">
            <a:off x="1259632" y="2511459"/>
            <a:ext cx="0" cy="2088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 flipV="1">
            <a:off x="1475656" y="2528900"/>
            <a:ext cx="0" cy="2088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 flipV="1">
            <a:off x="1475656" y="2494018"/>
            <a:ext cx="0" cy="2088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V="1">
            <a:off x="1691680" y="2511459"/>
            <a:ext cx="0" cy="2088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 flipV="1">
            <a:off x="1691680" y="2511459"/>
            <a:ext cx="0" cy="2088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 flipV="1">
            <a:off x="1907704" y="2528900"/>
            <a:ext cx="0" cy="2088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 flipV="1">
            <a:off x="2363470" y="2553326"/>
            <a:ext cx="0" cy="2088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 flipV="1">
            <a:off x="2123728" y="2528900"/>
            <a:ext cx="0" cy="2088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6588224" y="4293096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 flipV="1">
            <a:off x="6600528" y="2340496"/>
            <a:ext cx="0" cy="1952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2903021" y="3171592"/>
            <a:ext cx="33379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TW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A/D CONVERISON</a:t>
            </a:r>
            <a:endParaRPr lang="zh-TW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5905249" y="2284997"/>
            <a:ext cx="79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1023</a:t>
            </a:r>
            <a:endParaRPr lang="zh-TW" altLang="en-US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6264650" y="4148463"/>
            <a:ext cx="30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8596152" y="4301482"/>
            <a:ext cx="55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8s</a:t>
            </a:r>
            <a:endParaRPr lang="zh-TW" altLang="en-US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6489243" y="4333129"/>
            <a:ext cx="52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0s</a:t>
            </a:r>
            <a:endParaRPr lang="zh-TW" altLang="en-US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158907" y="2340496"/>
            <a:ext cx="47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5V</a:t>
            </a:r>
            <a:endParaRPr lang="zh-TW" altLang="en-US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158907" y="4301482"/>
            <a:ext cx="47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0V</a:t>
            </a:r>
            <a:endParaRPr lang="zh-TW" altLang="en-US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448623" y="4456892"/>
            <a:ext cx="47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0s</a:t>
            </a:r>
            <a:endParaRPr lang="zh-TW" altLang="en-US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2195877" y="4539942"/>
            <a:ext cx="47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8s</a:t>
            </a:r>
            <a:endParaRPr lang="zh-TW" altLang="en-US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238618" y="4877301"/>
            <a:ext cx="254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The signal after Amplifier</a:t>
            </a:r>
            <a:endParaRPr lang="zh-TW" altLang="en-US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5923781" y="4826224"/>
            <a:ext cx="356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The digital code after conversion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474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 Conversion </a:t>
            </a:r>
            <a:r>
              <a:rPr lang="en-US" altLang="zh-TW" dirty="0" smtClean="0"/>
              <a:t>clock(T</a:t>
            </a:r>
            <a:r>
              <a:rPr lang="en-US" altLang="zh-TW" baseline="-25000" dirty="0" smtClean="0"/>
              <a:t>ad </a:t>
            </a:r>
            <a:r>
              <a:rPr lang="en-US" altLang="zh-TW" dirty="0" smtClean="0"/>
              <a:t>) / </a:t>
            </a:r>
            <a:r>
              <a:rPr lang="en-US" altLang="zh-TW" dirty="0" err="1" smtClean="0"/>
              <a:t>T</a:t>
            </a:r>
            <a:r>
              <a:rPr lang="en-US" altLang="zh-TW" baseline="-25000" dirty="0" err="1" smtClean="0"/>
              <a:t>acq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maximum recommended impedance for analog sources is 2.5 </a:t>
            </a:r>
            <a:r>
              <a:rPr lang="en-US" altLang="zh-TW" dirty="0" smtClean="0"/>
              <a:t>kΩ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</a:t>
            </a:r>
            <a:r>
              <a:rPr lang="en-US" altLang="zh-TW" baseline="-25000" dirty="0" smtClean="0"/>
              <a:t>ad</a:t>
            </a:r>
            <a:r>
              <a:rPr lang="en-US" altLang="zh-TW" dirty="0" smtClean="0"/>
              <a:t> minimum = ??? (your lab)</a:t>
            </a:r>
            <a:endParaRPr lang="en-US" altLang="zh-TW" dirty="0"/>
          </a:p>
          <a:p>
            <a:r>
              <a:rPr lang="en-US" altLang="zh-TW" dirty="0" err="1" smtClean="0"/>
              <a:t>T</a:t>
            </a:r>
            <a:r>
              <a:rPr lang="en-US" altLang="zh-TW" baseline="-25000" dirty="0" err="1" smtClean="0"/>
              <a:t>acq</a:t>
            </a:r>
            <a:endParaRPr lang="en-US" altLang="zh-TW" baseline="-25000" dirty="0" smtClean="0"/>
          </a:p>
          <a:p>
            <a:pPr lvl="1"/>
            <a:r>
              <a:rPr lang="en-US" altLang="zh-TW" dirty="0"/>
              <a:t>CHOLD = 25 pF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Rs</a:t>
            </a:r>
            <a:r>
              <a:rPr lang="en-US" altLang="zh-TW" dirty="0" smtClean="0"/>
              <a:t> </a:t>
            </a:r>
            <a:r>
              <a:rPr lang="en-US" altLang="zh-TW" dirty="0"/>
              <a:t>= 2.5 k</a:t>
            </a:r>
            <a:r>
              <a:rPr lang="el-GR" altLang="zh-TW" dirty="0"/>
              <a:t>Ω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Conversion </a:t>
            </a:r>
            <a:r>
              <a:rPr lang="en-US" altLang="zh-TW" dirty="0"/>
              <a:t>Error ≤ 1/2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LSb</a:t>
            </a:r>
            <a:r>
              <a:rPr lang="en-US" altLang="zh-TW" dirty="0" smtClean="0"/>
              <a:t> </a:t>
            </a:r>
            <a:r>
              <a:rPr lang="en-US" altLang="zh-TW" dirty="0"/>
              <a:t>VDD = 5V → </a:t>
            </a:r>
            <a:r>
              <a:rPr lang="en-US" altLang="zh-TW" dirty="0" err="1"/>
              <a:t>Rss</a:t>
            </a:r>
            <a:r>
              <a:rPr lang="en-US" altLang="zh-TW" dirty="0"/>
              <a:t> = 2 k</a:t>
            </a:r>
            <a:r>
              <a:rPr lang="el-GR" altLang="zh-TW" dirty="0"/>
              <a:t>Ω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Temperature </a:t>
            </a:r>
            <a:r>
              <a:rPr lang="en-US" altLang="zh-TW" dirty="0"/>
              <a:t>= 85°C (system max.)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8245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158" y="116632"/>
            <a:ext cx="9001320" cy="6180629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043608" y="5661248"/>
            <a:ext cx="1080120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294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A/D Conversion Go &amp; Done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413"/>
                <a:ext cx="8569325" cy="4857750"/>
              </a:xfrm>
            </p:spPr>
            <p:txBody>
              <a:bodyPr/>
              <a:lstStyle/>
              <a:p>
                <a:r>
                  <a:rPr lang="en-US" altLang="zh-TW" dirty="0" smtClean="0"/>
                  <a:t>Start</a:t>
                </a:r>
              </a:p>
              <a:p>
                <a:pPr lvl="1"/>
                <a:r>
                  <a:rPr lang="en-US" altLang="zh-TW" dirty="0" smtClean="0"/>
                  <a:t>Set </a:t>
                </a:r>
                <a:r>
                  <a:rPr lang="en-US" altLang="zh-TW" dirty="0"/>
                  <a:t>GO/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𝐷𝑂𝑁𝐸</m:t>
                        </m:r>
                      </m:e>
                    </m:acc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CCP2(compare)</a:t>
                </a:r>
              </a:p>
              <a:p>
                <a:r>
                  <a:rPr lang="en-US" altLang="zh-TW" dirty="0" smtClean="0"/>
                  <a:t>Waiting</a:t>
                </a:r>
              </a:p>
              <a:p>
                <a:r>
                  <a:rPr lang="en-US" altLang="zh-TW" dirty="0" smtClean="0"/>
                  <a:t>Complete(</a:t>
                </a:r>
                <a:r>
                  <a:rPr lang="en-US" altLang="zh-TW" dirty="0"/>
                  <a:t>GO/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𝐷𝑂𝑁𝐸</m:t>
                        </m:r>
                      </m:e>
                    </m:acc>
                  </m:oMath>
                </a14:m>
                <a:r>
                  <a:rPr lang="en-US" altLang="zh-TW" dirty="0" smtClean="0"/>
                  <a:t> == 0 or interrupt)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Auto</a:t>
                </a:r>
              </a:p>
              <a:p>
                <a:pPr lvl="2"/>
                <a:r>
                  <a:rPr lang="en-US" altLang="zh-TW" dirty="0"/>
                  <a:t>Clear GO/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𝐷𝑂𝑁𝐸</m:t>
                        </m:r>
                      </m:e>
                    </m:acc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 &amp; Set A/D interrupt IF bit 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How to check complete</a:t>
                </a:r>
              </a:p>
              <a:p>
                <a:pPr lvl="2"/>
                <a:r>
                  <a:rPr lang="en-US" altLang="zh-TW" dirty="0" smtClean="0"/>
                  <a:t>Polling GO/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𝐷𝑂𝑁𝐸</m:t>
                        </m:r>
                      </m:e>
                    </m:acc>
                  </m:oMath>
                </a14:m>
                <a:endParaRPr lang="en-US" altLang="zh-TW" b="1" dirty="0"/>
              </a:p>
              <a:p>
                <a:pPr lvl="2"/>
                <a:r>
                  <a:rPr lang="en-US" altLang="zh-TW" dirty="0" smtClean="0"/>
                  <a:t>Setting Interrupt</a:t>
                </a: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413"/>
                <a:ext cx="8569325" cy="4857750"/>
              </a:xfrm>
              <a:blipFill>
                <a:blip r:embed="rId2"/>
                <a:stretch>
                  <a:fillRect l="-427" t="-11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730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A/D</a:t>
            </a:r>
            <a:r>
              <a:rPr lang="zh-TW" altLang="en-US" dirty="0" smtClean="0"/>
              <a:t> </a:t>
            </a:r>
            <a:r>
              <a:rPr lang="en-US" altLang="zh-TW" dirty="0" smtClean="0"/>
              <a:t>Register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196752"/>
            <a:ext cx="8569325" cy="4857750"/>
          </a:xfrm>
        </p:spPr>
        <p:txBody>
          <a:bodyPr/>
          <a:lstStyle/>
          <a:p>
            <a:r>
              <a:rPr lang="en-US" altLang="zh-TW" dirty="0" smtClean="0"/>
              <a:t>A/D </a:t>
            </a:r>
            <a:r>
              <a:rPr lang="en-US" altLang="zh-TW" dirty="0"/>
              <a:t>Result High Register (ADRESH) </a:t>
            </a:r>
            <a:endParaRPr lang="en-US" altLang="zh-TW" dirty="0" smtClean="0"/>
          </a:p>
          <a:p>
            <a:r>
              <a:rPr lang="en-US" altLang="zh-TW" dirty="0" smtClean="0"/>
              <a:t>A/D </a:t>
            </a:r>
            <a:r>
              <a:rPr lang="en-US" altLang="zh-TW" dirty="0"/>
              <a:t>Result Low Register (ADRESL) </a:t>
            </a:r>
            <a:endParaRPr lang="en-US" altLang="zh-TW" dirty="0" smtClean="0"/>
          </a:p>
          <a:p>
            <a:r>
              <a:rPr lang="en-US" altLang="zh-TW" dirty="0" smtClean="0">
                <a:hlinkClick r:id="rId3" action="ppaction://hlinksldjump"/>
              </a:rPr>
              <a:t>A/D </a:t>
            </a:r>
            <a:r>
              <a:rPr lang="en-US" altLang="zh-TW" dirty="0">
                <a:hlinkClick r:id="rId3" action="ppaction://hlinksldjump"/>
              </a:rPr>
              <a:t>Control Register 0 (ADCON0)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Setting channel </a:t>
            </a:r>
          </a:p>
          <a:p>
            <a:pPr lvl="1"/>
            <a:r>
              <a:rPr lang="en-US" altLang="zh-TW" dirty="0" smtClean="0"/>
              <a:t>Set A/D Go  &amp; Check A/D Done</a:t>
            </a:r>
          </a:p>
          <a:p>
            <a:pPr lvl="1"/>
            <a:r>
              <a:rPr lang="en-US" altLang="zh-TW" dirty="0" smtClean="0"/>
              <a:t>Enable</a:t>
            </a:r>
          </a:p>
          <a:p>
            <a:r>
              <a:rPr lang="en-US" altLang="zh-TW" dirty="0" smtClean="0">
                <a:hlinkClick r:id="rId4" action="ppaction://hlinksldjump"/>
              </a:rPr>
              <a:t>A/D </a:t>
            </a:r>
            <a:r>
              <a:rPr lang="en-US" altLang="zh-TW" dirty="0">
                <a:hlinkClick r:id="rId4" action="ppaction://hlinksldjump"/>
              </a:rPr>
              <a:t>Control Register 1 (ADCON1)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Setting </a:t>
            </a:r>
            <a:r>
              <a:rPr lang="en-US" altLang="zh-TW" dirty="0" err="1" smtClean="0"/>
              <a:t>Vref</a:t>
            </a:r>
            <a:r>
              <a:rPr lang="en-US" altLang="zh-TW" dirty="0" smtClean="0"/>
              <a:t>(+,-)</a:t>
            </a:r>
          </a:p>
          <a:p>
            <a:pPr lvl="1"/>
            <a:r>
              <a:rPr lang="en-US" altLang="zh-TW" dirty="0" smtClean="0"/>
              <a:t>Setting pin mode</a:t>
            </a:r>
          </a:p>
          <a:p>
            <a:r>
              <a:rPr lang="en-US" altLang="zh-TW" dirty="0" smtClean="0">
                <a:hlinkClick r:id="rId5" action="ppaction://hlinksldjump"/>
              </a:rPr>
              <a:t>A/D </a:t>
            </a:r>
            <a:r>
              <a:rPr lang="en-US" altLang="zh-TW" dirty="0">
                <a:hlinkClick r:id="rId5" action="ppaction://hlinksldjump"/>
              </a:rPr>
              <a:t>Control Register 2 (ADCON2</a:t>
            </a:r>
            <a:r>
              <a:rPr lang="en-US" altLang="zh-TW" dirty="0" smtClean="0">
                <a:hlinkClick r:id="rId5" action="ppaction://hlinksldjump"/>
              </a:rPr>
              <a:t>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Setting T</a:t>
            </a:r>
            <a:r>
              <a:rPr lang="en-US" altLang="zh-TW" baseline="-25000" dirty="0" smtClean="0"/>
              <a:t>ad</a:t>
            </a:r>
            <a:r>
              <a:rPr lang="en-US" altLang="zh-TW" baseline="30000" dirty="0" smtClean="0"/>
              <a:t> </a:t>
            </a:r>
            <a:r>
              <a:rPr lang="en-US" altLang="zh-TW" dirty="0" smtClean="0"/>
              <a:t> &amp; Clock </a:t>
            </a:r>
            <a:r>
              <a:rPr lang="en-US" altLang="zh-TW" dirty="0" err="1" smtClean="0"/>
              <a:t>cource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237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A/D Control Register 0 (ADCON0)</a:t>
            </a:r>
            <a:endParaRPr lang="zh-TW" altLang="en-US" dirty="0"/>
          </a:p>
        </p:txBody>
      </p:sp>
      <p:pic>
        <p:nvPicPr>
          <p:cNvPr id="4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023" y="1124744"/>
            <a:ext cx="4934979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7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A/D Control Register 1 (ADCON1)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33045" y="1052736"/>
            <a:ext cx="4150934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A/D Control Register 2 (ADCON2)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459" y="1196752"/>
            <a:ext cx="5414107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4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Connect three 300ohms resistors in series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Test point between resistors and determine the voltage from A/D(store in Ram(file register),explain why value it is?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4005064"/>
            <a:ext cx="44291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80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http://slideplayer.com/slide/4584351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/>
              <a:t>http://</a:t>
            </a:r>
            <a:r>
              <a:rPr lang="en-US" altLang="zh-TW" dirty="0" smtClean="0"/>
              <a:t>hyperphysics.phy-astr.gsu.edu/hbase/Electronic/adc.html</a:t>
            </a:r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ww1.microchip.com/downloads/en/devicedoc/39631a.pdf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13674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2088" y="3500438"/>
            <a:ext cx="1584176" cy="10801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Transducer</a:t>
            </a:r>
          </a:p>
          <a:p>
            <a:pPr algn="ctr"/>
            <a:r>
              <a:rPr lang="en-US" altLang="zh-TW" dirty="0" smtClean="0"/>
              <a:t>(sensor)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96344" y="3491888"/>
            <a:ext cx="1512168" cy="10801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Amplifier</a:t>
            </a:r>
          </a:p>
          <a:p>
            <a:pPr algn="ctr"/>
            <a:r>
              <a:rPr lang="en-US" altLang="zh-TW" dirty="0" smtClean="0"/>
              <a:t>Filter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(optional)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28592" y="3500438"/>
            <a:ext cx="1512168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A/D converter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416824" y="3500438"/>
            <a:ext cx="1260648" cy="10801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sz="1400" dirty="0" smtClean="0"/>
              <a:t>ADC12MEM0</a:t>
            </a:r>
          </a:p>
          <a:p>
            <a:pPr algn="ctr"/>
            <a:endParaRPr lang="zh-TW" altLang="en-US" dirty="0"/>
          </a:p>
        </p:txBody>
      </p:sp>
      <p:cxnSp>
        <p:nvCxnSpPr>
          <p:cNvPr id="14" name="直線單箭頭接點 13"/>
          <p:cNvCxnSpPr>
            <a:stCxn id="4" idx="3"/>
            <a:endCxn id="8" idx="1"/>
          </p:cNvCxnSpPr>
          <p:nvPr/>
        </p:nvCxnSpPr>
        <p:spPr>
          <a:xfrm flipV="1">
            <a:off x="2376264" y="4031948"/>
            <a:ext cx="720080" cy="8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4608512" y="4071942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6840760" y="4071942"/>
            <a:ext cx="5760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179512" y="4000504"/>
            <a:ext cx="6115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251520" y="3559734"/>
            <a:ext cx="3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4788024" y="3643314"/>
            <a:ext cx="32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V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2555776" y="3643314"/>
            <a:ext cx="24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V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6948264" y="3714752"/>
            <a:ext cx="32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</a:t>
            </a:r>
          </a:p>
        </p:txBody>
      </p:sp>
      <p:sp>
        <p:nvSpPr>
          <p:cNvPr id="45" name="圓角矩形圖說文字 44"/>
          <p:cNvSpPr/>
          <p:nvPr/>
        </p:nvSpPr>
        <p:spPr>
          <a:xfrm>
            <a:off x="214282" y="1214422"/>
            <a:ext cx="1785950" cy="1643074"/>
          </a:xfrm>
          <a:prstGeom prst="wedgeRoundRectCallout">
            <a:avLst>
              <a:gd name="adj1" fmla="val -37899"/>
              <a:gd name="adj2" fmla="val 94655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 Light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 Temperature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 Acceleration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 Humidity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 Pressure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 etc</a:t>
            </a:r>
            <a:endParaRPr lang="zh-TW" altLang="en-US" dirty="0" smtClean="0">
              <a:solidFill>
                <a:schemeClr val="tx1"/>
              </a:solidFill>
            </a:endParaRPr>
          </a:p>
          <a:p>
            <a:pPr algn="ctr"/>
            <a:endParaRPr lang="zh-TW" altLang="en-US" dirty="0"/>
          </a:p>
        </p:txBody>
      </p:sp>
      <p:sp>
        <p:nvSpPr>
          <p:cNvPr id="20" name="圓角矩形圖說文字 19"/>
          <p:cNvSpPr/>
          <p:nvPr/>
        </p:nvSpPr>
        <p:spPr>
          <a:xfrm>
            <a:off x="285720" y="4714884"/>
            <a:ext cx="1785950" cy="1643074"/>
          </a:xfrm>
          <a:prstGeom prst="wedgeRoundRectCallout">
            <a:avLst>
              <a:gd name="adj1" fmla="val 37478"/>
              <a:gd name="adj2" fmla="val -6998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  Resistance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 Capacitance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 Current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 Voltage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 etc.</a:t>
            </a:r>
            <a:endParaRPr lang="zh-TW" altLang="en-US" dirty="0" smtClean="0">
              <a:solidFill>
                <a:schemeClr val="tx1"/>
              </a:solidFill>
            </a:endParaRPr>
          </a:p>
          <a:p>
            <a:pPr algn="ctr"/>
            <a:endParaRPr lang="zh-TW" altLang="en-US" dirty="0"/>
          </a:p>
        </p:txBody>
      </p:sp>
      <p:sp>
        <p:nvSpPr>
          <p:cNvPr id="23" name="圓角矩形圖說文字 22"/>
          <p:cNvSpPr/>
          <p:nvPr/>
        </p:nvSpPr>
        <p:spPr>
          <a:xfrm>
            <a:off x="2714612" y="1214422"/>
            <a:ext cx="1428760" cy="1714512"/>
          </a:xfrm>
          <a:prstGeom prst="wedgeRoundRectCallout">
            <a:avLst>
              <a:gd name="adj1" fmla="val -45999"/>
              <a:gd name="adj2" fmla="val 92028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 Convert to voltage</a:t>
            </a:r>
            <a:endParaRPr lang="zh-TW" altLang="en-US" dirty="0" smtClean="0">
              <a:solidFill>
                <a:schemeClr val="tx1"/>
              </a:solidFill>
            </a:endParaRPr>
          </a:p>
          <a:p>
            <a:pPr algn="ctr"/>
            <a:endParaRPr lang="zh-TW" altLang="en-US" dirty="0"/>
          </a:p>
        </p:txBody>
      </p:sp>
      <p:sp>
        <p:nvSpPr>
          <p:cNvPr id="25" name="圓角矩形圖說文字 24"/>
          <p:cNvSpPr/>
          <p:nvPr/>
        </p:nvSpPr>
        <p:spPr>
          <a:xfrm>
            <a:off x="4857752" y="1214422"/>
            <a:ext cx="1643074" cy="1714512"/>
          </a:xfrm>
          <a:prstGeom prst="wedgeRoundRectCallout">
            <a:avLst>
              <a:gd name="adj1" fmla="val -46694"/>
              <a:gd name="adj2" fmla="val 95860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/>
              <a:t>Produce a </a:t>
            </a:r>
            <a:r>
              <a:rPr lang="en-US" altLang="zh-TW" dirty="0" smtClean="0">
                <a:solidFill>
                  <a:srgbClr val="FF0000"/>
                </a:solidFill>
              </a:rPr>
              <a:t>proper</a:t>
            </a:r>
            <a:r>
              <a:rPr lang="en-US" altLang="zh-TW" dirty="0" smtClean="0">
                <a:solidFill>
                  <a:schemeClr val="tx1"/>
                </a:solidFill>
              </a:rPr>
              <a:t> output </a:t>
            </a:r>
            <a:r>
              <a:rPr lang="en-US" altLang="zh-TW" dirty="0" smtClean="0">
                <a:solidFill>
                  <a:srgbClr val="FF0000"/>
                </a:solidFill>
              </a:rPr>
              <a:t>voltage</a:t>
            </a:r>
            <a:r>
              <a:rPr lang="en-US" altLang="zh-TW" dirty="0" smtClean="0"/>
              <a:t> level</a:t>
            </a:r>
            <a:endParaRPr lang="zh-TW" altLang="en-US" dirty="0" smtClean="0"/>
          </a:p>
          <a:p>
            <a:pPr algn="ctr"/>
            <a:endParaRPr lang="zh-TW" altLang="en-US" dirty="0"/>
          </a:p>
        </p:txBody>
      </p:sp>
      <p:sp>
        <p:nvSpPr>
          <p:cNvPr id="19" name="圓角矩形圖說文字 18"/>
          <p:cNvSpPr/>
          <p:nvPr/>
        </p:nvSpPr>
        <p:spPr>
          <a:xfrm>
            <a:off x="3428992" y="4714884"/>
            <a:ext cx="1428760" cy="1643074"/>
          </a:xfrm>
          <a:prstGeom prst="wedgeRoundRectCallout">
            <a:avLst>
              <a:gd name="adj1" fmla="val 104222"/>
              <a:gd name="adj2" fmla="val -7109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/>
              <a:t>Converts </a:t>
            </a:r>
            <a:r>
              <a:rPr lang="en-US" altLang="zh-TW" dirty="0" smtClean="0">
                <a:solidFill>
                  <a:srgbClr val="FF0000"/>
                </a:solidFill>
              </a:rPr>
              <a:t>voltage</a:t>
            </a:r>
            <a:r>
              <a:rPr lang="en-US" altLang="zh-TW" dirty="0" smtClean="0"/>
              <a:t> to digital number</a:t>
            </a:r>
            <a:endParaRPr lang="zh-TW" altLang="en-US" dirty="0" smtClean="0"/>
          </a:p>
          <a:p>
            <a:pPr algn="ctr"/>
            <a:endParaRPr lang="zh-TW" altLang="en-US" dirty="0"/>
          </a:p>
        </p:txBody>
      </p:sp>
      <p:sp>
        <p:nvSpPr>
          <p:cNvPr id="21" name="圓角矩形圖說文字 20"/>
          <p:cNvSpPr/>
          <p:nvPr/>
        </p:nvSpPr>
        <p:spPr>
          <a:xfrm>
            <a:off x="6929454" y="1214422"/>
            <a:ext cx="1643074" cy="1714512"/>
          </a:xfrm>
          <a:prstGeom prst="wedgeRoundRectCallout">
            <a:avLst>
              <a:gd name="adj1" fmla="val -42056"/>
              <a:gd name="adj2" fmla="val 95860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/>
              <a:t>101010111…</a:t>
            </a:r>
            <a:endParaRPr lang="zh-TW" altLang="en-US" dirty="0" smtClean="0"/>
          </a:p>
          <a:p>
            <a:pPr algn="ctr"/>
            <a:endParaRPr lang="zh-TW" altLang="en-US" dirty="0"/>
          </a:p>
        </p:txBody>
      </p:sp>
      <p:sp>
        <p:nvSpPr>
          <p:cNvPr id="24" name="Explosion 2 20"/>
          <p:cNvSpPr/>
          <p:nvPr/>
        </p:nvSpPr>
        <p:spPr>
          <a:xfrm>
            <a:off x="4857770" y="2786076"/>
            <a:ext cx="2571750" cy="2571750"/>
          </a:xfrm>
          <a:prstGeom prst="irregularSeal2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7" name="Rectangular Callout 21"/>
          <p:cNvSpPr/>
          <p:nvPr/>
        </p:nvSpPr>
        <p:spPr>
          <a:xfrm>
            <a:off x="5929322" y="6000768"/>
            <a:ext cx="1500188" cy="357188"/>
          </a:xfrm>
          <a:prstGeom prst="wedgeRectCallout">
            <a:avLst>
              <a:gd name="adj1" fmla="val -12649"/>
              <a:gd name="adj2" fmla="val -39157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Today’s labs</a:t>
            </a:r>
            <a:endParaRPr kumimoji="0" lang="zh-TW" altLang="en-US" dirty="0"/>
          </a:p>
        </p:txBody>
      </p:sp>
      <p:sp>
        <p:nvSpPr>
          <p:cNvPr id="28" name="圓角矩形圖說文字 27"/>
          <p:cNvSpPr/>
          <p:nvPr/>
        </p:nvSpPr>
        <p:spPr>
          <a:xfrm>
            <a:off x="7500926" y="4857760"/>
            <a:ext cx="1643074" cy="1500198"/>
          </a:xfrm>
          <a:prstGeom prst="wedgeRoundRectCallout">
            <a:avLst>
              <a:gd name="adj1" fmla="val -8047"/>
              <a:gd name="adj2" fmla="val -8265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/>
              <a:t>Store the result in the register</a:t>
            </a:r>
            <a:endParaRPr lang="zh-TW" altLang="en-US" dirty="0" smtClean="0"/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623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basic concept of A/D conversion</a:t>
            </a:r>
          </a:p>
          <a:p>
            <a:pPr lvl="1"/>
            <a:r>
              <a:rPr lang="en-US" altLang="zh-TW" dirty="0" smtClean="0"/>
              <a:t>A Data Acquisition System</a:t>
            </a:r>
          </a:p>
          <a:p>
            <a:pPr lvl="2"/>
            <a:r>
              <a:rPr lang="en-US" altLang="zh-TW" dirty="0" smtClean="0"/>
              <a:t>Scaling Circuit</a:t>
            </a:r>
          </a:p>
          <a:p>
            <a:pPr lvl="2"/>
            <a:r>
              <a:rPr lang="en-US" altLang="zh-TW" dirty="0" smtClean="0"/>
              <a:t>Analog </a:t>
            </a:r>
            <a:r>
              <a:rPr lang="en-US" altLang="zh-TW" dirty="0"/>
              <a:t>V</a:t>
            </a:r>
            <a:r>
              <a:rPr lang="en-US" altLang="zh-TW" dirty="0" smtClean="0"/>
              <a:t>oltage and Digital Code Characteristic</a:t>
            </a:r>
          </a:p>
          <a:p>
            <a:pPr lvl="3"/>
            <a:r>
              <a:rPr lang="en-US" altLang="zh-TW" dirty="0" smtClean="0"/>
              <a:t>The description of Characteristic</a:t>
            </a:r>
          </a:p>
          <a:p>
            <a:pPr lvl="3"/>
            <a:r>
              <a:rPr lang="en-US" altLang="zh-TW" dirty="0" smtClean="0"/>
              <a:t>Accuracy</a:t>
            </a:r>
          </a:p>
          <a:p>
            <a:pPr lvl="2"/>
            <a:r>
              <a:rPr lang="en-US" altLang="zh-TW" dirty="0" smtClean="0"/>
              <a:t>A/D conversion Algorithms</a:t>
            </a:r>
          </a:p>
          <a:p>
            <a:pPr lvl="3"/>
            <a:r>
              <a:rPr lang="en-US" altLang="zh-TW" dirty="0" smtClean="0"/>
              <a:t>The description of Algorithms </a:t>
            </a:r>
          </a:p>
          <a:p>
            <a:pPr lvl="3"/>
            <a:r>
              <a:rPr lang="en-US" altLang="zh-TW" dirty="0"/>
              <a:t>A method for translating Digital to Voltage</a:t>
            </a:r>
            <a:endParaRPr lang="zh-TW" altLang="en-US" dirty="0"/>
          </a:p>
          <a:p>
            <a:pPr lvl="3"/>
            <a:r>
              <a:rPr lang="en-US" altLang="zh-TW" dirty="0" smtClean="0"/>
              <a:t>Optimal Voltage Range for A/D conversion</a:t>
            </a:r>
          </a:p>
        </p:txBody>
      </p:sp>
    </p:spTree>
    <p:extLst>
      <p:ext uri="{BB962C8B-B14F-4D97-AF65-F5344CB8AC3E}">
        <p14:creationId xmlns:p14="http://schemas.microsoft.com/office/powerpoint/2010/main" val="68406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Scaling circuit-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3458" y="1260029"/>
            <a:ext cx="8569325" cy="2952675"/>
          </a:xfrm>
        </p:spPr>
        <p:txBody>
          <a:bodyPr/>
          <a:lstStyle/>
          <a:p>
            <a:r>
              <a:rPr lang="en-US" altLang="zh-TW" dirty="0" smtClean="0"/>
              <a:t>Why need the amplifier?</a:t>
            </a:r>
          </a:p>
          <a:p>
            <a:pPr lvl="1"/>
            <a:r>
              <a:rPr lang="en-US" altLang="zh-TW" dirty="0" smtClean="0"/>
              <a:t>The input voltage ranges come from transducer is 0-200mV when the voltage  ranges of A/D converter is 0-5V , the A/D converter can not take advantage of the available full dynamic range . Therefore it will decrease the accurate .</a:t>
            </a:r>
          </a:p>
          <a:p>
            <a:r>
              <a:rPr lang="en-US" altLang="zh-TW" dirty="0" smtClean="0"/>
              <a:t>How to overcome it?</a:t>
            </a:r>
          </a:p>
          <a:p>
            <a:pPr lvl="1"/>
            <a:r>
              <a:rPr lang="en-US" altLang="zh-TW" dirty="0" smtClean="0"/>
              <a:t>Use the amplifier</a:t>
            </a:r>
            <a:r>
              <a:rPr lang="en-US" altLang="zh-TW" dirty="0" smtClean="0">
                <a:solidFill>
                  <a:srgbClr val="FF0000"/>
                </a:solidFill>
              </a:rPr>
              <a:t>(OPA) </a:t>
            </a:r>
            <a:endParaRPr lang="en-US" altLang="zh-TW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TW" dirty="0" smtClean="0"/>
          </a:p>
        </p:txBody>
      </p:sp>
      <p:sp>
        <p:nvSpPr>
          <p:cNvPr id="5" name="等腰三角形 4"/>
          <p:cNvSpPr/>
          <p:nvPr/>
        </p:nvSpPr>
        <p:spPr>
          <a:xfrm rot="5400000">
            <a:off x="2447764" y="3969060"/>
            <a:ext cx="936104" cy="1728192"/>
          </a:xfrm>
          <a:prstGeom prst="triangle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2051720" y="4437112"/>
            <a:ext cx="21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+</a:t>
            </a:r>
          </a:p>
          <a:p>
            <a:r>
              <a:rPr lang="en-US" altLang="zh-TW" dirty="0" smtClean="0"/>
              <a:t>_</a:t>
            </a:r>
            <a:endParaRPr lang="zh-TW" altLang="en-US" dirty="0"/>
          </a:p>
        </p:txBody>
      </p:sp>
      <p:cxnSp>
        <p:nvCxnSpPr>
          <p:cNvPr id="35" name="直線接點 34"/>
          <p:cNvCxnSpPr/>
          <p:nvPr/>
        </p:nvCxnSpPr>
        <p:spPr>
          <a:xfrm>
            <a:off x="755576" y="4581128"/>
            <a:ext cx="12961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rot="10800000">
            <a:off x="1619672" y="5013176"/>
            <a:ext cx="4320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rot="5400000">
            <a:off x="1367644" y="5265204"/>
            <a:ext cx="5040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403648" y="5517232"/>
            <a:ext cx="432048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R1</a:t>
            </a:r>
            <a:endParaRPr lang="zh-TW" altLang="en-US" dirty="0"/>
          </a:p>
        </p:txBody>
      </p:sp>
      <p:cxnSp>
        <p:nvCxnSpPr>
          <p:cNvPr id="46" name="直線接點 45"/>
          <p:cNvCxnSpPr>
            <a:stCxn id="44" idx="2"/>
          </p:cNvCxnSpPr>
          <p:nvPr/>
        </p:nvCxnSpPr>
        <p:spPr>
          <a:xfrm rot="5400000">
            <a:off x="1475656" y="5949280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1619672" y="5373216"/>
            <a:ext cx="11521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2771800" y="5229200"/>
            <a:ext cx="432048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R2</a:t>
            </a:r>
            <a:endParaRPr lang="zh-TW" altLang="en-US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3203848" y="5373216"/>
            <a:ext cx="8640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3754985" y="4843513"/>
            <a:ext cx="62591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>
            <a:off x="4067944" y="4843513"/>
            <a:ext cx="0" cy="5297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31640" y="6093296"/>
            <a:ext cx="648072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GND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87942" y="4373868"/>
                <a:ext cx="592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𝑉𝑖𝑛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42" y="4373868"/>
                <a:ext cx="59259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321470" y="4611570"/>
                <a:ext cx="7353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𝑉𝑜𝑢𝑡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470" y="4611570"/>
                <a:ext cx="73533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5042456" y="3843008"/>
                <a:ext cx="3966662" cy="882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𝐴𝑣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𝑉𝑜𝑢𝑡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𝑉𝑖𝑛</m:t>
                          </m:r>
                        </m:den>
                      </m:f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𝑉𝑖𝑛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𝑉𝑖𝑛</m:t>
                          </m:r>
                        </m:den>
                      </m:f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=1+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456" y="3843008"/>
                <a:ext cx="3966662" cy="882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056800" y="4877375"/>
                <a:ext cx="3859857" cy="991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𝐿𝑒𝑡</m:t>
                      </m:r>
                      <m:r>
                        <a:rPr lang="en-US" altLang="zh-TW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=10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𝐾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𝞨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 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240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𝐾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𝞨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 ,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𝑡h𝑒𝑛</m:t>
                      </m:r>
                    </m:oMath>
                  </m:oMathPara>
                </a14:m>
                <a:endParaRPr lang="en-US" altLang="zh-TW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0~200</m:t>
                      </m:r>
                      <m:r>
                        <a:rPr lang="en-US" altLang="zh-TW" b="0" i="1" smtClean="0">
                          <a:latin typeface="Cambria Math"/>
                        </a:rPr>
                        <m:t>𝑚𝑉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</a:rPr>
                                <m:t>240</m:t>
                              </m:r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  <m:r>
                                <a:rPr lang="en-US" altLang="zh-TW" i="1">
                                  <a:latin typeface="Cambria Math"/>
                                  <a:ea typeface="Cambria Math"/>
                                </a:rPr>
                                <m:t>𝞨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/>
                                  <a:ea typeface="Cambria Math"/>
                                </a:rPr>
                                <m:t>10</m:t>
                              </m:r>
                              <m:r>
                                <a:rPr lang="en-US" altLang="zh-TW" i="1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  <m:r>
                                <a:rPr lang="en-US" altLang="zh-TW" i="1">
                                  <a:latin typeface="Cambria Math"/>
                                  <a:ea typeface="Cambria Math"/>
                                </a:rPr>
                                <m:t>𝞨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=0~5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800" y="4877375"/>
                <a:ext cx="3859857" cy="99168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接點 29"/>
          <p:cNvCxnSpPr/>
          <p:nvPr/>
        </p:nvCxnSpPr>
        <p:spPr>
          <a:xfrm flipH="1">
            <a:off x="8100392" y="5661248"/>
            <a:ext cx="72008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3745755" y="5939988"/>
            <a:ext cx="522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  <a:ea typeface="標楷體" pitchFamily="65" charset="-120"/>
              </a:rPr>
              <a:t>This voltage ranges can be used in the A/D converter .</a:t>
            </a:r>
            <a:endParaRPr lang="zh-TW" altLang="en-US" dirty="0">
              <a:solidFill>
                <a:schemeClr val="accent2">
                  <a:lumMod val="75000"/>
                </a:schemeClr>
              </a:solidFill>
              <a:ea typeface="標楷體" pitchFamily="65" charset="-12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8316416" y="566124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2699792" y="332656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870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Analog Voltage and Digital Code </a:t>
            </a:r>
            <a:r>
              <a:rPr lang="en-US" altLang="zh-TW" dirty="0" smtClean="0"/>
              <a:t>Characteristic-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96752"/>
                <a:ext cx="8569325" cy="4853010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 smtClean="0"/>
                  <a:t>The purpose of A/D converter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 smtClean="0"/>
                  <a:t>Accuracy=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𝐷𝐷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96752"/>
                <a:ext cx="8569325" cy="4853010"/>
              </a:xfrm>
              <a:blipFill rotWithShape="1">
                <a:blip r:embed="rId3"/>
                <a:stretch>
                  <a:fillRect l="-569" t="-11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386" y="2636912"/>
            <a:ext cx="498157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橢圓 5"/>
          <p:cNvSpPr/>
          <p:nvPr/>
        </p:nvSpPr>
        <p:spPr>
          <a:xfrm>
            <a:off x="8172400" y="331878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06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A/D Conversion Algorithms-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Algorithms</a:t>
            </a:r>
          </a:p>
          <a:p>
            <a:pPr lvl="1"/>
            <a:r>
              <a:rPr lang="en-US" altLang="zh-TW" dirty="0" smtClean="0"/>
              <a:t>Parallel A/D converter</a:t>
            </a:r>
          </a:p>
          <a:p>
            <a:pPr lvl="1"/>
            <a:r>
              <a:rPr lang="en-US" altLang="zh-TW" dirty="0" smtClean="0"/>
              <a:t>Slope and double-slope A/D converter</a:t>
            </a:r>
          </a:p>
          <a:p>
            <a:pPr lvl="1"/>
            <a:r>
              <a:rPr lang="en-US" altLang="zh-TW" dirty="0" smtClean="0"/>
              <a:t>Sigma-delta A/D converter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ea typeface="微軟正黑體" panose="020B0604030504040204" pitchFamily="34" charset="-120"/>
                <a:hlinkClick r:id="rId3" action="ppaction://hlinksldjump"/>
              </a:rPr>
              <a:t>Successive approximation A/D converter </a:t>
            </a:r>
            <a:endParaRPr lang="en-US" altLang="zh-TW" dirty="0" smtClean="0">
              <a:solidFill>
                <a:srgbClr val="FF0000"/>
              </a:solidFill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循序漸進式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ADC</a:t>
            </a:r>
          </a:p>
          <a:p>
            <a:pPr lvl="2"/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Advantage:</a:t>
            </a:r>
          </a:p>
          <a:p>
            <a:pPr lvl="3"/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 Area small, low power consumption.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Disadvantage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Slow transfer.</a:t>
            </a:r>
          </a:p>
          <a:p>
            <a:pPr lvl="3"/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Low accuracy.</a:t>
            </a:r>
          </a:p>
        </p:txBody>
      </p:sp>
      <p:sp>
        <p:nvSpPr>
          <p:cNvPr id="5" name="橢圓 4"/>
          <p:cNvSpPr/>
          <p:nvPr/>
        </p:nvSpPr>
        <p:spPr>
          <a:xfrm>
            <a:off x="5004048" y="335952"/>
            <a:ext cx="288032" cy="2880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38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Successiva</a:t>
            </a:r>
            <a:r>
              <a:rPr lang="en-US" altLang="zh-TW" dirty="0" smtClean="0"/>
              <a:t>-Approximation ADC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052736"/>
            <a:ext cx="5472608" cy="5206948"/>
          </a:xfrm>
        </p:spPr>
      </p:pic>
    </p:spTree>
    <p:extLst>
      <p:ext uri="{BB962C8B-B14F-4D97-AF65-F5344CB8AC3E}">
        <p14:creationId xmlns:p14="http://schemas.microsoft.com/office/powerpoint/2010/main" val="389355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PIC18F4520 A/D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10 </a:t>
            </a:r>
            <a:r>
              <a:rPr lang="en-US" altLang="zh-TW" dirty="0"/>
              <a:t>inputs for the 28-pin devices and </a:t>
            </a:r>
            <a:r>
              <a:rPr lang="en-US" altLang="zh-TW" dirty="0">
                <a:solidFill>
                  <a:srgbClr val="FF0000"/>
                </a:solidFill>
              </a:rPr>
              <a:t>13</a:t>
            </a:r>
            <a:r>
              <a:rPr lang="en-US" altLang="zh-TW" dirty="0"/>
              <a:t> for the 40/44-pin devices. </a:t>
            </a:r>
            <a:endParaRPr lang="en-US" altLang="zh-TW" dirty="0" smtClean="0"/>
          </a:p>
          <a:p>
            <a:r>
              <a:rPr lang="en-US" altLang="zh-TW" dirty="0" smtClean="0"/>
              <a:t>This </a:t>
            </a:r>
            <a:r>
              <a:rPr lang="en-US" altLang="zh-TW" dirty="0"/>
              <a:t>module allows conversion of an analog input signal to a corresponding </a:t>
            </a:r>
            <a:r>
              <a:rPr lang="en-US" altLang="zh-TW" dirty="0">
                <a:solidFill>
                  <a:srgbClr val="FF0000"/>
                </a:solidFill>
              </a:rPr>
              <a:t>10-bit digital number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r>
              <a:rPr lang="en-US" altLang="zh-TW" dirty="0"/>
              <a:t>The analog reference voltage is software </a:t>
            </a:r>
            <a:r>
              <a:rPr lang="en-US" altLang="zh-TW" dirty="0">
                <a:solidFill>
                  <a:srgbClr val="FF0000"/>
                </a:solidFill>
              </a:rPr>
              <a:t>selectable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r>
              <a:rPr lang="en-US" altLang="zh-TW" dirty="0"/>
              <a:t>(RA3/AN3/ VREF+ and RA2/AN2/VREF-/CVREF </a:t>
            </a:r>
            <a:r>
              <a:rPr lang="en-US" altLang="zh-TW" dirty="0" smtClean="0"/>
              <a:t>pins)</a:t>
            </a:r>
          </a:p>
          <a:p>
            <a:r>
              <a:rPr lang="en-US" altLang="zh-TW" dirty="0"/>
              <a:t>The A/D converter has a unique feature of </a:t>
            </a:r>
            <a:r>
              <a:rPr lang="en-US" altLang="zh-TW" dirty="0">
                <a:solidFill>
                  <a:srgbClr val="FF0000"/>
                </a:solidFill>
              </a:rPr>
              <a:t>being able to operate</a:t>
            </a:r>
            <a:r>
              <a:rPr lang="en-US" altLang="zh-TW" dirty="0"/>
              <a:t> while the device is in </a:t>
            </a:r>
            <a:r>
              <a:rPr lang="en-US" altLang="zh-TW" dirty="0">
                <a:solidFill>
                  <a:srgbClr val="FF0000"/>
                </a:solidFill>
              </a:rPr>
              <a:t>Sleep</a:t>
            </a:r>
            <a:r>
              <a:rPr lang="en-US" altLang="zh-TW" dirty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mode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Successive approximation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Reset </a:t>
            </a:r>
            <a:r>
              <a:rPr lang="en-US" altLang="zh-TW" dirty="0" smtClean="0"/>
              <a:t>will force A/D turn off and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coversion</a:t>
            </a:r>
            <a:r>
              <a:rPr lang="en-US" altLang="zh-TW" dirty="0" smtClean="0">
                <a:solidFill>
                  <a:srgbClr val="FF0000"/>
                </a:solidFill>
              </a:rPr>
              <a:t> aborted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8407872"/>
      </p:ext>
    </p:extLst>
  </p:cSld>
  <p:clrMapOvr>
    <a:masterClrMapping/>
  </p:clrMapOvr>
</p:sld>
</file>

<file path=ppt/theme/theme1.xml><?xml version="1.0" encoding="utf-8"?>
<a:theme xmlns:a="http://schemas.openxmlformats.org/drawingml/2006/main" name="NEAT Template_r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bfix.potx" id="{B06191EA-970E-4B88-98A9-8B995BED6B64}" vid="{CC8A13FB-7471-4FB1-A8D3-A6FF09EE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Labfix</Template>
  <TotalTime>427</TotalTime>
  <Words>906</Words>
  <Application>Microsoft Office PowerPoint</Application>
  <PresentationFormat>如螢幕大小 (4:3)</PresentationFormat>
  <Paragraphs>219</Paragraphs>
  <Slides>28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9" baseType="lpstr">
      <vt:lpstr>Arial Unicode MS</vt:lpstr>
      <vt:lpstr>微軟正黑體</vt:lpstr>
      <vt:lpstr>新細明體</vt:lpstr>
      <vt:lpstr>標楷體</vt:lpstr>
      <vt:lpstr>Arial</vt:lpstr>
      <vt:lpstr>Berlin Sans FB</vt:lpstr>
      <vt:lpstr>Calibri</vt:lpstr>
      <vt:lpstr>Cambria Math</vt:lpstr>
      <vt:lpstr>Times New Roman</vt:lpstr>
      <vt:lpstr>Wingdings</vt:lpstr>
      <vt:lpstr>NEAT Template_red</vt:lpstr>
      <vt:lpstr>ANALOG-TO-DIGITAL CONVERTER(A/D)</vt:lpstr>
      <vt:lpstr>A Data Acquisition System </vt:lpstr>
      <vt:lpstr>PowerPoint 簡報</vt:lpstr>
      <vt:lpstr>PowerPoint 簡報</vt:lpstr>
      <vt:lpstr>Scaling circuit-</vt:lpstr>
      <vt:lpstr>Analog Voltage and Digital Code Characteristic-</vt:lpstr>
      <vt:lpstr>A/D Conversion Algorithms-</vt:lpstr>
      <vt:lpstr>Successiva-Approximation ADC</vt:lpstr>
      <vt:lpstr>PIC18F4520 A/D</vt:lpstr>
      <vt:lpstr>PowerPoint 簡報</vt:lpstr>
      <vt:lpstr>Input Model</vt:lpstr>
      <vt:lpstr>A/D Hint</vt:lpstr>
      <vt:lpstr>A/D Conversion time </vt:lpstr>
      <vt:lpstr>PowerPoint 簡報</vt:lpstr>
      <vt:lpstr>A/D BLOCK DIAGRAM</vt:lpstr>
      <vt:lpstr>ADC Setting </vt:lpstr>
      <vt:lpstr>ADC Init</vt:lpstr>
      <vt:lpstr>Right /left justified</vt:lpstr>
      <vt:lpstr>PowerPoint 簡報</vt:lpstr>
      <vt:lpstr>Setting Conversion clock(Tad ) / Tacq</vt:lpstr>
      <vt:lpstr>PowerPoint 簡報</vt:lpstr>
      <vt:lpstr>A/D Conversion Go &amp; Done</vt:lpstr>
      <vt:lpstr>A/D Register</vt:lpstr>
      <vt:lpstr>A/D Control Register 0 (ADCON0)</vt:lpstr>
      <vt:lpstr>A/D Control Register 1 (ADCON1)</vt:lpstr>
      <vt:lpstr>A/D Control Register 2 (ADCON2)</vt:lpstr>
      <vt:lpstr>Lab</vt:lpstr>
      <vt:lpstr>REF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ANALOG-TO-DIGITAL CONVERTER(A/D)</dc:title>
  <dc:creator>Windows 使用者</dc:creator>
  <cp:lastModifiedBy>黃呂源</cp:lastModifiedBy>
  <cp:revision>20</cp:revision>
  <dcterms:created xsi:type="dcterms:W3CDTF">2017-09-15T15:37:12Z</dcterms:created>
  <dcterms:modified xsi:type="dcterms:W3CDTF">2017-12-03T07:39:18Z</dcterms:modified>
</cp:coreProperties>
</file>