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81" r:id="rId3"/>
    <p:sldId id="265" r:id="rId4"/>
    <p:sldId id="260" r:id="rId5"/>
    <p:sldId id="287" r:id="rId6"/>
    <p:sldId id="268" r:id="rId7"/>
    <p:sldId id="259" r:id="rId8"/>
    <p:sldId id="272" r:id="rId9"/>
    <p:sldId id="274" r:id="rId10"/>
    <p:sldId id="261" r:id="rId11"/>
    <p:sldId id="275" r:id="rId12"/>
    <p:sldId id="276" r:id="rId13"/>
    <p:sldId id="258" r:id="rId14"/>
    <p:sldId id="269" r:id="rId15"/>
    <p:sldId id="270" r:id="rId16"/>
    <p:sldId id="271" r:id="rId17"/>
    <p:sldId id="277" r:id="rId18"/>
    <p:sldId id="279" r:id="rId19"/>
    <p:sldId id="278" r:id="rId20"/>
    <p:sldId id="282" r:id="rId21"/>
    <p:sldId id="280" r:id="rId22"/>
    <p:sldId id="283" r:id="rId23"/>
    <p:sldId id="284" r:id="rId24"/>
    <p:sldId id="288" r:id="rId25"/>
    <p:sldId id="289" r:id="rId26"/>
    <p:sldId id="290" r:id="rId27"/>
    <p:sldId id="285" r:id="rId28"/>
    <p:sldId id="286" r:id="rId29"/>
    <p:sldId id="267" r:id="rId30"/>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706" autoAdjust="0"/>
  </p:normalViewPr>
  <p:slideViewPr>
    <p:cSldViewPr>
      <p:cViewPr varScale="1">
        <p:scale>
          <a:sx n="84" d="100"/>
          <a:sy n="84" d="100"/>
        </p:scale>
        <p:origin x="237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079C2F3F-24D2-451F-818A-4F1ACF99EA7A}" type="datetimeFigureOut">
              <a:rPr lang="zh-TW" altLang="en-US"/>
              <a:pPr>
                <a:defRPr/>
              </a:pPr>
              <a:t>2017/12/10</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noProof="0" smtClean="0"/>
              <a:t>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3E9EBFCC-5A52-4B96-8BD3-BBBE52D6C04E}"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parity bit  make</a:t>
            </a:r>
            <a:r>
              <a:rPr lang="en-US" altLang="zh-TW" baseline="0" dirty="0" smtClean="0"/>
              <a:t> 1bit even odd</a:t>
            </a:r>
            <a:endParaRPr lang="zh-TW" altLang="en-US" dirty="0"/>
          </a:p>
        </p:txBody>
      </p:sp>
      <p:sp>
        <p:nvSpPr>
          <p:cNvPr id="4" name="投影片編號版面配置區 3"/>
          <p:cNvSpPr>
            <a:spLocks noGrp="1"/>
          </p:cNvSpPr>
          <p:nvPr>
            <p:ph type="sldNum" sz="quarter" idx="10"/>
          </p:nvPr>
        </p:nvSpPr>
        <p:spPr/>
        <p:txBody>
          <a:bodyPr/>
          <a:lstStyle/>
          <a:p>
            <a:pPr>
              <a:defRPr/>
            </a:pPr>
            <a:fld id="{3E9EBFCC-5A52-4B96-8BD3-BBBE52D6C04E}" type="slidenum">
              <a:rPr lang="zh-TW" altLang="en-US" smtClean="0"/>
              <a:pPr>
                <a:defRPr/>
              </a:pPr>
              <a:t>13</a:t>
            </a:fld>
            <a:endParaRPr lang="zh-TW" altLang="en-US"/>
          </a:p>
        </p:txBody>
      </p:sp>
    </p:spTree>
    <p:extLst>
      <p:ext uri="{BB962C8B-B14F-4D97-AF65-F5344CB8AC3E}">
        <p14:creationId xmlns:p14="http://schemas.microsoft.com/office/powerpoint/2010/main" val="3314404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 Shift register obtains its data from the Read/Write Transmit Buffer register, TXREG. The TXREG register is loaded with data in software. The TSR register is not loaded until the Stop bit has been transmitted from the previous load</a:t>
            </a:r>
          </a:p>
          <a:p>
            <a:r>
              <a:rPr lang="zh-TW" altLang="en-US" b="0" dirty="0" smtClean="0"/>
              <a:t>如果上一次</a:t>
            </a:r>
            <a:r>
              <a:rPr lang="en-US" altLang="zh-TW" b="0" dirty="0" smtClean="0"/>
              <a:t>Stop</a:t>
            </a:r>
            <a:r>
              <a:rPr lang="en-US" altLang="zh-TW" b="0" baseline="0" dirty="0" smtClean="0"/>
              <a:t> bit </a:t>
            </a:r>
            <a:r>
              <a:rPr lang="zh-TW" altLang="en-US" b="0" baseline="0" dirty="0" smtClean="0"/>
              <a:t>還沒送出去 </a:t>
            </a:r>
            <a:r>
              <a:rPr lang="en-US" altLang="zh-TW" b="0" baseline="0" dirty="0" err="1" smtClean="0"/>
              <a:t>TxReg</a:t>
            </a:r>
            <a:r>
              <a:rPr lang="zh-TW" altLang="en-US" b="0" baseline="0" dirty="0" smtClean="0"/>
              <a:t>的</a:t>
            </a:r>
            <a:r>
              <a:rPr lang="en-US" altLang="zh-TW" b="0" baseline="0" dirty="0" smtClean="0"/>
              <a:t>data</a:t>
            </a:r>
            <a:r>
              <a:rPr lang="zh-TW" altLang="en-US" b="0" baseline="0" dirty="0" smtClean="0"/>
              <a:t>不會被</a:t>
            </a:r>
            <a:r>
              <a:rPr lang="en-US" altLang="zh-TW" b="0" baseline="0" dirty="0" smtClean="0"/>
              <a:t>LOAD</a:t>
            </a:r>
            <a:endParaRPr lang="en-US" altLang="zh-TW" b="0" dirty="0" smtClean="0"/>
          </a:p>
          <a:p>
            <a:endParaRPr lang="en-US" altLang="zh-TW" b="1" dirty="0" smtClean="0"/>
          </a:p>
          <a:p>
            <a:r>
              <a:rPr lang="en-US" altLang="zh-TW" dirty="0" smtClean="0"/>
              <a:t>Once the TXREG register transfers the data to the TSR register (occurs in one TCY), the TXREG register is empty and the TXIF flag bit (PIR1) is set</a:t>
            </a:r>
          </a:p>
          <a:p>
            <a:r>
              <a:rPr lang="en-US" altLang="zh-TW" b="1" dirty="0" smtClean="0"/>
              <a:t>(</a:t>
            </a:r>
            <a:r>
              <a:rPr lang="en-US" altLang="zh-TW" b="1" dirty="0" smtClean="0"/>
              <a:t>interrupt)TXREG</a:t>
            </a:r>
            <a:r>
              <a:rPr lang="zh-TW" altLang="en-US" b="1" dirty="0" smtClean="0"/>
              <a:t> </a:t>
            </a:r>
            <a:r>
              <a:rPr lang="en-US" altLang="zh-TW" b="1" dirty="0" smtClean="0"/>
              <a:t>empty</a:t>
            </a:r>
            <a:endParaRPr lang="en-US" altLang="zh-TW" b="1" dirty="0" smtClean="0"/>
          </a:p>
          <a:p>
            <a:r>
              <a:rPr lang="en-US" altLang="zh-TW" b="0" dirty="0" err="1" smtClean="0"/>
              <a:t>TxREG</a:t>
            </a:r>
            <a:r>
              <a:rPr lang="en-US" altLang="zh-TW" b="0" baseline="0" dirty="0" smtClean="0"/>
              <a:t> </a:t>
            </a:r>
            <a:r>
              <a:rPr lang="zh-TW" altLang="en-US" b="0" baseline="0" dirty="0" smtClean="0"/>
              <a:t>放入</a:t>
            </a:r>
            <a:r>
              <a:rPr lang="en-US" altLang="zh-TW" b="0" baseline="0" dirty="0" smtClean="0"/>
              <a:t>TSR</a:t>
            </a:r>
            <a:r>
              <a:rPr lang="zh-TW" altLang="en-US" b="0" baseline="0" dirty="0" smtClean="0"/>
              <a:t>後會清空 然後觸發</a:t>
            </a:r>
            <a:r>
              <a:rPr lang="en-US" altLang="zh-TW" b="0" baseline="0" dirty="0" smtClean="0"/>
              <a:t>interrupt(TXIF</a:t>
            </a:r>
            <a:r>
              <a:rPr lang="zh-TW" altLang="en-US" b="0" baseline="0" dirty="0" smtClean="0"/>
              <a:t>會立起 不論有沒有開中斷</a:t>
            </a:r>
            <a:r>
              <a:rPr lang="en-US" altLang="zh-TW" b="0" baseline="0" dirty="0" smtClean="0"/>
              <a:t>)</a:t>
            </a:r>
          </a:p>
          <a:p>
            <a:r>
              <a:rPr lang="en-US" altLang="zh-TW" b="0" baseline="0" dirty="0" smtClean="0"/>
              <a:t>TXIF</a:t>
            </a:r>
            <a:r>
              <a:rPr lang="zh-TW" altLang="en-US" b="0" baseline="0" dirty="0" smtClean="0"/>
              <a:t>不能手動</a:t>
            </a:r>
            <a:r>
              <a:rPr lang="en-US" altLang="zh-TW" b="0" baseline="0" dirty="0" smtClean="0"/>
              <a:t>clear(software)</a:t>
            </a:r>
          </a:p>
          <a:p>
            <a:endParaRPr lang="en-US" altLang="zh-TW" b="0" baseline="0" dirty="0" smtClean="0"/>
          </a:p>
          <a:p>
            <a:r>
              <a:rPr lang="zh-TW" altLang="en-US" b="0" baseline="0" dirty="0" smtClean="0"/>
              <a:t>當資料</a:t>
            </a:r>
            <a:r>
              <a:rPr lang="en-US" altLang="zh-TW" b="0" baseline="0" dirty="0" smtClean="0"/>
              <a:t>load </a:t>
            </a:r>
            <a:r>
              <a:rPr lang="zh-TW" altLang="en-US" b="0" baseline="0" dirty="0" smtClean="0"/>
              <a:t>進去</a:t>
            </a:r>
            <a:r>
              <a:rPr lang="en-US" altLang="zh-TW" b="0" baseline="0" dirty="0" smtClean="0"/>
              <a:t>TSR</a:t>
            </a:r>
            <a:r>
              <a:rPr lang="zh-TW" altLang="en-US" b="0" baseline="0" dirty="0" smtClean="0"/>
              <a:t>，只有下一個</a:t>
            </a:r>
            <a:r>
              <a:rPr lang="en-US" altLang="zh-TW" b="0" baseline="0" dirty="0" smtClean="0"/>
              <a:t>TXIF</a:t>
            </a:r>
            <a:r>
              <a:rPr lang="zh-TW" altLang="en-US" b="0" baseline="0" dirty="0" smtClean="0"/>
              <a:t>會被清空</a:t>
            </a:r>
            <a:endParaRPr lang="en-US" altLang="zh-TW" b="0" baseline="0" dirty="0" smtClean="0"/>
          </a:p>
          <a:p>
            <a:endParaRPr lang="en-US" altLang="zh-TW" b="0" baseline="0" dirty="0" smtClean="0"/>
          </a:p>
          <a:p>
            <a:r>
              <a:rPr lang="en-US" altLang="zh-TW" b="0" baseline="0" dirty="0" smtClean="0"/>
              <a:t>TXIF</a:t>
            </a:r>
            <a:r>
              <a:rPr lang="zh-TW" altLang="en-US" b="0" baseline="0" dirty="0" smtClean="0"/>
              <a:t> </a:t>
            </a:r>
            <a:r>
              <a:rPr lang="en-US" altLang="zh-TW" b="0" baseline="0" dirty="0" smtClean="0">
                <a:sym typeface="Wingdings" panose="05000000000000000000" pitchFamily="2" charset="2"/>
              </a:rPr>
              <a:t></a:t>
            </a:r>
            <a:r>
              <a:rPr lang="zh-TW" altLang="en-US" b="0" baseline="0" dirty="0" smtClean="0">
                <a:sym typeface="Wingdings" panose="05000000000000000000" pitchFamily="2" charset="2"/>
              </a:rPr>
              <a:t> </a:t>
            </a:r>
            <a:r>
              <a:rPr lang="en-US" altLang="zh-TW" b="0" baseline="0" dirty="0" err="1" smtClean="0">
                <a:sym typeface="Wingdings" panose="05000000000000000000" pitchFamily="2" charset="2"/>
              </a:rPr>
              <a:t>txreg</a:t>
            </a:r>
            <a:endParaRPr lang="en-US" altLang="zh-TW" b="0" baseline="0" dirty="0" smtClean="0">
              <a:sym typeface="Wingdings" panose="05000000000000000000" pitchFamily="2" charset="2"/>
            </a:endParaRPr>
          </a:p>
          <a:p>
            <a:r>
              <a:rPr lang="en-US" altLang="zh-TW" b="0" baseline="0" dirty="0" smtClean="0">
                <a:sym typeface="Wingdings" panose="05000000000000000000" pitchFamily="2" charset="2"/>
              </a:rPr>
              <a:t>TRMTTSR STATUS(read only)(no interrupt)</a:t>
            </a:r>
            <a:endParaRPr lang="zh-TW" altLang="en-US" b="0" dirty="0"/>
          </a:p>
        </p:txBody>
      </p:sp>
      <p:sp>
        <p:nvSpPr>
          <p:cNvPr id="4" name="投影片編號版面配置區 3"/>
          <p:cNvSpPr>
            <a:spLocks noGrp="1"/>
          </p:cNvSpPr>
          <p:nvPr>
            <p:ph type="sldNum" sz="quarter" idx="10"/>
          </p:nvPr>
        </p:nvSpPr>
        <p:spPr/>
        <p:txBody>
          <a:bodyPr/>
          <a:lstStyle/>
          <a:p>
            <a:pPr>
              <a:defRPr/>
            </a:pPr>
            <a:fld id="{3E9EBFCC-5A52-4B96-8BD3-BBBE52D6C04E}" type="slidenum">
              <a:rPr lang="zh-TW" altLang="en-US" smtClean="0"/>
              <a:pPr>
                <a:defRPr/>
              </a:pPr>
              <a:t>18</a:t>
            </a:fld>
            <a:endParaRPr lang="zh-TW" altLang="en-US"/>
          </a:p>
        </p:txBody>
      </p:sp>
    </p:spTree>
    <p:extLst>
      <p:ext uri="{BB962C8B-B14F-4D97-AF65-F5344CB8AC3E}">
        <p14:creationId xmlns:p14="http://schemas.microsoft.com/office/powerpoint/2010/main" val="3860281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TXREG</a:t>
            </a:r>
            <a:r>
              <a:rPr lang="en-US" altLang="zh-TW" baseline="0" dirty="0" smtClean="0"/>
              <a:t> empty then TXIF set </a:t>
            </a:r>
          </a:p>
          <a:p>
            <a:endParaRPr lang="en-US" altLang="zh-TW" baseline="0" dirty="0" smtClean="0"/>
          </a:p>
          <a:p>
            <a:r>
              <a:rPr lang="en-US" altLang="zh-TW" baseline="0" dirty="0" smtClean="0"/>
              <a:t>TX busy TRMT is clear</a:t>
            </a:r>
            <a:endParaRPr lang="zh-TW" altLang="en-US" dirty="0"/>
          </a:p>
        </p:txBody>
      </p:sp>
      <p:sp>
        <p:nvSpPr>
          <p:cNvPr id="4" name="投影片編號版面配置區 3"/>
          <p:cNvSpPr>
            <a:spLocks noGrp="1"/>
          </p:cNvSpPr>
          <p:nvPr>
            <p:ph type="sldNum" sz="quarter" idx="10"/>
          </p:nvPr>
        </p:nvSpPr>
        <p:spPr/>
        <p:txBody>
          <a:bodyPr/>
          <a:lstStyle/>
          <a:p>
            <a:pPr>
              <a:defRPr/>
            </a:pPr>
            <a:fld id="{3E9EBFCC-5A52-4B96-8BD3-BBBE52D6C04E}" type="slidenum">
              <a:rPr lang="zh-TW" altLang="en-US" smtClean="0"/>
              <a:pPr>
                <a:defRPr/>
              </a:pPr>
              <a:t>20</a:t>
            </a:fld>
            <a:endParaRPr lang="zh-TW" altLang="en-US"/>
          </a:p>
        </p:txBody>
      </p:sp>
    </p:spTree>
    <p:extLst>
      <p:ext uri="{BB962C8B-B14F-4D97-AF65-F5344CB8AC3E}">
        <p14:creationId xmlns:p14="http://schemas.microsoft.com/office/powerpoint/2010/main" val="6913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3E9EBFCC-5A52-4B96-8BD3-BBBE52D6C04E}" type="slidenum">
              <a:rPr lang="zh-TW" altLang="en-US" smtClean="0"/>
              <a:pPr>
                <a:defRPr/>
              </a:pPr>
              <a:t>23</a:t>
            </a:fld>
            <a:endParaRPr lang="zh-TW" altLang="en-US"/>
          </a:p>
        </p:txBody>
      </p:sp>
    </p:spTree>
    <p:extLst>
      <p:ext uri="{BB962C8B-B14F-4D97-AF65-F5344CB8AC3E}">
        <p14:creationId xmlns:p14="http://schemas.microsoft.com/office/powerpoint/2010/main" val="2310862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3E9EBFCC-5A52-4B96-8BD3-BBBE52D6C04E}" type="slidenum">
              <a:rPr lang="zh-TW" altLang="en-US" smtClean="0"/>
              <a:pPr>
                <a:defRPr/>
              </a:pPr>
              <a:t>28</a:t>
            </a:fld>
            <a:endParaRPr lang="zh-TW" altLang="en-US"/>
          </a:p>
        </p:txBody>
      </p:sp>
    </p:spTree>
    <p:extLst>
      <p:ext uri="{BB962C8B-B14F-4D97-AF65-F5344CB8AC3E}">
        <p14:creationId xmlns:p14="http://schemas.microsoft.com/office/powerpoint/2010/main" val="20672247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矩形 14"/>
          <p:cNvSpPr/>
          <p:nvPr/>
        </p:nvSpPr>
        <p:spPr>
          <a:xfrm>
            <a:off x="90488" y="214313"/>
            <a:ext cx="8964612" cy="42862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TW" altLang="en-US"/>
          </a:p>
        </p:txBody>
      </p:sp>
      <p:sp>
        <p:nvSpPr>
          <p:cNvPr id="5" name="圓角化對角線角落矩形 15"/>
          <p:cNvSpPr/>
          <p:nvPr/>
        </p:nvSpPr>
        <p:spPr>
          <a:xfrm>
            <a:off x="98425" y="428625"/>
            <a:ext cx="8755063" cy="3500438"/>
          </a:xfrm>
          <a:prstGeom prst="round2DiagRect">
            <a:avLst>
              <a:gd name="adj1" fmla="val 577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TW" dirty="0"/>
              <a:t>f</a:t>
            </a:r>
            <a:endParaRPr kumimoji="0" lang="zh-TW"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623888"/>
            <a:ext cx="8747125"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圖片 17" descr="Logo_NCKU.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6178550"/>
            <a:ext cx="52863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方塊 18"/>
          <p:cNvSpPr txBox="1">
            <a:spLocks noChangeArrowheads="1"/>
          </p:cNvSpPr>
          <p:nvPr/>
        </p:nvSpPr>
        <p:spPr bwMode="auto">
          <a:xfrm>
            <a:off x="1997075" y="6000750"/>
            <a:ext cx="51228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defRPr/>
            </a:pPr>
            <a:r>
              <a:rPr kumimoji="0" lang="en-US" altLang="zh-TW" sz="1400" b="1" i="1" u="sng" smtClean="0">
                <a:latin typeface="Berlin Sans FB" panose="020E0602020502020306" pitchFamily="34" charset="0"/>
              </a:rPr>
              <a:t>Networked Embedded Applications and Technologies Lab</a:t>
            </a:r>
            <a:r>
              <a:rPr kumimoji="0" lang="en-US" altLang="zh-TW" sz="1400" u="sng" smtClean="0">
                <a:latin typeface="Berlin Sans FB" panose="020E0602020502020306" pitchFamily="34" charset="0"/>
              </a:rPr>
              <a:t> </a:t>
            </a:r>
          </a:p>
          <a:p>
            <a:pPr algn="ctr" eaLnBrk="1" hangingPunct="1">
              <a:spcBef>
                <a:spcPct val="50000"/>
              </a:spcBef>
              <a:defRPr/>
            </a:pPr>
            <a:r>
              <a:rPr kumimoji="0" lang="en-US" altLang="zh-TW" sz="1200" smtClean="0">
                <a:latin typeface="Berlin Sans FB" panose="020E0602020502020306" pitchFamily="34" charset="0"/>
              </a:rPr>
              <a:t>Department of Computer Science and Information Engineering </a:t>
            </a:r>
          </a:p>
          <a:p>
            <a:pPr algn="ctr" eaLnBrk="1" hangingPunct="1">
              <a:defRPr/>
            </a:pPr>
            <a:r>
              <a:rPr kumimoji="0" lang="en-US" altLang="zh-TW" sz="1200" smtClean="0">
                <a:latin typeface="Berlin Sans FB" panose="020E0602020502020306" pitchFamily="34" charset="0"/>
              </a:rPr>
              <a:t>National Cheng Kung University, TAIWAN</a:t>
            </a:r>
            <a:endParaRPr kumimoji="0" lang="zh-TW" altLang="en-US" sz="1200" smtClean="0">
              <a:latin typeface="Berlin Sans FB" panose="020E0602020502020306" pitchFamily="34" charset="0"/>
            </a:endParaRPr>
          </a:p>
        </p:txBody>
      </p:sp>
      <p:pic>
        <p:nvPicPr>
          <p:cNvPr id="10" name="Picture 5" descr="C:\Documents and Settings\lufe\桌面\hanel ppt templet\NEATlogo2-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4638" y="6191250"/>
            <a:ext cx="496887"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標題版面配置區 1"/>
          <p:cNvSpPr>
            <a:spLocks noGrp="1"/>
          </p:cNvSpPr>
          <p:nvPr>
            <p:ph type="ctrTitle"/>
          </p:nvPr>
        </p:nvSpPr>
        <p:spPr>
          <a:xfrm>
            <a:off x="685800" y="2276475"/>
            <a:ext cx="7772400" cy="1443038"/>
          </a:xfrm>
        </p:spPr>
        <p:txBody>
          <a:bodyPr/>
          <a:lstStyle>
            <a:lvl1pPr>
              <a:defRPr smtClean="0"/>
            </a:lvl1pPr>
          </a:lstStyle>
          <a:p>
            <a:r>
              <a:rPr lang="zh-TW" altLang="en-US" smtClean="0"/>
              <a:t>按一下以編輯母片標題樣式</a:t>
            </a:r>
          </a:p>
        </p:txBody>
      </p:sp>
      <p:sp>
        <p:nvSpPr>
          <p:cNvPr id="17411" name="文字版面配置區 2"/>
          <p:cNvSpPr>
            <a:spLocks noGrp="1"/>
          </p:cNvSpPr>
          <p:nvPr>
            <p:ph type="subTitle" idx="1"/>
          </p:nvPr>
        </p:nvSpPr>
        <p:spPr>
          <a:xfrm>
            <a:off x="1371600" y="3886200"/>
            <a:ext cx="6400800" cy="1198563"/>
          </a:xfrm>
        </p:spPr>
        <p:txBody>
          <a:bodyPr/>
          <a:lstStyle>
            <a:lvl1pPr marL="0" indent="0" algn="ctr">
              <a:buFont typeface="Wingdings" pitchFamily="2" charset="2"/>
              <a:buNone/>
              <a:defRPr smtClean="0"/>
            </a:lvl1pPr>
          </a:lstStyle>
          <a:p>
            <a:r>
              <a:rPr lang="zh-TW" altLang="en-US" smtClean="0"/>
              <a:t>按一下以編輯母片副標題樣式</a:t>
            </a:r>
          </a:p>
        </p:txBody>
      </p:sp>
    </p:spTree>
    <p:extLst>
      <p:ext uri="{BB962C8B-B14F-4D97-AF65-F5344CB8AC3E}">
        <p14:creationId xmlns:p14="http://schemas.microsoft.com/office/powerpoint/2010/main" val="2235900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2288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158750" y="0"/>
            <a:ext cx="8229600" cy="908050"/>
          </a:xfrm>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23850" y="1268413"/>
            <a:ext cx="8569325" cy="485775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4096852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Tree>
    <p:extLst>
      <p:ext uri="{BB962C8B-B14F-4D97-AF65-F5344CB8AC3E}">
        <p14:creationId xmlns:p14="http://schemas.microsoft.com/office/powerpoint/2010/main" val="311352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80795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057432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12576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7359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Tree>
    <p:extLst>
      <p:ext uri="{BB962C8B-B14F-4D97-AF65-F5344CB8AC3E}">
        <p14:creationId xmlns:p14="http://schemas.microsoft.com/office/powerpoint/2010/main" val="2681562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Tree>
    <p:extLst>
      <p:ext uri="{BB962C8B-B14F-4D97-AF65-F5344CB8AC3E}">
        <p14:creationId xmlns:p14="http://schemas.microsoft.com/office/powerpoint/2010/main" val="919475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412158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0"/>
            <a:ext cx="9144000" cy="107156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TW" altLang="en-US"/>
          </a:p>
        </p:txBody>
      </p:sp>
      <p:sp>
        <p:nvSpPr>
          <p:cNvPr id="9" name="圓角化對角線角落矩形 8"/>
          <p:cNvSpPr/>
          <p:nvPr/>
        </p:nvSpPr>
        <p:spPr>
          <a:xfrm flipH="1">
            <a:off x="0" y="0"/>
            <a:ext cx="9001125" cy="928688"/>
          </a:xfrm>
          <a:prstGeom prst="round2Diag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TW" altLang="en-US" dirty="0">
              <a:solidFill>
                <a:srgbClr val="B0110E"/>
              </a:solidFill>
            </a:endParaRPr>
          </a:p>
        </p:txBody>
      </p:sp>
      <p:sp>
        <p:nvSpPr>
          <p:cNvPr id="10" name="矩形 9"/>
          <p:cNvSpPr/>
          <p:nvPr/>
        </p:nvSpPr>
        <p:spPr>
          <a:xfrm>
            <a:off x="0" y="6357938"/>
            <a:ext cx="9144000" cy="5000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TW" altLang="en-US" dirty="0"/>
          </a:p>
        </p:txBody>
      </p:sp>
      <p:sp>
        <p:nvSpPr>
          <p:cNvPr id="1029" name="文字方塊 10"/>
          <p:cNvSpPr txBox="1">
            <a:spLocks noChangeArrowheads="1"/>
          </p:cNvSpPr>
          <p:nvPr/>
        </p:nvSpPr>
        <p:spPr bwMode="auto">
          <a:xfrm>
            <a:off x="2725738" y="6381750"/>
            <a:ext cx="536098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0800" bIns="10800" anchor="ctr" anchorCtr="1"/>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defRPr/>
            </a:pPr>
            <a:r>
              <a:rPr kumimoji="0" lang="en-US" altLang="zh-TW" sz="1400" b="1" smtClean="0">
                <a:solidFill>
                  <a:schemeClr val="bg1"/>
                </a:solidFill>
                <a:latin typeface="Berlin Sans FB" panose="020E0602020502020306" pitchFamily="34" charset="0"/>
              </a:rPr>
              <a:t>Department of Computer Science and Information Engineering</a:t>
            </a:r>
          </a:p>
          <a:p>
            <a:pPr algn="r" eaLnBrk="1" hangingPunct="1">
              <a:defRPr/>
            </a:pPr>
            <a:r>
              <a:rPr kumimoji="0" lang="en-US" altLang="zh-TW" sz="1400" b="1" smtClean="0">
                <a:solidFill>
                  <a:schemeClr val="bg1"/>
                </a:solidFill>
                <a:latin typeface="Berlin Sans FB" panose="020E0602020502020306" pitchFamily="34" charset="0"/>
              </a:rPr>
              <a:t>National Cheng Kung University, TAIWAN</a:t>
            </a:r>
            <a:endParaRPr kumimoji="0" lang="zh-TW" altLang="en-US" sz="1400" b="1" smtClean="0">
              <a:solidFill>
                <a:schemeClr val="bg1"/>
              </a:solidFill>
              <a:latin typeface="Berlin Sans FB" panose="020E0602020502020306" pitchFamily="34" charset="0"/>
            </a:endParaRPr>
          </a:p>
        </p:txBody>
      </p:sp>
      <p:sp>
        <p:nvSpPr>
          <p:cNvPr id="1030" name="投影片編號版面配置區 23"/>
          <p:cNvSpPr txBox="1">
            <a:spLocks/>
          </p:cNvSpPr>
          <p:nvPr/>
        </p:nvSpPr>
        <p:spPr bwMode="auto">
          <a:xfrm>
            <a:off x="8643938" y="6492875"/>
            <a:ext cx="4286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defRPr/>
            </a:pPr>
            <a:fld id="{13E2B9ED-800C-4C5F-BF42-CCF7E6FD39D9}" type="slidenum">
              <a:rPr kumimoji="0" lang="zh-TW" altLang="en-US" sz="1600" smtClean="0">
                <a:solidFill>
                  <a:schemeClr val="bg1"/>
                </a:solidFill>
                <a:latin typeface="Calibri" panose="020F0502020204030204" pitchFamily="34" charset="0"/>
              </a:rPr>
              <a:pPr algn="r" eaLnBrk="1" hangingPunct="1">
                <a:defRPr/>
              </a:pPr>
              <a:t>‹#›</a:t>
            </a:fld>
            <a:endParaRPr kumimoji="0" lang="en-US" altLang="zh-TW" sz="1600" smtClean="0">
              <a:solidFill>
                <a:schemeClr val="bg1"/>
              </a:solidFill>
              <a:latin typeface="Calibri" panose="020F0502020204030204" pitchFamily="34" charset="0"/>
            </a:endParaRPr>
          </a:p>
        </p:txBody>
      </p:sp>
      <p:sp>
        <p:nvSpPr>
          <p:cNvPr id="1031" name="文字方塊 12"/>
          <p:cNvSpPr txBox="1">
            <a:spLocks noChangeArrowheads="1"/>
          </p:cNvSpPr>
          <p:nvPr/>
        </p:nvSpPr>
        <p:spPr bwMode="auto">
          <a:xfrm>
            <a:off x="622300" y="6410325"/>
            <a:ext cx="877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r>
              <a:rPr kumimoji="0" lang="en-US" altLang="zh-TW" sz="2000" b="1" i="1" smtClean="0">
                <a:solidFill>
                  <a:schemeClr val="bg1"/>
                </a:solidFill>
                <a:latin typeface="Arial Unicode MS" panose="020B0604020202020204" pitchFamily="34" charset="-120"/>
                <a:ea typeface="Arial Unicode MS" panose="020B0604020202020204" pitchFamily="34" charset="-120"/>
                <a:cs typeface="Arial Unicode MS" panose="020B0604020202020204" pitchFamily="34" charset="-120"/>
              </a:rPr>
              <a:t>NEAT</a:t>
            </a:r>
            <a:endParaRPr kumimoji="0" lang="zh-TW" altLang="en-US" sz="2000" b="1" i="1" smtClean="0">
              <a:solidFill>
                <a:schemeClr val="bg1"/>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pic>
        <p:nvPicPr>
          <p:cNvPr id="1032" name="Picture 5" descr="C:\Documents and Settings\lufe\桌面\hanel ppt templet\NEATlogo2-2.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1138" y="6402388"/>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3" descr="C:\Documents and Settings\lufe\桌面\hanel ppt templet\Logo_NCKU darkRed.bmp"/>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69275" y="6408738"/>
            <a:ext cx="457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7"/>
          <p:cNvSpPr>
            <a:spLocks noGrp="1" noChangeArrowheads="1"/>
          </p:cNvSpPr>
          <p:nvPr>
            <p:ph type="title"/>
          </p:nvPr>
        </p:nvSpPr>
        <p:spPr bwMode="auto">
          <a:xfrm>
            <a:off x="158750" y="0"/>
            <a:ext cx="82296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35" name="Rectangle 18"/>
          <p:cNvSpPr>
            <a:spLocks noGrp="1" noChangeArrowheads="1"/>
          </p:cNvSpPr>
          <p:nvPr>
            <p:ph type="body" idx="1"/>
          </p:nvPr>
        </p:nvSpPr>
        <p:spPr bwMode="auto">
          <a:xfrm>
            <a:off x="323850" y="1268413"/>
            <a:ext cx="856932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Tree>
  </p:cSld>
  <p:clrMap bg1="lt1" tx1="dk1" bg2="lt2" tx2="dk2" accent1="accent1" accent2="accent2" accent3="accent3" accent4="accent4" accent5="accent5" accent6="accent6" hlink="hlink" folHlink="folHlink"/>
  <p:sldLayoutIdLst>
    <p:sldLayoutId id="2147483863"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l" rtl="0" eaLnBrk="1" fontAlgn="base" hangingPunct="1">
        <a:spcBef>
          <a:spcPct val="0"/>
        </a:spcBef>
        <a:spcAft>
          <a:spcPct val="0"/>
        </a:spcAft>
        <a:defRPr sz="3200" b="1" kern="1200">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Calibri" pitchFamily="34" charset="0"/>
          <a:ea typeface="新細明體" pitchFamily="18" charset="-120"/>
        </a:defRPr>
      </a:lvl2pPr>
      <a:lvl3pPr algn="l" rtl="0" eaLnBrk="1" fontAlgn="base" hangingPunct="1">
        <a:spcBef>
          <a:spcPct val="0"/>
        </a:spcBef>
        <a:spcAft>
          <a:spcPct val="0"/>
        </a:spcAft>
        <a:defRPr sz="3200" b="1">
          <a:solidFill>
            <a:schemeClr val="bg1"/>
          </a:solidFill>
          <a:latin typeface="Calibri" pitchFamily="34" charset="0"/>
          <a:ea typeface="新細明體" pitchFamily="18" charset="-120"/>
        </a:defRPr>
      </a:lvl3pPr>
      <a:lvl4pPr algn="l" rtl="0" eaLnBrk="1" fontAlgn="base" hangingPunct="1">
        <a:spcBef>
          <a:spcPct val="0"/>
        </a:spcBef>
        <a:spcAft>
          <a:spcPct val="0"/>
        </a:spcAft>
        <a:defRPr sz="3200" b="1">
          <a:solidFill>
            <a:schemeClr val="bg1"/>
          </a:solidFill>
          <a:latin typeface="Calibri" pitchFamily="34" charset="0"/>
          <a:ea typeface="新細明體" pitchFamily="18" charset="-120"/>
        </a:defRPr>
      </a:lvl4pPr>
      <a:lvl5pPr algn="l" rtl="0" eaLnBrk="1" fontAlgn="base" hangingPunct="1">
        <a:spcBef>
          <a:spcPct val="0"/>
        </a:spcBef>
        <a:spcAft>
          <a:spcPct val="0"/>
        </a:spcAft>
        <a:defRPr sz="3200" b="1">
          <a:solidFill>
            <a:schemeClr val="bg1"/>
          </a:solidFill>
          <a:latin typeface="Calibri" pitchFamily="34" charset="0"/>
          <a:ea typeface="新細明體" pitchFamily="18" charset="-120"/>
        </a:defRPr>
      </a:lvl5pPr>
      <a:lvl6pPr marL="457200" algn="l" rtl="0" eaLnBrk="1" fontAlgn="base" hangingPunct="1">
        <a:spcBef>
          <a:spcPct val="0"/>
        </a:spcBef>
        <a:spcAft>
          <a:spcPct val="0"/>
        </a:spcAft>
        <a:defRPr sz="3200" b="1">
          <a:solidFill>
            <a:schemeClr val="bg1"/>
          </a:solidFill>
          <a:latin typeface="Calibri" pitchFamily="34" charset="0"/>
          <a:ea typeface="新細明體" pitchFamily="18" charset="-120"/>
        </a:defRPr>
      </a:lvl6pPr>
      <a:lvl7pPr marL="914400" algn="l" rtl="0" eaLnBrk="1" fontAlgn="base" hangingPunct="1">
        <a:spcBef>
          <a:spcPct val="0"/>
        </a:spcBef>
        <a:spcAft>
          <a:spcPct val="0"/>
        </a:spcAft>
        <a:defRPr sz="3200" b="1">
          <a:solidFill>
            <a:schemeClr val="bg1"/>
          </a:solidFill>
          <a:latin typeface="Calibri" pitchFamily="34" charset="0"/>
          <a:ea typeface="新細明體" pitchFamily="18" charset="-120"/>
        </a:defRPr>
      </a:lvl7pPr>
      <a:lvl8pPr marL="1371600" algn="l" rtl="0" eaLnBrk="1" fontAlgn="base" hangingPunct="1">
        <a:spcBef>
          <a:spcPct val="0"/>
        </a:spcBef>
        <a:spcAft>
          <a:spcPct val="0"/>
        </a:spcAft>
        <a:defRPr sz="3200" b="1">
          <a:solidFill>
            <a:schemeClr val="bg1"/>
          </a:solidFill>
          <a:latin typeface="Calibri" pitchFamily="34" charset="0"/>
          <a:ea typeface="新細明體" pitchFamily="18" charset="-120"/>
        </a:defRPr>
      </a:lvl8pPr>
      <a:lvl9pPr marL="1828800" algn="l" rtl="0" eaLnBrk="1" fontAlgn="base" hangingPunct="1">
        <a:spcBef>
          <a:spcPct val="0"/>
        </a:spcBef>
        <a:spcAft>
          <a:spcPct val="0"/>
        </a:spcAft>
        <a:defRPr sz="3200" b="1">
          <a:solidFill>
            <a:schemeClr val="bg1"/>
          </a:solidFill>
          <a:latin typeface="Calibri" pitchFamily="34" charset="0"/>
          <a:ea typeface="新細明體" pitchFamily="18" charset="-120"/>
        </a:defRPr>
      </a:lvl9pPr>
    </p:titleStyle>
    <p:bodyStyle>
      <a:lvl1pPr marL="342900" indent="-342900" algn="l" rtl="0" eaLnBrk="1" fontAlgn="base" hangingPunct="1">
        <a:spcBef>
          <a:spcPct val="20000"/>
        </a:spcBef>
        <a:spcAft>
          <a:spcPct val="0"/>
        </a:spcAft>
        <a:buClr>
          <a:schemeClr val="tx1"/>
        </a:buClr>
        <a:buSzPct val="65000"/>
        <a:buFont typeface="Wingdings" panose="05000000000000000000" pitchFamily="2" charset="2"/>
        <a:buChar char="q"/>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Wingdings" panose="05000000000000000000" pitchFamily="2" charset="2"/>
        <a:buChar char="w"/>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FF0000"/>
        </a:buClr>
        <a:buFont typeface="Wingdings" panose="05000000000000000000" pitchFamily="2" charset="2"/>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tx1"/>
        </a:buClr>
        <a:buFont typeface="Times New Roman" panose="02020603050405020304" pitchFamily="18"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hyperlink" Target="https://microcontrollerpicavr.blogspot.tw/2017/08/pic-microcontroller-serial.html" TargetMode="External"/><Relationship Id="rId2" Type="http://schemas.openxmlformats.org/officeDocument/2006/relationships/hyperlink" Target="https://en.wikipedia.org/wiki/Asynchronous_serial_communication" TargetMode="External"/><Relationship Id="rId1" Type="http://schemas.openxmlformats.org/officeDocument/2006/relationships/slideLayout" Target="../slideLayouts/slideLayout11.xml"/><Relationship Id="rId5" Type="http://schemas.openxmlformats.org/officeDocument/2006/relationships/hyperlink" Target="https://en.wikipedia.org/wiki/Serial_port" TargetMode="External"/><Relationship Id="rId4" Type="http://schemas.openxmlformats.org/officeDocument/2006/relationships/hyperlink" Target="http://ww1.microchip.com/downloads/en/devicedoc/39631a.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algn="ctr"/>
            <a:r>
              <a:rPr lang="en-US" altLang="zh-TW" dirty="0" smtClean="0"/>
              <a:t>UART</a:t>
            </a:r>
            <a:endParaRPr lang="zh-TW" altLang="en-US" dirty="0"/>
          </a:p>
        </p:txBody>
      </p:sp>
      <p:sp>
        <p:nvSpPr>
          <p:cNvPr id="3" name="副標題 2"/>
          <p:cNvSpPr>
            <a:spLocks noGrp="1"/>
          </p:cNvSpPr>
          <p:nvPr>
            <p:ph type="subTitle" idx="1"/>
          </p:nvPr>
        </p:nvSpPr>
        <p:spPr/>
        <p:txBody>
          <a:bodyPr/>
          <a:lstStyle/>
          <a:p>
            <a:r>
              <a:rPr lang="en-US" altLang="zh-TW" dirty="0" smtClean="0"/>
              <a:t>Serial Com</a:t>
            </a:r>
            <a:endParaRPr lang="zh-TW" altLang="en-US" dirty="0"/>
          </a:p>
        </p:txBody>
      </p:sp>
    </p:spTree>
    <p:extLst>
      <p:ext uri="{BB962C8B-B14F-4D97-AF65-F5344CB8AC3E}">
        <p14:creationId xmlns:p14="http://schemas.microsoft.com/office/powerpoint/2010/main" val="4044957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Baud-rate Introduction</a:t>
            </a:r>
            <a:endParaRPr lang="zh-TW" altLang="en-US" dirty="0"/>
          </a:p>
        </p:txBody>
      </p:sp>
      <p:sp>
        <p:nvSpPr>
          <p:cNvPr id="3" name="內容版面配置區 2"/>
          <p:cNvSpPr>
            <a:spLocks noGrp="1"/>
          </p:cNvSpPr>
          <p:nvPr>
            <p:ph idx="1"/>
          </p:nvPr>
        </p:nvSpPr>
        <p:spPr>
          <a:xfrm>
            <a:off x="142875" y="1124744"/>
            <a:ext cx="8569325" cy="4857750"/>
          </a:xfrm>
        </p:spPr>
        <p:txBody>
          <a:bodyPr/>
          <a:lstStyle/>
          <a:p>
            <a:r>
              <a:rPr lang="en-US" altLang="zh-TW" dirty="0"/>
              <a:t>What is baud-rate</a:t>
            </a:r>
          </a:p>
          <a:p>
            <a:pPr lvl="1"/>
            <a:r>
              <a:rPr lang="en-US" altLang="zh-TW" dirty="0"/>
              <a:t>baud rate gives the frequency at which bits are transmitted on the line</a:t>
            </a:r>
          </a:p>
          <a:p>
            <a:r>
              <a:rPr lang="en-US" altLang="zh-TW" dirty="0"/>
              <a:t>Why we need baud-rate</a:t>
            </a:r>
          </a:p>
          <a:p>
            <a:pPr lvl="1"/>
            <a:r>
              <a:rPr lang="en-US" altLang="zh-TW" dirty="0"/>
              <a:t>no clock is transmitted in asynchronous communication</a:t>
            </a:r>
          </a:p>
          <a:p>
            <a:pPr lvl="1"/>
            <a:r>
              <a:rPr lang="en-US" altLang="zh-TW" dirty="0"/>
              <a:t>the transmitter and receiver must run independently at nearly the same baud rates</a:t>
            </a:r>
          </a:p>
          <a:p>
            <a:endParaRPr lang="zh-TW" altLang="en-US" dirty="0"/>
          </a:p>
        </p:txBody>
      </p:sp>
      <p:grpSp>
        <p:nvGrpSpPr>
          <p:cNvPr id="4" name="群組 75"/>
          <p:cNvGrpSpPr>
            <a:grpSpLocks/>
          </p:cNvGrpSpPr>
          <p:nvPr/>
        </p:nvGrpSpPr>
        <p:grpSpPr bwMode="auto">
          <a:xfrm>
            <a:off x="1547813" y="4581525"/>
            <a:ext cx="5184775" cy="647700"/>
            <a:chOff x="1907704" y="4437112"/>
            <a:chExt cx="5184576" cy="648072"/>
          </a:xfrm>
        </p:grpSpPr>
        <p:grpSp>
          <p:nvGrpSpPr>
            <p:cNvPr id="5" name="群組 64"/>
            <p:cNvGrpSpPr>
              <a:grpSpLocks/>
            </p:cNvGrpSpPr>
            <p:nvPr/>
          </p:nvGrpSpPr>
          <p:grpSpPr bwMode="auto">
            <a:xfrm>
              <a:off x="1907704" y="4725144"/>
              <a:ext cx="5184576" cy="360040"/>
              <a:chOff x="683568" y="4725144"/>
              <a:chExt cx="5184576" cy="360040"/>
            </a:xfrm>
          </p:grpSpPr>
          <p:cxnSp>
            <p:nvCxnSpPr>
              <p:cNvPr id="16" name="直線接點 15"/>
              <p:cNvCxnSpPr/>
              <p:nvPr/>
            </p:nvCxnSpPr>
            <p:spPr>
              <a:xfrm>
                <a:off x="683568" y="5085184"/>
                <a:ext cx="720697" cy="0"/>
              </a:xfrm>
              <a:prstGeom prst="line">
                <a:avLst/>
              </a:prstGeom>
              <a:ln/>
            </p:spPr>
            <p:style>
              <a:lnRef idx="2">
                <a:schemeClr val="dk1"/>
              </a:lnRef>
              <a:fillRef idx="0">
                <a:schemeClr val="dk1"/>
              </a:fillRef>
              <a:effectRef idx="1">
                <a:schemeClr val="dk1"/>
              </a:effectRef>
              <a:fontRef idx="minor">
                <a:schemeClr val="tx1"/>
              </a:fontRef>
            </p:style>
          </p:cxnSp>
          <p:cxnSp>
            <p:nvCxnSpPr>
              <p:cNvPr id="17" name="直線接點 16"/>
              <p:cNvCxnSpPr/>
              <p:nvPr/>
            </p:nvCxnSpPr>
            <p:spPr>
              <a:xfrm flipV="1">
                <a:off x="1404265" y="4724615"/>
                <a:ext cx="0" cy="360569"/>
              </a:xfrm>
              <a:prstGeom prst="line">
                <a:avLst/>
              </a:prstGeom>
              <a:ln/>
            </p:spPr>
            <p:style>
              <a:lnRef idx="2">
                <a:schemeClr val="dk1"/>
              </a:lnRef>
              <a:fillRef idx="0">
                <a:schemeClr val="dk1"/>
              </a:fillRef>
              <a:effectRef idx="1">
                <a:schemeClr val="dk1"/>
              </a:effectRef>
              <a:fontRef idx="minor">
                <a:schemeClr val="tx1"/>
              </a:fontRef>
            </p:style>
          </p:cxnSp>
          <p:cxnSp>
            <p:nvCxnSpPr>
              <p:cNvPr id="18" name="直線接點 17"/>
              <p:cNvCxnSpPr/>
              <p:nvPr/>
            </p:nvCxnSpPr>
            <p:spPr>
              <a:xfrm>
                <a:off x="1404265" y="4724615"/>
                <a:ext cx="215892" cy="0"/>
              </a:xfrm>
              <a:prstGeom prst="line">
                <a:avLst/>
              </a:prstGeom>
              <a:ln/>
            </p:spPr>
            <p:style>
              <a:lnRef idx="2">
                <a:schemeClr val="dk1"/>
              </a:lnRef>
              <a:fillRef idx="0">
                <a:schemeClr val="dk1"/>
              </a:fillRef>
              <a:effectRef idx="1">
                <a:schemeClr val="dk1"/>
              </a:effectRef>
              <a:fontRef idx="minor">
                <a:schemeClr val="tx1"/>
              </a:fontRef>
            </p:style>
          </p:cxnSp>
          <p:cxnSp>
            <p:nvCxnSpPr>
              <p:cNvPr id="19" name="直線接點 18"/>
              <p:cNvCxnSpPr/>
              <p:nvPr/>
            </p:nvCxnSpPr>
            <p:spPr>
              <a:xfrm>
                <a:off x="1620157" y="4724615"/>
                <a:ext cx="0" cy="360569"/>
              </a:xfrm>
              <a:prstGeom prst="line">
                <a:avLst/>
              </a:prstGeom>
              <a:ln/>
            </p:spPr>
            <p:style>
              <a:lnRef idx="2">
                <a:schemeClr val="dk1"/>
              </a:lnRef>
              <a:fillRef idx="0">
                <a:schemeClr val="dk1"/>
              </a:fillRef>
              <a:effectRef idx="1">
                <a:schemeClr val="dk1"/>
              </a:effectRef>
              <a:fontRef idx="minor">
                <a:schemeClr val="tx1"/>
              </a:fontRef>
            </p:style>
          </p:cxnSp>
          <p:grpSp>
            <p:nvGrpSpPr>
              <p:cNvPr id="20" name="群組 20"/>
              <p:cNvGrpSpPr>
                <a:grpSpLocks/>
              </p:cNvGrpSpPr>
              <p:nvPr/>
            </p:nvGrpSpPr>
            <p:grpSpPr bwMode="auto">
              <a:xfrm>
                <a:off x="1619672" y="4725144"/>
                <a:ext cx="360040" cy="360040"/>
                <a:chOff x="1619672" y="4725144"/>
                <a:chExt cx="360040" cy="360040"/>
              </a:xfrm>
            </p:grpSpPr>
            <p:cxnSp>
              <p:nvCxnSpPr>
                <p:cNvPr id="62" name="直線接點 61"/>
                <p:cNvCxnSpPr/>
                <p:nvPr/>
              </p:nvCxnSpPr>
              <p:spPr>
                <a:xfrm>
                  <a:off x="1620157" y="5085184"/>
                  <a:ext cx="144456" cy="0"/>
                </a:xfrm>
                <a:prstGeom prst="line">
                  <a:avLst/>
                </a:prstGeom>
                <a:ln/>
              </p:spPr>
              <p:style>
                <a:lnRef idx="2">
                  <a:schemeClr val="dk1"/>
                </a:lnRef>
                <a:fillRef idx="0">
                  <a:schemeClr val="dk1"/>
                </a:fillRef>
                <a:effectRef idx="1">
                  <a:schemeClr val="dk1"/>
                </a:effectRef>
                <a:fontRef idx="minor">
                  <a:schemeClr val="tx1"/>
                </a:fontRef>
              </p:style>
            </p:cxnSp>
            <p:cxnSp>
              <p:nvCxnSpPr>
                <p:cNvPr id="63" name="直線接點 62"/>
                <p:cNvCxnSpPr/>
                <p:nvPr/>
              </p:nvCxnSpPr>
              <p:spPr>
                <a:xfrm flipV="1">
                  <a:off x="1764613" y="4724615"/>
                  <a:ext cx="0" cy="360569"/>
                </a:xfrm>
                <a:prstGeom prst="line">
                  <a:avLst/>
                </a:prstGeom>
                <a:ln/>
              </p:spPr>
              <p:style>
                <a:lnRef idx="2">
                  <a:schemeClr val="dk1"/>
                </a:lnRef>
                <a:fillRef idx="0">
                  <a:schemeClr val="dk1"/>
                </a:fillRef>
                <a:effectRef idx="1">
                  <a:schemeClr val="dk1"/>
                </a:effectRef>
                <a:fontRef idx="minor">
                  <a:schemeClr val="tx1"/>
                </a:fontRef>
              </p:style>
            </p:cxnSp>
            <p:cxnSp>
              <p:nvCxnSpPr>
                <p:cNvPr id="64" name="直線接點 63"/>
                <p:cNvCxnSpPr/>
                <p:nvPr/>
              </p:nvCxnSpPr>
              <p:spPr>
                <a:xfrm>
                  <a:off x="1764613" y="4724615"/>
                  <a:ext cx="215892" cy="0"/>
                </a:xfrm>
                <a:prstGeom prst="line">
                  <a:avLst/>
                </a:prstGeom>
                <a:ln/>
              </p:spPr>
              <p:style>
                <a:lnRef idx="2">
                  <a:schemeClr val="dk1"/>
                </a:lnRef>
                <a:fillRef idx="0">
                  <a:schemeClr val="dk1"/>
                </a:fillRef>
                <a:effectRef idx="1">
                  <a:schemeClr val="dk1"/>
                </a:effectRef>
                <a:fontRef idx="minor">
                  <a:schemeClr val="tx1"/>
                </a:fontRef>
              </p:style>
            </p:cxnSp>
            <p:cxnSp>
              <p:nvCxnSpPr>
                <p:cNvPr id="65" name="直線接點 64"/>
                <p:cNvCxnSpPr/>
                <p:nvPr/>
              </p:nvCxnSpPr>
              <p:spPr>
                <a:xfrm>
                  <a:off x="1980505" y="4724615"/>
                  <a:ext cx="0" cy="360569"/>
                </a:xfrm>
                <a:prstGeom prst="line">
                  <a:avLst/>
                </a:prstGeom>
                <a:ln/>
              </p:spPr>
              <p:style>
                <a:lnRef idx="2">
                  <a:schemeClr val="dk1"/>
                </a:lnRef>
                <a:fillRef idx="0">
                  <a:schemeClr val="dk1"/>
                </a:fillRef>
                <a:effectRef idx="1">
                  <a:schemeClr val="dk1"/>
                </a:effectRef>
                <a:fontRef idx="minor">
                  <a:schemeClr val="tx1"/>
                </a:fontRef>
              </p:style>
            </p:cxnSp>
          </p:grpSp>
          <p:grpSp>
            <p:nvGrpSpPr>
              <p:cNvPr id="21" name="群組 21"/>
              <p:cNvGrpSpPr>
                <a:grpSpLocks/>
              </p:cNvGrpSpPr>
              <p:nvPr/>
            </p:nvGrpSpPr>
            <p:grpSpPr bwMode="auto">
              <a:xfrm>
                <a:off x="1979712" y="4725144"/>
                <a:ext cx="360040" cy="360040"/>
                <a:chOff x="1619672" y="4725144"/>
                <a:chExt cx="360040" cy="360040"/>
              </a:xfrm>
            </p:grpSpPr>
            <p:cxnSp>
              <p:nvCxnSpPr>
                <p:cNvPr id="58" name="直線接點 57"/>
                <p:cNvCxnSpPr/>
                <p:nvPr/>
              </p:nvCxnSpPr>
              <p:spPr>
                <a:xfrm>
                  <a:off x="1620465" y="5085184"/>
                  <a:ext cx="142869" cy="0"/>
                </a:xfrm>
                <a:prstGeom prst="line">
                  <a:avLst/>
                </a:prstGeom>
                <a:ln/>
              </p:spPr>
              <p:style>
                <a:lnRef idx="2">
                  <a:schemeClr val="dk1"/>
                </a:lnRef>
                <a:fillRef idx="0">
                  <a:schemeClr val="dk1"/>
                </a:fillRef>
                <a:effectRef idx="1">
                  <a:schemeClr val="dk1"/>
                </a:effectRef>
                <a:fontRef idx="minor">
                  <a:schemeClr val="tx1"/>
                </a:fontRef>
              </p:style>
            </p:cxnSp>
            <p:cxnSp>
              <p:nvCxnSpPr>
                <p:cNvPr id="59" name="直線接點 58"/>
                <p:cNvCxnSpPr/>
                <p:nvPr/>
              </p:nvCxnSpPr>
              <p:spPr>
                <a:xfrm flipV="1">
                  <a:off x="1763334" y="4724615"/>
                  <a:ext cx="0" cy="360569"/>
                </a:xfrm>
                <a:prstGeom prst="line">
                  <a:avLst/>
                </a:prstGeom>
                <a:ln/>
              </p:spPr>
              <p:style>
                <a:lnRef idx="2">
                  <a:schemeClr val="dk1"/>
                </a:lnRef>
                <a:fillRef idx="0">
                  <a:schemeClr val="dk1"/>
                </a:fillRef>
                <a:effectRef idx="1">
                  <a:schemeClr val="dk1"/>
                </a:effectRef>
                <a:fontRef idx="minor">
                  <a:schemeClr val="tx1"/>
                </a:fontRef>
              </p:style>
            </p:cxnSp>
            <p:cxnSp>
              <p:nvCxnSpPr>
                <p:cNvPr id="60" name="直線接點 59"/>
                <p:cNvCxnSpPr/>
                <p:nvPr/>
              </p:nvCxnSpPr>
              <p:spPr>
                <a:xfrm>
                  <a:off x="1763334" y="4724615"/>
                  <a:ext cx="215892" cy="0"/>
                </a:xfrm>
                <a:prstGeom prst="line">
                  <a:avLst/>
                </a:prstGeom>
                <a:ln/>
              </p:spPr>
              <p:style>
                <a:lnRef idx="2">
                  <a:schemeClr val="dk1"/>
                </a:lnRef>
                <a:fillRef idx="0">
                  <a:schemeClr val="dk1"/>
                </a:fillRef>
                <a:effectRef idx="1">
                  <a:schemeClr val="dk1"/>
                </a:effectRef>
                <a:fontRef idx="minor">
                  <a:schemeClr val="tx1"/>
                </a:fontRef>
              </p:style>
            </p:cxnSp>
            <p:cxnSp>
              <p:nvCxnSpPr>
                <p:cNvPr id="61" name="直線接點 60"/>
                <p:cNvCxnSpPr/>
                <p:nvPr/>
              </p:nvCxnSpPr>
              <p:spPr>
                <a:xfrm>
                  <a:off x="1979226" y="4724615"/>
                  <a:ext cx="0" cy="360569"/>
                </a:xfrm>
                <a:prstGeom prst="line">
                  <a:avLst/>
                </a:prstGeom>
                <a:ln/>
              </p:spPr>
              <p:style>
                <a:lnRef idx="2">
                  <a:schemeClr val="dk1"/>
                </a:lnRef>
                <a:fillRef idx="0">
                  <a:schemeClr val="dk1"/>
                </a:fillRef>
                <a:effectRef idx="1">
                  <a:schemeClr val="dk1"/>
                </a:effectRef>
                <a:fontRef idx="minor">
                  <a:schemeClr val="tx1"/>
                </a:fontRef>
              </p:style>
            </p:cxnSp>
          </p:grpSp>
          <p:grpSp>
            <p:nvGrpSpPr>
              <p:cNvPr id="22" name="群組 26"/>
              <p:cNvGrpSpPr>
                <a:grpSpLocks/>
              </p:cNvGrpSpPr>
              <p:nvPr/>
            </p:nvGrpSpPr>
            <p:grpSpPr bwMode="auto">
              <a:xfrm>
                <a:off x="2339752" y="4725144"/>
                <a:ext cx="360040" cy="360040"/>
                <a:chOff x="1619672" y="4725144"/>
                <a:chExt cx="360040" cy="360040"/>
              </a:xfrm>
            </p:grpSpPr>
            <p:cxnSp>
              <p:nvCxnSpPr>
                <p:cNvPr id="54" name="直線接點 53"/>
                <p:cNvCxnSpPr/>
                <p:nvPr/>
              </p:nvCxnSpPr>
              <p:spPr>
                <a:xfrm>
                  <a:off x="1619186" y="5085184"/>
                  <a:ext cx="144457" cy="0"/>
                </a:xfrm>
                <a:prstGeom prst="line">
                  <a:avLst/>
                </a:prstGeom>
                <a:ln/>
              </p:spPr>
              <p:style>
                <a:lnRef idx="2">
                  <a:schemeClr val="dk1"/>
                </a:lnRef>
                <a:fillRef idx="0">
                  <a:schemeClr val="dk1"/>
                </a:fillRef>
                <a:effectRef idx="1">
                  <a:schemeClr val="dk1"/>
                </a:effectRef>
                <a:fontRef idx="minor">
                  <a:schemeClr val="tx1"/>
                </a:fontRef>
              </p:style>
            </p:cxnSp>
            <p:cxnSp>
              <p:nvCxnSpPr>
                <p:cNvPr id="55" name="直線接點 54"/>
                <p:cNvCxnSpPr/>
                <p:nvPr/>
              </p:nvCxnSpPr>
              <p:spPr>
                <a:xfrm flipV="1">
                  <a:off x="1763643" y="4724615"/>
                  <a:ext cx="0" cy="360569"/>
                </a:xfrm>
                <a:prstGeom prst="line">
                  <a:avLst/>
                </a:prstGeom>
                <a:ln/>
              </p:spPr>
              <p:style>
                <a:lnRef idx="2">
                  <a:schemeClr val="dk1"/>
                </a:lnRef>
                <a:fillRef idx="0">
                  <a:schemeClr val="dk1"/>
                </a:fillRef>
                <a:effectRef idx="1">
                  <a:schemeClr val="dk1"/>
                </a:effectRef>
                <a:fontRef idx="minor">
                  <a:schemeClr val="tx1"/>
                </a:fontRef>
              </p:style>
            </p:cxnSp>
            <p:cxnSp>
              <p:nvCxnSpPr>
                <p:cNvPr id="56" name="直線接點 55"/>
                <p:cNvCxnSpPr/>
                <p:nvPr/>
              </p:nvCxnSpPr>
              <p:spPr>
                <a:xfrm>
                  <a:off x="1763643" y="4724615"/>
                  <a:ext cx="215892" cy="0"/>
                </a:xfrm>
                <a:prstGeom prst="line">
                  <a:avLst/>
                </a:prstGeom>
                <a:ln/>
              </p:spPr>
              <p:style>
                <a:lnRef idx="2">
                  <a:schemeClr val="dk1"/>
                </a:lnRef>
                <a:fillRef idx="0">
                  <a:schemeClr val="dk1"/>
                </a:fillRef>
                <a:effectRef idx="1">
                  <a:schemeClr val="dk1"/>
                </a:effectRef>
                <a:fontRef idx="minor">
                  <a:schemeClr val="tx1"/>
                </a:fontRef>
              </p:style>
            </p:cxnSp>
            <p:cxnSp>
              <p:nvCxnSpPr>
                <p:cNvPr id="57" name="直線接點 56"/>
                <p:cNvCxnSpPr/>
                <p:nvPr/>
              </p:nvCxnSpPr>
              <p:spPr>
                <a:xfrm>
                  <a:off x="1979535" y="4724615"/>
                  <a:ext cx="0" cy="360569"/>
                </a:xfrm>
                <a:prstGeom prst="line">
                  <a:avLst/>
                </a:prstGeom>
                <a:ln/>
              </p:spPr>
              <p:style>
                <a:lnRef idx="2">
                  <a:schemeClr val="dk1"/>
                </a:lnRef>
                <a:fillRef idx="0">
                  <a:schemeClr val="dk1"/>
                </a:fillRef>
                <a:effectRef idx="1">
                  <a:schemeClr val="dk1"/>
                </a:effectRef>
                <a:fontRef idx="minor">
                  <a:schemeClr val="tx1"/>
                </a:fontRef>
              </p:style>
            </p:cxnSp>
          </p:grpSp>
          <p:grpSp>
            <p:nvGrpSpPr>
              <p:cNvPr id="23" name="群組 31"/>
              <p:cNvGrpSpPr>
                <a:grpSpLocks/>
              </p:cNvGrpSpPr>
              <p:nvPr/>
            </p:nvGrpSpPr>
            <p:grpSpPr bwMode="auto">
              <a:xfrm>
                <a:off x="2699792" y="4725144"/>
                <a:ext cx="360040" cy="360040"/>
                <a:chOff x="1619672" y="4725144"/>
                <a:chExt cx="360040" cy="360040"/>
              </a:xfrm>
            </p:grpSpPr>
            <p:cxnSp>
              <p:nvCxnSpPr>
                <p:cNvPr id="50" name="直線接點 49"/>
                <p:cNvCxnSpPr/>
                <p:nvPr/>
              </p:nvCxnSpPr>
              <p:spPr>
                <a:xfrm>
                  <a:off x="1619496" y="5085184"/>
                  <a:ext cx="144456" cy="0"/>
                </a:xfrm>
                <a:prstGeom prst="line">
                  <a:avLst/>
                </a:prstGeom>
                <a:ln/>
              </p:spPr>
              <p:style>
                <a:lnRef idx="2">
                  <a:schemeClr val="dk1"/>
                </a:lnRef>
                <a:fillRef idx="0">
                  <a:schemeClr val="dk1"/>
                </a:fillRef>
                <a:effectRef idx="1">
                  <a:schemeClr val="dk1"/>
                </a:effectRef>
                <a:fontRef idx="minor">
                  <a:schemeClr val="tx1"/>
                </a:fontRef>
              </p:style>
            </p:cxnSp>
            <p:cxnSp>
              <p:nvCxnSpPr>
                <p:cNvPr id="51" name="直線接點 50"/>
                <p:cNvCxnSpPr/>
                <p:nvPr/>
              </p:nvCxnSpPr>
              <p:spPr>
                <a:xfrm flipV="1">
                  <a:off x="1763952" y="4724615"/>
                  <a:ext cx="0" cy="360569"/>
                </a:xfrm>
                <a:prstGeom prst="line">
                  <a:avLst/>
                </a:prstGeom>
                <a:ln/>
              </p:spPr>
              <p:style>
                <a:lnRef idx="2">
                  <a:schemeClr val="dk1"/>
                </a:lnRef>
                <a:fillRef idx="0">
                  <a:schemeClr val="dk1"/>
                </a:fillRef>
                <a:effectRef idx="1">
                  <a:schemeClr val="dk1"/>
                </a:effectRef>
                <a:fontRef idx="minor">
                  <a:schemeClr val="tx1"/>
                </a:fontRef>
              </p:style>
            </p:cxnSp>
            <p:cxnSp>
              <p:nvCxnSpPr>
                <p:cNvPr id="52" name="直線接點 51"/>
                <p:cNvCxnSpPr/>
                <p:nvPr/>
              </p:nvCxnSpPr>
              <p:spPr>
                <a:xfrm>
                  <a:off x="1763952" y="4724615"/>
                  <a:ext cx="215892" cy="0"/>
                </a:xfrm>
                <a:prstGeom prst="line">
                  <a:avLst/>
                </a:prstGeom>
                <a:ln/>
              </p:spPr>
              <p:style>
                <a:lnRef idx="2">
                  <a:schemeClr val="dk1"/>
                </a:lnRef>
                <a:fillRef idx="0">
                  <a:schemeClr val="dk1"/>
                </a:fillRef>
                <a:effectRef idx="1">
                  <a:schemeClr val="dk1"/>
                </a:effectRef>
                <a:fontRef idx="minor">
                  <a:schemeClr val="tx1"/>
                </a:fontRef>
              </p:style>
            </p:cxnSp>
            <p:cxnSp>
              <p:nvCxnSpPr>
                <p:cNvPr id="53" name="直線接點 52"/>
                <p:cNvCxnSpPr/>
                <p:nvPr/>
              </p:nvCxnSpPr>
              <p:spPr>
                <a:xfrm>
                  <a:off x="1979844" y="4724615"/>
                  <a:ext cx="0" cy="360569"/>
                </a:xfrm>
                <a:prstGeom prst="line">
                  <a:avLst/>
                </a:prstGeom>
                <a:ln/>
              </p:spPr>
              <p:style>
                <a:lnRef idx="2">
                  <a:schemeClr val="dk1"/>
                </a:lnRef>
                <a:fillRef idx="0">
                  <a:schemeClr val="dk1"/>
                </a:fillRef>
                <a:effectRef idx="1">
                  <a:schemeClr val="dk1"/>
                </a:effectRef>
                <a:fontRef idx="minor">
                  <a:schemeClr val="tx1"/>
                </a:fontRef>
              </p:style>
            </p:cxnSp>
          </p:grpSp>
          <p:grpSp>
            <p:nvGrpSpPr>
              <p:cNvPr id="24" name="群組 36"/>
              <p:cNvGrpSpPr>
                <a:grpSpLocks/>
              </p:cNvGrpSpPr>
              <p:nvPr/>
            </p:nvGrpSpPr>
            <p:grpSpPr bwMode="auto">
              <a:xfrm>
                <a:off x="3059832" y="4725144"/>
                <a:ext cx="360040" cy="360040"/>
                <a:chOff x="1619672" y="4725144"/>
                <a:chExt cx="360040" cy="360040"/>
              </a:xfrm>
            </p:grpSpPr>
            <p:cxnSp>
              <p:nvCxnSpPr>
                <p:cNvPr id="46" name="直線接點 45"/>
                <p:cNvCxnSpPr/>
                <p:nvPr/>
              </p:nvCxnSpPr>
              <p:spPr>
                <a:xfrm>
                  <a:off x="1619804" y="5085184"/>
                  <a:ext cx="144457" cy="0"/>
                </a:xfrm>
                <a:prstGeom prst="line">
                  <a:avLst/>
                </a:prstGeom>
                <a:ln/>
              </p:spPr>
              <p:style>
                <a:lnRef idx="2">
                  <a:schemeClr val="dk1"/>
                </a:lnRef>
                <a:fillRef idx="0">
                  <a:schemeClr val="dk1"/>
                </a:fillRef>
                <a:effectRef idx="1">
                  <a:schemeClr val="dk1"/>
                </a:effectRef>
                <a:fontRef idx="minor">
                  <a:schemeClr val="tx1"/>
                </a:fontRef>
              </p:style>
            </p:cxnSp>
            <p:cxnSp>
              <p:nvCxnSpPr>
                <p:cNvPr id="47" name="直線接點 46"/>
                <p:cNvCxnSpPr/>
                <p:nvPr/>
              </p:nvCxnSpPr>
              <p:spPr>
                <a:xfrm flipV="1">
                  <a:off x="1764261" y="4724615"/>
                  <a:ext cx="0" cy="360569"/>
                </a:xfrm>
                <a:prstGeom prst="line">
                  <a:avLst/>
                </a:prstGeom>
                <a:ln/>
              </p:spPr>
              <p:style>
                <a:lnRef idx="2">
                  <a:schemeClr val="dk1"/>
                </a:lnRef>
                <a:fillRef idx="0">
                  <a:schemeClr val="dk1"/>
                </a:fillRef>
                <a:effectRef idx="1">
                  <a:schemeClr val="dk1"/>
                </a:effectRef>
                <a:fontRef idx="minor">
                  <a:schemeClr val="tx1"/>
                </a:fontRef>
              </p:style>
            </p:cxnSp>
            <p:cxnSp>
              <p:nvCxnSpPr>
                <p:cNvPr id="48" name="直線接點 47"/>
                <p:cNvCxnSpPr/>
                <p:nvPr/>
              </p:nvCxnSpPr>
              <p:spPr>
                <a:xfrm>
                  <a:off x="1764261" y="4724615"/>
                  <a:ext cx="215892" cy="0"/>
                </a:xfrm>
                <a:prstGeom prst="line">
                  <a:avLst/>
                </a:prstGeom>
                <a:ln/>
              </p:spPr>
              <p:style>
                <a:lnRef idx="2">
                  <a:schemeClr val="dk1"/>
                </a:lnRef>
                <a:fillRef idx="0">
                  <a:schemeClr val="dk1"/>
                </a:fillRef>
                <a:effectRef idx="1">
                  <a:schemeClr val="dk1"/>
                </a:effectRef>
                <a:fontRef idx="minor">
                  <a:schemeClr val="tx1"/>
                </a:fontRef>
              </p:style>
            </p:cxnSp>
            <p:cxnSp>
              <p:nvCxnSpPr>
                <p:cNvPr id="49" name="直線接點 48"/>
                <p:cNvCxnSpPr/>
                <p:nvPr/>
              </p:nvCxnSpPr>
              <p:spPr>
                <a:xfrm>
                  <a:off x="1980153" y="4724615"/>
                  <a:ext cx="0" cy="360569"/>
                </a:xfrm>
                <a:prstGeom prst="line">
                  <a:avLst/>
                </a:prstGeom>
                <a:ln/>
              </p:spPr>
              <p:style>
                <a:lnRef idx="2">
                  <a:schemeClr val="dk1"/>
                </a:lnRef>
                <a:fillRef idx="0">
                  <a:schemeClr val="dk1"/>
                </a:fillRef>
                <a:effectRef idx="1">
                  <a:schemeClr val="dk1"/>
                </a:effectRef>
                <a:fontRef idx="minor">
                  <a:schemeClr val="tx1"/>
                </a:fontRef>
              </p:style>
            </p:cxnSp>
          </p:grpSp>
          <p:grpSp>
            <p:nvGrpSpPr>
              <p:cNvPr id="25" name="群組 41"/>
              <p:cNvGrpSpPr>
                <a:grpSpLocks/>
              </p:cNvGrpSpPr>
              <p:nvPr/>
            </p:nvGrpSpPr>
            <p:grpSpPr bwMode="auto">
              <a:xfrm>
                <a:off x="3419872" y="4725144"/>
                <a:ext cx="360040" cy="360040"/>
                <a:chOff x="1619672" y="4725144"/>
                <a:chExt cx="360040" cy="360040"/>
              </a:xfrm>
            </p:grpSpPr>
            <p:cxnSp>
              <p:nvCxnSpPr>
                <p:cNvPr id="42" name="直線接點 41"/>
                <p:cNvCxnSpPr/>
                <p:nvPr/>
              </p:nvCxnSpPr>
              <p:spPr>
                <a:xfrm>
                  <a:off x="1620113" y="5085184"/>
                  <a:ext cx="144456" cy="0"/>
                </a:xfrm>
                <a:prstGeom prst="line">
                  <a:avLst/>
                </a:prstGeom>
                <a:ln/>
              </p:spPr>
              <p:style>
                <a:lnRef idx="2">
                  <a:schemeClr val="dk1"/>
                </a:lnRef>
                <a:fillRef idx="0">
                  <a:schemeClr val="dk1"/>
                </a:fillRef>
                <a:effectRef idx="1">
                  <a:schemeClr val="dk1"/>
                </a:effectRef>
                <a:fontRef idx="minor">
                  <a:schemeClr val="tx1"/>
                </a:fontRef>
              </p:style>
            </p:cxnSp>
            <p:cxnSp>
              <p:nvCxnSpPr>
                <p:cNvPr id="43" name="直線接點 42"/>
                <p:cNvCxnSpPr/>
                <p:nvPr/>
              </p:nvCxnSpPr>
              <p:spPr>
                <a:xfrm flipV="1">
                  <a:off x="1764569" y="4724615"/>
                  <a:ext cx="0" cy="360569"/>
                </a:xfrm>
                <a:prstGeom prst="line">
                  <a:avLst/>
                </a:prstGeom>
                <a:ln/>
              </p:spPr>
              <p:style>
                <a:lnRef idx="2">
                  <a:schemeClr val="dk1"/>
                </a:lnRef>
                <a:fillRef idx="0">
                  <a:schemeClr val="dk1"/>
                </a:fillRef>
                <a:effectRef idx="1">
                  <a:schemeClr val="dk1"/>
                </a:effectRef>
                <a:fontRef idx="minor">
                  <a:schemeClr val="tx1"/>
                </a:fontRef>
              </p:style>
            </p:cxnSp>
            <p:cxnSp>
              <p:nvCxnSpPr>
                <p:cNvPr id="44" name="直線接點 43"/>
                <p:cNvCxnSpPr/>
                <p:nvPr/>
              </p:nvCxnSpPr>
              <p:spPr>
                <a:xfrm>
                  <a:off x="1764569" y="4724615"/>
                  <a:ext cx="215892" cy="0"/>
                </a:xfrm>
                <a:prstGeom prst="line">
                  <a:avLst/>
                </a:prstGeom>
                <a:ln/>
              </p:spPr>
              <p:style>
                <a:lnRef idx="2">
                  <a:schemeClr val="dk1"/>
                </a:lnRef>
                <a:fillRef idx="0">
                  <a:schemeClr val="dk1"/>
                </a:fillRef>
                <a:effectRef idx="1">
                  <a:schemeClr val="dk1"/>
                </a:effectRef>
                <a:fontRef idx="minor">
                  <a:schemeClr val="tx1"/>
                </a:fontRef>
              </p:style>
            </p:cxnSp>
            <p:cxnSp>
              <p:nvCxnSpPr>
                <p:cNvPr id="45" name="直線接點 44"/>
                <p:cNvCxnSpPr/>
                <p:nvPr/>
              </p:nvCxnSpPr>
              <p:spPr>
                <a:xfrm>
                  <a:off x="1980461" y="4724615"/>
                  <a:ext cx="0" cy="360569"/>
                </a:xfrm>
                <a:prstGeom prst="line">
                  <a:avLst/>
                </a:prstGeom>
                <a:ln/>
              </p:spPr>
              <p:style>
                <a:lnRef idx="2">
                  <a:schemeClr val="dk1"/>
                </a:lnRef>
                <a:fillRef idx="0">
                  <a:schemeClr val="dk1"/>
                </a:fillRef>
                <a:effectRef idx="1">
                  <a:schemeClr val="dk1"/>
                </a:effectRef>
                <a:fontRef idx="minor">
                  <a:schemeClr val="tx1"/>
                </a:fontRef>
              </p:style>
            </p:cxnSp>
          </p:grpSp>
          <p:grpSp>
            <p:nvGrpSpPr>
              <p:cNvPr id="26" name="群組 46"/>
              <p:cNvGrpSpPr>
                <a:grpSpLocks/>
              </p:cNvGrpSpPr>
              <p:nvPr/>
            </p:nvGrpSpPr>
            <p:grpSpPr bwMode="auto">
              <a:xfrm>
                <a:off x="3779912" y="4725144"/>
                <a:ext cx="360040" cy="360040"/>
                <a:chOff x="1619672" y="4725144"/>
                <a:chExt cx="360040" cy="360040"/>
              </a:xfrm>
            </p:grpSpPr>
            <p:cxnSp>
              <p:nvCxnSpPr>
                <p:cNvPr id="38" name="直線接點 37"/>
                <p:cNvCxnSpPr/>
                <p:nvPr/>
              </p:nvCxnSpPr>
              <p:spPr>
                <a:xfrm>
                  <a:off x="1620421" y="5085184"/>
                  <a:ext cx="142869" cy="0"/>
                </a:xfrm>
                <a:prstGeom prst="line">
                  <a:avLst/>
                </a:prstGeom>
                <a:ln/>
              </p:spPr>
              <p:style>
                <a:lnRef idx="2">
                  <a:schemeClr val="dk1"/>
                </a:lnRef>
                <a:fillRef idx="0">
                  <a:schemeClr val="dk1"/>
                </a:fillRef>
                <a:effectRef idx="1">
                  <a:schemeClr val="dk1"/>
                </a:effectRef>
                <a:fontRef idx="minor">
                  <a:schemeClr val="tx1"/>
                </a:fontRef>
              </p:style>
            </p:cxnSp>
            <p:cxnSp>
              <p:nvCxnSpPr>
                <p:cNvPr id="39" name="直線接點 38"/>
                <p:cNvCxnSpPr/>
                <p:nvPr/>
              </p:nvCxnSpPr>
              <p:spPr>
                <a:xfrm flipV="1">
                  <a:off x="1763290" y="4724615"/>
                  <a:ext cx="0" cy="360569"/>
                </a:xfrm>
                <a:prstGeom prst="line">
                  <a:avLst/>
                </a:prstGeom>
                <a:ln/>
              </p:spPr>
              <p:style>
                <a:lnRef idx="2">
                  <a:schemeClr val="dk1"/>
                </a:lnRef>
                <a:fillRef idx="0">
                  <a:schemeClr val="dk1"/>
                </a:fillRef>
                <a:effectRef idx="1">
                  <a:schemeClr val="dk1"/>
                </a:effectRef>
                <a:fontRef idx="minor">
                  <a:schemeClr val="tx1"/>
                </a:fontRef>
              </p:style>
            </p:cxnSp>
            <p:cxnSp>
              <p:nvCxnSpPr>
                <p:cNvPr id="40" name="直線接點 39"/>
                <p:cNvCxnSpPr/>
                <p:nvPr/>
              </p:nvCxnSpPr>
              <p:spPr>
                <a:xfrm>
                  <a:off x="1763290" y="4724615"/>
                  <a:ext cx="215892" cy="0"/>
                </a:xfrm>
                <a:prstGeom prst="line">
                  <a:avLst/>
                </a:prstGeom>
                <a:ln/>
              </p:spPr>
              <p:style>
                <a:lnRef idx="2">
                  <a:schemeClr val="dk1"/>
                </a:lnRef>
                <a:fillRef idx="0">
                  <a:schemeClr val="dk1"/>
                </a:fillRef>
                <a:effectRef idx="1">
                  <a:schemeClr val="dk1"/>
                </a:effectRef>
                <a:fontRef idx="minor">
                  <a:schemeClr val="tx1"/>
                </a:fontRef>
              </p:style>
            </p:cxnSp>
            <p:cxnSp>
              <p:nvCxnSpPr>
                <p:cNvPr id="41" name="直線接點 40"/>
                <p:cNvCxnSpPr/>
                <p:nvPr/>
              </p:nvCxnSpPr>
              <p:spPr>
                <a:xfrm>
                  <a:off x="1979182" y="4724615"/>
                  <a:ext cx="0" cy="360569"/>
                </a:xfrm>
                <a:prstGeom prst="line">
                  <a:avLst/>
                </a:prstGeom>
                <a:ln/>
              </p:spPr>
              <p:style>
                <a:lnRef idx="2">
                  <a:schemeClr val="dk1"/>
                </a:lnRef>
                <a:fillRef idx="0">
                  <a:schemeClr val="dk1"/>
                </a:fillRef>
                <a:effectRef idx="1">
                  <a:schemeClr val="dk1"/>
                </a:effectRef>
                <a:fontRef idx="minor">
                  <a:schemeClr val="tx1"/>
                </a:fontRef>
              </p:style>
            </p:cxnSp>
          </p:grpSp>
          <p:grpSp>
            <p:nvGrpSpPr>
              <p:cNvPr id="27" name="群組 51"/>
              <p:cNvGrpSpPr>
                <a:grpSpLocks/>
              </p:cNvGrpSpPr>
              <p:nvPr/>
            </p:nvGrpSpPr>
            <p:grpSpPr bwMode="auto">
              <a:xfrm>
                <a:off x="4139952" y="4725144"/>
                <a:ext cx="360040" cy="360040"/>
                <a:chOff x="1619672" y="4725144"/>
                <a:chExt cx="360040" cy="360040"/>
              </a:xfrm>
            </p:grpSpPr>
            <p:cxnSp>
              <p:nvCxnSpPr>
                <p:cNvPr id="34" name="直線接點 33"/>
                <p:cNvCxnSpPr/>
                <p:nvPr/>
              </p:nvCxnSpPr>
              <p:spPr>
                <a:xfrm>
                  <a:off x="1619142" y="5085184"/>
                  <a:ext cx="144457" cy="0"/>
                </a:xfrm>
                <a:prstGeom prst="line">
                  <a:avLst/>
                </a:prstGeom>
                <a:ln/>
              </p:spPr>
              <p:style>
                <a:lnRef idx="2">
                  <a:schemeClr val="dk1"/>
                </a:lnRef>
                <a:fillRef idx="0">
                  <a:schemeClr val="dk1"/>
                </a:fillRef>
                <a:effectRef idx="1">
                  <a:schemeClr val="dk1"/>
                </a:effectRef>
                <a:fontRef idx="minor">
                  <a:schemeClr val="tx1"/>
                </a:fontRef>
              </p:style>
            </p:cxnSp>
            <p:cxnSp>
              <p:nvCxnSpPr>
                <p:cNvPr id="35" name="直線接點 34"/>
                <p:cNvCxnSpPr/>
                <p:nvPr/>
              </p:nvCxnSpPr>
              <p:spPr>
                <a:xfrm flipV="1">
                  <a:off x="1763599" y="4724615"/>
                  <a:ext cx="0" cy="360569"/>
                </a:xfrm>
                <a:prstGeom prst="line">
                  <a:avLst/>
                </a:prstGeom>
                <a:ln/>
              </p:spPr>
              <p:style>
                <a:lnRef idx="2">
                  <a:schemeClr val="dk1"/>
                </a:lnRef>
                <a:fillRef idx="0">
                  <a:schemeClr val="dk1"/>
                </a:fillRef>
                <a:effectRef idx="1">
                  <a:schemeClr val="dk1"/>
                </a:effectRef>
                <a:fontRef idx="minor">
                  <a:schemeClr val="tx1"/>
                </a:fontRef>
              </p:style>
            </p:cxnSp>
            <p:cxnSp>
              <p:nvCxnSpPr>
                <p:cNvPr id="36" name="直線接點 35"/>
                <p:cNvCxnSpPr/>
                <p:nvPr/>
              </p:nvCxnSpPr>
              <p:spPr>
                <a:xfrm>
                  <a:off x="1763599" y="4724615"/>
                  <a:ext cx="215892" cy="0"/>
                </a:xfrm>
                <a:prstGeom prst="line">
                  <a:avLst/>
                </a:prstGeom>
                <a:ln/>
              </p:spPr>
              <p:style>
                <a:lnRef idx="2">
                  <a:schemeClr val="dk1"/>
                </a:lnRef>
                <a:fillRef idx="0">
                  <a:schemeClr val="dk1"/>
                </a:fillRef>
                <a:effectRef idx="1">
                  <a:schemeClr val="dk1"/>
                </a:effectRef>
                <a:fontRef idx="minor">
                  <a:schemeClr val="tx1"/>
                </a:fontRef>
              </p:style>
            </p:cxnSp>
            <p:cxnSp>
              <p:nvCxnSpPr>
                <p:cNvPr id="37" name="直線接點 36"/>
                <p:cNvCxnSpPr/>
                <p:nvPr/>
              </p:nvCxnSpPr>
              <p:spPr>
                <a:xfrm>
                  <a:off x="1979491" y="4724615"/>
                  <a:ext cx="0" cy="360569"/>
                </a:xfrm>
                <a:prstGeom prst="line">
                  <a:avLst/>
                </a:prstGeom>
                <a:ln/>
              </p:spPr>
              <p:style>
                <a:lnRef idx="2">
                  <a:schemeClr val="dk1"/>
                </a:lnRef>
                <a:fillRef idx="0">
                  <a:schemeClr val="dk1"/>
                </a:fillRef>
                <a:effectRef idx="1">
                  <a:schemeClr val="dk1"/>
                </a:effectRef>
                <a:fontRef idx="minor">
                  <a:schemeClr val="tx1"/>
                </a:fontRef>
              </p:style>
            </p:cxnSp>
          </p:grpSp>
          <p:grpSp>
            <p:nvGrpSpPr>
              <p:cNvPr id="28" name="群組 56"/>
              <p:cNvGrpSpPr>
                <a:grpSpLocks/>
              </p:cNvGrpSpPr>
              <p:nvPr/>
            </p:nvGrpSpPr>
            <p:grpSpPr bwMode="auto">
              <a:xfrm>
                <a:off x="4499992" y="4725144"/>
                <a:ext cx="360040" cy="360040"/>
                <a:chOff x="1619672" y="4725144"/>
                <a:chExt cx="360040" cy="360040"/>
              </a:xfrm>
            </p:grpSpPr>
            <p:cxnSp>
              <p:nvCxnSpPr>
                <p:cNvPr id="30" name="直線接點 29"/>
                <p:cNvCxnSpPr/>
                <p:nvPr/>
              </p:nvCxnSpPr>
              <p:spPr>
                <a:xfrm>
                  <a:off x="1619452" y="5085184"/>
                  <a:ext cx="144456" cy="0"/>
                </a:xfrm>
                <a:prstGeom prst="line">
                  <a:avLst/>
                </a:prstGeom>
                <a:ln/>
              </p:spPr>
              <p:style>
                <a:lnRef idx="2">
                  <a:schemeClr val="dk1"/>
                </a:lnRef>
                <a:fillRef idx="0">
                  <a:schemeClr val="dk1"/>
                </a:fillRef>
                <a:effectRef idx="1">
                  <a:schemeClr val="dk1"/>
                </a:effectRef>
                <a:fontRef idx="minor">
                  <a:schemeClr val="tx1"/>
                </a:fontRef>
              </p:style>
            </p:cxnSp>
            <p:cxnSp>
              <p:nvCxnSpPr>
                <p:cNvPr id="31" name="直線接點 30"/>
                <p:cNvCxnSpPr/>
                <p:nvPr/>
              </p:nvCxnSpPr>
              <p:spPr>
                <a:xfrm flipV="1">
                  <a:off x="1763908" y="4724615"/>
                  <a:ext cx="0" cy="360569"/>
                </a:xfrm>
                <a:prstGeom prst="line">
                  <a:avLst/>
                </a:prstGeom>
                <a:ln/>
              </p:spPr>
              <p:style>
                <a:lnRef idx="2">
                  <a:schemeClr val="dk1"/>
                </a:lnRef>
                <a:fillRef idx="0">
                  <a:schemeClr val="dk1"/>
                </a:fillRef>
                <a:effectRef idx="1">
                  <a:schemeClr val="dk1"/>
                </a:effectRef>
                <a:fontRef idx="minor">
                  <a:schemeClr val="tx1"/>
                </a:fontRef>
              </p:style>
            </p:cxnSp>
            <p:cxnSp>
              <p:nvCxnSpPr>
                <p:cNvPr id="32" name="直線接點 31"/>
                <p:cNvCxnSpPr/>
                <p:nvPr/>
              </p:nvCxnSpPr>
              <p:spPr>
                <a:xfrm>
                  <a:off x="1763908" y="4724615"/>
                  <a:ext cx="215892" cy="0"/>
                </a:xfrm>
                <a:prstGeom prst="line">
                  <a:avLst/>
                </a:prstGeom>
                <a:ln/>
              </p:spPr>
              <p:style>
                <a:lnRef idx="2">
                  <a:schemeClr val="dk1"/>
                </a:lnRef>
                <a:fillRef idx="0">
                  <a:schemeClr val="dk1"/>
                </a:fillRef>
                <a:effectRef idx="1">
                  <a:schemeClr val="dk1"/>
                </a:effectRef>
                <a:fontRef idx="minor">
                  <a:schemeClr val="tx1"/>
                </a:fontRef>
              </p:style>
            </p:cxnSp>
            <p:cxnSp>
              <p:nvCxnSpPr>
                <p:cNvPr id="33" name="直線接點 32"/>
                <p:cNvCxnSpPr/>
                <p:nvPr/>
              </p:nvCxnSpPr>
              <p:spPr>
                <a:xfrm>
                  <a:off x="1979800" y="4724615"/>
                  <a:ext cx="0" cy="360569"/>
                </a:xfrm>
                <a:prstGeom prst="line">
                  <a:avLst/>
                </a:prstGeom>
                <a:ln/>
              </p:spPr>
              <p:style>
                <a:lnRef idx="2">
                  <a:schemeClr val="dk1"/>
                </a:lnRef>
                <a:fillRef idx="0">
                  <a:schemeClr val="dk1"/>
                </a:fillRef>
                <a:effectRef idx="1">
                  <a:schemeClr val="dk1"/>
                </a:effectRef>
                <a:fontRef idx="minor">
                  <a:schemeClr val="tx1"/>
                </a:fontRef>
              </p:style>
            </p:cxnSp>
          </p:grpSp>
          <p:cxnSp>
            <p:nvCxnSpPr>
              <p:cNvPr id="29" name="直線接點 28"/>
              <p:cNvCxnSpPr/>
              <p:nvPr/>
            </p:nvCxnSpPr>
            <p:spPr>
              <a:xfrm>
                <a:off x="4860120" y="5085184"/>
                <a:ext cx="1008024" cy="0"/>
              </a:xfrm>
              <a:prstGeom prst="line">
                <a:avLst/>
              </a:prstGeom>
              <a:ln/>
            </p:spPr>
            <p:style>
              <a:lnRef idx="2">
                <a:schemeClr val="dk1"/>
              </a:lnRef>
              <a:fillRef idx="0">
                <a:schemeClr val="dk1"/>
              </a:fillRef>
              <a:effectRef idx="1">
                <a:schemeClr val="dk1"/>
              </a:effectRef>
              <a:fontRef idx="minor">
                <a:schemeClr val="tx1"/>
              </a:fontRef>
            </p:style>
          </p:cxnSp>
        </p:grpSp>
        <p:sp>
          <p:nvSpPr>
            <p:cNvPr id="6" name="矩形 5"/>
            <p:cNvSpPr/>
            <p:nvPr/>
          </p:nvSpPr>
          <p:spPr>
            <a:xfrm>
              <a:off x="2628401" y="4437112"/>
              <a:ext cx="215892" cy="287503"/>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dirty="0"/>
                <a:t>A</a:t>
              </a:r>
              <a:endParaRPr lang="zh-TW" altLang="en-US" dirty="0"/>
            </a:p>
          </p:txBody>
        </p:sp>
        <p:sp>
          <p:nvSpPr>
            <p:cNvPr id="7" name="矩形 6"/>
            <p:cNvSpPr/>
            <p:nvPr/>
          </p:nvSpPr>
          <p:spPr>
            <a:xfrm>
              <a:off x="2987163" y="4437112"/>
              <a:ext cx="217479" cy="287503"/>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dirty="0"/>
                <a:t>B</a:t>
              </a:r>
              <a:endParaRPr lang="zh-TW" altLang="en-US" dirty="0"/>
            </a:p>
          </p:txBody>
        </p:sp>
        <p:sp>
          <p:nvSpPr>
            <p:cNvPr id="8" name="矩形 7"/>
            <p:cNvSpPr/>
            <p:nvPr/>
          </p:nvSpPr>
          <p:spPr>
            <a:xfrm>
              <a:off x="3347511" y="4437112"/>
              <a:ext cx="215892" cy="287503"/>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dirty="0"/>
                <a:t>C</a:t>
              </a:r>
              <a:endParaRPr lang="zh-TW" altLang="en-US" dirty="0"/>
            </a:p>
          </p:txBody>
        </p:sp>
        <p:sp>
          <p:nvSpPr>
            <p:cNvPr id="9" name="矩形 8"/>
            <p:cNvSpPr/>
            <p:nvPr/>
          </p:nvSpPr>
          <p:spPr>
            <a:xfrm>
              <a:off x="3707860" y="4437112"/>
              <a:ext cx="215892" cy="287503"/>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dirty="0"/>
                <a:t>D</a:t>
              </a:r>
              <a:endParaRPr lang="zh-TW" altLang="en-US" dirty="0"/>
            </a:p>
          </p:txBody>
        </p:sp>
        <p:sp>
          <p:nvSpPr>
            <p:cNvPr id="10" name="矩形 9"/>
            <p:cNvSpPr/>
            <p:nvPr/>
          </p:nvSpPr>
          <p:spPr>
            <a:xfrm>
              <a:off x="4068208" y="4437112"/>
              <a:ext cx="215892" cy="287503"/>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dirty="0"/>
                <a:t>E</a:t>
              </a:r>
              <a:endParaRPr lang="zh-TW" altLang="en-US" dirty="0"/>
            </a:p>
          </p:txBody>
        </p:sp>
        <p:sp>
          <p:nvSpPr>
            <p:cNvPr id="11" name="矩形 10"/>
            <p:cNvSpPr/>
            <p:nvPr/>
          </p:nvSpPr>
          <p:spPr>
            <a:xfrm>
              <a:off x="4428557" y="4437112"/>
              <a:ext cx="215892" cy="287503"/>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dirty="0"/>
                <a:t>F</a:t>
              </a:r>
              <a:endParaRPr lang="zh-TW" altLang="en-US" dirty="0"/>
            </a:p>
          </p:txBody>
        </p:sp>
        <p:sp>
          <p:nvSpPr>
            <p:cNvPr id="12" name="矩形 11"/>
            <p:cNvSpPr/>
            <p:nvPr/>
          </p:nvSpPr>
          <p:spPr>
            <a:xfrm>
              <a:off x="4787318" y="4437112"/>
              <a:ext cx="217479" cy="287503"/>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dirty="0"/>
                <a:t>G</a:t>
              </a:r>
              <a:endParaRPr lang="zh-TW" altLang="en-US" dirty="0"/>
            </a:p>
          </p:txBody>
        </p:sp>
        <p:sp>
          <p:nvSpPr>
            <p:cNvPr id="13" name="矩形 12"/>
            <p:cNvSpPr/>
            <p:nvPr/>
          </p:nvSpPr>
          <p:spPr>
            <a:xfrm>
              <a:off x="5147667" y="4437112"/>
              <a:ext cx="215892" cy="287503"/>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dirty="0"/>
                <a:t>H</a:t>
              </a:r>
              <a:endParaRPr lang="zh-TW" altLang="en-US" dirty="0"/>
            </a:p>
          </p:txBody>
        </p:sp>
        <p:sp>
          <p:nvSpPr>
            <p:cNvPr id="14" name="矩形 13"/>
            <p:cNvSpPr/>
            <p:nvPr/>
          </p:nvSpPr>
          <p:spPr>
            <a:xfrm>
              <a:off x="5508016" y="4437112"/>
              <a:ext cx="215892" cy="287503"/>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dirty="0"/>
                <a:t>I</a:t>
              </a:r>
              <a:endParaRPr lang="zh-TW" altLang="en-US" dirty="0"/>
            </a:p>
          </p:txBody>
        </p:sp>
        <p:sp>
          <p:nvSpPr>
            <p:cNvPr id="15" name="矩形 14"/>
            <p:cNvSpPr/>
            <p:nvPr/>
          </p:nvSpPr>
          <p:spPr>
            <a:xfrm>
              <a:off x="5868364" y="4437112"/>
              <a:ext cx="215892" cy="287503"/>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dirty="0"/>
                <a:t>J</a:t>
              </a:r>
              <a:endParaRPr lang="zh-TW" altLang="en-US" dirty="0"/>
            </a:p>
          </p:txBody>
        </p:sp>
      </p:grpSp>
      <p:sp>
        <p:nvSpPr>
          <p:cNvPr id="66" name="矩形 65"/>
          <p:cNvSpPr/>
          <p:nvPr/>
        </p:nvSpPr>
        <p:spPr>
          <a:xfrm>
            <a:off x="6875463" y="4868863"/>
            <a:ext cx="1728787" cy="215900"/>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dirty="0"/>
              <a:t>A B C D E F G I J</a:t>
            </a:r>
            <a:endParaRPr lang="zh-TW" altLang="en-US" dirty="0"/>
          </a:p>
        </p:txBody>
      </p:sp>
      <p:grpSp>
        <p:nvGrpSpPr>
          <p:cNvPr id="67" name="群組 122"/>
          <p:cNvGrpSpPr>
            <a:grpSpLocks/>
          </p:cNvGrpSpPr>
          <p:nvPr/>
        </p:nvGrpSpPr>
        <p:grpSpPr bwMode="auto">
          <a:xfrm>
            <a:off x="1547813" y="5516563"/>
            <a:ext cx="5256212" cy="360362"/>
            <a:chOff x="1547664" y="5517232"/>
            <a:chExt cx="5256584" cy="360040"/>
          </a:xfrm>
        </p:grpSpPr>
        <p:cxnSp>
          <p:nvCxnSpPr>
            <p:cNvPr id="68" name="直線接點 67"/>
            <p:cNvCxnSpPr/>
            <p:nvPr/>
          </p:nvCxnSpPr>
          <p:spPr>
            <a:xfrm>
              <a:off x="1547664" y="5877272"/>
              <a:ext cx="720776" cy="0"/>
            </a:xfrm>
            <a:prstGeom prst="line">
              <a:avLst/>
            </a:prstGeom>
          </p:spPr>
          <p:style>
            <a:lnRef idx="2">
              <a:schemeClr val="dk1"/>
            </a:lnRef>
            <a:fillRef idx="0">
              <a:schemeClr val="dk1"/>
            </a:fillRef>
            <a:effectRef idx="1">
              <a:schemeClr val="dk1"/>
            </a:effectRef>
            <a:fontRef idx="minor">
              <a:schemeClr val="tx1"/>
            </a:fontRef>
          </p:style>
        </p:cxnSp>
        <p:cxnSp>
          <p:nvCxnSpPr>
            <p:cNvPr id="69" name="直線接點 68"/>
            <p:cNvCxnSpPr/>
            <p:nvPr/>
          </p:nvCxnSpPr>
          <p:spPr>
            <a:xfrm flipV="1">
              <a:off x="2268440" y="5517232"/>
              <a:ext cx="0" cy="360040"/>
            </a:xfrm>
            <a:prstGeom prst="line">
              <a:avLst/>
            </a:prstGeom>
          </p:spPr>
          <p:style>
            <a:lnRef idx="2">
              <a:schemeClr val="dk1"/>
            </a:lnRef>
            <a:fillRef idx="0">
              <a:schemeClr val="dk1"/>
            </a:fillRef>
            <a:effectRef idx="1">
              <a:schemeClr val="dk1"/>
            </a:effectRef>
            <a:fontRef idx="minor">
              <a:schemeClr val="tx1"/>
            </a:fontRef>
          </p:style>
        </p:cxnSp>
        <p:cxnSp>
          <p:nvCxnSpPr>
            <p:cNvPr id="70" name="直線接點 69"/>
            <p:cNvCxnSpPr/>
            <p:nvPr/>
          </p:nvCxnSpPr>
          <p:spPr>
            <a:xfrm>
              <a:off x="2484355" y="5517232"/>
              <a:ext cx="0" cy="360040"/>
            </a:xfrm>
            <a:prstGeom prst="line">
              <a:avLst/>
            </a:prstGeom>
          </p:spPr>
          <p:style>
            <a:lnRef idx="2">
              <a:schemeClr val="dk1"/>
            </a:lnRef>
            <a:fillRef idx="0">
              <a:schemeClr val="dk1"/>
            </a:fillRef>
            <a:effectRef idx="1">
              <a:schemeClr val="dk1"/>
            </a:effectRef>
            <a:fontRef idx="minor">
              <a:schemeClr val="tx1"/>
            </a:fontRef>
          </p:style>
        </p:cxnSp>
        <p:cxnSp>
          <p:nvCxnSpPr>
            <p:cNvPr id="71" name="直線接點 70"/>
            <p:cNvCxnSpPr/>
            <p:nvPr/>
          </p:nvCxnSpPr>
          <p:spPr>
            <a:xfrm>
              <a:off x="2268440" y="5517232"/>
              <a:ext cx="215915" cy="0"/>
            </a:xfrm>
            <a:prstGeom prst="line">
              <a:avLst/>
            </a:prstGeom>
          </p:spPr>
          <p:style>
            <a:lnRef idx="2">
              <a:schemeClr val="dk1"/>
            </a:lnRef>
            <a:fillRef idx="0">
              <a:schemeClr val="dk1"/>
            </a:fillRef>
            <a:effectRef idx="1">
              <a:schemeClr val="dk1"/>
            </a:effectRef>
            <a:fontRef idx="minor">
              <a:schemeClr val="tx1"/>
            </a:fontRef>
          </p:style>
        </p:cxnSp>
        <p:grpSp>
          <p:nvGrpSpPr>
            <p:cNvPr id="72" name="群組 100"/>
            <p:cNvGrpSpPr>
              <a:grpSpLocks/>
            </p:cNvGrpSpPr>
            <p:nvPr/>
          </p:nvGrpSpPr>
          <p:grpSpPr bwMode="auto">
            <a:xfrm>
              <a:off x="2483768" y="5517232"/>
              <a:ext cx="720080" cy="360040"/>
              <a:chOff x="2483768" y="5517232"/>
              <a:chExt cx="720080" cy="360040"/>
            </a:xfrm>
          </p:grpSpPr>
          <p:cxnSp>
            <p:nvCxnSpPr>
              <p:cNvPr id="94" name="直線接點 93"/>
              <p:cNvCxnSpPr/>
              <p:nvPr/>
            </p:nvCxnSpPr>
            <p:spPr>
              <a:xfrm>
                <a:off x="2484355" y="5877272"/>
                <a:ext cx="503273" cy="0"/>
              </a:xfrm>
              <a:prstGeom prst="line">
                <a:avLst/>
              </a:prstGeom>
            </p:spPr>
            <p:style>
              <a:lnRef idx="2">
                <a:schemeClr val="dk1"/>
              </a:lnRef>
              <a:fillRef idx="0">
                <a:schemeClr val="dk1"/>
              </a:fillRef>
              <a:effectRef idx="1">
                <a:schemeClr val="dk1"/>
              </a:effectRef>
              <a:fontRef idx="minor">
                <a:schemeClr val="tx1"/>
              </a:fontRef>
            </p:style>
          </p:cxnSp>
          <p:cxnSp>
            <p:nvCxnSpPr>
              <p:cNvPr id="95" name="直線接點 94"/>
              <p:cNvCxnSpPr/>
              <p:nvPr/>
            </p:nvCxnSpPr>
            <p:spPr>
              <a:xfrm flipV="1">
                <a:off x="2987628" y="5517232"/>
                <a:ext cx="0" cy="360040"/>
              </a:xfrm>
              <a:prstGeom prst="line">
                <a:avLst/>
              </a:prstGeom>
            </p:spPr>
            <p:style>
              <a:lnRef idx="2">
                <a:schemeClr val="dk1"/>
              </a:lnRef>
              <a:fillRef idx="0">
                <a:schemeClr val="dk1"/>
              </a:fillRef>
              <a:effectRef idx="1">
                <a:schemeClr val="dk1"/>
              </a:effectRef>
              <a:fontRef idx="minor">
                <a:schemeClr val="tx1"/>
              </a:fontRef>
            </p:style>
          </p:cxnSp>
          <p:cxnSp>
            <p:nvCxnSpPr>
              <p:cNvPr id="96" name="直線接點 95"/>
              <p:cNvCxnSpPr/>
              <p:nvPr/>
            </p:nvCxnSpPr>
            <p:spPr>
              <a:xfrm>
                <a:off x="2987628" y="5517232"/>
                <a:ext cx="215915" cy="0"/>
              </a:xfrm>
              <a:prstGeom prst="line">
                <a:avLst/>
              </a:prstGeom>
            </p:spPr>
            <p:style>
              <a:lnRef idx="2">
                <a:schemeClr val="dk1"/>
              </a:lnRef>
              <a:fillRef idx="0">
                <a:schemeClr val="dk1"/>
              </a:fillRef>
              <a:effectRef idx="1">
                <a:schemeClr val="dk1"/>
              </a:effectRef>
              <a:fontRef idx="minor">
                <a:schemeClr val="tx1"/>
              </a:fontRef>
            </p:style>
          </p:cxnSp>
          <p:cxnSp>
            <p:nvCxnSpPr>
              <p:cNvPr id="97" name="直線接點 96"/>
              <p:cNvCxnSpPr/>
              <p:nvPr/>
            </p:nvCxnSpPr>
            <p:spPr>
              <a:xfrm>
                <a:off x="3203543" y="5517232"/>
                <a:ext cx="0" cy="360040"/>
              </a:xfrm>
              <a:prstGeom prst="line">
                <a:avLst/>
              </a:prstGeom>
            </p:spPr>
            <p:style>
              <a:lnRef idx="2">
                <a:schemeClr val="dk1"/>
              </a:lnRef>
              <a:fillRef idx="0">
                <a:schemeClr val="dk1"/>
              </a:fillRef>
              <a:effectRef idx="1">
                <a:schemeClr val="dk1"/>
              </a:effectRef>
              <a:fontRef idx="minor">
                <a:schemeClr val="tx1"/>
              </a:fontRef>
            </p:style>
          </p:cxnSp>
        </p:grpSp>
        <p:grpSp>
          <p:nvGrpSpPr>
            <p:cNvPr id="73" name="群組 101"/>
            <p:cNvGrpSpPr>
              <a:grpSpLocks/>
            </p:cNvGrpSpPr>
            <p:nvPr/>
          </p:nvGrpSpPr>
          <p:grpSpPr bwMode="auto">
            <a:xfrm>
              <a:off x="3203848" y="5517232"/>
              <a:ext cx="720080" cy="360040"/>
              <a:chOff x="2483768" y="5517232"/>
              <a:chExt cx="720080" cy="360040"/>
            </a:xfrm>
          </p:grpSpPr>
          <p:cxnSp>
            <p:nvCxnSpPr>
              <p:cNvPr id="90" name="直線接點 89"/>
              <p:cNvCxnSpPr/>
              <p:nvPr/>
            </p:nvCxnSpPr>
            <p:spPr>
              <a:xfrm>
                <a:off x="2483463" y="5877272"/>
                <a:ext cx="504861" cy="0"/>
              </a:xfrm>
              <a:prstGeom prst="line">
                <a:avLst/>
              </a:prstGeom>
            </p:spPr>
            <p:style>
              <a:lnRef idx="2">
                <a:schemeClr val="dk1"/>
              </a:lnRef>
              <a:fillRef idx="0">
                <a:schemeClr val="dk1"/>
              </a:fillRef>
              <a:effectRef idx="1">
                <a:schemeClr val="dk1"/>
              </a:effectRef>
              <a:fontRef idx="minor">
                <a:schemeClr val="tx1"/>
              </a:fontRef>
            </p:style>
          </p:cxnSp>
          <p:cxnSp>
            <p:nvCxnSpPr>
              <p:cNvPr id="91" name="直線接點 90"/>
              <p:cNvCxnSpPr/>
              <p:nvPr/>
            </p:nvCxnSpPr>
            <p:spPr>
              <a:xfrm flipV="1">
                <a:off x="2988324" y="5517232"/>
                <a:ext cx="0" cy="360040"/>
              </a:xfrm>
              <a:prstGeom prst="line">
                <a:avLst/>
              </a:prstGeom>
            </p:spPr>
            <p:style>
              <a:lnRef idx="2">
                <a:schemeClr val="dk1"/>
              </a:lnRef>
              <a:fillRef idx="0">
                <a:schemeClr val="dk1"/>
              </a:fillRef>
              <a:effectRef idx="1">
                <a:schemeClr val="dk1"/>
              </a:effectRef>
              <a:fontRef idx="minor">
                <a:schemeClr val="tx1"/>
              </a:fontRef>
            </p:style>
          </p:cxnSp>
          <p:cxnSp>
            <p:nvCxnSpPr>
              <p:cNvPr id="92" name="直線接點 91"/>
              <p:cNvCxnSpPr/>
              <p:nvPr/>
            </p:nvCxnSpPr>
            <p:spPr>
              <a:xfrm>
                <a:off x="2988324" y="5517232"/>
                <a:ext cx="215915" cy="0"/>
              </a:xfrm>
              <a:prstGeom prst="line">
                <a:avLst/>
              </a:prstGeom>
            </p:spPr>
            <p:style>
              <a:lnRef idx="2">
                <a:schemeClr val="dk1"/>
              </a:lnRef>
              <a:fillRef idx="0">
                <a:schemeClr val="dk1"/>
              </a:fillRef>
              <a:effectRef idx="1">
                <a:schemeClr val="dk1"/>
              </a:effectRef>
              <a:fontRef idx="minor">
                <a:schemeClr val="tx1"/>
              </a:fontRef>
            </p:style>
          </p:cxnSp>
          <p:cxnSp>
            <p:nvCxnSpPr>
              <p:cNvPr id="93" name="直線接點 92"/>
              <p:cNvCxnSpPr/>
              <p:nvPr/>
            </p:nvCxnSpPr>
            <p:spPr>
              <a:xfrm>
                <a:off x="3204239" y="5517232"/>
                <a:ext cx="0" cy="360040"/>
              </a:xfrm>
              <a:prstGeom prst="line">
                <a:avLst/>
              </a:prstGeom>
            </p:spPr>
            <p:style>
              <a:lnRef idx="2">
                <a:schemeClr val="dk1"/>
              </a:lnRef>
              <a:fillRef idx="0">
                <a:schemeClr val="dk1"/>
              </a:fillRef>
              <a:effectRef idx="1">
                <a:schemeClr val="dk1"/>
              </a:effectRef>
              <a:fontRef idx="minor">
                <a:schemeClr val="tx1"/>
              </a:fontRef>
            </p:style>
          </p:cxnSp>
        </p:grpSp>
        <p:grpSp>
          <p:nvGrpSpPr>
            <p:cNvPr id="74" name="群組 106"/>
            <p:cNvGrpSpPr>
              <a:grpSpLocks/>
            </p:cNvGrpSpPr>
            <p:nvPr/>
          </p:nvGrpSpPr>
          <p:grpSpPr bwMode="auto">
            <a:xfrm>
              <a:off x="3923928" y="5517232"/>
              <a:ext cx="720080" cy="360040"/>
              <a:chOff x="2483768" y="5517232"/>
              <a:chExt cx="720080" cy="360040"/>
            </a:xfrm>
          </p:grpSpPr>
          <p:cxnSp>
            <p:nvCxnSpPr>
              <p:cNvPr id="86" name="直線接點 85"/>
              <p:cNvCxnSpPr/>
              <p:nvPr/>
            </p:nvCxnSpPr>
            <p:spPr>
              <a:xfrm>
                <a:off x="2484159" y="5877272"/>
                <a:ext cx="503274" cy="0"/>
              </a:xfrm>
              <a:prstGeom prst="line">
                <a:avLst/>
              </a:prstGeom>
            </p:spPr>
            <p:style>
              <a:lnRef idx="2">
                <a:schemeClr val="dk1"/>
              </a:lnRef>
              <a:fillRef idx="0">
                <a:schemeClr val="dk1"/>
              </a:fillRef>
              <a:effectRef idx="1">
                <a:schemeClr val="dk1"/>
              </a:effectRef>
              <a:fontRef idx="minor">
                <a:schemeClr val="tx1"/>
              </a:fontRef>
            </p:style>
          </p:cxnSp>
          <p:cxnSp>
            <p:nvCxnSpPr>
              <p:cNvPr id="87" name="直線接點 86"/>
              <p:cNvCxnSpPr/>
              <p:nvPr/>
            </p:nvCxnSpPr>
            <p:spPr>
              <a:xfrm flipV="1">
                <a:off x="2987433" y="5517232"/>
                <a:ext cx="0" cy="360040"/>
              </a:xfrm>
              <a:prstGeom prst="line">
                <a:avLst/>
              </a:prstGeom>
            </p:spPr>
            <p:style>
              <a:lnRef idx="2">
                <a:schemeClr val="dk1"/>
              </a:lnRef>
              <a:fillRef idx="0">
                <a:schemeClr val="dk1"/>
              </a:fillRef>
              <a:effectRef idx="1">
                <a:schemeClr val="dk1"/>
              </a:effectRef>
              <a:fontRef idx="minor">
                <a:schemeClr val="tx1"/>
              </a:fontRef>
            </p:style>
          </p:cxnSp>
          <p:cxnSp>
            <p:nvCxnSpPr>
              <p:cNvPr id="88" name="直線接點 87"/>
              <p:cNvCxnSpPr/>
              <p:nvPr/>
            </p:nvCxnSpPr>
            <p:spPr>
              <a:xfrm>
                <a:off x="2987433" y="5517232"/>
                <a:ext cx="215915" cy="0"/>
              </a:xfrm>
              <a:prstGeom prst="line">
                <a:avLst/>
              </a:prstGeom>
            </p:spPr>
            <p:style>
              <a:lnRef idx="2">
                <a:schemeClr val="dk1"/>
              </a:lnRef>
              <a:fillRef idx="0">
                <a:schemeClr val="dk1"/>
              </a:fillRef>
              <a:effectRef idx="1">
                <a:schemeClr val="dk1"/>
              </a:effectRef>
              <a:fontRef idx="minor">
                <a:schemeClr val="tx1"/>
              </a:fontRef>
            </p:style>
          </p:cxnSp>
          <p:cxnSp>
            <p:nvCxnSpPr>
              <p:cNvPr id="89" name="直線接點 88"/>
              <p:cNvCxnSpPr/>
              <p:nvPr/>
            </p:nvCxnSpPr>
            <p:spPr>
              <a:xfrm>
                <a:off x="3203348" y="5517232"/>
                <a:ext cx="0" cy="360040"/>
              </a:xfrm>
              <a:prstGeom prst="line">
                <a:avLst/>
              </a:prstGeom>
            </p:spPr>
            <p:style>
              <a:lnRef idx="2">
                <a:schemeClr val="dk1"/>
              </a:lnRef>
              <a:fillRef idx="0">
                <a:schemeClr val="dk1"/>
              </a:fillRef>
              <a:effectRef idx="1">
                <a:schemeClr val="dk1"/>
              </a:effectRef>
              <a:fontRef idx="minor">
                <a:schemeClr val="tx1"/>
              </a:fontRef>
            </p:style>
          </p:cxnSp>
        </p:grpSp>
        <p:grpSp>
          <p:nvGrpSpPr>
            <p:cNvPr id="75" name="群組 111"/>
            <p:cNvGrpSpPr>
              <a:grpSpLocks/>
            </p:cNvGrpSpPr>
            <p:nvPr/>
          </p:nvGrpSpPr>
          <p:grpSpPr bwMode="auto">
            <a:xfrm>
              <a:off x="4644008" y="5517232"/>
              <a:ext cx="720080" cy="360040"/>
              <a:chOff x="2483768" y="5517232"/>
              <a:chExt cx="720080" cy="360040"/>
            </a:xfrm>
          </p:grpSpPr>
          <p:cxnSp>
            <p:nvCxnSpPr>
              <p:cNvPr id="82" name="直線接點 81"/>
              <p:cNvCxnSpPr/>
              <p:nvPr/>
            </p:nvCxnSpPr>
            <p:spPr>
              <a:xfrm>
                <a:off x="2483268" y="5877272"/>
                <a:ext cx="504861" cy="0"/>
              </a:xfrm>
              <a:prstGeom prst="line">
                <a:avLst/>
              </a:prstGeom>
            </p:spPr>
            <p:style>
              <a:lnRef idx="2">
                <a:schemeClr val="dk1"/>
              </a:lnRef>
              <a:fillRef idx="0">
                <a:schemeClr val="dk1"/>
              </a:fillRef>
              <a:effectRef idx="1">
                <a:schemeClr val="dk1"/>
              </a:effectRef>
              <a:fontRef idx="minor">
                <a:schemeClr val="tx1"/>
              </a:fontRef>
            </p:style>
          </p:cxnSp>
          <p:cxnSp>
            <p:nvCxnSpPr>
              <p:cNvPr id="83" name="直線接點 82"/>
              <p:cNvCxnSpPr/>
              <p:nvPr/>
            </p:nvCxnSpPr>
            <p:spPr>
              <a:xfrm flipV="1">
                <a:off x="2988129" y="5517232"/>
                <a:ext cx="0" cy="360040"/>
              </a:xfrm>
              <a:prstGeom prst="line">
                <a:avLst/>
              </a:prstGeom>
            </p:spPr>
            <p:style>
              <a:lnRef idx="2">
                <a:schemeClr val="dk1"/>
              </a:lnRef>
              <a:fillRef idx="0">
                <a:schemeClr val="dk1"/>
              </a:fillRef>
              <a:effectRef idx="1">
                <a:schemeClr val="dk1"/>
              </a:effectRef>
              <a:fontRef idx="minor">
                <a:schemeClr val="tx1"/>
              </a:fontRef>
            </p:style>
          </p:cxnSp>
          <p:cxnSp>
            <p:nvCxnSpPr>
              <p:cNvPr id="84" name="直線接點 83"/>
              <p:cNvCxnSpPr/>
              <p:nvPr/>
            </p:nvCxnSpPr>
            <p:spPr>
              <a:xfrm>
                <a:off x="2988129" y="5517232"/>
                <a:ext cx="215915" cy="0"/>
              </a:xfrm>
              <a:prstGeom prst="line">
                <a:avLst/>
              </a:prstGeom>
            </p:spPr>
            <p:style>
              <a:lnRef idx="2">
                <a:schemeClr val="dk1"/>
              </a:lnRef>
              <a:fillRef idx="0">
                <a:schemeClr val="dk1"/>
              </a:fillRef>
              <a:effectRef idx="1">
                <a:schemeClr val="dk1"/>
              </a:effectRef>
              <a:fontRef idx="minor">
                <a:schemeClr val="tx1"/>
              </a:fontRef>
            </p:style>
          </p:cxnSp>
          <p:cxnSp>
            <p:nvCxnSpPr>
              <p:cNvPr id="85" name="直線接點 84"/>
              <p:cNvCxnSpPr/>
              <p:nvPr/>
            </p:nvCxnSpPr>
            <p:spPr>
              <a:xfrm>
                <a:off x="3204044" y="5517232"/>
                <a:ext cx="0" cy="360040"/>
              </a:xfrm>
              <a:prstGeom prst="line">
                <a:avLst/>
              </a:prstGeom>
            </p:spPr>
            <p:style>
              <a:lnRef idx="2">
                <a:schemeClr val="dk1"/>
              </a:lnRef>
              <a:fillRef idx="0">
                <a:schemeClr val="dk1"/>
              </a:fillRef>
              <a:effectRef idx="1">
                <a:schemeClr val="dk1"/>
              </a:effectRef>
              <a:fontRef idx="minor">
                <a:schemeClr val="tx1"/>
              </a:fontRef>
            </p:style>
          </p:cxnSp>
        </p:grpSp>
        <p:grpSp>
          <p:nvGrpSpPr>
            <p:cNvPr id="76" name="群組 116"/>
            <p:cNvGrpSpPr>
              <a:grpSpLocks/>
            </p:cNvGrpSpPr>
            <p:nvPr/>
          </p:nvGrpSpPr>
          <p:grpSpPr bwMode="auto">
            <a:xfrm>
              <a:off x="5364088" y="5517232"/>
              <a:ext cx="720080" cy="360040"/>
              <a:chOff x="2483768" y="5517232"/>
              <a:chExt cx="720080" cy="360040"/>
            </a:xfrm>
          </p:grpSpPr>
          <p:cxnSp>
            <p:nvCxnSpPr>
              <p:cNvPr id="78" name="直線接點 77"/>
              <p:cNvCxnSpPr/>
              <p:nvPr/>
            </p:nvCxnSpPr>
            <p:spPr>
              <a:xfrm>
                <a:off x="2483964" y="5877272"/>
                <a:ext cx="503273" cy="0"/>
              </a:xfrm>
              <a:prstGeom prst="line">
                <a:avLst/>
              </a:prstGeom>
            </p:spPr>
            <p:style>
              <a:lnRef idx="2">
                <a:schemeClr val="dk1"/>
              </a:lnRef>
              <a:fillRef idx="0">
                <a:schemeClr val="dk1"/>
              </a:fillRef>
              <a:effectRef idx="1">
                <a:schemeClr val="dk1"/>
              </a:effectRef>
              <a:fontRef idx="minor">
                <a:schemeClr val="tx1"/>
              </a:fontRef>
            </p:style>
          </p:cxnSp>
          <p:cxnSp>
            <p:nvCxnSpPr>
              <p:cNvPr id="79" name="直線接點 78"/>
              <p:cNvCxnSpPr/>
              <p:nvPr/>
            </p:nvCxnSpPr>
            <p:spPr>
              <a:xfrm flipV="1">
                <a:off x="2987237" y="5517232"/>
                <a:ext cx="0" cy="360040"/>
              </a:xfrm>
              <a:prstGeom prst="line">
                <a:avLst/>
              </a:prstGeom>
            </p:spPr>
            <p:style>
              <a:lnRef idx="2">
                <a:schemeClr val="dk1"/>
              </a:lnRef>
              <a:fillRef idx="0">
                <a:schemeClr val="dk1"/>
              </a:fillRef>
              <a:effectRef idx="1">
                <a:schemeClr val="dk1"/>
              </a:effectRef>
              <a:fontRef idx="minor">
                <a:schemeClr val="tx1"/>
              </a:fontRef>
            </p:style>
          </p:cxnSp>
          <p:cxnSp>
            <p:nvCxnSpPr>
              <p:cNvPr id="80" name="直線接點 79"/>
              <p:cNvCxnSpPr/>
              <p:nvPr/>
            </p:nvCxnSpPr>
            <p:spPr>
              <a:xfrm>
                <a:off x="2987237" y="5517232"/>
                <a:ext cx="215915" cy="0"/>
              </a:xfrm>
              <a:prstGeom prst="line">
                <a:avLst/>
              </a:prstGeom>
            </p:spPr>
            <p:style>
              <a:lnRef idx="2">
                <a:schemeClr val="dk1"/>
              </a:lnRef>
              <a:fillRef idx="0">
                <a:schemeClr val="dk1"/>
              </a:fillRef>
              <a:effectRef idx="1">
                <a:schemeClr val="dk1"/>
              </a:effectRef>
              <a:fontRef idx="minor">
                <a:schemeClr val="tx1"/>
              </a:fontRef>
            </p:style>
          </p:cxnSp>
          <p:cxnSp>
            <p:nvCxnSpPr>
              <p:cNvPr id="81" name="直線接點 80"/>
              <p:cNvCxnSpPr/>
              <p:nvPr/>
            </p:nvCxnSpPr>
            <p:spPr>
              <a:xfrm>
                <a:off x="3203152" y="5517232"/>
                <a:ext cx="0" cy="360040"/>
              </a:xfrm>
              <a:prstGeom prst="line">
                <a:avLst/>
              </a:prstGeom>
            </p:spPr>
            <p:style>
              <a:lnRef idx="2">
                <a:schemeClr val="dk1"/>
              </a:lnRef>
              <a:fillRef idx="0">
                <a:schemeClr val="dk1"/>
              </a:fillRef>
              <a:effectRef idx="1">
                <a:schemeClr val="dk1"/>
              </a:effectRef>
              <a:fontRef idx="minor">
                <a:schemeClr val="tx1"/>
              </a:fontRef>
            </p:style>
          </p:cxnSp>
        </p:grpSp>
        <p:cxnSp>
          <p:nvCxnSpPr>
            <p:cNvPr id="77" name="直線接點 76"/>
            <p:cNvCxnSpPr/>
            <p:nvPr/>
          </p:nvCxnSpPr>
          <p:spPr>
            <a:xfrm>
              <a:off x="6083472" y="5877272"/>
              <a:ext cx="720776" cy="0"/>
            </a:xfrm>
            <a:prstGeom prst="line">
              <a:avLst/>
            </a:prstGeom>
          </p:spPr>
          <p:style>
            <a:lnRef idx="2">
              <a:schemeClr val="dk1"/>
            </a:lnRef>
            <a:fillRef idx="0">
              <a:schemeClr val="dk1"/>
            </a:fillRef>
            <a:effectRef idx="1">
              <a:schemeClr val="dk1"/>
            </a:effectRef>
            <a:fontRef idx="minor">
              <a:schemeClr val="tx1"/>
            </a:fontRef>
          </p:style>
        </p:cxnSp>
      </p:grpSp>
      <p:sp>
        <p:nvSpPr>
          <p:cNvPr id="98" name="矩形 97"/>
          <p:cNvSpPr/>
          <p:nvPr/>
        </p:nvSpPr>
        <p:spPr>
          <a:xfrm>
            <a:off x="179388" y="4868863"/>
            <a:ext cx="1439862" cy="215900"/>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dirty="0"/>
              <a:t>Transmitter :</a:t>
            </a:r>
            <a:endParaRPr lang="zh-TW" altLang="en-US" dirty="0"/>
          </a:p>
        </p:txBody>
      </p:sp>
      <p:sp>
        <p:nvSpPr>
          <p:cNvPr id="99" name="矩形 98"/>
          <p:cNvSpPr/>
          <p:nvPr/>
        </p:nvSpPr>
        <p:spPr>
          <a:xfrm>
            <a:off x="323850" y="5589588"/>
            <a:ext cx="1152525" cy="360362"/>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dirty="0"/>
              <a:t>Receiver :</a:t>
            </a:r>
            <a:endParaRPr lang="zh-TW" altLang="en-US" dirty="0"/>
          </a:p>
        </p:txBody>
      </p:sp>
      <p:sp>
        <p:nvSpPr>
          <p:cNvPr id="100" name="矩形 99"/>
          <p:cNvSpPr/>
          <p:nvPr/>
        </p:nvSpPr>
        <p:spPr>
          <a:xfrm>
            <a:off x="6948488" y="5589588"/>
            <a:ext cx="1008062" cy="215900"/>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dirty="0"/>
              <a:t>A C E G I</a:t>
            </a:r>
            <a:endParaRPr lang="zh-TW" altLang="en-US" dirty="0"/>
          </a:p>
        </p:txBody>
      </p:sp>
    </p:spTree>
    <p:extLst>
      <p:ext uri="{BB962C8B-B14F-4D97-AF65-F5344CB8AC3E}">
        <p14:creationId xmlns:p14="http://schemas.microsoft.com/office/powerpoint/2010/main" val="286268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checkerboard(across)">
                                      <p:cBhvr>
                                        <p:cTn id="10" dur="500"/>
                                        <p:tgtEl>
                                          <p:spTgt spid="98"/>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checkerboard(across)">
                                      <p:cBhvr>
                                        <p:cTn id="15" dur="500"/>
                                        <p:tgtEl>
                                          <p:spTgt spid="66"/>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99"/>
                                        </p:tgtEl>
                                        <p:attrNameLst>
                                          <p:attrName>style.visibility</p:attrName>
                                        </p:attrNameLst>
                                      </p:cBhvr>
                                      <p:to>
                                        <p:strVal val="visible"/>
                                      </p:to>
                                    </p:set>
                                    <p:animEffect transition="in" filter="checkerboard(across)">
                                      <p:cBhvr>
                                        <p:cTn id="20" dur="500"/>
                                        <p:tgtEl>
                                          <p:spTgt spid="99"/>
                                        </p:tgtEl>
                                      </p:cBhvr>
                                    </p:animEffect>
                                  </p:childTnLst>
                                </p:cTn>
                              </p:par>
                              <p:par>
                                <p:cTn id="21" presetID="5" presetClass="entr" presetSubtype="10" fill="hold" nodeType="with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checkerboard(across)">
                                      <p:cBhvr>
                                        <p:cTn id="23" dur="500"/>
                                        <p:tgtEl>
                                          <p:spTgt spid="67"/>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00"/>
                                        </p:tgtEl>
                                        <p:attrNameLst>
                                          <p:attrName>style.visibility</p:attrName>
                                        </p:attrNameLst>
                                      </p:cBhvr>
                                      <p:to>
                                        <p:strVal val="visible"/>
                                      </p:to>
                                    </p:set>
                                    <p:animEffect transition="in" filter="checkerboard(across)">
                                      <p:cBhvr>
                                        <p:cTn id="28"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98" grpId="0"/>
      <p:bldP spid="99" grpId="0"/>
      <p:bldP spid="10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Parity Bit Introduction </a:t>
            </a:r>
            <a:endParaRPr lang="zh-TW" altLang="en-US" dirty="0"/>
          </a:p>
        </p:txBody>
      </p:sp>
      <p:sp>
        <p:nvSpPr>
          <p:cNvPr id="4" name="內容版面配置區 2"/>
          <p:cNvSpPr>
            <a:spLocks noGrp="1"/>
          </p:cNvSpPr>
          <p:nvPr>
            <p:ph idx="1"/>
          </p:nvPr>
        </p:nvSpPr>
        <p:spPr/>
        <p:txBody>
          <a:bodyPr/>
          <a:lstStyle/>
          <a:p>
            <a:pPr eaLnBrk="1" hangingPunct="1"/>
            <a:r>
              <a:rPr lang="en-US" altLang="zh-TW" dirty="0" smtClean="0"/>
              <a:t>What is odd/even/non parity bit</a:t>
            </a:r>
          </a:p>
          <a:p>
            <a:pPr lvl="1" eaLnBrk="1" hangingPunct="1"/>
            <a:r>
              <a:rPr lang="en-US" altLang="zh-TW" dirty="0" smtClean="0"/>
              <a:t>the number of bit 1 in an word either even or odd</a:t>
            </a:r>
          </a:p>
          <a:p>
            <a:pPr lvl="2" eaLnBrk="1" hangingPunct="1"/>
            <a:r>
              <a:rPr lang="en-US" altLang="zh-TW" dirty="0" smtClean="0"/>
              <a:t>even parity : we add a parity bit that number of bit 1 are even</a:t>
            </a:r>
          </a:p>
          <a:p>
            <a:pPr lvl="2" eaLnBrk="1" hangingPunct="1"/>
            <a:r>
              <a:rPr lang="en-US" altLang="zh-TW" dirty="0" smtClean="0"/>
              <a:t>odd parity : we add a parity bit that number of bit 1 are odd</a:t>
            </a:r>
          </a:p>
          <a:p>
            <a:pPr lvl="2" eaLnBrk="1" hangingPunct="1">
              <a:buFont typeface="Wingdings" pitchFamily="2" charset="2"/>
              <a:buNone/>
            </a:pPr>
            <a:endParaRPr lang="en-US" altLang="zh-TW" dirty="0" smtClean="0"/>
          </a:p>
          <a:p>
            <a:pPr eaLnBrk="1" hangingPunct="1"/>
            <a:r>
              <a:rPr lang="en-US" altLang="zh-TW" dirty="0" smtClean="0"/>
              <a:t>What is parity bit function</a:t>
            </a:r>
          </a:p>
          <a:p>
            <a:pPr lvl="1" eaLnBrk="1" hangingPunct="1"/>
            <a:r>
              <a:rPr lang="en-US" altLang="zh-TW" dirty="0" smtClean="0"/>
              <a:t>UART of transmitter will calculate parity bit and send it </a:t>
            </a:r>
          </a:p>
          <a:p>
            <a:pPr lvl="1" eaLnBrk="1" hangingPunct="1"/>
            <a:r>
              <a:rPr lang="en-US" altLang="zh-TW" dirty="0" smtClean="0"/>
              <a:t>UART of receiver will calculate parity bit from the data it receive</a:t>
            </a:r>
          </a:p>
          <a:p>
            <a:pPr lvl="1" eaLnBrk="1" hangingPunct="1"/>
            <a:r>
              <a:rPr lang="en-US" altLang="zh-TW" dirty="0" smtClean="0"/>
              <a:t>compare two parity bit are same or not </a:t>
            </a:r>
          </a:p>
          <a:p>
            <a:pPr lvl="1" eaLnBrk="1" hangingPunct="1"/>
            <a:endParaRPr lang="zh-TW" altLang="en-US" dirty="0" smtClean="0"/>
          </a:p>
        </p:txBody>
      </p:sp>
    </p:spTree>
    <p:extLst>
      <p:ext uri="{BB962C8B-B14F-4D97-AF65-F5344CB8AC3E}">
        <p14:creationId xmlns:p14="http://schemas.microsoft.com/office/powerpoint/2010/main" val="3211391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6" name="內容版面配置區 5"/>
          <p:cNvSpPr>
            <a:spLocks noGrp="1"/>
          </p:cNvSpPr>
          <p:nvPr>
            <p:ph idx="1"/>
          </p:nvPr>
        </p:nvSpPr>
        <p:spPr/>
        <p:txBody>
          <a:bodyPr/>
          <a:lstStyle/>
          <a:p>
            <a:endParaRPr lang="zh-TW" altLang="en-US" dirty="0"/>
          </a:p>
        </p:txBody>
      </p:sp>
      <p:grpSp>
        <p:nvGrpSpPr>
          <p:cNvPr id="7" name="群組 6"/>
          <p:cNvGrpSpPr>
            <a:grpSpLocks/>
          </p:cNvGrpSpPr>
          <p:nvPr/>
        </p:nvGrpSpPr>
        <p:grpSpPr bwMode="auto">
          <a:xfrm>
            <a:off x="467544" y="1124744"/>
            <a:ext cx="7343775" cy="1728787"/>
            <a:chOff x="467544" y="1412776"/>
            <a:chExt cx="7344816" cy="1728192"/>
          </a:xfrm>
        </p:grpSpPr>
        <p:sp>
          <p:nvSpPr>
            <p:cNvPr id="8" name="矩形 7"/>
            <p:cNvSpPr/>
            <p:nvPr/>
          </p:nvSpPr>
          <p:spPr>
            <a:xfrm>
              <a:off x="899405" y="1988840"/>
              <a:ext cx="3456477" cy="1152128"/>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defRPr/>
              </a:pPr>
              <a:endParaRPr lang="en-US" altLang="zh-TW" dirty="0"/>
            </a:p>
            <a:p>
              <a:pPr>
                <a:defRPr/>
              </a:pPr>
              <a:r>
                <a:rPr lang="zh-TW" altLang="en-US" dirty="0"/>
                <a:t>假設傳送 </a:t>
              </a:r>
              <a:r>
                <a:rPr lang="en-US" altLang="zh-TW" dirty="0"/>
                <a:t>word :</a:t>
              </a:r>
              <a:r>
                <a:rPr lang="zh-TW" altLang="en-US" dirty="0"/>
                <a:t> </a:t>
              </a:r>
              <a:r>
                <a:rPr lang="en-US" altLang="zh-TW" dirty="0"/>
                <a:t>0100 0000 </a:t>
              </a:r>
            </a:p>
            <a:p>
              <a:pPr>
                <a:defRPr/>
              </a:pPr>
              <a:r>
                <a:rPr lang="en-US" altLang="zh-TW" dirty="0"/>
                <a:t>odd parity bit : 0</a:t>
              </a:r>
            </a:p>
            <a:p>
              <a:pPr>
                <a:defRPr/>
              </a:pPr>
              <a:r>
                <a:rPr lang="en-US" altLang="zh-TW" dirty="0"/>
                <a:t>even parity bit : 1</a:t>
              </a:r>
            </a:p>
            <a:p>
              <a:pPr>
                <a:defRPr/>
              </a:pPr>
              <a:endParaRPr lang="en-US" altLang="zh-TW" dirty="0"/>
            </a:p>
          </p:txBody>
        </p:sp>
        <p:sp>
          <p:nvSpPr>
            <p:cNvPr id="9" name="矩形 8"/>
            <p:cNvSpPr/>
            <p:nvPr/>
          </p:nvSpPr>
          <p:spPr>
            <a:xfrm>
              <a:off x="4355882" y="1988840"/>
              <a:ext cx="3456478" cy="1152128"/>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endParaRPr lang="en-US" altLang="zh-TW" dirty="0"/>
            </a:p>
            <a:p>
              <a:pPr>
                <a:defRPr/>
              </a:pPr>
              <a:r>
                <a:rPr lang="zh-TW" altLang="en-US" dirty="0"/>
                <a:t>假設傳送</a:t>
              </a:r>
              <a:r>
                <a:rPr lang="en-US" altLang="zh-TW" dirty="0"/>
                <a:t>word</a:t>
              </a:r>
              <a:r>
                <a:rPr lang="zh-TW" altLang="en-US" dirty="0"/>
                <a:t> </a:t>
              </a:r>
              <a:r>
                <a:rPr lang="en-US" altLang="zh-TW" dirty="0"/>
                <a:t>:</a:t>
              </a:r>
              <a:r>
                <a:rPr lang="zh-TW" altLang="en-US" dirty="0"/>
                <a:t> </a:t>
              </a:r>
              <a:r>
                <a:rPr lang="en-US" altLang="zh-TW" dirty="0"/>
                <a:t>1111 1111</a:t>
              </a:r>
            </a:p>
            <a:p>
              <a:pPr>
                <a:defRPr/>
              </a:pPr>
              <a:r>
                <a:rPr lang="en-US" altLang="zh-TW" dirty="0"/>
                <a:t>odd parity bit : 1</a:t>
              </a:r>
            </a:p>
            <a:p>
              <a:pPr>
                <a:defRPr/>
              </a:pPr>
              <a:r>
                <a:rPr lang="en-US" altLang="zh-TW" dirty="0"/>
                <a:t>even parity bit : 0</a:t>
              </a:r>
            </a:p>
            <a:p>
              <a:pPr>
                <a:defRPr/>
              </a:pPr>
              <a:endParaRPr lang="zh-TW" altLang="en-US" dirty="0"/>
            </a:p>
          </p:txBody>
        </p:sp>
        <p:sp>
          <p:nvSpPr>
            <p:cNvPr id="10" name="矩形 9"/>
            <p:cNvSpPr/>
            <p:nvPr/>
          </p:nvSpPr>
          <p:spPr>
            <a:xfrm>
              <a:off x="467544" y="1412776"/>
              <a:ext cx="2735650" cy="576064"/>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sz="2400" dirty="0"/>
                <a:t>Example : parity bit</a:t>
              </a:r>
              <a:endParaRPr lang="zh-TW" altLang="en-US" sz="2400" dirty="0"/>
            </a:p>
          </p:txBody>
        </p:sp>
      </p:grpSp>
      <p:sp>
        <p:nvSpPr>
          <p:cNvPr id="11" name="矩形 10"/>
          <p:cNvSpPr/>
          <p:nvPr/>
        </p:nvSpPr>
        <p:spPr>
          <a:xfrm>
            <a:off x="538981" y="3140869"/>
            <a:ext cx="4679950" cy="431800"/>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defRPr/>
            </a:pPr>
            <a:r>
              <a:rPr lang="en-US" altLang="zh-TW" sz="2400" dirty="0"/>
              <a:t>Example : how to  work (odd parity) </a:t>
            </a:r>
            <a:endParaRPr lang="zh-TW" altLang="en-US" sz="2400" dirty="0"/>
          </a:p>
        </p:txBody>
      </p:sp>
      <p:sp>
        <p:nvSpPr>
          <p:cNvPr id="12" name="橢圓 11"/>
          <p:cNvSpPr/>
          <p:nvPr/>
        </p:nvSpPr>
        <p:spPr>
          <a:xfrm>
            <a:off x="1978844" y="3645694"/>
            <a:ext cx="863600" cy="93503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TW" dirty="0" err="1"/>
              <a:t>Tx</a:t>
            </a:r>
            <a:endParaRPr lang="zh-TW" altLang="en-US" dirty="0"/>
          </a:p>
        </p:txBody>
      </p:sp>
      <p:sp>
        <p:nvSpPr>
          <p:cNvPr id="13" name="橢圓 12"/>
          <p:cNvSpPr/>
          <p:nvPr/>
        </p:nvSpPr>
        <p:spPr>
          <a:xfrm>
            <a:off x="5723756" y="3645694"/>
            <a:ext cx="863600" cy="93503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TW" dirty="0"/>
              <a:t>Rx</a:t>
            </a:r>
            <a:endParaRPr lang="zh-TW" altLang="en-US" dirty="0"/>
          </a:p>
        </p:txBody>
      </p:sp>
      <p:cxnSp>
        <p:nvCxnSpPr>
          <p:cNvPr id="14" name="直線接點 13"/>
          <p:cNvCxnSpPr>
            <a:stCxn id="12" idx="6"/>
            <a:endCxn id="13" idx="2"/>
          </p:cNvCxnSpPr>
          <p:nvPr/>
        </p:nvCxnSpPr>
        <p:spPr>
          <a:xfrm>
            <a:off x="2842444" y="4114006"/>
            <a:ext cx="2881312" cy="0"/>
          </a:xfrm>
          <a:prstGeom prst="line">
            <a:avLst/>
          </a:prstGeom>
        </p:spPr>
        <p:style>
          <a:lnRef idx="3">
            <a:schemeClr val="accent3"/>
          </a:lnRef>
          <a:fillRef idx="0">
            <a:schemeClr val="accent3"/>
          </a:fillRef>
          <a:effectRef idx="2">
            <a:schemeClr val="accent3"/>
          </a:effectRef>
          <a:fontRef idx="minor">
            <a:schemeClr val="tx1"/>
          </a:fontRef>
        </p:style>
      </p:cxnSp>
      <p:sp>
        <p:nvSpPr>
          <p:cNvPr id="16" name="矩形 15"/>
          <p:cNvSpPr/>
          <p:nvPr/>
        </p:nvSpPr>
        <p:spPr>
          <a:xfrm>
            <a:off x="3571106" y="4142581"/>
            <a:ext cx="1368425" cy="288925"/>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TW" dirty="0"/>
              <a:t>1110 01</a:t>
            </a:r>
            <a:r>
              <a:rPr lang="en-US" altLang="zh-TW" dirty="0">
                <a:solidFill>
                  <a:srgbClr val="FF0000"/>
                </a:solidFill>
              </a:rPr>
              <a:t>1</a:t>
            </a:r>
            <a:r>
              <a:rPr lang="en-US" altLang="zh-TW" dirty="0"/>
              <a:t>0 </a:t>
            </a:r>
            <a:r>
              <a:rPr lang="en-US" altLang="zh-TW" dirty="0">
                <a:solidFill>
                  <a:srgbClr val="00B0F0"/>
                </a:solidFill>
              </a:rPr>
              <a:t>1</a:t>
            </a:r>
            <a:endParaRPr lang="zh-TW" altLang="en-US" dirty="0">
              <a:solidFill>
                <a:srgbClr val="00B0F0"/>
              </a:solidFill>
            </a:endParaRPr>
          </a:p>
        </p:txBody>
      </p:sp>
    </p:spTree>
    <p:extLst>
      <p:ext uri="{BB962C8B-B14F-4D97-AF65-F5344CB8AC3E}">
        <p14:creationId xmlns:p14="http://schemas.microsoft.com/office/powerpoint/2010/main" val="11065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1" nodeType="clickEffect">
                                  <p:stCondLst>
                                    <p:cond delay="0"/>
                                  </p:stCondLst>
                                  <p:childTnLst>
                                    <p:animMotion origin="layout" path="M 0 0 L 0.19253 -0.00185 " pathEditMode="relative" ptsTypes="AA">
                                      <p:cBhvr>
                                        <p:cTn id="11" dur="1000" fill="hold"/>
                                        <p:tgtEl>
                                          <p:spTgt spid="16"/>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2" nodeType="clickEffect">
                                  <p:stCondLst>
                                    <p:cond delay="0"/>
                                  </p:stCondLst>
                                  <p:childTnLst>
                                    <p:animMotion origin="layout" path="M 0.19202 0.00185 L 0.21389 0.04278 L 0.35747 0.04116 " pathEditMode="relative" rAng="0" ptsTypes="AAA">
                                      <p:cBhvr>
                                        <p:cTn id="15" dur="1000" fill="hold"/>
                                        <p:tgtEl>
                                          <p:spTgt spid="16"/>
                                        </p:tgtEl>
                                        <p:attrNameLst>
                                          <p:attrName>ppt_x</p:attrName>
                                          <p:attrName>ppt_y</p:attrName>
                                        </p:attrNameLst>
                                      </p:cBhvr>
                                      <p:rCtr x="8264" y="2035"/>
                                    </p:animMotion>
                                  </p:childTnLst>
                                </p:cTn>
                              </p:par>
                            </p:childTnLst>
                          </p:cTn>
                        </p:par>
                      </p:childTnLst>
                    </p:cTn>
                  </p:par>
                  <p:par>
                    <p:cTn id="16" fill="hold">
                      <p:stCondLst>
                        <p:cond delay="indefinite"/>
                      </p:stCondLst>
                      <p:childTnLst>
                        <p:par>
                          <p:cTn id="17" fill="hold">
                            <p:stCondLst>
                              <p:cond delay="0"/>
                            </p:stCondLst>
                            <p:childTnLst>
                              <p:par>
                                <p:cTn id="18" presetID="5" presetClass="exit" presetSubtype="10" fill="hold" grpId="3" nodeType="clickEffect">
                                  <p:stCondLst>
                                    <p:cond delay="0"/>
                                  </p:stCondLst>
                                  <p:childTnLst>
                                    <p:animEffect transition="out" filter="checkerboard(across)">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6" grpId="2"/>
      <p:bldP spid="16" grpId="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UART  in Pic18 </a:t>
            </a:r>
            <a:endParaRPr lang="zh-TW" altLang="en-US" dirty="0"/>
          </a:p>
        </p:txBody>
      </p:sp>
      <p:sp>
        <p:nvSpPr>
          <p:cNvPr id="3" name="內容版面配置區 2"/>
          <p:cNvSpPr>
            <a:spLocks noGrp="1"/>
          </p:cNvSpPr>
          <p:nvPr>
            <p:ph idx="1"/>
          </p:nvPr>
        </p:nvSpPr>
        <p:spPr/>
        <p:txBody>
          <a:bodyPr/>
          <a:lstStyle/>
          <a:p>
            <a:r>
              <a:rPr lang="en-US" altLang="zh-TW" dirty="0" smtClean="0"/>
              <a:t>EUSART</a:t>
            </a:r>
            <a:r>
              <a:rPr lang="zh-TW" altLang="en-US" dirty="0" smtClean="0"/>
              <a:t> </a:t>
            </a:r>
            <a:r>
              <a:rPr lang="en-US" altLang="zh-TW" dirty="0"/>
              <a:t>mode features include</a:t>
            </a:r>
          </a:p>
          <a:p>
            <a:pPr lvl="1"/>
            <a:r>
              <a:rPr lang="en-US" altLang="zh-TW" dirty="0" smtClean="0"/>
              <a:t>8/9  bit mode</a:t>
            </a:r>
          </a:p>
          <a:p>
            <a:pPr lvl="1"/>
            <a:r>
              <a:rPr lang="en-US" altLang="zh-TW" dirty="0" smtClean="0"/>
              <a:t>Automatic </a:t>
            </a:r>
            <a:r>
              <a:rPr lang="en-US" altLang="zh-TW" dirty="0"/>
              <a:t>baud rate </a:t>
            </a:r>
            <a:r>
              <a:rPr lang="en-US" altLang="zh-TW" dirty="0" smtClean="0"/>
              <a:t>detection</a:t>
            </a:r>
          </a:p>
          <a:p>
            <a:pPr lvl="1"/>
            <a:r>
              <a:rPr lang="en-US" altLang="zh-TW" dirty="0" smtClean="0"/>
              <a:t>Calibration</a:t>
            </a:r>
          </a:p>
          <a:p>
            <a:pPr lvl="1"/>
            <a:r>
              <a:rPr lang="en-US" altLang="zh-TW" dirty="0"/>
              <a:t>A</a:t>
            </a:r>
            <a:r>
              <a:rPr lang="en-US" altLang="zh-TW" dirty="0" smtClean="0"/>
              <a:t>utomatic </a:t>
            </a:r>
            <a:r>
              <a:rPr lang="en-US" altLang="zh-TW" dirty="0"/>
              <a:t>wake-up on Sync Break reception </a:t>
            </a:r>
            <a:endParaRPr lang="en-US" altLang="zh-TW" dirty="0" smtClean="0"/>
          </a:p>
          <a:p>
            <a:pPr lvl="1"/>
            <a:r>
              <a:rPr lang="en-US" altLang="zh-TW" dirty="0" smtClean="0"/>
              <a:t>12-bit </a:t>
            </a:r>
            <a:r>
              <a:rPr lang="en-US" altLang="zh-TW" dirty="0"/>
              <a:t>Break character </a:t>
            </a:r>
            <a:r>
              <a:rPr lang="en-US" altLang="zh-TW" dirty="0" smtClean="0"/>
              <a:t>transmit</a:t>
            </a:r>
          </a:p>
          <a:p>
            <a:pPr lvl="1"/>
            <a:r>
              <a:rPr lang="en-US" altLang="zh-TW" dirty="0" smtClean="0"/>
              <a:t>No hardware parity</a:t>
            </a:r>
            <a:endParaRPr lang="en-US" altLang="zh-TW" dirty="0"/>
          </a:p>
          <a:p>
            <a:pPr lvl="1"/>
            <a:endParaRPr lang="en-US" altLang="zh-TW" dirty="0"/>
          </a:p>
          <a:p>
            <a:endParaRPr lang="en-US" altLang="zh-TW" dirty="0"/>
          </a:p>
          <a:p>
            <a:endParaRPr lang="zh-TW" altLang="en-US" dirty="0"/>
          </a:p>
        </p:txBody>
      </p:sp>
    </p:spTree>
    <p:extLst>
      <p:ext uri="{BB962C8B-B14F-4D97-AF65-F5344CB8AC3E}">
        <p14:creationId xmlns:p14="http://schemas.microsoft.com/office/powerpoint/2010/main" val="703867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USART</a:t>
            </a:r>
            <a:r>
              <a:rPr lang="zh-TW" altLang="en-US" dirty="0" smtClean="0"/>
              <a:t> </a:t>
            </a:r>
            <a:r>
              <a:rPr lang="en-US" altLang="zh-TW" dirty="0" smtClean="0"/>
              <a:t>Register</a:t>
            </a:r>
            <a:endParaRPr lang="zh-TW" altLang="en-US" dirty="0"/>
          </a:p>
        </p:txBody>
      </p:sp>
      <p:sp>
        <p:nvSpPr>
          <p:cNvPr id="3" name="內容版面配置區 2"/>
          <p:cNvSpPr>
            <a:spLocks noGrp="1"/>
          </p:cNvSpPr>
          <p:nvPr>
            <p:ph idx="1"/>
          </p:nvPr>
        </p:nvSpPr>
        <p:spPr/>
        <p:txBody>
          <a:bodyPr/>
          <a:lstStyle/>
          <a:p>
            <a:r>
              <a:rPr lang="en-US" altLang="zh-TW" dirty="0"/>
              <a:t>Transmit Status and Control (TXSTA</a:t>
            </a:r>
            <a:r>
              <a:rPr lang="en-US" altLang="zh-TW" dirty="0" smtClean="0"/>
              <a:t>)</a:t>
            </a:r>
          </a:p>
          <a:p>
            <a:r>
              <a:rPr lang="en-US" altLang="zh-TW" dirty="0" smtClean="0"/>
              <a:t>Receive </a:t>
            </a:r>
            <a:r>
              <a:rPr lang="en-US" altLang="zh-TW" dirty="0"/>
              <a:t>Status and Control (RCSTA) </a:t>
            </a:r>
            <a:endParaRPr lang="en-US" altLang="zh-TW" dirty="0" smtClean="0"/>
          </a:p>
          <a:p>
            <a:r>
              <a:rPr lang="en-US" altLang="zh-TW" dirty="0" smtClean="0"/>
              <a:t>Baud </a:t>
            </a:r>
            <a:r>
              <a:rPr lang="en-US" altLang="zh-TW" dirty="0"/>
              <a:t>Rate Control (BAUDCON)</a:t>
            </a:r>
            <a:endParaRPr lang="zh-TW" altLang="en-US" dirty="0"/>
          </a:p>
        </p:txBody>
      </p:sp>
    </p:spTree>
    <p:extLst>
      <p:ext uri="{BB962C8B-B14F-4D97-AF65-F5344CB8AC3E}">
        <p14:creationId xmlns:p14="http://schemas.microsoft.com/office/powerpoint/2010/main" val="1900402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Uart</a:t>
            </a:r>
            <a:r>
              <a:rPr lang="en-US" altLang="zh-TW" dirty="0" smtClean="0"/>
              <a:t> </a:t>
            </a:r>
            <a:r>
              <a:rPr lang="en-US" altLang="zh-TW" dirty="0" err="1" smtClean="0"/>
              <a:t>init</a:t>
            </a:r>
            <a:endParaRPr lang="zh-TW" altLang="en-US" dirty="0"/>
          </a:p>
        </p:txBody>
      </p:sp>
      <p:sp>
        <p:nvSpPr>
          <p:cNvPr id="3" name="內容版面配置區 2"/>
          <p:cNvSpPr>
            <a:spLocks noGrp="1"/>
          </p:cNvSpPr>
          <p:nvPr>
            <p:ph idx="1"/>
          </p:nvPr>
        </p:nvSpPr>
        <p:spPr/>
        <p:txBody>
          <a:bodyPr/>
          <a:lstStyle/>
          <a:p>
            <a:r>
              <a:rPr lang="en-US" altLang="zh-TW" dirty="0"/>
              <a:t>The pins of the Enhanced USART are multiplexed with </a:t>
            </a:r>
            <a:r>
              <a:rPr lang="en-US" altLang="zh-TW" dirty="0" smtClean="0"/>
              <a:t>PORTC</a:t>
            </a:r>
          </a:p>
          <a:p>
            <a:pPr marL="914400" lvl="1" indent="-457200">
              <a:buFont typeface="+mj-lt"/>
              <a:buAutoNum type="arabicPeriod"/>
            </a:pPr>
            <a:r>
              <a:rPr lang="en-US" altLang="zh-TW" dirty="0"/>
              <a:t>bit SPEN (RCSTA) must be set (= 1) </a:t>
            </a:r>
          </a:p>
          <a:p>
            <a:pPr marL="914400" lvl="1" indent="-457200">
              <a:buFont typeface="+mj-lt"/>
              <a:buAutoNum type="arabicPeriod"/>
            </a:pPr>
            <a:r>
              <a:rPr lang="en-US" altLang="zh-TW" dirty="0" smtClean="0"/>
              <a:t>bit TRISC&lt;7&gt; </a:t>
            </a:r>
            <a:r>
              <a:rPr lang="en-US" altLang="zh-TW" dirty="0"/>
              <a:t>must be set (= 1) </a:t>
            </a:r>
          </a:p>
          <a:p>
            <a:pPr marL="914400" lvl="1" indent="-457200">
              <a:buFont typeface="+mj-lt"/>
              <a:buAutoNum type="arabicPeriod"/>
            </a:pPr>
            <a:r>
              <a:rPr lang="en-US" altLang="zh-TW" dirty="0" smtClean="0"/>
              <a:t>bit TRISC&lt;6&gt; </a:t>
            </a:r>
            <a:r>
              <a:rPr lang="en-US" altLang="zh-TW" dirty="0"/>
              <a:t>must be set (= 1</a:t>
            </a:r>
            <a:r>
              <a:rPr lang="en-US" altLang="zh-TW" dirty="0" smtClean="0"/>
              <a:t>)</a:t>
            </a:r>
          </a:p>
          <a:p>
            <a:r>
              <a:rPr lang="en-US" altLang="zh-TW" dirty="0" err="1" smtClean="0"/>
              <a:t>Uart</a:t>
            </a:r>
            <a:r>
              <a:rPr lang="en-US" altLang="zh-TW" dirty="0" smtClean="0"/>
              <a:t> </a:t>
            </a:r>
            <a:r>
              <a:rPr lang="en-US" altLang="zh-TW" dirty="0" err="1" smtClean="0"/>
              <a:t>init</a:t>
            </a:r>
            <a:r>
              <a:rPr lang="en-US" altLang="zh-TW" dirty="0" smtClean="0"/>
              <a:t> </a:t>
            </a:r>
          </a:p>
          <a:p>
            <a:pPr marL="914400" lvl="1" indent="-457200">
              <a:buFont typeface="+mj-lt"/>
              <a:buAutoNum type="arabicPeriod"/>
            </a:pPr>
            <a:r>
              <a:rPr lang="en-US" altLang="zh-TW" dirty="0"/>
              <a:t>Setting baud rate(SPBRGH:SPBRG, BRGH and BRG16)</a:t>
            </a:r>
          </a:p>
          <a:p>
            <a:pPr marL="914400" lvl="1" indent="-457200">
              <a:buFont typeface="+mj-lt"/>
              <a:buAutoNum type="arabicPeriod"/>
            </a:pPr>
            <a:r>
              <a:rPr lang="en-US" altLang="zh-TW" dirty="0"/>
              <a:t>Enable the asynchronous serial port by clearing bit SYNC and setting bit SPEN</a:t>
            </a:r>
          </a:p>
          <a:p>
            <a:endParaRPr lang="zh-TW" altLang="en-US" dirty="0"/>
          </a:p>
        </p:txBody>
      </p:sp>
    </p:spTree>
    <p:extLst>
      <p:ext uri="{BB962C8B-B14F-4D97-AF65-F5344CB8AC3E}">
        <p14:creationId xmlns:p14="http://schemas.microsoft.com/office/powerpoint/2010/main" val="3983828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set Baud Rate</a:t>
            </a:r>
            <a:endParaRPr lang="zh-TW" altLang="en-US" dirty="0"/>
          </a:p>
        </p:txBody>
      </p:sp>
      <p:sp>
        <p:nvSpPr>
          <p:cNvPr id="3" name="內容版面配置區 2"/>
          <p:cNvSpPr>
            <a:spLocks noGrp="1"/>
          </p:cNvSpPr>
          <p:nvPr>
            <p:ph idx="1"/>
          </p:nvPr>
        </p:nvSpPr>
        <p:spPr/>
        <p:txBody>
          <a:bodyPr/>
          <a:lstStyle/>
          <a:p>
            <a:r>
              <a:rPr lang="en-US" altLang="zh-TW" dirty="0"/>
              <a:t>Baud Rate Generator (BRG</a:t>
            </a:r>
            <a:r>
              <a:rPr lang="en-US" altLang="zh-TW" dirty="0" smtClean="0"/>
              <a:t>)</a:t>
            </a:r>
          </a:p>
          <a:p>
            <a:pPr lvl="1"/>
            <a:r>
              <a:rPr lang="en-US" altLang="zh-TW" dirty="0"/>
              <a:t>8-bit or 16-bit </a:t>
            </a:r>
            <a:r>
              <a:rPr lang="en-US" altLang="zh-TW" dirty="0" smtClean="0"/>
              <a:t>generator</a:t>
            </a:r>
          </a:p>
          <a:p>
            <a:r>
              <a:rPr lang="en-US" altLang="zh-TW" dirty="0"/>
              <a:t>The SPBRGH:SPBRG register pair controls the </a:t>
            </a:r>
            <a:r>
              <a:rPr lang="en-US" altLang="zh-TW" dirty="0" smtClean="0"/>
              <a:t>period of </a:t>
            </a:r>
            <a:r>
              <a:rPr lang="en-US" altLang="zh-TW" dirty="0"/>
              <a:t>a </a:t>
            </a:r>
            <a:r>
              <a:rPr lang="en-US" altLang="zh-TW" dirty="0" smtClean="0"/>
              <a:t>free </a:t>
            </a:r>
            <a:r>
              <a:rPr lang="en-US" altLang="zh-TW" dirty="0"/>
              <a:t>running </a:t>
            </a:r>
            <a:r>
              <a:rPr lang="en-US" altLang="zh-TW" dirty="0" smtClean="0"/>
              <a:t>timer</a:t>
            </a:r>
          </a:p>
          <a:p>
            <a:r>
              <a:rPr lang="en-US" altLang="zh-TW" dirty="0"/>
              <a:t>BRGH (TXSTA) and BRG16 (BAUDCON</a:t>
            </a:r>
            <a:r>
              <a:rPr lang="en-US" altLang="zh-TW" dirty="0" smtClean="0"/>
              <a:t>)</a:t>
            </a:r>
          </a:p>
          <a:p>
            <a:pPr lvl="1"/>
            <a:r>
              <a:rPr lang="en-US" altLang="zh-TW" dirty="0"/>
              <a:t>In Asynchronous mode  control the baud </a:t>
            </a:r>
            <a:r>
              <a:rPr lang="en-US" altLang="zh-TW" dirty="0" smtClean="0"/>
              <a:t>rate</a:t>
            </a:r>
          </a:p>
          <a:p>
            <a:pPr lvl="1"/>
            <a:r>
              <a:rPr lang="en-US" altLang="zh-TW" dirty="0"/>
              <a:t>In Synchronous mode, BRGH is </a:t>
            </a:r>
            <a:r>
              <a:rPr lang="en-US" altLang="zh-TW" dirty="0" smtClean="0"/>
              <a:t>ignored</a:t>
            </a:r>
          </a:p>
          <a:p>
            <a:r>
              <a:rPr lang="en-US" altLang="zh-TW" dirty="0" smtClean="0">
                <a:solidFill>
                  <a:srgbClr val="FF0000"/>
                </a:solidFill>
              </a:rPr>
              <a:t>Hint: Baud setting table at data sheet</a:t>
            </a:r>
            <a:endParaRPr lang="zh-TW" altLang="en-US" dirty="0">
              <a:solidFill>
                <a:srgbClr val="FF0000"/>
              </a:solidFill>
            </a:endParaRPr>
          </a:p>
        </p:txBody>
      </p:sp>
    </p:spTree>
    <p:extLst>
      <p:ext uri="{BB962C8B-B14F-4D97-AF65-F5344CB8AC3E}">
        <p14:creationId xmlns:p14="http://schemas.microsoft.com/office/powerpoint/2010/main" val="520010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1331640" y="3861048"/>
            <a:ext cx="6362700" cy="1952625"/>
          </a:xfrm>
          <a:prstGeom prst="rect">
            <a:avLst/>
          </a:prstGeom>
        </p:spPr>
      </p:pic>
      <p:pic>
        <p:nvPicPr>
          <p:cNvPr id="5" name="圖片 4"/>
          <p:cNvPicPr>
            <a:picLocks noChangeAspect="1"/>
          </p:cNvPicPr>
          <p:nvPr/>
        </p:nvPicPr>
        <p:blipFill>
          <a:blip r:embed="rId3"/>
          <a:stretch>
            <a:fillRect/>
          </a:stretch>
        </p:blipFill>
        <p:spPr>
          <a:xfrm>
            <a:off x="1431652" y="1417761"/>
            <a:ext cx="6162675" cy="1933575"/>
          </a:xfrm>
          <a:prstGeom prst="rect">
            <a:avLst/>
          </a:prstGeom>
        </p:spPr>
      </p:pic>
    </p:spTree>
    <p:extLst>
      <p:ext uri="{BB962C8B-B14F-4D97-AF65-F5344CB8AC3E}">
        <p14:creationId xmlns:p14="http://schemas.microsoft.com/office/powerpoint/2010/main" val="2336920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EUSART TRANSMIT BLOCK DIAGRAM </a:t>
            </a:r>
            <a:endParaRPr lang="zh-TW" altLang="en-US" dirty="0"/>
          </a:p>
        </p:txBody>
      </p:sp>
      <p:pic>
        <p:nvPicPr>
          <p:cNvPr id="4" name="內容版面配置區 3"/>
          <p:cNvPicPr>
            <a:picLocks noGrp="1" noChangeAspect="1"/>
          </p:cNvPicPr>
          <p:nvPr>
            <p:ph idx="1"/>
          </p:nvPr>
        </p:nvPicPr>
        <p:blipFill>
          <a:blip r:embed="rId3"/>
          <a:stretch>
            <a:fillRect/>
          </a:stretch>
        </p:blipFill>
        <p:spPr>
          <a:xfrm>
            <a:off x="323850" y="1991524"/>
            <a:ext cx="8569325" cy="3411527"/>
          </a:xfrm>
          <a:prstGeom prst="rect">
            <a:avLst/>
          </a:prstGeom>
        </p:spPr>
      </p:pic>
    </p:spTree>
    <p:extLst>
      <p:ext uri="{BB962C8B-B14F-4D97-AF65-F5344CB8AC3E}">
        <p14:creationId xmlns:p14="http://schemas.microsoft.com/office/powerpoint/2010/main" val="3813781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Uart</a:t>
            </a:r>
            <a:r>
              <a:rPr lang="en-US" altLang="zh-TW" dirty="0" smtClean="0"/>
              <a:t> </a:t>
            </a:r>
            <a:r>
              <a:rPr lang="en-US" altLang="zh-TW" dirty="0" err="1" smtClean="0"/>
              <a:t>init</a:t>
            </a:r>
            <a:r>
              <a:rPr lang="en-US" altLang="zh-TW" dirty="0" smtClean="0"/>
              <a:t>(8bit mode)</a:t>
            </a:r>
            <a:endParaRPr lang="zh-TW" altLang="en-US" dirty="0"/>
          </a:p>
        </p:txBody>
      </p:sp>
      <p:sp>
        <p:nvSpPr>
          <p:cNvPr id="3" name="內容版面配置區 2"/>
          <p:cNvSpPr>
            <a:spLocks noGrp="1"/>
          </p:cNvSpPr>
          <p:nvPr>
            <p:ph idx="1"/>
          </p:nvPr>
        </p:nvSpPr>
        <p:spPr/>
        <p:txBody>
          <a:bodyPr/>
          <a:lstStyle/>
          <a:p>
            <a:pPr marL="514350" indent="-457200"/>
            <a:r>
              <a:rPr lang="en-US" altLang="zh-TW" dirty="0" smtClean="0"/>
              <a:t>Send Data</a:t>
            </a:r>
          </a:p>
          <a:p>
            <a:pPr marL="457200" lvl="1" indent="0">
              <a:buNone/>
            </a:pPr>
            <a:r>
              <a:rPr lang="en-US" altLang="zh-TW" dirty="0" smtClean="0"/>
              <a:t>(If </a:t>
            </a:r>
            <a:r>
              <a:rPr lang="en-US" altLang="zh-TW" dirty="0"/>
              <a:t>interrupts are desired, set enable bit </a:t>
            </a:r>
            <a:r>
              <a:rPr lang="en-US" altLang="zh-TW" dirty="0" smtClean="0"/>
              <a:t>TXIE)(</a:t>
            </a:r>
            <a:r>
              <a:rPr lang="en-US" altLang="zh-TW" dirty="0" err="1" smtClean="0"/>
              <a:t>init</a:t>
            </a:r>
            <a:r>
              <a:rPr lang="en-US" altLang="zh-TW" dirty="0" smtClean="0"/>
              <a:t> TXREG empty)</a:t>
            </a:r>
          </a:p>
          <a:p>
            <a:pPr marL="914400" lvl="1" indent="-457200">
              <a:buFont typeface="+mj-lt"/>
              <a:buAutoNum type="arabicPeriod"/>
            </a:pPr>
            <a:r>
              <a:rPr lang="en-US" altLang="zh-TW" dirty="0" smtClean="0"/>
              <a:t>Load </a:t>
            </a:r>
            <a:r>
              <a:rPr lang="en-US" altLang="zh-TW" dirty="0"/>
              <a:t>data to the TXREG register (starts transmission</a:t>
            </a:r>
            <a:r>
              <a:rPr lang="en-US" altLang="zh-TW" dirty="0" smtClean="0"/>
              <a:t>).</a:t>
            </a:r>
          </a:p>
          <a:p>
            <a:pPr marL="914400" lvl="1" indent="-457200">
              <a:buFont typeface="+mj-lt"/>
              <a:buAutoNum type="arabicPeriod"/>
            </a:pPr>
            <a:r>
              <a:rPr lang="en-US" altLang="zh-TW" dirty="0" smtClean="0"/>
              <a:t>If </a:t>
            </a:r>
            <a:r>
              <a:rPr lang="en-US" altLang="zh-TW" dirty="0" err="1" smtClean="0"/>
              <a:t>Tsr</a:t>
            </a:r>
            <a:r>
              <a:rPr lang="en-US" altLang="zh-TW" dirty="0" smtClean="0"/>
              <a:t> is stop </a:t>
            </a:r>
            <a:r>
              <a:rPr lang="en-US" altLang="zh-TW" dirty="0" err="1" smtClean="0"/>
              <a:t>bit.Auto</a:t>
            </a:r>
            <a:r>
              <a:rPr lang="en-US" altLang="zh-TW" dirty="0" smtClean="0"/>
              <a:t> load TXREG and trigger interrupt(TXIF)</a:t>
            </a:r>
          </a:p>
          <a:p>
            <a:r>
              <a:rPr lang="en-US" altLang="zh-TW" dirty="0" smtClean="0"/>
              <a:t>Hint</a:t>
            </a:r>
          </a:p>
          <a:p>
            <a:pPr marL="914400" lvl="1" indent="-457200">
              <a:buFont typeface="+mj-lt"/>
              <a:buAutoNum type="arabicPeriod"/>
            </a:pPr>
            <a:r>
              <a:rPr lang="en-US" altLang="zh-TW" dirty="0" smtClean="0"/>
              <a:t>TXIF cannot be cleared in software</a:t>
            </a:r>
          </a:p>
          <a:p>
            <a:pPr marL="914400" lvl="1" indent="-457200">
              <a:buFont typeface="+mj-lt"/>
              <a:buAutoNum type="arabicPeriod"/>
            </a:pPr>
            <a:r>
              <a:rPr lang="en-US" altLang="zh-TW" dirty="0" smtClean="0"/>
              <a:t>Status </a:t>
            </a:r>
          </a:p>
          <a:p>
            <a:pPr marL="1314450" lvl="2" indent="-457200">
              <a:buFont typeface="+mj-lt"/>
              <a:buAutoNum type="arabicPeriod"/>
            </a:pPr>
            <a:r>
              <a:rPr lang="en-US" altLang="zh-TW" dirty="0" smtClean="0"/>
              <a:t>TXIF for TXREG</a:t>
            </a:r>
          </a:p>
          <a:p>
            <a:pPr marL="1314450" lvl="2" indent="-457200">
              <a:buFont typeface="+mj-lt"/>
              <a:buAutoNum type="arabicPeriod"/>
            </a:pPr>
            <a:r>
              <a:rPr lang="en-US" altLang="zh-TW" dirty="0" smtClean="0"/>
              <a:t>TRMT for TSR(no interrupt)</a:t>
            </a:r>
          </a:p>
          <a:p>
            <a:pPr marL="914400" lvl="1" indent="-457200">
              <a:buFont typeface="+mj-lt"/>
              <a:buAutoNum type="arabicPeriod"/>
            </a:pPr>
            <a:endParaRPr lang="en-US" altLang="zh-TW" dirty="0" smtClean="0"/>
          </a:p>
          <a:p>
            <a:pPr marL="914400" lvl="1" indent="-457200">
              <a:buFont typeface="+mj-lt"/>
              <a:buAutoNum type="arabicPeriod"/>
            </a:pPr>
            <a:endParaRPr lang="en-US" altLang="zh-TW" dirty="0" smtClean="0"/>
          </a:p>
          <a:p>
            <a:pPr marL="457200" lvl="1" indent="0">
              <a:buNone/>
            </a:pPr>
            <a:endParaRPr lang="en-US" altLang="zh-TW" dirty="0" smtClean="0"/>
          </a:p>
        </p:txBody>
      </p:sp>
      <p:pic>
        <p:nvPicPr>
          <p:cNvPr id="5" name="圖片 4"/>
          <p:cNvPicPr>
            <a:picLocks noChangeAspect="1"/>
          </p:cNvPicPr>
          <p:nvPr/>
        </p:nvPicPr>
        <p:blipFill>
          <a:blip r:embed="rId2"/>
          <a:stretch>
            <a:fillRect/>
          </a:stretch>
        </p:blipFill>
        <p:spPr>
          <a:xfrm>
            <a:off x="3275856" y="5589240"/>
            <a:ext cx="2981325" cy="733425"/>
          </a:xfrm>
          <a:prstGeom prst="rect">
            <a:avLst/>
          </a:prstGeom>
        </p:spPr>
      </p:pic>
    </p:spTree>
    <p:extLst>
      <p:ext uri="{BB962C8B-B14F-4D97-AF65-F5344CB8AC3E}">
        <p14:creationId xmlns:p14="http://schemas.microsoft.com/office/powerpoint/2010/main" val="2610432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err="1" smtClean="0"/>
              <a:t>Uart</a:t>
            </a:r>
            <a:r>
              <a:rPr lang="zh-TW" altLang="en-US" dirty="0" smtClean="0"/>
              <a:t> </a:t>
            </a:r>
            <a:r>
              <a:rPr lang="en-US" altLang="zh-TW" dirty="0" smtClean="0"/>
              <a:t>introduce</a:t>
            </a:r>
          </a:p>
          <a:p>
            <a:r>
              <a:rPr lang="en-US" altLang="zh-TW" dirty="0"/>
              <a:t>Baud-rate </a:t>
            </a:r>
            <a:r>
              <a:rPr lang="en-US" altLang="zh-TW" dirty="0" smtClean="0"/>
              <a:t>Introduction</a:t>
            </a:r>
          </a:p>
          <a:p>
            <a:r>
              <a:rPr lang="en-US" altLang="zh-TW" dirty="0"/>
              <a:t>Parity Bit </a:t>
            </a:r>
            <a:r>
              <a:rPr lang="en-US" altLang="zh-TW" dirty="0" smtClean="0"/>
              <a:t>Introduction</a:t>
            </a:r>
          </a:p>
          <a:p>
            <a:r>
              <a:rPr lang="en-US" altLang="zh-TW" dirty="0" err="1" smtClean="0"/>
              <a:t>Uart</a:t>
            </a:r>
            <a:r>
              <a:rPr lang="en-US" altLang="zh-TW" dirty="0" smtClean="0"/>
              <a:t> setting  </a:t>
            </a:r>
            <a:endParaRPr lang="zh-TW" altLang="en-US" dirty="0"/>
          </a:p>
        </p:txBody>
      </p:sp>
    </p:spTree>
    <p:extLst>
      <p:ext uri="{BB962C8B-B14F-4D97-AF65-F5344CB8AC3E}">
        <p14:creationId xmlns:p14="http://schemas.microsoft.com/office/powerpoint/2010/main" val="1460194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Notice TXIF</a:t>
            </a:r>
            <a:endParaRPr lang="zh-TW" altLang="en-US" dirty="0"/>
          </a:p>
        </p:txBody>
      </p:sp>
      <p:pic>
        <p:nvPicPr>
          <p:cNvPr id="4" name="內容版面配置區 3"/>
          <p:cNvPicPr>
            <a:picLocks noGrp="1" noChangeAspect="1"/>
          </p:cNvPicPr>
          <p:nvPr>
            <p:ph idx="1"/>
          </p:nvPr>
        </p:nvPicPr>
        <p:blipFill>
          <a:blip r:embed="rId3"/>
          <a:stretch>
            <a:fillRect/>
          </a:stretch>
        </p:blipFill>
        <p:spPr>
          <a:xfrm>
            <a:off x="1187624" y="1138611"/>
            <a:ext cx="6947280" cy="5719389"/>
          </a:xfrm>
          <a:prstGeom prst="rect">
            <a:avLst/>
          </a:prstGeom>
        </p:spPr>
      </p:pic>
    </p:spTree>
    <p:extLst>
      <p:ext uri="{BB962C8B-B14F-4D97-AF65-F5344CB8AC3E}">
        <p14:creationId xmlns:p14="http://schemas.microsoft.com/office/powerpoint/2010/main" val="3049987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Uart</a:t>
            </a:r>
            <a:r>
              <a:rPr lang="en-US" altLang="zh-TW" dirty="0"/>
              <a:t> </a:t>
            </a:r>
            <a:r>
              <a:rPr lang="en-US" altLang="zh-TW" dirty="0" err="1"/>
              <a:t>init</a:t>
            </a:r>
            <a:r>
              <a:rPr lang="en-US" altLang="zh-TW" dirty="0"/>
              <a:t>(8bit mode)</a:t>
            </a:r>
            <a:endParaRPr lang="zh-TW" altLang="en-US" dirty="0"/>
          </a:p>
        </p:txBody>
      </p:sp>
      <p:sp>
        <p:nvSpPr>
          <p:cNvPr id="3" name="內容版面配置區 2"/>
          <p:cNvSpPr>
            <a:spLocks noGrp="1"/>
          </p:cNvSpPr>
          <p:nvPr>
            <p:ph idx="1"/>
          </p:nvPr>
        </p:nvSpPr>
        <p:spPr/>
        <p:txBody>
          <a:bodyPr/>
          <a:lstStyle/>
          <a:p>
            <a:r>
              <a:rPr lang="en-US" altLang="zh-TW" dirty="0" smtClean="0"/>
              <a:t>Rx Setting</a:t>
            </a:r>
          </a:p>
          <a:p>
            <a:pPr lvl="1"/>
            <a:r>
              <a:rPr lang="en-US" altLang="zh-TW" dirty="0"/>
              <a:t>Enable the reception by setting bit </a:t>
            </a:r>
            <a:r>
              <a:rPr lang="en-US" altLang="zh-TW" dirty="0" smtClean="0"/>
              <a:t>CREN</a:t>
            </a:r>
          </a:p>
          <a:p>
            <a:pPr marL="914400" lvl="1" indent="-457200">
              <a:buFont typeface="+mj-lt"/>
              <a:buAutoNum type="arabicPeriod"/>
            </a:pPr>
            <a:r>
              <a:rPr lang="en-US" altLang="zh-TW" dirty="0"/>
              <a:t>Flag bit, RCIF, will be set when reception is complete </a:t>
            </a:r>
            <a:r>
              <a:rPr lang="en-US" altLang="zh-TW" dirty="0" smtClean="0"/>
              <a:t>(optional interrupt)</a:t>
            </a:r>
          </a:p>
          <a:p>
            <a:pPr marL="914400" lvl="1" indent="-457200">
              <a:buFont typeface="+mj-lt"/>
              <a:buAutoNum type="arabicPeriod"/>
            </a:pPr>
            <a:r>
              <a:rPr lang="en-US" altLang="zh-TW" dirty="0" smtClean="0"/>
              <a:t>Reading TCTEG(you can use file register to be buffer</a:t>
            </a:r>
          </a:p>
          <a:p>
            <a:pPr marL="1771650" lvl="3" indent="-457200">
              <a:buFont typeface="+mj-lt"/>
              <a:buAutoNum type="arabicPeriod"/>
            </a:pPr>
            <a:endParaRPr lang="en-US" altLang="zh-TW" dirty="0" smtClean="0"/>
          </a:p>
          <a:p>
            <a:pPr marL="914400" lvl="1" indent="-457200">
              <a:buFont typeface="+mj-lt"/>
              <a:buAutoNum type="arabicPeriod"/>
            </a:pPr>
            <a:endParaRPr lang="zh-TW" altLang="en-US" dirty="0"/>
          </a:p>
        </p:txBody>
      </p:sp>
    </p:spTree>
    <p:extLst>
      <p:ext uri="{BB962C8B-B14F-4D97-AF65-F5344CB8AC3E}">
        <p14:creationId xmlns:p14="http://schemas.microsoft.com/office/powerpoint/2010/main" val="981310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solidFill>
                <a:srgbClr val="FF0000"/>
              </a:solidFill>
            </a:endParaRPr>
          </a:p>
        </p:txBody>
      </p:sp>
      <p:pic>
        <p:nvPicPr>
          <p:cNvPr id="4" name="內容版面配置區 3"/>
          <p:cNvPicPr>
            <a:picLocks noGrp="1" noChangeAspect="1"/>
          </p:cNvPicPr>
          <p:nvPr>
            <p:ph idx="1"/>
          </p:nvPr>
        </p:nvPicPr>
        <p:blipFill>
          <a:blip r:embed="rId2"/>
          <a:stretch>
            <a:fillRect/>
          </a:stretch>
        </p:blipFill>
        <p:spPr>
          <a:xfrm>
            <a:off x="1115616" y="188640"/>
            <a:ext cx="6657975" cy="3438525"/>
          </a:xfrm>
          <a:prstGeom prst="rect">
            <a:avLst/>
          </a:prstGeom>
        </p:spPr>
      </p:pic>
      <p:pic>
        <p:nvPicPr>
          <p:cNvPr id="5" name="圖片 4"/>
          <p:cNvPicPr>
            <a:picLocks noChangeAspect="1"/>
          </p:cNvPicPr>
          <p:nvPr/>
        </p:nvPicPr>
        <p:blipFill>
          <a:blip r:embed="rId3"/>
          <a:stretch>
            <a:fillRect/>
          </a:stretch>
        </p:blipFill>
        <p:spPr>
          <a:xfrm>
            <a:off x="1363265" y="3653880"/>
            <a:ext cx="6162675" cy="2628900"/>
          </a:xfrm>
          <a:prstGeom prst="rect">
            <a:avLst/>
          </a:prstGeom>
        </p:spPr>
      </p:pic>
      <p:sp>
        <p:nvSpPr>
          <p:cNvPr id="3" name="矩形 2"/>
          <p:cNvSpPr/>
          <p:nvPr/>
        </p:nvSpPr>
        <p:spPr>
          <a:xfrm>
            <a:off x="5076056" y="2204864"/>
            <a:ext cx="1872208"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6" name="文字方塊 5"/>
          <p:cNvSpPr txBox="1"/>
          <p:nvPr/>
        </p:nvSpPr>
        <p:spPr>
          <a:xfrm>
            <a:off x="5076056" y="3165500"/>
            <a:ext cx="3880071" cy="923330"/>
          </a:xfrm>
          <a:prstGeom prst="rect">
            <a:avLst/>
          </a:prstGeom>
          <a:noFill/>
        </p:spPr>
        <p:txBody>
          <a:bodyPr wrap="square" rtlCol="0">
            <a:spAutoFit/>
          </a:bodyPr>
          <a:lstStyle/>
          <a:p>
            <a:r>
              <a:rPr lang="en-US" altLang="zh-TW" dirty="0" smtClean="0">
                <a:solidFill>
                  <a:srgbClr val="FF0000"/>
                </a:solidFill>
              </a:rPr>
              <a:t>Two level </a:t>
            </a:r>
            <a:r>
              <a:rPr lang="en-US" altLang="zh-TW" dirty="0" err="1" smtClean="0">
                <a:solidFill>
                  <a:srgbClr val="FF0000"/>
                </a:solidFill>
              </a:rPr>
              <a:t>fifo</a:t>
            </a:r>
            <a:endParaRPr lang="en-US" altLang="zh-TW" dirty="0" smtClean="0">
              <a:solidFill>
                <a:srgbClr val="FF0000"/>
              </a:solidFill>
            </a:endParaRPr>
          </a:p>
          <a:p>
            <a:r>
              <a:rPr lang="en-US" altLang="zh-TW" dirty="0" smtClean="0">
                <a:solidFill>
                  <a:srgbClr val="FF0000"/>
                </a:solidFill>
              </a:rPr>
              <a:t>If no reading cause </a:t>
            </a:r>
            <a:r>
              <a:rPr lang="en-US" altLang="zh-TW" dirty="0" err="1" smtClean="0">
                <a:solidFill>
                  <a:srgbClr val="FF0000"/>
                </a:solidFill>
              </a:rPr>
              <a:t>fifo</a:t>
            </a:r>
            <a:r>
              <a:rPr lang="en-US" altLang="zh-TW" dirty="0" smtClean="0">
                <a:solidFill>
                  <a:srgbClr val="FF0000"/>
                </a:solidFill>
              </a:rPr>
              <a:t> full</a:t>
            </a:r>
          </a:p>
          <a:p>
            <a:r>
              <a:rPr lang="en-US" altLang="zh-TW" dirty="0" smtClean="0">
                <a:solidFill>
                  <a:srgbClr val="FF0000"/>
                </a:solidFill>
              </a:rPr>
              <a:t>The third word will cause exception </a:t>
            </a:r>
            <a:endParaRPr lang="zh-TW" altLang="en-US" dirty="0">
              <a:solidFill>
                <a:srgbClr val="FF0000"/>
              </a:solidFill>
            </a:endParaRPr>
          </a:p>
        </p:txBody>
      </p:sp>
      <p:sp>
        <p:nvSpPr>
          <p:cNvPr id="7" name="矩形 6"/>
          <p:cNvSpPr/>
          <p:nvPr/>
        </p:nvSpPr>
        <p:spPr>
          <a:xfrm>
            <a:off x="1475656" y="5805264"/>
            <a:ext cx="576064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5193559" y="6055548"/>
            <a:ext cx="3762568" cy="369332"/>
          </a:xfrm>
          <a:prstGeom prst="rect">
            <a:avLst/>
          </a:prstGeom>
          <a:noFill/>
        </p:spPr>
        <p:txBody>
          <a:bodyPr wrap="none" rtlCol="0">
            <a:spAutoFit/>
          </a:bodyPr>
          <a:lstStyle/>
          <a:p>
            <a:r>
              <a:rPr lang="en-US" altLang="zh-TW" dirty="0" smtClean="0">
                <a:solidFill>
                  <a:srgbClr val="FF0000"/>
                </a:solidFill>
              </a:rPr>
              <a:t>Clear CREN will make OERR clear</a:t>
            </a:r>
            <a:endParaRPr lang="zh-TW" altLang="en-US" dirty="0">
              <a:solidFill>
                <a:srgbClr val="FF0000"/>
              </a:solidFill>
            </a:endParaRPr>
          </a:p>
        </p:txBody>
      </p:sp>
    </p:spTree>
    <p:extLst>
      <p:ext uri="{BB962C8B-B14F-4D97-AF65-F5344CB8AC3E}">
        <p14:creationId xmlns:p14="http://schemas.microsoft.com/office/powerpoint/2010/main" val="3782140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Lab1(fix sample code)</a:t>
            </a:r>
            <a:endParaRPr lang="zh-TW" altLang="en-US" dirty="0"/>
          </a:p>
        </p:txBody>
      </p:sp>
      <p:sp>
        <p:nvSpPr>
          <p:cNvPr id="3" name="內容版面配置區 2"/>
          <p:cNvSpPr>
            <a:spLocks noGrp="1"/>
          </p:cNvSpPr>
          <p:nvPr>
            <p:ph idx="1"/>
          </p:nvPr>
        </p:nvSpPr>
        <p:spPr/>
        <p:txBody>
          <a:bodyPr/>
          <a:lstStyle/>
          <a:p>
            <a:r>
              <a:rPr lang="en-US" altLang="zh-TW" dirty="0" smtClean="0"/>
              <a:t>Return word with </a:t>
            </a:r>
            <a:r>
              <a:rPr lang="en-US" altLang="zh-TW" dirty="0" err="1" smtClean="0"/>
              <a:t>uart</a:t>
            </a:r>
            <a:r>
              <a:rPr lang="en-US" altLang="zh-TW" dirty="0" smtClean="0"/>
              <a:t> from putty</a:t>
            </a:r>
          </a:p>
          <a:p>
            <a:pPr lvl="1"/>
            <a:r>
              <a:rPr lang="en-US" altLang="zh-TW" dirty="0" smtClean="0"/>
              <a:t>Hint</a:t>
            </a:r>
          </a:p>
          <a:p>
            <a:pPr marL="457200" lvl="1" indent="0">
              <a:buNone/>
            </a:pPr>
            <a:endParaRPr lang="zh-TW" altLang="en-US" dirty="0"/>
          </a:p>
        </p:txBody>
      </p:sp>
      <p:pic>
        <p:nvPicPr>
          <p:cNvPr id="5" name="圖片 4"/>
          <p:cNvPicPr>
            <a:picLocks noChangeAspect="1"/>
          </p:cNvPicPr>
          <p:nvPr/>
        </p:nvPicPr>
        <p:blipFill>
          <a:blip r:embed="rId3"/>
          <a:stretch>
            <a:fillRect/>
          </a:stretch>
        </p:blipFill>
        <p:spPr>
          <a:xfrm>
            <a:off x="126752" y="2245349"/>
            <a:ext cx="4142469" cy="4612651"/>
          </a:xfrm>
          <a:prstGeom prst="rect">
            <a:avLst/>
          </a:prstGeom>
          <a:noFill/>
          <a:ln>
            <a:solidFill>
              <a:srgbClr val="FF0000"/>
            </a:solidFill>
          </a:ln>
        </p:spPr>
      </p:pic>
      <p:sp>
        <p:nvSpPr>
          <p:cNvPr id="6" name="橢圓 5"/>
          <p:cNvSpPr/>
          <p:nvPr/>
        </p:nvSpPr>
        <p:spPr>
          <a:xfrm>
            <a:off x="6588224" y="5517232"/>
            <a:ext cx="93610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4"/>
          <a:stretch>
            <a:fillRect/>
          </a:stretch>
        </p:blipFill>
        <p:spPr>
          <a:xfrm>
            <a:off x="4608512" y="2440794"/>
            <a:ext cx="4314825" cy="4200525"/>
          </a:xfrm>
          <a:prstGeom prst="rect">
            <a:avLst/>
          </a:prstGeom>
          <a:noFill/>
        </p:spPr>
      </p:pic>
      <p:sp>
        <p:nvSpPr>
          <p:cNvPr id="8" name="橢圓 7"/>
          <p:cNvSpPr/>
          <p:nvPr/>
        </p:nvSpPr>
        <p:spPr>
          <a:xfrm>
            <a:off x="5353701" y="2904368"/>
            <a:ext cx="2454994" cy="108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橢圓 8"/>
          <p:cNvSpPr/>
          <p:nvPr/>
        </p:nvSpPr>
        <p:spPr>
          <a:xfrm>
            <a:off x="1316062" y="5564362"/>
            <a:ext cx="2454994" cy="108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3510520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Driver question </a:t>
            </a:r>
            <a:endParaRPr lang="zh-TW" altLang="en-US" dirty="0"/>
          </a:p>
        </p:txBody>
      </p:sp>
      <p:sp>
        <p:nvSpPr>
          <p:cNvPr id="3" name="內容版面配置區 2"/>
          <p:cNvSpPr>
            <a:spLocks noGrp="1"/>
          </p:cNvSpPr>
          <p:nvPr>
            <p:ph idx="1"/>
          </p:nvPr>
        </p:nvSpPr>
        <p:spPr/>
        <p:txBody>
          <a:bodyPr/>
          <a:lstStyle/>
          <a:p>
            <a:r>
              <a:rPr lang="en-US" altLang="zh-TW" dirty="0" smtClean="0"/>
              <a:t>Install old driver (on </a:t>
            </a:r>
            <a:r>
              <a:rPr lang="en-US" altLang="zh-TW" dirty="0" err="1" smtClean="0"/>
              <a:t>moodle</a:t>
            </a:r>
            <a:r>
              <a:rPr lang="en-US" altLang="zh-TW" dirty="0" smtClean="0"/>
              <a:t> or web)</a:t>
            </a:r>
          </a:p>
          <a:p>
            <a:r>
              <a:rPr lang="en-US" altLang="zh-TW" dirty="0" smtClean="0"/>
              <a:t>Update driver </a:t>
            </a:r>
            <a:endParaRPr lang="zh-TW" altLang="en-US" dirty="0"/>
          </a:p>
        </p:txBody>
      </p:sp>
      <p:pic>
        <p:nvPicPr>
          <p:cNvPr id="4" name="圖片 3"/>
          <p:cNvPicPr>
            <a:picLocks noChangeAspect="1"/>
          </p:cNvPicPr>
          <p:nvPr/>
        </p:nvPicPr>
        <p:blipFill>
          <a:blip r:embed="rId2"/>
          <a:stretch>
            <a:fillRect/>
          </a:stretch>
        </p:blipFill>
        <p:spPr>
          <a:xfrm>
            <a:off x="2843808" y="1988840"/>
            <a:ext cx="5848350" cy="4314825"/>
          </a:xfrm>
          <a:prstGeom prst="rect">
            <a:avLst/>
          </a:prstGeom>
        </p:spPr>
      </p:pic>
      <p:sp>
        <p:nvSpPr>
          <p:cNvPr id="5" name="橢圓 4"/>
          <p:cNvSpPr/>
          <p:nvPr/>
        </p:nvSpPr>
        <p:spPr>
          <a:xfrm>
            <a:off x="2987824" y="4149080"/>
            <a:ext cx="4968552"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7673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684337" y="1412776"/>
            <a:ext cx="5848350" cy="4314825"/>
          </a:xfrm>
          <a:prstGeom prst="rect">
            <a:avLst/>
          </a:prstGeom>
        </p:spPr>
      </p:pic>
      <p:sp>
        <p:nvSpPr>
          <p:cNvPr id="5" name="橢圓 4"/>
          <p:cNvSpPr/>
          <p:nvPr/>
        </p:nvSpPr>
        <p:spPr>
          <a:xfrm>
            <a:off x="1907704" y="3861048"/>
            <a:ext cx="5400600" cy="1008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9307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684337" y="1412776"/>
            <a:ext cx="5848350" cy="4314825"/>
          </a:xfrm>
          <a:prstGeom prst="rect">
            <a:avLst/>
          </a:prstGeom>
        </p:spPr>
      </p:pic>
      <p:sp>
        <p:nvSpPr>
          <p:cNvPr id="5" name="橢圓 4"/>
          <p:cNvSpPr/>
          <p:nvPr/>
        </p:nvSpPr>
        <p:spPr>
          <a:xfrm>
            <a:off x="1979712" y="3697288"/>
            <a:ext cx="3888432" cy="3077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5652120" y="5157192"/>
            <a:ext cx="1224136"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76000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Picture 3" descr="C:\Documents and Settings\coolod\桌面\CH7圖\LAB8圖\PUTTY畫面.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675" y="1628800"/>
            <a:ext cx="6381750" cy="401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8763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Lab2(add something in sample)</a:t>
            </a:r>
            <a:endParaRPr lang="zh-TW" altLang="en-US" dirty="0"/>
          </a:p>
        </p:txBody>
      </p:sp>
      <p:sp>
        <p:nvSpPr>
          <p:cNvPr id="3" name="內容版面配置區 2"/>
          <p:cNvSpPr>
            <a:spLocks noGrp="1"/>
          </p:cNvSpPr>
          <p:nvPr>
            <p:ph idx="1"/>
          </p:nvPr>
        </p:nvSpPr>
        <p:spPr/>
        <p:txBody>
          <a:bodyPr/>
          <a:lstStyle/>
          <a:p>
            <a:r>
              <a:rPr lang="zh-TW" altLang="en-US" dirty="0" smtClean="0"/>
              <a:t>設計簡單指令</a:t>
            </a:r>
            <a:r>
              <a:rPr lang="en-US" altLang="zh-TW" dirty="0" smtClean="0"/>
              <a:t>:</a:t>
            </a:r>
          </a:p>
          <a:p>
            <a:pPr lvl="1"/>
            <a:endParaRPr lang="en-US" altLang="zh-TW" dirty="0"/>
          </a:p>
          <a:p>
            <a:pPr lvl="1"/>
            <a:r>
              <a:rPr lang="zh-TW" altLang="en-US" dirty="0" smtClean="0"/>
              <a:t>設計字串處理利用電腦下指令給</a:t>
            </a:r>
            <a:r>
              <a:rPr lang="en-US" altLang="zh-TW" dirty="0" smtClean="0"/>
              <a:t>Pic18</a:t>
            </a:r>
            <a:r>
              <a:rPr lang="zh-TW" altLang="en-US" dirty="0" smtClean="0"/>
              <a:t> </a:t>
            </a:r>
            <a:endParaRPr lang="en-US" altLang="zh-TW" dirty="0" smtClean="0"/>
          </a:p>
          <a:p>
            <a:pPr lvl="1"/>
            <a:r>
              <a:rPr lang="zh-TW" altLang="en-US" dirty="0" smtClean="0"/>
              <a:t>當輸入下列字串的時候，會饋顯示給</a:t>
            </a:r>
            <a:r>
              <a:rPr lang="en-US" altLang="zh-TW" dirty="0" smtClean="0"/>
              <a:t>terminal</a:t>
            </a:r>
            <a:r>
              <a:rPr lang="zh-TW" altLang="en-US" dirty="0" smtClean="0"/>
              <a:t>並</a:t>
            </a:r>
            <a:r>
              <a:rPr lang="zh-TW" altLang="en-US" dirty="0"/>
              <a:t>且</a:t>
            </a:r>
            <a:r>
              <a:rPr lang="zh-TW" altLang="en-US" dirty="0" smtClean="0"/>
              <a:t>給予相對應的動作</a:t>
            </a:r>
            <a:r>
              <a:rPr lang="en-US" altLang="zh-TW" dirty="0" smtClean="0"/>
              <a:t>(</a:t>
            </a:r>
            <a:r>
              <a:rPr lang="zh-TW" altLang="en-US" dirty="0" smtClean="0"/>
              <a:t>可以設計回應字串作</a:t>
            </a:r>
            <a:r>
              <a:rPr lang="en-US" altLang="zh-TW" dirty="0" smtClean="0"/>
              <a:t>Debug</a:t>
            </a:r>
            <a:r>
              <a:rPr lang="en-US" altLang="zh-TW" dirty="0" smtClean="0"/>
              <a:t>)(LED</a:t>
            </a:r>
            <a:r>
              <a:rPr lang="zh-TW" altLang="en-US" dirty="0" smtClean="0"/>
              <a:t> </a:t>
            </a:r>
            <a:r>
              <a:rPr lang="en-US" altLang="zh-TW" dirty="0" smtClean="0"/>
              <a:t>pin</a:t>
            </a:r>
            <a:r>
              <a:rPr lang="zh-TW" altLang="en-US" dirty="0" smtClean="0"/>
              <a:t>腳自行決定</a:t>
            </a:r>
            <a:r>
              <a:rPr lang="en-US" altLang="zh-TW" dirty="0" smtClean="0"/>
              <a:t>)</a:t>
            </a:r>
            <a:endParaRPr lang="en-US" altLang="zh-TW" dirty="0" smtClean="0"/>
          </a:p>
          <a:p>
            <a:pPr lvl="2"/>
            <a:r>
              <a:rPr lang="en-US" altLang="zh-TW" dirty="0" smtClean="0"/>
              <a:t>“Control1”:</a:t>
            </a:r>
            <a:r>
              <a:rPr lang="zh-TW" altLang="en-US" dirty="0" smtClean="0"/>
              <a:t>亮</a:t>
            </a:r>
            <a:r>
              <a:rPr lang="en-US" altLang="zh-TW" dirty="0" smtClean="0"/>
              <a:t>LED1</a:t>
            </a:r>
          </a:p>
          <a:p>
            <a:pPr lvl="2"/>
            <a:r>
              <a:rPr lang="en-US" altLang="zh-TW" dirty="0" smtClean="0"/>
              <a:t>“Control2”:</a:t>
            </a:r>
            <a:r>
              <a:rPr lang="zh-TW" altLang="en-US" dirty="0" smtClean="0"/>
              <a:t>關</a:t>
            </a:r>
            <a:r>
              <a:rPr lang="en-US" altLang="zh-TW" dirty="0" smtClean="0"/>
              <a:t>LED1</a:t>
            </a:r>
          </a:p>
          <a:p>
            <a:pPr lvl="2"/>
            <a:r>
              <a:rPr lang="en-US" altLang="zh-TW" dirty="0" smtClean="0"/>
              <a:t>“Control3”:</a:t>
            </a:r>
            <a:r>
              <a:rPr lang="zh-TW" altLang="en-US" dirty="0" smtClean="0"/>
              <a:t>開</a:t>
            </a:r>
            <a:r>
              <a:rPr lang="en-US" altLang="zh-TW" dirty="0" smtClean="0"/>
              <a:t>LED2</a:t>
            </a:r>
          </a:p>
          <a:p>
            <a:pPr lvl="2"/>
            <a:r>
              <a:rPr lang="en-US" altLang="zh-TW" dirty="0" smtClean="0"/>
              <a:t>“Control4”:</a:t>
            </a:r>
            <a:r>
              <a:rPr lang="zh-TW" altLang="en-US" dirty="0" smtClean="0"/>
              <a:t>關</a:t>
            </a:r>
            <a:r>
              <a:rPr lang="en-US" altLang="zh-TW" dirty="0" smtClean="0"/>
              <a:t>LED2</a:t>
            </a:r>
            <a:endParaRPr lang="en-US" altLang="zh-TW" dirty="0" smtClean="0"/>
          </a:p>
        </p:txBody>
      </p:sp>
    </p:spTree>
    <p:extLst>
      <p:ext uri="{BB962C8B-B14F-4D97-AF65-F5344CB8AC3E}">
        <p14:creationId xmlns:p14="http://schemas.microsoft.com/office/powerpoint/2010/main" val="3158526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References</a:t>
            </a:r>
            <a:endParaRPr lang="zh-TW" altLang="en-US" dirty="0"/>
          </a:p>
        </p:txBody>
      </p:sp>
      <p:sp>
        <p:nvSpPr>
          <p:cNvPr id="3" name="內容版面配置區 2"/>
          <p:cNvSpPr>
            <a:spLocks noGrp="1"/>
          </p:cNvSpPr>
          <p:nvPr>
            <p:ph idx="1"/>
          </p:nvPr>
        </p:nvSpPr>
        <p:spPr/>
        <p:txBody>
          <a:bodyPr/>
          <a:lstStyle/>
          <a:p>
            <a:r>
              <a:rPr lang="en-US" altLang="zh-TW" dirty="0">
                <a:hlinkClick r:id="rId2"/>
              </a:rPr>
              <a:t>https://</a:t>
            </a:r>
            <a:r>
              <a:rPr lang="en-US" altLang="zh-TW" dirty="0" smtClean="0">
                <a:hlinkClick r:id="rId2"/>
              </a:rPr>
              <a:t>en.wikipedia.org/wiki/Asynchronous_serial_communication</a:t>
            </a:r>
            <a:endParaRPr lang="en-US" altLang="zh-TW" dirty="0" smtClean="0"/>
          </a:p>
          <a:p>
            <a:r>
              <a:rPr lang="en-US" altLang="zh-TW" dirty="0">
                <a:hlinkClick r:id="rId3"/>
              </a:rPr>
              <a:t>https://</a:t>
            </a:r>
            <a:r>
              <a:rPr lang="en-US" altLang="zh-TW" dirty="0" smtClean="0">
                <a:hlinkClick r:id="rId3"/>
              </a:rPr>
              <a:t>microcontrollerpicavr.blogspot.tw/2017/08/pic-microcontroller-serial.html</a:t>
            </a:r>
            <a:endParaRPr lang="en-US" altLang="zh-TW" dirty="0" smtClean="0"/>
          </a:p>
          <a:p>
            <a:r>
              <a:rPr lang="en-US" altLang="zh-TW" dirty="0">
                <a:hlinkClick r:id="rId4"/>
              </a:rPr>
              <a:t>http://</a:t>
            </a:r>
            <a:r>
              <a:rPr lang="en-US" altLang="zh-TW" dirty="0" smtClean="0">
                <a:hlinkClick r:id="rId4"/>
              </a:rPr>
              <a:t>ww1.microchip.com/downloads/en/devicedoc/39631a.pdf</a:t>
            </a:r>
            <a:endParaRPr lang="en-US" altLang="zh-TW" dirty="0" smtClean="0"/>
          </a:p>
          <a:p>
            <a:r>
              <a:rPr lang="en-US" altLang="zh-TW" dirty="0">
                <a:hlinkClick r:id="rId5"/>
              </a:rPr>
              <a:t>https://</a:t>
            </a:r>
            <a:r>
              <a:rPr lang="en-US" altLang="zh-TW" dirty="0" smtClean="0">
                <a:hlinkClick r:id="rId5"/>
              </a:rPr>
              <a:t>en.wikipedia.org/wiki/Serial_port</a:t>
            </a:r>
            <a:endParaRPr lang="en-US" altLang="zh-TW" dirty="0" smtClean="0"/>
          </a:p>
          <a:p>
            <a:endParaRPr lang="zh-TW" altLang="en-US" dirty="0"/>
          </a:p>
        </p:txBody>
      </p:sp>
    </p:spTree>
    <p:extLst>
      <p:ext uri="{BB962C8B-B14F-4D97-AF65-F5344CB8AC3E}">
        <p14:creationId xmlns:p14="http://schemas.microsoft.com/office/powerpoint/2010/main" val="1048785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Uart</a:t>
            </a:r>
            <a:r>
              <a:rPr lang="en-US" altLang="zh-TW" dirty="0" smtClean="0"/>
              <a:t>(I)</a:t>
            </a:r>
            <a:endParaRPr lang="zh-TW" altLang="en-US" dirty="0"/>
          </a:p>
        </p:txBody>
      </p:sp>
      <p:sp>
        <p:nvSpPr>
          <p:cNvPr id="3" name="內容版面配置區 2"/>
          <p:cNvSpPr>
            <a:spLocks noGrp="1"/>
          </p:cNvSpPr>
          <p:nvPr>
            <p:ph idx="1"/>
          </p:nvPr>
        </p:nvSpPr>
        <p:spPr/>
        <p:txBody>
          <a:bodyPr/>
          <a:lstStyle/>
          <a:p>
            <a:r>
              <a:rPr lang="en-US" altLang="zh-TW" dirty="0"/>
              <a:t>What the UART do on the communication</a:t>
            </a:r>
          </a:p>
          <a:p>
            <a:pPr lvl="1"/>
            <a:r>
              <a:rPr lang="en-US" altLang="zh-TW" dirty="0"/>
              <a:t>UART(Universal Asynchronous Receiver Transmitter)</a:t>
            </a:r>
          </a:p>
          <a:p>
            <a:pPr lvl="1"/>
            <a:r>
              <a:rPr lang="en-US" altLang="zh-TW" sz="2200" dirty="0"/>
              <a:t>all sequence interface transform from </a:t>
            </a:r>
            <a:r>
              <a:rPr lang="en-US" altLang="zh-TW" sz="2200" dirty="0">
                <a:solidFill>
                  <a:srgbClr val="FF0000"/>
                </a:solidFill>
              </a:rPr>
              <a:t>Parallel  to Serial </a:t>
            </a:r>
            <a:r>
              <a:rPr lang="en-US" altLang="zh-TW" sz="2200" dirty="0"/>
              <a:t>on transmitter (</a:t>
            </a:r>
            <a:r>
              <a:rPr lang="en-US" altLang="zh-TW" sz="2200" dirty="0" err="1"/>
              <a:t>Tx</a:t>
            </a:r>
            <a:r>
              <a:rPr lang="en-US" altLang="zh-TW" sz="2200" dirty="0"/>
              <a:t>)</a:t>
            </a:r>
          </a:p>
          <a:p>
            <a:pPr lvl="1"/>
            <a:r>
              <a:rPr lang="en-US" altLang="zh-TW" sz="2200" dirty="0"/>
              <a:t>all sequence interface transform from </a:t>
            </a:r>
            <a:r>
              <a:rPr lang="en-US" altLang="zh-TW" sz="2200" dirty="0">
                <a:solidFill>
                  <a:srgbClr val="FF0000"/>
                </a:solidFill>
              </a:rPr>
              <a:t>Serial to Parallel </a:t>
            </a:r>
            <a:r>
              <a:rPr lang="en-US" altLang="zh-TW" sz="2200" dirty="0"/>
              <a:t>on receiver(Rx)</a:t>
            </a:r>
          </a:p>
          <a:p>
            <a:r>
              <a:rPr lang="en-US" altLang="zh-TW" sz="2600" dirty="0"/>
              <a:t>UART </a:t>
            </a:r>
            <a:r>
              <a:rPr lang="en-US" altLang="zh-TW" sz="2400" dirty="0"/>
              <a:t>provide some status information</a:t>
            </a:r>
          </a:p>
          <a:p>
            <a:pPr lvl="1"/>
            <a:r>
              <a:rPr lang="en-US" altLang="zh-TW" sz="2200" dirty="0"/>
              <a:t>receiver full or not</a:t>
            </a:r>
          </a:p>
          <a:p>
            <a:pPr lvl="1"/>
            <a:r>
              <a:rPr lang="en-US" altLang="zh-TW" sz="2200" dirty="0"/>
              <a:t>Transmitter empty or not </a:t>
            </a:r>
          </a:p>
        </p:txBody>
      </p:sp>
    </p:spTree>
    <p:extLst>
      <p:ext uri="{BB962C8B-B14F-4D97-AF65-F5344CB8AC3E}">
        <p14:creationId xmlns:p14="http://schemas.microsoft.com/office/powerpoint/2010/main" val="1471126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sp>
        <p:nvSpPr>
          <p:cNvPr id="4" name="圓角矩形 3"/>
          <p:cNvSpPr/>
          <p:nvPr/>
        </p:nvSpPr>
        <p:spPr>
          <a:xfrm>
            <a:off x="3071813" y="1143000"/>
            <a:ext cx="5715000" cy="5072063"/>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ltLang="zh-TW" sz="3600" b="1" dirty="0"/>
          </a:p>
          <a:p>
            <a:pPr algn="ctr">
              <a:defRPr/>
            </a:pPr>
            <a:endParaRPr lang="en-US" altLang="zh-TW" sz="3600" b="1" dirty="0"/>
          </a:p>
          <a:p>
            <a:pPr algn="ctr">
              <a:defRPr/>
            </a:pPr>
            <a:endParaRPr lang="en-US" altLang="zh-TW" sz="3600" b="1" dirty="0"/>
          </a:p>
          <a:p>
            <a:pPr algn="ctr">
              <a:defRPr/>
            </a:pPr>
            <a:r>
              <a:rPr kumimoji="0" lang="en-US" altLang="zh-TW" sz="3600" b="1" dirty="0"/>
              <a:t>Microcontroller</a:t>
            </a:r>
            <a:endParaRPr kumimoji="0" lang="zh-TW" altLang="en-US" sz="3600" b="1" dirty="0"/>
          </a:p>
          <a:p>
            <a:pPr algn="ctr">
              <a:defRPr/>
            </a:pPr>
            <a:endParaRPr lang="en-US" altLang="zh-TW" sz="3600" b="1" dirty="0"/>
          </a:p>
          <a:p>
            <a:pPr algn="ctr">
              <a:defRPr/>
            </a:pPr>
            <a:endParaRPr lang="en-US" altLang="zh-TW" sz="3600" b="1" dirty="0"/>
          </a:p>
          <a:p>
            <a:pPr algn="ctr">
              <a:defRPr/>
            </a:pPr>
            <a:endParaRPr lang="en-US" altLang="zh-TW" sz="3600" b="1" dirty="0"/>
          </a:p>
          <a:p>
            <a:pPr algn="ctr">
              <a:defRPr/>
            </a:pPr>
            <a:endParaRPr lang="en-US" altLang="zh-TW" sz="3600" b="1" dirty="0"/>
          </a:p>
          <a:p>
            <a:pPr algn="ctr">
              <a:defRPr/>
            </a:pPr>
            <a:endParaRPr lang="en-US" altLang="zh-TW" sz="3600" b="1" dirty="0"/>
          </a:p>
          <a:p>
            <a:pPr algn="ctr">
              <a:defRPr/>
            </a:pPr>
            <a:endParaRPr lang="en-US" altLang="zh-TW" sz="3600" b="1" dirty="0"/>
          </a:p>
          <a:p>
            <a:pPr algn="ctr">
              <a:defRPr/>
            </a:pPr>
            <a:endParaRPr lang="en-US" altLang="zh-TW" sz="3600" b="1" dirty="0"/>
          </a:p>
          <a:p>
            <a:pPr algn="ctr">
              <a:defRPr/>
            </a:pPr>
            <a:endParaRPr lang="en-US" altLang="zh-TW" sz="3600" b="1" dirty="0"/>
          </a:p>
          <a:p>
            <a:pPr algn="ctr">
              <a:defRPr/>
            </a:pPr>
            <a:endParaRPr lang="en-US" altLang="zh-TW" sz="3600" b="1" dirty="0"/>
          </a:p>
          <a:p>
            <a:pPr algn="ctr">
              <a:defRPr/>
            </a:pPr>
            <a:endParaRPr lang="en-US" altLang="zh-TW" sz="3600" b="1" dirty="0"/>
          </a:p>
          <a:p>
            <a:pPr algn="ctr">
              <a:defRPr/>
            </a:pPr>
            <a:endParaRPr lang="zh-TW" altLang="en-US" dirty="0"/>
          </a:p>
        </p:txBody>
      </p:sp>
      <p:sp>
        <p:nvSpPr>
          <p:cNvPr id="5" name="矩形 4"/>
          <p:cNvSpPr/>
          <p:nvPr/>
        </p:nvSpPr>
        <p:spPr>
          <a:xfrm>
            <a:off x="3492500" y="1989138"/>
            <a:ext cx="1655763" cy="3311525"/>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r>
              <a:rPr kumimoji="0" lang="en-US" altLang="zh-TW" sz="3600" dirty="0"/>
              <a:t>Rx</a:t>
            </a:r>
          </a:p>
          <a:p>
            <a:pPr algn="ctr" fontAlgn="auto">
              <a:spcBef>
                <a:spcPts val="0"/>
              </a:spcBef>
              <a:spcAft>
                <a:spcPts val="0"/>
              </a:spcAft>
              <a:defRPr/>
            </a:pPr>
            <a:endParaRPr kumimoji="0" lang="en-US" altLang="zh-TW" dirty="0"/>
          </a:p>
          <a:p>
            <a:pPr algn="ctr" fontAlgn="auto">
              <a:spcBef>
                <a:spcPts val="0"/>
              </a:spcBef>
              <a:spcAft>
                <a:spcPts val="0"/>
              </a:spcAft>
              <a:defRPr/>
            </a:pPr>
            <a:endParaRPr kumimoji="0" lang="en-US" altLang="zh-TW" dirty="0"/>
          </a:p>
          <a:p>
            <a:pPr algn="ctr" fontAlgn="auto">
              <a:spcBef>
                <a:spcPts val="0"/>
              </a:spcBef>
              <a:spcAft>
                <a:spcPts val="0"/>
              </a:spcAft>
              <a:defRPr/>
            </a:pPr>
            <a:endParaRPr kumimoji="0" lang="en-US" altLang="zh-TW" dirty="0"/>
          </a:p>
          <a:p>
            <a:pPr algn="ctr" fontAlgn="auto">
              <a:spcBef>
                <a:spcPts val="0"/>
              </a:spcBef>
              <a:spcAft>
                <a:spcPts val="0"/>
              </a:spcAft>
              <a:defRPr/>
            </a:pPr>
            <a:endParaRPr kumimoji="0" lang="en-US" altLang="zh-TW" dirty="0"/>
          </a:p>
          <a:p>
            <a:pPr algn="ctr" fontAlgn="auto">
              <a:spcBef>
                <a:spcPts val="0"/>
              </a:spcBef>
              <a:spcAft>
                <a:spcPts val="0"/>
              </a:spcAft>
              <a:defRPr/>
            </a:pPr>
            <a:endParaRPr kumimoji="0" lang="en-US" altLang="zh-TW" dirty="0"/>
          </a:p>
          <a:p>
            <a:pPr algn="ctr" fontAlgn="auto">
              <a:spcBef>
                <a:spcPts val="0"/>
              </a:spcBef>
              <a:spcAft>
                <a:spcPts val="0"/>
              </a:spcAft>
              <a:defRPr/>
            </a:pPr>
            <a:r>
              <a:rPr kumimoji="0" lang="en-US" altLang="zh-TW" sz="3600" dirty="0" err="1"/>
              <a:t>Tx</a:t>
            </a:r>
            <a:endParaRPr kumimoji="0" lang="zh-TW" altLang="en-US" sz="3600" dirty="0"/>
          </a:p>
        </p:txBody>
      </p:sp>
      <p:cxnSp>
        <p:nvCxnSpPr>
          <p:cNvPr id="6" name="直線接點 5"/>
          <p:cNvCxnSpPr>
            <a:stCxn id="5" idx="1"/>
            <a:endCxn id="5" idx="3"/>
          </p:cNvCxnSpPr>
          <p:nvPr/>
        </p:nvCxnSpPr>
        <p:spPr>
          <a:xfrm>
            <a:off x="3492500" y="3644900"/>
            <a:ext cx="1655763" cy="0"/>
          </a:xfrm>
          <a:prstGeom prst="line">
            <a:avLst/>
          </a:prstGeom>
        </p:spPr>
        <p:style>
          <a:lnRef idx="2">
            <a:schemeClr val="accent3"/>
          </a:lnRef>
          <a:fillRef idx="0">
            <a:schemeClr val="accent3"/>
          </a:fillRef>
          <a:effectRef idx="1">
            <a:schemeClr val="accent3"/>
          </a:effectRef>
          <a:fontRef idx="minor">
            <a:schemeClr val="tx1"/>
          </a:fontRef>
        </p:style>
      </p:cxnSp>
      <p:sp>
        <p:nvSpPr>
          <p:cNvPr id="7" name="橢圓 6"/>
          <p:cNvSpPr/>
          <p:nvPr/>
        </p:nvSpPr>
        <p:spPr>
          <a:xfrm>
            <a:off x="684213" y="2349500"/>
            <a:ext cx="1223962" cy="2663825"/>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kumimoji="0" lang="en-US" altLang="zh-TW" sz="2800" dirty="0"/>
              <a:t>Us</a:t>
            </a:r>
            <a:r>
              <a:rPr kumimoji="0" lang="en-US" altLang="zh-TW" sz="2800" i="1" dirty="0"/>
              <a:t>e</a:t>
            </a:r>
            <a:r>
              <a:rPr kumimoji="0" lang="en-US" altLang="zh-TW" sz="2800" dirty="0"/>
              <a:t>r</a:t>
            </a:r>
            <a:endParaRPr kumimoji="0" lang="zh-TW" altLang="en-US" sz="2800" dirty="0"/>
          </a:p>
        </p:txBody>
      </p:sp>
      <p:sp>
        <p:nvSpPr>
          <p:cNvPr id="8" name="圓角矩形 7"/>
          <p:cNvSpPr/>
          <p:nvPr/>
        </p:nvSpPr>
        <p:spPr>
          <a:xfrm rot="10800000">
            <a:off x="6929438" y="2370138"/>
            <a:ext cx="1296987" cy="2665412"/>
          </a:xfrm>
          <a:prstGeom prst="roundRect">
            <a:avLst/>
          </a:prstGeom>
        </p:spPr>
        <p:style>
          <a:lnRef idx="1">
            <a:schemeClr val="accent5"/>
          </a:lnRef>
          <a:fillRef idx="2">
            <a:schemeClr val="accent5"/>
          </a:fillRef>
          <a:effectRef idx="1">
            <a:schemeClr val="accent5"/>
          </a:effectRef>
          <a:fontRef idx="minor">
            <a:schemeClr val="dk1"/>
          </a:fontRef>
        </p:style>
        <p:txBody>
          <a:bodyPr vert="eaVert" anchor="ctr"/>
          <a:lstStyle/>
          <a:p>
            <a:pPr algn="ctr" fontAlgn="auto">
              <a:spcBef>
                <a:spcPts val="0"/>
              </a:spcBef>
              <a:spcAft>
                <a:spcPts val="0"/>
              </a:spcAft>
              <a:defRPr/>
            </a:pPr>
            <a:r>
              <a:rPr kumimoji="0" lang="en-US" altLang="zh-TW" sz="4000" b="1" dirty="0"/>
              <a:t>CPU</a:t>
            </a:r>
            <a:endParaRPr kumimoji="0" lang="zh-TW" altLang="en-US" sz="4000" b="1" dirty="0"/>
          </a:p>
        </p:txBody>
      </p:sp>
      <p:grpSp>
        <p:nvGrpSpPr>
          <p:cNvPr id="9" name="群組 32"/>
          <p:cNvGrpSpPr>
            <a:grpSpLocks/>
          </p:cNvGrpSpPr>
          <p:nvPr/>
        </p:nvGrpSpPr>
        <p:grpSpPr bwMode="auto">
          <a:xfrm>
            <a:off x="1835150" y="2205038"/>
            <a:ext cx="1657350" cy="287337"/>
            <a:chOff x="1835696" y="2204864"/>
            <a:chExt cx="1656184" cy="288032"/>
          </a:xfrm>
        </p:grpSpPr>
        <p:cxnSp>
          <p:nvCxnSpPr>
            <p:cNvPr id="10" name="直線單箭頭接點 9">
              <a:hlinkClick r:id="" action="ppaction://noaction" highlightClick="1">
                <a:snd r:embed="rId2" name="type.wav"/>
              </a:hlinkClick>
            </p:cNvPr>
            <p:cNvCxnSpPr/>
            <p:nvPr/>
          </p:nvCxnSpPr>
          <p:spPr>
            <a:xfrm>
              <a:off x="2051444" y="2492896"/>
              <a:ext cx="144043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11" name="矩形 10"/>
            <p:cNvSpPr/>
            <p:nvPr/>
          </p:nvSpPr>
          <p:spPr>
            <a:xfrm>
              <a:off x="1835696" y="2204864"/>
              <a:ext cx="1656184" cy="216422"/>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kumimoji="0" lang="en-US" altLang="zh-TW" dirty="0"/>
                <a:t>Serial input</a:t>
              </a:r>
              <a:endParaRPr kumimoji="0" lang="zh-TW" altLang="en-US" dirty="0"/>
            </a:p>
          </p:txBody>
        </p:sp>
      </p:grpSp>
      <p:grpSp>
        <p:nvGrpSpPr>
          <p:cNvPr id="12" name="群組 33"/>
          <p:cNvGrpSpPr>
            <a:grpSpLocks/>
          </p:cNvGrpSpPr>
          <p:nvPr/>
        </p:nvGrpSpPr>
        <p:grpSpPr bwMode="auto">
          <a:xfrm>
            <a:off x="5148263" y="2205038"/>
            <a:ext cx="1584325" cy="287337"/>
            <a:chOff x="5148064" y="2204864"/>
            <a:chExt cx="1584176" cy="288032"/>
          </a:xfrm>
        </p:grpSpPr>
        <p:cxnSp>
          <p:nvCxnSpPr>
            <p:cNvPr id="13" name="直線單箭頭接點 12">
              <a:hlinkClick r:id="" action="ppaction://noaction" highlightClick="1">
                <a:snd r:embed="rId2" name="type.wav"/>
              </a:hlinkClick>
            </p:cNvPr>
            <p:cNvCxnSpPr/>
            <p:nvPr/>
          </p:nvCxnSpPr>
          <p:spPr>
            <a:xfrm>
              <a:off x="5219494" y="2492896"/>
              <a:ext cx="1441314"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14" name="矩形 13"/>
            <p:cNvSpPr/>
            <p:nvPr/>
          </p:nvSpPr>
          <p:spPr>
            <a:xfrm>
              <a:off x="5148064" y="2204864"/>
              <a:ext cx="1584176" cy="216422"/>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kumimoji="0" lang="en-US" altLang="zh-TW" dirty="0"/>
                <a:t>Parallel output</a:t>
              </a:r>
              <a:endParaRPr kumimoji="0" lang="zh-TW" altLang="en-US" dirty="0"/>
            </a:p>
          </p:txBody>
        </p:sp>
      </p:grpSp>
      <p:grpSp>
        <p:nvGrpSpPr>
          <p:cNvPr id="15" name="群組 35"/>
          <p:cNvGrpSpPr>
            <a:grpSpLocks/>
          </p:cNvGrpSpPr>
          <p:nvPr/>
        </p:nvGrpSpPr>
        <p:grpSpPr bwMode="auto">
          <a:xfrm>
            <a:off x="1979613" y="3716338"/>
            <a:ext cx="1655762" cy="288925"/>
            <a:chOff x="1979712" y="3717032"/>
            <a:chExt cx="1656184" cy="288032"/>
          </a:xfrm>
        </p:grpSpPr>
        <p:cxnSp>
          <p:nvCxnSpPr>
            <p:cNvPr id="16" name="直線單箭頭接點 15">
              <a:hlinkClick r:id="" action="ppaction://noaction" highlightClick="1">
                <a:snd r:embed="rId2" name="type.wav"/>
              </a:hlinkClick>
            </p:cNvPr>
            <p:cNvCxnSpPr/>
            <p:nvPr/>
          </p:nvCxnSpPr>
          <p:spPr>
            <a:xfrm flipH="1">
              <a:off x="2051167" y="4005064"/>
              <a:ext cx="1368774"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17" name="矩形 16"/>
            <p:cNvSpPr/>
            <p:nvPr/>
          </p:nvSpPr>
          <p:spPr>
            <a:xfrm>
              <a:off x="1979712" y="3717032"/>
              <a:ext cx="1656184" cy="216815"/>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kumimoji="0" lang="en-US" altLang="zh-TW" dirty="0"/>
                <a:t>Serial output</a:t>
              </a:r>
              <a:endParaRPr kumimoji="0" lang="zh-TW" altLang="en-US" dirty="0"/>
            </a:p>
          </p:txBody>
        </p:sp>
      </p:grpSp>
      <p:grpSp>
        <p:nvGrpSpPr>
          <p:cNvPr id="18" name="群組 34"/>
          <p:cNvGrpSpPr>
            <a:grpSpLocks/>
          </p:cNvGrpSpPr>
          <p:nvPr/>
        </p:nvGrpSpPr>
        <p:grpSpPr bwMode="auto">
          <a:xfrm>
            <a:off x="5219700" y="3716338"/>
            <a:ext cx="1584325" cy="288925"/>
            <a:chOff x="5220072" y="3717032"/>
            <a:chExt cx="1584176" cy="288032"/>
          </a:xfrm>
        </p:grpSpPr>
        <p:cxnSp>
          <p:nvCxnSpPr>
            <p:cNvPr id="19" name="直線單箭頭接點 18">
              <a:hlinkClick r:id="" action="ppaction://noaction" highlightClick="1">
                <a:snd r:embed="rId2" name="type.wav"/>
              </a:hlinkClick>
            </p:cNvPr>
            <p:cNvCxnSpPr/>
            <p:nvPr/>
          </p:nvCxnSpPr>
          <p:spPr>
            <a:xfrm flipH="1">
              <a:off x="5220072" y="4005064"/>
              <a:ext cx="1439728"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20" name="矩形 19"/>
            <p:cNvSpPr/>
            <p:nvPr/>
          </p:nvSpPr>
          <p:spPr>
            <a:xfrm>
              <a:off x="5220072" y="3717032"/>
              <a:ext cx="1584176" cy="216815"/>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kumimoji="0" lang="en-US" altLang="zh-TW" dirty="0"/>
                <a:t>Parallel input</a:t>
              </a:r>
              <a:endParaRPr kumimoji="0" lang="zh-TW" altLang="en-US" dirty="0"/>
            </a:p>
          </p:txBody>
        </p:sp>
      </p:grpSp>
      <p:grpSp>
        <p:nvGrpSpPr>
          <p:cNvPr id="21" name="群組 36"/>
          <p:cNvGrpSpPr>
            <a:grpSpLocks/>
          </p:cNvGrpSpPr>
          <p:nvPr/>
        </p:nvGrpSpPr>
        <p:grpSpPr bwMode="auto">
          <a:xfrm>
            <a:off x="1763713" y="2781300"/>
            <a:ext cx="1871662" cy="287338"/>
            <a:chOff x="1763688" y="2780928"/>
            <a:chExt cx="1872208" cy="288032"/>
          </a:xfrm>
        </p:grpSpPr>
        <p:cxnSp>
          <p:nvCxnSpPr>
            <p:cNvPr id="22" name="直線單箭頭接點 21">
              <a:hlinkClick r:id="" action="ppaction://noaction" highlightClick="1">
                <a:snd r:embed="rId2" name="type.wav"/>
              </a:hlinkClick>
            </p:cNvPr>
            <p:cNvCxnSpPr/>
            <p:nvPr/>
          </p:nvCxnSpPr>
          <p:spPr>
            <a:xfrm>
              <a:off x="2051109" y="3068960"/>
              <a:ext cx="1440283" cy="0"/>
            </a:xfrm>
            <a:prstGeom prst="straightConnector1">
              <a:avLst/>
            </a:prstGeom>
            <a:ln w="57150">
              <a:tailEnd type="arrow"/>
            </a:ln>
          </p:spPr>
          <p:style>
            <a:lnRef idx="2">
              <a:schemeClr val="accent5"/>
            </a:lnRef>
            <a:fillRef idx="0">
              <a:schemeClr val="accent5"/>
            </a:fillRef>
            <a:effectRef idx="1">
              <a:schemeClr val="accent5"/>
            </a:effectRef>
            <a:fontRef idx="minor">
              <a:schemeClr val="tx1"/>
            </a:fontRef>
          </p:style>
        </p:cxnSp>
        <p:sp>
          <p:nvSpPr>
            <p:cNvPr id="23" name="矩形 22"/>
            <p:cNvSpPr/>
            <p:nvPr/>
          </p:nvSpPr>
          <p:spPr>
            <a:xfrm>
              <a:off x="1763688" y="2780928"/>
              <a:ext cx="1872208"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kumimoji="0" lang="en-US" altLang="zh-TW" dirty="0"/>
                <a:t>match</a:t>
              </a:r>
              <a:r>
                <a:rPr kumimoji="0" lang="zh-TW" altLang="en-US" dirty="0"/>
                <a:t>  </a:t>
              </a:r>
              <a:r>
                <a:rPr kumimoji="0" lang="en-US" altLang="zh-TW" dirty="0"/>
                <a:t>baud rate</a:t>
              </a:r>
              <a:endParaRPr kumimoji="0" lang="zh-TW" altLang="en-US" dirty="0"/>
            </a:p>
          </p:txBody>
        </p:sp>
      </p:grpSp>
      <p:grpSp>
        <p:nvGrpSpPr>
          <p:cNvPr id="24" name="群組 37"/>
          <p:cNvGrpSpPr>
            <a:grpSpLocks/>
          </p:cNvGrpSpPr>
          <p:nvPr/>
        </p:nvGrpSpPr>
        <p:grpSpPr bwMode="auto">
          <a:xfrm>
            <a:off x="1763713" y="4508500"/>
            <a:ext cx="1871662" cy="288925"/>
            <a:chOff x="1763688" y="2780928"/>
            <a:chExt cx="1872208" cy="288032"/>
          </a:xfrm>
        </p:grpSpPr>
        <p:cxnSp>
          <p:nvCxnSpPr>
            <p:cNvPr id="25" name="直線單箭頭接點 24">
              <a:hlinkClick r:id="" action="ppaction://noaction" highlightClick="1">
                <a:snd r:embed="rId2" name="type.wav"/>
              </a:hlinkClick>
            </p:cNvPr>
            <p:cNvCxnSpPr/>
            <p:nvPr/>
          </p:nvCxnSpPr>
          <p:spPr>
            <a:xfrm>
              <a:off x="2051109" y="3068960"/>
              <a:ext cx="1440283" cy="0"/>
            </a:xfrm>
            <a:prstGeom prst="straightConnector1">
              <a:avLst/>
            </a:prstGeom>
            <a:ln w="57150">
              <a:tailEnd type="arrow"/>
            </a:ln>
          </p:spPr>
          <p:style>
            <a:lnRef idx="2">
              <a:schemeClr val="accent5"/>
            </a:lnRef>
            <a:fillRef idx="0">
              <a:schemeClr val="accent5"/>
            </a:fillRef>
            <a:effectRef idx="1">
              <a:schemeClr val="accent5"/>
            </a:effectRef>
            <a:fontRef idx="minor">
              <a:schemeClr val="tx1"/>
            </a:fontRef>
          </p:style>
        </p:cxnSp>
        <p:sp>
          <p:nvSpPr>
            <p:cNvPr id="26" name="矩形 25"/>
            <p:cNvSpPr/>
            <p:nvPr/>
          </p:nvSpPr>
          <p:spPr>
            <a:xfrm>
              <a:off x="1763688" y="2780928"/>
              <a:ext cx="1872208"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kumimoji="0" lang="en-US" altLang="zh-TW" dirty="0"/>
                <a:t>match</a:t>
              </a:r>
              <a:r>
                <a:rPr kumimoji="0" lang="zh-TW" altLang="en-US" dirty="0"/>
                <a:t>  </a:t>
              </a:r>
              <a:r>
                <a:rPr kumimoji="0" lang="en-US" altLang="zh-TW" dirty="0"/>
                <a:t>baud rate</a:t>
              </a:r>
              <a:endParaRPr kumimoji="0" lang="zh-TW" altLang="en-US" dirty="0"/>
            </a:p>
          </p:txBody>
        </p:sp>
      </p:grpSp>
      <p:sp>
        <p:nvSpPr>
          <p:cNvPr id="27" name="矩形 26"/>
          <p:cNvSpPr/>
          <p:nvPr/>
        </p:nvSpPr>
        <p:spPr>
          <a:xfrm>
            <a:off x="3276600" y="1700213"/>
            <a:ext cx="1008063" cy="360362"/>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kumimoji="0" lang="en-US" altLang="zh-TW" dirty="0"/>
              <a:t>UART</a:t>
            </a:r>
            <a:endParaRPr kumimoji="0" lang="zh-TW" altLang="en-US" dirty="0"/>
          </a:p>
        </p:txBody>
      </p:sp>
      <p:grpSp>
        <p:nvGrpSpPr>
          <p:cNvPr id="28" name="群組 47"/>
          <p:cNvGrpSpPr>
            <a:grpSpLocks/>
          </p:cNvGrpSpPr>
          <p:nvPr/>
        </p:nvGrpSpPr>
        <p:grpSpPr bwMode="auto">
          <a:xfrm>
            <a:off x="5219700" y="2781300"/>
            <a:ext cx="1439863" cy="287338"/>
            <a:chOff x="5220072" y="2780928"/>
            <a:chExt cx="1440160" cy="288032"/>
          </a:xfrm>
        </p:grpSpPr>
        <p:cxnSp>
          <p:nvCxnSpPr>
            <p:cNvPr id="29" name="直線單箭頭接點 28"/>
            <p:cNvCxnSpPr/>
            <p:nvPr/>
          </p:nvCxnSpPr>
          <p:spPr>
            <a:xfrm>
              <a:off x="5220072" y="3068960"/>
              <a:ext cx="1440160" cy="0"/>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sp>
          <p:nvSpPr>
            <p:cNvPr id="30" name="矩形 29"/>
            <p:cNvSpPr/>
            <p:nvPr/>
          </p:nvSpPr>
          <p:spPr>
            <a:xfrm>
              <a:off x="5436017" y="2780928"/>
              <a:ext cx="863778"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kumimoji="0" lang="en-US" altLang="zh-TW" dirty="0"/>
                <a:t>Rx full</a:t>
              </a:r>
              <a:endParaRPr kumimoji="0" lang="zh-TW" altLang="en-US" dirty="0"/>
            </a:p>
          </p:txBody>
        </p:sp>
      </p:grpSp>
      <p:grpSp>
        <p:nvGrpSpPr>
          <p:cNvPr id="31" name="群組 51"/>
          <p:cNvGrpSpPr>
            <a:grpSpLocks/>
          </p:cNvGrpSpPr>
          <p:nvPr/>
        </p:nvGrpSpPr>
        <p:grpSpPr bwMode="auto">
          <a:xfrm>
            <a:off x="5219700" y="4508500"/>
            <a:ext cx="1439863" cy="288925"/>
            <a:chOff x="5220072" y="2780928"/>
            <a:chExt cx="1440160" cy="288032"/>
          </a:xfrm>
        </p:grpSpPr>
        <p:cxnSp>
          <p:nvCxnSpPr>
            <p:cNvPr id="32" name="直線單箭頭接點 31"/>
            <p:cNvCxnSpPr/>
            <p:nvPr/>
          </p:nvCxnSpPr>
          <p:spPr>
            <a:xfrm>
              <a:off x="5220072" y="3068960"/>
              <a:ext cx="1440160" cy="0"/>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sp>
          <p:nvSpPr>
            <p:cNvPr id="33" name="矩形 32"/>
            <p:cNvSpPr/>
            <p:nvPr/>
          </p:nvSpPr>
          <p:spPr>
            <a:xfrm>
              <a:off x="5436017" y="2780928"/>
              <a:ext cx="1152763" cy="288032"/>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kumimoji="0" lang="en-US" altLang="zh-TW" dirty="0" err="1"/>
                <a:t>Tx</a:t>
              </a:r>
              <a:r>
                <a:rPr kumimoji="0" lang="en-US" altLang="zh-TW" dirty="0"/>
                <a:t> empty</a:t>
              </a:r>
              <a:endParaRPr kumimoji="0" lang="zh-TW" altLang="en-US" dirty="0"/>
            </a:p>
          </p:txBody>
        </p:sp>
      </p:grpSp>
      <p:sp>
        <p:nvSpPr>
          <p:cNvPr id="34" name="橢圓 33"/>
          <p:cNvSpPr/>
          <p:nvPr/>
        </p:nvSpPr>
        <p:spPr>
          <a:xfrm>
            <a:off x="1692275" y="2492375"/>
            <a:ext cx="215900" cy="730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kumimoji="0" lang="zh-TW" altLang="en-US"/>
          </a:p>
        </p:txBody>
      </p:sp>
      <p:sp>
        <p:nvSpPr>
          <p:cNvPr id="35" name="橢圓 34"/>
          <p:cNvSpPr/>
          <p:nvPr/>
        </p:nvSpPr>
        <p:spPr>
          <a:xfrm>
            <a:off x="1331913" y="2492375"/>
            <a:ext cx="215900" cy="730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kumimoji="0" lang="zh-TW" altLang="en-US"/>
          </a:p>
        </p:txBody>
      </p:sp>
      <p:sp>
        <p:nvSpPr>
          <p:cNvPr id="36" name="橢圓 35"/>
          <p:cNvSpPr/>
          <p:nvPr/>
        </p:nvSpPr>
        <p:spPr>
          <a:xfrm>
            <a:off x="971550" y="2492375"/>
            <a:ext cx="215900" cy="7302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kumimoji="0" lang="zh-TW" altLang="en-US"/>
          </a:p>
        </p:txBody>
      </p:sp>
      <p:grpSp>
        <p:nvGrpSpPr>
          <p:cNvPr id="37" name="群組 62"/>
          <p:cNvGrpSpPr>
            <a:grpSpLocks/>
          </p:cNvGrpSpPr>
          <p:nvPr/>
        </p:nvGrpSpPr>
        <p:grpSpPr bwMode="auto">
          <a:xfrm>
            <a:off x="4787900" y="2205038"/>
            <a:ext cx="215900" cy="360362"/>
            <a:chOff x="5436096" y="1844824"/>
            <a:chExt cx="216024" cy="360040"/>
          </a:xfrm>
        </p:grpSpPr>
        <p:sp>
          <p:nvSpPr>
            <p:cNvPr id="38" name="橢圓 37"/>
            <p:cNvSpPr/>
            <p:nvPr/>
          </p:nvSpPr>
          <p:spPr>
            <a:xfrm>
              <a:off x="5436096" y="1844824"/>
              <a:ext cx="216024" cy="713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kumimoji="0" lang="zh-TW" altLang="en-US"/>
            </a:p>
          </p:txBody>
        </p:sp>
        <p:sp>
          <p:nvSpPr>
            <p:cNvPr id="39" name="橢圓 38"/>
            <p:cNvSpPr/>
            <p:nvPr/>
          </p:nvSpPr>
          <p:spPr>
            <a:xfrm>
              <a:off x="5436096" y="1989157"/>
              <a:ext cx="216024" cy="7137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kumimoji="0" lang="zh-TW" altLang="en-US"/>
            </a:p>
          </p:txBody>
        </p:sp>
        <p:sp>
          <p:nvSpPr>
            <p:cNvPr id="40" name="橢圓 39"/>
            <p:cNvSpPr/>
            <p:nvPr/>
          </p:nvSpPr>
          <p:spPr>
            <a:xfrm>
              <a:off x="5436096" y="2133491"/>
              <a:ext cx="216024" cy="713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kumimoji="0" lang="zh-TW" altLang="en-US"/>
            </a:p>
          </p:txBody>
        </p:sp>
      </p:grpSp>
      <p:grpSp>
        <p:nvGrpSpPr>
          <p:cNvPr id="41" name="群組 69"/>
          <p:cNvGrpSpPr>
            <a:grpSpLocks/>
          </p:cNvGrpSpPr>
          <p:nvPr/>
        </p:nvGrpSpPr>
        <p:grpSpPr bwMode="auto">
          <a:xfrm>
            <a:off x="7019925" y="3789363"/>
            <a:ext cx="215900" cy="360362"/>
            <a:chOff x="7020272" y="3789040"/>
            <a:chExt cx="216024" cy="360040"/>
          </a:xfrm>
        </p:grpSpPr>
        <p:sp>
          <p:nvSpPr>
            <p:cNvPr id="42" name="橢圓 41"/>
            <p:cNvSpPr/>
            <p:nvPr/>
          </p:nvSpPr>
          <p:spPr>
            <a:xfrm>
              <a:off x="7020272" y="3789040"/>
              <a:ext cx="216024" cy="7137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kumimoji="0" lang="zh-TW" altLang="en-US"/>
            </a:p>
          </p:txBody>
        </p:sp>
        <p:sp>
          <p:nvSpPr>
            <p:cNvPr id="43" name="橢圓 42"/>
            <p:cNvSpPr/>
            <p:nvPr/>
          </p:nvSpPr>
          <p:spPr>
            <a:xfrm>
              <a:off x="7020272" y="3933373"/>
              <a:ext cx="216024" cy="7137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kumimoji="0" lang="zh-TW" altLang="en-US"/>
            </a:p>
          </p:txBody>
        </p:sp>
        <p:sp>
          <p:nvSpPr>
            <p:cNvPr id="44" name="橢圓 43"/>
            <p:cNvSpPr/>
            <p:nvPr/>
          </p:nvSpPr>
          <p:spPr>
            <a:xfrm>
              <a:off x="7020272" y="4077707"/>
              <a:ext cx="216024" cy="7137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kumimoji="0" lang="zh-TW" altLang="en-US"/>
            </a:p>
          </p:txBody>
        </p:sp>
      </p:grpSp>
      <p:sp>
        <p:nvSpPr>
          <p:cNvPr id="45" name="橢圓 44"/>
          <p:cNvSpPr/>
          <p:nvPr/>
        </p:nvSpPr>
        <p:spPr>
          <a:xfrm>
            <a:off x="3492500" y="4149725"/>
            <a:ext cx="215900" cy="714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kumimoji="0" lang="zh-TW" altLang="en-US"/>
          </a:p>
        </p:txBody>
      </p:sp>
      <p:sp>
        <p:nvSpPr>
          <p:cNvPr id="46" name="橢圓 45"/>
          <p:cNvSpPr/>
          <p:nvPr/>
        </p:nvSpPr>
        <p:spPr>
          <a:xfrm>
            <a:off x="3492500" y="3860800"/>
            <a:ext cx="215900" cy="730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kumimoji="0" lang="zh-TW" altLang="en-US"/>
          </a:p>
        </p:txBody>
      </p:sp>
      <p:sp>
        <p:nvSpPr>
          <p:cNvPr id="47" name="橢圓 46"/>
          <p:cNvSpPr/>
          <p:nvPr/>
        </p:nvSpPr>
        <p:spPr>
          <a:xfrm>
            <a:off x="3492500" y="4005263"/>
            <a:ext cx="215900" cy="714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kumimoji="0" lang="zh-TW" altLang="en-US"/>
          </a:p>
        </p:txBody>
      </p:sp>
    </p:spTree>
    <p:extLst>
      <p:ext uri="{BB962C8B-B14F-4D97-AF65-F5344CB8AC3E}">
        <p14:creationId xmlns:p14="http://schemas.microsoft.com/office/powerpoint/2010/main" val="26261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heckerboard(across)">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ox(in)">
                                      <p:cBhvr>
                                        <p:cTn id="17" dur="500"/>
                                        <p:tgtEl>
                                          <p:spTgt spid="34"/>
                                        </p:tgtEl>
                                      </p:cBhvr>
                                    </p:animEffect>
                                  </p:childTnLst>
                                </p:cTn>
                              </p:par>
                              <p:par>
                                <p:cTn id="18" presetID="4" presetClass="entr" presetSubtype="16" fill="hold" grpId="1"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box(in)">
                                      <p:cBhvr>
                                        <p:cTn id="20" dur="500"/>
                                        <p:tgtEl>
                                          <p:spTgt spid="35"/>
                                        </p:tgtEl>
                                      </p:cBhvr>
                                    </p:animEffect>
                                  </p:childTnLst>
                                </p:cTn>
                              </p:par>
                              <p:par>
                                <p:cTn id="21" presetID="4" presetClass="entr" presetSubtype="16" fill="hold" grpId="1"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box(in)">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nodeType="clickEffect">
                                  <p:stCondLst>
                                    <p:cond delay="0"/>
                                  </p:stCondLst>
                                  <p:childTnLst>
                                    <p:animMotion origin="layout" path="M 5E-6 -4.10132E-6 L 0.28282 -4.10132E-6 L 0.28386 -0.03678 L 0.34254 -0.03678 " pathEditMode="relative" rAng="0" ptsTypes="AAAA">
                                      <p:cBhvr>
                                        <p:cTn id="27" dur="2000" fill="hold"/>
                                        <p:tgtEl>
                                          <p:spTgt spid="34"/>
                                        </p:tgtEl>
                                        <p:attrNameLst>
                                          <p:attrName>ppt_x</p:attrName>
                                          <p:attrName>ppt_y</p:attrName>
                                        </p:attrNameLst>
                                      </p:cBhvr>
                                      <p:rCtr x="17118" y="-1851"/>
                                    </p:animMotion>
                                  </p:childTnLst>
                                </p:cTn>
                              </p:par>
                            </p:childTnLst>
                          </p:cTn>
                        </p:par>
                      </p:childTnLst>
                    </p:cTn>
                  </p:par>
                  <p:par>
                    <p:cTn id="28" fill="hold">
                      <p:stCondLst>
                        <p:cond delay="indefinite"/>
                      </p:stCondLst>
                      <p:childTnLst>
                        <p:par>
                          <p:cTn id="29" fill="hold">
                            <p:stCondLst>
                              <p:cond delay="0"/>
                            </p:stCondLst>
                            <p:childTnLst>
                              <p:par>
                                <p:cTn id="30" presetID="0" presetClass="path" presetSubtype="0" accel="50000" decel="50000" fill="hold" grpId="0" nodeType="clickEffect">
                                  <p:stCondLst>
                                    <p:cond delay="0"/>
                                  </p:stCondLst>
                                  <p:childTnLst>
                                    <p:animMotion origin="layout" path="M 0.02691 -0.00254 L 0.33055 -0.00254 L 0.33177 -0.02498 L 0.38229 -0.02498 " pathEditMode="relative" ptsTypes="AAAA">
                                      <p:cBhvr>
                                        <p:cTn id="31" dur="2000" fill="hold"/>
                                        <p:tgtEl>
                                          <p:spTgt spid="35"/>
                                        </p:tgtEl>
                                        <p:attrNameLst>
                                          <p:attrName>ppt_x</p:attrName>
                                          <p:attrName>ppt_y</p:attrName>
                                        </p:attrNameLst>
                                      </p:cBhvr>
                                    </p:animMotion>
                                  </p:childTnLst>
                                </p:cTn>
                              </p:par>
                            </p:childTnLst>
                          </p:cTn>
                        </p:par>
                      </p:childTnLst>
                    </p:cTn>
                  </p:par>
                  <p:par>
                    <p:cTn id="32" fill="hold">
                      <p:stCondLst>
                        <p:cond delay="indefinite"/>
                      </p:stCondLst>
                      <p:childTnLst>
                        <p:par>
                          <p:cTn id="33" fill="hold">
                            <p:stCondLst>
                              <p:cond delay="0"/>
                            </p:stCondLst>
                            <p:childTnLst>
                              <p:par>
                                <p:cTn id="34" presetID="0" presetClass="path" presetSubtype="0" accel="50000" decel="50000" fill="hold" grpId="0" nodeType="clickEffect">
                                  <p:stCondLst>
                                    <p:cond delay="0"/>
                                  </p:stCondLst>
                                  <p:childTnLst>
                                    <p:animMotion origin="layout" path="M 4.44444E-6 -4.10132E-6 L 0.36736 -4.10132E-6 L 0.36632 -0.01017 L 0.42135 -0.01017 " pathEditMode="relative" rAng="0" ptsTypes="AAAA">
                                      <p:cBhvr>
                                        <p:cTn id="35" dur="2000" fill="hold"/>
                                        <p:tgtEl>
                                          <p:spTgt spid="36"/>
                                        </p:tgtEl>
                                        <p:attrNameLst>
                                          <p:attrName>ppt_x</p:attrName>
                                          <p:attrName>ppt_y</p:attrName>
                                        </p:attrNameLst>
                                      </p:cBhvr>
                                      <p:rCtr x="21059" y="-509"/>
                                    </p:animMotion>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checkerboard(across)">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checkerboard(across)">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xit" presetSubtype="10" fill="hold" grpId="2" nodeType="clickEffect">
                                  <p:stCondLst>
                                    <p:cond delay="0"/>
                                  </p:stCondLst>
                                  <p:childTnLst>
                                    <p:animEffect transition="out" filter="checkerboard(across)">
                                      <p:cBhvr>
                                        <p:cTn id="49" dur="500"/>
                                        <p:tgtEl>
                                          <p:spTgt spid="35"/>
                                        </p:tgtEl>
                                      </p:cBhvr>
                                    </p:animEffect>
                                    <p:set>
                                      <p:cBhvr>
                                        <p:cTn id="50" dur="1" fill="hold">
                                          <p:stCondLst>
                                            <p:cond delay="499"/>
                                          </p:stCondLst>
                                        </p:cTn>
                                        <p:tgtEl>
                                          <p:spTgt spid="35"/>
                                        </p:tgtEl>
                                        <p:attrNameLst>
                                          <p:attrName>style.visibility</p:attrName>
                                        </p:attrNameLst>
                                      </p:cBhvr>
                                      <p:to>
                                        <p:strVal val="hidden"/>
                                      </p:to>
                                    </p:set>
                                  </p:childTnLst>
                                </p:cTn>
                              </p:par>
                              <p:par>
                                <p:cTn id="51" presetID="5" presetClass="exit" presetSubtype="10" fill="hold" grpId="1" nodeType="withEffect">
                                  <p:stCondLst>
                                    <p:cond delay="0"/>
                                  </p:stCondLst>
                                  <p:childTnLst>
                                    <p:animEffect transition="out" filter="checkerboard(across)">
                                      <p:cBhvr>
                                        <p:cTn id="52" dur="500"/>
                                        <p:tgtEl>
                                          <p:spTgt spid="34"/>
                                        </p:tgtEl>
                                      </p:cBhvr>
                                    </p:animEffect>
                                    <p:set>
                                      <p:cBhvr>
                                        <p:cTn id="53" dur="1" fill="hold">
                                          <p:stCondLst>
                                            <p:cond delay="499"/>
                                          </p:stCondLst>
                                        </p:cTn>
                                        <p:tgtEl>
                                          <p:spTgt spid="34"/>
                                        </p:tgtEl>
                                        <p:attrNameLst>
                                          <p:attrName>style.visibility</p:attrName>
                                        </p:attrNameLst>
                                      </p:cBhvr>
                                      <p:to>
                                        <p:strVal val="hidden"/>
                                      </p:to>
                                    </p:set>
                                  </p:childTnLst>
                                </p:cTn>
                              </p:par>
                              <p:par>
                                <p:cTn id="54" presetID="5" presetClass="exit" presetSubtype="10" fill="hold" grpId="2" nodeType="withEffect">
                                  <p:stCondLst>
                                    <p:cond delay="0"/>
                                  </p:stCondLst>
                                  <p:childTnLst>
                                    <p:animEffect transition="out" filter="checkerboard(across)">
                                      <p:cBhvr>
                                        <p:cTn id="55" dur="500"/>
                                        <p:tgtEl>
                                          <p:spTgt spid="36"/>
                                        </p:tgtEl>
                                      </p:cBhvr>
                                    </p:animEffect>
                                    <p:set>
                                      <p:cBhvr>
                                        <p:cTn id="56" dur="1" fill="hold">
                                          <p:stCondLst>
                                            <p:cond delay="499"/>
                                          </p:stCondLst>
                                        </p:cTn>
                                        <p:tgtEl>
                                          <p:spTgt spid="36"/>
                                        </p:tgtEl>
                                        <p:attrNameLst>
                                          <p:attrName>style.visibility</p:attrName>
                                        </p:attrNameLst>
                                      </p:cBhvr>
                                      <p:to>
                                        <p:strVal val="hidden"/>
                                      </p:to>
                                    </p:set>
                                  </p:childTnLst>
                                </p:cTn>
                              </p:par>
                              <p:par>
                                <p:cTn id="57" presetID="5" presetClass="entr" presetSubtype="10"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checkerboard(across)">
                                      <p:cBhvr>
                                        <p:cTn id="59" dur="500"/>
                                        <p:tgtEl>
                                          <p:spTgt spid="37"/>
                                        </p:tgtEl>
                                      </p:cBhvr>
                                    </p:animEffect>
                                  </p:childTnLst>
                                </p:cTn>
                              </p:par>
                            </p:childTnLst>
                          </p:cTn>
                        </p:par>
                      </p:childTnLst>
                    </p:cTn>
                  </p:par>
                  <p:par>
                    <p:cTn id="60" fill="hold">
                      <p:stCondLst>
                        <p:cond delay="indefinite"/>
                      </p:stCondLst>
                      <p:childTnLst>
                        <p:par>
                          <p:cTn id="61" fill="hold">
                            <p:stCondLst>
                              <p:cond delay="0"/>
                            </p:stCondLst>
                            <p:childTnLst>
                              <p:par>
                                <p:cTn id="62" presetID="0" presetClass="path" presetSubtype="0" accel="50000" decel="50000" fill="hold" nodeType="clickEffect">
                                  <p:stCondLst>
                                    <p:cond delay="0"/>
                                  </p:stCondLst>
                                  <p:childTnLst>
                                    <p:animMotion origin="layout" path="M 2.77778E-7 -8.37575E-7 L 0.17847 0.00278 L 0.17847 0.05252 L 0.2441 0.05044 " pathEditMode="relative" rAng="0" ptsTypes="AAAA">
                                      <p:cBhvr>
                                        <p:cTn id="63" dur="2000" fill="hold"/>
                                        <p:tgtEl>
                                          <p:spTgt spid="37"/>
                                        </p:tgtEl>
                                        <p:attrNameLst>
                                          <p:attrName>ppt_x</p:attrName>
                                          <p:attrName>ppt_y</p:attrName>
                                        </p:attrNameLst>
                                      </p:cBhvr>
                                      <p:rCtr x="12205" y="2615"/>
                                    </p:animMotion>
                                  </p:childTnLst>
                                </p:cTn>
                              </p:par>
                            </p:childTnLst>
                          </p:cTn>
                        </p:par>
                      </p:childTnLst>
                    </p:cTn>
                  </p:par>
                  <p:par>
                    <p:cTn id="64" fill="hold">
                      <p:stCondLst>
                        <p:cond delay="indefinite"/>
                      </p:stCondLst>
                      <p:childTnLst>
                        <p:par>
                          <p:cTn id="65" fill="hold">
                            <p:stCondLst>
                              <p:cond delay="0"/>
                            </p:stCondLst>
                            <p:childTnLst>
                              <p:par>
                                <p:cTn id="66" presetID="5" presetClass="exit" presetSubtype="10" fill="hold" nodeType="clickEffect">
                                  <p:stCondLst>
                                    <p:cond delay="0"/>
                                  </p:stCondLst>
                                  <p:childTnLst>
                                    <p:animEffect transition="out" filter="checkerboard(across)">
                                      <p:cBhvr>
                                        <p:cTn id="67" dur="500"/>
                                        <p:tgtEl>
                                          <p:spTgt spid="37"/>
                                        </p:tgtEl>
                                      </p:cBhvr>
                                    </p:animEffect>
                                    <p:set>
                                      <p:cBhvr>
                                        <p:cTn id="68" dur="1" fill="hold">
                                          <p:stCondLst>
                                            <p:cond delay="499"/>
                                          </p:stCondLst>
                                        </p:cTn>
                                        <p:tgtEl>
                                          <p:spTgt spid="37"/>
                                        </p:tgtEl>
                                        <p:attrNameLst>
                                          <p:attrName>style.visibility</p:attrName>
                                        </p:attrNameLst>
                                      </p:cBhvr>
                                      <p:to>
                                        <p:strVal val="hidden"/>
                                      </p:to>
                                    </p:set>
                                  </p:childTnLst>
                                </p:cTn>
                              </p:par>
                              <p:par>
                                <p:cTn id="69" presetID="5" presetClass="exit" presetSubtype="10" fill="hold" nodeType="withEffect">
                                  <p:stCondLst>
                                    <p:cond delay="0"/>
                                  </p:stCondLst>
                                  <p:childTnLst>
                                    <p:animEffect transition="out" filter="checkerboard(across)">
                                      <p:cBhvr>
                                        <p:cTn id="70" dur="500"/>
                                        <p:tgtEl>
                                          <p:spTgt spid="28"/>
                                        </p:tgtEl>
                                      </p:cBhvr>
                                    </p:animEffect>
                                    <p:set>
                                      <p:cBhvr>
                                        <p:cTn id="71" dur="1" fill="hold">
                                          <p:stCondLst>
                                            <p:cond delay="499"/>
                                          </p:stCondLst>
                                        </p:cTn>
                                        <p:tgtEl>
                                          <p:spTgt spid="28"/>
                                        </p:tgtEl>
                                        <p:attrNameLst>
                                          <p:attrName>style.visibility</p:attrName>
                                        </p:attrNameLst>
                                      </p:cBhvr>
                                      <p:to>
                                        <p:strVal val="hidden"/>
                                      </p:to>
                                    </p:set>
                                  </p:childTnLst>
                                </p:cTn>
                              </p:par>
                              <p:par>
                                <p:cTn id="72" presetID="5" presetClass="exit" presetSubtype="10" fill="hold" nodeType="withEffect">
                                  <p:stCondLst>
                                    <p:cond delay="0"/>
                                  </p:stCondLst>
                                  <p:childTnLst>
                                    <p:animEffect transition="out" filter="checkerboard(across)">
                                      <p:cBhvr>
                                        <p:cTn id="73" dur="500"/>
                                        <p:tgtEl>
                                          <p:spTgt spid="12"/>
                                        </p:tgtEl>
                                      </p:cBhvr>
                                    </p:animEffect>
                                    <p:set>
                                      <p:cBhvr>
                                        <p:cTn id="74" dur="1" fill="hold">
                                          <p:stCondLst>
                                            <p:cond delay="499"/>
                                          </p:stCondLst>
                                        </p:cTn>
                                        <p:tgtEl>
                                          <p:spTgt spid="12"/>
                                        </p:tgtEl>
                                        <p:attrNameLst>
                                          <p:attrName>style.visibility</p:attrName>
                                        </p:attrNameLst>
                                      </p:cBhvr>
                                      <p:to>
                                        <p:strVal val="hidden"/>
                                      </p:to>
                                    </p:set>
                                  </p:childTnLst>
                                </p:cTn>
                              </p:par>
                              <p:par>
                                <p:cTn id="75" presetID="5" presetClass="exit" presetSubtype="10" fill="hold" nodeType="withEffect">
                                  <p:stCondLst>
                                    <p:cond delay="0"/>
                                  </p:stCondLst>
                                  <p:childTnLst>
                                    <p:animEffect transition="out" filter="checkerboard(across)">
                                      <p:cBhvr>
                                        <p:cTn id="76" dur="500"/>
                                        <p:tgtEl>
                                          <p:spTgt spid="21"/>
                                        </p:tgtEl>
                                      </p:cBhvr>
                                    </p:animEffect>
                                    <p:set>
                                      <p:cBhvr>
                                        <p:cTn id="77" dur="1" fill="hold">
                                          <p:stCondLst>
                                            <p:cond delay="499"/>
                                          </p:stCondLst>
                                        </p:cTn>
                                        <p:tgtEl>
                                          <p:spTgt spid="21"/>
                                        </p:tgtEl>
                                        <p:attrNameLst>
                                          <p:attrName>style.visibility</p:attrName>
                                        </p:attrNameLst>
                                      </p:cBhvr>
                                      <p:to>
                                        <p:strVal val="hidden"/>
                                      </p:to>
                                    </p:set>
                                  </p:childTnLst>
                                </p:cTn>
                              </p:par>
                              <p:par>
                                <p:cTn id="78" presetID="5" presetClass="exit" presetSubtype="10" fill="hold" nodeType="withEffect">
                                  <p:stCondLst>
                                    <p:cond delay="0"/>
                                  </p:stCondLst>
                                  <p:childTnLst>
                                    <p:animEffect transition="out" filter="checkerboard(across)">
                                      <p:cBhvr>
                                        <p:cTn id="79" dur="500"/>
                                        <p:tgtEl>
                                          <p:spTgt spid="9"/>
                                        </p:tgtEl>
                                      </p:cBhvr>
                                    </p:animEffect>
                                    <p:set>
                                      <p:cBhvr>
                                        <p:cTn id="80" dur="1" fill="hold">
                                          <p:stCondLst>
                                            <p:cond delay="499"/>
                                          </p:stCondLst>
                                        </p:cTn>
                                        <p:tgtEl>
                                          <p:spTgt spid="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nodeType="click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checkerboard(across)">
                                      <p:cBhvr>
                                        <p:cTn id="85" dur="500"/>
                                        <p:tgtEl>
                                          <p:spTgt spid="24"/>
                                        </p:tgtEl>
                                      </p:cBhvr>
                                    </p:animEffect>
                                  </p:childTnLst>
                                </p:cTn>
                              </p:par>
                            </p:childTnLst>
                          </p:cTn>
                        </p:par>
                      </p:childTnLst>
                    </p:cTn>
                  </p:par>
                  <p:par>
                    <p:cTn id="86" fill="hold">
                      <p:stCondLst>
                        <p:cond delay="indefinite"/>
                      </p:stCondLst>
                      <p:childTnLst>
                        <p:par>
                          <p:cTn id="87" fill="hold">
                            <p:stCondLst>
                              <p:cond delay="0"/>
                            </p:stCondLst>
                            <p:childTnLst>
                              <p:par>
                                <p:cTn id="88" presetID="5" presetClass="entr" presetSubtype="10" fill="hold" nodeType="click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checkerboard(across)">
                                      <p:cBhvr>
                                        <p:cTn id="90" dur="500"/>
                                        <p:tgtEl>
                                          <p:spTgt spid="31"/>
                                        </p:tgtEl>
                                      </p:cBhvr>
                                    </p:animEffect>
                                  </p:childTnLst>
                                </p:cTn>
                              </p:par>
                            </p:childTnLst>
                          </p:cTn>
                        </p:par>
                      </p:childTnLst>
                    </p:cTn>
                  </p:par>
                  <p:par>
                    <p:cTn id="91" fill="hold">
                      <p:stCondLst>
                        <p:cond delay="indefinite"/>
                      </p:stCondLst>
                      <p:childTnLst>
                        <p:par>
                          <p:cTn id="92" fill="hold">
                            <p:stCondLst>
                              <p:cond delay="0"/>
                            </p:stCondLst>
                            <p:childTnLst>
                              <p:par>
                                <p:cTn id="93" presetID="5" presetClass="entr" presetSubtype="10" fill="hold" nodeType="click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checkerboard(across)">
                                      <p:cBhvr>
                                        <p:cTn id="95" dur="500"/>
                                        <p:tgtEl>
                                          <p:spTgt spid="18"/>
                                        </p:tgtEl>
                                      </p:cBhvr>
                                    </p:animEffect>
                                  </p:childTnLst>
                                </p:cTn>
                              </p:par>
                            </p:childTnLst>
                          </p:cTn>
                        </p:par>
                      </p:childTnLst>
                    </p:cTn>
                  </p:par>
                  <p:par>
                    <p:cTn id="96" fill="hold">
                      <p:stCondLst>
                        <p:cond delay="indefinite"/>
                      </p:stCondLst>
                      <p:childTnLst>
                        <p:par>
                          <p:cTn id="97" fill="hold">
                            <p:stCondLst>
                              <p:cond delay="0"/>
                            </p:stCondLst>
                            <p:childTnLst>
                              <p:par>
                                <p:cTn id="98" presetID="5" presetClass="entr" presetSubtype="10" fill="hold" nodeType="clickEffect">
                                  <p:stCondLst>
                                    <p:cond delay="0"/>
                                  </p:stCondLst>
                                  <p:childTnLst>
                                    <p:set>
                                      <p:cBhvr>
                                        <p:cTn id="99" dur="1" fill="hold">
                                          <p:stCondLst>
                                            <p:cond delay="0"/>
                                          </p:stCondLst>
                                        </p:cTn>
                                        <p:tgtEl>
                                          <p:spTgt spid="41"/>
                                        </p:tgtEl>
                                        <p:attrNameLst>
                                          <p:attrName>style.visibility</p:attrName>
                                        </p:attrNameLst>
                                      </p:cBhvr>
                                      <p:to>
                                        <p:strVal val="visible"/>
                                      </p:to>
                                    </p:set>
                                    <p:animEffect transition="in" filter="checkerboard(across)">
                                      <p:cBhvr>
                                        <p:cTn id="100" dur="500"/>
                                        <p:tgtEl>
                                          <p:spTgt spid="41"/>
                                        </p:tgtEl>
                                      </p:cBhvr>
                                    </p:animEffect>
                                  </p:childTnLst>
                                </p:cTn>
                              </p:par>
                            </p:childTnLst>
                          </p:cTn>
                        </p:par>
                      </p:childTnLst>
                    </p:cTn>
                  </p:par>
                  <p:par>
                    <p:cTn id="101" fill="hold">
                      <p:stCondLst>
                        <p:cond delay="indefinite"/>
                      </p:stCondLst>
                      <p:childTnLst>
                        <p:par>
                          <p:cTn id="102" fill="hold">
                            <p:stCondLst>
                              <p:cond delay="0"/>
                            </p:stCondLst>
                            <p:childTnLst>
                              <p:par>
                                <p:cTn id="103" presetID="0" presetClass="path" presetSubtype="0" accel="50000" decel="50000" fill="hold" nodeType="clickEffect">
                                  <p:stCondLst>
                                    <p:cond delay="0"/>
                                  </p:stCondLst>
                                  <p:childTnLst>
                                    <p:animMotion origin="layout" path="M -0.02569 0.00046 L -0.38784 0.00833 " pathEditMode="relative" ptsTypes="AA">
                                      <p:cBhvr>
                                        <p:cTn id="104" dur="2000" fill="hold"/>
                                        <p:tgtEl>
                                          <p:spTgt spid="41"/>
                                        </p:tgtEl>
                                        <p:attrNameLst>
                                          <p:attrName>ppt_x</p:attrName>
                                          <p:attrName>ppt_y</p:attrName>
                                        </p:attrNameLst>
                                      </p:cBhvr>
                                    </p:animMotion>
                                  </p:childTnLst>
                                </p:cTn>
                              </p:par>
                            </p:childTnLst>
                          </p:cTn>
                        </p:par>
                      </p:childTnLst>
                    </p:cTn>
                  </p:par>
                  <p:par>
                    <p:cTn id="105" fill="hold">
                      <p:stCondLst>
                        <p:cond delay="indefinite"/>
                      </p:stCondLst>
                      <p:childTnLst>
                        <p:par>
                          <p:cTn id="106" fill="hold">
                            <p:stCondLst>
                              <p:cond delay="0"/>
                            </p:stCondLst>
                            <p:childTnLst>
                              <p:par>
                                <p:cTn id="107" presetID="5" presetClass="entr" presetSubtype="10"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Effect transition="in" filter="checkerboard(across)">
                                      <p:cBhvr>
                                        <p:cTn id="109" dur="500"/>
                                        <p:tgtEl>
                                          <p:spTgt spid="15"/>
                                        </p:tgtEl>
                                      </p:cBhvr>
                                    </p:animEffect>
                                  </p:childTnLst>
                                </p:cTn>
                              </p:par>
                            </p:childTnLst>
                          </p:cTn>
                        </p:par>
                      </p:childTnLst>
                    </p:cTn>
                  </p:par>
                  <p:par>
                    <p:cTn id="110" fill="hold">
                      <p:stCondLst>
                        <p:cond delay="indefinite"/>
                      </p:stCondLst>
                      <p:childTnLst>
                        <p:par>
                          <p:cTn id="111" fill="hold">
                            <p:stCondLst>
                              <p:cond delay="0"/>
                            </p:stCondLst>
                            <p:childTnLst>
                              <p:par>
                                <p:cTn id="112" presetID="5" presetClass="exit" presetSubtype="10" fill="hold" nodeType="clickEffect">
                                  <p:stCondLst>
                                    <p:cond delay="0"/>
                                  </p:stCondLst>
                                  <p:childTnLst>
                                    <p:animEffect transition="out" filter="checkerboard(across)">
                                      <p:cBhvr>
                                        <p:cTn id="113" dur="500"/>
                                        <p:tgtEl>
                                          <p:spTgt spid="41"/>
                                        </p:tgtEl>
                                      </p:cBhvr>
                                    </p:animEffect>
                                    <p:set>
                                      <p:cBhvr>
                                        <p:cTn id="114" dur="1" fill="hold">
                                          <p:stCondLst>
                                            <p:cond delay="499"/>
                                          </p:stCondLst>
                                        </p:cTn>
                                        <p:tgtEl>
                                          <p:spTgt spid="41"/>
                                        </p:tgtEl>
                                        <p:attrNameLst>
                                          <p:attrName>style.visibility</p:attrName>
                                        </p:attrNameLst>
                                      </p:cBhvr>
                                      <p:to>
                                        <p:strVal val="hidden"/>
                                      </p:to>
                                    </p:set>
                                  </p:childTnLst>
                                </p:cTn>
                              </p:par>
                              <p:par>
                                <p:cTn id="115" presetID="4" presetClass="entr" presetSubtype="16" fill="hold" grpId="0" nodeType="withEffect">
                                  <p:stCondLst>
                                    <p:cond delay="0"/>
                                  </p:stCondLst>
                                  <p:childTnLst>
                                    <p:set>
                                      <p:cBhvr>
                                        <p:cTn id="116" dur="1" fill="hold">
                                          <p:stCondLst>
                                            <p:cond delay="0"/>
                                          </p:stCondLst>
                                        </p:cTn>
                                        <p:tgtEl>
                                          <p:spTgt spid="45"/>
                                        </p:tgtEl>
                                        <p:attrNameLst>
                                          <p:attrName>style.visibility</p:attrName>
                                        </p:attrNameLst>
                                      </p:cBhvr>
                                      <p:to>
                                        <p:strVal val="visible"/>
                                      </p:to>
                                    </p:set>
                                    <p:animEffect transition="in" filter="box(in)">
                                      <p:cBhvr>
                                        <p:cTn id="117" dur="500"/>
                                        <p:tgtEl>
                                          <p:spTgt spid="45"/>
                                        </p:tgtEl>
                                      </p:cBhvr>
                                    </p:animEffect>
                                  </p:childTnLst>
                                </p:cTn>
                              </p:par>
                              <p:par>
                                <p:cTn id="118" presetID="4" presetClass="entr" presetSubtype="16" fill="hold" grpId="0" nodeType="with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box(in)">
                                      <p:cBhvr>
                                        <p:cTn id="120" dur="500"/>
                                        <p:tgtEl>
                                          <p:spTgt spid="47"/>
                                        </p:tgtEl>
                                      </p:cBhvr>
                                    </p:animEffect>
                                  </p:childTnLst>
                                </p:cTn>
                              </p:par>
                              <p:par>
                                <p:cTn id="121" presetID="4" presetClass="entr" presetSubtype="16" fill="hold" grpId="0" nodeType="with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box(in)">
                                      <p:cBhvr>
                                        <p:cTn id="123" dur="500"/>
                                        <p:tgtEl>
                                          <p:spTgt spid="46"/>
                                        </p:tgtEl>
                                      </p:cBhvr>
                                    </p:animEffect>
                                  </p:childTnLst>
                                </p:cTn>
                              </p:par>
                            </p:childTnLst>
                          </p:cTn>
                        </p:par>
                      </p:childTnLst>
                    </p:cTn>
                  </p:par>
                  <p:par>
                    <p:cTn id="124" fill="hold">
                      <p:stCondLst>
                        <p:cond delay="indefinite"/>
                      </p:stCondLst>
                      <p:childTnLst>
                        <p:par>
                          <p:cTn id="125" fill="hold">
                            <p:stCondLst>
                              <p:cond delay="0"/>
                            </p:stCondLst>
                            <p:childTnLst>
                              <p:par>
                                <p:cTn id="126" presetID="0" presetClass="path" presetSubtype="0" accel="50000" decel="50000" fill="hold" grpId="1" nodeType="clickEffect">
                                  <p:stCondLst>
                                    <p:cond delay="0"/>
                                  </p:stCondLst>
                                  <p:childTnLst>
                                    <p:animMotion origin="layout" path="M 3.33333E-6 4.6136E-6 L -0.29323 0.02845 " pathEditMode="relative" rAng="0" ptsTypes="AA">
                                      <p:cBhvr>
                                        <p:cTn id="127" dur="2000" fill="hold"/>
                                        <p:tgtEl>
                                          <p:spTgt spid="46"/>
                                        </p:tgtEl>
                                        <p:attrNameLst>
                                          <p:attrName>ppt_x</p:attrName>
                                          <p:attrName>ppt_y</p:attrName>
                                        </p:attrNameLst>
                                      </p:cBhvr>
                                      <p:rCtr x="-14670" y="1411"/>
                                    </p:animMotion>
                                  </p:childTnLst>
                                </p:cTn>
                              </p:par>
                            </p:childTnLst>
                          </p:cTn>
                        </p:par>
                      </p:childTnLst>
                    </p:cTn>
                  </p:par>
                  <p:par>
                    <p:cTn id="128" fill="hold">
                      <p:stCondLst>
                        <p:cond delay="indefinite"/>
                      </p:stCondLst>
                      <p:childTnLst>
                        <p:par>
                          <p:cTn id="129" fill="hold">
                            <p:stCondLst>
                              <p:cond delay="0"/>
                            </p:stCondLst>
                            <p:childTnLst>
                              <p:par>
                                <p:cTn id="130" presetID="0" presetClass="path" presetSubtype="0" accel="50000" decel="50000" fill="hold" grpId="1" nodeType="clickEffect">
                                  <p:stCondLst>
                                    <p:cond delay="0"/>
                                  </p:stCondLst>
                                  <p:childTnLst>
                                    <p:animMotion origin="layout" path="M -0.01979 2.24433E-6 L -0.27378 0.0074 " pathEditMode="relative" rAng="0" ptsTypes="AA">
                                      <p:cBhvr>
                                        <p:cTn id="131" dur="2000" fill="hold"/>
                                        <p:tgtEl>
                                          <p:spTgt spid="47"/>
                                        </p:tgtEl>
                                        <p:attrNameLst>
                                          <p:attrName>ppt_x</p:attrName>
                                          <p:attrName>ppt_y</p:attrName>
                                        </p:attrNameLst>
                                      </p:cBhvr>
                                      <p:rCtr x="-12708" y="370"/>
                                    </p:animMotion>
                                  </p:childTnLst>
                                </p:cTn>
                              </p:par>
                            </p:childTnLst>
                          </p:cTn>
                        </p:par>
                      </p:childTnLst>
                    </p:cTn>
                  </p:par>
                  <p:par>
                    <p:cTn id="132" fill="hold">
                      <p:stCondLst>
                        <p:cond delay="indefinite"/>
                      </p:stCondLst>
                      <p:childTnLst>
                        <p:par>
                          <p:cTn id="133" fill="hold">
                            <p:stCondLst>
                              <p:cond delay="0"/>
                            </p:stCondLst>
                            <p:childTnLst>
                              <p:par>
                                <p:cTn id="134" presetID="0" presetClass="path" presetSubtype="0" accel="50000" decel="50000" fill="hold" grpId="1" nodeType="clickEffect">
                                  <p:stCondLst>
                                    <p:cond delay="0"/>
                                  </p:stCondLst>
                                  <p:childTnLst>
                                    <p:animMotion origin="layout" path="M 5.55112E-17 -2.82277E-6 L -0.25608 -0.01573 " pathEditMode="relative" rAng="0" ptsTypes="AA">
                                      <p:cBhvr>
                                        <p:cTn id="135" dur="2000" fill="hold"/>
                                        <p:tgtEl>
                                          <p:spTgt spid="45"/>
                                        </p:tgtEl>
                                        <p:attrNameLst>
                                          <p:attrName>ppt_x</p:attrName>
                                          <p:attrName>ppt_y</p:attrName>
                                        </p:attrNameLst>
                                      </p:cBhvr>
                                      <p:rCtr x="-12812" y="-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P spid="35" grpId="2" animBg="1"/>
      <p:bldP spid="36" grpId="0" animBg="1"/>
      <p:bldP spid="36" grpId="1" animBg="1"/>
      <p:bldP spid="36" grpId="2" animBg="1"/>
      <p:bldP spid="45" grpId="0" animBg="1"/>
      <p:bldP spid="45" grpId="1" animBg="1"/>
      <p:bldP spid="46" grpId="0" animBg="1"/>
      <p:bldP spid="46" grpId="1" animBg="1"/>
      <p:bldP spid="47" grpId="0" animBg="1"/>
      <p:bldP spid="4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412776"/>
            <a:ext cx="7365578" cy="4467951"/>
          </a:xfrm>
        </p:spPr>
      </p:pic>
    </p:spTree>
    <p:extLst>
      <p:ext uri="{BB962C8B-B14F-4D97-AF65-F5344CB8AC3E}">
        <p14:creationId xmlns:p14="http://schemas.microsoft.com/office/powerpoint/2010/main" val="673000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Serial vs Parallel</a:t>
            </a:r>
            <a:endParaRPr lang="zh-TW" altLang="en-US" dirty="0"/>
          </a:p>
        </p:txBody>
      </p:sp>
      <p:pic>
        <p:nvPicPr>
          <p:cNvPr id="1026" name="Picture 2" descr="https://2.bp.blogspot.com/-4x_w7JVz1v0/WZs2deI8JbI/AAAAAAAAAXk/am9VIEuqsfESg5ei1jPLc959vFm-6ngPACLcBGAs/s1600/digital-communication-systems-10-63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124744"/>
            <a:ext cx="6531371" cy="4903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277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Asynchronous vs Synchronous</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1988840"/>
            <a:ext cx="5487243" cy="3203213"/>
          </a:xfrm>
          <a:prstGeom prst="rect">
            <a:avLst/>
          </a:prstGeom>
        </p:spPr>
      </p:pic>
      <p:sp>
        <p:nvSpPr>
          <p:cNvPr id="4" name="橢圓 3"/>
          <p:cNvSpPr/>
          <p:nvPr/>
        </p:nvSpPr>
        <p:spPr>
          <a:xfrm>
            <a:off x="5724128" y="2276872"/>
            <a:ext cx="936104" cy="12241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2771800" y="2276872"/>
            <a:ext cx="936104" cy="12241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60806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Serial port</a:t>
            </a:r>
            <a:endParaRPr lang="zh-TW" altLang="en-US" dirty="0"/>
          </a:p>
        </p:txBody>
      </p:sp>
      <p:sp>
        <p:nvSpPr>
          <p:cNvPr id="3" name="內容版面配置區 2"/>
          <p:cNvSpPr>
            <a:spLocks noGrp="1"/>
          </p:cNvSpPr>
          <p:nvPr>
            <p:ph idx="1"/>
          </p:nvPr>
        </p:nvSpPr>
        <p:spPr/>
        <p:txBody>
          <a:bodyPr/>
          <a:lstStyle/>
          <a:p>
            <a:r>
              <a:rPr lang="en-US" altLang="zh-TW" dirty="0" smtClean="0"/>
              <a:t>Baud rate(Speed)</a:t>
            </a:r>
          </a:p>
          <a:p>
            <a:pPr lvl="1"/>
            <a:r>
              <a:rPr lang="en-US" altLang="zh-TW" dirty="0" smtClean="0"/>
              <a:t>the </a:t>
            </a:r>
            <a:r>
              <a:rPr lang="en-US" altLang="zh-TW" dirty="0"/>
              <a:t>unit for symbol rate or modulation rate in symbols per second or pulses per second</a:t>
            </a:r>
            <a:endParaRPr lang="en-US" altLang="zh-TW" dirty="0" smtClean="0"/>
          </a:p>
          <a:p>
            <a:r>
              <a:rPr lang="en-US" altLang="zh-TW" dirty="0"/>
              <a:t>Data </a:t>
            </a:r>
            <a:r>
              <a:rPr lang="en-US" altLang="zh-TW" dirty="0" smtClean="0"/>
              <a:t>bits</a:t>
            </a:r>
          </a:p>
          <a:p>
            <a:pPr lvl="1"/>
            <a:r>
              <a:rPr lang="en-US" altLang="zh-TW" dirty="0" smtClean="0"/>
              <a:t>Between start bit &amp; stop bit for content</a:t>
            </a:r>
          </a:p>
          <a:p>
            <a:pPr lvl="1"/>
            <a:r>
              <a:rPr lang="en-US" altLang="zh-TW" dirty="0" smtClean="0"/>
              <a:t>High for no data/stop bit </a:t>
            </a:r>
          </a:p>
          <a:p>
            <a:pPr lvl="1"/>
            <a:r>
              <a:rPr lang="en-US" altLang="zh-TW" dirty="0" smtClean="0"/>
              <a:t>Low for data/start bit</a:t>
            </a:r>
          </a:p>
          <a:p>
            <a:r>
              <a:rPr lang="en-US" altLang="zh-TW" dirty="0"/>
              <a:t>Parity</a:t>
            </a:r>
          </a:p>
          <a:p>
            <a:pPr lvl="1"/>
            <a:r>
              <a:rPr lang="en-US" altLang="zh-TW" dirty="0"/>
              <a:t> detecting errors in </a:t>
            </a:r>
            <a:r>
              <a:rPr lang="en-US" altLang="zh-TW" dirty="0" smtClean="0"/>
              <a:t>transmission</a:t>
            </a:r>
          </a:p>
          <a:p>
            <a:pPr lvl="1"/>
            <a:r>
              <a:rPr lang="en-US" altLang="zh-TW" dirty="0"/>
              <a:t> extra data bit</a:t>
            </a:r>
            <a:endParaRPr lang="zh-TW" altLang="en-US" dirty="0"/>
          </a:p>
        </p:txBody>
      </p:sp>
    </p:spTree>
    <p:extLst>
      <p:ext uri="{BB962C8B-B14F-4D97-AF65-F5344CB8AC3E}">
        <p14:creationId xmlns:p14="http://schemas.microsoft.com/office/powerpoint/2010/main" val="422470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framing </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512762" y="3044825"/>
            <a:ext cx="8191500" cy="1304925"/>
          </a:xfrm>
          <a:prstGeom prst="rect">
            <a:avLst/>
          </a:prstGeom>
        </p:spPr>
      </p:pic>
    </p:spTree>
    <p:extLst>
      <p:ext uri="{BB962C8B-B14F-4D97-AF65-F5344CB8AC3E}">
        <p14:creationId xmlns:p14="http://schemas.microsoft.com/office/powerpoint/2010/main" val="1815454369"/>
      </p:ext>
    </p:extLst>
  </p:cSld>
  <p:clrMapOvr>
    <a:masterClrMapping/>
  </p:clrMapOvr>
</p:sld>
</file>

<file path=ppt/theme/theme1.xml><?xml version="1.0" encoding="utf-8"?>
<a:theme xmlns:a="http://schemas.openxmlformats.org/drawingml/2006/main" name="NEAT Template_r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abfix.potx" id="{9EA6E74C-53E4-4327-BD20-69EBCBCF59DA}" vid="{D0284AE3-6905-4400-AF28-0153B6C48BC2}"/>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2033</TotalTime>
  <Words>913</Words>
  <Application>Microsoft Office PowerPoint</Application>
  <PresentationFormat>如螢幕大小 (4:3)</PresentationFormat>
  <Paragraphs>194</Paragraphs>
  <Slides>29</Slides>
  <Notes>5</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29</vt:i4>
      </vt:variant>
    </vt:vector>
  </HeadingPairs>
  <TitlesOfParts>
    <vt:vector size="37" baseType="lpstr">
      <vt:lpstr>Arial Unicode MS</vt:lpstr>
      <vt:lpstr>新細明體</vt:lpstr>
      <vt:lpstr>Arial</vt:lpstr>
      <vt:lpstr>Berlin Sans FB</vt:lpstr>
      <vt:lpstr>Calibri</vt:lpstr>
      <vt:lpstr>Times New Roman</vt:lpstr>
      <vt:lpstr>Wingdings</vt:lpstr>
      <vt:lpstr>NEAT Template_red</vt:lpstr>
      <vt:lpstr>UART</vt:lpstr>
      <vt:lpstr>Outline</vt:lpstr>
      <vt:lpstr>Uart(I)</vt:lpstr>
      <vt:lpstr>PowerPoint 簡報</vt:lpstr>
      <vt:lpstr>PowerPoint 簡報</vt:lpstr>
      <vt:lpstr>Serial vs Parallel</vt:lpstr>
      <vt:lpstr>Asynchronous vs Synchronous</vt:lpstr>
      <vt:lpstr>Serial port</vt:lpstr>
      <vt:lpstr>Data framing </vt:lpstr>
      <vt:lpstr>Baud-rate Introduction</vt:lpstr>
      <vt:lpstr>Parity Bit Introduction </vt:lpstr>
      <vt:lpstr>PowerPoint 簡報</vt:lpstr>
      <vt:lpstr>UART  in Pic18 </vt:lpstr>
      <vt:lpstr>USART Register</vt:lpstr>
      <vt:lpstr>Uart init</vt:lpstr>
      <vt:lpstr>How to set Baud Rate</vt:lpstr>
      <vt:lpstr>PowerPoint 簡報</vt:lpstr>
      <vt:lpstr>EUSART TRANSMIT BLOCK DIAGRAM </vt:lpstr>
      <vt:lpstr>Uart init(8bit mode)</vt:lpstr>
      <vt:lpstr>Notice TXIF</vt:lpstr>
      <vt:lpstr>Uart init(8bit mode)</vt:lpstr>
      <vt:lpstr>PowerPoint 簡報</vt:lpstr>
      <vt:lpstr>Lab1(fix sample code)</vt:lpstr>
      <vt:lpstr>Driver question </vt:lpstr>
      <vt:lpstr>PowerPoint 簡報</vt:lpstr>
      <vt:lpstr>PowerPoint 簡報</vt:lpstr>
      <vt:lpstr>PowerPoint 簡報</vt:lpstr>
      <vt:lpstr>Lab2(add something in sample)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黃呂源</cp:lastModifiedBy>
  <cp:revision>39</cp:revision>
  <dcterms:created xsi:type="dcterms:W3CDTF">2017-09-15T12:44:06Z</dcterms:created>
  <dcterms:modified xsi:type="dcterms:W3CDTF">2017-12-10T09:52:38Z</dcterms:modified>
</cp:coreProperties>
</file>